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4cbf06087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4cbf06087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s"/>
              <a:t>we started with creating a series of indicator based buy/sell signals to be used for separate investment strategies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portfolio data is pulled using a yahoo finance api</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combine separate stocks into one set of data based on weights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performance indicator = buy/sell based on pct_change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using python-ta library add performance indicators</a:t>
            </a:r>
            <a:endParaRPr/>
          </a:p>
          <a:p>
            <a:pPr indent="0" lvl="0" marL="0" rtl="0" algn="l">
              <a:spcBef>
                <a:spcPts val="0"/>
              </a:spcBef>
              <a:spcAft>
                <a:spcPts val="0"/>
              </a:spcAft>
              <a:buNone/>
            </a:pPr>
            <a:r>
              <a:rPr lang="es"/>
              <a:t>	sma ( 30, 100, 200)</a:t>
            </a:r>
            <a:endParaRPr/>
          </a:p>
          <a:p>
            <a:pPr indent="0" lvl="0" marL="0" rtl="0" algn="l">
              <a:spcBef>
                <a:spcPts val="0"/>
              </a:spcBef>
              <a:spcAft>
                <a:spcPts val="0"/>
              </a:spcAft>
              <a:buNone/>
            </a:pPr>
            <a:r>
              <a:rPr lang="es"/>
              <a:t>	macd (12/26/9 )</a:t>
            </a:r>
            <a:endParaRPr/>
          </a:p>
          <a:p>
            <a:pPr indent="0" lvl="0" marL="0" rtl="0" algn="l">
              <a:spcBef>
                <a:spcPts val="0"/>
              </a:spcBef>
              <a:spcAft>
                <a:spcPts val="0"/>
              </a:spcAft>
              <a:buNone/>
            </a:pPr>
            <a:r>
              <a:rPr lang="es"/>
              <a:t>	BBands</a:t>
            </a:r>
            <a:endParaRPr/>
          </a:p>
          <a:p>
            <a:pPr indent="0" lvl="0" marL="0" rtl="0" algn="l">
              <a:spcBef>
                <a:spcPts val="0"/>
              </a:spcBef>
              <a:spcAft>
                <a:spcPts val="0"/>
              </a:spcAft>
              <a:buNone/>
            </a:pPr>
            <a:r>
              <a:rPr lang="es"/>
              <a:t>	RSI (14)  - Relative Strength Indicator  (average ups divided by average downs over 14 days)  0 to 100</a:t>
            </a:r>
            <a:endParaRPr/>
          </a:p>
          <a:p>
            <a:pPr indent="0" lvl="0" marL="0" rtl="0" algn="l">
              <a:spcBef>
                <a:spcPts val="0"/>
              </a:spcBef>
              <a:spcAft>
                <a:spcPts val="0"/>
              </a:spcAft>
              <a:buNone/>
            </a:pPr>
            <a:r>
              <a:rPr lang="es"/>
              <a:t>	STOCH (14/3/3)  Stochiastic Oscillator  (relation to highest and lowest points over time period)</a:t>
            </a:r>
            <a:endParaRPr/>
          </a:p>
          <a:p>
            <a:pPr indent="0" lvl="0" marL="0" rtl="0" algn="l">
              <a:spcBef>
                <a:spcPts val="0"/>
              </a:spcBef>
              <a:spcAft>
                <a:spcPts val="0"/>
              </a:spcAft>
              <a:buNone/>
            </a:pPr>
            <a:r>
              <a:rPr lang="es"/>
              <a:t>	HLC3</a:t>
            </a:r>
            <a:endParaRPr/>
          </a:p>
          <a:p>
            <a:pPr indent="0" lvl="0" marL="0" rtl="0" algn="l">
              <a:spcBef>
                <a:spcPts val="0"/>
              </a:spcBef>
              <a:spcAft>
                <a:spcPts val="0"/>
              </a:spcAft>
              <a:buNone/>
            </a:pPr>
            <a:r>
              <a:rPr lang="es"/>
              <a:t>	OHLC4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Following were used to generate buy/sell signals based upon indicator values or relationships to create a set of investment strategies</a:t>
            </a:r>
            <a:endParaRPr/>
          </a:p>
          <a:p>
            <a:pPr indent="0" lvl="0" marL="0" rtl="0" algn="l">
              <a:spcBef>
                <a:spcPts val="0"/>
              </a:spcBef>
              <a:spcAft>
                <a:spcPts val="0"/>
              </a:spcAft>
              <a:buNone/>
            </a:pPr>
            <a:r>
              <a:rPr lang="es"/>
              <a:t>SMA</a:t>
            </a:r>
            <a:endParaRPr/>
          </a:p>
          <a:p>
            <a:pPr indent="0" lvl="0" marL="0" rtl="0" algn="l">
              <a:spcBef>
                <a:spcPts val="0"/>
              </a:spcBef>
              <a:spcAft>
                <a:spcPts val="0"/>
              </a:spcAft>
              <a:buNone/>
            </a:pPr>
            <a:r>
              <a:rPr lang="es"/>
              <a:t>MACD</a:t>
            </a:r>
            <a:endParaRPr/>
          </a:p>
          <a:p>
            <a:pPr indent="0" lvl="0" marL="0" rtl="0" algn="l">
              <a:spcBef>
                <a:spcPts val="0"/>
              </a:spcBef>
              <a:spcAft>
                <a:spcPts val="0"/>
              </a:spcAft>
              <a:buNone/>
            </a:pPr>
            <a:r>
              <a:rPr lang="es"/>
              <a:t>BBANDS</a:t>
            </a:r>
            <a:endParaRPr/>
          </a:p>
          <a:p>
            <a:pPr indent="0" lvl="0" marL="0" rtl="0" algn="l">
              <a:spcBef>
                <a:spcPts val="0"/>
              </a:spcBef>
              <a:spcAft>
                <a:spcPts val="0"/>
              </a:spcAft>
              <a:buNone/>
            </a:pPr>
            <a:r>
              <a:rPr lang="es"/>
              <a:t>RSI</a:t>
            </a:r>
            <a:endParaRPr/>
          </a:p>
          <a:p>
            <a:pPr indent="0" lvl="0" marL="0" rtl="0" algn="l">
              <a:spcBef>
                <a:spcPts val="0"/>
              </a:spcBef>
              <a:spcAft>
                <a:spcPts val="0"/>
              </a:spcAft>
              <a:buNone/>
            </a:pPr>
            <a:r>
              <a:rPr lang="es"/>
              <a:t>STOCH</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8958c796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8958c796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Impacts are the same…</a:t>
            </a:r>
            <a:endParaRPr/>
          </a:p>
          <a:p>
            <a:pPr indent="0" lvl="0" marL="0" rtl="0" algn="l">
              <a:spcBef>
                <a:spcPts val="0"/>
              </a:spcBef>
              <a:spcAft>
                <a:spcPts val="0"/>
              </a:spcAft>
              <a:buNone/>
            </a:pPr>
            <a:r>
              <a:rPr lang="es"/>
              <a:t>Accessible to wider audience</a:t>
            </a:r>
            <a:endParaRPr/>
          </a:p>
          <a:p>
            <a:pPr indent="0" lvl="0" marL="0" rtl="0" algn="l">
              <a:spcBef>
                <a:spcPts val="0"/>
              </a:spcBef>
              <a:spcAft>
                <a:spcPts val="0"/>
              </a:spcAft>
              <a:buNone/>
            </a:pPr>
            <a:r>
              <a:rPr lang="es"/>
              <a:t>reduced costs to user</a:t>
            </a:r>
            <a:endParaRPr/>
          </a:p>
          <a:p>
            <a:pPr indent="0" lvl="0" marL="0" rtl="0" algn="l">
              <a:spcBef>
                <a:spcPts val="0"/>
              </a:spcBef>
              <a:spcAft>
                <a:spcPts val="0"/>
              </a:spcAft>
              <a:buNone/>
            </a:pPr>
            <a:r>
              <a:rPr lang="es"/>
              <a:t>remove ‘human factor’</a:t>
            </a:r>
            <a:endParaRPr/>
          </a:p>
          <a:p>
            <a:pPr indent="0" lvl="0" marL="0" rtl="0" algn="l">
              <a:spcBef>
                <a:spcPts val="0"/>
              </a:spcBef>
              <a:spcAft>
                <a:spcPts val="0"/>
              </a:spcAft>
              <a:buNone/>
            </a:pPr>
            <a:r>
              <a:rPr lang="es"/>
              <a:t>	emotions, biases, etc</a:t>
            </a:r>
            <a:endParaRPr/>
          </a:p>
          <a:p>
            <a:pPr indent="0" lvl="0" marL="0" rtl="0" algn="l">
              <a:spcBef>
                <a:spcPts val="0"/>
              </a:spcBef>
              <a:spcAft>
                <a:spcPts val="0"/>
              </a:spcAft>
              <a:buNone/>
            </a:pPr>
            <a:r>
              <a:rPr lang="es"/>
              <a:t>	response time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future:</a:t>
            </a:r>
            <a:endParaRPr/>
          </a:p>
          <a:p>
            <a:pPr indent="0" lvl="0" marL="0" rtl="0" algn="l">
              <a:spcBef>
                <a:spcPts val="0"/>
              </a:spcBef>
              <a:spcAft>
                <a:spcPts val="0"/>
              </a:spcAft>
              <a:buNone/>
            </a:pPr>
            <a:r>
              <a:rPr lang="es"/>
              <a:t>account creation</a:t>
            </a:r>
            <a:endParaRPr/>
          </a:p>
          <a:p>
            <a:pPr indent="0" lvl="0" marL="0" rtl="0" algn="l">
              <a:spcBef>
                <a:spcPts val="0"/>
              </a:spcBef>
              <a:spcAft>
                <a:spcPts val="0"/>
              </a:spcAft>
              <a:buNone/>
            </a:pPr>
            <a:r>
              <a:rPr lang="es"/>
              <a:t>contracting</a:t>
            </a:r>
            <a:endParaRPr/>
          </a:p>
          <a:p>
            <a:pPr indent="0" lvl="0" marL="0" rtl="0" algn="l">
              <a:spcBef>
                <a:spcPts val="0"/>
              </a:spcBef>
              <a:spcAft>
                <a:spcPts val="0"/>
              </a:spcAft>
              <a:buNone/>
            </a:pPr>
            <a:r>
              <a:rPr lang="es"/>
              <a:t>fine tune ML models</a:t>
            </a:r>
            <a:endParaRPr/>
          </a:p>
          <a:p>
            <a:pPr indent="0" lvl="0" marL="0" rtl="0" algn="l">
              <a:spcBef>
                <a:spcPts val="0"/>
              </a:spcBef>
              <a:spcAft>
                <a:spcPts val="0"/>
              </a:spcAft>
              <a:buNone/>
            </a:pPr>
            <a:r>
              <a:rPr lang="es"/>
              <a:t>allow user to select base investment level, amount of additional shares</a:t>
            </a:r>
            <a:endParaRPr/>
          </a:p>
          <a:p>
            <a:pPr indent="0" lvl="0" marL="0" rtl="0" algn="l">
              <a:spcBef>
                <a:spcPts val="0"/>
              </a:spcBef>
              <a:spcAft>
                <a:spcPts val="0"/>
              </a:spcAft>
              <a:buNone/>
            </a:pPr>
            <a:r>
              <a:rPr lang="es"/>
              <a:t>more targeted portfolios</a:t>
            </a:r>
            <a:endParaRPr/>
          </a:p>
          <a:p>
            <a:pPr indent="0" lvl="0" marL="0" rtl="0" algn="l">
              <a:spcBef>
                <a:spcPts val="0"/>
              </a:spcBef>
              <a:spcAft>
                <a:spcPts val="0"/>
              </a:spcAft>
              <a:buNone/>
            </a:pPr>
            <a:r>
              <a:rPr lang="es"/>
              <a:t>improved UI/UX</a:t>
            </a:r>
            <a:endParaRPr/>
          </a:p>
          <a:p>
            <a:pPr indent="0" lvl="0" marL="0" rtl="0" algn="l">
              <a:spcBef>
                <a:spcPts val="0"/>
              </a:spcBef>
              <a:spcAft>
                <a:spcPts val="0"/>
              </a:spcAft>
              <a:buNone/>
            </a:pPr>
            <a:r>
              <a:rPr lang="es"/>
              <a:t>add in fee impact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08bfda568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08bfda568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2c9a0fb74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2c9a0fb74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8958c796bd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8958c796bd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For project 2 we chose to build off of project one, which positioned us as an online investment service.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After determining a user’s risk tolerance level they were assigned to one of 5 pre-defined portfolios.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183ffdda33_1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183ffdda33_1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The strategy was a simple buy-and-hold strategy.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Project 2 added in an active investment strategy using simple market indicators or machine learning predictions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The model is based on a user investing a set amount of money (100,000)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roughly half of that is used for an initial investment of X shares. this base investment does not change</a:t>
            </a:r>
            <a:endParaRPr>
              <a:solidFill>
                <a:schemeClr val="dk1"/>
              </a:solidFill>
            </a:endParaRPr>
          </a:p>
          <a:p>
            <a:pPr indent="0" lvl="0" marL="0" rtl="0" algn="l">
              <a:spcBef>
                <a:spcPts val="0"/>
              </a:spcBef>
              <a:spcAft>
                <a:spcPts val="0"/>
              </a:spcAft>
              <a:buNone/>
            </a:pPr>
            <a:r>
              <a:rPr lang="es">
                <a:solidFill>
                  <a:schemeClr val="dk1"/>
                </a:solidFill>
              </a:rPr>
              <a:t>rest is cash reserves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we watch for buy/sell signals</a:t>
            </a:r>
            <a:endParaRPr>
              <a:solidFill>
                <a:schemeClr val="dk1"/>
              </a:solidFill>
            </a:endParaRPr>
          </a:p>
          <a:p>
            <a:pPr indent="0" lvl="0" marL="0" rtl="0" algn="l">
              <a:spcBef>
                <a:spcPts val="0"/>
              </a:spcBef>
              <a:spcAft>
                <a:spcPts val="0"/>
              </a:spcAft>
              <a:buNone/>
            </a:pPr>
            <a:r>
              <a:rPr lang="es">
                <a:solidFill>
                  <a:schemeClr val="dk1"/>
                </a:solidFill>
              </a:rPr>
              <a:t>if buy comes in the cash reserves are used to buy X shares as long as the last signal was a sell</a:t>
            </a:r>
            <a:endParaRPr>
              <a:solidFill>
                <a:schemeClr val="dk1"/>
              </a:solidFill>
            </a:endParaRPr>
          </a:p>
          <a:p>
            <a:pPr indent="0" lvl="0" marL="0" rtl="0" algn="l">
              <a:spcBef>
                <a:spcPts val="0"/>
              </a:spcBef>
              <a:spcAft>
                <a:spcPts val="0"/>
              </a:spcAft>
              <a:buNone/>
            </a:pPr>
            <a:r>
              <a:rPr lang="es">
                <a:solidFill>
                  <a:schemeClr val="dk1"/>
                </a:solidFill>
              </a:rPr>
              <a:t>if a sell comes X share are sold with proceeds going to cash reserves (only if last signal was a buy)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4cbf06087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4cbf06087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after creating the buy/sell signals performance data was created for each portfolio/investment strategy combination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investment strategy performance was calculated for display by using  backtesting using historical data for the time period of the ml test data forward,</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determine if buy/sell is taking place</a:t>
            </a:r>
            <a:endParaRPr/>
          </a:p>
          <a:p>
            <a:pPr indent="0" lvl="0" marL="0" rtl="0" algn="l">
              <a:spcBef>
                <a:spcPts val="0"/>
              </a:spcBef>
              <a:spcAft>
                <a:spcPts val="0"/>
              </a:spcAft>
              <a:buNone/>
            </a:pPr>
            <a:r>
              <a:rPr lang="es"/>
              <a:t>	recalculate holdings and cash reserves</a:t>
            </a:r>
            <a:endParaRPr/>
          </a:p>
          <a:p>
            <a:pPr indent="0" lvl="0" marL="0" rtl="0" algn="l">
              <a:spcBef>
                <a:spcPts val="0"/>
              </a:spcBef>
              <a:spcAft>
                <a:spcPts val="0"/>
              </a:spcAft>
              <a:buNone/>
            </a:pPr>
            <a:r>
              <a:rPr lang="es"/>
              <a:t>calculate daily returns and cumulative returns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also calculate same data for S&amp;P 500 and portfolio without investment strategy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4cbf060872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4cbf060872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after creating the buy/sell signals performance data was created for each portfolio/investment strategy combination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investment strategy performance was calculated for display by using  backtesting using historical data for the time period of the ml test data forward,</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determine if buy/sell is taking place</a:t>
            </a:r>
            <a:endParaRPr/>
          </a:p>
          <a:p>
            <a:pPr indent="0" lvl="0" marL="0" rtl="0" algn="l">
              <a:spcBef>
                <a:spcPts val="0"/>
              </a:spcBef>
              <a:spcAft>
                <a:spcPts val="0"/>
              </a:spcAft>
              <a:buNone/>
            </a:pPr>
            <a:r>
              <a:rPr lang="es"/>
              <a:t>	recalculate holdings and cash reserves</a:t>
            </a:r>
            <a:endParaRPr/>
          </a:p>
          <a:p>
            <a:pPr indent="0" lvl="0" marL="0" rtl="0" algn="l">
              <a:spcBef>
                <a:spcPts val="0"/>
              </a:spcBef>
              <a:spcAft>
                <a:spcPts val="0"/>
              </a:spcAft>
              <a:buNone/>
            </a:pPr>
            <a:r>
              <a:rPr lang="es"/>
              <a:t>calculate daily returns and cumulative returns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also calculate same data for S&amp;P 500 and portfolio without investment strategy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4cbf06087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4cbf06087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s"/>
              <a:t>we started with creating a series of indicator based buy/sell signals to be used for separate investment strategies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portfolio data is pulled using a yahoo finance api</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combine separate stocks into one set of data based on weights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performance indicator = buy/sell based on pct_change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using python-ta library add performance indicators</a:t>
            </a:r>
            <a:endParaRPr/>
          </a:p>
          <a:p>
            <a:pPr indent="0" lvl="0" marL="0" rtl="0" algn="l">
              <a:spcBef>
                <a:spcPts val="0"/>
              </a:spcBef>
              <a:spcAft>
                <a:spcPts val="0"/>
              </a:spcAft>
              <a:buNone/>
            </a:pPr>
            <a:r>
              <a:rPr lang="es"/>
              <a:t>	sma ( 30, 100, 200)</a:t>
            </a:r>
            <a:endParaRPr/>
          </a:p>
          <a:p>
            <a:pPr indent="0" lvl="0" marL="0" rtl="0" algn="l">
              <a:spcBef>
                <a:spcPts val="0"/>
              </a:spcBef>
              <a:spcAft>
                <a:spcPts val="0"/>
              </a:spcAft>
              <a:buNone/>
            </a:pPr>
            <a:r>
              <a:rPr lang="es"/>
              <a:t>	macd (12/26/9 )</a:t>
            </a:r>
            <a:endParaRPr/>
          </a:p>
          <a:p>
            <a:pPr indent="0" lvl="0" marL="0" rtl="0" algn="l">
              <a:spcBef>
                <a:spcPts val="0"/>
              </a:spcBef>
              <a:spcAft>
                <a:spcPts val="0"/>
              </a:spcAft>
              <a:buNone/>
            </a:pPr>
            <a:r>
              <a:rPr lang="es"/>
              <a:t>	BBands</a:t>
            </a:r>
            <a:endParaRPr/>
          </a:p>
          <a:p>
            <a:pPr indent="0" lvl="0" marL="0" rtl="0" algn="l">
              <a:spcBef>
                <a:spcPts val="0"/>
              </a:spcBef>
              <a:spcAft>
                <a:spcPts val="0"/>
              </a:spcAft>
              <a:buNone/>
            </a:pPr>
            <a:r>
              <a:rPr lang="es"/>
              <a:t>	RSI (14)  - Relative Strength Indicator  (average ups divided by average downs over 14 days)  0 to 100</a:t>
            </a:r>
            <a:endParaRPr/>
          </a:p>
          <a:p>
            <a:pPr indent="0" lvl="0" marL="0" rtl="0" algn="l">
              <a:spcBef>
                <a:spcPts val="0"/>
              </a:spcBef>
              <a:spcAft>
                <a:spcPts val="0"/>
              </a:spcAft>
              <a:buNone/>
            </a:pPr>
            <a:r>
              <a:rPr lang="es"/>
              <a:t>	STOCH (14/3/3)  Stochiastic Oscillator  (relation to highest and lowest points over time period)</a:t>
            </a:r>
            <a:endParaRPr/>
          </a:p>
          <a:p>
            <a:pPr indent="0" lvl="0" marL="0" rtl="0" algn="l">
              <a:spcBef>
                <a:spcPts val="0"/>
              </a:spcBef>
              <a:spcAft>
                <a:spcPts val="0"/>
              </a:spcAft>
              <a:buNone/>
            </a:pPr>
            <a:r>
              <a:rPr lang="es"/>
              <a:t>	HLC3</a:t>
            </a:r>
            <a:endParaRPr/>
          </a:p>
          <a:p>
            <a:pPr indent="0" lvl="0" marL="0" rtl="0" algn="l">
              <a:spcBef>
                <a:spcPts val="0"/>
              </a:spcBef>
              <a:spcAft>
                <a:spcPts val="0"/>
              </a:spcAft>
              <a:buNone/>
            </a:pPr>
            <a:r>
              <a:rPr lang="es"/>
              <a:t>	OHLC4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Following were used to generate buy/sell signals based upon indicator values or relationships to create a set of investment strategies</a:t>
            </a:r>
            <a:endParaRPr/>
          </a:p>
          <a:p>
            <a:pPr indent="0" lvl="0" marL="0" rtl="0" algn="l">
              <a:spcBef>
                <a:spcPts val="0"/>
              </a:spcBef>
              <a:spcAft>
                <a:spcPts val="0"/>
              </a:spcAft>
              <a:buNone/>
            </a:pPr>
            <a:r>
              <a:rPr lang="es"/>
              <a:t>SMA</a:t>
            </a:r>
            <a:endParaRPr/>
          </a:p>
          <a:p>
            <a:pPr indent="0" lvl="0" marL="0" rtl="0" algn="l">
              <a:spcBef>
                <a:spcPts val="0"/>
              </a:spcBef>
              <a:spcAft>
                <a:spcPts val="0"/>
              </a:spcAft>
              <a:buNone/>
            </a:pPr>
            <a:r>
              <a:rPr lang="es"/>
              <a:t>MACD</a:t>
            </a:r>
            <a:endParaRPr/>
          </a:p>
          <a:p>
            <a:pPr indent="0" lvl="0" marL="0" rtl="0" algn="l">
              <a:spcBef>
                <a:spcPts val="0"/>
              </a:spcBef>
              <a:spcAft>
                <a:spcPts val="0"/>
              </a:spcAft>
              <a:buNone/>
            </a:pPr>
            <a:r>
              <a:rPr lang="es"/>
              <a:t>BBANDS</a:t>
            </a:r>
            <a:endParaRPr/>
          </a:p>
          <a:p>
            <a:pPr indent="0" lvl="0" marL="0" rtl="0" algn="l">
              <a:spcBef>
                <a:spcPts val="0"/>
              </a:spcBef>
              <a:spcAft>
                <a:spcPts val="0"/>
              </a:spcAft>
              <a:buNone/>
            </a:pPr>
            <a:r>
              <a:rPr lang="es"/>
              <a:t>RSI</a:t>
            </a:r>
            <a:endParaRPr/>
          </a:p>
          <a:p>
            <a:pPr indent="0" lvl="0" marL="0" rtl="0" algn="l">
              <a:spcBef>
                <a:spcPts val="0"/>
              </a:spcBef>
              <a:spcAft>
                <a:spcPts val="0"/>
              </a:spcAft>
              <a:buNone/>
            </a:pPr>
            <a:r>
              <a:rPr lang="es"/>
              <a:t>STOCH</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4cbf06087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4cbf06087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s"/>
              <a:t>we started with creating a series of indicator based buy/sell signals to be used for separate investment strategies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portfolio data is pulled using a yahoo finance api</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combine separate stocks into one set of data based on weights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performance indicator = buy/sell based on pct_change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using python-ta library add performance indicators</a:t>
            </a:r>
            <a:endParaRPr/>
          </a:p>
          <a:p>
            <a:pPr indent="0" lvl="0" marL="0" rtl="0" algn="l">
              <a:spcBef>
                <a:spcPts val="0"/>
              </a:spcBef>
              <a:spcAft>
                <a:spcPts val="0"/>
              </a:spcAft>
              <a:buNone/>
            </a:pPr>
            <a:r>
              <a:rPr lang="es"/>
              <a:t>	sma ( 30, 100, 200)</a:t>
            </a:r>
            <a:endParaRPr/>
          </a:p>
          <a:p>
            <a:pPr indent="0" lvl="0" marL="0" rtl="0" algn="l">
              <a:spcBef>
                <a:spcPts val="0"/>
              </a:spcBef>
              <a:spcAft>
                <a:spcPts val="0"/>
              </a:spcAft>
              <a:buNone/>
            </a:pPr>
            <a:r>
              <a:rPr lang="es"/>
              <a:t>	macd (12/26/9 )</a:t>
            </a:r>
            <a:endParaRPr/>
          </a:p>
          <a:p>
            <a:pPr indent="0" lvl="0" marL="0" rtl="0" algn="l">
              <a:spcBef>
                <a:spcPts val="0"/>
              </a:spcBef>
              <a:spcAft>
                <a:spcPts val="0"/>
              </a:spcAft>
              <a:buNone/>
            </a:pPr>
            <a:r>
              <a:rPr lang="es"/>
              <a:t>	BBands</a:t>
            </a:r>
            <a:endParaRPr/>
          </a:p>
          <a:p>
            <a:pPr indent="0" lvl="0" marL="0" rtl="0" algn="l">
              <a:spcBef>
                <a:spcPts val="0"/>
              </a:spcBef>
              <a:spcAft>
                <a:spcPts val="0"/>
              </a:spcAft>
              <a:buNone/>
            </a:pPr>
            <a:r>
              <a:rPr lang="es"/>
              <a:t>	RSI (14)  - Relative Strength Indicator  (average ups divided by average downs over 14 days)  0 to 100</a:t>
            </a:r>
            <a:endParaRPr/>
          </a:p>
          <a:p>
            <a:pPr indent="0" lvl="0" marL="0" rtl="0" algn="l">
              <a:spcBef>
                <a:spcPts val="0"/>
              </a:spcBef>
              <a:spcAft>
                <a:spcPts val="0"/>
              </a:spcAft>
              <a:buNone/>
            </a:pPr>
            <a:r>
              <a:rPr lang="es"/>
              <a:t>	STOCH (14/3/3)  Stochiastic Oscillator  (relation to highest and lowest points over time period)</a:t>
            </a:r>
            <a:endParaRPr/>
          </a:p>
          <a:p>
            <a:pPr indent="0" lvl="0" marL="0" rtl="0" algn="l">
              <a:spcBef>
                <a:spcPts val="0"/>
              </a:spcBef>
              <a:spcAft>
                <a:spcPts val="0"/>
              </a:spcAft>
              <a:buNone/>
            </a:pPr>
            <a:r>
              <a:rPr lang="es"/>
              <a:t>	HLC3</a:t>
            </a:r>
            <a:endParaRPr/>
          </a:p>
          <a:p>
            <a:pPr indent="0" lvl="0" marL="0" rtl="0" algn="l">
              <a:spcBef>
                <a:spcPts val="0"/>
              </a:spcBef>
              <a:spcAft>
                <a:spcPts val="0"/>
              </a:spcAft>
              <a:buNone/>
            </a:pPr>
            <a:r>
              <a:rPr lang="es"/>
              <a:t>	OHLC4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Following were used to generate buy/sell signals based upon indicator values or relationships to create a set of investment strategies</a:t>
            </a:r>
            <a:endParaRPr/>
          </a:p>
          <a:p>
            <a:pPr indent="0" lvl="0" marL="0" rtl="0" algn="l">
              <a:spcBef>
                <a:spcPts val="0"/>
              </a:spcBef>
              <a:spcAft>
                <a:spcPts val="0"/>
              </a:spcAft>
              <a:buNone/>
            </a:pPr>
            <a:r>
              <a:rPr lang="es"/>
              <a:t>SMA</a:t>
            </a:r>
            <a:endParaRPr/>
          </a:p>
          <a:p>
            <a:pPr indent="0" lvl="0" marL="0" rtl="0" algn="l">
              <a:spcBef>
                <a:spcPts val="0"/>
              </a:spcBef>
              <a:spcAft>
                <a:spcPts val="0"/>
              </a:spcAft>
              <a:buNone/>
            </a:pPr>
            <a:r>
              <a:rPr lang="es"/>
              <a:t>MACD</a:t>
            </a:r>
            <a:endParaRPr/>
          </a:p>
          <a:p>
            <a:pPr indent="0" lvl="0" marL="0" rtl="0" algn="l">
              <a:spcBef>
                <a:spcPts val="0"/>
              </a:spcBef>
              <a:spcAft>
                <a:spcPts val="0"/>
              </a:spcAft>
              <a:buNone/>
            </a:pPr>
            <a:r>
              <a:rPr lang="es"/>
              <a:t>BBANDS</a:t>
            </a:r>
            <a:endParaRPr/>
          </a:p>
          <a:p>
            <a:pPr indent="0" lvl="0" marL="0" rtl="0" algn="l">
              <a:spcBef>
                <a:spcPts val="0"/>
              </a:spcBef>
              <a:spcAft>
                <a:spcPts val="0"/>
              </a:spcAft>
              <a:buNone/>
            </a:pPr>
            <a:r>
              <a:rPr lang="es"/>
              <a:t>RSI</a:t>
            </a:r>
            <a:endParaRPr/>
          </a:p>
          <a:p>
            <a:pPr indent="0" lvl="0" marL="0" rtl="0" algn="l">
              <a:spcBef>
                <a:spcPts val="0"/>
              </a:spcBef>
              <a:spcAft>
                <a:spcPts val="0"/>
              </a:spcAft>
              <a:buNone/>
            </a:pPr>
            <a:r>
              <a:rPr lang="es"/>
              <a:t>STOCH</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4cbf060872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4cbf06087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s"/>
              <a:t>we started with creating a series of indicator based buy/sell signals to be used for separate investment strategies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portfolio data is pulled using a yahoo finance api</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combine separate stocks into one set of data based on weights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performance indicator = buy/sell based on pct_change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using python-ta library add performance indicators</a:t>
            </a:r>
            <a:endParaRPr/>
          </a:p>
          <a:p>
            <a:pPr indent="0" lvl="0" marL="0" rtl="0" algn="l">
              <a:spcBef>
                <a:spcPts val="0"/>
              </a:spcBef>
              <a:spcAft>
                <a:spcPts val="0"/>
              </a:spcAft>
              <a:buNone/>
            </a:pPr>
            <a:r>
              <a:rPr lang="es"/>
              <a:t>	sma ( 30, 100, 200)</a:t>
            </a:r>
            <a:endParaRPr/>
          </a:p>
          <a:p>
            <a:pPr indent="0" lvl="0" marL="0" rtl="0" algn="l">
              <a:spcBef>
                <a:spcPts val="0"/>
              </a:spcBef>
              <a:spcAft>
                <a:spcPts val="0"/>
              </a:spcAft>
              <a:buNone/>
            </a:pPr>
            <a:r>
              <a:rPr lang="es"/>
              <a:t>	macd (12/26/9 )</a:t>
            </a:r>
            <a:endParaRPr/>
          </a:p>
          <a:p>
            <a:pPr indent="0" lvl="0" marL="0" rtl="0" algn="l">
              <a:spcBef>
                <a:spcPts val="0"/>
              </a:spcBef>
              <a:spcAft>
                <a:spcPts val="0"/>
              </a:spcAft>
              <a:buNone/>
            </a:pPr>
            <a:r>
              <a:rPr lang="es"/>
              <a:t>	BBands</a:t>
            </a:r>
            <a:endParaRPr/>
          </a:p>
          <a:p>
            <a:pPr indent="0" lvl="0" marL="0" rtl="0" algn="l">
              <a:spcBef>
                <a:spcPts val="0"/>
              </a:spcBef>
              <a:spcAft>
                <a:spcPts val="0"/>
              </a:spcAft>
              <a:buNone/>
            </a:pPr>
            <a:r>
              <a:rPr lang="es"/>
              <a:t>	RSI (14)  - Relative Strength Indicator  (average ups divided by average downs over 14 days)  0 to 100</a:t>
            </a:r>
            <a:endParaRPr/>
          </a:p>
          <a:p>
            <a:pPr indent="0" lvl="0" marL="0" rtl="0" algn="l">
              <a:spcBef>
                <a:spcPts val="0"/>
              </a:spcBef>
              <a:spcAft>
                <a:spcPts val="0"/>
              </a:spcAft>
              <a:buNone/>
            </a:pPr>
            <a:r>
              <a:rPr lang="es"/>
              <a:t>	STOCH (14/3/3)  Stochiastic Oscillator  (relation to highest and lowest points over time period)</a:t>
            </a:r>
            <a:endParaRPr/>
          </a:p>
          <a:p>
            <a:pPr indent="0" lvl="0" marL="0" rtl="0" algn="l">
              <a:spcBef>
                <a:spcPts val="0"/>
              </a:spcBef>
              <a:spcAft>
                <a:spcPts val="0"/>
              </a:spcAft>
              <a:buNone/>
            </a:pPr>
            <a:r>
              <a:rPr lang="es"/>
              <a:t>	HLC3</a:t>
            </a:r>
            <a:endParaRPr/>
          </a:p>
          <a:p>
            <a:pPr indent="0" lvl="0" marL="0" rtl="0" algn="l">
              <a:spcBef>
                <a:spcPts val="0"/>
              </a:spcBef>
              <a:spcAft>
                <a:spcPts val="0"/>
              </a:spcAft>
              <a:buNone/>
            </a:pPr>
            <a:r>
              <a:rPr lang="es"/>
              <a:t>	OHLC4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Following were used to generate buy/sell signals based upon indicator values or relationships to create a set of investment strategies</a:t>
            </a:r>
            <a:endParaRPr/>
          </a:p>
          <a:p>
            <a:pPr indent="0" lvl="0" marL="0" rtl="0" algn="l">
              <a:spcBef>
                <a:spcPts val="0"/>
              </a:spcBef>
              <a:spcAft>
                <a:spcPts val="0"/>
              </a:spcAft>
              <a:buNone/>
            </a:pPr>
            <a:r>
              <a:rPr lang="es"/>
              <a:t>SMA</a:t>
            </a:r>
            <a:endParaRPr/>
          </a:p>
          <a:p>
            <a:pPr indent="0" lvl="0" marL="0" rtl="0" algn="l">
              <a:spcBef>
                <a:spcPts val="0"/>
              </a:spcBef>
              <a:spcAft>
                <a:spcPts val="0"/>
              </a:spcAft>
              <a:buNone/>
            </a:pPr>
            <a:r>
              <a:rPr lang="es"/>
              <a:t>MACD</a:t>
            </a:r>
            <a:endParaRPr/>
          </a:p>
          <a:p>
            <a:pPr indent="0" lvl="0" marL="0" rtl="0" algn="l">
              <a:spcBef>
                <a:spcPts val="0"/>
              </a:spcBef>
              <a:spcAft>
                <a:spcPts val="0"/>
              </a:spcAft>
              <a:buNone/>
            </a:pPr>
            <a:r>
              <a:rPr lang="es"/>
              <a:t>BBANDS</a:t>
            </a:r>
            <a:endParaRPr/>
          </a:p>
          <a:p>
            <a:pPr indent="0" lvl="0" marL="0" rtl="0" algn="l">
              <a:spcBef>
                <a:spcPts val="0"/>
              </a:spcBef>
              <a:spcAft>
                <a:spcPts val="0"/>
              </a:spcAft>
              <a:buNone/>
            </a:pPr>
            <a:r>
              <a:rPr lang="es"/>
              <a:t>RSI</a:t>
            </a:r>
            <a:endParaRPr/>
          </a:p>
          <a:p>
            <a:pPr indent="0" lvl="0" marL="0" rtl="0" algn="l">
              <a:spcBef>
                <a:spcPts val="0"/>
              </a:spcBef>
              <a:spcAft>
                <a:spcPts val="0"/>
              </a:spcAft>
              <a:buNone/>
            </a:pPr>
            <a:r>
              <a:rPr lang="es"/>
              <a:t>STOCH</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8958c796bd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8958c796bd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s"/>
              <a:t>we started with creating a series of indicator based buy/sell signals to be used for separate investment strategies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portfolio data is pulled using a yahoo finance api</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combine </a:t>
            </a:r>
            <a:r>
              <a:rPr lang="es"/>
              <a:t>separate</a:t>
            </a:r>
            <a:r>
              <a:rPr lang="es"/>
              <a:t> stocks into one set of data based on weights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performance indicator = buy/sell based on pct_change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using python-ta library add </a:t>
            </a:r>
            <a:r>
              <a:rPr lang="es"/>
              <a:t>performance</a:t>
            </a:r>
            <a:r>
              <a:rPr lang="es"/>
              <a:t> indicators</a:t>
            </a:r>
            <a:endParaRPr/>
          </a:p>
          <a:p>
            <a:pPr indent="0" lvl="0" marL="0" rtl="0" algn="l">
              <a:spcBef>
                <a:spcPts val="0"/>
              </a:spcBef>
              <a:spcAft>
                <a:spcPts val="0"/>
              </a:spcAft>
              <a:buNone/>
            </a:pPr>
            <a:r>
              <a:rPr lang="es"/>
              <a:t>	sma ( 30, 100, 200)</a:t>
            </a:r>
            <a:endParaRPr/>
          </a:p>
          <a:p>
            <a:pPr indent="0" lvl="0" marL="0" rtl="0" algn="l">
              <a:spcBef>
                <a:spcPts val="0"/>
              </a:spcBef>
              <a:spcAft>
                <a:spcPts val="0"/>
              </a:spcAft>
              <a:buNone/>
            </a:pPr>
            <a:r>
              <a:rPr lang="es"/>
              <a:t>	macd (12/26/9 )</a:t>
            </a:r>
            <a:endParaRPr/>
          </a:p>
          <a:p>
            <a:pPr indent="0" lvl="0" marL="0" rtl="0" algn="l">
              <a:spcBef>
                <a:spcPts val="0"/>
              </a:spcBef>
              <a:spcAft>
                <a:spcPts val="0"/>
              </a:spcAft>
              <a:buNone/>
            </a:pPr>
            <a:r>
              <a:rPr lang="es"/>
              <a:t>	BBands</a:t>
            </a:r>
            <a:endParaRPr/>
          </a:p>
          <a:p>
            <a:pPr indent="0" lvl="0" marL="0" rtl="0" algn="l">
              <a:spcBef>
                <a:spcPts val="0"/>
              </a:spcBef>
              <a:spcAft>
                <a:spcPts val="0"/>
              </a:spcAft>
              <a:buNone/>
            </a:pPr>
            <a:r>
              <a:rPr lang="es"/>
              <a:t>	RSI (14)  - Relative Strength Indicator  (average ups </a:t>
            </a:r>
            <a:r>
              <a:rPr lang="es"/>
              <a:t>divided</a:t>
            </a:r>
            <a:r>
              <a:rPr lang="es"/>
              <a:t> by average downs over 14 days)  0 to 100</a:t>
            </a:r>
            <a:endParaRPr/>
          </a:p>
          <a:p>
            <a:pPr indent="0" lvl="0" marL="0" rtl="0" algn="l">
              <a:spcBef>
                <a:spcPts val="0"/>
              </a:spcBef>
              <a:spcAft>
                <a:spcPts val="0"/>
              </a:spcAft>
              <a:buNone/>
            </a:pPr>
            <a:r>
              <a:rPr lang="es"/>
              <a:t>	STOCH (14/3/3)  Stochiastic Oscillator  (relation to highest and lowest points over time period)</a:t>
            </a:r>
            <a:endParaRPr/>
          </a:p>
          <a:p>
            <a:pPr indent="0" lvl="0" marL="0" rtl="0" algn="l">
              <a:spcBef>
                <a:spcPts val="0"/>
              </a:spcBef>
              <a:spcAft>
                <a:spcPts val="0"/>
              </a:spcAft>
              <a:buNone/>
            </a:pPr>
            <a:r>
              <a:rPr lang="es"/>
              <a:t>	HLC3</a:t>
            </a:r>
            <a:endParaRPr/>
          </a:p>
          <a:p>
            <a:pPr indent="0" lvl="0" marL="0" rtl="0" algn="l">
              <a:spcBef>
                <a:spcPts val="0"/>
              </a:spcBef>
              <a:spcAft>
                <a:spcPts val="0"/>
              </a:spcAft>
              <a:buNone/>
            </a:pPr>
            <a:r>
              <a:rPr lang="es"/>
              <a:t>	OHLC4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Following were used to generate buy/sell signals based upon indicator values or relationships to create a set of investment strategies</a:t>
            </a:r>
            <a:endParaRPr/>
          </a:p>
          <a:p>
            <a:pPr indent="0" lvl="0" marL="0" rtl="0" algn="l">
              <a:spcBef>
                <a:spcPts val="0"/>
              </a:spcBef>
              <a:spcAft>
                <a:spcPts val="0"/>
              </a:spcAft>
              <a:buNone/>
            </a:pPr>
            <a:r>
              <a:rPr lang="es"/>
              <a:t>SMA</a:t>
            </a:r>
            <a:endParaRPr/>
          </a:p>
          <a:p>
            <a:pPr indent="0" lvl="0" marL="0" rtl="0" algn="l">
              <a:spcBef>
                <a:spcPts val="0"/>
              </a:spcBef>
              <a:spcAft>
                <a:spcPts val="0"/>
              </a:spcAft>
              <a:buNone/>
            </a:pPr>
            <a:r>
              <a:rPr lang="es"/>
              <a:t>MACD</a:t>
            </a:r>
            <a:endParaRPr/>
          </a:p>
          <a:p>
            <a:pPr indent="0" lvl="0" marL="0" rtl="0" algn="l">
              <a:spcBef>
                <a:spcPts val="0"/>
              </a:spcBef>
              <a:spcAft>
                <a:spcPts val="0"/>
              </a:spcAft>
              <a:buNone/>
            </a:pPr>
            <a:r>
              <a:rPr lang="es"/>
              <a:t>BBANDS</a:t>
            </a:r>
            <a:endParaRPr/>
          </a:p>
          <a:p>
            <a:pPr indent="0" lvl="0" marL="0" rtl="0" algn="l">
              <a:spcBef>
                <a:spcPts val="0"/>
              </a:spcBef>
              <a:spcAft>
                <a:spcPts val="0"/>
              </a:spcAft>
              <a:buNone/>
            </a:pPr>
            <a:r>
              <a:rPr lang="es"/>
              <a:t>RSI</a:t>
            </a:r>
            <a:endParaRPr/>
          </a:p>
          <a:p>
            <a:pPr indent="0" lvl="0" marL="0" rtl="0" algn="l">
              <a:spcBef>
                <a:spcPts val="0"/>
              </a:spcBef>
              <a:spcAft>
                <a:spcPts val="0"/>
              </a:spcAft>
              <a:buNone/>
            </a:pPr>
            <a:r>
              <a:rPr lang="es"/>
              <a:t>STOCH</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8.png"/><Relationship Id="rId6"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9.png"/><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17.png"/><Relationship Id="rId7" Type="http://schemas.openxmlformats.org/officeDocument/2006/relationships/image" Target="../media/image11.png"/><Relationship Id="rId8"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662200" y="14614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MyWealthPath</a:t>
            </a:r>
            <a:endParaRPr/>
          </a:p>
        </p:txBody>
      </p:sp>
      <p:sp>
        <p:nvSpPr>
          <p:cNvPr id="278" name="Google Shape;278;p13"/>
          <p:cNvSpPr txBox="1"/>
          <p:nvPr>
            <p:ph idx="1" type="subTitle"/>
          </p:nvPr>
        </p:nvSpPr>
        <p:spPr>
          <a:xfrm>
            <a:off x="1682325" y="276967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Your Tailored Investment Advisor</a:t>
            </a:r>
            <a:endParaRPr/>
          </a:p>
        </p:txBody>
      </p:sp>
      <p:pic>
        <p:nvPicPr>
          <p:cNvPr id="279" name="Google Shape;279;p13"/>
          <p:cNvPicPr preferRelativeResize="0"/>
          <p:nvPr/>
        </p:nvPicPr>
        <p:blipFill rotWithShape="1">
          <a:blip r:embed="rId3">
            <a:alphaModFix amt="35000"/>
          </a:blip>
          <a:srcRect b="40954" l="13322" r="65054" t="36909"/>
          <a:stretch/>
        </p:blipFill>
        <p:spPr>
          <a:xfrm>
            <a:off x="810425" y="2267045"/>
            <a:ext cx="781319" cy="794680"/>
          </a:xfrm>
          <a:prstGeom prst="rect">
            <a:avLst/>
          </a:prstGeom>
          <a:noFill/>
          <a:ln>
            <a:noFill/>
          </a:ln>
        </p:spPr>
      </p:pic>
      <p:sp>
        <p:nvSpPr>
          <p:cNvPr id="280" name="Google Shape;280;p13"/>
          <p:cNvSpPr/>
          <p:nvPr/>
        </p:nvSpPr>
        <p:spPr>
          <a:xfrm>
            <a:off x="810472" y="2266950"/>
            <a:ext cx="781500" cy="794700"/>
          </a:xfrm>
          <a:prstGeom prst="roundRect">
            <a:avLst>
              <a:gd fmla="val 16667" name="adj"/>
            </a:avLst>
          </a:prstGeom>
          <a:no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pic>
        <p:nvPicPr>
          <p:cNvPr id="502" name="Google Shape;502;p22"/>
          <p:cNvPicPr preferRelativeResize="0"/>
          <p:nvPr/>
        </p:nvPicPr>
        <p:blipFill>
          <a:blip r:embed="rId3">
            <a:alphaModFix/>
          </a:blip>
          <a:stretch>
            <a:fillRect/>
          </a:stretch>
        </p:blipFill>
        <p:spPr>
          <a:xfrm>
            <a:off x="2707850" y="1380000"/>
            <a:ext cx="3728300" cy="3602251"/>
          </a:xfrm>
          <a:prstGeom prst="rect">
            <a:avLst/>
          </a:prstGeom>
          <a:noFill/>
          <a:ln>
            <a:noFill/>
          </a:ln>
        </p:spPr>
      </p:pic>
      <p:sp>
        <p:nvSpPr>
          <p:cNvPr id="503" name="Google Shape;503;p22"/>
          <p:cNvSpPr txBox="1"/>
          <p:nvPr>
            <p:ph type="title"/>
          </p:nvPr>
        </p:nvSpPr>
        <p:spPr>
          <a:xfrm>
            <a:off x="1239550" y="727975"/>
            <a:ext cx="70305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Transaction Interface - Streamlit</a:t>
            </a:r>
            <a:endParaRPr/>
          </a:p>
        </p:txBody>
      </p:sp>
      <p:pic>
        <p:nvPicPr>
          <p:cNvPr id="504" name="Google Shape;504;p22"/>
          <p:cNvPicPr preferRelativeResize="0"/>
          <p:nvPr/>
        </p:nvPicPr>
        <p:blipFill rotWithShape="1">
          <a:blip r:embed="rId4">
            <a:alphaModFix amt="44000"/>
          </a:blip>
          <a:srcRect b="37155" l="0" r="0" t="35000"/>
          <a:stretch/>
        </p:blipFill>
        <p:spPr>
          <a:xfrm>
            <a:off x="7077075" y="48175"/>
            <a:ext cx="2066925" cy="594075"/>
          </a:xfrm>
          <a:prstGeom prst="rect">
            <a:avLst/>
          </a:prstGeom>
          <a:noFill/>
          <a:ln>
            <a:noFill/>
          </a:ln>
        </p:spPr>
      </p:pic>
      <p:sp>
        <p:nvSpPr>
          <p:cNvPr id="505" name="Google Shape;505;p22"/>
          <p:cNvSpPr txBox="1"/>
          <p:nvPr/>
        </p:nvSpPr>
        <p:spPr>
          <a:xfrm>
            <a:off x="1256075" y="1318575"/>
            <a:ext cx="6892200" cy="400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s">
                <a:solidFill>
                  <a:srgbClr val="249C90"/>
                </a:solidFill>
                <a:latin typeface="Nunito"/>
                <a:ea typeface="Nunito"/>
                <a:cs typeface="Nunito"/>
                <a:sym typeface="Nunito"/>
              </a:rPr>
              <a:t>Admin</a:t>
            </a:r>
            <a:r>
              <a:rPr b="1" lang="es">
                <a:solidFill>
                  <a:srgbClr val="249C90"/>
                </a:solidFill>
                <a:latin typeface="Nunito"/>
                <a:ea typeface="Nunito"/>
                <a:cs typeface="Nunito"/>
                <a:sym typeface="Nunito"/>
              </a:rPr>
              <a:t> Portal</a:t>
            </a:r>
            <a:endParaRPr/>
          </a:p>
        </p:txBody>
      </p:sp>
      <p:sp>
        <p:nvSpPr>
          <p:cNvPr id="506" name="Google Shape;506;p22"/>
          <p:cNvSpPr/>
          <p:nvPr/>
        </p:nvSpPr>
        <p:spPr>
          <a:xfrm>
            <a:off x="2707850" y="1755150"/>
            <a:ext cx="790800" cy="224400"/>
          </a:xfrm>
          <a:prstGeom prst="rect">
            <a:avLst/>
          </a:prstGeom>
          <a:noFill/>
          <a:ln cap="flat" cmpd="sng" w="9525">
            <a:solidFill>
              <a:srgbClr val="E6913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4364100" y="3657600"/>
            <a:ext cx="1824900" cy="1324800"/>
          </a:xfrm>
          <a:prstGeom prst="rect">
            <a:avLst/>
          </a:prstGeom>
          <a:noFill/>
          <a:ln cap="flat" cmpd="sng" w="9525">
            <a:solidFill>
              <a:srgbClr val="E6913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
          <p:cNvSpPr/>
          <p:nvPr/>
        </p:nvSpPr>
        <p:spPr>
          <a:xfrm>
            <a:off x="4364100" y="3178950"/>
            <a:ext cx="1824900" cy="400200"/>
          </a:xfrm>
          <a:prstGeom prst="rect">
            <a:avLst/>
          </a:prstGeom>
          <a:noFill/>
          <a:ln cap="flat" cmpd="sng" w="9525">
            <a:solidFill>
              <a:srgbClr val="E6913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3"/>
          <p:cNvSpPr/>
          <p:nvPr/>
        </p:nvSpPr>
        <p:spPr>
          <a:xfrm>
            <a:off x="634000" y="1517850"/>
            <a:ext cx="3405000" cy="3426600"/>
          </a:xfrm>
          <a:prstGeom prst="snip1Rect">
            <a:avLst>
              <a:gd fmla="val 16667" name="adj"/>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txBox="1"/>
          <p:nvPr>
            <p:ph type="title"/>
          </p:nvPr>
        </p:nvSpPr>
        <p:spPr>
          <a:xfrm>
            <a:off x="1239550" y="727975"/>
            <a:ext cx="70305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Impact for Finance and Next Steps</a:t>
            </a:r>
            <a:endParaRPr/>
          </a:p>
        </p:txBody>
      </p:sp>
      <p:pic>
        <p:nvPicPr>
          <p:cNvPr id="515" name="Google Shape;515;p23"/>
          <p:cNvPicPr preferRelativeResize="0"/>
          <p:nvPr/>
        </p:nvPicPr>
        <p:blipFill rotWithShape="1">
          <a:blip r:embed="rId3">
            <a:alphaModFix amt="44000"/>
          </a:blip>
          <a:srcRect b="37155" l="0" r="0" t="35000"/>
          <a:stretch/>
        </p:blipFill>
        <p:spPr>
          <a:xfrm>
            <a:off x="7077075" y="48175"/>
            <a:ext cx="2066925" cy="594075"/>
          </a:xfrm>
          <a:prstGeom prst="rect">
            <a:avLst/>
          </a:prstGeom>
          <a:noFill/>
          <a:ln>
            <a:noFill/>
          </a:ln>
        </p:spPr>
      </p:pic>
      <p:sp>
        <p:nvSpPr>
          <p:cNvPr id="516" name="Google Shape;516;p23"/>
          <p:cNvSpPr txBox="1"/>
          <p:nvPr/>
        </p:nvSpPr>
        <p:spPr>
          <a:xfrm>
            <a:off x="673925" y="2025700"/>
            <a:ext cx="3365100" cy="287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latin typeface="Nunito"/>
                <a:ea typeface="Nunito"/>
                <a:cs typeface="Nunito"/>
                <a:sym typeface="Nunito"/>
              </a:rPr>
              <a:t>The finance industry has seen a growing demand for </a:t>
            </a:r>
            <a:r>
              <a:rPr b="1" lang="es" sz="700">
                <a:latin typeface="Nunito"/>
                <a:ea typeface="Nunito"/>
                <a:cs typeface="Nunito"/>
                <a:sym typeface="Nunito"/>
              </a:rPr>
              <a:t>automated personal wealth advisors</a:t>
            </a:r>
            <a:r>
              <a:rPr lang="es" sz="700">
                <a:latin typeface="Nunito"/>
                <a:ea typeface="Nunito"/>
                <a:cs typeface="Nunito"/>
                <a:sym typeface="Nunito"/>
              </a:rPr>
              <a:t>, as they offer several key benefits, including:</a:t>
            </a:r>
            <a:endParaRPr sz="700">
              <a:latin typeface="Nunito"/>
              <a:ea typeface="Nunito"/>
              <a:cs typeface="Nunito"/>
              <a:sym typeface="Nunito"/>
            </a:endParaRPr>
          </a:p>
          <a:p>
            <a:pPr indent="0" lvl="0" marL="0" rtl="0" algn="l">
              <a:spcBef>
                <a:spcPts val="0"/>
              </a:spcBef>
              <a:spcAft>
                <a:spcPts val="0"/>
              </a:spcAft>
              <a:buNone/>
            </a:pPr>
            <a:r>
              <a:t/>
            </a:r>
            <a:endParaRPr sz="700">
              <a:latin typeface="Nunito"/>
              <a:ea typeface="Nunito"/>
              <a:cs typeface="Nunito"/>
              <a:sym typeface="Nunito"/>
            </a:endParaRPr>
          </a:p>
          <a:p>
            <a:pPr indent="-273050" lvl="0" marL="457200" rtl="0" algn="l">
              <a:spcBef>
                <a:spcPts val="0"/>
              </a:spcBef>
              <a:spcAft>
                <a:spcPts val="0"/>
              </a:spcAft>
              <a:buSzPts val="700"/>
              <a:buFont typeface="Nunito"/>
              <a:buChar char="●"/>
            </a:pPr>
            <a:r>
              <a:rPr b="1" lang="es" sz="700">
                <a:solidFill>
                  <a:srgbClr val="249C90"/>
                </a:solidFill>
                <a:latin typeface="Nunito"/>
                <a:ea typeface="Nunito"/>
                <a:cs typeface="Nunito"/>
                <a:sym typeface="Nunito"/>
              </a:rPr>
              <a:t>Accessibility</a:t>
            </a:r>
            <a:r>
              <a:rPr lang="es" sz="700">
                <a:latin typeface="Nunito"/>
                <a:ea typeface="Nunito"/>
                <a:cs typeface="Nunito"/>
                <a:sym typeface="Nunito"/>
              </a:rPr>
              <a:t>: Accessible to a wider range of individuals, from anywhere and at any time.</a:t>
            </a:r>
            <a:endParaRPr sz="700">
              <a:latin typeface="Nunito"/>
              <a:ea typeface="Nunito"/>
              <a:cs typeface="Nunito"/>
              <a:sym typeface="Nunito"/>
            </a:endParaRPr>
          </a:p>
          <a:p>
            <a:pPr indent="-273050" lvl="0" marL="457200" rtl="0" algn="l">
              <a:spcBef>
                <a:spcPts val="1000"/>
              </a:spcBef>
              <a:spcAft>
                <a:spcPts val="0"/>
              </a:spcAft>
              <a:buSzPts val="700"/>
              <a:buFont typeface="Nunito"/>
              <a:buChar char="●"/>
            </a:pPr>
            <a:r>
              <a:rPr b="1" lang="es" sz="700">
                <a:solidFill>
                  <a:srgbClr val="249C90"/>
                </a:solidFill>
                <a:latin typeface="Nunito"/>
                <a:ea typeface="Nunito"/>
                <a:cs typeface="Nunito"/>
                <a:sym typeface="Nunito"/>
              </a:rPr>
              <a:t>Cost-effectiveness</a:t>
            </a:r>
            <a:r>
              <a:rPr lang="es" sz="700">
                <a:latin typeface="Nunito"/>
                <a:ea typeface="Nunito"/>
                <a:cs typeface="Nunito"/>
                <a:sym typeface="Nunito"/>
              </a:rPr>
              <a:t>: Less expensive than traditional financial advisors.</a:t>
            </a:r>
            <a:endParaRPr sz="700">
              <a:latin typeface="Nunito"/>
              <a:ea typeface="Nunito"/>
              <a:cs typeface="Nunito"/>
              <a:sym typeface="Nunito"/>
            </a:endParaRPr>
          </a:p>
          <a:p>
            <a:pPr indent="-273050" lvl="0" marL="457200" rtl="0" algn="l">
              <a:spcBef>
                <a:spcPts val="1000"/>
              </a:spcBef>
              <a:spcAft>
                <a:spcPts val="0"/>
              </a:spcAft>
              <a:buSzPts val="700"/>
              <a:buFont typeface="Nunito"/>
              <a:buChar char="●"/>
            </a:pPr>
            <a:r>
              <a:rPr b="1" lang="es" sz="700">
                <a:solidFill>
                  <a:srgbClr val="249C90"/>
                </a:solidFill>
                <a:latin typeface="Nunito"/>
                <a:ea typeface="Nunito"/>
                <a:cs typeface="Nunito"/>
                <a:sym typeface="Nunito"/>
              </a:rPr>
              <a:t>Customization</a:t>
            </a:r>
            <a:r>
              <a:rPr lang="es" sz="700">
                <a:latin typeface="Nunito"/>
                <a:ea typeface="Nunito"/>
                <a:cs typeface="Nunito"/>
                <a:sym typeface="Nunito"/>
              </a:rPr>
              <a:t>: Tailored to the specific needs and goals of individual clients.</a:t>
            </a:r>
            <a:endParaRPr sz="700">
              <a:latin typeface="Nunito"/>
              <a:ea typeface="Nunito"/>
              <a:cs typeface="Nunito"/>
              <a:sym typeface="Nunito"/>
            </a:endParaRPr>
          </a:p>
          <a:p>
            <a:pPr indent="-273050" lvl="0" marL="457200" rtl="0" algn="l">
              <a:spcBef>
                <a:spcPts val="1000"/>
              </a:spcBef>
              <a:spcAft>
                <a:spcPts val="0"/>
              </a:spcAft>
              <a:buSzPts val="700"/>
              <a:buFont typeface="Nunito"/>
              <a:buChar char="●"/>
            </a:pPr>
            <a:r>
              <a:rPr b="1" lang="es" sz="700">
                <a:solidFill>
                  <a:srgbClr val="249C90"/>
                </a:solidFill>
                <a:latin typeface="Nunito"/>
                <a:ea typeface="Nunito"/>
                <a:cs typeface="Nunito"/>
                <a:sym typeface="Nunito"/>
              </a:rPr>
              <a:t>Consistency:</a:t>
            </a:r>
            <a:r>
              <a:rPr lang="es" sz="700">
                <a:latin typeface="Nunito"/>
                <a:ea typeface="Nunito"/>
                <a:cs typeface="Nunito"/>
                <a:sym typeface="Nunito"/>
              </a:rPr>
              <a:t> Consistent and objective investment advice, without being influenced by emotions or personal biases.</a:t>
            </a:r>
            <a:endParaRPr sz="700">
              <a:latin typeface="Nunito"/>
              <a:ea typeface="Nunito"/>
              <a:cs typeface="Nunito"/>
              <a:sym typeface="Nunito"/>
            </a:endParaRPr>
          </a:p>
          <a:p>
            <a:pPr indent="-273050" lvl="0" marL="457200" rtl="0" algn="l">
              <a:spcBef>
                <a:spcPts val="1000"/>
              </a:spcBef>
              <a:spcAft>
                <a:spcPts val="0"/>
              </a:spcAft>
              <a:buSzPts val="700"/>
              <a:buFont typeface="Nunito"/>
              <a:buChar char="●"/>
            </a:pPr>
            <a:r>
              <a:rPr b="1" lang="es" sz="700">
                <a:solidFill>
                  <a:srgbClr val="249C90"/>
                </a:solidFill>
                <a:latin typeface="Nunito"/>
                <a:ea typeface="Nunito"/>
                <a:cs typeface="Nunito"/>
                <a:sym typeface="Nunito"/>
              </a:rPr>
              <a:t>Speed and efficiency:</a:t>
            </a:r>
            <a:r>
              <a:rPr lang="es" sz="700">
                <a:latin typeface="Nunito"/>
                <a:ea typeface="Nunito"/>
                <a:cs typeface="Nunito"/>
                <a:sym typeface="Nunito"/>
              </a:rPr>
              <a:t> They can process vast amounts of financial data and provide investment recommendations quickly, especially useful in fast-paced and rapidly changing markets.</a:t>
            </a:r>
            <a:endParaRPr sz="500">
              <a:latin typeface="Nunito"/>
              <a:ea typeface="Nunito"/>
              <a:cs typeface="Nunito"/>
              <a:sym typeface="Nunito"/>
            </a:endParaRPr>
          </a:p>
          <a:p>
            <a:pPr indent="0" lvl="0" marL="0" rtl="0" algn="l">
              <a:spcBef>
                <a:spcPts val="1000"/>
              </a:spcBef>
              <a:spcAft>
                <a:spcPts val="0"/>
              </a:spcAft>
              <a:buNone/>
            </a:pPr>
            <a:r>
              <a:t/>
            </a:r>
            <a:endParaRPr sz="700">
              <a:latin typeface="Nunito"/>
              <a:ea typeface="Nunito"/>
              <a:cs typeface="Nunito"/>
              <a:sym typeface="Nunito"/>
            </a:endParaRPr>
          </a:p>
          <a:p>
            <a:pPr indent="0" lvl="0" marL="0" rtl="0" algn="ctr">
              <a:spcBef>
                <a:spcPts val="0"/>
              </a:spcBef>
              <a:spcAft>
                <a:spcPts val="0"/>
              </a:spcAft>
              <a:buNone/>
            </a:pPr>
            <a:r>
              <a:rPr b="1" lang="es" sz="700">
                <a:latin typeface="Nunito"/>
                <a:ea typeface="Nunito"/>
                <a:cs typeface="Nunito"/>
                <a:sym typeface="Nunito"/>
              </a:rPr>
              <a:t>By offering these benefits, automated personal wealth advisors can help the finance industry to better serve the needs of individual investors, particularly those who are looking for accessible, affordable, and customized investment advice.</a:t>
            </a:r>
            <a:endParaRPr b="1" sz="700">
              <a:latin typeface="Nunito"/>
              <a:ea typeface="Nunito"/>
              <a:cs typeface="Nunito"/>
              <a:sym typeface="Nunito"/>
            </a:endParaRPr>
          </a:p>
        </p:txBody>
      </p:sp>
      <p:sp>
        <p:nvSpPr>
          <p:cNvPr id="517" name="Google Shape;517;p23"/>
          <p:cNvSpPr/>
          <p:nvPr/>
        </p:nvSpPr>
        <p:spPr>
          <a:xfrm>
            <a:off x="4676625" y="1535475"/>
            <a:ext cx="3405000" cy="3426600"/>
          </a:xfrm>
          <a:prstGeom prst="snip1Rect">
            <a:avLst>
              <a:gd fmla="val 16667" name="adj"/>
            </a:avLst>
          </a:prstGeom>
          <a:solidFill>
            <a:srgbClr val="F3F3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txBox="1"/>
          <p:nvPr/>
        </p:nvSpPr>
        <p:spPr>
          <a:xfrm>
            <a:off x="1380950" y="1579300"/>
            <a:ext cx="1774800" cy="446400"/>
          </a:xfrm>
          <a:prstGeom prst="rect">
            <a:avLst/>
          </a:prstGeom>
          <a:noFill/>
          <a:ln>
            <a:noFill/>
          </a:ln>
        </p:spPr>
        <p:txBody>
          <a:bodyPr anchorCtr="0" anchor="t" bIns="91425" lIns="91425" spcFirstLastPara="1" rIns="91425" wrap="square" tIns="91425">
            <a:spAutoFit/>
          </a:bodyPr>
          <a:lstStyle/>
          <a:p>
            <a:pPr indent="0" lvl="0" marL="0" rtl="0" algn="ctr">
              <a:spcBef>
                <a:spcPts val="1000"/>
              </a:spcBef>
              <a:spcAft>
                <a:spcPts val="0"/>
              </a:spcAft>
              <a:buNone/>
            </a:pPr>
            <a:r>
              <a:rPr b="1" lang="es" sz="1700">
                <a:solidFill>
                  <a:srgbClr val="249C90"/>
                </a:solidFill>
                <a:latin typeface="Nunito"/>
                <a:ea typeface="Nunito"/>
                <a:cs typeface="Nunito"/>
                <a:sym typeface="Nunito"/>
              </a:rPr>
              <a:t>IMPACT</a:t>
            </a:r>
            <a:endParaRPr sz="2000"/>
          </a:p>
        </p:txBody>
      </p:sp>
      <p:sp>
        <p:nvSpPr>
          <p:cNvPr id="519" name="Google Shape;519;p23"/>
          <p:cNvSpPr txBox="1"/>
          <p:nvPr/>
        </p:nvSpPr>
        <p:spPr>
          <a:xfrm>
            <a:off x="5410875" y="1579300"/>
            <a:ext cx="1774800" cy="446400"/>
          </a:xfrm>
          <a:prstGeom prst="rect">
            <a:avLst/>
          </a:prstGeom>
          <a:noFill/>
          <a:ln>
            <a:noFill/>
          </a:ln>
        </p:spPr>
        <p:txBody>
          <a:bodyPr anchorCtr="0" anchor="t" bIns="91425" lIns="91425" spcFirstLastPara="1" rIns="91425" wrap="square" tIns="91425">
            <a:spAutoFit/>
          </a:bodyPr>
          <a:lstStyle/>
          <a:p>
            <a:pPr indent="0" lvl="0" marL="0" rtl="0" algn="ctr">
              <a:spcBef>
                <a:spcPts val="1000"/>
              </a:spcBef>
              <a:spcAft>
                <a:spcPts val="0"/>
              </a:spcAft>
              <a:buNone/>
            </a:pPr>
            <a:r>
              <a:rPr b="1" lang="es" sz="1700">
                <a:solidFill>
                  <a:srgbClr val="249C90"/>
                </a:solidFill>
                <a:latin typeface="Nunito"/>
                <a:ea typeface="Nunito"/>
                <a:cs typeface="Nunito"/>
                <a:sym typeface="Nunito"/>
              </a:rPr>
              <a:t>NEXT STEPS</a:t>
            </a:r>
            <a:endParaRPr sz="2000"/>
          </a:p>
        </p:txBody>
      </p:sp>
      <p:sp>
        <p:nvSpPr>
          <p:cNvPr id="520" name="Google Shape;520;p23"/>
          <p:cNvSpPr txBox="1"/>
          <p:nvPr/>
        </p:nvSpPr>
        <p:spPr>
          <a:xfrm>
            <a:off x="4696575" y="2067600"/>
            <a:ext cx="3203400" cy="235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700">
              <a:latin typeface="Nunito"/>
              <a:ea typeface="Nunito"/>
              <a:cs typeface="Nunito"/>
              <a:sym typeface="Nunito"/>
            </a:endParaRPr>
          </a:p>
          <a:p>
            <a:pPr indent="-273050" lvl="0" marL="457200" rtl="0" algn="l">
              <a:spcBef>
                <a:spcPts val="0"/>
              </a:spcBef>
              <a:spcAft>
                <a:spcPts val="0"/>
              </a:spcAft>
              <a:buSzPts val="700"/>
              <a:buFont typeface="Nunito"/>
              <a:buChar char="●"/>
            </a:pPr>
            <a:r>
              <a:rPr b="1" lang="es" sz="700">
                <a:solidFill>
                  <a:srgbClr val="249C90"/>
                </a:solidFill>
                <a:latin typeface="Nunito"/>
                <a:ea typeface="Nunito"/>
                <a:cs typeface="Nunito"/>
                <a:sym typeface="Nunito"/>
              </a:rPr>
              <a:t>Integrating the Streamlit interface into the React Website</a:t>
            </a:r>
            <a:endParaRPr sz="700">
              <a:latin typeface="Nunito"/>
              <a:ea typeface="Nunito"/>
              <a:cs typeface="Nunito"/>
              <a:sym typeface="Nunito"/>
            </a:endParaRPr>
          </a:p>
          <a:p>
            <a:pPr indent="-273050" lvl="0" marL="457200" rtl="0" algn="l">
              <a:spcBef>
                <a:spcPts val="1000"/>
              </a:spcBef>
              <a:spcAft>
                <a:spcPts val="0"/>
              </a:spcAft>
              <a:buSzPts val="700"/>
              <a:buFont typeface="Nunito"/>
              <a:buChar char="●"/>
            </a:pPr>
            <a:r>
              <a:rPr b="1" lang="es" sz="700">
                <a:solidFill>
                  <a:srgbClr val="249C90"/>
                </a:solidFill>
                <a:latin typeface="Nunito"/>
                <a:ea typeface="Nunito"/>
                <a:cs typeface="Nunito"/>
                <a:sym typeface="Nunito"/>
              </a:rPr>
              <a:t>Further tuning</a:t>
            </a:r>
            <a:r>
              <a:rPr lang="es" sz="700">
                <a:latin typeface="Nunito"/>
                <a:ea typeface="Nunito"/>
                <a:cs typeface="Nunito"/>
                <a:sym typeface="Nunito"/>
              </a:rPr>
              <a:t> of the ML models</a:t>
            </a:r>
            <a:endParaRPr sz="700">
              <a:latin typeface="Nunito"/>
              <a:ea typeface="Nunito"/>
              <a:cs typeface="Nunito"/>
              <a:sym typeface="Nunito"/>
            </a:endParaRPr>
          </a:p>
          <a:p>
            <a:pPr indent="-273050" lvl="0" marL="457200" rtl="0" algn="l">
              <a:spcBef>
                <a:spcPts val="1000"/>
              </a:spcBef>
              <a:spcAft>
                <a:spcPts val="0"/>
              </a:spcAft>
              <a:buSzPts val="700"/>
              <a:buFont typeface="Nunito"/>
              <a:buChar char="●"/>
            </a:pPr>
            <a:r>
              <a:rPr b="1" lang="es" sz="700">
                <a:solidFill>
                  <a:srgbClr val="249C90"/>
                </a:solidFill>
                <a:latin typeface="Nunito"/>
                <a:ea typeface="Nunito"/>
                <a:cs typeface="Nunito"/>
                <a:sym typeface="Nunito"/>
              </a:rPr>
              <a:t>Customization Bar</a:t>
            </a:r>
            <a:r>
              <a:rPr lang="es" sz="700">
                <a:latin typeface="Nunito"/>
                <a:ea typeface="Nunito"/>
                <a:cs typeface="Nunito"/>
                <a:sym typeface="Nunito"/>
              </a:rPr>
              <a:t>:  So that </a:t>
            </a:r>
            <a:r>
              <a:rPr lang="es" sz="700">
                <a:latin typeface="Nunito"/>
                <a:ea typeface="Nunito"/>
                <a:cs typeface="Nunito"/>
                <a:sym typeface="Nunito"/>
              </a:rPr>
              <a:t>he Client can play around with some factors to check other possible portfolios</a:t>
            </a:r>
            <a:r>
              <a:rPr lang="es" sz="700">
                <a:latin typeface="Nunito"/>
                <a:ea typeface="Nunito"/>
                <a:cs typeface="Nunito"/>
                <a:sym typeface="Nunito"/>
              </a:rPr>
              <a:t>.</a:t>
            </a:r>
            <a:endParaRPr sz="700">
              <a:latin typeface="Nunito"/>
              <a:ea typeface="Nunito"/>
              <a:cs typeface="Nunito"/>
              <a:sym typeface="Nunito"/>
            </a:endParaRPr>
          </a:p>
          <a:p>
            <a:pPr indent="-273050" lvl="0" marL="457200" rtl="0" algn="l">
              <a:spcBef>
                <a:spcPts val="1000"/>
              </a:spcBef>
              <a:spcAft>
                <a:spcPts val="0"/>
              </a:spcAft>
              <a:buSzPts val="700"/>
              <a:buFont typeface="Nunito"/>
              <a:buChar char="●"/>
            </a:pPr>
            <a:r>
              <a:rPr b="1" lang="es" sz="700">
                <a:solidFill>
                  <a:srgbClr val="249C90"/>
                </a:solidFill>
                <a:latin typeface="Nunito"/>
                <a:ea typeface="Nunito"/>
                <a:cs typeface="Nunito"/>
                <a:sym typeface="Nunito"/>
              </a:rPr>
              <a:t>Portfolio Optimization Tool</a:t>
            </a:r>
            <a:r>
              <a:rPr lang="es" sz="700">
                <a:latin typeface="Nunito"/>
                <a:ea typeface="Nunito"/>
                <a:cs typeface="Nunito"/>
                <a:sym typeface="Nunito"/>
              </a:rPr>
              <a:t>: Finding Optimal and more customized Portfolios instead of choosing from 5 predetermined ones.</a:t>
            </a:r>
            <a:endParaRPr sz="700">
              <a:latin typeface="Nunito"/>
              <a:ea typeface="Nunito"/>
              <a:cs typeface="Nunito"/>
              <a:sym typeface="Nunito"/>
            </a:endParaRPr>
          </a:p>
          <a:p>
            <a:pPr indent="-273050" lvl="0" marL="457200" rtl="0" algn="l">
              <a:spcBef>
                <a:spcPts val="1000"/>
              </a:spcBef>
              <a:spcAft>
                <a:spcPts val="0"/>
              </a:spcAft>
              <a:buSzPts val="700"/>
              <a:buFont typeface="Nunito"/>
              <a:buChar char="●"/>
            </a:pPr>
            <a:r>
              <a:rPr b="1" lang="es" sz="700">
                <a:solidFill>
                  <a:srgbClr val="249C90"/>
                </a:solidFill>
                <a:latin typeface="Nunito"/>
                <a:ea typeface="Nunito"/>
                <a:cs typeface="Nunito"/>
                <a:sym typeface="Nunito"/>
              </a:rPr>
              <a:t>Improve visualization and UX</a:t>
            </a:r>
            <a:r>
              <a:rPr lang="es" sz="700">
                <a:latin typeface="Nunito"/>
                <a:ea typeface="Nunito"/>
                <a:cs typeface="Nunito"/>
                <a:sym typeface="Nunito"/>
              </a:rPr>
              <a:t>.</a:t>
            </a:r>
            <a:endParaRPr b="1" sz="700">
              <a:solidFill>
                <a:srgbClr val="249C90"/>
              </a:solidFill>
              <a:latin typeface="Nunito"/>
              <a:ea typeface="Nunito"/>
              <a:cs typeface="Nunito"/>
              <a:sym typeface="Nunito"/>
            </a:endParaRPr>
          </a:p>
          <a:p>
            <a:pPr indent="-273050" lvl="0" marL="457200" rtl="0" algn="l">
              <a:spcBef>
                <a:spcPts val="1000"/>
              </a:spcBef>
              <a:spcAft>
                <a:spcPts val="0"/>
              </a:spcAft>
              <a:buSzPts val="700"/>
              <a:buFont typeface="Nunito"/>
              <a:buChar char="●"/>
            </a:pPr>
            <a:r>
              <a:rPr b="1" lang="es" sz="700">
                <a:solidFill>
                  <a:srgbClr val="249C90"/>
                </a:solidFill>
                <a:latin typeface="Nunito"/>
                <a:ea typeface="Nunito"/>
                <a:cs typeface="Nunito"/>
                <a:sym typeface="Nunito"/>
              </a:rPr>
              <a:t>Fees and Monetization System</a:t>
            </a:r>
            <a:r>
              <a:rPr b="1" lang="es" sz="700">
                <a:solidFill>
                  <a:srgbClr val="249C90"/>
                </a:solidFill>
                <a:latin typeface="Nunito"/>
                <a:ea typeface="Nunito"/>
                <a:cs typeface="Nunito"/>
                <a:sym typeface="Nunito"/>
              </a:rPr>
              <a:t>:</a:t>
            </a:r>
            <a:r>
              <a:rPr lang="es" sz="700">
                <a:latin typeface="Nunito"/>
                <a:ea typeface="Nunito"/>
                <a:cs typeface="Nunito"/>
                <a:sym typeface="Nunito"/>
              </a:rPr>
              <a:t> Include </a:t>
            </a:r>
            <a:r>
              <a:rPr lang="es" sz="700">
                <a:latin typeface="Nunito"/>
                <a:ea typeface="Nunito"/>
                <a:cs typeface="Nunito"/>
                <a:sym typeface="Nunito"/>
              </a:rPr>
              <a:t>commissions</a:t>
            </a:r>
            <a:r>
              <a:rPr lang="es" sz="700">
                <a:latin typeface="Nunito"/>
                <a:ea typeface="Nunito"/>
                <a:cs typeface="Nunito"/>
                <a:sym typeface="Nunito"/>
              </a:rPr>
              <a:t> and fees in the performance analysis for transparency with the client..</a:t>
            </a:r>
            <a:endParaRPr sz="700">
              <a:latin typeface="Nunito"/>
              <a:ea typeface="Nunito"/>
              <a:cs typeface="Nunito"/>
              <a:sym typeface="Nunito"/>
            </a:endParaRPr>
          </a:p>
          <a:p>
            <a:pPr indent="-273050" lvl="0" marL="457200" rtl="0" algn="l">
              <a:spcBef>
                <a:spcPts val="1000"/>
              </a:spcBef>
              <a:spcAft>
                <a:spcPts val="1000"/>
              </a:spcAft>
              <a:buSzPts val="700"/>
              <a:buFont typeface="Nunito"/>
              <a:buChar char="●"/>
            </a:pPr>
            <a:r>
              <a:rPr b="1" lang="es" sz="700">
                <a:solidFill>
                  <a:srgbClr val="249C90"/>
                </a:solidFill>
                <a:latin typeface="Nunito"/>
                <a:ea typeface="Nunito"/>
                <a:cs typeface="Nunito"/>
                <a:sym typeface="Nunito"/>
              </a:rPr>
              <a:t>Add Market Information</a:t>
            </a:r>
            <a:r>
              <a:rPr b="1" lang="es" sz="700">
                <a:solidFill>
                  <a:srgbClr val="249C90"/>
                </a:solidFill>
                <a:latin typeface="Nunito"/>
                <a:ea typeface="Nunito"/>
                <a:cs typeface="Nunito"/>
                <a:sym typeface="Nunito"/>
              </a:rPr>
              <a:t>:</a:t>
            </a:r>
            <a:r>
              <a:rPr lang="es" sz="700">
                <a:latin typeface="Nunito"/>
                <a:ea typeface="Nunito"/>
                <a:cs typeface="Nunito"/>
                <a:sym typeface="Nunito"/>
              </a:rPr>
              <a:t> Retrieved from APIs to offer further info to the client.</a:t>
            </a:r>
            <a:endParaRPr sz="7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4"/>
          <p:cNvSpPr txBox="1"/>
          <p:nvPr>
            <p:ph type="title"/>
          </p:nvPr>
        </p:nvSpPr>
        <p:spPr>
          <a:xfrm>
            <a:off x="1239550" y="727975"/>
            <a:ext cx="70305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Live Demo</a:t>
            </a:r>
            <a:endParaRPr/>
          </a:p>
        </p:txBody>
      </p:sp>
      <p:pic>
        <p:nvPicPr>
          <p:cNvPr id="526" name="Google Shape;526;p24"/>
          <p:cNvPicPr preferRelativeResize="0"/>
          <p:nvPr/>
        </p:nvPicPr>
        <p:blipFill rotWithShape="1">
          <a:blip r:embed="rId3">
            <a:alphaModFix amt="44000"/>
          </a:blip>
          <a:srcRect b="37155" l="0" r="0" t="35000"/>
          <a:stretch/>
        </p:blipFill>
        <p:spPr>
          <a:xfrm>
            <a:off x="7077075" y="48175"/>
            <a:ext cx="2066925" cy="594075"/>
          </a:xfrm>
          <a:prstGeom prst="rect">
            <a:avLst/>
          </a:prstGeom>
          <a:noFill/>
          <a:ln>
            <a:noFill/>
          </a:ln>
        </p:spPr>
      </p:pic>
      <p:pic>
        <p:nvPicPr>
          <p:cNvPr id="527" name="Google Shape;527;p24"/>
          <p:cNvPicPr preferRelativeResize="0"/>
          <p:nvPr/>
        </p:nvPicPr>
        <p:blipFill>
          <a:blip r:embed="rId4">
            <a:alphaModFix amt="52999"/>
          </a:blip>
          <a:stretch>
            <a:fillRect/>
          </a:stretch>
        </p:blipFill>
        <p:spPr>
          <a:xfrm>
            <a:off x="3212325" y="1576650"/>
            <a:ext cx="2719325" cy="2719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25"/>
          <p:cNvSpPr txBox="1"/>
          <p:nvPr>
            <p:ph type="ctrTitle"/>
          </p:nvPr>
        </p:nvSpPr>
        <p:spPr>
          <a:xfrm>
            <a:off x="1662200" y="14614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MyWealthPath</a:t>
            </a:r>
            <a:endParaRPr/>
          </a:p>
        </p:txBody>
      </p:sp>
      <p:sp>
        <p:nvSpPr>
          <p:cNvPr id="533" name="Google Shape;533;p25"/>
          <p:cNvSpPr txBox="1"/>
          <p:nvPr>
            <p:ph idx="1" type="subTitle"/>
          </p:nvPr>
        </p:nvSpPr>
        <p:spPr>
          <a:xfrm>
            <a:off x="1682325" y="276967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Your Tailored Investment Advisor</a:t>
            </a:r>
            <a:endParaRPr/>
          </a:p>
        </p:txBody>
      </p:sp>
      <p:pic>
        <p:nvPicPr>
          <p:cNvPr id="534" name="Google Shape;534;p25"/>
          <p:cNvPicPr preferRelativeResize="0"/>
          <p:nvPr/>
        </p:nvPicPr>
        <p:blipFill rotWithShape="1">
          <a:blip r:embed="rId3">
            <a:alphaModFix amt="35000"/>
          </a:blip>
          <a:srcRect b="40954" l="13322" r="65054" t="36909"/>
          <a:stretch/>
        </p:blipFill>
        <p:spPr>
          <a:xfrm>
            <a:off x="810425" y="2267045"/>
            <a:ext cx="781319" cy="794680"/>
          </a:xfrm>
          <a:prstGeom prst="rect">
            <a:avLst/>
          </a:prstGeom>
          <a:noFill/>
          <a:ln>
            <a:noFill/>
          </a:ln>
        </p:spPr>
      </p:pic>
      <p:sp>
        <p:nvSpPr>
          <p:cNvPr id="535" name="Google Shape;535;p25"/>
          <p:cNvSpPr/>
          <p:nvPr/>
        </p:nvSpPr>
        <p:spPr>
          <a:xfrm>
            <a:off x="810472" y="2266950"/>
            <a:ext cx="781500" cy="794700"/>
          </a:xfrm>
          <a:prstGeom prst="roundRect">
            <a:avLst>
              <a:gd fmla="val 16667" name="adj"/>
            </a:avLst>
          </a:prstGeom>
          <a:no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p:nvPr/>
        </p:nvSpPr>
        <p:spPr>
          <a:xfrm>
            <a:off x="4703175" y="2332900"/>
            <a:ext cx="4082400" cy="1215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4703175" y="1072325"/>
            <a:ext cx="4082400" cy="1180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txBox="1"/>
          <p:nvPr>
            <p:ph type="title"/>
          </p:nvPr>
        </p:nvSpPr>
        <p:spPr>
          <a:xfrm>
            <a:off x="1239550" y="727975"/>
            <a:ext cx="70305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Project Outline</a:t>
            </a:r>
            <a:endParaRPr/>
          </a:p>
        </p:txBody>
      </p:sp>
      <p:grpSp>
        <p:nvGrpSpPr>
          <p:cNvPr id="288" name="Google Shape;288;p14"/>
          <p:cNvGrpSpPr/>
          <p:nvPr/>
        </p:nvGrpSpPr>
        <p:grpSpPr>
          <a:xfrm>
            <a:off x="471300" y="1998800"/>
            <a:ext cx="1538100" cy="730833"/>
            <a:chOff x="3802950" y="1145950"/>
            <a:chExt cx="1538100" cy="730833"/>
          </a:xfrm>
        </p:grpSpPr>
        <p:sp>
          <p:nvSpPr>
            <p:cNvPr id="289" name="Google Shape;289;p14"/>
            <p:cNvSpPr txBox="1"/>
            <p:nvPr/>
          </p:nvSpPr>
          <p:spPr>
            <a:xfrm>
              <a:off x="3802950" y="1145983"/>
              <a:ext cx="1538100" cy="730800"/>
            </a:xfrm>
            <a:prstGeom prst="rect">
              <a:avLst/>
            </a:prstGeom>
            <a:solidFill>
              <a:srgbClr val="155B54"/>
            </a:solidFill>
            <a:ln cap="flat" cmpd="sng" w="19050">
              <a:solidFill>
                <a:srgbClr val="155B5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rgbClr val="FFFFFF"/>
                  </a:solidFill>
                  <a:latin typeface="Roboto"/>
                  <a:ea typeface="Roboto"/>
                  <a:cs typeface="Roboto"/>
                  <a:sym typeface="Roboto"/>
                </a:rPr>
                <a:t>Client Questionnaire &amp; Risk Tolerance Assessment (UI)</a:t>
              </a:r>
              <a:endParaRPr b="1" sz="1000">
                <a:solidFill>
                  <a:srgbClr val="FFFFFF"/>
                </a:solidFill>
                <a:latin typeface="Roboto"/>
                <a:ea typeface="Roboto"/>
                <a:cs typeface="Roboto"/>
                <a:sym typeface="Roboto"/>
              </a:endParaRPr>
            </a:p>
          </p:txBody>
        </p:sp>
        <p:sp>
          <p:nvSpPr>
            <p:cNvPr id="290" name="Google Shape;290;p14"/>
            <p:cNvSpPr/>
            <p:nvPr/>
          </p:nvSpPr>
          <p:spPr>
            <a:xfrm>
              <a:off x="3802950" y="114595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291" name="Google Shape;291;p14"/>
          <p:cNvGrpSpPr/>
          <p:nvPr/>
        </p:nvGrpSpPr>
        <p:grpSpPr>
          <a:xfrm>
            <a:off x="471300" y="3399692"/>
            <a:ext cx="1538100" cy="1059639"/>
            <a:chOff x="3802950" y="1145950"/>
            <a:chExt cx="1538100" cy="931223"/>
          </a:xfrm>
        </p:grpSpPr>
        <p:sp>
          <p:nvSpPr>
            <p:cNvPr id="292" name="Google Shape;292;p14"/>
            <p:cNvSpPr txBox="1"/>
            <p:nvPr/>
          </p:nvSpPr>
          <p:spPr>
            <a:xfrm>
              <a:off x="3802950" y="1145973"/>
              <a:ext cx="1538100" cy="931200"/>
            </a:xfrm>
            <a:prstGeom prst="rect">
              <a:avLst/>
            </a:prstGeom>
            <a:solidFill>
              <a:srgbClr val="155B54"/>
            </a:solidFill>
            <a:ln cap="flat" cmpd="sng" w="19050">
              <a:solidFill>
                <a:srgbClr val="155B5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 sz="1000">
                  <a:solidFill>
                    <a:srgbClr val="FFFFFF"/>
                  </a:solidFill>
                  <a:latin typeface="Roboto"/>
                  <a:ea typeface="Roboto"/>
                  <a:cs typeface="Roboto"/>
                  <a:sym typeface="Roboto"/>
                </a:rPr>
                <a:t>Portfolio Design </a:t>
              </a:r>
              <a:endParaRPr b="1" sz="1000">
                <a:solidFill>
                  <a:srgbClr val="FFFFFF"/>
                </a:solidFill>
                <a:latin typeface="Roboto"/>
                <a:ea typeface="Roboto"/>
                <a:cs typeface="Roboto"/>
                <a:sym typeface="Roboto"/>
              </a:endParaRPr>
            </a:p>
            <a:p>
              <a:pPr indent="-292100" lvl="0" marL="457200" marR="0" rtl="0" algn="l">
                <a:lnSpc>
                  <a:spcPct val="100000"/>
                </a:lnSpc>
                <a:spcBef>
                  <a:spcPts val="0"/>
                </a:spcBef>
                <a:spcAft>
                  <a:spcPts val="0"/>
                </a:spcAft>
                <a:buClr>
                  <a:srgbClr val="FFFFFF"/>
                </a:buClr>
                <a:buSzPts val="1000"/>
                <a:buFont typeface="Roboto"/>
                <a:buChar char="-"/>
              </a:pPr>
              <a:r>
                <a:rPr lang="es" sz="1000">
                  <a:solidFill>
                    <a:srgbClr val="FFFFFF"/>
                  </a:solidFill>
                  <a:latin typeface="Roboto"/>
                  <a:ea typeface="Roboto"/>
                  <a:cs typeface="Roboto"/>
                  <a:sym typeface="Roboto"/>
                </a:rPr>
                <a:t>Conservative</a:t>
              </a:r>
              <a:endParaRPr sz="1000">
                <a:solidFill>
                  <a:srgbClr val="FFFFFF"/>
                </a:solidFill>
                <a:latin typeface="Roboto"/>
                <a:ea typeface="Roboto"/>
                <a:cs typeface="Roboto"/>
                <a:sym typeface="Roboto"/>
              </a:endParaRPr>
            </a:p>
            <a:p>
              <a:pPr indent="-292100" lvl="0" marL="457200" marR="0" rtl="0" algn="l">
                <a:lnSpc>
                  <a:spcPct val="100000"/>
                </a:lnSpc>
                <a:spcBef>
                  <a:spcPts val="0"/>
                </a:spcBef>
                <a:spcAft>
                  <a:spcPts val="0"/>
                </a:spcAft>
                <a:buClr>
                  <a:srgbClr val="FFFFFF"/>
                </a:buClr>
                <a:buSzPts val="1000"/>
                <a:buFont typeface="Roboto"/>
                <a:buChar char="-"/>
              </a:pPr>
              <a:r>
                <a:rPr lang="es" sz="1000">
                  <a:solidFill>
                    <a:srgbClr val="FFFFFF"/>
                  </a:solidFill>
                  <a:latin typeface="Roboto"/>
                  <a:ea typeface="Roboto"/>
                  <a:cs typeface="Roboto"/>
                  <a:sym typeface="Roboto"/>
                </a:rPr>
                <a:t>Balanced</a:t>
              </a:r>
              <a:endParaRPr sz="1000">
                <a:solidFill>
                  <a:srgbClr val="FFFFFF"/>
                </a:solidFill>
                <a:latin typeface="Roboto"/>
                <a:ea typeface="Roboto"/>
                <a:cs typeface="Roboto"/>
                <a:sym typeface="Roboto"/>
              </a:endParaRPr>
            </a:p>
            <a:p>
              <a:pPr indent="-292100" lvl="0" marL="457200" marR="0" rtl="0" algn="l">
                <a:lnSpc>
                  <a:spcPct val="100000"/>
                </a:lnSpc>
                <a:spcBef>
                  <a:spcPts val="0"/>
                </a:spcBef>
                <a:spcAft>
                  <a:spcPts val="0"/>
                </a:spcAft>
                <a:buClr>
                  <a:srgbClr val="FFFFFF"/>
                </a:buClr>
                <a:buSzPts val="1000"/>
                <a:buFont typeface="Roboto"/>
                <a:buChar char="-"/>
              </a:pPr>
              <a:r>
                <a:rPr lang="es" sz="1000">
                  <a:solidFill>
                    <a:srgbClr val="FFFFFF"/>
                  </a:solidFill>
                  <a:latin typeface="Roboto"/>
                  <a:ea typeface="Roboto"/>
                  <a:cs typeface="Roboto"/>
                  <a:sym typeface="Roboto"/>
                </a:rPr>
                <a:t>Growth</a:t>
              </a:r>
              <a:endParaRPr sz="1000">
                <a:solidFill>
                  <a:srgbClr val="FFFFFF"/>
                </a:solidFill>
                <a:latin typeface="Roboto"/>
                <a:ea typeface="Roboto"/>
                <a:cs typeface="Roboto"/>
                <a:sym typeface="Roboto"/>
              </a:endParaRPr>
            </a:p>
            <a:p>
              <a:pPr indent="-292100" lvl="0" marL="457200" marR="0" rtl="0" algn="l">
                <a:lnSpc>
                  <a:spcPct val="100000"/>
                </a:lnSpc>
                <a:spcBef>
                  <a:spcPts val="0"/>
                </a:spcBef>
                <a:spcAft>
                  <a:spcPts val="0"/>
                </a:spcAft>
                <a:buClr>
                  <a:srgbClr val="FFFFFF"/>
                </a:buClr>
                <a:buSzPts val="1000"/>
                <a:buFont typeface="Roboto"/>
                <a:buChar char="-"/>
              </a:pPr>
              <a:r>
                <a:rPr lang="es" sz="1000">
                  <a:solidFill>
                    <a:srgbClr val="FFFFFF"/>
                  </a:solidFill>
                  <a:latin typeface="Roboto"/>
                  <a:ea typeface="Roboto"/>
                  <a:cs typeface="Roboto"/>
                  <a:sym typeface="Roboto"/>
                </a:rPr>
                <a:t>Aggressive</a:t>
              </a:r>
              <a:endParaRPr sz="1000">
                <a:solidFill>
                  <a:srgbClr val="FFFFFF"/>
                </a:solidFill>
                <a:latin typeface="Roboto"/>
                <a:ea typeface="Roboto"/>
                <a:cs typeface="Roboto"/>
                <a:sym typeface="Roboto"/>
              </a:endParaRPr>
            </a:p>
            <a:p>
              <a:pPr indent="-292100" lvl="0" marL="457200" marR="0" rtl="0" algn="l">
                <a:lnSpc>
                  <a:spcPct val="100000"/>
                </a:lnSpc>
                <a:spcBef>
                  <a:spcPts val="0"/>
                </a:spcBef>
                <a:spcAft>
                  <a:spcPts val="0"/>
                </a:spcAft>
                <a:buClr>
                  <a:srgbClr val="FFFFFF"/>
                </a:buClr>
                <a:buSzPts val="1000"/>
                <a:buFont typeface="Roboto"/>
                <a:buChar char="-"/>
              </a:pPr>
              <a:r>
                <a:rPr lang="es" sz="1000">
                  <a:solidFill>
                    <a:srgbClr val="FFFFFF"/>
                  </a:solidFill>
                  <a:latin typeface="Roboto"/>
                  <a:ea typeface="Roboto"/>
                  <a:cs typeface="Roboto"/>
                  <a:sym typeface="Roboto"/>
                </a:rPr>
                <a:t>Alternative</a:t>
              </a:r>
              <a:endParaRPr sz="1000">
                <a:solidFill>
                  <a:srgbClr val="FFFFFF"/>
                </a:solidFill>
                <a:latin typeface="Roboto"/>
                <a:ea typeface="Roboto"/>
                <a:cs typeface="Roboto"/>
                <a:sym typeface="Roboto"/>
              </a:endParaRPr>
            </a:p>
          </p:txBody>
        </p:sp>
        <p:sp>
          <p:nvSpPr>
            <p:cNvPr id="293" name="Google Shape;293;p14"/>
            <p:cNvSpPr/>
            <p:nvPr/>
          </p:nvSpPr>
          <p:spPr>
            <a:xfrm>
              <a:off x="3802950" y="114595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14"/>
          <p:cNvGrpSpPr/>
          <p:nvPr/>
        </p:nvGrpSpPr>
        <p:grpSpPr>
          <a:xfrm>
            <a:off x="2585550" y="2698345"/>
            <a:ext cx="1538100" cy="778196"/>
            <a:chOff x="2032650" y="2350454"/>
            <a:chExt cx="1538100" cy="442509"/>
          </a:xfrm>
        </p:grpSpPr>
        <p:sp>
          <p:nvSpPr>
            <p:cNvPr id="295" name="Google Shape;295;p14"/>
            <p:cNvSpPr txBox="1"/>
            <p:nvPr/>
          </p:nvSpPr>
          <p:spPr>
            <a:xfrm>
              <a:off x="2032650" y="2350463"/>
              <a:ext cx="1538100" cy="442500"/>
            </a:xfrm>
            <a:prstGeom prst="rect">
              <a:avLst/>
            </a:prstGeom>
            <a:solidFill>
              <a:srgbClr val="1D7E74"/>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rgbClr val="FFFFFF"/>
                  </a:solidFill>
                  <a:latin typeface="Roboto"/>
                  <a:ea typeface="Roboto"/>
                  <a:cs typeface="Roboto"/>
                  <a:sym typeface="Roboto"/>
                </a:rPr>
                <a:t>Portfolio Matching with Client Risk Tolerance</a:t>
              </a:r>
              <a:endParaRPr b="1" sz="1000">
                <a:solidFill>
                  <a:srgbClr val="FFFFFF"/>
                </a:solidFill>
                <a:latin typeface="Roboto"/>
                <a:ea typeface="Roboto"/>
                <a:cs typeface="Roboto"/>
                <a:sym typeface="Roboto"/>
              </a:endParaRPr>
            </a:p>
          </p:txBody>
        </p:sp>
        <p:sp>
          <p:nvSpPr>
            <p:cNvPr id="296" name="Google Shape;296;p14"/>
            <p:cNvSpPr/>
            <p:nvPr/>
          </p:nvSpPr>
          <p:spPr>
            <a:xfrm>
              <a:off x="2032650" y="2350454"/>
              <a:ext cx="1538100" cy="28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14"/>
          <p:cNvGrpSpPr/>
          <p:nvPr/>
        </p:nvGrpSpPr>
        <p:grpSpPr>
          <a:xfrm>
            <a:off x="4852200" y="1402950"/>
            <a:ext cx="1538100" cy="778200"/>
            <a:chOff x="1187400" y="3555038"/>
            <a:chExt cx="1538100" cy="778200"/>
          </a:xfrm>
        </p:grpSpPr>
        <p:sp>
          <p:nvSpPr>
            <p:cNvPr id="298" name="Google Shape;298;p14"/>
            <p:cNvSpPr txBox="1"/>
            <p:nvPr/>
          </p:nvSpPr>
          <p:spPr>
            <a:xfrm>
              <a:off x="1187400" y="3555038"/>
              <a:ext cx="1538100" cy="778200"/>
            </a:xfrm>
            <a:prstGeom prst="rect">
              <a:avLst/>
            </a:prstGeom>
            <a:solidFill>
              <a:srgbClr val="CCCCCC"/>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rgbClr val="FFFFFF"/>
                  </a:solidFill>
                  <a:latin typeface="Roboto"/>
                  <a:ea typeface="Roboto"/>
                  <a:cs typeface="Roboto"/>
                  <a:sym typeface="Roboto"/>
                </a:rPr>
                <a:t>Portfolio Back-testing and Benchmarking </a:t>
              </a:r>
              <a:endParaRPr b="1" sz="1000">
                <a:solidFill>
                  <a:srgbClr val="FFFFFF"/>
                </a:solidFill>
                <a:latin typeface="Roboto"/>
                <a:ea typeface="Roboto"/>
                <a:cs typeface="Roboto"/>
                <a:sym typeface="Roboto"/>
              </a:endParaRPr>
            </a:p>
            <a:p>
              <a:pPr indent="0" lvl="0" marL="0" rtl="0" algn="ctr">
                <a:spcBef>
                  <a:spcPts val="0"/>
                </a:spcBef>
                <a:spcAft>
                  <a:spcPts val="0"/>
                </a:spcAft>
                <a:buNone/>
              </a:pPr>
              <a:r>
                <a:rPr b="1" lang="es" sz="1000">
                  <a:solidFill>
                    <a:srgbClr val="FFFFFF"/>
                  </a:solidFill>
                  <a:latin typeface="Roboto"/>
                  <a:ea typeface="Roboto"/>
                  <a:cs typeface="Roboto"/>
                  <a:sym typeface="Roboto"/>
                </a:rPr>
                <a:t>(Visual Dashboard)</a:t>
              </a:r>
              <a:endParaRPr b="1" sz="1000">
                <a:solidFill>
                  <a:srgbClr val="FFFFFF"/>
                </a:solidFill>
                <a:latin typeface="Roboto"/>
                <a:ea typeface="Roboto"/>
                <a:cs typeface="Roboto"/>
                <a:sym typeface="Roboto"/>
              </a:endParaRPr>
            </a:p>
          </p:txBody>
        </p:sp>
        <p:sp>
          <p:nvSpPr>
            <p:cNvPr id="299" name="Google Shape;299;p14"/>
            <p:cNvSpPr/>
            <p:nvPr/>
          </p:nvSpPr>
          <p:spPr>
            <a:xfrm>
              <a:off x="1187400" y="35551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14"/>
          <p:cNvGrpSpPr/>
          <p:nvPr/>
        </p:nvGrpSpPr>
        <p:grpSpPr>
          <a:xfrm>
            <a:off x="6978900" y="1430557"/>
            <a:ext cx="1538100" cy="723000"/>
            <a:chOff x="1187400" y="3555057"/>
            <a:chExt cx="1538100" cy="723000"/>
          </a:xfrm>
        </p:grpSpPr>
        <p:sp>
          <p:nvSpPr>
            <p:cNvPr id="301" name="Google Shape;301;p14"/>
            <p:cNvSpPr txBox="1"/>
            <p:nvPr/>
          </p:nvSpPr>
          <p:spPr>
            <a:xfrm>
              <a:off x="1187400" y="3555057"/>
              <a:ext cx="1538100" cy="723000"/>
            </a:xfrm>
            <a:prstGeom prst="rect">
              <a:avLst/>
            </a:prstGeom>
            <a:solidFill>
              <a:srgbClr val="D9D9D9"/>
            </a:solidFill>
            <a:ln cap="flat" cmpd="sng" w="19050">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rgbClr val="FFFFFF"/>
                  </a:solidFill>
                  <a:latin typeface="Roboto"/>
                  <a:ea typeface="Roboto"/>
                  <a:cs typeface="Roboto"/>
                  <a:sym typeface="Roboto"/>
                </a:rPr>
                <a:t>Monte Carlo Simulation (Future expected Performance) </a:t>
              </a:r>
              <a:endParaRPr b="1" sz="1000">
                <a:solidFill>
                  <a:srgbClr val="FFFFFF"/>
                </a:solidFill>
                <a:latin typeface="Roboto"/>
                <a:ea typeface="Roboto"/>
                <a:cs typeface="Roboto"/>
                <a:sym typeface="Roboto"/>
              </a:endParaRPr>
            </a:p>
          </p:txBody>
        </p:sp>
        <p:sp>
          <p:nvSpPr>
            <p:cNvPr id="302" name="Google Shape;302;p14"/>
            <p:cNvSpPr/>
            <p:nvPr/>
          </p:nvSpPr>
          <p:spPr>
            <a:xfrm>
              <a:off x="1187400" y="35551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3" name="Google Shape;303;p14"/>
          <p:cNvCxnSpPr>
            <a:stCxn id="289" idx="3"/>
            <a:endCxn id="295" idx="1"/>
          </p:cNvCxnSpPr>
          <p:nvPr/>
        </p:nvCxnSpPr>
        <p:spPr>
          <a:xfrm>
            <a:off x="2009400" y="2364233"/>
            <a:ext cx="576300" cy="723300"/>
          </a:xfrm>
          <a:prstGeom prst="bentConnector3">
            <a:avLst>
              <a:gd fmla="val 49987" name="adj1"/>
            </a:avLst>
          </a:prstGeom>
          <a:noFill/>
          <a:ln cap="flat" cmpd="sng" w="9525">
            <a:solidFill>
              <a:srgbClr val="C2C2C2"/>
            </a:solidFill>
            <a:prstDash val="solid"/>
            <a:miter lim="8000"/>
            <a:headEnd len="sm" w="sm" type="none"/>
            <a:tailEnd len="sm" w="sm" type="none"/>
          </a:ln>
        </p:spPr>
      </p:cxnSp>
      <p:cxnSp>
        <p:nvCxnSpPr>
          <p:cNvPr id="304" name="Google Shape;304;p14"/>
          <p:cNvCxnSpPr>
            <a:stCxn id="292" idx="3"/>
            <a:endCxn id="295" idx="1"/>
          </p:cNvCxnSpPr>
          <p:nvPr/>
        </p:nvCxnSpPr>
        <p:spPr>
          <a:xfrm flipH="1" rot="10800000">
            <a:off x="2009400" y="3087425"/>
            <a:ext cx="576300" cy="842100"/>
          </a:xfrm>
          <a:prstGeom prst="bentConnector3">
            <a:avLst>
              <a:gd fmla="val 49987" name="adj1"/>
            </a:avLst>
          </a:prstGeom>
          <a:noFill/>
          <a:ln cap="flat" cmpd="sng" w="9525">
            <a:solidFill>
              <a:srgbClr val="C2C2C2"/>
            </a:solidFill>
            <a:prstDash val="solid"/>
            <a:miter lim="8000"/>
            <a:headEnd len="sm" w="sm" type="none"/>
            <a:tailEnd len="sm" w="sm" type="triangle"/>
          </a:ln>
        </p:spPr>
      </p:cxnSp>
      <p:cxnSp>
        <p:nvCxnSpPr>
          <p:cNvPr id="305" name="Google Shape;305;p14"/>
          <p:cNvCxnSpPr>
            <a:stCxn id="295" idx="3"/>
            <a:endCxn id="298" idx="1"/>
          </p:cNvCxnSpPr>
          <p:nvPr/>
        </p:nvCxnSpPr>
        <p:spPr>
          <a:xfrm flipH="1" rot="10800000">
            <a:off x="4123650" y="1792050"/>
            <a:ext cx="728700" cy="1295400"/>
          </a:xfrm>
          <a:prstGeom prst="bentConnector3">
            <a:avLst>
              <a:gd fmla="val 49990" name="adj1"/>
            </a:avLst>
          </a:prstGeom>
          <a:noFill/>
          <a:ln cap="flat" cmpd="sng" w="9525">
            <a:solidFill>
              <a:srgbClr val="C2C2C2"/>
            </a:solidFill>
            <a:prstDash val="solid"/>
            <a:miter lim="8000"/>
            <a:headEnd len="sm" w="sm" type="none"/>
            <a:tailEnd len="sm" w="sm" type="triangle"/>
          </a:ln>
        </p:spPr>
      </p:cxnSp>
      <p:cxnSp>
        <p:nvCxnSpPr>
          <p:cNvPr id="306" name="Google Shape;306;p14"/>
          <p:cNvCxnSpPr>
            <a:stCxn id="298" idx="3"/>
            <a:endCxn id="301" idx="1"/>
          </p:cNvCxnSpPr>
          <p:nvPr/>
        </p:nvCxnSpPr>
        <p:spPr>
          <a:xfrm>
            <a:off x="6390300" y="1792050"/>
            <a:ext cx="588600" cy="600"/>
          </a:xfrm>
          <a:prstGeom prst="bentConnector3">
            <a:avLst>
              <a:gd fmla="val 50000" name="adj1"/>
            </a:avLst>
          </a:prstGeom>
          <a:noFill/>
          <a:ln cap="flat" cmpd="sng" w="9525">
            <a:solidFill>
              <a:srgbClr val="C2C2C2"/>
            </a:solidFill>
            <a:prstDash val="solid"/>
            <a:miter lim="8000"/>
            <a:headEnd len="sm" w="sm" type="none"/>
            <a:tailEnd len="sm" w="sm" type="triangle"/>
          </a:ln>
        </p:spPr>
      </p:cxnSp>
      <p:pic>
        <p:nvPicPr>
          <p:cNvPr id="307" name="Google Shape;307;p14"/>
          <p:cNvPicPr preferRelativeResize="0"/>
          <p:nvPr/>
        </p:nvPicPr>
        <p:blipFill rotWithShape="1">
          <a:blip r:embed="rId3">
            <a:alphaModFix amt="44000"/>
          </a:blip>
          <a:srcRect b="37155" l="0" r="0" t="35000"/>
          <a:stretch/>
        </p:blipFill>
        <p:spPr>
          <a:xfrm>
            <a:off x="7077075" y="48175"/>
            <a:ext cx="2066925" cy="594075"/>
          </a:xfrm>
          <a:prstGeom prst="rect">
            <a:avLst/>
          </a:prstGeom>
          <a:noFill/>
          <a:ln>
            <a:noFill/>
          </a:ln>
        </p:spPr>
      </p:pic>
      <p:grpSp>
        <p:nvGrpSpPr>
          <p:cNvPr id="308" name="Google Shape;308;p14"/>
          <p:cNvGrpSpPr/>
          <p:nvPr/>
        </p:nvGrpSpPr>
        <p:grpSpPr>
          <a:xfrm>
            <a:off x="4852200" y="2698350"/>
            <a:ext cx="1538100" cy="778200"/>
            <a:chOff x="1187400" y="3555038"/>
            <a:chExt cx="1538100" cy="778200"/>
          </a:xfrm>
        </p:grpSpPr>
        <p:sp>
          <p:nvSpPr>
            <p:cNvPr id="309" name="Google Shape;309;p14"/>
            <p:cNvSpPr txBox="1"/>
            <p:nvPr/>
          </p:nvSpPr>
          <p:spPr>
            <a:xfrm>
              <a:off x="1187400" y="3555038"/>
              <a:ext cx="1538100" cy="778200"/>
            </a:xfrm>
            <a:prstGeom prst="rect">
              <a:avLst/>
            </a:prstGeom>
            <a:solidFill>
              <a:srgbClr val="CCCCCC"/>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rgbClr val="FFFFFF"/>
                  </a:solidFill>
                  <a:latin typeface="Roboto"/>
                  <a:ea typeface="Roboto"/>
                  <a:cs typeface="Roboto"/>
                  <a:sym typeface="Roboto"/>
                </a:rPr>
                <a:t>Trading Strategies</a:t>
              </a:r>
              <a:r>
                <a:rPr b="1" lang="es" sz="1000">
                  <a:solidFill>
                    <a:srgbClr val="FFFFFF"/>
                  </a:solidFill>
                  <a:latin typeface="Roboto"/>
                  <a:ea typeface="Roboto"/>
                  <a:cs typeface="Roboto"/>
                  <a:sym typeface="Roboto"/>
                </a:rPr>
                <a:t> </a:t>
              </a:r>
              <a:endParaRPr b="1" sz="1000">
                <a:solidFill>
                  <a:srgbClr val="FFFFFF"/>
                </a:solidFill>
                <a:latin typeface="Roboto"/>
                <a:ea typeface="Roboto"/>
                <a:cs typeface="Roboto"/>
                <a:sym typeface="Roboto"/>
              </a:endParaRPr>
            </a:p>
            <a:p>
              <a:pPr indent="0" lvl="0" marL="0" rtl="0" algn="ctr">
                <a:spcBef>
                  <a:spcPts val="0"/>
                </a:spcBef>
                <a:spcAft>
                  <a:spcPts val="0"/>
                </a:spcAft>
                <a:buNone/>
              </a:pPr>
              <a:r>
                <a:rPr b="1" lang="es" sz="1000">
                  <a:solidFill>
                    <a:srgbClr val="FFFFFF"/>
                  </a:solidFill>
                  <a:latin typeface="Roboto"/>
                  <a:ea typeface="Roboto"/>
                  <a:cs typeface="Roboto"/>
                  <a:sym typeface="Roboto"/>
                </a:rPr>
                <a:t>(Signal Performance)</a:t>
              </a:r>
              <a:endParaRPr b="1" sz="1000">
                <a:solidFill>
                  <a:srgbClr val="FFFFFF"/>
                </a:solidFill>
                <a:latin typeface="Roboto"/>
                <a:ea typeface="Roboto"/>
                <a:cs typeface="Roboto"/>
                <a:sym typeface="Roboto"/>
              </a:endParaRPr>
            </a:p>
          </p:txBody>
        </p:sp>
        <p:sp>
          <p:nvSpPr>
            <p:cNvPr id="310" name="Google Shape;310;p14"/>
            <p:cNvSpPr/>
            <p:nvPr/>
          </p:nvSpPr>
          <p:spPr>
            <a:xfrm>
              <a:off x="1187400" y="3555100"/>
              <a:ext cx="1538100" cy="52800"/>
            </a:xfrm>
            <a:prstGeom prst="rect">
              <a:avLst/>
            </a:prstGeom>
            <a:solidFill>
              <a:schemeClr val="lt1"/>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14"/>
          <p:cNvGrpSpPr/>
          <p:nvPr/>
        </p:nvGrpSpPr>
        <p:grpSpPr>
          <a:xfrm>
            <a:off x="6978900" y="2725957"/>
            <a:ext cx="1538100" cy="723000"/>
            <a:chOff x="1187400" y="3555057"/>
            <a:chExt cx="1538100" cy="723000"/>
          </a:xfrm>
        </p:grpSpPr>
        <p:sp>
          <p:nvSpPr>
            <p:cNvPr id="312" name="Google Shape;312;p14"/>
            <p:cNvSpPr txBox="1"/>
            <p:nvPr/>
          </p:nvSpPr>
          <p:spPr>
            <a:xfrm>
              <a:off x="1187400" y="3555057"/>
              <a:ext cx="1538100" cy="723000"/>
            </a:xfrm>
            <a:prstGeom prst="rect">
              <a:avLst/>
            </a:prstGeom>
            <a:solidFill>
              <a:srgbClr val="D9D9D9"/>
            </a:solidFill>
            <a:ln cap="flat" cmpd="sng" w="19050">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rgbClr val="FFFFFF"/>
                  </a:solidFill>
                  <a:latin typeface="Roboto"/>
                  <a:ea typeface="Roboto"/>
                  <a:cs typeface="Roboto"/>
                  <a:sym typeface="Roboto"/>
                </a:rPr>
                <a:t>Machine Learning Models Predictions</a:t>
              </a:r>
              <a:r>
                <a:rPr b="1" lang="es" sz="1000">
                  <a:solidFill>
                    <a:srgbClr val="FFFFFF"/>
                  </a:solidFill>
                  <a:latin typeface="Roboto"/>
                  <a:ea typeface="Roboto"/>
                  <a:cs typeface="Roboto"/>
                  <a:sym typeface="Roboto"/>
                </a:rPr>
                <a:t> </a:t>
              </a:r>
              <a:endParaRPr b="1" sz="1000">
                <a:solidFill>
                  <a:srgbClr val="FFFFFF"/>
                </a:solidFill>
                <a:latin typeface="Roboto"/>
                <a:ea typeface="Roboto"/>
                <a:cs typeface="Roboto"/>
                <a:sym typeface="Roboto"/>
              </a:endParaRPr>
            </a:p>
          </p:txBody>
        </p:sp>
        <p:sp>
          <p:nvSpPr>
            <p:cNvPr id="313" name="Google Shape;313;p14"/>
            <p:cNvSpPr/>
            <p:nvPr/>
          </p:nvSpPr>
          <p:spPr>
            <a:xfrm>
              <a:off x="1187400" y="3555100"/>
              <a:ext cx="1538100" cy="52800"/>
            </a:xfrm>
            <a:prstGeom prst="rect">
              <a:avLst/>
            </a:prstGeom>
            <a:solidFill>
              <a:schemeClr val="lt1"/>
            </a:solidFill>
            <a:ln cap="flat" cmpd="sng" w="19050">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14" name="Google Shape;314;p14"/>
          <p:cNvCxnSpPr/>
          <p:nvPr/>
        </p:nvCxnSpPr>
        <p:spPr>
          <a:xfrm>
            <a:off x="6390300" y="3087150"/>
            <a:ext cx="588600" cy="600"/>
          </a:xfrm>
          <a:prstGeom prst="bentConnector3">
            <a:avLst>
              <a:gd fmla="val 50000" name="adj1"/>
            </a:avLst>
          </a:prstGeom>
          <a:noFill/>
          <a:ln cap="flat" cmpd="sng" w="9525">
            <a:solidFill>
              <a:srgbClr val="C2C2C2"/>
            </a:solidFill>
            <a:prstDash val="solid"/>
            <a:miter lim="8000"/>
            <a:headEnd len="sm" w="sm" type="none"/>
            <a:tailEnd len="sm" w="sm" type="triangle"/>
          </a:ln>
        </p:spPr>
      </p:cxnSp>
      <p:sp>
        <p:nvSpPr>
          <p:cNvPr id="315" name="Google Shape;315;p14"/>
          <p:cNvSpPr txBox="1"/>
          <p:nvPr/>
        </p:nvSpPr>
        <p:spPr>
          <a:xfrm>
            <a:off x="6273525" y="1055150"/>
            <a:ext cx="94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999999"/>
                </a:solidFill>
                <a:latin typeface="Nunito"/>
                <a:ea typeface="Nunito"/>
                <a:cs typeface="Nunito"/>
                <a:sym typeface="Nunito"/>
              </a:rPr>
              <a:t>Project 1</a:t>
            </a:r>
            <a:endParaRPr>
              <a:solidFill>
                <a:srgbClr val="999999"/>
              </a:solidFill>
              <a:latin typeface="Nunito"/>
              <a:ea typeface="Nunito"/>
              <a:cs typeface="Nunito"/>
              <a:sym typeface="Nunito"/>
            </a:endParaRPr>
          </a:p>
        </p:txBody>
      </p:sp>
      <p:sp>
        <p:nvSpPr>
          <p:cNvPr id="316" name="Google Shape;316;p14"/>
          <p:cNvSpPr txBox="1"/>
          <p:nvPr/>
        </p:nvSpPr>
        <p:spPr>
          <a:xfrm>
            <a:off x="6273525" y="2332900"/>
            <a:ext cx="941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s">
                <a:solidFill>
                  <a:srgbClr val="999999"/>
                </a:solidFill>
                <a:latin typeface="Nunito"/>
                <a:ea typeface="Nunito"/>
                <a:cs typeface="Nunito"/>
                <a:sym typeface="Nunito"/>
              </a:rPr>
              <a:t>Project</a:t>
            </a:r>
            <a:r>
              <a:rPr lang="es">
                <a:solidFill>
                  <a:srgbClr val="249C90"/>
                </a:solidFill>
                <a:latin typeface="Nunito"/>
                <a:ea typeface="Nunito"/>
                <a:cs typeface="Nunito"/>
                <a:sym typeface="Nunito"/>
              </a:rPr>
              <a:t> </a:t>
            </a:r>
            <a:r>
              <a:rPr lang="es">
                <a:solidFill>
                  <a:srgbClr val="999999"/>
                </a:solidFill>
                <a:latin typeface="Nunito"/>
                <a:ea typeface="Nunito"/>
                <a:cs typeface="Nunito"/>
                <a:sym typeface="Nunito"/>
              </a:rPr>
              <a:t>2</a:t>
            </a:r>
            <a:endParaRPr>
              <a:solidFill>
                <a:srgbClr val="249C90"/>
              </a:solidFill>
              <a:latin typeface="Nunito"/>
              <a:ea typeface="Nunito"/>
              <a:cs typeface="Nunito"/>
              <a:sym typeface="Nunito"/>
            </a:endParaRPr>
          </a:p>
        </p:txBody>
      </p:sp>
      <p:sp>
        <p:nvSpPr>
          <p:cNvPr id="317" name="Google Shape;317;p14"/>
          <p:cNvSpPr/>
          <p:nvPr/>
        </p:nvSpPr>
        <p:spPr>
          <a:xfrm>
            <a:off x="4703175" y="3628300"/>
            <a:ext cx="4082400" cy="1215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 name="Google Shape;318;p14"/>
          <p:cNvGrpSpPr/>
          <p:nvPr/>
        </p:nvGrpSpPr>
        <p:grpSpPr>
          <a:xfrm>
            <a:off x="4852200" y="3993750"/>
            <a:ext cx="1538100" cy="778200"/>
            <a:chOff x="1187400" y="3555038"/>
            <a:chExt cx="1538100" cy="778200"/>
          </a:xfrm>
        </p:grpSpPr>
        <p:sp>
          <p:nvSpPr>
            <p:cNvPr id="319" name="Google Shape;319;p14"/>
            <p:cNvSpPr txBox="1"/>
            <p:nvPr/>
          </p:nvSpPr>
          <p:spPr>
            <a:xfrm>
              <a:off x="1187400" y="3555038"/>
              <a:ext cx="1538100" cy="778200"/>
            </a:xfrm>
            <a:prstGeom prst="rect">
              <a:avLst/>
            </a:prstGeom>
            <a:solidFill>
              <a:srgbClr val="249C90"/>
            </a:solidFill>
            <a:ln cap="flat" cmpd="sng" w="19050">
              <a:solidFill>
                <a:srgbClr val="249C9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rgbClr val="FFFFFF"/>
                  </a:solidFill>
                  <a:latin typeface="Roboto"/>
                  <a:ea typeface="Roboto"/>
                  <a:cs typeface="Roboto"/>
                  <a:sym typeface="Roboto"/>
                </a:rPr>
                <a:t>Client Onboarding </a:t>
              </a:r>
              <a:r>
                <a:rPr b="1" lang="es" sz="1000">
                  <a:solidFill>
                    <a:srgbClr val="FFFFFF"/>
                  </a:solidFill>
                  <a:latin typeface="Roboto"/>
                  <a:ea typeface="Roboto"/>
                  <a:cs typeface="Roboto"/>
                  <a:sym typeface="Roboto"/>
                </a:rPr>
                <a:t>(Interface and Sign-in form)</a:t>
              </a:r>
              <a:endParaRPr b="1" sz="1000">
                <a:solidFill>
                  <a:srgbClr val="FFFFFF"/>
                </a:solidFill>
                <a:latin typeface="Roboto"/>
                <a:ea typeface="Roboto"/>
                <a:cs typeface="Roboto"/>
                <a:sym typeface="Roboto"/>
              </a:endParaRPr>
            </a:p>
          </p:txBody>
        </p:sp>
        <p:sp>
          <p:nvSpPr>
            <p:cNvPr id="320" name="Google Shape;320;p14"/>
            <p:cNvSpPr/>
            <p:nvPr/>
          </p:nvSpPr>
          <p:spPr>
            <a:xfrm>
              <a:off x="1187400" y="35551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14"/>
          <p:cNvGrpSpPr/>
          <p:nvPr/>
        </p:nvGrpSpPr>
        <p:grpSpPr>
          <a:xfrm>
            <a:off x="6978900" y="4021357"/>
            <a:ext cx="1538100" cy="723000"/>
            <a:chOff x="1187400" y="3555057"/>
            <a:chExt cx="1538100" cy="723000"/>
          </a:xfrm>
        </p:grpSpPr>
        <p:sp>
          <p:nvSpPr>
            <p:cNvPr id="322" name="Google Shape;322;p14"/>
            <p:cNvSpPr txBox="1"/>
            <p:nvPr/>
          </p:nvSpPr>
          <p:spPr>
            <a:xfrm>
              <a:off x="1187400" y="3555057"/>
              <a:ext cx="1538100" cy="723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rgbClr val="FFFFFF"/>
                  </a:solidFill>
                  <a:latin typeface="Roboto"/>
                  <a:ea typeface="Roboto"/>
                  <a:cs typeface="Roboto"/>
                  <a:sym typeface="Roboto"/>
                </a:rPr>
                <a:t>Transactions </a:t>
              </a:r>
              <a:r>
                <a:rPr b="1" lang="es" sz="1000">
                  <a:solidFill>
                    <a:srgbClr val="FFFFFF"/>
                  </a:solidFill>
                  <a:latin typeface="Roboto"/>
                  <a:ea typeface="Roboto"/>
                  <a:cs typeface="Roboto"/>
                  <a:sym typeface="Roboto"/>
                </a:rPr>
                <a:t>Interface (</a:t>
              </a:r>
              <a:r>
                <a:rPr b="1" lang="es" sz="1000">
                  <a:solidFill>
                    <a:schemeClr val="lt1"/>
                  </a:solidFill>
                  <a:latin typeface="Roboto"/>
                  <a:ea typeface="Roboto"/>
                  <a:cs typeface="Roboto"/>
                  <a:sym typeface="Roboto"/>
                </a:rPr>
                <a:t>Smart Contract - deposit/withdrawal)</a:t>
              </a:r>
              <a:r>
                <a:rPr b="1" lang="es" sz="1000">
                  <a:solidFill>
                    <a:srgbClr val="FFFFFF"/>
                  </a:solidFill>
                  <a:latin typeface="Roboto"/>
                  <a:ea typeface="Roboto"/>
                  <a:cs typeface="Roboto"/>
                  <a:sym typeface="Roboto"/>
                </a:rPr>
                <a:t> </a:t>
              </a:r>
              <a:endParaRPr b="1" sz="1000">
                <a:solidFill>
                  <a:srgbClr val="FFFFFF"/>
                </a:solidFill>
                <a:latin typeface="Roboto"/>
                <a:ea typeface="Roboto"/>
                <a:cs typeface="Roboto"/>
                <a:sym typeface="Roboto"/>
              </a:endParaRPr>
            </a:p>
          </p:txBody>
        </p:sp>
        <p:sp>
          <p:nvSpPr>
            <p:cNvPr id="323" name="Google Shape;323;p14"/>
            <p:cNvSpPr/>
            <p:nvPr/>
          </p:nvSpPr>
          <p:spPr>
            <a:xfrm>
              <a:off x="1187400" y="35551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24" name="Google Shape;324;p14"/>
          <p:cNvCxnSpPr/>
          <p:nvPr/>
        </p:nvCxnSpPr>
        <p:spPr>
          <a:xfrm>
            <a:off x="6390300" y="4382550"/>
            <a:ext cx="588600" cy="600"/>
          </a:xfrm>
          <a:prstGeom prst="bentConnector3">
            <a:avLst>
              <a:gd fmla="val 50000" name="adj1"/>
            </a:avLst>
          </a:prstGeom>
          <a:noFill/>
          <a:ln cap="flat" cmpd="sng" w="9525">
            <a:solidFill>
              <a:srgbClr val="C2C2C2"/>
            </a:solidFill>
            <a:prstDash val="solid"/>
            <a:miter lim="8000"/>
            <a:headEnd len="sm" w="sm" type="none"/>
            <a:tailEnd len="sm" w="sm" type="triangle"/>
          </a:ln>
        </p:spPr>
      </p:cxnSp>
      <p:sp>
        <p:nvSpPr>
          <p:cNvPr id="325" name="Google Shape;325;p14"/>
          <p:cNvSpPr txBox="1"/>
          <p:nvPr/>
        </p:nvSpPr>
        <p:spPr>
          <a:xfrm>
            <a:off x="6273525" y="3628300"/>
            <a:ext cx="94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249C90"/>
                </a:solidFill>
                <a:latin typeface="Nunito"/>
                <a:ea typeface="Nunito"/>
                <a:cs typeface="Nunito"/>
                <a:sym typeface="Nunito"/>
              </a:rPr>
              <a:t>Project 3</a:t>
            </a:r>
            <a:endParaRPr>
              <a:solidFill>
                <a:srgbClr val="249C90"/>
              </a:solidFill>
              <a:latin typeface="Nunito"/>
              <a:ea typeface="Nunito"/>
              <a:cs typeface="Nunito"/>
              <a:sym typeface="Nunito"/>
            </a:endParaRPr>
          </a:p>
        </p:txBody>
      </p:sp>
      <p:cxnSp>
        <p:nvCxnSpPr>
          <p:cNvPr id="326" name="Google Shape;326;p14"/>
          <p:cNvCxnSpPr>
            <a:stCxn id="295" idx="3"/>
            <a:endCxn id="319" idx="1"/>
          </p:cNvCxnSpPr>
          <p:nvPr/>
        </p:nvCxnSpPr>
        <p:spPr>
          <a:xfrm>
            <a:off x="4123650" y="3087450"/>
            <a:ext cx="728700" cy="1295400"/>
          </a:xfrm>
          <a:prstGeom prst="bentConnector3">
            <a:avLst>
              <a:gd fmla="val 49990" name="adj1"/>
            </a:avLst>
          </a:prstGeom>
          <a:noFill/>
          <a:ln cap="flat" cmpd="sng" w="9525">
            <a:solidFill>
              <a:srgbClr val="C2C2C2"/>
            </a:solidFill>
            <a:prstDash val="solid"/>
            <a:miter lim="8000"/>
            <a:headEnd len="sm" w="sm" type="none"/>
            <a:tailEnd len="sm" w="sm" type="triangle"/>
          </a:ln>
        </p:spPr>
      </p:cxnSp>
      <p:cxnSp>
        <p:nvCxnSpPr>
          <p:cNvPr id="327" name="Google Shape;327;p14"/>
          <p:cNvCxnSpPr>
            <a:endCxn id="309" idx="1"/>
          </p:cNvCxnSpPr>
          <p:nvPr/>
        </p:nvCxnSpPr>
        <p:spPr>
          <a:xfrm>
            <a:off x="4490700" y="3087450"/>
            <a:ext cx="361500" cy="0"/>
          </a:xfrm>
          <a:prstGeom prst="straightConnector1">
            <a:avLst/>
          </a:prstGeom>
          <a:noFill/>
          <a:ln cap="flat" cmpd="sng" w="9525">
            <a:solidFill>
              <a:srgbClr val="C2C2C2"/>
            </a:solidFill>
            <a:prstDash val="solid"/>
            <a:miter lim="8000"/>
            <a:headEnd len="sm" w="sm" type="none"/>
            <a:tailEnd len="sm" w="sm"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5"/>
          <p:cNvSpPr/>
          <p:nvPr/>
        </p:nvSpPr>
        <p:spPr>
          <a:xfrm>
            <a:off x="3120000" y="2535925"/>
            <a:ext cx="2844600" cy="2465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a:off x="170175" y="2535925"/>
            <a:ext cx="2844600" cy="2465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4" name="Google Shape;334;p15"/>
          <p:cNvCxnSpPr/>
          <p:nvPr/>
        </p:nvCxnSpPr>
        <p:spPr>
          <a:xfrm flipH="1">
            <a:off x="4567084" y="3775141"/>
            <a:ext cx="300" cy="194100"/>
          </a:xfrm>
          <a:prstGeom prst="straightConnector1">
            <a:avLst/>
          </a:prstGeom>
          <a:noFill/>
          <a:ln cap="flat" cmpd="sng" w="9525">
            <a:solidFill>
              <a:srgbClr val="C2C2C2"/>
            </a:solidFill>
            <a:prstDash val="solid"/>
            <a:miter lim="8000"/>
            <a:headEnd len="sm" w="sm" type="none"/>
            <a:tailEnd len="sm" w="sm" type="none"/>
          </a:ln>
        </p:spPr>
      </p:cxnSp>
      <p:sp>
        <p:nvSpPr>
          <p:cNvPr id="335" name="Google Shape;335;p15"/>
          <p:cNvSpPr txBox="1"/>
          <p:nvPr>
            <p:ph type="title"/>
          </p:nvPr>
        </p:nvSpPr>
        <p:spPr>
          <a:xfrm>
            <a:off x="1239550" y="727975"/>
            <a:ext cx="70305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Overall Investment Strategy</a:t>
            </a:r>
            <a:endParaRPr/>
          </a:p>
        </p:txBody>
      </p:sp>
      <p:pic>
        <p:nvPicPr>
          <p:cNvPr id="336" name="Google Shape;336;p15"/>
          <p:cNvPicPr preferRelativeResize="0"/>
          <p:nvPr/>
        </p:nvPicPr>
        <p:blipFill rotWithShape="1">
          <a:blip r:embed="rId3">
            <a:alphaModFix amt="44000"/>
          </a:blip>
          <a:srcRect b="37155" l="0" r="0" t="35000"/>
          <a:stretch/>
        </p:blipFill>
        <p:spPr>
          <a:xfrm>
            <a:off x="7077075" y="48175"/>
            <a:ext cx="2066925" cy="594075"/>
          </a:xfrm>
          <a:prstGeom prst="rect">
            <a:avLst/>
          </a:prstGeom>
          <a:noFill/>
          <a:ln>
            <a:noFill/>
          </a:ln>
        </p:spPr>
      </p:pic>
      <p:sp>
        <p:nvSpPr>
          <p:cNvPr id="337" name="Google Shape;337;p15"/>
          <p:cNvSpPr txBox="1"/>
          <p:nvPr/>
        </p:nvSpPr>
        <p:spPr>
          <a:xfrm>
            <a:off x="4050338" y="3892688"/>
            <a:ext cx="10542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s" sz="700">
                <a:latin typeface="Nunito"/>
                <a:ea typeface="Nunito"/>
                <a:cs typeface="Nunito"/>
                <a:sym typeface="Nunito"/>
              </a:rPr>
              <a:t>'</a:t>
            </a:r>
            <a:r>
              <a:rPr lang="es" sz="700">
                <a:solidFill>
                  <a:srgbClr val="E69138"/>
                </a:solidFill>
                <a:latin typeface="Nunito"/>
                <a:ea typeface="Nunito"/>
                <a:cs typeface="Nunito"/>
                <a:sym typeface="Nunito"/>
              </a:rPr>
              <a:t>Entry/Exit Position</a:t>
            </a:r>
            <a:r>
              <a:rPr lang="es" sz="700">
                <a:latin typeface="Nunito"/>
                <a:ea typeface="Nunito"/>
                <a:cs typeface="Nunito"/>
                <a:sym typeface="Nunito"/>
              </a:rPr>
              <a:t>' </a:t>
            </a:r>
            <a:endParaRPr sz="700">
              <a:latin typeface="Nunito"/>
              <a:ea typeface="Nunito"/>
              <a:cs typeface="Nunito"/>
              <a:sym typeface="Nunito"/>
            </a:endParaRPr>
          </a:p>
          <a:p>
            <a:pPr indent="0" lvl="0" marL="0" marR="0" rtl="0" algn="ctr">
              <a:lnSpc>
                <a:spcPct val="100000"/>
              </a:lnSpc>
              <a:spcBef>
                <a:spcPts val="0"/>
              </a:spcBef>
              <a:spcAft>
                <a:spcPts val="0"/>
              </a:spcAft>
              <a:buNone/>
            </a:pPr>
            <a:r>
              <a:rPr lang="es" sz="700">
                <a:latin typeface="Nunito"/>
                <a:ea typeface="Nunito"/>
                <a:cs typeface="Nunito"/>
                <a:sym typeface="Nunito"/>
              </a:rPr>
              <a:t>'</a:t>
            </a:r>
            <a:r>
              <a:rPr lang="es" sz="700">
                <a:solidFill>
                  <a:srgbClr val="E69138"/>
                </a:solidFill>
                <a:latin typeface="Nunito"/>
                <a:ea typeface="Nunito"/>
                <a:cs typeface="Nunito"/>
                <a:sym typeface="Nunito"/>
              </a:rPr>
              <a:t>Portfolio Holdings</a:t>
            </a:r>
            <a:r>
              <a:rPr lang="es" sz="700">
                <a:latin typeface="Nunito"/>
                <a:ea typeface="Nunito"/>
                <a:cs typeface="Nunito"/>
                <a:sym typeface="Nunito"/>
              </a:rPr>
              <a:t>'</a:t>
            </a:r>
            <a:endParaRPr sz="700">
              <a:latin typeface="Nunito"/>
              <a:ea typeface="Nunito"/>
              <a:cs typeface="Nunito"/>
              <a:sym typeface="Nunito"/>
            </a:endParaRPr>
          </a:p>
          <a:p>
            <a:pPr indent="0" lvl="0" marL="0" marR="0" rtl="0" algn="ctr">
              <a:lnSpc>
                <a:spcPct val="100000"/>
              </a:lnSpc>
              <a:spcBef>
                <a:spcPts val="0"/>
              </a:spcBef>
              <a:spcAft>
                <a:spcPts val="0"/>
              </a:spcAft>
              <a:buNone/>
            </a:pPr>
            <a:r>
              <a:rPr lang="es" sz="700">
                <a:latin typeface="Nunito"/>
                <a:ea typeface="Nunito"/>
                <a:cs typeface="Nunito"/>
                <a:sym typeface="Nunito"/>
              </a:rPr>
              <a:t>'</a:t>
            </a:r>
            <a:r>
              <a:rPr lang="es" sz="700">
                <a:solidFill>
                  <a:srgbClr val="E69138"/>
                </a:solidFill>
                <a:latin typeface="Nunito"/>
                <a:ea typeface="Nunito"/>
                <a:cs typeface="Nunito"/>
                <a:sym typeface="Nunito"/>
              </a:rPr>
              <a:t>Portfolio Cash</a:t>
            </a:r>
            <a:r>
              <a:rPr lang="es" sz="700">
                <a:latin typeface="Nunito"/>
                <a:ea typeface="Nunito"/>
                <a:cs typeface="Nunito"/>
                <a:sym typeface="Nunito"/>
              </a:rPr>
              <a:t>' </a:t>
            </a:r>
            <a:endParaRPr sz="700">
              <a:latin typeface="Nunito"/>
              <a:ea typeface="Nunito"/>
              <a:cs typeface="Nunito"/>
              <a:sym typeface="Nunito"/>
            </a:endParaRPr>
          </a:p>
        </p:txBody>
      </p:sp>
      <p:cxnSp>
        <p:nvCxnSpPr>
          <p:cNvPr id="338" name="Google Shape;338;p15"/>
          <p:cNvCxnSpPr>
            <a:stCxn id="339" idx="2"/>
            <a:endCxn id="340" idx="0"/>
          </p:cNvCxnSpPr>
          <p:nvPr/>
        </p:nvCxnSpPr>
        <p:spPr>
          <a:xfrm rot="5400000">
            <a:off x="4379100" y="2614763"/>
            <a:ext cx="381000" cy="4800"/>
          </a:xfrm>
          <a:prstGeom prst="bentConnector3">
            <a:avLst>
              <a:gd fmla="val 90417" name="adj1"/>
            </a:avLst>
          </a:prstGeom>
          <a:noFill/>
          <a:ln cap="flat" cmpd="sng" w="9525">
            <a:solidFill>
              <a:srgbClr val="C2C2C2"/>
            </a:solidFill>
            <a:prstDash val="solid"/>
            <a:miter lim="8000"/>
            <a:headEnd len="sm" w="sm" type="none"/>
            <a:tailEnd len="sm" w="sm" type="none"/>
          </a:ln>
        </p:spPr>
      </p:cxnSp>
      <p:cxnSp>
        <p:nvCxnSpPr>
          <p:cNvPr id="341" name="Google Shape;341;p15"/>
          <p:cNvCxnSpPr>
            <a:stCxn id="342" idx="0"/>
            <a:endCxn id="339" idx="2"/>
          </p:cNvCxnSpPr>
          <p:nvPr/>
        </p:nvCxnSpPr>
        <p:spPr>
          <a:xfrm rot="-5400000">
            <a:off x="2739123" y="1279470"/>
            <a:ext cx="685800" cy="2980200"/>
          </a:xfrm>
          <a:prstGeom prst="bentConnector3">
            <a:avLst>
              <a:gd fmla="val 50001" name="adj1"/>
            </a:avLst>
          </a:prstGeom>
          <a:noFill/>
          <a:ln cap="flat" cmpd="sng" w="9525">
            <a:solidFill>
              <a:srgbClr val="C2C2C2"/>
            </a:solidFill>
            <a:prstDash val="solid"/>
            <a:miter lim="8000"/>
            <a:headEnd len="sm" w="sm" type="none"/>
            <a:tailEnd len="sm" w="sm" type="none"/>
          </a:ln>
        </p:spPr>
      </p:cxnSp>
      <p:cxnSp>
        <p:nvCxnSpPr>
          <p:cNvPr id="343" name="Google Shape;343;p15"/>
          <p:cNvCxnSpPr>
            <a:stCxn id="342" idx="2"/>
            <a:endCxn id="344" idx="0"/>
          </p:cNvCxnSpPr>
          <p:nvPr/>
        </p:nvCxnSpPr>
        <p:spPr>
          <a:xfrm flipH="1" rot="-5400000">
            <a:off x="1652973" y="3493920"/>
            <a:ext cx="533400" cy="655500"/>
          </a:xfrm>
          <a:prstGeom prst="bentConnector3">
            <a:avLst>
              <a:gd fmla="val 50007" name="adj1"/>
            </a:avLst>
          </a:prstGeom>
          <a:noFill/>
          <a:ln cap="flat" cmpd="sng" w="9525">
            <a:solidFill>
              <a:srgbClr val="C2C2C2"/>
            </a:solidFill>
            <a:prstDash val="solid"/>
            <a:miter lim="8000"/>
            <a:headEnd len="sm" w="sm" type="none"/>
            <a:tailEnd len="sm" w="sm" type="none"/>
          </a:ln>
        </p:spPr>
      </p:cxnSp>
      <p:cxnSp>
        <p:nvCxnSpPr>
          <p:cNvPr id="345" name="Google Shape;345;p15"/>
          <p:cNvCxnSpPr>
            <a:stCxn id="346" idx="0"/>
            <a:endCxn id="342" idx="2"/>
          </p:cNvCxnSpPr>
          <p:nvPr/>
        </p:nvCxnSpPr>
        <p:spPr>
          <a:xfrm rot="-5400000">
            <a:off x="997397" y="3493995"/>
            <a:ext cx="533400" cy="655500"/>
          </a:xfrm>
          <a:prstGeom prst="bentConnector3">
            <a:avLst>
              <a:gd fmla="val 50007" name="adj1"/>
            </a:avLst>
          </a:prstGeom>
          <a:noFill/>
          <a:ln cap="flat" cmpd="sng" w="9525">
            <a:solidFill>
              <a:srgbClr val="C2C2C2"/>
            </a:solidFill>
            <a:prstDash val="solid"/>
            <a:miter lim="8000"/>
            <a:headEnd len="sm" w="sm" type="none"/>
            <a:tailEnd len="sm" w="sm" type="none"/>
          </a:ln>
        </p:spPr>
      </p:cxnSp>
      <p:grpSp>
        <p:nvGrpSpPr>
          <p:cNvPr id="347" name="Google Shape;347;p15"/>
          <p:cNvGrpSpPr/>
          <p:nvPr/>
        </p:nvGrpSpPr>
        <p:grpSpPr>
          <a:xfrm>
            <a:off x="3802950" y="1984150"/>
            <a:ext cx="1538100" cy="442513"/>
            <a:chOff x="3802950" y="1145950"/>
            <a:chExt cx="1538100" cy="442513"/>
          </a:xfrm>
        </p:grpSpPr>
        <p:sp>
          <p:nvSpPr>
            <p:cNvPr id="339" name="Google Shape;339;p15"/>
            <p:cNvSpPr txBox="1"/>
            <p:nvPr/>
          </p:nvSpPr>
          <p:spPr>
            <a:xfrm>
              <a:off x="3802950" y="1145963"/>
              <a:ext cx="1538100" cy="442500"/>
            </a:xfrm>
            <a:prstGeom prst="rect">
              <a:avLst/>
            </a:prstGeom>
            <a:solidFill>
              <a:srgbClr val="155B54"/>
            </a:solidFill>
            <a:ln cap="flat" cmpd="sng" w="19050">
              <a:solidFill>
                <a:srgbClr val="155B5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Nunito"/>
                  <a:ea typeface="Nunito"/>
                  <a:cs typeface="Nunito"/>
                  <a:sym typeface="Nunito"/>
                </a:rPr>
                <a:t>Portfolio Matching</a:t>
              </a:r>
              <a:endParaRPr sz="1000">
                <a:solidFill>
                  <a:srgbClr val="FFFFFF"/>
                </a:solidFill>
                <a:latin typeface="Nunito"/>
                <a:ea typeface="Nunito"/>
                <a:cs typeface="Nunito"/>
                <a:sym typeface="Nunito"/>
              </a:endParaRPr>
            </a:p>
          </p:txBody>
        </p:sp>
        <p:sp>
          <p:nvSpPr>
            <p:cNvPr id="348" name="Google Shape;348;p15"/>
            <p:cNvSpPr/>
            <p:nvPr/>
          </p:nvSpPr>
          <p:spPr>
            <a:xfrm>
              <a:off x="3802950" y="114595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15"/>
          <p:cNvGrpSpPr/>
          <p:nvPr/>
        </p:nvGrpSpPr>
        <p:grpSpPr>
          <a:xfrm>
            <a:off x="995448" y="3112458"/>
            <a:ext cx="1192950" cy="442512"/>
            <a:chOff x="2032650" y="2350450"/>
            <a:chExt cx="1538100" cy="442513"/>
          </a:xfrm>
        </p:grpSpPr>
        <p:sp>
          <p:nvSpPr>
            <p:cNvPr id="342" name="Google Shape;342;p15"/>
            <p:cNvSpPr txBox="1"/>
            <p:nvPr/>
          </p:nvSpPr>
          <p:spPr>
            <a:xfrm>
              <a:off x="2032650" y="2350463"/>
              <a:ext cx="1538100" cy="442500"/>
            </a:xfrm>
            <a:prstGeom prst="rect">
              <a:avLst/>
            </a:prstGeom>
            <a:solidFill>
              <a:srgbClr val="9E9E9E"/>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900">
                  <a:solidFill>
                    <a:srgbClr val="FFFFFF"/>
                  </a:solidFill>
                  <a:latin typeface="Nunito"/>
                  <a:ea typeface="Nunito"/>
                  <a:cs typeface="Nunito"/>
                  <a:sym typeface="Nunito"/>
                </a:rPr>
                <a:t>Buy &amp; Hold</a:t>
              </a:r>
              <a:endParaRPr sz="900">
                <a:solidFill>
                  <a:srgbClr val="FFFFFF"/>
                </a:solidFill>
                <a:latin typeface="Nunito"/>
                <a:ea typeface="Nunito"/>
                <a:cs typeface="Nunito"/>
                <a:sym typeface="Nunito"/>
              </a:endParaRPr>
            </a:p>
          </p:txBody>
        </p:sp>
        <p:sp>
          <p:nvSpPr>
            <p:cNvPr id="350" name="Google Shape;350;p15"/>
            <p:cNvSpPr/>
            <p:nvPr/>
          </p:nvSpPr>
          <p:spPr>
            <a:xfrm>
              <a:off x="2032650" y="2350450"/>
              <a:ext cx="1538100" cy="52800"/>
            </a:xfrm>
            <a:prstGeom prst="rect">
              <a:avLst/>
            </a:prstGeom>
            <a:solidFill>
              <a:srgbClr val="FFFFFF"/>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15"/>
          <p:cNvGrpSpPr/>
          <p:nvPr/>
        </p:nvGrpSpPr>
        <p:grpSpPr>
          <a:xfrm>
            <a:off x="3964379" y="2807658"/>
            <a:ext cx="1205409" cy="442513"/>
            <a:chOff x="5573250" y="2350450"/>
            <a:chExt cx="1538100" cy="442513"/>
          </a:xfrm>
        </p:grpSpPr>
        <p:sp>
          <p:nvSpPr>
            <p:cNvPr id="340" name="Google Shape;340;p15"/>
            <p:cNvSpPr txBox="1"/>
            <p:nvPr/>
          </p:nvSpPr>
          <p:spPr>
            <a:xfrm>
              <a:off x="5573250" y="2350463"/>
              <a:ext cx="1538100" cy="442500"/>
            </a:xfrm>
            <a:prstGeom prst="rect">
              <a:avLst/>
            </a:prstGeom>
            <a:solidFill>
              <a:srgbClr val="9E9E9E"/>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900">
                  <a:solidFill>
                    <a:srgbClr val="FFFFFF"/>
                  </a:solidFill>
                  <a:latin typeface="Nunito"/>
                  <a:ea typeface="Nunito"/>
                  <a:cs typeface="Nunito"/>
                  <a:sym typeface="Nunito"/>
                </a:rPr>
                <a:t>Initial Investment</a:t>
              </a:r>
              <a:endParaRPr sz="900">
                <a:solidFill>
                  <a:srgbClr val="FFFFFF"/>
                </a:solidFill>
                <a:latin typeface="Nunito"/>
                <a:ea typeface="Nunito"/>
                <a:cs typeface="Nunito"/>
                <a:sym typeface="Nunito"/>
              </a:endParaRPr>
            </a:p>
          </p:txBody>
        </p:sp>
        <p:sp>
          <p:nvSpPr>
            <p:cNvPr id="352" name="Google Shape;352;p15"/>
            <p:cNvSpPr/>
            <p:nvPr/>
          </p:nvSpPr>
          <p:spPr>
            <a:xfrm>
              <a:off x="5573250" y="2350450"/>
              <a:ext cx="1538100" cy="52800"/>
            </a:xfrm>
            <a:prstGeom prst="rect">
              <a:avLst/>
            </a:prstGeom>
            <a:solidFill>
              <a:schemeClr val="lt1"/>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15"/>
          <p:cNvGrpSpPr/>
          <p:nvPr/>
        </p:nvGrpSpPr>
        <p:grpSpPr>
          <a:xfrm>
            <a:off x="1651024" y="4088445"/>
            <a:ext cx="1192950" cy="442500"/>
            <a:chOff x="2877900" y="3555038"/>
            <a:chExt cx="1538100" cy="442500"/>
          </a:xfrm>
        </p:grpSpPr>
        <p:sp>
          <p:nvSpPr>
            <p:cNvPr id="344" name="Google Shape;344;p15"/>
            <p:cNvSpPr txBox="1"/>
            <p:nvPr/>
          </p:nvSpPr>
          <p:spPr>
            <a:xfrm>
              <a:off x="2877900" y="3555038"/>
              <a:ext cx="1538100" cy="442500"/>
            </a:xfrm>
            <a:prstGeom prst="rect">
              <a:avLst/>
            </a:prstGeom>
            <a:solidFill>
              <a:srgbClr val="9E9E9E"/>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900">
                  <a:solidFill>
                    <a:srgbClr val="FFFFFF"/>
                  </a:solidFill>
                  <a:latin typeface="Nunito"/>
                  <a:ea typeface="Nunito"/>
                  <a:cs typeface="Nunito"/>
                  <a:sym typeface="Nunito"/>
                </a:rPr>
                <a:t>Montecarlo Simulations</a:t>
              </a:r>
              <a:endParaRPr sz="900">
                <a:solidFill>
                  <a:srgbClr val="FFFFFF"/>
                </a:solidFill>
                <a:latin typeface="Nunito"/>
                <a:ea typeface="Nunito"/>
                <a:cs typeface="Nunito"/>
                <a:sym typeface="Nunito"/>
              </a:endParaRPr>
            </a:p>
          </p:txBody>
        </p:sp>
        <p:sp>
          <p:nvSpPr>
            <p:cNvPr id="354" name="Google Shape;354;p15"/>
            <p:cNvSpPr/>
            <p:nvPr/>
          </p:nvSpPr>
          <p:spPr>
            <a:xfrm>
              <a:off x="2877900" y="35551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15"/>
          <p:cNvGrpSpPr/>
          <p:nvPr/>
        </p:nvGrpSpPr>
        <p:grpSpPr>
          <a:xfrm>
            <a:off x="339872" y="4088445"/>
            <a:ext cx="1192950" cy="442500"/>
            <a:chOff x="1187400" y="3555038"/>
            <a:chExt cx="1538100" cy="442500"/>
          </a:xfrm>
        </p:grpSpPr>
        <p:sp>
          <p:nvSpPr>
            <p:cNvPr id="346" name="Google Shape;346;p15"/>
            <p:cNvSpPr txBox="1"/>
            <p:nvPr/>
          </p:nvSpPr>
          <p:spPr>
            <a:xfrm>
              <a:off x="1187400" y="3555038"/>
              <a:ext cx="1538100" cy="442500"/>
            </a:xfrm>
            <a:prstGeom prst="rect">
              <a:avLst/>
            </a:prstGeom>
            <a:solidFill>
              <a:srgbClr val="9E9E9E"/>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900">
                  <a:solidFill>
                    <a:srgbClr val="FFFFFF"/>
                  </a:solidFill>
                  <a:latin typeface="Nunito"/>
                  <a:ea typeface="Nunito"/>
                  <a:cs typeface="Nunito"/>
                  <a:sym typeface="Nunito"/>
                </a:rPr>
                <a:t>Benchmark vs Market</a:t>
              </a:r>
              <a:endParaRPr sz="900">
                <a:solidFill>
                  <a:srgbClr val="FFFFFF"/>
                </a:solidFill>
                <a:latin typeface="Nunito"/>
                <a:ea typeface="Nunito"/>
                <a:cs typeface="Nunito"/>
                <a:sym typeface="Nunito"/>
              </a:endParaRPr>
            </a:p>
          </p:txBody>
        </p:sp>
        <p:sp>
          <p:nvSpPr>
            <p:cNvPr id="356" name="Google Shape;356;p15"/>
            <p:cNvSpPr/>
            <p:nvPr/>
          </p:nvSpPr>
          <p:spPr>
            <a:xfrm>
              <a:off x="1187400" y="3555100"/>
              <a:ext cx="1538100" cy="52800"/>
            </a:xfrm>
            <a:prstGeom prst="rect">
              <a:avLst/>
            </a:prstGeom>
            <a:solidFill>
              <a:srgbClr val="FFFFFF"/>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15"/>
          <p:cNvGrpSpPr/>
          <p:nvPr/>
        </p:nvGrpSpPr>
        <p:grpSpPr>
          <a:xfrm>
            <a:off x="3802950" y="1380775"/>
            <a:ext cx="1538100" cy="442513"/>
            <a:chOff x="3802950" y="1145950"/>
            <a:chExt cx="1538100" cy="442513"/>
          </a:xfrm>
        </p:grpSpPr>
        <p:sp>
          <p:nvSpPr>
            <p:cNvPr id="358" name="Google Shape;358;p15"/>
            <p:cNvSpPr txBox="1"/>
            <p:nvPr/>
          </p:nvSpPr>
          <p:spPr>
            <a:xfrm>
              <a:off x="3802950" y="1145963"/>
              <a:ext cx="1538100" cy="442500"/>
            </a:xfrm>
            <a:prstGeom prst="rect">
              <a:avLst/>
            </a:prstGeom>
            <a:solidFill>
              <a:srgbClr val="155B54"/>
            </a:solidFill>
            <a:ln cap="flat" cmpd="sng" w="19050">
              <a:solidFill>
                <a:srgbClr val="155B5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Nunito"/>
                  <a:ea typeface="Nunito"/>
                  <a:cs typeface="Nunito"/>
                  <a:sym typeface="Nunito"/>
                </a:rPr>
                <a:t>Risk Assessment</a:t>
              </a:r>
              <a:endParaRPr sz="1000">
                <a:solidFill>
                  <a:srgbClr val="FFFFFF"/>
                </a:solidFill>
                <a:latin typeface="Nunito"/>
                <a:ea typeface="Nunito"/>
                <a:cs typeface="Nunito"/>
                <a:sym typeface="Nunito"/>
              </a:endParaRPr>
            </a:p>
          </p:txBody>
        </p:sp>
        <p:sp>
          <p:nvSpPr>
            <p:cNvPr id="359" name="Google Shape;359;p15"/>
            <p:cNvSpPr/>
            <p:nvPr/>
          </p:nvSpPr>
          <p:spPr>
            <a:xfrm>
              <a:off x="3802950" y="1145950"/>
              <a:ext cx="1538100" cy="52800"/>
            </a:xfrm>
            <a:prstGeom prst="rect">
              <a:avLst/>
            </a:prstGeom>
            <a:solidFill>
              <a:srgbClr val="FFFFFF"/>
            </a:solidFill>
            <a:ln cap="flat" cmpd="sng" w="9525">
              <a:solidFill>
                <a:srgbClr val="155B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0" name="Google Shape;360;p15"/>
          <p:cNvCxnSpPr>
            <a:endCxn id="348" idx="0"/>
          </p:cNvCxnSpPr>
          <p:nvPr/>
        </p:nvCxnSpPr>
        <p:spPr>
          <a:xfrm>
            <a:off x="4572000" y="1823350"/>
            <a:ext cx="0" cy="160800"/>
          </a:xfrm>
          <a:prstGeom prst="straightConnector1">
            <a:avLst/>
          </a:prstGeom>
          <a:noFill/>
          <a:ln cap="flat" cmpd="sng" w="9525">
            <a:solidFill>
              <a:srgbClr val="C2C2C2"/>
            </a:solidFill>
            <a:prstDash val="solid"/>
            <a:miter lim="8000"/>
            <a:headEnd len="sm" w="sm" type="none"/>
            <a:tailEnd len="sm" w="sm" type="none"/>
          </a:ln>
        </p:spPr>
      </p:cxnSp>
      <p:grpSp>
        <p:nvGrpSpPr>
          <p:cNvPr id="361" name="Google Shape;361;p15"/>
          <p:cNvGrpSpPr/>
          <p:nvPr/>
        </p:nvGrpSpPr>
        <p:grpSpPr>
          <a:xfrm>
            <a:off x="3964379" y="3450528"/>
            <a:ext cx="1205409" cy="442513"/>
            <a:chOff x="5573250" y="2350450"/>
            <a:chExt cx="1538100" cy="442513"/>
          </a:xfrm>
        </p:grpSpPr>
        <p:sp>
          <p:nvSpPr>
            <p:cNvPr id="362" name="Google Shape;362;p15"/>
            <p:cNvSpPr txBox="1"/>
            <p:nvPr/>
          </p:nvSpPr>
          <p:spPr>
            <a:xfrm>
              <a:off x="5573250" y="2350463"/>
              <a:ext cx="1538100" cy="442500"/>
            </a:xfrm>
            <a:prstGeom prst="rect">
              <a:avLst/>
            </a:prstGeom>
            <a:solidFill>
              <a:srgbClr val="9E9E9E"/>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900">
                  <a:solidFill>
                    <a:srgbClr val="FFFFFF"/>
                  </a:solidFill>
                  <a:latin typeface="Nunito"/>
                  <a:ea typeface="Nunito"/>
                  <a:cs typeface="Nunito"/>
                  <a:sym typeface="Nunito"/>
                </a:rPr>
                <a:t>Buy/Sell based on Signals</a:t>
              </a:r>
              <a:endParaRPr sz="900">
                <a:solidFill>
                  <a:srgbClr val="FFFFFF"/>
                </a:solidFill>
                <a:latin typeface="Nunito"/>
                <a:ea typeface="Nunito"/>
                <a:cs typeface="Nunito"/>
                <a:sym typeface="Nunito"/>
              </a:endParaRPr>
            </a:p>
          </p:txBody>
        </p:sp>
        <p:sp>
          <p:nvSpPr>
            <p:cNvPr id="363" name="Google Shape;363;p15"/>
            <p:cNvSpPr/>
            <p:nvPr/>
          </p:nvSpPr>
          <p:spPr>
            <a:xfrm>
              <a:off x="5573250" y="235045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4" name="Google Shape;364;p15"/>
          <p:cNvCxnSpPr/>
          <p:nvPr/>
        </p:nvCxnSpPr>
        <p:spPr>
          <a:xfrm>
            <a:off x="4539374" y="4317045"/>
            <a:ext cx="662700" cy="304800"/>
          </a:xfrm>
          <a:prstGeom prst="bentConnector3">
            <a:avLst>
              <a:gd fmla="val 50000" name="adj1"/>
            </a:avLst>
          </a:prstGeom>
          <a:noFill/>
          <a:ln cap="flat" cmpd="sng" w="9525">
            <a:solidFill>
              <a:srgbClr val="C2C2C2"/>
            </a:solidFill>
            <a:prstDash val="solid"/>
            <a:miter lim="8000"/>
            <a:headEnd len="sm" w="sm" type="none"/>
            <a:tailEnd len="sm" w="sm" type="none"/>
          </a:ln>
        </p:spPr>
      </p:cxnSp>
      <p:cxnSp>
        <p:nvCxnSpPr>
          <p:cNvPr id="365" name="Google Shape;365;p15"/>
          <p:cNvCxnSpPr/>
          <p:nvPr/>
        </p:nvCxnSpPr>
        <p:spPr>
          <a:xfrm flipH="1" rot="10800000">
            <a:off x="3953285" y="4317045"/>
            <a:ext cx="662700" cy="304800"/>
          </a:xfrm>
          <a:prstGeom prst="bentConnector3">
            <a:avLst>
              <a:gd fmla="val 50000" name="adj1"/>
            </a:avLst>
          </a:prstGeom>
          <a:noFill/>
          <a:ln cap="flat" cmpd="sng" w="9525">
            <a:solidFill>
              <a:srgbClr val="C2C2C2"/>
            </a:solidFill>
            <a:prstDash val="solid"/>
            <a:miter lim="8000"/>
            <a:headEnd len="sm" w="sm" type="none"/>
            <a:tailEnd len="sm" w="sm" type="none"/>
          </a:ln>
        </p:spPr>
      </p:cxnSp>
      <p:grpSp>
        <p:nvGrpSpPr>
          <p:cNvPr id="366" name="Google Shape;366;p15"/>
          <p:cNvGrpSpPr/>
          <p:nvPr/>
        </p:nvGrpSpPr>
        <p:grpSpPr>
          <a:xfrm>
            <a:off x="4599226" y="4469445"/>
            <a:ext cx="1205409" cy="442500"/>
            <a:chOff x="2877900" y="3555038"/>
            <a:chExt cx="1538100" cy="442500"/>
          </a:xfrm>
        </p:grpSpPr>
        <p:sp>
          <p:nvSpPr>
            <p:cNvPr id="367" name="Google Shape;367;p15"/>
            <p:cNvSpPr txBox="1"/>
            <p:nvPr/>
          </p:nvSpPr>
          <p:spPr>
            <a:xfrm>
              <a:off x="2877900" y="3555038"/>
              <a:ext cx="1538100" cy="442500"/>
            </a:xfrm>
            <a:prstGeom prst="rect">
              <a:avLst/>
            </a:prstGeom>
            <a:solidFill>
              <a:srgbClr val="9E9E9E"/>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900">
                  <a:solidFill>
                    <a:srgbClr val="FFFFFF"/>
                  </a:solidFill>
                  <a:latin typeface="Nunito"/>
                  <a:ea typeface="Nunito"/>
                  <a:cs typeface="Nunito"/>
                  <a:sym typeface="Nunito"/>
                </a:rPr>
                <a:t>Monte Carlo Simulations</a:t>
              </a:r>
              <a:endParaRPr sz="900">
                <a:solidFill>
                  <a:srgbClr val="FFFFFF"/>
                </a:solidFill>
                <a:latin typeface="Nunito"/>
                <a:ea typeface="Nunito"/>
                <a:cs typeface="Nunito"/>
                <a:sym typeface="Nunito"/>
              </a:endParaRPr>
            </a:p>
          </p:txBody>
        </p:sp>
        <p:sp>
          <p:nvSpPr>
            <p:cNvPr id="368" name="Google Shape;368;p15"/>
            <p:cNvSpPr/>
            <p:nvPr/>
          </p:nvSpPr>
          <p:spPr>
            <a:xfrm>
              <a:off x="2877900" y="3555100"/>
              <a:ext cx="1538100" cy="52800"/>
            </a:xfrm>
            <a:prstGeom prst="rect">
              <a:avLst/>
            </a:prstGeom>
            <a:solidFill>
              <a:schemeClr val="lt1"/>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15"/>
          <p:cNvGrpSpPr/>
          <p:nvPr/>
        </p:nvGrpSpPr>
        <p:grpSpPr>
          <a:xfrm>
            <a:off x="3274381" y="4469445"/>
            <a:ext cx="1205409" cy="442500"/>
            <a:chOff x="1187400" y="3555038"/>
            <a:chExt cx="1538100" cy="442500"/>
          </a:xfrm>
        </p:grpSpPr>
        <p:sp>
          <p:nvSpPr>
            <p:cNvPr id="370" name="Google Shape;370;p15"/>
            <p:cNvSpPr txBox="1"/>
            <p:nvPr/>
          </p:nvSpPr>
          <p:spPr>
            <a:xfrm>
              <a:off x="1187400" y="3555038"/>
              <a:ext cx="1538100" cy="442500"/>
            </a:xfrm>
            <a:prstGeom prst="rect">
              <a:avLst/>
            </a:prstGeom>
            <a:solidFill>
              <a:srgbClr val="9E9E9E"/>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900">
                  <a:solidFill>
                    <a:srgbClr val="FFFFFF"/>
                  </a:solidFill>
                  <a:latin typeface="Nunito"/>
                  <a:ea typeface="Nunito"/>
                  <a:cs typeface="Nunito"/>
                  <a:sym typeface="Nunito"/>
                </a:rPr>
                <a:t>Benchmark vs Market and vs ‘Buy &amp; Hold’</a:t>
              </a:r>
              <a:endParaRPr sz="900">
                <a:solidFill>
                  <a:srgbClr val="FFFFFF"/>
                </a:solidFill>
                <a:latin typeface="Nunito"/>
                <a:ea typeface="Nunito"/>
                <a:cs typeface="Nunito"/>
                <a:sym typeface="Nunito"/>
              </a:endParaRPr>
            </a:p>
          </p:txBody>
        </p:sp>
        <p:sp>
          <p:nvSpPr>
            <p:cNvPr id="371" name="Google Shape;371;p15"/>
            <p:cNvSpPr/>
            <p:nvPr/>
          </p:nvSpPr>
          <p:spPr>
            <a:xfrm>
              <a:off x="1187400" y="35551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72" name="Google Shape;372;p15"/>
          <p:cNvCxnSpPr/>
          <p:nvPr/>
        </p:nvCxnSpPr>
        <p:spPr>
          <a:xfrm>
            <a:off x="4567386" y="3269958"/>
            <a:ext cx="0" cy="160800"/>
          </a:xfrm>
          <a:prstGeom prst="straightConnector1">
            <a:avLst/>
          </a:prstGeom>
          <a:noFill/>
          <a:ln cap="flat" cmpd="sng" w="9525">
            <a:solidFill>
              <a:srgbClr val="C2C2C2"/>
            </a:solidFill>
            <a:prstDash val="solid"/>
            <a:miter lim="8000"/>
            <a:headEnd len="sm" w="sm" type="none"/>
            <a:tailEnd len="sm" w="sm" type="none"/>
          </a:ln>
        </p:spPr>
      </p:cxnSp>
      <p:sp>
        <p:nvSpPr>
          <p:cNvPr id="373" name="Google Shape;373;p15"/>
          <p:cNvSpPr txBox="1"/>
          <p:nvPr/>
        </p:nvSpPr>
        <p:spPr>
          <a:xfrm>
            <a:off x="1070366" y="3534667"/>
            <a:ext cx="1043100" cy="292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s" sz="700">
                <a:latin typeface="Nunito"/>
                <a:ea typeface="Nunito"/>
                <a:cs typeface="Nunito"/>
                <a:sym typeface="Nunito"/>
              </a:rPr>
              <a:t>'</a:t>
            </a:r>
            <a:r>
              <a:rPr lang="es" sz="700">
                <a:solidFill>
                  <a:srgbClr val="E69138"/>
                </a:solidFill>
                <a:latin typeface="Nunito"/>
                <a:ea typeface="Nunito"/>
                <a:cs typeface="Nunito"/>
                <a:sym typeface="Nunito"/>
              </a:rPr>
              <a:t>Portfolio Holdings</a:t>
            </a:r>
            <a:r>
              <a:rPr lang="es" sz="700">
                <a:latin typeface="Nunito"/>
                <a:ea typeface="Nunito"/>
                <a:cs typeface="Nunito"/>
                <a:sym typeface="Nunito"/>
              </a:rPr>
              <a:t>'</a:t>
            </a:r>
            <a:endParaRPr sz="700">
              <a:latin typeface="Nunito"/>
              <a:ea typeface="Nunito"/>
              <a:cs typeface="Nunito"/>
              <a:sym typeface="Nunito"/>
            </a:endParaRPr>
          </a:p>
        </p:txBody>
      </p:sp>
      <p:pic>
        <p:nvPicPr>
          <p:cNvPr id="374" name="Google Shape;374;p15"/>
          <p:cNvPicPr preferRelativeResize="0"/>
          <p:nvPr/>
        </p:nvPicPr>
        <p:blipFill>
          <a:blip r:embed="rId4">
            <a:alphaModFix amt="50000"/>
          </a:blip>
          <a:stretch>
            <a:fillRect/>
          </a:stretch>
        </p:blipFill>
        <p:spPr>
          <a:xfrm>
            <a:off x="3243322" y="1380775"/>
            <a:ext cx="442525" cy="442525"/>
          </a:xfrm>
          <a:prstGeom prst="rect">
            <a:avLst/>
          </a:prstGeom>
          <a:noFill/>
          <a:ln>
            <a:noFill/>
          </a:ln>
        </p:spPr>
      </p:pic>
      <p:sp>
        <p:nvSpPr>
          <p:cNvPr id="375" name="Google Shape;375;p15"/>
          <p:cNvSpPr txBox="1"/>
          <p:nvPr/>
        </p:nvSpPr>
        <p:spPr>
          <a:xfrm>
            <a:off x="1111650" y="2440525"/>
            <a:ext cx="94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999999"/>
                </a:solidFill>
                <a:latin typeface="Nunito"/>
                <a:ea typeface="Nunito"/>
                <a:cs typeface="Nunito"/>
                <a:sym typeface="Nunito"/>
              </a:rPr>
              <a:t>Project 1</a:t>
            </a:r>
            <a:endParaRPr>
              <a:solidFill>
                <a:srgbClr val="999999"/>
              </a:solidFill>
              <a:latin typeface="Nunito"/>
              <a:ea typeface="Nunito"/>
              <a:cs typeface="Nunito"/>
              <a:sym typeface="Nunito"/>
            </a:endParaRPr>
          </a:p>
        </p:txBody>
      </p:sp>
      <p:sp>
        <p:nvSpPr>
          <p:cNvPr id="376" name="Google Shape;376;p15"/>
          <p:cNvSpPr txBox="1"/>
          <p:nvPr/>
        </p:nvSpPr>
        <p:spPr>
          <a:xfrm>
            <a:off x="4071450" y="2435915"/>
            <a:ext cx="941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s">
                <a:solidFill>
                  <a:srgbClr val="999999"/>
                </a:solidFill>
                <a:latin typeface="Nunito"/>
                <a:ea typeface="Nunito"/>
                <a:cs typeface="Nunito"/>
                <a:sym typeface="Nunito"/>
              </a:rPr>
              <a:t>Project</a:t>
            </a:r>
            <a:r>
              <a:rPr lang="es">
                <a:solidFill>
                  <a:srgbClr val="249C90"/>
                </a:solidFill>
                <a:latin typeface="Nunito"/>
                <a:ea typeface="Nunito"/>
                <a:cs typeface="Nunito"/>
                <a:sym typeface="Nunito"/>
              </a:rPr>
              <a:t> </a:t>
            </a:r>
            <a:r>
              <a:rPr lang="es">
                <a:solidFill>
                  <a:srgbClr val="999999"/>
                </a:solidFill>
                <a:latin typeface="Nunito"/>
                <a:ea typeface="Nunito"/>
                <a:cs typeface="Nunito"/>
                <a:sym typeface="Nunito"/>
              </a:rPr>
              <a:t>2</a:t>
            </a:r>
            <a:endParaRPr>
              <a:solidFill>
                <a:srgbClr val="249C90"/>
              </a:solidFill>
              <a:latin typeface="Nunito"/>
              <a:ea typeface="Nunito"/>
              <a:cs typeface="Nunito"/>
              <a:sym typeface="Nunito"/>
            </a:endParaRPr>
          </a:p>
        </p:txBody>
      </p:sp>
      <p:sp>
        <p:nvSpPr>
          <p:cNvPr id="377" name="Google Shape;377;p15"/>
          <p:cNvSpPr/>
          <p:nvPr/>
        </p:nvSpPr>
        <p:spPr>
          <a:xfrm>
            <a:off x="6069825" y="2535925"/>
            <a:ext cx="2844600" cy="2465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8" name="Google Shape;378;p15"/>
          <p:cNvCxnSpPr/>
          <p:nvPr/>
        </p:nvCxnSpPr>
        <p:spPr>
          <a:xfrm flipH="1" rot="10800000">
            <a:off x="4567200" y="2761098"/>
            <a:ext cx="2996400" cy="3900"/>
          </a:xfrm>
          <a:prstGeom prst="straightConnector1">
            <a:avLst/>
          </a:prstGeom>
          <a:noFill/>
          <a:ln cap="flat" cmpd="sng" w="9525">
            <a:solidFill>
              <a:srgbClr val="C2C2C2"/>
            </a:solidFill>
            <a:prstDash val="solid"/>
            <a:miter lim="8000"/>
            <a:headEnd len="sm" w="sm" type="none"/>
            <a:tailEnd len="sm" w="sm" type="none"/>
          </a:ln>
        </p:spPr>
      </p:cxnSp>
      <p:cxnSp>
        <p:nvCxnSpPr>
          <p:cNvPr id="379" name="Google Shape;379;p15"/>
          <p:cNvCxnSpPr>
            <a:endCxn id="380" idx="2"/>
          </p:cNvCxnSpPr>
          <p:nvPr/>
        </p:nvCxnSpPr>
        <p:spPr>
          <a:xfrm flipH="1">
            <a:off x="7551675" y="2761028"/>
            <a:ext cx="12000" cy="78900"/>
          </a:xfrm>
          <a:prstGeom prst="straightConnector1">
            <a:avLst/>
          </a:prstGeom>
          <a:noFill/>
          <a:ln cap="flat" cmpd="sng" w="9525">
            <a:solidFill>
              <a:srgbClr val="C2C2C2"/>
            </a:solidFill>
            <a:prstDash val="solid"/>
            <a:miter lim="8000"/>
            <a:headEnd len="sm" w="sm" type="none"/>
            <a:tailEnd len="sm" w="sm" type="none"/>
          </a:ln>
        </p:spPr>
      </p:cxnSp>
      <p:sp>
        <p:nvSpPr>
          <p:cNvPr id="380" name="Google Shape;380;p15"/>
          <p:cNvSpPr txBox="1"/>
          <p:nvPr/>
        </p:nvSpPr>
        <p:spPr>
          <a:xfrm>
            <a:off x="7080825" y="2439728"/>
            <a:ext cx="94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249C90"/>
                </a:solidFill>
                <a:latin typeface="Nunito"/>
                <a:ea typeface="Nunito"/>
                <a:cs typeface="Nunito"/>
                <a:sym typeface="Nunito"/>
              </a:rPr>
              <a:t>Project 3</a:t>
            </a:r>
            <a:endParaRPr>
              <a:solidFill>
                <a:srgbClr val="249C90"/>
              </a:solidFill>
              <a:latin typeface="Nunito"/>
              <a:ea typeface="Nunito"/>
              <a:cs typeface="Nunito"/>
              <a:sym typeface="Nunito"/>
            </a:endParaRPr>
          </a:p>
        </p:txBody>
      </p:sp>
      <p:grpSp>
        <p:nvGrpSpPr>
          <p:cNvPr id="381" name="Google Shape;381;p15"/>
          <p:cNvGrpSpPr/>
          <p:nvPr/>
        </p:nvGrpSpPr>
        <p:grpSpPr>
          <a:xfrm>
            <a:off x="6945779" y="2806693"/>
            <a:ext cx="1205409" cy="442513"/>
            <a:chOff x="5573250" y="2350450"/>
            <a:chExt cx="1538100" cy="442513"/>
          </a:xfrm>
        </p:grpSpPr>
        <p:sp>
          <p:nvSpPr>
            <p:cNvPr id="382" name="Google Shape;382;p15"/>
            <p:cNvSpPr txBox="1"/>
            <p:nvPr/>
          </p:nvSpPr>
          <p:spPr>
            <a:xfrm>
              <a:off x="5573250" y="2350463"/>
              <a:ext cx="1538100" cy="442500"/>
            </a:xfrm>
            <a:prstGeom prst="rect">
              <a:avLst/>
            </a:prstGeom>
            <a:solidFill>
              <a:srgbClr val="1D7E74"/>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900">
                  <a:solidFill>
                    <a:srgbClr val="FFFFFF"/>
                  </a:solidFill>
                  <a:latin typeface="Nunito"/>
                  <a:ea typeface="Nunito"/>
                  <a:cs typeface="Nunito"/>
                  <a:sym typeface="Nunito"/>
                </a:rPr>
                <a:t>Client Onboarding Form </a:t>
              </a:r>
              <a:endParaRPr sz="900">
                <a:solidFill>
                  <a:srgbClr val="FFFFFF"/>
                </a:solidFill>
                <a:latin typeface="Nunito"/>
                <a:ea typeface="Nunito"/>
                <a:cs typeface="Nunito"/>
                <a:sym typeface="Nunito"/>
              </a:endParaRPr>
            </a:p>
            <a:p>
              <a:pPr indent="0" lvl="0" marL="0" rtl="0" algn="ctr">
                <a:spcBef>
                  <a:spcPts val="0"/>
                </a:spcBef>
                <a:spcAft>
                  <a:spcPts val="0"/>
                </a:spcAft>
                <a:buNone/>
              </a:pPr>
              <a:r>
                <a:rPr lang="es" sz="900">
                  <a:solidFill>
                    <a:srgbClr val="FFFFFF"/>
                  </a:solidFill>
                  <a:latin typeface="Nunito"/>
                  <a:ea typeface="Nunito"/>
                  <a:cs typeface="Nunito"/>
                  <a:sym typeface="Nunito"/>
                </a:rPr>
                <a:t>(landing page)</a:t>
              </a:r>
              <a:endParaRPr sz="900">
                <a:solidFill>
                  <a:srgbClr val="FFFFFF"/>
                </a:solidFill>
                <a:latin typeface="Nunito"/>
                <a:ea typeface="Nunito"/>
                <a:cs typeface="Nunito"/>
                <a:sym typeface="Nunito"/>
              </a:endParaRPr>
            </a:p>
          </p:txBody>
        </p:sp>
        <p:sp>
          <p:nvSpPr>
            <p:cNvPr id="383" name="Google Shape;383;p15"/>
            <p:cNvSpPr/>
            <p:nvPr/>
          </p:nvSpPr>
          <p:spPr>
            <a:xfrm>
              <a:off x="5573250" y="235045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4" name="Google Shape;384;p15"/>
          <p:cNvCxnSpPr/>
          <p:nvPr/>
        </p:nvCxnSpPr>
        <p:spPr>
          <a:xfrm>
            <a:off x="7557686" y="3253320"/>
            <a:ext cx="0" cy="160800"/>
          </a:xfrm>
          <a:prstGeom prst="straightConnector1">
            <a:avLst/>
          </a:prstGeom>
          <a:noFill/>
          <a:ln cap="flat" cmpd="sng" w="9525">
            <a:solidFill>
              <a:srgbClr val="C2C2C2"/>
            </a:solidFill>
            <a:prstDash val="solid"/>
            <a:miter lim="8000"/>
            <a:headEnd len="sm" w="sm" type="none"/>
            <a:tailEnd len="sm" w="sm" type="none"/>
          </a:ln>
        </p:spPr>
      </p:cxnSp>
      <p:grpSp>
        <p:nvGrpSpPr>
          <p:cNvPr id="385" name="Google Shape;385;p15"/>
          <p:cNvGrpSpPr/>
          <p:nvPr/>
        </p:nvGrpSpPr>
        <p:grpSpPr>
          <a:xfrm>
            <a:off x="6945779" y="3414128"/>
            <a:ext cx="1205409" cy="442513"/>
            <a:chOff x="5573250" y="2350450"/>
            <a:chExt cx="1538100" cy="442513"/>
          </a:xfrm>
        </p:grpSpPr>
        <p:sp>
          <p:nvSpPr>
            <p:cNvPr id="386" name="Google Shape;386;p15"/>
            <p:cNvSpPr txBox="1"/>
            <p:nvPr/>
          </p:nvSpPr>
          <p:spPr>
            <a:xfrm>
              <a:off x="5573250" y="2350463"/>
              <a:ext cx="1538100" cy="442500"/>
            </a:xfrm>
            <a:prstGeom prst="rect">
              <a:avLst/>
            </a:prstGeom>
            <a:solidFill>
              <a:srgbClr val="1D7E74"/>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900">
                  <a:solidFill>
                    <a:srgbClr val="FFFFFF"/>
                  </a:solidFill>
                  <a:latin typeface="Nunito"/>
                  <a:ea typeface="Nunito"/>
                  <a:cs typeface="Nunito"/>
                  <a:sym typeface="Nunito"/>
                </a:rPr>
                <a:t>Transaction Interface (Smart Contract)</a:t>
              </a:r>
              <a:endParaRPr sz="900">
                <a:solidFill>
                  <a:srgbClr val="FFFFFF"/>
                </a:solidFill>
                <a:latin typeface="Nunito"/>
                <a:ea typeface="Nunito"/>
                <a:cs typeface="Nunito"/>
                <a:sym typeface="Nunito"/>
              </a:endParaRPr>
            </a:p>
          </p:txBody>
        </p:sp>
        <p:sp>
          <p:nvSpPr>
            <p:cNvPr id="387" name="Google Shape;387;p15"/>
            <p:cNvSpPr/>
            <p:nvPr/>
          </p:nvSpPr>
          <p:spPr>
            <a:xfrm>
              <a:off x="5573250" y="235045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15"/>
          <p:cNvSpPr txBox="1"/>
          <p:nvPr/>
        </p:nvSpPr>
        <p:spPr>
          <a:xfrm>
            <a:off x="7077083" y="3187465"/>
            <a:ext cx="1054200" cy="292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s" sz="700">
                <a:latin typeface="Nunito"/>
                <a:ea typeface="Nunito"/>
                <a:cs typeface="Nunito"/>
                <a:sym typeface="Nunito"/>
              </a:rPr>
              <a:t>'</a:t>
            </a:r>
            <a:r>
              <a:rPr lang="es" sz="700">
                <a:solidFill>
                  <a:srgbClr val="E69138"/>
                </a:solidFill>
                <a:latin typeface="Nunito"/>
                <a:ea typeface="Nunito"/>
                <a:cs typeface="Nunito"/>
                <a:sym typeface="Nunito"/>
              </a:rPr>
              <a:t>Client Data</a:t>
            </a:r>
            <a:r>
              <a:rPr lang="es" sz="700">
                <a:latin typeface="Nunito"/>
                <a:ea typeface="Nunito"/>
                <a:cs typeface="Nunito"/>
                <a:sym typeface="Nunito"/>
              </a:rPr>
              <a:t>' </a:t>
            </a:r>
            <a:endParaRPr sz="700">
              <a:latin typeface="Nunito"/>
              <a:ea typeface="Nunito"/>
              <a:cs typeface="Nunito"/>
              <a:sym typeface="Nunito"/>
            </a:endParaRPr>
          </a:p>
        </p:txBody>
      </p:sp>
      <p:cxnSp>
        <p:nvCxnSpPr>
          <p:cNvPr id="389" name="Google Shape;389;p15"/>
          <p:cNvCxnSpPr/>
          <p:nvPr/>
        </p:nvCxnSpPr>
        <p:spPr>
          <a:xfrm>
            <a:off x="7504147" y="3999285"/>
            <a:ext cx="662700" cy="304800"/>
          </a:xfrm>
          <a:prstGeom prst="bentConnector3">
            <a:avLst>
              <a:gd fmla="val 50000" name="adj1"/>
            </a:avLst>
          </a:prstGeom>
          <a:noFill/>
          <a:ln cap="flat" cmpd="sng" w="9525">
            <a:solidFill>
              <a:srgbClr val="C2C2C2"/>
            </a:solidFill>
            <a:prstDash val="solid"/>
            <a:miter lim="8000"/>
            <a:headEnd len="sm" w="sm" type="none"/>
            <a:tailEnd len="sm" w="sm" type="none"/>
          </a:ln>
        </p:spPr>
      </p:cxnSp>
      <p:cxnSp>
        <p:nvCxnSpPr>
          <p:cNvPr id="390" name="Google Shape;390;p15"/>
          <p:cNvCxnSpPr/>
          <p:nvPr/>
        </p:nvCxnSpPr>
        <p:spPr>
          <a:xfrm flipH="1" rot="10800000">
            <a:off x="6918059" y="3999285"/>
            <a:ext cx="662700" cy="304800"/>
          </a:xfrm>
          <a:prstGeom prst="bentConnector3">
            <a:avLst>
              <a:gd fmla="val 50000" name="adj1"/>
            </a:avLst>
          </a:prstGeom>
          <a:noFill/>
          <a:ln cap="flat" cmpd="sng" w="9525">
            <a:solidFill>
              <a:srgbClr val="C2C2C2"/>
            </a:solidFill>
            <a:prstDash val="solid"/>
            <a:miter lim="8000"/>
            <a:headEnd len="sm" w="sm" type="none"/>
            <a:tailEnd len="sm" w="sm" type="none"/>
          </a:ln>
        </p:spPr>
      </p:cxnSp>
      <p:grpSp>
        <p:nvGrpSpPr>
          <p:cNvPr id="391" name="Google Shape;391;p15"/>
          <p:cNvGrpSpPr/>
          <p:nvPr/>
        </p:nvGrpSpPr>
        <p:grpSpPr>
          <a:xfrm>
            <a:off x="7563999" y="4151685"/>
            <a:ext cx="1205409" cy="442500"/>
            <a:chOff x="2877900" y="3555038"/>
            <a:chExt cx="1538100" cy="442500"/>
          </a:xfrm>
        </p:grpSpPr>
        <p:sp>
          <p:nvSpPr>
            <p:cNvPr id="392" name="Google Shape;392;p15"/>
            <p:cNvSpPr txBox="1"/>
            <p:nvPr/>
          </p:nvSpPr>
          <p:spPr>
            <a:xfrm>
              <a:off x="2877900" y="3555038"/>
              <a:ext cx="1538100" cy="442500"/>
            </a:xfrm>
            <a:prstGeom prst="rect">
              <a:avLst/>
            </a:prstGeom>
            <a:solidFill>
              <a:srgbClr val="249C90"/>
            </a:solidFill>
            <a:ln cap="flat" cmpd="sng" w="19050">
              <a:solidFill>
                <a:srgbClr val="249C9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900">
                  <a:solidFill>
                    <a:srgbClr val="FFFFFF"/>
                  </a:solidFill>
                  <a:latin typeface="Nunito"/>
                  <a:ea typeface="Nunito"/>
                  <a:cs typeface="Nunito"/>
                  <a:sym typeface="Nunito"/>
                </a:rPr>
                <a:t>Admin Portal</a:t>
              </a:r>
              <a:endParaRPr sz="900">
                <a:solidFill>
                  <a:srgbClr val="FFFFFF"/>
                </a:solidFill>
                <a:latin typeface="Nunito"/>
                <a:ea typeface="Nunito"/>
                <a:cs typeface="Nunito"/>
                <a:sym typeface="Nunito"/>
              </a:endParaRPr>
            </a:p>
          </p:txBody>
        </p:sp>
        <p:sp>
          <p:nvSpPr>
            <p:cNvPr id="393" name="Google Shape;393;p15"/>
            <p:cNvSpPr/>
            <p:nvPr/>
          </p:nvSpPr>
          <p:spPr>
            <a:xfrm>
              <a:off x="2877900" y="35551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15"/>
          <p:cNvGrpSpPr/>
          <p:nvPr/>
        </p:nvGrpSpPr>
        <p:grpSpPr>
          <a:xfrm>
            <a:off x="6239154" y="4151685"/>
            <a:ext cx="1205409" cy="442500"/>
            <a:chOff x="1187400" y="3555038"/>
            <a:chExt cx="1538100" cy="442500"/>
          </a:xfrm>
        </p:grpSpPr>
        <p:sp>
          <p:nvSpPr>
            <p:cNvPr id="395" name="Google Shape;395;p15"/>
            <p:cNvSpPr txBox="1"/>
            <p:nvPr/>
          </p:nvSpPr>
          <p:spPr>
            <a:xfrm>
              <a:off x="1187400" y="3555038"/>
              <a:ext cx="1538100" cy="442500"/>
            </a:xfrm>
            <a:prstGeom prst="rect">
              <a:avLst/>
            </a:prstGeom>
            <a:solidFill>
              <a:srgbClr val="249C90"/>
            </a:solidFill>
            <a:ln cap="flat" cmpd="sng" w="19050">
              <a:solidFill>
                <a:srgbClr val="249C9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900">
                  <a:solidFill>
                    <a:srgbClr val="FFFFFF"/>
                  </a:solidFill>
                  <a:latin typeface="Nunito"/>
                  <a:ea typeface="Nunito"/>
                  <a:cs typeface="Nunito"/>
                  <a:sym typeface="Nunito"/>
                </a:rPr>
                <a:t>Client Portal</a:t>
              </a:r>
              <a:endParaRPr sz="900">
                <a:solidFill>
                  <a:srgbClr val="FFFFFF"/>
                </a:solidFill>
                <a:latin typeface="Nunito"/>
                <a:ea typeface="Nunito"/>
                <a:cs typeface="Nunito"/>
                <a:sym typeface="Nunito"/>
              </a:endParaRPr>
            </a:p>
          </p:txBody>
        </p:sp>
        <p:sp>
          <p:nvSpPr>
            <p:cNvPr id="396" name="Google Shape;396;p15"/>
            <p:cNvSpPr/>
            <p:nvPr/>
          </p:nvSpPr>
          <p:spPr>
            <a:xfrm>
              <a:off x="1187400" y="355510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7" name="Google Shape;397;p15"/>
          <p:cNvCxnSpPr>
            <a:stCxn id="386" idx="2"/>
          </p:cNvCxnSpPr>
          <p:nvPr/>
        </p:nvCxnSpPr>
        <p:spPr>
          <a:xfrm>
            <a:off x="7548484" y="3856641"/>
            <a:ext cx="0" cy="145800"/>
          </a:xfrm>
          <a:prstGeom prst="straightConnector1">
            <a:avLst/>
          </a:prstGeom>
          <a:noFill/>
          <a:ln cap="flat" cmpd="sng" w="9525">
            <a:solidFill>
              <a:srgbClr val="C2C2C2"/>
            </a:solidFill>
            <a:prstDash val="solid"/>
            <a:miter lim="8000"/>
            <a:headEnd len="sm" w="sm" type="none"/>
            <a:tailEnd len="sm" w="sm" type="none"/>
          </a:ln>
        </p:spPr>
      </p:cxnSp>
      <p:sp>
        <p:nvSpPr>
          <p:cNvPr id="398" name="Google Shape;398;p15"/>
          <p:cNvSpPr txBox="1"/>
          <p:nvPr/>
        </p:nvSpPr>
        <p:spPr>
          <a:xfrm>
            <a:off x="6275008" y="4537967"/>
            <a:ext cx="10542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s" sz="700">
                <a:latin typeface="Nunito"/>
                <a:ea typeface="Nunito"/>
                <a:cs typeface="Nunito"/>
                <a:sym typeface="Nunito"/>
              </a:rPr>
              <a:t>'</a:t>
            </a:r>
            <a:r>
              <a:rPr lang="es" sz="700">
                <a:solidFill>
                  <a:srgbClr val="E69138"/>
                </a:solidFill>
                <a:latin typeface="Nunito"/>
                <a:ea typeface="Nunito"/>
                <a:cs typeface="Nunito"/>
                <a:sym typeface="Nunito"/>
              </a:rPr>
              <a:t>Deposit</a:t>
            </a:r>
            <a:r>
              <a:rPr lang="es" sz="700">
                <a:latin typeface="Nunito"/>
                <a:ea typeface="Nunito"/>
                <a:cs typeface="Nunito"/>
                <a:sym typeface="Nunito"/>
              </a:rPr>
              <a:t>' </a:t>
            </a:r>
            <a:endParaRPr sz="700">
              <a:latin typeface="Nunito"/>
              <a:ea typeface="Nunito"/>
              <a:cs typeface="Nunito"/>
              <a:sym typeface="Nunito"/>
            </a:endParaRPr>
          </a:p>
          <a:p>
            <a:pPr indent="0" lvl="0" marL="0" rtl="0" algn="ctr">
              <a:spcBef>
                <a:spcPts val="0"/>
              </a:spcBef>
              <a:spcAft>
                <a:spcPts val="0"/>
              </a:spcAft>
              <a:buNone/>
            </a:pPr>
            <a:r>
              <a:rPr lang="es" sz="700">
                <a:latin typeface="Nunito"/>
                <a:ea typeface="Nunito"/>
                <a:cs typeface="Nunito"/>
                <a:sym typeface="Nunito"/>
              </a:rPr>
              <a:t>'</a:t>
            </a:r>
            <a:r>
              <a:rPr lang="es" sz="700">
                <a:solidFill>
                  <a:srgbClr val="E69138"/>
                </a:solidFill>
                <a:latin typeface="Nunito"/>
                <a:ea typeface="Nunito"/>
                <a:cs typeface="Nunito"/>
                <a:sym typeface="Nunito"/>
              </a:rPr>
              <a:t>Withdrawal</a:t>
            </a:r>
            <a:r>
              <a:rPr lang="es" sz="700">
                <a:latin typeface="Nunito"/>
                <a:ea typeface="Nunito"/>
                <a:cs typeface="Nunito"/>
                <a:sym typeface="Nunito"/>
              </a:rPr>
              <a:t>'</a:t>
            </a:r>
            <a:endParaRPr sz="700">
              <a:latin typeface="Nunito"/>
              <a:ea typeface="Nunito"/>
              <a:cs typeface="Nunito"/>
              <a:sym typeface="Nunito"/>
            </a:endParaRPr>
          </a:p>
          <a:p>
            <a:pPr indent="0" lvl="0" marL="0" rtl="0" algn="ctr">
              <a:spcBef>
                <a:spcPts val="0"/>
              </a:spcBef>
              <a:spcAft>
                <a:spcPts val="0"/>
              </a:spcAft>
              <a:buNone/>
            </a:pPr>
            <a:r>
              <a:rPr lang="es" sz="700">
                <a:latin typeface="Nunito"/>
                <a:ea typeface="Nunito"/>
                <a:cs typeface="Nunito"/>
                <a:sym typeface="Nunito"/>
              </a:rPr>
              <a:t>'</a:t>
            </a:r>
            <a:r>
              <a:rPr lang="es" sz="700">
                <a:solidFill>
                  <a:srgbClr val="E69138"/>
                </a:solidFill>
                <a:latin typeface="Nunito"/>
                <a:ea typeface="Nunito"/>
                <a:cs typeface="Nunito"/>
                <a:sym typeface="Nunito"/>
              </a:rPr>
              <a:t>Balance Check</a:t>
            </a:r>
            <a:r>
              <a:rPr lang="es" sz="700">
                <a:latin typeface="Nunito"/>
                <a:ea typeface="Nunito"/>
                <a:cs typeface="Nunito"/>
                <a:sym typeface="Nunito"/>
              </a:rPr>
              <a:t>'</a:t>
            </a:r>
            <a:endParaRPr sz="700">
              <a:latin typeface="Nunito"/>
              <a:ea typeface="Nunito"/>
              <a:cs typeface="Nunito"/>
              <a:sym typeface="Nunito"/>
            </a:endParaRPr>
          </a:p>
        </p:txBody>
      </p:sp>
      <p:sp>
        <p:nvSpPr>
          <p:cNvPr id="399" name="Google Shape;399;p15"/>
          <p:cNvSpPr txBox="1"/>
          <p:nvPr/>
        </p:nvSpPr>
        <p:spPr>
          <a:xfrm>
            <a:off x="7583445" y="4530940"/>
            <a:ext cx="10542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s" sz="700">
                <a:latin typeface="Nunito"/>
                <a:ea typeface="Nunito"/>
                <a:cs typeface="Nunito"/>
                <a:sym typeface="Nunito"/>
              </a:rPr>
              <a:t>'</a:t>
            </a:r>
            <a:r>
              <a:rPr lang="es" sz="700">
                <a:solidFill>
                  <a:srgbClr val="E69138"/>
                </a:solidFill>
                <a:latin typeface="Nunito"/>
                <a:ea typeface="Nunito"/>
                <a:cs typeface="Nunito"/>
                <a:sym typeface="Nunito"/>
              </a:rPr>
              <a:t>Sending</a:t>
            </a:r>
            <a:r>
              <a:rPr lang="es" sz="700">
                <a:latin typeface="Nunito"/>
                <a:ea typeface="Nunito"/>
                <a:cs typeface="Nunito"/>
                <a:sym typeface="Nunito"/>
              </a:rPr>
              <a:t>'</a:t>
            </a:r>
            <a:endParaRPr sz="700">
              <a:latin typeface="Nunito"/>
              <a:ea typeface="Nunito"/>
              <a:cs typeface="Nunito"/>
              <a:sym typeface="Nunito"/>
            </a:endParaRPr>
          </a:p>
          <a:p>
            <a:pPr indent="0" lvl="0" marL="0" rtl="0" algn="ctr">
              <a:spcBef>
                <a:spcPts val="0"/>
              </a:spcBef>
              <a:spcAft>
                <a:spcPts val="0"/>
              </a:spcAft>
              <a:buNone/>
            </a:pPr>
            <a:r>
              <a:rPr lang="es" sz="700">
                <a:latin typeface="Nunito"/>
                <a:ea typeface="Nunito"/>
                <a:cs typeface="Nunito"/>
                <a:sym typeface="Nunito"/>
              </a:rPr>
              <a:t>'</a:t>
            </a:r>
            <a:r>
              <a:rPr lang="es" sz="700">
                <a:solidFill>
                  <a:srgbClr val="E69138"/>
                </a:solidFill>
                <a:latin typeface="Nunito"/>
                <a:ea typeface="Nunito"/>
                <a:cs typeface="Nunito"/>
                <a:sym typeface="Nunito"/>
              </a:rPr>
              <a:t>Withdrawing</a:t>
            </a:r>
            <a:r>
              <a:rPr lang="es" sz="700">
                <a:latin typeface="Nunito"/>
                <a:ea typeface="Nunito"/>
                <a:cs typeface="Nunito"/>
                <a:sym typeface="Nunito"/>
              </a:rPr>
              <a:t>'</a:t>
            </a:r>
            <a:endParaRPr sz="700">
              <a:latin typeface="Nunito"/>
              <a:ea typeface="Nunito"/>
              <a:cs typeface="Nunito"/>
              <a:sym typeface="Nunito"/>
            </a:endParaRPr>
          </a:p>
          <a:p>
            <a:pPr indent="0" lvl="0" marL="0" rtl="0" algn="ctr">
              <a:spcBef>
                <a:spcPts val="0"/>
              </a:spcBef>
              <a:spcAft>
                <a:spcPts val="0"/>
              </a:spcAft>
              <a:buNone/>
            </a:pPr>
            <a:r>
              <a:rPr lang="es" sz="700">
                <a:latin typeface="Nunito"/>
                <a:ea typeface="Nunito"/>
                <a:cs typeface="Nunito"/>
                <a:sym typeface="Nunito"/>
              </a:rPr>
              <a:t>'</a:t>
            </a:r>
            <a:r>
              <a:rPr lang="es" sz="700">
                <a:solidFill>
                  <a:srgbClr val="E69138"/>
                </a:solidFill>
                <a:latin typeface="Nunito"/>
                <a:ea typeface="Nunito"/>
                <a:cs typeface="Nunito"/>
                <a:sym typeface="Nunito"/>
              </a:rPr>
              <a:t>Display Client Data</a:t>
            </a:r>
            <a:r>
              <a:rPr lang="es" sz="700">
                <a:latin typeface="Nunito"/>
                <a:ea typeface="Nunito"/>
                <a:cs typeface="Nunito"/>
                <a:sym typeface="Nunito"/>
              </a:rPr>
              <a:t>'</a:t>
            </a:r>
            <a:endParaRPr sz="7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6"/>
          <p:cNvSpPr txBox="1"/>
          <p:nvPr>
            <p:ph type="title"/>
          </p:nvPr>
        </p:nvSpPr>
        <p:spPr>
          <a:xfrm>
            <a:off x="1239550" y="727975"/>
            <a:ext cx="70305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Landing Page - React Website</a:t>
            </a:r>
            <a:endParaRPr/>
          </a:p>
        </p:txBody>
      </p:sp>
      <p:pic>
        <p:nvPicPr>
          <p:cNvPr id="405" name="Google Shape;405;p16"/>
          <p:cNvPicPr preferRelativeResize="0"/>
          <p:nvPr/>
        </p:nvPicPr>
        <p:blipFill rotWithShape="1">
          <a:blip r:embed="rId3">
            <a:alphaModFix amt="44000"/>
          </a:blip>
          <a:srcRect b="37155" l="0" r="0" t="35000"/>
          <a:stretch/>
        </p:blipFill>
        <p:spPr>
          <a:xfrm>
            <a:off x="7077075" y="48175"/>
            <a:ext cx="2066925" cy="594075"/>
          </a:xfrm>
          <a:prstGeom prst="rect">
            <a:avLst/>
          </a:prstGeom>
          <a:noFill/>
          <a:ln>
            <a:noFill/>
          </a:ln>
        </p:spPr>
      </p:pic>
      <p:sp>
        <p:nvSpPr>
          <p:cNvPr id="406" name="Google Shape;406;p16"/>
          <p:cNvSpPr txBox="1"/>
          <p:nvPr/>
        </p:nvSpPr>
        <p:spPr>
          <a:xfrm>
            <a:off x="1239550" y="3949550"/>
            <a:ext cx="16998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s" sz="1000">
                <a:solidFill>
                  <a:srgbClr val="E69138"/>
                </a:solidFill>
                <a:latin typeface="Nunito"/>
                <a:ea typeface="Nunito"/>
                <a:cs typeface="Nunito"/>
                <a:sym typeface="Nunito"/>
              </a:rPr>
              <a:t>Interface with brief intro and interactive buttons</a:t>
            </a:r>
            <a:endParaRPr sz="1000">
              <a:latin typeface="Nunito"/>
              <a:ea typeface="Nunito"/>
              <a:cs typeface="Nunito"/>
              <a:sym typeface="Nunito"/>
            </a:endParaRPr>
          </a:p>
        </p:txBody>
      </p:sp>
      <p:pic>
        <p:nvPicPr>
          <p:cNvPr id="407" name="Google Shape;407;p16"/>
          <p:cNvPicPr preferRelativeResize="0"/>
          <p:nvPr/>
        </p:nvPicPr>
        <p:blipFill>
          <a:blip r:embed="rId4">
            <a:alphaModFix amt="50000"/>
          </a:blip>
          <a:stretch>
            <a:fillRect/>
          </a:stretch>
        </p:blipFill>
        <p:spPr>
          <a:xfrm>
            <a:off x="4154012" y="2105274"/>
            <a:ext cx="835975" cy="835975"/>
          </a:xfrm>
          <a:prstGeom prst="rect">
            <a:avLst/>
          </a:prstGeom>
          <a:noFill/>
          <a:ln>
            <a:noFill/>
          </a:ln>
        </p:spPr>
      </p:pic>
      <p:cxnSp>
        <p:nvCxnSpPr>
          <p:cNvPr id="408" name="Google Shape;408;p16"/>
          <p:cNvCxnSpPr/>
          <p:nvPr/>
        </p:nvCxnSpPr>
        <p:spPr>
          <a:xfrm>
            <a:off x="1124550" y="4596050"/>
            <a:ext cx="2122500" cy="14400"/>
          </a:xfrm>
          <a:prstGeom prst="straightConnector1">
            <a:avLst/>
          </a:prstGeom>
          <a:noFill/>
          <a:ln cap="flat" cmpd="sng" w="9525">
            <a:solidFill>
              <a:srgbClr val="1D7E74"/>
            </a:solidFill>
            <a:prstDash val="solid"/>
            <a:round/>
            <a:headEnd len="sm" w="sm" type="none"/>
            <a:tailEnd len="med" w="med" type="oval"/>
          </a:ln>
        </p:spPr>
      </p:cxnSp>
      <p:sp>
        <p:nvSpPr>
          <p:cNvPr id="409" name="Google Shape;409;p16"/>
          <p:cNvSpPr/>
          <p:nvPr/>
        </p:nvSpPr>
        <p:spPr>
          <a:xfrm>
            <a:off x="5802370" y="3237200"/>
            <a:ext cx="2295900" cy="6690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rPr>
              <a:t>Data filling form</a:t>
            </a:r>
            <a:endParaRPr>
              <a:solidFill>
                <a:srgbClr val="FFFFFF"/>
              </a:solidFill>
            </a:endParaRPr>
          </a:p>
        </p:txBody>
      </p:sp>
      <p:sp>
        <p:nvSpPr>
          <p:cNvPr id="410" name="Google Shape;410;p16"/>
          <p:cNvSpPr/>
          <p:nvPr/>
        </p:nvSpPr>
        <p:spPr>
          <a:xfrm>
            <a:off x="1128225" y="3237414"/>
            <a:ext cx="2463600" cy="669000"/>
          </a:xfrm>
          <a:prstGeom prst="homePlate">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rPr>
              <a:t>Client Welcoming</a:t>
            </a:r>
            <a:endParaRPr>
              <a:solidFill>
                <a:srgbClr val="FFFFFF"/>
              </a:solidFill>
            </a:endParaRPr>
          </a:p>
        </p:txBody>
      </p:sp>
      <p:sp>
        <p:nvSpPr>
          <p:cNvPr id="411" name="Google Shape;411;p16"/>
          <p:cNvSpPr/>
          <p:nvPr/>
        </p:nvSpPr>
        <p:spPr>
          <a:xfrm>
            <a:off x="3554237" y="3237200"/>
            <a:ext cx="2295900" cy="669000"/>
          </a:xfrm>
          <a:prstGeom prst="chevron">
            <a:avLst>
              <a:gd fmla="val 50000" name="adj"/>
            </a:avLst>
          </a:prstGeom>
          <a:solidFill>
            <a:srgbClr val="249C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rPr>
              <a:t>Redirecting to online App Portal</a:t>
            </a:r>
            <a:endParaRPr>
              <a:solidFill>
                <a:srgbClr val="FFFFFF"/>
              </a:solidFill>
            </a:endParaRPr>
          </a:p>
        </p:txBody>
      </p:sp>
      <p:sp>
        <p:nvSpPr>
          <p:cNvPr id="412" name="Google Shape;412;p16"/>
          <p:cNvSpPr txBox="1"/>
          <p:nvPr/>
        </p:nvSpPr>
        <p:spPr>
          <a:xfrm>
            <a:off x="1256075" y="1318575"/>
            <a:ext cx="6892200" cy="400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s">
                <a:solidFill>
                  <a:srgbClr val="249C90"/>
                </a:solidFill>
                <a:latin typeface="Nunito"/>
                <a:ea typeface="Nunito"/>
                <a:cs typeface="Nunito"/>
                <a:sym typeface="Nunito"/>
              </a:rPr>
              <a:t>Client welcome, onboarding and data collection</a:t>
            </a:r>
            <a:endParaRPr/>
          </a:p>
        </p:txBody>
      </p:sp>
      <p:sp>
        <p:nvSpPr>
          <p:cNvPr id="413" name="Google Shape;413;p16"/>
          <p:cNvSpPr txBox="1"/>
          <p:nvPr/>
        </p:nvSpPr>
        <p:spPr>
          <a:xfrm>
            <a:off x="3504150" y="3949550"/>
            <a:ext cx="1968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solidFill>
                  <a:srgbClr val="E69138"/>
                </a:solidFill>
                <a:latin typeface="Nunito"/>
                <a:ea typeface="Nunito"/>
                <a:cs typeface="Nunito"/>
                <a:sym typeface="Nunito"/>
              </a:rPr>
              <a:t>Button redirecting user to the main MyWealthPath interface</a:t>
            </a:r>
            <a:endParaRPr sz="1000">
              <a:latin typeface="Nunito"/>
              <a:ea typeface="Nunito"/>
              <a:cs typeface="Nunito"/>
              <a:sym typeface="Nunito"/>
            </a:endParaRPr>
          </a:p>
        </p:txBody>
      </p:sp>
      <p:cxnSp>
        <p:nvCxnSpPr>
          <p:cNvPr id="414" name="Google Shape;414;p16"/>
          <p:cNvCxnSpPr/>
          <p:nvPr/>
        </p:nvCxnSpPr>
        <p:spPr>
          <a:xfrm>
            <a:off x="3504150" y="4596050"/>
            <a:ext cx="2040600" cy="16500"/>
          </a:xfrm>
          <a:prstGeom prst="straightConnector1">
            <a:avLst/>
          </a:prstGeom>
          <a:noFill/>
          <a:ln cap="flat" cmpd="sng" w="9525">
            <a:solidFill>
              <a:srgbClr val="249C90"/>
            </a:solidFill>
            <a:prstDash val="solid"/>
            <a:round/>
            <a:headEnd len="sm" w="sm" type="none"/>
            <a:tailEnd len="med" w="med" type="oval"/>
          </a:ln>
        </p:spPr>
      </p:cxnSp>
      <p:cxnSp>
        <p:nvCxnSpPr>
          <p:cNvPr id="415" name="Google Shape;415;p16"/>
          <p:cNvCxnSpPr/>
          <p:nvPr/>
        </p:nvCxnSpPr>
        <p:spPr>
          <a:xfrm>
            <a:off x="5889075" y="4597100"/>
            <a:ext cx="2122500" cy="14400"/>
          </a:xfrm>
          <a:prstGeom prst="straightConnector1">
            <a:avLst/>
          </a:prstGeom>
          <a:noFill/>
          <a:ln cap="flat" cmpd="sng" w="9525">
            <a:solidFill>
              <a:schemeClr val="lt2"/>
            </a:solidFill>
            <a:prstDash val="solid"/>
            <a:round/>
            <a:headEnd len="sm" w="sm" type="none"/>
            <a:tailEnd len="med" w="med" type="oval"/>
          </a:ln>
        </p:spPr>
      </p:cxnSp>
      <p:sp>
        <p:nvSpPr>
          <p:cNvPr id="416" name="Google Shape;416;p16"/>
          <p:cNvSpPr txBox="1"/>
          <p:nvPr/>
        </p:nvSpPr>
        <p:spPr>
          <a:xfrm>
            <a:off x="5812875" y="3949550"/>
            <a:ext cx="2122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solidFill>
                  <a:srgbClr val="E69138"/>
                </a:solidFill>
                <a:latin typeface="Nunito"/>
                <a:ea typeface="Nunito"/>
                <a:cs typeface="Nunito"/>
                <a:sym typeface="Nunito"/>
              </a:rPr>
              <a:t>Client Data Collection sent to Smart Contract</a:t>
            </a:r>
            <a:endParaRPr sz="1000">
              <a:latin typeface="Nunito"/>
              <a:ea typeface="Nunito"/>
              <a:cs typeface="Nunito"/>
              <a:sym typeface="Nunito"/>
            </a:endParaRPr>
          </a:p>
        </p:txBody>
      </p:sp>
      <p:pic>
        <p:nvPicPr>
          <p:cNvPr id="417" name="Google Shape;417;p16"/>
          <p:cNvPicPr preferRelativeResize="0"/>
          <p:nvPr/>
        </p:nvPicPr>
        <p:blipFill>
          <a:blip r:embed="rId5">
            <a:alphaModFix amt="49000"/>
          </a:blip>
          <a:stretch>
            <a:fillRect/>
          </a:stretch>
        </p:blipFill>
        <p:spPr>
          <a:xfrm>
            <a:off x="1513350" y="1849400"/>
            <a:ext cx="1344899" cy="1344899"/>
          </a:xfrm>
          <a:prstGeom prst="rect">
            <a:avLst/>
          </a:prstGeom>
          <a:noFill/>
          <a:ln>
            <a:noFill/>
          </a:ln>
        </p:spPr>
      </p:pic>
      <p:pic>
        <p:nvPicPr>
          <p:cNvPr id="418" name="Google Shape;418;p16"/>
          <p:cNvPicPr preferRelativeResize="0"/>
          <p:nvPr/>
        </p:nvPicPr>
        <p:blipFill>
          <a:blip r:embed="rId6">
            <a:alphaModFix amt="50000"/>
          </a:blip>
          <a:stretch>
            <a:fillRect/>
          </a:stretch>
        </p:blipFill>
        <p:spPr>
          <a:xfrm>
            <a:off x="6002775" y="1771200"/>
            <a:ext cx="1469825" cy="146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17"/>
          <p:cNvSpPr txBox="1"/>
          <p:nvPr>
            <p:ph type="title"/>
          </p:nvPr>
        </p:nvSpPr>
        <p:spPr>
          <a:xfrm>
            <a:off x="1239550" y="727975"/>
            <a:ext cx="70305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Landing Page - React Website</a:t>
            </a:r>
            <a:endParaRPr/>
          </a:p>
        </p:txBody>
      </p:sp>
      <p:pic>
        <p:nvPicPr>
          <p:cNvPr id="424" name="Google Shape;424;p17"/>
          <p:cNvPicPr preferRelativeResize="0"/>
          <p:nvPr/>
        </p:nvPicPr>
        <p:blipFill rotWithShape="1">
          <a:blip r:embed="rId3">
            <a:alphaModFix amt="44000"/>
          </a:blip>
          <a:srcRect b="37155" l="0" r="0" t="35000"/>
          <a:stretch/>
        </p:blipFill>
        <p:spPr>
          <a:xfrm>
            <a:off x="7077075" y="48175"/>
            <a:ext cx="2066925" cy="594075"/>
          </a:xfrm>
          <a:prstGeom prst="rect">
            <a:avLst/>
          </a:prstGeom>
          <a:noFill/>
          <a:ln>
            <a:noFill/>
          </a:ln>
        </p:spPr>
      </p:pic>
      <p:pic>
        <p:nvPicPr>
          <p:cNvPr id="425" name="Google Shape;425;p17"/>
          <p:cNvPicPr preferRelativeResize="0"/>
          <p:nvPr/>
        </p:nvPicPr>
        <p:blipFill>
          <a:blip r:embed="rId4">
            <a:alphaModFix/>
          </a:blip>
          <a:stretch>
            <a:fillRect/>
          </a:stretch>
        </p:blipFill>
        <p:spPr>
          <a:xfrm>
            <a:off x="672900" y="1423575"/>
            <a:ext cx="5566416" cy="3457925"/>
          </a:xfrm>
          <a:prstGeom prst="rect">
            <a:avLst/>
          </a:prstGeom>
          <a:noFill/>
          <a:ln>
            <a:noFill/>
          </a:ln>
        </p:spPr>
      </p:pic>
      <p:cxnSp>
        <p:nvCxnSpPr>
          <p:cNvPr id="426" name="Google Shape;426;p17"/>
          <p:cNvCxnSpPr/>
          <p:nvPr/>
        </p:nvCxnSpPr>
        <p:spPr>
          <a:xfrm>
            <a:off x="4593050" y="1774775"/>
            <a:ext cx="1762200" cy="8100"/>
          </a:xfrm>
          <a:prstGeom prst="straightConnector1">
            <a:avLst/>
          </a:prstGeom>
          <a:noFill/>
          <a:ln cap="flat" cmpd="sng" w="9525">
            <a:solidFill>
              <a:srgbClr val="B45F06"/>
            </a:solidFill>
            <a:prstDash val="dash"/>
            <a:round/>
            <a:headEnd len="sm" w="sm" type="none"/>
            <a:tailEnd len="sm" w="sm" type="triangle"/>
          </a:ln>
        </p:spPr>
      </p:cxnSp>
      <p:cxnSp>
        <p:nvCxnSpPr>
          <p:cNvPr id="427" name="Google Shape;427;p17"/>
          <p:cNvCxnSpPr/>
          <p:nvPr/>
        </p:nvCxnSpPr>
        <p:spPr>
          <a:xfrm>
            <a:off x="3749500" y="4159525"/>
            <a:ext cx="2603700" cy="1800"/>
          </a:xfrm>
          <a:prstGeom prst="straightConnector1">
            <a:avLst/>
          </a:prstGeom>
          <a:noFill/>
          <a:ln cap="flat" cmpd="sng" w="9525">
            <a:solidFill>
              <a:srgbClr val="B45F06"/>
            </a:solidFill>
            <a:prstDash val="dash"/>
            <a:round/>
            <a:headEnd len="sm" w="sm" type="none"/>
            <a:tailEnd len="sm" w="sm" type="triangle"/>
          </a:ln>
        </p:spPr>
      </p:cxnSp>
      <p:cxnSp>
        <p:nvCxnSpPr>
          <p:cNvPr id="428" name="Google Shape;428;p17"/>
          <p:cNvCxnSpPr/>
          <p:nvPr/>
        </p:nvCxnSpPr>
        <p:spPr>
          <a:xfrm>
            <a:off x="3704425" y="4612425"/>
            <a:ext cx="2668200" cy="3900"/>
          </a:xfrm>
          <a:prstGeom prst="straightConnector1">
            <a:avLst/>
          </a:prstGeom>
          <a:noFill/>
          <a:ln cap="flat" cmpd="sng" w="9525">
            <a:solidFill>
              <a:srgbClr val="B45F06"/>
            </a:solidFill>
            <a:prstDash val="dash"/>
            <a:round/>
            <a:headEnd len="sm" w="sm" type="none"/>
            <a:tailEnd len="sm" w="sm" type="triangle"/>
          </a:ln>
        </p:spPr>
      </p:cxnSp>
      <p:sp>
        <p:nvSpPr>
          <p:cNvPr id="429" name="Google Shape;429;p17"/>
          <p:cNvSpPr txBox="1"/>
          <p:nvPr/>
        </p:nvSpPr>
        <p:spPr>
          <a:xfrm>
            <a:off x="6488325" y="3991075"/>
            <a:ext cx="1907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None/>
            </a:pPr>
            <a:r>
              <a:rPr lang="es" sz="1000">
                <a:solidFill>
                  <a:srgbClr val="E69138"/>
                </a:solidFill>
                <a:latin typeface="Nunito"/>
                <a:ea typeface="Nunito"/>
                <a:cs typeface="Nunito"/>
                <a:sym typeface="Nunito"/>
              </a:rPr>
              <a:t>Panel Dashboard app</a:t>
            </a:r>
            <a:endParaRPr sz="1000">
              <a:solidFill>
                <a:srgbClr val="E69138"/>
              </a:solidFill>
              <a:latin typeface="Nunito"/>
              <a:ea typeface="Nunito"/>
              <a:cs typeface="Nunito"/>
              <a:sym typeface="Nunito"/>
            </a:endParaRPr>
          </a:p>
        </p:txBody>
      </p:sp>
      <p:sp>
        <p:nvSpPr>
          <p:cNvPr id="430" name="Google Shape;430;p17"/>
          <p:cNvSpPr txBox="1"/>
          <p:nvPr/>
        </p:nvSpPr>
        <p:spPr>
          <a:xfrm>
            <a:off x="6452575" y="4398150"/>
            <a:ext cx="1907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None/>
            </a:pPr>
            <a:r>
              <a:rPr lang="es" sz="1000">
                <a:solidFill>
                  <a:srgbClr val="E69138"/>
                </a:solidFill>
                <a:latin typeface="Nunito"/>
                <a:ea typeface="Nunito"/>
                <a:cs typeface="Nunito"/>
                <a:sym typeface="Nunito"/>
              </a:rPr>
              <a:t>Client Engagement Form</a:t>
            </a:r>
            <a:endParaRPr sz="1000">
              <a:solidFill>
                <a:srgbClr val="E69138"/>
              </a:solidFill>
              <a:latin typeface="Nunito"/>
              <a:ea typeface="Nunito"/>
              <a:cs typeface="Nunito"/>
              <a:sym typeface="Nunito"/>
            </a:endParaRPr>
          </a:p>
        </p:txBody>
      </p:sp>
      <p:sp>
        <p:nvSpPr>
          <p:cNvPr id="431" name="Google Shape;431;p17"/>
          <p:cNvSpPr txBox="1"/>
          <p:nvPr/>
        </p:nvSpPr>
        <p:spPr>
          <a:xfrm>
            <a:off x="6372625" y="1616025"/>
            <a:ext cx="20670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None/>
            </a:pPr>
            <a:r>
              <a:rPr lang="es" sz="1000">
                <a:solidFill>
                  <a:srgbClr val="E69138"/>
                </a:solidFill>
                <a:latin typeface="Nunito"/>
                <a:ea typeface="Nunito"/>
                <a:cs typeface="Nunito"/>
                <a:sym typeface="Nunito"/>
              </a:rPr>
              <a:t>Links for clients or company employees to their respective dashboards for account activities (ie. deposit/withdrawal of funds)</a:t>
            </a:r>
            <a:endParaRPr sz="1000">
              <a:solidFill>
                <a:srgbClr val="E69138"/>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18"/>
          <p:cNvSpPr txBox="1"/>
          <p:nvPr/>
        </p:nvSpPr>
        <p:spPr>
          <a:xfrm>
            <a:off x="6717050" y="2569975"/>
            <a:ext cx="19071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None/>
            </a:pPr>
            <a:r>
              <a:rPr lang="es" sz="1000">
                <a:solidFill>
                  <a:srgbClr val="E69138"/>
                </a:solidFill>
                <a:latin typeface="Nunito"/>
                <a:ea typeface="Nunito"/>
                <a:cs typeface="Nunito"/>
                <a:sym typeface="Nunito"/>
              </a:rPr>
              <a:t>Connection to the Solidity contract via Metamask and Ganache</a:t>
            </a:r>
            <a:endParaRPr sz="1000">
              <a:solidFill>
                <a:srgbClr val="E69138"/>
              </a:solidFill>
              <a:latin typeface="Nunito"/>
              <a:ea typeface="Nunito"/>
              <a:cs typeface="Nunito"/>
              <a:sym typeface="Nunito"/>
            </a:endParaRPr>
          </a:p>
        </p:txBody>
      </p:sp>
      <p:sp>
        <p:nvSpPr>
          <p:cNvPr id="437" name="Google Shape;437;p18"/>
          <p:cNvSpPr/>
          <p:nvPr/>
        </p:nvSpPr>
        <p:spPr>
          <a:xfrm>
            <a:off x="3420875" y="1425525"/>
            <a:ext cx="2067000" cy="652800"/>
          </a:xfrm>
          <a:prstGeom prst="roundRect">
            <a:avLst>
              <a:gd fmla="val 16667" name="adj"/>
            </a:avLst>
          </a:prstGeom>
          <a:solidFill>
            <a:srgbClr val="249C9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200">
                <a:solidFill>
                  <a:srgbClr val="FFFFFF"/>
                </a:solidFill>
              </a:rPr>
              <a:t>Connection with Smart Contract</a:t>
            </a:r>
            <a:endParaRPr sz="1200">
              <a:solidFill>
                <a:srgbClr val="FFFFFF"/>
              </a:solidFill>
            </a:endParaRPr>
          </a:p>
        </p:txBody>
      </p:sp>
      <p:sp>
        <p:nvSpPr>
          <p:cNvPr id="438" name="Google Shape;438;p18"/>
          <p:cNvSpPr/>
          <p:nvPr/>
        </p:nvSpPr>
        <p:spPr>
          <a:xfrm>
            <a:off x="856075" y="1425525"/>
            <a:ext cx="1992300" cy="652800"/>
          </a:xfrm>
          <a:prstGeom prst="roundRect">
            <a:avLst>
              <a:gd fmla="val 16667" name="adj"/>
            </a:avLst>
          </a:prstGeom>
          <a:solidFill>
            <a:srgbClr val="249C9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200">
                <a:solidFill>
                  <a:srgbClr val="FFFFFF"/>
                </a:solidFill>
              </a:rPr>
              <a:t>Client Engagement Form</a:t>
            </a:r>
            <a:endParaRPr sz="1200">
              <a:solidFill>
                <a:srgbClr val="FFFFFF"/>
              </a:solidFill>
            </a:endParaRPr>
          </a:p>
        </p:txBody>
      </p:sp>
      <p:sp>
        <p:nvSpPr>
          <p:cNvPr id="439" name="Google Shape;439;p18"/>
          <p:cNvSpPr txBox="1"/>
          <p:nvPr>
            <p:ph type="title"/>
          </p:nvPr>
        </p:nvSpPr>
        <p:spPr>
          <a:xfrm>
            <a:off x="1239550" y="727975"/>
            <a:ext cx="70305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Data Collection Form</a:t>
            </a:r>
            <a:endParaRPr/>
          </a:p>
        </p:txBody>
      </p:sp>
      <p:pic>
        <p:nvPicPr>
          <p:cNvPr id="440" name="Google Shape;440;p18"/>
          <p:cNvPicPr preferRelativeResize="0"/>
          <p:nvPr/>
        </p:nvPicPr>
        <p:blipFill rotWithShape="1">
          <a:blip r:embed="rId3">
            <a:alphaModFix amt="44000"/>
          </a:blip>
          <a:srcRect b="37155" l="0" r="0" t="35000"/>
          <a:stretch/>
        </p:blipFill>
        <p:spPr>
          <a:xfrm>
            <a:off x="7077075" y="48175"/>
            <a:ext cx="2066925" cy="594075"/>
          </a:xfrm>
          <a:prstGeom prst="rect">
            <a:avLst/>
          </a:prstGeom>
          <a:noFill/>
          <a:ln>
            <a:noFill/>
          </a:ln>
        </p:spPr>
      </p:pic>
      <p:sp>
        <p:nvSpPr>
          <p:cNvPr id="441" name="Google Shape;441;p18"/>
          <p:cNvSpPr/>
          <p:nvPr/>
        </p:nvSpPr>
        <p:spPr>
          <a:xfrm>
            <a:off x="6159775" y="1425525"/>
            <a:ext cx="2067000" cy="652800"/>
          </a:xfrm>
          <a:prstGeom prst="roundRect">
            <a:avLst>
              <a:gd fmla="val 16667" name="adj"/>
            </a:avLst>
          </a:prstGeom>
          <a:solidFill>
            <a:srgbClr val="249C9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200">
                <a:solidFill>
                  <a:srgbClr val="FFFFFF"/>
                </a:solidFill>
              </a:rPr>
              <a:t>Variables saved in the contract for future transactions</a:t>
            </a:r>
            <a:endParaRPr sz="1200">
              <a:solidFill>
                <a:srgbClr val="FFFFFF"/>
              </a:solidFill>
            </a:endParaRPr>
          </a:p>
        </p:txBody>
      </p:sp>
      <p:sp>
        <p:nvSpPr>
          <p:cNvPr id="442" name="Google Shape;442;p18"/>
          <p:cNvSpPr txBox="1"/>
          <p:nvPr/>
        </p:nvSpPr>
        <p:spPr>
          <a:xfrm>
            <a:off x="461000" y="4210555"/>
            <a:ext cx="1953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None/>
            </a:pPr>
            <a:r>
              <a:rPr lang="es" sz="1000">
                <a:solidFill>
                  <a:srgbClr val="E69138"/>
                </a:solidFill>
                <a:latin typeface="Nunito"/>
                <a:ea typeface="Nunito"/>
                <a:cs typeface="Nunito"/>
                <a:sym typeface="Nunito"/>
              </a:rPr>
              <a:t>Data Collection (name, email, desired Portfolio, etc.)</a:t>
            </a:r>
            <a:endParaRPr sz="1000">
              <a:solidFill>
                <a:srgbClr val="E69138"/>
              </a:solidFill>
              <a:latin typeface="Nunito"/>
              <a:ea typeface="Nunito"/>
              <a:cs typeface="Nunito"/>
              <a:sym typeface="Nunito"/>
            </a:endParaRPr>
          </a:p>
        </p:txBody>
      </p:sp>
      <p:sp>
        <p:nvSpPr>
          <p:cNvPr id="443" name="Google Shape;443;p18"/>
          <p:cNvSpPr/>
          <p:nvPr/>
        </p:nvSpPr>
        <p:spPr>
          <a:xfrm>
            <a:off x="2951050" y="1531875"/>
            <a:ext cx="368100" cy="425100"/>
          </a:xfrm>
          <a:prstGeom prst="rightArrow">
            <a:avLst>
              <a:gd fmla="val 50000" name="adj1"/>
              <a:gd fmla="val 50000" name="adj2"/>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8"/>
          <p:cNvSpPr/>
          <p:nvPr/>
        </p:nvSpPr>
        <p:spPr>
          <a:xfrm>
            <a:off x="5666700" y="1531875"/>
            <a:ext cx="368100" cy="425100"/>
          </a:xfrm>
          <a:prstGeom prst="rightArrow">
            <a:avLst>
              <a:gd fmla="val 50000" name="adj1"/>
              <a:gd fmla="val 50000" name="adj2"/>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5" name="Google Shape;445;p18"/>
          <p:cNvPicPr preferRelativeResize="0"/>
          <p:nvPr/>
        </p:nvPicPr>
        <p:blipFill>
          <a:blip r:embed="rId4">
            <a:alphaModFix/>
          </a:blip>
          <a:stretch>
            <a:fillRect/>
          </a:stretch>
        </p:blipFill>
        <p:spPr>
          <a:xfrm>
            <a:off x="2486750" y="2281588"/>
            <a:ext cx="3935245" cy="2684175"/>
          </a:xfrm>
          <a:prstGeom prst="rect">
            <a:avLst/>
          </a:prstGeom>
          <a:noFill/>
          <a:ln>
            <a:noFill/>
          </a:ln>
        </p:spPr>
      </p:pic>
      <p:sp>
        <p:nvSpPr>
          <p:cNvPr id="446" name="Google Shape;446;p18"/>
          <p:cNvSpPr/>
          <p:nvPr/>
        </p:nvSpPr>
        <p:spPr>
          <a:xfrm>
            <a:off x="3832175" y="2863775"/>
            <a:ext cx="1227900" cy="2102100"/>
          </a:xfrm>
          <a:prstGeom prst="rect">
            <a:avLst/>
          </a:prstGeom>
          <a:noFill/>
          <a:ln cap="flat" cmpd="sng" w="9525">
            <a:solidFill>
              <a:srgbClr val="E6913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8"/>
          <p:cNvSpPr/>
          <p:nvPr/>
        </p:nvSpPr>
        <p:spPr>
          <a:xfrm>
            <a:off x="5651040" y="2234883"/>
            <a:ext cx="801300" cy="1316700"/>
          </a:xfrm>
          <a:prstGeom prst="rect">
            <a:avLst/>
          </a:prstGeom>
          <a:noFill/>
          <a:ln cap="flat" cmpd="sng" w="9525">
            <a:solidFill>
              <a:srgbClr val="E6913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a:off x="2595800" y="2281600"/>
            <a:ext cx="645300" cy="119700"/>
          </a:xfrm>
          <a:prstGeom prst="rect">
            <a:avLst/>
          </a:prstGeom>
          <a:noFill/>
          <a:ln cap="flat" cmpd="sng" w="9525">
            <a:solidFill>
              <a:srgbClr val="E6913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txBox="1"/>
          <p:nvPr/>
        </p:nvSpPr>
        <p:spPr>
          <a:xfrm>
            <a:off x="1042700" y="2172100"/>
            <a:ext cx="10293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1000"/>
              </a:spcBef>
              <a:spcAft>
                <a:spcPts val="0"/>
              </a:spcAft>
              <a:buNone/>
            </a:pPr>
            <a:r>
              <a:rPr lang="es" sz="1000">
                <a:solidFill>
                  <a:srgbClr val="E69138"/>
                </a:solidFill>
                <a:latin typeface="Nunito"/>
                <a:ea typeface="Nunito"/>
                <a:cs typeface="Nunito"/>
                <a:sym typeface="Nunito"/>
              </a:rPr>
              <a:t>Local host</a:t>
            </a:r>
            <a:endParaRPr sz="1000">
              <a:solidFill>
                <a:srgbClr val="E69138"/>
              </a:solidFill>
              <a:latin typeface="Nunito"/>
              <a:ea typeface="Nunito"/>
              <a:cs typeface="Nunito"/>
              <a:sym typeface="Nunito"/>
            </a:endParaRPr>
          </a:p>
        </p:txBody>
      </p:sp>
      <p:cxnSp>
        <p:nvCxnSpPr>
          <p:cNvPr id="450" name="Google Shape;450;p18"/>
          <p:cNvCxnSpPr>
            <a:stCxn id="449" idx="3"/>
            <a:endCxn id="448" idx="1"/>
          </p:cNvCxnSpPr>
          <p:nvPr/>
        </p:nvCxnSpPr>
        <p:spPr>
          <a:xfrm>
            <a:off x="2072000" y="2341450"/>
            <a:ext cx="523800" cy="0"/>
          </a:xfrm>
          <a:prstGeom prst="straightConnector1">
            <a:avLst/>
          </a:prstGeom>
          <a:noFill/>
          <a:ln cap="flat" cmpd="sng" w="9525">
            <a:solidFill>
              <a:srgbClr val="E69138"/>
            </a:solidFill>
            <a:prstDash val="dash"/>
            <a:round/>
            <a:headEnd len="sm" w="sm" type="none"/>
            <a:tailEnd len="sm" w="sm" type="triangle"/>
          </a:ln>
        </p:spPr>
      </p:cxnSp>
      <p:cxnSp>
        <p:nvCxnSpPr>
          <p:cNvPr id="451" name="Google Shape;451;p18"/>
          <p:cNvCxnSpPr/>
          <p:nvPr/>
        </p:nvCxnSpPr>
        <p:spPr>
          <a:xfrm>
            <a:off x="2361775" y="4494375"/>
            <a:ext cx="1470300" cy="1800"/>
          </a:xfrm>
          <a:prstGeom prst="straightConnector1">
            <a:avLst/>
          </a:prstGeom>
          <a:noFill/>
          <a:ln cap="flat" cmpd="sng" w="9525">
            <a:solidFill>
              <a:srgbClr val="E69138"/>
            </a:solidFill>
            <a:prstDash val="dash"/>
            <a:round/>
            <a:headEnd len="sm" w="sm" type="none"/>
            <a:tailEnd len="sm" w="sm" type="triangle"/>
          </a:ln>
        </p:spPr>
      </p:cxnSp>
      <p:cxnSp>
        <p:nvCxnSpPr>
          <p:cNvPr id="452" name="Google Shape;452;p18"/>
          <p:cNvCxnSpPr>
            <a:stCxn id="436" idx="1"/>
            <a:endCxn id="447" idx="3"/>
          </p:cNvCxnSpPr>
          <p:nvPr/>
        </p:nvCxnSpPr>
        <p:spPr>
          <a:xfrm rot="10800000">
            <a:off x="6452450" y="2893225"/>
            <a:ext cx="264600" cy="0"/>
          </a:xfrm>
          <a:prstGeom prst="straightConnector1">
            <a:avLst/>
          </a:prstGeom>
          <a:noFill/>
          <a:ln cap="flat" cmpd="sng" w="9525">
            <a:solidFill>
              <a:srgbClr val="E69138"/>
            </a:solidFill>
            <a:prstDash val="dash"/>
            <a:round/>
            <a:headEnd len="sm" w="sm" type="none"/>
            <a:tailEnd len="sm" w="sm"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19"/>
          <p:cNvSpPr/>
          <p:nvPr/>
        </p:nvSpPr>
        <p:spPr>
          <a:xfrm>
            <a:off x="717875" y="2782125"/>
            <a:ext cx="1281600" cy="652800"/>
          </a:xfrm>
          <a:prstGeom prst="roundRect">
            <a:avLst>
              <a:gd fmla="val 16667" name="adj"/>
            </a:avLst>
          </a:prstGeom>
          <a:solidFill>
            <a:srgbClr val="249C9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200">
                <a:solidFill>
                  <a:srgbClr val="FFFFFF"/>
                </a:solidFill>
              </a:rPr>
              <a:t>CLIENT</a:t>
            </a:r>
            <a:endParaRPr sz="1200">
              <a:solidFill>
                <a:srgbClr val="FFFFFF"/>
              </a:solidFill>
            </a:endParaRPr>
          </a:p>
          <a:p>
            <a:pPr indent="0" lvl="0" marL="0" marR="0" rtl="0" algn="ctr">
              <a:lnSpc>
                <a:spcPct val="100000"/>
              </a:lnSpc>
              <a:spcBef>
                <a:spcPts val="0"/>
              </a:spcBef>
              <a:spcAft>
                <a:spcPts val="0"/>
              </a:spcAft>
              <a:buNone/>
            </a:pPr>
            <a:r>
              <a:rPr lang="es" sz="1200">
                <a:solidFill>
                  <a:srgbClr val="FFFFFF"/>
                </a:solidFill>
              </a:rPr>
              <a:t>Wallet</a:t>
            </a:r>
            <a:endParaRPr sz="1200">
              <a:solidFill>
                <a:srgbClr val="FFFFFF"/>
              </a:solidFill>
            </a:endParaRPr>
          </a:p>
        </p:txBody>
      </p:sp>
      <p:sp>
        <p:nvSpPr>
          <p:cNvPr id="458" name="Google Shape;458;p19"/>
          <p:cNvSpPr txBox="1"/>
          <p:nvPr>
            <p:ph type="title"/>
          </p:nvPr>
        </p:nvSpPr>
        <p:spPr>
          <a:xfrm>
            <a:off x="1239550" y="727975"/>
            <a:ext cx="70305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Transactions Flow - Solidity Contract</a:t>
            </a:r>
            <a:endParaRPr/>
          </a:p>
        </p:txBody>
      </p:sp>
      <p:pic>
        <p:nvPicPr>
          <p:cNvPr id="459" name="Google Shape;459;p19"/>
          <p:cNvPicPr preferRelativeResize="0"/>
          <p:nvPr/>
        </p:nvPicPr>
        <p:blipFill rotWithShape="1">
          <a:blip r:embed="rId3">
            <a:alphaModFix amt="44000"/>
          </a:blip>
          <a:srcRect b="37155" l="0" r="0" t="35000"/>
          <a:stretch/>
        </p:blipFill>
        <p:spPr>
          <a:xfrm>
            <a:off x="7077075" y="48175"/>
            <a:ext cx="2066925" cy="594075"/>
          </a:xfrm>
          <a:prstGeom prst="rect">
            <a:avLst/>
          </a:prstGeom>
          <a:noFill/>
          <a:ln>
            <a:noFill/>
          </a:ln>
        </p:spPr>
      </p:pic>
      <p:sp>
        <p:nvSpPr>
          <p:cNvPr id="460" name="Google Shape;460;p19"/>
          <p:cNvSpPr/>
          <p:nvPr/>
        </p:nvSpPr>
        <p:spPr>
          <a:xfrm>
            <a:off x="1999475" y="2897000"/>
            <a:ext cx="1821300" cy="130800"/>
          </a:xfrm>
          <a:prstGeom prst="rightArrow">
            <a:avLst>
              <a:gd fmla="val 50000" name="adj1"/>
              <a:gd fmla="val 50000" name="adj2"/>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2019475" y="1900700"/>
            <a:ext cx="1785900" cy="811500"/>
          </a:xfrm>
          <a:prstGeom prst="rect">
            <a:avLst/>
          </a:prstGeom>
          <a:noFill/>
          <a:ln cap="flat" cmpd="sng" w="9525">
            <a:solidFill>
              <a:srgbClr val="E69138"/>
            </a:solidFill>
            <a:prstDash val="dash"/>
            <a:round/>
            <a:headEnd len="sm" w="sm" type="none"/>
            <a:tailEnd len="sm" w="sm" type="none"/>
          </a:ln>
        </p:spPr>
        <p:txBody>
          <a:bodyPr anchorCtr="0" anchor="t" bIns="91425" lIns="90000" spcFirstLastPara="1" rIns="91425" wrap="square" tIns="91425">
            <a:noAutofit/>
          </a:bodyPr>
          <a:lstStyle/>
          <a:p>
            <a:pPr indent="0" lvl="0" marL="0" rtl="0" algn="ctr">
              <a:spcBef>
                <a:spcPts val="0"/>
              </a:spcBef>
              <a:spcAft>
                <a:spcPts val="0"/>
              </a:spcAft>
              <a:buNone/>
            </a:pPr>
            <a:r>
              <a:rPr b="1" lang="es" sz="900">
                <a:solidFill>
                  <a:srgbClr val="E69138"/>
                </a:solidFill>
              </a:rPr>
              <a:t>Client Deposit Function</a:t>
            </a:r>
            <a:endParaRPr b="1" sz="900">
              <a:solidFill>
                <a:srgbClr val="E69138"/>
              </a:solidFill>
            </a:endParaRPr>
          </a:p>
          <a:p>
            <a:pPr indent="-140799" lvl="0" marL="89999" rtl="0" algn="l">
              <a:spcBef>
                <a:spcPts val="1000"/>
              </a:spcBef>
              <a:spcAft>
                <a:spcPts val="0"/>
              </a:spcAft>
              <a:buClr>
                <a:srgbClr val="666666"/>
              </a:buClr>
              <a:buSzPts val="800"/>
              <a:buChar char="-"/>
            </a:pPr>
            <a:r>
              <a:rPr lang="es" sz="800">
                <a:solidFill>
                  <a:srgbClr val="666666"/>
                </a:solidFill>
              </a:rPr>
              <a:t>Client deposits from their wallet into their reserve account</a:t>
            </a:r>
            <a:endParaRPr sz="800">
              <a:solidFill>
                <a:srgbClr val="666666"/>
              </a:solidFill>
            </a:endParaRPr>
          </a:p>
        </p:txBody>
      </p:sp>
      <p:sp>
        <p:nvSpPr>
          <p:cNvPr id="462" name="Google Shape;462;p19"/>
          <p:cNvSpPr/>
          <p:nvPr/>
        </p:nvSpPr>
        <p:spPr>
          <a:xfrm>
            <a:off x="3820871" y="2782125"/>
            <a:ext cx="1281600" cy="652800"/>
          </a:xfrm>
          <a:prstGeom prst="roundRect">
            <a:avLst>
              <a:gd fmla="val 16667" name="adj"/>
            </a:avLst>
          </a:prstGeom>
          <a:solidFill>
            <a:srgbClr val="249C9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200">
                <a:solidFill>
                  <a:srgbClr val="FFFFFF"/>
                </a:solidFill>
              </a:rPr>
              <a:t>CONTRACT</a:t>
            </a:r>
            <a:r>
              <a:rPr lang="es" sz="1200">
                <a:solidFill>
                  <a:srgbClr val="FFFFFF"/>
                </a:solidFill>
              </a:rPr>
              <a:t> Wallet</a:t>
            </a:r>
            <a:endParaRPr sz="1200">
              <a:solidFill>
                <a:srgbClr val="FFFFFF"/>
              </a:solidFill>
            </a:endParaRPr>
          </a:p>
        </p:txBody>
      </p:sp>
      <p:sp>
        <p:nvSpPr>
          <p:cNvPr id="463" name="Google Shape;463;p19"/>
          <p:cNvSpPr/>
          <p:nvPr/>
        </p:nvSpPr>
        <p:spPr>
          <a:xfrm>
            <a:off x="6923867" y="2782125"/>
            <a:ext cx="1281600" cy="652800"/>
          </a:xfrm>
          <a:prstGeom prst="roundRect">
            <a:avLst>
              <a:gd fmla="val 16667" name="adj"/>
            </a:avLst>
          </a:prstGeom>
          <a:solidFill>
            <a:srgbClr val="249C9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200">
                <a:solidFill>
                  <a:srgbClr val="FFFFFF"/>
                </a:solidFill>
              </a:rPr>
              <a:t>COMPANY</a:t>
            </a:r>
            <a:endParaRPr sz="1200">
              <a:solidFill>
                <a:srgbClr val="FFFFFF"/>
              </a:solidFill>
            </a:endParaRPr>
          </a:p>
          <a:p>
            <a:pPr indent="0" lvl="0" marL="0" marR="0" rtl="0" algn="ctr">
              <a:lnSpc>
                <a:spcPct val="100000"/>
              </a:lnSpc>
              <a:spcBef>
                <a:spcPts val="0"/>
              </a:spcBef>
              <a:spcAft>
                <a:spcPts val="0"/>
              </a:spcAft>
              <a:buNone/>
            </a:pPr>
            <a:r>
              <a:rPr lang="es" sz="1200">
                <a:solidFill>
                  <a:srgbClr val="FFFFFF"/>
                </a:solidFill>
              </a:rPr>
              <a:t>Wallet</a:t>
            </a:r>
            <a:endParaRPr sz="1200">
              <a:solidFill>
                <a:srgbClr val="FFFFFF"/>
              </a:solidFill>
            </a:endParaRPr>
          </a:p>
        </p:txBody>
      </p:sp>
      <p:sp>
        <p:nvSpPr>
          <p:cNvPr id="464" name="Google Shape;464;p19"/>
          <p:cNvSpPr/>
          <p:nvPr/>
        </p:nvSpPr>
        <p:spPr>
          <a:xfrm>
            <a:off x="5100861" y="2897050"/>
            <a:ext cx="1821300" cy="130800"/>
          </a:xfrm>
          <a:prstGeom prst="rightArrow">
            <a:avLst>
              <a:gd fmla="val 50000" name="adj1"/>
              <a:gd fmla="val 50000" name="adj2"/>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rot="10800000">
            <a:off x="2003401" y="3212575"/>
            <a:ext cx="1820100" cy="130800"/>
          </a:xfrm>
          <a:prstGeom prst="rightArrow">
            <a:avLst>
              <a:gd fmla="val 50000" name="adj1"/>
              <a:gd fmla="val 50000" name="adj2"/>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rot="10800000">
            <a:off x="5105350" y="3212575"/>
            <a:ext cx="1812300" cy="130800"/>
          </a:xfrm>
          <a:prstGeom prst="rightArrow">
            <a:avLst>
              <a:gd fmla="val 50000" name="adj1"/>
              <a:gd fmla="val 50000" name="adj2"/>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2019625" y="3528100"/>
            <a:ext cx="1785900" cy="811500"/>
          </a:xfrm>
          <a:prstGeom prst="rect">
            <a:avLst/>
          </a:prstGeom>
          <a:noFill/>
          <a:ln cap="flat" cmpd="sng" w="9525">
            <a:solidFill>
              <a:srgbClr val="E69138"/>
            </a:solidFill>
            <a:prstDash val="dash"/>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s" sz="900">
                <a:solidFill>
                  <a:srgbClr val="E69138"/>
                </a:solidFill>
              </a:rPr>
              <a:t>Client Withdraw Function</a:t>
            </a:r>
            <a:endParaRPr b="1" sz="900">
              <a:solidFill>
                <a:srgbClr val="E69138"/>
              </a:solidFill>
            </a:endParaRPr>
          </a:p>
          <a:p>
            <a:pPr indent="-140799" lvl="0" marL="89999" rtl="0" algn="l">
              <a:spcBef>
                <a:spcPts val="1000"/>
              </a:spcBef>
              <a:spcAft>
                <a:spcPts val="0"/>
              </a:spcAft>
              <a:buClr>
                <a:srgbClr val="666666"/>
              </a:buClr>
              <a:buSzPts val="800"/>
              <a:buChar char="-"/>
            </a:pPr>
            <a:r>
              <a:rPr lang="es" sz="800">
                <a:solidFill>
                  <a:srgbClr val="666666"/>
                </a:solidFill>
              </a:rPr>
              <a:t>Client withdraws funds from their reserve account for use outside the investment platform</a:t>
            </a:r>
            <a:endParaRPr sz="800">
              <a:solidFill>
                <a:srgbClr val="666666"/>
              </a:solidFill>
            </a:endParaRPr>
          </a:p>
          <a:p>
            <a:pPr indent="0" lvl="0" marL="0" marR="0" rtl="0" algn="l">
              <a:lnSpc>
                <a:spcPct val="100000"/>
              </a:lnSpc>
              <a:spcBef>
                <a:spcPts val="0"/>
              </a:spcBef>
              <a:spcAft>
                <a:spcPts val="0"/>
              </a:spcAft>
              <a:buNone/>
            </a:pPr>
            <a:r>
              <a:t/>
            </a:r>
            <a:endParaRPr b="1" sz="900">
              <a:solidFill>
                <a:srgbClr val="E69138"/>
              </a:solidFill>
            </a:endParaRPr>
          </a:p>
        </p:txBody>
      </p:sp>
      <p:sp>
        <p:nvSpPr>
          <p:cNvPr id="468" name="Google Shape;468;p19"/>
          <p:cNvSpPr/>
          <p:nvPr/>
        </p:nvSpPr>
        <p:spPr>
          <a:xfrm>
            <a:off x="5158700" y="1890925"/>
            <a:ext cx="1785900" cy="811500"/>
          </a:xfrm>
          <a:prstGeom prst="rect">
            <a:avLst/>
          </a:prstGeom>
          <a:noFill/>
          <a:ln cap="flat" cmpd="sng" w="9525">
            <a:solidFill>
              <a:srgbClr val="E69138"/>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900">
                <a:solidFill>
                  <a:srgbClr val="E69138"/>
                </a:solidFill>
              </a:rPr>
              <a:t>Company </a:t>
            </a:r>
            <a:r>
              <a:rPr b="1" lang="es" sz="900">
                <a:solidFill>
                  <a:srgbClr val="E69138"/>
                </a:solidFill>
              </a:rPr>
              <a:t>Withdraw Function</a:t>
            </a:r>
            <a:endParaRPr b="1" sz="900">
              <a:solidFill>
                <a:srgbClr val="E69138"/>
              </a:solidFill>
            </a:endParaRPr>
          </a:p>
          <a:p>
            <a:pPr indent="-140799" lvl="0" marL="89999" rtl="0" algn="l">
              <a:spcBef>
                <a:spcPts val="1000"/>
              </a:spcBef>
              <a:spcAft>
                <a:spcPts val="0"/>
              </a:spcAft>
              <a:buClr>
                <a:srgbClr val="666666"/>
              </a:buClr>
              <a:buSzPts val="800"/>
              <a:buChar char="-"/>
            </a:pPr>
            <a:r>
              <a:rPr lang="es" sz="800">
                <a:solidFill>
                  <a:srgbClr val="666666"/>
                </a:solidFill>
              </a:rPr>
              <a:t>Company withdraws from client's reserve account to use for purchase of portfolio assets</a:t>
            </a:r>
            <a:endParaRPr sz="800">
              <a:solidFill>
                <a:srgbClr val="666666"/>
              </a:solidFill>
            </a:endParaRPr>
          </a:p>
        </p:txBody>
      </p:sp>
      <p:sp>
        <p:nvSpPr>
          <p:cNvPr id="469" name="Google Shape;469;p19"/>
          <p:cNvSpPr/>
          <p:nvPr/>
        </p:nvSpPr>
        <p:spPr>
          <a:xfrm>
            <a:off x="5158700" y="3528100"/>
            <a:ext cx="1785900" cy="811500"/>
          </a:xfrm>
          <a:prstGeom prst="rect">
            <a:avLst/>
          </a:prstGeom>
          <a:noFill/>
          <a:ln cap="flat" cmpd="sng" w="9525">
            <a:solidFill>
              <a:srgbClr val="E69138"/>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900">
                <a:solidFill>
                  <a:srgbClr val="E69138"/>
                </a:solidFill>
              </a:rPr>
              <a:t>Company Deposit</a:t>
            </a:r>
            <a:r>
              <a:rPr b="1" lang="es" sz="900">
                <a:solidFill>
                  <a:srgbClr val="E69138"/>
                </a:solidFill>
              </a:rPr>
              <a:t> Function</a:t>
            </a:r>
            <a:endParaRPr b="1" sz="900">
              <a:solidFill>
                <a:srgbClr val="E69138"/>
              </a:solidFill>
            </a:endParaRPr>
          </a:p>
          <a:p>
            <a:pPr indent="-140799" lvl="0" marL="89999" rtl="0" algn="l">
              <a:spcBef>
                <a:spcPts val="1000"/>
              </a:spcBef>
              <a:spcAft>
                <a:spcPts val="0"/>
              </a:spcAft>
              <a:buClr>
                <a:srgbClr val="666666"/>
              </a:buClr>
              <a:buSzPts val="800"/>
              <a:buChar char="-"/>
            </a:pPr>
            <a:r>
              <a:rPr lang="es" sz="800">
                <a:solidFill>
                  <a:srgbClr val="666666"/>
                </a:solidFill>
              </a:rPr>
              <a:t>Company deposits funds into a client's reserve account, such as after selling portfolio assets</a:t>
            </a:r>
            <a:endParaRPr sz="800">
              <a:solidFill>
                <a:srgbClr val="666666"/>
              </a:solidFill>
            </a:endParaRPr>
          </a:p>
        </p:txBody>
      </p:sp>
      <p:pic>
        <p:nvPicPr>
          <p:cNvPr id="470" name="Google Shape;470;p19"/>
          <p:cNvPicPr preferRelativeResize="0"/>
          <p:nvPr/>
        </p:nvPicPr>
        <p:blipFill>
          <a:blip r:embed="rId4">
            <a:alphaModFix amt="50000"/>
          </a:blip>
          <a:stretch>
            <a:fillRect/>
          </a:stretch>
        </p:blipFill>
        <p:spPr>
          <a:xfrm>
            <a:off x="656975" y="1702300"/>
            <a:ext cx="1281600" cy="1281600"/>
          </a:xfrm>
          <a:prstGeom prst="rect">
            <a:avLst/>
          </a:prstGeom>
          <a:noFill/>
          <a:ln>
            <a:noFill/>
          </a:ln>
        </p:spPr>
      </p:pic>
      <p:pic>
        <p:nvPicPr>
          <p:cNvPr id="471" name="Google Shape;471;p19"/>
          <p:cNvPicPr preferRelativeResize="0"/>
          <p:nvPr/>
        </p:nvPicPr>
        <p:blipFill>
          <a:blip r:embed="rId5">
            <a:alphaModFix amt="50000"/>
          </a:blip>
          <a:stretch>
            <a:fillRect/>
          </a:stretch>
        </p:blipFill>
        <p:spPr>
          <a:xfrm>
            <a:off x="3915261" y="1739675"/>
            <a:ext cx="1133563" cy="1133563"/>
          </a:xfrm>
          <a:prstGeom prst="rect">
            <a:avLst/>
          </a:prstGeom>
          <a:noFill/>
          <a:ln>
            <a:noFill/>
          </a:ln>
        </p:spPr>
      </p:pic>
      <p:pic>
        <p:nvPicPr>
          <p:cNvPr id="472" name="Google Shape;472;p19"/>
          <p:cNvPicPr preferRelativeResize="0"/>
          <p:nvPr/>
        </p:nvPicPr>
        <p:blipFill>
          <a:blip r:embed="rId6">
            <a:alphaModFix amt="50000"/>
          </a:blip>
          <a:stretch>
            <a:fillRect/>
          </a:stretch>
        </p:blipFill>
        <p:spPr>
          <a:xfrm>
            <a:off x="6867275" y="1645713"/>
            <a:ext cx="1394776" cy="1394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0"/>
          <p:cNvSpPr txBox="1"/>
          <p:nvPr>
            <p:ph type="title"/>
          </p:nvPr>
        </p:nvSpPr>
        <p:spPr>
          <a:xfrm>
            <a:off x="1239550" y="727975"/>
            <a:ext cx="70305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Transactions Flow - Local Blockchain</a:t>
            </a:r>
            <a:endParaRPr/>
          </a:p>
        </p:txBody>
      </p:sp>
      <p:pic>
        <p:nvPicPr>
          <p:cNvPr id="478" name="Google Shape;478;p20"/>
          <p:cNvPicPr preferRelativeResize="0"/>
          <p:nvPr/>
        </p:nvPicPr>
        <p:blipFill rotWithShape="1">
          <a:blip r:embed="rId3">
            <a:alphaModFix amt="44000"/>
          </a:blip>
          <a:srcRect b="37155" l="0" r="0" t="35000"/>
          <a:stretch/>
        </p:blipFill>
        <p:spPr>
          <a:xfrm>
            <a:off x="7077075" y="48175"/>
            <a:ext cx="2066925" cy="594075"/>
          </a:xfrm>
          <a:prstGeom prst="rect">
            <a:avLst/>
          </a:prstGeom>
          <a:noFill/>
          <a:ln>
            <a:noFill/>
          </a:ln>
        </p:spPr>
      </p:pic>
      <p:pic>
        <p:nvPicPr>
          <p:cNvPr id="479" name="Google Shape;479;p20"/>
          <p:cNvPicPr preferRelativeResize="0"/>
          <p:nvPr/>
        </p:nvPicPr>
        <p:blipFill>
          <a:blip r:embed="rId4">
            <a:alphaModFix/>
          </a:blip>
          <a:stretch>
            <a:fillRect/>
          </a:stretch>
        </p:blipFill>
        <p:spPr>
          <a:xfrm>
            <a:off x="1991888" y="1507425"/>
            <a:ext cx="914400" cy="952500"/>
          </a:xfrm>
          <a:prstGeom prst="ellipse">
            <a:avLst/>
          </a:prstGeom>
          <a:noFill/>
          <a:ln>
            <a:noFill/>
          </a:ln>
        </p:spPr>
      </p:pic>
      <p:pic>
        <p:nvPicPr>
          <p:cNvPr id="480" name="Google Shape;480;p20"/>
          <p:cNvPicPr preferRelativeResize="0"/>
          <p:nvPr/>
        </p:nvPicPr>
        <p:blipFill rotWithShape="1">
          <a:blip r:embed="rId5">
            <a:alphaModFix/>
          </a:blip>
          <a:srcRect b="20011" l="0" r="0" t="20973"/>
          <a:stretch/>
        </p:blipFill>
        <p:spPr>
          <a:xfrm>
            <a:off x="3182100" y="4337750"/>
            <a:ext cx="1389901" cy="447300"/>
          </a:xfrm>
          <a:prstGeom prst="rect">
            <a:avLst/>
          </a:prstGeom>
          <a:noFill/>
          <a:ln>
            <a:noFill/>
          </a:ln>
        </p:spPr>
      </p:pic>
      <p:pic>
        <p:nvPicPr>
          <p:cNvPr id="481" name="Google Shape;481;p20"/>
          <p:cNvPicPr preferRelativeResize="0"/>
          <p:nvPr/>
        </p:nvPicPr>
        <p:blipFill>
          <a:blip r:embed="rId6">
            <a:alphaModFix amt="51000"/>
          </a:blip>
          <a:stretch>
            <a:fillRect/>
          </a:stretch>
        </p:blipFill>
        <p:spPr>
          <a:xfrm rot="10800000">
            <a:off x="720125" y="1807925"/>
            <a:ext cx="3457925" cy="3457925"/>
          </a:xfrm>
          <a:prstGeom prst="rect">
            <a:avLst/>
          </a:prstGeom>
          <a:noFill/>
          <a:ln>
            <a:noFill/>
          </a:ln>
        </p:spPr>
      </p:pic>
      <p:pic>
        <p:nvPicPr>
          <p:cNvPr id="482" name="Google Shape;482;p20"/>
          <p:cNvPicPr preferRelativeResize="0"/>
          <p:nvPr/>
        </p:nvPicPr>
        <p:blipFill>
          <a:blip r:embed="rId7">
            <a:alphaModFix/>
          </a:blip>
          <a:stretch>
            <a:fillRect/>
          </a:stretch>
        </p:blipFill>
        <p:spPr>
          <a:xfrm>
            <a:off x="423575" y="3770475"/>
            <a:ext cx="1059575" cy="1123150"/>
          </a:xfrm>
          <a:prstGeom prst="rect">
            <a:avLst/>
          </a:prstGeom>
          <a:noFill/>
          <a:ln>
            <a:noFill/>
          </a:ln>
        </p:spPr>
      </p:pic>
      <p:sp>
        <p:nvSpPr>
          <p:cNvPr id="483" name="Google Shape;483;p20"/>
          <p:cNvSpPr/>
          <p:nvPr/>
        </p:nvSpPr>
        <p:spPr>
          <a:xfrm>
            <a:off x="4588450" y="4496000"/>
            <a:ext cx="332700" cy="130800"/>
          </a:xfrm>
          <a:prstGeom prs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4" name="Google Shape;484;p20"/>
          <p:cNvPicPr preferRelativeResize="0"/>
          <p:nvPr/>
        </p:nvPicPr>
        <p:blipFill>
          <a:blip r:embed="rId8">
            <a:alphaModFix/>
          </a:blip>
          <a:stretch>
            <a:fillRect/>
          </a:stretch>
        </p:blipFill>
        <p:spPr>
          <a:xfrm>
            <a:off x="5026700" y="2112650"/>
            <a:ext cx="3871444" cy="2578776"/>
          </a:xfrm>
          <a:prstGeom prst="rect">
            <a:avLst/>
          </a:prstGeom>
          <a:noFill/>
          <a:ln>
            <a:noFill/>
          </a:ln>
        </p:spPr>
      </p:pic>
      <p:sp>
        <p:nvSpPr>
          <p:cNvPr id="485" name="Google Shape;485;p20"/>
          <p:cNvSpPr/>
          <p:nvPr/>
        </p:nvSpPr>
        <p:spPr>
          <a:xfrm>
            <a:off x="4991275" y="2847651"/>
            <a:ext cx="3966600" cy="1843800"/>
          </a:xfrm>
          <a:prstGeom prst="rect">
            <a:avLst/>
          </a:prstGeom>
          <a:noFill/>
          <a:ln cap="flat" cmpd="sng" w="9525">
            <a:solidFill>
              <a:srgbClr val="E6913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6" name="Google Shape;486;p20"/>
          <p:cNvCxnSpPr/>
          <p:nvPr/>
        </p:nvCxnSpPr>
        <p:spPr>
          <a:xfrm flipH="1">
            <a:off x="4656475" y="3725209"/>
            <a:ext cx="334800" cy="600"/>
          </a:xfrm>
          <a:prstGeom prst="straightConnector1">
            <a:avLst/>
          </a:prstGeom>
          <a:noFill/>
          <a:ln cap="flat" cmpd="sng" w="9525">
            <a:solidFill>
              <a:srgbClr val="E69138"/>
            </a:solidFill>
            <a:prstDash val="dash"/>
            <a:round/>
            <a:headEnd len="sm" w="sm" type="none"/>
            <a:tailEnd len="sm" w="sm" type="triangle"/>
          </a:ln>
        </p:spPr>
      </p:cxnSp>
      <p:sp>
        <p:nvSpPr>
          <p:cNvPr id="487" name="Google Shape;487;p20"/>
          <p:cNvSpPr txBox="1"/>
          <p:nvPr/>
        </p:nvSpPr>
        <p:spPr>
          <a:xfrm>
            <a:off x="3691925" y="3325300"/>
            <a:ext cx="9972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s" sz="1000">
                <a:solidFill>
                  <a:srgbClr val="E69138"/>
                </a:solidFill>
                <a:latin typeface="Nunito"/>
                <a:ea typeface="Nunito"/>
                <a:cs typeface="Nunito"/>
                <a:sym typeface="Nunito"/>
              </a:rPr>
              <a:t>Potential Company and </a:t>
            </a:r>
            <a:r>
              <a:rPr lang="es" sz="1000">
                <a:solidFill>
                  <a:srgbClr val="E69138"/>
                </a:solidFill>
                <a:latin typeface="Nunito"/>
                <a:ea typeface="Nunito"/>
                <a:cs typeface="Nunito"/>
                <a:sym typeface="Nunito"/>
              </a:rPr>
              <a:t>Clients Accounts</a:t>
            </a:r>
            <a:endParaRPr sz="10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1"/>
          <p:cNvSpPr txBox="1"/>
          <p:nvPr>
            <p:ph type="title"/>
          </p:nvPr>
        </p:nvSpPr>
        <p:spPr>
          <a:xfrm>
            <a:off x="1239550" y="727975"/>
            <a:ext cx="70305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Transaction Interface - Streamlit</a:t>
            </a:r>
            <a:endParaRPr/>
          </a:p>
        </p:txBody>
      </p:sp>
      <p:pic>
        <p:nvPicPr>
          <p:cNvPr id="493" name="Google Shape;493;p21"/>
          <p:cNvPicPr preferRelativeResize="0"/>
          <p:nvPr/>
        </p:nvPicPr>
        <p:blipFill rotWithShape="1">
          <a:blip r:embed="rId3">
            <a:alphaModFix amt="44000"/>
          </a:blip>
          <a:srcRect b="37155" l="0" r="0" t="35000"/>
          <a:stretch/>
        </p:blipFill>
        <p:spPr>
          <a:xfrm>
            <a:off x="7077075" y="48175"/>
            <a:ext cx="2066925" cy="594075"/>
          </a:xfrm>
          <a:prstGeom prst="rect">
            <a:avLst/>
          </a:prstGeom>
          <a:noFill/>
          <a:ln>
            <a:noFill/>
          </a:ln>
        </p:spPr>
      </p:pic>
      <p:sp>
        <p:nvSpPr>
          <p:cNvPr id="494" name="Google Shape;494;p21"/>
          <p:cNvSpPr txBox="1"/>
          <p:nvPr/>
        </p:nvSpPr>
        <p:spPr>
          <a:xfrm>
            <a:off x="1256075" y="1318575"/>
            <a:ext cx="6892200" cy="400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s">
                <a:solidFill>
                  <a:srgbClr val="249C90"/>
                </a:solidFill>
                <a:latin typeface="Nunito"/>
                <a:ea typeface="Nunito"/>
                <a:cs typeface="Nunito"/>
                <a:sym typeface="Nunito"/>
              </a:rPr>
              <a:t>Client Portal</a:t>
            </a:r>
            <a:endParaRPr/>
          </a:p>
        </p:txBody>
      </p:sp>
      <p:pic>
        <p:nvPicPr>
          <p:cNvPr id="495" name="Google Shape;495;p21"/>
          <p:cNvPicPr preferRelativeResize="0"/>
          <p:nvPr/>
        </p:nvPicPr>
        <p:blipFill rotWithShape="1">
          <a:blip r:embed="rId4">
            <a:alphaModFix/>
          </a:blip>
          <a:srcRect b="36999" l="0" r="0" t="0"/>
          <a:stretch/>
        </p:blipFill>
        <p:spPr>
          <a:xfrm>
            <a:off x="1838288" y="1718775"/>
            <a:ext cx="5467426" cy="3103650"/>
          </a:xfrm>
          <a:prstGeom prst="rect">
            <a:avLst/>
          </a:prstGeom>
          <a:noFill/>
          <a:ln>
            <a:noFill/>
          </a:ln>
        </p:spPr>
      </p:pic>
      <p:sp>
        <p:nvSpPr>
          <p:cNvPr id="496" name="Google Shape;496;p21"/>
          <p:cNvSpPr/>
          <p:nvPr/>
        </p:nvSpPr>
        <p:spPr>
          <a:xfrm>
            <a:off x="1838300" y="2434475"/>
            <a:ext cx="523800" cy="224400"/>
          </a:xfrm>
          <a:prstGeom prst="rect">
            <a:avLst/>
          </a:prstGeom>
          <a:noFill/>
          <a:ln cap="flat" cmpd="sng" w="9525">
            <a:solidFill>
              <a:srgbClr val="E6913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4492900" y="4078675"/>
            <a:ext cx="523800" cy="594000"/>
          </a:xfrm>
          <a:prstGeom prst="rect">
            <a:avLst/>
          </a:prstGeom>
          <a:noFill/>
          <a:ln cap="flat" cmpd="sng" w="9525">
            <a:solidFill>
              <a:srgbClr val="E6913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