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315675-6DFB-4DB2-AD05-0C985A5AF3CA}">
  <a:tblStyle styleId="{7A315675-6DFB-4DB2-AD05-0C985A5AF3C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46352BB-46CA-46DA-85B8-FAFCEADABBB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8958c796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8958c796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Impacts are the same…</a:t>
            </a:r>
            <a:endParaRPr/>
          </a:p>
          <a:p>
            <a:pPr indent="0" lvl="0" marL="0" rtl="0" algn="l">
              <a:spcBef>
                <a:spcPts val="0"/>
              </a:spcBef>
              <a:spcAft>
                <a:spcPts val="0"/>
              </a:spcAft>
              <a:buNone/>
            </a:pPr>
            <a:r>
              <a:rPr lang="es"/>
              <a:t>Accessible to wider audience</a:t>
            </a:r>
            <a:endParaRPr/>
          </a:p>
          <a:p>
            <a:pPr indent="0" lvl="0" marL="0" rtl="0" algn="l">
              <a:spcBef>
                <a:spcPts val="0"/>
              </a:spcBef>
              <a:spcAft>
                <a:spcPts val="0"/>
              </a:spcAft>
              <a:buNone/>
            </a:pPr>
            <a:r>
              <a:rPr lang="es"/>
              <a:t>reduced costs to user</a:t>
            </a:r>
            <a:endParaRPr/>
          </a:p>
          <a:p>
            <a:pPr indent="0" lvl="0" marL="0" rtl="0" algn="l">
              <a:spcBef>
                <a:spcPts val="0"/>
              </a:spcBef>
              <a:spcAft>
                <a:spcPts val="0"/>
              </a:spcAft>
              <a:buNone/>
            </a:pPr>
            <a:r>
              <a:rPr lang="es"/>
              <a:t>remove ‘human factor’</a:t>
            </a:r>
            <a:endParaRPr/>
          </a:p>
          <a:p>
            <a:pPr indent="0" lvl="0" marL="0" rtl="0" algn="l">
              <a:spcBef>
                <a:spcPts val="0"/>
              </a:spcBef>
              <a:spcAft>
                <a:spcPts val="0"/>
              </a:spcAft>
              <a:buNone/>
            </a:pPr>
            <a:r>
              <a:rPr lang="es"/>
              <a:t>	emotions, biases, etc</a:t>
            </a:r>
            <a:endParaRPr/>
          </a:p>
          <a:p>
            <a:pPr indent="0" lvl="0" marL="0" rtl="0" algn="l">
              <a:spcBef>
                <a:spcPts val="0"/>
              </a:spcBef>
              <a:spcAft>
                <a:spcPts val="0"/>
              </a:spcAft>
              <a:buNone/>
            </a:pPr>
            <a:r>
              <a:rPr lang="es"/>
              <a:t>	response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future:</a:t>
            </a:r>
            <a:endParaRPr/>
          </a:p>
          <a:p>
            <a:pPr indent="0" lvl="0" marL="0" rtl="0" algn="l">
              <a:spcBef>
                <a:spcPts val="0"/>
              </a:spcBef>
              <a:spcAft>
                <a:spcPts val="0"/>
              </a:spcAft>
              <a:buNone/>
            </a:pPr>
            <a:r>
              <a:rPr lang="es"/>
              <a:t>account creation</a:t>
            </a:r>
            <a:endParaRPr/>
          </a:p>
          <a:p>
            <a:pPr indent="0" lvl="0" marL="0" rtl="0" algn="l">
              <a:spcBef>
                <a:spcPts val="0"/>
              </a:spcBef>
              <a:spcAft>
                <a:spcPts val="0"/>
              </a:spcAft>
              <a:buNone/>
            </a:pPr>
            <a:r>
              <a:rPr lang="es"/>
              <a:t>contracting</a:t>
            </a:r>
            <a:endParaRPr/>
          </a:p>
          <a:p>
            <a:pPr indent="0" lvl="0" marL="0" rtl="0" algn="l">
              <a:spcBef>
                <a:spcPts val="0"/>
              </a:spcBef>
              <a:spcAft>
                <a:spcPts val="0"/>
              </a:spcAft>
              <a:buNone/>
            </a:pPr>
            <a:r>
              <a:rPr lang="es"/>
              <a:t>fine tune ML models</a:t>
            </a:r>
            <a:endParaRPr/>
          </a:p>
          <a:p>
            <a:pPr indent="0" lvl="0" marL="0" rtl="0" algn="l">
              <a:spcBef>
                <a:spcPts val="0"/>
              </a:spcBef>
              <a:spcAft>
                <a:spcPts val="0"/>
              </a:spcAft>
              <a:buNone/>
            </a:pPr>
            <a:r>
              <a:rPr lang="es"/>
              <a:t>allow user to select base investment level, amount of additional shares</a:t>
            </a:r>
            <a:endParaRPr/>
          </a:p>
          <a:p>
            <a:pPr indent="0" lvl="0" marL="0" rtl="0" algn="l">
              <a:spcBef>
                <a:spcPts val="0"/>
              </a:spcBef>
              <a:spcAft>
                <a:spcPts val="0"/>
              </a:spcAft>
              <a:buNone/>
            </a:pPr>
            <a:r>
              <a:rPr lang="es"/>
              <a:t>more targeted portfolios</a:t>
            </a:r>
            <a:endParaRPr/>
          </a:p>
          <a:p>
            <a:pPr indent="0" lvl="0" marL="0" rtl="0" algn="l">
              <a:spcBef>
                <a:spcPts val="0"/>
              </a:spcBef>
              <a:spcAft>
                <a:spcPts val="0"/>
              </a:spcAft>
              <a:buNone/>
            </a:pPr>
            <a:r>
              <a:rPr lang="es"/>
              <a:t>improved UI/UX</a:t>
            </a:r>
            <a:endParaRPr/>
          </a:p>
          <a:p>
            <a:pPr indent="0" lvl="0" marL="0" rtl="0" algn="l">
              <a:spcBef>
                <a:spcPts val="0"/>
              </a:spcBef>
              <a:spcAft>
                <a:spcPts val="0"/>
              </a:spcAft>
              <a:buNone/>
            </a:pPr>
            <a:r>
              <a:rPr lang="es"/>
              <a:t>add in fee impact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08bfda568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08bfda568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2c9a0fb7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2c9a0fb7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8958c796b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8958c796b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 project 2 we chose to build off of project one, which positioned us as an online investment service.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After determining a user’s risk tolerance level they were assigned to one of 5 pre-defined portfolios.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183ffdda33_1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183ffdda33_1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The strategy was a simple buy-and-hold strategy.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Project 2 added in an active investment strategy using simple market indicators or machine learning predictions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The model is based on a user investing a set amount of money (100,000)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roughly half of that is used for an initial investment of X shares. this base investment does not change</a:t>
            </a:r>
            <a:endParaRPr>
              <a:solidFill>
                <a:schemeClr val="dk1"/>
              </a:solidFill>
            </a:endParaRPr>
          </a:p>
          <a:p>
            <a:pPr indent="0" lvl="0" marL="0" rtl="0" algn="l">
              <a:spcBef>
                <a:spcPts val="0"/>
              </a:spcBef>
              <a:spcAft>
                <a:spcPts val="0"/>
              </a:spcAft>
              <a:buNone/>
            </a:pPr>
            <a:r>
              <a:rPr lang="es">
                <a:solidFill>
                  <a:schemeClr val="dk1"/>
                </a:solidFill>
              </a:rPr>
              <a:t>rest is cash reserves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we watch for buy/sell signals</a:t>
            </a:r>
            <a:endParaRPr>
              <a:solidFill>
                <a:schemeClr val="dk1"/>
              </a:solidFill>
            </a:endParaRPr>
          </a:p>
          <a:p>
            <a:pPr indent="0" lvl="0" marL="0" rtl="0" algn="l">
              <a:spcBef>
                <a:spcPts val="0"/>
              </a:spcBef>
              <a:spcAft>
                <a:spcPts val="0"/>
              </a:spcAft>
              <a:buNone/>
            </a:pPr>
            <a:r>
              <a:rPr lang="es">
                <a:solidFill>
                  <a:schemeClr val="dk1"/>
                </a:solidFill>
              </a:rPr>
              <a:t>if buy comes in the cash reserves are used to buy X shares as long as the last signal was a sell</a:t>
            </a:r>
            <a:endParaRPr>
              <a:solidFill>
                <a:schemeClr val="dk1"/>
              </a:solidFill>
            </a:endParaRPr>
          </a:p>
          <a:p>
            <a:pPr indent="0" lvl="0" marL="0" rtl="0" algn="l">
              <a:spcBef>
                <a:spcPts val="0"/>
              </a:spcBef>
              <a:spcAft>
                <a:spcPts val="0"/>
              </a:spcAft>
              <a:buNone/>
            </a:pPr>
            <a:r>
              <a:rPr lang="es">
                <a:solidFill>
                  <a:schemeClr val="dk1"/>
                </a:solidFill>
              </a:rPr>
              <a:t>if a sell comes X share are sold with proceeds going to cash reserves (only if last signal was a buy)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8958c796b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8958c796b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we started with creating a series of indicator based buy/sell signals to be used for separate investment 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portfolio data is pulled using a yahoo finance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combine </a:t>
            </a:r>
            <a:r>
              <a:rPr lang="es"/>
              <a:t>separate</a:t>
            </a:r>
            <a:r>
              <a:rPr lang="es"/>
              <a:t> stocks into one set of data based on weights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performance indicator = buy/sell based on pct_change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using python-ta library add </a:t>
            </a:r>
            <a:r>
              <a:rPr lang="es"/>
              <a:t>performance</a:t>
            </a:r>
            <a:r>
              <a:rPr lang="es"/>
              <a:t> indicators</a:t>
            </a:r>
            <a:endParaRPr/>
          </a:p>
          <a:p>
            <a:pPr indent="0" lvl="0" marL="0" rtl="0" algn="l">
              <a:spcBef>
                <a:spcPts val="0"/>
              </a:spcBef>
              <a:spcAft>
                <a:spcPts val="0"/>
              </a:spcAft>
              <a:buNone/>
            </a:pPr>
            <a:r>
              <a:rPr lang="es"/>
              <a:t>	sma ( 30, 100, 200)</a:t>
            </a:r>
            <a:endParaRPr/>
          </a:p>
          <a:p>
            <a:pPr indent="0" lvl="0" marL="0" rtl="0" algn="l">
              <a:spcBef>
                <a:spcPts val="0"/>
              </a:spcBef>
              <a:spcAft>
                <a:spcPts val="0"/>
              </a:spcAft>
              <a:buNone/>
            </a:pPr>
            <a:r>
              <a:rPr lang="es"/>
              <a:t>	macd (12/26/9 )</a:t>
            </a:r>
            <a:endParaRPr/>
          </a:p>
          <a:p>
            <a:pPr indent="0" lvl="0" marL="0" rtl="0" algn="l">
              <a:spcBef>
                <a:spcPts val="0"/>
              </a:spcBef>
              <a:spcAft>
                <a:spcPts val="0"/>
              </a:spcAft>
              <a:buNone/>
            </a:pPr>
            <a:r>
              <a:rPr lang="es"/>
              <a:t>	BBands</a:t>
            </a:r>
            <a:endParaRPr/>
          </a:p>
          <a:p>
            <a:pPr indent="0" lvl="0" marL="0" rtl="0" algn="l">
              <a:spcBef>
                <a:spcPts val="0"/>
              </a:spcBef>
              <a:spcAft>
                <a:spcPts val="0"/>
              </a:spcAft>
              <a:buNone/>
            </a:pPr>
            <a:r>
              <a:rPr lang="es"/>
              <a:t>	RSI (14)  - Relative Strength Indicator  (average ups </a:t>
            </a:r>
            <a:r>
              <a:rPr lang="es"/>
              <a:t>divided</a:t>
            </a:r>
            <a:r>
              <a:rPr lang="es"/>
              <a:t> by average downs over 14 days)  0 to 100</a:t>
            </a:r>
            <a:endParaRPr/>
          </a:p>
          <a:p>
            <a:pPr indent="0" lvl="0" marL="0" rtl="0" algn="l">
              <a:spcBef>
                <a:spcPts val="0"/>
              </a:spcBef>
              <a:spcAft>
                <a:spcPts val="0"/>
              </a:spcAft>
              <a:buNone/>
            </a:pPr>
            <a:r>
              <a:rPr lang="es"/>
              <a:t>	STOCH (14/3/3)  Stochiastic Oscillator  (relation to highest and lowest points over time period)</a:t>
            </a:r>
            <a:endParaRPr/>
          </a:p>
          <a:p>
            <a:pPr indent="0" lvl="0" marL="0" rtl="0" algn="l">
              <a:spcBef>
                <a:spcPts val="0"/>
              </a:spcBef>
              <a:spcAft>
                <a:spcPts val="0"/>
              </a:spcAft>
              <a:buNone/>
            </a:pPr>
            <a:r>
              <a:rPr lang="es"/>
              <a:t>	HLC3</a:t>
            </a:r>
            <a:endParaRPr/>
          </a:p>
          <a:p>
            <a:pPr indent="0" lvl="0" marL="0" rtl="0" algn="l">
              <a:spcBef>
                <a:spcPts val="0"/>
              </a:spcBef>
              <a:spcAft>
                <a:spcPts val="0"/>
              </a:spcAft>
              <a:buNone/>
            </a:pPr>
            <a:r>
              <a:rPr lang="es"/>
              <a:t>	OHLC4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Following were used to generate buy/sell signals based upon indicator values or relationships to create a set of investment strategies</a:t>
            </a:r>
            <a:endParaRPr/>
          </a:p>
          <a:p>
            <a:pPr indent="0" lvl="0" marL="0" rtl="0" algn="l">
              <a:spcBef>
                <a:spcPts val="0"/>
              </a:spcBef>
              <a:spcAft>
                <a:spcPts val="0"/>
              </a:spcAft>
              <a:buNone/>
            </a:pPr>
            <a:r>
              <a:rPr lang="es"/>
              <a:t>SMA</a:t>
            </a:r>
            <a:endParaRPr/>
          </a:p>
          <a:p>
            <a:pPr indent="0" lvl="0" marL="0" rtl="0" algn="l">
              <a:spcBef>
                <a:spcPts val="0"/>
              </a:spcBef>
              <a:spcAft>
                <a:spcPts val="0"/>
              </a:spcAft>
              <a:buNone/>
            </a:pPr>
            <a:r>
              <a:rPr lang="es"/>
              <a:t>MACD</a:t>
            </a:r>
            <a:endParaRPr/>
          </a:p>
          <a:p>
            <a:pPr indent="0" lvl="0" marL="0" rtl="0" algn="l">
              <a:spcBef>
                <a:spcPts val="0"/>
              </a:spcBef>
              <a:spcAft>
                <a:spcPts val="0"/>
              </a:spcAft>
              <a:buNone/>
            </a:pPr>
            <a:r>
              <a:rPr lang="es"/>
              <a:t>BBANDS</a:t>
            </a:r>
            <a:endParaRPr/>
          </a:p>
          <a:p>
            <a:pPr indent="0" lvl="0" marL="0" rtl="0" algn="l">
              <a:spcBef>
                <a:spcPts val="0"/>
              </a:spcBef>
              <a:spcAft>
                <a:spcPts val="0"/>
              </a:spcAft>
              <a:buNone/>
            </a:pPr>
            <a:r>
              <a:rPr lang="es"/>
              <a:t>RSI</a:t>
            </a:r>
            <a:endParaRPr/>
          </a:p>
          <a:p>
            <a:pPr indent="0" lvl="0" marL="0" rtl="0" algn="l">
              <a:spcBef>
                <a:spcPts val="0"/>
              </a:spcBef>
              <a:spcAft>
                <a:spcPts val="0"/>
              </a:spcAft>
              <a:buNone/>
            </a:pPr>
            <a:r>
              <a:rPr lang="es"/>
              <a:t>STOCH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183ffdda3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183ffdda3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We then moved onto a Machine Learning Pathway for crating an investing strategy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For ML models only performance indicator itself and indicator values were kept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features</a:t>
            </a:r>
            <a:r>
              <a:rPr lang="es"/>
              <a:t> = indicators (sma, macd, bollinger bands, stoch, rsi, etc)</a:t>
            </a:r>
            <a:endParaRPr/>
          </a:p>
          <a:p>
            <a:pPr indent="0" lvl="0" marL="0" rtl="0" algn="l">
              <a:spcBef>
                <a:spcPts val="0"/>
              </a:spcBef>
              <a:spcAft>
                <a:spcPts val="0"/>
              </a:spcAft>
              <a:buNone/>
            </a:pPr>
            <a:r>
              <a:rPr lang="es"/>
              <a:t>target = performance indicator (base on daily closing price)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train/test split: train had 24 months.  test had 12 months, remainder for predictions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Adaboost</a:t>
            </a:r>
            <a:endParaRPr/>
          </a:p>
          <a:p>
            <a:pPr indent="0" lvl="0" marL="0" rtl="0" algn="l">
              <a:spcBef>
                <a:spcPts val="0"/>
              </a:spcBef>
              <a:spcAft>
                <a:spcPts val="0"/>
              </a:spcAft>
              <a:buNone/>
            </a:pPr>
            <a:r>
              <a:rPr lang="es"/>
              <a:t>BaggingClassifier</a:t>
            </a:r>
            <a:endParaRPr/>
          </a:p>
          <a:p>
            <a:pPr indent="0" lvl="0" marL="0" rtl="0" algn="l">
              <a:spcBef>
                <a:spcPts val="0"/>
              </a:spcBef>
              <a:spcAft>
                <a:spcPts val="0"/>
              </a:spcAft>
              <a:buNone/>
            </a:pPr>
            <a:r>
              <a:rPr lang="es"/>
              <a:t>GaussianNB</a:t>
            </a:r>
            <a:endParaRPr/>
          </a:p>
          <a:p>
            <a:pPr indent="0" lvl="0" marL="0" rtl="0" algn="l">
              <a:spcBef>
                <a:spcPts val="0"/>
              </a:spcBef>
              <a:spcAft>
                <a:spcPts val="0"/>
              </a:spcAft>
              <a:buNone/>
            </a:pPr>
            <a:r>
              <a:rPr lang="es"/>
              <a:t>Logistic Regression</a:t>
            </a:r>
            <a:endParaRPr/>
          </a:p>
          <a:p>
            <a:pPr indent="0" lvl="0" marL="0" rtl="0" algn="l">
              <a:spcBef>
                <a:spcPts val="0"/>
              </a:spcBef>
              <a:spcAft>
                <a:spcPts val="0"/>
              </a:spcAft>
              <a:buNone/>
            </a:pPr>
            <a:r>
              <a:rPr lang="es"/>
              <a:t>Random Forest</a:t>
            </a:r>
            <a:endParaRPr/>
          </a:p>
          <a:p>
            <a:pPr indent="0" lvl="0" marL="0" rtl="0" algn="l">
              <a:spcBef>
                <a:spcPts val="0"/>
              </a:spcBef>
              <a:spcAft>
                <a:spcPts val="0"/>
              </a:spcAft>
              <a:buNone/>
            </a:pPr>
            <a:r>
              <a:rPr lang="es"/>
              <a:t>Support Vector Machine</a:t>
            </a:r>
            <a:endParaRPr/>
          </a:p>
          <a:p>
            <a:pPr indent="0" lvl="0" marL="0" rtl="0" algn="l">
              <a:spcBef>
                <a:spcPts val="0"/>
              </a:spcBef>
              <a:spcAft>
                <a:spcPts val="0"/>
              </a:spcAft>
              <a:buNone/>
            </a:pPr>
            <a:r>
              <a:rPr lang="es"/>
              <a:t>Neural Network (2 hidden layers)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predictions from ML model become buy/sell signals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183ffdd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183ffdd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AUC-ROC curve plots TPR vs FPR.  Overall it tells how well the model does in distinguishing between classes. A higher score is desired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TPR = TP/(TP + FN)  out of all true positives how many were correctly classified?</a:t>
            </a:r>
            <a:endParaRPr/>
          </a:p>
          <a:p>
            <a:pPr indent="0" lvl="0" marL="0" rtl="0" algn="l">
              <a:spcBef>
                <a:spcPts val="0"/>
              </a:spcBef>
              <a:spcAft>
                <a:spcPts val="0"/>
              </a:spcAft>
              <a:buNone/>
            </a:pPr>
            <a:r>
              <a:rPr lang="es"/>
              <a:t>FPR = FP/(TN + FP) out of all true negatives how many were incorrectly </a:t>
            </a:r>
            <a:r>
              <a:rPr lang="es"/>
              <a:t>classified</a:t>
            </a:r>
            <a:r>
              <a:rPr lang="es"/>
              <a:t> as true?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2c4432dc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2c4432dc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after creating the buy/sell signals performance data was created for each portfolio/investment strategy combination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investment strategy performance was calculated for display by using  backtesting using historical data for the time period of the ml test data forward,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determine if buy/sell is taking place</a:t>
            </a:r>
            <a:endParaRPr/>
          </a:p>
          <a:p>
            <a:pPr indent="0" lvl="0" marL="0" rtl="0" algn="l">
              <a:spcBef>
                <a:spcPts val="0"/>
              </a:spcBef>
              <a:spcAft>
                <a:spcPts val="0"/>
              </a:spcAft>
              <a:buNone/>
            </a:pPr>
            <a:r>
              <a:rPr lang="es"/>
              <a:t>	recalculate holdings and cash reserves</a:t>
            </a:r>
            <a:endParaRPr/>
          </a:p>
          <a:p>
            <a:pPr indent="0" lvl="0" marL="0" rtl="0" algn="l">
              <a:spcBef>
                <a:spcPts val="0"/>
              </a:spcBef>
              <a:spcAft>
                <a:spcPts val="0"/>
              </a:spcAft>
              <a:buNone/>
            </a:pPr>
            <a:r>
              <a:rPr lang="es"/>
              <a:t>calculate </a:t>
            </a:r>
            <a:r>
              <a:rPr lang="es"/>
              <a:t>daily</a:t>
            </a:r>
            <a:r>
              <a:rPr lang="es"/>
              <a:t> returns and cumulative returns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also calculate same data for S&amp;P 500 and portfolio without investment strategy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08bfda56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08bfda56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2c9a0fb7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2c9a0fb7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662200" y="14614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MyWealthPath</a:t>
            </a:r>
            <a:endParaRPr/>
          </a:p>
        </p:txBody>
      </p:sp>
      <p:sp>
        <p:nvSpPr>
          <p:cNvPr id="278" name="Google Shape;278;p13"/>
          <p:cNvSpPr txBox="1"/>
          <p:nvPr>
            <p:ph idx="1" type="subTitle"/>
          </p:nvPr>
        </p:nvSpPr>
        <p:spPr>
          <a:xfrm>
            <a:off x="1682325" y="27696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Your Tailored Investment Advisor</a:t>
            </a:r>
            <a:endParaRPr/>
          </a:p>
        </p:txBody>
      </p:sp>
      <p:pic>
        <p:nvPicPr>
          <p:cNvPr id="279" name="Google Shape;279;p13"/>
          <p:cNvPicPr preferRelativeResize="0"/>
          <p:nvPr/>
        </p:nvPicPr>
        <p:blipFill rotWithShape="1">
          <a:blip r:embed="rId3">
            <a:alphaModFix amt="35000"/>
          </a:blip>
          <a:srcRect b="40954" l="13322" r="65054" t="36909"/>
          <a:stretch/>
        </p:blipFill>
        <p:spPr>
          <a:xfrm>
            <a:off x="810425" y="2267045"/>
            <a:ext cx="781319" cy="794680"/>
          </a:xfrm>
          <a:prstGeom prst="rect">
            <a:avLst/>
          </a:prstGeom>
          <a:noFill/>
          <a:ln>
            <a:noFill/>
          </a:ln>
        </p:spPr>
      </p:pic>
      <p:sp>
        <p:nvSpPr>
          <p:cNvPr id="280" name="Google Shape;280;p13"/>
          <p:cNvSpPr/>
          <p:nvPr/>
        </p:nvSpPr>
        <p:spPr>
          <a:xfrm>
            <a:off x="810472" y="2266950"/>
            <a:ext cx="781500" cy="794700"/>
          </a:xfrm>
          <a:prstGeom prst="roundRect">
            <a:avLst>
              <a:gd fmla="val 16667" name="adj"/>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2"/>
          <p:cNvSpPr/>
          <p:nvPr/>
        </p:nvSpPr>
        <p:spPr>
          <a:xfrm>
            <a:off x="634000" y="1517850"/>
            <a:ext cx="3405000" cy="3426600"/>
          </a:xfrm>
          <a:prstGeom prst="snip1Rect">
            <a:avLst>
              <a:gd fmla="val 16667" name="adj"/>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Impact for Finance and Next Steps</a:t>
            </a:r>
            <a:endParaRPr/>
          </a:p>
        </p:txBody>
      </p:sp>
      <p:pic>
        <p:nvPicPr>
          <p:cNvPr id="501" name="Google Shape;501;p22"/>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502" name="Google Shape;502;p22"/>
          <p:cNvSpPr txBox="1"/>
          <p:nvPr/>
        </p:nvSpPr>
        <p:spPr>
          <a:xfrm>
            <a:off x="673925" y="2025700"/>
            <a:ext cx="3365100" cy="287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latin typeface="Nunito"/>
                <a:ea typeface="Nunito"/>
                <a:cs typeface="Nunito"/>
                <a:sym typeface="Nunito"/>
              </a:rPr>
              <a:t>The finance industry has seen a growing demand for </a:t>
            </a:r>
            <a:r>
              <a:rPr b="1" lang="es" sz="700">
                <a:latin typeface="Nunito"/>
                <a:ea typeface="Nunito"/>
                <a:cs typeface="Nunito"/>
                <a:sym typeface="Nunito"/>
              </a:rPr>
              <a:t>automated personal wealth advisors</a:t>
            </a:r>
            <a:r>
              <a:rPr lang="es" sz="700">
                <a:latin typeface="Nunito"/>
                <a:ea typeface="Nunito"/>
                <a:cs typeface="Nunito"/>
                <a:sym typeface="Nunito"/>
              </a:rPr>
              <a:t>, as they offer several key benefits, including:</a:t>
            </a:r>
            <a:endParaRPr sz="700">
              <a:latin typeface="Nunito"/>
              <a:ea typeface="Nunito"/>
              <a:cs typeface="Nunito"/>
              <a:sym typeface="Nunito"/>
            </a:endParaRPr>
          </a:p>
          <a:p>
            <a:pPr indent="0" lvl="0" marL="0" rtl="0" algn="l">
              <a:spcBef>
                <a:spcPts val="0"/>
              </a:spcBef>
              <a:spcAft>
                <a:spcPts val="0"/>
              </a:spcAft>
              <a:buNone/>
            </a:pPr>
            <a:r>
              <a:t/>
            </a:r>
            <a:endParaRPr sz="700">
              <a:latin typeface="Nunito"/>
              <a:ea typeface="Nunito"/>
              <a:cs typeface="Nunito"/>
              <a:sym typeface="Nunito"/>
            </a:endParaRPr>
          </a:p>
          <a:p>
            <a:pPr indent="-273050" lvl="0" marL="457200" rtl="0" algn="l">
              <a:spcBef>
                <a:spcPts val="0"/>
              </a:spcBef>
              <a:spcAft>
                <a:spcPts val="0"/>
              </a:spcAft>
              <a:buSzPts val="700"/>
              <a:buFont typeface="Nunito"/>
              <a:buChar char="●"/>
            </a:pPr>
            <a:r>
              <a:rPr b="1" lang="es" sz="700">
                <a:solidFill>
                  <a:srgbClr val="249C90"/>
                </a:solidFill>
                <a:latin typeface="Nunito"/>
                <a:ea typeface="Nunito"/>
                <a:cs typeface="Nunito"/>
                <a:sym typeface="Nunito"/>
              </a:rPr>
              <a:t>Accessibility</a:t>
            </a:r>
            <a:r>
              <a:rPr lang="es" sz="700">
                <a:latin typeface="Nunito"/>
                <a:ea typeface="Nunito"/>
                <a:cs typeface="Nunito"/>
                <a:sym typeface="Nunito"/>
              </a:rPr>
              <a:t>: Accessible to a wider range of individuals, from anywhere and at any time.</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Cost-effectiveness</a:t>
            </a:r>
            <a:r>
              <a:rPr lang="es" sz="700">
                <a:latin typeface="Nunito"/>
                <a:ea typeface="Nunito"/>
                <a:cs typeface="Nunito"/>
                <a:sym typeface="Nunito"/>
              </a:rPr>
              <a:t>: Less expensive than traditional financial advisors.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Customization</a:t>
            </a:r>
            <a:r>
              <a:rPr lang="es" sz="700">
                <a:latin typeface="Nunito"/>
                <a:ea typeface="Nunito"/>
                <a:cs typeface="Nunito"/>
                <a:sym typeface="Nunito"/>
              </a:rPr>
              <a:t>: Tailored to the specific needs and goals of individual clients.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Consistency:</a:t>
            </a:r>
            <a:r>
              <a:rPr lang="es" sz="700">
                <a:latin typeface="Nunito"/>
                <a:ea typeface="Nunito"/>
                <a:cs typeface="Nunito"/>
                <a:sym typeface="Nunito"/>
              </a:rPr>
              <a:t> Consistent and objective investment advice, without being influenced by emotions or personal biases.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Speed and efficiency:</a:t>
            </a:r>
            <a:r>
              <a:rPr lang="es" sz="700">
                <a:latin typeface="Nunito"/>
                <a:ea typeface="Nunito"/>
                <a:cs typeface="Nunito"/>
                <a:sym typeface="Nunito"/>
              </a:rPr>
              <a:t> They can process vast amounts of financial data and provide investment recommendations quickly, especially useful in fast-paced and rapidly changing markets.</a:t>
            </a:r>
            <a:endParaRPr sz="500">
              <a:latin typeface="Nunito"/>
              <a:ea typeface="Nunito"/>
              <a:cs typeface="Nunito"/>
              <a:sym typeface="Nunito"/>
            </a:endParaRPr>
          </a:p>
          <a:p>
            <a:pPr indent="0" lvl="0" marL="0" rtl="0" algn="l">
              <a:spcBef>
                <a:spcPts val="1000"/>
              </a:spcBef>
              <a:spcAft>
                <a:spcPts val="0"/>
              </a:spcAft>
              <a:buNone/>
            </a:pPr>
            <a:r>
              <a:t/>
            </a:r>
            <a:endParaRPr sz="700">
              <a:latin typeface="Nunito"/>
              <a:ea typeface="Nunito"/>
              <a:cs typeface="Nunito"/>
              <a:sym typeface="Nunito"/>
            </a:endParaRPr>
          </a:p>
          <a:p>
            <a:pPr indent="0" lvl="0" marL="0" rtl="0" algn="ctr">
              <a:spcBef>
                <a:spcPts val="0"/>
              </a:spcBef>
              <a:spcAft>
                <a:spcPts val="0"/>
              </a:spcAft>
              <a:buNone/>
            </a:pPr>
            <a:r>
              <a:rPr b="1" lang="es" sz="700">
                <a:latin typeface="Nunito"/>
                <a:ea typeface="Nunito"/>
                <a:cs typeface="Nunito"/>
                <a:sym typeface="Nunito"/>
              </a:rPr>
              <a:t>By offering these benefits, automated personal wealth advisors can help the finance industry to better serve the needs of individual investors, particularly those who are looking for accessible, affordable, and customized investment advice.</a:t>
            </a:r>
            <a:endParaRPr b="1" sz="700">
              <a:latin typeface="Nunito"/>
              <a:ea typeface="Nunito"/>
              <a:cs typeface="Nunito"/>
              <a:sym typeface="Nunito"/>
            </a:endParaRPr>
          </a:p>
        </p:txBody>
      </p:sp>
      <p:sp>
        <p:nvSpPr>
          <p:cNvPr id="503" name="Google Shape;503;p22"/>
          <p:cNvSpPr/>
          <p:nvPr/>
        </p:nvSpPr>
        <p:spPr>
          <a:xfrm>
            <a:off x="4676625" y="1535475"/>
            <a:ext cx="3405000" cy="3426600"/>
          </a:xfrm>
          <a:prstGeom prst="snip1Rect">
            <a:avLst>
              <a:gd fmla="val 16667" name="adj"/>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txBox="1"/>
          <p:nvPr/>
        </p:nvSpPr>
        <p:spPr>
          <a:xfrm>
            <a:off x="1380950" y="1579300"/>
            <a:ext cx="1774800" cy="4464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s" sz="1700">
                <a:solidFill>
                  <a:srgbClr val="249C90"/>
                </a:solidFill>
                <a:latin typeface="Nunito"/>
                <a:ea typeface="Nunito"/>
                <a:cs typeface="Nunito"/>
                <a:sym typeface="Nunito"/>
              </a:rPr>
              <a:t>IMPACT</a:t>
            </a:r>
            <a:endParaRPr sz="2000"/>
          </a:p>
        </p:txBody>
      </p:sp>
      <p:sp>
        <p:nvSpPr>
          <p:cNvPr id="505" name="Google Shape;505;p22"/>
          <p:cNvSpPr txBox="1"/>
          <p:nvPr/>
        </p:nvSpPr>
        <p:spPr>
          <a:xfrm>
            <a:off x="5410875" y="1579300"/>
            <a:ext cx="1774800" cy="4464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s" sz="1700">
                <a:solidFill>
                  <a:srgbClr val="249C90"/>
                </a:solidFill>
                <a:latin typeface="Nunito"/>
                <a:ea typeface="Nunito"/>
                <a:cs typeface="Nunito"/>
                <a:sym typeface="Nunito"/>
              </a:rPr>
              <a:t>NEXT STEPS</a:t>
            </a:r>
            <a:endParaRPr sz="2000"/>
          </a:p>
        </p:txBody>
      </p:sp>
      <p:sp>
        <p:nvSpPr>
          <p:cNvPr id="506" name="Google Shape;506;p22"/>
          <p:cNvSpPr txBox="1"/>
          <p:nvPr/>
        </p:nvSpPr>
        <p:spPr>
          <a:xfrm>
            <a:off x="4696575" y="2067600"/>
            <a:ext cx="32034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latin typeface="Nunito"/>
              <a:ea typeface="Nunito"/>
              <a:cs typeface="Nunito"/>
              <a:sym typeface="Nunito"/>
            </a:endParaRPr>
          </a:p>
          <a:p>
            <a:pPr indent="-273050" lvl="0" marL="457200" rtl="0" algn="l">
              <a:spcBef>
                <a:spcPts val="0"/>
              </a:spcBef>
              <a:spcAft>
                <a:spcPts val="0"/>
              </a:spcAft>
              <a:buSzPts val="700"/>
              <a:buFont typeface="Nunito"/>
              <a:buChar char="●"/>
            </a:pPr>
            <a:r>
              <a:rPr b="1" lang="es" sz="700">
                <a:solidFill>
                  <a:srgbClr val="249C90"/>
                </a:solidFill>
                <a:latin typeface="Nunito"/>
                <a:ea typeface="Nunito"/>
                <a:cs typeface="Nunito"/>
                <a:sym typeface="Nunito"/>
              </a:rPr>
              <a:t>Blockchain contracts </a:t>
            </a:r>
            <a:r>
              <a:rPr lang="es" sz="700">
                <a:latin typeface="Nunito"/>
                <a:ea typeface="Nunito"/>
                <a:cs typeface="Nunito"/>
                <a:sym typeface="Nunito"/>
              </a:rPr>
              <a:t>for onboarding and signing-up the client, and for registering portfolio transactions,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Further tuning</a:t>
            </a:r>
            <a:r>
              <a:rPr lang="es" sz="700">
                <a:latin typeface="Nunito"/>
                <a:ea typeface="Nunito"/>
                <a:cs typeface="Nunito"/>
                <a:sym typeface="Nunito"/>
              </a:rPr>
              <a:t> of the ML models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Customization Bar</a:t>
            </a:r>
            <a:r>
              <a:rPr lang="es" sz="700">
                <a:latin typeface="Nunito"/>
                <a:ea typeface="Nunito"/>
                <a:cs typeface="Nunito"/>
                <a:sym typeface="Nunito"/>
              </a:rPr>
              <a:t>:  So that </a:t>
            </a:r>
            <a:r>
              <a:rPr lang="es" sz="700">
                <a:latin typeface="Nunito"/>
                <a:ea typeface="Nunito"/>
                <a:cs typeface="Nunito"/>
                <a:sym typeface="Nunito"/>
              </a:rPr>
              <a:t>he Client can play around with some factors to check other possible portfolios</a:t>
            </a:r>
            <a:r>
              <a:rPr lang="es" sz="700">
                <a:latin typeface="Nunito"/>
                <a:ea typeface="Nunito"/>
                <a:cs typeface="Nunito"/>
                <a:sym typeface="Nunito"/>
              </a:rPr>
              <a:t>.</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Portfolio Optimization Tool</a:t>
            </a:r>
            <a:r>
              <a:rPr lang="es" sz="700">
                <a:latin typeface="Nunito"/>
                <a:ea typeface="Nunito"/>
                <a:cs typeface="Nunito"/>
                <a:sym typeface="Nunito"/>
              </a:rPr>
              <a:t>: Finding Optimal and more customized Portfolios instead of choosing from 5 predetermined ones.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Improve visualization and UX</a:t>
            </a:r>
            <a:r>
              <a:rPr lang="es" sz="700">
                <a:latin typeface="Nunito"/>
                <a:ea typeface="Nunito"/>
                <a:cs typeface="Nunito"/>
                <a:sym typeface="Nunito"/>
              </a:rPr>
              <a:t>.</a:t>
            </a:r>
            <a:endParaRPr b="1" sz="700">
              <a:solidFill>
                <a:srgbClr val="249C90"/>
              </a:solidFill>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Fees and Monetization System</a:t>
            </a:r>
            <a:r>
              <a:rPr b="1" lang="es" sz="700">
                <a:solidFill>
                  <a:srgbClr val="249C90"/>
                </a:solidFill>
                <a:latin typeface="Nunito"/>
                <a:ea typeface="Nunito"/>
                <a:cs typeface="Nunito"/>
                <a:sym typeface="Nunito"/>
              </a:rPr>
              <a:t>:</a:t>
            </a:r>
            <a:r>
              <a:rPr lang="es" sz="700">
                <a:latin typeface="Nunito"/>
                <a:ea typeface="Nunito"/>
                <a:cs typeface="Nunito"/>
                <a:sym typeface="Nunito"/>
              </a:rPr>
              <a:t> Include </a:t>
            </a:r>
            <a:r>
              <a:rPr lang="es" sz="700">
                <a:latin typeface="Nunito"/>
                <a:ea typeface="Nunito"/>
                <a:cs typeface="Nunito"/>
                <a:sym typeface="Nunito"/>
              </a:rPr>
              <a:t>commissions</a:t>
            </a:r>
            <a:r>
              <a:rPr lang="es" sz="700">
                <a:latin typeface="Nunito"/>
                <a:ea typeface="Nunito"/>
                <a:cs typeface="Nunito"/>
                <a:sym typeface="Nunito"/>
              </a:rPr>
              <a:t> and fees in the performance analysis for transparency with the client..</a:t>
            </a:r>
            <a:endParaRPr sz="700">
              <a:latin typeface="Nunito"/>
              <a:ea typeface="Nunito"/>
              <a:cs typeface="Nunito"/>
              <a:sym typeface="Nunito"/>
            </a:endParaRPr>
          </a:p>
          <a:p>
            <a:pPr indent="-273050" lvl="0" marL="457200" rtl="0" algn="l">
              <a:spcBef>
                <a:spcPts val="1000"/>
              </a:spcBef>
              <a:spcAft>
                <a:spcPts val="1000"/>
              </a:spcAft>
              <a:buSzPts val="700"/>
              <a:buFont typeface="Nunito"/>
              <a:buChar char="●"/>
            </a:pPr>
            <a:r>
              <a:rPr b="1" lang="es" sz="700">
                <a:solidFill>
                  <a:srgbClr val="249C90"/>
                </a:solidFill>
                <a:latin typeface="Nunito"/>
                <a:ea typeface="Nunito"/>
                <a:cs typeface="Nunito"/>
                <a:sym typeface="Nunito"/>
              </a:rPr>
              <a:t>Add Market Information</a:t>
            </a:r>
            <a:r>
              <a:rPr b="1" lang="es" sz="700">
                <a:solidFill>
                  <a:srgbClr val="249C90"/>
                </a:solidFill>
                <a:latin typeface="Nunito"/>
                <a:ea typeface="Nunito"/>
                <a:cs typeface="Nunito"/>
                <a:sym typeface="Nunito"/>
              </a:rPr>
              <a:t>:</a:t>
            </a:r>
            <a:r>
              <a:rPr lang="es" sz="700">
                <a:latin typeface="Nunito"/>
                <a:ea typeface="Nunito"/>
                <a:cs typeface="Nunito"/>
                <a:sym typeface="Nunito"/>
              </a:rPr>
              <a:t> Retrieved from APIs to offer further info to the client.</a:t>
            </a:r>
            <a:endParaRPr sz="700">
              <a:latin typeface="Nunito"/>
              <a:ea typeface="Nunito"/>
              <a:cs typeface="Nunito"/>
              <a:sym typeface="Nunito"/>
            </a:endParaRPr>
          </a:p>
        </p:txBody>
      </p:sp>
      <p:sp>
        <p:nvSpPr>
          <p:cNvPr id="507" name="Google Shape;507;p22"/>
          <p:cNvSpPr/>
          <p:nvPr/>
        </p:nvSpPr>
        <p:spPr>
          <a:xfrm>
            <a:off x="4836825" y="2176600"/>
            <a:ext cx="3084600" cy="5940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3"/>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Live Demo</a:t>
            </a:r>
            <a:endParaRPr/>
          </a:p>
        </p:txBody>
      </p:sp>
      <p:pic>
        <p:nvPicPr>
          <p:cNvPr id="513" name="Google Shape;513;p23"/>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pic>
        <p:nvPicPr>
          <p:cNvPr id="514" name="Google Shape;514;p23"/>
          <p:cNvPicPr preferRelativeResize="0"/>
          <p:nvPr/>
        </p:nvPicPr>
        <p:blipFill>
          <a:blip r:embed="rId4">
            <a:alphaModFix amt="52999"/>
          </a:blip>
          <a:stretch>
            <a:fillRect/>
          </a:stretch>
        </p:blipFill>
        <p:spPr>
          <a:xfrm>
            <a:off x="3212325" y="1576650"/>
            <a:ext cx="2719325" cy="271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4"/>
          <p:cNvSpPr txBox="1"/>
          <p:nvPr>
            <p:ph type="ctrTitle"/>
          </p:nvPr>
        </p:nvSpPr>
        <p:spPr>
          <a:xfrm>
            <a:off x="1662200" y="14614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MyWealthPath</a:t>
            </a:r>
            <a:endParaRPr/>
          </a:p>
        </p:txBody>
      </p:sp>
      <p:sp>
        <p:nvSpPr>
          <p:cNvPr id="520" name="Google Shape;520;p24"/>
          <p:cNvSpPr txBox="1"/>
          <p:nvPr>
            <p:ph idx="1" type="subTitle"/>
          </p:nvPr>
        </p:nvSpPr>
        <p:spPr>
          <a:xfrm>
            <a:off x="1682325" y="27696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Your Tailored Investment Advisor</a:t>
            </a:r>
            <a:endParaRPr/>
          </a:p>
        </p:txBody>
      </p:sp>
      <p:pic>
        <p:nvPicPr>
          <p:cNvPr id="521" name="Google Shape;521;p24"/>
          <p:cNvPicPr preferRelativeResize="0"/>
          <p:nvPr/>
        </p:nvPicPr>
        <p:blipFill rotWithShape="1">
          <a:blip r:embed="rId3">
            <a:alphaModFix amt="35000"/>
          </a:blip>
          <a:srcRect b="40954" l="13322" r="65054" t="36909"/>
          <a:stretch/>
        </p:blipFill>
        <p:spPr>
          <a:xfrm>
            <a:off x="810425" y="2267045"/>
            <a:ext cx="781319" cy="794680"/>
          </a:xfrm>
          <a:prstGeom prst="rect">
            <a:avLst/>
          </a:prstGeom>
          <a:noFill/>
          <a:ln>
            <a:noFill/>
          </a:ln>
        </p:spPr>
      </p:pic>
      <p:sp>
        <p:nvSpPr>
          <p:cNvPr id="522" name="Google Shape;522;p24"/>
          <p:cNvSpPr/>
          <p:nvPr/>
        </p:nvSpPr>
        <p:spPr>
          <a:xfrm>
            <a:off x="810472" y="2266950"/>
            <a:ext cx="781500" cy="794700"/>
          </a:xfrm>
          <a:prstGeom prst="roundRect">
            <a:avLst>
              <a:gd fmla="val 16667" name="adj"/>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4703175" y="3171100"/>
            <a:ext cx="4082400" cy="1841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4703175" y="897075"/>
            <a:ext cx="4082400" cy="1841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Outline</a:t>
            </a:r>
            <a:endParaRPr/>
          </a:p>
        </p:txBody>
      </p:sp>
      <p:grpSp>
        <p:nvGrpSpPr>
          <p:cNvPr id="288" name="Google Shape;288;p14"/>
          <p:cNvGrpSpPr/>
          <p:nvPr/>
        </p:nvGrpSpPr>
        <p:grpSpPr>
          <a:xfrm>
            <a:off x="623700" y="1770200"/>
            <a:ext cx="1538100" cy="730833"/>
            <a:chOff x="3802950" y="1145950"/>
            <a:chExt cx="1538100" cy="730833"/>
          </a:xfrm>
        </p:grpSpPr>
        <p:sp>
          <p:nvSpPr>
            <p:cNvPr id="289" name="Google Shape;289;p14"/>
            <p:cNvSpPr txBox="1"/>
            <p:nvPr/>
          </p:nvSpPr>
          <p:spPr>
            <a:xfrm>
              <a:off x="3802950" y="1145983"/>
              <a:ext cx="1538100" cy="730800"/>
            </a:xfrm>
            <a:prstGeom prst="rect">
              <a:avLst/>
            </a:prstGeom>
            <a:solidFill>
              <a:srgbClr val="155B54"/>
            </a:solidFill>
            <a:ln cap="flat" cmpd="sng" w="1905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Client Questionnaire &amp; Risk Tolerance Assessment (UI)</a:t>
              </a:r>
              <a:endParaRPr b="1" sz="1000">
                <a:solidFill>
                  <a:srgbClr val="FFFFFF"/>
                </a:solidFill>
                <a:latin typeface="Roboto"/>
                <a:ea typeface="Roboto"/>
                <a:cs typeface="Roboto"/>
                <a:sym typeface="Roboto"/>
              </a:endParaRPr>
            </a:p>
          </p:txBody>
        </p:sp>
        <p:sp>
          <p:nvSpPr>
            <p:cNvPr id="290" name="Google Shape;290;p14"/>
            <p:cNvSpPr/>
            <p:nvPr/>
          </p:nvSpPr>
          <p:spPr>
            <a:xfrm>
              <a:off x="3802950" y="11459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291" name="Google Shape;291;p14"/>
          <p:cNvGrpSpPr/>
          <p:nvPr/>
        </p:nvGrpSpPr>
        <p:grpSpPr>
          <a:xfrm>
            <a:off x="623700" y="3171092"/>
            <a:ext cx="1538100" cy="1059639"/>
            <a:chOff x="3802950" y="1145950"/>
            <a:chExt cx="1538100" cy="931223"/>
          </a:xfrm>
        </p:grpSpPr>
        <p:sp>
          <p:nvSpPr>
            <p:cNvPr id="292" name="Google Shape;292;p14"/>
            <p:cNvSpPr txBox="1"/>
            <p:nvPr/>
          </p:nvSpPr>
          <p:spPr>
            <a:xfrm>
              <a:off x="3802950" y="1145973"/>
              <a:ext cx="1538100" cy="931200"/>
            </a:xfrm>
            <a:prstGeom prst="rect">
              <a:avLst/>
            </a:prstGeom>
            <a:solidFill>
              <a:srgbClr val="155B54"/>
            </a:solidFill>
            <a:ln cap="flat" cmpd="sng" w="1905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000">
                  <a:solidFill>
                    <a:srgbClr val="FFFFFF"/>
                  </a:solidFill>
                  <a:latin typeface="Roboto"/>
                  <a:ea typeface="Roboto"/>
                  <a:cs typeface="Roboto"/>
                  <a:sym typeface="Roboto"/>
                </a:rPr>
                <a:t>Portfolio Design </a:t>
              </a:r>
              <a:endParaRPr b="1"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Conservative</a:t>
              </a:r>
              <a:endParaRPr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Balanced</a:t>
              </a:r>
              <a:endParaRPr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Growth</a:t>
              </a:r>
              <a:endParaRPr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Aggressive</a:t>
              </a:r>
              <a:endParaRPr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Alternative</a:t>
              </a:r>
              <a:endParaRPr sz="1000">
                <a:solidFill>
                  <a:srgbClr val="FFFFFF"/>
                </a:solidFill>
                <a:latin typeface="Roboto"/>
                <a:ea typeface="Roboto"/>
                <a:cs typeface="Roboto"/>
                <a:sym typeface="Roboto"/>
              </a:endParaRPr>
            </a:p>
          </p:txBody>
        </p:sp>
        <p:sp>
          <p:nvSpPr>
            <p:cNvPr id="293" name="Google Shape;293;p14"/>
            <p:cNvSpPr/>
            <p:nvPr/>
          </p:nvSpPr>
          <p:spPr>
            <a:xfrm>
              <a:off x="3802950" y="11459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14"/>
          <p:cNvGrpSpPr/>
          <p:nvPr/>
        </p:nvGrpSpPr>
        <p:grpSpPr>
          <a:xfrm>
            <a:off x="2737950" y="2469745"/>
            <a:ext cx="1538100" cy="778196"/>
            <a:chOff x="2032650" y="2350454"/>
            <a:chExt cx="1538100" cy="442509"/>
          </a:xfrm>
        </p:grpSpPr>
        <p:sp>
          <p:nvSpPr>
            <p:cNvPr id="295" name="Google Shape;295;p14"/>
            <p:cNvSpPr txBox="1"/>
            <p:nvPr/>
          </p:nvSpPr>
          <p:spPr>
            <a:xfrm>
              <a:off x="2032650" y="2350463"/>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Portfolio Matching with Client Risk Tolerance</a:t>
              </a:r>
              <a:endParaRPr b="1" sz="1000">
                <a:solidFill>
                  <a:srgbClr val="FFFFFF"/>
                </a:solidFill>
                <a:latin typeface="Roboto"/>
                <a:ea typeface="Roboto"/>
                <a:cs typeface="Roboto"/>
                <a:sym typeface="Roboto"/>
              </a:endParaRPr>
            </a:p>
          </p:txBody>
        </p:sp>
        <p:sp>
          <p:nvSpPr>
            <p:cNvPr id="296" name="Google Shape;296;p14"/>
            <p:cNvSpPr/>
            <p:nvPr/>
          </p:nvSpPr>
          <p:spPr>
            <a:xfrm>
              <a:off x="2032650" y="2350454"/>
              <a:ext cx="1538100" cy="28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4"/>
          <p:cNvGrpSpPr/>
          <p:nvPr/>
        </p:nvGrpSpPr>
        <p:grpSpPr>
          <a:xfrm>
            <a:off x="4852200" y="1479150"/>
            <a:ext cx="1538100" cy="778200"/>
            <a:chOff x="1187400" y="3555038"/>
            <a:chExt cx="1538100" cy="778200"/>
          </a:xfrm>
        </p:grpSpPr>
        <p:sp>
          <p:nvSpPr>
            <p:cNvPr id="298" name="Google Shape;298;p14"/>
            <p:cNvSpPr txBox="1"/>
            <p:nvPr/>
          </p:nvSpPr>
          <p:spPr>
            <a:xfrm>
              <a:off x="1187400" y="3555038"/>
              <a:ext cx="1538100" cy="778200"/>
            </a:xfrm>
            <a:prstGeom prst="rect">
              <a:avLst/>
            </a:prstGeom>
            <a:solidFill>
              <a:srgbClr val="CCCCCC"/>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Portfolio Backtesting and Benchmarking </a:t>
              </a:r>
              <a:endParaRPr b="1" sz="1000">
                <a:solidFill>
                  <a:srgbClr val="FFFFFF"/>
                </a:solidFill>
                <a:latin typeface="Roboto"/>
                <a:ea typeface="Roboto"/>
                <a:cs typeface="Roboto"/>
                <a:sym typeface="Roboto"/>
              </a:endParaRPr>
            </a:p>
            <a:p>
              <a:pPr indent="0" lvl="0" marL="0" rtl="0" algn="ctr">
                <a:spcBef>
                  <a:spcPts val="0"/>
                </a:spcBef>
                <a:spcAft>
                  <a:spcPts val="0"/>
                </a:spcAft>
                <a:buNone/>
              </a:pPr>
              <a:r>
                <a:rPr b="1" lang="es" sz="1000">
                  <a:solidFill>
                    <a:srgbClr val="FFFFFF"/>
                  </a:solidFill>
                  <a:latin typeface="Roboto"/>
                  <a:ea typeface="Roboto"/>
                  <a:cs typeface="Roboto"/>
                  <a:sym typeface="Roboto"/>
                </a:rPr>
                <a:t>(Visual Dashboard)</a:t>
              </a:r>
              <a:endParaRPr b="1" sz="1000">
                <a:solidFill>
                  <a:srgbClr val="FFFFFF"/>
                </a:solidFill>
                <a:latin typeface="Roboto"/>
                <a:ea typeface="Roboto"/>
                <a:cs typeface="Roboto"/>
                <a:sym typeface="Roboto"/>
              </a:endParaRPr>
            </a:p>
          </p:txBody>
        </p:sp>
        <p:sp>
          <p:nvSpPr>
            <p:cNvPr id="299" name="Google Shape;299;p14"/>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14"/>
          <p:cNvGrpSpPr/>
          <p:nvPr/>
        </p:nvGrpSpPr>
        <p:grpSpPr>
          <a:xfrm>
            <a:off x="6978900" y="1506757"/>
            <a:ext cx="1538100" cy="723000"/>
            <a:chOff x="1187400" y="3555057"/>
            <a:chExt cx="1538100" cy="723000"/>
          </a:xfrm>
        </p:grpSpPr>
        <p:sp>
          <p:nvSpPr>
            <p:cNvPr id="301" name="Google Shape;301;p14"/>
            <p:cNvSpPr txBox="1"/>
            <p:nvPr/>
          </p:nvSpPr>
          <p:spPr>
            <a:xfrm>
              <a:off x="1187400" y="3555057"/>
              <a:ext cx="1538100" cy="723000"/>
            </a:xfrm>
            <a:prstGeom prst="rect">
              <a:avLst/>
            </a:prstGeom>
            <a:solidFill>
              <a:srgbClr val="D9D9D9"/>
            </a:solidFill>
            <a:ln cap="flat" cmpd="sng" w="190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Monte Carlo Simulation (Future expected Performance) </a:t>
              </a:r>
              <a:endParaRPr b="1" sz="1000">
                <a:solidFill>
                  <a:srgbClr val="FFFFFF"/>
                </a:solidFill>
                <a:latin typeface="Roboto"/>
                <a:ea typeface="Roboto"/>
                <a:cs typeface="Roboto"/>
                <a:sym typeface="Roboto"/>
              </a:endParaRPr>
            </a:p>
          </p:txBody>
        </p:sp>
        <p:sp>
          <p:nvSpPr>
            <p:cNvPr id="302" name="Google Shape;302;p14"/>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3" name="Google Shape;303;p14"/>
          <p:cNvCxnSpPr>
            <a:stCxn id="289" idx="3"/>
            <a:endCxn id="295" idx="1"/>
          </p:cNvCxnSpPr>
          <p:nvPr/>
        </p:nvCxnSpPr>
        <p:spPr>
          <a:xfrm>
            <a:off x="2161800" y="2135633"/>
            <a:ext cx="576300" cy="723300"/>
          </a:xfrm>
          <a:prstGeom prst="bentConnector3">
            <a:avLst>
              <a:gd fmla="val 49987" name="adj1"/>
            </a:avLst>
          </a:prstGeom>
          <a:noFill/>
          <a:ln cap="flat" cmpd="sng" w="9525">
            <a:solidFill>
              <a:srgbClr val="C2C2C2"/>
            </a:solidFill>
            <a:prstDash val="solid"/>
            <a:miter lim="8000"/>
            <a:headEnd len="sm" w="sm" type="none"/>
            <a:tailEnd len="sm" w="sm" type="none"/>
          </a:ln>
        </p:spPr>
      </p:cxnSp>
      <p:cxnSp>
        <p:nvCxnSpPr>
          <p:cNvPr id="304" name="Google Shape;304;p14"/>
          <p:cNvCxnSpPr>
            <a:stCxn id="292" idx="3"/>
            <a:endCxn id="295" idx="1"/>
          </p:cNvCxnSpPr>
          <p:nvPr/>
        </p:nvCxnSpPr>
        <p:spPr>
          <a:xfrm flipH="1" rot="10800000">
            <a:off x="2161800" y="2858825"/>
            <a:ext cx="576300" cy="842100"/>
          </a:xfrm>
          <a:prstGeom prst="bentConnector3">
            <a:avLst>
              <a:gd fmla="val 49987" name="adj1"/>
            </a:avLst>
          </a:prstGeom>
          <a:noFill/>
          <a:ln cap="flat" cmpd="sng" w="9525">
            <a:solidFill>
              <a:srgbClr val="C2C2C2"/>
            </a:solidFill>
            <a:prstDash val="solid"/>
            <a:miter lim="8000"/>
            <a:headEnd len="sm" w="sm" type="none"/>
            <a:tailEnd len="sm" w="sm" type="triangle"/>
          </a:ln>
        </p:spPr>
      </p:cxnSp>
      <p:cxnSp>
        <p:nvCxnSpPr>
          <p:cNvPr id="305" name="Google Shape;305;p14"/>
          <p:cNvCxnSpPr>
            <a:stCxn id="295" idx="3"/>
            <a:endCxn id="298" idx="1"/>
          </p:cNvCxnSpPr>
          <p:nvPr/>
        </p:nvCxnSpPr>
        <p:spPr>
          <a:xfrm flipH="1" rot="10800000">
            <a:off x="4276050" y="1868250"/>
            <a:ext cx="576300" cy="990600"/>
          </a:xfrm>
          <a:prstGeom prst="bentConnector3">
            <a:avLst>
              <a:gd fmla="val 49987" name="adj1"/>
            </a:avLst>
          </a:prstGeom>
          <a:noFill/>
          <a:ln cap="flat" cmpd="sng" w="9525">
            <a:solidFill>
              <a:srgbClr val="C2C2C2"/>
            </a:solidFill>
            <a:prstDash val="solid"/>
            <a:miter lim="8000"/>
            <a:headEnd len="sm" w="sm" type="none"/>
            <a:tailEnd len="sm" w="sm" type="triangle"/>
          </a:ln>
        </p:spPr>
      </p:cxnSp>
      <p:cxnSp>
        <p:nvCxnSpPr>
          <p:cNvPr id="306" name="Google Shape;306;p14"/>
          <p:cNvCxnSpPr>
            <a:stCxn id="298" idx="3"/>
            <a:endCxn id="301" idx="1"/>
          </p:cNvCxnSpPr>
          <p:nvPr/>
        </p:nvCxnSpPr>
        <p:spPr>
          <a:xfrm>
            <a:off x="6390300" y="1868250"/>
            <a:ext cx="588600" cy="600"/>
          </a:xfrm>
          <a:prstGeom prst="bentConnector3">
            <a:avLst>
              <a:gd fmla="val 50000" name="adj1"/>
            </a:avLst>
          </a:prstGeom>
          <a:noFill/>
          <a:ln cap="flat" cmpd="sng" w="9525">
            <a:solidFill>
              <a:srgbClr val="C2C2C2"/>
            </a:solidFill>
            <a:prstDash val="solid"/>
            <a:miter lim="8000"/>
            <a:headEnd len="sm" w="sm" type="none"/>
            <a:tailEnd len="sm" w="sm" type="triangle"/>
          </a:ln>
        </p:spPr>
      </p:cxnSp>
      <p:pic>
        <p:nvPicPr>
          <p:cNvPr id="307" name="Google Shape;307;p14"/>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grpSp>
        <p:nvGrpSpPr>
          <p:cNvPr id="308" name="Google Shape;308;p14"/>
          <p:cNvGrpSpPr/>
          <p:nvPr/>
        </p:nvGrpSpPr>
        <p:grpSpPr>
          <a:xfrm>
            <a:off x="4852200" y="3765150"/>
            <a:ext cx="1538100" cy="778200"/>
            <a:chOff x="1187400" y="3555038"/>
            <a:chExt cx="1538100" cy="778200"/>
          </a:xfrm>
        </p:grpSpPr>
        <p:sp>
          <p:nvSpPr>
            <p:cNvPr id="309" name="Google Shape;309;p14"/>
            <p:cNvSpPr txBox="1"/>
            <p:nvPr/>
          </p:nvSpPr>
          <p:spPr>
            <a:xfrm>
              <a:off x="1187400" y="3555038"/>
              <a:ext cx="1538100" cy="778200"/>
            </a:xfrm>
            <a:prstGeom prst="rect">
              <a:avLst/>
            </a:prstGeom>
            <a:solidFill>
              <a:srgbClr val="249C90"/>
            </a:solidFill>
            <a:ln cap="flat" cmpd="sng" w="19050">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Trading Strategies</a:t>
              </a:r>
              <a:r>
                <a:rPr b="1" lang="es" sz="1000">
                  <a:solidFill>
                    <a:srgbClr val="FFFFFF"/>
                  </a:solidFill>
                  <a:latin typeface="Roboto"/>
                  <a:ea typeface="Roboto"/>
                  <a:cs typeface="Roboto"/>
                  <a:sym typeface="Roboto"/>
                </a:rPr>
                <a:t> </a:t>
              </a:r>
              <a:endParaRPr b="1" sz="1000">
                <a:solidFill>
                  <a:srgbClr val="FFFFFF"/>
                </a:solidFill>
                <a:latin typeface="Roboto"/>
                <a:ea typeface="Roboto"/>
                <a:cs typeface="Roboto"/>
                <a:sym typeface="Roboto"/>
              </a:endParaRPr>
            </a:p>
            <a:p>
              <a:pPr indent="0" lvl="0" marL="0" rtl="0" algn="ctr">
                <a:spcBef>
                  <a:spcPts val="0"/>
                </a:spcBef>
                <a:spcAft>
                  <a:spcPts val="0"/>
                </a:spcAft>
                <a:buNone/>
              </a:pPr>
              <a:r>
                <a:rPr b="1" lang="es" sz="1000">
                  <a:solidFill>
                    <a:srgbClr val="FFFFFF"/>
                  </a:solidFill>
                  <a:latin typeface="Roboto"/>
                  <a:ea typeface="Roboto"/>
                  <a:cs typeface="Roboto"/>
                  <a:sym typeface="Roboto"/>
                </a:rPr>
                <a:t>(Signal Performance)</a:t>
              </a:r>
              <a:endParaRPr b="1" sz="1000">
                <a:solidFill>
                  <a:srgbClr val="FFFFFF"/>
                </a:solidFill>
                <a:latin typeface="Roboto"/>
                <a:ea typeface="Roboto"/>
                <a:cs typeface="Roboto"/>
                <a:sym typeface="Roboto"/>
              </a:endParaRPr>
            </a:p>
          </p:txBody>
        </p:sp>
        <p:sp>
          <p:nvSpPr>
            <p:cNvPr id="310" name="Google Shape;310;p14"/>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4"/>
          <p:cNvGrpSpPr/>
          <p:nvPr/>
        </p:nvGrpSpPr>
        <p:grpSpPr>
          <a:xfrm>
            <a:off x="6978900" y="3792757"/>
            <a:ext cx="1538100" cy="723000"/>
            <a:chOff x="1187400" y="3555057"/>
            <a:chExt cx="1538100" cy="723000"/>
          </a:xfrm>
        </p:grpSpPr>
        <p:sp>
          <p:nvSpPr>
            <p:cNvPr id="312" name="Google Shape;312;p14"/>
            <p:cNvSpPr txBox="1"/>
            <p:nvPr/>
          </p:nvSpPr>
          <p:spPr>
            <a:xfrm>
              <a:off x="1187400" y="3555057"/>
              <a:ext cx="1538100" cy="723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Machine Learning Models Predictions</a:t>
              </a:r>
              <a:r>
                <a:rPr b="1" lang="es" sz="1000">
                  <a:solidFill>
                    <a:srgbClr val="FFFFFF"/>
                  </a:solidFill>
                  <a:latin typeface="Roboto"/>
                  <a:ea typeface="Roboto"/>
                  <a:cs typeface="Roboto"/>
                  <a:sym typeface="Roboto"/>
                </a:rPr>
                <a:t> </a:t>
              </a:r>
              <a:endParaRPr b="1" sz="1000">
                <a:solidFill>
                  <a:srgbClr val="FFFFFF"/>
                </a:solidFill>
                <a:latin typeface="Roboto"/>
                <a:ea typeface="Roboto"/>
                <a:cs typeface="Roboto"/>
                <a:sym typeface="Roboto"/>
              </a:endParaRPr>
            </a:p>
          </p:txBody>
        </p:sp>
        <p:sp>
          <p:nvSpPr>
            <p:cNvPr id="313" name="Google Shape;313;p14"/>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4" name="Google Shape;314;p14"/>
          <p:cNvCxnSpPr>
            <a:stCxn id="295" idx="3"/>
            <a:endCxn id="309" idx="1"/>
          </p:cNvCxnSpPr>
          <p:nvPr/>
        </p:nvCxnSpPr>
        <p:spPr>
          <a:xfrm>
            <a:off x="4276050" y="2858850"/>
            <a:ext cx="576300" cy="1295400"/>
          </a:xfrm>
          <a:prstGeom prst="bentConnector3">
            <a:avLst>
              <a:gd fmla="val 49987" name="adj1"/>
            </a:avLst>
          </a:prstGeom>
          <a:noFill/>
          <a:ln cap="flat" cmpd="sng" w="9525">
            <a:solidFill>
              <a:srgbClr val="C2C2C2"/>
            </a:solidFill>
            <a:prstDash val="solid"/>
            <a:miter lim="8000"/>
            <a:headEnd len="sm" w="sm" type="none"/>
            <a:tailEnd len="sm" w="sm" type="triangle"/>
          </a:ln>
        </p:spPr>
      </p:cxnSp>
      <p:cxnSp>
        <p:nvCxnSpPr>
          <p:cNvPr id="315" name="Google Shape;315;p14"/>
          <p:cNvCxnSpPr/>
          <p:nvPr/>
        </p:nvCxnSpPr>
        <p:spPr>
          <a:xfrm>
            <a:off x="6390300" y="4153950"/>
            <a:ext cx="588600" cy="600"/>
          </a:xfrm>
          <a:prstGeom prst="bentConnector3">
            <a:avLst>
              <a:gd fmla="val 50000" name="adj1"/>
            </a:avLst>
          </a:prstGeom>
          <a:noFill/>
          <a:ln cap="flat" cmpd="sng" w="9525">
            <a:solidFill>
              <a:srgbClr val="C2C2C2"/>
            </a:solidFill>
            <a:prstDash val="solid"/>
            <a:miter lim="8000"/>
            <a:headEnd len="sm" w="sm" type="none"/>
            <a:tailEnd len="sm" w="sm" type="triangle"/>
          </a:ln>
        </p:spPr>
      </p:cxnSp>
      <p:sp>
        <p:nvSpPr>
          <p:cNvPr id="316" name="Google Shape;316;p14"/>
          <p:cNvSpPr txBox="1"/>
          <p:nvPr/>
        </p:nvSpPr>
        <p:spPr>
          <a:xfrm>
            <a:off x="6273525" y="897075"/>
            <a:ext cx="94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999999"/>
                </a:solidFill>
                <a:latin typeface="Nunito"/>
                <a:ea typeface="Nunito"/>
                <a:cs typeface="Nunito"/>
                <a:sym typeface="Nunito"/>
              </a:rPr>
              <a:t>Project 1</a:t>
            </a:r>
            <a:endParaRPr>
              <a:solidFill>
                <a:srgbClr val="999999"/>
              </a:solidFill>
              <a:latin typeface="Nunito"/>
              <a:ea typeface="Nunito"/>
              <a:cs typeface="Nunito"/>
              <a:sym typeface="Nunito"/>
            </a:endParaRPr>
          </a:p>
        </p:txBody>
      </p:sp>
      <p:sp>
        <p:nvSpPr>
          <p:cNvPr id="317" name="Google Shape;317;p14"/>
          <p:cNvSpPr txBox="1"/>
          <p:nvPr/>
        </p:nvSpPr>
        <p:spPr>
          <a:xfrm>
            <a:off x="6273525" y="3171100"/>
            <a:ext cx="94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249C90"/>
                </a:solidFill>
                <a:latin typeface="Nunito"/>
                <a:ea typeface="Nunito"/>
                <a:cs typeface="Nunito"/>
                <a:sym typeface="Nunito"/>
              </a:rPr>
              <a:t>Project 2</a:t>
            </a:r>
            <a:endParaRPr>
              <a:solidFill>
                <a:srgbClr val="249C9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5"/>
          <p:cNvSpPr/>
          <p:nvPr/>
        </p:nvSpPr>
        <p:spPr>
          <a:xfrm>
            <a:off x="4758300" y="2535917"/>
            <a:ext cx="4082400" cy="246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272850" y="2535917"/>
            <a:ext cx="4082400" cy="246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15"/>
          <p:cNvCxnSpPr/>
          <p:nvPr/>
        </p:nvCxnSpPr>
        <p:spPr>
          <a:xfrm flipH="1">
            <a:off x="6794400" y="3699050"/>
            <a:ext cx="5100" cy="479400"/>
          </a:xfrm>
          <a:prstGeom prst="straightConnector1">
            <a:avLst/>
          </a:prstGeom>
          <a:noFill/>
          <a:ln cap="flat" cmpd="sng" w="9525">
            <a:solidFill>
              <a:srgbClr val="C2C2C2"/>
            </a:solidFill>
            <a:prstDash val="solid"/>
            <a:miter lim="8000"/>
            <a:headEnd len="sm" w="sm" type="none"/>
            <a:tailEnd len="sm" w="sm" type="none"/>
          </a:ln>
        </p:spPr>
      </p:cxnSp>
      <p:sp>
        <p:nvSpPr>
          <p:cNvPr id="325" name="Google Shape;325;p15"/>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Overall Investment Strategy</a:t>
            </a:r>
            <a:endParaRPr/>
          </a:p>
        </p:txBody>
      </p:sp>
      <p:pic>
        <p:nvPicPr>
          <p:cNvPr id="326" name="Google Shape;326;p15"/>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327" name="Google Shape;327;p15"/>
          <p:cNvSpPr txBox="1"/>
          <p:nvPr/>
        </p:nvSpPr>
        <p:spPr>
          <a:xfrm>
            <a:off x="6127050" y="3708401"/>
            <a:ext cx="13449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Entry/Exit Position</a:t>
            </a:r>
            <a:r>
              <a:rPr lang="es" sz="700">
                <a:latin typeface="Nunito"/>
                <a:ea typeface="Nunito"/>
                <a:cs typeface="Nunito"/>
                <a:sym typeface="Nunito"/>
              </a:rPr>
              <a:t>' </a:t>
            </a:r>
            <a:endParaRPr sz="700">
              <a:latin typeface="Nunito"/>
              <a:ea typeface="Nunito"/>
              <a:cs typeface="Nunito"/>
              <a:sym typeface="Nunito"/>
            </a:endParaRPr>
          </a:p>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Portfolio Holdings</a:t>
            </a:r>
            <a:r>
              <a:rPr lang="es" sz="700">
                <a:latin typeface="Nunito"/>
                <a:ea typeface="Nunito"/>
                <a:cs typeface="Nunito"/>
                <a:sym typeface="Nunito"/>
              </a:rPr>
              <a:t>'</a:t>
            </a:r>
            <a:endParaRPr sz="700">
              <a:latin typeface="Nunito"/>
              <a:ea typeface="Nunito"/>
              <a:cs typeface="Nunito"/>
              <a:sym typeface="Nunito"/>
            </a:endParaRPr>
          </a:p>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Portfolio Cash</a:t>
            </a:r>
            <a:r>
              <a:rPr lang="es" sz="700">
                <a:latin typeface="Nunito"/>
                <a:ea typeface="Nunito"/>
                <a:cs typeface="Nunito"/>
                <a:sym typeface="Nunito"/>
              </a:rPr>
              <a:t>' </a:t>
            </a:r>
            <a:endParaRPr sz="700">
              <a:latin typeface="Nunito"/>
              <a:ea typeface="Nunito"/>
              <a:cs typeface="Nunito"/>
              <a:sym typeface="Nunito"/>
            </a:endParaRPr>
          </a:p>
        </p:txBody>
      </p:sp>
      <p:cxnSp>
        <p:nvCxnSpPr>
          <p:cNvPr id="328" name="Google Shape;328;p15"/>
          <p:cNvCxnSpPr>
            <a:stCxn id="329" idx="2"/>
            <a:endCxn id="330" idx="0"/>
          </p:cNvCxnSpPr>
          <p:nvPr/>
        </p:nvCxnSpPr>
        <p:spPr>
          <a:xfrm flipH="1" rot="-5400000">
            <a:off x="5571450" y="1427213"/>
            <a:ext cx="228600" cy="2227500"/>
          </a:xfrm>
          <a:prstGeom prst="bentConnector3">
            <a:avLst>
              <a:gd fmla="val 50000" name="adj1"/>
            </a:avLst>
          </a:prstGeom>
          <a:noFill/>
          <a:ln cap="flat" cmpd="sng" w="9525">
            <a:solidFill>
              <a:srgbClr val="C2C2C2"/>
            </a:solidFill>
            <a:prstDash val="solid"/>
            <a:miter lim="8000"/>
            <a:headEnd len="sm" w="sm" type="none"/>
            <a:tailEnd len="sm" w="sm" type="none"/>
          </a:ln>
        </p:spPr>
      </p:cxnSp>
      <p:cxnSp>
        <p:nvCxnSpPr>
          <p:cNvPr id="331" name="Google Shape;331;p15"/>
          <p:cNvCxnSpPr>
            <a:stCxn id="332" idx="0"/>
            <a:endCxn id="329" idx="2"/>
          </p:cNvCxnSpPr>
          <p:nvPr/>
        </p:nvCxnSpPr>
        <p:spPr>
          <a:xfrm rot="-5400000">
            <a:off x="3305850" y="1389113"/>
            <a:ext cx="228600" cy="2303700"/>
          </a:xfrm>
          <a:prstGeom prst="bentConnector3">
            <a:avLst>
              <a:gd fmla="val 50000" name="adj1"/>
            </a:avLst>
          </a:prstGeom>
          <a:noFill/>
          <a:ln cap="flat" cmpd="sng" w="9525">
            <a:solidFill>
              <a:srgbClr val="C2C2C2"/>
            </a:solidFill>
            <a:prstDash val="solid"/>
            <a:miter lim="8000"/>
            <a:headEnd len="sm" w="sm" type="none"/>
            <a:tailEnd len="sm" w="sm" type="none"/>
          </a:ln>
        </p:spPr>
      </p:cxnSp>
      <p:cxnSp>
        <p:nvCxnSpPr>
          <p:cNvPr id="333" name="Google Shape;333;p15"/>
          <p:cNvCxnSpPr>
            <a:stCxn id="332" idx="2"/>
            <a:endCxn id="334" idx="0"/>
          </p:cNvCxnSpPr>
          <p:nvPr/>
        </p:nvCxnSpPr>
        <p:spPr>
          <a:xfrm flipH="1" rot="-5400000">
            <a:off x="2424300" y="2941763"/>
            <a:ext cx="533400" cy="845400"/>
          </a:xfrm>
          <a:prstGeom prst="bentConnector3">
            <a:avLst>
              <a:gd fmla="val 50007" name="adj1"/>
            </a:avLst>
          </a:prstGeom>
          <a:noFill/>
          <a:ln cap="flat" cmpd="sng" w="9525">
            <a:solidFill>
              <a:srgbClr val="C2C2C2"/>
            </a:solidFill>
            <a:prstDash val="solid"/>
            <a:miter lim="8000"/>
            <a:headEnd len="sm" w="sm" type="none"/>
            <a:tailEnd len="sm" w="sm" type="none"/>
          </a:ln>
        </p:spPr>
      </p:cxnSp>
      <p:cxnSp>
        <p:nvCxnSpPr>
          <p:cNvPr id="335" name="Google Shape;335;p15"/>
          <p:cNvCxnSpPr>
            <a:stCxn id="336" idx="0"/>
            <a:endCxn id="332" idx="2"/>
          </p:cNvCxnSpPr>
          <p:nvPr/>
        </p:nvCxnSpPr>
        <p:spPr>
          <a:xfrm rot="-5400000">
            <a:off x="1579050" y="2941838"/>
            <a:ext cx="533400" cy="845400"/>
          </a:xfrm>
          <a:prstGeom prst="bentConnector3">
            <a:avLst>
              <a:gd fmla="val 50007" name="adj1"/>
            </a:avLst>
          </a:prstGeom>
          <a:noFill/>
          <a:ln cap="flat" cmpd="sng" w="9525">
            <a:solidFill>
              <a:srgbClr val="C2C2C2"/>
            </a:solidFill>
            <a:prstDash val="solid"/>
            <a:miter lim="8000"/>
            <a:headEnd len="sm" w="sm" type="none"/>
            <a:tailEnd len="sm" w="sm" type="none"/>
          </a:ln>
        </p:spPr>
      </p:cxnSp>
      <p:grpSp>
        <p:nvGrpSpPr>
          <p:cNvPr id="337" name="Google Shape;337;p15"/>
          <p:cNvGrpSpPr/>
          <p:nvPr/>
        </p:nvGrpSpPr>
        <p:grpSpPr>
          <a:xfrm>
            <a:off x="3802950" y="1984150"/>
            <a:ext cx="1538100" cy="442513"/>
            <a:chOff x="3802950" y="1145950"/>
            <a:chExt cx="1538100" cy="442513"/>
          </a:xfrm>
        </p:grpSpPr>
        <p:sp>
          <p:nvSpPr>
            <p:cNvPr id="329" name="Google Shape;329;p15"/>
            <p:cNvSpPr txBox="1"/>
            <p:nvPr/>
          </p:nvSpPr>
          <p:spPr>
            <a:xfrm>
              <a:off x="3802950" y="1145963"/>
              <a:ext cx="1538100" cy="442500"/>
            </a:xfrm>
            <a:prstGeom prst="rect">
              <a:avLst/>
            </a:prstGeom>
            <a:solidFill>
              <a:srgbClr val="155B54"/>
            </a:solidFill>
            <a:ln cap="flat" cmpd="sng" w="1905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Portfolio Matching</a:t>
              </a:r>
              <a:endParaRPr sz="1000">
                <a:solidFill>
                  <a:srgbClr val="FFFFFF"/>
                </a:solidFill>
                <a:latin typeface="Nunito"/>
                <a:ea typeface="Nunito"/>
                <a:cs typeface="Nunito"/>
                <a:sym typeface="Nunito"/>
              </a:endParaRPr>
            </a:p>
          </p:txBody>
        </p:sp>
        <p:sp>
          <p:nvSpPr>
            <p:cNvPr id="338" name="Google Shape;338;p15"/>
            <p:cNvSpPr/>
            <p:nvPr/>
          </p:nvSpPr>
          <p:spPr>
            <a:xfrm>
              <a:off x="3802950" y="11459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5"/>
          <p:cNvGrpSpPr/>
          <p:nvPr/>
        </p:nvGrpSpPr>
        <p:grpSpPr>
          <a:xfrm>
            <a:off x="1499250" y="2655250"/>
            <a:ext cx="1538100" cy="442513"/>
            <a:chOff x="2032650" y="2350450"/>
            <a:chExt cx="1538100" cy="442513"/>
          </a:xfrm>
        </p:grpSpPr>
        <p:sp>
          <p:nvSpPr>
            <p:cNvPr id="332" name="Google Shape;332;p15"/>
            <p:cNvSpPr txBox="1"/>
            <p:nvPr/>
          </p:nvSpPr>
          <p:spPr>
            <a:xfrm>
              <a:off x="2032650" y="2350463"/>
              <a:ext cx="1538100" cy="442500"/>
            </a:xfrm>
            <a:prstGeom prst="rect">
              <a:avLst/>
            </a:prstGeom>
            <a:solidFill>
              <a:srgbClr val="9E9E9E"/>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Buy &amp; Hold</a:t>
              </a:r>
              <a:endParaRPr sz="1000">
                <a:solidFill>
                  <a:srgbClr val="FFFFFF"/>
                </a:solidFill>
                <a:latin typeface="Nunito"/>
                <a:ea typeface="Nunito"/>
                <a:cs typeface="Nunito"/>
                <a:sym typeface="Nunito"/>
              </a:endParaRPr>
            </a:p>
          </p:txBody>
        </p:sp>
        <p:sp>
          <p:nvSpPr>
            <p:cNvPr id="340" name="Google Shape;340;p15"/>
            <p:cNvSpPr/>
            <p:nvPr/>
          </p:nvSpPr>
          <p:spPr>
            <a:xfrm>
              <a:off x="2032650" y="2350450"/>
              <a:ext cx="1538100" cy="528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15"/>
          <p:cNvGrpSpPr/>
          <p:nvPr/>
        </p:nvGrpSpPr>
        <p:grpSpPr>
          <a:xfrm>
            <a:off x="6030450" y="2655250"/>
            <a:ext cx="1538100" cy="442513"/>
            <a:chOff x="5573250" y="2350450"/>
            <a:chExt cx="1538100" cy="442513"/>
          </a:xfrm>
        </p:grpSpPr>
        <p:sp>
          <p:nvSpPr>
            <p:cNvPr id="330" name="Google Shape;330;p15"/>
            <p:cNvSpPr txBox="1"/>
            <p:nvPr/>
          </p:nvSpPr>
          <p:spPr>
            <a:xfrm>
              <a:off x="5573250" y="2350463"/>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Initial Investment</a:t>
              </a:r>
              <a:endParaRPr sz="1000">
                <a:solidFill>
                  <a:srgbClr val="FFFFFF"/>
                </a:solidFill>
                <a:latin typeface="Nunito"/>
                <a:ea typeface="Nunito"/>
                <a:cs typeface="Nunito"/>
                <a:sym typeface="Nunito"/>
              </a:endParaRPr>
            </a:p>
          </p:txBody>
        </p:sp>
        <p:sp>
          <p:nvSpPr>
            <p:cNvPr id="342" name="Google Shape;342;p15"/>
            <p:cNvSpPr/>
            <p:nvPr/>
          </p:nvSpPr>
          <p:spPr>
            <a:xfrm>
              <a:off x="5573250" y="23504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15"/>
          <p:cNvGrpSpPr/>
          <p:nvPr/>
        </p:nvGrpSpPr>
        <p:grpSpPr>
          <a:xfrm>
            <a:off x="2344500" y="3631238"/>
            <a:ext cx="1538100" cy="442500"/>
            <a:chOff x="2877900" y="3555038"/>
            <a:chExt cx="1538100" cy="442500"/>
          </a:xfrm>
        </p:grpSpPr>
        <p:sp>
          <p:nvSpPr>
            <p:cNvPr id="334" name="Google Shape;334;p15"/>
            <p:cNvSpPr txBox="1"/>
            <p:nvPr/>
          </p:nvSpPr>
          <p:spPr>
            <a:xfrm>
              <a:off x="2877900" y="3555038"/>
              <a:ext cx="1538100" cy="442500"/>
            </a:xfrm>
            <a:prstGeom prst="rect">
              <a:avLst/>
            </a:prstGeom>
            <a:solidFill>
              <a:srgbClr val="9E9E9E"/>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Montecarlo Simulations</a:t>
              </a:r>
              <a:endParaRPr sz="1000">
                <a:solidFill>
                  <a:srgbClr val="FFFFFF"/>
                </a:solidFill>
                <a:latin typeface="Nunito"/>
                <a:ea typeface="Nunito"/>
                <a:cs typeface="Nunito"/>
                <a:sym typeface="Nunito"/>
              </a:endParaRPr>
            </a:p>
          </p:txBody>
        </p:sp>
        <p:sp>
          <p:nvSpPr>
            <p:cNvPr id="344" name="Google Shape;344;p15"/>
            <p:cNvSpPr/>
            <p:nvPr/>
          </p:nvSpPr>
          <p:spPr>
            <a:xfrm>
              <a:off x="28779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15"/>
          <p:cNvGrpSpPr/>
          <p:nvPr/>
        </p:nvGrpSpPr>
        <p:grpSpPr>
          <a:xfrm>
            <a:off x="654000" y="3631238"/>
            <a:ext cx="1538100" cy="442500"/>
            <a:chOff x="1187400" y="3555038"/>
            <a:chExt cx="1538100" cy="442500"/>
          </a:xfrm>
        </p:grpSpPr>
        <p:sp>
          <p:nvSpPr>
            <p:cNvPr id="336" name="Google Shape;336;p15"/>
            <p:cNvSpPr txBox="1"/>
            <p:nvPr/>
          </p:nvSpPr>
          <p:spPr>
            <a:xfrm>
              <a:off x="1187400" y="3555038"/>
              <a:ext cx="1538100" cy="442500"/>
            </a:xfrm>
            <a:prstGeom prst="rect">
              <a:avLst/>
            </a:prstGeom>
            <a:solidFill>
              <a:srgbClr val="9E9E9E"/>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Benchmark vs Market</a:t>
              </a:r>
              <a:endParaRPr sz="1000">
                <a:solidFill>
                  <a:srgbClr val="FFFFFF"/>
                </a:solidFill>
                <a:latin typeface="Nunito"/>
                <a:ea typeface="Nunito"/>
                <a:cs typeface="Nunito"/>
                <a:sym typeface="Nunito"/>
              </a:endParaRPr>
            </a:p>
          </p:txBody>
        </p:sp>
        <p:sp>
          <p:nvSpPr>
            <p:cNvPr id="346" name="Google Shape;346;p15"/>
            <p:cNvSpPr/>
            <p:nvPr/>
          </p:nvSpPr>
          <p:spPr>
            <a:xfrm>
              <a:off x="1187400" y="3555100"/>
              <a:ext cx="1538100" cy="528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5"/>
          <p:cNvGrpSpPr/>
          <p:nvPr/>
        </p:nvGrpSpPr>
        <p:grpSpPr>
          <a:xfrm>
            <a:off x="3802950" y="1380775"/>
            <a:ext cx="1538100" cy="442513"/>
            <a:chOff x="3802950" y="1145950"/>
            <a:chExt cx="1538100" cy="442513"/>
          </a:xfrm>
        </p:grpSpPr>
        <p:sp>
          <p:nvSpPr>
            <p:cNvPr id="348" name="Google Shape;348;p15"/>
            <p:cNvSpPr txBox="1"/>
            <p:nvPr/>
          </p:nvSpPr>
          <p:spPr>
            <a:xfrm>
              <a:off x="3802950" y="1145963"/>
              <a:ext cx="1538100" cy="442500"/>
            </a:xfrm>
            <a:prstGeom prst="rect">
              <a:avLst/>
            </a:prstGeom>
            <a:solidFill>
              <a:srgbClr val="155B54"/>
            </a:solidFill>
            <a:ln cap="flat" cmpd="sng" w="1905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Risk Assessment</a:t>
              </a:r>
              <a:endParaRPr sz="1000">
                <a:solidFill>
                  <a:srgbClr val="FFFFFF"/>
                </a:solidFill>
                <a:latin typeface="Nunito"/>
                <a:ea typeface="Nunito"/>
                <a:cs typeface="Nunito"/>
                <a:sym typeface="Nunito"/>
              </a:endParaRPr>
            </a:p>
          </p:txBody>
        </p:sp>
        <p:sp>
          <p:nvSpPr>
            <p:cNvPr id="349" name="Google Shape;349;p15"/>
            <p:cNvSpPr/>
            <p:nvPr/>
          </p:nvSpPr>
          <p:spPr>
            <a:xfrm>
              <a:off x="3802950" y="1145950"/>
              <a:ext cx="1538100" cy="52800"/>
            </a:xfrm>
            <a:prstGeom prst="rect">
              <a:avLst/>
            </a:prstGeom>
            <a:solidFill>
              <a:srgbClr val="FFFFFF"/>
            </a:solidFill>
            <a:ln cap="flat" cmpd="sng" w="9525">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0" name="Google Shape;350;p15"/>
          <p:cNvCxnSpPr>
            <a:endCxn id="338" idx="0"/>
          </p:cNvCxnSpPr>
          <p:nvPr/>
        </p:nvCxnSpPr>
        <p:spPr>
          <a:xfrm>
            <a:off x="4572000" y="1823350"/>
            <a:ext cx="0" cy="160800"/>
          </a:xfrm>
          <a:prstGeom prst="straightConnector1">
            <a:avLst/>
          </a:prstGeom>
          <a:noFill/>
          <a:ln cap="flat" cmpd="sng" w="9525">
            <a:solidFill>
              <a:srgbClr val="C2C2C2"/>
            </a:solidFill>
            <a:prstDash val="solid"/>
            <a:miter lim="8000"/>
            <a:headEnd len="sm" w="sm" type="none"/>
            <a:tailEnd len="sm" w="sm" type="none"/>
          </a:ln>
        </p:spPr>
      </p:cxnSp>
      <p:grpSp>
        <p:nvGrpSpPr>
          <p:cNvPr id="351" name="Google Shape;351;p15"/>
          <p:cNvGrpSpPr/>
          <p:nvPr/>
        </p:nvGrpSpPr>
        <p:grpSpPr>
          <a:xfrm>
            <a:off x="6030450" y="3298120"/>
            <a:ext cx="1538100" cy="442513"/>
            <a:chOff x="5573250" y="2350450"/>
            <a:chExt cx="1538100" cy="442513"/>
          </a:xfrm>
        </p:grpSpPr>
        <p:sp>
          <p:nvSpPr>
            <p:cNvPr id="352" name="Google Shape;352;p15"/>
            <p:cNvSpPr txBox="1"/>
            <p:nvPr/>
          </p:nvSpPr>
          <p:spPr>
            <a:xfrm>
              <a:off x="5573250" y="2350463"/>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Buy/Sell based on Signals</a:t>
              </a:r>
              <a:endParaRPr sz="1000">
                <a:solidFill>
                  <a:srgbClr val="FFFFFF"/>
                </a:solidFill>
                <a:latin typeface="Nunito"/>
                <a:ea typeface="Nunito"/>
                <a:cs typeface="Nunito"/>
                <a:sym typeface="Nunito"/>
              </a:endParaRPr>
            </a:p>
          </p:txBody>
        </p:sp>
        <p:sp>
          <p:nvSpPr>
            <p:cNvPr id="353" name="Google Shape;353;p15"/>
            <p:cNvSpPr/>
            <p:nvPr/>
          </p:nvSpPr>
          <p:spPr>
            <a:xfrm>
              <a:off x="5573250" y="23504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4" name="Google Shape;354;p15"/>
          <p:cNvCxnSpPr>
            <a:endCxn id="355" idx="0"/>
          </p:cNvCxnSpPr>
          <p:nvPr/>
        </p:nvCxnSpPr>
        <p:spPr>
          <a:xfrm>
            <a:off x="6763950" y="4164638"/>
            <a:ext cx="845400" cy="304800"/>
          </a:xfrm>
          <a:prstGeom prst="bentConnector2">
            <a:avLst/>
          </a:prstGeom>
          <a:noFill/>
          <a:ln cap="flat" cmpd="sng" w="9525">
            <a:solidFill>
              <a:srgbClr val="C2C2C2"/>
            </a:solidFill>
            <a:prstDash val="solid"/>
            <a:miter lim="8000"/>
            <a:headEnd len="sm" w="sm" type="none"/>
            <a:tailEnd len="sm" w="sm" type="none"/>
          </a:ln>
        </p:spPr>
      </p:cxnSp>
      <p:cxnSp>
        <p:nvCxnSpPr>
          <p:cNvPr id="356" name="Google Shape;356;p15"/>
          <p:cNvCxnSpPr>
            <a:stCxn id="357" idx="0"/>
          </p:cNvCxnSpPr>
          <p:nvPr/>
        </p:nvCxnSpPr>
        <p:spPr>
          <a:xfrm rot="-5400000">
            <a:off x="6189150" y="3894338"/>
            <a:ext cx="304800" cy="845400"/>
          </a:xfrm>
          <a:prstGeom prst="bentConnector2">
            <a:avLst/>
          </a:prstGeom>
          <a:noFill/>
          <a:ln cap="flat" cmpd="sng" w="9525">
            <a:solidFill>
              <a:srgbClr val="C2C2C2"/>
            </a:solidFill>
            <a:prstDash val="solid"/>
            <a:miter lim="8000"/>
            <a:headEnd len="sm" w="sm" type="none"/>
            <a:tailEnd len="sm" w="sm" type="none"/>
          </a:ln>
        </p:spPr>
      </p:cxnSp>
      <p:grpSp>
        <p:nvGrpSpPr>
          <p:cNvPr id="358" name="Google Shape;358;p15"/>
          <p:cNvGrpSpPr/>
          <p:nvPr/>
        </p:nvGrpSpPr>
        <p:grpSpPr>
          <a:xfrm>
            <a:off x="6840300" y="4469438"/>
            <a:ext cx="1538100" cy="442500"/>
            <a:chOff x="2877900" y="3555038"/>
            <a:chExt cx="1538100" cy="442500"/>
          </a:xfrm>
        </p:grpSpPr>
        <p:sp>
          <p:nvSpPr>
            <p:cNvPr id="355" name="Google Shape;355;p15"/>
            <p:cNvSpPr txBox="1"/>
            <p:nvPr/>
          </p:nvSpPr>
          <p:spPr>
            <a:xfrm>
              <a:off x="2877900" y="3555038"/>
              <a:ext cx="1538100" cy="442500"/>
            </a:xfrm>
            <a:prstGeom prst="rect">
              <a:avLst/>
            </a:prstGeom>
            <a:solidFill>
              <a:srgbClr val="249C90"/>
            </a:solidFill>
            <a:ln cap="flat" cmpd="sng" w="19050">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Monte Carlo Simulations</a:t>
              </a:r>
              <a:endParaRPr sz="1000">
                <a:solidFill>
                  <a:srgbClr val="FFFFFF"/>
                </a:solidFill>
                <a:latin typeface="Nunito"/>
                <a:ea typeface="Nunito"/>
                <a:cs typeface="Nunito"/>
                <a:sym typeface="Nunito"/>
              </a:endParaRPr>
            </a:p>
          </p:txBody>
        </p:sp>
        <p:sp>
          <p:nvSpPr>
            <p:cNvPr id="359" name="Google Shape;359;p15"/>
            <p:cNvSpPr/>
            <p:nvPr/>
          </p:nvSpPr>
          <p:spPr>
            <a:xfrm>
              <a:off x="28779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15"/>
          <p:cNvGrpSpPr/>
          <p:nvPr/>
        </p:nvGrpSpPr>
        <p:grpSpPr>
          <a:xfrm>
            <a:off x="5149800" y="4469438"/>
            <a:ext cx="1538100" cy="442500"/>
            <a:chOff x="1187400" y="3555038"/>
            <a:chExt cx="1538100" cy="442500"/>
          </a:xfrm>
        </p:grpSpPr>
        <p:sp>
          <p:nvSpPr>
            <p:cNvPr id="357" name="Google Shape;357;p15"/>
            <p:cNvSpPr txBox="1"/>
            <p:nvPr/>
          </p:nvSpPr>
          <p:spPr>
            <a:xfrm>
              <a:off x="1187400" y="3555038"/>
              <a:ext cx="1538100" cy="442500"/>
            </a:xfrm>
            <a:prstGeom prst="rect">
              <a:avLst/>
            </a:prstGeom>
            <a:solidFill>
              <a:srgbClr val="249C90"/>
            </a:solidFill>
            <a:ln cap="flat" cmpd="sng" w="19050">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Benchmark vs Market and vs ‘Buy &amp; Hold’</a:t>
              </a:r>
              <a:endParaRPr sz="1000">
                <a:solidFill>
                  <a:srgbClr val="FFFFFF"/>
                </a:solidFill>
                <a:latin typeface="Nunito"/>
                <a:ea typeface="Nunito"/>
                <a:cs typeface="Nunito"/>
                <a:sym typeface="Nunito"/>
              </a:endParaRPr>
            </a:p>
          </p:txBody>
        </p:sp>
        <p:sp>
          <p:nvSpPr>
            <p:cNvPr id="361" name="Google Shape;361;p15"/>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2" name="Google Shape;362;p15"/>
          <p:cNvCxnSpPr/>
          <p:nvPr/>
        </p:nvCxnSpPr>
        <p:spPr>
          <a:xfrm>
            <a:off x="6799500" y="3117550"/>
            <a:ext cx="0" cy="160800"/>
          </a:xfrm>
          <a:prstGeom prst="straightConnector1">
            <a:avLst/>
          </a:prstGeom>
          <a:noFill/>
          <a:ln cap="flat" cmpd="sng" w="9525">
            <a:solidFill>
              <a:srgbClr val="C2C2C2"/>
            </a:solidFill>
            <a:prstDash val="solid"/>
            <a:miter lim="8000"/>
            <a:headEnd len="sm" w="sm" type="none"/>
            <a:tailEnd len="sm" w="sm" type="none"/>
          </a:ln>
        </p:spPr>
      </p:cxnSp>
      <p:sp>
        <p:nvSpPr>
          <p:cNvPr id="363" name="Google Shape;363;p15"/>
          <p:cNvSpPr txBox="1"/>
          <p:nvPr/>
        </p:nvSpPr>
        <p:spPr>
          <a:xfrm>
            <a:off x="1595850" y="3077459"/>
            <a:ext cx="13449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Portfolio Holdings</a:t>
            </a:r>
            <a:r>
              <a:rPr lang="es" sz="700">
                <a:latin typeface="Nunito"/>
                <a:ea typeface="Nunito"/>
                <a:cs typeface="Nunito"/>
                <a:sym typeface="Nunito"/>
              </a:rPr>
              <a:t>'</a:t>
            </a:r>
            <a:endParaRPr sz="700">
              <a:latin typeface="Nunito"/>
              <a:ea typeface="Nunito"/>
              <a:cs typeface="Nunito"/>
              <a:sym typeface="Nunito"/>
            </a:endParaRPr>
          </a:p>
        </p:txBody>
      </p:sp>
      <p:pic>
        <p:nvPicPr>
          <p:cNvPr id="364" name="Google Shape;364;p15"/>
          <p:cNvPicPr preferRelativeResize="0"/>
          <p:nvPr/>
        </p:nvPicPr>
        <p:blipFill>
          <a:blip r:embed="rId4">
            <a:alphaModFix amt="50000"/>
          </a:blip>
          <a:stretch>
            <a:fillRect/>
          </a:stretch>
        </p:blipFill>
        <p:spPr>
          <a:xfrm>
            <a:off x="3243322" y="1380775"/>
            <a:ext cx="442525" cy="442525"/>
          </a:xfrm>
          <a:prstGeom prst="rect">
            <a:avLst/>
          </a:prstGeom>
          <a:noFill/>
          <a:ln>
            <a:noFill/>
          </a:ln>
        </p:spPr>
      </p:pic>
      <p:sp>
        <p:nvSpPr>
          <p:cNvPr id="365" name="Google Shape;365;p15"/>
          <p:cNvSpPr txBox="1"/>
          <p:nvPr/>
        </p:nvSpPr>
        <p:spPr>
          <a:xfrm>
            <a:off x="1797450" y="2135725"/>
            <a:ext cx="94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999999"/>
                </a:solidFill>
                <a:latin typeface="Nunito"/>
                <a:ea typeface="Nunito"/>
                <a:cs typeface="Nunito"/>
                <a:sym typeface="Nunito"/>
              </a:rPr>
              <a:t>Project 1</a:t>
            </a:r>
            <a:endParaRPr>
              <a:solidFill>
                <a:srgbClr val="999999"/>
              </a:solidFill>
              <a:latin typeface="Nunito"/>
              <a:ea typeface="Nunito"/>
              <a:cs typeface="Nunito"/>
              <a:sym typeface="Nunito"/>
            </a:endParaRPr>
          </a:p>
        </p:txBody>
      </p:sp>
      <p:sp>
        <p:nvSpPr>
          <p:cNvPr id="366" name="Google Shape;366;p15"/>
          <p:cNvSpPr txBox="1"/>
          <p:nvPr/>
        </p:nvSpPr>
        <p:spPr>
          <a:xfrm>
            <a:off x="6328650" y="2139350"/>
            <a:ext cx="94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249C90"/>
                </a:solidFill>
                <a:latin typeface="Nunito"/>
                <a:ea typeface="Nunito"/>
                <a:cs typeface="Nunito"/>
                <a:sym typeface="Nunito"/>
              </a:rPr>
              <a:t>Project 2</a:t>
            </a:r>
            <a:endParaRPr>
              <a:solidFill>
                <a:srgbClr val="249C9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6"/>
          <p:cNvSpPr/>
          <p:nvPr/>
        </p:nvSpPr>
        <p:spPr>
          <a:xfrm>
            <a:off x="5473975" y="2988150"/>
            <a:ext cx="2067000" cy="1986300"/>
          </a:xfrm>
          <a:prstGeom prst="roundRect">
            <a:avLst>
              <a:gd fmla="val 16667" name="adj"/>
            </a:avLst>
          </a:prstGeom>
          <a:solidFill>
            <a:schemeClr val="lt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s" sz="1300">
                <a:solidFill>
                  <a:schemeClr val="lt1"/>
                </a:solidFill>
              </a:rPr>
              <a:t>Add Indicators</a:t>
            </a:r>
            <a:endParaRPr b="1" sz="1300">
              <a:solidFill>
                <a:schemeClr val="lt1"/>
              </a:solidFill>
            </a:endParaRPr>
          </a:p>
        </p:txBody>
      </p:sp>
      <p:sp>
        <p:nvSpPr>
          <p:cNvPr id="372" name="Google Shape;372;p16"/>
          <p:cNvSpPr/>
          <p:nvPr/>
        </p:nvSpPr>
        <p:spPr>
          <a:xfrm>
            <a:off x="3039875" y="1501725"/>
            <a:ext cx="2067000" cy="1359600"/>
          </a:xfrm>
          <a:prstGeom prst="roundRect">
            <a:avLst>
              <a:gd fmla="val 16667" name="adj"/>
            </a:avLst>
          </a:prstGeom>
          <a:solidFill>
            <a:schemeClr val="lt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s" sz="1300">
                <a:solidFill>
                  <a:schemeClr val="lt1"/>
                </a:solidFill>
              </a:rPr>
              <a:t>Combine OCHLV Data</a:t>
            </a:r>
            <a:endParaRPr b="1" sz="1300">
              <a:solidFill>
                <a:schemeClr val="lt1"/>
              </a:solidFill>
            </a:endParaRPr>
          </a:p>
        </p:txBody>
      </p:sp>
      <p:sp>
        <p:nvSpPr>
          <p:cNvPr id="373" name="Google Shape;373;p16"/>
          <p:cNvSpPr/>
          <p:nvPr/>
        </p:nvSpPr>
        <p:spPr>
          <a:xfrm>
            <a:off x="475075" y="1501725"/>
            <a:ext cx="1992300" cy="1359600"/>
          </a:xfrm>
          <a:prstGeom prst="roundRect">
            <a:avLst>
              <a:gd fmla="val 16667" name="adj"/>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300">
                <a:solidFill>
                  <a:schemeClr val="lt1"/>
                </a:solidFill>
              </a:rPr>
              <a:t>Data Sources</a:t>
            </a:r>
            <a:endParaRPr b="1" sz="1300">
              <a:solidFill>
                <a:schemeClr val="lt1"/>
              </a:solidFill>
            </a:endParaRPr>
          </a:p>
        </p:txBody>
      </p:sp>
      <p:sp>
        <p:nvSpPr>
          <p:cNvPr id="374" name="Google Shape;374;p16"/>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Collection and Signals Creation</a:t>
            </a:r>
            <a:endParaRPr/>
          </a:p>
        </p:txBody>
      </p:sp>
      <p:pic>
        <p:nvPicPr>
          <p:cNvPr id="375" name="Google Shape;375;p16"/>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pic>
        <p:nvPicPr>
          <p:cNvPr id="376" name="Google Shape;376;p16"/>
          <p:cNvPicPr preferRelativeResize="0"/>
          <p:nvPr/>
        </p:nvPicPr>
        <p:blipFill>
          <a:blip r:embed="rId4">
            <a:alphaModFix/>
          </a:blip>
          <a:stretch>
            <a:fillRect/>
          </a:stretch>
        </p:blipFill>
        <p:spPr>
          <a:xfrm>
            <a:off x="1056613" y="2359134"/>
            <a:ext cx="769325" cy="425225"/>
          </a:xfrm>
          <a:prstGeom prst="rect">
            <a:avLst/>
          </a:prstGeom>
          <a:noFill/>
          <a:ln>
            <a:noFill/>
          </a:ln>
        </p:spPr>
      </p:pic>
      <p:pic>
        <p:nvPicPr>
          <p:cNvPr id="377" name="Google Shape;377;p16"/>
          <p:cNvPicPr preferRelativeResize="0"/>
          <p:nvPr/>
        </p:nvPicPr>
        <p:blipFill>
          <a:blip r:embed="rId5">
            <a:alphaModFix/>
          </a:blip>
          <a:stretch>
            <a:fillRect/>
          </a:stretch>
        </p:blipFill>
        <p:spPr>
          <a:xfrm>
            <a:off x="5728674" y="4370075"/>
            <a:ext cx="1626300" cy="339175"/>
          </a:xfrm>
          <a:prstGeom prst="rect">
            <a:avLst/>
          </a:prstGeom>
          <a:noFill/>
          <a:ln>
            <a:noFill/>
          </a:ln>
        </p:spPr>
      </p:pic>
      <p:sp>
        <p:nvSpPr>
          <p:cNvPr id="378" name="Google Shape;378;p16"/>
          <p:cNvSpPr/>
          <p:nvPr/>
        </p:nvSpPr>
        <p:spPr>
          <a:xfrm>
            <a:off x="5778775" y="1501725"/>
            <a:ext cx="2067000" cy="1359600"/>
          </a:xfrm>
          <a:prstGeom prst="roundRect">
            <a:avLst>
              <a:gd fmla="val 16667" name="adj"/>
            </a:avLst>
          </a:prstGeom>
          <a:solidFill>
            <a:schemeClr val="lt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s" sz="1300">
                <a:solidFill>
                  <a:schemeClr val="lt1"/>
                </a:solidFill>
              </a:rPr>
              <a:t>Add Performance Signal Column</a:t>
            </a:r>
            <a:endParaRPr b="1" sz="1300">
              <a:solidFill>
                <a:schemeClr val="lt1"/>
              </a:solidFill>
            </a:endParaRPr>
          </a:p>
        </p:txBody>
      </p:sp>
      <p:sp>
        <p:nvSpPr>
          <p:cNvPr id="379" name="Google Shape;379;p16"/>
          <p:cNvSpPr txBox="1"/>
          <p:nvPr/>
        </p:nvSpPr>
        <p:spPr>
          <a:xfrm>
            <a:off x="514425" y="1888125"/>
            <a:ext cx="1953000" cy="492600"/>
          </a:xfrm>
          <a:prstGeom prst="rect">
            <a:avLst/>
          </a:prstGeom>
          <a:noFill/>
          <a:ln>
            <a:noFill/>
          </a:ln>
        </p:spPr>
        <p:txBody>
          <a:bodyPr anchorCtr="0" anchor="t" bIns="91425" lIns="91425" spcFirstLastPara="1" rIns="91425" wrap="square" tIns="91425">
            <a:spAutoFit/>
          </a:bodyPr>
          <a:lstStyle/>
          <a:p>
            <a:pPr indent="-153499" lvl="0" marL="179999" rtl="0" algn="l">
              <a:spcBef>
                <a:spcPts val="1000"/>
              </a:spcBef>
              <a:spcAft>
                <a:spcPts val="0"/>
              </a:spcAft>
              <a:buClr>
                <a:srgbClr val="434343"/>
              </a:buClr>
              <a:buSzPts val="1000"/>
              <a:buFont typeface="Nunito"/>
              <a:buChar char="●"/>
            </a:pPr>
            <a:r>
              <a:rPr b="1" lang="es" sz="1000">
                <a:solidFill>
                  <a:srgbClr val="434343"/>
                </a:solidFill>
                <a:latin typeface="Nunito"/>
                <a:ea typeface="Nunito"/>
                <a:cs typeface="Nunito"/>
                <a:sym typeface="Nunito"/>
              </a:rPr>
              <a:t>5 year historical data </a:t>
            </a:r>
            <a:r>
              <a:rPr lang="es" sz="1000">
                <a:solidFill>
                  <a:srgbClr val="434343"/>
                </a:solidFill>
                <a:latin typeface="Nunito"/>
                <a:ea typeface="Nunito"/>
                <a:cs typeface="Nunito"/>
                <a:sym typeface="Nunito"/>
              </a:rPr>
              <a:t>from finance API</a:t>
            </a:r>
            <a:endParaRPr sz="1000">
              <a:solidFill>
                <a:srgbClr val="434343"/>
              </a:solidFill>
              <a:latin typeface="Nunito"/>
              <a:ea typeface="Nunito"/>
              <a:cs typeface="Nunito"/>
              <a:sym typeface="Nunito"/>
            </a:endParaRPr>
          </a:p>
        </p:txBody>
      </p:sp>
      <p:sp>
        <p:nvSpPr>
          <p:cNvPr id="380" name="Google Shape;380;p16"/>
          <p:cNvSpPr txBox="1"/>
          <p:nvPr/>
        </p:nvSpPr>
        <p:spPr>
          <a:xfrm>
            <a:off x="5511325" y="3415775"/>
            <a:ext cx="1992300" cy="954300"/>
          </a:xfrm>
          <a:prstGeom prst="rect">
            <a:avLst/>
          </a:prstGeom>
          <a:noFill/>
          <a:ln>
            <a:noFill/>
          </a:ln>
        </p:spPr>
        <p:txBody>
          <a:bodyPr anchorCtr="0" anchor="t" bIns="91425" lIns="91425" spcFirstLastPara="1" rIns="91425" wrap="square" tIns="91425">
            <a:spAutoFit/>
          </a:bodyPr>
          <a:lstStyle/>
          <a:p>
            <a:pPr indent="-153499" lvl="0" marL="179999" marR="0" rtl="0" algn="l">
              <a:lnSpc>
                <a:spcPct val="100000"/>
              </a:lnSpc>
              <a:spcBef>
                <a:spcPts val="1000"/>
              </a:spcBef>
              <a:spcAft>
                <a:spcPts val="0"/>
              </a:spcAft>
              <a:buClr>
                <a:srgbClr val="434343"/>
              </a:buClr>
              <a:buSzPts val="1000"/>
              <a:buFont typeface="Nunito"/>
              <a:buChar char="●"/>
            </a:pPr>
            <a:r>
              <a:rPr b="1" lang="es" sz="1000">
                <a:solidFill>
                  <a:srgbClr val="434343"/>
                </a:solidFill>
                <a:latin typeface="Nunito"/>
                <a:ea typeface="Nunito"/>
                <a:cs typeface="Nunito"/>
                <a:sym typeface="Nunito"/>
              </a:rPr>
              <a:t>SMA (30, 100, 200), EMA (50), MACD (12/26/9), BBANDS (20/2.0), RSI (14), HLC3, OHLC4, LINREG (14), and STOCH (14/3/3)</a:t>
            </a:r>
            <a:endParaRPr b="1" sz="1000">
              <a:solidFill>
                <a:srgbClr val="434343"/>
              </a:solidFill>
              <a:latin typeface="Nunito"/>
              <a:ea typeface="Nunito"/>
              <a:cs typeface="Nunito"/>
              <a:sym typeface="Nunito"/>
            </a:endParaRPr>
          </a:p>
        </p:txBody>
      </p:sp>
      <p:sp>
        <p:nvSpPr>
          <p:cNvPr id="381" name="Google Shape;381;p16"/>
          <p:cNvSpPr txBox="1"/>
          <p:nvPr/>
        </p:nvSpPr>
        <p:spPr>
          <a:xfrm>
            <a:off x="2986025" y="1950075"/>
            <a:ext cx="2174700" cy="954300"/>
          </a:xfrm>
          <a:prstGeom prst="rect">
            <a:avLst/>
          </a:prstGeom>
          <a:noFill/>
          <a:ln>
            <a:noFill/>
          </a:ln>
        </p:spPr>
        <p:txBody>
          <a:bodyPr anchorCtr="0" anchor="t" bIns="91425" lIns="91425" spcFirstLastPara="1" rIns="91425" wrap="square" tIns="91425">
            <a:spAutoFit/>
          </a:bodyPr>
          <a:lstStyle/>
          <a:p>
            <a:pPr indent="-153499" lvl="0" marL="179999" marR="0" rtl="0" algn="l">
              <a:lnSpc>
                <a:spcPct val="100000"/>
              </a:lnSpc>
              <a:spcBef>
                <a:spcPts val="1000"/>
              </a:spcBef>
              <a:spcAft>
                <a:spcPts val="0"/>
              </a:spcAft>
              <a:buClr>
                <a:srgbClr val="434343"/>
              </a:buClr>
              <a:buSzPts val="1000"/>
              <a:buFont typeface="Nunito"/>
              <a:buChar char="●"/>
            </a:pPr>
            <a:r>
              <a:rPr b="1" lang="es" sz="1000">
                <a:solidFill>
                  <a:srgbClr val="434343"/>
                </a:solidFill>
                <a:latin typeface="Nunito"/>
                <a:ea typeface="Nunito"/>
                <a:cs typeface="Nunito"/>
                <a:sym typeface="Nunito"/>
              </a:rPr>
              <a:t>Open/Close/High/Low/Volume data for individual stocks </a:t>
            </a:r>
            <a:r>
              <a:rPr lang="es" sz="1000">
                <a:solidFill>
                  <a:srgbClr val="434343"/>
                </a:solidFill>
                <a:latin typeface="Nunito"/>
                <a:ea typeface="Nunito"/>
                <a:cs typeface="Nunito"/>
                <a:sym typeface="Nunito"/>
              </a:rPr>
              <a:t>into one OCHLV dataset, scaling each stock's contribution based on its weight in the portfolio</a:t>
            </a:r>
            <a:endParaRPr sz="1000">
              <a:solidFill>
                <a:srgbClr val="434343"/>
              </a:solidFill>
              <a:latin typeface="Nunito"/>
              <a:ea typeface="Nunito"/>
              <a:cs typeface="Nunito"/>
              <a:sym typeface="Nunito"/>
            </a:endParaRPr>
          </a:p>
        </p:txBody>
      </p:sp>
      <p:sp>
        <p:nvSpPr>
          <p:cNvPr id="382" name="Google Shape;382;p16"/>
          <p:cNvSpPr/>
          <p:nvPr/>
        </p:nvSpPr>
        <p:spPr>
          <a:xfrm>
            <a:off x="703675" y="2987575"/>
            <a:ext cx="4106100" cy="2058000"/>
          </a:xfrm>
          <a:prstGeom prst="roundRect">
            <a:avLst>
              <a:gd fmla="val 16667" name="adj"/>
            </a:avLst>
          </a:prstGeom>
          <a:solidFill>
            <a:schemeClr val="lt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s" sz="1300">
                <a:solidFill>
                  <a:schemeClr val="lt1"/>
                </a:solidFill>
              </a:rPr>
              <a:t>Convert Indicators into Buy/Sell Signals</a:t>
            </a:r>
            <a:endParaRPr b="1" sz="1300">
              <a:solidFill>
                <a:schemeClr val="lt1"/>
              </a:solidFill>
            </a:endParaRPr>
          </a:p>
        </p:txBody>
      </p:sp>
      <p:graphicFrame>
        <p:nvGraphicFramePr>
          <p:cNvPr id="383" name="Google Shape;383;p16"/>
          <p:cNvGraphicFramePr/>
          <p:nvPr/>
        </p:nvGraphicFramePr>
        <p:xfrm>
          <a:off x="1122963" y="3457175"/>
          <a:ext cx="3000000" cy="3000000"/>
        </p:xfrm>
        <a:graphic>
          <a:graphicData uri="http://schemas.openxmlformats.org/drawingml/2006/table">
            <a:tbl>
              <a:tblPr>
                <a:noFill/>
                <a:tableStyleId>{7A315675-6DFB-4DB2-AD05-0C985A5AF3CA}</a:tableStyleId>
              </a:tblPr>
              <a:tblGrid>
                <a:gridCol w="719025"/>
                <a:gridCol w="1282550"/>
                <a:gridCol w="1279600"/>
              </a:tblGrid>
              <a:tr h="252900">
                <a:tc>
                  <a:txBody>
                    <a:bodyPr/>
                    <a:lstStyle/>
                    <a:p>
                      <a:pPr indent="0" lvl="0" marL="0" rtl="0" algn="ctr">
                        <a:spcBef>
                          <a:spcPts val="0"/>
                        </a:spcBef>
                        <a:spcAft>
                          <a:spcPts val="0"/>
                        </a:spcAft>
                        <a:buNone/>
                      </a:pPr>
                      <a:r>
                        <a:rPr b="1" lang="es" sz="800">
                          <a:solidFill>
                            <a:srgbClr val="434343"/>
                          </a:solidFill>
                        </a:rPr>
                        <a:t>Indicator</a:t>
                      </a:r>
                      <a:endParaRPr b="1"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s" sz="800">
                          <a:solidFill>
                            <a:srgbClr val="434343"/>
                          </a:solidFill>
                        </a:rPr>
                        <a:t>Buy</a:t>
                      </a:r>
                      <a:endParaRPr b="1"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s" sz="800">
                          <a:solidFill>
                            <a:srgbClr val="434343"/>
                          </a:solidFill>
                        </a:rPr>
                        <a:t>Sell</a:t>
                      </a:r>
                      <a:endParaRPr b="1"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chemeClr val="lt1"/>
                    </a:solidFill>
                  </a:tcPr>
                </a:tc>
              </a:tr>
              <a:tr h="252900">
                <a:tc>
                  <a:txBody>
                    <a:bodyPr/>
                    <a:lstStyle/>
                    <a:p>
                      <a:pPr indent="0" lvl="0" marL="0" rtl="0" algn="ctr">
                        <a:spcBef>
                          <a:spcPts val="0"/>
                        </a:spcBef>
                        <a:spcAft>
                          <a:spcPts val="0"/>
                        </a:spcAft>
                        <a:buNone/>
                      </a:pPr>
                      <a:r>
                        <a:rPr lang="es" sz="800">
                          <a:solidFill>
                            <a:srgbClr val="434343"/>
                          </a:solidFill>
                        </a:rPr>
                        <a:t>SMA</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s" sz="800">
                          <a:solidFill>
                            <a:srgbClr val="434343"/>
                          </a:solidFill>
                        </a:rPr>
                        <a:t>SMA30 &gt;= SMA100</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s" sz="800">
                          <a:solidFill>
                            <a:srgbClr val="434343"/>
                          </a:solidFill>
                        </a:rPr>
                        <a:t>SMA30 &lt; SMA100</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3F3F3"/>
                    </a:solidFill>
                  </a:tcPr>
                </a:tc>
              </a:tr>
              <a:tr h="252900">
                <a:tc>
                  <a:txBody>
                    <a:bodyPr/>
                    <a:lstStyle/>
                    <a:p>
                      <a:pPr indent="0" lvl="0" marL="0" rtl="0" algn="ctr">
                        <a:spcBef>
                          <a:spcPts val="0"/>
                        </a:spcBef>
                        <a:spcAft>
                          <a:spcPts val="0"/>
                        </a:spcAft>
                        <a:buNone/>
                      </a:pPr>
                      <a:r>
                        <a:rPr lang="es" sz="800">
                          <a:solidFill>
                            <a:srgbClr val="434343"/>
                          </a:solidFill>
                        </a:rPr>
                        <a:t>MACD</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sz="800">
                          <a:solidFill>
                            <a:srgbClr val="434343"/>
                          </a:solidFill>
                        </a:rPr>
                        <a:t>MACD &gt;= MACDs </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sz="800">
                          <a:solidFill>
                            <a:srgbClr val="434343"/>
                          </a:solidFill>
                        </a:rPr>
                        <a:t>MACD &lt; MACDs </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chemeClr val="lt1"/>
                    </a:solidFill>
                  </a:tcPr>
                </a:tc>
              </a:tr>
              <a:tr h="252900">
                <a:tc>
                  <a:txBody>
                    <a:bodyPr/>
                    <a:lstStyle/>
                    <a:p>
                      <a:pPr indent="0" lvl="0" marL="0" rtl="0" algn="ctr">
                        <a:spcBef>
                          <a:spcPts val="0"/>
                        </a:spcBef>
                        <a:spcAft>
                          <a:spcPts val="0"/>
                        </a:spcAft>
                        <a:buNone/>
                      </a:pPr>
                      <a:r>
                        <a:rPr lang="es" sz="800">
                          <a:solidFill>
                            <a:srgbClr val="434343"/>
                          </a:solidFill>
                        </a:rPr>
                        <a:t>BBANDS</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s" sz="800">
                          <a:solidFill>
                            <a:srgbClr val="434343"/>
                          </a:solidFill>
                        </a:rPr>
                        <a:t>close  &lt;= BBL </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s" sz="800">
                          <a:solidFill>
                            <a:srgbClr val="434343"/>
                          </a:solidFill>
                        </a:rPr>
                        <a:t>close  &gt; BBU </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3F3F3"/>
                    </a:solidFill>
                  </a:tcPr>
                </a:tc>
              </a:tr>
              <a:tr h="252900">
                <a:tc>
                  <a:txBody>
                    <a:bodyPr/>
                    <a:lstStyle/>
                    <a:p>
                      <a:pPr indent="0" lvl="0" marL="0" rtl="0" algn="ctr">
                        <a:spcBef>
                          <a:spcPts val="0"/>
                        </a:spcBef>
                        <a:spcAft>
                          <a:spcPts val="0"/>
                        </a:spcAft>
                        <a:buNone/>
                      </a:pPr>
                      <a:r>
                        <a:rPr lang="es" sz="800">
                          <a:solidFill>
                            <a:srgbClr val="434343"/>
                          </a:solidFill>
                        </a:rPr>
                        <a:t>RSI</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sz="800">
                          <a:solidFill>
                            <a:srgbClr val="434343"/>
                          </a:solidFill>
                        </a:rPr>
                        <a:t>RSI &lt;= 30 </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sz="800">
                          <a:solidFill>
                            <a:srgbClr val="434343"/>
                          </a:solidFill>
                        </a:rPr>
                        <a:t>RIS &gt;= 70</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chemeClr val="lt1"/>
                    </a:solidFill>
                  </a:tcPr>
                </a:tc>
              </a:tr>
              <a:tr h="252900">
                <a:tc>
                  <a:txBody>
                    <a:bodyPr/>
                    <a:lstStyle/>
                    <a:p>
                      <a:pPr indent="0" lvl="0" marL="0" rtl="0" algn="ctr">
                        <a:spcBef>
                          <a:spcPts val="0"/>
                        </a:spcBef>
                        <a:spcAft>
                          <a:spcPts val="0"/>
                        </a:spcAft>
                        <a:buNone/>
                      </a:pPr>
                      <a:r>
                        <a:rPr lang="es" sz="800">
                          <a:solidFill>
                            <a:srgbClr val="434343"/>
                          </a:solidFill>
                        </a:rPr>
                        <a:t>STOCH</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s" sz="800">
                          <a:solidFill>
                            <a:srgbClr val="434343"/>
                          </a:solidFill>
                        </a:rPr>
                        <a:t>STOCHk &lt; 20</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s" sz="800">
                          <a:solidFill>
                            <a:srgbClr val="434343"/>
                          </a:solidFill>
                        </a:rPr>
                        <a:t>STOCHk &gt; 80</a:t>
                      </a:r>
                      <a:endParaRPr sz="800">
                        <a:solidFill>
                          <a:srgbClr val="434343"/>
                        </a:solidFill>
                      </a:endParaRPr>
                    </a:p>
                  </a:txBody>
                  <a:tcPr marT="63500" marB="63500" marR="63500" marL="63500">
                    <a:lnL cap="flat" cmpd="sng" w="12700">
                      <a:solidFill>
                        <a:srgbClr val="D9D9D9"/>
                      </a:solidFill>
                      <a:prstDash val="solid"/>
                      <a:round/>
                      <a:headEnd len="sm" w="sm" type="none"/>
                      <a:tailEnd len="sm" w="sm" type="none"/>
                    </a:lnL>
                    <a:lnR cap="flat" cmpd="sng" w="12700">
                      <a:solidFill>
                        <a:srgbClr val="D9D9D9"/>
                      </a:solidFill>
                      <a:prstDash val="solid"/>
                      <a:round/>
                      <a:headEnd len="sm" w="sm" type="none"/>
                      <a:tailEnd len="sm" w="sm" type="none"/>
                    </a:lnR>
                    <a:lnT cap="flat" cmpd="sng" w="12700">
                      <a:solidFill>
                        <a:srgbClr val="D9D9D9"/>
                      </a:solidFill>
                      <a:prstDash val="solid"/>
                      <a:round/>
                      <a:headEnd len="sm" w="sm" type="none"/>
                      <a:tailEnd len="sm" w="sm" type="none"/>
                    </a:lnT>
                    <a:lnB cap="flat" cmpd="sng" w="12700">
                      <a:solidFill>
                        <a:srgbClr val="D9D9D9"/>
                      </a:solidFill>
                      <a:prstDash val="solid"/>
                      <a:round/>
                      <a:headEnd len="sm" w="sm" type="none"/>
                      <a:tailEnd len="sm" w="sm" type="none"/>
                    </a:lnB>
                    <a:solidFill>
                      <a:srgbClr val="F3F3F3"/>
                    </a:solidFill>
                  </a:tcPr>
                </a:tc>
              </a:tr>
            </a:tbl>
          </a:graphicData>
        </a:graphic>
      </p:graphicFrame>
      <p:sp>
        <p:nvSpPr>
          <p:cNvPr id="384" name="Google Shape;384;p16"/>
          <p:cNvSpPr txBox="1"/>
          <p:nvPr/>
        </p:nvSpPr>
        <p:spPr>
          <a:xfrm>
            <a:off x="5778775" y="2075025"/>
            <a:ext cx="2067000" cy="646500"/>
          </a:xfrm>
          <a:prstGeom prst="rect">
            <a:avLst/>
          </a:prstGeom>
          <a:noFill/>
          <a:ln>
            <a:noFill/>
          </a:ln>
        </p:spPr>
        <p:txBody>
          <a:bodyPr anchorCtr="0" anchor="t" bIns="91425" lIns="91425" spcFirstLastPara="1" rIns="91425" wrap="square" tIns="91425">
            <a:spAutoFit/>
          </a:bodyPr>
          <a:lstStyle/>
          <a:p>
            <a:pPr indent="-153499" lvl="0" marL="179999" marR="0" rtl="0" algn="l">
              <a:lnSpc>
                <a:spcPct val="100000"/>
              </a:lnSpc>
              <a:spcBef>
                <a:spcPts val="1000"/>
              </a:spcBef>
              <a:spcAft>
                <a:spcPts val="0"/>
              </a:spcAft>
              <a:buClr>
                <a:srgbClr val="434343"/>
              </a:buClr>
              <a:buSzPts val="1000"/>
              <a:buFont typeface="Nunito"/>
              <a:buChar char="●"/>
            </a:pPr>
            <a:r>
              <a:rPr b="1" lang="es" sz="1000">
                <a:solidFill>
                  <a:srgbClr val="434343"/>
                </a:solidFill>
                <a:latin typeface="Nunito"/>
                <a:ea typeface="Nunito"/>
                <a:cs typeface="Nunito"/>
                <a:sym typeface="Nunito"/>
              </a:rPr>
              <a:t>I</a:t>
            </a:r>
            <a:r>
              <a:rPr b="1" lang="es" sz="1000">
                <a:solidFill>
                  <a:srgbClr val="434343"/>
                </a:solidFill>
                <a:latin typeface="Nunito"/>
                <a:ea typeface="Nunito"/>
                <a:cs typeface="Nunito"/>
                <a:sym typeface="Nunito"/>
              </a:rPr>
              <a:t>ndicating buy or sell condition for each day based on closing price</a:t>
            </a:r>
            <a:endParaRPr b="1" sz="1000">
              <a:solidFill>
                <a:srgbClr val="434343"/>
              </a:solidFill>
              <a:latin typeface="Nunito"/>
              <a:ea typeface="Nunito"/>
              <a:cs typeface="Nunito"/>
              <a:sym typeface="Nunito"/>
            </a:endParaRPr>
          </a:p>
        </p:txBody>
      </p:sp>
      <p:sp>
        <p:nvSpPr>
          <p:cNvPr id="385" name="Google Shape;385;p16"/>
          <p:cNvSpPr/>
          <p:nvPr/>
        </p:nvSpPr>
        <p:spPr>
          <a:xfrm>
            <a:off x="2570050" y="1989075"/>
            <a:ext cx="368100" cy="425100"/>
          </a:xfrm>
          <a:prstGeom prst="rightArrow">
            <a:avLst>
              <a:gd fmla="val 50000" name="adj1"/>
              <a:gd fmla="val 50000"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5285700" y="1989075"/>
            <a:ext cx="368100" cy="425100"/>
          </a:xfrm>
          <a:prstGeom prst="rightArrow">
            <a:avLst>
              <a:gd fmla="val 50000" name="adj1"/>
              <a:gd fmla="val 50000"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rot="10800000">
            <a:off x="4954475" y="3680375"/>
            <a:ext cx="368100" cy="425100"/>
          </a:xfrm>
          <a:prstGeom prst="rightArrow">
            <a:avLst>
              <a:gd fmla="val 50000" name="adj1"/>
              <a:gd fmla="val 50000"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7970750" y="2220900"/>
            <a:ext cx="515100" cy="1837500"/>
          </a:xfrm>
          <a:prstGeom prst="curvedLeftArrow">
            <a:avLst>
              <a:gd fmla="val 25000" name="adj1"/>
              <a:gd fmla="val 50000" name="adj2"/>
              <a:gd fmla="val 25000" name="adj3"/>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7"/>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Machine Learning Pathway</a:t>
            </a:r>
            <a:endParaRPr/>
          </a:p>
        </p:txBody>
      </p:sp>
      <p:pic>
        <p:nvPicPr>
          <p:cNvPr id="394" name="Google Shape;394;p17"/>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395" name="Google Shape;395;p17"/>
          <p:cNvSpPr txBox="1"/>
          <p:nvPr/>
        </p:nvSpPr>
        <p:spPr>
          <a:xfrm>
            <a:off x="1239550" y="1273425"/>
            <a:ext cx="7532100" cy="369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s" sz="1200">
                <a:solidFill>
                  <a:srgbClr val="249C90"/>
                </a:solidFill>
                <a:latin typeface="Nunito"/>
                <a:ea typeface="Nunito"/>
                <a:cs typeface="Nunito"/>
                <a:sym typeface="Nunito"/>
              </a:rPr>
              <a:t>Matching each Portfolio with the most optimal ML Model out of &gt;70 variations trained and tested</a:t>
            </a:r>
            <a:endParaRPr sz="1200">
              <a:latin typeface="Nunito"/>
              <a:ea typeface="Nunito"/>
              <a:cs typeface="Nunito"/>
              <a:sym typeface="Nunito"/>
            </a:endParaRPr>
          </a:p>
        </p:txBody>
      </p:sp>
      <p:pic>
        <p:nvPicPr>
          <p:cNvPr id="396" name="Google Shape;396;p17"/>
          <p:cNvPicPr preferRelativeResize="0"/>
          <p:nvPr/>
        </p:nvPicPr>
        <p:blipFill>
          <a:blip r:embed="rId4">
            <a:alphaModFix amt="50000"/>
          </a:blip>
          <a:stretch>
            <a:fillRect/>
          </a:stretch>
        </p:blipFill>
        <p:spPr>
          <a:xfrm>
            <a:off x="4076300" y="2760201"/>
            <a:ext cx="924600" cy="924600"/>
          </a:xfrm>
          <a:prstGeom prst="rect">
            <a:avLst/>
          </a:prstGeom>
          <a:noFill/>
          <a:ln>
            <a:noFill/>
          </a:ln>
        </p:spPr>
      </p:pic>
      <p:grpSp>
        <p:nvGrpSpPr>
          <p:cNvPr id="397" name="Google Shape;397;p17"/>
          <p:cNvGrpSpPr/>
          <p:nvPr/>
        </p:nvGrpSpPr>
        <p:grpSpPr>
          <a:xfrm>
            <a:off x="424285" y="1852575"/>
            <a:ext cx="3443071" cy="924600"/>
            <a:chOff x="308851" y="1242975"/>
            <a:chExt cx="3558362" cy="924600"/>
          </a:xfrm>
        </p:grpSpPr>
        <p:cxnSp>
          <p:nvCxnSpPr>
            <p:cNvPr id="398" name="Google Shape;398;p17"/>
            <p:cNvCxnSpPr/>
            <p:nvPr/>
          </p:nvCxnSpPr>
          <p:spPr>
            <a:xfrm rot="10800000">
              <a:off x="2642013" y="1654113"/>
              <a:ext cx="1225200" cy="0"/>
            </a:xfrm>
            <a:prstGeom prst="straightConnector1">
              <a:avLst/>
            </a:prstGeom>
            <a:noFill/>
            <a:ln cap="flat" cmpd="sng" w="9525">
              <a:solidFill>
                <a:srgbClr val="249C90"/>
              </a:solidFill>
              <a:prstDash val="solid"/>
              <a:round/>
              <a:headEnd len="sm" w="sm" type="none"/>
              <a:tailEnd len="med" w="med" type="oval"/>
            </a:ln>
          </p:spPr>
        </p:cxnSp>
        <p:sp>
          <p:nvSpPr>
            <p:cNvPr id="399" name="Google Shape;399;p17"/>
            <p:cNvSpPr txBox="1"/>
            <p:nvPr/>
          </p:nvSpPr>
          <p:spPr>
            <a:xfrm>
              <a:off x="308851" y="1242975"/>
              <a:ext cx="22599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s" sz="1000">
                  <a:solidFill>
                    <a:srgbClr val="E69138"/>
                  </a:solidFill>
                  <a:latin typeface="Nunito"/>
                  <a:ea typeface="Nunito"/>
                  <a:cs typeface="Nunito"/>
                  <a:sym typeface="Nunito"/>
                </a:rPr>
                <a:t>Clean and Shift Data</a:t>
              </a:r>
              <a:endParaRPr b="1" sz="1000">
                <a:solidFill>
                  <a:srgbClr val="FF9900"/>
                </a:solidFill>
              </a:endParaRPr>
            </a:p>
            <a:p>
              <a:pPr indent="0" lvl="0" marL="0" rtl="0" algn="r">
                <a:spcBef>
                  <a:spcPts val="0"/>
                </a:spcBef>
                <a:spcAft>
                  <a:spcPts val="0"/>
                </a:spcAft>
                <a:buNone/>
              </a:pPr>
              <a:r>
                <a:t/>
              </a:r>
              <a:endParaRPr b="1" sz="800"/>
            </a:p>
            <a:p>
              <a:pPr indent="0" lvl="0" marL="0" rtl="0" algn="r">
                <a:spcBef>
                  <a:spcPts val="0"/>
                </a:spcBef>
                <a:spcAft>
                  <a:spcPts val="1600"/>
                </a:spcAft>
                <a:buNone/>
              </a:pPr>
              <a:r>
                <a:rPr lang="es" sz="800">
                  <a:latin typeface="Nunito"/>
                  <a:ea typeface="Nunito"/>
                  <a:cs typeface="Nunito"/>
                  <a:sym typeface="Nunito"/>
                </a:rPr>
                <a:t>Retaining performance signal and indicator, and shifting dataset by one time period so that today's performance is used to determine tomorrow's buy/sell action.</a:t>
              </a:r>
              <a:endParaRPr b="1" sz="800">
                <a:latin typeface="Nunito"/>
                <a:ea typeface="Nunito"/>
                <a:cs typeface="Nunito"/>
                <a:sym typeface="Nunito"/>
              </a:endParaRPr>
            </a:p>
          </p:txBody>
        </p:sp>
      </p:grpSp>
      <p:grpSp>
        <p:nvGrpSpPr>
          <p:cNvPr id="400" name="Google Shape;400;p17"/>
          <p:cNvGrpSpPr/>
          <p:nvPr/>
        </p:nvGrpSpPr>
        <p:grpSpPr>
          <a:xfrm>
            <a:off x="308851" y="3027125"/>
            <a:ext cx="3263087" cy="924600"/>
            <a:chOff x="308851" y="2646125"/>
            <a:chExt cx="3263087" cy="924600"/>
          </a:xfrm>
        </p:grpSpPr>
        <p:cxnSp>
          <p:nvCxnSpPr>
            <p:cNvPr id="401" name="Google Shape;401;p17"/>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402" name="Google Shape;402;p17"/>
            <p:cNvSpPr txBox="1"/>
            <p:nvPr/>
          </p:nvSpPr>
          <p:spPr>
            <a:xfrm>
              <a:off x="308851" y="2646125"/>
              <a:ext cx="22455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s" sz="1000">
                  <a:solidFill>
                    <a:srgbClr val="E69138"/>
                  </a:solidFill>
                  <a:latin typeface="Nunito"/>
                  <a:ea typeface="Nunito"/>
                  <a:cs typeface="Nunito"/>
                  <a:sym typeface="Nunito"/>
                </a:rPr>
                <a:t>Create target dataset</a:t>
              </a:r>
              <a:endParaRPr b="1" sz="1200"/>
            </a:p>
            <a:p>
              <a:pPr indent="0" lvl="0" marL="0" rtl="0" algn="r">
                <a:spcBef>
                  <a:spcPts val="0"/>
                </a:spcBef>
                <a:spcAft>
                  <a:spcPts val="0"/>
                </a:spcAft>
                <a:buNone/>
              </a:pPr>
              <a:r>
                <a:t/>
              </a:r>
              <a:endParaRPr b="1" sz="800"/>
            </a:p>
            <a:p>
              <a:pPr indent="0" lvl="0" marL="0" rtl="0" algn="r">
                <a:spcBef>
                  <a:spcPts val="0"/>
                </a:spcBef>
                <a:spcAft>
                  <a:spcPts val="1600"/>
                </a:spcAft>
                <a:buNone/>
              </a:pPr>
              <a:r>
                <a:rPr lang="es" sz="800">
                  <a:latin typeface="Nunito"/>
                  <a:ea typeface="Nunito"/>
                  <a:cs typeface="Nunito"/>
                  <a:sym typeface="Nunito"/>
                </a:rPr>
                <a:t>Using the buy/sell performance indicator.</a:t>
              </a:r>
              <a:endParaRPr b="1" sz="800">
                <a:latin typeface="Nunito"/>
                <a:ea typeface="Nunito"/>
                <a:cs typeface="Nunito"/>
                <a:sym typeface="Nunito"/>
              </a:endParaRPr>
            </a:p>
          </p:txBody>
        </p:sp>
      </p:grpSp>
      <p:grpSp>
        <p:nvGrpSpPr>
          <p:cNvPr id="403" name="Google Shape;403;p17"/>
          <p:cNvGrpSpPr/>
          <p:nvPr/>
        </p:nvGrpSpPr>
        <p:grpSpPr>
          <a:xfrm>
            <a:off x="245476" y="4148700"/>
            <a:ext cx="4127662" cy="924600"/>
            <a:chOff x="745801" y="3281150"/>
            <a:chExt cx="4127662" cy="924600"/>
          </a:xfrm>
        </p:grpSpPr>
        <p:cxnSp>
          <p:nvCxnSpPr>
            <p:cNvPr id="404" name="Google Shape;404;p17"/>
            <p:cNvCxnSpPr/>
            <p:nvPr/>
          </p:nvCxnSpPr>
          <p:spPr>
            <a:xfrm rot="10800000">
              <a:off x="3171263" y="3656625"/>
              <a:ext cx="1702200" cy="0"/>
            </a:xfrm>
            <a:prstGeom prst="straightConnector1">
              <a:avLst/>
            </a:prstGeom>
            <a:noFill/>
            <a:ln cap="flat" cmpd="sng" w="9525">
              <a:solidFill>
                <a:srgbClr val="1D7E74"/>
              </a:solidFill>
              <a:prstDash val="solid"/>
              <a:round/>
              <a:headEnd len="sm" w="sm" type="none"/>
              <a:tailEnd len="med" w="med" type="oval"/>
            </a:ln>
          </p:spPr>
        </p:cxnSp>
        <p:sp>
          <p:nvSpPr>
            <p:cNvPr id="405" name="Google Shape;405;p17"/>
            <p:cNvSpPr txBox="1"/>
            <p:nvPr/>
          </p:nvSpPr>
          <p:spPr>
            <a:xfrm>
              <a:off x="745801" y="3281150"/>
              <a:ext cx="2283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s" sz="1000">
                  <a:solidFill>
                    <a:srgbClr val="E69138"/>
                  </a:solidFill>
                  <a:latin typeface="Nunito"/>
                  <a:ea typeface="Nunito"/>
                  <a:cs typeface="Nunito"/>
                  <a:sym typeface="Nunito"/>
                </a:rPr>
                <a:t>Train/test datasets</a:t>
              </a:r>
              <a:endParaRPr b="1" sz="1200"/>
            </a:p>
            <a:p>
              <a:pPr indent="0" lvl="0" marL="0" rtl="0" algn="r">
                <a:spcBef>
                  <a:spcPts val="0"/>
                </a:spcBef>
                <a:spcAft>
                  <a:spcPts val="0"/>
                </a:spcAft>
                <a:buNone/>
              </a:pPr>
              <a:r>
                <a:t/>
              </a:r>
              <a:endParaRPr b="1" sz="800"/>
            </a:p>
            <a:p>
              <a:pPr indent="0" lvl="0" marL="0" rtl="0" algn="r">
                <a:spcBef>
                  <a:spcPts val="0"/>
                </a:spcBef>
                <a:spcAft>
                  <a:spcPts val="1600"/>
                </a:spcAft>
                <a:buNone/>
              </a:pPr>
              <a:r>
                <a:rPr lang="es" sz="800">
                  <a:latin typeface="Nunito"/>
                  <a:ea typeface="Nunito"/>
                  <a:cs typeface="Nunito"/>
                  <a:sym typeface="Nunito"/>
                </a:rPr>
                <a:t>Splitting data based on a 24-month window for train and 12 month for test.</a:t>
              </a:r>
              <a:endParaRPr b="1" sz="800">
                <a:latin typeface="Nunito"/>
                <a:ea typeface="Nunito"/>
                <a:cs typeface="Nunito"/>
                <a:sym typeface="Nunito"/>
              </a:endParaRPr>
            </a:p>
          </p:txBody>
        </p:sp>
      </p:grpSp>
      <p:grpSp>
        <p:nvGrpSpPr>
          <p:cNvPr id="406" name="Google Shape;406;p17"/>
          <p:cNvGrpSpPr/>
          <p:nvPr/>
        </p:nvGrpSpPr>
        <p:grpSpPr>
          <a:xfrm>
            <a:off x="5438438" y="2690775"/>
            <a:ext cx="3282013" cy="924600"/>
            <a:chOff x="5209838" y="1242975"/>
            <a:chExt cx="3282013" cy="924600"/>
          </a:xfrm>
        </p:grpSpPr>
        <p:sp>
          <p:nvSpPr>
            <p:cNvPr id="407" name="Google Shape;407;p17"/>
            <p:cNvSpPr txBox="1"/>
            <p:nvPr/>
          </p:nvSpPr>
          <p:spPr>
            <a:xfrm>
              <a:off x="6273351" y="1242975"/>
              <a:ext cx="22185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solidFill>
                    <a:srgbClr val="E69138"/>
                  </a:solidFill>
                  <a:latin typeface="Nunito"/>
                  <a:ea typeface="Nunito"/>
                  <a:cs typeface="Nunito"/>
                  <a:sym typeface="Nunito"/>
                </a:rPr>
                <a:t>Models Testing</a:t>
              </a:r>
              <a:endParaRPr b="1" sz="1200"/>
            </a:p>
            <a:p>
              <a:pPr indent="0" lvl="0" marL="0" rtl="0" algn="l">
                <a:spcBef>
                  <a:spcPts val="0"/>
                </a:spcBef>
                <a:spcAft>
                  <a:spcPts val="0"/>
                </a:spcAft>
                <a:buNone/>
              </a:pPr>
              <a:r>
                <a:t/>
              </a:r>
              <a:endParaRPr b="1" sz="800"/>
            </a:p>
            <a:p>
              <a:pPr indent="0" lvl="0" marL="0" rtl="0" algn="l">
                <a:spcBef>
                  <a:spcPts val="0"/>
                </a:spcBef>
                <a:spcAft>
                  <a:spcPts val="1600"/>
                </a:spcAft>
                <a:buNone/>
              </a:pPr>
              <a:r>
                <a:rPr lang="es" sz="800">
                  <a:latin typeface="Nunito"/>
                  <a:ea typeface="Nunito"/>
                  <a:cs typeface="Nunito"/>
                  <a:sym typeface="Nunito"/>
                </a:rPr>
                <a:t>Test &gt;70 variations of 7 Model types to find the optimal for each Portfolio.</a:t>
              </a:r>
              <a:endParaRPr b="1" sz="800">
                <a:latin typeface="Nunito"/>
                <a:ea typeface="Nunito"/>
                <a:cs typeface="Nunito"/>
                <a:sym typeface="Nunito"/>
              </a:endParaRPr>
            </a:p>
          </p:txBody>
        </p:sp>
        <p:cxnSp>
          <p:nvCxnSpPr>
            <p:cNvPr id="408" name="Google Shape;408;p17"/>
            <p:cNvCxnSpPr/>
            <p:nvPr/>
          </p:nvCxnSpPr>
          <p:spPr>
            <a:xfrm>
              <a:off x="5209838" y="1654113"/>
              <a:ext cx="847200" cy="4500"/>
            </a:xfrm>
            <a:prstGeom prst="straightConnector1">
              <a:avLst/>
            </a:prstGeom>
            <a:noFill/>
            <a:ln cap="flat" cmpd="sng" w="9525">
              <a:solidFill>
                <a:srgbClr val="155B54"/>
              </a:solidFill>
              <a:prstDash val="solid"/>
              <a:round/>
              <a:headEnd len="sm" w="sm" type="none"/>
              <a:tailEnd len="med" w="med" type="oval"/>
            </a:ln>
          </p:spPr>
        </p:cxnSp>
      </p:grpSp>
      <p:grpSp>
        <p:nvGrpSpPr>
          <p:cNvPr id="409" name="Google Shape;409;p17"/>
          <p:cNvGrpSpPr/>
          <p:nvPr/>
        </p:nvGrpSpPr>
        <p:grpSpPr>
          <a:xfrm>
            <a:off x="4714375" y="1687763"/>
            <a:ext cx="4089001" cy="924600"/>
            <a:chOff x="5009600" y="2465750"/>
            <a:chExt cx="4089001" cy="924600"/>
          </a:xfrm>
        </p:grpSpPr>
        <p:cxnSp>
          <p:nvCxnSpPr>
            <p:cNvPr id="410" name="Google Shape;410;p17"/>
            <p:cNvCxnSpPr/>
            <p:nvPr/>
          </p:nvCxnSpPr>
          <p:spPr>
            <a:xfrm flipH="1" rot="10800000">
              <a:off x="5009600" y="2699313"/>
              <a:ext cx="1579800" cy="1200"/>
            </a:xfrm>
            <a:prstGeom prst="straightConnector1">
              <a:avLst/>
            </a:prstGeom>
            <a:noFill/>
            <a:ln cap="flat" cmpd="sng" w="9525">
              <a:solidFill>
                <a:srgbClr val="0C343D"/>
              </a:solidFill>
              <a:prstDash val="solid"/>
              <a:round/>
              <a:headEnd len="sm" w="sm" type="none"/>
              <a:tailEnd len="med" w="med" type="oval"/>
            </a:ln>
          </p:spPr>
        </p:cxnSp>
        <p:sp>
          <p:nvSpPr>
            <p:cNvPr id="411" name="Google Shape;411;p17"/>
            <p:cNvSpPr txBox="1"/>
            <p:nvPr/>
          </p:nvSpPr>
          <p:spPr>
            <a:xfrm>
              <a:off x="6772701" y="2465750"/>
              <a:ext cx="23259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solidFill>
                    <a:srgbClr val="E69138"/>
                  </a:solidFill>
                  <a:latin typeface="Nunito"/>
                  <a:ea typeface="Nunito"/>
                  <a:cs typeface="Nunito"/>
                  <a:sym typeface="Nunito"/>
                </a:rPr>
                <a:t>Make Predictions</a:t>
              </a:r>
              <a:endParaRPr b="1" sz="1200"/>
            </a:p>
            <a:p>
              <a:pPr indent="0" lvl="0" marL="0" rtl="0" algn="l">
                <a:spcBef>
                  <a:spcPts val="0"/>
                </a:spcBef>
                <a:spcAft>
                  <a:spcPts val="0"/>
                </a:spcAft>
                <a:buNone/>
              </a:pPr>
              <a:r>
                <a:t/>
              </a:r>
              <a:endParaRPr b="1" sz="800"/>
            </a:p>
            <a:p>
              <a:pPr indent="0" lvl="0" marL="0" rtl="0" algn="l">
                <a:spcBef>
                  <a:spcPts val="0"/>
                </a:spcBef>
                <a:spcAft>
                  <a:spcPts val="1600"/>
                </a:spcAft>
                <a:buNone/>
              </a:pPr>
              <a:r>
                <a:rPr lang="es" sz="800">
                  <a:latin typeface="Nunito"/>
                  <a:ea typeface="Nunito"/>
                  <a:cs typeface="Nunito"/>
                  <a:sym typeface="Nunito"/>
                </a:rPr>
                <a:t>Predictions become buy/sell signals for machine learning strategy</a:t>
              </a:r>
              <a:endParaRPr b="1" sz="800">
                <a:latin typeface="Nunito"/>
                <a:ea typeface="Nunito"/>
                <a:cs typeface="Nunito"/>
                <a:sym typeface="Nunito"/>
              </a:endParaRPr>
            </a:p>
          </p:txBody>
        </p:sp>
      </p:grpSp>
      <p:sp>
        <p:nvSpPr>
          <p:cNvPr id="412" name="Google Shape;412;p17"/>
          <p:cNvSpPr/>
          <p:nvPr/>
        </p:nvSpPr>
        <p:spPr>
          <a:xfrm rot="-4249122">
            <a:off x="3196668" y="1837218"/>
            <a:ext cx="2767544" cy="2771893"/>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rot="8642375">
            <a:off x="3175162" y="1834840"/>
            <a:ext cx="2774570" cy="2775163"/>
          </a:xfrm>
          <a:prstGeom prst="blockArc">
            <a:avLst>
              <a:gd fmla="val 12602522" name="adj1"/>
              <a:gd fmla="val 16867657" name="adj2"/>
              <a:gd fmla="val 20844"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rot="4742756">
            <a:off x="5365314" y="2816607"/>
            <a:ext cx="577828" cy="578949"/>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rot="-8654743">
            <a:off x="3184520" y="1828931"/>
            <a:ext cx="2776606" cy="2773482"/>
          </a:xfrm>
          <a:prstGeom prst="blockArc">
            <a:avLst>
              <a:gd fmla="val 12602522" name="adj1"/>
              <a:gd fmla="val 16867657" name="adj2"/>
              <a:gd fmla="val 20844"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rot="-8208498">
            <a:off x="3476770" y="3667727"/>
            <a:ext cx="578136" cy="57853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rot="2552380">
            <a:off x="3476855" y="3667956"/>
            <a:ext cx="578168" cy="578133"/>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rot="-598995">
            <a:off x="3189261" y="1855441"/>
            <a:ext cx="2777455" cy="2773180"/>
          </a:xfrm>
          <a:prstGeom prst="blockArc">
            <a:avLst>
              <a:gd fmla="val 12513247" name="adj1"/>
              <a:gd fmla="val 16867657" name="adj2"/>
              <a:gd fmla="val 20844"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rot="9056031">
            <a:off x="4736833" y="3926026"/>
            <a:ext cx="577993" cy="578315"/>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rot="-1784693">
            <a:off x="4737017" y="3925980"/>
            <a:ext cx="578064" cy="57866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rot="-4555659">
            <a:off x="3248102" y="2590369"/>
            <a:ext cx="577429" cy="578884"/>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rot="6205784">
            <a:off x="3248236" y="2590364"/>
            <a:ext cx="577388" cy="578847"/>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txBox="1"/>
          <p:nvPr/>
        </p:nvSpPr>
        <p:spPr>
          <a:xfrm>
            <a:off x="3264550" y="2670010"/>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424" name="Google Shape;424;p17"/>
          <p:cNvSpPr/>
          <p:nvPr/>
        </p:nvSpPr>
        <p:spPr>
          <a:xfrm rot="1924856">
            <a:off x="3175741" y="1854087"/>
            <a:ext cx="2773402" cy="2776049"/>
          </a:xfrm>
          <a:prstGeom prst="blockArc">
            <a:avLst>
              <a:gd fmla="val 12602522" name="adj1"/>
              <a:gd fmla="val 16867657" name="adj2"/>
              <a:gd fmla="val 20844" name="adj3"/>
            </a:avLst>
          </a:prstGeom>
          <a:solidFill>
            <a:srgbClr val="0E4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txBox="1"/>
          <p:nvPr/>
        </p:nvSpPr>
        <p:spPr>
          <a:xfrm rot="730365">
            <a:off x="3520171" y="3741657"/>
            <a:ext cx="507920" cy="26578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426" name="Google Shape;426;p17"/>
          <p:cNvSpPr txBox="1"/>
          <p:nvPr/>
        </p:nvSpPr>
        <p:spPr>
          <a:xfrm rot="705683">
            <a:off x="4766134" y="4007717"/>
            <a:ext cx="507760" cy="26570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427" name="Google Shape;427;p17"/>
          <p:cNvSpPr/>
          <p:nvPr/>
        </p:nvSpPr>
        <p:spPr>
          <a:xfrm rot="5794945">
            <a:off x="3171352" y="1846890"/>
            <a:ext cx="2774087" cy="2776359"/>
          </a:xfrm>
          <a:prstGeom prst="blockArc">
            <a:avLst>
              <a:gd fmla="val 12602522" name="adj1"/>
              <a:gd fmla="val 16867657"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rot="2019921">
            <a:off x="4945151" y="2080717"/>
            <a:ext cx="578525" cy="578109"/>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rot="-1845909">
            <a:off x="3752254" y="1984607"/>
            <a:ext cx="578863" cy="577986"/>
          </a:xfrm>
          <a:prstGeom prst="pie">
            <a:avLst>
              <a:gd fmla="val 6190354" name="adj1"/>
              <a:gd fmla="val 14996165" name="adj2"/>
            </a:avLst>
          </a:prstGeom>
          <a:solidFill>
            <a:srgbClr val="0E413C"/>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rot="8908223">
            <a:off x="3752383" y="1985440"/>
            <a:ext cx="578270" cy="577445"/>
          </a:xfrm>
          <a:prstGeom prst="pie">
            <a:avLst>
              <a:gd fmla="val 4028252" name="adj1"/>
              <a:gd fmla="val 17183677" name="adj2"/>
            </a:avLst>
          </a:prstGeom>
          <a:solidFill>
            <a:srgbClr val="0E4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txBox="1"/>
          <p:nvPr/>
        </p:nvSpPr>
        <p:spPr>
          <a:xfrm rot="-1671092">
            <a:off x="3745631" y="2072603"/>
            <a:ext cx="507939" cy="26613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Roboto"/>
                <a:ea typeface="Roboto"/>
                <a:cs typeface="Roboto"/>
                <a:sym typeface="Roboto"/>
              </a:rPr>
              <a:t>06</a:t>
            </a:r>
            <a:endParaRPr b="1" sz="1600">
              <a:solidFill>
                <a:srgbClr val="FFFFFF"/>
              </a:solidFill>
              <a:latin typeface="Roboto"/>
              <a:ea typeface="Roboto"/>
              <a:cs typeface="Roboto"/>
              <a:sym typeface="Roboto"/>
            </a:endParaRPr>
          </a:p>
        </p:txBody>
      </p:sp>
      <p:sp>
        <p:nvSpPr>
          <p:cNvPr id="432" name="Google Shape;432;p17"/>
          <p:cNvSpPr/>
          <p:nvPr/>
        </p:nvSpPr>
        <p:spPr>
          <a:xfrm rot="-8817671">
            <a:off x="4944978" y="2080929"/>
            <a:ext cx="578312" cy="577897"/>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txBox="1"/>
          <p:nvPr/>
        </p:nvSpPr>
        <p:spPr>
          <a:xfrm rot="2197170">
            <a:off x="5023442" y="2169474"/>
            <a:ext cx="507965" cy="265621"/>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434" name="Google Shape;434;p17"/>
          <p:cNvSpPr/>
          <p:nvPr/>
        </p:nvSpPr>
        <p:spPr>
          <a:xfrm rot="6317499">
            <a:off x="5341219" y="3195576"/>
            <a:ext cx="577859" cy="589699"/>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rot="-4463872">
            <a:off x="5340153" y="3196560"/>
            <a:ext cx="577790" cy="587139"/>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txBox="1"/>
          <p:nvPr/>
        </p:nvSpPr>
        <p:spPr>
          <a:xfrm rot="1052857">
            <a:off x="5392959" y="3256362"/>
            <a:ext cx="508460" cy="265764"/>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nvGrpSpPr>
          <p:cNvPr id="437" name="Google Shape;437;p17"/>
          <p:cNvGrpSpPr/>
          <p:nvPr/>
        </p:nvGrpSpPr>
        <p:grpSpPr>
          <a:xfrm>
            <a:off x="5420988" y="3771663"/>
            <a:ext cx="3412114" cy="924600"/>
            <a:chOff x="5610288" y="2313350"/>
            <a:chExt cx="3412114" cy="924600"/>
          </a:xfrm>
        </p:grpSpPr>
        <p:cxnSp>
          <p:nvCxnSpPr>
            <p:cNvPr id="438" name="Google Shape;438;p17"/>
            <p:cNvCxnSpPr/>
            <p:nvPr/>
          </p:nvCxnSpPr>
          <p:spPr>
            <a:xfrm>
              <a:off x="5610288" y="2775650"/>
              <a:ext cx="886200" cy="0"/>
            </a:xfrm>
            <a:prstGeom prst="straightConnector1">
              <a:avLst/>
            </a:prstGeom>
            <a:noFill/>
            <a:ln cap="flat" cmpd="sng" w="9525">
              <a:solidFill>
                <a:srgbClr val="1B786E"/>
              </a:solidFill>
              <a:prstDash val="solid"/>
              <a:round/>
              <a:headEnd len="sm" w="sm" type="none"/>
              <a:tailEnd len="med" w="med" type="oval"/>
            </a:ln>
          </p:spPr>
        </p:cxnSp>
        <p:sp>
          <p:nvSpPr>
            <p:cNvPr id="439" name="Google Shape;439;p17"/>
            <p:cNvSpPr txBox="1"/>
            <p:nvPr/>
          </p:nvSpPr>
          <p:spPr>
            <a:xfrm>
              <a:off x="6696501" y="2313350"/>
              <a:ext cx="23259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solidFill>
                    <a:srgbClr val="E69138"/>
                  </a:solidFill>
                  <a:latin typeface="Nunito"/>
                  <a:ea typeface="Nunito"/>
                  <a:cs typeface="Nunito"/>
                  <a:sym typeface="Nunito"/>
                </a:rPr>
                <a:t>Saved train/test datasets</a:t>
              </a:r>
              <a:endParaRPr b="1" sz="1200"/>
            </a:p>
            <a:p>
              <a:pPr indent="0" lvl="0" marL="0" rtl="0" algn="l">
                <a:spcBef>
                  <a:spcPts val="0"/>
                </a:spcBef>
                <a:spcAft>
                  <a:spcPts val="0"/>
                </a:spcAft>
                <a:buNone/>
              </a:pPr>
              <a:r>
                <a:t/>
              </a:r>
              <a:endParaRPr b="1" sz="800"/>
            </a:p>
            <a:p>
              <a:pPr indent="0" lvl="0" marL="0" rtl="0" algn="l">
                <a:spcBef>
                  <a:spcPts val="0"/>
                </a:spcBef>
                <a:spcAft>
                  <a:spcPts val="1600"/>
                </a:spcAft>
                <a:buNone/>
              </a:pPr>
              <a:r>
                <a:rPr lang="es" sz="800">
                  <a:latin typeface="Nunito"/>
                  <a:ea typeface="Nunito"/>
                  <a:cs typeface="Nunito"/>
                  <a:sym typeface="Nunito"/>
                </a:rPr>
                <a:t>For use in modeling process.</a:t>
              </a:r>
              <a:endParaRPr b="1" sz="800">
                <a:latin typeface="Nunito"/>
                <a:ea typeface="Nunito"/>
                <a:cs typeface="Nunito"/>
                <a:sym typeface="Nuni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Machine Learning </a:t>
            </a:r>
            <a:r>
              <a:rPr lang="es"/>
              <a:t>Model Performance</a:t>
            </a:r>
            <a:endParaRPr/>
          </a:p>
        </p:txBody>
      </p:sp>
      <p:sp>
        <p:nvSpPr>
          <p:cNvPr id="445" name="Google Shape;445;p18"/>
          <p:cNvSpPr txBox="1"/>
          <p:nvPr>
            <p:ph idx="1" type="body"/>
          </p:nvPr>
        </p:nvSpPr>
        <p:spPr>
          <a:xfrm>
            <a:off x="764100" y="1416200"/>
            <a:ext cx="7615800" cy="482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1000"/>
              </a:spcBef>
              <a:spcAft>
                <a:spcPts val="0"/>
              </a:spcAft>
              <a:buNone/>
            </a:pPr>
            <a:r>
              <a:rPr b="1" lang="es" sz="1200">
                <a:solidFill>
                  <a:srgbClr val="249C90"/>
                </a:solidFill>
              </a:rPr>
              <a:t>Models were evaluated primarily on F1 Score, with AUC-ROC score as a secondary measure if needed</a:t>
            </a:r>
            <a:endParaRPr b="1" sz="1200">
              <a:solidFill>
                <a:srgbClr val="249C90"/>
              </a:solidFill>
            </a:endParaRPr>
          </a:p>
        </p:txBody>
      </p:sp>
      <p:graphicFrame>
        <p:nvGraphicFramePr>
          <p:cNvPr id="446" name="Google Shape;446;p18"/>
          <p:cNvGraphicFramePr/>
          <p:nvPr/>
        </p:nvGraphicFramePr>
        <p:xfrm>
          <a:off x="826625" y="2380925"/>
          <a:ext cx="3000000" cy="3000000"/>
        </p:xfrm>
        <a:graphic>
          <a:graphicData uri="http://schemas.openxmlformats.org/drawingml/2006/table">
            <a:tbl>
              <a:tblPr>
                <a:noFill/>
                <a:tableStyleId>{E46352BB-46CA-46DA-85B8-FAFCEADABBB8}</a:tableStyleId>
              </a:tblPr>
              <a:tblGrid>
                <a:gridCol w="1809750"/>
                <a:gridCol w="1809750"/>
                <a:gridCol w="1809750"/>
                <a:gridCol w="1809750"/>
              </a:tblGrid>
              <a:tr h="381000">
                <a:tc>
                  <a:txBody>
                    <a:bodyPr/>
                    <a:lstStyle/>
                    <a:p>
                      <a:pPr indent="0" lvl="0" marL="0" rtl="0" algn="ctr">
                        <a:spcBef>
                          <a:spcPts val="0"/>
                        </a:spcBef>
                        <a:spcAft>
                          <a:spcPts val="0"/>
                        </a:spcAft>
                        <a:buNone/>
                      </a:pPr>
                      <a:r>
                        <a:rPr lang="es" sz="1200">
                          <a:solidFill>
                            <a:schemeClr val="lt1"/>
                          </a:solidFill>
                          <a:latin typeface="Nunito"/>
                          <a:ea typeface="Nunito"/>
                          <a:cs typeface="Nunito"/>
                          <a:sym typeface="Nunito"/>
                        </a:rPr>
                        <a:t>Portfolio</a:t>
                      </a:r>
                      <a:endParaRPr sz="1200">
                        <a:solidFill>
                          <a:schemeClr val="lt1"/>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49C90"/>
                    </a:solidFill>
                  </a:tcPr>
                </a:tc>
                <a:tc>
                  <a:txBody>
                    <a:bodyPr/>
                    <a:lstStyle/>
                    <a:p>
                      <a:pPr indent="0" lvl="0" marL="0" rtl="0" algn="ctr">
                        <a:spcBef>
                          <a:spcPts val="0"/>
                        </a:spcBef>
                        <a:spcAft>
                          <a:spcPts val="0"/>
                        </a:spcAft>
                        <a:buNone/>
                      </a:pPr>
                      <a:r>
                        <a:rPr lang="es" sz="1200">
                          <a:solidFill>
                            <a:schemeClr val="lt1"/>
                          </a:solidFill>
                          <a:latin typeface="Nunito"/>
                          <a:ea typeface="Nunito"/>
                          <a:cs typeface="Nunito"/>
                          <a:sym typeface="Nunito"/>
                        </a:rPr>
                        <a:t>Selected Model</a:t>
                      </a:r>
                      <a:endParaRPr sz="1200">
                        <a:solidFill>
                          <a:schemeClr val="lt1"/>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49C90"/>
                    </a:solidFill>
                  </a:tcPr>
                </a:tc>
                <a:tc>
                  <a:txBody>
                    <a:bodyPr/>
                    <a:lstStyle/>
                    <a:p>
                      <a:pPr indent="0" lvl="0" marL="0" rtl="0" algn="ctr">
                        <a:spcBef>
                          <a:spcPts val="0"/>
                        </a:spcBef>
                        <a:spcAft>
                          <a:spcPts val="0"/>
                        </a:spcAft>
                        <a:buNone/>
                      </a:pPr>
                      <a:r>
                        <a:rPr lang="es" sz="1200">
                          <a:solidFill>
                            <a:schemeClr val="lt1"/>
                          </a:solidFill>
                          <a:latin typeface="Nunito"/>
                          <a:ea typeface="Nunito"/>
                          <a:cs typeface="Nunito"/>
                          <a:sym typeface="Nunito"/>
                        </a:rPr>
                        <a:t>F1 Score</a:t>
                      </a:r>
                      <a:endParaRPr sz="1200">
                        <a:solidFill>
                          <a:schemeClr val="lt1"/>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49C90"/>
                    </a:solidFill>
                  </a:tcPr>
                </a:tc>
                <a:tc>
                  <a:txBody>
                    <a:bodyPr/>
                    <a:lstStyle/>
                    <a:p>
                      <a:pPr indent="0" lvl="0" marL="0" rtl="0" algn="ctr">
                        <a:spcBef>
                          <a:spcPts val="0"/>
                        </a:spcBef>
                        <a:spcAft>
                          <a:spcPts val="0"/>
                        </a:spcAft>
                        <a:buNone/>
                      </a:pPr>
                      <a:r>
                        <a:rPr lang="es" sz="1200">
                          <a:solidFill>
                            <a:schemeClr val="lt1"/>
                          </a:solidFill>
                          <a:latin typeface="Nunito"/>
                          <a:ea typeface="Nunito"/>
                          <a:cs typeface="Nunito"/>
                          <a:sym typeface="Nunito"/>
                        </a:rPr>
                        <a:t>AUC-ROC</a:t>
                      </a:r>
                      <a:endParaRPr sz="1200">
                        <a:solidFill>
                          <a:schemeClr val="lt1"/>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249C90"/>
                    </a:solidFill>
                  </a:tcPr>
                </a:tc>
              </a:tr>
              <a:tr h="381000">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Conservative</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Neural Network</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0.668464</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0.499312</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Balanced</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Random Forest</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0699229</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0.451357</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381000">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Growth</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Random Forest</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0.699482</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0.579342</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Aggressive</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Random Forest</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0696104</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0.580878</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FEF"/>
                    </a:solidFill>
                  </a:tcPr>
                </a:tc>
              </a:tr>
              <a:tr h="381000">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Alternative</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Random Forest</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0.696104</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rgbClr val="434343"/>
                          </a:solidFill>
                          <a:latin typeface="Nunito"/>
                          <a:ea typeface="Nunito"/>
                          <a:cs typeface="Nunito"/>
                          <a:sym typeface="Nunito"/>
                        </a:rPr>
                        <a:t>0.547933</a:t>
                      </a:r>
                      <a:endParaRPr sz="1200">
                        <a:solidFill>
                          <a:srgbClr val="434343"/>
                        </a:solidFill>
                        <a:latin typeface="Nunito"/>
                        <a:ea typeface="Nunito"/>
                        <a:cs typeface="Nunito"/>
                        <a:sym typeface="Nuni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447" name="Google Shape;447;p18"/>
          <p:cNvSpPr txBox="1"/>
          <p:nvPr/>
        </p:nvSpPr>
        <p:spPr>
          <a:xfrm>
            <a:off x="826625" y="197025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000">
                <a:solidFill>
                  <a:schemeClr val="dk2"/>
                </a:solidFill>
                <a:latin typeface="Nunito"/>
                <a:ea typeface="Nunito"/>
                <a:cs typeface="Nunito"/>
                <a:sym typeface="Nunito"/>
              </a:rPr>
              <a:t>The </a:t>
            </a:r>
            <a:r>
              <a:rPr b="1" lang="es" sz="1000">
                <a:solidFill>
                  <a:srgbClr val="E69138"/>
                </a:solidFill>
                <a:latin typeface="Nunito"/>
                <a:ea typeface="Nunito"/>
                <a:cs typeface="Nunito"/>
                <a:sym typeface="Nunito"/>
              </a:rPr>
              <a:t>selected ‘best models’</a:t>
            </a:r>
            <a:r>
              <a:rPr lang="es" sz="1000">
                <a:solidFill>
                  <a:schemeClr val="dk2"/>
                </a:solidFill>
                <a:latin typeface="Nunito"/>
                <a:ea typeface="Nunito"/>
                <a:cs typeface="Nunito"/>
                <a:sym typeface="Nunito"/>
              </a:rPr>
              <a:t> were:</a:t>
            </a:r>
            <a:endParaRPr sz="10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9"/>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Signal Performance Pathway</a:t>
            </a:r>
            <a:endParaRPr/>
          </a:p>
        </p:txBody>
      </p:sp>
      <p:pic>
        <p:nvPicPr>
          <p:cNvPr id="453" name="Google Shape;453;p19"/>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454" name="Google Shape;454;p19"/>
          <p:cNvSpPr txBox="1"/>
          <p:nvPr/>
        </p:nvSpPr>
        <p:spPr>
          <a:xfrm>
            <a:off x="1424875" y="3949550"/>
            <a:ext cx="134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 sz="1000">
                <a:latin typeface="Nunito"/>
                <a:ea typeface="Nunito"/>
                <a:cs typeface="Nunito"/>
                <a:sym typeface="Nunito"/>
              </a:rPr>
              <a:t>'</a:t>
            </a:r>
            <a:r>
              <a:rPr lang="es" sz="1000">
                <a:solidFill>
                  <a:srgbClr val="E69138"/>
                </a:solidFill>
                <a:latin typeface="Nunito"/>
                <a:ea typeface="Nunito"/>
                <a:cs typeface="Nunito"/>
                <a:sym typeface="Nunito"/>
              </a:rPr>
              <a:t>Entry/Exit Position</a:t>
            </a:r>
            <a:r>
              <a:rPr lang="es" sz="1000">
                <a:latin typeface="Nunito"/>
                <a:ea typeface="Nunito"/>
                <a:cs typeface="Nunito"/>
                <a:sym typeface="Nunito"/>
              </a:rPr>
              <a:t>' </a:t>
            </a:r>
            <a:endParaRPr sz="1000">
              <a:latin typeface="Nunito"/>
              <a:ea typeface="Nunito"/>
              <a:cs typeface="Nunito"/>
              <a:sym typeface="Nunito"/>
            </a:endParaRPr>
          </a:p>
          <a:p>
            <a:pPr indent="0" lvl="0" marL="0" marR="0" rtl="0" algn="l">
              <a:lnSpc>
                <a:spcPct val="100000"/>
              </a:lnSpc>
              <a:spcBef>
                <a:spcPts val="0"/>
              </a:spcBef>
              <a:spcAft>
                <a:spcPts val="0"/>
              </a:spcAft>
              <a:buNone/>
            </a:pPr>
            <a:r>
              <a:rPr lang="es" sz="1000">
                <a:latin typeface="Nunito"/>
                <a:ea typeface="Nunito"/>
                <a:cs typeface="Nunito"/>
                <a:sym typeface="Nunito"/>
              </a:rPr>
              <a:t>'</a:t>
            </a:r>
            <a:r>
              <a:rPr lang="es" sz="1000">
                <a:solidFill>
                  <a:srgbClr val="E69138"/>
                </a:solidFill>
                <a:latin typeface="Nunito"/>
                <a:ea typeface="Nunito"/>
                <a:cs typeface="Nunito"/>
                <a:sym typeface="Nunito"/>
              </a:rPr>
              <a:t>Portfolio Holdings</a:t>
            </a:r>
            <a:r>
              <a:rPr lang="es" sz="1000">
                <a:latin typeface="Nunito"/>
                <a:ea typeface="Nunito"/>
                <a:cs typeface="Nunito"/>
                <a:sym typeface="Nunito"/>
              </a:rPr>
              <a:t>'</a:t>
            </a:r>
            <a:endParaRPr sz="1000">
              <a:latin typeface="Nunito"/>
              <a:ea typeface="Nunito"/>
              <a:cs typeface="Nunito"/>
              <a:sym typeface="Nunito"/>
            </a:endParaRPr>
          </a:p>
          <a:p>
            <a:pPr indent="0" lvl="0" marL="0" marR="0" rtl="0" algn="l">
              <a:lnSpc>
                <a:spcPct val="100000"/>
              </a:lnSpc>
              <a:spcBef>
                <a:spcPts val="0"/>
              </a:spcBef>
              <a:spcAft>
                <a:spcPts val="0"/>
              </a:spcAft>
              <a:buNone/>
            </a:pPr>
            <a:r>
              <a:rPr lang="es" sz="1000">
                <a:latin typeface="Nunito"/>
                <a:ea typeface="Nunito"/>
                <a:cs typeface="Nunito"/>
                <a:sym typeface="Nunito"/>
              </a:rPr>
              <a:t>'</a:t>
            </a:r>
            <a:r>
              <a:rPr lang="es" sz="1000">
                <a:solidFill>
                  <a:srgbClr val="E69138"/>
                </a:solidFill>
                <a:latin typeface="Nunito"/>
                <a:ea typeface="Nunito"/>
                <a:cs typeface="Nunito"/>
                <a:sym typeface="Nunito"/>
              </a:rPr>
              <a:t>Portfolio Cash</a:t>
            </a:r>
            <a:r>
              <a:rPr lang="es" sz="1000">
                <a:latin typeface="Nunito"/>
                <a:ea typeface="Nunito"/>
                <a:cs typeface="Nunito"/>
                <a:sym typeface="Nunito"/>
              </a:rPr>
              <a:t>' </a:t>
            </a:r>
            <a:endParaRPr sz="1000">
              <a:latin typeface="Nunito"/>
              <a:ea typeface="Nunito"/>
              <a:cs typeface="Nunito"/>
              <a:sym typeface="Nunito"/>
            </a:endParaRPr>
          </a:p>
        </p:txBody>
      </p:sp>
      <p:pic>
        <p:nvPicPr>
          <p:cNvPr id="455" name="Google Shape;455;p19"/>
          <p:cNvPicPr preferRelativeResize="0"/>
          <p:nvPr/>
        </p:nvPicPr>
        <p:blipFill>
          <a:blip r:embed="rId4">
            <a:alphaModFix amt="50000"/>
          </a:blip>
          <a:stretch>
            <a:fillRect/>
          </a:stretch>
        </p:blipFill>
        <p:spPr>
          <a:xfrm>
            <a:off x="6380650" y="2105274"/>
            <a:ext cx="835975" cy="835975"/>
          </a:xfrm>
          <a:prstGeom prst="rect">
            <a:avLst/>
          </a:prstGeom>
          <a:noFill/>
          <a:ln>
            <a:noFill/>
          </a:ln>
        </p:spPr>
      </p:pic>
      <p:pic>
        <p:nvPicPr>
          <p:cNvPr id="456" name="Google Shape;456;p19"/>
          <p:cNvPicPr preferRelativeResize="0"/>
          <p:nvPr/>
        </p:nvPicPr>
        <p:blipFill>
          <a:blip r:embed="rId5">
            <a:alphaModFix amt="50000"/>
          </a:blip>
          <a:stretch>
            <a:fillRect/>
          </a:stretch>
        </p:blipFill>
        <p:spPr>
          <a:xfrm>
            <a:off x="1658363" y="2003403"/>
            <a:ext cx="974725" cy="974725"/>
          </a:xfrm>
          <a:prstGeom prst="rect">
            <a:avLst/>
          </a:prstGeom>
          <a:noFill/>
          <a:ln>
            <a:noFill/>
          </a:ln>
        </p:spPr>
      </p:pic>
      <p:cxnSp>
        <p:nvCxnSpPr>
          <p:cNvPr id="457" name="Google Shape;457;p19"/>
          <p:cNvCxnSpPr/>
          <p:nvPr/>
        </p:nvCxnSpPr>
        <p:spPr>
          <a:xfrm>
            <a:off x="1124550" y="4596050"/>
            <a:ext cx="2122500" cy="14400"/>
          </a:xfrm>
          <a:prstGeom prst="straightConnector1">
            <a:avLst/>
          </a:prstGeom>
          <a:noFill/>
          <a:ln cap="flat" cmpd="sng" w="9525">
            <a:solidFill>
              <a:srgbClr val="1D7E74"/>
            </a:solidFill>
            <a:prstDash val="solid"/>
            <a:round/>
            <a:headEnd len="sm" w="sm" type="none"/>
            <a:tailEnd len="med" w="med" type="oval"/>
          </a:ln>
        </p:spPr>
      </p:cxnSp>
      <p:sp>
        <p:nvSpPr>
          <p:cNvPr id="458" name="Google Shape;458;p19"/>
          <p:cNvSpPr/>
          <p:nvPr/>
        </p:nvSpPr>
        <p:spPr>
          <a:xfrm>
            <a:off x="5802370" y="3237200"/>
            <a:ext cx="22959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Performance Benchmarking</a:t>
            </a:r>
            <a:endParaRPr>
              <a:solidFill>
                <a:srgbClr val="FFFFFF"/>
              </a:solidFill>
            </a:endParaRPr>
          </a:p>
        </p:txBody>
      </p:sp>
      <p:sp>
        <p:nvSpPr>
          <p:cNvPr id="459" name="Google Shape;459;p19"/>
          <p:cNvSpPr/>
          <p:nvPr/>
        </p:nvSpPr>
        <p:spPr>
          <a:xfrm>
            <a:off x="1128225" y="3237414"/>
            <a:ext cx="2463600" cy="669000"/>
          </a:xfrm>
          <a:prstGeom prst="homePlate">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Portfolio position evaluation</a:t>
            </a:r>
            <a:endParaRPr>
              <a:solidFill>
                <a:srgbClr val="FFFFFF"/>
              </a:solidFill>
            </a:endParaRPr>
          </a:p>
        </p:txBody>
      </p:sp>
      <p:sp>
        <p:nvSpPr>
          <p:cNvPr id="460" name="Google Shape;460;p19"/>
          <p:cNvSpPr/>
          <p:nvPr/>
        </p:nvSpPr>
        <p:spPr>
          <a:xfrm>
            <a:off x="3554237" y="3237200"/>
            <a:ext cx="2295900" cy="669000"/>
          </a:xfrm>
          <a:prstGeom prst="chevron">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Trading</a:t>
            </a:r>
            <a:r>
              <a:rPr lang="es">
                <a:solidFill>
                  <a:srgbClr val="FFFFFF"/>
                </a:solidFill>
              </a:rPr>
              <a:t> Strategy performance analysis</a:t>
            </a:r>
            <a:endParaRPr>
              <a:solidFill>
                <a:srgbClr val="FFFFFF"/>
              </a:solidFill>
            </a:endParaRPr>
          </a:p>
        </p:txBody>
      </p:sp>
      <p:sp>
        <p:nvSpPr>
          <p:cNvPr id="461" name="Google Shape;461;p19"/>
          <p:cNvSpPr txBox="1"/>
          <p:nvPr/>
        </p:nvSpPr>
        <p:spPr>
          <a:xfrm>
            <a:off x="1256075" y="1318575"/>
            <a:ext cx="6892200" cy="369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s" sz="1200">
                <a:solidFill>
                  <a:srgbClr val="249C90"/>
                </a:solidFill>
                <a:latin typeface="Nunito"/>
                <a:ea typeface="Nunito"/>
                <a:cs typeface="Nunito"/>
                <a:sym typeface="Nunito"/>
              </a:rPr>
              <a:t>Backtesting and display of the trading ‘enhanced’ Portfolio</a:t>
            </a:r>
            <a:endParaRPr sz="1500"/>
          </a:p>
        </p:txBody>
      </p:sp>
      <p:sp>
        <p:nvSpPr>
          <p:cNvPr id="462" name="Google Shape;462;p19"/>
          <p:cNvSpPr txBox="1"/>
          <p:nvPr/>
        </p:nvSpPr>
        <p:spPr>
          <a:xfrm>
            <a:off x="3504150" y="3949550"/>
            <a:ext cx="1968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latin typeface="Nunito"/>
                <a:ea typeface="Nunito"/>
                <a:cs typeface="Nunito"/>
                <a:sym typeface="Nunito"/>
              </a:rPr>
              <a:t>'</a:t>
            </a:r>
            <a:r>
              <a:rPr lang="es" sz="1000">
                <a:solidFill>
                  <a:srgbClr val="E69138"/>
                </a:solidFill>
                <a:latin typeface="Nunito"/>
                <a:ea typeface="Nunito"/>
                <a:cs typeface="Nunito"/>
                <a:sym typeface="Nunito"/>
              </a:rPr>
              <a:t>Portfolio Daily Returns</a:t>
            </a:r>
            <a:r>
              <a:rPr lang="es" sz="1000">
                <a:latin typeface="Nunito"/>
                <a:ea typeface="Nunito"/>
                <a:cs typeface="Nunito"/>
                <a:sym typeface="Nunito"/>
              </a:rPr>
              <a:t>'</a:t>
            </a:r>
            <a:endParaRPr sz="1000">
              <a:latin typeface="Nunito"/>
              <a:ea typeface="Nunito"/>
              <a:cs typeface="Nunito"/>
              <a:sym typeface="Nunito"/>
            </a:endParaRPr>
          </a:p>
          <a:p>
            <a:pPr indent="0" lvl="0" marL="0" rtl="0" algn="l">
              <a:spcBef>
                <a:spcPts val="0"/>
              </a:spcBef>
              <a:spcAft>
                <a:spcPts val="0"/>
              </a:spcAft>
              <a:buNone/>
            </a:pPr>
            <a:r>
              <a:rPr lang="es" sz="1000">
                <a:latin typeface="Nunito"/>
                <a:ea typeface="Nunito"/>
                <a:cs typeface="Nunito"/>
                <a:sym typeface="Nunito"/>
              </a:rPr>
              <a:t>'</a:t>
            </a:r>
            <a:r>
              <a:rPr lang="es" sz="1000">
                <a:solidFill>
                  <a:srgbClr val="E69138"/>
                </a:solidFill>
                <a:latin typeface="Nunito"/>
                <a:ea typeface="Nunito"/>
                <a:cs typeface="Nunito"/>
                <a:sym typeface="Nunito"/>
              </a:rPr>
              <a:t>Portfolio Cumulative Returns</a:t>
            </a:r>
            <a:r>
              <a:rPr lang="es" sz="1000">
                <a:latin typeface="Nunito"/>
                <a:ea typeface="Nunito"/>
                <a:cs typeface="Nunito"/>
                <a:sym typeface="Nunito"/>
              </a:rPr>
              <a:t>'</a:t>
            </a:r>
            <a:endParaRPr sz="1000">
              <a:latin typeface="Nunito"/>
              <a:ea typeface="Nunito"/>
              <a:cs typeface="Nunito"/>
              <a:sym typeface="Nunito"/>
            </a:endParaRPr>
          </a:p>
        </p:txBody>
      </p:sp>
      <p:cxnSp>
        <p:nvCxnSpPr>
          <p:cNvPr id="463" name="Google Shape;463;p19"/>
          <p:cNvCxnSpPr/>
          <p:nvPr/>
        </p:nvCxnSpPr>
        <p:spPr>
          <a:xfrm>
            <a:off x="3504150" y="4596050"/>
            <a:ext cx="2040600" cy="16500"/>
          </a:xfrm>
          <a:prstGeom prst="straightConnector1">
            <a:avLst/>
          </a:prstGeom>
          <a:noFill/>
          <a:ln cap="flat" cmpd="sng" w="9525">
            <a:solidFill>
              <a:srgbClr val="249C90"/>
            </a:solidFill>
            <a:prstDash val="solid"/>
            <a:round/>
            <a:headEnd len="sm" w="sm" type="none"/>
            <a:tailEnd len="med" w="med" type="oval"/>
          </a:ln>
        </p:spPr>
      </p:cxnSp>
      <p:cxnSp>
        <p:nvCxnSpPr>
          <p:cNvPr id="464" name="Google Shape;464;p19"/>
          <p:cNvCxnSpPr/>
          <p:nvPr/>
        </p:nvCxnSpPr>
        <p:spPr>
          <a:xfrm>
            <a:off x="5889075" y="4597100"/>
            <a:ext cx="2122500" cy="14400"/>
          </a:xfrm>
          <a:prstGeom prst="straightConnector1">
            <a:avLst/>
          </a:prstGeom>
          <a:noFill/>
          <a:ln cap="flat" cmpd="sng" w="9525">
            <a:solidFill>
              <a:schemeClr val="lt2"/>
            </a:solidFill>
            <a:prstDash val="solid"/>
            <a:round/>
            <a:headEnd len="sm" w="sm" type="none"/>
            <a:tailEnd len="med" w="med" type="oval"/>
          </a:ln>
        </p:spPr>
      </p:cxnSp>
      <p:sp>
        <p:nvSpPr>
          <p:cNvPr id="465" name="Google Shape;465;p19"/>
          <p:cNvSpPr txBox="1"/>
          <p:nvPr/>
        </p:nvSpPr>
        <p:spPr>
          <a:xfrm>
            <a:off x="5812875" y="3949550"/>
            <a:ext cx="212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E69138"/>
                </a:solidFill>
                <a:latin typeface="Nunito"/>
                <a:ea typeface="Nunito"/>
                <a:cs typeface="Nunito"/>
                <a:sym typeface="Nunito"/>
              </a:rPr>
              <a:t>vs Base ‘buy &amp; hold’ </a:t>
            </a:r>
            <a:r>
              <a:rPr lang="es" sz="1000">
                <a:solidFill>
                  <a:srgbClr val="E69138"/>
                </a:solidFill>
                <a:latin typeface="Nunito"/>
                <a:ea typeface="Nunito"/>
                <a:cs typeface="Nunito"/>
                <a:sym typeface="Nunito"/>
              </a:rPr>
              <a:t>strategy</a:t>
            </a:r>
            <a:r>
              <a:rPr lang="es" sz="1000">
                <a:solidFill>
                  <a:srgbClr val="E69138"/>
                </a:solidFill>
                <a:latin typeface="Nunito"/>
                <a:ea typeface="Nunito"/>
                <a:cs typeface="Nunito"/>
                <a:sym typeface="Nunito"/>
              </a:rPr>
              <a:t> and vs Market reference (S&amp;P500)</a:t>
            </a:r>
            <a:endParaRPr sz="1000">
              <a:latin typeface="Nunito"/>
              <a:ea typeface="Nunito"/>
              <a:cs typeface="Nunito"/>
              <a:sym typeface="Nunito"/>
            </a:endParaRPr>
          </a:p>
        </p:txBody>
      </p:sp>
      <p:pic>
        <p:nvPicPr>
          <p:cNvPr id="466" name="Google Shape;466;p19"/>
          <p:cNvPicPr preferRelativeResize="0"/>
          <p:nvPr/>
        </p:nvPicPr>
        <p:blipFill>
          <a:blip r:embed="rId6">
            <a:alphaModFix amt="50000"/>
          </a:blip>
          <a:stretch>
            <a:fillRect/>
          </a:stretch>
        </p:blipFill>
        <p:spPr>
          <a:xfrm>
            <a:off x="4141048" y="2092313"/>
            <a:ext cx="861900" cy="86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0"/>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Output Visualization</a:t>
            </a:r>
            <a:endParaRPr/>
          </a:p>
        </p:txBody>
      </p:sp>
      <p:pic>
        <p:nvPicPr>
          <p:cNvPr id="472" name="Google Shape;472;p20"/>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pic>
        <p:nvPicPr>
          <p:cNvPr id="473" name="Google Shape;473;p20"/>
          <p:cNvPicPr preferRelativeResize="0"/>
          <p:nvPr/>
        </p:nvPicPr>
        <p:blipFill rotWithShape="1">
          <a:blip r:embed="rId4">
            <a:alphaModFix/>
          </a:blip>
          <a:srcRect b="0" l="0" r="33413" t="0"/>
          <a:stretch/>
        </p:blipFill>
        <p:spPr>
          <a:xfrm>
            <a:off x="221200" y="1883750"/>
            <a:ext cx="2149873" cy="1731149"/>
          </a:xfrm>
          <a:prstGeom prst="rect">
            <a:avLst/>
          </a:prstGeom>
          <a:noFill/>
          <a:ln>
            <a:noFill/>
          </a:ln>
        </p:spPr>
      </p:pic>
      <p:sp>
        <p:nvSpPr>
          <p:cNvPr id="474" name="Google Shape;474;p20"/>
          <p:cNvSpPr txBox="1"/>
          <p:nvPr/>
        </p:nvSpPr>
        <p:spPr>
          <a:xfrm>
            <a:off x="1290300" y="1323550"/>
            <a:ext cx="465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249C90"/>
                </a:solidFill>
                <a:latin typeface="Roboto"/>
                <a:ea typeface="Roboto"/>
                <a:cs typeface="Roboto"/>
                <a:sym typeface="Roboto"/>
              </a:rPr>
              <a:t>Features deployed in Project 1…</a:t>
            </a:r>
            <a:endParaRPr b="1" sz="1200">
              <a:solidFill>
                <a:srgbClr val="249C90"/>
              </a:solidFill>
              <a:latin typeface="Roboto"/>
              <a:ea typeface="Roboto"/>
              <a:cs typeface="Roboto"/>
              <a:sym typeface="Roboto"/>
            </a:endParaRPr>
          </a:p>
        </p:txBody>
      </p:sp>
      <p:sp>
        <p:nvSpPr>
          <p:cNvPr id="475" name="Google Shape;475;p20"/>
          <p:cNvSpPr txBox="1"/>
          <p:nvPr/>
        </p:nvSpPr>
        <p:spPr>
          <a:xfrm>
            <a:off x="249000" y="3856850"/>
            <a:ext cx="2149800" cy="461700"/>
          </a:xfrm>
          <a:prstGeom prst="rect">
            <a:avLst/>
          </a:prstGeom>
          <a:solidFill>
            <a:srgbClr val="249C90"/>
          </a:solidFill>
          <a:ln cap="flat" cmpd="sng" w="9525">
            <a:solidFill>
              <a:srgbClr val="CCCCCC"/>
            </a:solidFill>
            <a:prstDash val="solid"/>
            <a:round/>
            <a:headEnd len="sm" w="sm" type="none"/>
            <a:tailEnd len="sm" w="sm" type="none"/>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1"/>
                </a:solidFill>
                <a:latin typeface="Roboto"/>
                <a:ea typeface="Roboto"/>
                <a:cs typeface="Roboto"/>
                <a:sym typeface="Roboto"/>
              </a:rPr>
              <a:t>Client Questionnaire &amp; Risk Tolerance Assessment (UI)</a:t>
            </a:r>
            <a:endParaRPr b="1" sz="700">
              <a:solidFill>
                <a:schemeClr val="lt1"/>
              </a:solidFill>
            </a:endParaRPr>
          </a:p>
        </p:txBody>
      </p:sp>
      <p:pic>
        <p:nvPicPr>
          <p:cNvPr id="476" name="Google Shape;476;p20"/>
          <p:cNvPicPr preferRelativeResize="0"/>
          <p:nvPr/>
        </p:nvPicPr>
        <p:blipFill>
          <a:blip r:embed="rId5">
            <a:alphaModFix/>
          </a:blip>
          <a:stretch>
            <a:fillRect/>
          </a:stretch>
        </p:blipFill>
        <p:spPr>
          <a:xfrm>
            <a:off x="2509650" y="1883750"/>
            <a:ext cx="2066926" cy="1731150"/>
          </a:xfrm>
          <a:prstGeom prst="rect">
            <a:avLst/>
          </a:prstGeom>
          <a:noFill/>
          <a:ln>
            <a:noFill/>
          </a:ln>
        </p:spPr>
      </p:pic>
      <p:pic>
        <p:nvPicPr>
          <p:cNvPr id="477" name="Google Shape;477;p20"/>
          <p:cNvPicPr preferRelativeResize="0"/>
          <p:nvPr/>
        </p:nvPicPr>
        <p:blipFill>
          <a:blip r:embed="rId6">
            <a:alphaModFix/>
          </a:blip>
          <a:stretch>
            <a:fillRect/>
          </a:stretch>
        </p:blipFill>
        <p:spPr>
          <a:xfrm>
            <a:off x="4715149" y="1877050"/>
            <a:ext cx="2031540" cy="1744550"/>
          </a:xfrm>
          <a:prstGeom prst="rect">
            <a:avLst/>
          </a:prstGeom>
          <a:noFill/>
          <a:ln>
            <a:noFill/>
          </a:ln>
        </p:spPr>
      </p:pic>
      <p:pic>
        <p:nvPicPr>
          <p:cNvPr id="478" name="Google Shape;478;p20"/>
          <p:cNvPicPr preferRelativeResize="0"/>
          <p:nvPr/>
        </p:nvPicPr>
        <p:blipFill>
          <a:blip r:embed="rId7">
            <a:alphaModFix/>
          </a:blip>
          <a:stretch>
            <a:fillRect/>
          </a:stretch>
        </p:blipFill>
        <p:spPr>
          <a:xfrm>
            <a:off x="6885275" y="1877050"/>
            <a:ext cx="2066925" cy="1696576"/>
          </a:xfrm>
          <a:prstGeom prst="rect">
            <a:avLst/>
          </a:prstGeom>
          <a:noFill/>
          <a:ln>
            <a:noFill/>
          </a:ln>
        </p:spPr>
      </p:pic>
      <p:sp>
        <p:nvSpPr>
          <p:cNvPr id="479" name="Google Shape;479;p20"/>
          <p:cNvSpPr txBox="1"/>
          <p:nvPr/>
        </p:nvSpPr>
        <p:spPr>
          <a:xfrm>
            <a:off x="2509650" y="3856850"/>
            <a:ext cx="2067000" cy="461700"/>
          </a:xfrm>
          <a:prstGeom prst="rect">
            <a:avLst/>
          </a:prstGeom>
          <a:solidFill>
            <a:srgbClr val="249C90"/>
          </a:solidFill>
          <a:ln cap="flat" cmpd="sng" w="9525">
            <a:solidFill>
              <a:srgbClr val="CCCCCC"/>
            </a:solidFill>
            <a:prstDash val="solid"/>
            <a:round/>
            <a:headEnd len="sm" w="sm" type="none"/>
            <a:tailEnd len="sm" w="sm" type="none"/>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1"/>
                </a:solidFill>
                <a:latin typeface="Roboto"/>
                <a:ea typeface="Roboto"/>
                <a:cs typeface="Roboto"/>
                <a:sym typeface="Roboto"/>
              </a:rPr>
              <a:t>Portfolio Profile Details and Description</a:t>
            </a:r>
            <a:endParaRPr sz="900">
              <a:solidFill>
                <a:schemeClr val="lt1"/>
              </a:solidFill>
              <a:latin typeface="Roboto"/>
              <a:ea typeface="Roboto"/>
              <a:cs typeface="Roboto"/>
              <a:sym typeface="Roboto"/>
            </a:endParaRPr>
          </a:p>
        </p:txBody>
      </p:sp>
      <p:sp>
        <p:nvSpPr>
          <p:cNvPr id="480" name="Google Shape;480;p20"/>
          <p:cNvSpPr txBox="1"/>
          <p:nvPr/>
        </p:nvSpPr>
        <p:spPr>
          <a:xfrm>
            <a:off x="4687500" y="3856850"/>
            <a:ext cx="2067000" cy="461700"/>
          </a:xfrm>
          <a:prstGeom prst="rect">
            <a:avLst/>
          </a:prstGeom>
          <a:solidFill>
            <a:srgbClr val="249C90"/>
          </a:solidFill>
          <a:ln cap="flat" cmpd="sng" w="9525">
            <a:solidFill>
              <a:srgbClr val="CCCCCC"/>
            </a:solidFill>
            <a:prstDash val="solid"/>
            <a:round/>
            <a:headEnd len="sm" w="sm" type="none"/>
            <a:tailEnd len="sm" w="sm" type="none"/>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1"/>
                </a:solidFill>
                <a:latin typeface="Roboto"/>
                <a:ea typeface="Roboto"/>
                <a:cs typeface="Roboto"/>
                <a:sym typeface="Roboto"/>
              </a:rPr>
              <a:t>Past Performance and Benchmarking</a:t>
            </a:r>
            <a:endParaRPr b="1" sz="700">
              <a:solidFill>
                <a:schemeClr val="lt1"/>
              </a:solidFill>
            </a:endParaRPr>
          </a:p>
        </p:txBody>
      </p:sp>
      <p:sp>
        <p:nvSpPr>
          <p:cNvPr id="481" name="Google Shape;481;p20"/>
          <p:cNvSpPr txBox="1"/>
          <p:nvPr/>
        </p:nvSpPr>
        <p:spPr>
          <a:xfrm>
            <a:off x="6865350" y="3856850"/>
            <a:ext cx="2086800" cy="461700"/>
          </a:xfrm>
          <a:prstGeom prst="rect">
            <a:avLst/>
          </a:prstGeom>
          <a:solidFill>
            <a:srgbClr val="249C90"/>
          </a:solidFill>
          <a:ln cap="flat" cmpd="sng" w="9525">
            <a:solidFill>
              <a:srgbClr val="CCCCCC"/>
            </a:solidFill>
            <a:prstDash val="solid"/>
            <a:round/>
            <a:headEnd len="sm" w="sm" type="none"/>
            <a:tailEnd len="sm" w="sm" type="none"/>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1"/>
                </a:solidFill>
                <a:latin typeface="Roboto"/>
                <a:ea typeface="Roboto"/>
                <a:cs typeface="Roboto"/>
                <a:sym typeface="Roboto"/>
              </a:rPr>
              <a:t>Monte Carlo Simulations and Future Expected Performance</a:t>
            </a:r>
            <a:endParaRPr sz="9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1"/>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Output Visualization</a:t>
            </a:r>
            <a:endParaRPr/>
          </a:p>
        </p:txBody>
      </p:sp>
      <p:pic>
        <p:nvPicPr>
          <p:cNvPr id="487" name="Google Shape;487;p21"/>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488" name="Google Shape;488;p21"/>
          <p:cNvSpPr txBox="1"/>
          <p:nvPr/>
        </p:nvSpPr>
        <p:spPr>
          <a:xfrm>
            <a:off x="1290300" y="1323550"/>
            <a:ext cx="465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249C90"/>
                </a:solidFill>
                <a:latin typeface="Roboto"/>
                <a:ea typeface="Roboto"/>
                <a:cs typeface="Roboto"/>
                <a:sym typeface="Roboto"/>
              </a:rPr>
              <a:t>And new f</a:t>
            </a:r>
            <a:r>
              <a:rPr b="1" lang="es" sz="1200">
                <a:solidFill>
                  <a:srgbClr val="249C90"/>
                </a:solidFill>
                <a:latin typeface="Roboto"/>
                <a:ea typeface="Roboto"/>
                <a:cs typeface="Roboto"/>
                <a:sym typeface="Roboto"/>
              </a:rPr>
              <a:t>eatures from Project 2</a:t>
            </a:r>
            <a:endParaRPr b="1" sz="1200">
              <a:solidFill>
                <a:srgbClr val="249C90"/>
              </a:solidFill>
              <a:latin typeface="Roboto"/>
              <a:ea typeface="Roboto"/>
              <a:cs typeface="Roboto"/>
              <a:sym typeface="Roboto"/>
            </a:endParaRPr>
          </a:p>
        </p:txBody>
      </p:sp>
      <p:sp>
        <p:nvSpPr>
          <p:cNvPr id="489" name="Google Shape;489;p21"/>
          <p:cNvSpPr txBox="1"/>
          <p:nvPr/>
        </p:nvSpPr>
        <p:spPr>
          <a:xfrm>
            <a:off x="673500" y="4347125"/>
            <a:ext cx="2067000" cy="461700"/>
          </a:xfrm>
          <a:prstGeom prst="rect">
            <a:avLst/>
          </a:prstGeom>
          <a:solidFill>
            <a:srgbClr val="249C90"/>
          </a:solidFill>
          <a:ln cap="flat" cmpd="sng" w="9525">
            <a:solidFill>
              <a:srgbClr val="CCCCCC"/>
            </a:solidFill>
            <a:prstDash val="solid"/>
            <a:round/>
            <a:headEnd len="sm" w="sm" type="none"/>
            <a:tailEnd len="sm" w="sm" type="none"/>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1"/>
                </a:solidFill>
                <a:latin typeface="Roboto"/>
                <a:ea typeface="Roboto"/>
                <a:cs typeface="Roboto"/>
                <a:sym typeface="Roboto"/>
              </a:rPr>
              <a:t>Trading Strategy Selection by the User</a:t>
            </a:r>
            <a:endParaRPr b="1" sz="700">
              <a:solidFill>
                <a:schemeClr val="lt1"/>
              </a:solidFill>
            </a:endParaRPr>
          </a:p>
        </p:txBody>
      </p:sp>
      <p:sp>
        <p:nvSpPr>
          <p:cNvPr id="490" name="Google Shape;490;p21"/>
          <p:cNvSpPr txBox="1"/>
          <p:nvPr/>
        </p:nvSpPr>
        <p:spPr>
          <a:xfrm>
            <a:off x="3648513" y="4347125"/>
            <a:ext cx="2017800" cy="461700"/>
          </a:xfrm>
          <a:prstGeom prst="rect">
            <a:avLst/>
          </a:prstGeom>
          <a:solidFill>
            <a:srgbClr val="249C90"/>
          </a:solidFill>
          <a:ln cap="flat" cmpd="sng" w="9525">
            <a:solidFill>
              <a:srgbClr val="CCCCCC"/>
            </a:solidFill>
            <a:prstDash val="solid"/>
            <a:round/>
            <a:headEnd len="sm" w="sm" type="none"/>
            <a:tailEnd len="sm" w="sm" type="none"/>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1"/>
                </a:solidFill>
                <a:latin typeface="Roboto"/>
                <a:ea typeface="Roboto"/>
                <a:cs typeface="Roboto"/>
                <a:sym typeface="Roboto"/>
              </a:rPr>
              <a:t>Past performance benchmarking vs base strategy and Market reference</a:t>
            </a:r>
            <a:endParaRPr sz="900">
              <a:solidFill>
                <a:schemeClr val="lt1"/>
              </a:solidFill>
              <a:latin typeface="Roboto"/>
              <a:ea typeface="Roboto"/>
              <a:cs typeface="Roboto"/>
              <a:sym typeface="Roboto"/>
            </a:endParaRPr>
          </a:p>
        </p:txBody>
      </p:sp>
      <p:sp>
        <p:nvSpPr>
          <p:cNvPr id="491" name="Google Shape;491;p21"/>
          <p:cNvSpPr txBox="1"/>
          <p:nvPr/>
        </p:nvSpPr>
        <p:spPr>
          <a:xfrm>
            <a:off x="6574350" y="4347125"/>
            <a:ext cx="2017800" cy="461700"/>
          </a:xfrm>
          <a:prstGeom prst="rect">
            <a:avLst/>
          </a:prstGeom>
          <a:solidFill>
            <a:srgbClr val="249C90"/>
          </a:solidFill>
          <a:ln cap="flat" cmpd="sng" w="9525">
            <a:solidFill>
              <a:srgbClr val="CCCCCC"/>
            </a:solidFill>
            <a:prstDash val="solid"/>
            <a:round/>
            <a:headEnd len="sm" w="sm" type="none"/>
            <a:tailEnd len="sm" w="sm" type="none"/>
          </a:ln>
        </p:spPr>
        <p:txBody>
          <a:bodyPr anchorCtr="0" anchor="ctr" bIns="91425" lIns="91425" spcFirstLastPara="1" rIns="91425" wrap="square" tIns="91425">
            <a:spAutoFit/>
          </a:bodyPr>
          <a:lstStyle/>
          <a:p>
            <a:pPr indent="0" lvl="0" marL="0" rtl="0" algn="ctr">
              <a:spcBef>
                <a:spcPts val="0"/>
              </a:spcBef>
              <a:spcAft>
                <a:spcPts val="0"/>
              </a:spcAft>
              <a:buNone/>
            </a:pPr>
            <a:r>
              <a:rPr lang="es" sz="900">
                <a:solidFill>
                  <a:schemeClr val="lt1"/>
                </a:solidFill>
                <a:latin typeface="Roboto"/>
                <a:ea typeface="Roboto"/>
                <a:cs typeface="Roboto"/>
                <a:sym typeface="Roboto"/>
              </a:rPr>
              <a:t>Future Expected Performance with Montecarlo</a:t>
            </a:r>
            <a:endParaRPr sz="900">
              <a:solidFill>
                <a:schemeClr val="lt1"/>
              </a:solidFill>
              <a:latin typeface="Roboto"/>
              <a:ea typeface="Roboto"/>
              <a:cs typeface="Roboto"/>
              <a:sym typeface="Roboto"/>
            </a:endParaRPr>
          </a:p>
        </p:txBody>
      </p:sp>
      <p:pic>
        <p:nvPicPr>
          <p:cNvPr id="492" name="Google Shape;492;p21"/>
          <p:cNvPicPr preferRelativeResize="0"/>
          <p:nvPr/>
        </p:nvPicPr>
        <p:blipFill>
          <a:blip r:embed="rId4">
            <a:alphaModFix/>
          </a:blip>
          <a:stretch>
            <a:fillRect/>
          </a:stretch>
        </p:blipFill>
        <p:spPr>
          <a:xfrm>
            <a:off x="193625" y="1840400"/>
            <a:ext cx="2703561" cy="2436700"/>
          </a:xfrm>
          <a:prstGeom prst="rect">
            <a:avLst/>
          </a:prstGeom>
          <a:noFill/>
          <a:ln>
            <a:noFill/>
          </a:ln>
        </p:spPr>
      </p:pic>
      <p:pic>
        <p:nvPicPr>
          <p:cNvPr id="493" name="Google Shape;493;p21"/>
          <p:cNvPicPr preferRelativeResize="0"/>
          <p:nvPr/>
        </p:nvPicPr>
        <p:blipFill>
          <a:blip r:embed="rId5">
            <a:alphaModFix/>
          </a:blip>
          <a:stretch>
            <a:fillRect/>
          </a:stretch>
        </p:blipFill>
        <p:spPr>
          <a:xfrm>
            <a:off x="2958226" y="1840400"/>
            <a:ext cx="3187574" cy="2129674"/>
          </a:xfrm>
          <a:prstGeom prst="rect">
            <a:avLst/>
          </a:prstGeom>
          <a:noFill/>
          <a:ln>
            <a:noFill/>
          </a:ln>
        </p:spPr>
      </p:pic>
      <p:pic>
        <p:nvPicPr>
          <p:cNvPr id="494" name="Google Shape;494;p21"/>
          <p:cNvPicPr preferRelativeResize="0"/>
          <p:nvPr/>
        </p:nvPicPr>
        <p:blipFill>
          <a:blip r:embed="rId6">
            <a:alphaModFix/>
          </a:blip>
          <a:stretch>
            <a:fillRect/>
          </a:stretch>
        </p:blipFill>
        <p:spPr>
          <a:xfrm>
            <a:off x="6206851" y="1756275"/>
            <a:ext cx="2693400" cy="26049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