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54713-FC18-E8F8-8147-771A65DD5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AF51C-B824-13B8-A137-66912327A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B40AA-4EBB-E16A-B841-DF5AD2B3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119ED-ACE5-90FC-D679-183184B0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09286-EF81-87B5-77BE-3638A9AA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F1F0-E85E-6939-EE82-1FF1E2A1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F03B-37BE-8415-BB41-0C77C231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D8B33-FEFB-7627-396D-DC32DDFE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DC660-3832-63F4-1ED6-F4CF5887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409F3-E090-7428-0A6B-D415857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6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8BD576-6B37-328C-BAC8-B707D66EE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752373-D4B7-422F-BF1F-3F4F32F49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325EB-088F-C2D8-FFE7-65419058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EE5B4-61C8-C08F-A7BB-CC91515D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EB90F-A1A9-38CB-7048-605003F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5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871AA-F849-5A30-9DBF-69D00109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2C08C-F009-BB0E-C2D9-5B7D839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18AEE-4048-8283-BFF2-0F719B96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B00D5-7E9D-2193-B46B-44274FFA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2033D-4CB2-F03D-3AE3-231683B8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5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3D804-B67D-1EC3-F30B-1780E5E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C5FF-0ACB-ACAB-1A23-B7A0F125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F8E03-1356-1E75-BFB2-F542041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05D41-780C-1EF3-4859-E99E202D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5EC0D-25BE-F45F-312E-D4519B4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8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A55A-84DE-6E2A-F569-4F584110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52AA-D772-70E1-3544-ED376CB1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D77AD-9D25-E8DB-4ACD-86B25BACF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500D8-2492-ECE2-A114-D6FC445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B66D7-D1F5-D259-2F0C-869F41CA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FDF78-684B-3895-ED50-CBCDBFE6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928A8-1022-9B48-34B0-AEF1CB86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A5159-31DF-B241-5353-9F462083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957C6-2E91-DDE8-1E14-999CFFC6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87F89-B5AD-0AE6-B3AC-4303506E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66041-22B2-E666-E0AE-D6FAA0E31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E85C14-A0A9-114B-5A80-A20F8DC7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9B7BF1-4812-D47F-3A0C-3C50E9A3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1EEA91-43A8-F1FD-56E6-66015BD6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3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BEF56-EC64-5694-937F-AB00200A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532406-E956-A266-B173-255665D0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E8E50-282C-AF9C-061F-ECCC9F4B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584AF2-4C05-F814-D516-2001957F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5BA26-B29B-A8B0-32F8-3D323167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5398D-3085-2D8F-8390-D76DC09E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1AC27-1EE7-8AF2-B87B-BE29BCFE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C61E-9CF0-1C54-D5C3-DF5B5681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40EB5-C38B-1A02-19BE-9171CAE8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8BE92-896B-38B6-4B2D-31EA935B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3FB95-7616-9D1F-6D4D-99CAD87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B8440-B794-E066-3221-A1011055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B8C75-092E-259E-8A32-F2869D83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2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85E5-3706-4C05-7956-887A0E82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899F83-49BD-C7B9-161C-E8F94C1A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3C66F-5059-66B9-01F0-D5447FAF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6D142-2951-E4DD-872D-D2EF31D3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9DC85-FB90-C374-2552-260EB555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5EBCF-F0D9-C7D6-D89A-D64F34F7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9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73E2A9-D4AF-C535-CE75-5F39FB3D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CAECD-9438-2BA7-53B5-332E9610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66FEA-7792-8183-F41D-F4282E01C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9714-EEE9-4E58-96EF-0FC6B568CAD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04137-A7D3-6C60-D315-E26DA6CA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9743-6D8D-065E-FC49-8C5F6B859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64D1-1E7B-4C25-9CF4-CBADCA00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9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n.co.kr/news-detail/2022040508053344721" TargetMode="External"/><Relationship Id="rId2" Type="http://schemas.openxmlformats.org/officeDocument/2006/relationships/hyperlink" Target="https://blog.kt.com/68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415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952173" y="287257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/>
        </p:nvGraphicFramePr>
        <p:xfrm>
          <a:off x="1359769" y="842885"/>
          <a:ext cx="9472463" cy="5632533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SK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텔레콤의 상권 분석 및 타겟 마케팅 지원 서비스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김시윤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5876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SKT 2600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만 행동패턴 및 라이프스타일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DB,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유동인구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DB, </a:t>
                      </a:r>
                      <a:r>
                        <a:rPr 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SK planet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지도 및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POI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정보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OK CASHBAG 3400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만 소비패턴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및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라이프스타일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DB,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통계청 인구 센서스 및 경제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사회 통계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현대카드 업종별 매출 및 구매자 특성 정보</a:t>
                      </a: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b="0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지오비전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데이터 준비 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유동인구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주거인구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직장인 규모 및 특성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매출액 및 부동산 정보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매출 추정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Target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추출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부동산 분석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관광객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축제 분석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솔루션 개발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X-ray MAP </a:t>
                      </a:r>
                      <a:r>
                        <a:rPr lang="en-US" altLang="ko-KR" sz="1100" b="0" kern="1200" spc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200" spc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프랜차이즈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및 기업에서 보유한 데이터를 실시간으로 지도위에 올려 분석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Business GIS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구축 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출점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가맹점 지원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상권분석 등 인사이트를 제공하는 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CRM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솔루션 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0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 분석 솔루션을 통해 지역별 잠재고객의 정보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라이프 스타일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상권의 잠재력을 분석하여 </a:t>
                      </a: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출점의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타당성을 판단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예상 매출액을 추정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판촉지원 솔루션을 이용해 판촉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마케팅을 시행할 지역을 세분화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각 지역별 고객에 맞는 타깃마케팅 전략 수립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점포관리 솔루션을 이용해 점포별 시장 잠재력 분석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고객 특성 분석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상품별 판매특성 분석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3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유통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dirty="0"/>
                        <a:t>잠재고객의 정보와 라이프 스타일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상권의 잠재력을 분석</a:t>
                      </a:r>
                      <a:endParaRPr lang="en-US" altLang="ko-KR" sz="1100" dirty="0"/>
                    </a:p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금융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dirty="0"/>
                        <a:t>고객과 잠재고객의 라이프 스타일을 기반으로 고객 맞춤형 금융상품을 개발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프랜차이즈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서비스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dirty="0"/>
                        <a:t>기존 매장의 매출 및 계약 현황을 파악하고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기존 가맹점에 보장한 상권 영역을 관리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제조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en-US" altLang="ko-KR" sz="1100" dirty="0"/>
                        <a:t>PRM </a:t>
                      </a:r>
                      <a:r>
                        <a:rPr lang="ko-KR" altLang="en-US" sz="1100" dirty="0"/>
                        <a:t>솔루션을 이용해 각 파트너의 상권특성을 파악하고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이에따라 어떤 상품을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어디에 있는 누구를 대상으로 판매해야 하는지 분석하여 파트너의 영업활동을 지원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본 사례는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sk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텔레콤 및 협력사들의 빅데이터 등을 활용하여 금융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서비스 등 다양한 분야의 업무지원 솔루션을 개발한 사례이다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이처럼 이용자들을 각 특성별로 분류하기만 해도 수요분석 및 마케팅을 지원하는 데 있어 더 효율적으로 관리할 수 있다는 것을 알게 되었다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따라서 분석 모델을 만드는 것도 중요하지만 그 이전에 데이터를 분류하는 것이 좋은 데이터 분석을 하는 것의 시작이라는 것을 깨닫게 되었다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415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/>
        </p:nvGraphicFramePr>
        <p:xfrm>
          <a:off x="1359770" y="1052949"/>
          <a:ext cx="9472463" cy="5742511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시민의 행동 양태를 빅 데이터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(Big Data)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로 분석해 서울시 심야버스 노선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올빼미 버스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을 만들다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3</a:t>
                      </a:r>
                      <a:r>
                        <a:rPr lang="ko-KR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r>
                        <a:rPr lang="ko-KR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김현일</a:t>
                      </a:r>
                      <a:endParaRPr lang="en-US" altLang="ko-KR" sz="14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6370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KT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의 통화량 데이터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30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억 건과 심야택시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승하차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데이터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500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만건</a:t>
                      </a:r>
                      <a:endParaRPr lang="en-US" sz="14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A)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준비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가져오기 위해 관련 기관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(KT,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택시회사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협의를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B)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과정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교통체증 발생시간이나 유발요인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승객 수송이 많거나 적은 시간대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후불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선불카드나 현금 지불 등 지불 형태 유형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환승 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승하차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유형 등을 파악한다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절차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버스가 운영하지 않는 시간대에 유동인구가 가장 많은 곳을 전화 데이터로 파악했고 통화량 정보와 심야 택시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승하차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정보를 통해 그 유동인구가 어디로 가장 많이 가는 지를 파악한다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1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시는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노선별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요일별로 패턴을 분석해 심야버스 노선을 최적화했고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요일별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배차간격을 조정해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'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올빼미버스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를 선보임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의미없이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쌓아놨다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폐기했던 정보를 활용해 실제 시민생활의 질을 높였다는 평가를 받았다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출범 첫 해부터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‘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서울시민이 뽑은 서울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10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대 뉴스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’ 1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위로 선정되었다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44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대였던 올빼미 버스는 인기에 힘입어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2017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년 기준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26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대가 늘어난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70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대로 증가하게 되었다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이번 사례는 서울시에서 빅데이터를 활용해 시민의 불편을 해결해 삶의 질을 향상시킨 사례이다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이처럼 빅데이터를 활용해 인사이트를 얻을 수 있다면 정부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기업 가릴 것 없이 예기치 못한 곳에서 큰 성과를 불러낼 수 있겠다는 생각을 하게 되었다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빅데이터를 통해 성과를 낼 수 있는 인재가 되기 위해 </a:t>
                      </a:r>
                      <a:r>
                        <a:rPr lang="ko-KR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노력해야겠다고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생각했다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2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/>
        </p:nvGraphicFramePr>
        <p:xfrm>
          <a:off x="1724095" y="1235723"/>
          <a:ext cx="8743812" cy="5105809"/>
        </p:xfrm>
        <a:graphic>
          <a:graphicData uri="http://schemas.openxmlformats.org/drawingml/2006/table">
            <a:tbl>
              <a:tblPr/>
              <a:tblGrid>
                <a:gridCol w="153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3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통화량을 활용한 서울 심야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N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버스</a:t>
                      </a:r>
                    </a:p>
                  </a:txBody>
                  <a:tcPr marL="59788" marR="59788" marT="16530" marB="1653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96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/3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도승환</a:t>
                      </a: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59788" marR="59788" marT="16530" marB="1653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7519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KT</a:t>
                      </a:r>
                      <a:r>
                        <a:rPr lang="ko-KR" altLang="en-US" sz="10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그룹 블로그</a:t>
                      </a:r>
                      <a:endParaRPr lang="en-US" altLang="ko-KR" sz="10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dirty="0">
                          <a:hlinkClick r:id="rId2"/>
                        </a:rPr>
                        <a:t>심야 </a:t>
                      </a:r>
                      <a:r>
                        <a:rPr lang="en-US" altLang="ko-KR" sz="1000" dirty="0">
                          <a:hlinkClick r:id="rId2"/>
                        </a:rPr>
                        <a:t>N </a:t>
                      </a:r>
                      <a:r>
                        <a:rPr lang="ko-KR" altLang="en-US" sz="1000" dirty="0">
                          <a:hlinkClick r:id="rId2"/>
                        </a:rPr>
                        <a:t>버스</a:t>
                      </a:r>
                      <a:r>
                        <a:rPr lang="en-US" altLang="ko-KR" sz="1000" dirty="0">
                          <a:hlinkClick r:id="rId2"/>
                        </a:rPr>
                        <a:t>, ‘</a:t>
                      </a:r>
                      <a:r>
                        <a:rPr lang="ko-KR" altLang="en-US" sz="1000" dirty="0">
                          <a:hlinkClick r:id="rId2"/>
                        </a:rPr>
                        <a:t>올빼미 </a:t>
                      </a:r>
                      <a:r>
                        <a:rPr lang="ko-KR" altLang="en-US" sz="1000" dirty="0" err="1">
                          <a:hlinkClick r:id="rId2"/>
                        </a:rPr>
                        <a:t>버스’만</a:t>
                      </a:r>
                      <a:r>
                        <a:rPr lang="ko-KR" altLang="en-US" sz="1000" dirty="0">
                          <a:hlinkClick r:id="rId2"/>
                        </a:rPr>
                        <a:t> 알면 귀가 걱정 없어요</a:t>
                      </a:r>
                      <a:r>
                        <a:rPr lang="en-US" altLang="ko-KR" sz="1000" dirty="0">
                          <a:hlinkClick r:id="rId2"/>
                        </a:rPr>
                        <a:t>! (kt.com)</a:t>
                      </a:r>
                      <a:endParaRPr lang="en-US" altLang="ko-KR" sz="1000" dirty="0"/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dirty="0">
                          <a:hlinkClick r:id="rId3"/>
                        </a:rPr>
                        <a:t>서울시</a:t>
                      </a:r>
                      <a:r>
                        <a:rPr lang="en-US" altLang="ko-KR" sz="1000" dirty="0">
                          <a:hlinkClick r:id="rId3"/>
                        </a:rPr>
                        <a:t>, </a:t>
                      </a:r>
                      <a:r>
                        <a:rPr lang="ko-KR" altLang="en-US" sz="1000" dirty="0">
                          <a:hlinkClick r:id="rId3"/>
                        </a:rPr>
                        <a:t>올빼미버스 확대 운행</a:t>
                      </a:r>
                      <a:r>
                        <a:rPr lang="en-US" altLang="ko-KR" sz="1000" dirty="0">
                          <a:hlinkClick r:id="rId3"/>
                        </a:rPr>
                        <a:t>…</a:t>
                      </a:r>
                      <a:r>
                        <a:rPr lang="ko-KR" altLang="en-US" sz="1000" dirty="0">
                          <a:hlinkClick r:id="rId3"/>
                        </a:rPr>
                        <a:t>노선 </a:t>
                      </a:r>
                      <a:r>
                        <a:rPr lang="en-US" altLang="ko-KR" sz="1000" dirty="0">
                          <a:hlinkClick r:id="rId3"/>
                        </a:rPr>
                        <a:t>9</a:t>
                      </a:r>
                      <a:r>
                        <a:rPr lang="ko-KR" altLang="en-US" sz="1000" dirty="0">
                          <a:hlinkClick r:id="rId3"/>
                        </a:rPr>
                        <a:t>개→</a:t>
                      </a:r>
                      <a:r>
                        <a:rPr lang="en-US" altLang="ko-KR" sz="1000" dirty="0">
                          <a:hlinkClick r:id="rId3"/>
                        </a:rPr>
                        <a:t>14</a:t>
                      </a:r>
                      <a:r>
                        <a:rPr lang="ko-KR" altLang="en-US" sz="1000" dirty="0">
                          <a:hlinkClick r:id="rId3"/>
                        </a:rPr>
                        <a:t>개 늘려 </a:t>
                      </a:r>
                      <a:r>
                        <a:rPr lang="en-US" altLang="ko-KR" sz="1000" dirty="0">
                          <a:hlinkClick r:id="rId3"/>
                        </a:rPr>
                        <a:t>(mtn.co.kr)</a:t>
                      </a:r>
                      <a:endParaRPr lang="en-US" altLang="ko-KR" sz="10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59788" marR="59788" marT="16530" marB="1653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2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3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9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2022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올빼미버스 확대 운행 검토를 위해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2021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11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 한달동안 서울생활데이터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억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천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백만 건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교통카드 데이터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천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백만 건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택시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백만 건 등 약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억 건의 데이터를 수집하였습니다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운행 초기에도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2014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 한달동안 자정부터 새벽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시까지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kt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의 통화량 데이터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30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억 건을 수집하여 심야버스 실수요를 예측하였습니다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endParaRPr lang="en-US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59788" marR="59788" marT="16530" marB="1653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2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3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유동인구의 출발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도착 분포는 상업 밀집지역 및 번화가인 강남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여의도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홍대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신당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건대입구 등에 집중되는 것으로 나타났으며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여의도는 유동인구가 한강시민공원에 밀집되어 있는 특징을 보였다고 합니다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심야시간 집중 통행량 집중지역은 상업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업무시설이 밀집되어 있는 도심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부도심인 것으로 나타났습니다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지하철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호선 구간 중심으로 분포해 있고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집중된 지역에서 인근 주거지역으로 이동 사각지역이 발생하고 있는 것으로 나타났습니다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정보를 토대로 이동 사각지역에서 도심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강남간 </a:t>
                      </a:r>
                      <a:r>
                        <a:rPr lang="ko-KR" altLang="en-US" sz="1000" kern="1200" spc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동서축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연계노선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3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개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한강 중심으로 남북측 도심과 부도심 연결노선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3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개 등 총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6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개 노선을 신설한다고 합니다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59788" marR="59788" marT="16530" marB="1653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7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3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버스 운행 초기에도 편의성을 인정받아 시민들의 호응을 얻어왔는데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2015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년 서울시민이 선정한 최고의 교통정책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2016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년 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회 지방정책대상 등으로 선정된 성과를 이루었습니다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59788" marR="59788" marT="16530" marB="1653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2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3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3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59788" marR="59788" marT="16530" marB="165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기업들이 다양한 분야에서 빅데이터를 활용하여 성과를 내기 위해 연구 중이라는 것을 알 수 있었고 우리 주변에도 곳곳에 녹아 있는 것을 알 수 있었습니다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하지만 글로써 정리하기 위해 자료를 탐색한 소감은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출처가 불분명한 자료들이 굉장히 많다는 것을 느낄 수 있었습니다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앞으로 직접 데이터분석을 하게 될 텐데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수집 과정에서 정말 이것이 영양가 있는 자료인지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즉 유의미한 데이터인지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많이 고민 해봐야겠다고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생각했습니다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59788" marR="59788" marT="16530" marB="1653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BEDD96-12BF-707B-BC1E-EE070BFB0F3C}"/>
              </a:ext>
            </a:extLst>
          </p:cNvPr>
          <p:cNvSpPr txBox="1"/>
          <p:nvPr/>
        </p:nvSpPr>
        <p:spPr>
          <a:xfrm>
            <a:off x="1258892" y="217481"/>
            <a:ext cx="415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</p:spTree>
    <p:extLst>
      <p:ext uri="{BB962C8B-B14F-4D97-AF65-F5344CB8AC3E}">
        <p14:creationId xmlns:p14="http://schemas.microsoft.com/office/powerpoint/2010/main" val="10998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258892" y="217481"/>
            <a:ext cx="41504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■  </a:t>
            </a:r>
            <a:r>
              <a:rPr lang="en-US" altLang="ko-KR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개인별</a:t>
            </a:r>
            <a:r>
              <a:rPr lang="en-US" altLang="ko-KR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) </a:t>
            </a: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데이터분석 사례 탐색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400" b="1">
                <a:solidFill>
                  <a:schemeClr val="bg1">
                    <a:lumMod val="95000"/>
                  </a:schemeClr>
                </a:solidFill>
                <a:latin typeface="나눔바른고딕OTF"/>
                <a:ea typeface="나눔바른고딕OTF"/>
              </a:rPr>
              <a:t>Remote Internship Program PBL</a:t>
            </a:r>
            <a:r>
              <a:rPr lang="ko-KR" altLang="en-US" sz="1400" b="1">
                <a:solidFill>
                  <a:schemeClr val="bg1">
                    <a:lumMod val="95000"/>
                  </a:schemeClr>
                </a:solidFill>
                <a:latin typeface="나눔바른고딕OTF"/>
                <a:ea typeface="나눔바른고딕OTF"/>
              </a:rPr>
              <a:t> 템플릿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43000" y="735169"/>
          <a:ext cx="9904326" cy="6408834"/>
        </p:xfrm>
        <a:graphic>
          <a:graphicData uri="http://schemas.openxmlformats.org/drawingml/2006/table">
            <a:tbl>
              <a:tblPr firstRow="1" bandRow="1"/>
              <a:tblGrid>
                <a:gridCol w="173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4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사례명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넷플릭스 추천 시스템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02">
                <a:tc>
                  <a:txBody>
                    <a:bodyPr/>
                    <a:lstStyle/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성명</a:t>
                      </a:r>
                      <a:endParaRPr lang="ko-KR" altLang="en-US" sz="1400" b="1" kern="1200" spc="-150">
                        <a:solidFill>
                          <a:srgbClr val="312C2E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Expert 3</a:t>
                      </a:r>
                      <a:r>
                        <a:rPr lang="ko-KR" altLang="en-US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팀</a:t>
                      </a:r>
                      <a:r>
                        <a:rPr lang="en-US" altLang="ko-KR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/</a:t>
                      </a:r>
                      <a:r>
                        <a:rPr lang="ko-KR" altLang="en-US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</a:t>
                      </a:r>
                      <a:r>
                        <a:rPr lang="en-US" altLang="ko-KR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3</a:t>
                      </a:r>
                      <a:r>
                        <a:rPr lang="ko-KR" altLang="en-US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조</a:t>
                      </a:r>
                      <a:r>
                        <a:rPr lang="en-US" altLang="ko-KR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/</a:t>
                      </a:r>
                      <a:r>
                        <a:rPr lang="ko-KR" altLang="en-US" sz="12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엄희선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5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활용 데이터</a:t>
                      </a:r>
                      <a:endParaRPr lang="ko-KR" altLang="en-US" sz="1400" b="1" kern="1200" spc="-150">
                        <a:solidFill>
                          <a:srgbClr val="312C2E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-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사용자의 재생시간</a:t>
                      </a: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장치 유형</a:t>
                      </a: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요일 및 기타 컨텍스트 관련 정보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-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넷플릭스 가입자 또는 회원의 검색 관련 텍스트 정보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-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다른 플랫폼의 감독</a:t>
                      </a: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배우</a:t>
                      </a: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장르</a:t>
                      </a:r>
                      <a:r>
                        <a:rPr lang="en-US" altLang="ko-KR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평가 및 리뷰와 같은 카탈로그의 타이틀과 관련된 모든 메타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0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데이터분석</a:t>
                      </a:r>
                    </a:p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절차</a:t>
                      </a:r>
                      <a:endParaRPr lang="ko-KR" altLang="en-US" sz="1000" kern="0">
                        <a:solidFill>
                          <a:prstClr val="black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넷플릭스의 모델은 과거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DVD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대여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/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판매였지만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1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년 만에 글로벌 스트리밍으로 변경되었다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DVD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판매 중 추천 문제는 사용자가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DVD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에 별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1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개에서 별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5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개까지 제공 할 별의 수를 예측하는 것이며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이미 영상을 시청한 회원에게 받을 수 있는 유일한 작업이었기 때문에 중요하게 여기는 작업이었다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그러나 회원의 시청 경험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통계에 대해 전혀 알지 못하며 시청하는 동안 피드백을 얻지 못한다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때문에 스트리밍 서비스로 전환되었을 때 장치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하루 중 시간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요일 및 시청 빈도와 같은 세부적인 회원들의 활동 데이터에 대한 막대한 엑세스 권한을 가지게 된다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넷플릭스를 구독하고 시청하는 사람들이 늘어남에 따라 빅 데이터 프로젝트를 진행할 수 있게 되었다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>
                        <a:ln w="9525"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과거에는 국가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지역에 따라 선호하는 영화가 다를 것이라 예상하여 국가별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사용자별 다른 콘텐츠를 추천했었지만 실제 연구 결과 그렇지 않다는 사실을 발견했고 이후부터는 국가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지역에 따른 추천 시스템은 폐지하고 취향 그룹에 따른 추천 시스템을 사용하게 되었다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-1~5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점으로 영화를 평가하는 별점 평가 시스템을 폐지하였다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유명 평론가나 지인이 높은 점수를 주었을 때 자신이 생각하는 별점을 주지않고 제 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3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자의 관점에서 객관적으로 영화를 평가해 오차가 발생한다는 문제점을 인식했기 때문에 이를 대체하기 위해 좋아요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싫어요 두 가지 기준으로 평가제도를 개편했다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그 결과 평가 활동이 두 배 이상 늘었고 현재는 고객 시청기록과 좋아요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싫어요 평가를 바탕으로 영화를 추천하고 사용자가 얼마나 좋아할지 예측하는 매치 지수를 제공할 수 있게 되었다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4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>
                        <a:ln w="9525"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추천 시스템의 도입으로 넷플릭스의 전반적인 참여율이 증가하고 이로 인해 취소율이 낮아지고 스트리밍 시간이 늘어났다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구독자의 월간 이탈률은 매우 낮아졌다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개인화 및 추천으로 넷플릭스는 연간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10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억 달러 이상을 절약할 수 있게 되었다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현재 사람들이 시청하는 콘텐츠의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75%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는 추천 시스템에서 제공되고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추천 시스템 개발 및 변경으로 회원 만족도가 높아졌다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23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)</a:t>
                      </a:r>
                      <a:endParaRPr kumimoji="0" lang="en-US" altLang="ko-KR" sz="1400" b="1" i="0" u="none" strike="noStrike" kern="1200" cap="none" spc="-150" normalizeH="0" baseline="0">
                        <a:solidFill>
                          <a:srgbClr val="312C2E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넷플릭스는 단일 기술을 개선하거나 모델을 개별적으로 조정하는 대신 여러 기술을 결합하여 단일 결과를 예측했다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앙상블 기법이 다양성과 정확성 사이의 정확한 절충안을 가질 때 좋은 결과를 제공함을 알 수 있었다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넷플릭스는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Netflix Prize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챌린지를 열어 추천 시스템의 능력을 향상시키는 팀에게  상금을 제공하는 경쟁을 열었다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이와 같은 많은 공개 연구가 협업 필터링 영역에 기여했으며 이러한 경쟁은 그런 공개 아이디어와 연구를 촉진할 수 있었다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258891" y="217481"/>
            <a:ext cx="3918899" cy="390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■  </a:t>
            </a:r>
            <a:r>
              <a:rPr lang="en-US" altLang="ko-KR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개인별</a:t>
            </a:r>
            <a:r>
              <a:rPr lang="en-US" altLang="ko-KR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) </a:t>
            </a: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데이터분석 사례 탐색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1885" y="287256"/>
            <a:ext cx="3498932" cy="2918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400" b="1">
                <a:solidFill>
                  <a:schemeClr val="bg1">
                    <a:lumMod val="95000"/>
                  </a:schemeClr>
                </a:solidFill>
                <a:latin typeface="나눔바른고딕OTF"/>
                <a:ea typeface="나눔바른고딕OTF"/>
              </a:rPr>
              <a:t>Remote Internship Program PBL</a:t>
            </a:r>
            <a:r>
              <a:rPr lang="ko-KR" altLang="en-US" sz="1400" b="1">
                <a:solidFill>
                  <a:schemeClr val="bg1">
                    <a:lumMod val="95000"/>
                  </a:schemeClr>
                </a:solidFill>
                <a:latin typeface="나눔바른고딕OTF"/>
                <a:ea typeface="나눔바른고딕OTF"/>
              </a:rPr>
              <a:t> 템플릿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59769" y="1052949"/>
          <a:ext cx="9476678" cy="5535479"/>
        </p:xfrm>
        <a:graphic>
          <a:graphicData uri="http://schemas.openxmlformats.org/drawingml/2006/table">
            <a:tbl>
              <a:tblPr firstRow="1" bandRow="1"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사례명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서울시 심야버스 노선 최적화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성명</a:t>
                      </a:r>
                      <a:endParaRPr lang="ko-KR" altLang="en-US" sz="1400" b="1" kern="1200" spc="-150">
                        <a:solidFill>
                          <a:srgbClr val="312C2E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팀 </a:t>
                      </a:r>
                      <a:r>
                        <a:rPr lang="en-US" altLang="ko-KR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/</a:t>
                      </a:r>
                      <a:r>
                        <a:rPr lang="ko-KR" altLang="en-US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</a:t>
                      </a:r>
                      <a:r>
                        <a:rPr lang="en-US" altLang="ko-KR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3</a:t>
                      </a:r>
                      <a:r>
                        <a:rPr lang="ko-KR" altLang="en-US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조 </a:t>
                      </a:r>
                      <a:r>
                        <a:rPr lang="en-US" altLang="ko-KR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/</a:t>
                      </a:r>
                      <a:r>
                        <a:rPr lang="ko-KR" altLang="en-US" sz="12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장은혜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활용 데이터</a:t>
                      </a:r>
                      <a:endParaRPr lang="ko-KR" altLang="en-US" sz="1400" b="1" kern="1200" spc="-150">
                        <a:solidFill>
                          <a:srgbClr val="312C2E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en-US" altLang="ko-KR" sz="11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KT</a:t>
                      </a:r>
                      <a:r>
                        <a:rPr lang="ko-KR" altLang="en-US" sz="11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가 갖고 있는 자정부터 오전 </a:t>
                      </a:r>
                      <a:r>
                        <a:rPr lang="en-US" altLang="ko-KR" sz="11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5</a:t>
                      </a:r>
                      <a:r>
                        <a:rPr lang="ko-KR" altLang="en-US" sz="1100" b="1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시까지의 서울 시내에서 발생한 통신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데이터분석</a:t>
                      </a:r>
                    </a:p>
                    <a:p>
                      <a:pPr marL="0" marR="38100" lvl="0" indent="0" algn="ctr" defTabSz="9139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절차</a:t>
                      </a:r>
                      <a:endParaRPr lang="ko-KR" altLang="en-US" sz="1000" kern="0">
                        <a:solidFill>
                          <a:prstClr val="black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서울시 내에서 대중교통이 끊긴 시간에도 시민들의 편리한 이동 보장을 목적으로 심야버스를 기획했다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이의 활용도를 보장하기 위해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KT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와 협력하여 심야버스 노선 최적화 문제를 해결하고자 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KT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유동인구 데이터 뿐만아니라 택시 승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하차 데이터를 함께 활용하여 심야시간 대에 사람들이 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‘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어디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’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에 많이 있는지를 분석했다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>
                        <a:ln w="9525"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endParaRPr lang="en-US" altLang="ko-KR" sz="1100" b="0" kern="1200" spc="0">
                        <a:ln w="9525"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  <a:cs typeface="+mn-cs"/>
                      </a:endParaRP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KT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의 서울시내 심야시간 통신 데이터를 활용하여 구역별 유동인구를 분석하고 기존의 노선을 바탕으로 심야버스의 노선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,</a:t>
                      </a:r>
                      <a:r>
                        <a:rPr lang="ko-KR" altLang="en-US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 배차간격 등을 결정했다</a:t>
                      </a:r>
                      <a:r>
                        <a:rPr lang="en-US" altLang="ko-KR" sz="1100" b="0" kern="1200" spc="0">
                          <a:ln w="9525"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>
                        <a:ln w="9525"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endParaRPr kumimoji="0" lang="ko-KR" altLang="en-US" sz="1100" b="0" i="0" u="none" strike="noStrike" kern="1200" cap="none" spc="0" normalizeH="0" baseline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/>
                        <a:ea typeface="나눔바른고딕OTF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올빼미 버스는 올해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4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월까지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1020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만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4000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명이 이용했고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‘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가장 우수한 서울시 교통 복지 사례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’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라고 평가받는다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>
                          <a:ln w="9525"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/>
                          <a:ea typeface="나눔바른고딕"/>
                          <a:cs typeface="+mn-cs"/>
                        </a:rPr>
                        <a:t>)</a:t>
                      </a:r>
                      <a:endParaRPr kumimoji="0" lang="en-US" altLang="ko-KR" sz="1400" b="1" i="0" u="none" strike="noStrike" kern="1200" cap="none" spc="-150" normalizeH="0" baseline="0">
                        <a:solidFill>
                          <a:srgbClr val="312C2E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많은 사람이 밤에 집에 들어가기 전에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‘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나 이제 집에 들어가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~’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이런 전화를 한다는 것을 기초로 삼아 통신 데이터로 심야시간에 유동인구 분포를 분석하고자 한 것이 기발했다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처음에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KT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의 데이터를 활용하여 심야버스 노선을 결정한다는 것을 접했을 때 대체 어떤 데이터로 노선을 결정한다는 건지 쉽게 아이디어가 떠오르지 않았다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이 사례를 통해 문제를 해결하기 위한 방법은 생각보다 복잡하지 않을 수도 있다는 것을 깨달았다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일상의 문제는 일상을 뒤돌아 보면 해결할 수 있음을 알게 되었다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/>
                          <a:ea typeface="나눔바른고딕OTF"/>
                          <a:cs typeface="+mn-cs"/>
                          <a:sym typeface="Wingdings"/>
                        </a:rPr>
                        <a:t> 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1632</Words>
  <Application>Microsoft Office PowerPoint</Application>
  <PresentationFormat>와이드스크린</PresentationFormat>
  <Paragraphs>113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Pretendard Medium</vt:lpstr>
      <vt:lpstr>나눔바른고딕</vt:lpstr>
      <vt:lpstr>나눔바른고딕OTF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도승환</dc:creator>
  <cp:lastModifiedBy>도승환</cp:lastModifiedBy>
  <cp:revision>1</cp:revision>
  <dcterms:created xsi:type="dcterms:W3CDTF">2022-06-12T09:32:33Z</dcterms:created>
  <dcterms:modified xsi:type="dcterms:W3CDTF">2022-06-12T09:35:36Z</dcterms:modified>
</cp:coreProperties>
</file>