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0" r:id="rId1"/>
  </p:sldMasterIdLst>
  <p:notesMasterIdLst>
    <p:notesMasterId r:id="rId3"/>
  </p:notesMasterIdLst>
  <p:sldIdLst>
    <p:sldId id="274" r:id="rId2"/>
  </p:sldIdLst>
  <p:sldSz cx="9906000" cy="6858000" type="A4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315"/>
    <a:srgbClr val="EBECF2"/>
    <a:srgbClr val="D3D3D4"/>
    <a:srgbClr val="F5F6FC"/>
    <a:srgbClr val="FFBD00"/>
    <a:srgbClr val="D7DCFA"/>
    <a:srgbClr val="162CA6"/>
    <a:srgbClr val="FFFFFF"/>
    <a:srgbClr val="4665F0"/>
    <a:srgbClr val="476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681921-45D5-4267-B59A-BE3AA400769C}" v="191" dt="2022-06-02T03:20:02.8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94421" autoAdjust="0"/>
  </p:normalViewPr>
  <p:slideViewPr>
    <p:cSldViewPr snapToGrid="0" snapToObjects="1">
      <p:cViewPr varScale="1">
        <p:scale>
          <a:sx n="110" d="100"/>
          <a:sy n="110" d="100"/>
        </p:scale>
        <p:origin x="166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B8F5B-5E33-3A4D-B5DD-DBB39E83336B}" type="datetimeFigureOut">
              <a:rPr kumimoji="1" lang="ko-Kore-KR" altLang="en-US" smtClean="0"/>
              <a:t>07/11/2022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6C687-EA18-284E-AC39-902A3D4509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1756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6C687-EA18-284E-AC39-902A3D4509D8}" type="slidenum">
              <a:rPr kumimoji="1" lang="ko-Kore-KR" altLang="en-US" smtClean="0"/>
              <a:t>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0540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76CC2CF-D8B2-4729-9E28-DF0D845F6404}"/>
              </a:ext>
            </a:extLst>
          </p:cNvPr>
          <p:cNvSpPr/>
          <p:nvPr userDrawn="1"/>
        </p:nvSpPr>
        <p:spPr>
          <a:xfrm>
            <a:off x="0" y="0"/>
            <a:ext cx="9906000" cy="720000"/>
          </a:xfrm>
          <a:prstGeom prst="rect">
            <a:avLst/>
          </a:prstGeom>
          <a:solidFill>
            <a:srgbClr val="162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3990A051-84B5-4849-B695-57872BEEF727}"/>
              </a:ext>
            </a:extLst>
          </p:cNvPr>
          <p:cNvSpPr txBox="1">
            <a:spLocks/>
          </p:cNvSpPr>
          <p:nvPr userDrawn="1"/>
        </p:nvSpPr>
        <p:spPr>
          <a:xfrm>
            <a:off x="3581400" y="6548282"/>
            <a:ext cx="2743200" cy="24070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73BFA2-45FF-424F-ADFE-DF3B9EC9232B}" type="slidenum">
              <a:rPr lang="ko-KR" altLang="en-US" sz="1000" b="1" spc="-20" baseline="0" smtClean="0">
                <a:solidFill>
                  <a:schemeClr val="bg1">
                    <a:lumMod val="50000"/>
                  </a:schemeClr>
                </a:solidFill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000" b="0" spc="-20" baseline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844707-8EFB-5D12-45D5-B287D53DB9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019" y="6548282"/>
            <a:ext cx="1073218" cy="21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24">
            <a:extLst>
              <a:ext uri="{FF2B5EF4-FFF2-40B4-BE49-F238E27FC236}">
                <a16:creationId xmlns:a16="http://schemas.microsoft.com/office/drawing/2014/main" id="{4E7C0035-880C-46F6-A227-CE682555CEA7}"/>
              </a:ext>
            </a:extLst>
          </p:cNvPr>
          <p:cNvCxnSpPr>
            <a:cxnSpLocks/>
          </p:cNvCxnSpPr>
          <p:nvPr userDrawn="1"/>
        </p:nvCxnSpPr>
        <p:spPr>
          <a:xfrm>
            <a:off x="431800" y="850900"/>
            <a:ext cx="9224075" cy="0"/>
          </a:xfrm>
          <a:prstGeom prst="line">
            <a:avLst/>
          </a:prstGeom>
          <a:ln w="6350">
            <a:solidFill>
              <a:srgbClr val="D0D0D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BCAFE82A-15F4-4066-86FC-ABD2B689E727}"/>
              </a:ext>
            </a:extLst>
          </p:cNvPr>
          <p:cNvGrpSpPr/>
          <p:nvPr userDrawn="1"/>
        </p:nvGrpSpPr>
        <p:grpSpPr>
          <a:xfrm>
            <a:off x="0" y="3"/>
            <a:ext cx="177800" cy="6857997"/>
            <a:chOff x="-5451" y="-3847"/>
            <a:chExt cx="177800" cy="6857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7FBEA0-BC89-4C54-835B-BB063FC7DD76}"/>
                </a:ext>
              </a:extLst>
            </p:cNvPr>
            <p:cNvSpPr/>
            <p:nvPr/>
          </p:nvSpPr>
          <p:spPr>
            <a:xfrm>
              <a:off x="-5451" y="0"/>
              <a:ext cx="176713" cy="6854150"/>
            </a:xfrm>
            <a:prstGeom prst="rect">
              <a:avLst/>
            </a:prstGeom>
            <a:solidFill>
              <a:srgbClr val="314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" name="자유형 180">
              <a:extLst>
                <a:ext uri="{FF2B5EF4-FFF2-40B4-BE49-F238E27FC236}">
                  <a16:creationId xmlns:a16="http://schemas.microsoft.com/office/drawing/2014/main" id="{5D35B14A-9E4C-46C0-AB8F-B8DC1DD2AC52}"/>
                </a:ext>
              </a:extLst>
            </p:cNvPr>
            <p:cNvSpPr/>
            <p:nvPr/>
          </p:nvSpPr>
          <p:spPr>
            <a:xfrm>
              <a:off x="-5451" y="-3847"/>
              <a:ext cx="177800" cy="829168"/>
            </a:xfrm>
            <a:custGeom>
              <a:avLst/>
              <a:gdLst>
                <a:gd name="connsiteX0" fmla="*/ 0 w 177800"/>
                <a:gd name="connsiteY0" fmla="*/ 0 h 829168"/>
                <a:gd name="connsiteX1" fmla="*/ 177800 w 177800"/>
                <a:gd name="connsiteY1" fmla="*/ 0 h 829168"/>
                <a:gd name="connsiteX2" fmla="*/ 177800 w 177800"/>
                <a:gd name="connsiteY2" fmla="*/ 829168 h 829168"/>
                <a:gd name="connsiteX3" fmla="*/ 0 w 177800"/>
                <a:gd name="connsiteY3" fmla="*/ 592229 h 829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800" h="829168">
                  <a:moveTo>
                    <a:pt x="0" y="0"/>
                  </a:moveTo>
                  <a:lnTo>
                    <a:pt x="177800" y="0"/>
                  </a:lnTo>
                  <a:lnTo>
                    <a:pt x="177800" y="829168"/>
                  </a:lnTo>
                  <a:lnTo>
                    <a:pt x="0" y="592229"/>
                  </a:lnTo>
                  <a:close/>
                </a:path>
              </a:pathLst>
            </a:custGeom>
            <a:solidFill>
              <a:srgbClr val="162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" name="자유형 181">
              <a:extLst>
                <a:ext uri="{FF2B5EF4-FFF2-40B4-BE49-F238E27FC236}">
                  <a16:creationId xmlns:a16="http://schemas.microsoft.com/office/drawing/2014/main" id="{F3358993-4E57-4465-AC21-07C7ED79EC81}"/>
                </a:ext>
              </a:extLst>
            </p:cNvPr>
            <p:cNvSpPr/>
            <p:nvPr/>
          </p:nvSpPr>
          <p:spPr>
            <a:xfrm>
              <a:off x="-5451" y="576200"/>
              <a:ext cx="177800" cy="378661"/>
            </a:xfrm>
            <a:custGeom>
              <a:avLst/>
              <a:gdLst>
                <a:gd name="connsiteX0" fmla="*/ 0 w 177800"/>
                <a:gd name="connsiteY0" fmla="*/ 0 h 378661"/>
                <a:gd name="connsiteX1" fmla="*/ 177800 w 177800"/>
                <a:gd name="connsiteY1" fmla="*/ 236940 h 378661"/>
                <a:gd name="connsiteX2" fmla="*/ 177800 w 177800"/>
                <a:gd name="connsiteY2" fmla="*/ 378661 h 378661"/>
                <a:gd name="connsiteX3" fmla="*/ 0 w 177800"/>
                <a:gd name="connsiteY3" fmla="*/ 141721 h 37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800" h="378661">
                  <a:moveTo>
                    <a:pt x="0" y="0"/>
                  </a:moveTo>
                  <a:lnTo>
                    <a:pt x="177800" y="236940"/>
                  </a:lnTo>
                  <a:lnTo>
                    <a:pt x="177800" y="378661"/>
                  </a:lnTo>
                  <a:lnTo>
                    <a:pt x="0" y="141721"/>
                  </a:lnTo>
                  <a:close/>
                </a:path>
              </a:pathLst>
            </a:custGeom>
            <a:solidFill>
              <a:srgbClr val="4767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ko-Kore-KR" altLang="en-US" dirty="0"/>
            </a:p>
          </p:txBody>
        </p:sp>
      </p:grpSp>
      <p:pic>
        <p:nvPicPr>
          <p:cNvPr id="15" name="그림 14" descr="텍스트, 시계, 클립아트이(가) 표시된 사진&#10;&#10;자동 생성된 설명">
            <a:extLst>
              <a:ext uri="{FF2B5EF4-FFF2-40B4-BE49-F238E27FC236}">
                <a16:creationId xmlns:a16="http://schemas.microsoft.com/office/drawing/2014/main" id="{52495E4D-0FDF-49ED-B433-DE0BC38E00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57275" y="316799"/>
            <a:ext cx="673200" cy="286110"/>
          </a:xfrm>
          <a:prstGeom prst="rect">
            <a:avLst/>
          </a:prstGeom>
        </p:spPr>
      </p:pic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18B8DD5C-1FE4-4BA0-9A6F-1C31899B9DA8}"/>
              </a:ext>
            </a:extLst>
          </p:cNvPr>
          <p:cNvSpPr txBox="1">
            <a:spLocks/>
          </p:cNvSpPr>
          <p:nvPr userDrawn="1"/>
        </p:nvSpPr>
        <p:spPr>
          <a:xfrm>
            <a:off x="3581400" y="6548282"/>
            <a:ext cx="2743200" cy="24070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73BFA2-45FF-424F-ADFE-DF3B9EC9232B}" type="slidenum">
              <a:rPr lang="ko-KR" altLang="en-US" sz="1000" b="1" spc="-20" baseline="0" smtClean="0">
                <a:solidFill>
                  <a:schemeClr val="bg1">
                    <a:lumMod val="50000"/>
                  </a:schemeClr>
                </a:solidFill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000" b="0" spc="-20" baseline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5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2E719-EA99-8640-BA06-8005D83215FC}" type="datetimeFigureOut">
              <a:rPr kumimoji="1" lang="ko-Kore-KR" altLang="en-US" smtClean="0"/>
              <a:t>07/11/2022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6F6BC-592A-D642-AC33-7E3927747EA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143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84EC5DE8-AB09-8245-BA81-FAFBB7B59E07}"/>
              </a:ext>
            </a:extLst>
          </p:cNvPr>
          <p:cNvSpPr txBox="1"/>
          <p:nvPr/>
        </p:nvSpPr>
        <p:spPr>
          <a:xfrm>
            <a:off x="115891" y="217481"/>
            <a:ext cx="247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■  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조별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) 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문제 정의서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D79AAF-45BF-61B0-64BD-2AC6E415B367}"/>
              </a:ext>
            </a:extLst>
          </p:cNvPr>
          <p:cNvSpPr txBox="1"/>
          <p:nvPr/>
        </p:nvSpPr>
        <p:spPr>
          <a:xfrm>
            <a:off x="6513514" y="287256"/>
            <a:ext cx="3304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Remote Internship Program PBL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템플릿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FCC180C-1AA7-929E-9038-34831B7D0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239497"/>
              </p:ext>
            </p:extLst>
          </p:nvPr>
        </p:nvGraphicFramePr>
        <p:xfrm>
          <a:off x="216769" y="1056366"/>
          <a:ext cx="9472463" cy="5826553"/>
        </p:xfrm>
        <a:graphic>
          <a:graphicData uri="http://schemas.openxmlformats.org/drawingml/2006/table">
            <a:tbl>
              <a:tblPr/>
              <a:tblGrid>
                <a:gridCol w="1660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432"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프로젝트 명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주제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질병 분류</a:t>
                      </a:r>
                      <a:endParaRPr lang="en-US" altLang="ko-KR" sz="1200" b="1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1165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프로젝트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목적</a:t>
                      </a:r>
                      <a:endParaRPr lang="en-US" altLang="ko-KR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일상생활에서 흔히 발생되기 쉬운 질병정보와 기간</a:t>
                      </a:r>
                      <a:r>
                        <a:rPr lang="en-US" altLang="ko-KR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부담해야한 금액을 쉽게 알 수 있도록  질병을 다양한 주제별</a:t>
                      </a:r>
                      <a:r>
                        <a:rPr lang="en-US" altLang="ko-KR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연령별</a:t>
                      </a:r>
                      <a:r>
                        <a:rPr lang="en-US" altLang="ko-KR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성별</a:t>
                      </a:r>
                      <a:r>
                        <a:rPr lang="en-US" altLang="ko-KR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계절별</a:t>
                      </a:r>
                      <a:r>
                        <a:rPr lang="en-US" altLang="ko-KR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)</a:t>
                      </a:r>
                      <a:r>
                        <a:rPr lang="ko-KR" altLang="en-US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로 분류</a:t>
                      </a:r>
                      <a:endParaRPr lang="en-US" altLang="ko-KR" sz="11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EX) </a:t>
                      </a:r>
                      <a:r>
                        <a:rPr lang="ko-KR" altLang="en-US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계절별 주의질병</a:t>
                      </a:r>
                      <a:r>
                        <a:rPr lang="en-US" altLang="ko-KR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성별 주의 질병</a:t>
                      </a:r>
                      <a:r>
                        <a:rPr lang="en-US" altLang="ko-KR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연령별 주의질병</a:t>
                      </a:r>
                      <a:endParaRPr lang="en-US" altLang="ko-KR" sz="11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1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시각화 및 통계 유의성 </a:t>
                      </a:r>
                      <a:endParaRPr lang="en-US" altLang="ko-KR" sz="11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1165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수행  전략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참고</a:t>
                      </a:r>
                      <a:r>
                        <a:rPr lang="en-US" altLang="ko-KR" sz="110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) </a:t>
                      </a:r>
                      <a:r>
                        <a:rPr lang="ko-KR" altLang="en-US" sz="110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무슨 데이터를 사용하여 향후 어떻게 활용할 수 있는가</a:t>
                      </a:r>
                      <a:r>
                        <a:rPr lang="en-US" altLang="ko-KR" sz="110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?</a:t>
                      </a: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참고</a:t>
                      </a:r>
                      <a:r>
                        <a:rPr lang="en-US" altLang="ko-KR" sz="110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) </a:t>
                      </a:r>
                      <a:r>
                        <a:rPr lang="ko-KR" altLang="en-US" sz="110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사용할 탐색적 분석 방법</a:t>
                      </a:r>
                      <a:endParaRPr lang="en-US" altLang="ko-KR" sz="1100" kern="12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사용데이터</a:t>
                      </a:r>
                      <a:r>
                        <a:rPr lang="en-US" altLang="ko-KR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성별코드</a:t>
                      </a:r>
                      <a:r>
                        <a:rPr lang="en-US" altLang="ko-KR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연령대 코드</a:t>
                      </a:r>
                      <a:r>
                        <a:rPr lang="en-US" altLang="ko-KR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요양개시일자</a:t>
                      </a:r>
                      <a:r>
                        <a:rPr lang="en-US" altLang="ko-KR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주상병코드</a:t>
                      </a:r>
                      <a:r>
                        <a:rPr lang="en-US" altLang="ko-KR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총 처방 일수 </a:t>
                      </a:r>
                      <a:r>
                        <a:rPr lang="en-US" altLang="ko-KR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or </a:t>
                      </a:r>
                      <a:r>
                        <a:rPr lang="ko-KR" altLang="en-US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요양급여</a:t>
                      </a:r>
                      <a:r>
                        <a:rPr lang="en-US" altLang="ko-KR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)</a:t>
                      </a:r>
                      <a:r>
                        <a:rPr lang="ko-KR" altLang="en-US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를 통해 주제별 질병 분류를 하고 총 처방 일수와 요양일수를 통해 수진자가 얼마만큼 질병을 앓았는지 유추 </a:t>
                      </a:r>
                      <a:endParaRPr lang="en-US" altLang="ko-KR" sz="11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effectLst/>
                        <a:latin typeface="+mn-lt"/>
                        <a:ea typeface="나눔바른고딕OTF" panose="02020603020101020101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latin typeface="+mn-lt"/>
                          <a:ea typeface="나눔바른고딕OTF" panose="02020603020101020101" pitchFamily="18" charset="-127"/>
                          <a:cs typeface="+mn-cs"/>
                        </a:rPr>
                        <a:t>진료건수 </a:t>
                      </a:r>
                      <a:r>
                        <a:rPr lang="en-US" altLang="ko-KR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latin typeface="+mn-lt"/>
                          <a:ea typeface="나눔바른고딕OTF" panose="02020603020101020101" pitchFamily="18" charset="-127"/>
                          <a:cs typeface="+mn-cs"/>
                        </a:rPr>
                        <a:t>/ </a:t>
                      </a:r>
                      <a:r>
                        <a:rPr lang="ko-KR" altLang="en-US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latin typeface="+mn-lt"/>
                          <a:ea typeface="나눔바른고딕OTF" panose="02020603020101020101" pitchFamily="18" charset="-127"/>
                          <a:cs typeface="+mn-cs"/>
                        </a:rPr>
                        <a:t>처방 일수</a:t>
                      </a:r>
                      <a:endParaRPr lang="en-US" altLang="ko-KR" sz="11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effectLst/>
                        <a:latin typeface="+mn-lt"/>
                        <a:ea typeface="나눔바른고딕OTF" panose="02020603020101020101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latin typeface="+mn-lt"/>
                          <a:ea typeface="나눔바른고딕OTF" panose="02020603020101020101" pitchFamily="18" charset="-127"/>
                          <a:cs typeface="+mn-cs"/>
                        </a:rPr>
                        <a:t>연속 진료도  총  처방일로  </a:t>
                      </a:r>
                      <a:r>
                        <a:rPr lang="en-US" altLang="ko-KR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latin typeface="+mn-lt"/>
                          <a:ea typeface="나눔바른고딕OTF" panose="02020603020101020101" pitchFamily="18" charset="-127"/>
                          <a:cs typeface="+mn-cs"/>
                        </a:rPr>
                        <a:t>counting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상관파악정도</a:t>
                      </a:r>
                      <a:r>
                        <a:rPr lang="en-US" altLang="ko-KR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scatterplot</a:t>
                      </a:r>
                      <a:r>
                        <a:rPr lang="ko-KR" altLang="en-US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까지</a:t>
                      </a:r>
                      <a:r>
                        <a:rPr lang="en-US" altLang="ko-KR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?</a:t>
                      </a: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301158"/>
                  </a:ext>
                </a:extLst>
              </a:tr>
              <a:tr h="1251165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주요  이슈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참고</a:t>
                      </a:r>
                      <a:r>
                        <a:rPr lang="en-US" altLang="ko-KR" sz="110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) </a:t>
                      </a:r>
                      <a:r>
                        <a:rPr lang="ko-KR" altLang="en-US" sz="110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프로젝트 수행의 예상되는 애로사항</a:t>
                      </a:r>
                      <a:r>
                        <a:rPr lang="en-US" altLang="ko-KR" sz="110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주요 이슈</a:t>
                      </a:r>
                      <a:endParaRPr lang="en-US" altLang="ko-KR" sz="1100" kern="1200" spc="0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0" marR="0" lvl="0" indent="0" algn="l" defTabSz="91397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질병분류기호를 다시 조합하고  </a:t>
                      </a:r>
                      <a:r>
                        <a:rPr lang="ko-KR" altLang="en-US" sz="1100" b="1" kern="1200" spc="-15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재분류하는데</a:t>
                      </a:r>
                      <a:r>
                        <a:rPr lang="ko-KR" altLang="en-US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많은 시간이 소요될 것으로 예상</a:t>
                      </a:r>
                      <a:endParaRPr lang="en-US" altLang="ko-KR" sz="11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0" marR="0" lvl="0" indent="0" algn="l" defTabSz="91397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Ex)  </a:t>
                      </a:r>
                      <a:r>
                        <a:rPr lang="ko-KR" altLang="en-US" sz="1100" b="1" kern="1200" spc="-15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급성상기도감염</a:t>
                      </a:r>
                      <a:r>
                        <a:rPr lang="en-US" altLang="ko-KR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(=</a:t>
                      </a:r>
                      <a:r>
                        <a:rPr lang="ko-KR" altLang="en-US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포괄적 의미의 감기</a:t>
                      </a:r>
                      <a:r>
                        <a:rPr lang="en-US" altLang="ko-KR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)=</a:t>
                      </a:r>
                      <a:r>
                        <a:rPr lang="ko-KR" altLang="en-US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급성 </a:t>
                      </a:r>
                      <a:r>
                        <a:rPr lang="ko-KR" altLang="en-US" sz="1100" b="1" kern="1200" spc="-15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비인두염</a:t>
                      </a:r>
                      <a:r>
                        <a:rPr lang="en-US" altLang="ko-KR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(J00) ,</a:t>
                      </a:r>
                      <a:r>
                        <a:rPr lang="ko-KR" altLang="en-US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급성 </a:t>
                      </a:r>
                      <a:r>
                        <a:rPr lang="ko-KR" altLang="en-US" sz="1100" b="1" kern="1200" spc="-15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부비동염</a:t>
                      </a:r>
                      <a:r>
                        <a:rPr lang="en-US" altLang="ko-KR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(J01) , </a:t>
                      </a:r>
                      <a:r>
                        <a:rPr lang="ko-KR" altLang="en-US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급성 인두염</a:t>
                      </a:r>
                      <a:r>
                        <a:rPr lang="en-US" altLang="ko-KR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(J02)  </a:t>
                      </a:r>
                      <a:r>
                        <a:rPr lang="ko-KR" altLang="en-US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급성 </a:t>
                      </a:r>
                      <a:r>
                        <a:rPr lang="ko-KR" altLang="en-US" sz="1100" b="1" kern="1200" spc="-15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편도염</a:t>
                      </a:r>
                      <a:r>
                        <a:rPr lang="en-US" altLang="ko-KR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(J03) , </a:t>
                      </a:r>
                      <a:r>
                        <a:rPr lang="ko-KR" altLang="en-US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급성 후두염 및 </a:t>
                      </a:r>
                      <a:r>
                        <a:rPr lang="ko-KR" altLang="en-US" sz="1100" b="1" kern="1200" spc="-15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기관염</a:t>
                      </a:r>
                      <a:r>
                        <a:rPr lang="en-US" altLang="ko-KR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(J04) , </a:t>
                      </a:r>
                      <a:r>
                        <a:rPr lang="ko-KR" altLang="en-US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급성 </a:t>
                      </a:r>
                      <a:r>
                        <a:rPr lang="ko-KR" altLang="en-US" sz="1100" b="1" kern="1200" spc="-15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폐색성</a:t>
                      </a:r>
                      <a:r>
                        <a:rPr lang="ko-KR" altLang="en-US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후두염 및 </a:t>
                      </a:r>
                      <a:r>
                        <a:rPr lang="ko-KR" altLang="en-US" sz="1100" b="1" kern="1200" spc="-15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후두개염</a:t>
                      </a:r>
                      <a:r>
                        <a:rPr lang="en-US" altLang="ko-KR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(J05) , </a:t>
                      </a:r>
                      <a:r>
                        <a:rPr lang="ko-KR" altLang="en-US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다발성 및 상세불명 부위의 급성 상기도감염</a:t>
                      </a:r>
                      <a:r>
                        <a:rPr lang="en-US" altLang="ko-KR" sz="11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(J06) </a:t>
                      </a:r>
                      <a:endParaRPr lang="en-US" altLang="ko-KR" sz="1100" b="1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0" marR="0" lvl="0" indent="0" algn="l" defTabSz="91397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100" b="1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0" marR="0" lvl="0" indent="0" algn="l" defTabSz="91397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특이한 질병을 찾는 것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.</a:t>
                      </a:r>
                    </a:p>
                    <a:p>
                      <a:pPr marL="0" marR="0" lvl="0" indent="0" algn="l" defTabSz="91397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100" b="1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640610"/>
                  </a:ext>
                </a:extLst>
              </a:tr>
              <a:tr h="1251165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활용  방안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참고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)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이용자 관점의 현장 활용 방안</a:t>
                      </a: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100" b="1" i="0" u="none" strike="noStrike" kern="1200" cap="none" spc="-150" normalizeH="0" baseline="0" noProof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일반인의 관점에서 질병에 대한 통계 정보를 제공함으로써 질병을 사전에 예방하고  질병과 관련된 정보를 쉽게 알리고자 함</a:t>
                      </a:r>
                      <a:r>
                        <a:rPr kumimoji="0" lang="en-US" altLang="ko-KR" sz="1100" b="1" i="0" u="none" strike="noStrike" kern="1200" cap="none" spc="-150" normalizeH="0" baseline="0" noProof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.</a:t>
                      </a: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100" b="1" i="0" u="none" strike="noStrike" kern="1200" cap="none" spc="-150" normalizeH="0" baseline="0" noProof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질병에 대해 개인지향성 </a:t>
                      </a:r>
                      <a:r>
                        <a:rPr kumimoji="0" lang="en-US" altLang="ko-KR" sz="1100" b="1" i="0" u="none" strike="noStrike" kern="1200" cap="none" spc="-150" normalizeH="0" baseline="0" noProof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/ </a:t>
                      </a:r>
                      <a:r>
                        <a:rPr kumimoji="0" lang="ko-KR" altLang="en-US" sz="1100" b="1" i="0" u="none" strike="noStrike" kern="1200" cap="none" spc="-150" normalizeH="0" baseline="0" noProof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사회지향성</a:t>
                      </a:r>
                      <a:endParaRPr kumimoji="0" lang="en-US" altLang="ko-KR" sz="1100" b="1" i="0" u="none" strike="noStrike" kern="1200" cap="none" spc="-150" normalizeH="0" baseline="0" noProof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100" b="1" i="0" u="none" strike="noStrike" kern="1200" cap="none" spc="-150" normalizeH="0" baseline="0" noProof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예방</a:t>
                      </a:r>
                      <a:r>
                        <a:rPr kumimoji="0" lang="en-US" altLang="ko-KR" sz="1100" b="1" i="0" u="none" strike="noStrike" kern="1200" cap="none" spc="-150" normalizeH="0" baseline="0" noProof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/</a:t>
                      </a:r>
                      <a:r>
                        <a:rPr kumimoji="0" lang="ko-KR" altLang="en-US" sz="1100" b="1" i="0" u="none" strike="noStrike" kern="1200" cap="none" spc="-150" normalizeH="0" baseline="0" noProof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검진</a:t>
                      </a:r>
                      <a:endParaRPr kumimoji="0" lang="en-US" altLang="ko-KR" sz="1100" b="1" i="0" u="none" strike="noStrike" kern="1200" cap="none" spc="-150" normalizeH="0" baseline="0" noProof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100" b="1" i="0" u="none" strike="noStrike" kern="1200" cap="none" spc="-150" normalizeH="0" baseline="0" noProof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이득</a:t>
                      </a:r>
                      <a:r>
                        <a:rPr kumimoji="0" lang="en-US" altLang="ko-KR" sz="1100" b="1" i="0" u="none" strike="noStrike" kern="1200" cap="none" spc="-150" normalizeH="0" baseline="0" noProof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/</a:t>
                      </a:r>
                      <a:r>
                        <a:rPr kumimoji="0" lang="ko-KR" altLang="en-US" sz="1100" b="1" i="0" u="none" strike="noStrike" kern="1200" cap="none" spc="-150" normalizeH="0" baseline="0" noProof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손실</a:t>
                      </a:r>
                      <a:endParaRPr kumimoji="0" lang="en-US" altLang="ko-KR" sz="1100" b="1" i="0" u="none" strike="noStrike" kern="1200" cap="none" spc="-150" normalizeH="0" baseline="0" noProof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165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2098</TotalTime>
  <Words>246</Words>
  <Application>Microsoft Office PowerPoint</Application>
  <PresentationFormat>A4 용지(210x297mm)</PresentationFormat>
  <Paragraphs>29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Pretendard Medium</vt:lpstr>
      <vt:lpstr>나눔바른고딕OTF</vt:lpstr>
      <vt:lpstr>Arial</vt:lpstr>
      <vt:lpstr>Calibri</vt:lpstr>
      <vt:lpstr>Calibri Light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희영</dc:creator>
  <cp:lastModifiedBy>김 시윤</cp:lastModifiedBy>
  <cp:revision>132</cp:revision>
  <dcterms:created xsi:type="dcterms:W3CDTF">2022-03-21T07:12:26Z</dcterms:created>
  <dcterms:modified xsi:type="dcterms:W3CDTF">2022-07-11T10:51:20Z</dcterms:modified>
</cp:coreProperties>
</file>