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3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D3B7-67C7-49E3-9A11-A31399C87DD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221-D850-4D2F-8C90-03125FF23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D3B7-67C7-49E3-9A11-A31399C87DD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221-D850-4D2F-8C90-03125FF23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1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D3B7-67C7-49E3-9A11-A31399C87DD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221-D850-4D2F-8C90-03125FF23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5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D3B7-67C7-49E3-9A11-A31399C87DD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221-D850-4D2F-8C90-03125FF23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02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D3B7-67C7-49E3-9A11-A31399C87DD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221-D850-4D2F-8C90-03125FF23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2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D3B7-67C7-49E3-9A11-A31399C87DD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221-D850-4D2F-8C90-03125FF23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09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D3B7-67C7-49E3-9A11-A31399C87DD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221-D850-4D2F-8C90-03125FF23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17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D3B7-67C7-49E3-9A11-A31399C87DD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221-D850-4D2F-8C90-03125FF23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10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D3B7-67C7-49E3-9A11-A31399C87DD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221-D850-4D2F-8C90-03125FF23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D3B7-67C7-49E3-9A11-A31399C87DD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221-D850-4D2F-8C90-03125FF23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3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D3B7-67C7-49E3-9A11-A31399C87DD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221-D850-4D2F-8C90-03125FF23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D3B7-67C7-49E3-9A11-A31399C87DD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A221-D850-4D2F-8C90-03125FF23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11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Geostatistics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Second session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228" y="-246273"/>
            <a:ext cx="10515600" cy="1325563"/>
          </a:xfrm>
        </p:spPr>
        <p:txBody>
          <a:bodyPr/>
          <a:lstStyle/>
          <a:p>
            <a:r>
              <a:rPr lang="en-GB" dirty="0" smtClean="0"/>
              <a:t>The Normal/Gaussian distribution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4109" t="15039" r="14030" b="21208"/>
          <a:stretch>
            <a:fillRect/>
          </a:stretch>
        </p:blipFill>
        <p:spPr bwMode="auto">
          <a:xfrm>
            <a:off x="2349979" y="2260031"/>
            <a:ext cx="6324600" cy="3884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926015"/>
              </p:ext>
            </p:extLst>
          </p:nvPr>
        </p:nvGraphicFramePr>
        <p:xfrm>
          <a:off x="2447384" y="837389"/>
          <a:ext cx="68008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Équation" r:id="rId4" imgW="3111480" imgH="482400" progId="Equation.3">
                  <p:embed/>
                </p:oleObj>
              </mc:Choice>
              <mc:Fallback>
                <p:oleObj name="Équation" r:id="rId4" imgW="3111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384" y="837389"/>
                        <a:ext cx="6800850" cy="10493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684807" y="2380891"/>
            <a:ext cx="0" cy="3925018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25574" y="631871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5"/>
                </a:solidFill>
              </a:rPr>
              <a:t>m = 25</a:t>
            </a:r>
            <a:endParaRPr lang="en-GB" b="1" dirty="0">
              <a:solidFill>
                <a:schemeClr val="accent5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451230" y="5426015"/>
            <a:ext cx="2482970" cy="862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63369" y="50587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accent5"/>
                </a:solidFill>
              </a:rPr>
              <a:t>σ</a:t>
            </a:r>
            <a:endParaRPr lang="en-GB" b="1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60989" y="5348377"/>
            <a:ext cx="187985" cy="267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273005" y="5482086"/>
            <a:ext cx="117176" cy="133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81861" y="5056683"/>
            <a:ext cx="317307" cy="559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956612" y="2605177"/>
            <a:ext cx="1378001" cy="3022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198620" y="2431107"/>
            <a:ext cx="1429759" cy="318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451231" y="2443912"/>
            <a:ext cx="1396578" cy="3157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703842" y="2605177"/>
            <a:ext cx="1306916" cy="301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973828" y="2769079"/>
            <a:ext cx="1159773" cy="2848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238487" y="3042129"/>
            <a:ext cx="1039618" cy="2574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528149" y="3372928"/>
            <a:ext cx="893611" cy="2241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796752" y="3683479"/>
            <a:ext cx="772117" cy="1944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17203" y="4022847"/>
            <a:ext cx="607806" cy="1605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47311" y="4343400"/>
            <a:ext cx="442009" cy="1284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34598" y="4655706"/>
            <a:ext cx="320519" cy="965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990629" y="4917057"/>
            <a:ext cx="235399" cy="711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242481" y="5138483"/>
            <a:ext cx="160224" cy="463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490025" y="5272562"/>
            <a:ext cx="88338" cy="357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738209" y="5451190"/>
            <a:ext cx="44451" cy="17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7916450" y="5482086"/>
            <a:ext cx="59823" cy="13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741408" y="2380891"/>
            <a:ext cx="690880" cy="388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9741409" y="2380891"/>
            <a:ext cx="163362" cy="405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9904771" y="2372293"/>
            <a:ext cx="163362" cy="405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068133" y="2363695"/>
            <a:ext cx="163362" cy="405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0231495" y="2355097"/>
            <a:ext cx="163362" cy="405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568035" y="237523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= 1</a:t>
            </a:r>
            <a:endParaRPr lang="en-GB" dirty="0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3692615" y="5336239"/>
            <a:ext cx="4951" cy="8084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87894" y="618934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p90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43873" y="65428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p50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02438" y="61446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p10</a:t>
            </a:r>
            <a:endParaRPr lang="en-GB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7572705" y="5278039"/>
            <a:ext cx="3316" cy="866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00394" y="3133785"/>
            <a:ext cx="366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P90</a:t>
            </a:r>
            <a:r>
              <a:rPr lang="en-GB" dirty="0" smtClean="0">
                <a:solidFill>
                  <a:schemeClr val="accent2"/>
                </a:solidFill>
              </a:rPr>
              <a:t>: </a:t>
            </a:r>
            <a:r>
              <a:rPr lang="en-GB" sz="1600" dirty="0" smtClean="0">
                <a:solidFill>
                  <a:schemeClr val="accent2"/>
                </a:solidFill>
              </a:rPr>
              <a:t>90% probability of simulating higher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37487" y="3703777"/>
            <a:ext cx="366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P50</a:t>
            </a:r>
            <a:r>
              <a:rPr lang="en-GB" dirty="0" smtClean="0">
                <a:solidFill>
                  <a:schemeClr val="accent2"/>
                </a:solidFill>
              </a:rPr>
              <a:t>: </a:t>
            </a:r>
            <a:r>
              <a:rPr lang="en-GB" sz="1600" dirty="0" smtClean="0">
                <a:solidFill>
                  <a:schemeClr val="accent2"/>
                </a:solidFill>
              </a:rPr>
              <a:t>50% probability of simulating higher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24164" y="4273769"/>
            <a:ext cx="366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P10</a:t>
            </a:r>
            <a:r>
              <a:rPr lang="en-GB" dirty="0" smtClean="0">
                <a:solidFill>
                  <a:schemeClr val="accent2"/>
                </a:solidFill>
              </a:rPr>
              <a:t>: </a:t>
            </a:r>
            <a:r>
              <a:rPr lang="en-GB" sz="1600" dirty="0" smtClean="0">
                <a:solidFill>
                  <a:schemeClr val="accent2"/>
                </a:solidFill>
              </a:rPr>
              <a:t>10% probability of simulating higher</a:t>
            </a:r>
            <a:endParaRPr lang="en-GB" sz="1600" dirty="0">
              <a:solidFill>
                <a:schemeClr val="accent2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802566" y="5608972"/>
            <a:ext cx="64456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304662" y="5451190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Porosity</a:t>
            </a:r>
            <a:endParaRPr lang="en-GB" b="1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2782350" y="1960880"/>
            <a:ext cx="6679" cy="36749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9524" y="1845998"/>
            <a:ext cx="231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Frequency/Probability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588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6" grpId="0"/>
      <p:bldP spid="70" grpId="0"/>
      <p:bldP spid="71" grpId="0"/>
      <p:bldP spid="72" grpId="0"/>
      <p:bldP spid="82" grpId="0"/>
      <p:bldP spid="83" grpId="0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274955"/>
            <a:ext cx="10515600" cy="1325563"/>
          </a:xfrm>
        </p:spPr>
        <p:txBody>
          <a:bodyPr/>
          <a:lstStyle/>
          <a:p>
            <a:r>
              <a:rPr lang="en-GB" dirty="0" smtClean="0"/>
              <a:t>How it would look like without </a:t>
            </a:r>
            <a:r>
              <a:rPr lang="en-GB" dirty="0" err="1" smtClean="0"/>
              <a:t>geostats</a:t>
            </a:r>
            <a:r>
              <a:rPr lang="en-GB" dirty="0" smtClean="0"/>
              <a:t>: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17" y="733731"/>
            <a:ext cx="6270583" cy="60607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440" y="2300923"/>
            <a:ext cx="310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No correlation between points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4560" y="3211526"/>
            <a:ext cx="2197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Variogram = variance</a:t>
            </a:r>
          </a:p>
          <a:p>
            <a:r>
              <a:rPr lang="en-GB" b="1" dirty="0" smtClean="0"/>
              <a:t>-&gt; pure nugget effect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88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-352107"/>
            <a:ext cx="10515600" cy="1325563"/>
          </a:xfrm>
        </p:spPr>
        <p:txBody>
          <a:bodyPr/>
          <a:lstStyle/>
          <a:p>
            <a:r>
              <a:rPr lang="en-GB" dirty="0" smtClean="0"/>
              <a:t>The variogram: introducing correlation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52320" y="598210"/>
            <a:ext cx="813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Main assumption: the similarity between points only depends on their spatial relation</a:t>
            </a:r>
            <a:endParaRPr lang="en-GB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40" y="1184804"/>
            <a:ext cx="6136640" cy="5673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2037674"/>
            <a:ext cx="4874895" cy="45473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561" y="1146029"/>
            <a:ext cx="5997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Variogram: how </a:t>
            </a:r>
            <a:r>
              <a:rPr lang="en-GB" b="1" i="1" dirty="0" smtClean="0"/>
              <a:t>non similar </a:t>
            </a:r>
            <a:r>
              <a:rPr lang="en-GB" i="1" dirty="0" smtClean="0"/>
              <a:t>are two points depending on the</a:t>
            </a:r>
          </a:p>
          <a:p>
            <a:r>
              <a:rPr lang="en-GB" i="1" dirty="0"/>
              <a:t>d</a:t>
            </a:r>
            <a:r>
              <a:rPr lang="en-GB" i="1" dirty="0" smtClean="0"/>
              <a:t>istance separating them</a:t>
            </a:r>
            <a:endParaRPr lang="en-GB" i="1" dirty="0"/>
          </a:p>
        </p:txBody>
      </p:sp>
      <p:sp>
        <p:nvSpPr>
          <p:cNvPr id="8" name="Oval 7"/>
          <p:cNvSpPr/>
          <p:nvPr/>
        </p:nvSpPr>
        <p:spPr>
          <a:xfrm rot="19492837">
            <a:off x="294640" y="5842000"/>
            <a:ext cx="1168400" cy="5384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325880" y="5741908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Close to 0 -&gt; very similar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8345811">
            <a:off x="855810" y="4161015"/>
            <a:ext cx="2614650" cy="5384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692536" y="4107089"/>
            <a:ext cx="2223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Correlation decreases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With distance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rot="21207657">
            <a:off x="3317445" y="2311423"/>
            <a:ext cx="1573103" cy="53848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661160" y="1865804"/>
            <a:ext cx="37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6"/>
                </a:solidFill>
              </a:rPr>
              <a:t>Equals to the variance -&gt; uncorrelated</a:t>
            </a:r>
            <a:endParaRPr lang="en-GB" dirty="0">
              <a:solidFill>
                <a:schemeClr val="accent6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0080" y="6182360"/>
            <a:ext cx="456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40080" y="2050470"/>
            <a:ext cx="0" cy="4131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21266" y="6474774"/>
            <a:ext cx="33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Distance between the two points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6545" y="1730351"/>
            <a:ext cx="6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Vario</a:t>
            </a:r>
            <a:endParaRPr lang="en-GB" b="1" dirty="0"/>
          </a:p>
        </p:txBody>
      </p:sp>
      <p:sp>
        <p:nvSpPr>
          <p:cNvPr id="22" name="Oval 21"/>
          <p:cNvSpPr/>
          <p:nvPr/>
        </p:nvSpPr>
        <p:spPr>
          <a:xfrm>
            <a:off x="7701280" y="5171440"/>
            <a:ext cx="152400" cy="142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9717324" y="2866605"/>
            <a:ext cx="152400" cy="142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8239760" y="5405120"/>
            <a:ext cx="268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Two points non correlated</a:t>
            </a:r>
            <a:endParaRPr lang="en-GB" b="1" dirty="0"/>
          </a:p>
        </p:txBody>
      </p:sp>
      <p:sp>
        <p:nvSpPr>
          <p:cNvPr id="28" name="Oval 27"/>
          <p:cNvSpPr/>
          <p:nvPr/>
        </p:nvSpPr>
        <p:spPr>
          <a:xfrm>
            <a:off x="7243363" y="2051955"/>
            <a:ext cx="152400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7395763" y="2204355"/>
            <a:ext cx="152400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6431022" y="1634264"/>
            <a:ext cx="22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Two points correlated</a:t>
            </a:r>
            <a:endParaRPr lang="en-GB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20" grpId="0"/>
      <p:bldP spid="21" grpId="0"/>
      <p:bldP spid="22" grpId="0" animBg="1"/>
      <p:bldP spid="23" grpId="0" animBg="1"/>
      <p:bldP spid="27" grpId="0"/>
      <p:bldP spid="28" grpId="0" animBg="1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836" y="23007"/>
            <a:ext cx="7886700" cy="994172"/>
          </a:xfrm>
        </p:spPr>
        <p:txBody>
          <a:bodyPr/>
          <a:lstStyle/>
          <a:p>
            <a:r>
              <a:rPr lang="en-GB" dirty="0" smtClean="0"/>
              <a:t>The indicator variogram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25378" y="2192770"/>
                <a:ext cx="2276842" cy="388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GB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78" y="2192769"/>
                <a:ext cx="2276842" cy="388953"/>
              </a:xfrm>
              <a:prstGeom prst="rect">
                <a:avLst/>
              </a:prstGeom>
              <a:blipFill rotWithShape="0">
                <a:blip r:embed="rId2"/>
                <a:stretch>
                  <a:fillRect l="-1070" t="-3125" b="-14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14065" y="2899069"/>
                <a:ext cx="4253216" cy="388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065" y="2899068"/>
                <a:ext cx="4253216" cy="388953"/>
              </a:xfrm>
              <a:prstGeom prst="rect">
                <a:avLst/>
              </a:prstGeom>
              <a:blipFill rotWithShape="0">
                <a:blip r:embed="rId3"/>
                <a:stretch>
                  <a:fillRect l="-430" t="-3175" b="-158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6667086" y="2736244"/>
            <a:ext cx="614632" cy="5628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42543" y="2483569"/>
            <a:ext cx="12850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ED7D31"/>
                </a:solidFill>
                <a:latin typeface="Calibri" panose="020F0502020204030204"/>
              </a:rPr>
              <a:t>= 0 (Stationary)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14065" y="3531864"/>
                <a:ext cx="254883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064" y="3531863"/>
                <a:ext cx="2548839" cy="5841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463915" y="1094778"/>
            <a:ext cx="28126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prstClr val="black"/>
                </a:solidFill>
                <a:latin typeface="Calibri" panose="020F0502020204030204"/>
              </a:rPr>
              <a:t>Variogram of the indicator variable 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690213" y="4423045"/>
                <a:ext cx="2618345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GB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GB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12" y="4423045"/>
                <a:ext cx="2618345" cy="6765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607793" y="2500519"/>
            <a:ext cx="15427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ED7D31"/>
                </a:solidFill>
                <a:latin typeface="Calibri" panose="020F0502020204030204"/>
              </a:rPr>
              <a:t>Variance definition</a:t>
            </a:r>
          </a:p>
        </p:txBody>
      </p:sp>
      <p:sp>
        <p:nvSpPr>
          <p:cNvPr id="20" name="Curved Right Arrow 19"/>
          <p:cNvSpPr/>
          <p:nvPr/>
        </p:nvSpPr>
        <p:spPr>
          <a:xfrm>
            <a:off x="3181670" y="2295100"/>
            <a:ext cx="303335" cy="72258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350">
              <a:solidFill>
                <a:prstClr val="black"/>
              </a:solidFill>
            </a:endParaRPr>
          </a:p>
        </p:txBody>
      </p:sp>
      <p:sp>
        <p:nvSpPr>
          <p:cNvPr id="21" name="Curved Right Arrow 20"/>
          <p:cNvSpPr/>
          <p:nvPr/>
        </p:nvSpPr>
        <p:spPr>
          <a:xfrm>
            <a:off x="3219424" y="3220297"/>
            <a:ext cx="303335" cy="72258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35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0" y="3339215"/>
            <a:ext cx="16253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ED7D31"/>
                </a:solidFill>
                <a:latin typeface="Calibri" panose="020F0502020204030204"/>
              </a:rPr>
              <a:t>Development of the expected value</a:t>
            </a:r>
          </a:p>
        </p:txBody>
      </p:sp>
      <p:sp>
        <p:nvSpPr>
          <p:cNvPr id="23" name="Curved Right Arrow 22"/>
          <p:cNvSpPr/>
          <p:nvPr/>
        </p:nvSpPr>
        <p:spPr>
          <a:xfrm>
            <a:off x="3219424" y="4099879"/>
            <a:ext cx="303335" cy="72258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35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9010" y="4396420"/>
            <a:ext cx="16253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ED7D31"/>
                </a:solidFill>
                <a:latin typeface="Calibri" panose="020F0502020204030204"/>
              </a:rPr>
              <a:t>I is an indicator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11958" y="4213039"/>
            <a:ext cx="14943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i="1" dirty="0">
                <a:solidFill>
                  <a:prstClr val="black"/>
                </a:solidFill>
                <a:latin typeface="Calibri" panose="020F0502020204030204"/>
              </a:rPr>
              <a:t>N: number of pairs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1700580" y="6127465"/>
            <a:ext cx="811091" cy="32971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54107" y="5900708"/>
            <a:ext cx="775547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prstClr val="black"/>
                </a:solidFill>
              </a:rPr>
              <a:t>Variogram= ½ probability </a:t>
            </a:r>
            <a:r>
              <a:rPr lang="en-GB" sz="2400" i="1" dirty="0">
                <a:solidFill>
                  <a:prstClr val="black"/>
                </a:solidFill>
              </a:rPr>
              <a:t>of having two different facies at distance 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45996" y="1419564"/>
            <a:ext cx="237392" cy="24156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045996" y="1666885"/>
            <a:ext cx="237392" cy="2415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45996" y="1914207"/>
            <a:ext cx="237392" cy="2415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45996" y="2161528"/>
            <a:ext cx="237392" cy="24156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45996" y="2408850"/>
            <a:ext cx="237392" cy="2415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45996" y="2656171"/>
            <a:ext cx="237392" cy="24156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45996" y="2903493"/>
            <a:ext cx="237392" cy="2415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045996" y="3150814"/>
            <a:ext cx="237392" cy="2415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45996" y="3398136"/>
            <a:ext cx="237392" cy="2415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045996" y="3645457"/>
            <a:ext cx="237392" cy="24156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45996" y="3892779"/>
            <a:ext cx="237392" cy="24156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045996" y="4140100"/>
            <a:ext cx="237392" cy="2415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045996" y="4387422"/>
            <a:ext cx="237392" cy="24156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45996" y="4634743"/>
            <a:ext cx="237392" cy="24156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045996" y="4882065"/>
            <a:ext cx="237392" cy="2415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045996" y="5129386"/>
            <a:ext cx="237392" cy="2415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045996" y="5376708"/>
            <a:ext cx="237392" cy="24156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62118" y="3378249"/>
            <a:ext cx="13979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i="1" dirty="0">
                <a:solidFill>
                  <a:prstClr val="black"/>
                </a:solidFill>
                <a:latin typeface="Calibri" panose="020F0502020204030204"/>
              </a:rPr>
              <a:t>Variogram of  orange facies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551992" y="4032980"/>
                <a:ext cx="1595950" cy="390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2∗16</m:t>
                          </m:r>
                        </m:den>
                      </m:f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≈0.31</m:t>
                      </m:r>
                    </m:oMath>
                  </m:oMathPara>
                </a14:m>
                <a:endParaRPr lang="en-GB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992" y="4032980"/>
                <a:ext cx="1595950" cy="390300"/>
              </a:xfrm>
              <a:prstGeom prst="rect">
                <a:avLst/>
              </a:prstGeom>
              <a:blipFill rotWithShape="0">
                <a:blip r:embed="rId6"/>
                <a:stretch>
                  <a:fillRect l="-2290" t="-3125" r="-2290" b="-14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551991" y="5055690"/>
                <a:ext cx="1595950" cy="388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2∗14</m:t>
                          </m:r>
                        </m:den>
                      </m:f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≈0.21</m:t>
                      </m:r>
                    </m:oMath>
                  </m:oMathPara>
                </a14:m>
                <a:endParaRPr lang="en-GB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991" y="5055689"/>
                <a:ext cx="1595950" cy="388953"/>
              </a:xfrm>
              <a:prstGeom prst="rect">
                <a:avLst/>
              </a:prstGeom>
              <a:blipFill rotWithShape="0">
                <a:blip r:embed="rId7"/>
                <a:stretch>
                  <a:fillRect l="-2290" t="-1563" r="-2290" b="-14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8677789" y="1072383"/>
            <a:ext cx="13979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i="1" dirty="0">
                <a:solidFill>
                  <a:prstClr val="black"/>
                </a:solidFill>
                <a:latin typeface="Calibri" panose="020F0502020204030204"/>
              </a:rPr>
              <a:t>Mean of orange facies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837309" y="1571536"/>
                <a:ext cx="1190775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≈0.53</m:t>
                      </m:r>
                    </m:oMath>
                  </m:oMathPara>
                </a14:m>
                <a:endParaRPr lang="en-GB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308" y="1571536"/>
                <a:ext cx="1190775" cy="389530"/>
              </a:xfrm>
              <a:prstGeom prst="rect">
                <a:avLst/>
              </a:prstGeom>
              <a:blipFill rotWithShape="0">
                <a:blip r:embed="rId8"/>
                <a:stretch>
                  <a:fillRect l="-1538" t="-1563" r="-3590" b="-14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8662118" y="2200808"/>
            <a:ext cx="13979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i="1" dirty="0">
                <a:solidFill>
                  <a:prstClr val="black"/>
                </a:solidFill>
                <a:latin typeface="Calibri" panose="020F0502020204030204"/>
              </a:rPr>
              <a:t>Variance of orange facies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325547" y="2881823"/>
                <a:ext cx="216591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=0.53∗(1−0.53)≈0.25</m:t>
                      </m:r>
                    </m:oMath>
                  </m:oMathPara>
                </a14:m>
                <a:endParaRPr lang="en-GB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547" y="2881822"/>
                <a:ext cx="2165914" cy="207749"/>
              </a:xfrm>
              <a:prstGeom prst="rect">
                <a:avLst/>
              </a:prstGeom>
              <a:blipFill rotWithShape="0">
                <a:blip r:embed="rId9"/>
                <a:stretch>
                  <a:fillRect l="-563" t="-2941" r="-1690" b="-32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551991" y="4560372"/>
                <a:ext cx="1595950" cy="390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GB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2∗15</m:t>
                          </m:r>
                        </m:den>
                      </m:f>
                      <m:r>
                        <a:rPr lang="en-GB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≈0.33</m:t>
                      </m:r>
                    </m:oMath>
                  </m:oMathPara>
                </a14:m>
                <a:endParaRPr lang="en-GB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991" y="4560372"/>
                <a:ext cx="1595950" cy="390300"/>
              </a:xfrm>
              <a:prstGeom prst="rect">
                <a:avLst/>
              </a:prstGeom>
              <a:blipFill rotWithShape="0">
                <a:blip r:embed="rId10"/>
                <a:stretch>
                  <a:fillRect l="-2290" t="-1563" r="-2290" b="-1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698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animBg="1"/>
      <p:bldP spid="24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216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Équation</vt:lpstr>
      <vt:lpstr>Geostatistics</vt:lpstr>
      <vt:lpstr>The Normal/Gaussian distribution</vt:lpstr>
      <vt:lpstr>How it would look like without geostats: </vt:lpstr>
      <vt:lpstr>The variogram: introducing correlation</vt:lpstr>
      <vt:lpstr>The indicator variogram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Geostatistics</dc:title>
  <dc:creator>Le Blevec, Thomas</dc:creator>
  <cp:lastModifiedBy>Le Blevec, Thomas</cp:lastModifiedBy>
  <cp:revision>8</cp:revision>
  <dcterms:created xsi:type="dcterms:W3CDTF">2016-10-18T08:35:26Z</dcterms:created>
  <dcterms:modified xsi:type="dcterms:W3CDTF">2016-10-19T13:56:49Z</dcterms:modified>
</cp:coreProperties>
</file>