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7" r:id="rId4"/>
    <p:sldId id="271" r:id="rId5"/>
    <p:sldId id="260" r:id="rId6"/>
    <p:sldId id="265" r:id="rId7"/>
    <p:sldId id="261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94683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475-7640-0CFB-E8EE-5404B3A3B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B227-BE31-A325-FB2C-82CF8AD4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E40A-866B-4A12-474E-DDFA39F7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1690-F7A6-70D6-C131-FB0900C7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47B4-2547-7E3E-D221-6E37895A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83C-0468-3FD6-8DB8-231EB9E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0590F-DFB6-8F7C-536E-45185FF5A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8D82-C32B-6F26-78F7-6E8A1DE6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C877-DDDF-8AC1-5BAE-CD2EF94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0348-91E0-8864-7BDE-5BE6CD7D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5FD1A-6C7A-C1FF-B542-908176369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FEEB8-A33E-2FB5-5660-112E6ABB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9784-06D7-3B08-9DCD-0828CBE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5CBD-9E63-3B96-E03E-0B98C2AE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3499-108B-3DF9-989E-2F4B8943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82F2-8749-5996-3FD8-5BA10488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0594-42C4-2820-9398-64572412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2097-8561-5BDD-6040-29D7661A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F98C-E5DA-2B3C-6988-51CA3E9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5EB3-7114-353D-26BC-D441ADA7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E59F-72A6-57F4-962A-24F22E84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B9ED-E3CA-DA52-2FC8-D8008D81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4798-E967-849E-AF29-E0B3CF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1B3D-B26B-D942-1E60-B2BA53DE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5332-6A83-6CB9-84EA-043DBE8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7DE0-513D-C4DE-192E-E166428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A46D-F69C-C6EF-5677-6F34B595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6F9FC-7487-C458-98A0-7D491A6E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E9DF5-D016-EBE5-1168-97436B95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4EA1E-B4F0-8097-3C2D-B24299B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BF954-AD11-DC64-49A8-65D2821B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401C-1BDC-5FBA-EE07-77BC1E2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A760-4281-CE80-AB58-62D85815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C6F79-A6A8-5C88-8285-A1B76CCE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5EAC1-BE89-E63E-6F5F-F67BD03A9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B81FE-0E11-8191-8EA0-3DD369A79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61524-7ABF-9449-2698-966D5596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D4017-580E-E70D-0CA6-30F5119D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2B5DC-B9BE-92C4-0AA9-C77CE88E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FA13-6428-322C-AF13-B78DC02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29B18-7840-08F7-9255-97C9350C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8694-6DDD-54E2-C144-A7272054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F5B1D-48BD-F55B-B864-6C8547AB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7B278-B68D-0E15-9187-070A0CEE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8204E-0A6A-2E34-30F5-5A17FE3F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C207-1316-13DB-CD25-76E9768E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0844-D082-D79C-96F2-8D633A94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BBC0-8703-A51F-F10F-8230E83C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58242-192E-D5CB-7BED-313A9FEE1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5B4A9-1897-391B-11D8-8102023A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2815-7C6D-647B-8442-F3DA1D3F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B7090-1AF0-D5C8-49E4-781DFD51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454C-6849-ED28-9B75-A7D9BEF7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1E9B0-F6D6-E4BF-9D15-13E111E2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DB623-DFD3-2505-F51E-7876AD84B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657B-8057-1F2D-11E4-972C328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BF4F5-F8AA-A2D1-E7AE-71B6413A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70DF8-1830-52EF-BDF7-41A51B41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D669A-D985-A7B4-D48B-15305CDE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F1DD-A612-B705-EF58-78026D32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AAEC-3423-E146-01AD-479B6D584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6154-5DA8-9242-ABFB-A8E501EAC96C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134E-C952-AE0B-2809-879B7FB3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811C-8434-74F9-6E8F-CC9E7B54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0D8B-F0E3-C74B-B1AB-0742D923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jpe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9.jpe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C04A7864-83F5-85CA-261D-48DE0AD1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175" y="3483429"/>
            <a:ext cx="1440544" cy="144054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4" y="3360058"/>
            <a:ext cx="1687286" cy="16872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140314"/>
            <a:ext cx="0" cy="1909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093923-550A-3946-26F0-A6DC2A85ACC8}"/>
              </a:ext>
            </a:extLst>
          </p:cNvPr>
          <p:cNvSpPr txBox="1"/>
          <p:nvPr/>
        </p:nvSpPr>
        <p:spPr>
          <a:xfrm>
            <a:off x="4594695" y="849093"/>
            <a:ext cx="19489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Monitors the legitimacy of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Listens + collects in-air frames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Collects CSI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000F-EB4F-58CF-9B9A-EAF20DFC0224}"/>
              </a:ext>
            </a:extLst>
          </p:cNvPr>
          <p:cNvSpPr txBox="1"/>
          <p:nvPr/>
        </p:nvSpPr>
        <p:spPr>
          <a:xfrm>
            <a:off x="693965" y="5047344"/>
            <a:ext cx="1687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Generates traffic (surfs web)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543A3-80C5-7ED9-ED04-43A75F3F3CFE}"/>
              </a:ext>
            </a:extLst>
          </p:cNvPr>
          <p:cNvSpPr txBox="1"/>
          <p:nvPr/>
        </p:nvSpPr>
        <p:spPr>
          <a:xfrm>
            <a:off x="5624466" y="4708856"/>
            <a:ext cx="2200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For wireless communication on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E9633-411B-9326-3FA2-61963CBBCED2}"/>
              </a:ext>
            </a:extLst>
          </p:cNvPr>
          <p:cNvSpPr txBox="1"/>
          <p:nvPr/>
        </p:nvSpPr>
        <p:spPr>
          <a:xfrm>
            <a:off x="9888584" y="4923973"/>
            <a:ext cx="230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Visited streaming servers are YouTube, Netflix, Stan,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>
                <a:latin typeface="Avenir Book" panose="02000503020000020003" pitchFamily="2" charset="0"/>
              </a:rPr>
              <a:t>Also plan to visit websites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7DCB-0E81-773C-FA69-4D928C7F7FF8}"/>
              </a:ext>
            </a:extLst>
          </p:cNvPr>
          <p:cNvSpPr txBox="1"/>
          <p:nvPr/>
        </p:nvSpPr>
        <p:spPr>
          <a:xfrm>
            <a:off x="6660058" y="765511"/>
            <a:ext cx="4868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Authentication Setup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2F77FE-292F-CA69-E2BB-1CBEEB619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193" y="849093"/>
            <a:ext cx="1210038" cy="121003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9FE1AC-8490-F8D4-14DE-BDE869F7AFA3}"/>
              </a:ext>
            </a:extLst>
          </p:cNvPr>
          <p:cNvCxnSpPr>
            <a:cxnSpLocks/>
          </p:cNvCxnSpPr>
          <p:nvPr/>
        </p:nvCxnSpPr>
        <p:spPr>
          <a:xfrm flipH="1" flipV="1">
            <a:off x="2473693" y="4831882"/>
            <a:ext cx="1159730" cy="10154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7A8CB9-630B-C57F-E285-5D97C1152D57}"/>
              </a:ext>
            </a:extLst>
          </p:cNvPr>
          <p:cNvSpPr txBox="1"/>
          <p:nvPr/>
        </p:nvSpPr>
        <p:spPr>
          <a:xfrm>
            <a:off x="3463678" y="5842821"/>
            <a:ext cx="263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  <a:latin typeface="Avenir Book" panose="02000503020000020003" pitchFamily="2" charset="0"/>
              </a:rPr>
              <a:t>Network admin wants to determine whether the client is legitimate and working legitimately</a:t>
            </a:r>
          </a:p>
        </p:txBody>
      </p:sp>
    </p:spTree>
    <p:extLst>
      <p:ext uri="{BB962C8B-B14F-4D97-AF65-F5344CB8AC3E}">
        <p14:creationId xmlns:p14="http://schemas.microsoft.com/office/powerpoint/2010/main" val="153626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2013745" y="365907"/>
            <a:ext cx="4678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000" dirty="0">
                <a:latin typeface="Avenir Book" panose="02000503020000020003" pitchFamily="2" charset="0"/>
              </a:rPr>
              <a:t>Proposed Data Analysis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846AC2B-291E-775E-1183-D000CCE3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728" y="919905"/>
            <a:ext cx="2566135" cy="2011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58F29-F907-F4B6-0A3D-2E24650E34BA}"/>
              </a:ext>
            </a:extLst>
          </p:cNvPr>
          <p:cNvSpPr txBox="1"/>
          <p:nvPr/>
        </p:nvSpPr>
        <p:spPr>
          <a:xfrm>
            <a:off x="8840728" y="2931024"/>
            <a:ext cx="2980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venir Book" panose="02000503020000020003" pitchFamily="2" charset="0"/>
              </a:rPr>
              <a:t>Example WLAN capture.</a:t>
            </a:r>
          </a:p>
          <a:p>
            <a:r>
              <a:rPr lang="en-AU" sz="1000" dirty="0">
                <a:latin typeface="Avenir Book" panose="02000503020000020003" pitchFamily="2" charset="0"/>
              </a:rPr>
              <a:t>Shows cumulative packet sizes across time (seconds) for 35 captures of the same YT video</a:t>
            </a:r>
          </a:p>
        </p:txBody>
      </p:sp>
      <p:pic>
        <p:nvPicPr>
          <p:cNvPr id="11" name="Picture 10" descr="A heatmap plot with different colors&#10;&#10;Description automatically generated">
            <a:extLst>
              <a:ext uri="{FF2B5EF4-FFF2-40B4-BE49-F238E27FC236}">
                <a16:creationId xmlns:a16="http://schemas.microsoft.com/office/drawing/2014/main" id="{51D76C7E-0E23-45EA-CCAA-0C912CC5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16" y="3560092"/>
            <a:ext cx="2188569" cy="1708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A324A5-5F61-A52D-B766-0556D024F04C}"/>
              </a:ext>
            </a:extLst>
          </p:cNvPr>
          <p:cNvSpPr txBox="1"/>
          <p:nvPr/>
        </p:nvSpPr>
        <p:spPr>
          <a:xfrm>
            <a:off x="8936116" y="5268116"/>
            <a:ext cx="242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Avenir Book" panose="02000503020000020003" pitchFamily="2" charset="0"/>
              </a:rPr>
              <a:t>Example CSI from GitHub.</a:t>
            </a:r>
          </a:p>
          <a:p>
            <a:r>
              <a:rPr lang="en-AU" sz="1000" dirty="0">
                <a:latin typeface="Avenir Book" panose="02000503020000020003" pitchFamily="2" charset="0"/>
              </a:rPr>
              <a:t>Shows amplitude of all subcarriers (256 for a 80MHz bandwidth) across time for a single capture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D3097A83-81D8-4E6B-6341-A376F8EF7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36191"/>
              </p:ext>
            </p:extLst>
          </p:nvPr>
        </p:nvGraphicFramePr>
        <p:xfrm>
          <a:off x="288997" y="1323340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171">
                  <a:extLst>
                    <a:ext uri="{9D8B030D-6E8A-4147-A177-3AD203B41FA5}">
                      <a16:colId xmlns:a16="http://schemas.microsoft.com/office/drawing/2014/main" val="2125302772"/>
                    </a:ext>
                  </a:extLst>
                </a:gridCol>
                <a:gridCol w="3936733">
                  <a:extLst>
                    <a:ext uri="{9D8B030D-6E8A-4147-A177-3AD203B41FA5}">
                      <a16:colId xmlns:a16="http://schemas.microsoft.com/office/drawing/2014/main" val="1731999030"/>
                    </a:ext>
                  </a:extLst>
                </a:gridCol>
                <a:gridCol w="2892095">
                  <a:extLst>
                    <a:ext uri="{9D8B030D-6E8A-4147-A177-3AD203B41FA5}">
                      <a16:colId xmlns:a16="http://schemas.microsoft.com/office/drawing/2014/main" val="87101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Feature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Filter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8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Number of packets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Number of bytes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NOTE: these metrics are consistently the best for traffic classification but we can try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Min packet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Max packet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Ave packet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Var packet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Group by packet number (groups of </a:t>
                      </a:r>
                      <a:r>
                        <a:rPr lang="en-AU" sz="1500" i="1" dirty="0"/>
                        <a:t>p</a:t>
                      </a:r>
                      <a:r>
                        <a:rPr lang="en-AU" sz="1500" i="0" dirty="0"/>
                        <a:t> packets)</a:t>
                      </a:r>
                      <a:endParaRPr lang="en-AU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Group by timestamp (in time bins of size </a:t>
                      </a:r>
                      <a:r>
                        <a:rPr lang="en-AU" sz="1500" i="1" dirty="0"/>
                        <a:t>t</a:t>
                      </a:r>
                      <a:r>
                        <a:rPr lang="en-AU" sz="1500" i="0" dirty="0"/>
                        <a:t>)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Incoming MAC </a:t>
                      </a:r>
                      <a:r>
                        <a:rPr lang="en-AU" sz="1500" dirty="0" err="1"/>
                        <a:t>addr</a:t>
                      </a:r>
                      <a:r>
                        <a:rPr lang="en-AU" sz="1500" dirty="0"/>
                        <a:t> is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Outgoing MAC </a:t>
                      </a:r>
                      <a:r>
                        <a:rPr lang="en-AU" sz="1500" dirty="0" err="1"/>
                        <a:t>addr</a:t>
                      </a:r>
                      <a:r>
                        <a:rPr lang="en-AU" sz="1500" dirty="0"/>
                        <a:t> is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Both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All streams included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Top </a:t>
                      </a:r>
                      <a:r>
                        <a:rPr lang="en-AU" sz="1500" i="1" dirty="0"/>
                        <a:t>n</a:t>
                      </a:r>
                      <a:r>
                        <a:rPr lang="en-AU" sz="1500" dirty="0"/>
                        <a:t> streams included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Streams with total transferred bytes above </a:t>
                      </a:r>
                      <a:r>
                        <a:rPr lang="en-AU" sz="1500" i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8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Each subcarrier’s amplitude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500" dirty="0"/>
                        <a:t>Each subcarrier’s phase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500" dirty="0"/>
                        <a:t>NOTE: there are bandwidth * 3.2 subcarriers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Incoming MAC </a:t>
                      </a:r>
                      <a:r>
                        <a:rPr lang="en-AU" sz="1500" dirty="0" err="1"/>
                        <a:t>addr</a:t>
                      </a:r>
                      <a:r>
                        <a:rPr lang="en-AU" sz="1500" dirty="0"/>
                        <a:t> is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Outgoing MAC </a:t>
                      </a:r>
                      <a:r>
                        <a:rPr lang="en-AU" sz="1500" dirty="0" err="1"/>
                        <a:t>addr</a:t>
                      </a:r>
                      <a:r>
                        <a:rPr lang="en-AU" sz="1500" dirty="0"/>
                        <a:t> is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500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863" y="3985433"/>
            <a:ext cx="566044" cy="5660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98" y="3380629"/>
            <a:ext cx="568800" cy="56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D7DB01-A179-A068-D2B5-FB9F9A76652A}"/>
              </a:ext>
            </a:extLst>
          </p:cNvPr>
          <p:cNvSpPr txBox="1"/>
          <p:nvPr/>
        </p:nvSpPr>
        <p:spPr>
          <a:xfrm>
            <a:off x="809182" y="35256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BB4C3-1085-221B-7567-7E9E50FC49AE}"/>
              </a:ext>
            </a:extLst>
          </p:cNvPr>
          <p:cNvSpPr txBox="1"/>
          <p:nvPr/>
        </p:nvSpPr>
        <p:spPr>
          <a:xfrm>
            <a:off x="822856" y="4020455"/>
            <a:ext cx="1294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Generate traffic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C88E13A-C213-7921-2A82-24BCEE8F75AA}"/>
              </a:ext>
            </a:extLst>
          </p:cNvPr>
          <p:cNvSpPr/>
          <p:nvPr/>
        </p:nvSpPr>
        <p:spPr>
          <a:xfrm>
            <a:off x="377928" y="3243264"/>
            <a:ext cx="2515882" cy="15539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2960958" y="1253912"/>
            <a:ext cx="192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D401C6-DDC7-4D7B-A8E4-CEE2F784E3B0}"/>
              </a:ext>
            </a:extLst>
          </p:cNvPr>
          <p:cNvSpPr txBox="1"/>
          <p:nvPr/>
        </p:nvSpPr>
        <p:spPr>
          <a:xfrm>
            <a:off x="3757936" y="2162468"/>
            <a:ext cx="94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Collect CSI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928688"/>
            <a:ext cx="2601774" cy="17653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3726643" y="1815589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Capture traffic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94028" y="405893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582477"/>
            <a:ext cx="255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Wireless 2.4GHz RF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917917"/>
            <a:ext cx="2601774" cy="12684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E8D1F1-CED5-FD19-775D-E2158EC482EB}"/>
              </a:ext>
            </a:extLst>
          </p:cNvPr>
          <p:cNvSpPr txBox="1"/>
          <p:nvPr/>
        </p:nvSpPr>
        <p:spPr>
          <a:xfrm>
            <a:off x="6660058" y="765511"/>
            <a:ext cx="4868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Authentication Setup</a:t>
            </a: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1CA265C-2C0D-E100-D50D-FF5075E1E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436" y="1140550"/>
            <a:ext cx="498148" cy="49814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57308D-A70C-245F-1C2F-D0555C829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684" y="2028810"/>
            <a:ext cx="591408" cy="591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E2838-1104-F18C-B381-71DAF5992B17}"/>
              </a:ext>
            </a:extLst>
          </p:cNvPr>
          <p:cNvSpPr txBox="1"/>
          <p:nvPr/>
        </p:nvSpPr>
        <p:spPr>
          <a:xfrm>
            <a:off x="6282904" y="2137906"/>
            <a:ext cx="1378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Processing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EA015B-80A8-E5FD-826B-E363F25DAB1D}"/>
              </a:ext>
            </a:extLst>
          </p:cNvPr>
          <p:cNvSpPr/>
          <p:nvPr/>
        </p:nvSpPr>
        <p:spPr>
          <a:xfrm>
            <a:off x="5218974" y="1889125"/>
            <a:ext cx="2601774" cy="17653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0D49A-7BFD-F65C-7ED2-8D4E12F78412}"/>
              </a:ext>
            </a:extLst>
          </p:cNvPr>
          <p:cNvSpPr txBox="1"/>
          <p:nvPr/>
        </p:nvSpPr>
        <p:spPr>
          <a:xfrm>
            <a:off x="5451907" y="2730499"/>
            <a:ext cx="2162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Analyse </a:t>
            </a:r>
            <a:r>
              <a:rPr lang="en-AU" sz="1200" dirty="0" err="1">
                <a:latin typeface="Avenir Book" panose="02000503020000020003" pitchFamily="2" charset="0"/>
              </a:rPr>
              <a:t>wlan</a:t>
            </a:r>
            <a:r>
              <a:rPr lang="en-AU" sz="1200" dirty="0">
                <a:latin typeface="Avenir Book" panose="02000503020000020003" pitchFamily="2" charset="0"/>
              </a:rPr>
              <a:t> and </a:t>
            </a:r>
            <a:r>
              <a:rPr lang="en-AU" sz="1200" dirty="0" err="1">
                <a:latin typeface="Avenir Book" panose="02000503020000020003" pitchFamily="2" charset="0"/>
              </a:rPr>
              <a:t>csi</a:t>
            </a:r>
            <a:r>
              <a:rPr lang="en-AU" sz="1200" dirty="0">
                <a:latin typeface="Avenir Book" panose="02000503020000020003" pitchFamily="2" charset="0"/>
              </a:rPr>
              <a:t>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C9E23-15C0-DDF5-DA69-23A7D01CBA71}"/>
              </a:ext>
            </a:extLst>
          </p:cNvPr>
          <p:cNvSpPr txBox="1"/>
          <p:nvPr/>
        </p:nvSpPr>
        <p:spPr>
          <a:xfrm>
            <a:off x="5589980" y="313401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Classify client legitimacy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F4BB9-D705-299C-BA9C-6241A80F568A}"/>
              </a:ext>
            </a:extLst>
          </p:cNvPr>
          <p:cNvSpPr txBox="1"/>
          <p:nvPr/>
        </p:nvSpPr>
        <p:spPr>
          <a:xfrm>
            <a:off x="590308" y="4348342"/>
            <a:ext cx="202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C00000"/>
                </a:solidFill>
                <a:latin typeface="Avenir Book" panose="02000503020000020003" pitchFamily="2" charset="0"/>
              </a:rPr>
              <a:t>Are they a legitimate user?</a:t>
            </a:r>
          </a:p>
        </p:txBody>
      </p:sp>
    </p:spTree>
    <p:extLst>
      <p:ext uri="{BB962C8B-B14F-4D97-AF65-F5344CB8AC3E}">
        <p14:creationId xmlns:p14="http://schemas.microsoft.com/office/powerpoint/2010/main" val="4211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96" y="3717668"/>
            <a:ext cx="566038" cy="5660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D7DB01-A179-A068-D2B5-FB9F9A76652A}"/>
              </a:ext>
            </a:extLst>
          </p:cNvPr>
          <p:cNvSpPr txBox="1"/>
          <p:nvPr/>
        </p:nvSpPr>
        <p:spPr>
          <a:xfrm>
            <a:off x="601599" y="388959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Client 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C88E13A-C213-7921-2A82-24BCEE8F75AA}"/>
              </a:ext>
            </a:extLst>
          </p:cNvPr>
          <p:cNvSpPr/>
          <p:nvPr/>
        </p:nvSpPr>
        <p:spPr>
          <a:xfrm>
            <a:off x="601599" y="3664403"/>
            <a:ext cx="1745908" cy="1133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219" y="3884885"/>
            <a:ext cx="566044" cy="5660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381250" y="4200792"/>
            <a:ext cx="2495945" cy="2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3855641" y="3032206"/>
            <a:ext cx="0" cy="116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2931404" y="524424"/>
            <a:ext cx="193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89DA7D-3057-D247-598C-A11F3B94C82B}"/>
              </a:ext>
            </a:extLst>
          </p:cNvPr>
          <p:cNvGrpSpPr/>
          <p:nvPr/>
        </p:nvGrpSpPr>
        <p:grpSpPr>
          <a:xfrm>
            <a:off x="2931404" y="2532815"/>
            <a:ext cx="2031944" cy="276999"/>
            <a:chOff x="3147228" y="2730460"/>
            <a:chExt cx="2031944" cy="276999"/>
          </a:xfrm>
        </p:grpSpPr>
        <p:pic>
          <p:nvPicPr>
            <p:cNvPr id="50" name="Picture 49" descr="A picture containing font, graphics, line, design&#10;&#10;Description automatically generated">
              <a:extLst>
                <a:ext uri="{FF2B5EF4-FFF2-40B4-BE49-F238E27FC236}">
                  <a16:creationId xmlns:a16="http://schemas.microsoft.com/office/drawing/2014/main" id="{2A01CB06-5337-CCA7-CFAC-B45224BF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7228" y="2798095"/>
              <a:ext cx="965410" cy="1417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D401C6-DDC7-4D7B-A8E4-CEE2F784E3B0}"/>
                </a:ext>
              </a:extLst>
            </p:cNvPr>
            <p:cNvSpPr txBox="1"/>
            <p:nvPr/>
          </p:nvSpPr>
          <p:spPr>
            <a:xfrm>
              <a:off x="4233079" y="273046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latin typeface="Avenir Book" panose="02000503020000020003" pitchFamily="2" charset="0"/>
                </a:rPr>
                <a:t>Collect CSI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4004911" y="186431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Use RFMON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748325" y="283446"/>
            <a:ext cx="2601774" cy="2748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3998488" y="2185936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Capture traffic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4982552" y="4016126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58963" y="407907"/>
            <a:ext cx="4868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Experiment Setup</a:t>
            </a:r>
          </a:p>
          <a:p>
            <a:pPr algn="r"/>
            <a:r>
              <a:rPr lang="en-AU" sz="3000" dirty="0">
                <a:latin typeface="Avenir Book" panose="02000503020000020003" pitchFamily="2" charset="0"/>
              </a:rPr>
              <a:t>(OVERALL)</a:t>
            </a:r>
          </a:p>
        </p:txBody>
      </p:sp>
      <p:pic>
        <p:nvPicPr>
          <p:cNvPr id="3" name="Picture 2" descr="A logo of a raspberry&#10;&#10;Description automatically generated">
            <a:extLst>
              <a:ext uri="{FF2B5EF4-FFF2-40B4-BE49-F238E27FC236}">
                <a16:creationId xmlns:a16="http://schemas.microsoft.com/office/drawing/2014/main" id="{FA80DF12-CD30-C614-6119-D3782E788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30" t="13833" r="11390" b="15296"/>
          <a:stretch/>
        </p:blipFill>
        <p:spPr>
          <a:xfrm>
            <a:off x="4362896" y="1029355"/>
            <a:ext cx="683213" cy="751603"/>
          </a:xfrm>
          <a:prstGeom prst="rect">
            <a:avLst/>
          </a:prstGeom>
        </p:spPr>
      </p:pic>
      <p:pic>
        <p:nvPicPr>
          <p:cNvPr id="22" name="Picture 2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C6E2819-ADFE-0F24-4E38-1855B0E69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189" y="1244646"/>
            <a:ext cx="598834" cy="656538"/>
          </a:xfrm>
          <a:prstGeom prst="rect">
            <a:avLst/>
          </a:prstGeom>
        </p:spPr>
      </p:pic>
      <p:pic>
        <p:nvPicPr>
          <p:cNvPr id="2" name="Picture 1" descr="A red text with a black swoosh&#10;&#10;Description automatically generated">
            <a:extLst>
              <a:ext uri="{FF2B5EF4-FFF2-40B4-BE49-F238E27FC236}">
                <a16:creationId xmlns:a16="http://schemas.microsoft.com/office/drawing/2014/main" id="{404F6C4E-12E3-A8EC-F27D-99C9D540A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141" y="2014619"/>
            <a:ext cx="839500" cy="39549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3726DF-A82E-C10B-2FDC-94CB4521C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274" y="454100"/>
            <a:ext cx="498148" cy="49814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568B807-9398-307C-8240-E70D5CA7A353}"/>
              </a:ext>
            </a:extLst>
          </p:cNvPr>
          <p:cNvSpPr/>
          <p:nvPr/>
        </p:nvSpPr>
        <p:spPr>
          <a:xfrm>
            <a:off x="4877195" y="3778971"/>
            <a:ext cx="1625608" cy="8436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15E6D-20E6-5832-6874-137B2D020BE0}"/>
              </a:ext>
            </a:extLst>
          </p:cNvPr>
          <p:cNvSpPr txBox="1"/>
          <p:nvPr/>
        </p:nvSpPr>
        <p:spPr>
          <a:xfrm>
            <a:off x="1017536" y="4345614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Legitimate</a:t>
            </a:r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374397BD-2AEF-2BAA-E86A-2589FBA1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355" y="3687496"/>
            <a:ext cx="566038" cy="5660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2B0E3D-1D7B-5013-0D6E-42FE51C719A3}"/>
              </a:ext>
            </a:extLst>
          </p:cNvPr>
          <p:cNvSpPr txBox="1"/>
          <p:nvPr/>
        </p:nvSpPr>
        <p:spPr>
          <a:xfrm>
            <a:off x="8518358" y="385942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Client B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9D6083C-C367-36C2-30B1-4F4A8DD1A769}"/>
              </a:ext>
            </a:extLst>
          </p:cNvPr>
          <p:cNvSpPr/>
          <p:nvPr/>
        </p:nvSpPr>
        <p:spPr>
          <a:xfrm>
            <a:off x="8518358" y="3634231"/>
            <a:ext cx="1745908" cy="11331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161B01-A6C9-0BBE-88A8-CFBDB52F5C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02803" y="4200792"/>
            <a:ext cx="20155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300973E-07B3-2B54-2DEF-7B745061F1A0}"/>
              </a:ext>
            </a:extLst>
          </p:cNvPr>
          <p:cNvSpPr txBox="1"/>
          <p:nvPr/>
        </p:nvSpPr>
        <p:spPr>
          <a:xfrm>
            <a:off x="8741790" y="4312429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FF0000"/>
                </a:solidFill>
                <a:latin typeface="Avenir Book" panose="02000503020000020003" pitchFamily="2" charset="0"/>
              </a:rPr>
              <a:t>NOT Legitimate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A7FA206-2C31-65AB-2B14-604B2355445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350099" y="1657826"/>
            <a:ext cx="2301985" cy="25100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50E404-A67D-35D3-BA1E-E2CE5159F951}"/>
              </a:ext>
            </a:extLst>
          </p:cNvPr>
          <p:cNvSpPr txBox="1"/>
          <p:nvPr/>
        </p:nvSpPr>
        <p:spPr>
          <a:xfrm rot="5400000">
            <a:off x="7398012" y="2688478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Monitor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38640B-2232-FA97-7E84-EDA780CB7862}"/>
              </a:ext>
            </a:extLst>
          </p:cNvPr>
          <p:cNvSpPr txBox="1"/>
          <p:nvPr/>
        </p:nvSpPr>
        <p:spPr>
          <a:xfrm>
            <a:off x="3061324" y="4228753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Communicate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01F7C1-346A-CB0A-8788-17DA005C35D3}"/>
              </a:ext>
            </a:extLst>
          </p:cNvPr>
          <p:cNvSpPr txBox="1"/>
          <p:nvPr/>
        </p:nvSpPr>
        <p:spPr>
          <a:xfrm rot="5400000">
            <a:off x="3608536" y="3378985"/>
            <a:ext cx="728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Monitor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55FDA6-835F-43A4-2179-140CB72C46BB}"/>
              </a:ext>
            </a:extLst>
          </p:cNvPr>
          <p:cNvSpPr txBox="1"/>
          <p:nvPr/>
        </p:nvSpPr>
        <p:spPr>
          <a:xfrm>
            <a:off x="7051121" y="4207073"/>
            <a:ext cx="114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Communicate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55F095-C3D5-71FB-B413-25ECB8086F94}"/>
              </a:ext>
            </a:extLst>
          </p:cNvPr>
          <p:cNvSpPr txBox="1"/>
          <p:nvPr/>
        </p:nvSpPr>
        <p:spPr>
          <a:xfrm>
            <a:off x="2243338" y="4928765"/>
            <a:ext cx="7540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Three independent variables:</a:t>
            </a:r>
          </a:p>
          <a:p>
            <a:pPr marL="342900" indent="-342900">
              <a:buFont typeface="+mj-lt"/>
              <a:buAutoNum type="alphaLcParenR"/>
            </a:pPr>
            <a:r>
              <a:rPr lang="en-AU" dirty="0">
                <a:latin typeface="Avenir Book" panose="02000503020000020003" pitchFamily="2" charset="0"/>
              </a:rPr>
              <a:t>Different traffic (detect anted activity)</a:t>
            </a:r>
          </a:p>
          <a:p>
            <a:pPr marL="342900" indent="-342900">
              <a:buFont typeface="+mj-lt"/>
              <a:buAutoNum type="alphaLcParenR"/>
            </a:pPr>
            <a:r>
              <a:rPr lang="en-AU" dirty="0">
                <a:latin typeface="Avenir Book" panose="02000503020000020003" pitchFamily="2" charset="0"/>
              </a:rPr>
              <a:t>Different devices (detect masquerading)</a:t>
            </a:r>
          </a:p>
          <a:p>
            <a:pPr marL="342900" indent="-342900">
              <a:buFont typeface="+mj-lt"/>
              <a:buAutoNum type="alphaLcParenR"/>
            </a:pPr>
            <a:r>
              <a:rPr lang="en-AU" dirty="0">
                <a:latin typeface="Avenir Book" panose="02000503020000020003" pitchFamily="2" charset="0"/>
              </a:rPr>
              <a:t>Different device locations (detect intrusion or unauthorised location)</a:t>
            </a:r>
          </a:p>
        </p:txBody>
      </p:sp>
    </p:spTree>
    <p:extLst>
      <p:ext uri="{BB962C8B-B14F-4D97-AF65-F5344CB8AC3E}">
        <p14:creationId xmlns:p14="http://schemas.microsoft.com/office/powerpoint/2010/main" val="981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58963" y="407907"/>
            <a:ext cx="48689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Experiment Setup</a:t>
            </a:r>
          </a:p>
          <a:p>
            <a:pPr algn="r"/>
            <a:r>
              <a:rPr lang="en-AU" sz="3000" dirty="0">
                <a:latin typeface="Avenir Book" panose="02000503020000020003" pitchFamily="2" charset="0"/>
              </a:rPr>
              <a:t>(INDEPENDENT VARS)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6D6148-38E9-F1C7-1EF3-D32D34B0B043}"/>
              </a:ext>
            </a:extLst>
          </p:cNvPr>
          <p:cNvSpPr txBox="1"/>
          <p:nvPr/>
        </p:nvSpPr>
        <p:spPr>
          <a:xfrm>
            <a:off x="2532297" y="4390248"/>
            <a:ext cx="6467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Currently taking 100 captures for each independent variable combination.</a:t>
            </a:r>
          </a:p>
          <a:p>
            <a:r>
              <a:rPr lang="en-AU" sz="1500" dirty="0">
                <a:solidFill>
                  <a:srgbClr val="C00000"/>
                </a:solidFill>
                <a:latin typeface="Avenir Book" panose="02000503020000020003" pitchFamily="2" charset="0"/>
              </a:rPr>
              <a:t>RED</a:t>
            </a:r>
            <a:r>
              <a:rPr lang="en-AU" sz="1500" dirty="0">
                <a:latin typeface="Avenir Book" panose="02000503020000020003" pitchFamily="2" charset="0"/>
              </a:rPr>
              <a:t> denotes captures for this have not been finished yet.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FEFF2C79-BC79-EBDD-6055-CF2D60F9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54960"/>
              </p:ext>
            </p:extLst>
          </p:nvPr>
        </p:nvGraphicFramePr>
        <p:xfrm>
          <a:off x="2032000" y="2195769"/>
          <a:ext cx="8128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4503">
                  <a:extLst>
                    <a:ext uri="{9D8B030D-6E8A-4147-A177-3AD203B41FA5}">
                      <a16:colId xmlns:a16="http://schemas.microsoft.com/office/drawing/2014/main" val="2575109058"/>
                    </a:ext>
                  </a:extLst>
                </a:gridCol>
                <a:gridCol w="5483497">
                  <a:extLst>
                    <a:ext uri="{9D8B030D-6E8A-4147-A177-3AD203B41FA5}">
                      <a16:colId xmlns:a16="http://schemas.microsoft.com/office/drawing/2014/main" val="3949161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 different YouTube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3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Custom built PC, Rpi-4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93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Location (distance)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0.5m, 2m, </a:t>
                      </a:r>
                      <a:r>
                        <a:rPr lang="en-AU" dirty="0">
                          <a:solidFill>
                            <a:srgbClr val="C00000"/>
                          </a:solidFill>
                        </a:rPr>
                        <a:t>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95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Location (is through wall)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rgbClr val="C00000"/>
                          </a:solidFill>
                        </a:rPr>
                        <a:t>Yes</a:t>
                      </a:r>
                      <a:r>
                        <a:rPr lang="en-AU" dirty="0"/>
                        <a:t>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43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07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C38E30-F3E3-8579-0A04-3953937D4142}"/>
              </a:ext>
            </a:extLst>
          </p:cNvPr>
          <p:cNvGrpSpPr/>
          <p:nvPr/>
        </p:nvGrpSpPr>
        <p:grpSpPr>
          <a:xfrm>
            <a:off x="377928" y="2697733"/>
            <a:ext cx="2515882" cy="3350641"/>
            <a:chOff x="390534" y="3248025"/>
            <a:chExt cx="2515882" cy="3350641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B77DC3D-63D4-2584-EA8A-55ADE948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348" y="3323657"/>
              <a:ext cx="566038" cy="566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D7DB01-A179-A068-D2B5-FB9F9A76652A}"/>
                </a:ext>
              </a:extLst>
            </p:cNvPr>
            <p:cNvSpPr txBox="1"/>
            <p:nvPr/>
          </p:nvSpPr>
          <p:spPr>
            <a:xfrm>
              <a:off x="1085324" y="3473331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venir Book" panose="02000503020000020003" pitchFamily="2" charset="0"/>
                </a:rPr>
                <a:t>Client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9EB9F4-187C-A8D8-02EC-4D938A47C75F}"/>
                </a:ext>
              </a:extLst>
            </p:cNvPr>
            <p:cNvGrpSpPr/>
            <p:nvPr/>
          </p:nvGrpSpPr>
          <p:grpSpPr>
            <a:xfrm>
              <a:off x="900192" y="5060682"/>
              <a:ext cx="1900669" cy="451746"/>
              <a:chOff x="1812770" y="5499730"/>
              <a:chExt cx="1900669" cy="451746"/>
            </a:xfrm>
          </p:grpSpPr>
          <p:pic>
            <p:nvPicPr>
              <p:cNvPr id="31" name="Picture 30" descr="A green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09218044-45D0-3854-F798-7BD6A84E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2770" y="5499730"/>
                <a:ext cx="432332" cy="4517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8BB4C3-1085-221B-7567-7E9E50FC49AE}"/>
                  </a:ext>
                </a:extLst>
              </p:cNvPr>
              <p:cNvSpPr txBox="1"/>
              <p:nvPr/>
            </p:nvSpPr>
            <p:spPr>
              <a:xfrm>
                <a:off x="2419046" y="5635257"/>
                <a:ext cx="1294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latin typeface="Avenir Book" panose="02000503020000020003" pitchFamily="2" charset="0"/>
                  </a:rPr>
                  <a:t>Generate traffic</a:t>
                </a:r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C88E13A-C213-7921-2A82-24BCEE8F75AA}"/>
                </a:ext>
              </a:extLst>
            </p:cNvPr>
            <p:cNvSpPr/>
            <p:nvPr/>
          </p:nvSpPr>
          <p:spPr>
            <a:xfrm>
              <a:off x="390534" y="3248025"/>
              <a:ext cx="2515882" cy="33506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3113249" y="568794"/>
            <a:ext cx="193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89DA7D-3057-D247-598C-A11F3B94C82B}"/>
              </a:ext>
            </a:extLst>
          </p:cNvPr>
          <p:cNvGrpSpPr/>
          <p:nvPr/>
        </p:nvGrpSpPr>
        <p:grpSpPr>
          <a:xfrm>
            <a:off x="3113249" y="2577185"/>
            <a:ext cx="2031944" cy="276999"/>
            <a:chOff x="3147228" y="2730460"/>
            <a:chExt cx="2031944" cy="276999"/>
          </a:xfrm>
        </p:grpSpPr>
        <p:pic>
          <p:nvPicPr>
            <p:cNvPr id="50" name="Picture 49" descr="A picture containing font, graphics, line, design&#10;&#10;Description automatically generated">
              <a:extLst>
                <a:ext uri="{FF2B5EF4-FFF2-40B4-BE49-F238E27FC236}">
                  <a16:creationId xmlns:a16="http://schemas.microsoft.com/office/drawing/2014/main" id="{2A01CB06-5337-CCA7-CFAC-B45224BF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7228" y="2798095"/>
              <a:ext cx="965410" cy="1417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D401C6-DDC7-4D7B-A8E4-CEE2F784E3B0}"/>
                </a:ext>
              </a:extLst>
            </p:cNvPr>
            <p:cNvSpPr txBox="1"/>
            <p:nvPr/>
          </p:nvSpPr>
          <p:spPr>
            <a:xfrm>
              <a:off x="4233079" y="273046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latin typeface="Avenir Book" panose="02000503020000020003" pitchFamily="2" charset="0"/>
                </a:rPr>
                <a:t>Collect CSI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4186756" y="190868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Use RFMON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2748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4180333" y="2230306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Capture traffic</a:t>
            </a:r>
          </a:p>
        </p:txBody>
      </p:sp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stCxn id="71" idx="1"/>
            <a:endCxn id="41" idx="0"/>
          </p:cNvCxnSpPr>
          <p:nvPr/>
        </p:nvCxnSpPr>
        <p:spPr>
          <a:xfrm rot="10800000" flipV="1">
            <a:off x="1635870" y="1702195"/>
            <a:ext cx="1294301" cy="99553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272373" y="331212"/>
            <a:ext cx="25158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Synchronisation</a:t>
            </a:r>
          </a:p>
          <a:p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Python socket programming – client sends traffic generating info and network admin receives messages to start/store/record captures accordingly.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58963" y="407907"/>
            <a:ext cx="51689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Experiment Setup</a:t>
            </a:r>
          </a:p>
          <a:p>
            <a:pPr algn="r"/>
            <a:r>
              <a:rPr lang="en-AU" sz="3000" dirty="0">
                <a:latin typeface="Avenir Book" panose="02000503020000020003" pitchFamily="2" charset="0"/>
              </a:rPr>
              <a:t>(SINGLE CLIENT CAPTURE)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019C-67FA-BAC6-EEF5-C67F1BF9A5F9}"/>
              </a:ext>
            </a:extLst>
          </p:cNvPr>
          <p:cNvSpPr txBox="1"/>
          <p:nvPr/>
        </p:nvSpPr>
        <p:spPr>
          <a:xfrm>
            <a:off x="5618318" y="1490962"/>
            <a:ext cx="24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Capture data storage</a:t>
            </a:r>
          </a:p>
          <a:p>
            <a:r>
              <a:rPr lang="en-A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Store in 64GB SD cards on Pi’s. Periodically transfer data to a larger HDD/server.</a:t>
            </a:r>
          </a:p>
        </p:txBody>
      </p:sp>
      <p:pic>
        <p:nvPicPr>
          <p:cNvPr id="3" name="Picture 2" descr="A logo of a raspberry&#10;&#10;Description automatically generated">
            <a:extLst>
              <a:ext uri="{FF2B5EF4-FFF2-40B4-BE49-F238E27FC236}">
                <a16:creationId xmlns:a16="http://schemas.microsoft.com/office/drawing/2014/main" id="{FA80DF12-CD30-C614-6119-D3782E7880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30" t="13833" r="11390" b="15296"/>
          <a:stretch/>
        </p:blipFill>
        <p:spPr>
          <a:xfrm>
            <a:off x="4544741" y="1073725"/>
            <a:ext cx="683213" cy="751603"/>
          </a:xfrm>
          <a:prstGeom prst="rect">
            <a:avLst/>
          </a:prstGeom>
        </p:spPr>
      </p:pic>
      <p:pic>
        <p:nvPicPr>
          <p:cNvPr id="14" name="Picture 13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F1FE96C4-2118-DDCE-E106-B8BE01A0F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18" y="3208829"/>
            <a:ext cx="1079080" cy="1079080"/>
          </a:xfrm>
          <a:prstGeom prst="rect">
            <a:avLst/>
          </a:prstGeom>
        </p:spPr>
      </p:pic>
      <p:pic>
        <p:nvPicPr>
          <p:cNvPr id="19" name="Picture 18" descr="A blue and yellow snake logo&#10;&#10;Description automatically generated">
            <a:extLst>
              <a:ext uri="{FF2B5EF4-FFF2-40B4-BE49-F238E27FC236}">
                <a16:creationId xmlns:a16="http://schemas.microsoft.com/office/drawing/2014/main" id="{22269A0D-C795-0944-6C5C-5C330C04DA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03" y="5192163"/>
            <a:ext cx="698230" cy="7655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AD2F9-9ABE-17E7-F3F4-B6F40E1F7C23}"/>
              </a:ext>
            </a:extLst>
          </p:cNvPr>
          <p:cNvSpPr txBox="1"/>
          <p:nvPr/>
        </p:nvSpPr>
        <p:spPr>
          <a:xfrm>
            <a:off x="1518630" y="5203815"/>
            <a:ext cx="12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Generate traffic &amp; synchronise captures</a:t>
            </a:r>
          </a:p>
        </p:txBody>
      </p:sp>
      <p:pic>
        <p:nvPicPr>
          <p:cNvPr id="22" name="Picture 2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C6E2819-ADFE-0F24-4E38-1855B0E69B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034" y="1289016"/>
            <a:ext cx="598834" cy="656538"/>
          </a:xfrm>
          <a:prstGeom prst="rect">
            <a:avLst/>
          </a:prstGeom>
        </p:spPr>
      </p:pic>
      <p:pic>
        <p:nvPicPr>
          <p:cNvPr id="2" name="Picture 1" descr="A red text with a black swoosh&#10;&#10;Description automatically generated">
            <a:extLst>
              <a:ext uri="{FF2B5EF4-FFF2-40B4-BE49-F238E27FC236}">
                <a16:creationId xmlns:a16="http://schemas.microsoft.com/office/drawing/2014/main" id="{404F6C4E-12E3-A8EC-F27D-99C9D540A4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986" y="2058989"/>
            <a:ext cx="839500" cy="39549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3726DF-A82E-C10B-2FDC-94CB4521C8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6119" y="498470"/>
            <a:ext cx="498148" cy="498148"/>
          </a:xfrm>
          <a:prstGeom prst="rect">
            <a:avLst/>
          </a:prstGeom>
        </p:spPr>
      </p:pic>
      <p:pic>
        <p:nvPicPr>
          <p:cNvPr id="12" name="Picture 11" descr="A logo of a raspberry&#10;&#10;Description automatically generated">
            <a:extLst>
              <a:ext uri="{FF2B5EF4-FFF2-40B4-BE49-F238E27FC236}">
                <a16:creationId xmlns:a16="http://schemas.microsoft.com/office/drawing/2014/main" id="{43367BDF-A905-0C24-2A98-C6EDEFD3D3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30" t="13833" r="11390" b="15296"/>
          <a:stretch/>
        </p:blipFill>
        <p:spPr>
          <a:xfrm>
            <a:off x="1849997" y="3340781"/>
            <a:ext cx="683213" cy="7516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34AC6E-CBF5-0642-E65C-9B70695A2A21}"/>
              </a:ext>
            </a:extLst>
          </p:cNvPr>
          <p:cNvSpPr txBox="1"/>
          <p:nvPr/>
        </p:nvSpPr>
        <p:spPr>
          <a:xfrm>
            <a:off x="1396660" y="3650379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10140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6" y="1273342"/>
            <a:ext cx="2" cy="277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77DC3D-63D4-2584-EA8A-55ADE948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2" y="3425710"/>
            <a:ext cx="566038" cy="5660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D7DB01-A179-A068-D2B5-FB9F9A76652A}"/>
              </a:ext>
            </a:extLst>
          </p:cNvPr>
          <p:cNvSpPr txBox="1"/>
          <p:nvPr/>
        </p:nvSpPr>
        <p:spPr>
          <a:xfrm>
            <a:off x="1050508" y="35753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Client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C88E13A-C213-7921-2A82-24BCEE8F75AA}"/>
              </a:ext>
            </a:extLst>
          </p:cNvPr>
          <p:cNvSpPr/>
          <p:nvPr/>
        </p:nvSpPr>
        <p:spPr>
          <a:xfrm>
            <a:off x="377928" y="3271494"/>
            <a:ext cx="2515882" cy="13396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11761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latin typeface="Avenir Book" panose="02000503020000020003" pitchFamily="2" charset="0"/>
              </a:rPr>
              <a:t>ssid:pwd</a:t>
            </a:r>
            <a:r>
              <a:rPr lang="en-AU" sz="1200" dirty="0"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cxnSpLocks/>
            <a:stCxn id="71" idx="1"/>
            <a:endCxn id="41" idx="0"/>
          </p:cNvCxnSpPr>
          <p:nvPr/>
        </p:nvCxnSpPr>
        <p:spPr>
          <a:xfrm rot="10800000" flipV="1">
            <a:off x="1635870" y="915894"/>
            <a:ext cx="1294301" cy="235560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38967" y="1475982"/>
            <a:ext cx="164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Book" panose="02000503020000020003" pitchFamily="2" charset="0"/>
              </a:rPr>
              <a:t>Synchronisation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9EC38-B935-2659-09D9-AB8F33CB2592}"/>
              </a:ext>
            </a:extLst>
          </p:cNvPr>
          <p:cNvSpPr txBox="1"/>
          <p:nvPr/>
        </p:nvSpPr>
        <p:spPr>
          <a:xfrm>
            <a:off x="3191534" y="160476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collect CSI</a:t>
            </a:r>
          </a:p>
        </p:txBody>
      </p:sp>
      <p:pic>
        <p:nvPicPr>
          <p:cNvPr id="34" name="Picture 3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2F64E74-7EEA-19ED-30C2-20FA6C2D7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184" y="1891534"/>
            <a:ext cx="527526" cy="3879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471E11-7532-AF34-4CA2-31AEBF4B9DE4}"/>
              </a:ext>
            </a:extLst>
          </p:cNvPr>
          <p:cNvSpPr txBox="1"/>
          <p:nvPr/>
        </p:nvSpPr>
        <p:spPr>
          <a:xfrm>
            <a:off x="4205489" y="1604767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collect WLAN</a:t>
            </a:r>
          </a:p>
        </p:txBody>
      </p:sp>
      <p:pic>
        <p:nvPicPr>
          <p:cNvPr id="36" name="Picture 3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AA38CE7-5A4D-A9E9-E0B0-1B8E20F0B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139" y="1891534"/>
            <a:ext cx="527526" cy="3879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03CBB46-53D2-6995-81EF-61778ED55791}"/>
              </a:ext>
            </a:extLst>
          </p:cNvPr>
          <p:cNvSpPr txBox="1"/>
          <p:nvPr/>
        </p:nvSpPr>
        <p:spPr>
          <a:xfrm>
            <a:off x="2868222" y="4292594"/>
            <a:ext cx="87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gen traffic</a:t>
            </a:r>
          </a:p>
        </p:txBody>
      </p:sp>
      <p:pic>
        <p:nvPicPr>
          <p:cNvPr id="39" name="Picture 3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0B7D0739-DB13-A65B-32E3-090C29283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72" y="4579361"/>
            <a:ext cx="527526" cy="387951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3E777334-C77C-6A88-B13A-56A641B974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174" b="16764"/>
          <a:stretch/>
        </p:blipFill>
        <p:spPr>
          <a:xfrm>
            <a:off x="2226220" y="331660"/>
            <a:ext cx="519735" cy="3693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4351EA-C132-E301-3D4B-48FCCB645642}"/>
              </a:ext>
            </a:extLst>
          </p:cNvPr>
          <p:cNvSpPr txBox="1"/>
          <p:nvPr/>
        </p:nvSpPr>
        <p:spPr>
          <a:xfrm>
            <a:off x="2002622" y="142516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socket sync</a:t>
            </a:r>
          </a:p>
        </p:txBody>
      </p:sp>
      <p:pic>
        <p:nvPicPr>
          <p:cNvPr id="46" name="Picture 4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D301673-21D6-8151-F581-8CEECAB158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174" b="16764"/>
          <a:stretch/>
        </p:blipFill>
        <p:spPr>
          <a:xfrm>
            <a:off x="860798" y="2652696"/>
            <a:ext cx="519735" cy="3693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4B28EC-3CFB-EEEF-CD8A-C8AC34DDDF2A}"/>
              </a:ext>
            </a:extLst>
          </p:cNvPr>
          <p:cNvSpPr txBox="1"/>
          <p:nvPr/>
        </p:nvSpPr>
        <p:spPr>
          <a:xfrm>
            <a:off x="637200" y="2463552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>
                <a:latin typeface="Avenir Book" panose="02000503020000020003" pitchFamily="2" charset="0"/>
              </a:rPr>
              <a:t>socket sync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9EC9F8-26B9-B15A-A041-61F4CFF50E3E}"/>
              </a:ext>
            </a:extLst>
          </p:cNvPr>
          <p:cNvSpPr txBox="1"/>
          <p:nvPr/>
        </p:nvSpPr>
        <p:spPr>
          <a:xfrm>
            <a:off x="3118338" y="2309113"/>
            <a:ext cx="116699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bcm43455c0</a:t>
            </a:r>
            <a:endParaRPr lang="en-AU" sz="1200" dirty="0">
              <a:latin typeface="Avenir Book" panose="02000503020000020003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2AA9A4-A2AB-D3E4-99D7-835B260B7C18}"/>
              </a:ext>
            </a:extLst>
          </p:cNvPr>
          <p:cNvSpPr txBox="1"/>
          <p:nvPr/>
        </p:nvSpPr>
        <p:spPr>
          <a:xfrm>
            <a:off x="4233186" y="2309113"/>
            <a:ext cx="1166996" cy="2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20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RTL8812BU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6F331-034B-4B18-C7D2-A6AB419D5D54}"/>
              </a:ext>
            </a:extLst>
          </p:cNvPr>
          <p:cNvSpPr txBox="1"/>
          <p:nvPr/>
        </p:nvSpPr>
        <p:spPr>
          <a:xfrm>
            <a:off x="2799685" y="4977080"/>
            <a:ext cx="1302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20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RTL8812AU or</a:t>
            </a:r>
          </a:p>
          <a:p>
            <a:pPr algn="l"/>
            <a:r>
              <a:rPr lang="en-AU" sz="120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bcm43455c0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AB7284-9E69-8A6A-A2C0-719DFCE28212}"/>
              </a:ext>
            </a:extLst>
          </p:cNvPr>
          <p:cNvSpPr txBox="1"/>
          <p:nvPr/>
        </p:nvSpPr>
        <p:spPr>
          <a:xfrm>
            <a:off x="153632" y="2972463"/>
            <a:ext cx="1550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CAT6 – auto MDI-X</a:t>
            </a:r>
            <a:endParaRPr lang="en-AU" sz="1200" dirty="0">
              <a:latin typeface="Avenir Book" panose="02000503020000020003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94C0D7-2756-9D16-F66F-7EDF36217E66}"/>
              </a:ext>
            </a:extLst>
          </p:cNvPr>
          <p:cNvSpPr txBox="1"/>
          <p:nvPr/>
        </p:nvSpPr>
        <p:spPr>
          <a:xfrm>
            <a:off x="1351237" y="680589"/>
            <a:ext cx="1550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0" i="0" dirty="0">
                <a:solidFill>
                  <a:srgbClr val="1F2328"/>
                </a:solidFill>
                <a:effectLst/>
                <a:latin typeface="Avenir Book" panose="02000503020000020003" pitchFamily="2" charset="0"/>
              </a:rPr>
              <a:t>CAT6 – auto MDI-X</a:t>
            </a:r>
            <a:endParaRPr lang="en-AU" sz="120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CE74B-0619-E56C-1BD4-9E341CEFE691}"/>
              </a:ext>
            </a:extLst>
          </p:cNvPr>
          <p:cNvSpPr txBox="1"/>
          <p:nvPr/>
        </p:nvSpPr>
        <p:spPr>
          <a:xfrm>
            <a:off x="6658963" y="407907"/>
            <a:ext cx="51689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Example Experiment Setup</a:t>
            </a:r>
          </a:p>
          <a:p>
            <a:pPr algn="r"/>
            <a:r>
              <a:rPr lang="en-AU" sz="3000" dirty="0">
                <a:latin typeface="Avenir Book" panose="02000503020000020003" pitchFamily="2" charset="0"/>
              </a:rPr>
              <a:t>(SINGLE CLIENT CAPTURE)</a:t>
            </a:r>
          </a:p>
          <a:p>
            <a:pPr algn="r"/>
            <a:r>
              <a:rPr lang="en-AU" dirty="0">
                <a:latin typeface="Avenir Book" panose="02000503020000020003" pitchFamily="2" charset="0"/>
              </a:rPr>
              <a:t>Interfaces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677402-189F-B76B-5669-8552097B2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119" y="498470"/>
            <a:ext cx="498148" cy="498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C0D165-3BAD-8F0D-44CB-166C43E7C49E}"/>
              </a:ext>
            </a:extLst>
          </p:cNvPr>
          <p:cNvSpPr txBox="1"/>
          <p:nvPr/>
        </p:nvSpPr>
        <p:spPr>
          <a:xfrm>
            <a:off x="3113249" y="568794"/>
            <a:ext cx="193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</p:txBody>
      </p:sp>
    </p:spTree>
    <p:extLst>
      <p:ext uri="{BB962C8B-B14F-4D97-AF65-F5344CB8AC3E}">
        <p14:creationId xmlns:p14="http://schemas.microsoft.com/office/powerpoint/2010/main" val="10922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1843912" y="4550493"/>
            <a:ext cx="10150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Use </a:t>
            </a:r>
            <a:r>
              <a:rPr lang="en-AU" sz="1500" dirty="0" err="1">
                <a:latin typeface="Avenir Book" panose="02000503020000020003" pitchFamily="2" charset="0"/>
              </a:rPr>
              <a:t>nmcli</a:t>
            </a:r>
            <a:endParaRPr lang="en-AU" sz="1500" dirty="0">
              <a:latin typeface="Avenir Book" panose="02000503020000020003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1843912" y="3561006"/>
            <a:ext cx="15229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Generate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5341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Experiment Items Explanation</a:t>
            </a:r>
          </a:p>
        </p:txBody>
      </p:sp>
      <p:pic>
        <p:nvPicPr>
          <p:cNvPr id="2" name="Picture 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2BDD26B8-8DE9-4EBD-428A-2AA2D273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77" y="3499995"/>
            <a:ext cx="432332" cy="45174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3C2AC6-83E4-4121-4A21-54FDC2311C1F}"/>
              </a:ext>
            </a:extLst>
          </p:cNvPr>
          <p:cNvSpPr/>
          <p:nvPr/>
        </p:nvSpPr>
        <p:spPr>
          <a:xfrm>
            <a:off x="1780909" y="911783"/>
            <a:ext cx="47686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78EF6-E3D2-AE0C-4EB7-183F984F33A5}"/>
              </a:ext>
            </a:extLst>
          </p:cNvPr>
          <p:cNvSpPr txBox="1"/>
          <p:nvPr/>
        </p:nvSpPr>
        <p:spPr>
          <a:xfrm>
            <a:off x="1830004" y="1857927"/>
            <a:ext cx="1008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E19C2-6475-8416-A251-CFE8F08D799B}"/>
              </a:ext>
            </a:extLst>
          </p:cNvPr>
          <p:cNvSpPr txBox="1"/>
          <p:nvPr/>
        </p:nvSpPr>
        <p:spPr>
          <a:xfrm>
            <a:off x="1854743" y="270946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EB7EBA-C637-2AAC-2604-6CA483BC49BA}"/>
              </a:ext>
            </a:extLst>
          </p:cNvPr>
          <p:cNvSpPr/>
          <p:nvPr/>
        </p:nvSpPr>
        <p:spPr>
          <a:xfrm>
            <a:off x="3473907" y="911783"/>
            <a:ext cx="48543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0B7934-38CB-D09B-56B9-723FC9E333D1}"/>
              </a:ext>
            </a:extLst>
          </p:cNvPr>
          <p:cNvSpPr/>
          <p:nvPr/>
        </p:nvSpPr>
        <p:spPr>
          <a:xfrm flipV="1">
            <a:off x="513116" y="1660517"/>
            <a:ext cx="768218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2D8CF-3CF1-63F1-DFA6-28696D1ABD69}"/>
              </a:ext>
            </a:extLst>
          </p:cNvPr>
          <p:cNvSpPr txBox="1"/>
          <p:nvPr/>
        </p:nvSpPr>
        <p:spPr>
          <a:xfrm>
            <a:off x="718811" y="1167440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Item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E1FF6-4CF0-4830-B284-6C11D2658962}"/>
              </a:ext>
            </a:extLst>
          </p:cNvPr>
          <p:cNvSpPr txBox="1"/>
          <p:nvPr/>
        </p:nvSpPr>
        <p:spPr>
          <a:xfrm>
            <a:off x="2009255" y="1133529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Usage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D0C41-D2D1-09D8-9F89-32FF4077D37A}"/>
              </a:ext>
            </a:extLst>
          </p:cNvPr>
          <p:cNvSpPr txBox="1"/>
          <p:nvPr/>
        </p:nvSpPr>
        <p:spPr>
          <a:xfrm>
            <a:off x="3708983" y="1119454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Reason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D59A0D-743C-C29B-8C23-8A6D9E8218B0}"/>
              </a:ext>
            </a:extLst>
          </p:cNvPr>
          <p:cNvSpPr txBox="1"/>
          <p:nvPr/>
        </p:nvSpPr>
        <p:spPr>
          <a:xfrm>
            <a:off x="3537408" y="3429000"/>
            <a:ext cx="4657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Browsing automation framework on Python (and others). Works with Chrome, </a:t>
            </a:r>
            <a:r>
              <a:rPr lang="en-AU" sz="1500" dirty="0" err="1">
                <a:latin typeface="Avenir Book" panose="02000503020000020003" pitchFamily="2" charset="0"/>
              </a:rPr>
              <a:t>FireFox</a:t>
            </a:r>
            <a:r>
              <a:rPr lang="en-AU" sz="1500" dirty="0">
                <a:latin typeface="Avenir Book" panose="02000503020000020003" pitchFamily="2" charset="0"/>
              </a:rPr>
              <a:t>, etc. drivers.</a:t>
            </a:r>
          </a:p>
          <a:p>
            <a:r>
              <a:rPr lang="en-AU" sz="1500" dirty="0">
                <a:latin typeface="Avenir Book" panose="02000503020000020003" pitchFamily="2" charset="0"/>
              </a:rPr>
              <a:t>Can stream videos.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C63D3-8A3E-A9E0-05CD-A00AF729A33C}"/>
              </a:ext>
            </a:extLst>
          </p:cNvPr>
          <p:cNvSpPr txBox="1"/>
          <p:nvPr/>
        </p:nvSpPr>
        <p:spPr>
          <a:xfrm>
            <a:off x="3555267" y="2630286"/>
            <a:ext cx="42053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Client A: Ubuntu</a:t>
            </a:r>
          </a:p>
          <a:p>
            <a:r>
              <a:rPr lang="en-AU" sz="1500" dirty="0">
                <a:latin typeface="Avenir Book" panose="02000503020000020003" pitchFamily="2" charset="0"/>
              </a:rPr>
              <a:t>Client B: Raspberry Pi OS</a:t>
            </a:r>
          </a:p>
          <a:p>
            <a:r>
              <a:rPr lang="en-AU" sz="1500" dirty="0">
                <a:latin typeface="Avenir Book" panose="02000503020000020003" pitchFamily="2" charset="0"/>
              </a:rPr>
              <a:t>NOTE: Both use 64bit versions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48D1C-7816-F989-9AEC-1C1E76FDE986}"/>
              </a:ext>
            </a:extLst>
          </p:cNvPr>
          <p:cNvSpPr txBox="1"/>
          <p:nvPr/>
        </p:nvSpPr>
        <p:spPr>
          <a:xfrm>
            <a:off x="3548007" y="1758265"/>
            <a:ext cx="40520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Client A: 2-core CPU custom built PC. It is using a Linux OS</a:t>
            </a:r>
          </a:p>
          <a:p>
            <a:r>
              <a:rPr lang="en-AU" sz="1500" dirty="0">
                <a:latin typeface="Avenir Book" panose="02000503020000020003" pitchFamily="2" charset="0"/>
              </a:rPr>
              <a:t>Client B: RPi4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A4E965-0EA1-71C0-DFEB-12F6934B334C}"/>
              </a:ext>
            </a:extLst>
          </p:cNvPr>
          <p:cNvSpPr txBox="1"/>
          <p:nvPr/>
        </p:nvSpPr>
        <p:spPr>
          <a:xfrm>
            <a:off x="3536782" y="4327120"/>
            <a:ext cx="4657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 err="1">
                <a:latin typeface="Avenir Book" panose="02000503020000020003" pitchFamily="2" charset="0"/>
              </a:rPr>
              <a:t>nmcli</a:t>
            </a:r>
            <a:r>
              <a:rPr lang="en-AU" sz="1500" dirty="0">
                <a:latin typeface="Avenir Book" panose="02000503020000020003" pitchFamily="2" charset="0"/>
              </a:rPr>
              <a:t> is the </a:t>
            </a:r>
            <a:r>
              <a:rPr lang="en-AU" sz="1500" dirty="0" err="1">
                <a:latin typeface="Avenir Book" panose="02000503020000020003" pitchFamily="2" charset="0"/>
              </a:rPr>
              <a:t>NetworkManager</a:t>
            </a:r>
            <a:r>
              <a:rPr lang="en-AU" sz="1500" dirty="0">
                <a:latin typeface="Avenir Book" panose="02000503020000020003" pitchFamily="2" charset="0"/>
              </a:rPr>
              <a:t> client. It allows a user to connect, disconnect, reconnect, and manage network settings (e.g. default channel, gateway).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9A86F1-AFB5-9FF6-C617-59EE6DA44813}"/>
              </a:ext>
            </a:extLst>
          </p:cNvPr>
          <p:cNvSpPr txBox="1"/>
          <p:nvPr/>
        </p:nvSpPr>
        <p:spPr>
          <a:xfrm>
            <a:off x="1637637" y="249321"/>
            <a:ext cx="18934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dirty="0">
                <a:latin typeface="Avenir Book" panose="02000503020000020003" pitchFamily="2" charset="0"/>
              </a:rPr>
              <a:t>Client Items</a:t>
            </a:r>
          </a:p>
        </p:txBody>
      </p:sp>
      <p:pic>
        <p:nvPicPr>
          <p:cNvPr id="3" name="Picture 2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9B0FC2D6-3EDE-0B47-2AD1-4167438D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2" y="1736843"/>
            <a:ext cx="774884" cy="774884"/>
          </a:xfrm>
          <a:prstGeom prst="rect">
            <a:avLst/>
          </a:prstGeom>
        </p:spPr>
      </p:pic>
      <p:pic>
        <p:nvPicPr>
          <p:cNvPr id="6" name="Picture 5" descr="A logo of a raspberry&#10;&#10;Description automatically generated">
            <a:extLst>
              <a:ext uri="{FF2B5EF4-FFF2-40B4-BE49-F238E27FC236}">
                <a16:creationId xmlns:a16="http://schemas.microsoft.com/office/drawing/2014/main" id="{F40537CA-D485-91B2-2956-961A5D123C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0" t="13833" r="11390" b="15296"/>
          <a:stretch/>
        </p:blipFill>
        <p:spPr>
          <a:xfrm>
            <a:off x="1242138" y="1817086"/>
            <a:ext cx="490613" cy="539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98A9C-9D7F-7681-E087-57B17C4FADC3}"/>
              </a:ext>
            </a:extLst>
          </p:cNvPr>
          <p:cNvSpPr txBox="1"/>
          <p:nvPr/>
        </p:nvSpPr>
        <p:spPr>
          <a:xfrm>
            <a:off x="888622" y="2003323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or</a:t>
            </a:r>
          </a:p>
        </p:txBody>
      </p:sp>
      <p:pic>
        <p:nvPicPr>
          <p:cNvPr id="9" name="Picture 8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9B6C14AE-326F-C21B-DC82-63DD2381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2" y="2509888"/>
            <a:ext cx="774884" cy="774884"/>
          </a:xfrm>
          <a:prstGeom prst="rect">
            <a:avLst/>
          </a:prstGeom>
        </p:spPr>
      </p:pic>
      <p:pic>
        <p:nvPicPr>
          <p:cNvPr id="10" name="Picture 9" descr="A logo of a raspberry&#10;&#10;Description automatically generated">
            <a:extLst>
              <a:ext uri="{FF2B5EF4-FFF2-40B4-BE49-F238E27FC236}">
                <a16:creationId xmlns:a16="http://schemas.microsoft.com/office/drawing/2014/main" id="{44DEFA11-B17A-CF66-F106-A93F06A3A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30" t="13833" r="11390" b="15296"/>
          <a:stretch/>
        </p:blipFill>
        <p:spPr>
          <a:xfrm>
            <a:off x="1242138" y="2590131"/>
            <a:ext cx="490613" cy="539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26E91-9F5A-DB31-6C91-C1F506600707}"/>
              </a:ext>
            </a:extLst>
          </p:cNvPr>
          <p:cNvSpPr txBox="1"/>
          <p:nvPr/>
        </p:nvSpPr>
        <p:spPr>
          <a:xfrm>
            <a:off x="888622" y="2776368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4348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5370C81-3698-7167-D848-69A8976C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6" y="1797424"/>
            <a:ext cx="566038" cy="566038"/>
          </a:xfrm>
          <a:prstGeom prst="rect">
            <a:avLst/>
          </a:prstGeom>
        </p:spPr>
      </p:pic>
      <p:pic>
        <p:nvPicPr>
          <p:cNvPr id="50" name="Picture 49" descr="A picture containing font, graphics, line, design&#10;&#10;Description automatically generated">
            <a:extLst>
              <a:ext uri="{FF2B5EF4-FFF2-40B4-BE49-F238E27FC236}">
                <a16:creationId xmlns:a16="http://schemas.microsoft.com/office/drawing/2014/main" id="{2A01CB06-5337-CCA7-CFAC-B45224BF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4" y="5034099"/>
            <a:ext cx="965410" cy="14173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D401C6-DDC7-4D7B-A8E4-CEE2F784E3B0}"/>
              </a:ext>
            </a:extLst>
          </p:cNvPr>
          <p:cNvSpPr txBox="1"/>
          <p:nvPr/>
        </p:nvSpPr>
        <p:spPr>
          <a:xfrm>
            <a:off x="1820667" y="4943381"/>
            <a:ext cx="1136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Collect CSI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60058" y="765511"/>
            <a:ext cx="53414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000" dirty="0">
                <a:latin typeface="Avenir Book" panose="02000503020000020003" pitchFamily="2" charset="0"/>
              </a:rPr>
              <a:t>Experiment Items Explanation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E3C2AC6-83E4-4121-4A21-54FDC2311C1F}"/>
              </a:ext>
            </a:extLst>
          </p:cNvPr>
          <p:cNvSpPr/>
          <p:nvPr/>
        </p:nvSpPr>
        <p:spPr>
          <a:xfrm>
            <a:off x="1780909" y="911783"/>
            <a:ext cx="47686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78EF6-E3D2-AE0C-4EB7-183F984F33A5}"/>
              </a:ext>
            </a:extLst>
          </p:cNvPr>
          <p:cNvSpPr txBox="1"/>
          <p:nvPr/>
        </p:nvSpPr>
        <p:spPr>
          <a:xfrm>
            <a:off x="1830004" y="1857927"/>
            <a:ext cx="1008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3E19C2-6475-8416-A251-CFE8F08D799B}"/>
              </a:ext>
            </a:extLst>
          </p:cNvPr>
          <p:cNvSpPr txBox="1"/>
          <p:nvPr/>
        </p:nvSpPr>
        <p:spPr>
          <a:xfrm>
            <a:off x="1854743" y="270946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EB7EBA-C637-2AAC-2604-6CA483BC49BA}"/>
              </a:ext>
            </a:extLst>
          </p:cNvPr>
          <p:cNvSpPr/>
          <p:nvPr/>
        </p:nvSpPr>
        <p:spPr>
          <a:xfrm>
            <a:off x="3473907" y="911783"/>
            <a:ext cx="48543" cy="57747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20B7934-38CB-D09B-56B9-723FC9E333D1}"/>
              </a:ext>
            </a:extLst>
          </p:cNvPr>
          <p:cNvSpPr/>
          <p:nvPr/>
        </p:nvSpPr>
        <p:spPr>
          <a:xfrm flipV="1">
            <a:off x="513116" y="1660517"/>
            <a:ext cx="7682180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2D8CF-3CF1-63F1-DFA6-28696D1ABD69}"/>
              </a:ext>
            </a:extLst>
          </p:cNvPr>
          <p:cNvSpPr txBox="1"/>
          <p:nvPr/>
        </p:nvSpPr>
        <p:spPr>
          <a:xfrm>
            <a:off x="718811" y="1167440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Item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E1FF6-4CF0-4830-B284-6C11D2658962}"/>
              </a:ext>
            </a:extLst>
          </p:cNvPr>
          <p:cNvSpPr txBox="1"/>
          <p:nvPr/>
        </p:nvSpPr>
        <p:spPr>
          <a:xfrm>
            <a:off x="2009255" y="1133529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Usage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CD0C41-D2D1-09D8-9F89-32FF4077D37A}"/>
              </a:ext>
            </a:extLst>
          </p:cNvPr>
          <p:cNvSpPr txBox="1"/>
          <p:nvPr/>
        </p:nvSpPr>
        <p:spPr>
          <a:xfrm>
            <a:off x="3708983" y="1119454"/>
            <a:ext cx="129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venir Book" panose="02000503020000020003" pitchFamily="2" charset="0"/>
              </a:rPr>
              <a:t>Reason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8C63D3-8A3E-A9E0-05CD-A00AF729A33C}"/>
              </a:ext>
            </a:extLst>
          </p:cNvPr>
          <p:cNvSpPr txBox="1"/>
          <p:nvPr/>
        </p:nvSpPr>
        <p:spPr>
          <a:xfrm>
            <a:off x="3548007" y="2543095"/>
            <a:ext cx="420535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32bit ARM version works with </a:t>
            </a:r>
            <a:r>
              <a:rPr lang="en-AU" sz="1500" dirty="0" err="1">
                <a:latin typeface="Avenir Book" panose="02000503020000020003" pitchFamily="2" charset="0"/>
              </a:rPr>
              <a:t>Nexmon</a:t>
            </a:r>
            <a:r>
              <a:rPr lang="en-AU" sz="1500" dirty="0">
                <a:latin typeface="Avenir Book" panose="02000503020000020003" pitchFamily="2" charset="0"/>
              </a:rPr>
              <a:t> CSI *AND* RTL8812bu WNIC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adapter. I’ve written install instructions in 0_setup – this is the only setup I have gotten working with </a:t>
            </a:r>
            <a:r>
              <a:rPr lang="en-AU" sz="1500" dirty="0" err="1">
                <a:latin typeface="Avenir Book" panose="02000503020000020003" pitchFamily="2" charset="0"/>
              </a:rPr>
              <a:t>Nexmon</a:t>
            </a:r>
            <a:r>
              <a:rPr lang="en-AU" sz="1500" dirty="0">
                <a:latin typeface="Avenir Book" panose="02000503020000020003" pitchFamily="2" charset="0"/>
              </a:rPr>
              <a:t> and another RFMON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adaptor.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148D1C-7816-F989-9AEC-1C1E76FDE986}"/>
              </a:ext>
            </a:extLst>
          </p:cNvPr>
          <p:cNvSpPr txBox="1"/>
          <p:nvPr/>
        </p:nvSpPr>
        <p:spPr>
          <a:xfrm>
            <a:off x="3548007" y="1758265"/>
            <a:ext cx="40520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Lightweight and versatile. Pi 4 is preinstalled with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chip supported by </a:t>
            </a:r>
            <a:r>
              <a:rPr lang="en-AU" sz="1500" dirty="0" err="1">
                <a:latin typeface="Avenir Book" panose="02000503020000020003" pitchFamily="2" charset="0"/>
              </a:rPr>
              <a:t>Nexmon</a:t>
            </a:r>
            <a:r>
              <a:rPr lang="en-AU" sz="1500" dirty="0">
                <a:latin typeface="Avenir Book" panose="02000503020000020003" pitchFamily="2" charset="0"/>
              </a:rPr>
              <a:t> CSI and we use a USB RTL8812bu WNIC.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410471-6061-FBC3-AFB0-DB9E85A4C9D2}"/>
              </a:ext>
            </a:extLst>
          </p:cNvPr>
          <p:cNvSpPr txBox="1"/>
          <p:nvPr/>
        </p:nvSpPr>
        <p:spPr>
          <a:xfrm>
            <a:off x="3548007" y="4874318"/>
            <a:ext cx="46578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To collect the CSI of the client’s in-air packets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9A86F1-AFB5-9FF6-C617-59EE6DA44813}"/>
              </a:ext>
            </a:extLst>
          </p:cNvPr>
          <p:cNvSpPr txBox="1"/>
          <p:nvPr/>
        </p:nvSpPr>
        <p:spPr>
          <a:xfrm>
            <a:off x="1637637" y="249321"/>
            <a:ext cx="32993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500" dirty="0">
                <a:latin typeface="Avenir Book" panose="02000503020000020003" pitchFamily="2" charset="0"/>
              </a:rPr>
              <a:t>Network Admin Items</a:t>
            </a:r>
          </a:p>
        </p:txBody>
      </p: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C3764F0-CD8E-C764-4C07-C1CD5681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3" y="2588029"/>
            <a:ext cx="566038" cy="566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6E672-F9EE-DA71-20DE-A36B692478C8}"/>
              </a:ext>
            </a:extLst>
          </p:cNvPr>
          <p:cNvSpPr txBox="1"/>
          <p:nvPr/>
        </p:nvSpPr>
        <p:spPr>
          <a:xfrm>
            <a:off x="1820667" y="3828636"/>
            <a:ext cx="1653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Capture in-air packets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0A03E-99F8-2E62-B36E-8D74F8D78C7C}"/>
              </a:ext>
            </a:extLst>
          </p:cNvPr>
          <p:cNvSpPr txBox="1"/>
          <p:nvPr/>
        </p:nvSpPr>
        <p:spPr>
          <a:xfrm>
            <a:off x="3548007" y="3880229"/>
            <a:ext cx="4052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>
                <a:latin typeface="Avenir Book" panose="02000503020000020003" pitchFamily="2" charset="0"/>
              </a:rPr>
              <a:t>Listening and capturing all </a:t>
            </a:r>
            <a:r>
              <a:rPr lang="en-AU" sz="1500" dirty="0" err="1">
                <a:latin typeface="Avenir Book" panose="02000503020000020003" pitchFamily="2" charset="0"/>
              </a:rPr>
              <a:t>WiFi</a:t>
            </a:r>
            <a:r>
              <a:rPr lang="en-AU" sz="1500" dirty="0">
                <a:latin typeface="Avenir Book" panose="02000503020000020003" pitchFamily="2" charset="0"/>
              </a:rPr>
              <a:t> frames in air with </a:t>
            </a:r>
            <a:r>
              <a:rPr lang="en-AU" sz="1500" dirty="0" err="1">
                <a:latin typeface="Avenir Book" panose="02000503020000020003" pitchFamily="2" charset="0"/>
              </a:rPr>
              <a:t>TCPdump</a:t>
            </a:r>
            <a:r>
              <a:rPr lang="en-AU" sz="1500" dirty="0">
                <a:latin typeface="Avenir Book" panose="02000503020000020003" pitchFamily="2" charset="0"/>
              </a:rPr>
              <a:t>.</a:t>
            </a:r>
          </a:p>
        </p:txBody>
      </p:sp>
      <p:pic>
        <p:nvPicPr>
          <p:cNvPr id="7" name="Picture 6" descr="A red text with a black swoosh&#10;&#10;Description automatically generated">
            <a:extLst>
              <a:ext uri="{FF2B5EF4-FFF2-40B4-BE49-F238E27FC236}">
                <a16:creationId xmlns:a16="http://schemas.microsoft.com/office/drawing/2014/main" id="{D03E2617-08F7-EE98-6017-91DB16C3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5" y="3718761"/>
            <a:ext cx="1152409" cy="5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7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F46C723-574E-61E9-9AD7-8F0EDA23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604" y="3483429"/>
            <a:ext cx="566044" cy="5660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90F0F6-9D9D-E44B-5FDD-37761C099209}"/>
              </a:ext>
            </a:extLst>
          </p:cNvPr>
          <p:cNvCxnSpPr>
            <a:cxnSpLocks/>
          </p:cNvCxnSpPr>
          <p:nvPr/>
        </p:nvCxnSpPr>
        <p:spPr>
          <a:xfrm>
            <a:off x="2381250" y="4203701"/>
            <a:ext cx="333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9B05E8-E351-DFBA-1527-505E80B586BF}"/>
              </a:ext>
            </a:extLst>
          </p:cNvPr>
          <p:cNvCxnSpPr>
            <a:cxnSpLocks/>
          </p:cNvCxnSpPr>
          <p:nvPr/>
        </p:nvCxnSpPr>
        <p:spPr>
          <a:xfrm flipH="1">
            <a:off x="7157719" y="4203701"/>
            <a:ext cx="2982871" cy="0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22FAA-A211-9BB5-2A38-9955E9100A83}"/>
              </a:ext>
            </a:extLst>
          </p:cNvPr>
          <p:cNvCxnSpPr>
            <a:cxnSpLocks/>
          </p:cNvCxnSpPr>
          <p:nvPr/>
        </p:nvCxnSpPr>
        <p:spPr>
          <a:xfrm>
            <a:off x="4172858" y="2495550"/>
            <a:ext cx="0" cy="1553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C38E30-F3E3-8579-0A04-3953937D4142}"/>
              </a:ext>
            </a:extLst>
          </p:cNvPr>
          <p:cNvGrpSpPr/>
          <p:nvPr/>
        </p:nvGrpSpPr>
        <p:grpSpPr>
          <a:xfrm>
            <a:off x="377928" y="2697733"/>
            <a:ext cx="2515882" cy="3350641"/>
            <a:chOff x="390534" y="3248025"/>
            <a:chExt cx="2515882" cy="3350641"/>
          </a:xfrm>
        </p:grpSpPr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B77DC3D-63D4-2584-EA8A-55ADE948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348" y="3323657"/>
              <a:ext cx="566038" cy="566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D7DB01-A179-A068-D2B5-FB9F9A76652A}"/>
                </a:ext>
              </a:extLst>
            </p:cNvPr>
            <p:cNvSpPr txBox="1"/>
            <p:nvPr/>
          </p:nvSpPr>
          <p:spPr>
            <a:xfrm>
              <a:off x="1085324" y="3473331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Avenir Book" panose="02000503020000020003" pitchFamily="2" charset="0"/>
                </a:rPr>
                <a:t>Client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89EB9F4-187C-A8D8-02EC-4D938A47C75F}"/>
                </a:ext>
              </a:extLst>
            </p:cNvPr>
            <p:cNvGrpSpPr/>
            <p:nvPr/>
          </p:nvGrpSpPr>
          <p:grpSpPr>
            <a:xfrm>
              <a:off x="900192" y="5060682"/>
              <a:ext cx="1900669" cy="451746"/>
              <a:chOff x="1812770" y="5499730"/>
              <a:chExt cx="1900669" cy="451746"/>
            </a:xfrm>
          </p:grpSpPr>
          <p:pic>
            <p:nvPicPr>
              <p:cNvPr id="31" name="Picture 30" descr="A green and white logo&#10;&#10;Description automatically generated with low confidence">
                <a:extLst>
                  <a:ext uri="{FF2B5EF4-FFF2-40B4-BE49-F238E27FC236}">
                    <a16:creationId xmlns:a16="http://schemas.microsoft.com/office/drawing/2014/main" id="{09218044-45D0-3854-F798-7BD6A84E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2770" y="5499730"/>
                <a:ext cx="432332" cy="4517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8BB4C3-1085-221B-7567-7E9E50FC49AE}"/>
                  </a:ext>
                </a:extLst>
              </p:cNvPr>
              <p:cNvSpPr txBox="1"/>
              <p:nvPr/>
            </p:nvSpPr>
            <p:spPr>
              <a:xfrm>
                <a:off x="2419046" y="5635257"/>
                <a:ext cx="12943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rgbClr val="00B050"/>
                    </a:solidFill>
                    <a:latin typeface="Avenir Book" panose="02000503020000020003" pitchFamily="2" charset="0"/>
                  </a:rPr>
                  <a:t>Generate traffic</a:t>
                </a:r>
              </a:p>
            </p:txBody>
          </p:sp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C88E13A-C213-7921-2A82-24BCEE8F75AA}"/>
                </a:ext>
              </a:extLst>
            </p:cNvPr>
            <p:cNvSpPr/>
            <p:nvPr/>
          </p:nvSpPr>
          <p:spPr>
            <a:xfrm>
              <a:off x="390534" y="3248025"/>
              <a:ext cx="2515882" cy="335064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CE65EE4-336D-4A58-07D5-7BB6BFFECA39}"/>
              </a:ext>
            </a:extLst>
          </p:cNvPr>
          <p:cNvSpPr txBox="1"/>
          <p:nvPr/>
        </p:nvSpPr>
        <p:spPr>
          <a:xfrm>
            <a:off x="3113249" y="568794"/>
            <a:ext cx="1931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Network Admin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89DA7D-3057-D247-598C-A11F3B94C82B}"/>
              </a:ext>
            </a:extLst>
          </p:cNvPr>
          <p:cNvGrpSpPr/>
          <p:nvPr/>
        </p:nvGrpSpPr>
        <p:grpSpPr>
          <a:xfrm>
            <a:off x="3113249" y="2577185"/>
            <a:ext cx="2031944" cy="276999"/>
            <a:chOff x="3147228" y="2730460"/>
            <a:chExt cx="2031944" cy="276999"/>
          </a:xfrm>
        </p:grpSpPr>
        <p:pic>
          <p:nvPicPr>
            <p:cNvPr id="50" name="Picture 49" descr="A picture containing font, graphics, line, design&#10;&#10;Description automatically generated">
              <a:extLst>
                <a:ext uri="{FF2B5EF4-FFF2-40B4-BE49-F238E27FC236}">
                  <a16:creationId xmlns:a16="http://schemas.microsoft.com/office/drawing/2014/main" id="{2A01CB06-5337-CCA7-CFAC-B45224BFE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7228" y="2798095"/>
              <a:ext cx="965410" cy="14173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FD401C6-DDC7-4D7B-A8E4-CEE2F784E3B0}"/>
                </a:ext>
              </a:extLst>
            </p:cNvPr>
            <p:cNvSpPr txBox="1"/>
            <p:nvPr/>
          </p:nvSpPr>
          <p:spPr>
            <a:xfrm>
              <a:off x="4233079" y="273046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>
                  <a:solidFill>
                    <a:srgbClr val="00B050"/>
                  </a:solidFill>
                  <a:latin typeface="Avenir Book" panose="02000503020000020003" pitchFamily="2" charset="0"/>
                </a:rPr>
                <a:t>Collect CSI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C5552AC-D6FF-A327-4DAB-4CF2271A4FAA}"/>
              </a:ext>
            </a:extLst>
          </p:cNvPr>
          <p:cNvSpPr txBox="1"/>
          <p:nvPr/>
        </p:nvSpPr>
        <p:spPr>
          <a:xfrm>
            <a:off x="4186756" y="1908683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Use RFMON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F4F27D3-9CDB-E698-8844-D17B95C9BB3D}"/>
              </a:ext>
            </a:extLst>
          </p:cNvPr>
          <p:cNvSpPr/>
          <p:nvPr/>
        </p:nvSpPr>
        <p:spPr>
          <a:xfrm>
            <a:off x="2930170" y="327816"/>
            <a:ext cx="2601774" cy="27487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19052D-9E93-CEF1-274B-104811DBA202}"/>
              </a:ext>
            </a:extLst>
          </p:cNvPr>
          <p:cNvSpPr txBox="1"/>
          <p:nvPr/>
        </p:nvSpPr>
        <p:spPr>
          <a:xfrm>
            <a:off x="4180333" y="2230306"/>
            <a:ext cx="1161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Capture traffic</a:t>
            </a:r>
          </a:p>
        </p:txBody>
      </p:sp>
      <p:pic>
        <p:nvPicPr>
          <p:cNvPr id="75" name="Picture 74" descr="A white round object with a blue circle&#10;&#10;Description automatically generated with low confidence">
            <a:extLst>
              <a:ext uri="{FF2B5EF4-FFF2-40B4-BE49-F238E27FC236}">
                <a16:creationId xmlns:a16="http://schemas.microsoft.com/office/drawing/2014/main" id="{BF69994A-E921-F64C-C5A8-A016912F4E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246" t="28152" r="31422" b="28876"/>
          <a:stretch/>
        </p:blipFill>
        <p:spPr>
          <a:xfrm>
            <a:off x="5878547" y="4034825"/>
            <a:ext cx="696347" cy="70689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37EC3DF-AE25-44D1-ED19-D12EBF8CEEF4}"/>
              </a:ext>
            </a:extLst>
          </p:cNvPr>
          <p:cNvSpPr txBox="1"/>
          <p:nvPr/>
        </p:nvSpPr>
        <p:spPr>
          <a:xfrm>
            <a:off x="5623702" y="3614670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WAP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C5D518-21ED-8A1F-0625-2E6BDEC508B7}"/>
              </a:ext>
            </a:extLst>
          </p:cNvPr>
          <p:cNvSpPr txBox="1"/>
          <p:nvPr/>
        </p:nvSpPr>
        <p:spPr>
          <a:xfrm>
            <a:off x="5232235" y="4826071"/>
            <a:ext cx="255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Channel 11, bandwidth 20MHz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Transmit power is “auto”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WPA2 encrypted (</a:t>
            </a:r>
            <a:r>
              <a:rPr lang="en-AU" sz="1200" dirty="0" err="1">
                <a:solidFill>
                  <a:srgbClr val="00B050"/>
                </a:solidFill>
                <a:latin typeface="Avenir Book" panose="02000503020000020003" pitchFamily="2" charset="0"/>
              </a:rPr>
              <a:t>ssid:pwd</a:t>
            </a:r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 known)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F0D002B-4023-D1AF-1EC3-BAA58320AF29}"/>
              </a:ext>
            </a:extLst>
          </p:cNvPr>
          <p:cNvSpPr/>
          <p:nvPr/>
        </p:nvSpPr>
        <p:spPr>
          <a:xfrm>
            <a:off x="5191814" y="3348645"/>
            <a:ext cx="2601774" cy="23610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9" name="Picture 78" descr="Shape&#10;&#10;Description automatically generated with low confidence">
            <a:extLst>
              <a:ext uri="{FF2B5EF4-FFF2-40B4-BE49-F238E27FC236}">
                <a16:creationId xmlns:a16="http://schemas.microsoft.com/office/drawing/2014/main" id="{9A832AA5-F011-81EC-78D4-EF57450BFB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0590" y="3360058"/>
            <a:ext cx="1687286" cy="16872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33A725A-6746-A225-5DE3-245B9E6C8DFD}"/>
              </a:ext>
            </a:extLst>
          </p:cNvPr>
          <p:cNvSpPr txBox="1"/>
          <p:nvPr/>
        </p:nvSpPr>
        <p:spPr>
          <a:xfrm>
            <a:off x="9888584" y="4923973"/>
            <a:ext cx="23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venir Book" panose="02000503020000020003" pitchFamily="2" charset="0"/>
              </a:rPr>
              <a:t>Internet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2D669FEB-840C-1D35-C0DD-C9515D8245FF}"/>
              </a:ext>
            </a:extLst>
          </p:cNvPr>
          <p:cNvCxnSpPr>
            <a:stCxn id="71" idx="1"/>
            <a:endCxn id="41" idx="0"/>
          </p:cNvCxnSpPr>
          <p:nvPr/>
        </p:nvCxnSpPr>
        <p:spPr>
          <a:xfrm rot="10800000" flipV="1">
            <a:off x="1635870" y="1702195"/>
            <a:ext cx="1294301" cy="995537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A21FE5-DA41-F8AF-2026-11D575DCC3AE}"/>
              </a:ext>
            </a:extLst>
          </p:cNvPr>
          <p:cNvSpPr txBox="1"/>
          <p:nvPr/>
        </p:nvSpPr>
        <p:spPr>
          <a:xfrm>
            <a:off x="272373" y="331212"/>
            <a:ext cx="25158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  <a:latin typeface="Avenir Book" panose="02000503020000020003" pitchFamily="2" charset="0"/>
              </a:rPr>
              <a:t>Synchronisation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Python socket programming – client sends traffic generating info and network admin receives messages to start/store/record captures accordingly.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847-C6A1-4AD9-B343-24231AEDAB0E}"/>
              </a:ext>
            </a:extLst>
          </p:cNvPr>
          <p:cNvSpPr txBox="1"/>
          <p:nvPr/>
        </p:nvSpPr>
        <p:spPr>
          <a:xfrm>
            <a:off x="6658963" y="407907"/>
            <a:ext cx="51689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3000" dirty="0">
                <a:latin typeface="Avenir Book" panose="02000503020000020003" pitchFamily="2" charset="0"/>
              </a:rPr>
              <a:t>Experiment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019C-67FA-BAC6-EEF5-C67F1BF9A5F9}"/>
              </a:ext>
            </a:extLst>
          </p:cNvPr>
          <p:cNvSpPr txBox="1"/>
          <p:nvPr/>
        </p:nvSpPr>
        <p:spPr>
          <a:xfrm>
            <a:off x="5618318" y="1490962"/>
            <a:ext cx="244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  <a:latin typeface="Avenir Book" panose="02000503020000020003" pitchFamily="2" charset="0"/>
              </a:rPr>
              <a:t>Capture data storage</a:t>
            </a:r>
          </a:p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Store in 64GB SD cards on Pi’s. Periodically transfer data to a larger HDD/server.</a:t>
            </a:r>
          </a:p>
        </p:txBody>
      </p:sp>
      <p:pic>
        <p:nvPicPr>
          <p:cNvPr id="3" name="Picture 2" descr="A logo of a raspberry&#10;&#10;Description automatically generated">
            <a:extLst>
              <a:ext uri="{FF2B5EF4-FFF2-40B4-BE49-F238E27FC236}">
                <a16:creationId xmlns:a16="http://schemas.microsoft.com/office/drawing/2014/main" id="{FA80DF12-CD30-C614-6119-D3782E7880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30" t="13833" r="11390" b="15296"/>
          <a:stretch/>
        </p:blipFill>
        <p:spPr>
          <a:xfrm>
            <a:off x="4544741" y="1073725"/>
            <a:ext cx="683213" cy="751603"/>
          </a:xfrm>
          <a:prstGeom prst="rect">
            <a:avLst/>
          </a:prstGeom>
        </p:spPr>
      </p:pic>
      <p:pic>
        <p:nvPicPr>
          <p:cNvPr id="14" name="Picture 13" descr="A cartoon penguin sitting on the ground&#10;&#10;Description automatically generated">
            <a:extLst>
              <a:ext uri="{FF2B5EF4-FFF2-40B4-BE49-F238E27FC236}">
                <a16:creationId xmlns:a16="http://schemas.microsoft.com/office/drawing/2014/main" id="{F1FE96C4-2118-DDCE-E106-B8BE01A0F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318" y="3208829"/>
            <a:ext cx="1079080" cy="1079080"/>
          </a:xfrm>
          <a:prstGeom prst="rect">
            <a:avLst/>
          </a:prstGeom>
        </p:spPr>
      </p:pic>
      <p:pic>
        <p:nvPicPr>
          <p:cNvPr id="19" name="Picture 18" descr="A blue and yellow snake logo&#10;&#10;Description automatically generated">
            <a:extLst>
              <a:ext uri="{FF2B5EF4-FFF2-40B4-BE49-F238E27FC236}">
                <a16:creationId xmlns:a16="http://schemas.microsoft.com/office/drawing/2014/main" id="{22269A0D-C795-0944-6C5C-5C330C04DA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03" y="5192163"/>
            <a:ext cx="698230" cy="7655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4AD2F9-9ABE-17E7-F3F4-B6F40E1F7C23}"/>
              </a:ext>
            </a:extLst>
          </p:cNvPr>
          <p:cNvSpPr txBox="1"/>
          <p:nvPr/>
        </p:nvSpPr>
        <p:spPr>
          <a:xfrm>
            <a:off x="1518630" y="5203815"/>
            <a:ext cx="126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Generate traffic &amp; synchronise captures</a:t>
            </a:r>
          </a:p>
        </p:txBody>
      </p:sp>
      <p:pic>
        <p:nvPicPr>
          <p:cNvPr id="22" name="Picture 21" descr="A blue and yellow snake logo&#10;&#10;Description automatically generated">
            <a:extLst>
              <a:ext uri="{FF2B5EF4-FFF2-40B4-BE49-F238E27FC236}">
                <a16:creationId xmlns:a16="http://schemas.microsoft.com/office/drawing/2014/main" id="{6C6E2819-ADFE-0F24-4E38-1855B0E69B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034" y="1289016"/>
            <a:ext cx="598834" cy="656538"/>
          </a:xfrm>
          <a:prstGeom prst="rect">
            <a:avLst/>
          </a:prstGeom>
        </p:spPr>
      </p:pic>
      <p:pic>
        <p:nvPicPr>
          <p:cNvPr id="2" name="Picture 1" descr="A red text with a black swoosh&#10;&#10;Description automatically generated">
            <a:extLst>
              <a:ext uri="{FF2B5EF4-FFF2-40B4-BE49-F238E27FC236}">
                <a16:creationId xmlns:a16="http://schemas.microsoft.com/office/drawing/2014/main" id="{404F6C4E-12E3-A8EC-F27D-99C9D540A4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7986" y="2058989"/>
            <a:ext cx="839500" cy="395498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3726DF-A82E-C10B-2FDC-94CB4521C8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6119" y="498470"/>
            <a:ext cx="498148" cy="498148"/>
          </a:xfrm>
          <a:prstGeom prst="rect">
            <a:avLst/>
          </a:prstGeom>
        </p:spPr>
      </p:pic>
      <p:pic>
        <p:nvPicPr>
          <p:cNvPr id="12" name="Picture 11" descr="A logo of a raspberry&#10;&#10;Description automatically generated">
            <a:extLst>
              <a:ext uri="{FF2B5EF4-FFF2-40B4-BE49-F238E27FC236}">
                <a16:creationId xmlns:a16="http://schemas.microsoft.com/office/drawing/2014/main" id="{43367BDF-A905-0C24-2A98-C6EDEFD3D3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730" t="13833" r="11390" b="15296"/>
          <a:stretch/>
        </p:blipFill>
        <p:spPr>
          <a:xfrm>
            <a:off x="1849997" y="3340781"/>
            <a:ext cx="683213" cy="7516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34AC6E-CBF5-0642-E65C-9B70695A2A21}"/>
              </a:ext>
            </a:extLst>
          </p:cNvPr>
          <p:cNvSpPr txBox="1"/>
          <p:nvPr/>
        </p:nvSpPr>
        <p:spPr>
          <a:xfrm>
            <a:off x="1396660" y="3650379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venir Book" panose="02000503020000020003" pitchFamily="2" charset="0"/>
              </a:rPr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DCE18-B321-4676-2059-EE84C18E262F}"/>
              </a:ext>
            </a:extLst>
          </p:cNvPr>
          <p:cNvSpPr txBox="1"/>
          <p:nvPr/>
        </p:nvSpPr>
        <p:spPr>
          <a:xfrm>
            <a:off x="2929712" y="4292518"/>
            <a:ext cx="2165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B050"/>
                </a:solidFill>
                <a:latin typeface="Avenir Book" panose="02000503020000020003" pitchFamily="2" charset="0"/>
              </a:rPr>
              <a:t>Need to prevent ads on YouTube. Experimenting with using adblocker ext.</a:t>
            </a:r>
          </a:p>
        </p:txBody>
      </p:sp>
    </p:spTree>
    <p:extLst>
      <p:ext uri="{BB962C8B-B14F-4D97-AF65-F5344CB8AC3E}">
        <p14:creationId xmlns:p14="http://schemas.microsoft.com/office/powerpoint/2010/main" val="173394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824</Words>
  <Application>Microsoft Macintosh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Ee Lim Lee</dc:creator>
  <cp:lastModifiedBy>Tim Lee</cp:lastModifiedBy>
  <cp:revision>241</cp:revision>
  <dcterms:created xsi:type="dcterms:W3CDTF">2023-04-27T03:35:35Z</dcterms:created>
  <dcterms:modified xsi:type="dcterms:W3CDTF">2023-09-01T03:10:20Z</dcterms:modified>
</cp:coreProperties>
</file>