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5" r:id="rId5"/>
    <p:sldId id="261" r:id="rId6"/>
    <p:sldId id="266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3"/>
  </p:normalViewPr>
  <p:slideViewPr>
    <p:cSldViewPr snapToGrid="0">
      <p:cViewPr varScale="1">
        <p:scale>
          <a:sx n="98" d="100"/>
          <a:sy n="9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C475-7640-0CFB-E8EE-5404B3A3B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5B227-BE31-A325-FB2C-82CF8AD4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3E40A-866B-4A12-474E-DDFA39F7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6154-5DA8-9242-ABFB-A8E501EAC96C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D1690-F7A6-70D6-C131-FB0900C7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C47B4-2547-7E3E-D221-6E37895A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0D8B-F0E3-C74B-B1AB-0742D923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4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B83C-0468-3FD6-8DB8-231EB9E7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0590F-DFB6-8F7C-536E-45185FF5A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18D82-C32B-6F26-78F7-6E8A1DE61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6154-5DA8-9242-ABFB-A8E501EAC96C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C877-DDDF-8AC1-5BAE-CD2EF942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80348-91E0-8864-7BDE-5BE6CD7D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0D8B-F0E3-C74B-B1AB-0742D923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8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5FD1A-6C7A-C1FF-B542-908176369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FEEB8-A33E-2FB5-5660-112E6ABBE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29784-06D7-3B08-9DCD-0828CBED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6154-5DA8-9242-ABFB-A8E501EAC96C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C5CBD-9E63-3B96-E03E-0B98C2AE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43499-108B-3DF9-989E-2F4B8943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0D8B-F0E3-C74B-B1AB-0742D923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82F2-8749-5996-3FD8-5BA10488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0594-42C4-2820-9398-645724122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52097-8561-5BDD-6040-29D7661A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6154-5DA8-9242-ABFB-A8E501EAC96C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4F98C-E5DA-2B3C-6988-51CA3E95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85EB3-7114-353D-26BC-D441ADA7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0D8B-F0E3-C74B-B1AB-0742D923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8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E59F-72A6-57F4-962A-24F22E84A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BB9ED-E3CA-DA52-2FC8-D8008D81E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F4798-E967-849E-AF29-E0B3CF6D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6154-5DA8-9242-ABFB-A8E501EAC96C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A1B3D-B26B-D942-1E60-B2BA53DE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5332-6A83-6CB9-84EA-043DBE89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0D8B-F0E3-C74B-B1AB-0742D923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6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97DE0-513D-C4DE-192E-E1664282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DA46D-F69C-C6EF-5677-6F34B5955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6F9FC-7487-C458-98A0-7D491A6E9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E9DF5-D016-EBE5-1168-97436B95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6154-5DA8-9242-ABFB-A8E501EAC96C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4EA1E-B4F0-8097-3C2D-B24299BA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BF954-AD11-DC64-49A8-65D2821B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0D8B-F0E3-C74B-B1AB-0742D923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9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401C-1BDC-5FBA-EE07-77BC1E2C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FA760-4281-CE80-AB58-62D85815C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C6F79-A6A8-5C88-8285-A1B76CCEF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5EAC1-BE89-E63E-6F5F-F67BD03A9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B81FE-0E11-8191-8EA0-3DD369A79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61524-7ABF-9449-2698-966D5596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6154-5DA8-9242-ABFB-A8E501EAC96C}" type="datetimeFigureOut">
              <a:rPr lang="en-US" smtClean="0"/>
              <a:t>7/25/23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D4017-580E-E70D-0CA6-30F5119D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2B5DC-B9BE-92C4-0AA9-C77CE88E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0D8B-F0E3-C74B-B1AB-0742D923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4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FA13-6428-322C-AF13-B78DC026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29B18-7840-08F7-9255-97C9350C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6154-5DA8-9242-ABFB-A8E501EAC96C}" type="datetimeFigureOut">
              <a:rPr lang="en-US" smtClean="0"/>
              <a:t>7/25/23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8694-6DDD-54E2-C144-A7272054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F5B1D-48BD-F55B-B864-6C8547AB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0D8B-F0E3-C74B-B1AB-0742D923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7B278-B68D-0E15-9187-070A0CEE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6154-5DA8-9242-ABFB-A8E501EAC96C}" type="datetimeFigureOut">
              <a:rPr lang="en-US" smtClean="0"/>
              <a:t>7/25/23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8204E-0A6A-2E34-30F5-5A17FE3F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7C207-1316-13DB-CD25-76E9768E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0D8B-F0E3-C74B-B1AB-0742D923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6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90844-D082-D79C-96F2-8D633A94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7BBC0-8703-A51F-F10F-8230E83CE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58242-192E-D5CB-7BED-313A9FEE1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5B4A9-1897-391B-11D8-8102023A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6154-5DA8-9242-ABFB-A8E501EAC96C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C2815-7C6D-647B-8442-F3DA1D3F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B7090-1AF0-D5C8-49E4-781DFD51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0D8B-F0E3-C74B-B1AB-0742D923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0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454C-6849-ED28-9B75-A7D9BEF7D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31E9B0-F6D6-E4BF-9D15-13E111E26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DB623-DFD3-2505-F51E-7876AD84B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657B-8057-1F2D-11E4-972C3288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6154-5DA8-9242-ABFB-A8E501EAC96C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BF4F5-F8AA-A2D1-E7AE-71B6413A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70DF8-1830-52EF-BDF7-41A51B41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0D8B-F0E3-C74B-B1AB-0742D923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D669A-D985-A7B4-D48B-15305CDE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EF1DD-A612-B705-EF58-78026D323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5AAEC-3423-E146-01AD-479B6D584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66154-5DA8-9242-ABFB-A8E501EAC96C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4134E-C952-AE0B-2809-879B7FB3F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0811C-8434-74F9-6E8F-CC9E7B54B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00D8B-F0E3-C74B-B1AB-0742D923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4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C04A7864-83F5-85CA-261D-48DE0AD16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590" y="3360058"/>
            <a:ext cx="1687286" cy="1687286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1F46C723-574E-61E9-9AD7-8F0EDA233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175" y="3483429"/>
            <a:ext cx="1440544" cy="144054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1B77DC3D-63D4-2584-EA8A-55ADE9480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64" y="3360058"/>
            <a:ext cx="1687286" cy="1687286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CC220EF7-D981-3E75-2A2B-AC14EE7DF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213" y="627024"/>
            <a:ext cx="1513290" cy="151329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90F0F6-9D9D-E44B-5FDD-37761C099209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2381250" y="4203701"/>
            <a:ext cx="333592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9B05E8-E351-DFBA-1527-505E80B586BF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>
            <a:off x="7157719" y="4203701"/>
            <a:ext cx="2982871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822FAA-A211-9BB5-2A38-9955E9100A83}"/>
              </a:ext>
            </a:extLst>
          </p:cNvPr>
          <p:cNvCxnSpPr>
            <a:stCxn id="11" idx="2"/>
          </p:cNvCxnSpPr>
          <p:nvPr/>
        </p:nvCxnSpPr>
        <p:spPr>
          <a:xfrm>
            <a:off x="4172858" y="2140314"/>
            <a:ext cx="0" cy="1909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C093923-550A-3946-26F0-A6DC2A85ACC8}"/>
              </a:ext>
            </a:extLst>
          </p:cNvPr>
          <p:cNvSpPr txBox="1"/>
          <p:nvPr/>
        </p:nvSpPr>
        <p:spPr>
          <a:xfrm>
            <a:off x="4594695" y="849093"/>
            <a:ext cx="1948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Eavesdropper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>
                <a:latin typeface="Avenir Book" panose="02000503020000020003" pitchFamily="2" charset="0"/>
              </a:rPr>
              <a:t>Listens + collects in-air frames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>
                <a:latin typeface="Avenir Book" panose="02000503020000020003" pitchFamily="2" charset="0"/>
              </a:rPr>
              <a:t>Collects own CSI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9000F-EB4F-58CF-9B9A-EAF20DFC0224}"/>
              </a:ext>
            </a:extLst>
          </p:cNvPr>
          <p:cNvSpPr txBox="1"/>
          <p:nvPr/>
        </p:nvSpPr>
        <p:spPr>
          <a:xfrm>
            <a:off x="693964" y="5047344"/>
            <a:ext cx="17780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Victim: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 dirty="0">
                <a:latin typeface="Avenir Book" panose="02000503020000020003" pitchFamily="2" charset="0"/>
              </a:rPr>
              <a:t>Generates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 dirty="0">
                <a:latin typeface="Avenir Book" panose="02000503020000020003" pitchFamily="2" charset="0"/>
              </a:rPr>
              <a:t>Collects own CSI??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543A3-80C5-7ED9-ED04-43A75F3F3CFE}"/>
              </a:ext>
            </a:extLst>
          </p:cNvPr>
          <p:cNvSpPr txBox="1"/>
          <p:nvPr/>
        </p:nvSpPr>
        <p:spPr>
          <a:xfrm>
            <a:off x="5624466" y="4708856"/>
            <a:ext cx="2200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WAP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>
                <a:latin typeface="Avenir Book" panose="02000503020000020003" pitchFamily="2" charset="0"/>
              </a:rPr>
              <a:t>For wireless communication with victim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E9633-411B-9326-3FA2-61963CBBCED2}"/>
              </a:ext>
            </a:extLst>
          </p:cNvPr>
          <p:cNvSpPr txBox="1"/>
          <p:nvPr/>
        </p:nvSpPr>
        <p:spPr>
          <a:xfrm>
            <a:off x="9888584" y="4923973"/>
            <a:ext cx="23034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Internet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>
                <a:latin typeface="Avenir Book" panose="02000503020000020003" pitchFamily="2" charset="0"/>
              </a:rPr>
              <a:t>Visited servers are YouTube, Netflix, Stan, 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47DCB-0E81-773C-FA69-4D928C7F7FF8}"/>
              </a:ext>
            </a:extLst>
          </p:cNvPr>
          <p:cNvSpPr txBox="1"/>
          <p:nvPr/>
        </p:nvSpPr>
        <p:spPr>
          <a:xfrm>
            <a:off x="6660058" y="765511"/>
            <a:ext cx="48689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000" dirty="0">
                <a:latin typeface="Avenir Book" panose="02000503020000020003" pitchFamily="2" charset="0"/>
              </a:rPr>
              <a:t>Example Attack Setup</a:t>
            </a:r>
          </a:p>
        </p:txBody>
      </p:sp>
    </p:spTree>
    <p:extLst>
      <p:ext uri="{BB962C8B-B14F-4D97-AF65-F5344CB8AC3E}">
        <p14:creationId xmlns:p14="http://schemas.microsoft.com/office/powerpoint/2010/main" val="153626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1F46C723-574E-61E9-9AD7-8F0EDA233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863" y="3985433"/>
            <a:ext cx="566044" cy="566044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CC220EF7-D981-3E75-2A2B-AC14EE7DF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420" y="1042510"/>
            <a:ext cx="659394" cy="65939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90F0F6-9D9D-E44B-5FDD-37761C099209}"/>
              </a:ext>
            </a:extLst>
          </p:cNvPr>
          <p:cNvCxnSpPr>
            <a:cxnSpLocks/>
          </p:cNvCxnSpPr>
          <p:nvPr/>
        </p:nvCxnSpPr>
        <p:spPr>
          <a:xfrm>
            <a:off x="2381250" y="4203701"/>
            <a:ext cx="333592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9B05E8-E351-DFBA-1527-505E80B586BF}"/>
              </a:ext>
            </a:extLst>
          </p:cNvPr>
          <p:cNvCxnSpPr>
            <a:cxnSpLocks/>
          </p:cNvCxnSpPr>
          <p:nvPr/>
        </p:nvCxnSpPr>
        <p:spPr>
          <a:xfrm flipH="1">
            <a:off x="7157719" y="4203701"/>
            <a:ext cx="2982871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822FAA-A211-9BB5-2A38-9955E9100A83}"/>
              </a:ext>
            </a:extLst>
          </p:cNvPr>
          <p:cNvCxnSpPr>
            <a:cxnSpLocks/>
          </p:cNvCxnSpPr>
          <p:nvPr/>
        </p:nvCxnSpPr>
        <p:spPr>
          <a:xfrm>
            <a:off x="4172858" y="2495550"/>
            <a:ext cx="0" cy="1553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1B77DC3D-63D4-2584-EA8A-55ADE9480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998" y="3380629"/>
            <a:ext cx="568800" cy="5688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1D7DB01-A179-A068-D2B5-FB9F9A76652A}"/>
              </a:ext>
            </a:extLst>
          </p:cNvPr>
          <p:cNvSpPr txBox="1"/>
          <p:nvPr/>
        </p:nvSpPr>
        <p:spPr>
          <a:xfrm>
            <a:off x="809182" y="3525629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Victim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8BB4C3-1085-221B-7567-7E9E50FC49AE}"/>
              </a:ext>
            </a:extLst>
          </p:cNvPr>
          <p:cNvSpPr txBox="1"/>
          <p:nvPr/>
        </p:nvSpPr>
        <p:spPr>
          <a:xfrm>
            <a:off x="822856" y="4020455"/>
            <a:ext cx="1294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Generate traffic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C88E13A-C213-7921-2A82-24BCEE8F75AA}"/>
              </a:ext>
            </a:extLst>
          </p:cNvPr>
          <p:cNvSpPr/>
          <p:nvPr/>
        </p:nvSpPr>
        <p:spPr>
          <a:xfrm>
            <a:off x="377928" y="3243264"/>
            <a:ext cx="2515882" cy="15539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E65EE4-336D-4A58-07D5-7BB6BFFECA39}"/>
              </a:ext>
            </a:extLst>
          </p:cNvPr>
          <p:cNvSpPr txBox="1"/>
          <p:nvPr/>
        </p:nvSpPr>
        <p:spPr>
          <a:xfrm>
            <a:off x="2960958" y="1253912"/>
            <a:ext cx="1743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Eavesdropper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D401C6-DDC7-4D7B-A8E4-CEE2F784E3B0}"/>
              </a:ext>
            </a:extLst>
          </p:cNvPr>
          <p:cNvSpPr txBox="1"/>
          <p:nvPr/>
        </p:nvSpPr>
        <p:spPr>
          <a:xfrm>
            <a:off x="3757936" y="2162468"/>
            <a:ext cx="946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Collect CSI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9F4F27D3-9CDB-E698-8844-D17B95C9BB3D}"/>
              </a:ext>
            </a:extLst>
          </p:cNvPr>
          <p:cNvSpPr/>
          <p:nvPr/>
        </p:nvSpPr>
        <p:spPr>
          <a:xfrm>
            <a:off x="2930170" y="928688"/>
            <a:ext cx="2601774" cy="176538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19052D-9E93-CEF1-274B-104811DBA202}"/>
              </a:ext>
            </a:extLst>
          </p:cNvPr>
          <p:cNvSpPr txBox="1"/>
          <p:nvPr/>
        </p:nvSpPr>
        <p:spPr>
          <a:xfrm>
            <a:off x="3726643" y="1815589"/>
            <a:ext cx="1161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Capture traffic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7EC3DF-AE25-44D1-ED19-D12EBF8CEEF4}"/>
              </a:ext>
            </a:extLst>
          </p:cNvPr>
          <p:cNvSpPr txBox="1"/>
          <p:nvPr/>
        </p:nvSpPr>
        <p:spPr>
          <a:xfrm>
            <a:off x="5694028" y="4058930"/>
            <a:ext cx="69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WAP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C5D518-21ED-8A1F-0625-2E6BDEC508B7}"/>
              </a:ext>
            </a:extLst>
          </p:cNvPr>
          <p:cNvSpPr txBox="1"/>
          <p:nvPr/>
        </p:nvSpPr>
        <p:spPr>
          <a:xfrm>
            <a:off x="5232235" y="4582477"/>
            <a:ext cx="255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Wireless 2.4GHz RF</a:t>
            </a:r>
          </a:p>
          <a:p>
            <a:r>
              <a:rPr lang="en-AU" sz="1200" dirty="0">
                <a:latin typeface="Avenir Book" panose="02000503020000020003" pitchFamily="2" charset="0"/>
              </a:rPr>
              <a:t>WPA2 encrypted (</a:t>
            </a:r>
            <a:r>
              <a:rPr lang="en-AU" sz="1200" dirty="0" err="1">
                <a:latin typeface="Avenir Book" panose="02000503020000020003" pitchFamily="2" charset="0"/>
              </a:rPr>
              <a:t>ssid:pwd</a:t>
            </a:r>
            <a:r>
              <a:rPr lang="en-AU" sz="1200" dirty="0">
                <a:latin typeface="Avenir Book" panose="02000503020000020003" pitchFamily="2" charset="0"/>
              </a:rPr>
              <a:t> known)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8F0D002B-4023-D1AF-1EC3-BAA58320AF29}"/>
              </a:ext>
            </a:extLst>
          </p:cNvPr>
          <p:cNvSpPr/>
          <p:nvPr/>
        </p:nvSpPr>
        <p:spPr>
          <a:xfrm>
            <a:off x="5191814" y="3917917"/>
            <a:ext cx="2601774" cy="12684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9" name="Picture 78" descr="Shape&#10;&#10;Description automatically generated with low confidence">
            <a:extLst>
              <a:ext uri="{FF2B5EF4-FFF2-40B4-BE49-F238E27FC236}">
                <a16:creationId xmlns:a16="http://schemas.microsoft.com/office/drawing/2014/main" id="{9A832AA5-F011-81EC-78D4-EF57450BF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0590" y="3360058"/>
            <a:ext cx="1687286" cy="168728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033A725A-6746-A225-5DE3-245B9E6C8DFD}"/>
              </a:ext>
            </a:extLst>
          </p:cNvPr>
          <p:cNvSpPr txBox="1"/>
          <p:nvPr/>
        </p:nvSpPr>
        <p:spPr>
          <a:xfrm>
            <a:off x="9888584" y="4923973"/>
            <a:ext cx="23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Internet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E8D1F1-CED5-FD19-775D-E2158EC482EB}"/>
              </a:ext>
            </a:extLst>
          </p:cNvPr>
          <p:cNvSpPr txBox="1"/>
          <p:nvPr/>
        </p:nvSpPr>
        <p:spPr>
          <a:xfrm>
            <a:off x="6660058" y="765511"/>
            <a:ext cx="48689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000" dirty="0">
                <a:latin typeface="Avenir Book" panose="02000503020000020003" pitchFamily="2" charset="0"/>
              </a:rPr>
              <a:t>Example Attack Setup</a:t>
            </a:r>
          </a:p>
        </p:txBody>
      </p:sp>
    </p:spTree>
    <p:extLst>
      <p:ext uri="{BB962C8B-B14F-4D97-AF65-F5344CB8AC3E}">
        <p14:creationId xmlns:p14="http://schemas.microsoft.com/office/powerpoint/2010/main" val="421154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1F46C723-574E-61E9-9AD7-8F0EDA233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604" y="3483429"/>
            <a:ext cx="566044" cy="566044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CC220EF7-D981-3E75-2A2B-AC14EE7DF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1" y="407949"/>
            <a:ext cx="659394" cy="65939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90F0F6-9D9D-E44B-5FDD-37761C099209}"/>
              </a:ext>
            </a:extLst>
          </p:cNvPr>
          <p:cNvCxnSpPr>
            <a:cxnSpLocks/>
          </p:cNvCxnSpPr>
          <p:nvPr/>
        </p:nvCxnSpPr>
        <p:spPr>
          <a:xfrm>
            <a:off x="2381250" y="4203701"/>
            <a:ext cx="333592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9B05E8-E351-DFBA-1527-505E80B586BF}"/>
              </a:ext>
            </a:extLst>
          </p:cNvPr>
          <p:cNvCxnSpPr>
            <a:cxnSpLocks/>
          </p:cNvCxnSpPr>
          <p:nvPr/>
        </p:nvCxnSpPr>
        <p:spPr>
          <a:xfrm flipH="1">
            <a:off x="7157719" y="4203701"/>
            <a:ext cx="2982871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822FAA-A211-9BB5-2A38-9955E9100A83}"/>
              </a:ext>
            </a:extLst>
          </p:cNvPr>
          <p:cNvCxnSpPr>
            <a:cxnSpLocks/>
          </p:cNvCxnSpPr>
          <p:nvPr/>
        </p:nvCxnSpPr>
        <p:spPr>
          <a:xfrm>
            <a:off x="4172858" y="2495550"/>
            <a:ext cx="0" cy="1553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C38E30-F3E3-8579-0A04-3953937D4142}"/>
              </a:ext>
            </a:extLst>
          </p:cNvPr>
          <p:cNvGrpSpPr/>
          <p:nvPr/>
        </p:nvGrpSpPr>
        <p:grpSpPr>
          <a:xfrm>
            <a:off x="377928" y="2697733"/>
            <a:ext cx="2515882" cy="3350641"/>
            <a:chOff x="390534" y="3248025"/>
            <a:chExt cx="2515882" cy="3350641"/>
          </a:xfrm>
        </p:grpSpPr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B77DC3D-63D4-2584-EA8A-55ADE9480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9348" y="3323657"/>
              <a:ext cx="566038" cy="566038"/>
            </a:xfrm>
            <a:prstGeom prst="rect">
              <a:avLst/>
            </a:prstGeom>
          </p:spPr>
        </p:pic>
        <p:pic>
          <p:nvPicPr>
            <p:cNvPr id="29" name="Picture 28" descr="A picture containing font, text, screenshot, graphics&#10;&#10;Description automatically generated">
              <a:extLst>
                <a:ext uri="{FF2B5EF4-FFF2-40B4-BE49-F238E27FC236}">
                  <a16:creationId xmlns:a16="http://schemas.microsoft.com/office/drawing/2014/main" id="{F9A5B91E-E803-C48A-2150-8D4572391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32728" y="4177369"/>
              <a:ext cx="757507" cy="445035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D7DB01-A179-A068-D2B5-FB9F9A76652A}"/>
                </a:ext>
              </a:extLst>
            </p:cNvPr>
            <p:cNvSpPr txBox="1"/>
            <p:nvPr/>
          </p:nvSpPr>
          <p:spPr>
            <a:xfrm>
              <a:off x="1085324" y="3473331"/>
              <a:ext cx="824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Avenir Book" panose="02000503020000020003" pitchFamily="2" charset="0"/>
                </a:rPr>
                <a:t>Victim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89EB9F4-187C-A8D8-02EC-4D938A47C75F}"/>
                </a:ext>
              </a:extLst>
            </p:cNvPr>
            <p:cNvGrpSpPr/>
            <p:nvPr/>
          </p:nvGrpSpPr>
          <p:grpSpPr>
            <a:xfrm>
              <a:off x="900192" y="5060682"/>
              <a:ext cx="1900669" cy="451746"/>
              <a:chOff x="1812770" y="5499730"/>
              <a:chExt cx="1900669" cy="451746"/>
            </a:xfrm>
          </p:grpSpPr>
          <p:pic>
            <p:nvPicPr>
              <p:cNvPr id="31" name="Picture 30" descr="A green and white logo&#10;&#10;Description automatically generated with low confidence">
                <a:extLst>
                  <a:ext uri="{FF2B5EF4-FFF2-40B4-BE49-F238E27FC236}">
                    <a16:creationId xmlns:a16="http://schemas.microsoft.com/office/drawing/2014/main" id="{09218044-45D0-3854-F798-7BD6A84E4E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2770" y="5499730"/>
                <a:ext cx="432332" cy="451746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8BB4C3-1085-221B-7567-7E9E50FC49AE}"/>
                  </a:ext>
                </a:extLst>
              </p:cNvPr>
              <p:cNvSpPr txBox="1"/>
              <p:nvPr/>
            </p:nvSpPr>
            <p:spPr>
              <a:xfrm>
                <a:off x="2419046" y="5635257"/>
                <a:ext cx="12943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>
                    <a:latin typeface="Avenir Book" panose="02000503020000020003" pitchFamily="2" charset="0"/>
                  </a:rPr>
                  <a:t>Generate traffic</a:t>
                </a:r>
              </a:p>
            </p:txBody>
          </p:sp>
        </p:grp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C88E13A-C213-7921-2A82-24BCEE8F75AA}"/>
                </a:ext>
              </a:extLst>
            </p:cNvPr>
            <p:cNvSpPr/>
            <p:nvPr/>
          </p:nvSpPr>
          <p:spPr>
            <a:xfrm>
              <a:off x="390534" y="3248025"/>
              <a:ext cx="2515882" cy="335064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CE65EE4-336D-4A58-07D5-7BB6BFFECA39}"/>
              </a:ext>
            </a:extLst>
          </p:cNvPr>
          <p:cNvSpPr txBox="1"/>
          <p:nvPr/>
        </p:nvSpPr>
        <p:spPr>
          <a:xfrm>
            <a:off x="3301321" y="568794"/>
            <a:ext cx="1743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Eavesdropper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89DA7D-3057-D247-598C-A11F3B94C82B}"/>
              </a:ext>
            </a:extLst>
          </p:cNvPr>
          <p:cNvGrpSpPr/>
          <p:nvPr/>
        </p:nvGrpSpPr>
        <p:grpSpPr>
          <a:xfrm>
            <a:off x="3113249" y="2577185"/>
            <a:ext cx="2031944" cy="276999"/>
            <a:chOff x="3147228" y="2730460"/>
            <a:chExt cx="2031944" cy="276999"/>
          </a:xfrm>
        </p:grpSpPr>
        <p:pic>
          <p:nvPicPr>
            <p:cNvPr id="50" name="Picture 49" descr="A picture containing font, graphics, line, design&#10;&#10;Description automatically generated">
              <a:extLst>
                <a:ext uri="{FF2B5EF4-FFF2-40B4-BE49-F238E27FC236}">
                  <a16:creationId xmlns:a16="http://schemas.microsoft.com/office/drawing/2014/main" id="{2A01CB06-5337-CCA7-CFAC-B45224BFE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47228" y="2798095"/>
              <a:ext cx="965410" cy="14173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FD401C6-DDC7-4D7B-A8E4-CEE2F784E3B0}"/>
                </a:ext>
              </a:extLst>
            </p:cNvPr>
            <p:cNvSpPr txBox="1"/>
            <p:nvPr/>
          </p:nvSpPr>
          <p:spPr>
            <a:xfrm>
              <a:off x="4233079" y="2730460"/>
              <a:ext cx="9460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latin typeface="Avenir Book" panose="02000503020000020003" pitchFamily="2" charset="0"/>
                </a:rPr>
                <a:t>Collect CSI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C5552AC-D6FF-A327-4DAB-4CF2271A4FAA}"/>
              </a:ext>
            </a:extLst>
          </p:cNvPr>
          <p:cNvSpPr txBox="1"/>
          <p:nvPr/>
        </p:nvSpPr>
        <p:spPr>
          <a:xfrm>
            <a:off x="4186756" y="1908683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Use RFMON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9F4F27D3-9CDB-E698-8844-D17B95C9BB3D}"/>
              </a:ext>
            </a:extLst>
          </p:cNvPr>
          <p:cNvSpPr/>
          <p:nvPr/>
        </p:nvSpPr>
        <p:spPr>
          <a:xfrm>
            <a:off x="2930170" y="327816"/>
            <a:ext cx="2601774" cy="274876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19052D-9E93-CEF1-274B-104811DBA202}"/>
              </a:ext>
            </a:extLst>
          </p:cNvPr>
          <p:cNvSpPr txBox="1"/>
          <p:nvPr/>
        </p:nvSpPr>
        <p:spPr>
          <a:xfrm>
            <a:off x="4180333" y="2230306"/>
            <a:ext cx="1161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Capture traffic</a:t>
            </a:r>
          </a:p>
        </p:txBody>
      </p:sp>
      <p:pic>
        <p:nvPicPr>
          <p:cNvPr id="18" name="Picture 17" descr="A blue and black logo&#10;&#10;Description automatically generated with medium confidence">
            <a:extLst>
              <a:ext uri="{FF2B5EF4-FFF2-40B4-BE49-F238E27FC236}">
                <a16:creationId xmlns:a16="http://schemas.microsoft.com/office/drawing/2014/main" id="{BE0560FA-24D2-19CA-4ACA-E3EE9DFBBE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478997" y="2141124"/>
            <a:ext cx="376907" cy="376907"/>
          </a:xfrm>
          <a:prstGeom prst="rect">
            <a:avLst/>
          </a:prstGeom>
        </p:spPr>
      </p:pic>
      <p:pic>
        <p:nvPicPr>
          <p:cNvPr id="75" name="Picture 74" descr="A white round object with a blue circle&#10;&#10;Description automatically generated with low confidence">
            <a:extLst>
              <a:ext uri="{FF2B5EF4-FFF2-40B4-BE49-F238E27FC236}">
                <a16:creationId xmlns:a16="http://schemas.microsoft.com/office/drawing/2014/main" id="{BF69994A-E921-F64C-C5A8-A016912F4EF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246" t="28152" r="31422" b="28876"/>
          <a:stretch/>
        </p:blipFill>
        <p:spPr>
          <a:xfrm>
            <a:off x="5878547" y="4034825"/>
            <a:ext cx="696347" cy="70689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937EC3DF-AE25-44D1-ED19-D12EBF8CEEF4}"/>
              </a:ext>
            </a:extLst>
          </p:cNvPr>
          <p:cNvSpPr txBox="1"/>
          <p:nvPr/>
        </p:nvSpPr>
        <p:spPr>
          <a:xfrm>
            <a:off x="5623702" y="3614670"/>
            <a:ext cx="69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WAP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C5D518-21ED-8A1F-0625-2E6BDEC508B7}"/>
              </a:ext>
            </a:extLst>
          </p:cNvPr>
          <p:cNvSpPr txBox="1"/>
          <p:nvPr/>
        </p:nvSpPr>
        <p:spPr>
          <a:xfrm>
            <a:off x="5232235" y="4826071"/>
            <a:ext cx="255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Channel 11, bandwidth 20MHz</a:t>
            </a:r>
          </a:p>
          <a:p>
            <a:r>
              <a:rPr lang="en-AU" sz="1200" dirty="0">
                <a:latin typeface="Avenir Book" panose="02000503020000020003" pitchFamily="2" charset="0"/>
              </a:rPr>
              <a:t>Transmit power is “auto”</a:t>
            </a:r>
          </a:p>
          <a:p>
            <a:r>
              <a:rPr lang="en-AU" sz="1200" dirty="0">
                <a:latin typeface="Avenir Book" panose="02000503020000020003" pitchFamily="2" charset="0"/>
              </a:rPr>
              <a:t>WPA2 encrypted (</a:t>
            </a:r>
            <a:r>
              <a:rPr lang="en-AU" sz="1200" dirty="0" err="1">
                <a:latin typeface="Avenir Book" panose="02000503020000020003" pitchFamily="2" charset="0"/>
              </a:rPr>
              <a:t>ssid:pwd</a:t>
            </a:r>
            <a:r>
              <a:rPr lang="en-AU" sz="1200" dirty="0">
                <a:latin typeface="Avenir Book" panose="02000503020000020003" pitchFamily="2" charset="0"/>
              </a:rPr>
              <a:t> known)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8F0D002B-4023-D1AF-1EC3-BAA58320AF29}"/>
              </a:ext>
            </a:extLst>
          </p:cNvPr>
          <p:cNvSpPr/>
          <p:nvPr/>
        </p:nvSpPr>
        <p:spPr>
          <a:xfrm>
            <a:off x="5191814" y="3348645"/>
            <a:ext cx="2601774" cy="23610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9" name="Picture 78" descr="Shape&#10;&#10;Description automatically generated with low confidence">
            <a:extLst>
              <a:ext uri="{FF2B5EF4-FFF2-40B4-BE49-F238E27FC236}">
                <a16:creationId xmlns:a16="http://schemas.microsoft.com/office/drawing/2014/main" id="{9A832AA5-F011-81EC-78D4-EF57450BFB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40590" y="3360058"/>
            <a:ext cx="1687286" cy="168728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033A725A-6746-A225-5DE3-245B9E6C8DFD}"/>
              </a:ext>
            </a:extLst>
          </p:cNvPr>
          <p:cNvSpPr txBox="1"/>
          <p:nvPr/>
        </p:nvSpPr>
        <p:spPr>
          <a:xfrm>
            <a:off x="9888584" y="4923973"/>
            <a:ext cx="23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Internet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2D669FEB-840C-1D35-C0DD-C9515D8245FF}"/>
              </a:ext>
            </a:extLst>
          </p:cNvPr>
          <p:cNvCxnSpPr>
            <a:stCxn id="71" idx="1"/>
            <a:endCxn id="41" idx="0"/>
          </p:cNvCxnSpPr>
          <p:nvPr/>
        </p:nvCxnSpPr>
        <p:spPr>
          <a:xfrm rot="10800000" flipV="1">
            <a:off x="1635870" y="1702195"/>
            <a:ext cx="1294301" cy="995537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9A21FE5-DA41-F8AF-2026-11D575DCC3AE}"/>
              </a:ext>
            </a:extLst>
          </p:cNvPr>
          <p:cNvSpPr txBox="1"/>
          <p:nvPr/>
        </p:nvSpPr>
        <p:spPr>
          <a:xfrm>
            <a:off x="272373" y="331212"/>
            <a:ext cx="251588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Synchronisation</a:t>
            </a:r>
          </a:p>
          <a:p>
            <a:r>
              <a:rPr lang="en-A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Python socket programming – victim sends traffic generating info and eavesdropper receives messages to start/store/record captures accordingly.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59847-C6A1-4AD9-B343-24231AEDAB0E}"/>
              </a:ext>
            </a:extLst>
          </p:cNvPr>
          <p:cNvSpPr txBox="1"/>
          <p:nvPr/>
        </p:nvSpPr>
        <p:spPr>
          <a:xfrm>
            <a:off x="6660058" y="765511"/>
            <a:ext cx="48689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000" dirty="0">
                <a:latin typeface="Avenir Book" panose="02000503020000020003" pitchFamily="2" charset="0"/>
              </a:rPr>
              <a:t>Example Experiment Setup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FA019C-67FA-BAC6-EEF5-C67F1BF9A5F9}"/>
              </a:ext>
            </a:extLst>
          </p:cNvPr>
          <p:cNvSpPr txBox="1"/>
          <p:nvPr/>
        </p:nvSpPr>
        <p:spPr>
          <a:xfrm>
            <a:off x="5618318" y="1490962"/>
            <a:ext cx="2448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Capture data storage</a:t>
            </a:r>
          </a:p>
          <a:p>
            <a:r>
              <a:rPr lang="en-A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Store in 64GB SD cards on Pi’s. Periodically transfer data to a larger HDD/server.</a:t>
            </a:r>
          </a:p>
        </p:txBody>
      </p:sp>
      <p:pic>
        <p:nvPicPr>
          <p:cNvPr id="3" name="Picture 2" descr="A logo of a raspberry&#10;&#10;Description automatically generated">
            <a:extLst>
              <a:ext uri="{FF2B5EF4-FFF2-40B4-BE49-F238E27FC236}">
                <a16:creationId xmlns:a16="http://schemas.microsoft.com/office/drawing/2014/main" id="{FA80DF12-CD30-C614-6119-D3782E7880C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3730" t="13833" r="11390" b="15296"/>
          <a:stretch/>
        </p:blipFill>
        <p:spPr>
          <a:xfrm>
            <a:off x="4544741" y="1073725"/>
            <a:ext cx="683213" cy="751603"/>
          </a:xfrm>
          <a:prstGeom prst="rect">
            <a:avLst/>
          </a:prstGeom>
        </p:spPr>
      </p:pic>
      <p:pic>
        <p:nvPicPr>
          <p:cNvPr id="14" name="Picture 13" descr="A cartoon penguin sitting on the ground&#10;&#10;Description automatically generated">
            <a:extLst>
              <a:ext uri="{FF2B5EF4-FFF2-40B4-BE49-F238E27FC236}">
                <a16:creationId xmlns:a16="http://schemas.microsoft.com/office/drawing/2014/main" id="{F1FE96C4-2118-DDCE-E106-B8BE01A0F6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0318" y="3208829"/>
            <a:ext cx="1079080" cy="1079080"/>
          </a:xfrm>
          <a:prstGeom prst="rect">
            <a:avLst/>
          </a:prstGeom>
        </p:spPr>
      </p:pic>
      <p:pic>
        <p:nvPicPr>
          <p:cNvPr id="19" name="Picture 18" descr="A blue and yellow snake logo&#10;&#10;Description automatically generated">
            <a:extLst>
              <a:ext uri="{FF2B5EF4-FFF2-40B4-BE49-F238E27FC236}">
                <a16:creationId xmlns:a16="http://schemas.microsoft.com/office/drawing/2014/main" id="{22269A0D-C795-0944-6C5C-5C330C04DA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3603" y="5192163"/>
            <a:ext cx="698230" cy="7655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C4AD2F9-9ABE-17E7-F3F4-B6F40E1F7C23}"/>
              </a:ext>
            </a:extLst>
          </p:cNvPr>
          <p:cNvSpPr txBox="1"/>
          <p:nvPr/>
        </p:nvSpPr>
        <p:spPr>
          <a:xfrm>
            <a:off x="1518630" y="5203815"/>
            <a:ext cx="126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Generate traffic &amp; synchronise captures</a:t>
            </a:r>
          </a:p>
        </p:txBody>
      </p:sp>
      <p:pic>
        <p:nvPicPr>
          <p:cNvPr id="22" name="Picture 21" descr="A blue and yellow snake logo&#10;&#10;Description automatically generated">
            <a:extLst>
              <a:ext uri="{FF2B5EF4-FFF2-40B4-BE49-F238E27FC236}">
                <a16:creationId xmlns:a16="http://schemas.microsoft.com/office/drawing/2014/main" id="{6C6E2819-ADFE-0F24-4E38-1855B0E69B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68034" y="1289016"/>
            <a:ext cx="598834" cy="65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0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1F46C723-574E-61E9-9AD7-8F0EDA233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604" y="3483429"/>
            <a:ext cx="566044" cy="566044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CC220EF7-D981-3E75-2A2B-AC14EE7DF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1" y="407949"/>
            <a:ext cx="659394" cy="65939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90F0F6-9D9D-E44B-5FDD-37761C099209}"/>
              </a:ext>
            </a:extLst>
          </p:cNvPr>
          <p:cNvCxnSpPr>
            <a:cxnSpLocks/>
          </p:cNvCxnSpPr>
          <p:nvPr/>
        </p:nvCxnSpPr>
        <p:spPr>
          <a:xfrm>
            <a:off x="2381250" y="4203701"/>
            <a:ext cx="333592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9B05E8-E351-DFBA-1527-505E80B586BF}"/>
              </a:ext>
            </a:extLst>
          </p:cNvPr>
          <p:cNvCxnSpPr>
            <a:cxnSpLocks/>
          </p:cNvCxnSpPr>
          <p:nvPr/>
        </p:nvCxnSpPr>
        <p:spPr>
          <a:xfrm flipH="1">
            <a:off x="7157719" y="4203701"/>
            <a:ext cx="2982871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822FAA-A211-9BB5-2A38-9955E9100A83}"/>
              </a:ext>
            </a:extLst>
          </p:cNvPr>
          <p:cNvCxnSpPr>
            <a:cxnSpLocks/>
          </p:cNvCxnSpPr>
          <p:nvPr/>
        </p:nvCxnSpPr>
        <p:spPr>
          <a:xfrm>
            <a:off x="4172856" y="1273342"/>
            <a:ext cx="2" cy="277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1B77DC3D-63D4-2584-EA8A-55ADE9480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532" y="3425710"/>
            <a:ext cx="566038" cy="56603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1D7DB01-A179-A068-D2B5-FB9F9A76652A}"/>
              </a:ext>
            </a:extLst>
          </p:cNvPr>
          <p:cNvSpPr txBox="1"/>
          <p:nvPr/>
        </p:nvSpPr>
        <p:spPr>
          <a:xfrm>
            <a:off x="1050508" y="3575384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Victim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C88E13A-C213-7921-2A82-24BCEE8F75AA}"/>
              </a:ext>
            </a:extLst>
          </p:cNvPr>
          <p:cNvSpPr/>
          <p:nvPr/>
        </p:nvSpPr>
        <p:spPr>
          <a:xfrm>
            <a:off x="377928" y="3271494"/>
            <a:ext cx="2515882" cy="13396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E65EE4-336D-4A58-07D5-7BB6BFFECA39}"/>
              </a:ext>
            </a:extLst>
          </p:cNvPr>
          <p:cNvSpPr txBox="1"/>
          <p:nvPr/>
        </p:nvSpPr>
        <p:spPr>
          <a:xfrm>
            <a:off x="3301321" y="568794"/>
            <a:ext cx="1743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Eavesdropper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9F4F27D3-9CDB-E698-8844-D17B95C9BB3D}"/>
              </a:ext>
            </a:extLst>
          </p:cNvPr>
          <p:cNvSpPr/>
          <p:nvPr/>
        </p:nvSpPr>
        <p:spPr>
          <a:xfrm>
            <a:off x="2930170" y="327816"/>
            <a:ext cx="2601774" cy="117615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5" name="Picture 74" descr="A white round object with a blue circle&#10;&#10;Description automatically generated with low confidence">
            <a:extLst>
              <a:ext uri="{FF2B5EF4-FFF2-40B4-BE49-F238E27FC236}">
                <a16:creationId xmlns:a16="http://schemas.microsoft.com/office/drawing/2014/main" id="{BF69994A-E921-F64C-C5A8-A016912F4E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246" t="28152" r="31422" b="28876"/>
          <a:stretch/>
        </p:blipFill>
        <p:spPr>
          <a:xfrm>
            <a:off x="5878547" y="4034825"/>
            <a:ext cx="696347" cy="70689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937EC3DF-AE25-44D1-ED19-D12EBF8CEEF4}"/>
              </a:ext>
            </a:extLst>
          </p:cNvPr>
          <p:cNvSpPr txBox="1"/>
          <p:nvPr/>
        </p:nvSpPr>
        <p:spPr>
          <a:xfrm>
            <a:off x="5623702" y="3614670"/>
            <a:ext cx="69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WAP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C5D518-21ED-8A1F-0625-2E6BDEC508B7}"/>
              </a:ext>
            </a:extLst>
          </p:cNvPr>
          <p:cNvSpPr txBox="1"/>
          <p:nvPr/>
        </p:nvSpPr>
        <p:spPr>
          <a:xfrm>
            <a:off x="5232235" y="4826071"/>
            <a:ext cx="255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Channel 11, bandwidth 20MHz</a:t>
            </a:r>
          </a:p>
          <a:p>
            <a:r>
              <a:rPr lang="en-AU" sz="1200" dirty="0">
                <a:latin typeface="Avenir Book" panose="02000503020000020003" pitchFamily="2" charset="0"/>
              </a:rPr>
              <a:t>Transmit power is “auto”</a:t>
            </a:r>
          </a:p>
          <a:p>
            <a:r>
              <a:rPr lang="en-AU" sz="1200" dirty="0">
                <a:latin typeface="Avenir Book" panose="02000503020000020003" pitchFamily="2" charset="0"/>
              </a:rPr>
              <a:t>WPA2 encrypted (</a:t>
            </a:r>
            <a:r>
              <a:rPr lang="en-AU" sz="1200" dirty="0" err="1">
                <a:latin typeface="Avenir Book" panose="02000503020000020003" pitchFamily="2" charset="0"/>
              </a:rPr>
              <a:t>ssid:pwd</a:t>
            </a:r>
            <a:r>
              <a:rPr lang="en-AU" sz="1200" dirty="0">
                <a:latin typeface="Avenir Book" panose="02000503020000020003" pitchFamily="2" charset="0"/>
              </a:rPr>
              <a:t> known)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8F0D002B-4023-D1AF-1EC3-BAA58320AF29}"/>
              </a:ext>
            </a:extLst>
          </p:cNvPr>
          <p:cNvSpPr/>
          <p:nvPr/>
        </p:nvSpPr>
        <p:spPr>
          <a:xfrm>
            <a:off x="5191814" y="3348645"/>
            <a:ext cx="2601774" cy="23610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9" name="Picture 78" descr="Shape&#10;&#10;Description automatically generated with low confidence">
            <a:extLst>
              <a:ext uri="{FF2B5EF4-FFF2-40B4-BE49-F238E27FC236}">
                <a16:creationId xmlns:a16="http://schemas.microsoft.com/office/drawing/2014/main" id="{9A832AA5-F011-81EC-78D4-EF57450BFB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0590" y="3360058"/>
            <a:ext cx="1687286" cy="168728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033A725A-6746-A225-5DE3-245B9E6C8DFD}"/>
              </a:ext>
            </a:extLst>
          </p:cNvPr>
          <p:cNvSpPr txBox="1"/>
          <p:nvPr/>
        </p:nvSpPr>
        <p:spPr>
          <a:xfrm>
            <a:off x="9888584" y="4923973"/>
            <a:ext cx="23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Internet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2D669FEB-840C-1D35-C0DD-C9515D8245FF}"/>
              </a:ext>
            </a:extLst>
          </p:cNvPr>
          <p:cNvCxnSpPr>
            <a:cxnSpLocks/>
            <a:stCxn id="71" idx="1"/>
            <a:endCxn id="41" idx="0"/>
          </p:cNvCxnSpPr>
          <p:nvPr/>
        </p:nvCxnSpPr>
        <p:spPr>
          <a:xfrm rot="10800000" flipV="1">
            <a:off x="1635870" y="915894"/>
            <a:ext cx="1294301" cy="2355600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9A21FE5-DA41-F8AF-2026-11D575DCC3AE}"/>
              </a:ext>
            </a:extLst>
          </p:cNvPr>
          <p:cNvSpPr txBox="1"/>
          <p:nvPr/>
        </p:nvSpPr>
        <p:spPr>
          <a:xfrm>
            <a:off x="38967" y="1475982"/>
            <a:ext cx="1643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Synchronisation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59847-C6A1-4AD9-B343-24231AEDAB0E}"/>
              </a:ext>
            </a:extLst>
          </p:cNvPr>
          <p:cNvSpPr txBox="1"/>
          <p:nvPr/>
        </p:nvSpPr>
        <p:spPr>
          <a:xfrm>
            <a:off x="6660058" y="765511"/>
            <a:ext cx="48689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000" dirty="0">
                <a:latin typeface="Avenir Book" panose="02000503020000020003" pitchFamily="2" charset="0"/>
              </a:rPr>
              <a:t>Example Experiment Setup - Interfaces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99EC38-B935-2659-09D9-AB8F33CB2592}"/>
              </a:ext>
            </a:extLst>
          </p:cNvPr>
          <p:cNvSpPr txBox="1"/>
          <p:nvPr/>
        </p:nvSpPr>
        <p:spPr>
          <a:xfrm>
            <a:off x="3191534" y="1604767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collect CSI</a:t>
            </a:r>
          </a:p>
        </p:txBody>
      </p:sp>
      <p:pic>
        <p:nvPicPr>
          <p:cNvPr id="34" name="Picture 33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62F64E74-7EEA-19ED-30C2-20FA6C2D7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3184" y="1891534"/>
            <a:ext cx="527526" cy="38795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A471E11-7532-AF34-4CA2-31AEBF4B9DE4}"/>
              </a:ext>
            </a:extLst>
          </p:cNvPr>
          <p:cNvSpPr txBox="1"/>
          <p:nvPr/>
        </p:nvSpPr>
        <p:spPr>
          <a:xfrm>
            <a:off x="4205489" y="1604767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>
                <a:latin typeface="Avenir Book" panose="02000503020000020003" pitchFamily="2" charset="0"/>
              </a:rPr>
              <a:t>collect WLAN</a:t>
            </a:r>
          </a:p>
        </p:txBody>
      </p:sp>
      <p:pic>
        <p:nvPicPr>
          <p:cNvPr id="36" name="Picture 35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AAA38CE7-5A4D-A9E9-E0B0-1B8E20F0B6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7139" y="1891534"/>
            <a:ext cx="527526" cy="38795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03CBB46-53D2-6995-81EF-61778ED55791}"/>
              </a:ext>
            </a:extLst>
          </p:cNvPr>
          <p:cNvSpPr txBox="1"/>
          <p:nvPr/>
        </p:nvSpPr>
        <p:spPr>
          <a:xfrm>
            <a:off x="2868222" y="4292594"/>
            <a:ext cx="872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gen traffic</a:t>
            </a:r>
          </a:p>
        </p:txBody>
      </p:sp>
      <p:pic>
        <p:nvPicPr>
          <p:cNvPr id="39" name="Picture 38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0B7D0739-DB13-A65B-32E3-090C29283C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9872" y="4579361"/>
            <a:ext cx="527526" cy="387951"/>
          </a:xfrm>
          <a:prstGeom prst="rect">
            <a:avLst/>
          </a:prstGeom>
        </p:spPr>
      </p:pic>
      <p:pic>
        <p:nvPicPr>
          <p:cNvPr id="43" name="Picture 4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3E777334-C77C-6A88-B13A-56A641B974D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2174" b="16764"/>
          <a:stretch/>
        </p:blipFill>
        <p:spPr>
          <a:xfrm>
            <a:off x="2226220" y="331660"/>
            <a:ext cx="519735" cy="36933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94351EA-C132-E301-3D4B-48FCCB645642}"/>
              </a:ext>
            </a:extLst>
          </p:cNvPr>
          <p:cNvSpPr txBox="1"/>
          <p:nvPr/>
        </p:nvSpPr>
        <p:spPr>
          <a:xfrm>
            <a:off x="2002622" y="142516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>
                <a:latin typeface="Avenir Book" panose="02000503020000020003" pitchFamily="2" charset="0"/>
              </a:rPr>
              <a:t>socket sync</a:t>
            </a:r>
          </a:p>
        </p:txBody>
      </p:sp>
      <p:pic>
        <p:nvPicPr>
          <p:cNvPr id="46" name="Picture 45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4D301673-21D6-8151-F581-8CEECAB1582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2174" b="16764"/>
          <a:stretch/>
        </p:blipFill>
        <p:spPr>
          <a:xfrm>
            <a:off x="860798" y="2652696"/>
            <a:ext cx="519735" cy="36933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54B28EC-3CFB-EEEF-CD8A-C8AC34DDDF2A}"/>
              </a:ext>
            </a:extLst>
          </p:cNvPr>
          <p:cNvSpPr txBox="1"/>
          <p:nvPr/>
        </p:nvSpPr>
        <p:spPr>
          <a:xfrm>
            <a:off x="637200" y="2463552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>
                <a:latin typeface="Avenir Book" panose="02000503020000020003" pitchFamily="2" charset="0"/>
              </a:rPr>
              <a:t>socket sync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9EC9F8-26B9-B15A-A041-61F4CFF50E3E}"/>
              </a:ext>
            </a:extLst>
          </p:cNvPr>
          <p:cNvSpPr txBox="1"/>
          <p:nvPr/>
        </p:nvSpPr>
        <p:spPr>
          <a:xfrm>
            <a:off x="3118338" y="2309113"/>
            <a:ext cx="1166996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b="0" i="0" dirty="0">
                <a:solidFill>
                  <a:srgbClr val="1F2328"/>
                </a:solidFill>
                <a:effectLst/>
                <a:latin typeface="Avenir Book" panose="02000503020000020003" pitchFamily="2" charset="0"/>
              </a:rPr>
              <a:t>bcm43455c0</a:t>
            </a:r>
            <a:endParaRPr lang="en-AU" sz="1200" dirty="0">
              <a:latin typeface="Avenir Book" panose="02000503020000020003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2AA9A4-A2AB-D3E4-99D7-835B260B7C18}"/>
              </a:ext>
            </a:extLst>
          </p:cNvPr>
          <p:cNvSpPr txBox="1"/>
          <p:nvPr/>
        </p:nvSpPr>
        <p:spPr>
          <a:xfrm>
            <a:off x="4233186" y="2309113"/>
            <a:ext cx="1166996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1200" i="0" dirty="0">
                <a:solidFill>
                  <a:srgbClr val="1F2328"/>
                </a:solidFill>
                <a:effectLst/>
                <a:latin typeface="Avenir Book" panose="02000503020000020003" pitchFamily="2" charset="0"/>
              </a:rPr>
              <a:t>RTL8812BU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66F331-034B-4B18-C7D2-A6AB419D5D54}"/>
              </a:ext>
            </a:extLst>
          </p:cNvPr>
          <p:cNvSpPr txBox="1"/>
          <p:nvPr/>
        </p:nvSpPr>
        <p:spPr>
          <a:xfrm>
            <a:off x="2799686" y="4977080"/>
            <a:ext cx="1166996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1200" i="0" dirty="0">
                <a:solidFill>
                  <a:srgbClr val="1F2328"/>
                </a:solidFill>
                <a:effectLst/>
                <a:latin typeface="Avenir Book" panose="02000503020000020003" pitchFamily="2" charset="0"/>
              </a:rPr>
              <a:t>RTL8812AU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AB7284-9E69-8A6A-A2C0-719DFCE28212}"/>
              </a:ext>
            </a:extLst>
          </p:cNvPr>
          <p:cNvSpPr txBox="1"/>
          <p:nvPr/>
        </p:nvSpPr>
        <p:spPr>
          <a:xfrm>
            <a:off x="153632" y="2972463"/>
            <a:ext cx="15505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0" i="0" dirty="0">
                <a:solidFill>
                  <a:srgbClr val="1F2328"/>
                </a:solidFill>
                <a:effectLst/>
                <a:latin typeface="Avenir Book" panose="02000503020000020003" pitchFamily="2" charset="0"/>
              </a:rPr>
              <a:t>CAT6 – auto MDI-X</a:t>
            </a:r>
            <a:endParaRPr lang="en-AU" sz="1200" dirty="0">
              <a:latin typeface="Avenir Book" panose="02000503020000020003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94C0D7-2756-9D16-F66F-7EDF36217E66}"/>
              </a:ext>
            </a:extLst>
          </p:cNvPr>
          <p:cNvSpPr txBox="1"/>
          <p:nvPr/>
        </p:nvSpPr>
        <p:spPr>
          <a:xfrm>
            <a:off x="1351237" y="680589"/>
            <a:ext cx="15505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0" i="0" dirty="0">
                <a:solidFill>
                  <a:srgbClr val="1F2328"/>
                </a:solidFill>
                <a:effectLst/>
                <a:latin typeface="Avenir Book" panose="02000503020000020003" pitchFamily="2" charset="0"/>
              </a:rPr>
              <a:t>CAT6 – auto MDI-X</a:t>
            </a:r>
            <a:endParaRPr lang="en-AU" sz="12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2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FC5552AC-D6FF-A327-4DAB-4CF2271A4FAA}"/>
              </a:ext>
            </a:extLst>
          </p:cNvPr>
          <p:cNvSpPr txBox="1"/>
          <p:nvPr/>
        </p:nvSpPr>
        <p:spPr>
          <a:xfrm>
            <a:off x="1843912" y="4550493"/>
            <a:ext cx="10150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>
                <a:latin typeface="Avenir Book" panose="02000503020000020003" pitchFamily="2" charset="0"/>
              </a:rPr>
              <a:t>Use </a:t>
            </a:r>
            <a:r>
              <a:rPr lang="en-AU" sz="1500" dirty="0" err="1">
                <a:latin typeface="Avenir Book" panose="02000503020000020003" pitchFamily="2" charset="0"/>
              </a:rPr>
              <a:t>nmcli</a:t>
            </a:r>
            <a:endParaRPr lang="en-AU" sz="1500" dirty="0">
              <a:latin typeface="Avenir Book" panose="02000503020000020003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19052D-9E93-CEF1-274B-104811DBA202}"/>
              </a:ext>
            </a:extLst>
          </p:cNvPr>
          <p:cNvSpPr txBox="1"/>
          <p:nvPr/>
        </p:nvSpPr>
        <p:spPr>
          <a:xfrm>
            <a:off x="1843912" y="3561006"/>
            <a:ext cx="15229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>
                <a:latin typeface="Avenir Book" panose="02000503020000020003" pitchFamily="2" charset="0"/>
              </a:rPr>
              <a:t>Generate traffic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59847-C6A1-4AD9-B343-24231AEDAB0E}"/>
              </a:ext>
            </a:extLst>
          </p:cNvPr>
          <p:cNvSpPr txBox="1"/>
          <p:nvPr/>
        </p:nvSpPr>
        <p:spPr>
          <a:xfrm>
            <a:off x="6660058" y="765511"/>
            <a:ext cx="53414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000" dirty="0">
                <a:latin typeface="Avenir Book" panose="02000503020000020003" pitchFamily="2" charset="0"/>
              </a:rPr>
              <a:t>Experiment Items Explanation</a:t>
            </a:r>
          </a:p>
        </p:txBody>
      </p:sp>
      <p:pic>
        <p:nvPicPr>
          <p:cNvPr id="2" name="Picture 1" descr="A green and white logo&#10;&#10;Description automatically generated with low confidence">
            <a:extLst>
              <a:ext uri="{FF2B5EF4-FFF2-40B4-BE49-F238E27FC236}">
                <a16:creationId xmlns:a16="http://schemas.microsoft.com/office/drawing/2014/main" id="{2BDD26B8-8DE9-4EBD-428A-2AA2D2730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77" y="3499995"/>
            <a:ext cx="432332" cy="451746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E3C2AC6-83E4-4121-4A21-54FDC2311C1F}"/>
              </a:ext>
            </a:extLst>
          </p:cNvPr>
          <p:cNvSpPr/>
          <p:nvPr/>
        </p:nvSpPr>
        <p:spPr>
          <a:xfrm>
            <a:off x="1780909" y="911783"/>
            <a:ext cx="47686" cy="577476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278EF6-E3D2-AE0C-4EB7-183F984F33A5}"/>
              </a:ext>
            </a:extLst>
          </p:cNvPr>
          <p:cNvSpPr txBox="1"/>
          <p:nvPr/>
        </p:nvSpPr>
        <p:spPr>
          <a:xfrm>
            <a:off x="1830004" y="1857927"/>
            <a:ext cx="10080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>
                <a:latin typeface="Avenir Book" panose="02000503020000020003" pitchFamily="2" charset="0"/>
              </a:rPr>
              <a:t>Hardware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3E19C2-6475-8416-A251-CFE8F08D799B}"/>
              </a:ext>
            </a:extLst>
          </p:cNvPr>
          <p:cNvSpPr txBox="1"/>
          <p:nvPr/>
        </p:nvSpPr>
        <p:spPr>
          <a:xfrm>
            <a:off x="1854743" y="2709466"/>
            <a:ext cx="452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>
                <a:latin typeface="Avenir Book" panose="02000503020000020003" pitchFamily="2" charset="0"/>
              </a:rPr>
              <a:t>OS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CEB7EBA-C637-2AAC-2604-6CA483BC49BA}"/>
              </a:ext>
            </a:extLst>
          </p:cNvPr>
          <p:cNvSpPr/>
          <p:nvPr/>
        </p:nvSpPr>
        <p:spPr>
          <a:xfrm>
            <a:off x="3473907" y="911783"/>
            <a:ext cx="48543" cy="577476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20B7934-38CB-D09B-56B9-723FC9E333D1}"/>
              </a:ext>
            </a:extLst>
          </p:cNvPr>
          <p:cNvSpPr/>
          <p:nvPr/>
        </p:nvSpPr>
        <p:spPr>
          <a:xfrm flipV="1">
            <a:off x="513116" y="1660517"/>
            <a:ext cx="7682180" cy="457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32D8CF-3CF1-63F1-DFA6-28696D1ABD69}"/>
              </a:ext>
            </a:extLst>
          </p:cNvPr>
          <p:cNvSpPr txBox="1"/>
          <p:nvPr/>
        </p:nvSpPr>
        <p:spPr>
          <a:xfrm>
            <a:off x="718811" y="1167440"/>
            <a:ext cx="1290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venir Book" panose="02000503020000020003" pitchFamily="2" charset="0"/>
              </a:rPr>
              <a:t>Item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1E1FF6-4CF0-4830-B284-6C11D2658962}"/>
              </a:ext>
            </a:extLst>
          </p:cNvPr>
          <p:cNvSpPr txBox="1"/>
          <p:nvPr/>
        </p:nvSpPr>
        <p:spPr>
          <a:xfrm>
            <a:off x="2009255" y="1133529"/>
            <a:ext cx="1290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venir Book" panose="02000503020000020003" pitchFamily="2" charset="0"/>
              </a:rPr>
              <a:t>Usage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CD0C41-D2D1-09D8-9F89-32FF4077D37A}"/>
              </a:ext>
            </a:extLst>
          </p:cNvPr>
          <p:cNvSpPr txBox="1"/>
          <p:nvPr/>
        </p:nvSpPr>
        <p:spPr>
          <a:xfrm>
            <a:off x="3708983" y="1119454"/>
            <a:ext cx="1290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venir Book" panose="02000503020000020003" pitchFamily="2" charset="0"/>
              </a:rPr>
              <a:t>Reason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D59A0D-743C-C29B-8C23-8A6D9E8218B0}"/>
              </a:ext>
            </a:extLst>
          </p:cNvPr>
          <p:cNvSpPr txBox="1"/>
          <p:nvPr/>
        </p:nvSpPr>
        <p:spPr>
          <a:xfrm>
            <a:off x="3537408" y="3429000"/>
            <a:ext cx="46578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Avenir Book" panose="02000503020000020003" pitchFamily="2" charset="0"/>
              </a:rPr>
              <a:t>Browsing automation framework on Python (and others). Works with Chrome, </a:t>
            </a:r>
            <a:r>
              <a:rPr lang="en-AU" sz="1500" dirty="0" err="1">
                <a:latin typeface="Avenir Book" panose="02000503020000020003" pitchFamily="2" charset="0"/>
              </a:rPr>
              <a:t>FireFox</a:t>
            </a:r>
            <a:r>
              <a:rPr lang="en-AU" sz="1500" dirty="0">
                <a:latin typeface="Avenir Book" panose="02000503020000020003" pitchFamily="2" charset="0"/>
              </a:rPr>
              <a:t>, etc. drivers.</a:t>
            </a:r>
          </a:p>
          <a:p>
            <a:r>
              <a:rPr lang="en-AU" sz="1500" dirty="0">
                <a:latin typeface="Avenir Book" panose="02000503020000020003" pitchFamily="2" charset="0"/>
              </a:rPr>
              <a:t>Can stream videos.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8C63D3-8A3E-A9E0-05CD-A00AF729A33C}"/>
              </a:ext>
            </a:extLst>
          </p:cNvPr>
          <p:cNvSpPr txBox="1"/>
          <p:nvPr/>
        </p:nvSpPr>
        <p:spPr>
          <a:xfrm>
            <a:off x="3548007" y="2543095"/>
            <a:ext cx="42053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Avenir Book" panose="02000503020000020003" pitchFamily="2" charset="0"/>
              </a:rPr>
              <a:t>64bit version. Is used arbitrarily. Can use another OS if there is good reason to.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148D1C-7816-F989-9AEC-1C1E76FDE986}"/>
              </a:ext>
            </a:extLst>
          </p:cNvPr>
          <p:cNvSpPr txBox="1"/>
          <p:nvPr/>
        </p:nvSpPr>
        <p:spPr>
          <a:xfrm>
            <a:off x="3548007" y="1758265"/>
            <a:ext cx="40520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Avenir Book" panose="02000503020000020003" pitchFamily="2" charset="0"/>
              </a:rPr>
              <a:t>2-core CPU custom built PC. It is using a Linux 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A4E965-0EA1-71C0-DFEB-12F6934B334C}"/>
              </a:ext>
            </a:extLst>
          </p:cNvPr>
          <p:cNvSpPr txBox="1"/>
          <p:nvPr/>
        </p:nvSpPr>
        <p:spPr>
          <a:xfrm>
            <a:off x="3536782" y="4327120"/>
            <a:ext cx="46578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 err="1">
                <a:latin typeface="Avenir Book" panose="02000503020000020003" pitchFamily="2" charset="0"/>
              </a:rPr>
              <a:t>nmcli</a:t>
            </a:r>
            <a:r>
              <a:rPr lang="en-AU" sz="1500" dirty="0">
                <a:latin typeface="Avenir Book" panose="02000503020000020003" pitchFamily="2" charset="0"/>
              </a:rPr>
              <a:t> is the </a:t>
            </a:r>
            <a:r>
              <a:rPr lang="en-AU" sz="1500" dirty="0" err="1">
                <a:latin typeface="Avenir Book" panose="02000503020000020003" pitchFamily="2" charset="0"/>
              </a:rPr>
              <a:t>NetworkManager</a:t>
            </a:r>
            <a:r>
              <a:rPr lang="en-AU" sz="1500" dirty="0">
                <a:latin typeface="Avenir Book" panose="02000503020000020003" pitchFamily="2" charset="0"/>
              </a:rPr>
              <a:t> client. It allows a user to connect, disconnect, reconnect, and manage network settings (e.g. default channel, gateway).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9A86F1-AFB5-9FF6-C617-59EE6DA44813}"/>
              </a:ext>
            </a:extLst>
          </p:cNvPr>
          <p:cNvSpPr txBox="1"/>
          <p:nvPr/>
        </p:nvSpPr>
        <p:spPr>
          <a:xfrm>
            <a:off x="1637637" y="249321"/>
            <a:ext cx="19354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dirty="0">
                <a:latin typeface="Avenir Book" panose="02000503020000020003" pitchFamily="2" charset="0"/>
              </a:rPr>
              <a:t>Victim Items</a:t>
            </a:r>
          </a:p>
        </p:txBody>
      </p:sp>
      <p:pic>
        <p:nvPicPr>
          <p:cNvPr id="4" name="Picture 3" descr="A cartoon penguin sitting on the ground&#10;&#10;Description automatically generated">
            <a:extLst>
              <a:ext uri="{FF2B5EF4-FFF2-40B4-BE49-F238E27FC236}">
                <a16:creationId xmlns:a16="http://schemas.microsoft.com/office/drawing/2014/main" id="{56723783-942F-E3BB-F287-0EB9BD3AE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51" y="1660517"/>
            <a:ext cx="965410" cy="965410"/>
          </a:xfrm>
          <a:prstGeom prst="rect">
            <a:avLst/>
          </a:prstGeom>
        </p:spPr>
      </p:pic>
      <p:pic>
        <p:nvPicPr>
          <p:cNvPr id="5" name="Picture 4" descr="A picture containing font, text, screenshot, graphics&#10;&#10;Description automatically generated">
            <a:extLst>
              <a:ext uri="{FF2B5EF4-FFF2-40B4-BE49-F238E27FC236}">
                <a16:creationId xmlns:a16="http://schemas.microsoft.com/office/drawing/2014/main" id="{84FF6358-FCA4-B477-72C1-23B985D20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27" y="2709466"/>
            <a:ext cx="757507" cy="44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6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5370C81-3698-7167-D848-69A8976CA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36" y="1797424"/>
            <a:ext cx="566038" cy="566038"/>
          </a:xfrm>
          <a:prstGeom prst="rect">
            <a:avLst/>
          </a:prstGeom>
        </p:spPr>
      </p:pic>
      <p:pic>
        <p:nvPicPr>
          <p:cNvPr id="50" name="Picture 49" descr="A picture containing font, graphics, line, design&#10;&#10;Description automatically generated">
            <a:extLst>
              <a:ext uri="{FF2B5EF4-FFF2-40B4-BE49-F238E27FC236}">
                <a16:creationId xmlns:a16="http://schemas.microsoft.com/office/drawing/2014/main" id="{2A01CB06-5337-CCA7-CFAC-B45224BFE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64" y="5034099"/>
            <a:ext cx="965410" cy="14173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FD401C6-DDC7-4D7B-A8E4-CEE2F784E3B0}"/>
              </a:ext>
            </a:extLst>
          </p:cNvPr>
          <p:cNvSpPr txBox="1"/>
          <p:nvPr/>
        </p:nvSpPr>
        <p:spPr>
          <a:xfrm>
            <a:off x="1905094" y="4938644"/>
            <a:ext cx="11368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>
                <a:latin typeface="Avenir Book" panose="02000503020000020003" pitchFamily="2" charset="0"/>
              </a:rPr>
              <a:t>Collect CSI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59847-C6A1-4AD9-B343-24231AEDAB0E}"/>
              </a:ext>
            </a:extLst>
          </p:cNvPr>
          <p:cNvSpPr txBox="1"/>
          <p:nvPr/>
        </p:nvSpPr>
        <p:spPr>
          <a:xfrm>
            <a:off x="6660058" y="765511"/>
            <a:ext cx="53414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000" dirty="0">
                <a:latin typeface="Avenir Book" panose="02000503020000020003" pitchFamily="2" charset="0"/>
              </a:rPr>
              <a:t>Experiment Items Explanation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E3C2AC6-83E4-4121-4A21-54FDC2311C1F}"/>
              </a:ext>
            </a:extLst>
          </p:cNvPr>
          <p:cNvSpPr/>
          <p:nvPr/>
        </p:nvSpPr>
        <p:spPr>
          <a:xfrm>
            <a:off x="1780909" y="911783"/>
            <a:ext cx="47686" cy="577476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278EF6-E3D2-AE0C-4EB7-183F984F33A5}"/>
              </a:ext>
            </a:extLst>
          </p:cNvPr>
          <p:cNvSpPr txBox="1"/>
          <p:nvPr/>
        </p:nvSpPr>
        <p:spPr>
          <a:xfrm>
            <a:off x="1830004" y="1857927"/>
            <a:ext cx="10080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>
                <a:latin typeface="Avenir Book" panose="02000503020000020003" pitchFamily="2" charset="0"/>
              </a:rPr>
              <a:t>Hardware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3E19C2-6475-8416-A251-CFE8F08D799B}"/>
              </a:ext>
            </a:extLst>
          </p:cNvPr>
          <p:cNvSpPr txBox="1"/>
          <p:nvPr/>
        </p:nvSpPr>
        <p:spPr>
          <a:xfrm>
            <a:off x="1854743" y="2709466"/>
            <a:ext cx="452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>
                <a:latin typeface="Avenir Book" panose="02000503020000020003" pitchFamily="2" charset="0"/>
              </a:rPr>
              <a:t>OS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CEB7EBA-C637-2AAC-2604-6CA483BC49BA}"/>
              </a:ext>
            </a:extLst>
          </p:cNvPr>
          <p:cNvSpPr/>
          <p:nvPr/>
        </p:nvSpPr>
        <p:spPr>
          <a:xfrm>
            <a:off x="3473907" y="911783"/>
            <a:ext cx="48543" cy="577476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20B7934-38CB-D09B-56B9-723FC9E333D1}"/>
              </a:ext>
            </a:extLst>
          </p:cNvPr>
          <p:cNvSpPr/>
          <p:nvPr/>
        </p:nvSpPr>
        <p:spPr>
          <a:xfrm flipV="1">
            <a:off x="513116" y="1660517"/>
            <a:ext cx="7682180" cy="457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32D8CF-3CF1-63F1-DFA6-28696D1ABD69}"/>
              </a:ext>
            </a:extLst>
          </p:cNvPr>
          <p:cNvSpPr txBox="1"/>
          <p:nvPr/>
        </p:nvSpPr>
        <p:spPr>
          <a:xfrm>
            <a:off x="718811" y="1167440"/>
            <a:ext cx="1290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venir Book" panose="02000503020000020003" pitchFamily="2" charset="0"/>
              </a:rPr>
              <a:t>Item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1E1FF6-4CF0-4830-B284-6C11D2658962}"/>
              </a:ext>
            </a:extLst>
          </p:cNvPr>
          <p:cNvSpPr txBox="1"/>
          <p:nvPr/>
        </p:nvSpPr>
        <p:spPr>
          <a:xfrm>
            <a:off x="2009255" y="1133529"/>
            <a:ext cx="1290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venir Book" panose="02000503020000020003" pitchFamily="2" charset="0"/>
              </a:rPr>
              <a:t>Usage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CD0C41-D2D1-09D8-9F89-32FF4077D37A}"/>
              </a:ext>
            </a:extLst>
          </p:cNvPr>
          <p:cNvSpPr txBox="1"/>
          <p:nvPr/>
        </p:nvSpPr>
        <p:spPr>
          <a:xfrm>
            <a:off x="3708983" y="1119454"/>
            <a:ext cx="1290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venir Book" panose="02000503020000020003" pitchFamily="2" charset="0"/>
              </a:rPr>
              <a:t>Reason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8C63D3-8A3E-A9E0-05CD-A00AF729A33C}"/>
              </a:ext>
            </a:extLst>
          </p:cNvPr>
          <p:cNvSpPr txBox="1"/>
          <p:nvPr/>
        </p:nvSpPr>
        <p:spPr>
          <a:xfrm>
            <a:off x="3548007" y="2543095"/>
            <a:ext cx="42053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Avenir Book" panose="02000503020000020003" pitchFamily="2" charset="0"/>
              </a:rPr>
              <a:t>32bit ARM version works with </a:t>
            </a:r>
            <a:r>
              <a:rPr lang="en-AU" sz="1500" dirty="0" err="1">
                <a:latin typeface="Avenir Book" panose="02000503020000020003" pitchFamily="2" charset="0"/>
              </a:rPr>
              <a:t>Nexmon</a:t>
            </a:r>
            <a:r>
              <a:rPr lang="en-AU" sz="1500" dirty="0">
                <a:latin typeface="Avenir Book" panose="02000503020000020003" pitchFamily="2" charset="0"/>
              </a:rPr>
              <a:t> CSI *and* with RTL8812bu WNIC chipset monitor mode. I’ve written install instructions in 0_setup.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148D1C-7816-F989-9AEC-1C1E76FDE986}"/>
              </a:ext>
            </a:extLst>
          </p:cNvPr>
          <p:cNvSpPr txBox="1"/>
          <p:nvPr/>
        </p:nvSpPr>
        <p:spPr>
          <a:xfrm>
            <a:off x="3548007" y="1758265"/>
            <a:ext cx="40520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Avenir Book" panose="02000503020000020003" pitchFamily="2" charset="0"/>
              </a:rPr>
              <a:t>Lightweight and versatile. Pi 4 is preinstalled with </a:t>
            </a:r>
            <a:r>
              <a:rPr lang="en-AU" sz="1500" dirty="0" err="1">
                <a:latin typeface="Avenir Book" panose="02000503020000020003" pitchFamily="2" charset="0"/>
              </a:rPr>
              <a:t>WiFi</a:t>
            </a:r>
            <a:r>
              <a:rPr lang="en-AU" sz="1500" dirty="0">
                <a:latin typeface="Avenir Book" panose="02000503020000020003" pitchFamily="2" charset="0"/>
              </a:rPr>
              <a:t> chip supported by </a:t>
            </a:r>
            <a:r>
              <a:rPr lang="en-AU" sz="1500" dirty="0" err="1">
                <a:latin typeface="Avenir Book" panose="02000503020000020003" pitchFamily="2" charset="0"/>
              </a:rPr>
              <a:t>Nexmon</a:t>
            </a:r>
            <a:r>
              <a:rPr lang="en-AU" sz="1500" dirty="0">
                <a:latin typeface="Avenir Book" panose="02000503020000020003" pitchFamily="2" charset="0"/>
              </a:rPr>
              <a:t> CSI and we use a USB RTL8812bu WNIC.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410471-6061-FBC3-AFB0-DB9E85A4C9D2}"/>
              </a:ext>
            </a:extLst>
          </p:cNvPr>
          <p:cNvSpPr txBox="1"/>
          <p:nvPr/>
        </p:nvSpPr>
        <p:spPr>
          <a:xfrm>
            <a:off x="3537408" y="4709681"/>
            <a:ext cx="46578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Avenir Book" panose="02000503020000020003" pitchFamily="2" charset="0"/>
              </a:rPr>
              <a:t>To collect the CSI from the eavesdropper’s end. This may be useful in processing/refining features from the captured traffic data. Must be noted that this is the CSI from the eavesdropper’s receiver though, not the victim’s.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9A86F1-AFB5-9FF6-C617-59EE6DA44813}"/>
              </a:ext>
            </a:extLst>
          </p:cNvPr>
          <p:cNvSpPr txBox="1"/>
          <p:nvPr/>
        </p:nvSpPr>
        <p:spPr>
          <a:xfrm>
            <a:off x="1637637" y="249321"/>
            <a:ext cx="30386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dirty="0">
                <a:latin typeface="Avenir Book" panose="02000503020000020003" pitchFamily="2" charset="0"/>
              </a:rPr>
              <a:t>Eavesdropper Items</a:t>
            </a:r>
          </a:p>
        </p:txBody>
      </p:sp>
      <p:pic>
        <p:nvPicPr>
          <p:cNvPr id="3" name="Picture 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C3764F0-CD8E-C764-4C07-C1CD56814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43" y="2588029"/>
            <a:ext cx="566038" cy="566038"/>
          </a:xfrm>
          <a:prstGeom prst="rect">
            <a:avLst/>
          </a:prstGeom>
        </p:spPr>
      </p:pic>
      <p:pic>
        <p:nvPicPr>
          <p:cNvPr id="4" name="Picture 3" descr="A blue and black logo&#10;&#10;Description automatically generated with medium confidence">
            <a:extLst>
              <a:ext uri="{FF2B5EF4-FFF2-40B4-BE49-F238E27FC236}">
                <a16:creationId xmlns:a16="http://schemas.microsoft.com/office/drawing/2014/main" id="{8B71F74E-D36B-153F-F031-15A719542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85046" y="3716350"/>
            <a:ext cx="453703" cy="453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A6E672-F9EE-DA71-20DE-A36B692478C8}"/>
              </a:ext>
            </a:extLst>
          </p:cNvPr>
          <p:cNvSpPr txBox="1"/>
          <p:nvPr/>
        </p:nvSpPr>
        <p:spPr>
          <a:xfrm>
            <a:off x="1829581" y="3736706"/>
            <a:ext cx="14601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>
                <a:latin typeface="Avenir Book" panose="02000503020000020003" pitchFamily="2" charset="0"/>
              </a:rPr>
              <a:t>Capture traffic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0A03E-99F8-2E62-B36E-8D74F8D78C7C}"/>
              </a:ext>
            </a:extLst>
          </p:cNvPr>
          <p:cNvSpPr txBox="1"/>
          <p:nvPr/>
        </p:nvSpPr>
        <p:spPr>
          <a:xfrm>
            <a:off x="3522450" y="3513333"/>
            <a:ext cx="49006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Avenir Book" panose="02000503020000020003" pitchFamily="2" charset="0"/>
              </a:rPr>
              <a:t>Listening and capturing all </a:t>
            </a:r>
            <a:r>
              <a:rPr lang="en-AU" sz="1500" dirty="0" err="1">
                <a:latin typeface="Avenir Book" panose="02000503020000020003" pitchFamily="2" charset="0"/>
              </a:rPr>
              <a:t>WiFi</a:t>
            </a:r>
            <a:r>
              <a:rPr lang="en-AU" sz="1500" dirty="0">
                <a:latin typeface="Avenir Book" panose="02000503020000020003" pitchFamily="2" charset="0"/>
              </a:rPr>
              <a:t> frames in air with </a:t>
            </a:r>
            <a:r>
              <a:rPr lang="en-AU" sz="1500" dirty="0" err="1">
                <a:latin typeface="Avenir Book" panose="02000503020000020003" pitchFamily="2" charset="0"/>
              </a:rPr>
              <a:t>PyShark</a:t>
            </a:r>
            <a:r>
              <a:rPr lang="en-AU" sz="1500" dirty="0">
                <a:latin typeface="Avenir Book" panose="02000503020000020003" pitchFamily="2" charset="0"/>
              </a:rPr>
              <a:t> (</a:t>
            </a:r>
            <a:r>
              <a:rPr lang="en-AU" sz="1500" dirty="0" err="1">
                <a:latin typeface="Avenir Book" panose="02000503020000020003" pitchFamily="2" charset="0"/>
              </a:rPr>
              <a:t>TShark</a:t>
            </a:r>
            <a:r>
              <a:rPr lang="en-AU" sz="1500" dirty="0">
                <a:latin typeface="Avenir Book" panose="02000503020000020003" pitchFamily="2" charset="0"/>
              </a:rPr>
              <a:t> wrapper for Python). We can decrypt the WPA2 encryption because we know the key to get the network and transport layer info.</a:t>
            </a:r>
          </a:p>
        </p:txBody>
      </p:sp>
    </p:spTree>
    <p:extLst>
      <p:ext uri="{BB962C8B-B14F-4D97-AF65-F5344CB8AC3E}">
        <p14:creationId xmlns:p14="http://schemas.microsoft.com/office/powerpoint/2010/main" val="239287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1F46C723-574E-61E9-9AD7-8F0EDA233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604" y="3483429"/>
            <a:ext cx="566044" cy="566044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CC220EF7-D981-3E75-2A2B-AC14EE7DF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1" y="407949"/>
            <a:ext cx="659394" cy="65939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90F0F6-9D9D-E44B-5FDD-37761C099209}"/>
              </a:ext>
            </a:extLst>
          </p:cNvPr>
          <p:cNvCxnSpPr>
            <a:cxnSpLocks/>
          </p:cNvCxnSpPr>
          <p:nvPr/>
        </p:nvCxnSpPr>
        <p:spPr>
          <a:xfrm>
            <a:off x="2381250" y="4203701"/>
            <a:ext cx="333592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9B05E8-E351-DFBA-1527-505E80B586BF}"/>
              </a:ext>
            </a:extLst>
          </p:cNvPr>
          <p:cNvCxnSpPr>
            <a:cxnSpLocks/>
          </p:cNvCxnSpPr>
          <p:nvPr/>
        </p:nvCxnSpPr>
        <p:spPr>
          <a:xfrm flipH="1">
            <a:off x="7157719" y="4203701"/>
            <a:ext cx="2982871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822FAA-A211-9BB5-2A38-9955E9100A83}"/>
              </a:ext>
            </a:extLst>
          </p:cNvPr>
          <p:cNvCxnSpPr>
            <a:cxnSpLocks/>
          </p:cNvCxnSpPr>
          <p:nvPr/>
        </p:nvCxnSpPr>
        <p:spPr>
          <a:xfrm>
            <a:off x="4172858" y="2495550"/>
            <a:ext cx="0" cy="1553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C38E30-F3E3-8579-0A04-3953937D4142}"/>
              </a:ext>
            </a:extLst>
          </p:cNvPr>
          <p:cNvGrpSpPr/>
          <p:nvPr/>
        </p:nvGrpSpPr>
        <p:grpSpPr>
          <a:xfrm>
            <a:off x="377928" y="2697733"/>
            <a:ext cx="2552242" cy="3350641"/>
            <a:chOff x="390534" y="3248025"/>
            <a:chExt cx="2552242" cy="3350641"/>
          </a:xfrm>
        </p:grpSpPr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B77DC3D-63D4-2584-EA8A-55ADE9480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9348" y="3323657"/>
              <a:ext cx="566038" cy="566038"/>
            </a:xfrm>
            <a:prstGeom prst="rect">
              <a:avLst/>
            </a:prstGeom>
          </p:spPr>
        </p:pic>
        <p:pic>
          <p:nvPicPr>
            <p:cNvPr id="15" name="Picture 14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97E5185A-1FFC-C8C7-1E25-76C343D9E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5153" y="4049473"/>
              <a:ext cx="566038" cy="566038"/>
            </a:xfrm>
            <a:prstGeom prst="rect">
              <a:avLst/>
            </a:prstGeom>
          </p:spPr>
        </p:pic>
        <p:pic>
          <p:nvPicPr>
            <p:cNvPr id="29" name="Picture 28" descr="A picture containing font, text, screenshot, graphics&#10;&#10;Description automatically generated">
              <a:extLst>
                <a:ext uri="{FF2B5EF4-FFF2-40B4-BE49-F238E27FC236}">
                  <a16:creationId xmlns:a16="http://schemas.microsoft.com/office/drawing/2014/main" id="{F9A5B91E-E803-C48A-2150-8D4572391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98855" y="4164962"/>
              <a:ext cx="757507" cy="445035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D7DB01-A179-A068-D2B5-FB9F9A76652A}"/>
                </a:ext>
              </a:extLst>
            </p:cNvPr>
            <p:cNvSpPr txBox="1"/>
            <p:nvPr/>
          </p:nvSpPr>
          <p:spPr>
            <a:xfrm>
              <a:off x="1085324" y="3473331"/>
              <a:ext cx="824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Avenir Book" panose="02000503020000020003" pitchFamily="2" charset="0"/>
                </a:rPr>
                <a:t>Victim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89EB9F4-187C-A8D8-02EC-4D938A47C75F}"/>
                </a:ext>
              </a:extLst>
            </p:cNvPr>
            <p:cNvGrpSpPr/>
            <p:nvPr/>
          </p:nvGrpSpPr>
          <p:grpSpPr>
            <a:xfrm>
              <a:off x="900192" y="5060682"/>
              <a:ext cx="2042584" cy="451746"/>
              <a:chOff x="1812770" y="5499730"/>
              <a:chExt cx="2042584" cy="451746"/>
            </a:xfrm>
          </p:grpSpPr>
          <p:pic>
            <p:nvPicPr>
              <p:cNvPr id="31" name="Picture 30" descr="A green and white logo&#10;&#10;Description automatically generated with low confidence">
                <a:extLst>
                  <a:ext uri="{FF2B5EF4-FFF2-40B4-BE49-F238E27FC236}">
                    <a16:creationId xmlns:a16="http://schemas.microsoft.com/office/drawing/2014/main" id="{09218044-45D0-3854-F798-7BD6A84E4E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2770" y="5499730"/>
                <a:ext cx="432332" cy="451746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8BB4C3-1085-221B-7567-7E9E50FC49AE}"/>
                  </a:ext>
                </a:extLst>
              </p:cNvPr>
              <p:cNvSpPr txBox="1"/>
              <p:nvPr/>
            </p:nvSpPr>
            <p:spPr>
              <a:xfrm>
                <a:off x="2560961" y="5625596"/>
                <a:ext cx="12943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>
                    <a:solidFill>
                      <a:srgbClr val="FFC000"/>
                    </a:solidFill>
                    <a:latin typeface="Avenir Book" panose="02000503020000020003" pitchFamily="2" charset="0"/>
                  </a:rPr>
                  <a:t>Generate traffic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91EA84F-50C9-0C34-4332-3DF3347724BD}"/>
                </a:ext>
              </a:extLst>
            </p:cNvPr>
            <p:cNvGrpSpPr/>
            <p:nvPr/>
          </p:nvGrpSpPr>
          <p:grpSpPr>
            <a:xfrm>
              <a:off x="648363" y="5576061"/>
              <a:ext cx="2064549" cy="411064"/>
              <a:chOff x="1560941" y="6015109"/>
              <a:chExt cx="2064549" cy="411064"/>
            </a:xfrm>
          </p:grpSpPr>
          <p:pic>
            <p:nvPicPr>
              <p:cNvPr id="36" name="Picture 35" descr="A picture containing font, logo, graphics, graphic design&#10;&#10;Description automatically generated">
                <a:extLst>
                  <a:ext uri="{FF2B5EF4-FFF2-40B4-BE49-F238E27FC236}">
                    <a16:creationId xmlns:a16="http://schemas.microsoft.com/office/drawing/2014/main" id="{935857DD-164E-BC84-CEB4-2DA555D15C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60941" y="6015109"/>
                <a:ext cx="844550" cy="411064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C0902E9-D5E2-B24D-84EF-DA6863183D41}"/>
                  </a:ext>
                </a:extLst>
              </p:cNvPr>
              <p:cNvSpPr txBox="1"/>
              <p:nvPr/>
            </p:nvSpPr>
            <p:spPr>
              <a:xfrm>
                <a:off x="2580011" y="6126188"/>
                <a:ext cx="10454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>
                    <a:solidFill>
                      <a:srgbClr val="00B050"/>
                    </a:solidFill>
                    <a:latin typeface="Avenir Book" panose="02000503020000020003" pitchFamily="2" charset="0"/>
                  </a:rPr>
                  <a:t>Use RFMON</a:t>
                </a:r>
              </a:p>
            </p:txBody>
          </p:sp>
        </p:grp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C88E13A-C213-7921-2A82-24BCEE8F75AA}"/>
                </a:ext>
              </a:extLst>
            </p:cNvPr>
            <p:cNvSpPr/>
            <p:nvPr/>
          </p:nvSpPr>
          <p:spPr>
            <a:xfrm>
              <a:off x="390534" y="3248025"/>
              <a:ext cx="2515882" cy="335064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CE65EE4-336D-4A58-07D5-7BB6BFFECA39}"/>
              </a:ext>
            </a:extLst>
          </p:cNvPr>
          <p:cNvSpPr txBox="1"/>
          <p:nvPr/>
        </p:nvSpPr>
        <p:spPr>
          <a:xfrm>
            <a:off x="3301321" y="568794"/>
            <a:ext cx="1743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Eavesdropper</a:t>
            </a:r>
          </a:p>
        </p:txBody>
      </p:sp>
      <p:pic>
        <p:nvPicPr>
          <p:cNvPr id="45" name="Picture 4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5370C81-3698-7167-D848-69A8976CA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183" y="999567"/>
            <a:ext cx="566038" cy="566038"/>
          </a:xfrm>
          <a:prstGeom prst="rect">
            <a:avLst/>
          </a:prstGeom>
        </p:spPr>
      </p:pic>
      <p:pic>
        <p:nvPicPr>
          <p:cNvPr id="46" name="Picture 45" descr="A picture containing font, text, screenshot, graphics&#10;&#10;Description automatically generated">
            <a:extLst>
              <a:ext uri="{FF2B5EF4-FFF2-40B4-BE49-F238E27FC236}">
                <a16:creationId xmlns:a16="http://schemas.microsoft.com/office/drawing/2014/main" id="{21325A8E-758C-8335-837F-B2BDCD4E52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885" y="1115056"/>
            <a:ext cx="757507" cy="44503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6789DA7D-3057-D247-598C-A11F3B94C82B}"/>
              </a:ext>
            </a:extLst>
          </p:cNvPr>
          <p:cNvGrpSpPr/>
          <p:nvPr/>
        </p:nvGrpSpPr>
        <p:grpSpPr>
          <a:xfrm>
            <a:off x="3113249" y="2577185"/>
            <a:ext cx="2031944" cy="276999"/>
            <a:chOff x="3147228" y="2730460"/>
            <a:chExt cx="2031944" cy="276999"/>
          </a:xfrm>
        </p:grpSpPr>
        <p:pic>
          <p:nvPicPr>
            <p:cNvPr id="50" name="Picture 49" descr="A picture containing font, graphics, line, design&#10;&#10;Description automatically generated">
              <a:extLst>
                <a:ext uri="{FF2B5EF4-FFF2-40B4-BE49-F238E27FC236}">
                  <a16:creationId xmlns:a16="http://schemas.microsoft.com/office/drawing/2014/main" id="{2A01CB06-5337-CCA7-CFAC-B45224BFE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47228" y="2798095"/>
              <a:ext cx="965410" cy="14173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FD401C6-DDC7-4D7B-A8E4-CEE2F784E3B0}"/>
                </a:ext>
              </a:extLst>
            </p:cNvPr>
            <p:cNvSpPr txBox="1"/>
            <p:nvPr/>
          </p:nvSpPr>
          <p:spPr>
            <a:xfrm>
              <a:off x="4233079" y="2730460"/>
              <a:ext cx="9460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rgbClr val="FFC000"/>
                  </a:solidFill>
                  <a:latin typeface="Avenir Book" panose="02000503020000020003" pitchFamily="2" charset="0"/>
                </a:rPr>
                <a:t>Collect CSI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CAB5E76-0FB7-2EE5-6FBE-927847F4E02C}"/>
              </a:ext>
            </a:extLst>
          </p:cNvPr>
          <p:cNvGrpSpPr/>
          <p:nvPr/>
        </p:nvGrpSpPr>
        <p:grpSpPr>
          <a:xfrm>
            <a:off x="3167686" y="1797604"/>
            <a:ext cx="2064549" cy="411064"/>
            <a:chOff x="3167686" y="1797604"/>
            <a:chExt cx="2064549" cy="411064"/>
          </a:xfrm>
        </p:grpSpPr>
        <p:pic>
          <p:nvPicPr>
            <p:cNvPr id="53" name="Picture 52" descr="A picture containing font, logo, graphics, graphic design&#10;&#10;Description automatically generated">
              <a:extLst>
                <a:ext uri="{FF2B5EF4-FFF2-40B4-BE49-F238E27FC236}">
                  <a16:creationId xmlns:a16="http://schemas.microsoft.com/office/drawing/2014/main" id="{A215FA09-B9CD-6F06-31A4-57D685D6C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67686" y="1797604"/>
              <a:ext cx="844550" cy="411064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C5552AC-D6FF-A327-4DAB-4CF2271A4FAA}"/>
                </a:ext>
              </a:extLst>
            </p:cNvPr>
            <p:cNvSpPr txBox="1"/>
            <p:nvPr/>
          </p:nvSpPr>
          <p:spPr>
            <a:xfrm>
              <a:off x="4186756" y="1908683"/>
              <a:ext cx="10454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rgbClr val="00B050"/>
                  </a:solidFill>
                  <a:latin typeface="Avenir Book" panose="02000503020000020003" pitchFamily="2" charset="0"/>
                </a:rPr>
                <a:t>Use RFMON</a:t>
              </a:r>
            </a:p>
          </p:txBody>
        </p:sp>
      </p:grp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9F4F27D3-9CDB-E698-8844-D17B95C9BB3D}"/>
              </a:ext>
            </a:extLst>
          </p:cNvPr>
          <p:cNvSpPr/>
          <p:nvPr/>
        </p:nvSpPr>
        <p:spPr>
          <a:xfrm>
            <a:off x="2930170" y="327816"/>
            <a:ext cx="2601774" cy="274876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E468EAE-A7A8-48A5-5C07-806CF1EE6B2E}"/>
              </a:ext>
            </a:extLst>
          </p:cNvPr>
          <p:cNvGrpSpPr/>
          <p:nvPr/>
        </p:nvGrpSpPr>
        <p:grpSpPr>
          <a:xfrm>
            <a:off x="3589961" y="2180353"/>
            <a:ext cx="1752165" cy="376907"/>
            <a:chOff x="3595010" y="1763818"/>
            <a:chExt cx="1752165" cy="37690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919052D-9E93-CEF1-274B-104811DBA202}"/>
                </a:ext>
              </a:extLst>
            </p:cNvPr>
            <p:cNvSpPr txBox="1"/>
            <p:nvPr/>
          </p:nvSpPr>
          <p:spPr>
            <a:xfrm>
              <a:off x="4185382" y="1813771"/>
              <a:ext cx="1161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rgbClr val="00B050"/>
                  </a:solidFill>
                  <a:latin typeface="Avenir Book" panose="02000503020000020003" pitchFamily="2" charset="0"/>
                </a:rPr>
                <a:t>Capture traffic</a:t>
              </a:r>
            </a:p>
          </p:txBody>
        </p:sp>
        <p:pic>
          <p:nvPicPr>
            <p:cNvPr id="18" name="Picture 17" descr="A blue and black logo&#10;&#10;Description automatically generated with medium confidence">
              <a:extLst>
                <a:ext uri="{FF2B5EF4-FFF2-40B4-BE49-F238E27FC236}">
                  <a16:creationId xmlns:a16="http://schemas.microsoft.com/office/drawing/2014/main" id="{BE0560FA-24D2-19CA-4ACA-E3EE9DFBB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3595010" y="1763818"/>
              <a:ext cx="376907" cy="376907"/>
            </a:xfrm>
            <a:prstGeom prst="rect">
              <a:avLst/>
            </a:prstGeom>
          </p:spPr>
        </p:pic>
      </p:grpSp>
      <p:pic>
        <p:nvPicPr>
          <p:cNvPr id="75" name="Picture 74" descr="A white round object with a blue circle&#10;&#10;Description automatically generated with low confidence">
            <a:extLst>
              <a:ext uri="{FF2B5EF4-FFF2-40B4-BE49-F238E27FC236}">
                <a16:creationId xmlns:a16="http://schemas.microsoft.com/office/drawing/2014/main" id="{BF69994A-E921-F64C-C5A8-A016912F4EF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6246" t="28152" r="31422" b="28876"/>
          <a:stretch/>
        </p:blipFill>
        <p:spPr>
          <a:xfrm>
            <a:off x="5878547" y="4034825"/>
            <a:ext cx="696347" cy="70689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937EC3DF-AE25-44D1-ED19-D12EBF8CEEF4}"/>
              </a:ext>
            </a:extLst>
          </p:cNvPr>
          <p:cNvSpPr txBox="1"/>
          <p:nvPr/>
        </p:nvSpPr>
        <p:spPr>
          <a:xfrm>
            <a:off x="5623702" y="3614670"/>
            <a:ext cx="69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WAP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C5D518-21ED-8A1F-0625-2E6BDEC508B7}"/>
              </a:ext>
            </a:extLst>
          </p:cNvPr>
          <p:cNvSpPr txBox="1"/>
          <p:nvPr/>
        </p:nvSpPr>
        <p:spPr>
          <a:xfrm>
            <a:off x="5232235" y="4826071"/>
            <a:ext cx="255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00B050"/>
                </a:solidFill>
                <a:latin typeface="Avenir Book" panose="02000503020000020003" pitchFamily="2" charset="0"/>
              </a:rPr>
              <a:t>Channel 11, bandwidth 20MHz</a:t>
            </a:r>
          </a:p>
          <a:p>
            <a:r>
              <a:rPr lang="en-AU" sz="1200" dirty="0">
                <a:solidFill>
                  <a:srgbClr val="00B050"/>
                </a:solidFill>
                <a:latin typeface="Avenir Book" panose="02000503020000020003" pitchFamily="2" charset="0"/>
              </a:rPr>
              <a:t>Transmit power is “auto”</a:t>
            </a:r>
          </a:p>
          <a:p>
            <a:r>
              <a:rPr lang="en-AU" sz="1200" dirty="0">
                <a:solidFill>
                  <a:srgbClr val="00B050"/>
                </a:solidFill>
                <a:latin typeface="Avenir Book" panose="02000503020000020003" pitchFamily="2" charset="0"/>
              </a:rPr>
              <a:t>WPA2 encrypted (</a:t>
            </a:r>
            <a:r>
              <a:rPr lang="en-AU" sz="1200" dirty="0" err="1">
                <a:solidFill>
                  <a:srgbClr val="00B050"/>
                </a:solidFill>
                <a:latin typeface="Avenir Book" panose="02000503020000020003" pitchFamily="2" charset="0"/>
              </a:rPr>
              <a:t>ssid:pwd</a:t>
            </a:r>
            <a:r>
              <a:rPr lang="en-AU" sz="1200" dirty="0">
                <a:solidFill>
                  <a:srgbClr val="00B050"/>
                </a:solidFill>
                <a:latin typeface="Avenir Book" panose="02000503020000020003" pitchFamily="2" charset="0"/>
              </a:rPr>
              <a:t> known)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8F0D002B-4023-D1AF-1EC3-BAA58320AF29}"/>
              </a:ext>
            </a:extLst>
          </p:cNvPr>
          <p:cNvSpPr/>
          <p:nvPr/>
        </p:nvSpPr>
        <p:spPr>
          <a:xfrm>
            <a:off x="5191814" y="3348645"/>
            <a:ext cx="2601774" cy="23610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9" name="Picture 78" descr="Shape&#10;&#10;Description automatically generated with low confidence">
            <a:extLst>
              <a:ext uri="{FF2B5EF4-FFF2-40B4-BE49-F238E27FC236}">
                <a16:creationId xmlns:a16="http://schemas.microsoft.com/office/drawing/2014/main" id="{9A832AA5-F011-81EC-78D4-EF57450BFB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40590" y="3360058"/>
            <a:ext cx="1687286" cy="168728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033A725A-6746-A225-5DE3-245B9E6C8DFD}"/>
              </a:ext>
            </a:extLst>
          </p:cNvPr>
          <p:cNvSpPr txBox="1"/>
          <p:nvPr/>
        </p:nvSpPr>
        <p:spPr>
          <a:xfrm>
            <a:off x="9888584" y="4923973"/>
            <a:ext cx="23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Internet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2D669FEB-840C-1D35-C0DD-C9515D8245FF}"/>
              </a:ext>
            </a:extLst>
          </p:cNvPr>
          <p:cNvCxnSpPr>
            <a:stCxn id="71" idx="1"/>
            <a:endCxn id="41" idx="0"/>
          </p:cNvCxnSpPr>
          <p:nvPr/>
        </p:nvCxnSpPr>
        <p:spPr>
          <a:xfrm rot="10800000" flipV="1">
            <a:off x="1635870" y="1702195"/>
            <a:ext cx="1294301" cy="995537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9A21FE5-DA41-F8AF-2026-11D575DCC3AE}"/>
              </a:ext>
            </a:extLst>
          </p:cNvPr>
          <p:cNvSpPr txBox="1"/>
          <p:nvPr/>
        </p:nvSpPr>
        <p:spPr>
          <a:xfrm>
            <a:off x="272373" y="331212"/>
            <a:ext cx="2515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  <a:latin typeface="Avenir Book" panose="02000503020000020003" pitchFamily="2" charset="0"/>
              </a:rPr>
              <a:t>Synchronisation</a:t>
            </a:r>
          </a:p>
          <a:p>
            <a:r>
              <a:rPr lang="en-AU" sz="1200" dirty="0">
                <a:solidFill>
                  <a:srgbClr val="00B050"/>
                </a:solidFill>
                <a:latin typeface="Avenir Book" panose="02000503020000020003" pitchFamily="2" charset="0"/>
              </a:rPr>
              <a:t>Two-way python socket chat to signal when to start, stop, and metadata info about the capture.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59847-C6A1-4AD9-B343-24231AEDAB0E}"/>
              </a:ext>
            </a:extLst>
          </p:cNvPr>
          <p:cNvSpPr txBox="1"/>
          <p:nvPr/>
        </p:nvSpPr>
        <p:spPr>
          <a:xfrm>
            <a:off x="6660058" y="765511"/>
            <a:ext cx="48689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000" dirty="0">
                <a:latin typeface="Avenir Book" panose="02000503020000020003" pitchFamily="2" charset="0"/>
              </a:rPr>
              <a:t>Experiment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6FDF88-FD73-C8F2-2E37-A185C9A9584D}"/>
              </a:ext>
            </a:extLst>
          </p:cNvPr>
          <p:cNvSpPr txBox="1"/>
          <p:nvPr/>
        </p:nvSpPr>
        <p:spPr>
          <a:xfrm>
            <a:off x="2929712" y="4292518"/>
            <a:ext cx="2165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FFC000"/>
                </a:solidFill>
                <a:latin typeface="Avenir Book" panose="02000503020000020003" pitchFamily="2" charset="0"/>
              </a:rPr>
              <a:t>Need to automate login to YouTube, Netflix and Stan. Sometime ads come up and sometimes video quality is different (360p vs 720p)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257DEA-63BA-C587-7742-886A6963AEE7}"/>
              </a:ext>
            </a:extLst>
          </p:cNvPr>
          <p:cNvSpPr txBox="1"/>
          <p:nvPr/>
        </p:nvSpPr>
        <p:spPr>
          <a:xfrm>
            <a:off x="2854453" y="5878026"/>
            <a:ext cx="2448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  <a:latin typeface="Avenir Book" panose="02000503020000020003" pitchFamily="2" charset="0"/>
              </a:rPr>
              <a:t>Capture data storage</a:t>
            </a:r>
          </a:p>
          <a:p>
            <a:r>
              <a:rPr lang="en-AU" sz="1200" dirty="0">
                <a:solidFill>
                  <a:srgbClr val="00B050"/>
                </a:solidFill>
                <a:latin typeface="Avenir Book" panose="02000503020000020003" pitchFamily="2" charset="0"/>
              </a:rPr>
              <a:t>Store in 64GB SD cards on Pi’s. Periodically transfer data to a larger HDD/server.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F95254-BF7D-BC3D-132E-CC8E94A372D5}"/>
              </a:ext>
            </a:extLst>
          </p:cNvPr>
          <p:cNvSpPr txBox="1"/>
          <p:nvPr/>
        </p:nvSpPr>
        <p:spPr>
          <a:xfrm>
            <a:off x="9111047" y="1716457"/>
            <a:ext cx="1873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>
                <a:latin typeface="Avenir Book" panose="02000503020000020003" pitchFamily="2" charset="0"/>
              </a:rPr>
              <a:t>Key</a:t>
            </a:r>
          </a:p>
          <a:p>
            <a:pPr algn="r"/>
            <a:r>
              <a:rPr lang="en-AU" sz="1200" dirty="0">
                <a:solidFill>
                  <a:srgbClr val="00B050"/>
                </a:solidFill>
                <a:latin typeface="Avenir Book" panose="02000503020000020003" pitchFamily="2" charset="0"/>
              </a:rPr>
              <a:t>Developed</a:t>
            </a:r>
          </a:p>
          <a:p>
            <a:pPr algn="r"/>
            <a:r>
              <a:rPr lang="en-AU" sz="1200" dirty="0">
                <a:solidFill>
                  <a:srgbClr val="FFC000"/>
                </a:solidFill>
                <a:latin typeface="Avenir Book" panose="02000503020000020003" pitchFamily="2" charset="0"/>
              </a:rPr>
              <a:t>Ongoing development</a:t>
            </a:r>
          </a:p>
          <a:p>
            <a:pPr algn="r"/>
            <a:r>
              <a:rPr lang="en-AU" sz="1200" dirty="0">
                <a:solidFill>
                  <a:srgbClr val="FF0000"/>
                </a:solidFill>
                <a:latin typeface="Avenir Book" panose="02000503020000020003" pitchFamily="2" charset="0"/>
              </a:rPr>
              <a:t>Starting development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02F912-6AEB-91D1-D5ED-6F3FBF74292F}"/>
              </a:ext>
            </a:extLst>
          </p:cNvPr>
          <p:cNvSpPr txBox="1"/>
          <p:nvPr/>
        </p:nvSpPr>
        <p:spPr>
          <a:xfrm>
            <a:off x="5568304" y="2276708"/>
            <a:ext cx="216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FFC000"/>
                </a:solidFill>
                <a:latin typeface="Avenir Book" panose="02000503020000020003" pitchFamily="2" charset="0"/>
              </a:rPr>
              <a:t>I can capture CSI but need to analyse and get insights from it (understand CSI patterns better)</a:t>
            </a:r>
          </a:p>
        </p:txBody>
      </p:sp>
    </p:spTree>
    <p:extLst>
      <p:ext uri="{BB962C8B-B14F-4D97-AF65-F5344CB8AC3E}">
        <p14:creationId xmlns:p14="http://schemas.microsoft.com/office/powerpoint/2010/main" val="270010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561</Words>
  <Application>Microsoft Macintosh PowerPoint</Application>
  <PresentationFormat>Widescreen</PresentationFormat>
  <Paragraphs>107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Ee Lim Lee</dc:creator>
  <cp:lastModifiedBy>Tim Lee</cp:lastModifiedBy>
  <cp:revision>160</cp:revision>
  <dcterms:created xsi:type="dcterms:W3CDTF">2023-04-27T03:35:35Z</dcterms:created>
  <dcterms:modified xsi:type="dcterms:W3CDTF">2023-07-25T09:03:46Z</dcterms:modified>
</cp:coreProperties>
</file>