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5" r:id="rId1"/>
  </p:sldMasterIdLst>
  <p:notesMasterIdLst>
    <p:notesMasterId r:id="rId7"/>
  </p:notesMasterIdLst>
  <p:handoutMasterIdLst>
    <p:handoutMasterId r:id="rId8"/>
  </p:handoutMasterIdLst>
  <p:sldIdLst>
    <p:sldId id="342" r:id="rId2"/>
    <p:sldId id="617" r:id="rId3"/>
    <p:sldId id="616" r:id="rId4"/>
    <p:sldId id="619" r:id="rId5"/>
    <p:sldId id="614" r:id="rId6"/>
  </p:sldIdLst>
  <p:sldSz cx="9144000" cy="6858000" type="screen4x3"/>
  <p:notesSz cx="7005638" cy="922496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995" autoAdjust="0"/>
  </p:normalViewPr>
  <p:slideViewPr>
    <p:cSldViewPr>
      <p:cViewPr varScale="1">
        <p:scale>
          <a:sx n="81" d="100"/>
          <a:sy n="81" d="100"/>
        </p:scale>
        <p:origin x="14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1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80" y="-102"/>
      </p:cViewPr>
      <p:guideLst>
        <p:guide orient="horz" pos="290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6300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itchFamily="18" charset="0"/>
              </a:defRPr>
            </a:lvl1pPr>
          </a:lstStyle>
          <a:p>
            <a:fld id="{9866B03D-03B7-4A20-983F-5E8E8AFE11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68750" y="0"/>
            <a:ext cx="30353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91392-F040-4EC6-A8A7-D199C51EF7B8}" type="datetimeFigureOut">
              <a:rPr lang="en-US" smtClean="0"/>
              <a:t>1/13/2015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5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2150"/>
            <a:ext cx="4611687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8738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63000"/>
            <a:ext cx="3035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sz="1200">
                <a:latin typeface="Times New Roman" pitchFamily="18" charset="0"/>
              </a:defRPr>
            </a:lvl1pPr>
          </a:lstStyle>
          <a:p>
            <a:fld id="{A7D2F502-8E32-470E-8CB1-2A61134B5E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3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2F502-8E32-470E-8CB1-2A61134B5E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5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6858000" cy="1533525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152774"/>
            <a:ext cx="6858000" cy="1038225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391400" y="6324600"/>
            <a:ext cx="1143000" cy="39624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fld id="{C9DD0725-86C3-4C80-A8AC-4EC77F9406A6}" type="datetime1">
              <a:rPr lang="en-US" sz="1600" smtClean="0"/>
              <a:t>1/13/2015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51432" y="6355080"/>
            <a:ext cx="5839968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" y="6355080"/>
            <a:ext cx="612648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1143000"/>
            <a:ext cx="7315200" cy="1661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076574"/>
            <a:ext cx="7315200" cy="1190626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4" y="1143000"/>
            <a:ext cx="238125" cy="1661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076575"/>
            <a:ext cx="228599" cy="1114424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096254"/>
            <a:ext cx="685800" cy="686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/>
            </a:lvl1pPr>
          </a:lstStyle>
          <a:p>
            <a:fld id="{743801A3-F543-44D7-8E83-5688C8451F0E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/>
            </a:lvl1pPr>
          </a:lstStyle>
          <a:p>
            <a:fld id="{504A2B97-DF2A-43BA-9594-ED7FA33020AD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3E60FD-F159-481F-8084-49E28E162691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93C7-BD11-4BBC-B8B1-D4E2464433EB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fld id="{0B6E0186-54EC-4167-9E16-3DEC76515B4B}" type="datetime1">
              <a:rPr lang="en-US" smtClean="0"/>
              <a:pPr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0EF-7001-4F81-B228-5B5B094848D3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/>
            </a:lvl1pPr>
          </a:lstStyle>
          <a:p>
            <a:fld id="{44D1259B-7FCC-4C27-9C72-3E92C09A683E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/>
            </a:lvl1pPr>
          </a:lstStyle>
          <a:p>
            <a:fld id="{BE91DA83-849E-49CC-9A70-172567E3C7A4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/>
            </a:lvl1pPr>
          </a:lstStyle>
          <a:p>
            <a:fld id="{3987D664-1F43-400D-8A59-E4C45701FC21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315200" y="6356350"/>
            <a:ext cx="1143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fld id="{89902BEA-27E8-44E2-AEBF-D97692D0686F}" type="datetime1">
              <a:rPr lang="en-US" smtClean="0"/>
              <a:pPr/>
              <a:t>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00200" y="6356350"/>
            <a:ext cx="5791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98755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924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096254"/>
            <a:ext cx="685800" cy="686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Aspect Ratio on Cavity Flows for Pitting Corrosion in Oil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Timothy Lee</a:t>
            </a:r>
          </a:p>
          <a:p>
            <a:r>
              <a:rPr lang="en-US" dirty="0"/>
              <a:t>UC Berkeley, </a:t>
            </a:r>
            <a:r>
              <a:rPr lang="en-US" dirty="0" err="1"/>
              <a:t>Dept</a:t>
            </a:r>
            <a:r>
              <a:rPr lang="en-US" dirty="0"/>
              <a:t> of Material Science and </a:t>
            </a:r>
            <a:r>
              <a:rPr lang="en-US" dirty="0" smtClean="0"/>
              <a:t>Engineering</a:t>
            </a:r>
          </a:p>
          <a:p>
            <a:r>
              <a:rPr lang="en-US" dirty="0"/>
              <a:t>EPS236 </a:t>
            </a:r>
            <a:r>
              <a:rPr lang="en-US" dirty="0" smtClean="0"/>
              <a:t>Project A</a:t>
            </a:r>
            <a:endParaRPr lang="en-US" dirty="0" smtClean="0"/>
          </a:p>
          <a:p>
            <a:r>
              <a:rPr lang="en-US" dirty="0"/>
              <a:t>Fall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a program to solve the </a:t>
            </a:r>
            <a:r>
              <a:rPr lang="en-US" dirty="0" err="1" smtClean="0"/>
              <a:t>Navier</a:t>
            </a:r>
            <a:r>
              <a:rPr lang="en-US" dirty="0" smtClean="0"/>
              <a:t>-Stokes equations on a 2D-grid to simulate pressure-driven fluid flow in a pipeline with a cavity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2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0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3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1: Pressure Driven Cavity Flow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9200" y="11869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943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00201" y="4804946"/>
            <a:ext cx="594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1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igure </a:t>
            </a:r>
            <a:r>
              <a:rPr kumimoji="0" lang="en-US" altLang="en-US" sz="1400" b="0" i="0" u="none" strike="noStrike" cap="none" normalizeH="0" baseline="0" dirty="0" smtClean="0" bmk="_Ref375423376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4: A 1:1 aspect ratio cavity in a pipeline. Mouth of the cavity is 30% of the height of the pipeline.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5486400"/>
            <a:ext cx="5943600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At this ratio, pressure flow will create a convection current that will pull fluid out of the cavity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5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4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1: Pressure Driven Cavity Flow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9200" y="11869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5581208"/>
            <a:ext cx="5943600" cy="73866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1400" dirty="0" smtClean="0">
                <a:latin typeface="+mn-lt"/>
              </a:rPr>
              <a:t>The deeper the pit, a second convection current is created at the bottom of the cavity. Thus, solution at the bottom of the cavity cannot be pulled up out of the cavity with fluid flow. </a:t>
            </a:r>
            <a:endParaRPr lang="en-US" sz="1400" dirty="0"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186992"/>
            <a:ext cx="5775325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4400" y="5273431"/>
            <a:ext cx="76781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5: A 2:1 aspect ratio cavity in a pipeline. Mouth of the cavity is 30% of the height of the pipeline.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4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http://lorenabarba.com/blog/cfd-python-12-steps-to-navier-stokes/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B093-26BA-4695-BA90-61A0E2FAF66F}" type="datetime1">
              <a:rPr lang="en-US" smtClean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5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48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13788</TotalTime>
  <Words>198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Impact of Aspect Ratio on Cavity Flows for Pitting Corrosion in Oil Pipelines</vt:lpstr>
      <vt:lpstr>Summary</vt:lpstr>
      <vt:lpstr>Geometry 1: Pressure Driven Cavity Flow</vt:lpstr>
      <vt:lpstr>Geometry 1: Pressure Driven Cavity Flow</vt:lpstr>
      <vt:lpstr>References</vt:lpstr>
    </vt:vector>
  </TitlesOfParts>
  <Company>University of California,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Fees and Financial Aid</dc:title>
  <dc:creator>marjorie</dc:creator>
  <cp:lastModifiedBy>Tim Lee</cp:lastModifiedBy>
  <cp:revision>574</cp:revision>
  <cp:lastPrinted>1601-01-01T00:00:00Z</cp:lastPrinted>
  <dcterms:created xsi:type="dcterms:W3CDTF">2002-01-09T23:56:19Z</dcterms:created>
  <dcterms:modified xsi:type="dcterms:W3CDTF">2015-01-13T11:14:32Z</dcterms:modified>
</cp:coreProperties>
</file>