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</p:sldMasterIdLst>
  <p:notesMasterIdLst>
    <p:notesMasterId r:id="rId13"/>
  </p:notesMasterIdLst>
  <p:handoutMasterIdLst>
    <p:handoutMasterId r:id="rId14"/>
  </p:handoutMasterIdLst>
  <p:sldIdLst>
    <p:sldId id="342" r:id="rId2"/>
    <p:sldId id="1187" r:id="rId3"/>
    <p:sldId id="1196" r:id="rId4"/>
    <p:sldId id="1199" r:id="rId5"/>
    <p:sldId id="1202" r:id="rId6"/>
    <p:sldId id="1204" r:id="rId7"/>
    <p:sldId id="1206" r:id="rId8"/>
    <p:sldId id="1208" r:id="rId9"/>
    <p:sldId id="1213" r:id="rId10"/>
    <p:sldId id="1212" r:id="rId11"/>
    <p:sldId id="1210" r:id="rId12"/>
  </p:sldIdLst>
  <p:sldSz cx="9144000" cy="6858000" type="screen4x3"/>
  <p:notesSz cx="7005638" cy="922496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Lee" initials="TL" lastIdx="1" clrIdx="0">
    <p:extLst>
      <p:ext uri="{19B8F6BF-5375-455C-9EA6-DF929625EA0E}">
        <p15:presenceInfo xmlns:p15="http://schemas.microsoft.com/office/powerpoint/2012/main" userId="Tim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88532" autoAdjust="0"/>
  </p:normalViewPr>
  <p:slideViewPr>
    <p:cSldViewPr>
      <p:cViewPr>
        <p:scale>
          <a:sx n="75" d="100"/>
          <a:sy n="75" d="100"/>
        </p:scale>
        <p:origin x="1291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1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086" y="67"/>
      </p:cViewPr>
      <p:guideLst>
        <p:guide orient="horz" pos="290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itchFamily="18" charset="0"/>
              </a:defRPr>
            </a:lvl1pPr>
          </a:lstStyle>
          <a:p>
            <a:fld id="{9866B03D-03B7-4A20-983F-5E8E8AFE11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91392-F040-4EC6-A8A7-D199C51EF7B8}" type="datetimeFigureOut">
              <a:rPr lang="en-US" smtClean="0"/>
              <a:t>1/12/2015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5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1687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8738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itchFamily="18" charset="0"/>
              </a:defRPr>
            </a:lvl1pPr>
          </a:lstStyle>
          <a:p>
            <a:fld id="{A7D2F502-8E32-470E-8CB1-2A61134B5E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3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5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9DD0725-86C3-4C80-A8AC-4EC77F9406A6}" type="datetime1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096254"/>
            <a:ext cx="685800" cy="6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1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19150" cy="365125"/>
          </a:xfrm>
        </p:spPr>
        <p:txBody>
          <a:bodyPr/>
          <a:lstStyle/>
          <a:p>
            <a:fld id="{743801A3-F543-44D7-8E83-5688C8451F0E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6324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7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19150" cy="365125"/>
          </a:xfrm>
        </p:spPr>
        <p:txBody>
          <a:bodyPr/>
          <a:lstStyle/>
          <a:p>
            <a:fld id="{504A2B97-DF2A-43BA-9594-ED7FA33020AD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6324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5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19150" cy="365125"/>
          </a:xfrm>
        </p:spPr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6324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0FD-F159-481F-8084-49E28E162691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93C7-BD11-4BBC-B8B1-D4E2464433EB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3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0186-54EC-4167-9E16-3DEC76515B4B}" type="datetime1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u="none"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0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0EF-7001-4F81-B228-5B5B094848D3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11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59B-7FCC-4C27-9C72-3E92C09A683E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19150" cy="365125"/>
          </a:xfrm>
        </p:spPr>
        <p:txBody>
          <a:bodyPr/>
          <a:lstStyle/>
          <a:p>
            <a:fld id="{BE91DA83-849E-49CC-9A70-172567E3C7A4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6324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5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19150" cy="365125"/>
          </a:xfrm>
        </p:spPr>
        <p:txBody>
          <a:bodyPr/>
          <a:lstStyle/>
          <a:p>
            <a:fld id="{3987D664-1F43-400D-8A59-E4C45701FC21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6324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4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95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2BEA-27E8-44E2-AEBF-D97692D0686F}" type="datetime1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56351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1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096254"/>
            <a:ext cx="685800" cy="6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66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Analysis of Pitting Corrosion </a:t>
            </a:r>
            <a:r>
              <a:rPr lang="en-US" dirty="0" smtClean="0"/>
              <a:t>of Iron in CO</a:t>
            </a:r>
            <a:r>
              <a:rPr lang="en-US" baseline="-25000" dirty="0" smtClean="0"/>
              <a:t>2</a:t>
            </a:r>
            <a:r>
              <a:rPr lang="en-US" dirty="0" smtClean="0"/>
              <a:t> Saturated Brine with Phosphate Ester Inhibitor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067" y="4038600"/>
            <a:ext cx="6858000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Timothy Lee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University of California Berkeley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Dept</a:t>
            </a:r>
            <a:r>
              <a:rPr lang="en-US" dirty="0" smtClean="0"/>
              <a:t>. of Material Science and </a:t>
            </a:r>
            <a:r>
              <a:rPr lang="en-US" dirty="0" smtClean="0"/>
              <a:t>Engineering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905" y="1825625"/>
            <a:ext cx="435819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Pit Depth vs. Pit Diameters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93C7-BD11-4BBC-B8B1-D4E2464433EB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5345" y="2057400"/>
            <a:ext cx="2057400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The majority of pits have high depth/diameter ratios. Typical for pitting corrosion.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2362200"/>
            <a:ext cx="2057400" cy="11695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Quite a few of the large pits of very low depth/diameter ratios. This is HIGHLY unusual for pitting corrosion. </a:t>
            </a:r>
            <a:endParaRPr lang="en-US" sz="1400" dirty="0">
              <a:latin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81400" y="3007529"/>
            <a:ext cx="2895600" cy="167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set of robust criteria that is used to define a pit</a:t>
            </a:r>
          </a:p>
          <a:p>
            <a:r>
              <a:rPr lang="en-US" dirty="0" smtClean="0"/>
              <a:t>Many of the large pits have very low depth/diameter aspect ratios</a:t>
            </a:r>
          </a:p>
          <a:p>
            <a:pPr lvl="1"/>
            <a:r>
              <a:rPr lang="en-US" dirty="0" smtClean="0"/>
              <a:t>This characteristic is atypical of normal pitting corrosion</a:t>
            </a:r>
          </a:p>
          <a:p>
            <a:pPr lvl="1"/>
            <a:r>
              <a:rPr lang="en-US" dirty="0" smtClean="0"/>
              <a:t>This observation prompted further scientific investigations into the mechanism of pitting corrosion for these large pits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DA83-849E-49CC-9A70-172567E3C7A4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pitting corrosion?</a:t>
            </a:r>
            <a:endParaRPr lang="en-US" sz="2800" dirty="0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7788" y="1688306"/>
            <a:ext cx="4629150" cy="347186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1600" dirty="0"/>
              <a:t>Instead of uniform metal loss over the surface, corrosion now becomes confined to specific areas on the metal surface.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2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105400" y="4626770"/>
            <a:ext cx="11308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8"/>
          <p:cNvSpPr txBox="1">
            <a:spLocks/>
          </p:cNvSpPr>
          <p:nvPr/>
        </p:nvSpPr>
        <p:spPr>
          <a:xfrm>
            <a:off x="4343400" y="5585540"/>
            <a:ext cx="195857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400" dirty="0" smtClean="0"/>
              <a:t>One of many pits</a:t>
            </a:r>
          </a:p>
          <a:p>
            <a:pPr fontAlgn="auto"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17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Contour Maps of Corroded Surfaces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confocal microscope is used to create high resolution contour maps of corroded samples.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Colder colors are lower on the surface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histogram of pixel heights is displayed at the bottom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Picture Dimensions: 640 µm x 640 µm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3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1668" y="987425"/>
            <a:ext cx="378139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Contour Maps of Corroded Surfaces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Approximately 400 maps are taken per sample and stitched together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4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1668" y="987425"/>
            <a:ext cx="3781390" cy="48736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832" y="987425"/>
            <a:ext cx="394306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Reprocessing and Analyzing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/>
              <a:t>robust metrics to define what a “pit” is from (x, y, z)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Use a program to plot distributions of pit depths, pit mouth areas, and pit aspect ratios (depth vs. width)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DA83-849E-49CC-9A70-172567E3C7A4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Assumptions Made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Histogram of all of the heights of the pixels is displayed at the bottom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Surface roughness of the </a:t>
            </a:r>
            <a:r>
              <a:rPr lang="en-US" sz="1600" dirty="0" err="1" smtClean="0"/>
              <a:t>uncorroded</a:t>
            </a:r>
            <a:r>
              <a:rPr lang="en-US" sz="1600" dirty="0" smtClean="0"/>
              <a:t> region results in a normal distribution </a:t>
            </a:r>
          </a:p>
          <a:p>
            <a:pPr fontAlgn="auto">
              <a:spcAft>
                <a:spcPts val="0"/>
              </a:spcAft>
            </a:pPr>
            <a:endParaRPr lang="en-US" sz="1600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Left </a:t>
            </a:r>
            <a:r>
              <a:rPr lang="en-US" sz="1600" dirty="0" err="1" smtClean="0"/>
              <a:t>skewness</a:t>
            </a:r>
            <a:r>
              <a:rPr lang="en-US" sz="1600" dirty="0" smtClean="0"/>
              <a:t> is due to pitting corrosion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6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1214" y="169070"/>
            <a:ext cx="4611571" cy="59436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6629400" y="5564188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10200" y="5564188"/>
            <a:ext cx="31350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19900" y="4488240"/>
            <a:ext cx="2209800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Pixels from </a:t>
            </a:r>
            <a:r>
              <a:rPr lang="en-US" sz="1400" dirty="0" err="1" smtClean="0">
                <a:latin typeface="+mn-lt"/>
              </a:rPr>
              <a:t>uncorroded</a:t>
            </a:r>
            <a:r>
              <a:rPr lang="en-US" sz="1400" dirty="0" smtClean="0">
                <a:latin typeface="+mn-lt"/>
              </a:rPr>
              <a:t> regions. Standard deviation indicates the surface roughness of the sample.</a:t>
            </a:r>
            <a:endParaRPr lang="en-US" sz="14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903" y="4102993"/>
            <a:ext cx="2209800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Left tail due to pitting corrosion. Where do we set the boundary to separate pitting corrosion pixels from surface roughness pixels?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4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80" y="168207"/>
            <a:ext cx="4633805" cy="603883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Obtaining the Lower Bound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Assume that pixels that are two standard deviations below the median of the surface are not due to surface 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Export pixel values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Calculate 2</a:t>
            </a:r>
            <a:r>
              <a:rPr lang="el-GR" sz="1600" dirty="0" smtClean="0"/>
              <a:t>σ</a:t>
            </a:r>
            <a:r>
              <a:rPr lang="en-US" sz="1600" dirty="0" smtClean="0"/>
              <a:t> by finding the 97.5 percentile of the upper half of the normal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7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934200" y="5237946"/>
            <a:ext cx="283410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94612" y="4760893"/>
            <a:ext cx="1488173" cy="11695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2</a:t>
            </a:r>
            <a:r>
              <a:rPr lang="el-GR" sz="1400" dirty="0" smtClean="0">
                <a:latin typeface="+mn-lt"/>
              </a:rPr>
              <a:t>σ</a:t>
            </a:r>
            <a:r>
              <a:rPr lang="en-US" sz="1400" dirty="0" smtClean="0">
                <a:latin typeface="+mn-lt"/>
              </a:rPr>
              <a:t> above the mean. Pixels between the median and 2</a:t>
            </a:r>
            <a:r>
              <a:rPr lang="el-GR" sz="1400" dirty="0" smtClean="0">
                <a:latin typeface="+mn-lt"/>
              </a:rPr>
              <a:t>σ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are pink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6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11" y="158668"/>
            <a:ext cx="4610100" cy="60483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clusters of pixels to form pits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Select all the pixels below the lower bound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Use object detection software to detect pixels clusters with a connectivity of 4</a:t>
            </a:r>
            <a:endParaRPr lang="en-US" sz="1600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Software provides information on detected pit depths and areas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8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629400" y="5564188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10200" y="5564188"/>
            <a:ext cx="31350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86200" y="4964523"/>
            <a:ext cx="2209800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Pixels lower than 2</a:t>
            </a:r>
            <a:r>
              <a:rPr lang="el-GR" sz="1400" dirty="0" smtClean="0">
                <a:latin typeface="+mn-lt"/>
              </a:rPr>
              <a:t>σ</a:t>
            </a:r>
            <a:r>
              <a:rPr lang="en-US" sz="1400" dirty="0" smtClean="0">
                <a:latin typeface="+mn-lt"/>
              </a:rPr>
              <a:t> below the mean are pink. 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Average Pit Depths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93C7-BD11-4BBC-B8B1-D4E2464433EB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2" y="1825625"/>
            <a:ext cx="4026896" cy="43513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53075" y="3438744"/>
            <a:ext cx="2743200" cy="11695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Pit Depth Approximated as: Pit Volume/Pit Mouth Area</a:t>
            </a:r>
          </a:p>
          <a:p>
            <a:pPr algn="l" fontAlgn="auto">
              <a:spcAft>
                <a:spcPts val="0"/>
              </a:spcAft>
            </a:pPr>
            <a:endParaRPr lang="en-US" sz="1400" dirty="0" smtClean="0">
              <a:latin typeface="+mn-lt"/>
            </a:endParaRPr>
          </a:p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Skewed Right: Many shallow pits, few deep pits 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0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34410</TotalTime>
  <Words>488</Words>
  <Application>Microsoft Office PowerPoint</Application>
  <PresentationFormat>On-screen Show (4:3)</PresentationFormat>
  <Paragraphs>75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Statistical Analysis of Pitting Corrosion of Iron in CO2 Saturated Brine with Phosphate Ester Inhibitor</vt:lpstr>
      <vt:lpstr>What is pitting corrosion?</vt:lpstr>
      <vt:lpstr>Contour Maps of Corroded Surfaces</vt:lpstr>
      <vt:lpstr>Contour Maps of Corroded Surfaces</vt:lpstr>
      <vt:lpstr>Reprocessing and Analyzing Data</vt:lpstr>
      <vt:lpstr>Assumptions Made</vt:lpstr>
      <vt:lpstr>Obtaining the Lower Bound</vt:lpstr>
      <vt:lpstr>Find clusters of pixels to form pits</vt:lpstr>
      <vt:lpstr>Histogram of Average Pit Depths</vt:lpstr>
      <vt:lpstr>Plot of Pit Depth vs. Pit Diameters</vt:lpstr>
      <vt:lpstr>Takeaway Points</vt:lpstr>
    </vt:vector>
  </TitlesOfParts>
  <Company>University of California,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Fees and Financial Aid</dc:title>
  <dc:creator>marjorie</dc:creator>
  <cp:lastModifiedBy>Tim Lee</cp:lastModifiedBy>
  <cp:revision>1913</cp:revision>
  <cp:lastPrinted>1601-01-01T00:00:00Z</cp:lastPrinted>
  <dcterms:created xsi:type="dcterms:W3CDTF">2002-01-09T23:56:19Z</dcterms:created>
  <dcterms:modified xsi:type="dcterms:W3CDTF">2015-01-13T10:55:04Z</dcterms:modified>
</cp:coreProperties>
</file>