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0" r:id="rId4"/>
    <p:sldId id="258" r:id="rId5"/>
    <p:sldId id="314" r:id="rId6"/>
    <p:sldId id="315" r:id="rId7"/>
    <p:sldId id="297" r:id="rId8"/>
    <p:sldId id="298" r:id="rId9"/>
    <p:sldId id="299" r:id="rId10"/>
    <p:sldId id="316" r:id="rId11"/>
    <p:sldId id="302" r:id="rId12"/>
    <p:sldId id="300" r:id="rId13"/>
    <p:sldId id="301" r:id="rId14"/>
    <p:sldId id="309" r:id="rId15"/>
    <p:sldId id="303" r:id="rId16"/>
    <p:sldId id="304" r:id="rId17"/>
    <p:sldId id="310" r:id="rId18"/>
    <p:sldId id="305" r:id="rId19"/>
    <p:sldId id="306" r:id="rId20"/>
    <p:sldId id="311" r:id="rId21"/>
    <p:sldId id="307" r:id="rId22"/>
    <p:sldId id="308" r:id="rId23"/>
    <p:sldId id="312" r:id="rId24"/>
    <p:sldId id="317" r:id="rId25"/>
    <p:sldId id="282" r:id="rId26"/>
    <p:sldId id="259" r:id="rId27"/>
    <p:sldId id="318" r:id="rId28"/>
    <p:sldId id="263" r:id="rId29"/>
    <p:sldId id="261" r:id="rId30"/>
    <p:sldId id="271" r:id="rId31"/>
    <p:sldId id="270" r:id="rId32"/>
    <p:sldId id="264" r:id="rId33"/>
    <p:sldId id="285" r:id="rId34"/>
    <p:sldId id="289" r:id="rId35"/>
    <p:sldId id="265" r:id="rId36"/>
    <p:sldId id="290" r:id="rId37"/>
    <p:sldId id="286" r:id="rId38"/>
    <p:sldId id="266" r:id="rId39"/>
    <p:sldId id="291" r:id="rId40"/>
    <p:sldId id="287" r:id="rId41"/>
    <p:sldId id="267" r:id="rId42"/>
    <p:sldId id="292" r:id="rId43"/>
    <p:sldId id="288" r:id="rId44"/>
    <p:sldId id="268" r:id="rId45"/>
    <p:sldId id="269" r:id="rId46"/>
    <p:sldId id="320" r:id="rId47"/>
    <p:sldId id="319" r:id="rId48"/>
    <p:sldId id="273" r:id="rId49"/>
    <p:sldId id="293" r:id="rId50"/>
    <p:sldId id="284" r:id="rId51"/>
    <p:sldId id="274" r:id="rId52"/>
    <p:sldId id="276" r:id="rId53"/>
    <p:sldId id="294" r:id="rId54"/>
    <p:sldId id="280" r:id="rId55"/>
    <p:sldId id="277" r:id="rId56"/>
    <p:sldId id="295" r:id="rId57"/>
    <p:sldId id="279" r:id="rId58"/>
    <p:sldId id="275" r:id="rId59"/>
    <p:sldId id="296" r:id="rId60"/>
    <p:sldId id="281" r:id="rId61"/>
    <p:sldId id="283" r:id="rId62"/>
    <p:sldId id="32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94"/>
  </p:normalViewPr>
  <p:slideViewPr>
    <p:cSldViewPr snapToGrid="0">
      <p:cViewPr varScale="1">
        <p:scale>
          <a:sx n="91" d="100"/>
          <a:sy n="91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2461-9523-41A2-996E-3B062E7D2A7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2ABA-935A-4C78-BDD6-B6A1F42E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https://divvy-tripdata.s3.amazonaws.com/index.html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E2ABA-935A-4C78-BDD6-B6A1F42EF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3BA2-E4CC-4829-AECF-E81941AB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C88A2-4C3B-41A8-9FF5-C5F5A672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EA13-2D7C-4D04-B195-5E1048EF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D7C2-0A69-4451-8C01-442C5468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CF66-7F1E-440F-88BB-E1AA385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22EC-4A72-4853-B3E6-992E007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0DEBC-461B-47F8-8BAC-DE1C5A62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462C-74B1-465A-86BC-D9B95FC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60C6-0BA4-40E4-BA23-40CE8CB2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18E6-BD8E-419E-818E-55EEAD5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D7922-1B5E-45CC-9E96-6622E47E5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1723-1927-48F7-A247-578A506E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6C3D-10BF-44AD-9E33-C19F1387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305-DB15-4CAF-AFF5-D830BB32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3895-13F5-47DB-9356-65694596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D352-09D4-4A13-8583-B3C9D889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AA1-9B1F-4082-AFDA-C3E947DA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AAAC-B312-4A22-B74D-9A6A1103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4AD9-A78E-4CE8-A43E-C4228C6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EA9B-6CFD-4F4E-AD32-72B1527C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C793-8985-4867-8A12-DCBA22DC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AA1F-E268-44AF-9716-C38FB6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767F-AA15-4207-B90A-E6DF4110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0BFF-C671-4FB3-A868-CE704E23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3168-96E9-4790-A556-0F18D87B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A7-2397-4FAE-A5ED-570170A9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480E-B355-4853-B2E3-B32DB8CB1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0D57-088A-4A4F-86FC-BE5C69EF7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9CF9-14A4-4CE2-9162-1AA292A9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73E4-F848-42B3-ADE0-9E5FFA51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7E68-3C7E-4DB2-8AD4-21B86877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B22-756B-4814-B60A-AB928761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3553-A918-4098-AAEF-5840EB2B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F01D-4039-4B04-9017-501585AB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48460-AD7A-4213-BCB7-05A11535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FDF6A-804A-4A47-9DA5-AAA5394C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CD12A-F63B-4575-AF9C-2F38D52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1F289-9665-46AC-8D15-B63A14A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91BB9-FC7D-4388-B2A6-A55E456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47E-075D-4CC9-97E0-49782666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EB04-EAF4-4DC6-B7A1-052B78DB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338AA-1889-43D5-8922-462B85A3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02E00-A556-43FE-8E3C-906A79C5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821C-A092-469B-B24E-C25E4769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27142-9372-4028-8B11-3330DC4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548A-4CB5-4C8E-8A10-3118310D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031D-B35D-4D92-BD8F-86E556BE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CCC2-E8D5-49CB-9C17-2B748A8C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ED0AF-C044-4ED6-958F-9A56A491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970A-1431-4742-A837-5DC678F6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69BA-B7D5-4211-8C05-089E00F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28D1-74B1-4CEC-B8CC-FC91044D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6D37-717C-4F5B-9432-99822583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74A75-7917-4CCC-A230-D9AF013DF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867AA-1C2E-4051-9BED-BA839E25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3B3E-247C-44BF-B086-88827FA0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EB03-F1DE-4650-A632-5E2F88E8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3EDE-4140-415D-B835-55717882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1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6AB55-5F19-4EAB-9EA8-04C5A1E7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1347-43CA-4008-BA3B-4D3DB706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30DD-5562-4A14-903D-E975AB297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754B-B59E-4E3D-A5E5-9DCCC0A7BAC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0FF5-EC8D-4D49-BEA3-A2AF9E0CA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12EA-2428-49D5-BD25-70E3FEED9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FCDA-8FF5-4E57-AA4D-7343C10F8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B726-A9CE-4C1A-8CBD-2CEC0C967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a Bike-Share Navigate Speedy Success?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91E16-5C05-432C-A91C-7F30175AE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Trevor Lee</a:t>
            </a:r>
          </a:p>
          <a:p>
            <a:r>
              <a:rPr lang="en-US" dirty="0"/>
              <a:t>Date Presented: 8/15/2021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and Core Analysis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Filtering rides to focus on most impactful group</a:t>
            </a:r>
          </a:p>
          <a:p>
            <a:pPr lvl="1"/>
            <a:r>
              <a:rPr lang="en-US" dirty="0"/>
              <a:t>Specific – Combination of Variables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Caveats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Supplemental Analysis (Optional Viewing)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Broad Analysis – One Variable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0B1D-BEC5-4053-B8C7-7EE75EB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mean, median, total ride length, and ride number via various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35A-9A13-4A84-90E7-1B0A310E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</a:t>
            </a:r>
          </a:p>
          <a:p>
            <a:pPr lvl="1"/>
            <a:r>
              <a:rPr lang="en-US" dirty="0"/>
              <a:t>Season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Ride Type</a:t>
            </a:r>
          </a:p>
          <a:p>
            <a:pPr lvl="1"/>
            <a:r>
              <a:rPr lang="en-US" dirty="0"/>
              <a:t>Day of Week</a:t>
            </a:r>
          </a:p>
        </p:txBody>
      </p:sp>
    </p:spTree>
    <p:extLst>
      <p:ext uri="{BB962C8B-B14F-4D97-AF65-F5344CB8AC3E}">
        <p14:creationId xmlns:p14="http://schemas.microsoft.com/office/powerpoint/2010/main" val="3135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5989-5CA4-4361-842F-A08F2A24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All Ride Type Across All Months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6C10E26-AA29-4346-801D-B744B67DC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65A1A4-D11F-422C-8D2E-57CA7F1F9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0" y="1690688"/>
            <a:ext cx="5396525" cy="472446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FE9D6-7B72-40CA-89D6-34B8D8FE7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85" y="1665636"/>
            <a:ext cx="5513916" cy="48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8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495E-1869-46D0-9399-7102C5CA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Ride Length for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is Mostly the Same per Ride Type by Month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30F23F-8C68-4CEC-88D0-240DF4D1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23" y="1750666"/>
            <a:ext cx="5833856" cy="510733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B3FCE5-FC84-4757-B520-FCC21446153B}"/>
              </a:ext>
            </a:extLst>
          </p:cNvPr>
          <p:cNvSpPr txBox="1"/>
          <p:nvPr/>
        </p:nvSpPr>
        <p:spPr>
          <a:xfrm>
            <a:off x="252249" y="2322786"/>
            <a:ext cx="3331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ride length for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July</a:t>
            </a:r>
            <a:r>
              <a:rPr lang="en-US" dirty="0"/>
              <a:t> for the classic and electric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ride length for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</a:t>
            </a:r>
            <a:r>
              <a:rPr lang="en-US" dirty="0">
                <a:solidFill>
                  <a:srgbClr val="FF0000"/>
                </a:solidFill>
              </a:rPr>
              <a:t>August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September</a:t>
            </a:r>
            <a:r>
              <a:rPr lang="en-US" dirty="0"/>
              <a:t> for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Transference, or cannibalization of docked bikes leads to no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using docked bikes in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69766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B26F-C786-413C-BFBE-9F2DA21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90" y="365125"/>
            <a:ext cx="1103586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Greater Total Number of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for All Bike Types Across Most Months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1DEC2-265E-4F84-8F66-5CF375B0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40" y="1825624"/>
            <a:ext cx="5748233" cy="503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B5098-1D14-4CFB-ADF1-3E44B8BFDC40}"/>
              </a:ext>
            </a:extLst>
          </p:cNvPr>
          <p:cNvSpPr txBox="1"/>
          <p:nvPr/>
        </p:nvSpPr>
        <p:spPr>
          <a:xfrm>
            <a:off x="252249" y="2322786"/>
            <a:ext cx="3331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true for the classic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for Docked bikes until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February 2021 </a:t>
            </a:r>
            <a:r>
              <a:rPr lang="en-US" dirty="0"/>
              <a:t>because of transference, or cannibalization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for electric bikes until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371198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6E9E-6265-415B-A562-5CF3B0A8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All Ride Types Across All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B0F09-87C0-436D-9A65-989253F4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" y="1983280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717E3-AF26-4EBF-9D8D-2713E9EEE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71" y="1983280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680CA-D025-45D6-91A0-EF7A206F148D}"/>
              </a:ext>
            </a:extLst>
          </p:cNvPr>
          <p:cNvSpPr txBox="1"/>
          <p:nvPr/>
        </p:nvSpPr>
        <p:spPr>
          <a:xfrm>
            <a:off x="3922396" y="2344285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77743-DFC0-446B-AA69-11BCD0724D99}"/>
              </a:ext>
            </a:extLst>
          </p:cNvPr>
          <p:cNvSpPr txBox="1"/>
          <p:nvPr/>
        </p:nvSpPr>
        <p:spPr>
          <a:xfrm>
            <a:off x="3922395" y="4339451"/>
            <a:ext cx="2900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bikes most popular among casual rides, and classic bike most popular among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discounting docked bikes</a:t>
            </a:r>
          </a:p>
        </p:txBody>
      </p:sp>
    </p:spTree>
    <p:extLst>
      <p:ext uri="{BB962C8B-B14F-4D97-AF65-F5344CB8AC3E}">
        <p14:creationId xmlns:p14="http://schemas.microsoft.com/office/powerpoint/2010/main" val="167813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7973-1888-4FAE-8C57-2F183A77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Length for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Most Ride Types for Most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51BF6-7282-4993-BAEE-E0B342A8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38" y="1941239"/>
            <a:ext cx="5616173" cy="4916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ECEA1-BF66-4A24-AAA6-6E4F5CC84566}"/>
              </a:ext>
            </a:extLst>
          </p:cNvPr>
          <p:cNvSpPr txBox="1"/>
          <p:nvPr/>
        </p:nvSpPr>
        <p:spPr>
          <a:xfrm>
            <a:off x="252249" y="2322786"/>
            <a:ext cx="333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, where classic bikes and electric bikes are ridden more by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rides are almost negligible due to low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in classic bikes in spring for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Summer</a:t>
            </a:r>
            <a:r>
              <a:rPr lang="en-US" dirty="0"/>
              <a:t> has the most rides for both membership types</a:t>
            </a:r>
          </a:p>
        </p:txBody>
      </p:sp>
    </p:spTree>
    <p:extLst>
      <p:ext uri="{BB962C8B-B14F-4D97-AF65-F5344CB8AC3E}">
        <p14:creationId xmlns:p14="http://schemas.microsoft.com/office/powerpoint/2010/main" val="317246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14D-031D-473C-A802-4896E9A6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Number for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for Most Ride Types for Most Seasons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30DDB2-DAB3-4446-B002-276606AC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40" y="1690688"/>
            <a:ext cx="5902364" cy="51673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DC57C-55B5-4622-9E75-3C70DDE9A2CF}"/>
              </a:ext>
            </a:extLst>
          </p:cNvPr>
          <p:cNvSpPr txBox="1"/>
          <p:nvPr/>
        </p:nvSpPr>
        <p:spPr>
          <a:xfrm>
            <a:off x="252249" y="2322786"/>
            <a:ext cx="333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in docked bikes and electric bikes during </a:t>
            </a:r>
            <a:r>
              <a:rPr lang="en-US" dirty="0">
                <a:solidFill>
                  <a:srgbClr val="FF0000"/>
                </a:solidFill>
              </a:rPr>
              <a:t>Summer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Winter rides are almost negligible due to low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in docked bikes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Spring</a:t>
            </a:r>
            <a:r>
              <a:rPr lang="en-US" dirty="0"/>
              <a:t> because of transference, or cannibalization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Summer</a:t>
            </a:r>
            <a:r>
              <a:rPr lang="en-US" dirty="0"/>
              <a:t> has the most rides for both membership types</a:t>
            </a:r>
          </a:p>
        </p:txBody>
      </p:sp>
    </p:spTree>
    <p:extLst>
      <p:ext uri="{BB962C8B-B14F-4D97-AF65-F5344CB8AC3E}">
        <p14:creationId xmlns:p14="http://schemas.microsoft.com/office/powerpoint/2010/main" val="175337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46F4-802C-452F-8E12-F5C39491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All Ride Types Across All Days of the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59CEB-E250-4E2D-B4B5-03AF7EE89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342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CA8DA-DE63-40B4-97C2-8B0E6FC43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5" y="2046342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15BEE-457E-468B-877B-BAA1205C7E46}"/>
              </a:ext>
            </a:extLst>
          </p:cNvPr>
          <p:cNvSpPr txBox="1"/>
          <p:nvPr/>
        </p:nvSpPr>
        <p:spPr>
          <a:xfrm>
            <a:off x="3922396" y="2344285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867D-4CC8-4890-8E0E-1E7ACC6EB92F}"/>
              </a:ext>
            </a:extLst>
          </p:cNvPr>
          <p:cNvSpPr txBox="1"/>
          <p:nvPr/>
        </p:nvSpPr>
        <p:spPr>
          <a:xfrm>
            <a:off x="3922396" y="4489005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mean and median is greater than weekday for both membership types</a:t>
            </a:r>
          </a:p>
        </p:txBody>
      </p:sp>
    </p:spTree>
    <p:extLst>
      <p:ext uri="{BB962C8B-B14F-4D97-AF65-F5344CB8AC3E}">
        <p14:creationId xmlns:p14="http://schemas.microsoft.com/office/powerpoint/2010/main" val="232050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452-6A87-4A49-A871-F3BF5346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the Weekend for All Ride Types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7E9F8-9EC8-4480-BAC7-CB21C1C0E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89" y="1776248"/>
            <a:ext cx="5824286" cy="5098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12C18-E06C-400A-A381-7DB2F9051E12}"/>
              </a:ext>
            </a:extLst>
          </p:cNvPr>
          <p:cNvSpPr txBox="1"/>
          <p:nvPr/>
        </p:nvSpPr>
        <p:spPr>
          <a:xfrm>
            <a:off x="191223" y="2228671"/>
            <a:ext cx="2900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Total Ride Length for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Weekdays for classic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Total Ride Length for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Weekdays for docked and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Total Ride Length is highest for both groups on the weekend, though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see a greater increase</a:t>
            </a:r>
          </a:p>
        </p:txBody>
      </p:sp>
    </p:spTree>
    <p:extLst>
      <p:ext uri="{BB962C8B-B14F-4D97-AF65-F5344CB8AC3E}">
        <p14:creationId xmlns:p14="http://schemas.microsoft.com/office/powerpoint/2010/main" val="74731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E630-4A6C-4373-8478-9182264D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A11C-1E76-4932-B5A8-B24724E0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marketing strategies aimed at converting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into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memberships are more profitable than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59F5-44A5-4B3F-8ACA-806240FA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for All Ride Types for All Weekdays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DA29F-9ED2-417E-8B62-87C58964B0FF}"/>
              </a:ext>
            </a:extLst>
          </p:cNvPr>
          <p:cNvSpPr txBox="1"/>
          <p:nvPr/>
        </p:nvSpPr>
        <p:spPr>
          <a:xfrm>
            <a:off x="191223" y="2228671"/>
            <a:ext cx="2900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Number is greater on the weekend for docked and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Total Ride Number is greater on the weekend for classic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Number are greatest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Total Ride Number is about the same for all ride types for all days of the week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0D3C1-203A-4095-8E00-E3AC4522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4" y="1574431"/>
            <a:ext cx="6035159" cy="5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5C53-C207-41F9-94F9-7A4B33DC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All Days of the Week for All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51206-E9B5-4057-BB57-F26F4709D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" y="1867666"/>
            <a:ext cx="5125165" cy="44869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70BBB-7ADE-4562-B4A7-76C89D19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46" y="1867667"/>
            <a:ext cx="5283146" cy="4625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073865-2EFD-409D-A3D3-806B85882821}"/>
              </a:ext>
            </a:extLst>
          </p:cNvPr>
          <p:cNvSpPr txBox="1"/>
          <p:nvPr/>
        </p:nvSpPr>
        <p:spPr>
          <a:xfrm>
            <a:off x="3960493" y="2144589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2DE26-6B21-4EEB-BF6F-15B756DEA4A3}"/>
              </a:ext>
            </a:extLst>
          </p:cNvPr>
          <p:cNvSpPr txBox="1"/>
          <p:nvPr/>
        </p:nvSpPr>
        <p:spPr>
          <a:xfrm>
            <a:off x="3960492" y="448314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Mean and Median for both membership types on the weekend vs. the weekday</a:t>
            </a:r>
          </a:p>
        </p:txBody>
      </p:sp>
    </p:spTree>
    <p:extLst>
      <p:ext uri="{BB962C8B-B14F-4D97-AF65-F5344CB8AC3E}">
        <p14:creationId xmlns:p14="http://schemas.microsoft.com/office/powerpoint/2010/main" val="241493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284-502F-440D-9E38-5CF9DF48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65125"/>
            <a:ext cx="113932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Ride Length is about the Same for Both Membership Types on Weekdays across Most Months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F74B-229D-49D7-925F-B5970E330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83" y="1690688"/>
            <a:ext cx="5902365" cy="5167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28BD32-202B-4BA2-82A4-F383DD3768B1}"/>
              </a:ext>
            </a:extLst>
          </p:cNvPr>
          <p:cNvSpPr txBox="1"/>
          <p:nvPr/>
        </p:nvSpPr>
        <p:spPr>
          <a:xfrm>
            <a:off x="210207" y="1690688"/>
            <a:ext cx="2900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Exception: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Length is greater for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July 2021 </a:t>
            </a:r>
            <a:r>
              <a:rPr lang="en-US" dirty="0"/>
              <a:t>for all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Ride Length on Weekend is the same for both membership types except for months: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July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August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September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Length is greatest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membership have more total ride length during </a:t>
            </a:r>
            <a:r>
              <a:rPr lang="en-US" dirty="0">
                <a:solidFill>
                  <a:srgbClr val="FF0000"/>
                </a:solidFill>
              </a:rPr>
              <a:t>warmer</a:t>
            </a:r>
            <a:r>
              <a:rPr lang="en-US" dirty="0"/>
              <a:t> month (non-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71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481C-600C-4918-8121-0F7309CA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Weekdays for All Months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67456FF-5CE3-4E3B-865C-EFC2D89D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6" y="1765346"/>
            <a:ext cx="5817087" cy="50926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08CBE-FD62-4FC5-BB5C-CF35BC462F1A}"/>
              </a:ext>
            </a:extLst>
          </p:cNvPr>
          <p:cNvSpPr txBox="1"/>
          <p:nvPr/>
        </p:nvSpPr>
        <p:spPr>
          <a:xfrm>
            <a:off x="191223" y="2228671"/>
            <a:ext cx="2900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Exception: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Number is greater on Friday for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 and July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Ride Number on Weekend is the same for both membership types except for months: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July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August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Number are greatest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membership have more total rides during </a:t>
            </a:r>
            <a:r>
              <a:rPr lang="en-US" dirty="0">
                <a:solidFill>
                  <a:srgbClr val="FF0000"/>
                </a:solidFill>
              </a:rPr>
              <a:t>warmer</a:t>
            </a:r>
            <a:r>
              <a:rPr lang="en-US" dirty="0"/>
              <a:t> month (non-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372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and Core Analysis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Filtering rides to focus on most impactful group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Specific – Combination of Variables </a:t>
            </a:r>
          </a:p>
          <a:p>
            <a:pPr lvl="1"/>
            <a:r>
              <a:rPr lang="en-US" dirty="0"/>
              <a:t>Caveats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Supplemental Analysis (Optional Viewing)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Broad Analysis – One Variable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4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507D-07B0-4387-838A-C78546D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4BF1-E7EF-4FF7-BBFA-235CF5D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individual rider data – churn rate, patterns, demographics</a:t>
            </a:r>
          </a:p>
          <a:p>
            <a:r>
              <a:rPr lang="en-US" dirty="0"/>
              <a:t>Need to look at data across a greater time period</a:t>
            </a:r>
          </a:p>
          <a:p>
            <a:r>
              <a:rPr lang="en-US" dirty="0"/>
              <a:t>Need Qualitative Data - Social/group activity? If so, what is the effect on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mean and median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almost all combination of variables</a:t>
            </a:r>
          </a:p>
          <a:p>
            <a:r>
              <a:rPr lang="en-US" dirty="0"/>
              <a:t>Generally, greater number of </a:t>
            </a:r>
            <a:r>
              <a:rPr lang="en-US" dirty="0">
                <a:solidFill>
                  <a:srgbClr val="00B0F0"/>
                </a:solidFill>
              </a:rPr>
              <a:t>Annual </a:t>
            </a:r>
            <a:r>
              <a:rPr lang="en-US" dirty="0"/>
              <a:t>rides, but greater total ride length of </a:t>
            </a:r>
            <a:r>
              <a:rPr lang="en-US" dirty="0">
                <a:solidFill>
                  <a:srgbClr val="FF5050"/>
                </a:solidFill>
              </a:rPr>
              <a:t>Casual </a:t>
            </a:r>
            <a:r>
              <a:rPr lang="en-US" dirty="0"/>
              <a:t>rides across various combination of variables</a:t>
            </a:r>
          </a:p>
          <a:p>
            <a:r>
              <a:rPr lang="en-US" dirty="0"/>
              <a:t>Classic bikes are the most popular among </a:t>
            </a:r>
            <a:r>
              <a:rPr lang="en-US" dirty="0">
                <a:solidFill>
                  <a:srgbClr val="00B0F0"/>
                </a:solidFill>
              </a:rPr>
              <a:t>Annual </a:t>
            </a:r>
            <a:r>
              <a:rPr lang="en-US" dirty="0"/>
              <a:t>rides, while docked bikes have higher engagement for </a:t>
            </a:r>
            <a:r>
              <a:rPr lang="en-US" dirty="0">
                <a:solidFill>
                  <a:srgbClr val="FF5050"/>
                </a:solidFill>
              </a:rPr>
              <a:t>Casual </a:t>
            </a:r>
            <a:r>
              <a:rPr lang="en-US" dirty="0"/>
              <a:t>rides</a:t>
            </a:r>
          </a:p>
          <a:p>
            <a:r>
              <a:rPr lang="en-US" dirty="0">
                <a:solidFill>
                  <a:srgbClr val="FF5050"/>
                </a:solidFill>
              </a:rPr>
              <a:t>Casual </a:t>
            </a:r>
            <a:r>
              <a:rPr lang="en-US" dirty="0"/>
              <a:t>rides have much more engagement during the weekend, while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are  slightly more engaged during the weekend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2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and Core Analysis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Filtering rides to focus on most impactful group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Specific – Combination of Variables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Caveats</a:t>
            </a:r>
          </a:p>
          <a:p>
            <a:r>
              <a:rPr lang="en-US" dirty="0"/>
              <a:t>Supplemental Analysis (Optional Viewing)</a:t>
            </a:r>
          </a:p>
          <a:p>
            <a:pPr lvl="1"/>
            <a:r>
              <a:rPr lang="en-US" dirty="0"/>
              <a:t>Broad Analysis – One Variable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6067-AB28-4334-91B4-34FDA25C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Patterns -</a:t>
            </a:r>
            <a:br>
              <a:rPr lang="en-US" dirty="0"/>
            </a:br>
            <a:r>
              <a:rPr lang="en-US" dirty="0"/>
              <a:t>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0488-F675-4D3A-8892-09D29348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Differences between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</a:t>
            </a:r>
          </a:p>
          <a:p>
            <a:pPr lvl="1"/>
            <a:r>
              <a:rPr lang="en-US" dirty="0"/>
              <a:t>By Total Number of Rides</a:t>
            </a:r>
          </a:p>
          <a:p>
            <a:pPr lvl="1"/>
            <a:r>
              <a:rPr lang="en-US" dirty="0"/>
              <a:t>By Month</a:t>
            </a:r>
          </a:p>
          <a:p>
            <a:pPr lvl="1"/>
            <a:r>
              <a:rPr lang="en-US" dirty="0"/>
              <a:t>By Season</a:t>
            </a:r>
          </a:p>
          <a:p>
            <a:pPr lvl="1"/>
            <a:r>
              <a:rPr lang="en-US" dirty="0"/>
              <a:t>By Day of Week</a:t>
            </a:r>
          </a:p>
          <a:p>
            <a:pPr lvl="1"/>
            <a:r>
              <a:rPr lang="en-US" dirty="0"/>
              <a:t>By Ride Type</a:t>
            </a:r>
          </a:p>
          <a:p>
            <a:pPr lvl="1"/>
            <a:r>
              <a:rPr lang="en-US" dirty="0"/>
              <a:t>By Time</a:t>
            </a:r>
          </a:p>
        </p:txBody>
      </p:sp>
    </p:spTree>
    <p:extLst>
      <p:ext uri="{BB962C8B-B14F-4D97-AF65-F5344CB8AC3E}">
        <p14:creationId xmlns:p14="http://schemas.microsoft.com/office/powerpoint/2010/main" val="79615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ECF4-3590-4BDA-B978-3DE96EB4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Compared to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8033E7-CBF6-4FCD-A730-C535CD169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74" y="2141537"/>
            <a:ext cx="49703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FE6A1F-21AE-423B-A34A-6FDC5C43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05" y="2005974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FA6D7-AA6B-4882-91FF-5476DCE24ADF}"/>
              </a:ext>
            </a:extLst>
          </p:cNvPr>
          <p:cNvSpPr txBox="1"/>
          <p:nvPr/>
        </p:nvSpPr>
        <p:spPr>
          <a:xfrm>
            <a:off x="10385778" y="6262042"/>
            <a:ext cx="180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</a:t>
            </a:r>
          </a:p>
        </p:txBody>
      </p:sp>
    </p:spTree>
    <p:extLst>
      <p:ext uri="{BB962C8B-B14F-4D97-AF65-F5344CB8AC3E}">
        <p14:creationId xmlns:p14="http://schemas.microsoft.com/office/powerpoint/2010/main" val="32915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F977-5F78-4F68-B54B-611FC194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B0F7-C98F-4C1D-938A-37C68071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differently? </a:t>
            </a:r>
          </a:p>
          <a:p>
            <a:r>
              <a:rPr lang="en-US" dirty="0"/>
              <a:t>Why would casual riders buy </a:t>
            </a:r>
            <a:r>
              <a:rPr lang="en-US" dirty="0" err="1"/>
              <a:t>Cyclistic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memberships? </a:t>
            </a:r>
          </a:p>
          <a:p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use digital media to influence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to become members?</a:t>
            </a:r>
          </a:p>
        </p:txBody>
      </p:sp>
    </p:spTree>
    <p:extLst>
      <p:ext uri="{BB962C8B-B14F-4D97-AF65-F5344CB8AC3E}">
        <p14:creationId xmlns:p14="http://schemas.microsoft.com/office/powerpoint/2010/main" val="33124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73D9-1533-4B7F-87D6-9A43849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Mean and Median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is Greater than their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Counterpart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17FE2-8563-4BDD-8453-6EB5C67D092E}"/>
              </a:ext>
            </a:extLst>
          </p:cNvPr>
          <p:cNvSpPr txBox="1"/>
          <p:nvPr/>
        </p:nvSpPr>
        <p:spPr>
          <a:xfrm>
            <a:off x="10450689" y="6396335"/>
            <a:ext cx="180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F45FEC-855A-4F27-BA18-E5B03B956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0" y="2082222"/>
            <a:ext cx="4970318" cy="435133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ABFEA-CC23-4DFF-82FC-349101D9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46" y="2014441"/>
            <a:ext cx="5125165" cy="448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18932-E7E4-4D15-9C43-F5A4A3FAC117}"/>
              </a:ext>
            </a:extLst>
          </p:cNvPr>
          <p:cNvSpPr txBox="1"/>
          <p:nvPr/>
        </p:nvSpPr>
        <p:spPr>
          <a:xfrm>
            <a:off x="3762703" y="4649780"/>
            <a:ext cx="3037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there are less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rides, the average and median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 is longer than the average and median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723C9-8317-324F-84E0-71FE100FB741}"/>
              </a:ext>
            </a:extLst>
          </p:cNvPr>
          <p:cNvSpPr txBox="1"/>
          <p:nvPr/>
        </p:nvSpPr>
        <p:spPr>
          <a:xfrm>
            <a:off x="3762703" y="2334932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</p:spTree>
    <p:extLst>
      <p:ext uri="{BB962C8B-B14F-4D97-AF65-F5344CB8AC3E}">
        <p14:creationId xmlns:p14="http://schemas.microsoft.com/office/powerpoint/2010/main" val="3636486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2216-3336-4201-8189-434D28C3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 Length is Twice as much as Total Member Ride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DE636-4315-43D4-9589-D37FE3C4F6B6}"/>
              </a:ext>
            </a:extLst>
          </p:cNvPr>
          <p:cNvSpPr txBox="1"/>
          <p:nvPr/>
        </p:nvSpPr>
        <p:spPr>
          <a:xfrm>
            <a:off x="10450689" y="6396335"/>
            <a:ext cx="180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84D7-B8A1-4853-904A-0953CD711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266"/>
            <a:ext cx="5125165" cy="4486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7EDBC-DEA0-4B74-9D00-AF3776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69" y="2005974"/>
            <a:ext cx="5125165" cy="4486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96FB0-43BF-41F4-B322-DAEF33BFF5A6}"/>
              </a:ext>
            </a:extLst>
          </p:cNvPr>
          <p:cNvSpPr txBox="1"/>
          <p:nvPr/>
        </p:nvSpPr>
        <p:spPr>
          <a:xfrm>
            <a:off x="3951889" y="2406870"/>
            <a:ext cx="303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ride time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are &gt;2x than total ride time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</a:t>
            </a:r>
          </a:p>
        </p:txBody>
      </p:sp>
    </p:spTree>
    <p:extLst>
      <p:ext uri="{BB962C8B-B14F-4D97-AF65-F5344CB8AC3E}">
        <p14:creationId xmlns:p14="http://schemas.microsoft.com/office/powerpoint/2010/main" val="125337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15C2-96E9-4123-9038-8C526628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per Month in Most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569A3-13D9-4BB1-8BD4-FCCBF9BEA4AE}"/>
              </a:ext>
            </a:extLst>
          </p:cNvPr>
          <p:cNvSpPr txBox="1"/>
          <p:nvPr/>
        </p:nvSpPr>
        <p:spPr>
          <a:xfrm>
            <a:off x="237067" y="2269067"/>
            <a:ext cx="3273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June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July</a:t>
            </a:r>
            <a:r>
              <a:rPr lang="en-US" sz="2400" dirty="0"/>
              <a:t> are the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768F2-A2BC-43CF-85A1-F0E864556620}"/>
              </a:ext>
            </a:extLst>
          </p:cNvPr>
          <p:cNvSpPr txBox="1"/>
          <p:nvPr/>
        </p:nvSpPr>
        <p:spPr>
          <a:xfrm>
            <a:off x="9490841" y="6396335"/>
            <a:ext cx="340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6B05-3778-432C-BE8A-AD15D707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60" y="1501398"/>
            <a:ext cx="6118581" cy="53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3EDC-0B91-4559-A0A5-3F0540E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All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5DD41-1243-41FA-B5D5-E9DDD818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2073755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0A8E8-9F22-479E-93F4-3675C5EFB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2" y="2005974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9A6B4-B16F-2242-92F2-EABF8A2643F3}"/>
              </a:ext>
            </a:extLst>
          </p:cNvPr>
          <p:cNvSpPr txBox="1"/>
          <p:nvPr/>
        </p:nvSpPr>
        <p:spPr>
          <a:xfrm>
            <a:off x="9373285" y="6396335"/>
            <a:ext cx="35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84EBA-86F2-B340-BB78-3942B6C02B1D}"/>
              </a:ext>
            </a:extLst>
          </p:cNvPr>
          <p:cNvSpPr txBox="1"/>
          <p:nvPr/>
        </p:nvSpPr>
        <p:spPr>
          <a:xfrm>
            <a:off x="3930872" y="2427890"/>
            <a:ext cx="290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Engagement across all months by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19C86-8969-E044-8389-52BFC1116592}"/>
              </a:ext>
            </a:extLst>
          </p:cNvPr>
          <p:cNvSpPr txBox="1"/>
          <p:nvPr/>
        </p:nvSpPr>
        <p:spPr>
          <a:xfrm>
            <a:off x="3909849" y="442649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</p:spTree>
    <p:extLst>
      <p:ext uri="{BB962C8B-B14F-4D97-AF65-F5344CB8AC3E}">
        <p14:creationId xmlns:p14="http://schemas.microsoft.com/office/powerpoint/2010/main" val="3098868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D77C-417E-1840-B683-143BD919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in Most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C891A-9C89-2943-9CD0-312761B2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0" y="1690687"/>
            <a:ext cx="5828510" cy="5102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AE2F1-ACFD-C74D-9C7C-F9C54FA65998}"/>
              </a:ext>
            </a:extLst>
          </p:cNvPr>
          <p:cNvSpPr txBox="1"/>
          <p:nvPr/>
        </p:nvSpPr>
        <p:spPr>
          <a:xfrm>
            <a:off x="9373285" y="6396335"/>
            <a:ext cx="35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3D2F9-39F7-834D-BCF3-F2A0B157836F}"/>
              </a:ext>
            </a:extLst>
          </p:cNvPr>
          <p:cNvSpPr txBox="1"/>
          <p:nvPr/>
        </p:nvSpPr>
        <p:spPr>
          <a:xfrm>
            <a:off x="84082" y="2448910"/>
            <a:ext cx="3195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January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February</a:t>
            </a:r>
            <a:r>
              <a:rPr lang="en-US" dirty="0"/>
              <a:t> are the 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in these months is suggestive that either more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or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are more willing to brave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cold</a:t>
            </a:r>
            <a:r>
              <a:rPr lang="en-US" dirty="0"/>
              <a:t>, albeit for a shorter time</a:t>
            </a:r>
          </a:p>
        </p:txBody>
      </p:sp>
    </p:spTree>
    <p:extLst>
      <p:ext uri="{BB962C8B-B14F-4D97-AF65-F5344CB8AC3E}">
        <p14:creationId xmlns:p14="http://schemas.microsoft.com/office/powerpoint/2010/main" val="90092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FAA0-E947-4671-AC43-690268C6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All Seasons Except for Summer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B7556-6B3C-42F7-A44A-9EF21317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83175"/>
            <a:ext cx="5774228" cy="505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B8100-AC04-4566-A269-2F58420B5706}"/>
              </a:ext>
            </a:extLst>
          </p:cNvPr>
          <p:cNvSpPr txBox="1"/>
          <p:nvPr/>
        </p:nvSpPr>
        <p:spPr>
          <a:xfrm>
            <a:off x="9469821" y="6376642"/>
            <a:ext cx="31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Season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68E06-6D0E-4622-B5D8-D8268AA81147}"/>
              </a:ext>
            </a:extLst>
          </p:cNvPr>
          <p:cNvSpPr txBox="1"/>
          <p:nvPr/>
        </p:nvSpPr>
        <p:spPr>
          <a:xfrm>
            <a:off x="237067" y="2269067"/>
            <a:ext cx="32737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pronounced difference between member type is in 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sz="2400" dirty="0"/>
              <a:t>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Greatest number of rides in </a:t>
            </a:r>
            <a:r>
              <a:rPr lang="en-US" sz="2400" dirty="0">
                <a:solidFill>
                  <a:srgbClr val="FF0000"/>
                </a:solidFill>
              </a:rPr>
              <a:t>Summer</a:t>
            </a:r>
            <a:r>
              <a:rPr lang="en-US" sz="2400" dirty="0"/>
              <a:t> for both membership types</a:t>
            </a:r>
          </a:p>
        </p:txBody>
      </p:sp>
    </p:spTree>
    <p:extLst>
      <p:ext uri="{BB962C8B-B14F-4D97-AF65-F5344CB8AC3E}">
        <p14:creationId xmlns:p14="http://schemas.microsoft.com/office/powerpoint/2010/main" val="593182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FFC4-7653-8A4D-8841-CDBF0A54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in Most Seasons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C5C6E-4AE6-464F-A996-E3F6C528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1757843"/>
            <a:ext cx="5839868" cy="5112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3EC6C-8477-8D45-9F55-7CAE3904AC80}"/>
              </a:ext>
            </a:extLst>
          </p:cNvPr>
          <p:cNvSpPr txBox="1"/>
          <p:nvPr/>
        </p:nvSpPr>
        <p:spPr>
          <a:xfrm>
            <a:off x="9373285" y="6396335"/>
            <a:ext cx="35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Season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D90C6-BBEE-7543-B1E5-828FB6C518E5}"/>
              </a:ext>
            </a:extLst>
          </p:cNvPr>
          <p:cNvSpPr txBox="1"/>
          <p:nvPr/>
        </p:nvSpPr>
        <p:spPr>
          <a:xfrm>
            <a:off x="84082" y="2448910"/>
            <a:ext cx="3195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 </a:t>
            </a:r>
            <a:r>
              <a:rPr lang="en-US" dirty="0"/>
              <a:t>is the only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months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January</a:t>
            </a:r>
            <a:r>
              <a:rPr lang="en-US" dirty="0"/>
              <a:t>,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February</a:t>
            </a:r>
            <a:r>
              <a:rPr lang="en-US" dirty="0"/>
              <a:t>) also have a lower total ride length from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from Seasons aligns with results from Months</a:t>
            </a:r>
          </a:p>
        </p:txBody>
      </p:sp>
    </p:spTree>
    <p:extLst>
      <p:ext uri="{BB962C8B-B14F-4D97-AF65-F5344CB8AC3E}">
        <p14:creationId xmlns:p14="http://schemas.microsoft.com/office/powerpoint/2010/main" val="1205451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E6A0-B360-45AA-AEEC-37D911AD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All Seasons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8BB87-B307-4365-BD48-AB1410D9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2005974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EEA03-7ADB-4253-8093-451223C9C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3" y="2005974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70004-D467-FE4B-B4B3-E5F24395C11F}"/>
              </a:ext>
            </a:extLst>
          </p:cNvPr>
          <p:cNvSpPr txBox="1"/>
          <p:nvPr/>
        </p:nvSpPr>
        <p:spPr>
          <a:xfrm>
            <a:off x="9373285" y="6396335"/>
            <a:ext cx="35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Season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6AAA9-7DA0-6C49-9E6F-7791855FDF20}"/>
              </a:ext>
            </a:extLst>
          </p:cNvPr>
          <p:cNvSpPr txBox="1"/>
          <p:nvPr/>
        </p:nvSpPr>
        <p:spPr>
          <a:xfrm>
            <a:off x="3845712" y="2440037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3EF20-7388-FE47-8CCA-E04733FCA16E}"/>
              </a:ext>
            </a:extLst>
          </p:cNvPr>
          <p:cNvSpPr txBox="1"/>
          <p:nvPr/>
        </p:nvSpPr>
        <p:spPr>
          <a:xfrm>
            <a:off x="3845712" y="4792718"/>
            <a:ext cx="290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Engagement across all seasons by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</a:t>
            </a:r>
          </a:p>
        </p:txBody>
      </p:sp>
    </p:spTree>
    <p:extLst>
      <p:ext uri="{BB962C8B-B14F-4D97-AF65-F5344CB8AC3E}">
        <p14:creationId xmlns:p14="http://schemas.microsoft.com/office/powerpoint/2010/main" val="1047619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FB79-15C4-4534-8ADA-93A79DA7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Weekday</a:t>
            </a:r>
            <a:br>
              <a:rPr lang="en-US" dirty="0"/>
            </a:br>
            <a:r>
              <a:rPr lang="en-US" dirty="0"/>
              <a:t>Greater Number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Weekend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727B5-9615-44D4-817A-AE94C79E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0" y="1690688"/>
            <a:ext cx="5902365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BAEC8-B4A1-4A73-B648-0DDF77B154FA}"/>
              </a:ext>
            </a:extLst>
          </p:cNvPr>
          <p:cNvSpPr txBox="1"/>
          <p:nvPr/>
        </p:nvSpPr>
        <p:spPr>
          <a:xfrm>
            <a:off x="8618484" y="6396335"/>
            <a:ext cx="36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Day of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E61A9-9CF9-4C44-B4D9-A1AF61E2602B}"/>
              </a:ext>
            </a:extLst>
          </p:cNvPr>
          <p:cNvSpPr txBox="1"/>
          <p:nvPr/>
        </p:nvSpPr>
        <p:spPr>
          <a:xfrm>
            <a:off x="135468" y="2573867"/>
            <a:ext cx="3623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Saturday has the most total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Saturday account for the most single day and group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Suggestive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having more time on the weekend to ride, and/or more free/willing to ride on the weekends</a:t>
            </a:r>
          </a:p>
        </p:txBody>
      </p:sp>
    </p:spTree>
    <p:extLst>
      <p:ext uri="{BB962C8B-B14F-4D97-AF65-F5344CB8AC3E}">
        <p14:creationId xmlns:p14="http://schemas.microsoft.com/office/powerpoint/2010/main" val="387059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A1CC-42FF-4042-A381-5F4DCE7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Across All Days of the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42750-5F3B-3B46-812A-A9A34ECC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44" y="2005974"/>
            <a:ext cx="5125165" cy="448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556FF-3525-8D46-90D5-E799B556146A}"/>
              </a:ext>
            </a:extLst>
          </p:cNvPr>
          <p:cNvSpPr txBox="1"/>
          <p:nvPr/>
        </p:nvSpPr>
        <p:spPr>
          <a:xfrm>
            <a:off x="8618484" y="6396335"/>
            <a:ext cx="36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Day of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49285-6F66-A445-AF6D-1009E3A47CBD}"/>
              </a:ext>
            </a:extLst>
          </p:cNvPr>
          <p:cNvSpPr txBox="1"/>
          <p:nvPr/>
        </p:nvSpPr>
        <p:spPr>
          <a:xfrm>
            <a:off x="135468" y="2573867"/>
            <a:ext cx="3623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membership types have more total ride length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Rides’ total length is double on the weekend vs. 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Rides’ total length are only slightly up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Suggestive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having more time on the weekend to ride, and/or more free/willing to ride on the weekends</a:t>
            </a:r>
          </a:p>
        </p:txBody>
      </p:sp>
    </p:spTree>
    <p:extLst>
      <p:ext uri="{BB962C8B-B14F-4D97-AF65-F5344CB8AC3E}">
        <p14:creationId xmlns:p14="http://schemas.microsoft.com/office/powerpoint/2010/main" val="186122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BFC-B2F5-4DC9-8781-04D2D572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7124-995C-476A-A96B-4B21498D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</a:p>
          <a:p>
            <a:r>
              <a:rPr lang="en-US" dirty="0">
                <a:solidFill>
                  <a:schemeClr val="bg2"/>
                </a:solidFill>
              </a:rPr>
              <a:t>Why would casual riders buy </a:t>
            </a:r>
            <a:r>
              <a:rPr lang="en-US" dirty="0" err="1">
                <a:solidFill>
                  <a:schemeClr val="bg2"/>
                </a:solidFill>
              </a:rPr>
              <a:t>Cyclistic</a:t>
            </a:r>
            <a:r>
              <a:rPr lang="en-US" dirty="0">
                <a:solidFill>
                  <a:schemeClr val="bg2"/>
                </a:solidFill>
              </a:rPr>
              <a:t> annual memberships? </a:t>
            </a:r>
          </a:p>
          <a:p>
            <a:r>
              <a:rPr lang="en-US" dirty="0">
                <a:solidFill>
                  <a:schemeClr val="bg2"/>
                </a:solidFill>
              </a:rPr>
              <a:t>How can </a:t>
            </a:r>
            <a:r>
              <a:rPr lang="en-US" dirty="0" err="1">
                <a:solidFill>
                  <a:schemeClr val="bg2"/>
                </a:solidFill>
              </a:rPr>
              <a:t>Cyclistic</a:t>
            </a:r>
            <a:r>
              <a:rPr lang="en-US" dirty="0">
                <a:solidFill>
                  <a:schemeClr val="bg2"/>
                </a:solidFill>
              </a:rPr>
              <a:t> use digital media to influence casual riders to become members?</a:t>
            </a:r>
          </a:p>
        </p:txBody>
      </p:sp>
    </p:spTree>
    <p:extLst>
      <p:ext uri="{BB962C8B-B14F-4D97-AF65-F5344CB8AC3E}">
        <p14:creationId xmlns:p14="http://schemas.microsoft.com/office/powerpoint/2010/main" val="19415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BADA-8E53-435A-B6DE-95FEC02C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Days of the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F524-C165-4723-9963-A25E0302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434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A96B5-A30D-4D55-AE34-E8B94EEE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12" y="1909434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6AAB8-85FC-9843-B371-0BA26B71FDC7}"/>
              </a:ext>
            </a:extLst>
          </p:cNvPr>
          <p:cNvSpPr txBox="1"/>
          <p:nvPr/>
        </p:nvSpPr>
        <p:spPr>
          <a:xfrm>
            <a:off x="8618484" y="6396335"/>
            <a:ext cx="36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Day of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0104-D8FE-384D-8DDD-8312943D3B34}"/>
              </a:ext>
            </a:extLst>
          </p:cNvPr>
          <p:cNvSpPr txBox="1"/>
          <p:nvPr/>
        </p:nvSpPr>
        <p:spPr>
          <a:xfrm>
            <a:off x="3848824" y="2345443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32A6-118A-BD43-BC5A-E26CF008B6B9}"/>
              </a:ext>
            </a:extLst>
          </p:cNvPr>
          <p:cNvSpPr txBox="1"/>
          <p:nvPr/>
        </p:nvSpPr>
        <p:spPr>
          <a:xfrm>
            <a:off x="3848824" y="4526340"/>
            <a:ext cx="2900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mean and median for both membership types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increase in mean and median on the weekend for casual rides vs.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</a:t>
            </a:r>
          </a:p>
        </p:txBody>
      </p:sp>
    </p:spTree>
    <p:extLst>
      <p:ext uri="{BB962C8B-B14F-4D97-AF65-F5344CB8AC3E}">
        <p14:creationId xmlns:p14="http://schemas.microsoft.com/office/powerpoint/2010/main" val="3776495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E51-20E6-4A2B-A80D-46063DFC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vs. Casual Rides Across All Ride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8F62E-4E67-4800-8DE4-3F07C01FAEA4}"/>
              </a:ext>
            </a:extLst>
          </p:cNvPr>
          <p:cNvSpPr txBox="1"/>
          <p:nvPr/>
        </p:nvSpPr>
        <p:spPr>
          <a:xfrm>
            <a:off x="9122980" y="6396335"/>
            <a:ext cx="34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Ride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612C1-3231-4A63-8766-557A78FD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01" y="1794933"/>
            <a:ext cx="5783291" cy="5063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EB3B6F-DCC5-488C-8893-96DC0C8F1565}"/>
              </a:ext>
            </a:extLst>
          </p:cNvPr>
          <p:cNvSpPr txBox="1"/>
          <p:nvPr/>
        </p:nvSpPr>
        <p:spPr>
          <a:xfrm>
            <a:off x="745067" y="2427111"/>
            <a:ext cx="25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Classic Bike was introduced starting December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difference within ride type is in the classic bike group</a:t>
            </a:r>
          </a:p>
        </p:txBody>
      </p:sp>
    </p:spTree>
    <p:extLst>
      <p:ext uri="{BB962C8B-B14F-4D97-AF65-F5344CB8AC3E}">
        <p14:creationId xmlns:p14="http://schemas.microsoft.com/office/powerpoint/2010/main" val="1177514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F47D-E93A-E140-B4F8-E59D9607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2A1CB-8789-C447-B68A-5B71B0FC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84" y="2005974"/>
            <a:ext cx="5452062" cy="477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2B954-9BE2-A241-84B4-87410ABD1A2A}"/>
              </a:ext>
            </a:extLst>
          </p:cNvPr>
          <p:cNvSpPr txBox="1"/>
          <p:nvPr/>
        </p:nvSpPr>
        <p:spPr>
          <a:xfrm>
            <a:off x="8618484" y="6396335"/>
            <a:ext cx="36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8B1FD-33C9-D84D-8E66-017E82F58DDA}"/>
              </a:ext>
            </a:extLst>
          </p:cNvPr>
          <p:cNvSpPr txBox="1"/>
          <p:nvPr/>
        </p:nvSpPr>
        <p:spPr>
          <a:xfrm>
            <a:off x="592084" y="2416600"/>
            <a:ext cx="25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of the classic bike causes the greatest difference of total ride length within ride type of the docked bike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Suggestive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switching over to the classic bike</a:t>
            </a:r>
          </a:p>
        </p:txBody>
      </p:sp>
    </p:spTree>
    <p:extLst>
      <p:ext uri="{BB962C8B-B14F-4D97-AF65-F5344CB8AC3E}">
        <p14:creationId xmlns:p14="http://schemas.microsoft.com/office/powerpoint/2010/main" val="995965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F45-67BE-4B1B-A6DD-2D46DF0D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C7C1E-5EA1-47CB-AF31-D812E48D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" y="1795767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2DB7-E31A-4AF9-946E-B5E257D1D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98" y="1795767"/>
            <a:ext cx="5125165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6A95D-8F08-7344-8773-06FD29516B29}"/>
              </a:ext>
            </a:extLst>
          </p:cNvPr>
          <p:cNvSpPr txBox="1"/>
          <p:nvPr/>
        </p:nvSpPr>
        <p:spPr>
          <a:xfrm>
            <a:off x="8755118" y="6396335"/>
            <a:ext cx="363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04CCC-56D9-7946-85DE-EAB150001A95}"/>
              </a:ext>
            </a:extLst>
          </p:cNvPr>
          <p:cNvSpPr txBox="1"/>
          <p:nvPr/>
        </p:nvSpPr>
        <p:spPr>
          <a:xfrm>
            <a:off x="3848824" y="2345443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22E50-6594-A64F-A527-DDB2C1669FFE}"/>
              </a:ext>
            </a:extLst>
          </p:cNvPr>
          <p:cNvSpPr txBox="1"/>
          <p:nvPr/>
        </p:nvSpPr>
        <p:spPr>
          <a:xfrm>
            <a:off x="3848824" y="4484298"/>
            <a:ext cx="290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Members have longer engagement with docked bikes</a:t>
            </a:r>
          </a:p>
        </p:txBody>
      </p:sp>
    </p:spTree>
    <p:extLst>
      <p:ext uri="{BB962C8B-B14F-4D97-AF65-F5344CB8AC3E}">
        <p14:creationId xmlns:p14="http://schemas.microsoft.com/office/powerpoint/2010/main" val="1484903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ADCE-0F3C-4693-BC3B-DECAB3A6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Types </a:t>
            </a:r>
            <a:r>
              <a:rPr lang="en-US" b="1" u="sng" dirty="0"/>
              <a:t>Before</a:t>
            </a:r>
            <a:r>
              <a:rPr lang="en-US" dirty="0"/>
              <a:t> the Classic Bike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15F2C-010A-41FA-B74D-88F27C75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16" y="1690688"/>
            <a:ext cx="5902365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9E5FF-AB05-498F-9DC5-8A7305F704DB}"/>
              </a:ext>
            </a:extLst>
          </p:cNvPr>
          <p:cNvSpPr txBox="1"/>
          <p:nvPr/>
        </p:nvSpPr>
        <p:spPr>
          <a:xfrm>
            <a:off x="10771286" y="6396335"/>
            <a:ext cx="180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4515D-DB70-448B-8824-3841222708C2}"/>
              </a:ext>
            </a:extLst>
          </p:cNvPr>
          <p:cNvSpPr txBox="1"/>
          <p:nvPr/>
        </p:nvSpPr>
        <p:spPr>
          <a:xfrm>
            <a:off x="338668" y="2607733"/>
            <a:ext cx="264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bikes are rode more for both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difference within ride type is in the docked bike group</a:t>
            </a:r>
          </a:p>
        </p:txBody>
      </p:sp>
    </p:spTree>
    <p:extLst>
      <p:ext uri="{BB962C8B-B14F-4D97-AF65-F5344CB8AC3E}">
        <p14:creationId xmlns:p14="http://schemas.microsoft.com/office/powerpoint/2010/main" val="3170840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44A4-4B27-4B1C-8317-1B1FA45F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Types </a:t>
            </a:r>
            <a:r>
              <a:rPr lang="en-US" b="1" u="sng" dirty="0"/>
              <a:t>After</a:t>
            </a:r>
            <a:r>
              <a:rPr lang="en-US" dirty="0"/>
              <a:t> the Classic Bike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AD0F-B94B-4F57-8E1C-AC74274F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61" y="1690688"/>
            <a:ext cx="5902363" cy="5167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C150F-513D-4D46-A997-EB42204A2EC4}"/>
              </a:ext>
            </a:extLst>
          </p:cNvPr>
          <p:cNvSpPr txBox="1"/>
          <p:nvPr/>
        </p:nvSpPr>
        <p:spPr>
          <a:xfrm>
            <a:off x="10771286" y="6396335"/>
            <a:ext cx="180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6C47D-8021-4B85-991E-F882BC19894E}"/>
              </a:ext>
            </a:extLst>
          </p:cNvPr>
          <p:cNvSpPr txBox="1"/>
          <p:nvPr/>
        </p:nvSpPr>
        <p:spPr>
          <a:xfrm>
            <a:off x="338668" y="2607733"/>
            <a:ext cx="2645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bikes are rode more for both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difference within ride type is in the docked bike group -  Docked are almost nonexistent among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some casual rides have transferred from docked bike to classic bike</a:t>
            </a:r>
          </a:p>
        </p:txBody>
      </p:sp>
    </p:spTree>
    <p:extLst>
      <p:ext uri="{BB962C8B-B14F-4D97-AF65-F5344CB8AC3E}">
        <p14:creationId xmlns:p14="http://schemas.microsoft.com/office/powerpoint/2010/main" val="2475106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0723-F7E0-49CC-90A1-F9D817FB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for Supplemental Broad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655F-EA0B-475F-AE63-ACB1AFEB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engagement and total ride length of </a:t>
            </a:r>
            <a:r>
              <a:rPr lang="en-US" dirty="0">
                <a:solidFill>
                  <a:srgbClr val="FF5050"/>
                </a:solidFill>
              </a:rPr>
              <a:t>Casual </a:t>
            </a:r>
            <a:r>
              <a:rPr lang="en-US" dirty="0"/>
              <a:t>rides across all variables </a:t>
            </a:r>
          </a:p>
          <a:p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across all variables, except for docked bikes after the introduction of the classic bike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cannibilziation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9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and Core Analysis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Filtering rides to focus on most impactful group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Specific – Combination of Variables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Caveats</a:t>
            </a:r>
          </a:p>
          <a:p>
            <a:r>
              <a:rPr lang="en-US" dirty="0"/>
              <a:t>Supplemental Analysis (Optional Viewing)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Broad Analysis – One Variable</a:t>
            </a:r>
          </a:p>
          <a:p>
            <a:pPr lvl="1"/>
            <a:r>
              <a:rPr lang="en-US" dirty="0"/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0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9109-2F59-4160-91C9-1F4AC375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Number of Rides by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 for Most Days of the Week across all Months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334BD-9876-499E-8C27-BDD29F59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43" y="1582487"/>
            <a:ext cx="6025958" cy="5275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DDDF4-D09B-4588-A360-E77A3DAA9605}"/>
              </a:ext>
            </a:extLst>
          </p:cNvPr>
          <p:cNvSpPr txBox="1"/>
          <p:nvPr/>
        </p:nvSpPr>
        <p:spPr>
          <a:xfrm>
            <a:off x="9132711" y="6396335"/>
            <a:ext cx="30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Day of Week ~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4C3B6-332E-4BE9-BF06-9586CA108219}"/>
              </a:ext>
            </a:extLst>
          </p:cNvPr>
          <p:cNvSpPr txBox="1"/>
          <p:nvPr/>
        </p:nvSpPr>
        <p:spPr>
          <a:xfrm>
            <a:off x="338668" y="2607733"/>
            <a:ext cx="2645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time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have more rides are during Friday, Saturday, or Sunday in the warmer months: </a:t>
            </a:r>
            <a:r>
              <a:rPr lang="en-US" dirty="0">
                <a:solidFill>
                  <a:srgbClr val="FF0000"/>
                </a:solidFill>
              </a:rPr>
              <a:t>May, June, July, August, September</a:t>
            </a:r>
          </a:p>
        </p:txBody>
      </p:sp>
    </p:spTree>
    <p:extLst>
      <p:ext uri="{BB962C8B-B14F-4D97-AF65-F5344CB8AC3E}">
        <p14:creationId xmlns:p14="http://schemas.microsoft.com/office/powerpoint/2010/main" val="2253333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04E-4CA9-1A45-8603-9F78521C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277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for All Days of the Week across </a:t>
            </a:r>
            <a:r>
              <a:rPr lang="en-US" dirty="0">
                <a:solidFill>
                  <a:srgbClr val="FF5050"/>
                </a:solidFill>
              </a:rPr>
              <a:t>Summer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Spring</a:t>
            </a:r>
            <a:r>
              <a:rPr lang="en-US" dirty="0"/>
              <a:t> Months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AE7BC-55BB-9343-8B96-C256F86F1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65" y="1690688"/>
            <a:ext cx="5906814" cy="5171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7D764A-22EE-F849-BE95-508E935A10FE}"/>
              </a:ext>
            </a:extLst>
          </p:cNvPr>
          <p:cNvSpPr txBox="1"/>
          <p:nvPr/>
        </p:nvSpPr>
        <p:spPr>
          <a:xfrm>
            <a:off x="7461957" y="6396335"/>
            <a:ext cx="473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Day of Week ~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23662-1BC4-A749-8A12-BCCC57B136B5}"/>
              </a:ext>
            </a:extLst>
          </p:cNvPr>
          <p:cNvSpPr txBox="1"/>
          <p:nvPr/>
        </p:nvSpPr>
        <p:spPr>
          <a:xfrm>
            <a:off x="147143" y="2607733"/>
            <a:ext cx="2974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Total Ride Length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for All Days of the Week across Winter and some Fall Months albeit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remain mostly constant for each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3056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and Core Analysis</a:t>
            </a:r>
          </a:p>
          <a:p>
            <a:pPr lvl="1"/>
            <a:r>
              <a:rPr lang="en-US" dirty="0"/>
              <a:t>Filtering rides to focus on most impactful group</a:t>
            </a:r>
          </a:p>
          <a:p>
            <a:pPr lvl="1"/>
            <a:r>
              <a:rPr lang="en-US" dirty="0"/>
              <a:t>Specific – Combination of Variables </a:t>
            </a:r>
          </a:p>
          <a:p>
            <a:pPr lvl="1"/>
            <a:r>
              <a:rPr lang="en-US" dirty="0"/>
              <a:t>Caveats</a:t>
            </a:r>
          </a:p>
          <a:p>
            <a:r>
              <a:rPr lang="en-US" dirty="0"/>
              <a:t>Supplemental Analysis (Optional Viewing)</a:t>
            </a:r>
          </a:p>
          <a:p>
            <a:pPr lvl="1"/>
            <a:r>
              <a:rPr lang="en-US" dirty="0"/>
              <a:t>Broad Analysis – One Variable</a:t>
            </a:r>
          </a:p>
          <a:p>
            <a:pPr lvl="1"/>
            <a:r>
              <a:rPr lang="en-US" dirty="0"/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0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B244-8902-460C-B8CA-52A53411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Days of the Week Among All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07583-C136-46E3-B0DC-29453D44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935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4E76E-0216-4F34-9372-92017C9B6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5" y="1848154"/>
            <a:ext cx="5125165" cy="4486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21C6E4-1B1A-4775-9654-5A681A8AC403}"/>
              </a:ext>
            </a:extLst>
          </p:cNvPr>
          <p:cNvSpPr txBox="1"/>
          <p:nvPr/>
        </p:nvSpPr>
        <p:spPr>
          <a:xfrm>
            <a:off x="7461957" y="6396335"/>
            <a:ext cx="473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Day of Week ~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7DD1B-5165-E74C-B365-263F5A14CDE5}"/>
              </a:ext>
            </a:extLst>
          </p:cNvPr>
          <p:cNvSpPr txBox="1"/>
          <p:nvPr/>
        </p:nvSpPr>
        <p:spPr>
          <a:xfrm>
            <a:off x="3943417" y="222867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8F93B-2E3A-7649-88D8-6714CBDF5199}"/>
              </a:ext>
            </a:extLst>
          </p:cNvPr>
          <p:cNvSpPr txBox="1"/>
          <p:nvPr/>
        </p:nvSpPr>
        <p:spPr>
          <a:xfrm>
            <a:off x="3943417" y="4496932"/>
            <a:ext cx="2900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mean and median for both membership types 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increase in mean and median on the weekend for casual rides vs.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</a:t>
            </a:r>
          </a:p>
        </p:txBody>
      </p:sp>
    </p:spTree>
    <p:extLst>
      <p:ext uri="{BB962C8B-B14F-4D97-AF65-F5344CB8AC3E}">
        <p14:creationId xmlns:p14="http://schemas.microsoft.com/office/powerpoint/2010/main" val="1950434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02E-7511-44CF-A90E-DD159F51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Generally 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Weekday</a:t>
            </a:r>
            <a:br>
              <a:rPr lang="en-US" dirty="0"/>
            </a:br>
            <a:r>
              <a:rPr lang="en-US" dirty="0"/>
              <a:t>Generally Greater Number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Weekend</a:t>
            </a:r>
            <a:br>
              <a:rPr lang="en-US" dirty="0"/>
            </a:br>
            <a:r>
              <a:rPr lang="en-US" dirty="0"/>
              <a:t>Across Seasons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BFBADA-B9BE-4D6F-858F-E2E1C3853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46" y="1690688"/>
            <a:ext cx="5902365" cy="516731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7B7CE2-4D9F-4B84-B51E-886EE8891308}"/>
              </a:ext>
            </a:extLst>
          </p:cNvPr>
          <p:cNvSpPr txBox="1"/>
          <p:nvPr/>
        </p:nvSpPr>
        <p:spPr>
          <a:xfrm>
            <a:off x="338668" y="2607733"/>
            <a:ext cx="2645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across all days of week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difference in percentage of rides across all days of week in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5C9F1-30D6-402D-972A-772B7F998E33}"/>
              </a:ext>
            </a:extLst>
          </p:cNvPr>
          <p:cNvSpPr txBox="1"/>
          <p:nvPr/>
        </p:nvSpPr>
        <p:spPr>
          <a:xfrm>
            <a:off x="7598980" y="6396335"/>
            <a:ext cx="499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Day of Week ~ Season</a:t>
            </a:r>
          </a:p>
        </p:txBody>
      </p:sp>
    </p:spTree>
    <p:extLst>
      <p:ext uri="{BB962C8B-B14F-4D97-AF65-F5344CB8AC3E}">
        <p14:creationId xmlns:p14="http://schemas.microsoft.com/office/powerpoint/2010/main" val="1257486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3614-D0E3-4E6D-A5FE-D3F14C5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Usually, More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 per Ride Type Across all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702FF-B0C3-4DDB-809C-C36BD779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10" y="1690688"/>
            <a:ext cx="5902364" cy="5167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4608E-74E5-4740-8497-B426EEC62F47}"/>
              </a:ext>
            </a:extLst>
          </p:cNvPr>
          <p:cNvSpPr txBox="1"/>
          <p:nvPr/>
        </p:nvSpPr>
        <p:spPr>
          <a:xfrm>
            <a:off x="7945821" y="6396335"/>
            <a:ext cx="490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Ride Type ~ 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192BF-D92A-4097-BE54-DD97283CBC72}"/>
              </a:ext>
            </a:extLst>
          </p:cNvPr>
          <p:cNvSpPr txBox="1"/>
          <p:nvPr/>
        </p:nvSpPr>
        <p:spPr>
          <a:xfrm>
            <a:off x="79023" y="2607733"/>
            <a:ext cx="3431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bikes in </a:t>
            </a:r>
            <a:r>
              <a:rPr lang="en-US" dirty="0">
                <a:solidFill>
                  <a:srgbClr val="FF0000"/>
                </a:solidFill>
              </a:rPr>
              <a:t>June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July</a:t>
            </a:r>
            <a:r>
              <a:rPr lang="en-US" dirty="0"/>
              <a:t> are the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 was the most popular among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 until December 2020, the introduction of the classic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on the docked bike starting in January 2021 as it seems all the docked bike riders switched to the classic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5C54-03FE-F147-9E3A-ADE265C4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Length in Non- Winter Seasons Across Most Ride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62C81-6F89-F249-89AF-62C98E26D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9" y="1799891"/>
            <a:ext cx="5780688" cy="5060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DF380-C271-9F4F-B9E9-57A2B27DFFEC}"/>
              </a:ext>
            </a:extLst>
          </p:cNvPr>
          <p:cNvSpPr txBox="1"/>
          <p:nvPr/>
        </p:nvSpPr>
        <p:spPr>
          <a:xfrm>
            <a:off x="7809285" y="6396335"/>
            <a:ext cx="446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D1AEF-8E3A-884D-98AC-2B309C97EC70}"/>
              </a:ext>
            </a:extLst>
          </p:cNvPr>
          <p:cNvSpPr txBox="1"/>
          <p:nvPr/>
        </p:nvSpPr>
        <p:spPr>
          <a:xfrm>
            <a:off x="254286" y="2144589"/>
            <a:ext cx="2900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 length vs.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counterpart is greatest among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Months have a lot lower total ride length, making patterns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seem almost negligible</a:t>
            </a:r>
          </a:p>
        </p:txBody>
      </p:sp>
    </p:spTree>
    <p:extLst>
      <p:ext uri="{BB962C8B-B14F-4D97-AF65-F5344CB8AC3E}">
        <p14:creationId xmlns:p14="http://schemas.microsoft.com/office/powerpoint/2010/main" val="30657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34B8-89F0-4A15-BA8F-6D30FDA3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Types and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ED49F-6A0C-4F11-9AAA-9669CD47E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" y="1909434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60B61-A58F-4761-8194-C33ECF70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5" y="1909434"/>
            <a:ext cx="5125165" cy="4486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2B04D-CA80-4B97-B730-9CACE019D512}"/>
              </a:ext>
            </a:extLst>
          </p:cNvPr>
          <p:cNvSpPr txBox="1"/>
          <p:nvPr/>
        </p:nvSpPr>
        <p:spPr>
          <a:xfrm>
            <a:off x="7809285" y="6396335"/>
            <a:ext cx="446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419B6-20A7-FC4F-96B6-3A8FDAEBF3B0}"/>
              </a:ext>
            </a:extLst>
          </p:cNvPr>
          <p:cNvSpPr txBox="1"/>
          <p:nvPr/>
        </p:nvSpPr>
        <p:spPr>
          <a:xfrm>
            <a:off x="3943417" y="222867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1A2A2-4327-524B-9872-B999EED4EE8F}"/>
              </a:ext>
            </a:extLst>
          </p:cNvPr>
          <p:cNvSpPr txBox="1"/>
          <p:nvPr/>
        </p:nvSpPr>
        <p:spPr>
          <a:xfrm>
            <a:off x="3770016" y="4204095"/>
            <a:ext cx="3367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bike’s mean and median ride length is greatest among ride type between both membership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ride length of docked bikes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suggest that in decline of docked bikes  may have transferred ride time to classic and electric bikes</a:t>
            </a:r>
          </a:p>
        </p:txBody>
      </p:sp>
    </p:spTree>
    <p:extLst>
      <p:ext uri="{BB962C8B-B14F-4D97-AF65-F5344CB8AC3E}">
        <p14:creationId xmlns:p14="http://schemas.microsoft.com/office/powerpoint/2010/main" val="3358100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331D-C9A4-4B76-B2EB-458052A1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Classic and Electric Bike is Used Most by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 in Three Seasons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CDC5C-C5B8-4C35-B6A5-B09648512CF6}"/>
              </a:ext>
            </a:extLst>
          </p:cNvPr>
          <p:cNvSpPr txBox="1"/>
          <p:nvPr/>
        </p:nvSpPr>
        <p:spPr>
          <a:xfrm>
            <a:off x="79023" y="2607733"/>
            <a:ext cx="3431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bike has a greater number of rides in all three seasons it is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Electric bike has more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in all seasons except for </a:t>
            </a:r>
            <a:r>
              <a:rPr lang="en-US" dirty="0">
                <a:solidFill>
                  <a:srgbClr val="FF0000"/>
                </a:solidFill>
              </a:rPr>
              <a:t>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 has more casual riders in 3 season,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Fall</a:t>
            </a:r>
            <a:r>
              <a:rPr lang="en-US" dirty="0"/>
              <a:t> being the only exception, before the introduction of the electric bike, when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using the docked bike likely switched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6BEE3F-BB21-47CD-AAEE-E611714CD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77" y="1591734"/>
            <a:ext cx="6037388" cy="5285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8B2B3-8916-4C66-9441-D373149F7667}"/>
              </a:ext>
            </a:extLst>
          </p:cNvPr>
          <p:cNvSpPr txBox="1"/>
          <p:nvPr/>
        </p:nvSpPr>
        <p:spPr>
          <a:xfrm>
            <a:off x="7947609" y="6415589"/>
            <a:ext cx="44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Ride Type ~ Season</a:t>
            </a:r>
          </a:p>
        </p:txBody>
      </p:sp>
    </p:spTree>
    <p:extLst>
      <p:ext uri="{BB962C8B-B14F-4D97-AF65-F5344CB8AC3E}">
        <p14:creationId xmlns:p14="http://schemas.microsoft.com/office/powerpoint/2010/main" val="784771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F0D6-1018-0E41-BB58-68718752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365125"/>
            <a:ext cx="1098331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Greater Total Ride Length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in All Seasons Except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Across All Ride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4E8C6-A206-0348-9F6B-B4353522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62" y="1668391"/>
            <a:ext cx="5927834" cy="5189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63FEB-73CC-9A42-98CC-D23311B6C6FE}"/>
              </a:ext>
            </a:extLst>
          </p:cNvPr>
          <p:cNvSpPr txBox="1"/>
          <p:nvPr/>
        </p:nvSpPr>
        <p:spPr>
          <a:xfrm>
            <a:off x="7809285" y="6396335"/>
            <a:ext cx="446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Season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9B03F-3FF5-7A47-87B2-A97C84F2E637}"/>
              </a:ext>
            </a:extLst>
          </p:cNvPr>
          <p:cNvSpPr txBox="1"/>
          <p:nvPr/>
        </p:nvSpPr>
        <p:spPr>
          <a:xfrm>
            <a:off x="196499" y="2059985"/>
            <a:ext cx="3367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the transfer of ride time from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docked bikes to classic and electric bikes,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total rides length is still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Months have a lot lower total ride length, making patterns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Winter</a:t>
            </a:r>
            <a:r>
              <a:rPr lang="en-US" dirty="0"/>
              <a:t> seem almost negligible</a:t>
            </a:r>
          </a:p>
        </p:txBody>
      </p:sp>
    </p:spTree>
    <p:extLst>
      <p:ext uri="{BB962C8B-B14F-4D97-AF65-F5344CB8AC3E}">
        <p14:creationId xmlns:p14="http://schemas.microsoft.com/office/powerpoint/2010/main" val="2485453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95A8-71F7-443B-A1CE-888BFFDD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Across All Ride Types and Seasons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4EED-0ED5-473A-BE73-FC5EB3A57ABB}"/>
              </a:ext>
            </a:extLst>
          </p:cNvPr>
          <p:cNvSpPr txBox="1"/>
          <p:nvPr/>
        </p:nvSpPr>
        <p:spPr>
          <a:xfrm>
            <a:off x="7809285" y="6396335"/>
            <a:ext cx="446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Season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9D777-D1DD-43FD-9A3A-59E20D65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06" y="1909434"/>
            <a:ext cx="5125165" cy="448690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A89385-F71B-4FF7-B097-FEB77566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" y="1909434"/>
            <a:ext cx="497031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FCA95-7747-C54C-8C88-886B821ECD96}"/>
              </a:ext>
            </a:extLst>
          </p:cNvPr>
          <p:cNvSpPr txBox="1"/>
          <p:nvPr/>
        </p:nvSpPr>
        <p:spPr>
          <a:xfrm>
            <a:off x="3943417" y="222867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0291F-3E3F-034F-80AF-52C98F711252}"/>
              </a:ext>
            </a:extLst>
          </p:cNvPr>
          <p:cNvSpPr txBox="1"/>
          <p:nvPr/>
        </p:nvSpPr>
        <p:spPr>
          <a:xfrm>
            <a:off x="3720662" y="4152884"/>
            <a:ext cx="3573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the docked bike was cannibalized, classic and electric bike engagement is higher for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bikes have highest engagement with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rides, while classic bikes have highest engagement with annual rides (excluding docked bikes)</a:t>
            </a:r>
          </a:p>
        </p:txBody>
      </p:sp>
    </p:spTree>
    <p:extLst>
      <p:ext uri="{BB962C8B-B14F-4D97-AF65-F5344CB8AC3E}">
        <p14:creationId xmlns:p14="http://schemas.microsoft.com/office/powerpoint/2010/main" val="860051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EADE-C1E9-4036-92F4-EE8EAA78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Greater Number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Rides on Weekday</a:t>
            </a:r>
            <a:br>
              <a:rPr lang="en-US" dirty="0"/>
            </a:br>
            <a:r>
              <a:rPr lang="en-US" dirty="0"/>
              <a:t>Generally Greater Number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on Weekend Across Ride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B4A47-4A1F-4299-B0A3-2D442767D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40" y="1796486"/>
            <a:ext cx="5781516" cy="5061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54A5B-12A9-4AB1-9438-2D439F832A4F}"/>
              </a:ext>
            </a:extLst>
          </p:cNvPr>
          <p:cNvSpPr txBox="1"/>
          <p:nvPr/>
        </p:nvSpPr>
        <p:spPr>
          <a:xfrm>
            <a:off x="7132320" y="6396335"/>
            <a:ext cx="505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Rides ~ Ride Type ~ Day of Week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F2727-D333-48B2-967C-6DDA074BA7BD}"/>
              </a:ext>
            </a:extLst>
          </p:cNvPr>
          <p:cNvSpPr txBox="1"/>
          <p:nvPr/>
        </p:nvSpPr>
        <p:spPr>
          <a:xfrm>
            <a:off x="79023" y="2607733"/>
            <a:ext cx="343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Classic Bike has the most skewed ridership in favor of the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across all ride types per each day of the week even after debuting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986144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5837-526A-E543-8503-33C98031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Total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 Length for Most Ride Types Across Most Days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4B3FE-6EF9-824A-B103-FA25874EB1B8}"/>
              </a:ext>
            </a:extLst>
          </p:cNvPr>
          <p:cNvSpPr txBox="1"/>
          <p:nvPr/>
        </p:nvSpPr>
        <p:spPr>
          <a:xfrm>
            <a:off x="217519" y="1690688"/>
            <a:ext cx="33671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total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 length for all ride types increases from the weekday more than the increase for its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counterpart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docked bike, primarily, and weekend classic bike and Friday docked bike, secondarily, have highest ride lengths per grouping, suggesting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are more frequent/longer and aligned with work off lifestyle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Tuesday, Wednesday, and Thursday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classic bike have a lower total ride length than their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counterparts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871A6-7500-4AF3-B21D-CB21B4A43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17" y="1609344"/>
            <a:ext cx="5995280" cy="5248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62E4A-7494-8842-B15B-288BC49C32B1}"/>
              </a:ext>
            </a:extLst>
          </p:cNvPr>
          <p:cNvSpPr txBox="1"/>
          <p:nvPr/>
        </p:nvSpPr>
        <p:spPr>
          <a:xfrm>
            <a:off x="7066835" y="6396335"/>
            <a:ext cx="512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Day of Week</a:t>
            </a:r>
          </a:p>
        </p:txBody>
      </p:sp>
    </p:spTree>
    <p:extLst>
      <p:ext uri="{BB962C8B-B14F-4D97-AF65-F5344CB8AC3E}">
        <p14:creationId xmlns:p14="http://schemas.microsoft.com/office/powerpoint/2010/main" val="134572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C3E9-0FAE-480F-AD44-2A04842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Understand how do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and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use </a:t>
            </a:r>
            <a:r>
              <a:rPr lang="en-US" dirty="0" err="1"/>
              <a:t>Cyclistic</a:t>
            </a:r>
            <a:r>
              <a:rPr lang="en-US" dirty="0"/>
              <a:t> bikes differently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467-1DB6-4739-821D-BE39DB7A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and Core Analysis</a:t>
            </a:r>
          </a:p>
          <a:p>
            <a:pPr lvl="1"/>
            <a:r>
              <a:rPr lang="en-US" dirty="0"/>
              <a:t>Filtering rides to focus on most impactful group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Specific – Combination of Variables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Caveats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Supplemental Analysis (Optional Viewing)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Broad Analysis – One Variable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Specific Analysis – Two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0AFF-879B-499E-8B40-A2492640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Greater Mean and Median </a:t>
            </a:r>
            <a:r>
              <a:rPr lang="en-US"/>
              <a:t>of </a:t>
            </a:r>
            <a:r>
              <a:rPr lang="en-US">
                <a:solidFill>
                  <a:srgbClr val="FF5050"/>
                </a:solidFill>
              </a:rPr>
              <a:t>Casual</a:t>
            </a:r>
            <a:r>
              <a:rPr lang="en-US"/>
              <a:t> </a:t>
            </a:r>
            <a:r>
              <a:rPr lang="en-US" dirty="0"/>
              <a:t>Rides Across All Ride Types and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2E7F9-6F9E-4870-8A41-DEDCC4CA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2" y="1871487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F815E-6099-4393-B741-95700C4FF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5" y="1868515"/>
            <a:ext cx="5125165" cy="4486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199CC-CA8C-47C5-8215-E92C5CA28ABB}"/>
              </a:ext>
            </a:extLst>
          </p:cNvPr>
          <p:cNvSpPr txBox="1"/>
          <p:nvPr/>
        </p:nvSpPr>
        <p:spPr>
          <a:xfrm>
            <a:off x="7066835" y="6396335"/>
            <a:ext cx="512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Ride Length ~ Ride Type ~ Day of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103C3-283E-0244-9EE1-AA44BAC72F81}"/>
              </a:ext>
            </a:extLst>
          </p:cNvPr>
          <p:cNvSpPr txBox="1"/>
          <p:nvPr/>
        </p:nvSpPr>
        <p:spPr>
          <a:xfrm>
            <a:off x="3943417" y="2228671"/>
            <a:ext cx="290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Mean&gt;Median shows mean values are skewed by a smaller percentage of rides above the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826DE-F7C7-D44D-99B2-AB7FB82CB97F}"/>
              </a:ext>
            </a:extLst>
          </p:cNvPr>
          <p:cNvSpPr txBox="1"/>
          <p:nvPr/>
        </p:nvSpPr>
        <p:spPr>
          <a:xfrm>
            <a:off x="3720663" y="4152884"/>
            <a:ext cx="345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engagement for all ride and membership types </a:t>
            </a:r>
            <a:r>
              <a:rPr lang="en-US"/>
              <a:t>on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6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55E0-2ADA-4078-8084-BAE1BD1E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for Supplemental Specific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A2BD-D397-49A7-ADF2-03C95086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more total rides by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members, but less total ride length, average, and median ride length (engagement)</a:t>
            </a:r>
          </a:p>
          <a:p>
            <a:r>
              <a:rPr lang="en-US" dirty="0"/>
              <a:t>Possible transference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members from the docked bike to the classic bike (cannibalization)</a:t>
            </a:r>
          </a:p>
          <a:p>
            <a:r>
              <a:rPr lang="en-US" dirty="0"/>
              <a:t>On weekends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ride longer and more rides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9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7A4-30EA-48C8-8215-CBA6D65D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E498-52B2-4C00-AA1E-48D6325C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Collect and analyze more specific data</a:t>
            </a:r>
          </a:p>
          <a:p>
            <a:r>
              <a:rPr lang="en-US" dirty="0"/>
              <a:t>2. Test promotions to see if they increase conversion and churn rate</a:t>
            </a:r>
          </a:p>
          <a:p>
            <a:r>
              <a:rPr lang="en-US" dirty="0"/>
              <a:t>3. Hold events for greater conversion and stickiness</a:t>
            </a:r>
          </a:p>
          <a:p>
            <a:r>
              <a:rPr lang="en-US" dirty="0"/>
              <a:t>4. Market cycling as a </a:t>
            </a:r>
            <a:r>
              <a:rPr lang="en-US"/>
              <a:t>social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6E3F-AD1A-4FBE-9D24-6D19ABAC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 than 120 Minutes will be used as a Criteria to Compare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vs.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5724D-2EA6-4971-828C-E1FB320A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6" y="1855683"/>
            <a:ext cx="49703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23083-5448-456B-8345-82D95FDD1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5" y="1787902"/>
            <a:ext cx="5125165" cy="4486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76689-65BF-479D-9E67-CA5F0199675A}"/>
              </a:ext>
            </a:extLst>
          </p:cNvPr>
          <p:cNvSpPr txBox="1"/>
          <p:nvPr/>
        </p:nvSpPr>
        <p:spPr>
          <a:xfrm>
            <a:off x="4078014" y="2091559"/>
            <a:ext cx="3279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- 3%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 Account for 33% of  Total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 Length – Dissimilar to ride length of </a:t>
            </a:r>
            <a:r>
              <a:rPr lang="en-US" dirty="0">
                <a:solidFill>
                  <a:srgbClr val="00B0F0"/>
                </a:solidFill>
              </a:rPr>
              <a:t>Annual</a:t>
            </a:r>
            <a:r>
              <a:rPr lang="en-US" dirty="0"/>
              <a:t> Riders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D3C69-E322-4A7D-9754-B881DB56F4AB}"/>
              </a:ext>
            </a:extLst>
          </p:cNvPr>
          <p:cNvSpPr txBox="1"/>
          <p:nvPr/>
        </p:nvSpPr>
        <p:spPr>
          <a:xfrm>
            <a:off x="3965143" y="4455956"/>
            <a:ext cx="339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to focus on converting 97%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riders, instead of the 3% who are massively different in ride length</a:t>
            </a:r>
          </a:p>
        </p:txBody>
      </p:sp>
    </p:spTree>
    <p:extLst>
      <p:ext uri="{BB962C8B-B14F-4D97-AF65-F5344CB8AC3E}">
        <p14:creationId xmlns:p14="http://schemas.microsoft.com/office/powerpoint/2010/main" val="253290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B8AB-EEBA-474B-AA4A-C00A0AFF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65125"/>
            <a:ext cx="1172954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Similar Median Ride Length for Less than 120 and 60 Minutes Confirms 120 Minutes as a Better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8AE54-B526-4536-8AC0-2F9A7741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974"/>
            <a:ext cx="5125165" cy="4486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BD28B-5A9C-4336-9371-6AE94E9AF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35" y="2005974"/>
            <a:ext cx="512516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94C7-5948-47A9-901A-509A1053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60 Minutes as a Cutoff is a Bad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612B7-153C-4803-98F0-C2EF9185D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61" y="1823941"/>
            <a:ext cx="5125165" cy="448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A73F2-59FF-4AAE-9720-B21EE3CC3763}"/>
              </a:ext>
            </a:extLst>
          </p:cNvPr>
          <p:cNvSpPr txBox="1"/>
          <p:nvPr/>
        </p:nvSpPr>
        <p:spPr>
          <a:xfrm>
            <a:off x="472965" y="2774731"/>
            <a:ext cx="2774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&gt;50% of </a:t>
            </a:r>
            <a:r>
              <a:rPr lang="en-US" dirty="0">
                <a:solidFill>
                  <a:srgbClr val="FF5050"/>
                </a:solidFill>
              </a:rPr>
              <a:t>Casual</a:t>
            </a:r>
            <a:r>
              <a:rPr lang="en-US" dirty="0"/>
              <a:t> Rides </a:t>
            </a:r>
            <a:r>
              <a:rPr lang="en-US" u="sng" dirty="0"/>
              <a:t>&gt;</a:t>
            </a:r>
            <a:r>
              <a:rPr lang="en-US" dirty="0"/>
              <a:t> 60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a lot of rides will be filtered out if 60 minutes is used as a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convert and compare as many similar rides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62445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3147</Words>
  <Application>Microsoft Office PowerPoint</Application>
  <PresentationFormat>Widescreen</PresentationFormat>
  <Paragraphs>287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How Does a Bike-Share Navigate Speedy Success?</vt:lpstr>
      <vt:lpstr>Purpose</vt:lpstr>
      <vt:lpstr>Questions to answer objective </vt:lpstr>
      <vt:lpstr>My Goal</vt:lpstr>
      <vt:lpstr>Understand how do Annual members and Casual riders use Cyclistic bikes differently  </vt:lpstr>
      <vt:lpstr>Understand how do Annual members and Casual riders use Cyclistic bikes differently  </vt:lpstr>
      <vt:lpstr>Less than 120 Minutes will be used as a Criteria to Compare Annual vs. Casual Riders</vt:lpstr>
      <vt:lpstr>Similar Median Ride Length for Less than 120 and 60 Minutes Confirms 120 Minutes as a Better Range</vt:lpstr>
      <vt:lpstr>Using 60 Minutes as a Cutoff is a Bad Idea</vt:lpstr>
      <vt:lpstr>Understand how do Annual members and Casual riders use Cyclistic bikes differently  </vt:lpstr>
      <vt:lpstr>Comparing mean, median, total ride length, and ride number via various variables</vt:lpstr>
      <vt:lpstr>Greater Mean and Median of Casual Rides in All Ride Type Across All Months</vt:lpstr>
      <vt:lpstr>Total Ride Length for Annual vs. Casual Rides is Mostly the Same per Ride Type by Month</vt:lpstr>
      <vt:lpstr>Greater Total Number of  Annual Rides for All Bike Types Across Most Months</vt:lpstr>
      <vt:lpstr>Greater Mean and Median of Casual Rides for All Ride Types Across All Seasons</vt:lpstr>
      <vt:lpstr>Greater Total Ride Length for Casual Rides for Most Ride Types for Most Seasons</vt:lpstr>
      <vt:lpstr>Greater Total Ride Number for Annual Rides for Most Ride Types for Most Seasons</vt:lpstr>
      <vt:lpstr>Greater Mean and Median of Casual Rides for All Ride Types Across All Days of the Week</vt:lpstr>
      <vt:lpstr>Greater Total Ride Length of Casual Rides on the Weekend for All Ride Types </vt:lpstr>
      <vt:lpstr>Greater Total Ride Number of Annual Rides for All Ride Types for All Weekdays</vt:lpstr>
      <vt:lpstr>Greater Mean and Median of Casual Rides for All Days of the Week for All Months</vt:lpstr>
      <vt:lpstr>Total Ride Length is about the Same for Both Membership Types on Weekdays across Most Months</vt:lpstr>
      <vt:lpstr>Greater Total Ride Number of Annual Rides on Weekdays for All Months</vt:lpstr>
      <vt:lpstr>Understand how do Annual members and Casual riders use Cyclistic bikes differently  </vt:lpstr>
      <vt:lpstr>Caveat</vt:lpstr>
      <vt:lpstr>Conclusion</vt:lpstr>
      <vt:lpstr>Understand how do Annual members and Casual riders use Cyclistic bikes differently  </vt:lpstr>
      <vt:lpstr>Annual Member vs. Casual Riders Patterns - Broad</vt:lpstr>
      <vt:lpstr>Greater Number of Annual Rides Compared to Casual Rides</vt:lpstr>
      <vt:lpstr>Mean and Median Ride Length of Casual Rides is Greater than their Annual Rides Counterpart</vt:lpstr>
      <vt:lpstr>Total Casual Ride Length is Twice as much as Total Member Ride Length</vt:lpstr>
      <vt:lpstr>More Annual Rides vs. Casual Rides per Month in Most Months</vt:lpstr>
      <vt:lpstr>Greater Mean and Median of Casual Rides in All Months</vt:lpstr>
      <vt:lpstr>Greater Total Ride Length of Casual Riders in Most Months</vt:lpstr>
      <vt:lpstr>Greater Number of Annual Rides vs. Casual Rides in All Seasons Except for Summer</vt:lpstr>
      <vt:lpstr>Greater Total Ride Length of Casual Riders in Most Seasons</vt:lpstr>
      <vt:lpstr>Greater Mean and Median of Casual Rides in All Seasons</vt:lpstr>
      <vt:lpstr>Greater Number of Annual Rides on Weekday Greater Number of Casual Rides on Weekend</vt:lpstr>
      <vt:lpstr>Greater Total Ride Length of Casual Riders Across All Days of the Week</vt:lpstr>
      <vt:lpstr>Greater Mean and Median of Casual Rides Across All Days of the Week</vt:lpstr>
      <vt:lpstr>Greater Number of Annual Rides vs. Casual Rides Across All Ride Types</vt:lpstr>
      <vt:lpstr>Greater Mean and Median of Casual Rides Across All Ride Types</vt:lpstr>
      <vt:lpstr>Greater Mean and Median of Casual Rides Across All Ride Type</vt:lpstr>
      <vt:lpstr>Greater Number of Annual Rides vs. Casual Rides Across All Ride Types Before the Classic Bike</vt:lpstr>
      <vt:lpstr>Greater Number of Annual Rides vs. Casual Rides Across All Ride Types After the Classic Bike</vt:lpstr>
      <vt:lpstr>Conclusion for Supplemental Broad Analysis</vt:lpstr>
      <vt:lpstr>Understand how do Annual members and Casual riders use Cyclistic bikes differently  </vt:lpstr>
      <vt:lpstr>Greater Number of Rides by Annual Riders for Most Days of the Week across all Months </vt:lpstr>
      <vt:lpstr>Greater Total Ride Length of Casual Rides for All Days of the Week across Summer and Spring Months </vt:lpstr>
      <vt:lpstr>Greater Mean and Median of Casual Rides Across All Days of the Week Among All Months</vt:lpstr>
      <vt:lpstr>Generally Greater Number of Annual Rides on Weekday Generally Greater Number of Casual Rides on Weekend Across Seasons</vt:lpstr>
      <vt:lpstr>Usually, More Annual Riders per Ride Type Across all Months</vt:lpstr>
      <vt:lpstr>Greater Casual Total Ride Length in Non- Winter Seasons Across Most Ride Types</vt:lpstr>
      <vt:lpstr>Greater Mean and Median of Casual Rides Across All Ride Types and Months</vt:lpstr>
      <vt:lpstr>Classic and Electric Bike is Used Most by Annual Riders in Three Seasons </vt:lpstr>
      <vt:lpstr>Greater Total Ride Length of Casual Rides in All Seasons Except Winter Across All Ride Types</vt:lpstr>
      <vt:lpstr>Greater Mean and Median of Casual Rides Across All Ride Types and Seasons</vt:lpstr>
      <vt:lpstr>Greater Number of Annual Rides on Weekday Generally Greater Number of Casual Rides on Weekend Across Ride Types</vt:lpstr>
      <vt:lpstr>Greater Total Casual Ride Length for Most Ride Types Across Most Days of the Week</vt:lpstr>
      <vt:lpstr>Greater Mean and Median of Casual Rides Across All Ride Types and Day of Week</vt:lpstr>
      <vt:lpstr>Conclusion for Supplemental Specific Analysis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</dc:title>
  <dc:creator>Trevor Lee</dc:creator>
  <cp:lastModifiedBy>Trevor Lee</cp:lastModifiedBy>
  <cp:revision>99</cp:revision>
  <dcterms:created xsi:type="dcterms:W3CDTF">2021-08-15T21:27:00Z</dcterms:created>
  <dcterms:modified xsi:type="dcterms:W3CDTF">2021-12-09T05:36:09Z</dcterms:modified>
</cp:coreProperties>
</file>