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45"/>
  </p:notesMasterIdLst>
  <p:sldIdLst>
    <p:sldId id="299" r:id="rId2"/>
    <p:sldId id="288" r:id="rId3"/>
    <p:sldId id="257" r:id="rId4"/>
    <p:sldId id="292" r:id="rId5"/>
    <p:sldId id="259" r:id="rId6"/>
    <p:sldId id="291" r:id="rId7"/>
    <p:sldId id="262" r:id="rId8"/>
    <p:sldId id="300" r:id="rId9"/>
    <p:sldId id="263" r:id="rId10"/>
    <p:sldId id="264" r:id="rId11"/>
    <p:sldId id="266" r:id="rId12"/>
    <p:sldId id="265" r:id="rId13"/>
    <p:sldId id="294" r:id="rId14"/>
    <p:sldId id="293" r:id="rId15"/>
    <p:sldId id="322" r:id="rId16"/>
    <p:sldId id="323" r:id="rId17"/>
    <p:sldId id="314" r:id="rId18"/>
    <p:sldId id="315" r:id="rId19"/>
    <p:sldId id="324" r:id="rId20"/>
    <p:sldId id="325" r:id="rId21"/>
    <p:sldId id="327" r:id="rId22"/>
    <p:sldId id="326" r:id="rId23"/>
    <p:sldId id="331" r:id="rId24"/>
    <p:sldId id="330" r:id="rId25"/>
    <p:sldId id="329" r:id="rId26"/>
    <p:sldId id="332" r:id="rId27"/>
    <p:sldId id="317" r:id="rId28"/>
    <p:sldId id="318" r:id="rId29"/>
    <p:sldId id="320" r:id="rId30"/>
    <p:sldId id="321" r:id="rId31"/>
    <p:sldId id="311" r:id="rId32"/>
    <p:sldId id="280" r:id="rId33"/>
    <p:sldId id="281" r:id="rId34"/>
    <p:sldId id="282" r:id="rId35"/>
    <p:sldId id="328" r:id="rId36"/>
    <p:sldId id="297" r:id="rId37"/>
    <p:sldId id="284" r:id="rId38"/>
    <p:sldId id="298" r:id="rId39"/>
    <p:sldId id="274" r:id="rId40"/>
    <p:sldId id="309" r:id="rId41"/>
    <p:sldId id="308" r:id="rId42"/>
    <p:sldId id="310" r:id="rId43"/>
    <p:sldId id="30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7030A0"/>
    <a:srgbClr val="7094A0"/>
    <a:srgbClr val="CFCFD1"/>
    <a:srgbClr val="E7E7E8"/>
    <a:srgbClr val="B1B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108" d="100"/>
          <a:sy n="108" d="100"/>
        </p:scale>
        <p:origin x="78"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A0D2B2-5482-4DC3-AD0D-4D1DA4C8E54C}" type="datetimeFigureOut">
              <a:rPr lang="en-US" smtClean="0"/>
              <a:t>5/10/2014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B2D66-4856-4B39-917B-7FC99F002A19}" type="slidenum">
              <a:rPr lang="en-US" smtClean="0"/>
              <a:t>‹#›</a:t>
            </a:fld>
            <a:endParaRPr lang="en-US"/>
          </a:p>
        </p:txBody>
      </p:sp>
    </p:spTree>
    <p:extLst>
      <p:ext uri="{BB962C8B-B14F-4D97-AF65-F5344CB8AC3E}">
        <p14:creationId xmlns:p14="http://schemas.microsoft.com/office/powerpoint/2010/main" val="38789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7873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5/10/2014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0497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41901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9653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1014090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6280180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guel Castro Bio">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srcRect/>
          <a:stretch>
            <a:fillRect/>
          </a:stretch>
        </p:blipFill>
        <p:spPr bwMode="auto">
          <a:xfrm>
            <a:off x="10591799" y="1827280"/>
            <a:ext cx="1167319" cy="1752913"/>
          </a:xfrm>
          <a:prstGeom prst="rect">
            <a:avLst/>
          </a:prstGeom>
          <a:noFill/>
          <a:ln w="12700">
            <a:solidFill>
              <a:schemeClr val="tx1"/>
            </a:solidFill>
          </a:ln>
          <a:effectLst>
            <a:reflection blurRad="12700" stA="50000" endPos="75000" dist="50800" dir="5400000" sy="-100000" algn="bl" rotWithShape="0"/>
          </a:effectLst>
        </p:spPr>
      </p:pic>
      <p:pic>
        <p:nvPicPr>
          <p:cNvPr id="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1800" y="228685"/>
            <a:ext cx="1167318" cy="1371431"/>
          </a:xfrm>
          <a:prstGeom prst="roundRect">
            <a:avLst>
              <a:gd name="adj" fmla="val 16667"/>
            </a:avLst>
          </a:prstGeom>
          <a:noFill/>
          <a:ln w="38100">
            <a:solidFill>
              <a:schemeClr val="tx1"/>
            </a:solidFill>
          </a:ln>
          <a:effectLst/>
        </p:spPr>
      </p:pic>
      <p:grpSp>
        <p:nvGrpSpPr>
          <p:cNvPr id="5" name="Group 18"/>
          <p:cNvGrpSpPr>
            <a:grpSpLocks/>
          </p:cNvGrpSpPr>
          <p:nvPr/>
        </p:nvGrpSpPr>
        <p:grpSpPr bwMode="auto">
          <a:xfrm>
            <a:off x="10744200" y="5053015"/>
            <a:ext cx="804334" cy="590551"/>
            <a:chOff x="2517" y="2214"/>
            <a:chExt cx="452" cy="372"/>
          </a:xfrm>
        </p:grpSpPr>
        <p:sp>
          <p:nvSpPr>
            <p:cNvPr id="6" name="Text Box 17"/>
            <p:cNvSpPr txBox="1">
              <a:spLocks noChangeArrowheads="1"/>
            </p:cNvSpPr>
            <p:nvPr/>
          </p:nvSpPr>
          <p:spPr bwMode="auto">
            <a:xfrm>
              <a:off x="2517" y="2256"/>
              <a:ext cx="452" cy="330"/>
            </a:xfrm>
            <a:prstGeom prst="rect">
              <a:avLst/>
            </a:prstGeom>
            <a:noFill/>
            <a:ln w="9525">
              <a:noFill/>
              <a:miter lim="800000"/>
              <a:headEnd/>
              <a:tailEnd/>
            </a:ln>
          </p:spPr>
          <p:txBody>
            <a:bodyPr wrap="none">
              <a:spAutoFit/>
            </a:bodyPr>
            <a:lstStyle/>
            <a:p>
              <a:pPr>
                <a:defRPr/>
              </a:pPr>
              <a:r>
                <a:rPr lang="en-US" sz="2800" dirty="0">
                  <a:solidFill>
                    <a:schemeClr val="tx1">
                      <a:lumMod val="90000"/>
                    </a:schemeClr>
                  </a:solidFill>
                </a:rPr>
                <a:t>ineta</a:t>
              </a:r>
            </a:p>
          </p:txBody>
        </p:sp>
        <p:sp>
          <p:nvSpPr>
            <p:cNvPr id="7" name="Oval 16"/>
            <p:cNvSpPr>
              <a:spLocks noChangeArrowheads="1"/>
            </p:cNvSpPr>
            <p:nvPr/>
          </p:nvSpPr>
          <p:spPr bwMode="auto">
            <a:xfrm>
              <a:off x="2532" y="2214"/>
              <a:ext cx="144" cy="144"/>
            </a:xfrm>
            <a:prstGeom prst="ellipse">
              <a:avLst/>
            </a:prstGeom>
            <a:solidFill>
              <a:srgbClr val="4682B4"/>
            </a:solidFill>
            <a:ln w="9525">
              <a:solidFill>
                <a:schemeClr val="tx1"/>
              </a:solidFill>
              <a:round/>
              <a:headEnd/>
              <a:tailEnd/>
            </a:ln>
          </p:spPr>
          <p:txBody>
            <a:bodyPr wrap="none" anchor="ctr"/>
            <a:lstStyle/>
            <a:p>
              <a:pPr>
                <a:defRPr/>
              </a:pPr>
              <a:endParaRPr lang="en-US" sz="1800"/>
            </a:p>
          </p:txBody>
        </p:sp>
      </p:grpSp>
      <p:sp>
        <p:nvSpPr>
          <p:cNvPr id="9" name="Picture 13"/>
          <p:cNvSpPr txBox="1"/>
          <p:nvPr userDrawn="1"/>
        </p:nvSpPr>
        <p:spPr>
          <a:xfrm>
            <a:off x="1016000" y="381000"/>
            <a:ext cx="5997860" cy="923330"/>
          </a:xfrm>
          <a:prstGeom prst="rect">
            <a:avLst/>
          </a:prstGeom>
          <a:noFill/>
        </p:spPr>
        <p:txBody>
          <a:bodyPr wrap="none">
            <a:spAutoFit/>
          </a:bodyPr>
          <a:lstStyle/>
          <a:p>
            <a:pPr fontAlgn="auto">
              <a:spcBef>
                <a:spcPts val="0"/>
              </a:spcBef>
              <a:spcAft>
                <a:spcPts val="0"/>
              </a:spcAft>
              <a:defRPr/>
            </a:pPr>
            <a:r>
              <a:rPr lang="en-US" sz="5400" dirty="0">
                <a:solidFill>
                  <a:schemeClr val="tx2"/>
                </a:solidFill>
                <a:effectLst>
                  <a:reflection blurRad="12700" stA="50000" endPos="75000" dist="12700" dir="5400000" sy="-100000" algn="bl" rotWithShape="0"/>
                </a:effectLst>
                <a:latin typeface="Cooper Black"/>
              </a:rPr>
              <a:t>Miguel A. Castro</a:t>
            </a:r>
          </a:p>
        </p:txBody>
      </p:sp>
      <p:sp>
        <p:nvSpPr>
          <p:cNvPr id="10" name="Text Box 19"/>
          <p:cNvSpPr txBox="1">
            <a:spLocks noChangeArrowheads="1"/>
          </p:cNvSpPr>
          <p:nvPr userDrawn="1"/>
        </p:nvSpPr>
        <p:spPr bwMode="auto">
          <a:xfrm>
            <a:off x="609600" y="1938278"/>
            <a:ext cx="6587067" cy="2862322"/>
          </a:xfrm>
          <a:prstGeom prst="rect">
            <a:avLst/>
          </a:prstGeom>
          <a:noFill/>
          <a:ln w="9525">
            <a:noFill/>
            <a:miter lim="800000"/>
            <a:headEnd/>
            <a:tailEnd/>
          </a:ln>
        </p:spPr>
        <p:txBody>
          <a:bodyPr>
            <a:spAutoFit/>
          </a:bodyPr>
          <a:lstStyle/>
          <a:p>
            <a:pPr>
              <a:buClr>
                <a:srgbClr val="4682B4"/>
              </a:buClr>
              <a:buFont typeface="Wingdings" pitchFamily="2" charset="2"/>
              <a:buChar char="Ø"/>
              <a:defRPr/>
            </a:pPr>
            <a:r>
              <a:rPr lang="en-US" sz="2000" baseline="0" dirty="0" smtClean="0">
                <a:solidFill>
                  <a:schemeClr val="tx1"/>
                </a:solidFill>
              </a:rPr>
              <a:t> Solutions Architect </a:t>
            </a:r>
            <a:r>
              <a:rPr lang="en-US" sz="2000" baseline="0" smtClean="0">
                <a:solidFill>
                  <a:schemeClr val="tx1"/>
                </a:solidFill>
              </a:rPr>
              <a:t>&amp; Trainer</a:t>
            </a:r>
          </a:p>
          <a:p>
            <a:pPr>
              <a:buClr>
                <a:srgbClr val="4682B4"/>
              </a:buClr>
              <a:buFont typeface="Wingdings" pitchFamily="2" charset="2"/>
              <a:buChar char="Ø"/>
              <a:defRPr/>
            </a:pPr>
            <a:r>
              <a:rPr lang="en-US" sz="2000" dirty="0" smtClean="0">
                <a:solidFill>
                  <a:schemeClr val="tx1"/>
                </a:solidFill>
              </a:rPr>
              <a:t> </a:t>
            </a:r>
            <a:r>
              <a:rPr lang="en-US" sz="2000" dirty="0">
                <a:solidFill>
                  <a:schemeClr val="tx1"/>
                </a:solidFill>
              </a:rPr>
              <a:t>Microsoft </a:t>
            </a:r>
            <a:r>
              <a:rPr lang="en-US" sz="2000" dirty="0" smtClean="0">
                <a:solidFill>
                  <a:schemeClr val="tx1"/>
                </a:solidFill>
              </a:rPr>
              <a:t>MVP (10 years and running!)</a:t>
            </a:r>
            <a:endParaRPr lang="en-US" sz="2000" dirty="0">
              <a:solidFill>
                <a:schemeClr val="tx1"/>
              </a:solidFill>
            </a:endParaRPr>
          </a:p>
          <a:p>
            <a:pPr>
              <a:buClr>
                <a:srgbClr val="4682B4"/>
              </a:buClr>
              <a:buFont typeface="Wingdings" pitchFamily="2" charset="2"/>
              <a:buChar char="Ø"/>
              <a:defRPr/>
            </a:pPr>
            <a:r>
              <a:rPr lang="en-US" sz="2000" dirty="0">
                <a:solidFill>
                  <a:schemeClr val="tx1"/>
                </a:solidFill>
              </a:rPr>
              <a:t> ASP Insider</a:t>
            </a:r>
          </a:p>
          <a:p>
            <a:pPr>
              <a:buClr>
                <a:srgbClr val="4682B4"/>
              </a:buClr>
              <a:buFont typeface="Wingdings" pitchFamily="2" charset="2"/>
              <a:buChar char="Ø"/>
              <a:defRPr/>
            </a:pPr>
            <a:r>
              <a:rPr lang="en-US" sz="2000" dirty="0">
                <a:solidFill>
                  <a:schemeClr val="tx1"/>
                </a:solidFill>
              </a:rPr>
              <a:t> VSX </a:t>
            </a:r>
            <a:r>
              <a:rPr lang="en-US" sz="2000" dirty="0" smtClean="0">
                <a:solidFill>
                  <a:schemeClr val="tx1"/>
                </a:solidFill>
              </a:rPr>
              <a:t>Insider</a:t>
            </a:r>
          </a:p>
          <a:p>
            <a:pPr>
              <a:buClr>
                <a:srgbClr val="4682B4"/>
              </a:buClr>
              <a:buFont typeface="Wingdings" pitchFamily="2" charset="2"/>
              <a:buChar char="Ø"/>
              <a:defRPr/>
            </a:pPr>
            <a:r>
              <a:rPr lang="en-US" sz="2000" dirty="0" smtClean="0">
                <a:solidFill>
                  <a:schemeClr val="tx1"/>
                </a:solidFill>
              </a:rPr>
              <a:t> C# Insider</a:t>
            </a:r>
          </a:p>
          <a:p>
            <a:pPr>
              <a:buClr>
                <a:srgbClr val="4682B4"/>
              </a:buClr>
              <a:buFont typeface="Wingdings" pitchFamily="2" charset="2"/>
              <a:buChar char="Ø"/>
              <a:defRPr/>
            </a:pPr>
            <a:r>
              <a:rPr lang="en-US" sz="2000" dirty="0" smtClean="0">
                <a:solidFill>
                  <a:schemeClr val="tx1"/>
                </a:solidFill>
              </a:rPr>
              <a:t> Azure Insider</a:t>
            </a:r>
            <a:endParaRPr lang="en-US" sz="2000" dirty="0">
              <a:solidFill>
                <a:schemeClr val="tx1"/>
              </a:solidFill>
            </a:endParaRPr>
          </a:p>
          <a:p>
            <a:pPr>
              <a:buClr>
                <a:srgbClr val="4682B4"/>
              </a:buClr>
              <a:buFont typeface="Wingdings" pitchFamily="2" charset="2"/>
              <a:buChar char="Ø"/>
              <a:defRPr/>
            </a:pPr>
            <a:r>
              <a:rPr lang="en-US" sz="2000" dirty="0">
                <a:solidFill>
                  <a:schemeClr val="tx1"/>
                </a:solidFill>
              </a:rPr>
              <a:t> Member of the INETA Speakers Bureau</a:t>
            </a:r>
          </a:p>
          <a:p>
            <a:pPr>
              <a:buClr>
                <a:srgbClr val="4682B4"/>
              </a:buClr>
              <a:buFont typeface="Wingdings" pitchFamily="2" charset="2"/>
              <a:buChar char="Ø"/>
              <a:defRPr/>
            </a:pPr>
            <a:r>
              <a:rPr lang="en-US" sz="2000" dirty="0">
                <a:solidFill>
                  <a:schemeClr val="tx1"/>
                </a:solidFill>
              </a:rPr>
              <a:t> Conference Speaker</a:t>
            </a:r>
          </a:p>
          <a:p>
            <a:pPr>
              <a:buClr>
                <a:srgbClr val="4682B4"/>
              </a:buClr>
              <a:buFont typeface="Wingdings" pitchFamily="2" charset="2"/>
              <a:buChar char="Ø"/>
              <a:defRPr/>
            </a:pPr>
            <a:r>
              <a:rPr lang="en-US" sz="2000" dirty="0" smtClean="0">
                <a:solidFill>
                  <a:schemeClr val="tx1"/>
                </a:solidFill>
              </a:rPr>
              <a:t>Writing code </a:t>
            </a:r>
            <a:r>
              <a:rPr lang="en-US" sz="2000" dirty="0">
                <a:solidFill>
                  <a:schemeClr val="tx1"/>
                </a:solidFill>
              </a:rPr>
              <a:t>since </a:t>
            </a:r>
            <a:r>
              <a:rPr lang="en-US" sz="2000" dirty="0" smtClean="0">
                <a:solidFill>
                  <a:schemeClr val="tx1"/>
                </a:solidFill>
              </a:rPr>
              <a:t>19</a:t>
            </a:r>
            <a:r>
              <a:rPr lang="en-US" sz="2000" baseline="0" dirty="0" smtClean="0">
                <a:solidFill>
                  <a:schemeClr val="tx1"/>
                </a:solidFill>
              </a:rPr>
              <a:t>79</a:t>
            </a:r>
            <a:endParaRPr lang="en-US" sz="2000" dirty="0">
              <a:solidFill>
                <a:schemeClr val="tx1"/>
              </a:solidFill>
            </a:endParaRPr>
          </a:p>
        </p:txBody>
      </p:sp>
      <p:sp>
        <p:nvSpPr>
          <p:cNvPr id="3" name="TextBox 2"/>
          <p:cNvSpPr txBox="1"/>
          <p:nvPr userDrawn="1"/>
        </p:nvSpPr>
        <p:spPr>
          <a:xfrm>
            <a:off x="381000" y="5016906"/>
            <a:ext cx="9876638" cy="1446550"/>
          </a:xfrm>
          <a:prstGeom prst="rect">
            <a:avLst/>
          </a:prstGeom>
          <a:noFill/>
        </p:spPr>
        <p:txBody>
          <a:bodyPr wrap="square" lIns="182880" tIns="146304" rIns="182880" bIns="146304" rtlCol="0">
            <a:spAutoFit/>
          </a:bodyPr>
          <a:lstStyle/>
          <a:p>
            <a:pPr>
              <a:lnSpc>
                <a:spcPct val="90000"/>
              </a:lnSpc>
              <a:spcAft>
                <a:spcPts val="600"/>
              </a:spcAft>
            </a:pPr>
            <a:r>
              <a:rPr lang="en-US" sz="2400" b="0" i="1" dirty="0" smtClean="0">
                <a:gradFill>
                  <a:gsLst>
                    <a:gs pos="2917">
                      <a:schemeClr val="tx1"/>
                    </a:gs>
                    <a:gs pos="30000">
                      <a:schemeClr val="tx1"/>
                    </a:gs>
                  </a:gsLst>
                  <a:lin ang="5400000" scaled="0"/>
                </a:gradFill>
              </a:rPr>
              <a:t>Author of Pluralsight courses:</a:t>
            </a:r>
          </a:p>
          <a:p>
            <a:pPr marL="342900" indent="-342900">
              <a:lnSpc>
                <a:spcPct val="90000"/>
              </a:lnSpc>
              <a:spcAft>
                <a:spcPts val="600"/>
              </a:spcAft>
              <a:buFont typeface="Arial" panose="020B0604020202020204" pitchFamily="34" charset="0"/>
              <a:buChar char="•"/>
            </a:pPr>
            <a:r>
              <a:rPr lang="en-US" sz="2400" b="1" dirty="0" smtClean="0">
                <a:gradFill>
                  <a:gsLst>
                    <a:gs pos="2917">
                      <a:schemeClr val="tx1"/>
                    </a:gs>
                    <a:gs pos="30000">
                      <a:schemeClr val="tx1"/>
                    </a:gs>
                  </a:gsLst>
                  <a:lin ang="5400000" scaled="0"/>
                </a:gradFill>
              </a:rPr>
              <a:t>Building End-to-End Multi-Client Service Oriented Applications</a:t>
            </a:r>
          </a:p>
          <a:p>
            <a:pPr marL="342900" indent="-342900">
              <a:lnSpc>
                <a:spcPct val="90000"/>
              </a:lnSpc>
              <a:spcAft>
                <a:spcPts val="600"/>
              </a:spcAft>
              <a:buFont typeface="Arial" panose="020B0604020202020204" pitchFamily="34" charset="0"/>
              <a:buChar char="•"/>
            </a:pPr>
            <a:r>
              <a:rPr lang="en-US" sz="2400" b="1" dirty="0" smtClean="0">
                <a:gradFill>
                  <a:gsLst>
                    <a:gs pos="2917">
                      <a:schemeClr val="tx1"/>
                    </a:gs>
                    <a:gs pos="30000">
                      <a:schemeClr val="tx1"/>
                    </a:gs>
                  </a:gsLst>
                  <a:lin ang="5400000" scaled="0"/>
                </a:gradFill>
              </a:rPr>
              <a:t>Developing</a:t>
            </a:r>
            <a:r>
              <a:rPr lang="en-US" sz="2400" b="1" baseline="0" dirty="0" smtClean="0">
                <a:gradFill>
                  <a:gsLst>
                    <a:gs pos="2917">
                      <a:schemeClr val="tx1"/>
                    </a:gs>
                    <a:gs pos="30000">
                      <a:schemeClr val="tx1"/>
                    </a:gs>
                  </a:gsLst>
                  <a:lin ang="5400000" scaled="0"/>
                </a:gradFill>
              </a:rPr>
              <a:t> Extensible Software</a:t>
            </a:r>
            <a:endParaRPr lang="en-US" sz="2400" b="1"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3011055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2047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809113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50525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637929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4993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9761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54516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22755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userDrawn="1"/>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668986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860687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9923073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3247197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165990700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0125356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57036572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0307742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bg bwMode="auto">
      <p:bgPr>
        <a:solidFill>
          <a:srgbClr val="002050"/>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gray">
          <a:xfrm>
            <a:off x="6097556" y="0"/>
            <a:ext cx="6094444" cy="6856100"/>
          </a:xfrm>
          <a:blipFill>
            <a:blip r:embed="rId2"/>
            <a:stretch>
              <a:fillRect/>
            </a:stretch>
          </a:blipFill>
        </p:spPr>
        <p:txBody>
          <a:bodyPr tIns="548640" anchor="ctr" anchorCtr="0">
            <a:noAutofit/>
          </a:bodyPr>
          <a:lstStyle>
            <a:lvl1pPr marL="336145" marR="0" indent="-336145" algn="ctr" defTabSz="914367" rtl="0" eaLnBrk="1" fontAlgn="auto" latinLnBrk="0" hangingPunct="1">
              <a:lnSpc>
                <a:spcPct val="90000"/>
              </a:lnSpc>
              <a:spcBef>
                <a:spcPct val="20000"/>
              </a:spcBef>
              <a:spcAft>
                <a:spcPts val="0"/>
              </a:spcAft>
              <a:buClr>
                <a:schemeClr val="tx1"/>
              </a:buClr>
              <a:buSzPct val="100000"/>
              <a:buFontTx/>
              <a:buBlip>
                <a:blip r:embed="rId3"/>
              </a:buBlip>
              <a:tabLst/>
              <a:defRPr lang="en-US" sz="2353" kern="1200" spc="0" baseline="0" dirty="0">
                <a:gradFill>
                  <a:gsLst>
                    <a:gs pos="1250">
                      <a:srgbClr val="FFFFFF"/>
                    </a:gs>
                    <a:gs pos="100000">
                      <a:srgbClr val="FFFFFF"/>
                    </a:gs>
                  </a:gsLst>
                  <a:lin ang="5400000" scaled="0"/>
                </a:gradFill>
                <a:latin typeface="+mj-lt"/>
                <a:ea typeface="+mn-ea"/>
                <a:cs typeface="+mn-cs"/>
              </a:defRPr>
            </a:lvl1pPr>
          </a:lstStyle>
          <a:p>
            <a:r>
              <a:rPr lang="en-US" smtClean="0"/>
              <a:t>Click icon to add picture</a:t>
            </a:r>
            <a:endParaRPr lang="en-US" dirty="0"/>
          </a:p>
        </p:txBody>
      </p:sp>
      <p:sp>
        <p:nvSpPr>
          <p:cNvPr id="4" name="Title 1"/>
          <p:cNvSpPr>
            <a:spLocks noGrp="1"/>
          </p:cNvSpPr>
          <p:nvPr>
            <p:ph type="title" hasCustomPrompt="1"/>
          </p:nvPr>
        </p:nvSpPr>
        <p:spPr bwMode="invGray">
          <a:xfrm>
            <a:off x="269240" y="2095970"/>
            <a:ext cx="5378549" cy="267785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29"/>
            <a:ext cx="5377215" cy="89655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10" name="MS logo whit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invGray">
          <a:xfrm>
            <a:off x="448213" y="6061766"/>
            <a:ext cx="1522404" cy="326167"/>
          </a:xfrm>
          <a:prstGeom prst="rect">
            <a:avLst/>
          </a:prstGeom>
        </p:spPr>
      </p:pic>
    </p:spTree>
    <p:extLst>
      <p:ext uri="{BB962C8B-B14F-4D97-AF65-F5344CB8AC3E}">
        <p14:creationId xmlns:p14="http://schemas.microsoft.com/office/powerpoint/2010/main" val="21369563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3779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63584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982802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81264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2164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99171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017994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94968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10591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bwMode="auto">
          <a:xfrm>
            <a:off x="0" y="1981201"/>
            <a:ext cx="12192000" cy="693751"/>
          </a:xfrm>
          <a:prstGeom prst="rect">
            <a:avLst/>
          </a:prstGeom>
          <a:blipFill>
            <a:blip r:embed="rId2"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2" name="Title 1"/>
          <p:cNvSpPr>
            <a:spLocks noGrp="1"/>
          </p:cNvSpPr>
          <p:nvPr>
            <p:ph type="title" hasCustomPrompt="1"/>
          </p:nvPr>
        </p:nvSpPr>
        <p:spPr bwMode="white">
          <a:xfrm>
            <a:off x="609600" y="1990725"/>
            <a:ext cx="10972800" cy="762000"/>
          </a:xfrm>
        </p:spPr>
        <p:txBody>
          <a:bodyPr/>
          <a:lstStyle>
            <a:lvl1pPr algn="l">
              <a:defRPr>
                <a:solidFill>
                  <a:schemeClr val="tx1"/>
                </a:solidFill>
              </a:defRPr>
            </a:lvl1pPr>
          </a:lstStyle>
          <a:p>
            <a:r>
              <a:rPr lang="en-US" dirty="0" smtClean="0"/>
              <a:t>Demo</a:t>
            </a:r>
            <a:endParaRPr lang="en-US" dirty="0"/>
          </a:p>
        </p:txBody>
      </p:sp>
      <p:sp>
        <p:nvSpPr>
          <p:cNvPr id="4" name="Text Placeholder 2"/>
          <p:cNvSpPr>
            <a:spLocks noGrp="1"/>
          </p:cNvSpPr>
          <p:nvPr>
            <p:ph type="body" idx="1"/>
          </p:nvPr>
        </p:nvSpPr>
        <p:spPr>
          <a:xfrm>
            <a:off x="609600" y="3962400"/>
            <a:ext cx="10972800" cy="1905000"/>
          </a:xfrm>
        </p:spPr>
        <p:txBody>
          <a:bodyPr rtlCol="0"/>
          <a:lstStyle>
            <a:lvl1pPr marL="0" indent="0">
              <a:buClrTx/>
              <a:buFont typeface="Wingdings" pitchFamily="2" charset="2"/>
              <a:buNone/>
              <a:defRPr sz="2000" b="0">
                <a:latin typeface="Calibri" pitchFamily="34" charset="0"/>
              </a:defRPr>
            </a:lvl1pPr>
            <a:lvl2pPr marL="457200" indent="0">
              <a:buClrTx/>
              <a:buFont typeface="Wingdings" pitchFamily="2" charset="2"/>
              <a:buNone/>
              <a:defRPr sz="1800" b="0">
                <a:latin typeface="Calibri Light" pitchFamily="34" charset="0"/>
              </a:defRPr>
            </a:lvl2pPr>
            <a:lvl3pPr marL="914400" indent="0">
              <a:buClrTx/>
              <a:buFont typeface="Wingdings" pitchFamily="2" charset="2"/>
              <a:buNone/>
              <a:defRPr sz="1600" b="0">
                <a:latin typeface="Myriad Pro" pitchFamily="34" charset="0"/>
              </a:defRPr>
            </a:lvl3pPr>
            <a:lvl4pPr marL="1371600" indent="0">
              <a:buClrTx/>
              <a:buFont typeface="Wingdings" pitchFamily="2" charset="2"/>
              <a:buNone/>
              <a:defRPr sz="1400" b="0">
                <a:latin typeface="Myriad Pro" pitchFamily="34" charset="0"/>
              </a:defRPr>
            </a:lvl4pPr>
            <a:lvl5pPr marL="1828800" indent="0">
              <a:buClrTx/>
              <a:buFont typeface="Wingdings" pitchFamily="2" charset="2"/>
              <a:buNone/>
              <a:defRPr sz="1200" b="0">
                <a:latin typeface="Myriad Pro" pitchFamily="34" charset="0"/>
              </a:defRPr>
            </a:lvl5pPr>
          </a:lstStyle>
          <a:p>
            <a:pPr lvl="0"/>
            <a:r>
              <a:rPr lang="en-US" smtClean="0"/>
              <a:t>Click to edit Master text styles</a:t>
            </a:r>
          </a:p>
          <a:p>
            <a:pPr lvl="1"/>
            <a:r>
              <a:rPr lang="en-US" smtClean="0"/>
              <a:t>Second level</a:t>
            </a:r>
          </a:p>
        </p:txBody>
      </p:sp>
      <p:pic>
        <p:nvPicPr>
          <p:cNvPr id="7" name="Picture 6"/>
          <p:cNvPicPr>
            <a:picLocks noChangeAspect="1"/>
          </p:cNvPicPr>
          <p:nvPr userDrawn="1"/>
        </p:nvPicPr>
        <p:blipFill>
          <a:blip r:embed="rId3"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6299200" y="4953000"/>
            <a:ext cx="5362360" cy="1399032"/>
          </a:xfrm>
          <a:prstGeom prst="rect">
            <a:avLst/>
          </a:prstGeom>
        </p:spPr>
      </p:pic>
    </p:spTree>
    <p:extLst>
      <p:ext uri="{BB962C8B-B14F-4D97-AF65-F5344CB8AC3E}">
        <p14:creationId xmlns:p14="http://schemas.microsoft.com/office/powerpoint/2010/main" val="3061993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childTnLst>
                          </p:cTn>
                        </p:par>
                        <p:par>
                          <p:cTn id="11" fill="hold">
                            <p:stCondLst>
                              <p:cond delay="2500"/>
                            </p:stCondLst>
                            <p:childTnLst>
                              <p:par>
                                <p:cTn id="12" presetID="1" presetClass="entr" presetSubtype="0" fill="hold" grpId="0" nodeType="afterEffect">
                                  <p:stCondLst>
                                    <p:cond delay="100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4" grpId="0" build="p">
        <p:tmplLst>
          <p:tmpl lvl="1">
            <p:tnLst>
              <p:par>
                <p:cTn presetID="1" presetClass="entr" presetSubtype="0" fill="hold" nodeType="after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6096001" y="2362201"/>
            <a:ext cx="6536265" cy="4453467"/>
          </a:xfrm>
          <a:prstGeom prst="rect">
            <a:avLst/>
          </a:prstGeom>
          <a:ln>
            <a:noFill/>
          </a:ln>
          <a:effectLst>
            <a:softEdge rad="635000"/>
          </a:effectLst>
        </p:spPr>
      </p:pic>
      <p:sp>
        <p:nvSpPr>
          <p:cNvPr id="3" name="Text Placeholder 2"/>
          <p:cNvSpPr>
            <a:spLocks noGrp="1"/>
          </p:cNvSpPr>
          <p:nvPr>
            <p:ph type="body" idx="1"/>
          </p:nvPr>
        </p:nvSpPr>
        <p:spPr>
          <a:xfrm>
            <a:off x="914400" y="2906713"/>
            <a:ext cx="103632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0234479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3530809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198070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631656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400004300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19470939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49190656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9"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12969162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77"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8" r:id="rId36"/>
    <p:sldLayoutId id="2147483779" r:id="rId3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40"/>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40"/>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40"/>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40"/>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40"/>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hyperlink" Target="http://channel9.msdn.com/Events/TechEd" TargetMode="External"/><Relationship Id="rId5" Type="http://schemas.openxmlformats.org/officeDocument/2006/relationships/hyperlink" Target="http://microsoft.com/technet" TargetMode="External"/><Relationship Id="rId4" Type="http://schemas.openxmlformats.org/officeDocument/2006/relationships/hyperlink" Target="http://microsoft.com/msdn"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084187"/>
            <a:ext cx="8036498" cy="1793090"/>
          </a:xfrm>
        </p:spPr>
        <p:txBody>
          <a:bodyPr/>
          <a:lstStyle/>
          <a:p>
            <a:r>
              <a:rPr lang="en-US" sz="4800" dirty="0"/>
              <a:t>Deep Dive Into Dependency Injection and Writing Decoupled Quality and Testable Code</a:t>
            </a:r>
          </a:p>
        </p:txBody>
      </p:sp>
      <p:sp>
        <p:nvSpPr>
          <p:cNvPr id="3" name="Text Placeholder 2"/>
          <p:cNvSpPr>
            <a:spLocks noGrp="1"/>
          </p:cNvSpPr>
          <p:nvPr>
            <p:ph type="body" sz="quarter" idx="12"/>
          </p:nvPr>
        </p:nvSpPr>
        <p:spPr/>
        <p:txBody>
          <a:bodyPr anchor="b" anchorCtr="0"/>
          <a:lstStyle/>
          <a:p>
            <a:r>
              <a:rPr lang="en-US" dirty="0"/>
              <a:t>Miguel A. Castro | @</a:t>
            </a:r>
            <a:r>
              <a:rPr lang="en-US" dirty="0" smtClean="0"/>
              <a:t>miguelcastro67</a:t>
            </a:r>
            <a:endParaRPr lang="en-US" dirty="0"/>
          </a:p>
        </p:txBody>
      </p:sp>
    </p:spTree>
    <p:extLst>
      <p:ext uri="{BB962C8B-B14F-4D97-AF65-F5344CB8AC3E}">
        <p14:creationId xmlns:p14="http://schemas.microsoft.com/office/powerpoint/2010/main" val="4158322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3527441"/>
          </a:xfrm>
        </p:spPr>
        <p:txBody>
          <a:bodyPr/>
          <a:lstStyle/>
          <a:p>
            <a:r>
              <a:rPr lang="en-US" dirty="0" smtClean="0"/>
              <a:t>A repository for definitions typically relating an abstraction to a concrete class</a:t>
            </a:r>
          </a:p>
          <a:p>
            <a:r>
              <a:rPr lang="en-US" dirty="0" smtClean="0"/>
              <a:t>Core functionality</a:t>
            </a:r>
          </a:p>
          <a:p>
            <a:pPr lvl="1"/>
            <a:r>
              <a:rPr lang="en-US" dirty="0" smtClean="0"/>
              <a:t>Provide facility for registering classes</a:t>
            </a:r>
          </a:p>
          <a:p>
            <a:pPr lvl="2"/>
            <a:r>
              <a:rPr lang="en-US" dirty="0" smtClean="0"/>
              <a:t>Usually related to interfaces</a:t>
            </a:r>
          </a:p>
          <a:p>
            <a:pPr lvl="1"/>
            <a:r>
              <a:rPr lang="en-US" dirty="0" smtClean="0"/>
              <a:t>Provide facility for resolving a request</a:t>
            </a:r>
          </a:p>
          <a:p>
            <a:pPr lvl="2"/>
            <a:r>
              <a:rPr lang="en-US" dirty="0" smtClean="0"/>
              <a:t>Usually from a given interface (not always)</a:t>
            </a:r>
          </a:p>
        </p:txBody>
      </p:sp>
      <p:sp>
        <p:nvSpPr>
          <p:cNvPr id="2" name="Title 1"/>
          <p:cNvSpPr>
            <a:spLocks noGrp="1"/>
          </p:cNvSpPr>
          <p:nvPr>
            <p:ph type="title"/>
          </p:nvPr>
        </p:nvSpPr>
        <p:spPr/>
        <p:txBody>
          <a:bodyPr/>
          <a:lstStyle/>
          <a:p>
            <a:r>
              <a:rPr lang="en-US" dirty="0" smtClean="0"/>
              <a:t>The DI Container</a:t>
            </a:r>
            <a:endParaRPr lang="en-US" dirty="0"/>
          </a:p>
        </p:txBody>
      </p:sp>
    </p:spTree>
    <p:extLst>
      <p:ext uri="{BB962C8B-B14F-4D97-AF65-F5344CB8AC3E}">
        <p14:creationId xmlns:p14="http://schemas.microsoft.com/office/powerpoint/2010/main" val="7875977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3763823"/>
          </a:xfrm>
        </p:spPr>
        <p:txBody>
          <a:bodyPr/>
          <a:lstStyle/>
          <a:p>
            <a:r>
              <a:rPr lang="en-US" dirty="0" smtClean="0"/>
              <a:t>Type associations (registrations) achieved depending on container</a:t>
            </a:r>
          </a:p>
          <a:p>
            <a:pPr lvl="1"/>
            <a:r>
              <a:rPr lang="en-US" dirty="0" smtClean="0"/>
              <a:t>Procedural (fluent interface)</a:t>
            </a:r>
          </a:p>
          <a:p>
            <a:pPr lvl="2"/>
            <a:r>
              <a:rPr lang="en-US" dirty="0" smtClean="0"/>
              <a:t>Unity, NInject, Castle Windsor, </a:t>
            </a:r>
            <a:r>
              <a:rPr lang="en-US" dirty="0" err="1" smtClean="0"/>
              <a:t>StructureMap</a:t>
            </a:r>
            <a:r>
              <a:rPr lang="en-US" dirty="0" smtClean="0"/>
              <a:t>, </a:t>
            </a:r>
            <a:r>
              <a:rPr lang="en-US" dirty="0" err="1" smtClean="0"/>
              <a:t>Autofac</a:t>
            </a:r>
            <a:endParaRPr lang="en-US" dirty="0" smtClean="0"/>
          </a:p>
          <a:p>
            <a:pPr lvl="1"/>
            <a:r>
              <a:rPr lang="en-US" dirty="0" smtClean="0"/>
              <a:t>Configuration</a:t>
            </a:r>
          </a:p>
          <a:p>
            <a:pPr lvl="2"/>
            <a:r>
              <a:rPr lang="en-US" dirty="0" err="1" smtClean="0"/>
              <a:t>Spring.NET</a:t>
            </a:r>
            <a:r>
              <a:rPr lang="en-US" dirty="0" smtClean="0"/>
              <a:t>, </a:t>
            </a:r>
            <a:r>
              <a:rPr lang="en-US" dirty="0" err="1" smtClean="0"/>
              <a:t>Autofac</a:t>
            </a:r>
            <a:r>
              <a:rPr lang="en-US" dirty="0" smtClean="0"/>
              <a:t>, etc.</a:t>
            </a:r>
          </a:p>
          <a:p>
            <a:pPr lvl="1"/>
            <a:r>
              <a:rPr lang="en-US" dirty="0" smtClean="0"/>
              <a:t>Declarative (attributes)</a:t>
            </a:r>
          </a:p>
          <a:p>
            <a:pPr lvl="2"/>
            <a:r>
              <a:rPr lang="en-US" dirty="0" smtClean="0"/>
              <a:t>Managed Extensibility Framework (MEF)</a:t>
            </a:r>
            <a:endParaRPr lang="en-US" dirty="0"/>
          </a:p>
        </p:txBody>
      </p:sp>
      <p:sp>
        <p:nvSpPr>
          <p:cNvPr id="2" name="Title 1"/>
          <p:cNvSpPr>
            <a:spLocks noGrp="1"/>
          </p:cNvSpPr>
          <p:nvPr>
            <p:ph type="title"/>
          </p:nvPr>
        </p:nvSpPr>
        <p:spPr/>
        <p:txBody>
          <a:bodyPr/>
          <a:lstStyle/>
          <a:p>
            <a:r>
              <a:rPr lang="en-US" dirty="0" smtClean="0"/>
              <a:t>The DI Container</a:t>
            </a:r>
            <a:endParaRPr lang="en-US" dirty="0"/>
          </a:p>
        </p:txBody>
      </p:sp>
    </p:spTree>
    <p:extLst>
      <p:ext uri="{BB962C8B-B14F-4D97-AF65-F5344CB8AC3E}">
        <p14:creationId xmlns:p14="http://schemas.microsoft.com/office/powerpoint/2010/main" val="11858938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4602023"/>
          </a:xfrm>
        </p:spPr>
        <p:txBody>
          <a:bodyPr>
            <a:noAutofit/>
          </a:bodyPr>
          <a:lstStyle/>
          <a:p>
            <a:r>
              <a:rPr lang="en-US" dirty="0" smtClean="0"/>
              <a:t>Recursively resolves dependencies</a:t>
            </a:r>
          </a:p>
          <a:p>
            <a:r>
              <a:rPr lang="en-US" dirty="0" smtClean="0"/>
              <a:t>Injected interface variables</a:t>
            </a:r>
          </a:p>
          <a:p>
            <a:pPr lvl="1"/>
            <a:r>
              <a:rPr lang="en-US" dirty="0" smtClean="0"/>
              <a:t>Constructor (usual)</a:t>
            </a:r>
          </a:p>
          <a:p>
            <a:pPr lvl="1"/>
            <a:r>
              <a:rPr lang="en-US" dirty="0" smtClean="0"/>
              <a:t>Property</a:t>
            </a:r>
          </a:p>
          <a:p>
            <a:r>
              <a:rPr lang="en-US" dirty="0" smtClean="0"/>
              <a:t>Requesting one class (from container) starts chain reaction</a:t>
            </a:r>
          </a:p>
        </p:txBody>
      </p:sp>
      <p:sp>
        <p:nvSpPr>
          <p:cNvPr id="2" name="Title 1"/>
          <p:cNvSpPr>
            <a:spLocks noGrp="1"/>
          </p:cNvSpPr>
          <p:nvPr>
            <p:ph type="title"/>
          </p:nvPr>
        </p:nvSpPr>
        <p:spPr/>
        <p:txBody>
          <a:bodyPr/>
          <a:lstStyle/>
          <a:p>
            <a:r>
              <a:rPr lang="en-US" dirty="0" smtClean="0"/>
              <a:t>The DI Container</a:t>
            </a:r>
            <a:endParaRPr lang="en-US" dirty="0"/>
          </a:p>
        </p:txBody>
      </p:sp>
    </p:spTree>
    <p:extLst>
      <p:ext uri="{BB962C8B-B14F-4D97-AF65-F5344CB8AC3E}">
        <p14:creationId xmlns:p14="http://schemas.microsoft.com/office/powerpoint/2010/main" val="38257658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38456"/>
            <a:ext cx="11653523" cy="4709944"/>
          </a:xfrm>
        </p:spPr>
        <p:txBody>
          <a:bodyPr/>
          <a:lstStyle/>
          <a:p>
            <a:r>
              <a:rPr lang="en-US" dirty="0" smtClean="0"/>
              <a:t>Unity</a:t>
            </a:r>
          </a:p>
          <a:p>
            <a:r>
              <a:rPr lang="en-US" dirty="0" err="1" smtClean="0"/>
              <a:t>Ninject</a:t>
            </a:r>
            <a:endParaRPr lang="en-US" dirty="0" smtClean="0"/>
          </a:p>
          <a:p>
            <a:r>
              <a:rPr lang="en-US" dirty="0" smtClean="0"/>
              <a:t>Castle Windsor</a:t>
            </a:r>
          </a:p>
          <a:p>
            <a:r>
              <a:rPr lang="en-US" dirty="0" err="1" smtClean="0"/>
              <a:t>StructureMap</a:t>
            </a:r>
            <a:endParaRPr lang="en-US" dirty="0" smtClean="0"/>
          </a:p>
          <a:p>
            <a:r>
              <a:rPr lang="en-US" dirty="0" err="1" smtClean="0"/>
              <a:t>AutoFac</a:t>
            </a:r>
            <a:r>
              <a:rPr lang="en-US" dirty="0" smtClean="0"/>
              <a:t> *</a:t>
            </a:r>
          </a:p>
          <a:p>
            <a:r>
              <a:rPr lang="en-US" dirty="0" err="1" smtClean="0"/>
              <a:t>MEF</a:t>
            </a:r>
            <a:endParaRPr lang="en-US" dirty="0" smtClean="0"/>
          </a:p>
          <a:p>
            <a:r>
              <a:rPr lang="en-US" dirty="0" err="1" smtClean="0"/>
              <a:t>Spring.NET</a:t>
            </a:r>
            <a:endParaRPr lang="en-US" dirty="0"/>
          </a:p>
        </p:txBody>
      </p:sp>
      <p:sp>
        <p:nvSpPr>
          <p:cNvPr id="2" name="Title 1"/>
          <p:cNvSpPr>
            <a:spLocks noGrp="1"/>
          </p:cNvSpPr>
          <p:nvPr>
            <p:ph type="title"/>
          </p:nvPr>
        </p:nvSpPr>
        <p:spPr/>
        <p:txBody>
          <a:bodyPr/>
          <a:lstStyle/>
          <a:p>
            <a:r>
              <a:rPr lang="en-US" dirty="0" smtClean="0"/>
              <a:t>Available Containers</a:t>
            </a:r>
            <a:endParaRPr lang="en-US" dirty="0"/>
          </a:p>
        </p:txBody>
      </p:sp>
    </p:spTree>
    <p:extLst>
      <p:ext uri="{BB962C8B-B14F-4D97-AF65-F5344CB8AC3E}">
        <p14:creationId xmlns:p14="http://schemas.microsoft.com/office/powerpoint/2010/main" val="35011190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1</a:t>
            </a:r>
            <a:endParaRPr lang="en-US" dirty="0"/>
          </a:p>
        </p:txBody>
      </p:sp>
      <p:sp>
        <p:nvSpPr>
          <p:cNvPr id="5" name="Text Placeholder 4"/>
          <p:cNvSpPr>
            <a:spLocks noGrp="1"/>
          </p:cNvSpPr>
          <p:nvPr>
            <p:ph type="body" sz="quarter" idx="12"/>
          </p:nvPr>
        </p:nvSpPr>
        <p:spPr/>
        <p:txBody>
          <a:bodyPr/>
          <a:lstStyle/>
          <a:p>
            <a:r>
              <a:rPr lang="en-US" dirty="0" smtClean="0"/>
              <a:t>Using the DI Container</a:t>
            </a:r>
          </a:p>
        </p:txBody>
      </p:sp>
    </p:spTree>
    <p:extLst>
      <p:ext uri="{BB962C8B-B14F-4D97-AF65-F5344CB8AC3E}">
        <p14:creationId xmlns:p14="http://schemas.microsoft.com/office/powerpoint/2010/main" val="3179791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DI Techniques</a:t>
            </a:r>
            <a:endParaRPr lang="en-US" dirty="0"/>
          </a:p>
        </p:txBody>
      </p:sp>
    </p:spTree>
    <p:extLst>
      <p:ext uri="{BB962C8B-B14F-4D97-AF65-F5344CB8AC3E}">
        <p14:creationId xmlns:p14="http://schemas.microsoft.com/office/powerpoint/2010/main" val="13642767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394647"/>
          </a:xfrm>
        </p:spPr>
        <p:txBody>
          <a:bodyPr/>
          <a:lstStyle/>
          <a:p>
            <a:r>
              <a:rPr lang="en-US" dirty="0" smtClean="0"/>
              <a:t>Sometimes a class receives many injections</a:t>
            </a:r>
          </a:p>
          <a:p>
            <a:r>
              <a:rPr lang="en-US" dirty="0" smtClean="0"/>
              <a:t>May need only a few (or one), depending on method called</a:t>
            </a:r>
          </a:p>
          <a:p>
            <a:pPr lvl="1"/>
            <a:r>
              <a:rPr lang="en-US" dirty="0" smtClean="0"/>
              <a:t>Services or Business engines receiving Data Repositories</a:t>
            </a:r>
          </a:p>
          <a:p>
            <a:r>
              <a:rPr lang="en-US" dirty="0" smtClean="0"/>
              <a:t>Can use locator to obtain instance from container</a:t>
            </a:r>
          </a:p>
          <a:p>
            <a:pPr lvl="1"/>
            <a:r>
              <a:rPr lang="en-US" dirty="0" smtClean="0"/>
              <a:t>Service locator ensures testability (or abstract factory)</a:t>
            </a:r>
            <a:endParaRPr lang="en-US" dirty="0"/>
          </a:p>
        </p:txBody>
      </p:sp>
      <p:sp>
        <p:nvSpPr>
          <p:cNvPr id="3" name="Title 2"/>
          <p:cNvSpPr>
            <a:spLocks noGrp="1"/>
          </p:cNvSpPr>
          <p:nvPr>
            <p:ph type="title"/>
          </p:nvPr>
        </p:nvSpPr>
        <p:spPr/>
        <p:txBody>
          <a:bodyPr/>
          <a:lstStyle/>
          <a:p>
            <a:r>
              <a:rPr lang="en-US" dirty="0" smtClean="0"/>
              <a:t>On-Demand Instances</a:t>
            </a:r>
            <a:endParaRPr lang="en-US" dirty="0"/>
          </a:p>
        </p:txBody>
      </p:sp>
    </p:spTree>
    <p:extLst>
      <p:ext uri="{BB962C8B-B14F-4D97-AF65-F5344CB8AC3E}">
        <p14:creationId xmlns:p14="http://schemas.microsoft.com/office/powerpoint/2010/main" val="65674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586157"/>
          </a:xfrm>
        </p:spPr>
        <p:txBody>
          <a:bodyPr/>
          <a:lstStyle/>
          <a:p>
            <a:r>
              <a:rPr lang="en-US" dirty="0" smtClean="0"/>
              <a:t>Can be specific [to a type]</a:t>
            </a:r>
          </a:p>
          <a:p>
            <a:pPr lvl="1"/>
            <a:r>
              <a:rPr lang="en-US" dirty="0" smtClean="0"/>
              <a:t>Billing Processor Locator</a:t>
            </a:r>
          </a:p>
          <a:p>
            <a:r>
              <a:rPr lang="en-US" dirty="0" smtClean="0"/>
              <a:t>Generic-based (to handle many classes)</a:t>
            </a:r>
          </a:p>
          <a:p>
            <a:pPr lvl="1"/>
            <a:r>
              <a:rPr lang="en-US" dirty="0" smtClean="0"/>
              <a:t>Processor Locator</a:t>
            </a:r>
          </a:p>
          <a:p>
            <a:pPr lvl="1"/>
            <a:r>
              <a:rPr lang="en-US" dirty="0" smtClean="0"/>
              <a:t>Marker interface can be added for generic-constraint (</a:t>
            </a:r>
            <a:r>
              <a:rPr lang="en-US" dirty="0" err="1" smtClean="0"/>
              <a:t>IProcessor</a:t>
            </a:r>
            <a:r>
              <a:rPr lang="en-US" dirty="0" smtClean="0"/>
              <a:t>)</a:t>
            </a:r>
            <a:endParaRPr lang="en-US" dirty="0"/>
          </a:p>
        </p:txBody>
      </p:sp>
      <p:sp>
        <p:nvSpPr>
          <p:cNvPr id="3" name="Title 2"/>
          <p:cNvSpPr>
            <a:spLocks noGrp="1"/>
          </p:cNvSpPr>
          <p:nvPr>
            <p:ph type="title"/>
          </p:nvPr>
        </p:nvSpPr>
        <p:spPr/>
        <p:txBody>
          <a:bodyPr/>
          <a:lstStyle/>
          <a:p>
            <a:r>
              <a:rPr lang="en-US" dirty="0" smtClean="0"/>
              <a:t>Service Locator</a:t>
            </a:r>
            <a:endParaRPr lang="en-US" dirty="0"/>
          </a:p>
        </p:txBody>
      </p:sp>
    </p:spTree>
    <p:extLst>
      <p:ext uri="{BB962C8B-B14F-4D97-AF65-F5344CB8AC3E}">
        <p14:creationId xmlns:p14="http://schemas.microsoft.com/office/powerpoint/2010/main" val="56850898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2 &amp; 3</a:t>
            </a:r>
            <a:endParaRPr lang="en-US" dirty="0"/>
          </a:p>
        </p:txBody>
      </p:sp>
      <p:sp>
        <p:nvSpPr>
          <p:cNvPr id="5" name="Text Placeholder 4"/>
          <p:cNvSpPr>
            <a:spLocks noGrp="1"/>
          </p:cNvSpPr>
          <p:nvPr>
            <p:ph type="body" sz="quarter" idx="12"/>
          </p:nvPr>
        </p:nvSpPr>
        <p:spPr>
          <a:xfrm>
            <a:off x="269239" y="3877277"/>
            <a:ext cx="9103361" cy="1793881"/>
          </a:xfrm>
        </p:spPr>
        <p:txBody>
          <a:bodyPr/>
          <a:lstStyle/>
          <a:p>
            <a:r>
              <a:rPr lang="en-US" dirty="0" smtClean="0"/>
              <a:t>Using service locator</a:t>
            </a:r>
          </a:p>
        </p:txBody>
      </p:sp>
    </p:spTree>
    <p:extLst>
      <p:ext uri="{BB962C8B-B14F-4D97-AF65-F5344CB8AC3E}">
        <p14:creationId xmlns:p14="http://schemas.microsoft.com/office/powerpoint/2010/main" val="1204342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129190"/>
          </a:xfrm>
        </p:spPr>
        <p:txBody>
          <a:bodyPr/>
          <a:lstStyle/>
          <a:p>
            <a:r>
              <a:rPr lang="en-US" dirty="0" smtClean="0"/>
              <a:t>Transient is typically default for most containers</a:t>
            </a:r>
          </a:p>
          <a:p>
            <a:pPr lvl="1"/>
            <a:r>
              <a:rPr lang="en-US" dirty="0" smtClean="0"/>
              <a:t>Not </a:t>
            </a:r>
            <a:r>
              <a:rPr lang="en-US" dirty="0" err="1" smtClean="0"/>
              <a:t>MEF</a:t>
            </a:r>
            <a:endParaRPr lang="en-US" dirty="0"/>
          </a:p>
          <a:p>
            <a:pPr lvl="1"/>
            <a:r>
              <a:rPr lang="en-US" dirty="0" smtClean="0"/>
              <a:t>Resolved instance kept until parent goes away</a:t>
            </a:r>
          </a:p>
          <a:p>
            <a:r>
              <a:rPr lang="en-US" dirty="0" smtClean="0"/>
              <a:t>Singleton (shared) kept around until container goes away</a:t>
            </a:r>
          </a:p>
          <a:p>
            <a:pPr lvl="1"/>
            <a:r>
              <a:rPr lang="en-US" dirty="0" smtClean="0"/>
              <a:t>Every resolve request results in same instance</a:t>
            </a:r>
            <a:endParaRPr lang="en-US" dirty="0"/>
          </a:p>
        </p:txBody>
      </p:sp>
      <p:sp>
        <p:nvSpPr>
          <p:cNvPr id="3" name="Title 2"/>
          <p:cNvSpPr>
            <a:spLocks noGrp="1"/>
          </p:cNvSpPr>
          <p:nvPr>
            <p:ph type="title"/>
          </p:nvPr>
        </p:nvSpPr>
        <p:spPr/>
        <p:txBody>
          <a:bodyPr/>
          <a:lstStyle/>
          <a:p>
            <a:r>
              <a:rPr lang="en-US" dirty="0" smtClean="0"/>
              <a:t>Instance Lifetime</a:t>
            </a:r>
            <a:endParaRPr lang="en-US" dirty="0"/>
          </a:p>
        </p:txBody>
      </p:sp>
    </p:spTree>
    <p:extLst>
      <p:ext uri="{BB962C8B-B14F-4D97-AF65-F5344CB8AC3E}">
        <p14:creationId xmlns:p14="http://schemas.microsoft.com/office/powerpoint/2010/main" val="207184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2845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249864"/>
          </a:xfrm>
        </p:spPr>
        <p:txBody>
          <a:bodyPr/>
          <a:lstStyle/>
          <a:p>
            <a:r>
              <a:rPr lang="en-US" dirty="0" smtClean="0"/>
              <a:t>DI containers hold onto resolved instances</a:t>
            </a:r>
          </a:p>
          <a:p>
            <a:pPr lvl="1"/>
            <a:r>
              <a:rPr lang="en-US" dirty="0" smtClean="0"/>
              <a:t>Don’t really know when you called Dispose on them</a:t>
            </a:r>
          </a:p>
          <a:p>
            <a:r>
              <a:rPr lang="en-US" dirty="0" smtClean="0"/>
              <a:t>Released when container is disposed</a:t>
            </a:r>
          </a:p>
          <a:p>
            <a:pPr lvl="1"/>
            <a:r>
              <a:rPr lang="en-US" dirty="0" smtClean="0"/>
              <a:t>Usually equates to application termination</a:t>
            </a:r>
          </a:p>
          <a:p>
            <a:r>
              <a:rPr lang="en-US" dirty="0" smtClean="0"/>
              <a:t>Some contexts require more release control</a:t>
            </a:r>
          </a:p>
          <a:p>
            <a:pPr lvl="1"/>
            <a:r>
              <a:rPr lang="en-US" dirty="0" smtClean="0"/>
              <a:t>Web context</a:t>
            </a:r>
          </a:p>
        </p:txBody>
      </p:sp>
      <p:sp>
        <p:nvSpPr>
          <p:cNvPr id="3" name="Title 2"/>
          <p:cNvSpPr>
            <a:spLocks noGrp="1"/>
          </p:cNvSpPr>
          <p:nvPr>
            <p:ph type="title"/>
          </p:nvPr>
        </p:nvSpPr>
        <p:spPr/>
        <p:txBody>
          <a:bodyPr/>
          <a:lstStyle/>
          <a:p>
            <a:r>
              <a:rPr lang="en-US" dirty="0" smtClean="0"/>
              <a:t>Disposable Components</a:t>
            </a:r>
            <a:endParaRPr lang="en-US" dirty="0"/>
          </a:p>
        </p:txBody>
      </p:sp>
    </p:spTree>
    <p:extLst>
      <p:ext uri="{BB962C8B-B14F-4D97-AF65-F5344CB8AC3E}">
        <p14:creationId xmlns:p14="http://schemas.microsoft.com/office/powerpoint/2010/main" val="10131278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984407"/>
          </a:xfrm>
        </p:spPr>
        <p:txBody>
          <a:bodyPr/>
          <a:lstStyle/>
          <a:p>
            <a:r>
              <a:rPr lang="en-US" dirty="0" smtClean="0"/>
              <a:t>Some containers offer help</a:t>
            </a:r>
          </a:p>
          <a:p>
            <a:pPr lvl="1"/>
            <a:r>
              <a:rPr lang="en-US" dirty="0" smtClean="0"/>
              <a:t>Autofac is great for this</a:t>
            </a:r>
          </a:p>
          <a:p>
            <a:pPr lvl="1"/>
            <a:r>
              <a:rPr lang="en-US" dirty="0" err="1" smtClean="0"/>
              <a:t>ILifetimeScope</a:t>
            </a:r>
            <a:r>
              <a:rPr lang="en-US" dirty="0" smtClean="0"/>
              <a:t> creation </a:t>
            </a:r>
            <a:r>
              <a:rPr lang="en-US" dirty="0" err="1" smtClean="0"/>
              <a:t>fom</a:t>
            </a:r>
            <a:r>
              <a:rPr lang="en-US" dirty="0" smtClean="0"/>
              <a:t> container</a:t>
            </a:r>
          </a:p>
          <a:p>
            <a:pPr lvl="1"/>
            <a:r>
              <a:rPr lang="en-US" dirty="0" err="1" smtClean="0"/>
              <a:t>InstancePerLifetimeScope</a:t>
            </a:r>
            <a:r>
              <a:rPr lang="en-US" dirty="0" smtClean="0"/>
              <a:t> / </a:t>
            </a:r>
            <a:r>
              <a:rPr lang="en-US" dirty="0" err="1" smtClean="0"/>
              <a:t>InstancePerRequest</a:t>
            </a:r>
            <a:r>
              <a:rPr lang="en-US" dirty="0"/>
              <a:t> </a:t>
            </a:r>
            <a:r>
              <a:rPr lang="en-US" dirty="0" smtClean="0"/>
              <a:t>upon registration</a:t>
            </a:r>
          </a:p>
          <a:p>
            <a:pPr lvl="1"/>
            <a:r>
              <a:rPr lang="en-US" dirty="0" smtClean="0"/>
              <a:t>Automatically happens in </a:t>
            </a:r>
            <a:r>
              <a:rPr lang="en-US" dirty="0" err="1" smtClean="0"/>
              <a:t>MVC</a:t>
            </a:r>
            <a:r>
              <a:rPr lang="en-US" dirty="0"/>
              <a:t> </a:t>
            </a:r>
            <a:r>
              <a:rPr lang="en-US" dirty="0" smtClean="0"/>
              <a:t>Autofac dependency resolver</a:t>
            </a:r>
          </a:p>
          <a:p>
            <a:r>
              <a:rPr lang="en-US" dirty="0" smtClean="0"/>
              <a:t>Others require a sub-container hack</a:t>
            </a:r>
            <a:endParaRPr lang="en-US" dirty="0"/>
          </a:p>
        </p:txBody>
      </p:sp>
      <p:sp>
        <p:nvSpPr>
          <p:cNvPr id="3" name="Title 2"/>
          <p:cNvSpPr>
            <a:spLocks noGrp="1"/>
          </p:cNvSpPr>
          <p:nvPr>
            <p:ph type="title"/>
          </p:nvPr>
        </p:nvSpPr>
        <p:spPr/>
        <p:txBody>
          <a:bodyPr/>
          <a:lstStyle/>
          <a:p>
            <a:r>
              <a:rPr lang="en-US" dirty="0" smtClean="0"/>
              <a:t>Disposable Components</a:t>
            </a:r>
            <a:endParaRPr lang="en-US" dirty="0"/>
          </a:p>
        </p:txBody>
      </p:sp>
    </p:spTree>
    <p:extLst>
      <p:ext uri="{BB962C8B-B14F-4D97-AF65-F5344CB8AC3E}">
        <p14:creationId xmlns:p14="http://schemas.microsoft.com/office/powerpoint/2010/main" val="23479672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4</a:t>
            </a:r>
            <a:endParaRPr lang="en-US" dirty="0"/>
          </a:p>
        </p:txBody>
      </p:sp>
      <p:sp>
        <p:nvSpPr>
          <p:cNvPr id="5" name="Text Placeholder 4"/>
          <p:cNvSpPr>
            <a:spLocks noGrp="1"/>
          </p:cNvSpPr>
          <p:nvPr>
            <p:ph type="body" sz="quarter" idx="12"/>
          </p:nvPr>
        </p:nvSpPr>
        <p:spPr/>
        <p:txBody>
          <a:bodyPr/>
          <a:lstStyle/>
          <a:p>
            <a:r>
              <a:rPr lang="en-US" dirty="0" smtClean="0"/>
              <a:t>Singleton &amp; Lifetime Scope control</a:t>
            </a:r>
          </a:p>
        </p:txBody>
      </p:sp>
    </p:spTree>
    <p:extLst>
      <p:ext uri="{BB962C8B-B14F-4D97-AF65-F5344CB8AC3E}">
        <p14:creationId xmlns:p14="http://schemas.microsoft.com/office/powerpoint/2010/main" val="419970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117072"/>
          </a:xfrm>
        </p:spPr>
        <p:txBody>
          <a:bodyPr/>
          <a:lstStyle/>
          <a:p>
            <a:r>
              <a:rPr lang="en-US" dirty="0" smtClean="0"/>
              <a:t>Vary from container to container</a:t>
            </a:r>
          </a:p>
          <a:p>
            <a:r>
              <a:rPr lang="en-US" dirty="0" smtClean="0"/>
              <a:t>Most offer discovery registration</a:t>
            </a:r>
          </a:p>
          <a:p>
            <a:pPr lvl="1"/>
            <a:r>
              <a:rPr lang="en-US" dirty="0" smtClean="0"/>
              <a:t>Assembly scanning</a:t>
            </a:r>
          </a:p>
          <a:p>
            <a:r>
              <a:rPr lang="en-US" dirty="0" smtClean="0"/>
              <a:t>Some containers offer rich DSL</a:t>
            </a:r>
          </a:p>
          <a:p>
            <a:r>
              <a:rPr lang="en-US" dirty="0" smtClean="0"/>
              <a:t>Other features include Configuration definition</a:t>
            </a:r>
            <a:endParaRPr lang="en-US" dirty="0"/>
          </a:p>
        </p:txBody>
      </p:sp>
      <p:sp>
        <p:nvSpPr>
          <p:cNvPr id="3" name="Title 2"/>
          <p:cNvSpPr>
            <a:spLocks noGrp="1"/>
          </p:cNvSpPr>
          <p:nvPr>
            <p:ph type="title"/>
          </p:nvPr>
        </p:nvSpPr>
        <p:spPr/>
        <p:txBody>
          <a:bodyPr/>
          <a:lstStyle/>
          <a:p>
            <a:r>
              <a:rPr lang="en-US" dirty="0" smtClean="0"/>
              <a:t>Advanced Registration Feature</a:t>
            </a:r>
            <a:endParaRPr lang="en-US" dirty="0"/>
          </a:p>
        </p:txBody>
      </p:sp>
    </p:spTree>
    <p:extLst>
      <p:ext uri="{BB962C8B-B14F-4D97-AF65-F5344CB8AC3E}">
        <p14:creationId xmlns:p14="http://schemas.microsoft.com/office/powerpoint/2010/main" val="33499803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5 &amp; 6</a:t>
            </a:r>
            <a:endParaRPr lang="en-US" dirty="0"/>
          </a:p>
        </p:txBody>
      </p:sp>
      <p:sp>
        <p:nvSpPr>
          <p:cNvPr id="5" name="Text Placeholder 4"/>
          <p:cNvSpPr>
            <a:spLocks noGrp="1"/>
          </p:cNvSpPr>
          <p:nvPr>
            <p:ph type="body" sz="quarter" idx="12"/>
          </p:nvPr>
        </p:nvSpPr>
        <p:spPr/>
        <p:txBody>
          <a:bodyPr/>
          <a:lstStyle/>
          <a:p>
            <a:r>
              <a:rPr lang="en-US" dirty="0" smtClean="0"/>
              <a:t>Assembly scanning &amp; Module usage</a:t>
            </a:r>
          </a:p>
        </p:txBody>
      </p:sp>
    </p:spTree>
    <p:extLst>
      <p:ext uri="{BB962C8B-B14F-4D97-AF65-F5344CB8AC3E}">
        <p14:creationId xmlns:p14="http://schemas.microsoft.com/office/powerpoint/2010/main" val="12499751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851614"/>
          </a:xfrm>
        </p:spPr>
        <p:txBody>
          <a:bodyPr/>
          <a:lstStyle/>
          <a:p>
            <a:r>
              <a:rPr lang="en-US" dirty="0" smtClean="0"/>
              <a:t>Sometimes need to register &gt; 1 class to interface</a:t>
            </a:r>
          </a:p>
          <a:p>
            <a:r>
              <a:rPr lang="en-US" dirty="0" smtClean="0"/>
              <a:t>Can label each registration</a:t>
            </a:r>
          </a:p>
          <a:p>
            <a:pPr lvl="1"/>
            <a:r>
              <a:rPr lang="en-US" dirty="0" smtClean="0"/>
              <a:t>Resolve by name (</a:t>
            </a:r>
            <a:r>
              <a:rPr lang="en-US" dirty="0" err="1" smtClean="0"/>
              <a:t>kinda</a:t>
            </a:r>
            <a:r>
              <a:rPr lang="en-US" dirty="0" smtClean="0"/>
              <a:t> dirty usage)</a:t>
            </a:r>
          </a:p>
          <a:p>
            <a:r>
              <a:rPr lang="en-US" dirty="0" smtClean="0"/>
              <a:t>Can inject list of </a:t>
            </a:r>
            <a:r>
              <a:rPr lang="en-US" dirty="0" smtClean="0"/>
              <a:t>interface-type</a:t>
            </a:r>
          </a:p>
          <a:p>
            <a:pPr lvl="1"/>
            <a:r>
              <a:rPr lang="en-US" dirty="0" smtClean="0"/>
              <a:t>More common usage</a:t>
            </a:r>
            <a:endParaRPr lang="en-US" dirty="0" smtClean="0"/>
          </a:p>
        </p:txBody>
      </p:sp>
      <p:sp>
        <p:nvSpPr>
          <p:cNvPr id="3" name="Title 2"/>
          <p:cNvSpPr>
            <a:spLocks noGrp="1"/>
          </p:cNvSpPr>
          <p:nvPr>
            <p:ph type="title"/>
          </p:nvPr>
        </p:nvSpPr>
        <p:spPr/>
        <p:txBody>
          <a:bodyPr/>
          <a:lstStyle/>
          <a:p>
            <a:r>
              <a:rPr lang="en-US" dirty="0" smtClean="0"/>
              <a:t>One-to-Many Registrations</a:t>
            </a:r>
            <a:endParaRPr lang="en-US" dirty="0"/>
          </a:p>
        </p:txBody>
      </p:sp>
    </p:spTree>
    <p:extLst>
      <p:ext uri="{BB962C8B-B14F-4D97-AF65-F5344CB8AC3E}">
        <p14:creationId xmlns:p14="http://schemas.microsoft.com/office/powerpoint/2010/main" val="391793590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7</a:t>
            </a:r>
            <a:endParaRPr lang="en-US" dirty="0"/>
          </a:p>
        </p:txBody>
      </p:sp>
      <p:sp>
        <p:nvSpPr>
          <p:cNvPr id="5" name="Text Placeholder 4"/>
          <p:cNvSpPr>
            <a:spLocks noGrp="1"/>
          </p:cNvSpPr>
          <p:nvPr>
            <p:ph type="body" sz="quarter" idx="12"/>
          </p:nvPr>
        </p:nvSpPr>
        <p:spPr/>
        <p:txBody>
          <a:bodyPr/>
          <a:lstStyle/>
          <a:p>
            <a:r>
              <a:rPr lang="en-US" dirty="0" smtClean="0"/>
              <a:t>One-to-Many dependencies</a:t>
            </a:r>
          </a:p>
        </p:txBody>
      </p:sp>
    </p:spTree>
    <p:extLst>
      <p:ext uri="{BB962C8B-B14F-4D97-AF65-F5344CB8AC3E}">
        <p14:creationId xmlns:p14="http://schemas.microsoft.com/office/powerpoint/2010/main" val="2791643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975529"/>
          </a:xfrm>
        </p:spPr>
        <p:txBody>
          <a:bodyPr/>
          <a:lstStyle/>
          <a:p>
            <a:r>
              <a:rPr lang="en-US" dirty="0" smtClean="0"/>
              <a:t>Allows you to skip registration</a:t>
            </a:r>
          </a:p>
          <a:p>
            <a:r>
              <a:rPr lang="en-US" dirty="0" smtClean="0"/>
              <a:t>Kick off resolve process AFTER class instantiated</a:t>
            </a:r>
          </a:p>
          <a:p>
            <a:r>
              <a:rPr lang="en-US" dirty="0" smtClean="0"/>
              <a:t>Useful when something else needs to create class</a:t>
            </a:r>
          </a:p>
          <a:p>
            <a:pPr lvl="1"/>
            <a:r>
              <a:rPr lang="en-US" dirty="0" err="1" smtClean="0"/>
              <a:t>WCF</a:t>
            </a:r>
            <a:r>
              <a:rPr lang="en-US" dirty="0" smtClean="0"/>
              <a:t> (can be handled through Instance Provider)</a:t>
            </a:r>
          </a:p>
          <a:p>
            <a:pPr lvl="1"/>
            <a:r>
              <a:rPr lang="en-US" dirty="0" err="1" smtClean="0"/>
              <a:t>MVC</a:t>
            </a:r>
            <a:r>
              <a:rPr lang="en-US" dirty="0" smtClean="0"/>
              <a:t> or API Controllers (can be handled through Dependency Resolver)</a:t>
            </a:r>
          </a:p>
          <a:p>
            <a:pPr lvl="1"/>
            <a:r>
              <a:rPr lang="en-US" dirty="0" smtClean="0"/>
              <a:t>These two examples are no longer a good example of this</a:t>
            </a:r>
          </a:p>
          <a:p>
            <a:r>
              <a:rPr lang="en-US" dirty="0" smtClean="0"/>
              <a:t>Will need to use Property Injection</a:t>
            </a:r>
          </a:p>
          <a:p>
            <a:r>
              <a:rPr lang="en-US" dirty="0" smtClean="0"/>
              <a:t>Ties class to DI container</a:t>
            </a:r>
          </a:p>
          <a:p>
            <a:pPr lvl="1"/>
            <a:r>
              <a:rPr lang="en-US" dirty="0" smtClean="0"/>
              <a:t>Can be creative with abstraction to solve coupling</a:t>
            </a:r>
          </a:p>
        </p:txBody>
      </p:sp>
      <p:sp>
        <p:nvSpPr>
          <p:cNvPr id="3" name="Title 2"/>
          <p:cNvSpPr>
            <a:spLocks noGrp="1"/>
          </p:cNvSpPr>
          <p:nvPr>
            <p:ph type="title"/>
          </p:nvPr>
        </p:nvSpPr>
        <p:spPr/>
        <p:txBody>
          <a:bodyPr/>
          <a:lstStyle/>
          <a:p>
            <a:r>
              <a:rPr lang="en-US" dirty="0" smtClean="0"/>
              <a:t>Post-Construction Resolve</a:t>
            </a:r>
            <a:endParaRPr lang="en-US" dirty="0"/>
          </a:p>
        </p:txBody>
      </p:sp>
    </p:spTree>
    <p:extLst>
      <p:ext uri="{BB962C8B-B14F-4D97-AF65-F5344CB8AC3E}">
        <p14:creationId xmlns:p14="http://schemas.microsoft.com/office/powerpoint/2010/main" val="397526324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8</a:t>
            </a:r>
            <a:endParaRPr lang="en-US" dirty="0"/>
          </a:p>
        </p:txBody>
      </p:sp>
      <p:sp>
        <p:nvSpPr>
          <p:cNvPr id="5" name="Text Placeholder 4"/>
          <p:cNvSpPr>
            <a:spLocks noGrp="1"/>
          </p:cNvSpPr>
          <p:nvPr>
            <p:ph type="body" sz="quarter" idx="12"/>
          </p:nvPr>
        </p:nvSpPr>
        <p:spPr>
          <a:xfrm>
            <a:off x="269239" y="3877277"/>
            <a:ext cx="10017761" cy="1793881"/>
          </a:xfrm>
        </p:spPr>
        <p:txBody>
          <a:bodyPr/>
          <a:lstStyle/>
          <a:p>
            <a:r>
              <a:rPr lang="en-US" dirty="0" smtClean="0"/>
              <a:t>Post-Construction Resolve &amp; Property Injection</a:t>
            </a:r>
            <a:endParaRPr lang="en-US" dirty="0"/>
          </a:p>
        </p:txBody>
      </p:sp>
    </p:spTree>
    <p:extLst>
      <p:ext uri="{BB962C8B-B14F-4D97-AF65-F5344CB8AC3E}">
        <p14:creationId xmlns:p14="http://schemas.microsoft.com/office/powerpoint/2010/main" val="2242153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144422"/>
          </a:xfrm>
        </p:spPr>
        <p:txBody>
          <a:bodyPr/>
          <a:lstStyle/>
          <a:p>
            <a:r>
              <a:rPr lang="en-US" dirty="0" smtClean="0"/>
              <a:t>DI containers have different techniques for deciding which constructor to use</a:t>
            </a:r>
          </a:p>
          <a:p>
            <a:r>
              <a:rPr lang="en-US" dirty="0" err="1" smtClean="0"/>
              <a:t>Autofac</a:t>
            </a:r>
            <a:r>
              <a:rPr lang="en-US" dirty="0" smtClean="0"/>
              <a:t> picks constructor with most [registered] arguments</a:t>
            </a:r>
          </a:p>
          <a:p>
            <a:r>
              <a:rPr lang="en-US" dirty="0" smtClean="0"/>
              <a:t>May not always be feasible</a:t>
            </a:r>
          </a:p>
          <a:p>
            <a:r>
              <a:rPr lang="en-US" dirty="0" smtClean="0"/>
              <a:t>A “</a:t>
            </a:r>
            <a:r>
              <a:rPr lang="en-US" dirty="0" err="1" smtClean="0"/>
              <a:t>Contructor</a:t>
            </a:r>
            <a:r>
              <a:rPr lang="en-US" dirty="0" smtClean="0"/>
              <a:t> Finder” lets you decide how to decide on a constructor</a:t>
            </a:r>
          </a:p>
          <a:p>
            <a:pPr lvl="1"/>
            <a:r>
              <a:rPr lang="en-US" dirty="0" err="1" smtClean="0"/>
              <a:t>IConstructorFinder</a:t>
            </a:r>
            <a:r>
              <a:rPr lang="en-US" dirty="0" smtClean="0"/>
              <a:t> interface</a:t>
            </a:r>
          </a:p>
          <a:p>
            <a:pPr lvl="1"/>
            <a:r>
              <a:rPr lang="en-US" dirty="0" err="1" smtClean="0"/>
              <a:t>FindConstructorWith</a:t>
            </a:r>
            <a:r>
              <a:rPr lang="en-US" dirty="0" smtClean="0"/>
              <a:t> extension-method</a:t>
            </a:r>
            <a:endParaRPr lang="en-US" dirty="0"/>
          </a:p>
        </p:txBody>
      </p:sp>
      <p:sp>
        <p:nvSpPr>
          <p:cNvPr id="3" name="Title 2"/>
          <p:cNvSpPr>
            <a:spLocks noGrp="1"/>
          </p:cNvSpPr>
          <p:nvPr>
            <p:ph type="title"/>
          </p:nvPr>
        </p:nvSpPr>
        <p:spPr/>
        <p:txBody>
          <a:bodyPr/>
          <a:lstStyle/>
          <a:p>
            <a:r>
              <a:rPr lang="en-US" dirty="0" smtClean="0"/>
              <a:t>Deterministic Constructor Injection</a:t>
            </a:r>
            <a:endParaRPr lang="en-US" dirty="0"/>
          </a:p>
        </p:txBody>
      </p:sp>
    </p:spTree>
    <p:extLst>
      <p:ext uri="{BB962C8B-B14F-4D97-AF65-F5344CB8AC3E}">
        <p14:creationId xmlns:p14="http://schemas.microsoft.com/office/powerpoint/2010/main" val="6268754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48992"/>
            <a:ext cx="11653523" cy="4470808"/>
          </a:xfrm>
        </p:spPr>
        <p:txBody>
          <a:bodyPr>
            <a:normAutofit fontScale="92500" lnSpcReduction="20000"/>
          </a:bodyPr>
          <a:lstStyle/>
          <a:p>
            <a:r>
              <a:rPr lang="en-US" dirty="0" smtClean="0"/>
              <a:t>Classes, Dependencies, and Coupling</a:t>
            </a:r>
          </a:p>
          <a:p>
            <a:r>
              <a:rPr lang="en-US" dirty="0" smtClean="0"/>
              <a:t>Testing</a:t>
            </a:r>
          </a:p>
          <a:p>
            <a:r>
              <a:rPr lang="en-US" dirty="0" smtClean="0"/>
              <a:t>DI Explained &amp; Demoed</a:t>
            </a:r>
          </a:p>
          <a:p>
            <a:r>
              <a:rPr lang="en-US" dirty="0" smtClean="0"/>
              <a:t>DI Containers</a:t>
            </a:r>
          </a:p>
          <a:p>
            <a:r>
              <a:rPr lang="en-US" dirty="0" smtClean="0"/>
              <a:t>DI Container Usage: simple &amp; advance</a:t>
            </a:r>
          </a:p>
          <a:p>
            <a:r>
              <a:rPr lang="en-US" dirty="0" smtClean="0"/>
              <a:t>Real-world Usage Scenarios</a:t>
            </a:r>
            <a:endParaRPr lang="en-US" dirty="0"/>
          </a:p>
          <a:p>
            <a:pPr lvl="1"/>
            <a:r>
              <a:rPr lang="en-US" dirty="0"/>
              <a:t>WPF / Silverlight / </a:t>
            </a:r>
            <a:r>
              <a:rPr lang="en-US" dirty="0" err="1"/>
              <a:t>WinRT</a:t>
            </a:r>
            <a:endParaRPr lang="en-US" dirty="0"/>
          </a:p>
          <a:p>
            <a:pPr lvl="1"/>
            <a:r>
              <a:rPr lang="en-US" dirty="0"/>
              <a:t>ASP.NET MVC</a:t>
            </a:r>
          </a:p>
          <a:p>
            <a:pPr lvl="1"/>
            <a:r>
              <a:rPr lang="en-US" dirty="0" err="1"/>
              <a:t>ASP.NET</a:t>
            </a:r>
            <a:r>
              <a:rPr lang="en-US" dirty="0"/>
              <a:t> </a:t>
            </a:r>
            <a:r>
              <a:rPr lang="en-US" dirty="0" err="1" smtClean="0"/>
              <a:t>WebForms</a:t>
            </a:r>
            <a:endParaRPr lang="en-US" dirty="0" smtClean="0"/>
          </a:p>
          <a:p>
            <a:pPr lvl="1"/>
            <a:r>
              <a:rPr lang="en-US" dirty="0" err="1" smtClean="0"/>
              <a:t>WCF</a:t>
            </a:r>
            <a:endParaRPr lang="en-US" dirty="0" smtClean="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7246802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emo 9</a:t>
            </a:r>
            <a:endParaRPr lang="en-US" dirty="0"/>
          </a:p>
        </p:txBody>
      </p:sp>
      <p:sp>
        <p:nvSpPr>
          <p:cNvPr id="5" name="Text Placeholder 4"/>
          <p:cNvSpPr>
            <a:spLocks noGrp="1"/>
          </p:cNvSpPr>
          <p:nvPr>
            <p:ph type="body" sz="quarter" idx="12"/>
          </p:nvPr>
        </p:nvSpPr>
        <p:spPr>
          <a:xfrm>
            <a:off x="269239" y="3877277"/>
            <a:ext cx="10017761" cy="1793881"/>
          </a:xfrm>
        </p:spPr>
        <p:txBody>
          <a:bodyPr/>
          <a:lstStyle/>
          <a:p>
            <a:pPr marL="571500" indent="-571500">
              <a:buFont typeface="Arial" panose="020B0604020202020204" pitchFamily="34" charset="0"/>
              <a:buChar char="•"/>
            </a:pPr>
            <a:r>
              <a:rPr lang="en-US" dirty="0" smtClean="0"/>
              <a:t>Deterministic Constructor Injection</a:t>
            </a:r>
            <a:endParaRPr lang="en-US" dirty="0"/>
          </a:p>
        </p:txBody>
      </p:sp>
    </p:spTree>
    <p:extLst>
      <p:ext uri="{BB962C8B-B14F-4D97-AF65-F5344CB8AC3E}">
        <p14:creationId xmlns:p14="http://schemas.microsoft.com/office/powerpoint/2010/main" val="1447747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 Usage Scenarios</a:t>
            </a:r>
            <a:endParaRPr lang="en-US" dirty="0"/>
          </a:p>
        </p:txBody>
      </p:sp>
    </p:spTree>
    <p:extLst>
      <p:ext uri="{BB962C8B-B14F-4D97-AF65-F5344CB8AC3E}">
        <p14:creationId xmlns:p14="http://schemas.microsoft.com/office/powerpoint/2010/main" val="358388031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48992"/>
            <a:ext cx="11653523" cy="4013608"/>
          </a:xfrm>
        </p:spPr>
        <p:txBody>
          <a:bodyPr/>
          <a:lstStyle/>
          <a:p>
            <a:r>
              <a:rPr lang="en-US" dirty="0" smtClean="0"/>
              <a:t>Used to resolve </a:t>
            </a:r>
            <a:r>
              <a:rPr lang="en-US" dirty="0" err="1" smtClean="0"/>
              <a:t>ViewModel</a:t>
            </a:r>
            <a:r>
              <a:rPr lang="en-US" dirty="0" smtClean="0"/>
              <a:t> classes</a:t>
            </a:r>
          </a:p>
          <a:p>
            <a:pPr lvl="1"/>
            <a:r>
              <a:rPr lang="en-US" dirty="0" smtClean="0"/>
              <a:t>Used to resolve dependencies injected into </a:t>
            </a:r>
            <a:r>
              <a:rPr lang="en-US" dirty="0" err="1" smtClean="0"/>
              <a:t>ViewModels</a:t>
            </a:r>
            <a:endParaRPr lang="en-US" dirty="0" smtClean="0"/>
          </a:p>
          <a:p>
            <a:pPr lvl="1"/>
            <a:r>
              <a:rPr lang="en-US" dirty="0" smtClean="0"/>
              <a:t>Used to resolve nested ViewModels</a:t>
            </a:r>
          </a:p>
          <a:p>
            <a:r>
              <a:rPr lang="en-US" dirty="0" smtClean="0"/>
              <a:t>ViewModels can be tested and test dependency implementations used</a:t>
            </a:r>
          </a:p>
          <a:p>
            <a:r>
              <a:rPr lang="en-US" dirty="0" smtClean="0"/>
              <a:t>Advanced scenario: abstract </a:t>
            </a:r>
            <a:r>
              <a:rPr lang="en-US" dirty="0" err="1" smtClean="0"/>
              <a:t>ViewModel</a:t>
            </a:r>
            <a:r>
              <a:rPr lang="en-US" dirty="0" smtClean="0"/>
              <a:t> contents out</a:t>
            </a:r>
            <a:endParaRPr lang="en-US" dirty="0"/>
          </a:p>
        </p:txBody>
      </p:sp>
      <p:sp>
        <p:nvSpPr>
          <p:cNvPr id="2" name="Title 1"/>
          <p:cNvSpPr>
            <a:spLocks noGrp="1"/>
          </p:cNvSpPr>
          <p:nvPr>
            <p:ph type="title"/>
          </p:nvPr>
        </p:nvSpPr>
        <p:spPr/>
        <p:txBody>
          <a:bodyPr/>
          <a:lstStyle/>
          <a:p>
            <a:r>
              <a:rPr lang="en-US" dirty="0" smtClean="0"/>
              <a:t>DI in WPF / Silverlight / </a:t>
            </a:r>
            <a:r>
              <a:rPr lang="en-US" dirty="0" err="1" smtClean="0"/>
              <a:t>WinRT</a:t>
            </a:r>
            <a:endParaRPr lang="en-US" dirty="0"/>
          </a:p>
        </p:txBody>
      </p:sp>
    </p:spTree>
    <p:extLst>
      <p:ext uri="{BB962C8B-B14F-4D97-AF65-F5344CB8AC3E}">
        <p14:creationId xmlns:p14="http://schemas.microsoft.com/office/powerpoint/2010/main" val="396597894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4601388"/>
          </a:xfrm>
        </p:spPr>
        <p:txBody>
          <a:bodyPr/>
          <a:lstStyle/>
          <a:p>
            <a:r>
              <a:rPr lang="en-US" dirty="0" smtClean="0"/>
              <a:t>Used to resolve controller classes</a:t>
            </a:r>
          </a:p>
          <a:p>
            <a:pPr lvl="1"/>
            <a:r>
              <a:rPr lang="en-US" dirty="0" smtClean="0"/>
              <a:t>Used to resolve injected dependencies into controllers</a:t>
            </a:r>
          </a:p>
          <a:p>
            <a:r>
              <a:rPr lang="en-US" dirty="0" smtClean="0"/>
              <a:t>Can use a custom controller factory or dependency resolver (recommended</a:t>
            </a:r>
            <a:r>
              <a:rPr lang="en-US" dirty="0" smtClean="0"/>
              <a:t>)</a:t>
            </a:r>
          </a:p>
          <a:p>
            <a:pPr lvl="1"/>
            <a:r>
              <a:rPr lang="en-US" dirty="0" smtClean="0"/>
              <a:t>Dependency resolver gets hit post-constructor-selector</a:t>
            </a:r>
            <a:endParaRPr lang="en-US" dirty="0" smtClean="0"/>
          </a:p>
          <a:p>
            <a:r>
              <a:rPr lang="en-US" dirty="0" smtClean="0"/>
              <a:t>Controllers can </a:t>
            </a:r>
            <a:r>
              <a:rPr lang="en-US" dirty="0"/>
              <a:t>be tested and test dependency implementations </a:t>
            </a:r>
            <a:r>
              <a:rPr lang="en-US" dirty="0" smtClean="0"/>
              <a:t>used</a:t>
            </a:r>
          </a:p>
          <a:p>
            <a:r>
              <a:rPr lang="en-US" dirty="0" smtClean="0"/>
              <a:t>Most DI containers have </a:t>
            </a:r>
            <a:r>
              <a:rPr lang="en-US" dirty="0" err="1" smtClean="0"/>
              <a:t>NuGet</a:t>
            </a:r>
            <a:r>
              <a:rPr lang="en-US" dirty="0" smtClean="0"/>
              <a:t> integration package</a:t>
            </a:r>
            <a:endParaRPr lang="en-US" dirty="0"/>
          </a:p>
        </p:txBody>
      </p:sp>
      <p:sp>
        <p:nvSpPr>
          <p:cNvPr id="2" name="Title 1"/>
          <p:cNvSpPr>
            <a:spLocks noGrp="1"/>
          </p:cNvSpPr>
          <p:nvPr>
            <p:ph type="title"/>
          </p:nvPr>
        </p:nvSpPr>
        <p:spPr/>
        <p:txBody>
          <a:bodyPr/>
          <a:lstStyle/>
          <a:p>
            <a:r>
              <a:rPr lang="en-US" dirty="0" smtClean="0"/>
              <a:t>DI in </a:t>
            </a:r>
            <a:r>
              <a:rPr lang="en-US" dirty="0" err="1" smtClean="0"/>
              <a:t>ASP.NET</a:t>
            </a:r>
            <a:r>
              <a:rPr lang="en-US" dirty="0" smtClean="0"/>
              <a:t> </a:t>
            </a:r>
            <a:r>
              <a:rPr lang="en-US" dirty="0" err="1" smtClean="0"/>
              <a:t>MVC</a:t>
            </a:r>
            <a:r>
              <a:rPr lang="en-US" dirty="0" smtClean="0"/>
              <a:t> &amp; Web API</a:t>
            </a:r>
            <a:endParaRPr lang="en-US" dirty="0"/>
          </a:p>
        </p:txBody>
      </p:sp>
    </p:spTree>
    <p:extLst>
      <p:ext uri="{BB962C8B-B14F-4D97-AF65-F5344CB8AC3E}">
        <p14:creationId xmlns:p14="http://schemas.microsoft.com/office/powerpoint/2010/main" val="20179931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3261855"/>
          </a:xfrm>
        </p:spPr>
        <p:txBody>
          <a:bodyPr/>
          <a:lstStyle/>
          <a:p>
            <a:r>
              <a:rPr lang="en-US" dirty="0" smtClean="0"/>
              <a:t>Used to resolve injected dependencies into requested web forms</a:t>
            </a:r>
          </a:p>
          <a:p>
            <a:r>
              <a:rPr lang="en-US" dirty="0" smtClean="0"/>
              <a:t>Uses a custom page handler factory</a:t>
            </a:r>
          </a:p>
          <a:p>
            <a:r>
              <a:rPr lang="en-US" dirty="0" smtClean="0"/>
              <a:t>Need to run in a “classic </a:t>
            </a:r>
            <a:r>
              <a:rPr lang="en-US" dirty="0" err="1" smtClean="0"/>
              <a:t>.net</a:t>
            </a:r>
            <a:r>
              <a:rPr lang="en-US" smtClean="0"/>
              <a:t>” app-pool</a:t>
            </a:r>
            <a:endParaRPr lang="en-US" dirty="0" smtClean="0"/>
          </a:p>
          <a:p>
            <a:r>
              <a:rPr lang="en-US" dirty="0" smtClean="0"/>
              <a:t>Testing code-behind classes still troublesome</a:t>
            </a:r>
            <a:endParaRPr lang="en-US" dirty="0"/>
          </a:p>
        </p:txBody>
      </p:sp>
      <p:sp>
        <p:nvSpPr>
          <p:cNvPr id="2" name="Title 1"/>
          <p:cNvSpPr>
            <a:spLocks noGrp="1"/>
          </p:cNvSpPr>
          <p:nvPr>
            <p:ph type="title"/>
          </p:nvPr>
        </p:nvSpPr>
        <p:spPr/>
        <p:txBody>
          <a:bodyPr/>
          <a:lstStyle/>
          <a:p>
            <a:r>
              <a:rPr lang="en-US" dirty="0" smtClean="0"/>
              <a:t>DI in ASP.NET WebForms</a:t>
            </a:r>
            <a:endParaRPr lang="en-US" dirty="0"/>
          </a:p>
        </p:txBody>
      </p:sp>
    </p:spTree>
    <p:extLst>
      <p:ext uri="{BB962C8B-B14F-4D97-AF65-F5344CB8AC3E}">
        <p14:creationId xmlns:p14="http://schemas.microsoft.com/office/powerpoint/2010/main" val="288530564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718821"/>
          </a:xfrm>
        </p:spPr>
        <p:txBody>
          <a:bodyPr/>
          <a:lstStyle/>
          <a:p>
            <a:r>
              <a:rPr lang="en-US" dirty="0" smtClean="0"/>
              <a:t>Need to set up Instance Provider</a:t>
            </a:r>
          </a:p>
          <a:p>
            <a:r>
              <a:rPr lang="en-US" dirty="0" smtClean="0"/>
              <a:t>Service Behavior installs it</a:t>
            </a:r>
          </a:p>
          <a:p>
            <a:r>
              <a:rPr lang="en-US" dirty="0" smtClean="0"/>
              <a:t>Services can use constructor injection</a:t>
            </a:r>
          </a:p>
          <a:p>
            <a:r>
              <a:rPr lang="en-US" dirty="0" smtClean="0"/>
              <a:t>Most </a:t>
            </a:r>
            <a:r>
              <a:rPr lang="en-US" dirty="0"/>
              <a:t>DI containers have </a:t>
            </a:r>
            <a:r>
              <a:rPr lang="en-US" dirty="0" err="1"/>
              <a:t>NuGet</a:t>
            </a:r>
            <a:r>
              <a:rPr lang="en-US" dirty="0"/>
              <a:t> integration </a:t>
            </a:r>
            <a:r>
              <a:rPr lang="en-US" dirty="0" smtClean="0"/>
              <a:t>package</a:t>
            </a:r>
            <a:endParaRPr lang="en-US" dirty="0"/>
          </a:p>
        </p:txBody>
      </p:sp>
      <p:sp>
        <p:nvSpPr>
          <p:cNvPr id="3" name="Title 2"/>
          <p:cNvSpPr>
            <a:spLocks noGrp="1"/>
          </p:cNvSpPr>
          <p:nvPr>
            <p:ph type="title"/>
          </p:nvPr>
        </p:nvSpPr>
        <p:spPr/>
        <p:txBody>
          <a:bodyPr/>
          <a:lstStyle/>
          <a:p>
            <a:r>
              <a:rPr lang="en-US" dirty="0" smtClean="0"/>
              <a:t>DI in </a:t>
            </a:r>
            <a:r>
              <a:rPr lang="en-US" dirty="0" err="1" smtClean="0"/>
              <a:t>WCF</a:t>
            </a:r>
            <a:endParaRPr lang="en-US" dirty="0"/>
          </a:p>
        </p:txBody>
      </p:sp>
    </p:spTree>
    <p:extLst>
      <p:ext uri="{BB962C8B-B14F-4D97-AF65-F5344CB8AC3E}">
        <p14:creationId xmlns:p14="http://schemas.microsoft.com/office/powerpoint/2010/main" val="37352510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2"/>
          </p:nvPr>
        </p:nvSpPr>
        <p:spPr/>
        <p:txBody>
          <a:bodyPr/>
          <a:lstStyle/>
          <a:p>
            <a:r>
              <a:rPr lang="en-US" dirty="0" smtClean="0"/>
              <a:t>Usage Scenarios</a:t>
            </a:r>
            <a:endParaRPr lang="en-US" dirty="0"/>
          </a:p>
        </p:txBody>
      </p:sp>
    </p:spTree>
    <p:extLst>
      <p:ext uri="{BB962C8B-B14F-4D97-AF65-F5344CB8AC3E}">
        <p14:creationId xmlns:p14="http://schemas.microsoft.com/office/powerpoint/2010/main" val="4081662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3672224"/>
          </a:xfrm>
        </p:spPr>
        <p:txBody>
          <a:bodyPr/>
          <a:lstStyle/>
          <a:p>
            <a:r>
              <a:rPr lang="en-US" dirty="0" smtClean="0"/>
              <a:t>The </a:t>
            </a:r>
            <a:r>
              <a:rPr lang="en-US" dirty="0"/>
              <a:t>core </a:t>
            </a:r>
            <a:r>
              <a:rPr lang="en-US" dirty="0" smtClean="0"/>
              <a:t>principle of testable code </a:t>
            </a:r>
            <a:r>
              <a:rPr lang="en-US" dirty="0"/>
              <a:t>is usage of interfaces to build decoupled </a:t>
            </a:r>
            <a:r>
              <a:rPr lang="en-US" dirty="0" smtClean="0"/>
              <a:t>components</a:t>
            </a:r>
          </a:p>
          <a:p>
            <a:pPr lvl="1"/>
            <a:r>
              <a:rPr lang="en-US" dirty="0" smtClean="0"/>
              <a:t>Eliminating</a:t>
            </a:r>
            <a:r>
              <a:rPr lang="en-US" dirty="0" smtClean="0"/>
              <a:t> </a:t>
            </a:r>
            <a:r>
              <a:rPr lang="en-US" dirty="0" err="1" smtClean="0"/>
              <a:t>newing</a:t>
            </a:r>
            <a:r>
              <a:rPr lang="en-US" dirty="0" smtClean="0"/>
              <a:t>-up inside classes</a:t>
            </a:r>
          </a:p>
          <a:p>
            <a:pPr lvl="1"/>
            <a:r>
              <a:rPr lang="en-US" dirty="0" smtClean="0"/>
              <a:t>Inject into class or use service locator (on-demand)</a:t>
            </a:r>
          </a:p>
          <a:p>
            <a:r>
              <a:rPr lang="en-US" dirty="0" smtClean="0"/>
              <a:t>DI Containers assist in managing components to be </a:t>
            </a:r>
            <a:r>
              <a:rPr lang="en-US" dirty="0" smtClean="0"/>
              <a:t>used</a:t>
            </a:r>
          </a:p>
          <a:p>
            <a:pPr lvl="1"/>
            <a:r>
              <a:rPr lang="en-US" dirty="0" smtClean="0"/>
              <a:t>In most cases, more than “assist” – absolutely essential</a:t>
            </a:r>
            <a:endParaRPr lang="en-US" dirty="0" smtClean="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143431449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48992"/>
            <a:ext cx="11653523" cy="2984407"/>
          </a:xfrm>
        </p:spPr>
        <p:txBody>
          <a:bodyPr/>
          <a:lstStyle/>
          <a:p>
            <a:r>
              <a:rPr lang="en-US" dirty="0" smtClean="0"/>
              <a:t>Containers offer different features</a:t>
            </a:r>
          </a:p>
          <a:p>
            <a:pPr lvl="1"/>
            <a:r>
              <a:rPr lang="en-US" dirty="0" smtClean="0"/>
              <a:t>For most part, all accomplish the same thing</a:t>
            </a:r>
          </a:p>
          <a:p>
            <a:pPr lvl="1"/>
            <a:r>
              <a:rPr lang="en-US" dirty="0" smtClean="0"/>
              <a:t>Choose the one that you like</a:t>
            </a:r>
          </a:p>
          <a:p>
            <a:pPr lvl="1"/>
            <a:r>
              <a:rPr lang="en-US" dirty="0" smtClean="0"/>
              <a:t>Autofac IMO is the more capable and modern one out there</a:t>
            </a:r>
          </a:p>
          <a:p>
            <a:r>
              <a:rPr lang="en-US" dirty="0" smtClean="0"/>
              <a:t>A DI container does NOT facilitate testing</a:t>
            </a:r>
          </a:p>
          <a:p>
            <a:pPr lvl="1"/>
            <a:r>
              <a:rPr lang="en-US" dirty="0" smtClean="0"/>
              <a:t>The DI concepts do</a:t>
            </a:r>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82004544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3154223"/>
          </a:xfrm>
        </p:spPr>
        <p:txBody>
          <a:bodyPr/>
          <a:lstStyle/>
          <a:p>
            <a:r>
              <a:rPr lang="en-US" dirty="0" smtClean="0"/>
              <a:t>Dependency Injection in .NET</a:t>
            </a:r>
          </a:p>
          <a:p>
            <a:pPr lvl="1"/>
            <a:r>
              <a:rPr lang="en-US" dirty="0" smtClean="0"/>
              <a:t>Mark </a:t>
            </a:r>
            <a:r>
              <a:rPr lang="en-US" dirty="0" err="1" smtClean="0"/>
              <a:t>Seemann</a:t>
            </a:r>
            <a:r>
              <a:rPr lang="en-US" dirty="0" smtClean="0"/>
              <a:t> – Manning</a:t>
            </a:r>
          </a:p>
          <a:p>
            <a:r>
              <a:rPr lang="en-US" dirty="0" smtClean="0"/>
              <a:t>Martin Fowler’s DI/</a:t>
            </a:r>
            <a:r>
              <a:rPr lang="en-US" dirty="0" err="1" smtClean="0"/>
              <a:t>IoC</a:t>
            </a:r>
            <a:r>
              <a:rPr lang="en-US" dirty="0" smtClean="0"/>
              <a:t> article</a:t>
            </a:r>
          </a:p>
          <a:p>
            <a:pPr lvl="1"/>
            <a:r>
              <a:rPr lang="en-US" dirty="0"/>
              <a:t>http://</a:t>
            </a:r>
            <a:r>
              <a:rPr lang="en-US" dirty="0" smtClean="0"/>
              <a:t>martinfowler.com/articles/injection.html</a:t>
            </a:r>
            <a:endParaRPr lang="en-US" dirty="0"/>
          </a:p>
          <a:p>
            <a:r>
              <a:rPr lang="en-US" dirty="0" smtClean="0"/>
              <a:t>Tons of info on the web</a:t>
            </a:r>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3605161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Breaking a life-long habit</a:t>
            </a:r>
            <a:endParaRPr lang="en-US" dirty="0"/>
          </a:p>
        </p:txBody>
      </p:sp>
    </p:spTree>
    <p:extLst>
      <p:ext uri="{BB962C8B-B14F-4D97-AF65-F5344CB8AC3E}">
        <p14:creationId xmlns:p14="http://schemas.microsoft.com/office/powerpoint/2010/main" val="252472378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13" name="Group 12"/>
          <p:cNvGrpSpPr/>
          <p:nvPr/>
        </p:nvGrpSpPr>
        <p:grpSpPr>
          <a:xfrm>
            <a:off x="5879742" y="1191085"/>
            <a:ext cx="5378553" cy="2694784"/>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ctr" anchorCtr="0" compatLnSpc="1">
              <a:prstTxWarp prst="textNoShape">
                <a:avLst/>
              </a:prstTxWarp>
            </a:bodyPr>
            <a:lstStyle/>
            <a:p>
              <a:pPr defTabSz="896091"/>
              <a:r>
                <a:rPr lang="en-US" sz="3921"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ctr" anchorCtr="0" compatLnSpc="1">
              <a:prstTxWarp prst="textNoShape">
                <a:avLst/>
              </a:prstTxWarp>
            </a:bodyPr>
            <a:lstStyle/>
            <a:p>
              <a:pPr defTabSz="896091"/>
              <a:endParaRPr lang="en-US" sz="2157"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570121" y="3108285"/>
              <a:ext cx="4242253" cy="338554"/>
            </a:xfrm>
            <a:prstGeom prst="rect">
              <a:avLst/>
            </a:prstGeom>
          </p:spPr>
          <p:txBody>
            <a:bodyPr wrap="none" lIns="179285">
              <a:spAutoFit/>
            </a:bodyPr>
            <a:lstStyle/>
            <a:p>
              <a:pPr marL="0" lvl="1">
                <a:tabLst>
                  <a:tab pos="1792773" algn="l"/>
                </a:tabLst>
              </a:pPr>
              <a:r>
                <a:rPr lang="en-US" sz="1568" dirty="0">
                  <a:gradFill>
                    <a:gsLst>
                      <a:gs pos="1250">
                        <a:schemeClr val="bg1"/>
                      </a:gs>
                      <a:gs pos="100000">
                        <a:schemeClr val="bg1"/>
                      </a:gs>
                    </a:gsLst>
                    <a:lin ang="5400000" scaled="0"/>
                  </a:gradFill>
                  <a:latin typeface="Segoe UI" pitchFamily="34" charset="0"/>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1" cy="369332"/>
            </a:xfrm>
            <a:prstGeom prst="rect">
              <a:avLst/>
            </a:prstGeom>
          </p:spPr>
          <p:txBody>
            <a:bodyPr wrap="square" lIns="179285">
              <a:spAutoFit/>
            </a:bodyPr>
            <a:lstStyle/>
            <a:p>
              <a:r>
                <a:rPr lang="en-US" sz="1765" dirty="0">
                  <a:solidFill>
                    <a:srgbClr val="FFFFFF"/>
                  </a:solidFill>
                  <a:hlinkClick r:id="rId3"/>
                </a:rPr>
                <a:t>www.microsoft.com/learning </a:t>
              </a:r>
              <a:endParaRPr lang="en-US" sz="1568" dirty="0"/>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nvGrpSpPr>
          <p:cNvPr id="19" name="Group 18"/>
          <p:cNvGrpSpPr/>
          <p:nvPr/>
        </p:nvGrpSpPr>
        <p:grpSpPr>
          <a:xfrm>
            <a:off x="5869886" y="3869260"/>
            <a:ext cx="5383497" cy="2680313"/>
            <a:chOff x="5987589" y="3946350"/>
            <a:chExt cx="5491447" cy="2734059"/>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ctr" anchorCtr="0" compatLnSpc="1">
              <a:prstTxWarp prst="textNoShape">
                <a:avLst/>
              </a:prstTxWarp>
            </a:bodyPr>
            <a:lstStyle/>
            <a:p>
              <a:pPr defTabSz="896091"/>
              <a:r>
                <a:rPr lang="en-US" sz="3921" dirty="0" err="1">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3921"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987589" y="5766010"/>
              <a:ext cx="5491447"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ctr" anchorCtr="0" compatLnSpc="1">
              <a:prstTxWarp prst="textNoShape">
                <a:avLst/>
              </a:prstTxWarp>
            </a:bodyPr>
            <a:lstStyle/>
            <a:p>
              <a:pPr defTabSz="896091"/>
              <a:endParaRPr lang="en-US" sz="2157"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62627" y="5827493"/>
              <a:ext cx="2564292" cy="338554"/>
            </a:xfrm>
            <a:prstGeom prst="rect">
              <a:avLst/>
            </a:prstGeom>
          </p:spPr>
          <p:txBody>
            <a:bodyPr wrap="none" lIns="179285">
              <a:spAutoFit/>
            </a:bodyPr>
            <a:lstStyle/>
            <a:p>
              <a:pPr marL="0" lvl="1">
                <a:tabLst>
                  <a:tab pos="1792773" algn="l"/>
                </a:tabLst>
              </a:pPr>
              <a:r>
                <a:rPr lang="en-US" sz="1568"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Developers</a:t>
              </a:r>
            </a:p>
          </p:txBody>
        </p:sp>
        <p:sp>
          <p:nvSpPr>
            <p:cNvPr id="23" name="Rectangle 22"/>
            <p:cNvSpPr/>
            <p:nvPr/>
          </p:nvSpPr>
          <p:spPr bwMode="white">
            <a:xfrm>
              <a:off x="6569972" y="6177859"/>
              <a:ext cx="4642353" cy="369332"/>
            </a:xfrm>
            <a:prstGeom prst="rect">
              <a:avLst/>
            </a:prstGeom>
          </p:spPr>
          <p:txBody>
            <a:bodyPr wrap="square" lIns="179285">
              <a:spAutoFit/>
            </a:bodyPr>
            <a:lstStyle/>
            <a:p>
              <a:r>
                <a:rPr lang="en-US" sz="1765" dirty="0">
                  <a:solidFill>
                    <a:srgbClr val="FFFFFF"/>
                  </a:solidFill>
                  <a:hlinkClick r:id="rId4"/>
                </a:rPr>
                <a:t>http://microsoft.com/msdn </a:t>
              </a:r>
              <a:endParaRPr lang="en-US" sz="1765" dirty="0">
                <a:solidFill>
                  <a:srgbClr val="FFFFFF"/>
                </a:solidFill>
              </a:endParaRPr>
            </a:p>
          </p:txBody>
        </p:sp>
        <p:sp>
          <p:nvSpPr>
            <p:cNvPr id="24" name="Freeform 57"/>
            <p:cNvSpPr>
              <a:spLocks noEditPoints="1"/>
            </p:cNvSpPr>
            <p:nvPr/>
          </p:nvSpPr>
          <p:spPr bwMode="black">
            <a:xfrm>
              <a:off x="6168926" y="6020803"/>
              <a:ext cx="404813" cy="40481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0072C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nvGrpSpPr>
          <p:cNvPr id="25" name="Group 24"/>
          <p:cNvGrpSpPr/>
          <p:nvPr/>
        </p:nvGrpSpPr>
        <p:grpSpPr>
          <a:xfrm>
            <a:off x="269240" y="3870041"/>
            <a:ext cx="5368689" cy="2679533"/>
            <a:chOff x="274639" y="3947146"/>
            <a:chExt cx="5476342" cy="2733263"/>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ctr" anchorCtr="0" compatLnSpc="1">
              <a:prstTxWarp prst="textNoShape">
                <a:avLst/>
              </a:prstTxWarp>
            </a:bodyPr>
            <a:lstStyle/>
            <a:p>
              <a:pPr defTabSz="896091"/>
              <a:r>
                <a:rPr lang="en-US" sz="3921"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ctr" anchorCtr="0" compatLnSpc="1">
              <a:prstTxWarp prst="textNoShape">
                <a:avLst/>
              </a:prstTxWarp>
            </a:bodyPr>
            <a:lstStyle/>
            <a:p>
              <a:pPr defTabSz="896091"/>
              <a:endParaRPr lang="en-US" sz="2157"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Rectangle 27"/>
            <p:cNvSpPr/>
            <p:nvPr/>
          </p:nvSpPr>
          <p:spPr>
            <a:xfrm>
              <a:off x="862109" y="5827493"/>
              <a:ext cx="2940805" cy="338554"/>
            </a:xfrm>
            <a:prstGeom prst="rect">
              <a:avLst/>
            </a:prstGeom>
          </p:spPr>
          <p:txBody>
            <a:bodyPr wrap="none" lIns="179285">
              <a:spAutoFit/>
            </a:bodyPr>
            <a:lstStyle/>
            <a:p>
              <a:pPr marL="0" lvl="1">
                <a:tabLst>
                  <a:tab pos="1792773" algn="l"/>
                </a:tabLst>
              </a:pPr>
              <a:r>
                <a:rPr lang="en-US" sz="1568"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IT Professionals</a:t>
              </a:r>
            </a:p>
          </p:txBody>
        </p:sp>
        <p:sp>
          <p:nvSpPr>
            <p:cNvPr id="29" name="Rectangle 28"/>
            <p:cNvSpPr/>
            <p:nvPr/>
          </p:nvSpPr>
          <p:spPr bwMode="white">
            <a:xfrm>
              <a:off x="860289" y="6177859"/>
              <a:ext cx="4169859" cy="369332"/>
            </a:xfrm>
            <a:prstGeom prst="rect">
              <a:avLst/>
            </a:prstGeom>
          </p:spPr>
          <p:txBody>
            <a:bodyPr wrap="square" lIns="179285">
              <a:spAutoFit/>
            </a:bodyPr>
            <a:lstStyle/>
            <a:p>
              <a:pPr>
                <a:spcBef>
                  <a:spcPts val="588"/>
                </a:spcBef>
                <a:buSzPct val="120000"/>
                <a:tabLst>
                  <a:tab pos="1792773" algn="l"/>
                </a:tabLst>
                <a:defRPr/>
              </a:pPr>
              <a:r>
                <a:rPr lang="en-US" sz="1765" dirty="0">
                  <a:solidFill>
                    <a:srgbClr val="FFFFFF"/>
                  </a:solidFill>
                  <a:hlinkClick r:id="rId5"/>
                </a:rPr>
                <a:t>http://microsoft.com/technet  </a:t>
              </a:r>
              <a:endParaRPr lang="en-US" sz="1765"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nvGrpSpPr>
          <p:cNvPr id="31" name="Group 30"/>
          <p:cNvGrpSpPr/>
          <p:nvPr/>
        </p:nvGrpSpPr>
        <p:grpSpPr>
          <a:xfrm>
            <a:off x="269240" y="1191085"/>
            <a:ext cx="5368689" cy="2688565"/>
            <a:chOff x="274639" y="1214472"/>
            <a:chExt cx="5476342" cy="2742476"/>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ctr" anchorCtr="0" compatLnSpc="1">
              <a:prstTxWarp prst="textNoShape">
                <a:avLst/>
              </a:prstTxWarp>
            </a:bodyPr>
            <a:lstStyle/>
            <a:p>
              <a:pPr defTabSz="896091"/>
              <a:endParaRPr lang="en-US" sz="2157"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Rectangle 32"/>
            <p:cNvSpPr/>
            <p:nvPr/>
          </p:nvSpPr>
          <p:spPr>
            <a:xfrm>
              <a:off x="860289" y="3101713"/>
              <a:ext cx="2154116" cy="338554"/>
            </a:xfrm>
            <a:prstGeom prst="rect">
              <a:avLst/>
            </a:prstGeom>
          </p:spPr>
          <p:txBody>
            <a:bodyPr wrap="none" lIns="179285">
              <a:spAutoFit/>
            </a:bodyPr>
            <a:lstStyle/>
            <a:p>
              <a:pPr marL="0" lvl="1">
                <a:tabLst>
                  <a:tab pos="1792773" algn="l"/>
                </a:tabLst>
              </a:pPr>
              <a:r>
                <a:rPr lang="en-US" sz="1568" dirty="0">
                  <a:gradFill>
                    <a:gsLst>
                      <a:gs pos="1250">
                        <a:schemeClr val="bg1"/>
                      </a:gs>
                      <a:gs pos="100000">
                        <a:schemeClr val="bg1"/>
                      </a:gs>
                    </a:gsLst>
                    <a:lin ang="5400000" scaled="0"/>
                  </a:gradFill>
                  <a:latin typeface="Segoe UI" pitchFamily="34" charset="0"/>
                  <a:ea typeface="Segoe UI" pitchFamily="34" charset="0"/>
                  <a:cs typeface="Segoe UI" pitchFamily="34" charset="0"/>
                </a:rPr>
                <a:t>Sessions on Demand</a:t>
              </a:r>
            </a:p>
          </p:txBody>
        </p:sp>
        <p:sp>
          <p:nvSpPr>
            <p:cNvPr id="34" name="Rectangle 33"/>
            <p:cNvSpPr/>
            <p:nvPr/>
          </p:nvSpPr>
          <p:spPr bwMode="white">
            <a:xfrm>
              <a:off x="862108" y="3453031"/>
              <a:ext cx="4642203" cy="369332"/>
            </a:xfrm>
            <a:prstGeom prst="rect">
              <a:avLst/>
            </a:prstGeom>
          </p:spPr>
          <p:txBody>
            <a:bodyPr wrap="square" lIns="179285">
              <a:spAutoFit/>
            </a:bodyPr>
            <a:lstStyle/>
            <a:p>
              <a:r>
                <a:rPr lang="en-US" sz="1765" u="sng" dirty="0">
                  <a:hlinkClick r:id="rId6"/>
                </a:rPr>
                <a:t>http://channel9.msdn.com/Events/TechEd</a:t>
              </a:r>
              <a:endParaRPr lang="en-US" sz="1765" dirty="0"/>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spTree>
    <p:extLst>
      <p:ext uri="{BB962C8B-B14F-4D97-AF65-F5344CB8AC3E}">
        <p14:creationId xmlns:p14="http://schemas.microsoft.com/office/powerpoint/2010/main" val="24186081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19"/>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203" y="3083702"/>
            <a:ext cx="3223861"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8880125" y="440466"/>
            <a:ext cx="2907036" cy="1257791"/>
          </a:xfrm>
          <a:prstGeom prst="rect">
            <a:avLst/>
          </a:prstGeom>
        </p:spPr>
      </p:pic>
      <p:sp>
        <p:nvSpPr>
          <p:cNvPr id="6" name="TextBox 5"/>
          <p:cNvSpPr txBox="1"/>
          <p:nvPr/>
        </p:nvSpPr>
        <p:spPr>
          <a:xfrm>
            <a:off x="6779059" y="5203743"/>
            <a:ext cx="4754767" cy="528350"/>
          </a:xfrm>
          <a:prstGeom prst="rect">
            <a:avLst/>
          </a:prstGeom>
          <a:noFill/>
        </p:spPr>
        <p:txBody>
          <a:bodyPr wrap="square" rtlCol="0" anchor="b">
            <a:spAutoFit/>
          </a:bodyPr>
          <a:lstStyle/>
          <a:p>
            <a:pPr algn="r">
              <a:lnSpc>
                <a:spcPts val="3400"/>
              </a:lnSpc>
            </a:pPr>
            <a:r>
              <a:rPr lang="en-US" sz="4800" dirty="0" smtClean="0">
                <a:solidFill>
                  <a:schemeClr val="tx2"/>
                </a:solidFill>
                <a:latin typeface="News Gothic Com Thin" pitchFamily="34" charset="0"/>
              </a:rPr>
              <a:t>Miguel A. Castro</a:t>
            </a:r>
          </a:p>
        </p:txBody>
      </p:sp>
      <p:sp>
        <p:nvSpPr>
          <p:cNvPr id="12" name="TextBox 11"/>
          <p:cNvSpPr txBox="1"/>
          <p:nvPr/>
        </p:nvSpPr>
        <p:spPr>
          <a:xfrm>
            <a:off x="6881840" y="2467129"/>
            <a:ext cx="3429000" cy="461665"/>
          </a:xfrm>
          <a:prstGeom prst="rect">
            <a:avLst/>
          </a:prstGeom>
          <a:noFill/>
        </p:spPr>
        <p:txBody>
          <a:bodyPr wrap="square" rtlCol="0">
            <a:spAutoFit/>
          </a:bodyPr>
          <a:lstStyle/>
          <a:p>
            <a:r>
              <a:rPr lang="en-US" sz="2400" dirty="0" smtClean="0"/>
              <a:t>@miguelcastro67</a:t>
            </a:r>
            <a:endParaRPr lang="en-US" sz="1400" dirty="0" smtClean="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7186" y="4163313"/>
            <a:ext cx="724190" cy="637287"/>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4481" y="3305328"/>
            <a:ext cx="609600" cy="609600"/>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70181" y="2322779"/>
            <a:ext cx="838200" cy="838200"/>
          </a:xfrm>
          <a:prstGeom prst="rect">
            <a:avLst/>
          </a:prstGeom>
        </p:spPr>
      </p:pic>
      <p:sp>
        <p:nvSpPr>
          <p:cNvPr id="24" name="TextBox 23"/>
          <p:cNvSpPr txBox="1"/>
          <p:nvPr/>
        </p:nvSpPr>
        <p:spPr>
          <a:xfrm>
            <a:off x="6881840" y="3379296"/>
            <a:ext cx="3429000" cy="461665"/>
          </a:xfrm>
          <a:prstGeom prst="rect">
            <a:avLst/>
          </a:prstGeom>
          <a:noFill/>
        </p:spPr>
        <p:txBody>
          <a:bodyPr wrap="square" rtlCol="0">
            <a:spAutoFit/>
          </a:bodyPr>
          <a:lstStyle/>
          <a:p>
            <a:r>
              <a:rPr lang="en-US" sz="2400" dirty="0" smtClean="0"/>
              <a:t>dotnetdude.com</a:t>
            </a:r>
            <a:endParaRPr lang="en-US" sz="1400" dirty="0" smtClean="0"/>
          </a:p>
        </p:txBody>
      </p:sp>
      <p:sp>
        <p:nvSpPr>
          <p:cNvPr id="25" name="TextBox 24"/>
          <p:cNvSpPr txBox="1"/>
          <p:nvPr/>
        </p:nvSpPr>
        <p:spPr>
          <a:xfrm>
            <a:off x="6881839" y="4251125"/>
            <a:ext cx="4090961" cy="461665"/>
          </a:xfrm>
          <a:prstGeom prst="rect">
            <a:avLst/>
          </a:prstGeom>
          <a:noFill/>
        </p:spPr>
        <p:txBody>
          <a:bodyPr wrap="square" rtlCol="0">
            <a:spAutoFit/>
          </a:bodyPr>
          <a:lstStyle/>
          <a:p>
            <a:r>
              <a:rPr lang="en-US" sz="2400" dirty="0" smtClean="0"/>
              <a:t>miguelcastro67@gmail.com</a:t>
            </a:r>
            <a:endParaRPr lang="en-US" sz="1400" dirty="0" smtClean="0"/>
          </a:p>
        </p:txBody>
      </p:sp>
    </p:spTree>
    <p:extLst>
      <p:ext uri="{BB962C8B-B14F-4D97-AF65-F5344CB8AC3E}">
        <p14:creationId xmlns:p14="http://schemas.microsoft.com/office/powerpoint/2010/main" val="30885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 y="2084364"/>
            <a:ext cx="12192000" cy="47731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Complete an evaluation </a:t>
            </a:r>
            <a:r>
              <a:rPr lang="en-US" dirty="0" smtClean="0"/>
              <a:t>and </a:t>
            </a:r>
            <a:r>
              <a:rPr lang="en-US" dirty="0"/>
              <a:t>enter to win!</a:t>
            </a:r>
          </a:p>
        </p:txBody>
      </p:sp>
      <p:pic>
        <p:nvPicPr>
          <p:cNvPr id="5" name="Xbox kinec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2189983"/>
            <a:ext cx="6386677" cy="4561912"/>
          </a:xfrm>
          <a:prstGeom prst="rect">
            <a:avLst/>
          </a:prstGeom>
          <a:noFill/>
          <a:extLst>
            <a:ext uri="{909E8E84-426E-40DD-AFC4-6F175D3DCCD1}">
              <a14:hiddenFill xmlns:a14="http://schemas.microsoft.com/office/drawing/2010/main">
                <a:solidFill>
                  <a:srgbClr val="FFFFFF"/>
                </a:solidFill>
              </a14:hiddenFill>
            </a:ext>
          </a:extLst>
        </p:spPr>
      </p:pic>
      <p:pic>
        <p:nvPicPr>
          <p:cNvPr id="6" name="ha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68114" y="3639240"/>
            <a:ext cx="3406071" cy="2131507"/>
          </a:xfrm>
          <a:prstGeom prst="rect">
            <a:avLst/>
          </a:prstGeom>
          <a:noFill/>
          <a:effectLst>
            <a:outerShdw blurRad="2032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4" name="Best Buy gc"/>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1" y="2552284"/>
            <a:ext cx="3406375" cy="2131697"/>
          </a:xfrm>
          <a:prstGeom prst="rect">
            <a:avLst/>
          </a:prstGeom>
          <a:noFill/>
          <a:effectLst>
            <a:outerShdw blurRad="203200" dist="317500" dir="5400000" sx="90000" sy="-19000" rotWithShape="0">
              <a:prstClr val="black">
                <a:alpha val="1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00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63" presetClass="path" presetSubtype="0" decel="100000" fill="hold" nodeType="withEffect">
                                  <p:stCondLst>
                                    <p:cond delay="0"/>
                                  </p:stCondLst>
                                  <p:childTnLst>
                                    <p:animMotion origin="layout" path="M -0.02413 1.59782E-6 L 4.84555E-6 1.59782E-6 " pathEditMode="relative" rAng="0" ptsTypes="AA">
                                      <p:cBhvr>
                                        <p:cTn id="9" dur="750" fill="hold"/>
                                        <p:tgtEl>
                                          <p:spTgt spid="5"/>
                                        </p:tgtEl>
                                        <p:attrNameLst>
                                          <p:attrName>ppt_x</p:attrName>
                                          <p:attrName>ppt_y</p:attrName>
                                        </p:attrNameLst>
                                      </p:cBhvr>
                                      <p:rCtr x="1200" y="0"/>
                                    </p:animMotion>
                                  </p:childTnLst>
                                </p:cTn>
                              </p:par>
                              <p:par>
                                <p:cTn id="10" presetID="10"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nodeType="withEffect">
                                  <p:stCondLst>
                                    <p:cond delay="200"/>
                                  </p:stCondLst>
                                  <p:childTnLst>
                                    <p:animMotion origin="layout" path="M -0.02413 -2.55107E-6 L 2.31044E-6 -2.55107E-6 " pathEditMode="relative" rAng="0" ptsTypes="AA">
                                      <p:cBhvr>
                                        <p:cTn id="14" dur="750" fill="hold"/>
                                        <p:tgtEl>
                                          <p:spTgt spid="4"/>
                                        </p:tgtEl>
                                        <p:attrNameLst>
                                          <p:attrName>ppt_x</p:attrName>
                                          <p:attrName>ppt_y</p:attrName>
                                        </p:attrNameLst>
                                      </p:cBhvr>
                                      <p:rCtr x="1200" y="0"/>
                                    </p:animMotion>
                                  </p:childTnLst>
                                </p:cTn>
                              </p:par>
                              <p:par>
                                <p:cTn id="15" presetID="10" presetClass="entr" presetSubtype="0" fill="hold" nodeType="withEffect">
                                  <p:stCondLst>
                                    <p:cond delay="4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childTnLst>
                                </p:cTn>
                              </p:par>
                              <p:par>
                                <p:cTn id="18" presetID="63" presetClass="path" presetSubtype="0" decel="100000" fill="hold" nodeType="withEffect">
                                  <p:stCondLst>
                                    <p:cond delay="400"/>
                                  </p:stCondLst>
                                  <p:childTnLst>
                                    <p:animMotion origin="layout" path="M -0.02413 1.49796E-7 L 1.39392E-6 1.49796E-7 " pathEditMode="relative" rAng="0" ptsTypes="AA">
                                      <p:cBhvr>
                                        <p:cTn id="19" dur="750" fill="hold"/>
                                        <p:tgtEl>
                                          <p:spTgt spid="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sp>
        <p:nvSpPr>
          <p:cNvPr id="3" name="Isosceles Triangle 2"/>
          <p:cNvSpPr/>
          <p:nvPr/>
        </p:nvSpPr>
        <p:spPr bwMode="auto">
          <a:xfrm rot="5400000">
            <a:off x="6737863" y="3318596"/>
            <a:ext cx="4464549" cy="885262"/>
          </a:xfrm>
          <a:prstGeom prst="triangle">
            <a:avLst/>
          </a:prstGeom>
          <a:gradFill flip="none" rotWithShape="1">
            <a:gsLst>
              <a:gs pos="0">
                <a:schemeClr val="tx1"/>
              </a:gs>
              <a:gs pos="100000">
                <a:schemeClr val="tx1">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err="1">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extBox 4"/>
          <p:cNvSpPr txBox="1"/>
          <p:nvPr/>
        </p:nvSpPr>
        <p:spPr>
          <a:xfrm>
            <a:off x="286504" y="2439808"/>
            <a:ext cx="4482436" cy="2944849"/>
          </a:xfrm>
          <a:prstGeom prst="rect">
            <a:avLst/>
          </a:prstGeom>
          <a:noFill/>
        </p:spPr>
        <p:txBody>
          <a:bodyPr wrap="square" lIns="179285" tIns="143428" rIns="179285" bIns="143428" rtlCol="0">
            <a:spAutoFit/>
          </a:bodyPr>
          <a:lstStyle/>
          <a:p>
            <a:pPr lvl="0"/>
            <a:r>
              <a:rPr lang="en-US" sz="4313" b="1" dirty="0">
                <a:gradFill>
                  <a:gsLst>
                    <a:gs pos="83000">
                      <a:srgbClr val="FFFFFF"/>
                    </a:gs>
                    <a:gs pos="100000">
                      <a:srgbClr val="0072C6">
                        <a:lumMod val="30000"/>
                        <a:lumOff val="70000"/>
                      </a:srgbClr>
                    </a:gs>
                  </a:gsLst>
                  <a:lin ang="5400000" scaled="1"/>
                </a:gradFill>
              </a:rPr>
              <a:t>Scan this </a:t>
            </a:r>
            <a:br>
              <a:rPr lang="en-US" sz="4313" b="1" dirty="0">
                <a:gradFill>
                  <a:gsLst>
                    <a:gs pos="83000">
                      <a:srgbClr val="FFFFFF"/>
                    </a:gs>
                    <a:gs pos="100000">
                      <a:srgbClr val="0072C6">
                        <a:lumMod val="30000"/>
                        <a:lumOff val="70000"/>
                      </a:srgbClr>
                    </a:gs>
                  </a:gsLst>
                  <a:lin ang="5400000" scaled="1"/>
                </a:gradFill>
              </a:rPr>
            </a:br>
            <a:r>
              <a:rPr lang="en-US" sz="4313" b="1" dirty="0">
                <a:gradFill>
                  <a:gsLst>
                    <a:gs pos="83000">
                      <a:srgbClr val="FFFFFF"/>
                    </a:gs>
                    <a:gs pos="100000">
                      <a:srgbClr val="0072C6">
                        <a:lumMod val="30000"/>
                        <a:lumOff val="70000"/>
                      </a:srgbClr>
                    </a:gs>
                  </a:gsLst>
                  <a:lin ang="5400000" scaled="1"/>
                </a:gradFill>
              </a:rPr>
              <a:t>QR code </a:t>
            </a:r>
            <a:br>
              <a:rPr lang="en-US" sz="4313" b="1" dirty="0">
                <a:gradFill>
                  <a:gsLst>
                    <a:gs pos="83000">
                      <a:srgbClr val="FFFFFF"/>
                    </a:gs>
                    <a:gs pos="100000">
                      <a:srgbClr val="0072C6">
                        <a:lumMod val="30000"/>
                        <a:lumOff val="70000"/>
                      </a:srgbClr>
                    </a:gs>
                  </a:gsLst>
                  <a:lin ang="5400000" scaled="1"/>
                </a:gradFill>
              </a:rPr>
            </a:br>
            <a:r>
              <a:rPr lang="en-US" sz="4313" dirty="0">
                <a:gradFill>
                  <a:gsLst>
                    <a:gs pos="83000">
                      <a:srgbClr val="FFFFFF"/>
                    </a:gs>
                    <a:gs pos="100000">
                      <a:srgbClr val="0072C6">
                        <a:lumMod val="30000"/>
                        <a:lumOff val="70000"/>
                      </a:srgbClr>
                    </a:gs>
                  </a:gsLst>
                  <a:lin ang="5400000" scaled="1"/>
                </a:gradFill>
              </a:rPr>
              <a:t>to evaluate </a:t>
            </a:r>
            <a:br>
              <a:rPr lang="en-US" sz="4313" dirty="0">
                <a:gradFill>
                  <a:gsLst>
                    <a:gs pos="83000">
                      <a:srgbClr val="FFFFFF"/>
                    </a:gs>
                    <a:gs pos="100000">
                      <a:srgbClr val="0072C6">
                        <a:lumMod val="30000"/>
                        <a:lumOff val="70000"/>
                      </a:srgbClr>
                    </a:gs>
                  </a:gsLst>
                  <a:lin ang="5400000" scaled="1"/>
                </a:gradFill>
              </a:rPr>
            </a:br>
            <a:r>
              <a:rPr lang="en-US" sz="4313" dirty="0">
                <a:gradFill>
                  <a:gsLst>
                    <a:gs pos="83000">
                      <a:srgbClr val="FFFFFF"/>
                    </a:gs>
                    <a:gs pos="100000">
                      <a:srgbClr val="0072C6">
                        <a:lumMod val="30000"/>
                        <a:lumOff val="70000"/>
                      </a:srgbClr>
                    </a:gs>
                  </a:gsLst>
                  <a:lin ang="5400000" scaled="1"/>
                </a:gradFill>
              </a:rPr>
              <a:t>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051970" y="1636151"/>
            <a:ext cx="4482124" cy="44821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44476" y="1637602"/>
            <a:ext cx="2307000" cy="4479610"/>
          </a:xfrm>
          <a:prstGeom prst="rect">
            <a:avLst/>
          </a:prstGeom>
        </p:spPr>
      </p:pic>
    </p:spTree>
    <p:extLst>
      <p:ext uri="{BB962C8B-B14F-4D97-AF65-F5344CB8AC3E}">
        <p14:creationId xmlns:p14="http://schemas.microsoft.com/office/powerpoint/2010/main" val="25769683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4830623"/>
          </a:xfrm>
        </p:spPr>
        <p:txBody>
          <a:bodyPr/>
          <a:lstStyle/>
          <a:p>
            <a:r>
              <a:rPr lang="en-US" dirty="0" smtClean="0"/>
              <a:t>One class depending on another</a:t>
            </a:r>
          </a:p>
          <a:p>
            <a:pPr lvl="1"/>
            <a:r>
              <a:rPr lang="en-US" dirty="0" smtClean="0"/>
              <a:t>Cannot exist (compile) without other class</a:t>
            </a:r>
          </a:p>
          <a:p>
            <a:r>
              <a:rPr lang="en-US" dirty="0" smtClean="0"/>
              <a:t>Limits functionality to single implementation</a:t>
            </a:r>
          </a:p>
          <a:p>
            <a:r>
              <a:rPr lang="en-US" dirty="0" smtClean="0"/>
              <a:t>If classes perform DB work, difficult to test without hitting DB</a:t>
            </a:r>
            <a:endParaRPr lang="en-US" dirty="0"/>
          </a:p>
        </p:txBody>
      </p:sp>
      <p:sp>
        <p:nvSpPr>
          <p:cNvPr id="2" name="Title 1"/>
          <p:cNvSpPr>
            <a:spLocks noGrp="1"/>
          </p:cNvSpPr>
          <p:nvPr>
            <p:ph type="title"/>
          </p:nvPr>
        </p:nvSpPr>
        <p:spPr/>
        <p:txBody>
          <a:bodyPr/>
          <a:lstStyle/>
          <a:p>
            <a:r>
              <a:rPr lang="en-US" dirty="0" smtClean="0"/>
              <a:t>Class coupling (why it’s bad)</a:t>
            </a:r>
            <a:endParaRPr lang="en-US" dirty="0"/>
          </a:p>
        </p:txBody>
      </p:sp>
    </p:spTree>
    <p:extLst>
      <p:ext uri="{BB962C8B-B14F-4D97-AF65-F5344CB8AC3E}">
        <p14:creationId xmlns:p14="http://schemas.microsoft.com/office/powerpoint/2010/main" val="30425620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70177"/>
            <a:ext cx="11653523" cy="4449623"/>
          </a:xfrm>
        </p:spPr>
        <p:txBody>
          <a:bodyPr/>
          <a:lstStyle/>
          <a:p>
            <a:r>
              <a:rPr lang="en-US" dirty="0" smtClean="0"/>
              <a:t>The secret to writing testable software:</a:t>
            </a:r>
          </a:p>
          <a:p>
            <a:pPr lvl="1"/>
            <a:r>
              <a:rPr lang="en-US" dirty="0" smtClean="0"/>
              <a:t>Stop “</a:t>
            </a:r>
            <a:r>
              <a:rPr lang="en-US" dirty="0" err="1" smtClean="0"/>
              <a:t>newing</a:t>
            </a:r>
            <a:r>
              <a:rPr lang="en-US" dirty="0" smtClean="0"/>
              <a:t>-up” objects in a class!</a:t>
            </a:r>
          </a:p>
          <a:p>
            <a:r>
              <a:rPr lang="en-US" dirty="0" smtClean="0"/>
              <a:t>Define dependencies as interfaces</a:t>
            </a:r>
          </a:p>
          <a:p>
            <a:pPr lvl="1"/>
            <a:r>
              <a:rPr lang="en-US" dirty="0" smtClean="0"/>
              <a:t>Listed as constructor </a:t>
            </a:r>
            <a:r>
              <a:rPr lang="en-US" dirty="0" err="1" smtClean="0"/>
              <a:t>args</a:t>
            </a:r>
            <a:r>
              <a:rPr lang="en-US" dirty="0" smtClean="0"/>
              <a:t> (or properties)</a:t>
            </a:r>
          </a:p>
          <a:p>
            <a:r>
              <a:rPr lang="en-US" dirty="0" smtClean="0"/>
              <a:t>Calling class can sends in instances</a:t>
            </a:r>
          </a:p>
          <a:p>
            <a:pPr lvl="1"/>
            <a:r>
              <a:rPr lang="en-US" dirty="0" smtClean="0"/>
              <a:t>Later done by a DI container automatically</a:t>
            </a:r>
          </a:p>
          <a:p>
            <a:r>
              <a:rPr lang="en-US" dirty="0" smtClean="0"/>
              <a:t>Unit tests can send in Mocks</a:t>
            </a:r>
          </a:p>
          <a:p>
            <a:pPr lvl="1"/>
            <a:r>
              <a:rPr lang="en-US" dirty="0" smtClean="0"/>
              <a:t>Or test versions</a:t>
            </a:r>
          </a:p>
        </p:txBody>
      </p:sp>
      <p:sp>
        <p:nvSpPr>
          <p:cNvPr id="2" name="Title 1"/>
          <p:cNvSpPr>
            <a:spLocks noGrp="1"/>
          </p:cNvSpPr>
          <p:nvPr>
            <p:ph type="title"/>
          </p:nvPr>
        </p:nvSpPr>
        <p:spPr/>
        <p:txBody>
          <a:bodyPr/>
          <a:lstStyle/>
          <a:p>
            <a:r>
              <a:rPr lang="en-US" dirty="0" smtClean="0"/>
              <a:t>Embrace abstractions</a:t>
            </a:r>
            <a:endParaRPr lang="en-US" dirty="0"/>
          </a:p>
        </p:txBody>
      </p:sp>
    </p:spTree>
    <p:extLst>
      <p:ext uri="{BB962C8B-B14F-4D97-AF65-F5344CB8AC3E}">
        <p14:creationId xmlns:p14="http://schemas.microsoft.com/office/powerpoint/2010/main" val="579563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2"/>
          </p:nvPr>
        </p:nvSpPr>
        <p:spPr/>
        <p:txBody>
          <a:bodyPr/>
          <a:lstStyle/>
          <a:p>
            <a:r>
              <a:rPr lang="en-US" dirty="0" err="1" smtClean="0"/>
              <a:t>Esentials</a:t>
            </a:r>
            <a:r>
              <a:rPr lang="en-US" dirty="0" smtClean="0"/>
              <a:t> (coupled, abstracted, and testing)</a:t>
            </a:r>
            <a:endParaRPr lang="en-US" dirty="0"/>
          </a:p>
        </p:txBody>
      </p:sp>
    </p:spTree>
    <p:extLst>
      <p:ext uri="{BB962C8B-B14F-4D97-AF65-F5344CB8AC3E}">
        <p14:creationId xmlns:p14="http://schemas.microsoft.com/office/powerpoint/2010/main" val="3376540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 Concepts &amp; Products</a:t>
            </a:r>
            <a:endParaRPr lang="en-US" dirty="0"/>
          </a:p>
        </p:txBody>
      </p:sp>
    </p:spTree>
    <p:extLst>
      <p:ext uri="{BB962C8B-B14F-4D97-AF65-F5344CB8AC3E}">
        <p14:creationId xmlns:p14="http://schemas.microsoft.com/office/powerpoint/2010/main" val="16265865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570177"/>
            <a:ext cx="11653523" cy="3672224"/>
          </a:xfrm>
        </p:spPr>
        <p:txBody>
          <a:bodyPr/>
          <a:lstStyle/>
          <a:p>
            <a:r>
              <a:rPr lang="en-US" dirty="0" smtClean="0"/>
              <a:t>An architectural pattern designed to easily satisfy a class’ dependencies</a:t>
            </a:r>
          </a:p>
          <a:p>
            <a:pPr lvl="1"/>
            <a:r>
              <a:rPr lang="en-US" dirty="0" smtClean="0"/>
              <a:t>Allows us to write decoupled code</a:t>
            </a:r>
          </a:p>
          <a:p>
            <a:pPr lvl="1"/>
            <a:r>
              <a:rPr lang="en-US" dirty="0" smtClean="0"/>
              <a:t>Facilitate testability</a:t>
            </a:r>
          </a:p>
          <a:p>
            <a:pPr lvl="1"/>
            <a:r>
              <a:rPr lang="en-US" dirty="0" smtClean="0"/>
              <a:t>Ease deployment of components</a:t>
            </a:r>
          </a:p>
          <a:p>
            <a:r>
              <a:rPr lang="en-US" dirty="0" smtClean="0"/>
              <a:t>Typically implemented with the aid of an object container</a:t>
            </a:r>
            <a:endParaRPr lang="en-US" dirty="0"/>
          </a:p>
        </p:txBody>
      </p:sp>
      <p:sp>
        <p:nvSpPr>
          <p:cNvPr id="4" name="Title 3"/>
          <p:cNvSpPr>
            <a:spLocks noGrp="1"/>
          </p:cNvSpPr>
          <p:nvPr>
            <p:ph type="title"/>
          </p:nvPr>
        </p:nvSpPr>
        <p:spPr/>
        <p:txBody>
          <a:bodyPr/>
          <a:lstStyle/>
          <a:p>
            <a:r>
              <a:rPr lang="en-US" dirty="0" smtClean="0"/>
              <a:t>What is Dependency Injection</a:t>
            </a:r>
            <a:endParaRPr lang="en-US" dirty="0"/>
          </a:p>
        </p:txBody>
      </p:sp>
    </p:spTree>
    <p:extLst>
      <p:ext uri="{BB962C8B-B14F-4D97-AF65-F5344CB8AC3E}">
        <p14:creationId xmlns:p14="http://schemas.microsoft.com/office/powerpoint/2010/main" val="29283259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15471</TotalTime>
  <Words>1634</Words>
  <Application>Microsoft Office PowerPoint</Application>
  <PresentationFormat>Widescreen</PresentationFormat>
  <Paragraphs>220</Paragraphs>
  <Slides>43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Cambria</vt:lpstr>
      <vt:lpstr>Consolas</vt:lpstr>
      <vt:lpstr>Cooper Black</vt:lpstr>
      <vt:lpstr>Myriad Pro</vt:lpstr>
      <vt:lpstr>News Gothic Com Thin</vt:lpstr>
      <vt:lpstr>Segoe UI</vt:lpstr>
      <vt:lpstr>Segoe UI Light</vt:lpstr>
      <vt:lpstr>Wingdings</vt:lpstr>
      <vt:lpstr>TechEd 2014 Dk Blue</vt:lpstr>
      <vt:lpstr>Deep Dive Into Dependency Injection and Writing Decoupled Quality and Testable Code</vt:lpstr>
      <vt:lpstr>PowerPoint Presentation</vt:lpstr>
      <vt:lpstr>Agenda</vt:lpstr>
      <vt:lpstr>Breaking a life-long habit</vt:lpstr>
      <vt:lpstr>Class coupling (why it’s bad)</vt:lpstr>
      <vt:lpstr>Embrace abstractions</vt:lpstr>
      <vt:lpstr>Demo</vt:lpstr>
      <vt:lpstr>DI: Concepts &amp; Products</vt:lpstr>
      <vt:lpstr>What is Dependency Injection</vt:lpstr>
      <vt:lpstr>The DI Container</vt:lpstr>
      <vt:lpstr>The DI Container</vt:lpstr>
      <vt:lpstr>The DI Container</vt:lpstr>
      <vt:lpstr>Available Containers</vt:lpstr>
      <vt:lpstr>demo 1</vt:lpstr>
      <vt:lpstr>Other DI Techniques</vt:lpstr>
      <vt:lpstr>On-Demand Instances</vt:lpstr>
      <vt:lpstr>Service Locator</vt:lpstr>
      <vt:lpstr>demo 2 &amp; 3</vt:lpstr>
      <vt:lpstr>Instance Lifetime</vt:lpstr>
      <vt:lpstr>Disposable Components</vt:lpstr>
      <vt:lpstr>Disposable Components</vt:lpstr>
      <vt:lpstr>demo 4</vt:lpstr>
      <vt:lpstr>Advanced Registration Feature</vt:lpstr>
      <vt:lpstr>demo 5 &amp; 6</vt:lpstr>
      <vt:lpstr>One-to-Many Registrations</vt:lpstr>
      <vt:lpstr>demo 7</vt:lpstr>
      <vt:lpstr>Post-Construction Resolve</vt:lpstr>
      <vt:lpstr>demo 8</vt:lpstr>
      <vt:lpstr>Deterministic Constructor Injection</vt:lpstr>
      <vt:lpstr>demo 9</vt:lpstr>
      <vt:lpstr>DI Usage Scenarios</vt:lpstr>
      <vt:lpstr>DI in WPF / Silverlight / WinRT</vt:lpstr>
      <vt:lpstr>DI in ASP.NET MVC &amp; Web API</vt:lpstr>
      <vt:lpstr>DI in ASP.NET WebForms</vt:lpstr>
      <vt:lpstr>DI in WCF</vt:lpstr>
      <vt:lpstr>demo</vt:lpstr>
      <vt:lpstr>Conclusion</vt:lpstr>
      <vt:lpstr>Conclusion</vt:lpstr>
      <vt:lpstr>References</vt:lpstr>
      <vt:lpstr>Resources</vt:lpstr>
      <vt:lpstr>PowerPoint Presentation</vt:lpstr>
      <vt:lpstr>Complete an evaluation and enter to win!</vt:lpstr>
      <vt:lpstr>Evaluate this session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dc:creator>
  <cp:lastModifiedBy>Miguel Castro</cp:lastModifiedBy>
  <cp:revision>218</cp:revision>
  <dcterms:created xsi:type="dcterms:W3CDTF">2012-02-09T03:54:42Z</dcterms:created>
  <dcterms:modified xsi:type="dcterms:W3CDTF">2014-05-10T18:41:10Z</dcterms:modified>
</cp:coreProperties>
</file>