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1" r:id="rId4"/>
    <p:sldId id="262" r:id="rId5"/>
    <p:sldId id="276" r:id="rId6"/>
    <p:sldId id="263" r:id="rId7"/>
    <p:sldId id="257" r:id="rId8"/>
    <p:sldId id="265" r:id="rId9"/>
    <p:sldId id="268" r:id="rId10"/>
    <p:sldId id="274" r:id="rId11"/>
    <p:sldId id="273" r:id="rId12"/>
    <p:sldId id="272" r:id="rId13"/>
    <p:sldId id="275" r:id="rId14"/>
    <p:sldId id="271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6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hyperlink" Target="http://winemakersacademy.com/understanding-wine-acid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wine-quality/winequality-red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Affects Wine </a:t>
            </a:r>
            <a:br>
              <a:rPr lang="en-US" dirty="0"/>
            </a:br>
            <a:r>
              <a:rPr lang="en-US" dirty="0"/>
              <a:t>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12216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Physicochemical 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Teresa Ferrill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DSC530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Volatile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Volatile Acidity - not much variance between min and max which could explain the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745" y="1407990"/>
            <a:ext cx="3714750" cy="2503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45DD9-FE04-40FE-ABF8-D0B9422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5" y="1350110"/>
            <a:ext cx="4057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Citric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Citric Acid - seems to be somewhat uniformly distributed with few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0813" y="1502815"/>
            <a:ext cx="3697457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CDD56-4951-46C3-883A-80D239F4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5" y="1502815"/>
            <a:ext cx="4019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Residual Sugar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Sugar - with min 0.9 and max - 15, too much difference which explains multiple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008" y="1554194"/>
            <a:ext cx="3702564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BFA80-E38E-4B73-ADB5-F4E317DA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506569"/>
            <a:ext cx="4019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Chlorides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Chlorides - with min 0.012 and max 0.611, big difference which explain multiple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231" y="1554194"/>
            <a:ext cx="3658117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BFA80-E38E-4B73-ADB5-F4E317DA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965" y="1529453"/>
            <a:ext cx="4019550" cy="25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Free Sulfur Dioxide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sulfur dioxide - min is 1 and max is 72, too much difference which explains multiple outliers across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785" y="1495004"/>
            <a:ext cx="3766959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6B34C7-1CEA-462A-B307-F979EA8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5" y="1404516"/>
            <a:ext cx="3924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F52E-2016-45FC-9181-8EC89B20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</a:t>
            </a:r>
            <a:br>
              <a:rPr lang="en-US" dirty="0"/>
            </a:br>
            <a:r>
              <a:rPr lang="en-US" dirty="0"/>
              <a:t>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AA339-896F-4BFD-B114-7CC18F26554E}"/>
              </a:ext>
            </a:extLst>
          </p:cNvPr>
          <p:cNvSpPr txBox="1"/>
          <p:nvPr/>
        </p:nvSpPr>
        <p:spPr>
          <a:xfrm>
            <a:off x="143555" y="1197405"/>
            <a:ext cx="366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Fixed Acidity </a:t>
            </a:r>
            <a:br>
              <a:rPr lang="en-US" dirty="0"/>
            </a:br>
            <a:r>
              <a:rPr lang="en-US" dirty="0"/>
              <a:t>Mean: 8.319637 </a:t>
            </a:r>
            <a:br>
              <a:rPr lang="en-US" dirty="0"/>
            </a:br>
            <a:r>
              <a:rPr lang="en-US" dirty="0"/>
              <a:t>Mode: 7.2 </a:t>
            </a:r>
            <a:br>
              <a:rPr lang="en-US" dirty="0"/>
            </a:br>
            <a:r>
              <a:rPr lang="en-US" dirty="0"/>
              <a:t>Variance: 3.031416 </a:t>
            </a:r>
            <a:br>
              <a:rPr lang="en-US" dirty="0"/>
            </a:br>
            <a:r>
              <a:rPr lang="en-US" dirty="0"/>
              <a:t>Tails: min: 4.6 max: 15.9 </a:t>
            </a:r>
            <a:br>
              <a:rPr lang="en-US" dirty="0"/>
            </a:br>
            <a:r>
              <a:rPr lang="en-US" dirty="0"/>
              <a:t>Spread: 11.3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5AE5C-4260-4204-85D2-655495A8A902}"/>
              </a:ext>
            </a:extLst>
          </p:cNvPr>
          <p:cNvSpPr txBox="1"/>
          <p:nvPr/>
        </p:nvSpPr>
        <p:spPr>
          <a:xfrm>
            <a:off x="143555" y="3063588"/>
            <a:ext cx="3664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Volatile Acidity </a:t>
            </a:r>
            <a:br>
              <a:rPr lang="en-US" dirty="0"/>
            </a:br>
            <a:r>
              <a:rPr lang="en-US" dirty="0"/>
              <a:t>Mean: 0.527821 </a:t>
            </a:r>
            <a:br>
              <a:rPr lang="en-US" dirty="0"/>
            </a:br>
            <a:r>
              <a:rPr lang="en-US" dirty="0"/>
              <a:t>Mode: 0.6 </a:t>
            </a:r>
            <a:br>
              <a:rPr lang="en-US" dirty="0"/>
            </a:br>
            <a:r>
              <a:rPr lang="en-US" dirty="0"/>
              <a:t>Variance: 0.032062 </a:t>
            </a:r>
            <a:br>
              <a:rPr lang="en-US" dirty="0"/>
            </a:br>
            <a:r>
              <a:rPr lang="en-US" dirty="0"/>
              <a:t>Tails: min: 0.12 max: 1.58 </a:t>
            </a:r>
            <a:br>
              <a:rPr lang="en-US" dirty="0"/>
            </a:br>
            <a:r>
              <a:rPr lang="en-US" dirty="0"/>
              <a:t>Spread: 1.46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222FB-82A5-4B11-A694-6E3385C36165}"/>
              </a:ext>
            </a:extLst>
          </p:cNvPr>
          <p:cNvSpPr txBox="1"/>
          <p:nvPr/>
        </p:nvSpPr>
        <p:spPr>
          <a:xfrm>
            <a:off x="3037901" y="1197405"/>
            <a:ext cx="2908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Citric Acid </a:t>
            </a:r>
            <a:br>
              <a:rPr lang="en-US" dirty="0"/>
            </a:br>
            <a:r>
              <a:rPr lang="en-US" dirty="0"/>
              <a:t>Mean: 0.270976 </a:t>
            </a:r>
            <a:br>
              <a:rPr lang="en-US" dirty="0"/>
            </a:br>
            <a:r>
              <a:rPr lang="en-US" dirty="0"/>
              <a:t>Mode: 0.0 </a:t>
            </a:r>
            <a:br>
              <a:rPr lang="en-US" dirty="0"/>
            </a:br>
            <a:r>
              <a:rPr lang="en-US" dirty="0"/>
              <a:t>Variance: 0.037947 </a:t>
            </a:r>
            <a:br>
              <a:rPr lang="en-US" dirty="0"/>
            </a:br>
            <a:r>
              <a:rPr lang="en-US" dirty="0"/>
              <a:t>Tails: min: 0.0 max: 1.0 </a:t>
            </a:r>
            <a:br>
              <a:rPr lang="en-US" dirty="0"/>
            </a:br>
            <a:r>
              <a:rPr lang="en-US" dirty="0"/>
              <a:t>Spread: 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336D7-F9C9-4FEC-AE91-707172F10686}"/>
              </a:ext>
            </a:extLst>
          </p:cNvPr>
          <p:cNvSpPr txBox="1"/>
          <p:nvPr/>
        </p:nvSpPr>
        <p:spPr>
          <a:xfrm>
            <a:off x="3037901" y="3063588"/>
            <a:ext cx="290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Residual Sugar </a:t>
            </a:r>
            <a:br>
              <a:rPr lang="en-US" dirty="0"/>
            </a:br>
            <a:r>
              <a:rPr lang="en-US" dirty="0"/>
              <a:t>Mean: 2.538806 </a:t>
            </a:r>
            <a:br>
              <a:rPr lang="en-US" dirty="0"/>
            </a:br>
            <a:r>
              <a:rPr lang="en-US" dirty="0"/>
              <a:t>Mode: 2.0 </a:t>
            </a:r>
            <a:br>
              <a:rPr lang="en-US" dirty="0"/>
            </a:br>
            <a:r>
              <a:rPr lang="en-US" dirty="0"/>
              <a:t>Variance: 1.987897 </a:t>
            </a:r>
            <a:br>
              <a:rPr lang="en-US" dirty="0"/>
            </a:br>
            <a:r>
              <a:rPr lang="en-US" dirty="0"/>
              <a:t>Tails: min: 0.9 max: 15.5 </a:t>
            </a:r>
            <a:br>
              <a:rPr lang="en-US" dirty="0"/>
            </a:br>
            <a:r>
              <a:rPr lang="en-US" dirty="0"/>
              <a:t>Spread: 14.6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F1C74-B484-4D82-B3DA-5C993B1725F1}"/>
              </a:ext>
            </a:extLst>
          </p:cNvPr>
          <p:cNvSpPr txBox="1"/>
          <p:nvPr/>
        </p:nvSpPr>
        <p:spPr>
          <a:xfrm>
            <a:off x="6008498" y="1197405"/>
            <a:ext cx="306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Chlorides</a:t>
            </a:r>
            <a:br>
              <a:rPr lang="en-US" dirty="0"/>
            </a:br>
            <a:r>
              <a:rPr lang="en-US" dirty="0"/>
              <a:t>Mean: 0.087467 </a:t>
            </a:r>
            <a:br>
              <a:rPr lang="en-US" dirty="0"/>
            </a:br>
            <a:r>
              <a:rPr lang="en-US" dirty="0"/>
              <a:t>Mode: 0.08 </a:t>
            </a:r>
            <a:br>
              <a:rPr lang="en-US" dirty="0"/>
            </a:br>
            <a:r>
              <a:rPr lang="en-US" dirty="0"/>
              <a:t>Variance: 0.002215 </a:t>
            </a:r>
            <a:br>
              <a:rPr lang="en-US" dirty="0"/>
            </a:br>
            <a:r>
              <a:rPr lang="en-US" dirty="0"/>
              <a:t>Tails: min: 0.012 max: 0.611</a:t>
            </a:r>
            <a:br>
              <a:rPr lang="en-US" dirty="0"/>
            </a:br>
            <a:r>
              <a:rPr lang="en-US" dirty="0"/>
              <a:t>Spread: 0.599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26289-BC91-44E1-9ED6-DC8BFE1E5AD0}"/>
              </a:ext>
            </a:extLst>
          </p:cNvPr>
          <p:cNvSpPr txBox="1"/>
          <p:nvPr/>
        </p:nvSpPr>
        <p:spPr>
          <a:xfrm>
            <a:off x="6008498" y="3063588"/>
            <a:ext cx="306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Free Sulfur Dioxide </a:t>
            </a:r>
            <a:br>
              <a:rPr lang="en-US" b="1" dirty="0"/>
            </a:br>
            <a:r>
              <a:rPr lang="en-US" dirty="0"/>
              <a:t>Mean: 15.874922 </a:t>
            </a:r>
            <a:br>
              <a:rPr lang="en-US" dirty="0"/>
            </a:br>
            <a:r>
              <a:rPr lang="en-US" dirty="0"/>
              <a:t>Mode: 6.0 </a:t>
            </a:r>
            <a:br>
              <a:rPr lang="en-US" dirty="0"/>
            </a:br>
            <a:r>
              <a:rPr lang="en-US" dirty="0"/>
              <a:t>Variance: 109.414884 </a:t>
            </a:r>
            <a:br>
              <a:rPr lang="en-US" dirty="0"/>
            </a:br>
            <a:r>
              <a:rPr lang="en-US" dirty="0"/>
              <a:t>Tails: min: 1.0 max: 72.0</a:t>
            </a:r>
            <a:br>
              <a:rPr lang="en-US" dirty="0"/>
            </a:br>
            <a:r>
              <a:rPr lang="en-US" dirty="0"/>
              <a:t>Spread: 71.0</a:t>
            </a:r>
          </a:p>
        </p:txBody>
      </p:sp>
    </p:spTree>
    <p:extLst>
      <p:ext uri="{BB962C8B-B14F-4D97-AF65-F5344CB8AC3E}">
        <p14:creationId xmlns:p14="http://schemas.microsoft.com/office/powerpoint/2010/main" val="14878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69D-D503-4D9C-B978-2AA780C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PMF: Fixed Acidity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B837-F228-4969-8400-23268AFB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4"/>
            <a:ext cx="3054099" cy="3817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Grouped dataset by quality – </a:t>
            </a:r>
          </a:p>
          <a:p>
            <a:pPr lvl="1"/>
            <a:r>
              <a:rPr lang="en-US" dirty="0"/>
              <a:t>Quality 1, 2, 3 = ‘Bad’</a:t>
            </a:r>
          </a:p>
          <a:p>
            <a:pPr lvl="1"/>
            <a:r>
              <a:rPr lang="en-US" dirty="0"/>
              <a:t>Quality 4, 5, 6, 7 = ‘Average’</a:t>
            </a:r>
          </a:p>
          <a:p>
            <a:pPr lvl="1"/>
            <a:r>
              <a:rPr lang="en-US" dirty="0"/>
              <a:t>Quality 8, 9, 10 = ‘Excellent’</a:t>
            </a:r>
          </a:p>
          <a:p>
            <a:r>
              <a:rPr lang="en-US" dirty="0"/>
              <a:t>Added review column, updated with grouped value for quality</a:t>
            </a:r>
          </a:p>
          <a:p>
            <a:r>
              <a:rPr lang="en-US" dirty="0"/>
              <a:t>Compared PMF for Fixed Acidity from ‘Bad’ and Excellent’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6A6E5-C959-4319-AF6F-1B2223F5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65" y="1655520"/>
            <a:ext cx="5399268" cy="25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69D-D503-4D9C-B978-2AA780C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CDF: Fixed Acidity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B837-F228-4969-8400-23268AFB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093364" cy="1527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CDF for Fixed Acidity plots as a typical distribution which indicates the fixed acidity across the dataset is evenly distributed. This supports the null hypothesis which means the fixed acidity does not necessarily contribute to wine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6A6E5-C959-4319-AF6F-1B2223F5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017" y="2475689"/>
            <a:ext cx="4277966" cy="25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7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D34A-58D8-4054-9BBF-7777D0F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D8306-24CC-4339-A0EE-A08ACAD349E3}"/>
              </a:ext>
            </a:extLst>
          </p:cNvPr>
          <p:cNvSpPr txBox="1"/>
          <p:nvPr/>
        </p:nvSpPr>
        <p:spPr>
          <a:xfrm>
            <a:off x="235319" y="1502815"/>
            <a:ext cx="8704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Reviewing the Normal analytical distribution using Fixed Acidity from the 'excellent' and 'bad' grouped dataset against the whole dataset reflects that the fixed acidity across the dataset is evenly distributed.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supports the null hypothesis which means the fixed acidity does not necessarily contribute to wine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5B47-8CA0-4CA1-8B11-6653319C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5" y="2980143"/>
            <a:ext cx="3003854" cy="2051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03147-4DF3-48A3-8F98-3D97B651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75" y="2980143"/>
            <a:ext cx="3176989" cy="205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3FC61-D1BA-4795-908E-7C6B39182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0726" y="2980143"/>
            <a:ext cx="3098252" cy="20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ABB-A604-4317-98FD-60661E6C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4269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- Fixed</a:t>
            </a:r>
            <a:br>
              <a:rPr lang="en-US" dirty="0"/>
            </a:br>
            <a:r>
              <a:rPr lang="en-US" dirty="0"/>
              <a:t>Acidity / Residual Sugar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16E8-556A-4D55-A859-40A87CE9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19" y="1488475"/>
            <a:ext cx="4038600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AE147-48B9-4B51-B5BF-E36CAA47CA0A}"/>
              </a:ext>
            </a:extLst>
          </p:cNvPr>
          <p:cNvSpPr txBox="1"/>
          <p:nvPr/>
        </p:nvSpPr>
        <p:spPr>
          <a:xfrm>
            <a:off x="112081" y="1229378"/>
            <a:ext cx="5070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Covariance is positive which means the variables are positively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Pearson's Correlation is positive and close to zero.  This indicates the correlation is positive - when one variable is high, the other tends to be high also.  The small value indicates there is little correlation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numerous outliers within the dataset, Spearman's Correlation was run also.  This number is more than Pearson's Correlation but only by a small amount.  These values are close which suggests that skewness in the distribution of residual sugar would explain most of the difference between the two correlations.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plotted percentiles indicates that the relationship between fixed acidity and residual sugar is non-linear.</a:t>
            </a:r>
          </a:p>
        </p:txBody>
      </p:sp>
    </p:spTree>
    <p:extLst>
      <p:ext uri="{BB962C8B-B14F-4D97-AF65-F5344CB8AC3E}">
        <p14:creationId xmlns:p14="http://schemas.microsoft.com/office/powerpoint/2010/main" val="1291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53819"/>
            <a:ext cx="6566314" cy="4008506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/>
              <a:t>Data Set</a:t>
            </a:r>
          </a:p>
          <a:p>
            <a:r>
              <a:rPr lang="en-US" sz="2500" dirty="0"/>
              <a:t>Hypothesis </a:t>
            </a:r>
          </a:p>
          <a:p>
            <a:r>
              <a:rPr lang="en-US" sz="2500" dirty="0"/>
              <a:t>Five Analysis Variables</a:t>
            </a:r>
          </a:p>
          <a:p>
            <a:pPr lvl="1"/>
            <a:r>
              <a:rPr lang="en-US" sz="2200" dirty="0"/>
              <a:t>Boxplots / Histograms</a:t>
            </a:r>
          </a:p>
          <a:p>
            <a:pPr lvl="1"/>
            <a:r>
              <a:rPr lang="en-US" sz="2200" dirty="0"/>
              <a:t>Descriptive Characteristics</a:t>
            </a:r>
          </a:p>
          <a:p>
            <a:pPr lvl="1"/>
            <a:r>
              <a:rPr lang="en-US" sz="2200" dirty="0"/>
              <a:t>PMF Fixed Acidity</a:t>
            </a:r>
          </a:p>
          <a:p>
            <a:pPr lvl="1"/>
            <a:r>
              <a:rPr lang="en-US" sz="2200" dirty="0"/>
              <a:t>CDF Fixed Acidity</a:t>
            </a:r>
          </a:p>
          <a:p>
            <a:pPr lvl="1"/>
            <a:r>
              <a:rPr lang="en-US" sz="2200" dirty="0"/>
              <a:t>Analytical Distribution</a:t>
            </a:r>
          </a:p>
          <a:p>
            <a:pPr lvl="1"/>
            <a:r>
              <a:rPr lang="en-US" sz="2200" dirty="0"/>
              <a:t>Scatter Plots</a:t>
            </a:r>
          </a:p>
          <a:p>
            <a:pPr lvl="1"/>
            <a:r>
              <a:rPr lang="en-US" sz="2200" dirty="0"/>
              <a:t>Hypothesis Testing</a:t>
            </a:r>
          </a:p>
          <a:p>
            <a:pPr lvl="1"/>
            <a:r>
              <a:rPr lang="en-US" sz="2200" dirty="0"/>
              <a:t>Regression Analysis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/>
              <a:t>References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ABB-A604-4317-98FD-60661E6C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4269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- Fixed</a:t>
            </a:r>
            <a:br>
              <a:rPr lang="en-US" dirty="0"/>
            </a:br>
            <a:r>
              <a:rPr lang="en-US" dirty="0"/>
              <a:t>Acidity / Chlorides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16E8-556A-4D55-A859-40A87CE93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9581" y="1488475"/>
            <a:ext cx="3826075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AE147-48B9-4B51-B5BF-E36CAA47CA0A}"/>
              </a:ext>
            </a:extLst>
          </p:cNvPr>
          <p:cNvSpPr txBox="1"/>
          <p:nvPr/>
        </p:nvSpPr>
        <p:spPr>
          <a:xfrm>
            <a:off x="112081" y="1229378"/>
            <a:ext cx="5070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Covariance is positive which means the variables are positively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Pearson's Correlation is positive and close to zero.  This indicates the correlation is positive - when one variable is high, the other tends to be high also.  The small value indicates there is little correlation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numerous outliers within the dataset, Spearman's Correlation was run also.  This number is less than Pearson's Correlation but only by a small amount.  These values are close which suggests that skewness in the distribution of chlorides would explain most of the difference between the two correlations.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plotted percentiles indicates that the relationship between fixed acidity and chlorides is non-linear.</a:t>
            </a:r>
          </a:p>
        </p:txBody>
      </p:sp>
    </p:spTree>
    <p:extLst>
      <p:ext uri="{BB962C8B-B14F-4D97-AF65-F5344CB8AC3E}">
        <p14:creationId xmlns:p14="http://schemas.microsoft.com/office/powerpoint/2010/main" val="244016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5E52-BB54-4F02-9682-E5DA080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FAE8-29FF-4E5F-8BC1-3EFC2E64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the observed differences in fixed acidity for those identified as ‘excellent’ and ‘bad’ quality</a:t>
            </a:r>
          </a:p>
          <a:p>
            <a:r>
              <a:rPr lang="en-US" dirty="0"/>
              <a:t>P Value computed as about 80%, which indicates the sample results are consistent with a null hypothesis that is true </a:t>
            </a:r>
          </a:p>
        </p:txBody>
      </p:sp>
    </p:spTree>
    <p:extLst>
      <p:ext uri="{BB962C8B-B14F-4D97-AF65-F5344CB8AC3E}">
        <p14:creationId xmlns:p14="http://schemas.microsoft.com/office/powerpoint/2010/main" val="272448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AA40-614A-4CA5-9D69-C7648B1F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77F-F733-4709-BE36-F3F75F7E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Least Squares Analysis</a:t>
            </a:r>
          </a:p>
          <a:p>
            <a:pPr lvl="1"/>
            <a:r>
              <a:rPr lang="en-US" dirty="0"/>
              <a:t>Fit to Fixed Acidity as a Function of Chlorides</a:t>
            </a:r>
          </a:p>
          <a:p>
            <a:pPr lvl="1"/>
            <a:r>
              <a:rPr lang="en-US" dirty="0"/>
              <a:t>Intercept: 0.066</a:t>
            </a:r>
          </a:p>
          <a:p>
            <a:pPr lvl="1"/>
            <a:r>
              <a:rPr lang="en-US" dirty="0"/>
              <a:t>Slope: .002</a:t>
            </a:r>
          </a:p>
          <a:p>
            <a:r>
              <a:rPr lang="en-US" dirty="0"/>
              <a:t>The slope is almost zero – </a:t>
            </a:r>
            <a:br>
              <a:rPr lang="en-US" dirty="0"/>
            </a:br>
            <a:r>
              <a:rPr lang="en-US" dirty="0"/>
              <a:t>as fixed acidity changes, </a:t>
            </a:r>
            <a:br>
              <a:rPr lang="en-US" dirty="0"/>
            </a:br>
            <a:r>
              <a:rPr lang="en-US" dirty="0"/>
              <a:t>there is no change to </a:t>
            </a:r>
            <a:br>
              <a:rPr lang="en-US" dirty="0"/>
            </a:br>
            <a:r>
              <a:rPr lang="en-US" dirty="0"/>
              <a:t>chlorides</a:t>
            </a:r>
          </a:p>
          <a:p>
            <a:r>
              <a:rPr lang="en-US" dirty="0"/>
              <a:t>These results support the </a:t>
            </a:r>
            <a:br>
              <a:rPr lang="en-US" dirty="0"/>
            </a:br>
            <a:r>
              <a:rPr lang="en-US" dirty="0"/>
              <a:t>null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C2B94-A76B-44D2-BB88-797E70A1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00" y="2185495"/>
            <a:ext cx="39338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0A85-1418-4F62-82C6-D53A41E9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737B-4A3C-4048-970F-E9CE5299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of this analysis supports the null hypothesis</a:t>
            </a:r>
          </a:p>
          <a:p>
            <a:r>
              <a:rPr lang="en-US" dirty="0"/>
              <a:t>The assumption is that, while there are differences in the chemical makeup of the various wine quality groups, the actual quality of wine is more subjective than objective</a:t>
            </a:r>
          </a:p>
        </p:txBody>
      </p:sp>
    </p:spTree>
    <p:extLst>
      <p:ext uri="{BB962C8B-B14F-4D97-AF65-F5344CB8AC3E}">
        <p14:creationId xmlns:p14="http://schemas.microsoft.com/office/powerpoint/2010/main" val="11302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439F-3F66-4CCB-84CE-60D10ACA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A5A4-B531-4660-854B-044177C2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Admin. (2013, September 19). </a:t>
            </a:r>
            <a:r>
              <a:rPr lang="en-US" i="1" dirty="0"/>
              <a:t>Understanding Wine Acidity. </a:t>
            </a:r>
            <a:r>
              <a:rPr lang="en-US" dirty="0"/>
              <a:t>Retrieved from Winemaker’s Academy: </a:t>
            </a:r>
            <a:r>
              <a:rPr lang="en-US" dirty="0">
                <a:hlinkClick r:id="rId2"/>
              </a:rPr>
              <a:t>http://winemakersacademy.com/understanding-wine-acidity/</a:t>
            </a:r>
            <a:endParaRPr lang="en-US" dirty="0"/>
          </a:p>
          <a:p>
            <a:r>
              <a:rPr lang="en-US" dirty="0"/>
              <a:t>UCI. (2009, October 7). </a:t>
            </a:r>
            <a:r>
              <a:rPr lang="en-US" i="1" dirty="0"/>
              <a:t>Wine Quality Data Set</a:t>
            </a:r>
            <a:r>
              <a:rPr lang="en-US" dirty="0"/>
              <a:t>. Retrieved from UCI Machine Learning Repository: </a:t>
            </a:r>
            <a:r>
              <a:rPr lang="en-US" dirty="0">
                <a:hlinkClick r:id="rId3"/>
              </a:rPr>
              <a:t>https://archive.ics.uci.edu/ml/datasets/wine+quality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6F22-EAC9-41BC-854F-7546374F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47B-9AB9-4266-BC62-5B54599A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California Irvine’s Machine Learning Repository (UCI, 2009)</a:t>
            </a:r>
          </a:p>
          <a:p>
            <a:pPr lvl="1"/>
            <a:r>
              <a:rPr lang="en-US" dirty="0"/>
              <a:t>Red wine: </a:t>
            </a:r>
            <a:r>
              <a:rPr lang="en-US" dirty="0">
                <a:hlinkClick r:id="rId2"/>
              </a:rPr>
              <a:t>https://archive.ics.uci.edu/ml/machine-learning-databases/wine-quality/winequality-red.csv</a:t>
            </a:r>
            <a:endParaRPr lang="en-US" dirty="0"/>
          </a:p>
          <a:p>
            <a:r>
              <a:rPr lang="en-US" dirty="0"/>
              <a:t>Dataset based on wines produced at </a:t>
            </a:r>
            <a:r>
              <a:rPr lang="en-US" dirty="0" err="1"/>
              <a:t>Vinho</a:t>
            </a:r>
            <a:r>
              <a:rPr lang="en-US" dirty="0"/>
              <a:t> Verde, a region in the north of Portugal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6F22-EAC9-41BC-854F-7546374F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47B-9AB9-4266-BC62-5B54599A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11 variables plus a quality score</a:t>
            </a:r>
          </a:p>
          <a:p>
            <a:pPr lvl="1"/>
            <a:r>
              <a:rPr lang="en-US" dirty="0"/>
              <a:t>Fixed Acidity</a:t>
            </a:r>
          </a:p>
          <a:p>
            <a:pPr lvl="1"/>
            <a:r>
              <a:rPr lang="en-US" dirty="0"/>
              <a:t>Volatile Acidity</a:t>
            </a:r>
          </a:p>
          <a:p>
            <a:pPr lvl="1"/>
            <a:r>
              <a:rPr lang="en-US" dirty="0"/>
              <a:t>Citric Acid</a:t>
            </a:r>
          </a:p>
          <a:p>
            <a:pPr lvl="1"/>
            <a:r>
              <a:rPr lang="en-US" dirty="0"/>
              <a:t>Residual Sugar</a:t>
            </a:r>
          </a:p>
          <a:p>
            <a:pPr lvl="1"/>
            <a:r>
              <a:rPr lang="en-US" dirty="0"/>
              <a:t>Chlorides</a:t>
            </a:r>
          </a:p>
          <a:p>
            <a:pPr lvl="1"/>
            <a:r>
              <a:rPr lang="en-US" dirty="0"/>
              <a:t>Free Sulfur Dioxide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FAE0C4-8E4C-4636-A85D-CCB116BC5B7B}"/>
              </a:ext>
            </a:extLst>
          </p:cNvPr>
          <p:cNvSpPr txBox="1">
            <a:spLocks/>
          </p:cNvSpPr>
          <p:nvPr/>
        </p:nvSpPr>
        <p:spPr>
          <a:xfrm>
            <a:off x="4266590" y="1226280"/>
            <a:ext cx="4733855" cy="36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/>
          </a:p>
          <a:p>
            <a:pPr lvl="1"/>
            <a:r>
              <a:rPr lang="en-US" dirty="0"/>
              <a:t>Total Sulfur Dioxide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pH</a:t>
            </a:r>
          </a:p>
          <a:p>
            <a:pPr lvl="1"/>
            <a:r>
              <a:rPr lang="en-US" dirty="0"/>
              <a:t>Sulphates</a:t>
            </a:r>
          </a:p>
          <a:p>
            <a:pPr lvl="1"/>
            <a:r>
              <a:rPr lang="en-US" dirty="0"/>
              <a:t>Alcohol</a:t>
            </a:r>
          </a:p>
          <a:p>
            <a:pPr lvl="1"/>
            <a:r>
              <a:rPr lang="en-US" dirty="0"/>
              <a:t>Quality 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166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3A36-3AC0-43C5-95FC-6AD2EEEC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C9C2-D908-4BE5-A090-49AE91C8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is that none of the variance in the quality ranking is explained by the input variables.  </a:t>
            </a:r>
          </a:p>
          <a:p>
            <a:r>
              <a:rPr lang="en-US" dirty="0"/>
              <a:t>The alternate hypothesis (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) is that the input variables contribution to the variance in the quality ranking is significantly different from 0.</a:t>
            </a:r>
          </a:p>
        </p:txBody>
      </p:sp>
    </p:spTree>
    <p:extLst>
      <p:ext uri="{BB962C8B-B14F-4D97-AF65-F5344CB8AC3E}">
        <p14:creationId xmlns:p14="http://schemas.microsoft.com/office/powerpoint/2010/main" val="12539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variables for analysis</a:t>
            </a:r>
          </a:p>
          <a:p>
            <a:pPr lvl="1"/>
            <a:r>
              <a:rPr lang="en-US" dirty="0"/>
              <a:t>Ran correlation and additional information on the red wine dataset</a:t>
            </a:r>
          </a:p>
          <a:p>
            <a:pPr lvl="1"/>
            <a:r>
              <a:rPr lang="en-US" dirty="0"/>
              <a:t>Ran boxplot plots to check for outliers with the target variable of quality and view that variable’s relationship to quality</a:t>
            </a:r>
          </a:p>
          <a:p>
            <a:pPr lvl="1"/>
            <a:r>
              <a:rPr lang="en-US" dirty="0"/>
              <a:t>Ran describe to gain better understanding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Determined use of these input variables</a:t>
            </a:r>
          </a:p>
          <a:p>
            <a:pPr lvl="1"/>
            <a:r>
              <a:rPr lang="en-US" dirty="0"/>
              <a:t>Fixed acidity – not much variance, many outliers</a:t>
            </a:r>
          </a:p>
          <a:p>
            <a:pPr lvl="1"/>
            <a:r>
              <a:rPr lang="en-US" dirty="0"/>
              <a:t>Volatile acidity – not much variance, many outliers</a:t>
            </a:r>
          </a:p>
          <a:p>
            <a:pPr lvl="1"/>
            <a:r>
              <a:rPr lang="en-US" dirty="0"/>
              <a:t>Citric acid – relatively uniform distribution </a:t>
            </a:r>
          </a:p>
          <a:p>
            <a:pPr lvl="1"/>
            <a:r>
              <a:rPr lang="en-US" dirty="0"/>
              <a:t>Residual sugar – with  min 0.9 and max 15, too much difference, explains multiple outliers</a:t>
            </a:r>
          </a:p>
          <a:p>
            <a:pPr lvl="1"/>
            <a:r>
              <a:rPr lang="en-US" dirty="0"/>
              <a:t>Chlorides - with min 0.012 and max 0.611, big difference which explain multiple outliers</a:t>
            </a:r>
          </a:p>
          <a:p>
            <a:pPr lvl="1"/>
            <a:r>
              <a:rPr lang="en-US" dirty="0"/>
              <a:t>Free sulfur dioxide – multiple outliers across dataset</a:t>
            </a:r>
          </a:p>
          <a:p>
            <a:r>
              <a:rPr lang="en-US" dirty="0"/>
              <a:t>Ran histograms on these variables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4"/>
            <a:ext cx="8246070" cy="38176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Meaning of variables (Admin, 2013):</a:t>
            </a:r>
          </a:p>
          <a:p>
            <a:pPr lvl="1"/>
            <a:r>
              <a:rPr lang="en-US" dirty="0"/>
              <a:t>Fixed Acidity: measurement of the total concentration of titratable acids and free hydrogen ions present in wine</a:t>
            </a:r>
          </a:p>
          <a:p>
            <a:pPr lvl="1"/>
            <a:r>
              <a:rPr lang="en-US" dirty="0"/>
              <a:t>Volatile Acidity: measurement of wine’s volatile (or gaseous) acids; associated with smell and taste of vinegar </a:t>
            </a:r>
          </a:p>
          <a:p>
            <a:pPr lvl="1"/>
            <a:r>
              <a:rPr lang="en-US" dirty="0"/>
              <a:t>Citric Acid: specifically makes a wine taste fresh, balances a malic dominant fruit base</a:t>
            </a:r>
          </a:p>
          <a:p>
            <a:pPr lvl="1"/>
            <a:r>
              <a:rPr lang="en-US" dirty="0"/>
              <a:t>Residual Sugar: fermentable and unfermentable sugar left in wine after fermentation</a:t>
            </a:r>
          </a:p>
          <a:p>
            <a:pPr lvl="1"/>
            <a:r>
              <a:rPr lang="en-US" dirty="0"/>
              <a:t>Chlorides: salt in wine, influenced by type of grape</a:t>
            </a:r>
          </a:p>
          <a:p>
            <a:pPr lvl="1"/>
            <a:r>
              <a:rPr lang="en-US" dirty="0"/>
              <a:t>Free Sulfur Dioxide: used as a preservative; influences what the wine will taste like</a:t>
            </a:r>
          </a:p>
        </p:txBody>
      </p:sp>
    </p:spTree>
    <p:extLst>
      <p:ext uri="{BB962C8B-B14F-4D97-AF65-F5344CB8AC3E}">
        <p14:creationId xmlns:p14="http://schemas.microsoft.com/office/powerpoint/2010/main" val="637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Fixed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Acidity - 25% - 7.1 and 50% - 7.9; not much of a variance which could explain the huge number of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4279" y="1457608"/>
            <a:ext cx="3838051" cy="25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FF7A8-35C3-4192-BED6-B3191E37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79" y="1388515"/>
            <a:ext cx="4267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1325</Words>
  <Application>Microsoft Office PowerPoint</Application>
  <PresentationFormat>On-screen Show (16:9)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What Affects Wine  Quality</vt:lpstr>
      <vt:lpstr>Agenda</vt:lpstr>
      <vt:lpstr>Data Set</vt:lpstr>
      <vt:lpstr>Data Set</vt:lpstr>
      <vt:lpstr>Hypothesis </vt:lpstr>
      <vt:lpstr>Five Analysis Variables</vt:lpstr>
      <vt:lpstr>Five Analysis Variables</vt:lpstr>
      <vt:lpstr>Five Analysis Variables</vt:lpstr>
      <vt:lpstr>Boxplot / Histogram: Fixed Acidity</vt:lpstr>
      <vt:lpstr>Boxplot / Histogram: Volatile Acidity</vt:lpstr>
      <vt:lpstr>Boxplot / Histogram: Citric Acidity</vt:lpstr>
      <vt:lpstr>Boxplot / Histogram: Residual Sugar</vt:lpstr>
      <vt:lpstr>Boxplot / Histogram: Chlorides</vt:lpstr>
      <vt:lpstr>Boxplot / Histogram: Free Sulfur Dioxide</vt:lpstr>
      <vt:lpstr>Descriptive  Characteristics</vt:lpstr>
      <vt:lpstr>PMF: Fixed Acidity</vt:lpstr>
      <vt:lpstr>CDF: Fixed Acidity</vt:lpstr>
      <vt:lpstr>Analytical Distribution</vt:lpstr>
      <vt:lpstr>Scatter Plot - Fixed Acidity / Residual Sugar </vt:lpstr>
      <vt:lpstr>Scatter Plot - Fixed Acidity / Chlorides </vt:lpstr>
      <vt:lpstr>Hypothesis Testing</vt:lpstr>
      <vt:lpstr>Regression Analysis 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Teresa Ferrill</cp:lastModifiedBy>
  <cp:revision>161</cp:revision>
  <dcterms:created xsi:type="dcterms:W3CDTF">2013-08-21T19:17:07Z</dcterms:created>
  <dcterms:modified xsi:type="dcterms:W3CDTF">2020-02-27T06:20:12Z</dcterms:modified>
</cp:coreProperties>
</file>