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69"/>
  </p:notesMasterIdLst>
  <p:handoutMasterIdLst>
    <p:handoutMasterId r:id="rId70"/>
  </p:handoutMasterIdLst>
  <p:sldIdLst>
    <p:sldId id="256" r:id="rId6"/>
    <p:sldId id="1362" r:id="rId7"/>
    <p:sldId id="1363" r:id="rId8"/>
    <p:sldId id="475" r:id="rId9"/>
    <p:sldId id="257" r:id="rId10"/>
    <p:sldId id="476" r:id="rId11"/>
    <p:sldId id="1312" r:id="rId12"/>
    <p:sldId id="1315" r:id="rId13"/>
    <p:sldId id="1263" r:id="rId14"/>
    <p:sldId id="1366" r:id="rId15"/>
    <p:sldId id="1361" r:id="rId16"/>
    <p:sldId id="1367" r:id="rId17"/>
    <p:sldId id="1311" r:id="rId18"/>
    <p:sldId id="1354" r:id="rId19"/>
    <p:sldId id="1304" r:id="rId20"/>
    <p:sldId id="1341" r:id="rId21"/>
    <p:sldId id="1364" r:id="rId22"/>
    <p:sldId id="890" r:id="rId23"/>
    <p:sldId id="1339" r:id="rId24"/>
    <p:sldId id="1340" r:id="rId25"/>
    <p:sldId id="479" r:id="rId26"/>
    <p:sldId id="1338" r:id="rId27"/>
    <p:sldId id="1316" r:id="rId28"/>
    <p:sldId id="481" r:id="rId29"/>
    <p:sldId id="1365" r:id="rId30"/>
    <p:sldId id="1287" r:id="rId31"/>
    <p:sldId id="1288" r:id="rId32"/>
    <p:sldId id="1369" r:id="rId33"/>
    <p:sldId id="1286" r:id="rId34"/>
    <p:sldId id="1289" r:id="rId35"/>
    <p:sldId id="484" r:id="rId36"/>
    <p:sldId id="893" r:id="rId37"/>
    <p:sldId id="1334" r:id="rId38"/>
    <p:sldId id="1271" r:id="rId39"/>
    <p:sldId id="485" r:id="rId40"/>
    <p:sldId id="1324" r:id="rId41"/>
    <p:sldId id="1372" r:id="rId42"/>
    <p:sldId id="487" r:id="rId43"/>
    <p:sldId id="891" r:id="rId44"/>
    <p:sldId id="659" r:id="rId45"/>
    <p:sldId id="1355" r:id="rId46"/>
    <p:sldId id="642" r:id="rId47"/>
    <p:sldId id="1264" r:id="rId48"/>
    <p:sldId id="1353" r:id="rId49"/>
    <p:sldId id="1370" r:id="rId50"/>
    <p:sldId id="1371" r:id="rId51"/>
    <p:sldId id="1262" r:id="rId52"/>
    <p:sldId id="1368" r:id="rId53"/>
    <p:sldId id="896" r:id="rId54"/>
    <p:sldId id="658" r:id="rId55"/>
    <p:sldId id="895" r:id="rId56"/>
    <p:sldId id="1303" r:id="rId57"/>
    <p:sldId id="899" r:id="rId58"/>
    <p:sldId id="1331" r:id="rId59"/>
    <p:sldId id="645" r:id="rId60"/>
    <p:sldId id="643" r:id="rId61"/>
    <p:sldId id="1344" r:id="rId62"/>
    <p:sldId id="1345" r:id="rId63"/>
    <p:sldId id="1356" r:id="rId64"/>
    <p:sldId id="1357" r:id="rId65"/>
    <p:sldId id="1358" r:id="rId66"/>
    <p:sldId id="1359" r:id="rId67"/>
    <p:sldId id="136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D6A57-4566-4B2D-82DC-A23EE95C919F}" type="slidenum">
              <a:rPr lang="en-US"/>
              <a:pPr/>
              <a:t>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C9E4A-47B9-44CC-9C94-0A1FCD037D1A}" type="slidenum">
              <a:rPr lang="en-US"/>
              <a:pPr/>
              <a:t>23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0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8772E-A104-4BC4-9B93-972C9DA9D67B}" type="slidenum">
              <a:rPr lang="en-US"/>
              <a:pPr/>
              <a:t>24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 dirty="0"/>
              <a:t>DAN: say about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03956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8772E-A104-4BC4-9B93-972C9DA9D67B}" type="slidenum">
              <a:rPr lang="en-US"/>
              <a:pPr/>
              <a:t>25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 dirty="0"/>
              <a:t>DAN: say about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294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32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020E-F2A8-400E-A8FA-C2D9BD704659}" type="slidenum">
              <a:rPr lang="en-US"/>
              <a:pPr/>
              <a:t>34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0205D-6DE9-489A-A0E7-D5935691BCFE}" type="slidenum">
              <a:rPr lang="en-US"/>
              <a:pPr/>
              <a:t>35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352D1-2FEB-49E3-8BCB-3EC4B6D375C3}" type="slidenum">
              <a:rPr lang="en-US"/>
              <a:pPr/>
              <a:t>38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5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7F780-89C4-4331-86A7-9B79DA19CC73}" type="slidenum">
              <a:rPr lang="en-US"/>
              <a:pPr/>
              <a:t>40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42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513C9-1F74-4DEA-9608-7363D18C1EA3}" type="slidenum">
              <a:rPr lang="en-US"/>
              <a:pPr/>
              <a:t>6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549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47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2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B7200-EA71-4ED8-B40C-534FF5627459}" type="slidenum">
              <a:rPr lang="en-US"/>
              <a:pPr/>
              <a:t>48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6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49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1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50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0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CED48-58B2-4923-877D-862F41FAC923}" type="slidenum">
              <a:rPr lang="en-US"/>
              <a:pPr/>
              <a:t>55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44F54-8A59-4690-A756-0FC3174C6CFD}" type="slidenum">
              <a:rPr lang="en-US"/>
              <a:pPr/>
              <a:t>56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8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9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10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11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C37E5-A3BE-454E-894F-4B524F3EF161}" type="slidenum">
              <a:rPr lang="en-US"/>
              <a:pPr/>
              <a:t>14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59692-C21B-4549-9138-9870B3B7D54B}" type="slidenum">
              <a:rPr lang="en-US"/>
              <a:pPr/>
              <a:t>16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724C-B236-428E-932E-5FE6CD367D54}" type="slidenum">
              <a:rPr lang="en-US"/>
              <a:pPr/>
              <a:t>21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46100"/>
            <a:ext cx="4875213" cy="27432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40" y="3474964"/>
            <a:ext cx="7680127" cy="3293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4cpqbxfhlzkrt799kyjrnsrzuqew19d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uwmadison.box.com/s/3md8qq0576mbr5688lv09f989ojyd30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site.engr.wisc.edu/Mediasite/Catalog/catalogs/me_759_cc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versity.wisc.ed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aiken/mos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pdf/CUDA_C_Programming_Guide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bel.wis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acc.wisc.edu/infrastructure/" TargetMode="Externa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4cpqbxfhlzkrt799kyjrnsrzuqew19d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egrut@wis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yang296@wisc.edu" TargetMode="External"/><Relationship Id="rId2" Type="http://schemas.openxmlformats.org/officeDocument/2006/relationships/hyperlink" Target="mailto:nicholas.olsen@wisc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wisc.edu/courses/19068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lass/k5crmnymtx95c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01</a:t>
            </a:r>
          </a:p>
          <a:p>
            <a:r>
              <a:rPr lang="en-US" dirty="0"/>
              <a:t>01/22/2019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 smtClean="0">
                <a:latin typeface="Tahoma" pitchFamily="34" charset="0"/>
              </a:rPr>
              <a:t>Dan </a:t>
            </a:r>
            <a:r>
              <a:rPr lang="en-US" sz="600" dirty="0">
                <a:latin typeface="Tahoma" pitchFamily="34" charset="0"/>
              </a:rPr>
              <a:t>Negrut, </a:t>
            </a:r>
            <a:r>
              <a:rPr lang="en-US" sz="600" dirty="0" smtClean="0">
                <a:latin typeface="Tahoma" pitchFamily="34" charset="0"/>
              </a:rPr>
              <a:t>2020</a:t>
            </a:r>
            <a:r>
              <a:rPr lang="en-US" sz="600" dirty="0">
                <a:latin typeface="Tahoma" pitchFamily="34" charset="0"/>
              </a:rPr>
              <a:t/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 smtClean="0">
                <a:latin typeface="Tahoma" pitchFamily="34" charset="0"/>
              </a:rPr>
              <a:t>ME759 </a:t>
            </a:r>
            <a:r>
              <a:rPr lang="en-US" sz="600" dirty="0">
                <a:latin typeface="Tahoma" pitchFamily="34" charset="0"/>
              </a:rPr>
              <a:t>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Related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0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Syllabus </a:t>
                </a:r>
                <a:r>
                  <a:rPr lang="en-US" sz="1600" dirty="0"/>
                  <a:t>will contain info about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Reading assignments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1600" dirty="0"/>
                  <a:t> these are very important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Topics we cover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Homework due dates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Syllabus will likely change to reflect the day-to-day progress</a:t>
                </a:r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Both the </a:t>
                </a:r>
                <a:r>
                  <a:rPr lang="en-US" sz="2000" dirty="0">
                    <a:hlinkClick r:id="rId3"/>
                  </a:rPr>
                  <a:t>syllabus</a:t>
                </a:r>
                <a:r>
                  <a:rPr lang="en-US" sz="2000" dirty="0"/>
                  <a:t> &amp; </a:t>
                </a:r>
                <a:r>
                  <a:rPr lang="en-US" sz="2000" dirty="0">
                    <a:hlinkClick r:id="rId4"/>
                  </a:rPr>
                  <a:t>course description</a:t>
                </a:r>
                <a:r>
                  <a:rPr lang="en-US" sz="2000" dirty="0"/>
                  <a:t> available at the Canvas course website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472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Lectures are video recorded. Available online, probably 60 mins after class is over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Download the recording here: </a:t>
            </a:r>
            <a:r>
              <a:rPr lang="en-US" sz="1600" dirty="0">
                <a:hlinkClick r:id="rId3"/>
              </a:rPr>
              <a:t>https://mediasite.engr.wisc.edu/Mediasite/Catalog/catalogs/me_759_ccd</a:t>
            </a:r>
            <a:r>
              <a:rPr lang="en-US" sz="1600" dirty="0"/>
              <a:t> 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E75D-B0BD-491C-A865-BBBEBC5F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F2F Students: On your presence in the lecture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BE87-97B5-4054-9C6A-0A6E006A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course capacity filled up in less than 24 hours</a:t>
            </a:r>
          </a:p>
          <a:p>
            <a:endParaRPr lang="en-US" dirty="0"/>
          </a:p>
          <a:p>
            <a:r>
              <a:rPr lang="en-US" dirty="0"/>
              <a:t>Room assigned: 48 seats</a:t>
            </a:r>
          </a:p>
          <a:p>
            <a:endParaRPr lang="en-US" dirty="0"/>
          </a:p>
          <a:p>
            <a:r>
              <a:rPr lang="en-US" dirty="0"/>
              <a:t>Only way to take more students was to let them in but ask to not necessarily show up</a:t>
            </a:r>
          </a:p>
          <a:p>
            <a:endParaRPr lang="en-US" dirty="0"/>
          </a:p>
          <a:p>
            <a:r>
              <a:rPr lang="en-US" dirty="0"/>
              <a:t>If you watch the recording, you are </a:t>
            </a:r>
            <a:r>
              <a:rPr lang="en-US"/>
              <a:t>in business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9615F-219F-4B9C-B3BE-437EB2B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Two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Face-to-face (F2F): </a:t>
            </a:r>
          </a:p>
          <a:p>
            <a:pPr lvl="1"/>
            <a:r>
              <a:rPr lang="en-US" dirty="0"/>
              <a:t>107 students (as of 01/21/2020)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On-line programs</a:t>
            </a:r>
          </a:p>
          <a:p>
            <a:pPr lvl="1"/>
            <a:r>
              <a:rPr lang="en-US" dirty="0"/>
              <a:t>6 online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 semantics aspect:</a:t>
            </a:r>
          </a:p>
          <a:p>
            <a:pPr lvl="1"/>
            <a:r>
              <a:rPr lang="en-US" dirty="0"/>
              <a:t>“online students” are students who are registered for an online degree</a:t>
            </a:r>
          </a:p>
          <a:p>
            <a:pPr lvl="1"/>
            <a:r>
              <a:rPr lang="en-US" dirty="0"/>
              <a:t>“online students” are not students who prefer to watch the lectures on-line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1FCB-A006-4523-B825-8EFD8E62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100" dirty="0"/>
              <a:t>All times CST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21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100" dirty="0"/>
              <a:t>Notes: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sz="1700" dirty="0"/>
              <a:t>For online students: on the day of the office hours, please email us by 6:30 PM if you plan to utilize the office hours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sz="1700" dirty="0"/>
              <a:t>Call or email to arrange for meetings outside office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D245-00B2-4037-857C-54C45050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EEE48C-C76B-44E3-8AB2-63C22E00B82E}"/>
              </a:ext>
            </a:extLst>
          </p:cNvPr>
          <p:cNvSpPr/>
          <p:nvPr/>
        </p:nvSpPr>
        <p:spPr>
          <a:xfrm>
            <a:off x="2630557" y="2274838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  <a:tab pos="1600200" algn="l"/>
              </a:tabLst>
            </a:pPr>
            <a:r>
              <a:rPr lang="en-US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F2F students</a:t>
            </a:r>
            <a:endParaRPr lang="en-US" sz="1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Monday:</a:t>
            </a:r>
            <a:r>
              <a:rPr lang="en-US" sz="1200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sz="1200" dirty="0">
                <a:ea typeface="SimSun" panose="02010600030101010101" pitchFamily="2" charset="-122"/>
              </a:rPr>
              <a:t>	1:00 – 2:30 PM (Nic, 4150ME)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Tuesday:	12:30 – 2:00 PM (Nic, 4150ME)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Wednesday:	2:00 – 3:30 PM (Lijing, 4150ME)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Thursday:	12:30 – 2:00 PM (Lijing, 4150ME)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Friday:		2:00 – 3:30 PM (Dan, 4150ME)</a:t>
            </a:r>
            <a:endParaRPr lang="en-US" sz="1000" dirty="0"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Online students (see NOTE below)</a:t>
            </a:r>
            <a:endParaRPr lang="en-US" sz="1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Monday: 	7:00 – 8:00 PM (Nic, Canvas)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Tuesday: 	7:00 – 8:00 PM (Lijing, Canvas)</a:t>
            </a:r>
            <a:endParaRPr lang="en-US" sz="1000" dirty="0"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Wednesday:	7:00 – 8:00 (Dan, Canvas)</a:t>
            </a:r>
            <a:endParaRPr lang="en-US" sz="1000" dirty="0"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Euler Supercomputer consultation (both F2F &amp; Online students)</a:t>
            </a:r>
            <a:endParaRPr lang="en-US" sz="1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>
                <a:ea typeface="SimSun" panose="02010600030101010101" pitchFamily="2" charset="-122"/>
              </a:rPr>
              <a:t>	Any work day, by appointment (4150ME or online) with Colin, the Sysadmin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Diversity, at UW-Madison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Statements below lifted from </a:t>
            </a:r>
            <a:r>
              <a:rPr lang="en-US" sz="2000" dirty="0">
                <a:hlinkClick r:id="rId2"/>
              </a:rPr>
              <a:t>https://diversity.wisc.edu</a:t>
            </a:r>
            <a:endParaRPr lang="en-US" sz="2000" dirty="0"/>
          </a:p>
          <a:p>
            <a:endParaRPr lang="en-US" sz="2000" dirty="0"/>
          </a:p>
          <a:p>
            <a:endParaRPr lang="en-US" sz="2000" i="1" dirty="0"/>
          </a:p>
          <a:p>
            <a:r>
              <a:rPr lang="en-US" sz="2000" dirty="0"/>
              <a:t>Diversity is a source of strength, creativity, and innovation for UW-Madison</a:t>
            </a:r>
          </a:p>
          <a:p>
            <a:pPr lvl="1"/>
            <a:r>
              <a:rPr lang="en-US" sz="1600" i="1" dirty="0"/>
              <a:t>We value the contributions of each person and respect the profound ways their identity, culture, background, experience, status, abilities, and opinion enrich the university community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/>
              <a:t>We commit ourselves to the pursuit of excellence in teaching, research, outreach, and diversity as inextricably linked goals 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/>
              <a:t>The University of Wisconsin-Madison fulfills its public mission by creating a welcoming and inclusive community for people from every background - people who as students, faculty, and staff serve Wisconsin and the world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AF95-83F2-44B9-8B39-1ED4751E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of Academic Conduct</a:t>
            </a:r>
            <a:br>
              <a:rPr lang="en-US" dirty="0"/>
            </a:br>
            <a:r>
              <a:rPr lang="en-US" sz="1800" dirty="0"/>
              <a:t>[read the Course Description for a detailed account of what constitutes cheating]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You are encouraged to discuss assignments with other class students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Post and read posts on Forum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Getting </a:t>
            </a:r>
            <a:r>
              <a:rPr lang="en-US" sz="2000" b="1" u="sng" dirty="0"/>
              <a:t>verbal</a:t>
            </a:r>
            <a:r>
              <a:rPr lang="en-US" sz="2000" dirty="0"/>
              <a:t> advice and suggestions from anybody when all parties are away from a computer is fine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copy/paste of non-trivial code is not acceptable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Non-trivial = more than a line or so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Includes reading someone else’s code and then going off to write your own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Use of third-party libraries that directly implement the solution of a HW/Project is not acceptable unless explicitly asked to do so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 will use Stanford’s </a:t>
            </a:r>
            <a:r>
              <a:rPr lang="en-US" sz="2000" dirty="0">
                <a:hlinkClick r:id="rId3"/>
              </a:rPr>
              <a:t>Moss</a:t>
            </a:r>
            <a:r>
              <a:rPr lang="en-US" sz="2000" dirty="0"/>
              <a:t> to detect code plagiarism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7DC57-00B3-4787-B94D-C7ADFC24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AAE-4ECD-46F1-9DCB-0C6796B7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Cheating,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6DF4-DFBA-45C0-8CFD-0E8FC6EB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First time</a:t>
            </a:r>
          </a:p>
          <a:p>
            <a:pPr lvl="1"/>
            <a:r>
              <a:rPr lang="en-US" dirty="0"/>
              <a:t>Everybody involved gets the assignment score to be zero</a:t>
            </a:r>
          </a:p>
          <a:p>
            <a:pPr lvl="1"/>
            <a:r>
              <a:rPr lang="en-US" dirty="0"/>
              <a:t>I will email the advisor[s] of the parties who stood to benefit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Second time</a:t>
            </a:r>
          </a:p>
          <a:p>
            <a:pPr lvl="1"/>
            <a:r>
              <a:rPr lang="en-US" dirty="0"/>
              <a:t>The Dean of your college will be brought into the </a:t>
            </a:r>
            <a:r>
              <a:rPr lang="en-US" dirty="0" smtClean="0"/>
              <a:t>loop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Historical data</a:t>
            </a:r>
          </a:p>
          <a:p>
            <a:pPr lvl="1"/>
            <a:r>
              <a:rPr lang="en-US" dirty="0" smtClean="0"/>
              <a:t>People cut corners more often early on in the semester, when ME759 things are more stressful/chaotic</a:t>
            </a:r>
          </a:p>
          <a:p>
            <a:pPr lvl="1"/>
            <a:r>
              <a:rPr lang="en-US" dirty="0" smtClean="0"/>
              <a:t>There are about three cases of cheating that we typically come across each semester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C212-8A78-4567-8B4C-6E97661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Textbook/Pointers to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743200" algn="l"/>
              </a:tabLst>
            </a:pPr>
            <a:r>
              <a:rPr lang="en-US" sz="2800" dirty="0">
                <a:latin typeface="Arial" pitchFamily="34" charset="0"/>
              </a:rPr>
              <a:t>No textbook is required, but there are some recommended books/docs: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R. Bryant and D. </a:t>
            </a:r>
            <a:r>
              <a:rPr lang="en-US" sz="1600" dirty="0" err="1"/>
              <a:t>O’Hallaron</a:t>
            </a:r>
            <a:r>
              <a:rPr lang="en-US" sz="1600" dirty="0"/>
              <a:t>, </a:t>
            </a:r>
            <a:r>
              <a:rPr lang="en-US" sz="1600" i="1" dirty="0"/>
              <a:t>Computer Systems: A Programmer’s Perspective</a:t>
            </a:r>
            <a:r>
              <a:rPr lang="en-US" sz="1600" dirty="0"/>
              <a:t>, Prentice Hall, 3rd Edition, 2015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NVIDIA, </a:t>
            </a:r>
            <a:r>
              <a:rPr lang="en-US" sz="1600" i="1" dirty="0">
                <a:hlinkClick r:id="rId2"/>
              </a:rPr>
              <a:t>GPU Programming Guide</a:t>
            </a:r>
            <a:r>
              <a:rPr lang="en-US" sz="1600" dirty="0"/>
              <a:t>, version 10.0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David B. Kirk and Wen-</a:t>
            </a:r>
            <a:r>
              <a:rPr lang="en-US" sz="1600" dirty="0" err="1"/>
              <a:t>mei</a:t>
            </a:r>
            <a:r>
              <a:rPr lang="en-US" sz="1600" dirty="0"/>
              <a:t> W. </a:t>
            </a:r>
            <a:r>
              <a:rPr lang="en-US" sz="1600" dirty="0" err="1"/>
              <a:t>Hwu</a:t>
            </a:r>
            <a:r>
              <a:rPr lang="en-US" sz="1600" dirty="0"/>
              <a:t>: </a:t>
            </a:r>
            <a:r>
              <a:rPr lang="en-US" sz="1600" i="1" dirty="0"/>
              <a:t>Programming Massively Parallel Processors: A Hands-on Approach</a:t>
            </a:r>
            <a:r>
              <a:rPr lang="en-US" sz="1600" dirty="0"/>
              <a:t>, Morgan Kaufmann, 2016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Jason Sanders and Edward </a:t>
            </a:r>
            <a:r>
              <a:rPr lang="en-US" sz="1600" dirty="0" err="1"/>
              <a:t>Kandrot</a:t>
            </a:r>
            <a:r>
              <a:rPr lang="en-US" sz="1600" dirty="0"/>
              <a:t>: </a:t>
            </a:r>
            <a:r>
              <a:rPr lang="en-US" sz="1600" i="1" dirty="0"/>
              <a:t>CUDA by Example: An Introduction to General-Purpose GPU Programming</a:t>
            </a:r>
            <a:r>
              <a:rPr lang="en-US" sz="1600" dirty="0"/>
              <a:t>, Addison-Wesley, 2010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Peter Pacheco: </a:t>
            </a:r>
            <a:r>
              <a:rPr lang="en-US" sz="1600" i="1" dirty="0"/>
              <a:t>An Introduction to Parallel Programming</a:t>
            </a:r>
            <a:r>
              <a:rPr lang="en-US" sz="1600" dirty="0"/>
              <a:t>, Morgan Kaufmann, 2011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T. Mattson, et al.: </a:t>
            </a:r>
            <a:r>
              <a:rPr lang="en-US" sz="1600" i="1" dirty="0"/>
              <a:t>Patterns for Parallel Programming</a:t>
            </a:r>
            <a:r>
              <a:rPr lang="en-US" sz="1600" dirty="0"/>
              <a:t>, Addison Wesley, 2005 </a:t>
            </a:r>
          </a:p>
          <a:p>
            <a:pPr lvl="1"/>
            <a:endParaRPr lang="en-US" sz="16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5FF-0176-4E8E-8465-252EEE4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5608-CA45-4146-8BA8-5666C94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info: ME459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DEBD-2B19-4756-8C76-BA959463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ME459: “Computing Concepts for Applications in Engineering”</a:t>
            </a:r>
          </a:p>
          <a:p>
            <a:pPr lvl="1"/>
            <a:r>
              <a:rPr lang="en-US" dirty="0"/>
              <a:t>The less mature brother of ME759</a:t>
            </a:r>
          </a:p>
          <a:p>
            <a:endParaRPr lang="en-US" dirty="0"/>
          </a:p>
          <a:p>
            <a:r>
              <a:rPr lang="en-US" dirty="0"/>
              <a:t>ME459: learning about basics, getting started in computing in science and engineering</a:t>
            </a:r>
          </a:p>
          <a:p>
            <a:r>
              <a:rPr lang="en-US" dirty="0"/>
              <a:t>ME759: using parallel processing, in the pursuit of speed</a:t>
            </a:r>
          </a:p>
          <a:p>
            <a:endParaRPr lang="en-US" dirty="0"/>
          </a:p>
          <a:p>
            <a:r>
              <a:rPr lang="en-US" dirty="0"/>
              <a:t>There is a 2.5 weeks worth of content overlap between ME459 &amp; ME759 </a:t>
            </a:r>
          </a:p>
          <a:p>
            <a:endParaRPr lang="en-US" dirty="0"/>
          </a:p>
          <a:p>
            <a:r>
              <a:rPr lang="en-US" dirty="0"/>
              <a:t>A lot of reading assigned from the ME459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02A6-D967-47A9-9680-6DEDA9A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613666" y="3071191"/>
            <a:ext cx="10964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“Human beings only use ten percent of their brains. Ten percent! Can you imagine how much we could accomplish </a:t>
            </a:r>
            <a:br>
              <a:rPr lang="en-US" dirty="0"/>
            </a:br>
            <a:r>
              <a:rPr lang="en-US" dirty="0"/>
              <a:t>if we used the other sixty percent?”</a:t>
            </a:r>
          </a:p>
          <a:p>
            <a:pPr algn="r"/>
            <a:r>
              <a:rPr lang="en-US" sz="1200" dirty="0"/>
              <a:t>Ellen DeGeneres, American comedian, television host, actress, writer, and producer [1958 - ]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E16EC-CEB2-4F64-8A42-66653C4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ME459: quick overview of topics covered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C72C-C165-44A3-9423-156690075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Shell programming (bash, 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r>
              <a:rPr lang="en-US" dirty="0"/>
              <a:t>The Linux command line </a:t>
            </a:r>
          </a:p>
          <a:p>
            <a:r>
              <a:rPr lang="en-US" dirty="0"/>
              <a:t>Remote access (of Euler) via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Scheduling for execution on Euler</a:t>
            </a:r>
          </a:p>
          <a:p>
            <a:r>
              <a:rPr lang="en-US" dirty="0"/>
              <a:t>Version control with git</a:t>
            </a:r>
          </a:p>
          <a:p>
            <a:r>
              <a:rPr lang="en-US" dirty="0"/>
              <a:t>Elements of C programming</a:t>
            </a:r>
          </a:p>
          <a:p>
            <a:r>
              <a:rPr lang="en-US" dirty="0"/>
              <a:t>Building/linking/debugging/profiling</a:t>
            </a:r>
          </a:p>
          <a:p>
            <a:r>
              <a:rPr lang="en-US" dirty="0"/>
              <a:t>Build management with CMake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BFF42-9FDB-488E-AA9B-B40345D76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Instruction Level Parallelism issues</a:t>
            </a:r>
          </a:p>
          <a:p>
            <a:r>
              <a:rPr lang="en-US" dirty="0"/>
              <a:t>The memory hierarch</a:t>
            </a:r>
          </a:p>
          <a:p>
            <a:r>
              <a:rPr lang="en-US" dirty="0"/>
              <a:t>Caches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Finite precision arithmetic</a:t>
            </a:r>
          </a:p>
          <a:p>
            <a:r>
              <a:rPr lang="en-US" dirty="0"/>
              <a:t>Vectorization </a:t>
            </a:r>
          </a:p>
          <a:p>
            <a:r>
              <a:rPr lang="en-US" dirty="0"/>
              <a:t>Elements of code optimization</a:t>
            </a:r>
          </a:p>
          <a:p>
            <a:r>
              <a:rPr lang="en-US" dirty="0"/>
              <a:t>Elements of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0DDB-C31C-4455-B246-5E128C9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AB56D-6539-4D05-9816-0610106A409E}"/>
              </a:ext>
            </a:extLst>
          </p:cNvPr>
          <p:cNvSpPr/>
          <p:nvPr/>
        </p:nvSpPr>
        <p:spPr>
          <a:xfrm>
            <a:off x="2182590" y="5871259"/>
            <a:ext cx="76587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an expectation that you are familiar with the concepts above or are </a:t>
            </a:r>
            <a:br>
              <a:rPr lang="en-US" dirty="0"/>
            </a:br>
            <a:r>
              <a:rPr lang="en-US" dirty="0"/>
              <a:t>ready to go through some of the ME459 slides and assigned readings</a:t>
            </a:r>
          </a:p>
        </p:txBody>
      </p:sp>
    </p:spTree>
    <p:extLst>
      <p:ext uri="{BB962C8B-B14F-4D97-AF65-F5344CB8AC3E}">
        <p14:creationId xmlns:p14="http://schemas.microsoft.com/office/powerpoint/2010/main" val="30779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Course offered on an accelerated track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Three lectures per week, each 75 minutes long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Why accelerated track?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Gives us one month to work on a meaningful Final Project (more on this later)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Last lecture: April 10 or so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28 lectures: Just like a regular semester yet compressed in 2.5 months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After April 10: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Office hours will run as before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Homework will continue to be assigned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E16B5-1132-423E-A987-A8181D7C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E889-291C-4A33-AE55-A6F2B28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Schedule, 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E4F2-92E3-4351-B353-71510902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 class on the following dates (Dan out of town):</a:t>
            </a:r>
          </a:p>
          <a:p>
            <a:pPr lvl="1"/>
            <a:r>
              <a:rPr lang="en-US" dirty="0"/>
              <a:t>February 14, March 30, April 1, April 3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Won’t affect the class – we’ll still conclude after 28 </a:t>
            </a:r>
            <a:r>
              <a:rPr lang="en-US" dirty="0" smtClean="0"/>
              <a:t>lectures, on April 10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1C40-1467-4147-9B22-BD33F65F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grade breakdown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Homework		 	45%</a:t>
            </a:r>
          </a:p>
          <a:p>
            <a:r>
              <a:rPr lang="en-US" sz="2000" dirty="0"/>
              <a:t>Final Project			25%</a:t>
            </a:r>
          </a:p>
          <a:p>
            <a:r>
              <a:rPr lang="en-US" sz="2000" dirty="0"/>
              <a:t>Final Exam			25%</a:t>
            </a:r>
          </a:p>
          <a:p>
            <a:r>
              <a:rPr lang="en-US" sz="2000" dirty="0"/>
              <a:t>Course Participation		5%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Total				100%</a:t>
            </a:r>
          </a:p>
        </p:txBody>
      </p:sp>
      <p:sp>
        <p:nvSpPr>
          <p:cNvPr id="474116" name="Line 4"/>
          <p:cNvSpPr>
            <a:spLocks noChangeShapeType="1"/>
          </p:cNvSpPr>
          <p:nvPr/>
        </p:nvSpPr>
        <p:spPr bwMode="auto">
          <a:xfrm>
            <a:off x="2438401" y="3733800"/>
            <a:ext cx="534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672151" y="5267037"/>
            <a:ext cx="10664754" cy="10855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en-US" sz="1700" b="1" dirty="0">
                <a:latin typeface="Arial" pitchFamily="34" charset="0"/>
              </a:rPr>
              <a:t>NOTE</a:t>
            </a:r>
            <a:r>
              <a:rPr lang="en-US" sz="1700" dirty="0">
                <a:latin typeface="Arial" pitchFamily="34" charset="0"/>
              </a:rPr>
              <a:t>: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Questions related to </a:t>
            </a:r>
            <a:r>
              <a:rPr lang="en-US" sz="2400" dirty="0" smtClean="0"/>
              <a:t>homework/exam </a:t>
            </a:r>
            <a:r>
              <a:rPr lang="en-US" sz="2400" dirty="0"/>
              <a:t>scores must be raised </a:t>
            </a:r>
            <a:r>
              <a:rPr lang="en-US" sz="2400" dirty="0" smtClean="0"/>
              <a:t>within seven days after receiving the grade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B9CB4-39C1-4882-919D-B1B860E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5E40-7853-42D2-A3F9-508DD190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will be 12 assignments</a:t>
            </a:r>
          </a:p>
          <a:p>
            <a:pPr lvl="1"/>
            <a:r>
              <a:rPr lang="en-US" dirty="0"/>
              <a:t>Assigned on Th, due next Th (one week turnaround) </a:t>
            </a:r>
          </a:p>
          <a:p>
            <a:pPr lvl="1"/>
            <a:r>
              <a:rPr lang="en-US" dirty="0"/>
              <a:t>Homework due at 9 PM on 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demanding because of the time-consuming assignments, particularly early </a:t>
            </a:r>
            <a:r>
              <a:rPr lang="en-US" dirty="0" smtClean="0"/>
              <a:t>on</a:t>
            </a:r>
            <a:endParaRPr lang="en-US" dirty="0"/>
          </a:p>
          <a:p>
            <a:pPr lvl="1"/>
            <a:r>
              <a:rPr lang="en-US" dirty="0" smtClean="0"/>
              <a:t>First three or four assignments: start early, give yourself plenty of time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t’ll be challenging to set up a process to </a:t>
            </a:r>
            <a:r>
              <a:rPr lang="en-US" dirty="0" smtClean="0"/>
              <a:t>work on your </a:t>
            </a:r>
            <a:r>
              <a:rPr lang="en-US" dirty="0" smtClean="0"/>
              <a:t>assignment</a:t>
            </a:r>
          </a:p>
          <a:p>
            <a:pPr lvl="2"/>
            <a:r>
              <a:rPr lang="en-US" dirty="0" smtClean="0"/>
              <a:t>Use Piazza to ask questions about how to get going on Euler, about the work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DFC7-27D0-4D6B-828D-4649FC7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5E40-7853-42D2-A3F9-508DD190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On </a:t>
            </a:r>
            <a:r>
              <a:rPr lang="en-US" dirty="0" smtClean="0"/>
              <a:t>the due date, y</a:t>
            </a:r>
            <a:r>
              <a:rPr lang="en-US" dirty="0" smtClean="0"/>
              <a:t>our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</a:rPr>
              <a:t> repo</a:t>
            </a:r>
            <a:r>
              <a:rPr lang="en-US" dirty="0"/>
              <a:t> will be pulled at 9 pm </a:t>
            </a:r>
            <a:r>
              <a:rPr lang="en-US" dirty="0" smtClean="0"/>
              <a:t>to get the material graded by the TAs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Anything that goes into your repo after 9 pm will not be picked up</a:t>
            </a:r>
          </a:p>
          <a:p>
            <a:pPr lvl="1"/>
            <a:r>
              <a:rPr lang="en-US" dirty="0" smtClean="0"/>
              <a:t>Another way of saying that “no late work will matter”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Two assignments with lowest scores will be dropped when computing your final HW score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DFC7-27D0-4D6B-828D-4649FC7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Assignments: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Each of you will have own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b="1" dirty="0"/>
              <a:t>private</a:t>
            </a:r>
            <a:r>
              <a:rPr lang="en-US" sz="2000" dirty="0"/>
              <a:t> repo. Everything will be under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-enabled version control</a:t>
            </a:r>
          </a:p>
          <a:p>
            <a:pPr lvl="1"/>
            <a:r>
              <a:rPr lang="en-US" sz="1600" dirty="0" smtClean="0"/>
              <a:t>Setting </a:t>
            </a:r>
            <a:r>
              <a:rPr lang="en-US" sz="1600" dirty="0"/>
              <a:t>up </a:t>
            </a:r>
            <a:r>
              <a:rPr lang="en-US" sz="1600" dirty="0" smtClean="0"/>
              <a:t>your </a:t>
            </a:r>
            <a:r>
              <a:rPr lang="en-US" sz="1600" dirty="0" smtClean="0">
                <a:latin typeface="Consolas" panose="020B0609020204030204" pitchFamily="49" charset="0"/>
              </a:rPr>
              <a:t>git</a:t>
            </a:r>
            <a:r>
              <a:rPr lang="en-US" sz="1600" dirty="0" smtClean="0"/>
              <a:t> repo</a:t>
            </a:r>
            <a:r>
              <a:rPr lang="en-US" sz="1600" dirty="0"/>
              <a:t>: </a:t>
            </a:r>
            <a:r>
              <a:rPr lang="en-US" sz="1600" dirty="0" smtClean="0"/>
              <a:t>part of the first assignment, instructions provided to you</a:t>
            </a:r>
            <a:endParaRPr lang="en-US" sz="16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TAs and instructor have access to your private </a:t>
            </a:r>
            <a:r>
              <a:rPr lang="en-US" sz="2000" dirty="0" smtClean="0">
                <a:latin typeface="Consolas" panose="020B0609020204030204" pitchFamily="49" charset="0"/>
              </a:rPr>
              <a:t>git</a:t>
            </a:r>
            <a:r>
              <a:rPr lang="en-US" sz="2000" dirty="0" smtClean="0"/>
              <a:t> repo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More </a:t>
            </a:r>
            <a:r>
              <a:rPr lang="en-US" sz="2000" dirty="0"/>
              <a:t>instruction provided in each assignment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Assignments: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Grader </a:t>
            </a:r>
            <a:r>
              <a:rPr lang="en-US" sz="2000" dirty="0"/>
              <a:t>will run a script at 9:0 PM that will pull your assignment solution. </a:t>
            </a:r>
          </a:p>
          <a:p>
            <a:pPr lvl="1"/>
            <a:r>
              <a:rPr lang="en-US" sz="1600" dirty="0"/>
              <a:t>Files that are not pushed prior to 9:00 PM are not going to be picked up by the scripted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/>
              <a:t> pull operation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Grader </a:t>
            </a:r>
            <a:r>
              <a:rPr lang="en-US" sz="2000" dirty="0"/>
              <a:t>will check solutions on Linux, running on the Euler cluster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You’ll be expected to use CMake to manage the build process</a:t>
            </a:r>
          </a:p>
          <a:p>
            <a:pPr lvl="1"/>
            <a:r>
              <a:rPr lang="en-US" sz="1600" dirty="0"/>
              <a:t>Covered in ME459, see reading assignment in </a:t>
            </a:r>
            <a:r>
              <a:rPr lang="en-US" sz="1600" dirty="0" smtClean="0"/>
              <a:t>syllabus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8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Re-emphasizing, the “late homework”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more than 100 students in this class</a:t>
            </a:r>
          </a:p>
          <a:p>
            <a:endParaRPr lang="en-US" dirty="0" smtClean="0"/>
          </a:p>
          <a:p>
            <a:r>
              <a:rPr lang="en-US" dirty="0" smtClean="0"/>
              <a:t>We will not offer exceptions for late work. The only way possible to keep a level playing field</a:t>
            </a:r>
          </a:p>
          <a:p>
            <a:endParaRPr lang="en-US" dirty="0"/>
          </a:p>
          <a:p>
            <a:r>
              <a:rPr lang="en-US" dirty="0" smtClean="0"/>
              <a:t>The mechanism in place for accommodating this: you have to assignments that you don’t do</a:t>
            </a:r>
          </a:p>
          <a:p>
            <a:endParaRPr lang="en-US" dirty="0"/>
          </a:p>
          <a:p>
            <a:r>
              <a:rPr lang="en-US" dirty="0" smtClean="0"/>
              <a:t>If you must change due date of homework/project: contact us at least 3 weeks in advance</a:t>
            </a:r>
          </a:p>
          <a:p>
            <a:pPr lvl="1"/>
            <a:r>
              <a:rPr lang="en-US" dirty="0" smtClean="0"/>
              <a:t>Examples, what would fly: attending a conference, deadline for research project, etc.</a:t>
            </a:r>
          </a:p>
          <a:p>
            <a:pPr lvl="1"/>
            <a:r>
              <a:rPr lang="en-US" dirty="0" smtClean="0"/>
              <a:t>In most cases, homework deadline will be moved early for you (and you’ll get the assignment early too)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the Ground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First assignment goes out tomorrow </a:t>
            </a:r>
            <a:r>
              <a:rPr lang="en-US" sz="2000" dirty="0" smtClean="0"/>
              <a:t>(emailed to you)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Available on the class website</a:t>
            </a:r>
          </a:p>
          <a:p>
            <a:endParaRPr lang="en-US" sz="2000" dirty="0"/>
          </a:p>
          <a:p>
            <a:r>
              <a:rPr lang="en-US" sz="2000" dirty="0"/>
              <a:t>Due in one week</a:t>
            </a:r>
          </a:p>
          <a:p>
            <a:pPr lvl="1"/>
            <a:r>
              <a:rPr lang="en-US" sz="1600" dirty="0"/>
              <a:t>Th, January 30, at 9 PM</a:t>
            </a:r>
          </a:p>
          <a:p>
            <a:endParaRPr lang="en-US" sz="2000" dirty="0"/>
          </a:p>
          <a:p>
            <a:r>
              <a:rPr lang="en-US" sz="2000" dirty="0"/>
              <a:t>Assignment is a C programming warm up + learning the Euler ropes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FA29-DD31-4535-98D8-A2D15DFF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 “Quote of the Day” applies to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3512985" y="3110948"/>
            <a:ext cx="7538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In most cases, we use 10% of the compute power at our disposal. Ten percent!</a:t>
            </a:r>
            <a:br>
              <a:rPr lang="en-US" dirty="0"/>
            </a:br>
            <a:r>
              <a:rPr lang="en-US" dirty="0"/>
              <a:t>Can </a:t>
            </a:r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/>
              <a:t>imagine what we could accomplish if we used the other 60 %? </a:t>
            </a:r>
            <a:endParaRPr lang="en-US" dirty="0" smtClean="0"/>
          </a:p>
          <a:p>
            <a:pPr algn="r"/>
            <a:r>
              <a:rPr lang="en-US" dirty="0" smtClean="0"/>
              <a:t>That’s </a:t>
            </a:r>
            <a:r>
              <a:rPr lang="en-US" dirty="0"/>
              <a:t>what </a:t>
            </a:r>
            <a:r>
              <a:rPr lang="en-US" dirty="0" smtClean="0"/>
              <a:t>ME759 </a:t>
            </a:r>
            <a:r>
              <a:rPr lang="en-US" dirty="0"/>
              <a:t>is all </a:t>
            </a:r>
            <a:r>
              <a:rPr lang="en-US" dirty="0" smtClean="0"/>
              <a:t>about – using the other 60%.</a:t>
            </a:r>
            <a:endParaRPr lang="en-US" dirty="0"/>
          </a:p>
          <a:p>
            <a:pPr algn="r"/>
            <a:r>
              <a:rPr lang="en-US" sz="1200" dirty="0"/>
              <a:t>Dan Negrut, Romanian comedian, television host, actor, writer, and producer [1968 - ]</a:t>
            </a:r>
          </a:p>
        </p:txBody>
      </p:sp>
    </p:spTree>
    <p:extLst>
      <p:ext uri="{BB962C8B-B14F-4D97-AF65-F5344CB8AC3E}">
        <p14:creationId xmlns:p14="http://schemas.microsoft.com/office/powerpoint/2010/main" val="27551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Exams-related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midterm exam</a:t>
            </a:r>
          </a:p>
          <a:p>
            <a:endParaRPr lang="en-US" dirty="0"/>
          </a:p>
          <a:p>
            <a:r>
              <a:rPr lang="en-US" dirty="0"/>
              <a:t>Final exam will be comprehensive – April 15, at 7 pm</a:t>
            </a:r>
          </a:p>
          <a:p>
            <a:endParaRPr lang="da-DK" dirty="0"/>
          </a:p>
          <a:p>
            <a:r>
              <a:rPr lang="da-DK" dirty="0"/>
              <a:t>There will be a review session for the Final Exam, </a:t>
            </a:r>
          </a:p>
          <a:p>
            <a:pPr lvl="1"/>
            <a:r>
              <a:rPr lang="da-DK" dirty="0"/>
              <a:t>April 14, at 7 pm</a:t>
            </a:r>
          </a:p>
          <a:p>
            <a:pPr lvl="1"/>
            <a:r>
              <a:rPr lang="da-DK" dirty="0"/>
              <a:t>Organized online, through Canvas</a:t>
            </a:r>
          </a:p>
          <a:p>
            <a:pPr lvl="1"/>
            <a:r>
              <a:rPr lang="da-DK" dirty="0"/>
              <a:t>Review session will be recorded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1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759 Final Project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Final Project </a:t>
            </a:r>
            <a:r>
              <a:rPr lang="en-US" sz="2800" u="sng" dirty="0"/>
              <a:t>Proposal</a:t>
            </a:r>
            <a:r>
              <a:rPr lang="en-US" sz="2800" dirty="0"/>
              <a:t> due on March 27 (9 PM, in Canvas)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You’ll receive feedback by April 3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800" dirty="0"/>
              <a:t>Final Project due at the time when the Final Exam starts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Exact date TBA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21EC0-3629-41F3-9803-542C6E73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Final Project (accounts for 25% of final grade)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Your work on Final Project to start </a:t>
            </a:r>
            <a:r>
              <a:rPr lang="en-US" sz="2000" dirty="0" smtClean="0"/>
              <a:t>no later than April </a:t>
            </a:r>
            <a:r>
              <a:rPr lang="en-US" sz="2000" dirty="0"/>
              <a:t>4: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It is an individual project or outcome of a 2- or 3-student team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You choose a problem that suites your research or interests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I encourage you to tackle a meaningful problem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Attempt to solve a useful problem rather than a problem that you are confident that you can solve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Projects that are not successful are ok, provided you aim high enough and demonstrate good work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6FC5A-BD13-468E-B2C0-E717717C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Example, Previous Final Project: GPU Scheduling on a Cluster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2011 Final Project</a:t>
            </a:r>
          </a:p>
          <a:p>
            <a:endParaRPr lang="en-US" sz="2000" dirty="0"/>
          </a:p>
          <a:p>
            <a:r>
              <a:rPr lang="en-US" sz="2000" dirty="0"/>
              <a:t>Used today at the Large Hadron Collider (LHC) – CERN</a:t>
            </a:r>
          </a:p>
          <a:p>
            <a:pPr lvl="1"/>
            <a:r>
              <a:rPr lang="en-US" sz="1600" dirty="0"/>
              <a:t>One petabyte of data processed every day</a:t>
            </a:r>
          </a:p>
          <a:p>
            <a:pPr lvl="2"/>
            <a:r>
              <a:rPr lang="en-US" sz="1500" dirty="0"/>
              <a:t>The equivalent of around 210,000 DVDs</a:t>
            </a:r>
          </a:p>
          <a:p>
            <a:pPr lvl="1"/>
            <a:r>
              <a:rPr lang="en-US" sz="1600" dirty="0"/>
              <a:t>The center hosts 11,000 servers with 100,000 processor cores</a:t>
            </a:r>
          </a:p>
          <a:p>
            <a:pPr lvl="1"/>
            <a:r>
              <a:rPr lang="en-US" sz="1600" dirty="0"/>
              <a:t>Some 6000 changes in the database are performed every second</a:t>
            </a:r>
          </a:p>
          <a:p>
            <a:pPr lvl="1"/>
            <a:r>
              <a:rPr lang="en-US" sz="1600" dirty="0"/>
              <a:t>The Grid runs more than two million jobs per day</a:t>
            </a:r>
          </a:p>
          <a:p>
            <a:endParaRPr lang="en-US" sz="2000" dirty="0"/>
          </a:p>
          <a:p>
            <a:r>
              <a:rPr lang="en-US" sz="2000" dirty="0"/>
              <a:t>For some jobs, LHC used the Condor Scheduler</a:t>
            </a:r>
          </a:p>
          <a:p>
            <a:pPr lvl="1"/>
            <a:r>
              <a:rPr lang="en-US" sz="1600" dirty="0"/>
              <a:t>Started at UW-Madison, Professor </a:t>
            </a:r>
            <a:r>
              <a:rPr lang="en-US" sz="1600" dirty="0" err="1"/>
              <a:t>Miron</a:t>
            </a:r>
            <a:r>
              <a:rPr lang="en-US" sz="1600" dirty="0"/>
              <a:t> </a:t>
            </a:r>
            <a:r>
              <a:rPr lang="en-US" sz="1600" dirty="0" err="1"/>
              <a:t>Livny</a:t>
            </a:r>
            <a:endParaRPr lang="en-US" sz="1600" dirty="0"/>
          </a:p>
          <a:p>
            <a:pPr lvl="1"/>
            <a:r>
              <a:rPr lang="en-US" sz="1600" dirty="0"/>
              <a:t>Two Condor students took 759 back in the day…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0810" y="6522143"/>
            <a:ext cx="23903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+mj-lt"/>
              </a:rPr>
              <a:t>[https://home.cern/about/computing]→</a:t>
            </a:r>
          </a:p>
        </p:txBody>
      </p:sp>
    </p:spTree>
    <p:extLst>
      <p:ext uri="{BB962C8B-B14F-4D97-AF65-F5344CB8AC3E}">
        <p14:creationId xmlns:p14="http://schemas.microsoft.com/office/powerpoint/2010/main" val="435351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Default Options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In case you don’t have any research topic that you could use as a vehicle for this project I’ll provide at least two default choices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Project 1: work with a granular dynamics code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Profile existing code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Improve performance of the implementation via parallel computing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2000" dirty="0"/>
              <a:t>Project 2: work on fluid dynamics code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Profile existing code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Improve performance of the implementation via parallel computing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These two projects are ongoing work in my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2B31F-728D-49B8-BD20-4389EFD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6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Class Participation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Accounts for 5% of final grade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Participate on Piazza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Get involved in what goes on during </a:t>
            </a:r>
            <a:r>
              <a:rPr lang="en-US" dirty="0" smtClean="0"/>
              <a:t>lecture </a:t>
            </a:r>
            <a:r>
              <a:rPr lang="en-US" dirty="0"/>
              <a:t>(if you choose to show up)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100" dirty="0"/>
              <a:t>Forum: a quick way to get your questions answered by TA/instructor/other ME759 colleagues</a:t>
            </a:r>
          </a:p>
          <a:p>
            <a:pPr lvl="1"/>
            <a:endParaRPr lang="en-US" sz="1900" dirty="0"/>
          </a:p>
          <a:p>
            <a:pPr lvl="1"/>
            <a:endParaRPr lang="en-US" sz="1900" dirty="0" smtClean="0"/>
          </a:p>
          <a:p>
            <a:pPr lvl="1"/>
            <a:endParaRPr lang="en-US" sz="1900" dirty="0"/>
          </a:p>
          <a:p>
            <a:pPr lvl="1">
              <a:lnSpc>
                <a:spcPct val="90000"/>
              </a:lnSpc>
            </a:pPr>
            <a:r>
              <a:rPr lang="en-US" sz="2100" dirty="0" smtClean="0">
                <a:solidFill>
                  <a:srgbClr val="00B050"/>
                </a:solidFill>
              </a:rPr>
              <a:t>Piazza forum</a:t>
            </a:r>
            <a:r>
              <a:rPr lang="en-US" sz="2100" dirty="0" smtClean="0"/>
              <a:t> </a:t>
            </a:r>
            <a:r>
              <a:rPr lang="en-US" sz="2100" dirty="0"/>
              <a:t>was critical in the past – very useful resource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51C9E-3C3F-47CB-B128-245259A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Examples, Piazza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 </a:t>
            </a:r>
            <a:r>
              <a:rPr lang="en-US" sz="2000" dirty="0"/>
              <a:t>on </a:t>
            </a:r>
            <a:r>
              <a:rPr lang="en-US" sz="2000" dirty="0" smtClean="0"/>
              <a:t>Piazza </a:t>
            </a:r>
            <a:r>
              <a:rPr lang="en-US" sz="2000" dirty="0"/>
              <a:t>your approach to working on your Windows box and interacting with Euler, which runs Linux</a:t>
            </a:r>
          </a:p>
          <a:p>
            <a:pPr lvl="1"/>
            <a:r>
              <a:rPr lang="en-US" sz="1800" dirty="0"/>
              <a:t>Remote connection tools/approaches</a:t>
            </a:r>
          </a:p>
          <a:p>
            <a:pPr lvl="1"/>
            <a:r>
              <a:rPr lang="en-US" sz="1800" dirty="0"/>
              <a:t>Automatic authentication for login</a:t>
            </a:r>
          </a:p>
          <a:p>
            <a:pPr lvl="1"/>
            <a:r>
              <a:rPr lang="en-US" sz="1800" dirty="0"/>
              <a:t>File access (mounting Euler as a drive in Windows Explorer)</a:t>
            </a:r>
          </a:p>
          <a:p>
            <a:pPr lvl="1"/>
            <a:r>
              <a:rPr lang="en-US" sz="1800" dirty="0"/>
              <a:t>Shell customization</a:t>
            </a:r>
          </a:p>
          <a:p>
            <a:r>
              <a:rPr lang="en-US" sz="2000" dirty="0"/>
              <a:t>How to clone the </a:t>
            </a:r>
            <a:r>
              <a:rPr lang="en-US" sz="2000" dirty="0">
                <a:latin typeface="Consolas" panose="020B0609020204030204" pitchFamily="49" charset="0"/>
              </a:rPr>
              <a:t>git</a:t>
            </a:r>
            <a:r>
              <a:rPr lang="en-US" sz="2000" dirty="0"/>
              <a:t> repo</a:t>
            </a:r>
          </a:p>
          <a:p>
            <a:r>
              <a:rPr lang="en-US" sz="2000" dirty="0"/>
              <a:t>How to use a debugger other than </a:t>
            </a:r>
            <a:r>
              <a:rPr lang="en-US" sz="2000" dirty="0" err="1">
                <a:latin typeface="Consolas" panose="020B0609020204030204" pitchFamily="49" charset="0"/>
              </a:rPr>
              <a:t>gdb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Etc.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Participation,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To all you good citizens out there: please answer questions on </a:t>
            </a:r>
            <a:r>
              <a:rPr lang="en-US" sz="2000" dirty="0" smtClean="0"/>
              <a:t>Piazza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Ideally, you’d </a:t>
            </a:r>
            <a:r>
              <a:rPr lang="en-US" sz="2000" dirty="0"/>
              <a:t>beat the TAs and instructor to suggesting a </a:t>
            </a:r>
            <a:r>
              <a:rPr lang="en-US" sz="2000" dirty="0" smtClean="0"/>
              <a:t>fix or answering a question</a:t>
            </a:r>
            <a:endParaRPr lang="en-US" sz="2000" dirty="0"/>
          </a:p>
          <a:p>
            <a:pPr lvl="1"/>
            <a:r>
              <a:rPr lang="en-US" sz="1600" dirty="0"/>
              <a:t>Don’t worry if you only get it 75% right – no problem</a:t>
            </a:r>
            <a:r>
              <a:rPr lang="en-US" sz="1600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Scores and Grades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293938" y="2660651"/>
            <a:ext cx="2995612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u="sng" dirty="0">
                <a:latin typeface="Arial" pitchFamily="34" charset="0"/>
              </a:rPr>
              <a:t>Score</a:t>
            </a:r>
            <a:r>
              <a:rPr lang="en-US" sz="2100" dirty="0">
                <a:latin typeface="Arial" pitchFamily="34" charset="0"/>
              </a:rPr>
              <a:t>	</a:t>
            </a:r>
            <a:r>
              <a:rPr lang="en-US" sz="2100" u="sng" dirty="0">
                <a:latin typeface="Arial" pitchFamily="34" charset="0"/>
              </a:rPr>
              <a:t>Grade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93-100		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86-91		AB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78-85		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70-77		BC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60-69		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Arial" pitchFamily="34" charset="0"/>
              </a:rPr>
              <a:t>50-59		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62600" y="3006726"/>
            <a:ext cx="4872038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+mj-lt"/>
              </a:rPr>
              <a:t>Grading will </a:t>
            </a:r>
            <a:r>
              <a:rPr lang="en-US" sz="2100" u="sng" dirty="0">
                <a:latin typeface="+mj-lt"/>
              </a:rPr>
              <a:t>not</a:t>
            </a:r>
            <a:r>
              <a:rPr lang="en-US" sz="2100" dirty="0">
                <a:latin typeface="+mj-lt"/>
              </a:rPr>
              <a:t> be done on a curve</a:t>
            </a: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endParaRPr lang="en-US" sz="2100" dirty="0">
              <a:latin typeface="+mj-lt"/>
            </a:endParaRPr>
          </a:p>
          <a:p>
            <a:pPr marL="342900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100" dirty="0">
                <a:latin typeface="+mj-lt"/>
              </a:rPr>
              <a:t>Final score will be rounded to the nearest integer prior to having a letter assigned</a:t>
            </a:r>
          </a:p>
          <a:p>
            <a:pPr marL="800100" lvl="1" indent="-342900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sz="2000" dirty="0">
                <a:latin typeface="+mj-lt"/>
              </a:rPr>
              <a:t>Example</a:t>
            </a:r>
            <a:r>
              <a:rPr lang="en-US" sz="2100" dirty="0">
                <a:latin typeface="+mj-lt"/>
              </a:rPr>
              <a:t>:</a:t>
            </a:r>
          </a:p>
          <a:p>
            <a:pPr marL="1200150" lvl="2" indent="-285750">
              <a:spcBef>
                <a:spcPct val="1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dirty="0">
                <a:latin typeface="+mj-lt"/>
              </a:rPr>
              <a:t>85.59 becomes AB</a:t>
            </a:r>
          </a:p>
          <a:p>
            <a:pPr marL="1200150" lvl="2" indent="-285750">
              <a:spcBef>
                <a:spcPct val="1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tabLst>
                <a:tab pos="1597025" algn="l"/>
                <a:tab pos="1828800" algn="l"/>
              </a:tabLst>
            </a:pPr>
            <a:r>
              <a:rPr lang="en-US" dirty="0">
                <a:latin typeface="+mj-lt"/>
              </a:rPr>
              <a:t>85.27 becomes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46DBF-C8A6-476C-9E3C-505CDD7D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in Touch…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Email </a:t>
            </a:r>
            <a:r>
              <a:rPr lang="en-US" sz="2000" dirty="0"/>
              <a:t>me </a:t>
            </a:r>
            <a:r>
              <a:rPr lang="en-US" sz="2000" dirty="0" smtClean="0"/>
              <a:t>only if you </a:t>
            </a:r>
            <a:r>
              <a:rPr lang="en-US" sz="2000" dirty="0"/>
              <a:t>have a personal problem</a:t>
            </a:r>
          </a:p>
          <a:p>
            <a:pPr lvl="1"/>
            <a:r>
              <a:rPr lang="en-US" sz="1800" dirty="0"/>
              <a:t>Examples: </a:t>
            </a:r>
          </a:p>
          <a:p>
            <a:pPr lvl="2"/>
            <a:r>
              <a:rPr lang="en-US" sz="1500" dirty="0"/>
              <a:t>Good: Schedule a one-on-one meeting outside office hours</a:t>
            </a:r>
          </a:p>
          <a:p>
            <a:pPr lvl="2"/>
            <a:r>
              <a:rPr lang="en-US" sz="1500" dirty="0"/>
              <a:t>Bad: Asking me clarifications on Problem 2 of the current assignment (this needs to be on the Forum)</a:t>
            </a:r>
          </a:p>
          <a:p>
            <a:pPr lvl="2"/>
            <a:r>
              <a:rPr lang="en-US" sz="1500" dirty="0"/>
              <a:t>Bad: telling me that you can’t compile your code (this should also go to the Forum)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000" dirty="0"/>
              <a:t>Any course-related question should be posted on the Forum</a:t>
            </a:r>
          </a:p>
          <a:p>
            <a:pPr lvl="1"/>
            <a:r>
              <a:rPr lang="en-US" sz="1800" dirty="0"/>
              <a:t>We continuously monitor the Forum</a:t>
            </a:r>
          </a:p>
          <a:p>
            <a:pPr lvl="1"/>
            <a:r>
              <a:rPr lang="en-US" sz="1800" dirty="0"/>
              <a:t>If you can answer a Forum post, please do so (counts towards your 5% class participation and helps me as well)</a:t>
            </a:r>
          </a:p>
          <a:p>
            <a:pPr lvl="1"/>
            <a:r>
              <a:rPr lang="en-US" sz="1800" dirty="0"/>
              <a:t>Keeps all of us on the same page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forum is **very** useful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833-3311-4E57-BF35-80FF83B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Instructor: Dan Negrut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sz="1500" dirty="0"/>
              <a:t>Polytechnic Institute of Bucharest, Romania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B.S. – Aerospace Engineering (1992)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Iowa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Ph.D. – Mechanical Engineering (1998)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MSC.Software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Product Development Engineer 1998-2005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Michigan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Adjunct Assistant Professor, Dept. of Mathematics  (2004) 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Division of Mathematics and Computer Science, Argonne National Laboratory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Visiting Scientist 2004-2005, 2006, 2010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University of Wisconsin-Madison, Joined in Nov. 2005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Research Focus: Computational Dynamics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Technical lead, Simulation-Based Engineering Lab (</a:t>
            </a:r>
            <a:r>
              <a:rPr lang="en-US" sz="1400" dirty="0">
                <a:hlinkClick r:id="rId3"/>
              </a:rPr>
              <a:t>http://sbel.wisc.edu</a:t>
            </a:r>
            <a:r>
              <a:rPr lang="en-US" sz="1400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71FED-AD9F-47AA-B456-901F27E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900" dirty="0"/>
              <a:t>This is a high-level graduate class in a fluid topic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Familiarity with C is expected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can probably be fine if you are a friend of Java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You are expected to be at ease with handling ME459 concepts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Modest programming skills and a perseverant spirit are necessary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Understanding pointers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Being able to wrestle with a compile error on your own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have heard of a debugger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have heard of a profiler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318F-99C7-4ADD-B829-DC33D0A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speak C in this </a:t>
            </a:r>
            <a:r>
              <a:rPr lang="en-US" dirty="0" smtClean="0"/>
              <a:t>class. And some entry level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ME759</a:t>
            </a:r>
            <a:r>
              <a:rPr lang="en-US" dirty="0"/>
              <a:t>: One-semester journey in the pursuit of speed</a:t>
            </a:r>
          </a:p>
          <a:p>
            <a:endParaRPr lang="en-US" dirty="0"/>
          </a:p>
          <a:p>
            <a:r>
              <a:rPr lang="en-US" dirty="0"/>
              <a:t>C programming </a:t>
            </a:r>
            <a:r>
              <a:rPr lang="en-US" dirty="0" smtClean="0"/>
              <a:t>is </a:t>
            </a:r>
            <a:r>
              <a:rPr lang="en-US" dirty="0"/>
              <a:t>what’s being used for low level </a:t>
            </a:r>
            <a:r>
              <a:rPr lang="en-US" dirty="0" smtClean="0"/>
              <a:t>stuff. Because it’s fast</a:t>
            </a:r>
            <a:endParaRPr lang="en-US" dirty="0"/>
          </a:p>
          <a:p>
            <a:pPr lvl="1"/>
            <a:r>
              <a:rPr lang="en-US" dirty="0"/>
              <a:t>The Linux kernel is written in </a:t>
            </a:r>
            <a:r>
              <a:rPr lang="en-US" dirty="0" smtClean="0"/>
              <a:t>C. And the Windows kernel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 low level language like C is </a:t>
            </a:r>
            <a:r>
              <a:rPr lang="en-US" dirty="0"/>
              <a:t>not friendly but the sky is the limit: you can do as you wish</a:t>
            </a:r>
          </a:p>
          <a:p>
            <a:pPr lvl="1"/>
            <a:r>
              <a:rPr lang="en-US" dirty="0" smtClean="0"/>
              <a:t>We’ll use entry level C++ for some features that are clunky in C</a:t>
            </a:r>
          </a:p>
          <a:p>
            <a:endParaRPr lang="en-US" dirty="0"/>
          </a:p>
          <a:p>
            <a:r>
              <a:rPr lang="en-US" dirty="0"/>
              <a:t>CUDA, OpenMP, MPI: they cater to </a:t>
            </a:r>
            <a:r>
              <a:rPr lang="en-US" dirty="0" smtClean="0"/>
              <a:t>the C </a:t>
            </a:r>
            <a:r>
              <a:rPr lang="en-US" dirty="0"/>
              <a:t>programmer </a:t>
            </a:r>
            <a:r>
              <a:rPr lang="en-US" dirty="0" smtClean="0"/>
              <a:t>(and FORTRAN </a:t>
            </a:r>
            <a:r>
              <a:rPr lang="en-US" dirty="0"/>
              <a:t>too)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Aspects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course designed to leverage a dedicated CPU/GPU cluster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Called Euler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Each student receives an individual account that will be used for </a:t>
            </a:r>
          </a:p>
          <a:p>
            <a:pPr lvl="1"/>
            <a:r>
              <a:rPr lang="en-US" sz="1600" dirty="0"/>
              <a:t>GPU computing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OpenMP multi-core computing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MPI-enabled parallel computing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Version control (through </a:t>
            </a:r>
            <a:r>
              <a:rPr lang="en-US" sz="1600" dirty="0" smtClean="0">
                <a:latin typeface="Consolas" panose="020B0609020204030204" pitchFamily="49" charset="0"/>
              </a:rPr>
              <a:t>git</a:t>
            </a:r>
            <a:r>
              <a:rPr lang="en-US" sz="1600" dirty="0" smtClean="0"/>
              <a:t>)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Advice: if possible, do all the programming on a </a:t>
            </a:r>
            <a:r>
              <a:rPr lang="en-US" sz="2000" dirty="0">
                <a:solidFill>
                  <a:srgbClr val="0070C0"/>
                </a:solidFill>
              </a:rPr>
              <a:t>local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</a:rPr>
              <a:t>CAE</a:t>
            </a:r>
            <a:r>
              <a:rPr lang="en-US" sz="2000" dirty="0"/>
              <a:t> machine.  Move to Euler for “production” runs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Do the homework on your favorite laptop or desktop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Caveat: make sure your code runs on Euler since there’s where the TA will run your code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marL="344487" lvl="1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F47DA-CA49-4591-B3A1-47F642A5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Euler Cluster [pic is obsolete, but gives you an idea]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b="8761"/>
          <a:stretch/>
        </p:blipFill>
        <p:spPr bwMode="auto">
          <a:xfrm>
            <a:off x="8534400" y="4459247"/>
            <a:ext cx="1645920" cy="18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newtonEuler-crop.jpg"/>
          <p:cNvPicPr>
            <a:picLocks noChangeAspect="1"/>
          </p:cNvPicPr>
          <p:nvPr/>
        </p:nvPicPr>
        <p:blipFill rotWithShape="1">
          <a:blip r:embed="rId3" cstate="print"/>
          <a:srcRect l="7213" r="4755"/>
          <a:stretch/>
        </p:blipFill>
        <p:spPr>
          <a:xfrm>
            <a:off x="8245136" y="1818042"/>
            <a:ext cx="2270465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6588539" cy="434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B86F85-3812-4299-B984-01590D0F4CBA}"/>
              </a:ext>
            </a:extLst>
          </p:cNvPr>
          <p:cNvSpPr/>
          <p:nvPr/>
        </p:nvSpPr>
        <p:spPr>
          <a:xfrm>
            <a:off x="3640875" y="1136051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hlinkClick r:id="rId5"/>
              </a:rPr>
              <a:t>http://wacc.wisc.edu/infrastructure/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5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an Euler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IBM POWER 9 architecture node – one year old</a:t>
                </a:r>
              </a:p>
              <a:p>
                <a:pPr lvl="1"/>
                <a:r>
                  <a:rPr lang="en-US" dirty="0"/>
                  <a:t>$54,000</a:t>
                </a:r>
              </a:p>
              <a:p>
                <a:endParaRPr lang="en-US" dirty="0"/>
              </a:p>
              <a:p>
                <a:r>
                  <a:rPr lang="en-US" dirty="0"/>
                  <a:t>128 logical CPU cores via 4-way SMT (Symmetric Multi-Threading)</a:t>
                </a:r>
              </a:p>
              <a:p>
                <a:endParaRPr lang="en-US" dirty="0"/>
              </a:p>
              <a:p>
                <a:r>
                  <a:rPr lang="en-US" dirty="0"/>
                  <a:t>Four NVIDIA Volta V100 GPUs connected to host using </a:t>
                </a:r>
                <a:r>
                  <a:rPr lang="en-US" dirty="0" err="1"/>
                  <a:t>NVLink</a:t>
                </a:r>
                <a:r>
                  <a:rPr lang="en-US" dirty="0"/>
                  <a:t> 2.0 interconnect</a:t>
                </a:r>
              </a:p>
              <a:p>
                <a:pPr lvl="1"/>
                <a:r>
                  <a:rPr lang="en-US" dirty="0"/>
                  <a:t>Each GPU has 32GB of memory</a:t>
                </a:r>
              </a:p>
              <a:p>
                <a:endParaRPr lang="en-US" dirty="0"/>
              </a:p>
              <a:p>
                <a:r>
                  <a:rPr lang="en-US" dirty="0"/>
                  <a:t>Host-to-Device (CPU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GPU) data transfers over the </a:t>
                </a:r>
                <a:r>
                  <a:rPr lang="en-US" dirty="0" err="1"/>
                  <a:t>NVLink</a:t>
                </a:r>
                <a:r>
                  <a:rPr lang="en-US" dirty="0"/>
                  <a:t> interconnect allows programs to move data at nearly 25x the speed of the </a:t>
                </a:r>
                <a:r>
                  <a:rPr lang="en-US" dirty="0" err="1"/>
                  <a:t>PCIe</a:t>
                </a:r>
                <a:r>
                  <a:rPr lang="en-US" dirty="0"/>
                  <a:t> 3.0 bus on </a:t>
                </a:r>
                <a:r>
                  <a:rPr lang="en-US" dirty="0" smtClean="0"/>
                  <a:t>Intel x86 </a:t>
                </a:r>
                <a:r>
                  <a:rPr lang="en-US" dirty="0"/>
                  <a:t>systems</a:t>
                </a:r>
              </a:p>
              <a:p>
                <a:pPr lvl="1"/>
                <a:r>
                  <a:rPr lang="en-US" dirty="0"/>
                  <a:t>CPU-to-GPU Bandwidth: approx. 300 </a:t>
                </a:r>
                <a:r>
                  <a:rPr lang="en-US" dirty="0" smtClean="0"/>
                  <a:t>GB/s</a:t>
                </a:r>
              </a:p>
              <a:p>
                <a:endParaRPr lang="en-US" dirty="0"/>
              </a:p>
              <a:p>
                <a:r>
                  <a:rPr lang="en-US" dirty="0"/>
                  <a:t>About </a:t>
                </a:r>
                <a:r>
                  <a:rPr lang="en-US" dirty="0" smtClean="0"/>
                  <a:t>30,000 </a:t>
                </a:r>
                <a:r>
                  <a:rPr lang="en-US" dirty="0"/>
                  <a:t>billion </a:t>
                </a:r>
                <a:r>
                  <a:rPr lang="en-US" dirty="0" smtClean="0"/>
                  <a:t>double precision operations </a:t>
                </a:r>
                <a:r>
                  <a:rPr lang="en-US" dirty="0"/>
                  <a:t>per second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[</a:t>
            </a:r>
            <a:r>
              <a:rPr lang="en-US" dirty="0" err="1"/>
              <a:t>mis</a:t>
            </a:r>
            <a:r>
              <a:rPr lang="en-US" dirty="0"/>
              <a:t>]use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Euler: </a:t>
            </a:r>
            <a:r>
              <a:rPr lang="en-US" dirty="0" smtClean="0"/>
              <a:t>over 200 accounts each year</a:t>
            </a:r>
            <a:endParaRPr lang="en-US" dirty="0"/>
          </a:p>
          <a:p>
            <a:endParaRPr lang="en-US" dirty="0"/>
          </a:p>
          <a:p>
            <a:r>
              <a:rPr lang="en-US" dirty="0"/>
              <a:t>Crashing Euler is </a:t>
            </a:r>
            <a:r>
              <a:rPr lang="en-US" dirty="0" smtClean="0"/>
              <a:t>not good</a:t>
            </a:r>
            <a:endParaRPr lang="en-US" dirty="0"/>
          </a:p>
          <a:p>
            <a:pPr lvl="1"/>
            <a:r>
              <a:rPr lang="en-US" dirty="0"/>
              <a:t>Stuff is due: assignments, project deadlines, research, papers, conference presentations, etc.</a:t>
            </a:r>
          </a:p>
          <a:p>
            <a:pPr lvl="1"/>
            <a:endParaRPr lang="en-US" dirty="0"/>
          </a:p>
          <a:p>
            <a:r>
              <a:rPr lang="en-US" dirty="0"/>
              <a:t>Gold rule: do not run your code on the Euler *head* node </a:t>
            </a:r>
          </a:p>
          <a:p>
            <a:pPr lvl="1"/>
            <a:r>
              <a:rPr lang="en-US" dirty="0"/>
              <a:t>“head node” – where you land when you 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/>
              <a:t> into Euler</a:t>
            </a:r>
          </a:p>
          <a:p>
            <a:pPr lvl="1"/>
            <a:r>
              <a:rPr lang="en-US" dirty="0"/>
              <a:t>Head node used to schedule how the entire supercomputer works</a:t>
            </a:r>
          </a:p>
          <a:p>
            <a:pPr lvl="1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Slurm</a:t>
            </a:r>
            <a:r>
              <a:rPr lang="en-US" dirty="0"/>
              <a:t> scheduling you will get your job scheduled for execution</a:t>
            </a:r>
          </a:p>
          <a:p>
            <a:pPr lvl="2"/>
            <a:r>
              <a:rPr lang="en-US" dirty="0"/>
              <a:t>Execution will take place on a Euler node </a:t>
            </a:r>
          </a:p>
          <a:p>
            <a:pPr lvl="3"/>
            <a:r>
              <a:rPr lang="en-US" dirty="0"/>
              <a:t>The said Euler node is chosen by the scheduler, in a process transparent to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[</a:t>
            </a:r>
            <a:r>
              <a:rPr lang="en-US" dirty="0" err="1"/>
              <a:t>mis</a:t>
            </a:r>
            <a:r>
              <a:rPr lang="en-US" dirty="0"/>
              <a:t>]use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Your account will be temporarily blocked if you run code on the head node</a:t>
            </a:r>
          </a:p>
          <a:p>
            <a:pPr lvl="1"/>
            <a:r>
              <a:rPr lang="en-US" dirty="0"/>
              <a:t>You’ll need to email Dan and Euler sysadmin to unblock your account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 attention, particularly right before the homework is due</a:t>
            </a:r>
          </a:p>
          <a:p>
            <a:pPr lvl="1"/>
            <a:r>
              <a:rPr lang="en-US" dirty="0"/>
              <a:t>That’s the worst time to get your account frozen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Issues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Operating </a:t>
            </a:r>
            <a:r>
              <a:rPr lang="en-US" sz="2000" dirty="0"/>
              <a:t>system of </a:t>
            </a:r>
            <a:r>
              <a:rPr lang="en-US" sz="2000" dirty="0" smtClean="0"/>
              <a:t>choice: Linux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Euler runs CentOS Linux release 8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Miscellaenous</a:t>
            </a:r>
            <a:r>
              <a:rPr lang="en-US" sz="2000" dirty="0" smtClean="0"/>
              <a:t> libraries/releases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CUDA: 10.2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OpenMPI</a:t>
            </a:r>
            <a:r>
              <a:rPr lang="en-US" sz="1600" dirty="0"/>
              <a:t>: 3.1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OpenMP: </a:t>
            </a:r>
            <a:r>
              <a:rPr lang="en-US" sz="1600" dirty="0" smtClean="0"/>
              <a:t>4.5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r>
              <a:rPr lang="en-US" sz="2000" dirty="0" smtClean="0"/>
              <a:t>Compilers and such</a:t>
            </a:r>
          </a:p>
          <a:p>
            <a:pPr lvl="1"/>
            <a:r>
              <a:rPr lang="en-US" sz="1600" dirty="0"/>
              <a:t>GCC 8.2.1 for most of </a:t>
            </a:r>
            <a:r>
              <a:rPr lang="en-US" sz="1600" dirty="0" smtClean="0"/>
              <a:t>your homework</a:t>
            </a:r>
          </a:p>
          <a:p>
            <a:pPr lvl="1"/>
            <a:r>
              <a:rPr lang="en-US" sz="1600" dirty="0" smtClean="0"/>
              <a:t>clang </a:t>
            </a:r>
            <a:r>
              <a:rPr lang="en-US" sz="1600" dirty="0"/>
              <a:t>9.0.0 and PGI 19.10 for some OpenMP/</a:t>
            </a:r>
            <a:r>
              <a:rPr lang="en-US" sz="1600" dirty="0" err="1"/>
              <a:t>OpenACC</a:t>
            </a:r>
            <a:r>
              <a:rPr lang="en-US" sz="1600" dirty="0"/>
              <a:t> </a:t>
            </a:r>
            <a:r>
              <a:rPr lang="en-US" sz="1600" dirty="0" smtClean="0"/>
              <a:t>jobs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D58BE-CD98-4255-AAA0-2798B82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Issues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For build management – we’ll rely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makefiles</a:t>
            </a:r>
            <a:r>
              <a:rPr lang="en-US" sz="2000" dirty="0"/>
              <a:t> generated with </a:t>
            </a:r>
            <a:r>
              <a:rPr lang="en-US" sz="2000" dirty="0" smtClean="0">
                <a:latin typeface="Consolas" panose="020B0609020204030204" pitchFamily="49" charset="0"/>
              </a:rPr>
              <a:t>CMake</a:t>
            </a:r>
            <a:endParaRPr 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/>
              <a:t>Scripts will be available to you in order to facilitate compile/link/debug/profile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nsolas" panose="020B0609020204030204" pitchFamily="49" charset="0"/>
              </a:rPr>
              <a:t>CMake</a:t>
            </a:r>
            <a:r>
              <a:rPr lang="en-US" sz="1400" dirty="0" smtClean="0"/>
              <a:t>: See assigned reading in syllabus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Debugging </a:t>
            </a:r>
            <a:r>
              <a:rPr lang="en-US" sz="1800" dirty="0"/>
              <a:t>and profiling </a:t>
            </a:r>
            <a:r>
              <a:rPr lang="en-US" sz="1800" dirty="0" smtClean="0"/>
              <a:t>tools: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400" dirty="0"/>
              <a:t>: debugger under Linux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1400" dirty="0"/>
              <a:t>: debugger for CUDA applications running on the GPU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NVIDIA Profiler: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Most of these tools are embedded in Visual Studio and Eclipse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OK to work under Windows, yet make sure your code compiles/runs on Euler before submitting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D58BE-CD98-4255-AAA0-2798B82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Emphasis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multiple choices when it comes to implementing parallelism</a:t>
            </a:r>
          </a:p>
          <a:p>
            <a:pPr lvl="1"/>
            <a:r>
              <a:rPr lang="en-US" sz="1800" dirty="0" err="1"/>
              <a:t>PThreads</a:t>
            </a:r>
            <a:r>
              <a:rPr lang="en-US" sz="1800" dirty="0"/>
              <a:t>, Intel’s TBB, </a:t>
            </a:r>
            <a:r>
              <a:rPr lang="en-US" sz="1800" dirty="0" err="1"/>
              <a:t>OpenMP</a:t>
            </a:r>
            <a:r>
              <a:rPr lang="en-US" sz="1800" dirty="0"/>
              <a:t>, MPI, Ct, </a:t>
            </a:r>
            <a:r>
              <a:rPr lang="en-US" sz="1800" dirty="0" err="1"/>
              <a:t>Cilk</a:t>
            </a:r>
            <a:r>
              <a:rPr lang="en-US" sz="1800" dirty="0"/>
              <a:t>, CUDA, etc.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Course focuses on parallelism enabled by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800" dirty="0"/>
              <a:t> running on Graphics Processing Unit (GPU) cards, for fine-grain parallelism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US" sz="1800" dirty="0"/>
              <a:t> standard, aimed both at fine and coarse-grain parallelism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Passing Interface</a:t>
            </a:r>
            <a:r>
              <a:rPr lang="en-US" sz="1800" dirty="0"/>
              <a:t>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800" dirty="0"/>
              <a:t>) standard, aimed at coarse grain parallelism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5CE44-7473-4ECA-A26F-FE01F0D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30,000 feet perspective of ME759</a:t>
            </a:r>
          </a:p>
          <a:p>
            <a:pPr lvl="2"/>
            <a:r>
              <a:rPr lang="en-US" dirty="0"/>
              <a:t>All sorts of disjoint information; and lots of it</a:t>
            </a:r>
          </a:p>
          <a:p>
            <a:pPr lvl="2"/>
            <a:r>
              <a:rPr lang="en-US" dirty="0"/>
              <a:t>Note: everything in blue and underlined, like </a:t>
            </a:r>
            <a:r>
              <a:rPr lang="en-US" dirty="0">
                <a:hlinkClick r:id="rId2"/>
              </a:rPr>
              <a:t>syllabus</a:t>
            </a:r>
            <a:r>
              <a:rPr lang="en-US" dirty="0"/>
              <a:t>, contains a link that you can follow to a relevant doc/page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Reading assigned: check the on-line </a:t>
            </a:r>
            <a:r>
              <a:rPr lang="en-US" dirty="0">
                <a:hlinkClick r:id="rId2"/>
              </a:rPr>
              <a:t>syllabus</a:t>
            </a:r>
            <a:endParaRPr lang="en-US" dirty="0"/>
          </a:p>
          <a:p>
            <a:pPr lvl="1"/>
            <a:r>
              <a:rPr lang="en-US" dirty="0"/>
              <a:t>First assignment, goes out tomorrow, due on Th, 01/30, at 9 pm</a:t>
            </a:r>
          </a:p>
          <a:p>
            <a:pPr lvl="2"/>
            <a:r>
              <a:rPr lang="en-US" dirty="0"/>
              <a:t>Information on homework submission provided in the text of the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Get familiar with today’s software and hardware that can speed up your code</a:t>
            </a:r>
          </a:p>
          <a:p>
            <a:pPr lvl="1"/>
            <a:r>
              <a:rPr lang="en-US" sz="1400" dirty="0"/>
              <a:t>Mostly done through parallel computing, at multiple levels</a:t>
            </a:r>
          </a:p>
          <a:p>
            <a:pPr lvl="1"/>
            <a:endParaRPr lang="en-US" sz="1600" dirty="0"/>
          </a:p>
          <a:p>
            <a:r>
              <a:rPr lang="en-US" sz="1800" dirty="0"/>
              <a:t>Recognize applications/problems that can draw on advanced computing</a:t>
            </a:r>
          </a:p>
          <a:p>
            <a:endParaRPr lang="en-US" sz="1800" dirty="0"/>
          </a:p>
          <a:p>
            <a:r>
              <a:rPr lang="en-US" sz="1800" dirty="0"/>
              <a:t>Gain basic skills that will help you map these applications onto a parallel computing hardware/software stack</a:t>
            </a:r>
          </a:p>
          <a:p>
            <a:pPr lvl="1"/>
            <a:r>
              <a:rPr lang="en-US" sz="1400" dirty="0"/>
              <a:t>Write code, build, link, run, debug, profile</a:t>
            </a:r>
          </a:p>
          <a:p>
            <a:endParaRPr lang="en-US" sz="1800" dirty="0"/>
          </a:p>
          <a:p>
            <a:r>
              <a:rPr lang="en-US" sz="1800" dirty="0"/>
              <a:t>Introduce basic software design patterns for parallel computing</a:t>
            </a:r>
          </a:p>
          <a:p>
            <a:endParaRPr lang="en-US" sz="1800" dirty="0"/>
          </a:p>
          <a:p>
            <a:r>
              <a:rPr lang="en-US" sz="1800" dirty="0"/>
              <a:t>Expand your mindset when it comes to writing software for scientific computing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A2DD7-220E-46EF-ACAD-D982983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 </a:t>
            </a:r>
            <a:r>
              <a:rPr lang="en-US" sz="1800" dirty="0"/>
              <a:t>[</a:t>
            </a:r>
            <a:r>
              <a:rPr lang="en-US" sz="1800" dirty="0" err="1"/>
              <a:t>Cntd</a:t>
            </a:r>
            <a:r>
              <a:rPr lang="en-US" sz="1800" dirty="0"/>
              <a:t>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What I’ll try to accomplish</a:t>
            </a:r>
          </a:p>
          <a:p>
            <a:pPr lvl="1"/>
            <a:r>
              <a:rPr lang="en-US" sz="1800" dirty="0"/>
              <a:t>Provide enough information for you to start writing software that can leverage parallel computing to hopefully reduce the amount of time required by your simulations to complete</a:t>
            </a:r>
          </a:p>
          <a:p>
            <a:endParaRPr lang="en-US" sz="2200" dirty="0"/>
          </a:p>
          <a:p>
            <a:r>
              <a:rPr lang="en-US" sz="2000" dirty="0"/>
              <a:t>I will </a:t>
            </a:r>
            <a:r>
              <a:rPr lang="en-US" sz="2000" u="sng" dirty="0"/>
              <a:t>not</a:t>
            </a:r>
            <a:r>
              <a:rPr lang="en-US" sz="2000" dirty="0"/>
              <a:t> attempt to…</a:t>
            </a:r>
          </a:p>
          <a:p>
            <a:pPr lvl="1"/>
            <a:r>
              <a:rPr lang="en-US" sz="1800" dirty="0"/>
              <a:t>Propose new parallel computing languages or language features</a:t>
            </a:r>
          </a:p>
          <a:p>
            <a:pPr lvl="1"/>
            <a:r>
              <a:rPr lang="en-US" sz="1800" dirty="0"/>
              <a:t>Establish how compilers should support advanced computing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sz="2200" dirty="0"/>
          </a:p>
          <a:p>
            <a:r>
              <a:rPr lang="en-US" sz="2200" dirty="0"/>
              <a:t>To summarize, </a:t>
            </a:r>
          </a:p>
          <a:p>
            <a:pPr lvl="1"/>
            <a:r>
              <a:rPr lang="en-US" sz="1800" dirty="0"/>
              <a:t>We are interested in this stuff since we are consumers of parallel computing</a:t>
            </a:r>
          </a:p>
          <a:p>
            <a:pPr lvl="1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1147-F8D1-4464-8305-162B2F6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we’ll go about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Before talking about how to write software to run on a piece of hardware, we’ll learn something about that hardware asset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“learn something” – pick up those things we need to know as *programmers*</a:t>
            </a:r>
          </a:p>
          <a:p>
            <a:pPr lvl="1"/>
            <a:r>
              <a:rPr lang="en-US" sz="1400" dirty="0"/>
              <a:t>Level of detail provided not enough to be useful to people whose interests are in hardware</a:t>
            </a:r>
          </a:p>
          <a:p>
            <a:endParaRPr lang="en-US" sz="1800" dirty="0"/>
          </a:p>
          <a:p>
            <a:r>
              <a:rPr lang="en-US" sz="1800" dirty="0"/>
              <a:t>Focus not on low level hardware detail</a:t>
            </a:r>
          </a:p>
          <a:p>
            <a:pPr lvl="1"/>
            <a:r>
              <a:rPr lang="en-US" sz="1600" dirty="0"/>
              <a:t>Dedicated courses already available </a:t>
            </a:r>
          </a:p>
          <a:p>
            <a:pPr lvl="2"/>
            <a:r>
              <a:rPr lang="en-US" sz="1400" dirty="0"/>
              <a:t>E C E 353: Introduction to Microprocessor Systems</a:t>
            </a:r>
          </a:p>
          <a:p>
            <a:pPr lvl="2"/>
            <a:r>
              <a:rPr lang="en-US" sz="1400" dirty="0"/>
              <a:t>E C E 354: Machine Organization and Programming</a:t>
            </a:r>
          </a:p>
          <a:p>
            <a:pPr lvl="2"/>
            <a:r>
              <a:rPr lang="en-US" sz="1400" dirty="0"/>
              <a:t>E C E 552: Introduction to Computer Architecture</a:t>
            </a:r>
          </a:p>
          <a:p>
            <a:pPr lvl="2"/>
            <a:r>
              <a:rPr lang="en-US" sz="1400" dirty="0"/>
              <a:t>E C E 752: Advanced Computer Architecture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18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“High Performance Computing for Applications in Engineering.” Why This Title?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Computer Science: ISA, Limits to Instruction Level Parallelism and Multithreading, Speculative Execution, Pipelining, Memory Hierarchy, Memory Models, Cache Coherence, etc.</a:t>
            </a:r>
          </a:p>
          <a:p>
            <a:pPr lvl="1"/>
            <a:r>
              <a:rPr lang="en-US" sz="1800" dirty="0"/>
              <a:t>Long story short: how should a processor be built?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000" dirty="0"/>
              <a:t>Electrical Engineering: how will we build the processor that the CS colleagues have in mind?</a:t>
            </a:r>
          </a:p>
          <a:p>
            <a:pPr lvl="1"/>
            <a:r>
              <a:rPr lang="en-US" sz="1600" dirty="0"/>
              <a:t>Lots of microarchitecture issues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Science &amp; Engineering: we’re faced with solving large problems</a:t>
            </a:r>
          </a:p>
          <a:p>
            <a:pPr lvl="1"/>
            <a:r>
              <a:rPr lang="en-US" sz="1600" dirty="0"/>
              <a:t>This class: Use parallel computing to solve these large problems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2028-2D40-4088-B9E2-D6D6F417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9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“Big Data”: everybody’s talking about it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Two parts to “Big Data”</a:t>
            </a:r>
          </a:p>
          <a:p>
            <a:pPr lvl="1"/>
            <a:r>
              <a:rPr lang="en-US" sz="1600" dirty="0"/>
              <a:t>Producing it (computer simulation)</a:t>
            </a:r>
          </a:p>
          <a:p>
            <a:pPr lvl="1"/>
            <a:r>
              <a:rPr lang="en-US" sz="1600" dirty="0"/>
              <a:t>Processing it (data analysis)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“In pursuit of speed” – this is the mantra of this course, that’s all ME759 attempts to offer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68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Material Covered</a:t>
            </a:r>
            <a:endParaRPr lang="en-US" sz="2000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Warm up: Basic concepts related to sequential computing (review, some ME459 concepts)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Overview of parallel computation paradigms and supporting hardware/software</a:t>
            </a:r>
          </a:p>
          <a:p>
            <a:endParaRPr lang="en-US" sz="1800" dirty="0"/>
          </a:p>
          <a:p>
            <a:r>
              <a:rPr lang="en-US" sz="1800" dirty="0"/>
              <a:t>GPU computing and the CUDA programming model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OpenMP programming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MPI programming</a:t>
            </a:r>
          </a:p>
          <a:p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Heterogeneous parallel computing with CUDA and/or OpenMP and/or MPI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F33C0-3564-460B-86F3-A8A4650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Beginning of the Road…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This field (advanced computing) is very much in flux, high rate of change</a:t>
            </a:r>
          </a:p>
          <a:p>
            <a:endParaRPr lang="en-US" sz="2200" dirty="0"/>
          </a:p>
          <a:p>
            <a:r>
              <a:rPr lang="en-US" sz="2200" dirty="0"/>
              <a:t>There will be issues that I don’t know and/or don’t understand </a:t>
            </a:r>
          </a:p>
          <a:p>
            <a:pPr lvl="1"/>
            <a:r>
              <a:rPr lang="en-US" sz="1800" dirty="0"/>
              <a:t>I always end up learning something new, in most cases with your help</a:t>
            </a:r>
          </a:p>
          <a:p>
            <a:endParaRPr lang="en-US" sz="2200" dirty="0"/>
          </a:p>
          <a:p>
            <a:r>
              <a:rPr lang="en-US" sz="2200" dirty="0"/>
              <a:t>There might be questions that you ask for which I don’t have an </a:t>
            </a:r>
            <a:r>
              <a:rPr lang="en-US" sz="2200" dirty="0" smtClean="0"/>
              <a:t>answer</a:t>
            </a:r>
          </a:p>
          <a:p>
            <a:pPr lvl="1"/>
            <a:r>
              <a:rPr lang="en-US" sz="1800" dirty="0" smtClean="0"/>
              <a:t>I’ll follow up on these and get back with you (on the Forum)</a:t>
            </a:r>
          </a:p>
          <a:p>
            <a:endParaRPr lang="en-US" sz="2200" dirty="0"/>
          </a:p>
          <a:p>
            <a:r>
              <a:rPr lang="en-US" sz="2200" dirty="0"/>
              <a:t>Most of my statements should be qualified by the preamble “</a:t>
            </a:r>
            <a:r>
              <a:rPr lang="en-US" sz="2200" i="1" dirty="0"/>
              <a:t>On most systems</a:t>
            </a:r>
            <a:r>
              <a:rPr lang="en-US" sz="2200" dirty="0"/>
              <a:t>…”, or “</a:t>
            </a:r>
            <a:r>
              <a:rPr lang="en-US" sz="2200" i="1" dirty="0"/>
              <a:t>By and large…</a:t>
            </a:r>
            <a:r>
              <a:rPr lang="en-US" sz="2200" dirty="0"/>
              <a:t>”</a:t>
            </a:r>
          </a:p>
          <a:p>
            <a:pPr lvl="1"/>
            <a:r>
              <a:rPr lang="en-US" sz="1800" dirty="0"/>
              <a:t>You can always find exceptions, relatively few true blanket statements that can be made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8B11A-BDCD-4888-AA1F-026AF065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ME759, how I see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 is time consuming because of the assignments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Piazza forum is </a:t>
            </a:r>
            <a:r>
              <a:rPr lang="en-US" dirty="0" smtClean="0"/>
              <a:t>a place where you ME759 learn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will be a lot of “googling” for the class</a:t>
            </a:r>
          </a:p>
          <a:p>
            <a:pPr lvl="1"/>
            <a:r>
              <a:rPr lang="en-US" dirty="0"/>
              <a:t>Dealing w/ situations when you’ll have to address pesky hurdles on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ME759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 to top of the line hardware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Exposure to new programming techniques for speeding up computing in your work/research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cases, this might be a game changer</a:t>
            </a:r>
          </a:p>
          <a:p>
            <a:pPr lvl="2"/>
            <a:r>
              <a:rPr lang="en-US" dirty="0"/>
              <a:t>Winning ticket: top notch hardware + new programming approaches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 bold (the opportunity presents itself w/ the Final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Price of reaching 1 </a:t>
            </a:r>
            <a:r>
              <a:rPr lang="en-US" dirty="0" err="1"/>
              <a:t>Gflop</a:t>
            </a:r>
            <a:r>
              <a:rPr lang="en-US" dirty="0"/>
              <a:t>/second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1961: </a:t>
            </a:r>
          </a:p>
          <a:p>
            <a:pPr lvl="1"/>
            <a:r>
              <a:rPr lang="en-US" dirty="0"/>
              <a:t>Combine 17 million IBM-1620 computers</a:t>
            </a:r>
          </a:p>
          <a:p>
            <a:pPr lvl="1"/>
            <a:r>
              <a:rPr lang="en-US" dirty="0"/>
              <a:t>At $64K apiece, when adjusted for inflation, this would cost $8.3 trillion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2000:</a:t>
            </a:r>
          </a:p>
          <a:p>
            <a:pPr lvl="1"/>
            <a:r>
              <a:rPr lang="en-US" dirty="0"/>
              <a:t>About $1,000 </a:t>
            </a:r>
          </a:p>
          <a:p>
            <a:pPr lvl="1"/>
            <a:r>
              <a:rPr lang="en-US" dirty="0"/>
              <a:t>Kentucky Linux Athlon Testbed, a 64+2 node Beowulf cluster built by the University of Kentucky COE in 2000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2015:</a:t>
            </a:r>
          </a:p>
          <a:p>
            <a:pPr lvl="1"/>
            <a:r>
              <a:rPr lang="en-US" dirty="0"/>
              <a:t>8 cents</a:t>
            </a:r>
          </a:p>
          <a:p>
            <a:pPr lvl="1"/>
            <a:r>
              <a:rPr lang="sv-SE" dirty="0"/>
              <a:t>Celeron G1830 &amp; Radeon R9 295X2 System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2018: 6 cents</a:t>
            </a:r>
          </a:p>
          <a:p>
            <a:pPr lvl="1"/>
            <a:r>
              <a:rPr lang="en-US" dirty="0"/>
              <a:t>NVIDIA GTX 1080 </a:t>
            </a:r>
            <a:r>
              <a:rPr lang="en-US" dirty="0" err="1"/>
              <a:t>Ti</a:t>
            </a:r>
            <a:r>
              <a:rPr lang="en-US" dirty="0"/>
              <a:t> @ $699 apiece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[Wikipedia]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Know…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Lecture Time</a:t>
            </a:r>
            <a:r>
              <a:rPr lang="en-US" sz="1800" dirty="0"/>
              <a:t>			11:00-12:15 PM → Mo &amp; Wd &amp; Fr (75 minutes lectures)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Office	</a:t>
            </a:r>
            <a:r>
              <a:rPr lang="en-US" sz="1800" dirty="0"/>
              <a:t>			4150ME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Phone</a:t>
            </a:r>
            <a:r>
              <a:rPr lang="en-US" sz="1800" dirty="0"/>
              <a:t>				608 772 0914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/>
              <a:t>E-Mail</a:t>
            </a:r>
            <a:r>
              <a:rPr lang="en-US" sz="1800" dirty="0"/>
              <a:t>				</a:t>
            </a:r>
            <a:r>
              <a:rPr lang="en-US" sz="1800" dirty="0">
                <a:hlinkClick r:id="rId3"/>
              </a:rPr>
              <a:t>negrut@wisc.edu</a:t>
            </a:r>
            <a:r>
              <a:rPr lang="en-US" sz="1800" dirty="0"/>
              <a:t> </a:t>
            </a:r>
            <a:r>
              <a:rPr lang="en-US" sz="1800" dirty="0" smtClean="0"/>
              <a:t>(because my last name is Negrut)</a:t>
            </a:r>
            <a:endParaRPr lang="en-US" sz="1800" b="1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b="1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800" b="1" dirty="0" smtClean="0"/>
              <a:t>How people call me</a:t>
            </a:r>
            <a:r>
              <a:rPr lang="en-US" sz="1800" dirty="0"/>
              <a:t>		</a:t>
            </a:r>
            <a:r>
              <a:rPr lang="en-US" sz="1800" dirty="0" smtClean="0"/>
              <a:t>Dan (because my name is Dan)</a:t>
            </a:r>
            <a:endParaRPr lang="en-US" sz="1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13FD-4574-4482-8271-94299BF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5CAC02-474A-45B1-AFB8-298ED77F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Acceleration: Pascal P100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D1DDC9-878F-4755-85F8-78108705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Pascal P100: </a:t>
            </a:r>
            <a:r>
              <a:rPr lang="en-US" dirty="0" smtClean="0">
                <a:solidFill>
                  <a:srgbClr val="0070C0"/>
                </a:solidFill>
              </a:rPr>
              <a:t>4,670,000,000,000</a:t>
            </a:r>
            <a:r>
              <a:rPr lang="en-US" dirty="0" smtClean="0"/>
              <a:t> </a:t>
            </a:r>
            <a:r>
              <a:rPr lang="en-US" dirty="0"/>
              <a:t>double precision FMA operations </a:t>
            </a:r>
            <a:r>
              <a:rPr lang="en-US" dirty="0">
                <a:solidFill>
                  <a:srgbClr val="0070C0"/>
                </a:solidFill>
              </a:rPr>
              <a:t>per second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high bandwidth: 720 GB/s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Amazing at data processing (data parallelism)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1A873-E732-46DB-90BB-8BA0BB0D26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D7FB1-59F6-4B2B-A0F7-4669E40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7DE0-CD33-4544-89D1-5E733A6C2D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Acceleration: Volta V100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Volta V100: </a:t>
            </a:r>
            <a:r>
              <a:rPr lang="en-US" dirty="0" smtClean="0">
                <a:solidFill>
                  <a:srgbClr val="0070C0"/>
                </a:solidFill>
              </a:rPr>
              <a:t>7,800,000,000,000</a:t>
            </a:r>
            <a:r>
              <a:rPr lang="en-US" dirty="0" smtClean="0"/>
              <a:t> </a:t>
            </a:r>
            <a:r>
              <a:rPr lang="en-US" dirty="0"/>
              <a:t>double precision FMA operations </a:t>
            </a:r>
            <a:r>
              <a:rPr lang="en-US" dirty="0">
                <a:solidFill>
                  <a:srgbClr val="0070C0"/>
                </a:solidFill>
              </a:rPr>
              <a:t>per second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high bandwidth: 900 GB/s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Amazing at data processing (data parallelism)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means to a goal: from information to wisdom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Lots of data </a:t>
                </a:r>
              </a:p>
              <a:p>
                <a:pPr lvl="1"/>
                <a:r>
                  <a:rPr lang="en-US" dirty="0"/>
                  <a:t>Sensing (ubiquitous sensing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lots of data)</a:t>
                </a:r>
              </a:p>
              <a:p>
                <a:pPr lvl="1"/>
                <a:r>
                  <a:rPr lang="en-US" dirty="0"/>
                  <a:t>Data collection (customers, industrial processes, stock market, sports, etc.)</a:t>
                </a:r>
              </a:p>
              <a:p>
                <a:pPr lvl="1"/>
                <a:r>
                  <a:rPr lang="en-US" dirty="0"/>
                  <a:t>Generated through simulation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be useful, data requires processing</a:t>
                </a:r>
              </a:p>
              <a:p>
                <a:pPr lvl="1"/>
                <a:r>
                  <a:rPr lang="en-US" dirty="0"/>
                  <a:t>This is where ME759 is meant to help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</p:spPr>
            <p:txBody>
              <a:bodyPr/>
              <a:lstStyle/>
              <a:p>
                <a:r>
                  <a:rPr lang="en-US" dirty="0"/>
                  <a:t>[https://www.sciencedirect.com/science/article/pii/S1472029916301813]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498644" y="6258815"/>
                <a:ext cx="3319928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952" y="3527708"/>
            <a:ext cx="3261360" cy="2699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623" y="901916"/>
            <a:ext cx="2899410" cy="205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6"/>
              <p:cNvSpPr txBox="1">
                <a:spLocks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[https://www.w3.org/community/kiss/files/2017/02/DIKW.png]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44" y="2931926"/>
                <a:ext cx="3319928" cy="205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Computing (HPC), and where useful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People from Oakridge National Lab, Argonne National Lab, Los Alamos National Lab:</a:t>
            </a:r>
          </a:p>
          <a:p>
            <a:pPr lvl="1"/>
            <a:r>
              <a:rPr lang="en-US" dirty="0"/>
              <a:t>HPC: The activity of using, for instance, 10,000 nodes to run </a:t>
            </a:r>
            <a:r>
              <a:rPr lang="en-US" u="sng" dirty="0"/>
              <a:t>one</a:t>
            </a:r>
            <a:r>
              <a:rPr lang="en-US" dirty="0"/>
              <a:t> very large application</a:t>
            </a:r>
          </a:p>
          <a:p>
            <a:pPr lvl="2"/>
            <a:r>
              <a:rPr lang="en-US" dirty="0"/>
              <a:t>This application can’t be run on one machine: not enough memory space, for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from ME759 and many other folks</a:t>
            </a:r>
          </a:p>
          <a:p>
            <a:pPr lvl="1"/>
            <a:r>
              <a:rPr lang="en-US" dirty="0"/>
              <a:t>HPC: The ability to tap into the resources of commodity hardware to extract speed for data generation and/or processing</a:t>
            </a:r>
          </a:p>
          <a:p>
            <a:pPr lvl="2"/>
            <a:r>
              <a:rPr lang="en-US" dirty="0"/>
              <a:t>Unlikely: You might have 10,000 nodes to use</a:t>
            </a:r>
          </a:p>
          <a:p>
            <a:pPr lvl="2"/>
            <a:r>
              <a:rPr lang="en-US" dirty="0"/>
              <a:t>Likely: you have one GPU, or four multi-core CPUs on one motherboard, or perhaps 10 nodes in a cluster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45" y="3118770"/>
            <a:ext cx="1857375" cy="1000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35031" y="3434166"/>
            <a:ext cx="118442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7527" y="3434166"/>
            <a:ext cx="9012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Sensing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06819" y="2188251"/>
            <a:ext cx="15084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Measurement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7317" y="5426857"/>
            <a:ext cx="2087431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dirty="0"/>
              <a:t>Knowledge/Wisdom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104214" y="2628469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137345" y="4485717"/>
            <a:ext cx="313635" cy="700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10355557" y="3458798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 flipH="1">
            <a:off x="7868722" y="3424467"/>
            <a:ext cx="313635" cy="38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264041" y="378489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78092" y="4605878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HPC</a:t>
            </a:r>
          </a:p>
        </p:txBody>
      </p:sp>
    </p:spTree>
    <p:extLst>
      <p:ext uri="{BB962C8B-B14F-4D97-AF65-F5344CB8AC3E}">
        <p14:creationId xmlns:p14="http://schemas.microsoft.com/office/powerpoint/2010/main" val="15528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TA: Nic </a:t>
            </a:r>
            <a:r>
              <a:rPr lang="en-US" sz="1800" dirty="0"/>
              <a:t>Olsen, Department of Mechanical Engineering</a:t>
            </a:r>
          </a:p>
          <a:p>
            <a:pPr lvl="1"/>
            <a:r>
              <a:rPr lang="en-US" sz="1600" dirty="0">
                <a:hlinkClick r:id="rId2"/>
              </a:rPr>
              <a:t>nicholas.olsen@wisc.edu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r>
              <a:rPr lang="en-US" sz="1800" dirty="0" smtClean="0"/>
              <a:t>TA: Lijing </a:t>
            </a:r>
            <a:r>
              <a:rPr lang="en-US" sz="1800" dirty="0"/>
              <a:t>Yang, Department of Mechanical Engineering</a:t>
            </a:r>
          </a:p>
          <a:p>
            <a:pPr lvl="1"/>
            <a:r>
              <a:rPr lang="en-US" sz="1600" dirty="0">
                <a:hlinkClick r:id="rId3"/>
              </a:rPr>
              <a:t>lyang296@wisc.edu</a:t>
            </a:r>
            <a:r>
              <a:rPr lang="en-US" sz="1600" dirty="0"/>
              <a:t>  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Sysadmin</a:t>
            </a:r>
            <a:r>
              <a:rPr lang="en-US" sz="1800" dirty="0"/>
              <a:t>: Colin Vanden Heuvel</a:t>
            </a:r>
          </a:p>
          <a:p>
            <a:pPr lvl="1"/>
            <a:r>
              <a:rPr lang="en-US" sz="1400" dirty="0" smtClean="0"/>
              <a:t>Will take care of the hardware &amp; software side of things</a:t>
            </a:r>
          </a:p>
          <a:p>
            <a:pPr lvl="1"/>
            <a:r>
              <a:rPr lang="en-US" sz="1400" dirty="0" smtClean="0"/>
              <a:t>The person taking care of Euler</a:t>
            </a:r>
            <a:endParaRPr lang="en-US" sz="14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25A3-93A4-41BF-9445-2BEAE43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57" y="1149659"/>
            <a:ext cx="793453" cy="89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1" b="68908"/>
          <a:stretch/>
        </p:blipFill>
        <p:spPr>
          <a:xfrm>
            <a:off x="7413214" y="2565331"/>
            <a:ext cx="766737" cy="928043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0802" y="4284874"/>
            <a:ext cx="651560" cy="97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3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Webpage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Course website managed under Canvas: </a:t>
            </a:r>
            <a:r>
              <a:rPr lang="en-US" dirty="0">
                <a:hlinkClick r:id="rId3"/>
              </a:rPr>
              <a:t>https://canvas.wisc.edu/courses/190689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Canvas page contains links to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Piazza discussion forum: </a:t>
            </a:r>
            <a:r>
              <a:rPr lang="en-US" sz="1800" dirty="0">
                <a:hlinkClick r:id="rId4"/>
              </a:rPr>
              <a:t>https://piazza.com/class/k5crmnymtx95c0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Conferencing tool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Drop box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Grades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7AB74-53A1-4D81-8A53-569FFE6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Related Information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 link to the “today’s slides” emailed to you 15 mins before the beginning of each lecture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“slide deck A”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Link to PPT slides is also available online at class website (Canvas)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“slide deck B”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The official deck of slides is “slide deck B”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Rationale: I correct/augment the slides in the “slide deck A”. What’s in Canvas (“slide deck B”) it’s what you’ll probed on in the comprehensive exam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0CD6-27A4-4473-9429-BA1F79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11901</TotalTime>
  <Words>4221</Words>
  <Application>Microsoft Office PowerPoint</Application>
  <PresentationFormat>Widescreen</PresentationFormat>
  <Paragraphs>868</Paragraphs>
  <Slides>63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SimSun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Quote of the day</vt:lpstr>
      <vt:lpstr>And how “Quote of the Day” applies to this class</vt:lpstr>
      <vt:lpstr>Instructor: Dan Negrut</vt:lpstr>
      <vt:lpstr>Before we get started…</vt:lpstr>
      <vt:lpstr>Good to Know…</vt:lpstr>
      <vt:lpstr>Support crew</vt:lpstr>
      <vt:lpstr>The Course Webpage</vt:lpstr>
      <vt:lpstr>Course Related Information</vt:lpstr>
      <vt:lpstr>Course Related Information</vt:lpstr>
      <vt:lpstr>Course Related Information</vt:lpstr>
      <vt:lpstr>F2F Students: On your presence in the lecture room</vt:lpstr>
      <vt:lpstr>ME759: Two Sections</vt:lpstr>
      <vt:lpstr>Office Hours</vt:lpstr>
      <vt:lpstr>Diversity, at UW-Madison</vt:lpstr>
      <vt:lpstr>Rules of Academic Conduct [read the Course Description for a detailed account of what constitutes cheating]</vt:lpstr>
      <vt:lpstr>Cheating, consequences</vt:lpstr>
      <vt:lpstr>Textbook/Pointers to Info</vt:lpstr>
      <vt:lpstr>Another source of info: ME459</vt:lpstr>
      <vt:lpstr>ME459: quick overview of topics covered</vt:lpstr>
      <vt:lpstr>ME759: Course Related Information</vt:lpstr>
      <vt:lpstr>Schedule, looking ahead</vt:lpstr>
      <vt:lpstr>Final grade breakdown</vt:lpstr>
      <vt:lpstr>Assignments</vt:lpstr>
      <vt:lpstr>Assignments</vt:lpstr>
      <vt:lpstr>Assignments: Nuts and Bolts</vt:lpstr>
      <vt:lpstr>Assignments: Nuts and Bolts</vt:lpstr>
      <vt:lpstr>Re-emphasizing, the “late homework” issue</vt:lpstr>
      <vt:lpstr>Hitting the Ground Running</vt:lpstr>
      <vt:lpstr>Exams-related issues</vt:lpstr>
      <vt:lpstr>759 Final Project</vt:lpstr>
      <vt:lpstr>Final Project</vt:lpstr>
      <vt:lpstr>Example, Previous Final Project: GPU Scheduling on a Cluster  </vt:lpstr>
      <vt:lpstr>Final Project: Default Options</vt:lpstr>
      <vt:lpstr>Class Participation</vt:lpstr>
      <vt:lpstr>Examples, Piazza related</vt:lpstr>
      <vt:lpstr>Class Participation, Examples</vt:lpstr>
      <vt:lpstr>Scores and Grades</vt:lpstr>
      <vt:lpstr>Staying in Touch…</vt:lpstr>
      <vt:lpstr>Prerequisites</vt:lpstr>
      <vt:lpstr>We’ll speak C in this class. And some entry level C++</vt:lpstr>
      <vt:lpstr>Hardware Aspects</vt:lpstr>
      <vt:lpstr>The Euler Cluster [pic is obsolete, but gives you an idea]</vt:lpstr>
      <vt:lpstr>Example, an Euler node</vt:lpstr>
      <vt:lpstr>Supercomputer [mis]use</vt:lpstr>
      <vt:lpstr>Supercomputer [mis]use</vt:lpstr>
      <vt:lpstr>Software Issues</vt:lpstr>
      <vt:lpstr>Software Issues</vt:lpstr>
      <vt:lpstr>Course Emphasis</vt:lpstr>
      <vt:lpstr>Course Objectives</vt:lpstr>
      <vt:lpstr>Course Objectives [Cntd.]</vt:lpstr>
      <vt:lpstr>How we’ll go about it…</vt:lpstr>
      <vt:lpstr>“High Performance Computing for Applications in Engineering.” Why This Title?</vt:lpstr>
      <vt:lpstr>The Big Picture</vt:lpstr>
      <vt:lpstr>Overview of Material Covered</vt:lpstr>
      <vt:lpstr>At the Beginning of the Road…</vt:lpstr>
      <vt:lpstr>The ME759, how I see it</vt:lpstr>
      <vt:lpstr>What ME759 offers</vt:lpstr>
      <vt:lpstr>The Price of reaching 1 Gflop/second</vt:lpstr>
      <vt:lpstr>GPU Acceleration: Pascal P100</vt:lpstr>
      <vt:lpstr>GPU Acceleration: Volta V100</vt:lpstr>
      <vt:lpstr>Computing a means to a goal: from information to wisdom</vt:lpstr>
      <vt:lpstr>High Performance Computing (HPC), and where useful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329</cp:revision>
  <dcterms:created xsi:type="dcterms:W3CDTF">2018-05-16T17:28:20Z</dcterms:created>
  <dcterms:modified xsi:type="dcterms:W3CDTF">2020-01-22T16:14:17Z</dcterms:modified>
</cp:coreProperties>
</file>