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66"/>
  </p:notesMasterIdLst>
  <p:handoutMasterIdLst>
    <p:handoutMasterId r:id="rId67"/>
  </p:handoutMasterIdLst>
  <p:sldIdLst>
    <p:sldId id="256" r:id="rId6"/>
    <p:sldId id="1362" r:id="rId7"/>
    <p:sldId id="1373" r:id="rId8"/>
    <p:sldId id="1430" r:id="rId9"/>
    <p:sldId id="1374" r:id="rId10"/>
    <p:sldId id="1375" r:id="rId11"/>
    <p:sldId id="1376" r:id="rId12"/>
    <p:sldId id="1377" r:id="rId13"/>
    <p:sldId id="1378" r:id="rId14"/>
    <p:sldId id="1379" r:id="rId15"/>
    <p:sldId id="1380" r:id="rId16"/>
    <p:sldId id="1381" r:id="rId17"/>
    <p:sldId id="1382" r:id="rId18"/>
    <p:sldId id="1383" r:id="rId19"/>
    <p:sldId id="1384" r:id="rId20"/>
    <p:sldId id="1385" r:id="rId21"/>
    <p:sldId id="1386" r:id="rId22"/>
    <p:sldId id="1387" r:id="rId23"/>
    <p:sldId id="1388" r:id="rId24"/>
    <p:sldId id="1389" r:id="rId25"/>
    <p:sldId id="1390" r:id="rId26"/>
    <p:sldId id="1391" r:id="rId27"/>
    <p:sldId id="1392" r:id="rId28"/>
    <p:sldId id="1393" r:id="rId29"/>
    <p:sldId id="1394" r:id="rId30"/>
    <p:sldId id="1395" r:id="rId31"/>
    <p:sldId id="1396" r:id="rId32"/>
    <p:sldId id="1397" r:id="rId33"/>
    <p:sldId id="1398" r:id="rId34"/>
    <p:sldId id="1399" r:id="rId35"/>
    <p:sldId id="1400" r:id="rId36"/>
    <p:sldId id="1401" r:id="rId37"/>
    <p:sldId id="1402" r:id="rId38"/>
    <p:sldId id="1403" r:id="rId39"/>
    <p:sldId id="1404" r:id="rId40"/>
    <p:sldId id="1405" r:id="rId41"/>
    <p:sldId id="1406" r:id="rId42"/>
    <p:sldId id="1407" r:id="rId43"/>
    <p:sldId id="1408" r:id="rId44"/>
    <p:sldId id="1409" r:id="rId45"/>
    <p:sldId id="1410" r:id="rId46"/>
    <p:sldId id="1411" r:id="rId47"/>
    <p:sldId id="1412" r:id="rId48"/>
    <p:sldId id="1413" r:id="rId49"/>
    <p:sldId id="1414" r:id="rId50"/>
    <p:sldId id="1415" r:id="rId51"/>
    <p:sldId id="1416" r:id="rId52"/>
    <p:sldId id="1417" r:id="rId53"/>
    <p:sldId id="1418" r:id="rId54"/>
    <p:sldId id="1419" r:id="rId55"/>
    <p:sldId id="1420" r:id="rId56"/>
    <p:sldId id="1421" r:id="rId57"/>
    <p:sldId id="1422" r:id="rId58"/>
    <p:sldId id="1423" r:id="rId59"/>
    <p:sldId id="1424" r:id="rId60"/>
    <p:sldId id="1425" r:id="rId61"/>
    <p:sldId id="1426" r:id="rId62"/>
    <p:sldId id="1427" r:id="rId63"/>
    <p:sldId id="1428" r:id="rId64"/>
    <p:sldId id="142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Typically, a line of code maps</a:t>
            </a:r>
            <a:r>
              <a:rPr lang="en-US" sz="1000" baseline="0" dirty="0"/>
              <a:t> into more (some time many) instructions.</a:t>
            </a:r>
          </a:p>
          <a:p>
            <a:endParaRPr lang="en-US" sz="1000" baseline="0" dirty="0"/>
          </a:p>
          <a:p>
            <a:r>
              <a:rPr lang="en-US" sz="1000" baseline="0" dirty="0"/>
              <a:t>Once the instructions are encoded into </a:t>
            </a:r>
            <a:r>
              <a:rPr lang="en-US" sz="1000" b="1" baseline="0" dirty="0"/>
              <a:t>machine code</a:t>
            </a:r>
            <a:r>
              <a:rPr lang="en-US" sz="1000" baseline="0" dirty="0"/>
              <a:t>, they are indistinguishable from data (it’s only </a:t>
            </a:r>
            <a:r>
              <a:rPr lang="en-US" sz="1000" b="1" baseline="0" dirty="0"/>
              <a:t>location in memory </a:t>
            </a:r>
            <a:r>
              <a:rPr lang="en-US" sz="1000" baseline="0" dirty="0"/>
              <a:t>that can differentiate between data and instructions)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3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Also known</a:t>
            </a:r>
            <a:r>
              <a:rPr lang="en-US" sz="1000" baseline="0" dirty="0"/>
              <a:t> as </a:t>
            </a:r>
            <a:r>
              <a:rPr lang="en-US" sz="1000" b="1" baseline="0" dirty="0"/>
              <a:t>Princeton</a:t>
            </a:r>
            <a:r>
              <a:rPr lang="en-US" sz="1000" baseline="0" dirty="0"/>
              <a:t>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baseline="0" dirty="0"/>
              <a:t>Harvard</a:t>
            </a:r>
            <a:r>
              <a:rPr lang="en-US" sz="1000" baseline="0" dirty="0"/>
              <a:t> model (architecture): separate storage and pathways for data and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aseline="0" dirty="0"/>
              <a:t>This model relies on the </a:t>
            </a:r>
            <a:r>
              <a:rPr lang="en-US" sz="1000" b="1" baseline="0" dirty="0"/>
              <a:t>FDX cycle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aseline="0" dirty="0"/>
              <a:t>The process of processing instructions </a:t>
            </a:r>
            <a:r>
              <a:rPr lang="en-US" sz="1000" b="1" baseline="0" dirty="0"/>
              <a:t>(FDX) intermediated by the processor’s CU</a:t>
            </a:r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Whatever ISA is used, at execution</a:t>
            </a:r>
            <a:r>
              <a:rPr lang="en-US" baseline="0" dirty="0"/>
              <a:t> time these instructions need to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fetched (brought over from memory)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decoded (interpreted, to some extent “undoing” what the compiler did which was an encoding into ISA)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executed (dispatched to the ALUs)</a:t>
            </a:r>
          </a:p>
          <a:p>
            <a:endParaRPr lang="en-US" baseline="0" dirty="0"/>
          </a:p>
          <a:p>
            <a:r>
              <a:rPr lang="en-US" baseline="0" dirty="0"/>
              <a:t>All these are performed by the 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</a:t>
            </a:r>
            <a:r>
              <a:rPr lang="en-US" baseline="0" dirty="0"/>
              <a:t> a taste of the various MIPS instructions.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(immediate) type: specify two registers and an immediate value; </a:t>
            </a:r>
            <a:r>
              <a:rPr lang="en-US" b="1" baseline="0" dirty="0"/>
              <a:t>allows instruction and data to be loaded in a single cycle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 (register) type:  specify three registers (two for operands, one for result)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 (jump) type: specify a jump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 instructions, the operation is completely defined by the opcode</a:t>
            </a:r>
          </a:p>
          <a:p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addi</a:t>
            </a:r>
            <a:r>
              <a:rPr lang="en-US" sz="1200" baseline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$t,$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s,C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$t = $s + C (signed)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dirty="0"/>
              <a:t>001000 </a:t>
            </a:r>
            <a:r>
              <a:rPr lang="en-US" dirty="0" err="1"/>
              <a:t>sssss</a:t>
            </a:r>
            <a:r>
              <a:rPr lang="en-US" dirty="0"/>
              <a:t> </a:t>
            </a:r>
            <a:r>
              <a:rPr lang="en-US" dirty="0" err="1"/>
              <a:t>ttttt</a:t>
            </a:r>
            <a:r>
              <a:rPr lang="en-US" dirty="0"/>
              <a:t> CCCC </a:t>
            </a:r>
            <a:r>
              <a:rPr lang="en-US" dirty="0" err="1"/>
              <a:t>CCCC</a:t>
            </a:r>
            <a:r>
              <a:rPr lang="en-US" dirty="0"/>
              <a:t> </a:t>
            </a:r>
            <a:r>
              <a:rPr lang="en-US" dirty="0" err="1"/>
              <a:t>CCCC</a:t>
            </a:r>
            <a:r>
              <a:rPr lang="en-US" dirty="0"/>
              <a:t> </a:t>
            </a:r>
            <a:r>
              <a:rPr lang="en-US" dirty="0" err="1"/>
              <a:t>CCCC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1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DAN: see http://courses.cs.washington.edu/courses/cse378/09au/lectures/cse378au09-04.pdf for a nice discussion of I and R type instructions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00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J instructions, the operation is completely defined by the opcode.</a:t>
            </a:r>
          </a:p>
          <a:p>
            <a:endParaRPr lang="en-US" dirty="0"/>
          </a:p>
          <a:p>
            <a:r>
              <a:rPr lang="en-US" dirty="0"/>
              <a:t>Just</a:t>
            </a:r>
            <a:r>
              <a:rPr lang="en-US" baseline="0" dirty="0"/>
              <a:t> two J-type instructions (j and </a:t>
            </a:r>
            <a:r>
              <a:rPr lang="en-US" baseline="0" dirty="0" err="1"/>
              <a:t>jal</a:t>
            </a:r>
            <a:r>
              <a:rPr lang="en-US" baseline="0" dirty="0"/>
              <a:t>).   These set the PC register!</a:t>
            </a:r>
          </a:p>
          <a:p>
            <a:r>
              <a:rPr lang="en-US" baseline="0" dirty="0"/>
              <a:t>Can jump to an address less than 256 MB</a:t>
            </a:r>
          </a:p>
          <a:p>
            <a:endParaRPr lang="en-US" baseline="0" dirty="0"/>
          </a:p>
          <a:p>
            <a:r>
              <a:rPr lang="en-US" baseline="0" dirty="0" err="1"/>
              <a:t>jr</a:t>
            </a:r>
            <a:r>
              <a:rPr lang="en-US" baseline="0" dirty="0"/>
              <a:t> is R-type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ISA</a:t>
            </a:r>
            <a:r>
              <a:rPr lang="en-US" dirty="0"/>
              <a:t>: the “contract”, the “promise” of what can be done.  Similar to a </a:t>
            </a:r>
            <a:r>
              <a:rPr lang="en-US" b="1" dirty="0"/>
              <a:t>standard</a:t>
            </a:r>
          </a:p>
          <a:p>
            <a:r>
              <a:rPr lang="en-US" b="1" dirty="0"/>
              <a:t>Microarchitecture</a:t>
            </a:r>
            <a:r>
              <a:rPr lang="en-US" dirty="0"/>
              <a:t>: implementation in silicon (transistors) of that contract.  Similar to an </a:t>
            </a:r>
            <a:r>
              <a:rPr lang="en-US" b="1" dirty="0"/>
              <a:t>implementation</a:t>
            </a:r>
            <a:r>
              <a:rPr lang="en-US" b="1" baseline="0" dirty="0"/>
              <a:t> of the standard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Analogy: the functions of a TV set.  What’s done</a:t>
            </a:r>
            <a:r>
              <a:rPr lang="en-US" baseline="0" dirty="0"/>
              <a:t> to implement those functions changes from company to company (Samsung vs. Sony)</a:t>
            </a:r>
          </a:p>
          <a:p>
            <a:endParaRPr lang="en-US" baseline="0" dirty="0"/>
          </a:p>
          <a:p>
            <a:r>
              <a:rPr lang="en-US" baseline="0" dirty="0"/>
              <a:t>2 chips can support the exact same ISA but with completely different microarchitecture.  One can have </a:t>
            </a:r>
            <a:r>
              <a:rPr lang="en-US" b="1" baseline="0" dirty="0"/>
              <a:t>better hardware </a:t>
            </a:r>
            <a:r>
              <a:rPr lang="en-US" baseline="0" dirty="0"/>
              <a:t>for a particular instruction (specialization for supercomputing, graphics, servers,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5.4.7.4. Retirement Unit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retirement unit writes the results of speculatively executed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user-visible registers and removes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reorder buffer. Like the reservation station, the retirement unit continuously checks the status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reorder buffer, looking for ones that have been executed and no longer have any dependencies with other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instruction pool. It then retires completed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their original program order.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retirement unit can retire three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clock cycle (/&lt;-- this may be outdated/). In retiring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writes the results to the processor’s register file and/or memory. After the results have been written,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microoperation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removed from the re-order buffer.</a:t>
            </a:r>
          </a:p>
          <a:p>
            <a:r>
              <a:rPr lang="en-US" dirty="0"/>
              <a:t>http://users.utcluj.ro/~baruch/book_ssce/SSCE-Intel-Pipeline.pdf</a:t>
            </a:r>
          </a:p>
        </p:txBody>
      </p:sp>
    </p:spTree>
    <p:extLst>
      <p:ext uri="{BB962C8B-B14F-4D97-AF65-F5344CB8AC3E}">
        <p14:creationId xmlns:p14="http://schemas.microsoft.com/office/powerpoint/2010/main" val="341809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CU controls the DATAPATH (the functional units + registers</a:t>
            </a:r>
            <a:r>
              <a:rPr lang="en-US" b="1" baseline="0" dirty="0"/>
              <a:t> + buses)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1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 transistor (when used in a CPU) is essentially a switch, like a light switch except that you don't have to turn it on or off manually. Rather, it is controlled by an electrical current. The most important thing to understand is that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modern computers are two-state devices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the only thing that really matters is whether a wire has a current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Typically, a line of code maps</a:t>
            </a:r>
            <a:r>
              <a:rPr lang="en-US" sz="1000" baseline="0" dirty="0"/>
              <a:t> into more (some time many) instructions.</a:t>
            </a:r>
          </a:p>
          <a:p>
            <a:endParaRPr lang="en-US" sz="1000" baseline="0" dirty="0"/>
          </a:p>
          <a:p>
            <a:r>
              <a:rPr lang="en-US" sz="1000" baseline="0" dirty="0"/>
              <a:t>Once the instructions are encoded into </a:t>
            </a:r>
            <a:r>
              <a:rPr lang="en-US" sz="1000" b="1" baseline="0" dirty="0"/>
              <a:t>machine code</a:t>
            </a:r>
            <a:r>
              <a:rPr lang="en-US" sz="1000" baseline="0" dirty="0"/>
              <a:t>, they are indistinguishable from data (it’s only </a:t>
            </a:r>
            <a:r>
              <a:rPr lang="en-US" sz="1000" b="1" baseline="0" dirty="0"/>
              <a:t>location in memory </a:t>
            </a:r>
            <a:r>
              <a:rPr lang="en-US" sz="1000" baseline="0" dirty="0"/>
              <a:t>that can differentiate between data and instructions)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5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GPUs are the </a:t>
            </a:r>
            <a:r>
              <a:rPr lang="en-US" b="1" dirty="0"/>
              <a:t>largest</a:t>
            </a:r>
            <a:r>
              <a:rPr lang="en-US" dirty="0"/>
              <a:t> chips</a:t>
            </a:r>
            <a:r>
              <a:rPr lang="en-US" baseline="0" dirty="0"/>
              <a:t> (in terms of number of transistors)</a:t>
            </a:r>
            <a:endParaRPr lang="en-US" dirty="0"/>
          </a:p>
          <a:p>
            <a:r>
              <a:rPr lang="en-US" dirty="0"/>
              <a:t>Overview</a:t>
            </a:r>
            <a:r>
              <a:rPr lang="en-US" baseline="0" dirty="0"/>
              <a:t> of Maxwell is here: http://www.tomshardware.com/reviews/nvidia-geforce-gtx-titan-x-gm200-maxwell,4091.html 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Pascal: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FinFET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Integrates </a:t>
            </a:r>
            <a:r>
              <a:rPr lang="en-US" baseline="0" dirty="0" err="1"/>
              <a:t>NVLink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Intel </a:t>
            </a:r>
            <a:r>
              <a:rPr lang="en-US" baseline="0" dirty="0" err="1"/>
              <a:t>Haswell</a:t>
            </a:r>
            <a:r>
              <a:rPr lang="en-US" baseline="0" dirty="0"/>
              <a:t>: 1.4 billion transistors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Intel </a:t>
            </a:r>
            <a:r>
              <a:rPr lang="en-US" b="1" baseline="0" dirty="0" err="1"/>
              <a:t>Broadwell</a:t>
            </a:r>
            <a:r>
              <a:rPr lang="en-US" b="1" baseline="0" dirty="0"/>
              <a:t>: 7 billion transistors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88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en-US" baseline="0" dirty="0"/>
              <a:t> completeness: NAND + NOR</a:t>
            </a:r>
          </a:p>
          <a:p>
            <a:endParaRPr lang="en-US" baseline="0" dirty="0"/>
          </a:p>
          <a:p>
            <a:r>
              <a:rPr lang="en-US" baseline="0" dirty="0"/>
              <a:t>Also: AND +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logic can be built with these building blocks</a:t>
            </a:r>
            <a:r>
              <a:rPr lang="en-US" baseline="0" dirty="0"/>
              <a:t> (gates)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desired truth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deduce</a:t>
            </a:r>
            <a:r>
              <a:rPr lang="en-US" b="1" baseline="0" dirty="0"/>
              <a:t> logic equation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map to 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2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 (in base 10 or base 2) requires two outputs:  the sum and the </a:t>
            </a:r>
            <a:r>
              <a:rPr lang="en-US" dirty="0" err="1"/>
              <a:t>carry_out</a:t>
            </a:r>
            <a:endParaRPr lang="en-US" dirty="0"/>
          </a:p>
          <a:p>
            <a:r>
              <a:rPr lang="en-US" dirty="0"/>
              <a:t>567+789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2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idea:  combine simpler blocks to get a more complex block</a:t>
            </a:r>
          </a:p>
          <a:p>
            <a:r>
              <a:rPr lang="en-US" dirty="0"/>
              <a:t>Throw in a </a:t>
            </a:r>
            <a:r>
              <a:rPr lang="en-US" b="1" dirty="0"/>
              <a:t>multiplexor</a:t>
            </a:r>
            <a:r>
              <a:rPr lang="en-US" dirty="0"/>
              <a:t> (a “selector”) and you can build a more complex “LEGO brick”, a COMBO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11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32-bit ripple-carry</a:t>
            </a:r>
            <a:r>
              <a:rPr lang="en-US" baseline="0" dirty="0"/>
              <a:t> adder will require about </a:t>
            </a:r>
            <a:r>
              <a:rPr lang="en-US" b="1" baseline="0" dirty="0"/>
              <a:t>1152 transistors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is an academic example.  Actual micro-architecture ALUs implement a different, more sophisticated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1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Trend:</a:t>
            </a:r>
            <a:r>
              <a:rPr lang="en-US" baseline="0" dirty="0"/>
              <a:t> simple to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6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GPUs are the </a:t>
            </a:r>
            <a:r>
              <a:rPr lang="en-US" b="1" dirty="0"/>
              <a:t>largest</a:t>
            </a:r>
            <a:r>
              <a:rPr lang="en-US" dirty="0"/>
              <a:t> chips</a:t>
            </a:r>
            <a:r>
              <a:rPr lang="en-US" baseline="0" dirty="0"/>
              <a:t> (in terms of number of transistors)</a:t>
            </a:r>
            <a:endParaRPr lang="en-US" dirty="0"/>
          </a:p>
          <a:p>
            <a:r>
              <a:rPr lang="en-US" dirty="0"/>
              <a:t>Overview</a:t>
            </a:r>
            <a:r>
              <a:rPr lang="en-US" baseline="0" dirty="0"/>
              <a:t> of Maxwell is here: http://www.tomshardware.com/reviews/nvidia-geforce-gtx-titan-x-gm200-maxwell,4091.html 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Pascal: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FinFET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Integrates </a:t>
            </a:r>
            <a:r>
              <a:rPr lang="en-US" baseline="0" dirty="0" err="1"/>
              <a:t>NVLink</a:t>
            </a:r>
            <a:r>
              <a:rPr lang="en-US" baseline="0" dirty="0"/>
              <a:t>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Intel </a:t>
            </a:r>
            <a:r>
              <a:rPr lang="en-US" baseline="0" dirty="0" err="1"/>
              <a:t>Haswell</a:t>
            </a:r>
            <a:r>
              <a:rPr lang="en-US" baseline="0" dirty="0"/>
              <a:t>: 1.4 billion transistors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Intel </a:t>
            </a:r>
            <a:r>
              <a:rPr lang="en-US" b="1" baseline="0" dirty="0" err="1"/>
              <a:t>Broadwell</a:t>
            </a:r>
            <a:r>
              <a:rPr lang="en-US" b="1" baseline="0" dirty="0"/>
              <a:t>: 7 billion transistors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5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will come back to Moore’s law and mention that it starts breaking:  </a:t>
            </a:r>
            <a:r>
              <a:rPr lang="en-US" b="1" baseline="0" dirty="0"/>
              <a:t>the pace slows down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0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“Stored somewhere” </a:t>
            </a:r>
            <a:r>
              <a:rPr lang="en-US" b="1" dirty="0">
                <a:sym typeface="Wingdings" panose="05000000000000000000" pitchFamily="2" charset="2"/>
              </a:rPr>
              <a:t> in registers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But code</a:t>
            </a:r>
            <a:r>
              <a:rPr lang="en-US" sz="1100" baseline="0" dirty="0"/>
              <a:t> </a:t>
            </a:r>
            <a:r>
              <a:rPr lang="en-US" sz="1100" baseline="0" dirty="0">
                <a:sym typeface="Wingdings" panose="05000000000000000000" pitchFamily="2" charset="2"/>
              </a:rPr>
              <a:t></a:t>
            </a:r>
            <a:r>
              <a:rPr lang="en-US" sz="1100" baseline="0" dirty="0"/>
              <a:t> assembly is not unique (compilers are free to optimize)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1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an </a:t>
            </a:r>
            <a:r>
              <a:rPr lang="en-US" b="1" dirty="0"/>
              <a:t>n-bit register might require 4n … 8n transistors </a:t>
            </a:r>
          </a:p>
          <a:p>
            <a:endParaRPr lang="en-US" dirty="0"/>
          </a:p>
          <a:p>
            <a:r>
              <a:rPr lang="en-US" dirty="0"/>
              <a:t>Note: MIPS64 also uses 32 registers</a:t>
            </a:r>
          </a:p>
          <a:p>
            <a:endParaRPr lang="en-US" dirty="0"/>
          </a:p>
          <a:p>
            <a:r>
              <a:rPr lang="en-US" dirty="0"/>
              <a:t>Don’t expect to see too many registers:  precious commodities</a:t>
            </a:r>
            <a:r>
              <a:rPr lang="en-US" baseline="0" dirty="0"/>
              <a:t> which</a:t>
            </a:r>
            <a:r>
              <a:rPr lang="en-US" dirty="0"/>
              <a:t> are located on </a:t>
            </a:r>
            <a:r>
              <a:rPr lang="en-US" b="1" dirty="0"/>
              <a:t>prime real-estate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1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utility that monitors the program counter</a:t>
            </a:r>
            <a:r>
              <a:rPr lang="en-US" baseline="0" dirty="0"/>
              <a:t> can tell you what the hot spots of your executable are</a:t>
            </a:r>
          </a:p>
          <a:p>
            <a:endParaRPr lang="en-US" baseline="0" dirty="0"/>
          </a:p>
          <a:p>
            <a:r>
              <a:rPr lang="en-US" b="1" baseline="0" dirty="0"/>
              <a:t>PC is used by profilers to see which instructions are hot-spots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typical registers: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 (accumulator): typically resides in the ALU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5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Side-note</a:t>
            </a:r>
            <a:r>
              <a:rPr lang="en-US" dirty="0"/>
              <a:t>:  here’s where the “common wisdom” of having fewer subroutine arguments comes from:  there are only 4 registers to store them.  When more, additional manipulations.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2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</a:t>
            </a:r>
            <a:r>
              <a:rPr lang="en-US" baseline="0" dirty="0"/>
              <a:t> memory – at the end of this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see why so many registers on a GPU (don’t read too much into it right now)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Pascal:</a:t>
            </a:r>
            <a:r>
              <a:rPr lang="en-US" baseline="0" dirty="0"/>
              <a:t> up to 2048 resident threads/SM </a:t>
            </a:r>
            <a:r>
              <a:rPr lang="en-US" baseline="0" dirty="0">
                <a:sym typeface="Wingdings" panose="05000000000000000000" pitchFamily="2" charset="2"/>
              </a:rPr>
              <a:t> they all need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There’s a maximum of 255 registers/thread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2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</a:t>
            </a:r>
            <a:r>
              <a:rPr lang="en-US" baseline="0" dirty="0"/>
              <a:t> CPU pipelines are 14-19 deep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4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</a:t>
            </a:r>
            <a:r>
              <a:rPr lang="en-US" baseline="0" dirty="0"/>
              <a:t> issue: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the simple 5-stage RISC pipeline discussed here, this is mostly true: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register read/write ~100 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fetch/ALU/data read ~200 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Modern processor: deep pipelines, because instructions are further broken down to be comparable 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2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</a:t>
            </a:r>
            <a:r>
              <a:rPr lang="en-US" dirty="0"/>
              <a:t>: in MIPS means ‘store word’</a:t>
            </a:r>
          </a:p>
          <a:p>
            <a:r>
              <a:rPr lang="en-US" dirty="0"/>
              <a:t>ALU used to add</a:t>
            </a:r>
            <a:r>
              <a:rPr lang="en-US" baseline="0" dirty="0"/>
              <a:t> offset</a:t>
            </a:r>
          </a:p>
          <a:p>
            <a:r>
              <a:rPr lang="en-US" dirty="0" err="1"/>
              <a:t>sw</a:t>
            </a:r>
            <a:r>
              <a:rPr lang="en-US" dirty="0"/>
              <a:t>: no data access needed (missing stage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5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Pipelining in use since the 1990s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/>
              <a:t>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9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</a:t>
            </a:r>
            <a:r>
              <a:rPr lang="en-US" baseline="0" dirty="0"/>
              <a:t> issue: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the simple 5-stage RISC pipeline discussed here, this is mostly true: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register read/write ~100 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fetch/ALU/data read ~200 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Modern processor: deep pipelines, because instructions are further broken down to be comparable in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x86: special case of CISC (Intel, AMD)</a:t>
            </a:r>
          </a:p>
          <a:p>
            <a:r>
              <a:rPr lang="en-US" dirty="0"/>
              <a:t>MIPS (Microprocessor without Interlocked Pipeline Stages):  special case of RISC</a:t>
            </a:r>
          </a:p>
          <a:p>
            <a:endParaRPr lang="en-US" dirty="0"/>
          </a:p>
          <a:p>
            <a:r>
              <a:rPr lang="en-US" dirty="0" err="1"/>
              <a:t>fldl</a:t>
            </a:r>
            <a:r>
              <a:rPr lang="en-US" baseline="0" dirty="0"/>
              <a:t>  </a:t>
            </a:r>
            <a:r>
              <a:rPr lang="en-US" baseline="0" dirty="0">
                <a:sym typeface="Wingdings" panose="05000000000000000000" pitchFamily="2" charset="2"/>
              </a:rPr>
              <a:t> load floating point 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flmulp</a:t>
            </a:r>
            <a:r>
              <a:rPr lang="en-US" baseline="0" dirty="0">
                <a:sym typeface="Wingdings" panose="05000000000000000000" pitchFamily="2" charset="2"/>
              </a:rPr>
              <a:t>  multiply and pop the register stack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movl</a:t>
            </a:r>
            <a:r>
              <a:rPr lang="en-US" baseline="0" dirty="0">
                <a:sym typeface="Wingdings" panose="05000000000000000000" pitchFamily="2" charset="2"/>
              </a:rPr>
              <a:t>  move from one register to another (long operand)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sw</a:t>
            </a:r>
            <a:r>
              <a:rPr lang="en-US" baseline="0" dirty="0">
                <a:sym typeface="Wingdings" panose="05000000000000000000" pitchFamily="2" charset="2"/>
              </a:rPr>
              <a:t>  store word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addiu</a:t>
            </a:r>
            <a:r>
              <a:rPr lang="en-US" baseline="0" dirty="0">
                <a:sym typeface="Wingdings" panose="05000000000000000000" pitchFamily="2" charset="2"/>
              </a:rPr>
              <a:t>  add immediate unsigned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mul.d</a:t>
            </a:r>
            <a:r>
              <a:rPr lang="en-US" baseline="0" dirty="0">
                <a:sym typeface="Wingdings" panose="05000000000000000000" pitchFamily="2" charset="2"/>
              </a:rPr>
              <a:t>  multiply (double)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Instruction</a:t>
            </a:r>
            <a:r>
              <a:rPr lang="en-US" baseline="0" dirty="0"/>
              <a:t> Set Architecture is like a set tools that you have in your backpack.</a:t>
            </a:r>
          </a:p>
          <a:p>
            <a:r>
              <a:rPr lang="en-US" baseline="0" dirty="0"/>
              <a:t>If you have a task that you need to do, you’ll have to use a collection of tools to see it through.</a:t>
            </a:r>
          </a:p>
          <a:p>
            <a:r>
              <a:rPr lang="en-US" baseline="0" dirty="0"/>
              <a:t>A different ISA might have more complex tools and as such with only a small number of tools you get the job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CISC: Much more effort required to decode; but more expressive (SIMD extensions)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variable</a:t>
            </a:r>
            <a:r>
              <a:rPr lang="en-US" baseline="0" dirty="0"/>
              <a:t> length instruction: 32-bit, followed by 256-bit, followed by 128-bit, etc.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RISC: all instructions have fixed length; easier (and cheaper) to decode.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CISC: Much more effort required to decode; but more expressive (SIMD extensions)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variable</a:t>
            </a:r>
            <a:r>
              <a:rPr lang="en-US" baseline="0" dirty="0"/>
              <a:t> length instruction: 32-bit, followed by 256-bit, followed by 128-bit, etc.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RISC: all instructions have fixed length; easier (and cheaper) to decode.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CISC offers a much larger set of instructions, more complex (at the end of the day they are also broken down in micro-instructions which start resembling the RISC instructions)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Main reason for using RISC on mobile devices: much </a:t>
            </a:r>
            <a:r>
              <a:rPr lang="en-US" sz="1000" b="1" dirty="0"/>
              <a:t>lower power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Main reason for using CISC: </a:t>
            </a:r>
            <a:r>
              <a:rPr lang="en-US" sz="1000" b="1" dirty="0"/>
              <a:t>more flexibility and performance</a:t>
            </a:r>
            <a:r>
              <a:rPr lang="en-US" sz="1000" b="1" baseline="0" dirty="0"/>
              <a:t> </a:t>
            </a:r>
            <a:r>
              <a:rPr lang="en-US" sz="1000" baseline="0" dirty="0"/>
              <a:t>(e.g. SIMD, AVX)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schools.org/ci/depts/eng/k5/third/fordpic.htm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rediff.com/business/report/hyundai-uses-580-robots-in-chennai-plant-maruti-5000/20180530.htm" TargetMode="External"/><Relationship Id="rId4" Type="http://schemas.openxmlformats.org/officeDocument/2006/relationships/image" Target="../media/image2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</a:t>
            </a:r>
            <a:r>
              <a:rPr lang="en-US" dirty="0" smtClean="0"/>
              <a:t>02</a:t>
            </a:r>
            <a:endParaRPr lang="en-US" dirty="0"/>
          </a:p>
          <a:p>
            <a:r>
              <a:rPr lang="en-US" dirty="0" smtClean="0"/>
              <a:t>01/24/2019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 Code to Machine Instructions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Observations: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compiler typically goes from C code directly to machine instructions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Back in the day, people programmed computers via assembly code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Today writing assembly code done only for critical parts of a program by people who want to highly optimize the execution and choose to overrule the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“assembly instructions” side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We’ll not cover assembly in ME759</a:t>
            </a:r>
          </a:p>
          <a:p>
            <a:endParaRPr lang="en-US" dirty="0"/>
          </a:p>
          <a:p>
            <a:r>
              <a:rPr lang="en-US" dirty="0"/>
              <a:t>If you really are into computing though, you should learn how to read “assembly code”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In critical cases you might want to check that the compiler does what you think it should do</a:t>
            </a:r>
          </a:p>
          <a:p>
            <a:endParaRPr lang="en-US" dirty="0"/>
          </a:p>
          <a:p>
            <a:r>
              <a:rPr lang="en-US" dirty="0"/>
              <a:t>Examples: you optimize the code with –O3 and want to confirm that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-loop got unrolled to reduce the number of jump conditions and improve changes for pipelining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got </a:t>
            </a:r>
            <a:r>
              <a:rPr lang="en-US" dirty="0" err="1"/>
              <a:t>inlined</a:t>
            </a:r>
            <a:r>
              <a:rPr lang="en-US" dirty="0"/>
              <a:t> to avoid a pair of jumps that ruin </a:t>
            </a: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9" y="76200"/>
            <a:ext cx="5029199" cy="900764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Example: the same C code </a:t>
            </a:r>
            <a:br>
              <a:rPr lang="en-US" sz="2000" dirty="0"/>
            </a:br>
            <a:r>
              <a:rPr lang="en-US" sz="2000" dirty="0"/>
              <a:t>leads to different assembly code (and different set of machine instructions, not shown here)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172200" y="54155"/>
            <a:ext cx="35052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main(){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100" dirty="0" err="1">
                <a:latin typeface="Consolas"/>
                <a:ea typeface="Calibri"/>
                <a:cs typeface="Times New Roman"/>
              </a:rPr>
              <a:t>fctr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= 3.14/180.0;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a = 60.0;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b = 120.0;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c;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  <a:cs typeface="Times New Roman"/>
              </a:rPr>
              <a:t>  c = </a:t>
            </a:r>
            <a:r>
              <a:rPr lang="en-US" sz="1100" dirty="0" err="1">
                <a:latin typeface="Consolas"/>
                <a:ea typeface="Calibri"/>
                <a:cs typeface="Times New Roman"/>
              </a:rPr>
              <a:t>fctr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*(a + b);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100" dirty="0">
                <a:latin typeface="Consolas"/>
                <a:ea typeface="Calibri"/>
                <a:cs typeface="Times New Roman"/>
              </a:rPr>
              <a:t> 0;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200"/>
              </a:lnSpc>
            </a:pPr>
            <a:r>
              <a:rPr lang="en-US" sz="1100" dirty="0">
                <a:latin typeface="Consolas"/>
                <a:ea typeface="Calibri"/>
              </a:rPr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647774" y="1918632"/>
            <a:ext cx="2667000" cy="4778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call	___main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fldl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LC0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fstpl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-40(%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fldl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LC1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fstpl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-32(%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fldl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LC2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fstpl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-24(%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fldl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-32(%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faddl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-24(%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fldl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LC0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fmulp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, 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(1)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fstpl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-16(%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movl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$0, 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eax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addl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$36, 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esp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popl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ecx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popl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ebp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leal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	-4(%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ecx</a:t>
            </a:r>
            <a:r>
              <a:rPr lang="en-US" sz="1050" dirty="0">
                <a:latin typeface="Consolas" pitchFamily="49" charset="0"/>
                <a:cs typeface="Consolas" pitchFamily="49" charset="0"/>
              </a:rPr>
              <a:t>), %</a:t>
            </a:r>
            <a:r>
              <a:rPr lang="en-US" sz="1050" dirty="0" err="1">
                <a:latin typeface="Consolas" pitchFamily="49" charset="0"/>
                <a:cs typeface="Consolas" pitchFamily="49" charset="0"/>
              </a:rPr>
              <a:t>esp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ret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LC0: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.long	387883269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.long	1066524452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.align 8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LC1: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.long	0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.long	1078853632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.align 8</a:t>
            </a:r>
          </a:p>
          <a:p>
            <a:r>
              <a:rPr lang="en-US" sz="1050" dirty="0">
                <a:latin typeface="Consolas" pitchFamily="49" charset="0"/>
                <a:cs typeface="Consolas" pitchFamily="49" charset="0"/>
              </a:rPr>
              <a:t>LC2: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.long	0</a:t>
            </a:r>
          </a:p>
          <a:p>
            <a:pPr>
              <a:tabLst>
                <a:tab pos="461963" algn="l"/>
              </a:tabLst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.long	1079902208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1450442"/>
            <a:ext cx="4876800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main: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.frame	$fp,48,$31	#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vars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32,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regs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1/0,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0,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gp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8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.mask	0x40000000,-4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fmask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0x00000000,0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.set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noreorder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.set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nomacro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addiu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$sp,$sp,-48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$fp,44($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move	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sp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lui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$2,%hi($LC0)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lwc1	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…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mul.d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$f0,$f2,$f0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swc1	$f0,32($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swc1	$f1,36($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move	$2,$0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move	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fp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lw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$fp,44($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addiu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$sp,$sp,48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j	$31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$LC0: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.word	3649767765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.word	1066523892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.align	3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$LC1: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.word	0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.word	1078853632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.align	3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$LC2: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.word	0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.word	1079902208</a:t>
            </a:r>
          </a:p>
          <a:p>
            <a:pPr>
              <a:tabLst>
                <a:tab pos="461963" algn="l"/>
              </a:tabLst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ident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"GCC: (Gentoo 4.6.3 p1.6, pie-0.5.2) 4.6.3"</a:t>
            </a:r>
          </a:p>
        </p:txBody>
      </p:sp>
      <p:sp>
        <p:nvSpPr>
          <p:cNvPr id="11" name="Right Arrow 10"/>
          <p:cNvSpPr/>
          <p:nvPr/>
        </p:nvSpPr>
        <p:spPr>
          <a:xfrm rot="8730152">
            <a:off x="4980831" y="1204961"/>
            <a:ext cx="1342445" cy="152400"/>
          </a:xfrm>
          <a:prstGeom prst="rightArrow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352515" y="1252692"/>
            <a:ext cx="516173" cy="152400"/>
          </a:xfrm>
          <a:prstGeom prst="rightArrow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89698" y="16018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x86 ISA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13783" y="446451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MIPS ISA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95361" y="6535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C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03608" y="5071929"/>
                <a:ext cx="2419149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Consolas" panose="020B0609020204030204" pitchFamily="49" charset="0"/>
                  </a:rPr>
                  <a:t>Legend</a:t>
                </a:r>
                <a:r>
                  <a:rPr lang="en-US" sz="1000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000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sw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store word</a:t>
                </a:r>
              </a:p>
              <a:p>
                <a:r>
                  <a:rPr lang="en-US" sz="1000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addiu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add immediate unsigned</a:t>
                </a:r>
              </a:p>
              <a:p>
                <a:r>
                  <a:rPr lang="en-US" sz="1000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mul.d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multiply (double)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608" y="5071929"/>
                <a:ext cx="2419149" cy="707886"/>
              </a:xfrm>
              <a:prstGeom prst="rect">
                <a:avLst/>
              </a:prstGeom>
              <a:blipFill>
                <a:blip r:embed="rId3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114" y="3725854"/>
                <a:ext cx="3021531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Consolas" panose="020B0609020204030204" pitchFamily="49" charset="0"/>
                  </a:rPr>
                  <a:t>Legend</a:t>
                </a:r>
                <a:r>
                  <a:rPr lang="en-US" sz="1000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000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fldl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load floating point </a:t>
                </a:r>
              </a:p>
              <a:p>
                <a:r>
                  <a:rPr lang="en-US" sz="1000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flmulp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multiply &amp; pop register stack</a:t>
                </a:r>
              </a:p>
              <a:p>
                <a:r>
                  <a:rPr lang="en-US" sz="1000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move from one register to another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4" y="3725854"/>
                <a:ext cx="3021531" cy="707886"/>
              </a:xfrm>
              <a:prstGeom prst="rect">
                <a:avLst/>
              </a:prstGeom>
              <a:blipFill>
                <a:blip r:embed="rId4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866600" y="182877"/>
            <a:ext cx="274320" cy="27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/>
      <p:bldP spid="14" grpId="0"/>
      <p:bldP spid="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fldl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sw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addiu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mul.d</a:t>
            </a:r>
            <a:r>
              <a:rPr lang="en-US" dirty="0">
                <a:latin typeface="Consolas" panose="020B0609020204030204" pitchFamily="49" charset="0"/>
              </a:rPr>
              <a:t>, … </a:t>
            </a:r>
            <a:r>
              <a:rPr lang="en-US" dirty="0"/>
              <a:t>- What is this???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 limited number of stipulations that the CU understands and thus can take care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set of commands/stipulations makes up the </a:t>
            </a:r>
            <a:r>
              <a:rPr lang="en-US" dirty="0">
                <a:solidFill>
                  <a:srgbClr val="00B050"/>
                </a:solidFill>
              </a:rPr>
              <a:t>Instruction Set Architecture</a:t>
            </a:r>
            <a:r>
              <a:rPr lang="en-US" dirty="0"/>
              <a:t> (ISA)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same line of C code can lead to a different set of instructions on two different computers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is so because two CPUs might implement two different ISAs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ISA: defines a “vocabulary” subsequently used by the compiler to specify the actions of a processor</a:t>
            </a:r>
          </a:p>
          <a:p>
            <a:endParaRPr lang="en-US" sz="22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2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ISA: Two more important schools of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school of thought: promotes the </a:t>
            </a:r>
            <a:r>
              <a:rPr lang="en-US" dirty="0">
                <a:solidFill>
                  <a:srgbClr val="00B050"/>
                </a:solidFill>
              </a:rPr>
              <a:t>RISC</a:t>
            </a:r>
            <a:r>
              <a:rPr lang="en-US" dirty="0"/>
              <a:t> paradigm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school of thought: promotes the </a:t>
            </a:r>
            <a:r>
              <a:rPr lang="en-US" dirty="0">
                <a:solidFill>
                  <a:srgbClr val="00B050"/>
                </a:solidFill>
              </a:rPr>
              <a:t>CISC</a:t>
            </a:r>
            <a:r>
              <a:rPr lang="en-US" dirty="0"/>
              <a:t> paradigm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RISC or CISC? Which one is better?</a:t>
            </a:r>
          </a:p>
          <a:p>
            <a:pPr lvl="1"/>
            <a:r>
              <a:rPr lang="en-US" dirty="0"/>
              <a:t>Topic of perpetual debate, like Bud or Miller </a:t>
            </a: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RISC ISA flavor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RISC Architecture – Reduced Instruction Set Computing Architecture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An instruction coded into a set of 32 bits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Recently moved to 64 bits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Thus, a program is just a bunch of </a:t>
            </a:r>
            <a:r>
              <a:rPr lang="en-US" sz="1800" dirty="0">
                <a:solidFill>
                  <a:srgbClr val="C00000"/>
                </a:solidFill>
              </a:rPr>
              <a:t>fixed length </a:t>
            </a:r>
            <a:r>
              <a:rPr lang="en-US" sz="1800" dirty="0"/>
              <a:t>instructions (either 32, or more recently 64)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Promoted by ARM Holdings, company that started as ARM (Advanced RISC Machines)</a:t>
            </a:r>
          </a:p>
          <a:p>
            <a:pPr lvl="2"/>
            <a:r>
              <a:rPr lang="en-US" sz="1600" dirty="0"/>
              <a:t>Used in embedded systems, smart phones – Intel, NVIDIA, Samsung, Qualcomm, TI</a:t>
            </a:r>
          </a:p>
          <a:p>
            <a:pPr lvl="2"/>
            <a:r>
              <a:rPr lang="en-US" sz="1600" dirty="0"/>
              <a:t>Somewhere between 8 and 10 billion chips based on ARM manufactured annually</a:t>
            </a:r>
          </a:p>
          <a:p>
            <a:pPr lvl="2"/>
            <a:r>
              <a:rPr lang="en-US" sz="1600" dirty="0"/>
              <a:t>IBM also adopted a variant of this (one Euler node uses ARM)</a:t>
            </a:r>
          </a:p>
          <a:p>
            <a:pPr lvl="2"/>
            <a:endParaRPr lang="en-US" sz="1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7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CISC ISA flavor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CISC Architecture – Complex Instruction Set Computing Architecture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Instructions have </a:t>
            </a:r>
            <a:r>
              <a:rPr lang="en-US" sz="1800" dirty="0">
                <a:solidFill>
                  <a:srgbClr val="C00000"/>
                </a:solidFill>
              </a:rPr>
              <a:t>various lengths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Intel’s X86 is the most common example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Promoted by Intel and subsequently embraced &amp; augmented by AMD</a:t>
            </a:r>
          </a:p>
          <a:p>
            <a:pPr lvl="2"/>
            <a:r>
              <a:rPr lang="en-US" sz="1600" dirty="0"/>
              <a:t>Used in laptops, desktops, workstations, 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ISA flavors: RISC vs.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RISC simpler to comprehend, provision for, and work with</a:t>
            </a:r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r>
              <a:rPr lang="en-US" sz="2000" dirty="0"/>
              <a:t>CISC is more expressive</a:t>
            </a:r>
          </a:p>
          <a:p>
            <a:pPr lvl="1"/>
            <a:endParaRPr lang="en-US" sz="1800" dirty="0"/>
          </a:p>
          <a:p>
            <a:r>
              <a:rPr lang="en-US" sz="2000" dirty="0"/>
              <a:t>Decoding CISC instructions is not trivial and eats up power</a:t>
            </a:r>
          </a:p>
          <a:p>
            <a:pPr lvl="1"/>
            <a:endParaRPr lang="en-US" sz="1800" dirty="0"/>
          </a:p>
          <a:p>
            <a:r>
              <a:rPr lang="en-US" sz="2000" dirty="0"/>
              <a:t>A CISC instruction is usually broken down into several micro-operations (uops) </a:t>
            </a:r>
          </a:p>
          <a:p>
            <a:pPr lvl="1"/>
            <a:endParaRPr lang="en-US" sz="1800" dirty="0"/>
          </a:p>
          <a:p>
            <a:r>
              <a:rPr lang="en-US" sz="2000" dirty="0"/>
              <a:t>CISC Architectures: flexibility at the price of complexity and power</a:t>
            </a:r>
          </a:p>
          <a:p>
            <a:pPr lvl="1"/>
            <a:r>
              <a:rPr lang="en-US" sz="1800" dirty="0"/>
              <a:t>A more intricate ISA, leads to complex microarchitecture (circuitry, that is) &amp; eats up more power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1800" dirty="0"/>
              <a:t>In terms of storage and movement, there is no distinction between </a:t>
            </a:r>
            <a:r>
              <a:rPr lang="en-US" sz="1800" dirty="0">
                <a:solidFill>
                  <a:srgbClr val="FFC000"/>
                </a:solidFill>
              </a:rPr>
              <a:t>data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B050"/>
                </a:solidFill>
              </a:rPr>
              <a:t>instructions</a:t>
            </a:r>
          </a:p>
          <a:p>
            <a:pPr lvl="2"/>
            <a:r>
              <a:rPr lang="en-US" sz="1500" dirty="0"/>
              <a:t>Instructions are fetched &amp; decoded &amp; executed (more on this later)</a:t>
            </a:r>
          </a:p>
          <a:p>
            <a:pPr lvl="2"/>
            <a:r>
              <a:rPr lang="en-US" sz="1500" dirty="0"/>
              <a:t>Data is used to produce results according to rules specified by the instructions</a:t>
            </a:r>
          </a:p>
          <a:p>
            <a:pPr lvl="1">
              <a:tabLst>
                <a:tab pos="2286000" algn="l"/>
              </a:tabLst>
            </a:pPr>
            <a:r>
              <a:rPr lang="en-US" sz="1800" dirty="0"/>
              <a:t>A piece of data:	stored in memory as a string of 0 and 1 bits (8 bits, or 16, or 64, etc. – can even be user defined)</a:t>
            </a:r>
          </a:p>
          <a:p>
            <a:pPr lvl="1">
              <a:tabLst>
                <a:tab pos="2286000" algn="l"/>
              </a:tabLst>
            </a:pPr>
            <a:r>
              <a:rPr lang="en-US" sz="1800" dirty="0"/>
              <a:t>An instruction:	stored in memory as a string of 0 and 1 bits (often 32 or 64 bits – kind of fixed, you don’t have a say)</a:t>
            </a:r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pPr lvl="2"/>
            <a:endParaRPr lang="en-US" sz="15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the “data &amp; instructions share same storage and pathways” paradigm formalized by von Neumann in late 1940s</a:t>
            </a:r>
          </a:p>
          <a:p>
            <a:pPr lvl="1"/>
            <a:r>
              <a:rPr lang="en-US" sz="1600" dirty="0"/>
              <a:t>The “von Neumann model” (also known as the Princeton model)</a:t>
            </a:r>
          </a:p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requires</a:t>
            </a:r>
            <a:r>
              <a:rPr lang="en-US" dirty="0">
                <a:solidFill>
                  <a:srgbClr val="00B050"/>
                </a:solidFill>
              </a:rPr>
              <a:t> instructions</a:t>
            </a:r>
            <a:r>
              <a:rPr lang="en-US" dirty="0"/>
              <a:t>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4579" y="2942537"/>
            <a:ext cx="9716190" cy="1765012"/>
            <a:chOff x="434579" y="2942537"/>
            <a:chExt cx="9716190" cy="1765012"/>
          </a:xfrm>
        </p:grpSpPr>
        <p:grpSp>
          <p:nvGrpSpPr>
            <p:cNvPr id="30" name="Group 29"/>
            <p:cNvGrpSpPr/>
            <p:nvPr/>
          </p:nvGrpSpPr>
          <p:grpSpPr>
            <a:xfrm>
              <a:off x="2206911" y="2942537"/>
              <a:ext cx="3765924" cy="1591144"/>
              <a:chOff x="4092836" y="4930999"/>
              <a:chExt cx="3765924" cy="159114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155441" y="4982101"/>
                <a:ext cx="3644498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</a:t>
                </a:r>
                <a:br>
                  <a:rPr lang="en-US" dirty="0"/>
                </a:br>
                <a:r>
                  <a:rPr lang="en-US" dirty="0"/>
                  <a:t>Data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55441" y="5888779"/>
                <a:ext cx="1358766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Control Unit</a:t>
                </a:r>
                <a:br>
                  <a:rPr lang="en-US" sz="1600" dirty="0"/>
                </a:br>
                <a:r>
                  <a:rPr lang="en-US" sz="1600" dirty="0"/>
                  <a:t>(CU)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70074" y="5888779"/>
                <a:ext cx="1929865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Arithmetic Logic Unit</a:t>
                </a:r>
                <a:br>
                  <a:rPr lang="en-US" sz="1600" dirty="0"/>
                </a:br>
                <a:r>
                  <a:rPr lang="en-US" sz="1600" dirty="0"/>
                  <a:t>(ALU)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943450" y="5526739"/>
                <a:ext cx="1630" cy="3620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092836" y="4930999"/>
                <a:ext cx="3765924" cy="15911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6386488" y="5526738"/>
                <a:ext cx="4762" cy="362041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7010376" y="5526738"/>
                <a:ext cx="42" cy="3477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5504861" y="6037227"/>
                <a:ext cx="365213" cy="443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5504861" y="6311514"/>
                <a:ext cx="365213" cy="443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000237" y="3812430"/>
              <a:ext cx="1736416" cy="307777"/>
              <a:chOff x="7980677" y="3424657"/>
              <a:chExt cx="1736416" cy="307777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7980677" y="3606783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8849291" y="3424657"/>
                <a:ext cx="8678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data flow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00237" y="3518759"/>
              <a:ext cx="2228505" cy="307777"/>
              <a:chOff x="7980677" y="2919319"/>
              <a:chExt cx="2228505" cy="307777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980677" y="3101445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8805721" y="2919319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instructions flow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990149" y="4399772"/>
              <a:ext cx="2983232" cy="307777"/>
              <a:chOff x="7970589" y="4303252"/>
              <a:chExt cx="2983232" cy="30777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7970589" y="4485378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8839203" y="4303252"/>
                <a:ext cx="21146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data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90149" y="4106101"/>
              <a:ext cx="3160620" cy="307777"/>
              <a:chOff x="7970589" y="3929995"/>
              <a:chExt cx="3160620" cy="307777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7970589" y="4112121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8795633" y="3929995"/>
                <a:ext cx="23355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(uops)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320394" y="3023644"/>
              <a:ext cx="1172280" cy="5146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Instructions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3727" y="3023644"/>
              <a:ext cx="2307905" cy="5146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39505" y="3054117"/>
              <a:ext cx="1779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[Cache] Memory</a:t>
              </a:r>
              <a:endParaRPr lang="en-US" b="1" dirty="0"/>
            </a:p>
          </p:txBody>
        </p:sp>
        <p:sp>
          <p:nvSpPr>
            <p:cNvPr id="21" name="Left Brace 20"/>
            <p:cNvSpPr/>
            <p:nvPr/>
          </p:nvSpPr>
          <p:spPr>
            <a:xfrm flipH="1">
              <a:off x="6079515" y="2993638"/>
              <a:ext cx="79375" cy="5746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726988" y="2942537"/>
              <a:ext cx="131780" cy="15911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4579" y="3272073"/>
              <a:ext cx="1109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/>
                <a:t>Processor</a:t>
              </a:r>
            </a:p>
            <a:p>
              <a:pPr algn="r"/>
              <a:r>
                <a:rPr lang="en-US" b="1" dirty="0"/>
                <a:t>(Chip)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1264741" y="3071191"/>
            <a:ext cx="103135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“</a:t>
            </a:r>
            <a:r>
              <a:rPr lang="en-US" dirty="0"/>
              <a:t>Sometimes I’ll start a sentence and I don’t even know where it’s going. I just hope I find it along the way</a:t>
            </a:r>
            <a:r>
              <a:rPr lang="en-US" dirty="0" smtClean="0"/>
              <a:t>.”</a:t>
            </a:r>
            <a:endParaRPr lang="en-US" dirty="0"/>
          </a:p>
          <a:p>
            <a:pPr algn="r"/>
            <a:r>
              <a:rPr lang="en-US" sz="1200" dirty="0"/>
              <a:t>Michael Scott, Regional Manager, </a:t>
            </a:r>
            <a:r>
              <a:rPr lang="en-US" sz="1200" dirty="0" err="1"/>
              <a:t>Dunder</a:t>
            </a:r>
            <a:r>
              <a:rPr lang="en-US" sz="1200" dirty="0"/>
              <a:t> Mifflin Paper Company, Inc.</a:t>
            </a:r>
          </a:p>
        </p:txBody>
      </p:sp>
    </p:spTree>
    <p:extLst>
      <p:ext uri="{BB962C8B-B14F-4D97-AF65-F5344CB8AC3E}">
        <p14:creationId xmlns:p14="http://schemas.microsoft.com/office/powerpoint/2010/main" val="508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FDX Cycle</a:t>
            </a:r>
            <a:br>
              <a:rPr lang="en-US" dirty="0"/>
            </a:br>
            <a:r>
              <a:rPr lang="en-US" sz="1800" dirty="0"/>
              <a:t>[New Topic: pertains to “what happens with an instruction?” question]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FDX stands for Fetch-Decode-Execute</a:t>
            </a:r>
          </a:p>
          <a:p>
            <a:r>
              <a:rPr lang="en-US" sz="2000" dirty="0"/>
              <a:t>FDX is what keeps the CU and ALU busy</a:t>
            </a:r>
          </a:p>
          <a:p>
            <a:pPr lvl="1"/>
            <a:r>
              <a:rPr lang="en-US" sz="1400" dirty="0"/>
              <a:t>FDX is done for instruction after instruction until program completes</a:t>
            </a:r>
          </a:p>
          <a:p>
            <a:endParaRPr lang="en-US" sz="1800" dirty="0"/>
          </a:p>
          <a:p>
            <a:r>
              <a:rPr lang="en-US" sz="2000" dirty="0">
                <a:solidFill>
                  <a:srgbClr val="0070C0"/>
                </a:solidFill>
              </a:rPr>
              <a:t>Fetch</a:t>
            </a:r>
            <a:r>
              <a:rPr lang="en-US" sz="2000" dirty="0"/>
              <a:t>: an instruction is fetched from memory </a:t>
            </a:r>
          </a:p>
          <a:p>
            <a:pPr lvl="1"/>
            <a:r>
              <a:rPr lang="en-US" sz="1600" dirty="0"/>
              <a:t>Might look something like this (on 32 bits, MIPS,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$t0, 12($s2)</a:t>
            </a:r>
            <a:r>
              <a:rPr lang="en-US" sz="1600" dirty="0"/>
              <a:t>): </a:t>
            </a:r>
          </a:p>
          <a:p>
            <a:pPr marL="344487" lvl="1" indent="0">
              <a:buNone/>
            </a:pPr>
            <a:r>
              <a:rPr lang="en-US" sz="1600" dirty="0"/>
              <a:t>		10001110010010000000000000001100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Decode</a:t>
            </a:r>
            <a:r>
              <a:rPr lang="en-US" sz="2000" dirty="0"/>
              <a:t>: this string of 1s and 0s are decoded by the CU</a:t>
            </a:r>
          </a:p>
          <a:p>
            <a:pPr lvl="1"/>
            <a:r>
              <a:rPr lang="en-US" sz="1600" dirty="0"/>
              <a:t>Example: here’s an “I” (eye) type instruction, made up of four fields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Execute</a:t>
            </a:r>
            <a:r>
              <a:rPr lang="en-US" sz="2000" dirty="0"/>
              <a:t>: once all data (operands) available, instruction is executed</a:t>
            </a:r>
          </a:p>
          <a:p>
            <a:pPr lvl="1"/>
            <a:r>
              <a:rPr lang="en-US" sz="1600" dirty="0"/>
              <a:t>The execution can take several cycles of the CPU [more later]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4800601"/>
            <a:ext cx="6396037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Decoding: Instructions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The main types of instructions in MIPS ISA: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Type I 	(immediate)</a:t>
            </a:r>
          </a:p>
          <a:p>
            <a:pPr lvl="1"/>
            <a:r>
              <a:rPr lang="en-US" sz="2400" dirty="0"/>
              <a:t>Type R	(register)</a:t>
            </a:r>
          </a:p>
          <a:p>
            <a:pPr lvl="1"/>
            <a:r>
              <a:rPr lang="en-US" sz="2400" dirty="0"/>
              <a:t>Type J	(jump)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Two </a:t>
            </a:r>
            <a:r>
              <a:rPr lang="en-US" sz="2400" dirty="0"/>
              <a:t>more flavors for floating point operands</a:t>
            </a:r>
          </a:p>
          <a:p>
            <a:pPr lvl="2"/>
            <a:r>
              <a:rPr lang="en-US" sz="2100" dirty="0"/>
              <a:t>FI – like I but for floating point numbers</a:t>
            </a:r>
          </a:p>
          <a:p>
            <a:pPr lvl="2"/>
            <a:r>
              <a:rPr lang="en-US" sz="2100" dirty="0"/>
              <a:t>FR – like R but for floating point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5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(MIPS ISA)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first six bits encode the basic operation to be completed (opcode)</a:t>
            </a:r>
          </a:p>
          <a:p>
            <a:r>
              <a:rPr lang="en-US" sz="2000" dirty="0"/>
              <a:t>The next group of five bits: in which register the first operand is stored</a:t>
            </a:r>
          </a:p>
          <a:p>
            <a:r>
              <a:rPr lang="en-US" sz="2000" dirty="0"/>
              <a:t>The subsequent group of five bits: the target </a:t>
            </a:r>
            <a:r>
              <a:rPr lang="en-US" sz="2000" dirty="0" smtClean="0"/>
              <a:t>register, </a:t>
            </a:r>
            <a:r>
              <a:rPr lang="en-US" sz="2000" dirty="0" err="1" smtClean="0">
                <a:latin typeface="Consolas" panose="020B0609020204030204" pitchFamily="49" charset="0"/>
              </a:rPr>
              <a:t>rt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The 16 bit “immediate” value, usually used as the offset value in various instructions</a:t>
            </a:r>
          </a:p>
          <a:p>
            <a:pPr lvl="1"/>
            <a:r>
              <a:rPr lang="en-US" sz="1800" dirty="0"/>
              <a:t>“Immediate” means that there is no need to read other registers or jump through other hoops. Immediately good to go</a:t>
            </a:r>
            <a:br>
              <a:rPr lang="en-US" sz="1800" dirty="0"/>
            </a:br>
            <a:endParaRPr lang="en-US" sz="2200" dirty="0"/>
          </a:p>
          <a:p>
            <a:r>
              <a:rPr lang="en-US" sz="2000" dirty="0"/>
              <a:t>Example: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63090" y="5456243"/>
            <a:ext cx="7007730" cy="679994"/>
            <a:chOff x="457200" y="5797006"/>
            <a:chExt cx="7007730" cy="679994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7270" y="61722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17340" y="61722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47410" y="6172200"/>
              <a:ext cx="301752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9990" y="57970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100011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5037" y="57970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  <a:latin typeface="Consolas" panose="020B0609020204030204" pitchFamily="49" charset="0"/>
                </a:rPr>
                <a:t>00110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73448" y="57970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00101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03518" y="5797006"/>
              <a:ext cx="259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0000 0000 0000 1000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81200" y="1327694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 (6 bits)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11270" y="1327694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rs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1340" y="1327694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rt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1410" y="1327694"/>
            <a:ext cx="301752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constant or address (16 bits)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981200" y="1632494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988930" y="1632494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1200" y="1905000"/>
            <a:ext cx="7007730" cy="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97449" y="1726463"/>
            <a:ext cx="7425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8937" y="565734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$5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33"/>
                </a:solidFill>
                <a:latin typeface="Consolas" panose="020B0609020204030204" pitchFamily="49" charset="0"/>
              </a:rPr>
              <a:t>$6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467600" y="5500715"/>
            <a:ext cx="198843" cy="682598"/>
          </a:xfrm>
          <a:prstGeom prst="rightBrace">
            <a:avLst>
              <a:gd name="adj1" fmla="val 5604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826922" y="5746764"/>
            <a:ext cx="2762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 R (MIPS 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Type R has the same first three fields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op</a:t>
            </a:r>
            <a:r>
              <a:rPr lang="en-US" sz="2000" dirty="0"/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rs</a:t>
            </a:r>
            <a:r>
              <a:rPr lang="en-US" sz="2000" dirty="0"/>
              <a:t>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rt</a:t>
            </a:r>
            <a:r>
              <a:rPr lang="en-US" sz="2000" dirty="0"/>
              <a:t> like I-type </a:t>
            </a:r>
          </a:p>
          <a:p>
            <a:r>
              <a:rPr lang="en-US" sz="2000" dirty="0"/>
              <a:t>Packs three additional fields: </a:t>
            </a:r>
          </a:p>
          <a:p>
            <a:pPr lvl="1"/>
            <a:r>
              <a:rPr lang="en-US" sz="1800" dirty="0"/>
              <a:t>Five bit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rd</a:t>
            </a:r>
            <a:r>
              <a:rPr lang="en-US" sz="1800" dirty="0"/>
              <a:t> field (register destination)</a:t>
            </a:r>
          </a:p>
          <a:p>
            <a:pPr lvl="1"/>
            <a:r>
              <a:rPr lang="en-US" sz="1800" dirty="0"/>
              <a:t>Five bit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shamt</a:t>
            </a:r>
            <a:r>
              <a:rPr lang="en-US" sz="1800" dirty="0"/>
              <a:t> field (shift amount)</a:t>
            </a:r>
          </a:p>
          <a:p>
            <a:pPr lvl="1"/>
            <a:r>
              <a:rPr lang="en-US" sz="1800" dirty="0"/>
              <a:t>Six bit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</a:t>
            </a:r>
            <a:r>
              <a:rPr lang="en-US" sz="1800" dirty="0"/>
              <a:t> field, which is a function code that further qualifies the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opcode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/>
              <a:t> Example: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5280" y="5430457"/>
            <a:ext cx="7980420" cy="679994"/>
            <a:chOff x="581790" y="5187406"/>
            <a:chExt cx="7980420" cy="679994"/>
          </a:xfrm>
        </p:grpSpPr>
        <p:sp>
          <p:nvSpPr>
            <p:cNvPr id="4" name="Rectangle 3"/>
            <p:cNvSpPr/>
            <p:nvPr/>
          </p:nvSpPr>
          <p:spPr>
            <a:xfrm>
              <a:off x="58179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1186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93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207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shamt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2140" y="5562600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funct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4580" y="51874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000000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9627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  <a:latin typeface="Consolas" panose="020B0609020204030204" pitchFamily="49" charset="0"/>
                </a:rPr>
                <a:t>00011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8038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00010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8108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00100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8178" y="518740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00000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4930" y="5187406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100000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8120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 (6 bits)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1127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rs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134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rt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7141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148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shamt</a:t>
            </a:r>
            <a:r>
              <a:rPr lang="en-US" sz="1400" dirty="0">
                <a:solidFill>
                  <a:schemeClr val="tx1"/>
                </a:solidFill>
              </a:rPr>
              <a:t> (5 bits)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31550" y="1746850"/>
            <a:ext cx="133007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funct</a:t>
            </a:r>
            <a:r>
              <a:rPr lang="en-US" sz="1400" dirty="0">
                <a:solidFill>
                  <a:schemeClr val="tx1"/>
                </a:solidFill>
              </a:rPr>
              <a:t> (6 bits)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981200" y="2057848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61620" y="2057848"/>
            <a:ext cx="0" cy="2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0" y="2286000"/>
            <a:ext cx="7980420" cy="0"/>
          </a:xfrm>
          <a:prstGeom prst="line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11802" y="2133600"/>
            <a:ext cx="7425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51057" y="571034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$4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9933"/>
                </a:solidFill>
                <a:latin typeface="Consolas" panose="020B0609020204030204" pitchFamily="49" charset="0"/>
              </a:rPr>
              <a:t>$3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$2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8631550" y="5576915"/>
            <a:ext cx="198843" cy="682598"/>
          </a:xfrm>
          <a:prstGeom prst="rightBrace">
            <a:avLst>
              <a:gd name="adj1" fmla="val 5604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990872" y="5815146"/>
            <a:ext cx="2762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Type J (MIPS 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Type J has an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op</a:t>
            </a:r>
            <a:r>
              <a:rPr lang="en-US" sz="2000" dirty="0"/>
              <a:t> field and an </a:t>
            </a:r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en-US" sz="2000" dirty="0"/>
              <a:t> field</a:t>
            </a:r>
          </a:p>
          <a:p>
            <a:endParaRPr lang="en-US" sz="2000" dirty="0"/>
          </a:p>
          <a:p>
            <a:r>
              <a:rPr lang="en-US" sz="2000" dirty="0"/>
              <a:t>Jump instruction has a </a:t>
            </a:r>
            <a:r>
              <a:rPr lang="en-US" sz="2000" b="1" dirty="0"/>
              <a:t>word</a:t>
            </a:r>
            <a:r>
              <a:rPr lang="en-US" sz="2000" dirty="0"/>
              <a:t> address, </a:t>
            </a:r>
            <a:r>
              <a:rPr lang="en-US" sz="2000" dirty="0">
                <a:solidFill>
                  <a:srgbClr val="C00000"/>
                </a:solidFill>
              </a:rPr>
              <a:t>not an offset</a:t>
            </a:r>
          </a:p>
          <a:p>
            <a:pPr lvl="1"/>
            <a:r>
              <a:rPr lang="en-US" sz="1800" dirty="0"/>
              <a:t>A 26-bit address field allows for jumps to any address between 0 and 2</a:t>
            </a:r>
            <a:r>
              <a:rPr lang="en-US" sz="1800" baseline="30000" dirty="0"/>
              <a:t>26</a:t>
            </a:r>
            <a:r>
              <a:rPr lang="en-US" sz="1800" dirty="0"/>
              <a:t>-1</a:t>
            </a:r>
            <a:br>
              <a:rPr lang="en-US" sz="1800" dirty="0"/>
            </a:b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Longer jumps use the “jump register” instruction: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 err="1">
                <a:latin typeface="Consolas" panose="020B0609020204030204" pitchFamily="49" charset="0"/>
              </a:rPr>
              <a:t>jr</a:t>
            </a:r>
            <a:r>
              <a:rPr lang="en-US" sz="1800" dirty="0">
                <a:latin typeface="Consolas" panose="020B0609020204030204" pitchFamily="49" charset="0"/>
              </a:rPr>
              <a:t> $ra  # jump to address in register $ra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1253" y="1336561"/>
            <a:ext cx="4987670" cy="702229"/>
            <a:chOff x="457200" y="1769925"/>
            <a:chExt cx="4987670" cy="702229"/>
          </a:xfrm>
        </p:grpSpPr>
        <p:sp>
          <p:nvSpPr>
            <p:cNvPr id="4" name="Rectangle 3"/>
            <p:cNvSpPr/>
            <p:nvPr/>
          </p:nvSpPr>
          <p:spPr>
            <a:xfrm>
              <a:off x="457200" y="1769925"/>
              <a:ext cx="133007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 (6 bits)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7270" y="1769925"/>
              <a:ext cx="3657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address (26 bits)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57200" y="2057848"/>
              <a:ext cx="0" cy="272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44870" y="2057848"/>
              <a:ext cx="0" cy="272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7200" y="2286000"/>
              <a:ext cx="498767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87601" y="2133600"/>
              <a:ext cx="7425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32 bits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FC27C3D-8A37-4417-8E87-84915A08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2" y="1624484"/>
            <a:ext cx="4255114" cy="467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CB8E79-3616-494E-B128-E83D8F4BCDA2}"/>
                  </a:ext>
                </a:extLst>
              </p:cNvPr>
              <p:cNvSpPr/>
              <p:nvPr/>
            </p:nvSpPr>
            <p:spPr>
              <a:xfrm>
                <a:off x="1274385" y="5830027"/>
                <a:ext cx="31438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[http://www.divms.uiowa.edu/~ghosh/1-24-06.pdf]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CB8E79-3616-494E-B128-E83D8F4BC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85" y="5830027"/>
                <a:ext cx="3143809" cy="25391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1057183" y="3749039"/>
            <a:ext cx="496273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859" y="3422608"/>
            <a:ext cx="1176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Procedure called </a:t>
            </a:r>
          </a:p>
          <a:p>
            <a:pPr algn="r"/>
            <a:r>
              <a:rPr lang="en-US" sz="1100" dirty="0"/>
              <a:t>first time here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057183" y="5019310"/>
            <a:ext cx="496273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440" y="4692879"/>
            <a:ext cx="1176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Procedure called </a:t>
            </a:r>
          </a:p>
          <a:p>
            <a:pPr algn="r"/>
            <a:r>
              <a:rPr lang="en-US" sz="1100" dirty="0"/>
              <a:t>second time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83365" y="1618338"/>
            <a:ext cx="854721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Execution </a:t>
            </a:r>
          </a:p>
          <a:p>
            <a:pPr algn="r"/>
            <a:r>
              <a:rPr lang="en-US" sz="1100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433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AFA59-81D0-4375-958B-B29ECFA6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up the instruction type…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A6FB6-6B4E-4087-8347-42CE295C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the CU figure out what instruction type it deals with?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it I, R, or J?</a:t>
            </a:r>
          </a:p>
          <a:p>
            <a:pPr lvl="1"/>
            <a:endParaRPr lang="en-US"/>
          </a:p>
          <a:p>
            <a:pPr lvl="1"/>
            <a:r>
              <a:rPr lang="en-US"/>
              <a:t>This </a:t>
            </a:r>
            <a:r>
              <a:rPr lang="en-US" dirty="0"/>
              <a:t>information is baked into the operation code (opcode)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4490-1FB7-4126-9562-AB3C2278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[New Topic]</a:t>
            </a:r>
            <a:r>
              <a:rPr lang="en-US" dirty="0"/>
              <a:t> Instruction Set Architecture vs. Chip Microarchitecture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ISA – defines a vocabulary </a:t>
            </a:r>
          </a:p>
          <a:p>
            <a:pPr lvl="1"/>
            <a:r>
              <a:rPr lang="en-US" sz="1800" dirty="0"/>
              <a:t>Specifies what a processor should be able to do</a:t>
            </a:r>
          </a:p>
          <a:p>
            <a:pPr lvl="2"/>
            <a:r>
              <a:rPr lang="en-US" sz="1600" dirty="0"/>
              <a:t>Load, store, jump on less than, etc.</a:t>
            </a:r>
          </a:p>
          <a:p>
            <a:pPr lvl="2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Microarchitecture – how the silicon is organized to implement the vocabulary </a:t>
            </a:r>
            <a:r>
              <a:rPr lang="en-US" sz="2000" dirty="0" smtClean="0"/>
              <a:t>embodied by the ISA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Reflect on this: </a:t>
            </a:r>
            <a:r>
              <a:rPr lang="en-US" sz="1800" dirty="0"/>
              <a:t>Intel and AMD both use the x86 ISA. However, they work off different microarchitectures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1" y="3987567"/>
            <a:ext cx="2267909" cy="976664"/>
          </a:xfrm>
          <a:prstGeom prst="rect">
            <a:avLst/>
          </a:prstGeom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Schematic, </a:t>
            </a:r>
            <a:r>
              <a:rPr lang="en-US" dirty="0"/>
              <a:t>middle-of-the-road CPU Microarchitecture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[Bryant and O‘Hallaron: CMU] →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21509" y="925630"/>
            <a:ext cx="7549429" cy="5334000"/>
            <a:chOff x="2026949" y="1219200"/>
            <a:chExt cx="7549429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3066041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i="1" dirty="0">
                  <a:solidFill>
                    <a:srgbClr val="00B0F0"/>
                  </a:solidFill>
                  <a:latin typeface="Calibri" pitchFamily="34" charset="0"/>
                </a:rPr>
                <a:t>Execution</a:t>
              </a: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581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Functional</a:t>
              </a:r>
            </a:p>
            <a:p>
              <a:pPr algn="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Units</a:t>
              </a: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3066041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en-US" i="1" dirty="0">
                  <a:solidFill>
                    <a:srgbClr val="00B0F0"/>
                  </a:solidFill>
                  <a:latin typeface="Calibri" pitchFamily="34" charset="0"/>
                </a:rPr>
                <a:t>Instruction Control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740728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Branch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5283778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Arith.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6056891" y="4038600"/>
              <a:ext cx="674687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Arith.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6826828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Load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7598353" y="4038600"/>
              <a:ext cx="676275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Store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7984116" y="1676400"/>
              <a:ext cx="1303337" cy="11430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Instruction</a:t>
              </a:r>
            </a:p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826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Data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5766377" y="1676400"/>
              <a:ext cx="1157288" cy="5334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Fetch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Control</a:t>
              </a: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5766377" y="2286000"/>
              <a:ext cx="1157288" cy="5334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Instruction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Decode</a:t>
              </a: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6923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6923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6344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 flipH="1">
              <a:off x="3847379" y="1774924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6487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6777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7258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7547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7038320" y="1673424"/>
              <a:ext cx="782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Address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6934200" y="2286001"/>
              <a:ext cx="1069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Instructions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6324601" y="2816424"/>
              <a:ext cx="1010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Operations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3785659" y="3171795"/>
              <a:ext cx="12919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Prediction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8039677" y="5240180"/>
              <a:ext cx="4347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7259940" y="5257801"/>
              <a:ext cx="4347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6608584" y="5011580"/>
              <a:ext cx="478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 err="1">
                  <a:latin typeface="Calibri" pitchFamily="34" charset="0"/>
                </a:rPr>
                <a:t>Addr</a:t>
              </a:r>
              <a:r>
                <a:rPr lang="en-US" sz="1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7377440" y="5011580"/>
              <a:ext cx="478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 err="1">
                  <a:latin typeface="Calibri" pitchFamily="34" charset="0"/>
                </a:rPr>
                <a:t>Addr</a:t>
              </a:r>
              <a:r>
                <a:rPr lang="en-US" sz="1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4067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5611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6381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7154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7924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4067176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4513840" y="4038600"/>
              <a:ext cx="673100" cy="4572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Arith.</a:t>
              </a: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4838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3259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4031241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4320165" y="4829176"/>
              <a:ext cx="1514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Operation Results</a:t>
              </a: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4320166" y="1828800"/>
              <a:ext cx="1157287" cy="990600"/>
            </a:xfrm>
            <a:prstGeom prst="rect">
              <a:avLst/>
            </a:prstGeom>
            <a:solidFill>
              <a:srgbClr val="F1C7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Retirement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Unit</a:t>
              </a: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4513841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Register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File</a:t>
              </a: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3837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09" name="Freeform 51"/>
            <p:cNvSpPr>
              <a:spLocks/>
            </p:cNvSpPr>
            <p:nvPr/>
          </p:nvSpPr>
          <p:spPr bwMode="auto">
            <a:xfrm flipH="1">
              <a:off x="3428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2026949" y="3131334"/>
              <a:ext cx="14452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Register Updates</a:t>
              </a: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5283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2" name="Freeform 54"/>
            <p:cNvSpPr>
              <a:spLocks/>
            </p:cNvSpPr>
            <p:nvPr/>
          </p:nvSpPr>
          <p:spPr bwMode="auto">
            <a:xfrm>
              <a:off x="5380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851570" y="4790125"/>
            <a:ext cx="2409031" cy="5587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1893" idx="1"/>
          </p:cNvCxnSpPr>
          <p:nvPr/>
        </p:nvCxnSpPr>
        <p:spPr>
          <a:xfrm flipV="1">
            <a:off x="1416338" y="1878130"/>
            <a:ext cx="3844263" cy="274276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CPU’s </a:t>
            </a:r>
            <a:r>
              <a:rPr lang="en-US" dirty="0">
                <a:solidFill>
                  <a:srgbClr val="FFCC00"/>
                </a:solidFill>
              </a:rPr>
              <a:t>Control Unit</a:t>
            </a:r>
            <a:r>
              <a:rPr lang="en-US" dirty="0"/>
              <a:t> (CU)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CU</a:t>
            </a:r>
            <a:r>
              <a:rPr lang="en-US" sz="2000" dirty="0"/>
              <a:t> controls the “</a:t>
            </a:r>
            <a:r>
              <a:rPr lang="en-US" sz="2000" dirty="0">
                <a:solidFill>
                  <a:srgbClr val="0070C0"/>
                </a:solidFill>
              </a:rPr>
              <a:t>datapath</a:t>
            </a:r>
            <a:r>
              <a:rPr lang="en-US" sz="2000" dirty="0"/>
              <a:t>” (i.e., the functional units + registers + buses)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CU</a:t>
            </a:r>
            <a:r>
              <a:rPr lang="en-US" sz="2000" dirty="0"/>
              <a:t> has several duties, such as</a:t>
            </a:r>
          </a:p>
          <a:p>
            <a:pPr lvl="1"/>
            <a:r>
              <a:rPr lang="en-US" sz="1600" dirty="0"/>
              <a:t>Bringing in the next instruction from memory</a:t>
            </a:r>
          </a:p>
          <a:p>
            <a:pPr lvl="1"/>
            <a:r>
              <a:rPr lang="en-US" sz="1600" dirty="0"/>
              <a:t>Decoding the instruction (possibly breaking it up into uops)</a:t>
            </a:r>
          </a:p>
          <a:p>
            <a:pPr lvl="1"/>
            <a:r>
              <a:rPr lang="en-US" sz="1600" dirty="0"/>
              <a:t>Engaging in actions to enable “instruction level parallelism” (ILP, more later)</a:t>
            </a:r>
            <a:endParaRPr lang="en-US" sz="12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CU</a:t>
            </a:r>
            <a:r>
              <a:rPr lang="en-US" sz="2000" dirty="0"/>
              <a:t> manages/coordinates based on information encoded in the instruction at 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CPU’s </a:t>
            </a:r>
            <a:r>
              <a:rPr lang="en-US" dirty="0" smtClean="0">
                <a:solidFill>
                  <a:srgbClr val="FFCC00"/>
                </a:solidFill>
              </a:rPr>
              <a:t>Arithmetic Logic Unit</a:t>
            </a:r>
            <a:r>
              <a:rPr lang="en-US" dirty="0" smtClean="0"/>
              <a:t> (</a:t>
            </a:r>
            <a:r>
              <a:rPr lang="en-US" dirty="0" smtClean="0"/>
              <a:t>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Made up of a bunch of so called “execution units” or “functional units”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charge of executing arithmetic and load/store operations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Arithmetic multiply/add unit (for integers)</a:t>
            </a:r>
          </a:p>
          <a:p>
            <a:pPr lvl="1"/>
            <a:r>
              <a:rPr lang="en-US" sz="1800" dirty="0"/>
              <a:t>Arithmetic multiply/add unit (for floats)</a:t>
            </a:r>
          </a:p>
          <a:p>
            <a:pPr lvl="1"/>
            <a:r>
              <a:rPr lang="en-US" sz="1800" dirty="0"/>
              <a:t>Special function unit</a:t>
            </a:r>
          </a:p>
          <a:p>
            <a:pPr lvl="2"/>
            <a:r>
              <a:rPr lang="en-US" sz="1600" dirty="0"/>
              <a:t>Called upon to computes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/>
              <a:t>, etc.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quote </a:t>
            </a:r>
            <a:r>
              <a:rPr lang="en-US" dirty="0"/>
              <a:t>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1847465" y="3071191"/>
            <a:ext cx="97308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“Would I rather be feared or loved? Easy. Both. I want people to be afraid of how much they love me.”</a:t>
            </a:r>
          </a:p>
          <a:p>
            <a:pPr algn="r"/>
            <a:r>
              <a:rPr lang="en-US" sz="1200" dirty="0" smtClean="0"/>
              <a:t>Michael </a:t>
            </a:r>
            <a:r>
              <a:rPr lang="en-US" sz="1200" dirty="0"/>
              <a:t>Scott, Regional Manager, </a:t>
            </a:r>
            <a:r>
              <a:rPr lang="en-US" sz="1200" dirty="0" err="1"/>
              <a:t>Dunder</a:t>
            </a:r>
            <a:r>
              <a:rPr lang="en-US" sz="1200" dirty="0"/>
              <a:t> Mifflin Paper Company, Inc.  </a:t>
            </a:r>
          </a:p>
        </p:txBody>
      </p:sp>
    </p:spTree>
    <p:extLst>
      <p:ext uri="{BB962C8B-B14F-4D97-AF65-F5344CB8AC3E}">
        <p14:creationId xmlns:p14="http://schemas.microsoft.com/office/powerpoint/2010/main" val="9518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FDX Cycle – The Execution Part: It All Boils Down to Transistors…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the magic happen?</a:t>
            </a:r>
          </a:p>
          <a:p>
            <a:endParaRPr lang="en-US" dirty="0"/>
          </a:p>
          <a:p>
            <a:pPr lvl="1"/>
            <a:r>
              <a:rPr lang="en-US" dirty="0"/>
              <a:t>Transistors are organized into complex logical units capable of performing simple operations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More transistors increase opportunities for building/implementing in silicon additional functional units that can operate at the same time towards a shared goal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Transistors, on GPUs [NVIDIA architectures]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sz="1800" dirty="0"/>
              </a:p>
              <a:p>
                <a:r>
                  <a:rPr lang="en-US" sz="1800" dirty="0"/>
                  <a:t>Fermi circ. 2010: </a:t>
                </a:r>
              </a:p>
              <a:p>
                <a:pPr lvl="1"/>
                <a:r>
                  <a:rPr lang="en-US" sz="1600" dirty="0"/>
                  <a:t>40 nm technology</a:t>
                </a:r>
              </a:p>
              <a:p>
                <a:pPr lvl="1"/>
                <a:r>
                  <a:rPr lang="en-US" sz="1600" dirty="0"/>
                  <a:t>Up to </a:t>
                </a:r>
                <a:r>
                  <a:rPr lang="en-US" sz="1600" dirty="0">
                    <a:solidFill>
                      <a:srgbClr val="0070C0"/>
                    </a:solidFill>
                  </a:rPr>
                  <a:t>3 billion</a:t>
                </a:r>
                <a:r>
                  <a:rPr lang="en-US" sz="1600" dirty="0"/>
                  <a:t> transistors </a:t>
                </a:r>
                <a:r>
                  <a:rPr lang="en-US" sz="1600" dirty="0">
                    <a:cs typeface="Arial"/>
                  </a:rPr>
                  <a:t>→ about 500 scalar processors, 0.5 </a:t>
                </a:r>
                <a:r>
                  <a:rPr lang="en-US" sz="1600" dirty="0" err="1">
                    <a:cs typeface="Arial"/>
                  </a:rPr>
                  <a:t>d.p.Tflops</a:t>
                </a:r>
                <a:r>
                  <a:rPr lang="en-US" sz="1600" dirty="0">
                    <a:cs typeface="Arial"/>
                  </a:rPr>
                  <a:t/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Kepler circ. 2012: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28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600" dirty="0">
                    <a:solidFill>
                      <a:srgbClr val="0070C0"/>
                    </a:solidFill>
                    <a:cs typeface="Arial"/>
                  </a:rPr>
                  <a:t>7 billion</a:t>
                </a:r>
                <a:r>
                  <a:rPr lang="en-US" sz="1600" dirty="0">
                    <a:cs typeface="Arial"/>
                  </a:rPr>
                  <a:t> transistors → about 2800 scalar processors, 1.5 </a:t>
                </a:r>
                <a:r>
                  <a:rPr lang="en-US" sz="1600" dirty="0" err="1">
                    <a:cs typeface="Arial"/>
                  </a:rPr>
                  <a:t>d.p.</a:t>
                </a:r>
                <a:r>
                  <a:rPr lang="en-US" sz="1600" dirty="0">
                    <a:cs typeface="Arial"/>
                  </a:rPr>
                  <a:t>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/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Maxwell 2014-2016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28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600" dirty="0">
                    <a:solidFill>
                      <a:srgbClr val="0070C0"/>
                    </a:solidFill>
                    <a:cs typeface="Arial"/>
                  </a:rPr>
                  <a:t>8 billion</a:t>
                </a:r>
                <a:r>
                  <a:rPr lang="en-US" sz="1600" dirty="0">
                    <a:cs typeface="Arial"/>
                  </a:rPr>
                  <a:t> transistors → 3072 scalar processors, 6.1 </a:t>
                </a:r>
                <a:r>
                  <a:rPr lang="en-US" sz="1600" dirty="0" err="1">
                    <a:cs typeface="Arial"/>
                  </a:rPr>
                  <a:t>s.p</a:t>
                </a:r>
                <a:r>
                  <a:rPr lang="en-US" sz="1600" dirty="0">
                    <a:cs typeface="Arial"/>
                  </a:rPr>
                  <a:t>.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> </a:t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Pascal 2016-2017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16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600" dirty="0">
                    <a:solidFill>
                      <a:srgbClr val="0070C0"/>
                    </a:solidFill>
                    <a:cs typeface="Arial"/>
                  </a:rPr>
                  <a:t>12 billion</a:t>
                </a:r>
                <a:r>
                  <a:rPr lang="en-US" sz="1600" dirty="0">
                    <a:cs typeface="Arial"/>
                  </a:rPr>
                  <a:t> transistors → 3584 scalar processors, 10.6 </a:t>
                </a:r>
                <a:r>
                  <a:rPr lang="en-US" sz="1600" dirty="0" err="1">
                    <a:cs typeface="Arial"/>
                  </a:rPr>
                  <a:t>s.p</a:t>
                </a:r>
                <a:r>
                  <a:rPr lang="en-US" sz="1600" dirty="0">
                    <a:cs typeface="Arial"/>
                  </a:rPr>
                  <a:t>.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> </a:t>
                </a:r>
              </a:p>
              <a:p>
                <a:pPr lvl="1"/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Turing 2018 – 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12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</a:t>
                </a:r>
                <a:r>
                  <a:rPr lang="en-US" sz="1600" dirty="0">
                    <a:solidFill>
                      <a:srgbClr val="0070C0"/>
                    </a:solidFill>
                    <a:cs typeface="Arial"/>
                  </a:rPr>
                  <a:t>19 billion</a:t>
                </a:r>
                <a:r>
                  <a:rPr lang="en-US" sz="1600" dirty="0">
                    <a:cs typeface="Arial"/>
                  </a:rPr>
                  <a:t> transistors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/>
                      </a:rPr>
                      <m:t>→</m:t>
                    </m:r>
                  </m:oMath>
                </a14:m>
                <a:r>
                  <a:rPr lang="en-US" sz="1600" dirty="0"/>
                  <a:t> 4608 scalar processors, 16 </a:t>
                </a:r>
                <a:r>
                  <a:rPr lang="en-US" sz="1600" dirty="0" err="1"/>
                  <a:t>s.p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Tflops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8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Transistors: why we love them &amp; want as many as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Focus first on how transistors are used to </a:t>
            </a:r>
            <a:r>
              <a:rPr lang="en-US" dirty="0">
                <a:solidFill>
                  <a:srgbClr val="00B050"/>
                </a:solidFill>
              </a:rPr>
              <a:t>perform tasks </a:t>
            </a:r>
            <a:r>
              <a:rPr lang="en-US" dirty="0"/>
              <a:t>(tied to CU and ALU use)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 talk about how transistors are used to </a:t>
            </a:r>
            <a:r>
              <a:rPr lang="en-US" dirty="0">
                <a:solidFill>
                  <a:srgbClr val="0070C0"/>
                </a:solidFill>
              </a:rPr>
              <a:t>store data and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1B17E-8AEB-46AC-A624-F502CABE8F15}"/>
              </a:ext>
            </a:extLst>
          </p:cNvPr>
          <p:cNvGrpSpPr/>
          <p:nvPr/>
        </p:nvGrpSpPr>
        <p:grpSpPr>
          <a:xfrm>
            <a:off x="1269685" y="1692541"/>
            <a:ext cx="9716190" cy="1765012"/>
            <a:chOff x="434579" y="2942537"/>
            <a:chExt cx="9716190" cy="1765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2506C2-7606-4C1A-B508-4256E52FA91E}"/>
                </a:ext>
              </a:extLst>
            </p:cNvPr>
            <p:cNvGrpSpPr/>
            <p:nvPr/>
          </p:nvGrpSpPr>
          <p:grpSpPr>
            <a:xfrm>
              <a:off x="2206911" y="2942537"/>
              <a:ext cx="3765924" cy="1591144"/>
              <a:chOff x="4092836" y="4930999"/>
              <a:chExt cx="3765924" cy="15911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578798-FDC7-4895-B64C-610650C85318}"/>
                  </a:ext>
                </a:extLst>
              </p:cNvPr>
              <p:cNvSpPr/>
              <p:nvPr/>
            </p:nvSpPr>
            <p:spPr>
              <a:xfrm>
                <a:off x="4155441" y="4982101"/>
                <a:ext cx="3644498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</a:t>
                </a:r>
                <a:br>
                  <a:rPr lang="en-US" dirty="0"/>
                </a:br>
                <a:r>
                  <a:rPr lang="en-US" dirty="0"/>
                  <a:t>Data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828886F-089B-4ED0-A791-44FA0940DA10}"/>
                  </a:ext>
                </a:extLst>
              </p:cNvPr>
              <p:cNvSpPr/>
              <p:nvPr/>
            </p:nvSpPr>
            <p:spPr>
              <a:xfrm>
                <a:off x="4155441" y="5888779"/>
                <a:ext cx="1358766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Control Unit</a:t>
                </a:r>
                <a:br>
                  <a:rPr lang="en-US" sz="1600" dirty="0"/>
                </a:br>
                <a:r>
                  <a:rPr lang="en-US" sz="1600" dirty="0"/>
                  <a:t>(CU)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82DAAD-09C2-4C4C-9155-D2FEBA6E376B}"/>
                  </a:ext>
                </a:extLst>
              </p:cNvPr>
              <p:cNvSpPr/>
              <p:nvPr/>
            </p:nvSpPr>
            <p:spPr>
              <a:xfrm>
                <a:off x="5870074" y="5888779"/>
                <a:ext cx="1929865" cy="5746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Arithmetic Logic Unit</a:t>
                </a:r>
                <a:br>
                  <a:rPr lang="en-US" sz="1600" dirty="0"/>
                </a:br>
                <a:r>
                  <a:rPr lang="en-US" sz="1600" dirty="0"/>
                  <a:t>(ALU)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8CBC89F-7CAD-4B37-BABA-FFDFCAA85002}"/>
                  </a:ext>
                </a:extLst>
              </p:cNvPr>
              <p:cNvCxnSpPr/>
              <p:nvPr/>
            </p:nvCxnSpPr>
            <p:spPr>
              <a:xfrm>
                <a:off x="4943450" y="5526739"/>
                <a:ext cx="1630" cy="36204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EF40C-BE6B-4736-AA1C-6F9F429D4302}"/>
                  </a:ext>
                </a:extLst>
              </p:cNvPr>
              <p:cNvSpPr/>
              <p:nvPr/>
            </p:nvSpPr>
            <p:spPr>
              <a:xfrm>
                <a:off x="4092836" y="4930999"/>
                <a:ext cx="3765924" cy="15911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E1BAE7-4211-462A-A252-58E97414F4B3}"/>
                  </a:ext>
                </a:extLst>
              </p:cNvPr>
              <p:cNvCxnSpPr/>
              <p:nvPr/>
            </p:nvCxnSpPr>
            <p:spPr>
              <a:xfrm>
                <a:off x="6386488" y="5526738"/>
                <a:ext cx="4762" cy="362041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AEB2A05-23BC-441D-B57F-0D9E14558745}"/>
                  </a:ext>
                </a:extLst>
              </p:cNvPr>
              <p:cNvCxnSpPr/>
              <p:nvPr/>
            </p:nvCxnSpPr>
            <p:spPr>
              <a:xfrm flipH="1" flipV="1">
                <a:off x="7010376" y="5526738"/>
                <a:ext cx="42" cy="3477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F7DB8F5-D211-4BF6-B1F3-E143CE163274}"/>
                  </a:ext>
                </a:extLst>
              </p:cNvPr>
              <p:cNvCxnSpPr/>
              <p:nvPr/>
            </p:nvCxnSpPr>
            <p:spPr>
              <a:xfrm>
                <a:off x="5504861" y="6037227"/>
                <a:ext cx="365213" cy="443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BE22246-5643-47DB-962D-FE8273EBC7E1}"/>
                  </a:ext>
                </a:extLst>
              </p:cNvPr>
              <p:cNvCxnSpPr/>
              <p:nvPr/>
            </p:nvCxnSpPr>
            <p:spPr>
              <a:xfrm flipH="1">
                <a:off x="5504861" y="6311514"/>
                <a:ext cx="365213" cy="443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84A2B7-5E5B-49E8-B813-AE0A90C43A44}"/>
                </a:ext>
              </a:extLst>
            </p:cNvPr>
            <p:cNvGrpSpPr/>
            <p:nvPr/>
          </p:nvGrpSpPr>
          <p:grpSpPr>
            <a:xfrm>
              <a:off x="7000237" y="3812430"/>
              <a:ext cx="1736416" cy="307777"/>
              <a:chOff x="7980677" y="3424657"/>
              <a:chExt cx="1736416" cy="30777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786A9C5-6E1B-4E89-9E59-C33C204894AD}"/>
                  </a:ext>
                </a:extLst>
              </p:cNvPr>
              <p:cNvCxnSpPr/>
              <p:nvPr/>
            </p:nvCxnSpPr>
            <p:spPr>
              <a:xfrm>
                <a:off x="7980677" y="3606783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357385-5EE1-45D0-8C89-336E88102BAD}"/>
                  </a:ext>
                </a:extLst>
              </p:cNvPr>
              <p:cNvSpPr/>
              <p:nvPr/>
            </p:nvSpPr>
            <p:spPr>
              <a:xfrm>
                <a:off x="8849291" y="3424657"/>
                <a:ext cx="8678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data flow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B20428-DBDC-47BF-A7F7-CE1CDA533AF6}"/>
                </a:ext>
              </a:extLst>
            </p:cNvPr>
            <p:cNvGrpSpPr/>
            <p:nvPr/>
          </p:nvGrpSpPr>
          <p:grpSpPr>
            <a:xfrm>
              <a:off x="7000237" y="3518759"/>
              <a:ext cx="2228505" cy="307777"/>
              <a:chOff x="7980677" y="2919319"/>
              <a:chExt cx="2228505" cy="30777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9FD6314-116B-49F1-BD04-8FA80D2DF607}"/>
                  </a:ext>
                </a:extLst>
              </p:cNvPr>
              <p:cNvCxnSpPr/>
              <p:nvPr/>
            </p:nvCxnSpPr>
            <p:spPr>
              <a:xfrm>
                <a:off x="7980677" y="3101445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86C57D-C34C-4C23-96F6-5A74B1E387C2}"/>
                  </a:ext>
                </a:extLst>
              </p:cNvPr>
              <p:cNvSpPr/>
              <p:nvPr/>
            </p:nvSpPr>
            <p:spPr>
              <a:xfrm>
                <a:off x="8805721" y="2919319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instructions flow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166B49-FA41-4431-A57B-C3503036E1AE}"/>
                </a:ext>
              </a:extLst>
            </p:cNvPr>
            <p:cNvGrpSpPr/>
            <p:nvPr/>
          </p:nvGrpSpPr>
          <p:grpSpPr>
            <a:xfrm>
              <a:off x="6990149" y="4399772"/>
              <a:ext cx="2983232" cy="307777"/>
              <a:chOff x="7970589" y="4303252"/>
              <a:chExt cx="2983232" cy="30777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326298E-7C41-4DE0-807A-A7BD6DC1915B}"/>
                  </a:ext>
                </a:extLst>
              </p:cNvPr>
              <p:cNvCxnSpPr/>
              <p:nvPr/>
            </p:nvCxnSpPr>
            <p:spPr>
              <a:xfrm>
                <a:off x="7970589" y="4485378"/>
                <a:ext cx="797560" cy="508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9B7E09-4601-4CFC-BD47-D13F74E06440}"/>
                  </a:ext>
                </a:extLst>
              </p:cNvPr>
              <p:cNvSpPr/>
              <p:nvPr/>
            </p:nvSpPr>
            <p:spPr>
              <a:xfrm>
                <a:off x="8839203" y="4303252"/>
                <a:ext cx="21146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data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323FFA-D044-4A6F-A390-03B5DAAC03FF}"/>
                </a:ext>
              </a:extLst>
            </p:cNvPr>
            <p:cNvGrpSpPr/>
            <p:nvPr/>
          </p:nvGrpSpPr>
          <p:grpSpPr>
            <a:xfrm>
              <a:off x="6990149" y="4106101"/>
              <a:ext cx="3160620" cy="307777"/>
              <a:chOff x="7970589" y="3929995"/>
              <a:chExt cx="3160620" cy="30777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ACEE09-D466-4CA5-9B51-811D4311BD67}"/>
                  </a:ext>
                </a:extLst>
              </p:cNvPr>
              <p:cNvCxnSpPr/>
              <p:nvPr/>
            </p:nvCxnSpPr>
            <p:spPr>
              <a:xfrm>
                <a:off x="7970589" y="4112121"/>
                <a:ext cx="797560" cy="508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A51216-7335-4C32-B817-69628A5CF8C9}"/>
                  </a:ext>
                </a:extLst>
              </p:cNvPr>
              <p:cNvSpPr/>
              <p:nvPr/>
            </p:nvSpPr>
            <p:spPr>
              <a:xfrm>
                <a:off x="8795633" y="3929995"/>
                <a:ext cx="23355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internal consumption (uops?)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02DBEA-7DF8-4B25-ADF5-FABE9421D1AC}"/>
                </a:ext>
              </a:extLst>
            </p:cNvPr>
            <p:cNvSpPr/>
            <p:nvPr/>
          </p:nvSpPr>
          <p:spPr>
            <a:xfrm>
              <a:off x="2320394" y="3023644"/>
              <a:ext cx="1172280" cy="5146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Instructions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5C26CC-38C9-4C2F-8E3E-78A5D4D222D0}"/>
                </a:ext>
              </a:extLst>
            </p:cNvPr>
            <p:cNvSpPr/>
            <p:nvPr/>
          </p:nvSpPr>
          <p:spPr>
            <a:xfrm>
              <a:off x="3563727" y="3023644"/>
              <a:ext cx="2307905" cy="5146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DB06B-8AF9-4DE0-954A-6C70690D3169}"/>
                </a:ext>
              </a:extLst>
            </p:cNvPr>
            <p:cNvSpPr/>
            <p:nvPr/>
          </p:nvSpPr>
          <p:spPr>
            <a:xfrm>
              <a:off x="6139505" y="3054117"/>
              <a:ext cx="10048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Memory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32CA97D-0869-4526-B1DB-54AF6A4F35E6}"/>
                </a:ext>
              </a:extLst>
            </p:cNvPr>
            <p:cNvSpPr/>
            <p:nvPr/>
          </p:nvSpPr>
          <p:spPr>
            <a:xfrm flipH="1">
              <a:off x="6079515" y="2993638"/>
              <a:ext cx="79375" cy="5746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05B186E8-37E6-4D72-B832-089C83C60853}"/>
                </a:ext>
              </a:extLst>
            </p:cNvPr>
            <p:cNvSpPr/>
            <p:nvPr/>
          </p:nvSpPr>
          <p:spPr>
            <a:xfrm>
              <a:off x="1726988" y="2942537"/>
              <a:ext cx="131780" cy="1591143"/>
            </a:xfrm>
            <a:prstGeom prst="leftBrace">
              <a:avLst>
                <a:gd name="adj1" fmla="val 80333"/>
                <a:gd name="adj2" fmla="val 43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E00723-736D-4996-A566-9B457B9DAA09}"/>
                </a:ext>
              </a:extLst>
            </p:cNvPr>
            <p:cNvSpPr/>
            <p:nvPr/>
          </p:nvSpPr>
          <p:spPr>
            <a:xfrm>
              <a:off x="434579" y="3272073"/>
              <a:ext cx="11099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/>
                <a:t>Processor</a:t>
              </a:r>
            </a:p>
            <a:p>
              <a:pPr algn="r"/>
              <a:r>
                <a:rPr lang="en-US" b="1" dirty="0"/>
                <a:t>(Chip)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A59B6342-B60D-4B60-A387-9E1417176C02}"/>
              </a:ext>
            </a:extLst>
          </p:cNvPr>
          <p:cNvSpPr/>
          <p:nvPr/>
        </p:nvSpPr>
        <p:spPr>
          <a:xfrm>
            <a:off x="5707136" y="900397"/>
            <a:ext cx="120316" cy="120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Transistors at work: AND, OR,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 logical operation is implemented using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 transistor</a:t>
            </a:r>
          </a:p>
          <a:p>
            <a:pPr lvl="1"/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logical ops require </a:t>
            </a:r>
            <a:r>
              <a:rPr lang="en-US" dirty="0">
                <a:solidFill>
                  <a:srgbClr val="0070C0"/>
                </a:solidFill>
              </a:rPr>
              <a:t>two</a:t>
            </a:r>
            <a:r>
              <a:rPr lang="en-US" dirty="0"/>
              <a:t> transistors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Truth tables for AND, OR, and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7171" name="Picture 3" descr="C:\cygwin\home\negrut\BuBu\CourseMaterial\ParallelCompBook\Images\logicalUni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200400"/>
            <a:ext cx="436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5638800"/>
          <a:ext cx="1706880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55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87290" y="5638800"/>
          <a:ext cx="1714500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55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62800" y="5638800"/>
          <a:ext cx="1600200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52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2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2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762375" y="393382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286" y="393382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60222" y="393382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(1/2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800" dirty="0" smtClean="0"/>
              <a:t>[cooked up, but makes a point]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digital logic block that receives three inputs via three bus wires and produces one signal that is 0 (low voltage) as soon as any of the three input signals is low voltage. </a:t>
            </a:r>
          </a:p>
          <a:p>
            <a:pPr lvl="1"/>
            <a:r>
              <a:rPr lang="en-US" dirty="0"/>
              <a:t>In other words, it should return 1 if and only if all three inputs are 1</a:t>
            </a:r>
          </a:p>
          <a:p>
            <a:pPr lvl="2"/>
            <a:r>
              <a:rPr lang="en-US" dirty="0"/>
              <a:t>A bit-wise “&amp;”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038600"/>
          <a:ext cx="1554480" cy="1735074"/>
        </p:xfrm>
        <a:graphic>
          <a:graphicData uri="http://schemas.openxmlformats.org/drawingml/2006/table">
            <a:tbl>
              <a:tblPr firstRow="1" firstCol="1" bandRow="1"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827596" y="3567126"/>
          <a:ext cx="15684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549080" imgH="380880" progId="Equation.DSMT4">
                  <p:embed/>
                </p:oleObj>
              </mc:Choice>
              <mc:Fallback>
                <p:oleObj name="Equation" r:id="rId5" imgW="1549080" imgH="380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596" y="3567126"/>
                        <a:ext cx="15684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0" y="362321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1" y="362321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Logic Equation: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86" y="4454152"/>
            <a:ext cx="2379979" cy="100249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191000" y="3807876"/>
            <a:ext cx="13716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0CE78-3FF1-45AD-B291-A27DD1A74D7B}"/>
              </a:ext>
            </a:extLst>
          </p:cNvPr>
          <p:cNvSpPr txBox="1">
            <a:spLocks/>
          </p:cNvSpPr>
          <p:nvPr/>
        </p:nvSpPr>
        <p:spPr bwMode="auto">
          <a:xfrm>
            <a:off x="4571999" y="5782384"/>
            <a:ext cx="7036068" cy="71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u="sng" kern="0" dirty="0"/>
              <a:t>NOTE</a:t>
            </a:r>
            <a:r>
              <a:rPr lang="en-US" sz="1600" kern="0" dirty="0"/>
              <a:t>: There are several Logic Equations that implement the same Truth Table. There are tradeoffs that one can make (power/space/speed)</a:t>
            </a:r>
            <a:endParaRPr lang="en-US" sz="1400" kern="0" dirty="0"/>
          </a:p>
        </p:txBody>
      </p:sp>
      <p:sp>
        <p:nvSpPr>
          <p:cNvPr id="9" name="Rectangle 8"/>
          <p:cNvSpPr/>
          <p:nvPr/>
        </p:nvSpPr>
        <p:spPr>
          <a:xfrm>
            <a:off x="6822176" y="4038681"/>
            <a:ext cx="1004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41607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(2/2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400" dirty="0"/>
              <a:t>[cooked up, but makes a point]</a:t>
            </a:r>
            <a:endParaRPr lang="en-US" sz="2400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Easy to figure out the transistor setup once Logic Equation is available</a:t>
            </a:r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90800" y="2482275"/>
          <a:ext cx="1554480" cy="1735074"/>
        </p:xfrm>
        <a:graphic>
          <a:graphicData uri="http://schemas.openxmlformats.org/drawingml/2006/table">
            <a:tbl>
              <a:tblPr firstRow="1" firstCol="1" bandRow="1"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Out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52389" y="2760065"/>
          <a:ext cx="1353136" cy="38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54080" imgH="279360" progId="Equation.DSMT4">
                  <p:embed/>
                </p:oleObj>
              </mc:Choice>
              <mc:Fallback>
                <p:oleObj name="Equation" r:id="rId3" imgW="1054080" imgH="2793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389" y="2760065"/>
                        <a:ext cx="1353136" cy="382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69" y="5830888"/>
            <a:ext cx="21764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90800" y="2057341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1" y="219455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Logic Equation:</a:t>
            </a:r>
          </a:p>
        </p:txBody>
      </p:sp>
      <p:sp>
        <p:nvSpPr>
          <p:cNvPr id="12" name="Content Placeholder 2 2"/>
          <p:cNvSpPr txBox="1">
            <a:spLocks/>
          </p:cNvSpPr>
          <p:nvPr/>
        </p:nvSpPr>
        <p:spPr bwMode="auto">
          <a:xfrm>
            <a:off x="1676400" y="4781590"/>
            <a:ext cx="8686800" cy="10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Solution: digital logic block is a combination of AND, OR, and NOT gates</a:t>
            </a:r>
          </a:p>
          <a:p>
            <a:pPr lvl="1"/>
            <a:r>
              <a:rPr lang="en-US" sz="1600" dirty="0"/>
              <a:t>The NOT is represented as a circle </a:t>
            </a:r>
            <a:r>
              <a:rPr lang="en-US" sz="1600" b="1" dirty="0"/>
              <a:t>O</a:t>
            </a:r>
            <a:r>
              <a:rPr lang="en-US" sz="1600" dirty="0"/>
              <a:t> applied to signals moving down the bus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75709" y="5423836"/>
            <a:ext cx="33690" cy="5823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One Bit Adder (visualize calculating 567+789)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0929" y="1483360"/>
                <a:ext cx="6057900" cy="12828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Implement a digital circuit that produces the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CarryOut</a:t>
                </a:r>
                <a:r>
                  <a:rPr lang="en-US" sz="2000" dirty="0"/>
                  <a:t> digit in a one bit summation operation</a:t>
                </a:r>
              </a:p>
              <a:p>
                <a:pPr lvl="1"/>
                <a:r>
                  <a:rPr lang="en-US" sz="1600" dirty="0"/>
                  <a:t>Inputs: three of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CarryIn</a:t>
                </a:r>
                <a:r>
                  <a:rPr lang="en-US" sz="1600" dirty="0"/>
                  <a:t>)</a:t>
                </a:r>
              </a:p>
              <a:p>
                <a:pPr lvl="1"/>
                <a:r>
                  <a:rPr lang="en-US" sz="1600" dirty="0"/>
                  <a:t>Outputs: two of them (Sum, </a:t>
                </a:r>
                <a:r>
                  <a:rPr lang="en-US" sz="1600" dirty="0" err="1"/>
                  <a:t>CarryOut</a:t>
                </a:r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0929" y="1483360"/>
                <a:ext cx="6057900" cy="1282863"/>
              </a:xfrm>
              <a:blipFill>
                <a:blip r:embed="rId4"/>
                <a:stretch>
                  <a:fillRect l="-905" t="-4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1" y="1600840"/>
            <a:ext cx="21907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24660" y="3701796"/>
          <a:ext cx="5361940" cy="2699004"/>
        </p:xfrm>
        <a:graphic>
          <a:graphicData uri="http://schemas.openxmlformats.org/drawingml/2006/table">
            <a:tbl>
              <a:tblPr firstRow="1" firstCol="1" bandRow="1"/>
              <a:tblGrid>
                <a:gridCol w="48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Outputs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Comments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en-US" sz="1100" baseline="-250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CarryIn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Sum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CarryOut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Sum is in base 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0+0 is 0; the CarryIn kicks in, makes the sum 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0+1 is 1, but CarryIn is 1; sum ends up being 0, CarryOut is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1+0 is 1, but CarryIn is 1; sum ends up being 0, CarryOut is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1+1 is 0, carry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1+1 is 0 and you </a:t>
                      </a: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CarryOut</a:t>
                      </a: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1. Yet the </a:t>
                      </a:r>
                      <a:r>
                        <a:rPr lang="en-US" sz="1100" dirty="0" err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CarryIn</a:t>
                      </a:r>
                      <a:r>
                        <a:rPr lang="en-US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is 1, so the 0 in the sum becomes 1.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321206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Truth Table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089399" y="3771498"/>
          <a:ext cx="3502186" cy="28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2819160" imgH="228600" progId="Equation.DSMT4">
                  <p:embed/>
                </p:oleObj>
              </mc:Choice>
              <mc:Fallback>
                <p:oleObj name="Equation" r:id="rId6" imgW="28191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89399" y="3771498"/>
                        <a:ext cx="3502186" cy="28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48601" y="3308866"/>
            <a:ext cx="326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 Equation </a:t>
            </a:r>
            <a:r>
              <a:rPr lang="en-US" dirty="0"/>
              <a:t>(for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CarryOut</a:t>
            </a:r>
            <a:r>
              <a:rPr lang="en-US" dirty="0"/>
              <a:t>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66" y="4499061"/>
            <a:ext cx="3220219" cy="17526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Integrated Circuits-A One Bit </a:t>
            </a:r>
            <a:r>
              <a:rPr lang="en-US" sz="3200" b="1" dirty="0">
                <a:solidFill>
                  <a:srgbClr val="FFC000"/>
                </a:solidFill>
              </a:rPr>
              <a:t>Combo</a:t>
            </a:r>
            <a:r>
              <a:rPr lang="en-US" sz="3200" dirty="0"/>
              <a:t>: OR, AND, 1 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 Bit Adder, the </a:t>
            </a:r>
            <a:r>
              <a:rPr lang="en-US" sz="2000" dirty="0">
                <a:solidFill>
                  <a:srgbClr val="0070C0"/>
                </a:solidFill>
              </a:rPr>
              <a:t>Sum</a:t>
            </a:r>
            <a:r>
              <a:rPr lang="en-US" sz="2000" dirty="0"/>
              <a:t> part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60295"/>
            <a:ext cx="4040180" cy="25355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09800" y="5072064"/>
            <a:ext cx="52578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A One Bit Combo: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Bit Sum</a:t>
            </a:r>
          </a:p>
          <a:p>
            <a:pPr lvl="1"/>
            <a:r>
              <a:rPr lang="en-US" sz="1800" dirty="0"/>
              <a:t>Controlled by the input 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US" sz="1800" dirty="0"/>
              <a:t>”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11082" y="4648201"/>
            <a:ext cx="2581285" cy="2144787"/>
            <a:chOff x="7811082" y="4648201"/>
            <a:chExt cx="2581285" cy="2144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082" y="4648201"/>
              <a:ext cx="2323519" cy="214478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880688" y="5448501"/>
              <a:ext cx="5116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1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Circuits: Ripple Design of 32-Bit Combo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24" y="1992677"/>
            <a:ext cx="1654312" cy="44101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6122" y="1028299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Combine 32 of the 1 bit combos in an array of logic elements</a:t>
            </a:r>
          </a:p>
          <a:p>
            <a:pPr lvl="1"/>
            <a:r>
              <a:rPr lang="en-US" sz="1600" dirty="0"/>
              <a:t>Get one 32 bit unit that can do OR, AND, +</a:t>
            </a:r>
          </a:p>
          <a:p>
            <a:pPr lvl="1"/>
            <a:r>
              <a:rPr lang="en-US" sz="1600" dirty="0"/>
              <a:t>This “academic example” design requires about 1152 transistors</a:t>
            </a:r>
          </a:p>
        </p:txBody>
      </p:sp>
    </p:spTree>
    <p:extLst>
      <p:ext uri="{BB962C8B-B14F-4D97-AF65-F5344CB8AC3E}">
        <p14:creationId xmlns:p14="http://schemas.microsoft.com/office/powerpoint/2010/main" val="31068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Circuits: From Transistors to Chip Microarchitecture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829871"/>
            <a:ext cx="11146242" cy="41499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3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Last </a:t>
            </a:r>
            <a:r>
              <a:rPr lang="en-US" dirty="0" smtClean="0"/>
              <a:t>time: Overview </a:t>
            </a:r>
            <a:r>
              <a:rPr lang="en-US" dirty="0" smtClean="0"/>
              <a:t>of the course</a:t>
            </a:r>
          </a:p>
          <a:p>
            <a:pPr lvl="1"/>
            <a:r>
              <a:rPr lang="en-US" dirty="0" smtClean="0"/>
              <a:t>ME759: </a:t>
            </a:r>
          </a:p>
          <a:p>
            <a:pPr lvl="2"/>
            <a:r>
              <a:rPr lang="en-US" dirty="0" smtClean="0"/>
              <a:t>We’ll learn things about hardware</a:t>
            </a:r>
          </a:p>
          <a:p>
            <a:pPr lvl="2"/>
            <a:r>
              <a:rPr lang="en-US" dirty="0"/>
              <a:t>We’ll learn </a:t>
            </a:r>
            <a:r>
              <a:rPr lang="en-US" dirty="0" smtClean="0"/>
              <a:t>things about software </a:t>
            </a:r>
            <a:r>
              <a:rPr lang="en-US" dirty="0" smtClean="0"/>
              <a:t>environments that help </a:t>
            </a:r>
            <a:r>
              <a:rPr lang="en-US" dirty="0" smtClean="0"/>
              <a:t>us tap into that hardware</a:t>
            </a:r>
          </a:p>
          <a:p>
            <a:pPr lvl="2"/>
            <a:r>
              <a:rPr lang="en-US" dirty="0" smtClean="0"/>
              <a:t>Use knowledge about software and hardware to run our codes faster</a:t>
            </a:r>
          </a:p>
          <a:p>
            <a:pPr lvl="2"/>
            <a:r>
              <a:rPr lang="en-US" dirty="0" smtClean="0"/>
              <a:t>The first five-six assignments are hard, stay focused up front – things will get steady state in the second part of the semester</a:t>
            </a:r>
          </a:p>
          <a:p>
            <a:pPr lvl="1"/>
            <a:endParaRPr lang="en-US" dirty="0"/>
          </a:p>
          <a:p>
            <a:r>
              <a:rPr lang="en-US" dirty="0" smtClean="0"/>
              <a:t>Today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first step towards starting to consider </a:t>
            </a:r>
            <a:r>
              <a:rPr lang="en-US" dirty="0" smtClean="0"/>
              <a:t>the hardware that </a:t>
            </a:r>
            <a:r>
              <a:rPr lang="en-US" dirty="0" smtClean="0"/>
              <a:t>our </a:t>
            </a:r>
            <a:r>
              <a:rPr lang="en-US" dirty="0" smtClean="0"/>
              <a:t>code will run on</a:t>
            </a:r>
          </a:p>
          <a:p>
            <a:pPr lvl="1"/>
            <a:r>
              <a:rPr lang="en-US" dirty="0" smtClean="0"/>
              <a:t>It’s not only the software that’s important. For speed, </a:t>
            </a:r>
            <a:r>
              <a:rPr lang="en-US" dirty="0" smtClean="0"/>
              <a:t>we must keep </a:t>
            </a:r>
            <a:r>
              <a:rPr lang="en-US" dirty="0" smtClean="0"/>
              <a:t>in mind the hardware that </a:t>
            </a:r>
            <a:r>
              <a:rPr lang="en-US" dirty="0" smtClean="0"/>
              <a:t>our </a:t>
            </a:r>
            <a:r>
              <a:rPr lang="en-US" dirty="0" smtClean="0"/>
              <a:t>software will run on</a:t>
            </a:r>
          </a:p>
          <a:p>
            <a:pPr lvl="1"/>
            <a:r>
              <a:rPr lang="en-US" dirty="0" smtClean="0"/>
              <a:t>The bottom line: it takes to tango – the software half &amp; the hardware half</a:t>
            </a:r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 smtClean="0"/>
              <a:t>Important reading assigned today, consult the syllabus: </a:t>
            </a:r>
          </a:p>
          <a:p>
            <a:pPr lvl="2"/>
            <a:r>
              <a:rPr lang="en-US" dirty="0" smtClean="0"/>
              <a:t>Euler use policy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Slurm</a:t>
            </a:r>
            <a:r>
              <a:rPr lang="en-US" dirty="0" smtClean="0"/>
              <a:t> use and batch scripting for </a:t>
            </a:r>
            <a:r>
              <a:rPr lang="en-US">
                <a:latin typeface="Consolas" panose="020B0609020204030204" pitchFamily="49" charset="0"/>
              </a:rPr>
              <a:t>Slurm</a:t>
            </a:r>
            <a:r>
              <a:rPr lang="en-US" smtClean="0"/>
              <a:t> </a:t>
            </a:r>
            <a:r>
              <a:rPr lang="en-US" smtClean="0"/>
              <a:t>with </a:t>
            </a:r>
            <a:r>
              <a:rPr lang="en-US" dirty="0" err="1" smtClean="0">
                <a:latin typeface="Consolas" panose="020B0609020204030204" pitchFamily="49" charset="0"/>
              </a:rPr>
              <a:t>sbatch</a:t>
            </a:r>
            <a:endParaRPr lang="en-US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The “</a:t>
            </a:r>
            <a:r>
              <a:rPr lang="en-US" dirty="0" smtClean="0">
                <a:latin typeface="Consolas" panose="020B0609020204030204" pitchFamily="49" charset="0"/>
              </a:rPr>
              <a:t>module</a:t>
            </a:r>
            <a:r>
              <a:rPr lang="en-US" dirty="0" smtClean="0"/>
              <a:t>” utility</a:t>
            </a:r>
          </a:p>
          <a:p>
            <a:pPr lvl="2"/>
            <a:r>
              <a:rPr lang="en-US" dirty="0" smtClean="0"/>
              <a:t>Most importantly, read the material on C programming. And then read it again. Make sure you get “pointers”</a:t>
            </a:r>
          </a:p>
          <a:p>
            <a:pPr lvl="1"/>
            <a:r>
              <a:rPr lang="en-US" dirty="0" smtClean="0"/>
              <a:t>First assignment went out yesterday, due on </a:t>
            </a:r>
            <a:r>
              <a:rPr lang="en-US" dirty="0" err="1" smtClean="0"/>
              <a:t>Th</a:t>
            </a:r>
            <a:r>
              <a:rPr lang="en-US" dirty="0" smtClean="0"/>
              <a:t> at 9 pm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Number of Transistors, on GPUs [NVIDIA architectures]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sz="1800" dirty="0"/>
              </a:p>
              <a:p>
                <a:r>
                  <a:rPr lang="en-US" sz="1800" dirty="0"/>
                  <a:t>Fermi circ. 2010: </a:t>
                </a:r>
              </a:p>
              <a:p>
                <a:pPr lvl="1"/>
                <a:r>
                  <a:rPr lang="en-US" sz="1600" dirty="0"/>
                  <a:t>40 nm technology</a:t>
                </a:r>
              </a:p>
              <a:p>
                <a:pPr lvl="1"/>
                <a:r>
                  <a:rPr lang="en-US" sz="1600" dirty="0"/>
                  <a:t>Up to 3 billion transistors </a:t>
                </a:r>
                <a:r>
                  <a:rPr lang="en-US" sz="1600" dirty="0">
                    <a:cs typeface="Arial"/>
                  </a:rPr>
                  <a:t>→ about 500 scalar processors, 0.5 </a:t>
                </a:r>
                <a:r>
                  <a:rPr lang="en-US" sz="1600" dirty="0" err="1">
                    <a:cs typeface="Arial"/>
                  </a:rPr>
                  <a:t>d.p.Tflops</a:t>
                </a:r>
                <a:r>
                  <a:rPr lang="en-US" sz="1600" dirty="0">
                    <a:cs typeface="Arial"/>
                  </a:rPr>
                  <a:t/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Kepler circ. 2012: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28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7 billion transistors → about 2800 scalar processors, 1.5 </a:t>
                </a:r>
                <a:r>
                  <a:rPr lang="en-US" sz="1600" dirty="0" err="1">
                    <a:cs typeface="Arial"/>
                  </a:rPr>
                  <a:t>d.p.</a:t>
                </a:r>
                <a:r>
                  <a:rPr lang="en-US" sz="1600" dirty="0">
                    <a:cs typeface="Arial"/>
                  </a:rPr>
                  <a:t>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/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Maxwell 2014-2016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28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8 billion transistors → 3072 scalar processors, 6.1 </a:t>
                </a:r>
                <a:r>
                  <a:rPr lang="en-US" sz="1600" dirty="0" err="1">
                    <a:cs typeface="Arial"/>
                  </a:rPr>
                  <a:t>s.p</a:t>
                </a:r>
                <a:r>
                  <a:rPr lang="en-US" sz="1600" dirty="0">
                    <a:cs typeface="Arial"/>
                  </a:rPr>
                  <a:t>.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> </a:t>
                </a:r>
                <a:br>
                  <a:rPr lang="en-US" sz="1600" dirty="0">
                    <a:cs typeface="Arial"/>
                  </a:rPr>
                </a:br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Pascal 2016-2017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16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12 billion transistors → 3584 scalar processors, 10.6 </a:t>
                </a:r>
                <a:r>
                  <a:rPr lang="en-US" sz="1600" dirty="0" err="1">
                    <a:cs typeface="Arial"/>
                  </a:rPr>
                  <a:t>s.p</a:t>
                </a:r>
                <a:r>
                  <a:rPr lang="en-US" sz="1600" dirty="0">
                    <a:cs typeface="Arial"/>
                  </a:rPr>
                  <a:t>. </a:t>
                </a:r>
                <a:r>
                  <a:rPr lang="en-US" sz="1600" dirty="0" err="1">
                    <a:cs typeface="Arial"/>
                  </a:rPr>
                  <a:t>Tflops</a:t>
                </a:r>
                <a:r>
                  <a:rPr lang="en-US" sz="1600" dirty="0">
                    <a:cs typeface="Arial"/>
                  </a:rPr>
                  <a:t> </a:t>
                </a:r>
              </a:p>
              <a:p>
                <a:pPr lvl="1"/>
                <a:endParaRPr lang="en-US" sz="1600" dirty="0">
                  <a:cs typeface="Arial"/>
                </a:endParaRPr>
              </a:p>
              <a:p>
                <a:r>
                  <a:rPr lang="en-US" sz="1800" dirty="0">
                    <a:cs typeface="Arial"/>
                  </a:rPr>
                  <a:t>Turing 2018 – 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12 nm technology</a:t>
                </a:r>
              </a:p>
              <a:p>
                <a:pPr lvl="1"/>
                <a:r>
                  <a:rPr lang="en-US" sz="1600" dirty="0">
                    <a:cs typeface="Arial"/>
                  </a:rPr>
                  <a:t>Chips w/ 19 billion transistors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/>
                      </a:rPr>
                      <m:t>→</m:t>
                    </m:r>
                  </m:oMath>
                </a14:m>
                <a:r>
                  <a:rPr lang="en-US" sz="1600" dirty="0"/>
                  <a:t> 4608 scalar processors, 16 </a:t>
                </a:r>
                <a:r>
                  <a:rPr lang="en-US" sz="1600" dirty="0" err="1"/>
                  <a:t>s.p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Tflops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3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[FDEX Cycle: Execution Closing Remarks] It All Boils Down to Transistors…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50 years, every 18 months, number of transistors per unit area doubled (Moore’s Law)</a:t>
            </a:r>
          </a:p>
          <a:p>
            <a:pPr lvl="1"/>
            <a:r>
              <a:rPr lang="en-US" dirty="0"/>
              <a:t>2014-2015 technology: feature length was 14 nm (Intel)</a:t>
            </a:r>
          </a:p>
          <a:p>
            <a:pPr lvl="1"/>
            <a:r>
              <a:rPr lang="en-US" dirty="0"/>
              <a:t>2018: 10 nm -12 nm</a:t>
            </a:r>
          </a:p>
          <a:p>
            <a:pPr lvl="1"/>
            <a:r>
              <a:rPr lang="en-US" dirty="0"/>
              <a:t>Current technology (</a:t>
            </a:r>
            <a:r>
              <a:rPr lang="nn-NO" dirty="0"/>
              <a:t>2019-2020): 7 nm (top of the line - AMD)</a:t>
            </a:r>
            <a:endParaRPr lang="en-US" dirty="0"/>
          </a:p>
          <a:p>
            <a:pPr lvl="1"/>
            <a:r>
              <a:rPr lang="en-US" dirty="0"/>
              <a:t>Looking ahead (</a:t>
            </a:r>
            <a:r>
              <a:rPr lang="nn-NO" dirty="0"/>
              <a:t>2021): 5 nm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clear path forward after 2021</a:t>
            </a:r>
          </a:p>
          <a:p>
            <a:pPr lvl="1"/>
            <a:r>
              <a:rPr lang="en-US" dirty="0"/>
              <a:t>Maybe Carbon Nanotubes?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100363"/>
            <a:ext cx="5539339" cy="823393"/>
          </a:xfrm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3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Registers, backdrop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Instruction cycle: fetch-decode-execute</a:t>
            </a:r>
          </a:p>
          <a:p>
            <a:endParaRPr lang="en-US" sz="2000" dirty="0"/>
          </a:p>
          <a:p>
            <a:r>
              <a:rPr lang="en-US" sz="2000" dirty="0"/>
              <a:t>CU – responsible for controlling the process that will deliver the request baked into the instruction</a:t>
            </a:r>
          </a:p>
          <a:p>
            <a:endParaRPr lang="en-US" sz="2000" dirty="0"/>
          </a:p>
          <a:p>
            <a:r>
              <a:rPr lang="en-US" sz="2000" dirty="0"/>
              <a:t>ALU – does the busy work to fulfill the request put forward by the instruction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instruction</a:t>
            </a:r>
            <a:r>
              <a:rPr lang="en-US" sz="2000" dirty="0"/>
              <a:t> that is being executed should be </a:t>
            </a:r>
            <a:r>
              <a:rPr lang="en-US" sz="2000" dirty="0">
                <a:solidFill>
                  <a:srgbClr val="00B050"/>
                </a:solidFill>
              </a:rPr>
              <a:t>stored somewhere</a:t>
            </a:r>
          </a:p>
          <a:p>
            <a:endParaRPr lang="en-US" sz="2000" dirty="0"/>
          </a:p>
          <a:p>
            <a:r>
              <a:rPr lang="en-US" sz="2000" dirty="0"/>
              <a:t>Fulfilling the requests baked into an instruction usually involves input values and generates output values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needs to be </a:t>
            </a:r>
            <a:r>
              <a:rPr lang="en-US" dirty="0">
                <a:solidFill>
                  <a:srgbClr val="00B050"/>
                </a:solidFill>
              </a:rPr>
              <a:t>stored somewhere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Registers, backdrop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Registers, quick facts: </a:t>
            </a:r>
          </a:p>
          <a:p>
            <a:pPr lvl="1"/>
            <a:r>
              <a:rPr lang="en-US" sz="1800" dirty="0"/>
              <a:t>A register is an entity whose role is that of storing information</a:t>
            </a:r>
          </a:p>
          <a:p>
            <a:pPr lvl="1"/>
            <a:r>
              <a:rPr lang="en-US" sz="1800" dirty="0"/>
              <a:t>A register is the storage type with shortest latency – it’s closest to the CU &amp; ALU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0070C0"/>
                </a:solidFill>
              </a:rPr>
              <a:t>number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70C0"/>
                </a:solidFill>
              </a:rPr>
              <a:t>size</a:t>
            </a:r>
            <a:r>
              <a:rPr lang="en-US" sz="2200" dirty="0"/>
              <a:t> of registers used are specific to an ISA</a:t>
            </a:r>
          </a:p>
          <a:p>
            <a:pPr lvl="1"/>
            <a:r>
              <a:rPr lang="en-US" sz="1800" dirty="0"/>
              <a:t>Prime example of how ISA decides on something and the microarchitecture has to do what it takes to implement this design decision</a:t>
            </a:r>
          </a:p>
          <a:p>
            <a:pPr lvl="3"/>
            <a:endParaRPr lang="en-US" sz="1200" dirty="0"/>
          </a:p>
          <a:p>
            <a:pPr lvl="1"/>
            <a:r>
              <a:rPr lang="en-US" sz="1800" dirty="0"/>
              <a:t>Back in the day, MIPS ISA: there were 32 registers of 32 bits (no more, no less)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Types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Discussion herein covers only several register types typically encountered in a CPU (abbreviation in parenthesis)</a:t>
            </a:r>
          </a:p>
          <a:p>
            <a:pPr lvl="1"/>
            <a:r>
              <a:rPr lang="en-US" sz="1800" dirty="0"/>
              <a:t>List not comprehensive, showing only the more important ones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>
                <a:solidFill>
                  <a:srgbClr val="0070C0"/>
                </a:solidFill>
              </a:rPr>
              <a:t>Instruction Register</a:t>
            </a:r>
            <a:r>
              <a:rPr lang="en-US" sz="2000" dirty="0"/>
              <a:t> (IR) – holds the instruction that is executed </a:t>
            </a:r>
          </a:p>
          <a:p>
            <a:pPr lvl="1"/>
            <a:r>
              <a:rPr lang="en-US" sz="1800" dirty="0"/>
              <a:t>Sometimes known as “current instruction register” CIR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Program Counter</a:t>
            </a:r>
            <a:r>
              <a:rPr lang="en-US" sz="2000" dirty="0"/>
              <a:t> (PC) – holds address of the instruction executed next </a:t>
            </a:r>
          </a:p>
          <a:p>
            <a:pPr lvl="1"/>
            <a:r>
              <a:rPr lang="en-US" sz="1800" dirty="0"/>
              <a:t>NOTE: unlike IR, PC contains *address* of the instruction, not actual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7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Types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Memory Data Register</a:t>
            </a:r>
            <a:r>
              <a:rPr lang="en-US" sz="2000" dirty="0"/>
              <a:t> (MDR) – holds data read in from memory or, alternatively, produced by the ALU and waiting to be stored in memory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Memory Address Register</a:t>
            </a:r>
            <a:r>
              <a:rPr lang="en-US" sz="2000" dirty="0"/>
              <a:t> (MAR) – holds address of RAM memory location where input/output data is supposed to be read in/written out</a:t>
            </a:r>
          </a:p>
          <a:p>
            <a:pPr lvl="1"/>
            <a:r>
              <a:rPr lang="en-US" sz="1800" dirty="0"/>
              <a:t>NOTE: unlike MDR, MAR contains *address* of a mem location, not actual data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Return Address</a:t>
            </a:r>
            <a:r>
              <a:rPr lang="en-US" sz="2000" dirty="0"/>
              <a:t> (RA) – the address where upon finishing a sequence of instructions, the execution should jump and commence with the execution of subsequent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8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Types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Registers on previous two slides are a staple in most ISA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are several other registers common to many chip designs</a:t>
            </a:r>
          </a:p>
          <a:p>
            <a:pPr lvl="1"/>
            <a:r>
              <a:rPr lang="en-US" sz="1800" dirty="0"/>
              <a:t>These are encountered in different numbers (also depending on ISA)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Since they come in larger numbers they don’t have an acronym </a:t>
            </a:r>
          </a:p>
          <a:p>
            <a:pPr lvl="1"/>
            <a:r>
              <a:rPr lang="en-US" sz="1800" dirty="0"/>
              <a:t>Registers for </a:t>
            </a:r>
            <a:r>
              <a:rPr lang="en-US" sz="1800" dirty="0">
                <a:solidFill>
                  <a:srgbClr val="0070C0"/>
                </a:solidFill>
              </a:rPr>
              <a:t>Subroutine Arguments</a:t>
            </a:r>
            <a:r>
              <a:rPr lang="en-US" sz="1800" dirty="0"/>
              <a:t> (4) – </a:t>
            </a:r>
            <a:r>
              <a:rPr lang="en-US" sz="1800" dirty="0">
                <a:latin typeface="Consolas" panose="020B0609020204030204" pitchFamily="49" charset="0"/>
              </a:rPr>
              <a:t>a0</a:t>
            </a:r>
            <a:r>
              <a:rPr lang="en-US" sz="1800" dirty="0"/>
              <a:t> through </a:t>
            </a:r>
            <a:r>
              <a:rPr lang="en-US" sz="1800" dirty="0">
                <a:latin typeface="Consolas" panose="020B0609020204030204" pitchFamily="49" charset="0"/>
              </a:rPr>
              <a:t>a3</a:t>
            </a:r>
          </a:p>
          <a:p>
            <a:pPr lvl="1"/>
            <a:r>
              <a:rPr lang="en-US" sz="1800" dirty="0"/>
              <a:t>Registers for </a:t>
            </a:r>
            <a:r>
              <a:rPr lang="en-US" sz="1800" dirty="0">
                <a:solidFill>
                  <a:srgbClr val="0070C0"/>
                </a:solidFill>
              </a:rPr>
              <a:t>Temporary Variables</a:t>
            </a:r>
            <a:r>
              <a:rPr lang="en-US" sz="1800" dirty="0"/>
              <a:t> (10) – </a:t>
            </a:r>
            <a:r>
              <a:rPr lang="en-US" sz="1800" dirty="0">
                <a:latin typeface="Consolas" panose="020B0609020204030204" pitchFamily="49" charset="0"/>
              </a:rPr>
              <a:t>t0</a:t>
            </a:r>
            <a:r>
              <a:rPr lang="en-US" sz="1800" dirty="0"/>
              <a:t> through </a:t>
            </a:r>
            <a:r>
              <a:rPr lang="en-US" sz="1800" dirty="0">
                <a:latin typeface="Consolas" panose="020B0609020204030204" pitchFamily="49" charset="0"/>
              </a:rPr>
              <a:t>t9</a:t>
            </a:r>
          </a:p>
          <a:p>
            <a:pPr lvl="1"/>
            <a:r>
              <a:rPr lang="en-US" sz="1800" dirty="0"/>
              <a:t>Registers for </a:t>
            </a:r>
            <a:r>
              <a:rPr lang="en-US" sz="1800" dirty="0">
                <a:solidFill>
                  <a:srgbClr val="0070C0"/>
                </a:solidFill>
              </a:rPr>
              <a:t>Saved Temporary Variables</a:t>
            </a:r>
            <a:r>
              <a:rPr lang="en-US" sz="1800" dirty="0"/>
              <a:t> (8) – </a:t>
            </a:r>
            <a:r>
              <a:rPr lang="en-US" sz="1800" dirty="0">
                <a:latin typeface="Consolas" panose="020B0609020204030204" pitchFamily="49" charset="0"/>
              </a:rPr>
              <a:t>s0</a:t>
            </a:r>
            <a:r>
              <a:rPr lang="en-US" sz="1800" dirty="0"/>
              <a:t> through </a:t>
            </a:r>
            <a:r>
              <a:rPr lang="en-US" sz="1800" dirty="0">
                <a:latin typeface="Consolas" panose="020B0609020204030204" pitchFamily="49" charset="0"/>
              </a:rPr>
              <a:t>s7</a:t>
            </a:r>
          </a:p>
          <a:p>
            <a:pPr lvl="2"/>
            <a:r>
              <a:rPr lang="en-US" sz="1600" dirty="0"/>
              <a:t>Saved between function calls</a:t>
            </a:r>
          </a:p>
          <a:p>
            <a:pPr lvl="1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6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Types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Several other registers are involved in handling function calls</a:t>
            </a:r>
          </a:p>
          <a:p>
            <a:endParaRPr lang="en-US" sz="1900" dirty="0"/>
          </a:p>
          <a:p>
            <a:endParaRPr lang="en-US" sz="1900" dirty="0"/>
          </a:p>
          <a:p>
            <a:r>
              <a:rPr lang="en-US" sz="2000" dirty="0"/>
              <a:t>Summarized below, their meaning only apparent in conjunction with the organization of the virtual memory</a:t>
            </a:r>
          </a:p>
          <a:p>
            <a:endParaRPr lang="en-US" sz="2000" dirty="0"/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Stack Pointer</a:t>
            </a:r>
            <a:r>
              <a:rPr lang="en-US" sz="1600" dirty="0"/>
              <a:t> (</a:t>
            </a:r>
            <a:r>
              <a:rPr lang="en-US" sz="1600" dirty="0" err="1"/>
              <a:t>sp</a:t>
            </a:r>
            <a:r>
              <a:rPr lang="en-US" sz="1600" dirty="0"/>
              <a:t>) – a register that holds an address that points to the top of the stack</a:t>
            </a:r>
          </a:p>
          <a:p>
            <a:pPr lvl="4"/>
            <a:endParaRPr lang="en-US" sz="1000" dirty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Global </a:t>
            </a:r>
            <a:r>
              <a:rPr lang="en-US" sz="1600" dirty="0">
                <a:solidFill>
                  <a:srgbClr val="0070C0"/>
                </a:solidFill>
              </a:rPr>
              <a:t>Pointer</a:t>
            </a:r>
            <a:r>
              <a:rPr lang="en-US" sz="1600" dirty="0"/>
              <a:t> (</a:t>
            </a:r>
            <a:r>
              <a:rPr lang="en-US" sz="1600" dirty="0" err="1"/>
              <a:t>gp</a:t>
            </a:r>
            <a:r>
              <a:rPr lang="en-US" sz="1600" dirty="0"/>
              <a:t>) – a register that holds an address that points to the middle of a block of memory in the static data segment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Frame </a:t>
            </a:r>
            <a:r>
              <a:rPr lang="en-US" sz="1600" dirty="0">
                <a:solidFill>
                  <a:srgbClr val="0070C0"/>
                </a:solidFill>
              </a:rPr>
              <a:t>Pointer</a:t>
            </a:r>
            <a:r>
              <a:rPr lang="en-US" sz="1600" dirty="0"/>
              <a:t> (</a:t>
            </a:r>
            <a:r>
              <a:rPr lang="en-US" sz="1600" dirty="0" err="1"/>
              <a:t>fp</a:t>
            </a:r>
            <a:r>
              <a:rPr lang="en-US" sz="1600" dirty="0"/>
              <a:t>) - a register that holds an address that points to the beginning of the procedure frame (for instance, the previous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/>
              <a:t> before this function changed its value)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9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Register, Departing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Registers: a very precious resource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If they are so good, why can’t we have more?</a:t>
            </a:r>
          </a:p>
          <a:p>
            <a:pPr lvl="1"/>
            <a:r>
              <a:rPr lang="en-US" sz="1800" dirty="0"/>
              <a:t>Increasing their number is not straightforward</a:t>
            </a:r>
          </a:p>
          <a:p>
            <a:pPr lvl="2"/>
            <a:r>
              <a:rPr lang="en-US" sz="1600" dirty="0"/>
              <a:t>Need to change the design of the chip (the microarchitecture) &amp; not enough space (maybe go 3D?)</a:t>
            </a:r>
          </a:p>
          <a:p>
            <a:pPr lvl="2"/>
            <a:r>
              <a:rPr lang="en-US" sz="1600" dirty="0" smtClean="0"/>
              <a:t>Need to change the very nature of an instruction (and as such ISA gets touched in the process)</a:t>
            </a:r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Examples:</a:t>
            </a:r>
          </a:p>
          <a:p>
            <a:pPr lvl="1"/>
            <a:r>
              <a:rPr lang="en-US" sz="1800" dirty="0"/>
              <a:t>In 32-bit MIPS ISA, there are 32 registers </a:t>
            </a:r>
          </a:p>
          <a:p>
            <a:pPr lvl="1"/>
            <a:r>
              <a:rPr lang="en-US" sz="1800" dirty="0"/>
              <a:t>GP100 GPU (Pascal): 56 SMs, each with 64 SPs. Total register file: 14336K (~3.5 million registers)</a:t>
            </a:r>
          </a:p>
          <a:p>
            <a:pPr lvl="2"/>
            <a:r>
              <a:rPr lang="en-US" sz="1600" dirty="0"/>
              <a:t>Seems impressive but it’s not: 56 SMs * 2048 threads/SM * 32 registers/thread (guesstimate) = 3.6 million registers needed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7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 dirty="0"/>
              <a:t>The Hardware-Software Interplay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280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100363"/>
            <a:ext cx="5539339" cy="823393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44378" y="4923756"/>
            <a:ext cx="61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dirty="0"/>
              <a:t>“Nothing is particularly hard if you divide it into small jobs.”</a:t>
            </a:r>
          </a:p>
          <a:p>
            <a:pPr lvl="1" algn="r"/>
            <a:r>
              <a:rPr lang="en-US" dirty="0"/>
              <a:t>Henry Ford</a:t>
            </a:r>
          </a:p>
        </p:txBody>
      </p:sp>
    </p:spTree>
    <p:extLst>
      <p:ext uri="{BB962C8B-B14F-4D97-AF65-F5344CB8AC3E}">
        <p14:creationId xmlns:p14="http://schemas.microsoft.com/office/powerpoint/2010/main" val="31210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Comic of the day: Too many cooks spoil the broth.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[https://t.co/kYI3Mz1iKF]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bs.twimg.com/media/CiGpyZwWMAIumij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566" y="1535033"/>
            <a:ext cx="4547679" cy="42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29122-C6C5-4BC0-9EF6-438B0B5A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A4D11-B929-484F-85D4-7DBB67BA1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20" y="81644"/>
            <a:ext cx="6537960" cy="5771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3BAFC-D04B-45A7-B150-574424D0F2DD}"/>
              </a:ext>
            </a:extLst>
          </p:cNvPr>
          <p:cNvSpPr/>
          <p:nvPr/>
        </p:nvSpPr>
        <p:spPr>
          <a:xfrm>
            <a:off x="1960827" y="5942368"/>
            <a:ext cx="798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Workers on the first moving assembly line put together magnetos and flywheels for 1913 Ford autos. Highland Park, Michigan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F411-4836-4B3C-B8C0-85791C19E824}"/>
              </a:ext>
            </a:extLst>
          </p:cNvPr>
          <p:cNvSpPr/>
          <p:nvPr/>
        </p:nvSpPr>
        <p:spPr>
          <a:xfrm>
            <a:off x="65312" y="6539065"/>
            <a:ext cx="5137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3"/>
              </a:rPr>
              <a:t>http://www.gpschools.org/ci/depts/eng/k5/third/fordpic.htm</a:t>
            </a:r>
            <a:r>
              <a:rPr lang="fr-FR" sz="1200" dirty="0"/>
              <a:t> [public domain]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3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Pipelining, or the Assembly Line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Henry Ford: capitalized on, and improved the assembly line idea on an industrial scale and in the process shaped the automotive industry (Ford Model T)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Vehicle assembly line: a good example of a </a:t>
            </a:r>
            <a:r>
              <a:rPr lang="en-US" sz="2000" dirty="0">
                <a:solidFill>
                  <a:srgbClr val="0070C0"/>
                </a:solidFill>
              </a:rPr>
              <a:t>pipelined process</a:t>
            </a:r>
          </a:p>
          <a:p>
            <a:pPr lvl="1"/>
            <a:r>
              <a:rPr lang="en-US" sz="1800" dirty="0"/>
              <a:t>The output of one stage (station) becomes the input for the downstream stage </a:t>
            </a:r>
          </a:p>
          <a:p>
            <a:pPr lvl="1"/>
            <a:r>
              <a:rPr lang="en-US" sz="1800" dirty="0"/>
              <a:t>Once assembly line primed, a vehicle gets finished/manufactured during each cycle</a:t>
            </a:r>
          </a:p>
          <a:p>
            <a:pPr lvl="1"/>
            <a:r>
              <a:rPr lang="en-US" sz="1800" dirty="0"/>
              <a:t>“cycle” is the time it takes from the moment a station gets its input to the moment its output leaves the station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4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73E780-ADB3-4B72-BD4A-C38423D62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00"/>
          <a:stretch/>
        </p:blipFill>
        <p:spPr>
          <a:xfrm>
            <a:off x="0" y="1246846"/>
            <a:ext cx="6035040" cy="43643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9BFF-B583-4163-8DFC-3FAD6D1B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3A6F3-C544-48B3-A6AF-A89B9DC95504}"/>
              </a:ext>
            </a:extLst>
          </p:cNvPr>
          <p:cNvSpPr/>
          <p:nvPr/>
        </p:nvSpPr>
        <p:spPr>
          <a:xfrm>
            <a:off x="357868" y="5689939"/>
            <a:ext cx="114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Historical change of the manufacturing line. Manual assembly line (left); Hyundai assembly line in Chennai, India (right)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12A1A9-CCB0-4758-BC8B-5C74855AFE7E}"/>
                  </a:ext>
                </a:extLst>
              </p:cNvPr>
              <p:cNvSpPr/>
              <p:nvPr/>
            </p:nvSpPr>
            <p:spPr>
              <a:xfrm>
                <a:off x="0" y="6536898"/>
                <a:ext cx="459933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Steve </a:t>
                </a:r>
                <a:r>
                  <a:rPr lang="en-US" sz="900" dirty="0" err="1"/>
                  <a:t>Jurvetson</a:t>
                </a:r>
                <a:r>
                  <a:rPr lang="en-US" sz="900" dirty="0"/>
                  <a:t> and Mike Bird [Creative Commons Attribution-Share Alike 4.0 International]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12A1A9-CCB0-4758-BC8B-5C74855AF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36898"/>
                <a:ext cx="4599336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obotic machines weld bodies of Kia cars in its factory in Zilina, 200 kilometres north of Bratislava October 3, 2012. Photograph: Petr Josek/Reuters.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14" y="1838800"/>
            <a:ext cx="5363167" cy="332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2977" y="5168767"/>
            <a:ext cx="49602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https://www.rediff.com/business/report/hyundai-uses-580-robots-in-chennai-plant-maruti-5000/20180530.htm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4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Car Analogy Behind…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FDX cycle: Fetch, Decode, Execute - carried out for </a:t>
            </a:r>
            <a:r>
              <a:rPr lang="en-US" sz="1800" dirty="0">
                <a:solidFill>
                  <a:srgbClr val="0070C0"/>
                </a:solidFill>
              </a:rPr>
              <a:t>each</a:t>
            </a:r>
            <a:r>
              <a:rPr lang="en-US" sz="1800" dirty="0"/>
              <a:t> machine instruction</a:t>
            </a:r>
          </a:p>
          <a:p>
            <a:pPr lvl="1"/>
            <a:r>
              <a:rPr lang="en-US" sz="1400" dirty="0"/>
              <a:t>Sometimes called FDXW (W: “Write”)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sz="1800" dirty="0"/>
              <a:t>A closer look at what gets fetched (instructions and data) and then what happens upon execution leads to a generic five-stage process associated with an instruction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sz="1800" dirty="0"/>
              <a:t>“generic” above means that, in a first order approximation, these five stages can represent any instruction, although some instructions might not have all five stages:</a:t>
            </a:r>
          </a:p>
          <a:p>
            <a:pPr lvl="1"/>
            <a:r>
              <a:rPr lang="en-US" sz="1600" dirty="0"/>
              <a:t>Stage 1: Fetch an instruction</a:t>
            </a:r>
          </a:p>
          <a:p>
            <a:pPr lvl="1"/>
            <a:r>
              <a:rPr lang="en-US" sz="1600" dirty="0"/>
              <a:t>Stage 2: Decode the instruction</a:t>
            </a:r>
          </a:p>
          <a:p>
            <a:pPr lvl="1"/>
            <a:r>
              <a:rPr lang="en-US" sz="1600" dirty="0"/>
              <a:t>Stage 3: Data access</a:t>
            </a:r>
          </a:p>
          <a:p>
            <a:pPr lvl="1"/>
            <a:r>
              <a:rPr lang="en-US" sz="1600" dirty="0"/>
              <a:t>Stage 4: Execute the operation (e.g., might be a request to calculate an address)</a:t>
            </a:r>
          </a:p>
          <a:p>
            <a:pPr lvl="1"/>
            <a:r>
              <a:rPr lang="en-US" sz="1600" dirty="0"/>
              <a:t>Stage 5: Write-back into register file</a:t>
            </a:r>
          </a:p>
          <a:p>
            <a:pPr lvl="2"/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7798" y="6548756"/>
            <a:ext cx="1371600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+mj-lt"/>
              </a:rPr>
              <a:t>[Patterson,  4</a:t>
            </a:r>
            <a:r>
              <a:rPr lang="en-US" sz="800" baseline="30000" dirty="0">
                <a:latin typeface="+mj-lt"/>
              </a:rPr>
              <a:t>th</a:t>
            </a:r>
            <a:r>
              <a:rPr lang="en-US" sz="800" dirty="0">
                <a:latin typeface="+mj-lt"/>
              </a:rPr>
              <a:t> edition]</a:t>
            </a:r>
            <a:r>
              <a:rPr lang="en-US" sz="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2169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thumb: costs to perform an operation &gt; 1 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344" y="1495221"/>
            <a:ext cx="11960872" cy="364920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Four cycles for SW</a:t>
            </a:r>
          </a:p>
          <a:p>
            <a:endParaRPr lang="en-US" dirty="0"/>
          </a:p>
          <a:p>
            <a:r>
              <a:rPr lang="en-US" dirty="0"/>
              <a:t>Five cycles for LW</a:t>
            </a:r>
          </a:p>
          <a:p>
            <a:endParaRPr lang="en-US" dirty="0"/>
          </a:p>
          <a:p>
            <a:r>
              <a:rPr lang="en-US" dirty="0"/>
              <a:t>Four cycles for add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5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Pipelining,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Assume a five-stage pipeline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Pipelining, cornerstone idea:  the following tasks can be worked upon simultaneously when processing five instructions:</a:t>
            </a:r>
          </a:p>
          <a:p>
            <a:pPr lvl="1"/>
            <a:r>
              <a:rPr lang="en-US" sz="1800" dirty="0"/>
              <a:t>Instruction 1 is in the 5</a:t>
            </a:r>
            <a:r>
              <a:rPr lang="en-US" sz="1800" baseline="30000" dirty="0"/>
              <a:t>th</a:t>
            </a:r>
            <a:r>
              <a:rPr lang="en-US" sz="1800" dirty="0"/>
              <a:t> stage of  the FDX cycle</a:t>
            </a:r>
          </a:p>
          <a:p>
            <a:pPr lvl="1"/>
            <a:r>
              <a:rPr lang="en-US" sz="1800" dirty="0"/>
              <a:t>Instruction 2 is in the 4</a:t>
            </a:r>
            <a:r>
              <a:rPr lang="en-US" sz="1800" baseline="30000" dirty="0"/>
              <a:t>th</a:t>
            </a:r>
            <a:r>
              <a:rPr lang="en-US" sz="1800" dirty="0"/>
              <a:t> stage of the FDX cycle</a:t>
            </a:r>
          </a:p>
          <a:p>
            <a:pPr lvl="1"/>
            <a:r>
              <a:rPr lang="en-US" sz="1800" dirty="0"/>
              <a:t>Instruction 3 is in the 3</a:t>
            </a:r>
            <a:r>
              <a:rPr lang="en-US" sz="1800" baseline="30000" dirty="0"/>
              <a:t>rd</a:t>
            </a:r>
            <a:r>
              <a:rPr lang="en-US" sz="1800" dirty="0"/>
              <a:t> stage of the FDX cycle</a:t>
            </a:r>
          </a:p>
          <a:p>
            <a:pPr lvl="1"/>
            <a:r>
              <a:rPr lang="en-US" sz="1800" dirty="0"/>
              <a:t>Instruction 4 is in the 2</a:t>
            </a:r>
            <a:r>
              <a:rPr lang="en-US" sz="1800" baseline="30000" dirty="0"/>
              <a:t>nd</a:t>
            </a:r>
            <a:r>
              <a:rPr lang="en-US" sz="1800" dirty="0"/>
              <a:t> stage of the FDX cycle</a:t>
            </a:r>
          </a:p>
          <a:p>
            <a:pPr lvl="1"/>
            <a:r>
              <a:rPr lang="en-US" sz="1800" dirty="0"/>
              <a:t>Instruction 5 is in the 1</a:t>
            </a:r>
            <a:r>
              <a:rPr lang="en-US" sz="1800" baseline="30000" dirty="0"/>
              <a:t>st</a:t>
            </a:r>
            <a:r>
              <a:rPr lang="en-US" sz="1800" dirty="0"/>
              <a:t> stage of the FDX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3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 for execution 3 SW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$t0,  0($s2) 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$t1, 32($s2) 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sw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$t2, 64($s2) 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/>
              <a:t>Case 1: No pipelining – 2100 picoseconds [</a:t>
            </a:r>
            <a:r>
              <a:rPr lang="en-US" sz="2000" dirty="0" err="1"/>
              <a:t>ps</a:t>
            </a:r>
            <a:r>
              <a:rPr lang="en-US" sz="2000" dirty="0"/>
              <a:t>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58" y="4267201"/>
            <a:ext cx="8545085" cy="16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Streaming for execution 3 SW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330066"/>
              </a:buClr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$t0,  0($s2) </a:t>
            </a:r>
          </a:p>
          <a:p>
            <a:pPr marL="0" indent="0">
              <a:buClr>
                <a:srgbClr val="330066"/>
              </a:buClr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$t1, 32($s2) </a:t>
            </a:r>
          </a:p>
          <a:p>
            <a:pPr marL="0" indent="0">
              <a:buClr>
                <a:srgbClr val="330066"/>
              </a:buClr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$t2, 64($s2) 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/>
              <a:t>Case 2: With pipelining – 1200 picoseconds [</a:t>
            </a:r>
            <a:r>
              <a:rPr lang="en-US" sz="2000" dirty="0" err="1"/>
              <a:t>ps</a:t>
            </a:r>
            <a:r>
              <a:rPr lang="en-US" sz="2000" dirty="0"/>
              <a:t>] (5 GHz clock cycle)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02" y="4267201"/>
            <a:ext cx="8526797" cy="16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segment’s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Understand the basics of how the hardware works for the purpose of writing better software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Immediate focus: discuss how </a:t>
            </a:r>
            <a:r>
              <a:rPr lang="en-US" dirty="0"/>
              <a:t>a sequence of </a:t>
            </a:r>
            <a:r>
              <a:rPr lang="en-US" dirty="0">
                <a:solidFill>
                  <a:srgbClr val="0070C0"/>
                </a:solidFill>
              </a:rPr>
              <a:t>instructions</a:t>
            </a:r>
            <a:r>
              <a:rPr lang="en-US" dirty="0"/>
              <a:t> processes a bunch of </a:t>
            </a:r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Pipelining: on its “balanced”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500" dirty="0"/>
          </a:p>
          <a:p>
            <a:pPr lvl="1"/>
            <a:endParaRPr lang="en-US" sz="1500" dirty="0"/>
          </a:p>
          <a:p>
            <a:r>
              <a:rPr lang="en-US" sz="2000" dirty="0"/>
              <a:t>An ideal situation is when each of pipeline stage takes the same amount of time for completion</a:t>
            </a:r>
          </a:p>
          <a:p>
            <a:pPr lvl="1"/>
            <a:r>
              <a:rPr lang="en-US" sz="1800" dirty="0"/>
              <a:t>The pipeline is then </a:t>
            </a:r>
            <a:r>
              <a:rPr lang="en-US" sz="1800" dirty="0">
                <a:solidFill>
                  <a:srgbClr val="0070C0"/>
                </a:solidFill>
              </a:rPr>
              <a:t>balanced</a:t>
            </a:r>
          </a:p>
          <a:p>
            <a:endParaRPr lang="en-US" sz="1900" dirty="0"/>
          </a:p>
          <a:p>
            <a:endParaRPr lang="en-US" sz="1900" dirty="0"/>
          </a:p>
          <a:p>
            <a:r>
              <a:rPr lang="en-US" sz="2000" dirty="0"/>
              <a:t>If pipeline not balanced, there will be stations that wait for the laggard station at every single cycle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Common sense: If there is a station that takes a significantly longer time since it does significantly more than other stations, it should be broken into two and the length of the pipeline increases by one station</a:t>
            </a:r>
          </a:p>
          <a:p>
            <a:pPr lvl="1"/>
            <a:r>
              <a:rPr lang="en-US" sz="1600" dirty="0"/>
              <a:t>Leads to deeper pipelines</a:t>
            </a:r>
          </a:p>
          <a:p>
            <a:pPr lvl="1"/>
            <a:r>
              <a:rPr lang="en-US" sz="1600" dirty="0"/>
              <a:t>Typical pipeline depth today: 12-15 stages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5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 Code to Machine Instructions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Your program is the result of a compile step in which a source file is turned into an </a:t>
            </a:r>
            <a:r>
              <a:rPr lang="en-US" sz="2000" dirty="0" smtClean="0"/>
              <a:t>executable</a:t>
            </a:r>
          </a:p>
          <a:p>
            <a:pPr lvl="1"/>
            <a:r>
              <a:rPr lang="en-US" sz="1600" dirty="0" smtClean="0"/>
              <a:t>Your </a:t>
            </a:r>
            <a:r>
              <a:rPr lang="en-US" sz="1600" dirty="0" smtClean="0">
                <a:solidFill>
                  <a:srgbClr val="0070C0"/>
                </a:solidFill>
              </a:rPr>
              <a:t>lines of code</a:t>
            </a:r>
            <a:r>
              <a:rPr lang="en-US" sz="1600" dirty="0" smtClean="0"/>
              <a:t>, converted into </a:t>
            </a:r>
            <a:r>
              <a:rPr lang="en-US" sz="1600" dirty="0" smtClean="0">
                <a:solidFill>
                  <a:srgbClr val="0070C0"/>
                </a:solidFill>
              </a:rPr>
              <a:t>machine instructions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What’s an “executable”?</a:t>
            </a:r>
          </a:p>
          <a:p>
            <a:pPr lvl="1"/>
            <a:r>
              <a:rPr lang="en-US" sz="1600" dirty="0" smtClean="0"/>
              <a:t>Sequence </a:t>
            </a:r>
            <a:r>
              <a:rPr lang="en-US" sz="1600" dirty="0"/>
              <a:t>of machine instructions </a:t>
            </a:r>
            <a:r>
              <a:rPr lang="en-US" sz="1600" dirty="0" smtClean="0"/>
              <a:t>that can be processed, </a:t>
            </a:r>
            <a:r>
              <a:rPr lang="en-US" sz="1600" dirty="0"/>
              <a:t>one by </a:t>
            </a:r>
            <a:r>
              <a:rPr lang="en-US" sz="1600" dirty="0" smtClean="0"/>
              <a:t>one, </a:t>
            </a:r>
            <a:r>
              <a:rPr lang="en-US" sz="1600" dirty="0"/>
              <a:t>by the </a:t>
            </a:r>
            <a:r>
              <a:rPr lang="en-US" sz="1600" dirty="0" smtClean="0"/>
              <a:t>processor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2000" dirty="0" smtClean="0"/>
          </a:p>
          <a:p>
            <a:r>
              <a:rPr lang="en-US" sz="2000" dirty="0" smtClean="0"/>
              <a:t>Execution concludes; i.e., your program done, </a:t>
            </a:r>
            <a:r>
              <a:rPr lang="en-US" sz="2000" dirty="0"/>
              <a:t>when last instruction was taken care </a:t>
            </a:r>
            <a:r>
              <a:rPr lang="en-US" sz="2000" dirty="0" smtClean="0"/>
              <a:t>of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973504" y="2269505"/>
            <a:ext cx="494667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Simplest C Program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3562" y="4502503"/>
            <a:ext cx="52948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 </a:t>
            </a:r>
            <a:r>
              <a:rPr lang="en-US" sz="1200" dirty="0" err="1">
                <a:latin typeface="Consolas" panose="020B0609020204030204" pitchFamily="49" charset="0"/>
              </a:rPr>
              <a:t>gcc</a:t>
            </a:r>
            <a:r>
              <a:rPr lang="en-US" sz="1200" dirty="0">
                <a:latin typeface="Consolas" panose="020B0609020204030204" pitchFamily="49" charset="0"/>
              </a:rPr>
              <a:t> -o </a:t>
            </a:r>
            <a:r>
              <a:rPr lang="en-US" sz="1200" dirty="0" err="1">
                <a:latin typeface="Consolas" panose="020B0609020204030204" pitchFamily="49" charset="0"/>
              </a:rPr>
              <a:t>helloWorld</a:t>
            </a:r>
            <a:r>
              <a:rPr lang="en-US" sz="1200" dirty="0">
                <a:latin typeface="Consolas" panose="020B0609020204030204" pitchFamily="49" charset="0"/>
              </a:rPr>
              <a:t> helloWorld.cpp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 ls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helloWorld</a:t>
            </a:r>
            <a:r>
              <a:rPr lang="en-US" sz="1200" dirty="0">
                <a:latin typeface="Consolas" panose="020B0609020204030204" pitchFamily="49" charset="0"/>
              </a:rPr>
              <a:t>  helloWorld.cxx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 </a:t>
            </a:r>
            <a:r>
              <a:rPr lang="en-US" sz="1200" dirty="0" err="1">
                <a:latin typeface="Consolas" panose="020B0609020204030204" pitchFamily="49" charset="0"/>
              </a:rPr>
              <a:t>srun</a:t>
            </a:r>
            <a:r>
              <a:rPr lang="en-US" sz="1200" dirty="0">
                <a:latin typeface="Consolas" panose="020B0609020204030204" pitchFamily="49" charset="0"/>
              </a:rPr>
              <a:t> -p </a:t>
            </a:r>
            <a:r>
              <a:rPr lang="en-US" sz="1200" dirty="0" err="1">
                <a:latin typeface="Consolas" panose="020B0609020204030204" pitchFamily="49" charset="0"/>
              </a:rPr>
              <a:t>slurm_shortgpu</a:t>
            </a:r>
            <a:r>
              <a:rPr lang="en-US" sz="1200" dirty="0">
                <a:latin typeface="Consolas" panose="020B0609020204030204" pitchFamily="49" charset="0"/>
              </a:rPr>
              <a:t> --</a:t>
            </a:r>
            <a:r>
              <a:rPr lang="en-US" sz="1200" dirty="0" err="1">
                <a:latin typeface="Consolas" panose="020B0609020204030204" pitchFamily="49" charset="0"/>
              </a:rPr>
              <a:t>pty</a:t>
            </a:r>
            <a:r>
              <a:rPr lang="en-US" sz="1200" dirty="0">
                <a:latin typeface="Consolas" panose="020B0609020204030204" pitchFamily="49" charset="0"/>
              </a:rPr>
              <a:t> -u ./</a:t>
            </a:r>
            <a:r>
              <a:rPr lang="en-US" sz="1200" dirty="0" err="1">
                <a:latin typeface="Consolas" panose="020B0609020204030204" pitchFamily="49" charset="0"/>
              </a:rPr>
              <a:t>helloWorld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srun</a:t>
            </a:r>
            <a:r>
              <a:rPr lang="en-US" sz="1200" dirty="0">
                <a:latin typeface="Consolas" panose="020B0609020204030204" pitchFamily="49" charset="0"/>
              </a:rPr>
              <a:t>: job 240350 queued and waiting for resources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srun</a:t>
            </a:r>
            <a:r>
              <a:rPr lang="en-US" sz="1200" dirty="0">
                <a:latin typeface="Consolas" panose="020B0609020204030204" pitchFamily="49" charset="0"/>
              </a:rPr>
              <a:t>: job 240350 has been allocated resources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Hello World!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euler</a:t>
            </a:r>
            <a:r>
              <a:rPr lang="en-US" sz="1200" dirty="0">
                <a:latin typeface="Consolas" panose="020B0609020204030204" pitchFamily="49" charset="0"/>
              </a:rPr>
              <a:t> ~/ME759&gt;</a:t>
            </a:r>
          </a:p>
        </p:txBody>
      </p:sp>
      <p:sp>
        <p:nvSpPr>
          <p:cNvPr id="5" name="Down Arrow 4"/>
          <p:cNvSpPr/>
          <p:nvPr/>
        </p:nvSpPr>
        <p:spPr>
          <a:xfrm>
            <a:off x="9281375" y="4142704"/>
            <a:ext cx="279042" cy="266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 Code to Machine Instructions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Punch line: There </a:t>
            </a:r>
            <a:r>
              <a:rPr lang="en-US" sz="2000" dirty="0"/>
              <a:t>is a difference between a line a code and a machine instruction</a:t>
            </a:r>
          </a:p>
          <a:p>
            <a:pPr lvl="2"/>
            <a:endParaRPr lang="en-US" sz="1400" dirty="0" smtClean="0"/>
          </a:p>
          <a:p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Line of C code:</a:t>
            </a:r>
          </a:p>
          <a:p>
            <a:pPr lvl="1"/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288676" y="3744135"/>
            <a:ext cx="9805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42900" algn="l"/>
              </a:tabLst>
            </a:pPr>
            <a:r>
              <a:rPr lang="en-US" sz="1600" dirty="0" err="1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lw</a:t>
            </a:r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	 $t0, 12($s2) 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# reg $t0 gets value stored 12 bytes from address in $s2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342900" algn="l"/>
              </a:tabLst>
            </a:pPr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add	 $t0, $s4, $t0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# reg $t0 gets the sum of values stored in reg $s4 and reg $t0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342900" algn="l"/>
              </a:tabLst>
            </a:pPr>
            <a:r>
              <a:rPr lang="en-US" sz="1600" dirty="0" err="1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sw</a:t>
            </a:r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	 $t0, 16($s2) 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# store what’s in $t0</a:t>
            </a:r>
            <a:r>
              <a:rPr lang="en-US" sz="1600" dirty="0">
                <a:ea typeface="Calibri"/>
                <a:cs typeface="Times New Roman"/>
              </a:rPr>
              <a:t>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at mem location 16 bytes from address in $s2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8394" y="2428565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  <a:ea typeface="Calibri"/>
              </a:rPr>
              <a:t>a[4] = delta + a[3];</a:t>
            </a:r>
            <a:r>
              <a:rPr lang="en-US" dirty="0">
                <a:solidFill>
                  <a:srgbClr val="00B050"/>
                </a:solidFill>
                <a:latin typeface="Consolas"/>
                <a:ea typeface="Calibri"/>
              </a:rPr>
              <a:t> //line of C code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3216438"/>
            <a:ext cx="8229600" cy="47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1800" dirty="0"/>
              <a:t>MIPS assembly code generated by the compiler (three instructions):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426239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10001110010010000000000000001100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00000010100010000100000000100000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latin typeface="Consolas"/>
                <a:ea typeface="Calibri"/>
                <a:cs typeface="Times New Roman"/>
              </a:rPr>
              <a:t>10101110010010000000000000010000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76400" y="4969038"/>
            <a:ext cx="8229600" cy="47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1800" dirty="0"/>
              <a:t>Set of three corresponding MIPS instructions produced by the compiler:</a:t>
            </a:r>
          </a:p>
        </p:txBody>
      </p:sp>
    </p:spTree>
    <p:extLst>
      <p:ext uri="{BB962C8B-B14F-4D97-AF65-F5344CB8AC3E}">
        <p14:creationId xmlns:p14="http://schemas.microsoft.com/office/powerpoint/2010/main" val="19226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 Code to Machine Instructions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 code</a:t>
            </a:r>
            <a:r>
              <a:rPr lang="en-US" sz="2000" dirty="0"/>
              <a:t> – what you write to implement an algorithm</a:t>
            </a:r>
          </a:p>
          <a:p>
            <a:pPr lvl="2"/>
            <a:endParaRPr lang="en-US" sz="1300" dirty="0"/>
          </a:p>
          <a:p>
            <a:r>
              <a:rPr lang="en-US" sz="2000" dirty="0">
                <a:solidFill>
                  <a:srgbClr val="0070C0"/>
                </a:solidFill>
              </a:rPr>
              <a:t>Assembly code</a:t>
            </a:r>
            <a:r>
              <a:rPr lang="en-US" sz="2000" dirty="0"/>
              <a:t> – intermediate step for compiler, humans can still read it</a:t>
            </a:r>
          </a:p>
          <a:p>
            <a:pPr lvl="1"/>
            <a:r>
              <a:rPr lang="en-US" sz="1600" dirty="0"/>
              <a:t>Spend 5 mins here: </a:t>
            </a:r>
            <a:r>
              <a:rPr lang="en-US" sz="1600" dirty="0">
                <a:hlinkClick r:id="rId3"/>
              </a:rPr>
              <a:t>https://godbolt.org</a:t>
            </a:r>
            <a:r>
              <a:rPr lang="en-US" sz="1600" dirty="0"/>
              <a:t> </a:t>
            </a:r>
          </a:p>
          <a:p>
            <a:pPr lvl="2"/>
            <a:endParaRPr lang="en-US" sz="1300" dirty="0"/>
          </a:p>
          <a:p>
            <a:r>
              <a:rPr lang="en-US" sz="2000" dirty="0">
                <a:solidFill>
                  <a:srgbClr val="0070C0"/>
                </a:solidFill>
              </a:rPr>
              <a:t>Machine code/Instructions</a:t>
            </a:r>
            <a:r>
              <a:rPr lang="en-US" sz="2000" dirty="0"/>
              <a:t> – what the assembly code gets translated into by the compiler and what the control unit (CU) digests</a:t>
            </a:r>
          </a:p>
          <a:p>
            <a:pPr marL="344487" lvl="1" indent="0">
              <a:buNone/>
            </a:pPr>
            <a:endParaRPr lang="en-US" sz="1600" dirty="0"/>
          </a:p>
          <a:p>
            <a:pPr lvl="1"/>
            <a:r>
              <a:rPr lang="en-US" sz="1800" dirty="0"/>
              <a:t>Machine code: what you see in an editor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sz="1800" dirty="0"/>
              <a:t> , etc.) if you open an executable file (basically gibberish) </a:t>
            </a:r>
            <a:br>
              <a:rPr lang="en-US" sz="1800" dirty="0"/>
            </a:br>
            <a:endParaRPr lang="en-US" sz="2400" dirty="0"/>
          </a:p>
          <a:p>
            <a:pPr lvl="1"/>
            <a:r>
              <a:rPr lang="en-US" sz="1800" dirty="0"/>
              <a:t>There is a </a:t>
            </a:r>
            <a:r>
              <a:rPr lang="en-US" sz="1800" dirty="0">
                <a:solidFill>
                  <a:srgbClr val="0070C0"/>
                </a:solidFill>
              </a:rPr>
              <a:t>one-to-one</a:t>
            </a:r>
            <a:r>
              <a:rPr lang="en-US" sz="1800" dirty="0"/>
              <a:t> correspondence between a line of assembly code and an instruction</a:t>
            </a:r>
          </a:p>
          <a:p>
            <a:pPr lvl="2"/>
            <a:r>
              <a:rPr lang="en-US" sz="1600" dirty="0"/>
              <a:t>(most of the time; particularly true for certain processors)</a:t>
            </a:r>
            <a:endParaRPr lang="en-US" sz="15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2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}&#10;\usepackage{mathtools}&#10;\pagestyle{empty}&#10;\newcommand{\vect}[1]{\boldsymbol{#1}}&#10;\newcommand{\matr}[1]{\boldsymbol{#1}}&#10;\DeclareMathOperator*{\argmin}{arg\,min}&#10;&#10;\newcommand{\CHRONO}{{\sffamily{{Chrono}}}}&#10;\newcommand{\softpackage}[1]{{\sffamily{#1}}}&#10;&#10;\def\mathbbm#1{\mathbb{#1}}% ***ALEX***&#10;\def\vect#1{{\bf #1}}&#10;\def\amatr#1{{\bf 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\newcommand{\norm}[1]{{ \left| { \left| #1 \right| }  \right| }}&#10;\newcommand{\subVect}[2]{{#1}_{{#2}}}&#10;&#10;\newcommand{\AppliedF}{{{\mathbf{f}}\left( {t,  {\bf q} , {\bf v} } \right)}}&#10;\newcommand{\ReactF}{{{{\bf{g}}_{\bf q}^{\rm{T}}({{\bf q}},t){\lambda }}}}&#10;\newcommand{\FricConF}{\left( \hatGN{i}\Pn{i} + \hatGU{i} \Ptu{i}  + \hatGW{i} \Ptw{i}  \right)}&#10;\newcommand{\DissipEnergy}{{\bf v}^T_{i,S} \cdot \left( \bar \gamma _u^i {\bf d}_{i,u} + \bar \gamma _w^i {\bf d}_{i,w} \right)}&#10;\newcommand{\HC}[1]{\mathclap{\text{#1}}}&#10;\begin{document}&#10;\begin{itemize}&#10; \item Overbar $\;\;\bar{}\;\;$: negation&#10; \item Plus $+\;\;$: logical OR&#10; \item Product $\cdot\;\;$: logical AND&#10;\end{itemize}&#10;\end{document}"/>
  <p:tag name="IGUANATEXSIZE" val="2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11927</TotalTime>
  <Words>5583</Words>
  <Application>Microsoft Office PowerPoint</Application>
  <PresentationFormat>Widescreen</PresentationFormat>
  <Paragraphs>1152</Paragraphs>
  <Slides>60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Consolas</vt:lpstr>
      <vt:lpstr>Courier New</vt:lpstr>
      <vt:lpstr>Tahoma</vt:lpstr>
      <vt:lpstr>Times New Roman</vt:lpstr>
      <vt:lpstr>Wingdings</vt:lpstr>
      <vt:lpstr>Custom Design</vt:lpstr>
      <vt:lpstr>Main</vt:lpstr>
      <vt:lpstr>1_Main</vt:lpstr>
      <vt:lpstr>2_Main</vt:lpstr>
      <vt:lpstr>3_Main</vt:lpstr>
      <vt:lpstr>Equation</vt:lpstr>
      <vt:lpstr>ME759 High Performance Computing for Applications in Engineering  [Spring 2020] </vt:lpstr>
      <vt:lpstr>Quote of the day</vt:lpstr>
      <vt:lpstr>Second quote of the day</vt:lpstr>
      <vt:lpstr>Before we get started…</vt:lpstr>
      <vt:lpstr>The Hardware-Software Interplay</vt:lpstr>
      <vt:lpstr>This segment’s purpose</vt:lpstr>
      <vt:lpstr>From C Code to Machine Instructions (1/4)</vt:lpstr>
      <vt:lpstr>From C Code to Machine Instructions (2/4)</vt:lpstr>
      <vt:lpstr>From C Code to Machine Instructions (3/4)</vt:lpstr>
      <vt:lpstr>From C Code to Machine Instructions (4/4)</vt:lpstr>
      <vt:lpstr>More on the “assembly instructions” side of things</vt:lpstr>
      <vt:lpstr>PowerPoint Presentation</vt:lpstr>
      <vt:lpstr>fldl, sw, addiu, lw, mul.d, … - What is this???</vt:lpstr>
      <vt:lpstr>Instruction Set Architecture (ISA)</vt:lpstr>
      <vt:lpstr>ISA: Two more important schools of thought</vt:lpstr>
      <vt:lpstr>The RISC ISA flavor</vt:lpstr>
      <vt:lpstr>The CISC ISA flavor</vt:lpstr>
      <vt:lpstr>The main ISA flavors: RISC vs. CISC</vt:lpstr>
      <vt:lpstr>Computing requires instructions and data</vt:lpstr>
      <vt:lpstr>The FDX Cycle [New Topic: pertains to “what happens with an instruction?” question]</vt:lpstr>
      <vt:lpstr>Decoding: Instructions Types </vt:lpstr>
      <vt:lpstr>Type I (MIPS ISA)</vt:lpstr>
      <vt:lpstr>Type R (MIPS ISA)</vt:lpstr>
      <vt:lpstr>Type J (MIPS ISA)</vt:lpstr>
      <vt:lpstr>Picking up the instruction type…</vt:lpstr>
      <vt:lpstr>[New Topic] Instruction Set Architecture vs. Chip Microarchitecture</vt:lpstr>
      <vt:lpstr>Schematic, middle-of-the-road CPU Microarchitecture</vt:lpstr>
      <vt:lpstr>The CPU’s Control Unit (CU)</vt:lpstr>
      <vt:lpstr>The CPU’s Arithmetic Logic Unit (ALU)</vt:lpstr>
      <vt:lpstr>FDX Cycle – The Execution Part: It All Boils Down to Transistors…</vt:lpstr>
      <vt:lpstr>Number of Transistors, on GPUs [NVIDIA architectures]</vt:lpstr>
      <vt:lpstr>Transistors: why we love them &amp; want as many as possible</vt:lpstr>
      <vt:lpstr>Transistors at work: AND, OR, NOT</vt:lpstr>
      <vt:lpstr>Example (1/2) [cooked up, but makes a point]</vt:lpstr>
      <vt:lpstr>Example (2/2) [cooked up, but makes a point]</vt:lpstr>
      <vt:lpstr>Example: One Bit Adder (visualize calculating 567+789)</vt:lpstr>
      <vt:lpstr>Integrated Circuits-A One Bit Combo: OR, AND, 1 Bit Adder</vt:lpstr>
      <vt:lpstr>Integrated Circuits: Ripple Design of 32-Bit Combo</vt:lpstr>
      <vt:lpstr>Integrated Circuits: From Transistors to Chip Microarchitecture</vt:lpstr>
      <vt:lpstr>Example: Number of Transistors, on GPUs [NVIDIA architectures]</vt:lpstr>
      <vt:lpstr>[FDEX Cycle: Execution Closing Remarks] It All Boils Down to Transistors…</vt:lpstr>
      <vt:lpstr>Registers</vt:lpstr>
      <vt:lpstr>Registers, backdrop (1/2)</vt:lpstr>
      <vt:lpstr>Registers, backdrop (2/2)</vt:lpstr>
      <vt:lpstr>Register Types (1/4)</vt:lpstr>
      <vt:lpstr>Register Types (2/4)</vt:lpstr>
      <vt:lpstr>Register Types (3/4)</vt:lpstr>
      <vt:lpstr>Register Types (4/4)</vt:lpstr>
      <vt:lpstr>Register, Departing Thoughts</vt:lpstr>
      <vt:lpstr>Pipelining</vt:lpstr>
      <vt:lpstr>Comic of the day: Too many cooks spoil the broth.</vt:lpstr>
      <vt:lpstr>PowerPoint Presentation</vt:lpstr>
      <vt:lpstr>Pipelining, or the Assembly Line Concept</vt:lpstr>
      <vt:lpstr>PowerPoint Presentation</vt:lpstr>
      <vt:lpstr>Leaving Car Analogy Behind…</vt:lpstr>
      <vt:lpstr>Rules of thumb: costs to perform an operation &gt; 1 cycle</vt:lpstr>
      <vt:lpstr>Pipelining, the basics</vt:lpstr>
      <vt:lpstr>Example: Streaming for execution 3 SW instructions</vt:lpstr>
      <vt:lpstr>Example: Streaming for execution 3 SW instructions</vt:lpstr>
      <vt:lpstr>Pipelining: on its “balanced” 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339</cp:revision>
  <dcterms:created xsi:type="dcterms:W3CDTF">2018-05-16T17:28:20Z</dcterms:created>
  <dcterms:modified xsi:type="dcterms:W3CDTF">2020-01-24T16:42:08Z</dcterms:modified>
</cp:coreProperties>
</file>