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45"/>
  </p:notesMasterIdLst>
  <p:handoutMasterIdLst>
    <p:handoutMasterId r:id="rId46"/>
  </p:handoutMasterIdLst>
  <p:sldIdLst>
    <p:sldId id="256" r:id="rId6"/>
    <p:sldId id="1456" r:id="rId7"/>
    <p:sldId id="1454" r:id="rId8"/>
    <p:sldId id="1500" r:id="rId9"/>
    <p:sldId id="1497" r:id="rId10"/>
    <p:sldId id="1498" r:id="rId11"/>
    <p:sldId id="1499" r:id="rId12"/>
    <p:sldId id="1501" r:id="rId13"/>
    <p:sldId id="1502" r:id="rId14"/>
    <p:sldId id="1503" r:id="rId15"/>
    <p:sldId id="1504" r:id="rId16"/>
    <p:sldId id="1505" r:id="rId17"/>
    <p:sldId id="1506" r:id="rId18"/>
    <p:sldId id="1507" r:id="rId19"/>
    <p:sldId id="1508" r:id="rId20"/>
    <p:sldId id="1509" r:id="rId21"/>
    <p:sldId id="1510" r:id="rId22"/>
    <p:sldId id="1511" r:id="rId23"/>
    <p:sldId id="1512" r:id="rId24"/>
    <p:sldId id="1513" r:id="rId25"/>
    <p:sldId id="1514" r:id="rId26"/>
    <p:sldId id="1515" r:id="rId27"/>
    <p:sldId id="1516" r:id="rId28"/>
    <p:sldId id="1517" r:id="rId29"/>
    <p:sldId id="1518" r:id="rId30"/>
    <p:sldId id="1519" r:id="rId31"/>
    <p:sldId id="1520" r:id="rId32"/>
    <p:sldId id="1521" r:id="rId33"/>
    <p:sldId id="1522" r:id="rId34"/>
    <p:sldId id="1523" r:id="rId35"/>
    <p:sldId id="1524" r:id="rId36"/>
    <p:sldId id="1525" r:id="rId37"/>
    <p:sldId id="1526" r:id="rId38"/>
    <p:sldId id="1527" r:id="rId39"/>
    <p:sldId id="1528" r:id="rId40"/>
    <p:sldId id="1529" r:id="rId41"/>
    <p:sldId id="1543" r:id="rId42"/>
    <p:sldId id="1544" r:id="rId43"/>
    <p:sldId id="154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068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ini%20HD:Users:bryant:ics3:ncode:mem:mountain:core2duo-mountain4x4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ini%20HD:Users:bryant:ics3:ncode:mem:mountain:corei5mountain4x4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ini%20HD:Users:bryant:ics3:ncode:mem:mountain:haswell-mountain4x4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5427</c:v>
                </c:pt>
                <c:pt idx="1">
                  <c:v>2757</c:v>
                </c:pt>
                <c:pt idx="2">
                  <c:v>1939</c:v>
                </c:pt>
                <c:pt idx="3">
                  <c:v>1455</c:v>
                </c:pt>
                <c:pt idx="4">
                  <c:v>1151</c:v>
                </c:pt>
                <c:pt idx="5">
                  <c:v>951</c:v>
                </c:pt>
                <c:pt idx="6">
                  <c:v>803</c:v>
                </c:pt>
                <c:pt idx="7">
                  <c:v>701</c:v>
                </c:pt>
                <c:pt idx="8">
                  <c:v>672</c:v>
                </c:pt>
                <c:pt idx="9">
                  <c:v>646</c:v>
                </c:pt>
                <c:pt idx="10">
                  <c:v>626</c:v>
                </c:pt>
                <c:pt idx="11">
                  <c:v>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C-4CF1-A95F-38CD05AD8A8A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5496</c:v>
                </c:pt>
                <c:pt idx="1">
                  <c:v>2760</c:v>
                </c:pt>
                <c:pt idx="2">
                  <c:v>1936</c:v>
                </c:pt>
                <c:pt idx="3">
                  <c:v>1459</c:v>
                </c:pt>
                <c:pt idx="4">
                  <c:v>1149</c:v>
                </c:pt>
                <c:pt idx="5">
                  <c:v>949</c:v>
                </c:pt>
                <c:pt idx="6">
                  <c:v>803</c:v>
                </c:pt>
                <c:pt idx="7">
                  <c:v>703</c:v>
                </c:pt>
                <c:pt idx="8">
                  <c:v>666</c:v>
                </c:pt>
                <c:pt idx="9">
                  <c:v>644</c:v>
                </c:pt>
                <c:pt idx="10">
                  <c:v>621</c:v>
                </c:pt>
                <c:pt idx="11">
                  <c:v>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C-4CF1-A95F-38CD05AD8A8A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5498</c:v>
                </c:pt>
                <c:pt idx="1">
                  <c:v>2758</c:v>
                </c:pt>
                <c:pt idx="2">
                  <c:v>1938</c:v>
                </c:pt>
                <c:pt idx="3">
                  <c:v>1454</c:v>
                </c:pt>
                <c:pt idx="4">
                  <c:v>1151</c:v>
                </c:pt>
                <c:pt idx="5">
                  <c:v>934</c:v>
                </c:pt>
                <c:pt idx="6">
                  <c:v>811</c:v>
                </c:pt>
                <c:pt idx="7">
                  <c:v>704</c:v>
                </c:pt>
                <c:pt idx="8">
                  <c:v>671</c:v>
                </c:pt>
                <c:pt idx="9">
                  <c:v>645</c:v>
                </c:pt>
                <c:pt idx="10">
                  <c:v>625</c:v>
                </c:pt>
                <c:pt idx="11">
                  <c:v>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C-4CF1-A95F-38CD05AD8A8A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5506</c:v>
                </c:pt>
                <c:pt idx="1">
                  <c:v>2769</c:v>
                </c:pt>
                <c:pt idx="2">
                  <c:v>1941</c:v>
                </c:pt>
                <c:pt idx="3">
                  <c:v>1460</c:v>
                </c:pt>
                <c:pt idx="4">
                  <c:v>1153</c:v>
                </c:pt>
                <c:pt idx="5">
                  <c:v>953</c:v>
                </c:pt>
                <c:pt idx="6">
                  <c:v>811</c:v>
                </c:pt>
                <c:pt idx="7">
                  <c:v>705</c:v>
                </c:pt>
                <c:pt idx="8">
                  <c:v>672</c:v>
                </c:pt>
                <c:pt idx="9">
                  <c:v>646</c:v>
                </c:pt>
                <c:pt idx="10">
                  <c:v>626</c:v>
                </c:pt>
                <c:pt idx="11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7C-4CF1-A95F-38CD05AD8A8A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5657</c:v>
                </c:pt>
                <c:pt idx="1">
                  <c:v>2977</c:v>
                </c:pt>
                <c:pt idx="2">
                  <c:v>2090</c:v>
                </c:pt>
                <c:pt idx="3">
                  <c:v>1586</c:v>
                </c:pt>
                <c:pt idx="4">
                  <c:v>1251</c:v>
                </c:pt>
                <c:pt idx="5">
                  <c:v>1035</c:v>
                </c:pt>
                <c:pt idx="6">
                  <c:v>882</c:v>
                </c:pt>
                <c:pt idx="7">
                  <c:v>766</c:v>
                </c:pt>
                <c:pt idx="8">
                  <c:v>777</c:v>
                </c:pt>
                <c:pt idx="9">
                  <c:v>836</c:v>
                </c:pt>
                <c:pt idx="10">
                  <c:v>1018</c:v>
                </c:pt>
                <c:pt idx="11">
                  <c:v>1365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7C-4CF1-A95F-38CD05AD8A8A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10401</c:v>
                </c:pt>
                <c:pt idx="1">
                  <c:v>8422</c:v>
                </c:pt>
                <c:pt idx="2">
                  <c:v>7522</c:v>
                </c:pt>
                <c:pt idx="3">
                  <c:v>6468</c:v>
                </c:pt>
                <c:pt idx="4">
                  <c:v>5469</c:v>
                </c:pt>
                <c:pt idx="5">
                  <c:v>4809</c:v>
                </c:pt>
                <c:pt idx="6">
                  <c:v>4284</c:v>
                </c:pt>
                <c:pt idx="7">
                  <c:v>3894</c:v>
                </c:pt>
                <c:pt idx="8">
                  <c:v>3900</c:v>
                </c:pt>
                <c:pt idx="9">
                  <c:v>3899</c:v>
                </c:pt>
                <c:pt idx="10">
                  <c:v>3898</c:v>
                </c:pt>
                <c:pt idx="11">
                  <c:v>3897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27C-4CF1-A95F-38CD05AD8A8A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10401</c:v>
                </c:pt>
                <c:pt idx="1">
                  <c:v>8418</c:v>
                </c:pt>
                <c:pt idx="2">
                  <c:v>7517</c:v>
                </c:pt>
                <c:pt idx="3">
                  <c:v>6468</c:v>
                </c:pt>
                <c:pt idx="4">
                  <c:v>5465</c:v>
                </c:pt>
                <c:pt idx="5">
                  <c:v>4804</c:v>
                </c:pt>
                <c:pt idx="6">
                  <c:v>4284</c:v>
                </c:pt>
                <c:pt idx="7">
                  <c:v>3898</c:v>
                </c:pt>
                <c:pt idx="8">
                  <c:v>3896</c:v>
                </c:pt>
                <c:pt idx="9">
                  <c:v>3897</c:v>
                </c:pt>
                <c:pt idx="10">
                  <c:v>3893</c:v>
                </c:pt>
                <c:pt idx="11">
                  <c:v>3897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7C-4CF1-A95F-38CD05AD8A8A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10479</c:v>
                </c:pt>
                <c:pt idx="1">
                  <c:v>8469</c:v>
                </c:pt>
                <c:pt idx="2">
                  <c:v>7578</c:v>
                </c:pt>
                <c:pt idx="3">
                  <c:v>6508</c:v>
                </c:pt>
                <c:pt idx="4">
                  <c:v>5510</c:v>
                </c:pt>
                <c:pt idx="5">
                  <c:v>4854</c:v>
                </c:pt>
                <c:pt idx="6">
                  <c:v>4326</c:v>
                </c:pt>
                <c:pt idx="7">
                  <c:v>3935</c:v>
                </c:pt>
                <c:pt idx="8">
                  <c:v>3939</c:v>
                </c:pt>
                <c:pt idx="9">
                  <c:v>3945</c:v>
                </c:pt>
                <c:pt idx="10">
                  <c:v>3951</c:v>
                </c:pt>
                <c:pt idx="11">
                  <c:v>3963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27C-4CF1-A95F-38CD05AD8A8A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10486</c:v>
                </c:pt>
                <c:pt idx="1">
                  <c:v>8465</c:v>
                </c:pt>
                <c:pt idx="2">
                  <c:v>7578</c:v>
                </c:pt>
                <c:pt idx="3">
                  <c:v>6508</c:v>
                </c:pt>
                <c:pt idx="4">
                  <c:v>5514</c:v>
                </c:pt>
                <c:pt idx="5">
                  <c:v>4854</c:v>
                </c:pt>
                <c:pt idx="6">
                  <c:v>4330</c:v>
                </c:pt>
                <c:pt idx="7">
                  <c:v>3938</c:v>
                </c:pt>
                <c:pt idx="8">
                  <c:v>3945</c:v>
                </c:pt>
                <c:pt idx="9">
                  <c:v>3952</c:v>
                </c:pt>
                <c:pt idx="10">
                  <c:v>3956</c:v>
                </c:pt>
                <c:pt idx="11">
                  <c:v>3969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7C-4CF1-A95F-38CD05AD8A8A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10479</c:v>
                </c:pt>
                <c:pt idx="1">
                  <c:v>8456</c:v>
                </c:pt>
                <c:pt idx="2">
                  <c:v>7578</c:v>
                </c:pt>
                <c:pt idx="3">
                  <c:v>6503</c:v>
                </c:pt>
                <c:pt idx="4">
                  <c:v>5510</c:v>
                </c:pt>
                <c:pt idx="5">
                  <c:v>4850</c:v>
                </c:pt>
                <c:pt idx="6">
                  <c:v>4322</c:v>
                </c:pt>
                <c:pt idx="7">
                  <c:v>3931</c:v>
                </c:pt>
                <c:pt idx="8">
                  <c:v>3935</c:v>
                </c:pt>
                <c:pt idx="9">
                  <c:v>3938</c:v>
                </c:pt>
                <c:pt idx="10">
                  <c:v>3944</c:v>
                </c:pt>
                <c:pt idx="11">
                  <c:v>3958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27C-4CF1-A95F-38CD05AD8A8A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10473</c:v>
                </c:pt>
                <c:pt idx="1">
                  <c:v>8443</c:v>
                </c:pt>
                <c:pt idx="2">
                  <c:v>7552</c:v>
                </c:pt>
                <c:pt idx="3">
                  <c:v>6488</c:v>
                </c:pt>
                <c:pt idx="4">
                  <c:v>5496</c:v>
                </c:pt>
                <c:pt idx="5">
                  <c:v>4833</c:v>
                </c:pt>
                <c:pt idx="6">
                  <c:v>4307</c:v>
                </c:pt>
                <c:pt idx="7">
                  <c:v>3920</c:v>
                </c:pt>
                <c:pt idx="8">
                  <c:v>3912</c:v>
                </c:pt>
                <c:pt idx="9">
                  <c:v>3922</c:v>
                </c:pt>
                <c:pt idx="10">
                  <c:v>3923</c:v>
                </c:pt>
                <c:pt idx="11">
                  <c:v>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7C-4CF1-A95F-38CD05AD8A8A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10460</c:v>
                </c:pt>
                <c:pt idx="1">
                  <c:v>8414</c:v>
                </c:pt>
                <c:pt idx="2">
                  <c:v>7537</c:v>
                </c:pt>
                <c:pt idx="3">
                  <c:v>6463</c:v>
                </c:pt>
                <c:pt idx="4">
                  <c:v>5474</c:v>
                </c:pt>
                <c:pt idx="5">
                  <c:v>4817</c:v>
                </c:pt>
                <c:pt idx="6">
                  <c:v>4295</c:v>
                </c:pt>
                <c:pt idx="7">
                  <c:v>3902</c:v>
                </c:pt>
                <c:pt idx="8">
                  <c:v>3897</c:v>
                </c:pt>
                <c:pt idx="9">
                  <c:v>3899</c:v>
                </c:pt>
                <c:pt idx="10">
                  <c:v>3893</c:v>
                </c:pt>
                <c:pt idx="11">
                  <c:v>3905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27C-4CF1-A95F-38CD05AD8A8A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17485</c:v>
                </c:pt>
                <c:pt idx="1">
                  <c:v>16744</c:v>
                </c:pt>
                <c:pt idx="2">
                  <c:v>16268</c:v>
                </c:pt>
                <c:pt idx="3">
                  <c:v>15798</c:v>
                </c:pt>
                <c:pt idx="4">
                  <c:v>15242</c:v>
                </c:pt>
                <c:pt idx="5">
                  <c:v>15321</c:v>
                </c:pt>
                <c:pt idx="6">
                  <c:v>14692</c:v>
                </c:pt>
                <c:pt idx="7">
                  <c:v>14158</c:v>
                </c:pt>
                <c:pt idx="8">
                  <c:v>17489</c:v>
                </c:pt>
                <c:pt idx="9">
                  <c:v>17381</c:v>
                </c:pt>
                <c:pt idx="10">
                  <c:v>17327</c:v>
                </c:pt>
                <c:pt idx="11">
                  <c:v>17059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27C-4CF1-A95F-38CD05AD8A8A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18756</c:v>
                </c:pt>
                <c:pt idx="1">
                  <c:v>18386</c:v>
                </c:pt>
                <c:pt idx="2">
                  <c:v>17852</c:v>
                </c:pt>
                <c:pt idx="3">
                  <c:v>17688</c:v>
                </c:pt>
                <c:pt idx="4">
                  <c:v>17370</c:v>
                </c:pt>
                <c:pt idx="5">
                  <c:v>17059</c:v>
                </c:pt>
                <c:pt idx="6">
                  <c:v>16919</c:v>
                </c:pt>
                <c:pt idx="7">
                  <c:v>18206</c:v>
                </c:pt>
                <c:pt idx="8">
                  <c:v>18028</c:v>
                </c:pt>
                <c:pt idx="9">
                  <c:v>17773</c:v>
                </c:pt>
                <c:pt idx="10">
                  <c:v>17717</c:v>
                </c:pt>
                <c:pt idx="11">
                  <c:v>17735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27C-4CF1-A95F-38CD05AD8A8A}"/>
            </c:ext>
          </c:extLst>
        </c:ser>
        <c:bandFmts/>
        <c:axId val="474149888"/>
        <c:axId val="474150280"/>
        <c:axId val="474592552"/>
      </c:surface3DChart>
      <c:catAx>
        <c:axId val="474149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474150280"/>
        <c:crosses val="autoZero"/>
        <c:auto val="1"/>
        <c:lblAlgn val="ctr"/>
        <c:lblOffset val="100"/>
        <c:noMultiLvlLbl val="0"/>
      </c:catAx>
      <c:valAx>
        <c:axId val="474150280"/>
        <c:scaling>
          <c:orientation val="minMax"/>
          <c:max val="2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474149888"/>
        <c:crosses val="autoZero"/>
        <c:crossBetween val="midCat"/>
        <c:majorUnit val="2000"/>
        <c:minorUnit val="500"/>
      </c:valAx>
      <c:serAx>
        <c:axId val="47459255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 dirty="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474150280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solidFill>
        <a:schemeClr val="tx1"/>
      </a:solidFill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16636</c:v>
                </c:pt>
                <c:pt idx="1">
                  <c:v>8966</c:v>
                </c:pt>
                <c:pt idx="2">
                  <c:v>5846</c:v>
                </c:pt>
                <c:pt idx="3">
                  <c:v>4298</c:v>
                </c:pt>
                <c:pt idx="4">
                  <c:v>3403</c:v>
                </c:pt>
                <c:pt idx="5">
                  <c:v>2789</c:v>
                </c:pt>
                <c:pt idx="6">
                  <c:v>2348</c:v>
                </c:pt>
                <c:pt idx="7">
                  <c:v>2055</c:v>
                </c:pt>
                <c:pt idx="8">
                  <c:v>1904</c:v>
                </c:pt>
                <c:pt idx="9">
                  <c:v>1786</c:v>
                </c:pt>
                <c:pt idx="10">
                  <c:v>1693</c:v>
                </c:pt>
                <c:pt idx="11">
                  <c:v>1607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8-4729-AC36-EFF0D09AEA0B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16925</c:v>
                </c:pt>
                <c:pt idx="1">
                  <c:v>9080</c:v>
                </c:pt>
                <c:pt idx="2">
                  <c:v>5860</c:v>
                </c:pt>
                <c:pt idx="3">
                  <c:v>4307</c:v>
                </c:pt>
                <c:pt idx="4">
                  <c:v>3408</c:v>
                </c:pt>
                <c:pt idx="5">
                  <c:v>2795</c:v>
                </c:pt>
                <c:pt idx="6">
                  <c:v>2352</c:v>
                </c:pt>
                <c:pt idx="7">
                  <c:v>2058</c:v>
                </c:pt>
                <c:pt idx="8">
                  <c:v>1912</c:v>
                </c:pt>
                <c:pt idx="9">
                  <c:v>1791</c:v>
                </c:pt>
                <c:pt idx="10">
                  <c:v>1695</c:v>
                </c:pt>
                <c:pt idx="11">
                  <c:v>1608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78-4729-AC36-EFF0D09AEA0B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17168</c:v>
                </c:pt>
                <c:pt idx="1">
                  <c:v>9212</c:v>
                </c:pt>
                <c:pt idx="2">
                  <c:v>5897</c:v>
                </c:pt>
                <c:pt idx="3">
                  <c:v>4331</c:v>
                </c:pt>
                <c:pt idx="4">
                  <c:v>3431</c:v>
                </c:pt>
                <c:pt idx="5">
                  <c:v>2822</c:v>
                </c:pt>
                <c:pt idx="6">
                  <c:v>2375</c:v>
                </c:pt>
                <c:pt idx="7">
                  <c:v>2078</c:v>
                </c:pt>
                <c:pt idx="8">
                  <c:v>1924</c:v>
                </c:pt>
                <c:pt idx="9">
                  <c:v>1809</c:v>
                </c:pt>
                <c:pt idx="10">
                  <c:v>1713</c:v>
                </c:pt>
                <c:pt idx="11">
                  <c:v>1628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78-4729-AC36-EFF0D09AEA0B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17405</c:v>
                </c:pt>
                <c:pt idx="1">
                  <c:v>9559</c:v>
                </c:pt>
                <c:pt idx="2">
                  <c:v>6027</c:v>
                </c:pt>
                <c:pt idx="3">
                  <c:v>4458</c:v>
                </c:pt>
                <c:pt idx="4">
                  <c:v>3520</c:v>
                </c:pt>
                <c:pt idx="5">
                  <c:v>2899</c:v>
                </c:pt>
                <c:pt idx="6">
                  <c:v>2465</c:v>
                </c:pt>
                <c:pt idx="7">
                  <c:v>2179</c:v>
                </c:pt>
                <c:pt idx="8">
                  <c:v>2049</c:v>
                </c:pt>
                <c:pt idx="9">
                  <c:v>1952</c:v>
                </c:pt>
                <c:pt idx="10">
                  <c:v>1883</c:v>
                </c:pt>
                <c:pt idx="11">
                  <c:v>1825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78-4729-AC36-EFF0D09AEA0B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19339</c:v>
                </c:pt>
                <c:pt idx="1">
                  <c:v>11837</c:v>
                </c:pt>
                <c:pt idx="2">
                  <c:v>8045</c:v>
                </c:pt>
                <c:pt idx="3">
                  <c:v>6079</c:v>
                </c:pt>
                <c:pt idx="4">
                  <c:v>4927</c:v>
                </c:pt>
                <c:pt idx="5">
                  <c:v>4246</c:v>
                </c:pt>
                <c:pt idx="6">
                  <c:v>3745</c:v>
                </c:pt>
                <c:pt idx="7">
                  <c:v>3289</c:v>
                </c:pt>
                <c:pt idx="8">
                  <c:v>3131</c:v>
                </c:pt>
                <c:pt idx="9">
                  <c:v>3026</c:v>
                </c:pt>
                <c:pt idx="10">
                  <c:v>2899</c:v>
                </c:pt>
                <c:pt idx="11">
                  <c:v>2924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78-4729-AC36-EFF0D09AEA0B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20728</c:v>
                </c:pt>
                <c:pt idx="1">
                  <c:v>16852</c:v>
                </c:pt>
                <c:pt idx="2">
                  <c:v>13212</c:v>
                </c:pt>
                <c:pt idx="3">
                  <c:v>10371</c:v>
                </c:pt>
                <c:pt idx="4">
                  <c:v>8542</c:v>
                </c:pt>
                <c:pt idx="5">
                  <c:v>7259</c:v>
                </c:pt>
                <c:pt idx="6">
                  <c:v>6345</c:v>
                </c:pt>
                <c:pt idx="7">
                  <c:v>5627</c:v>
                </c:pt>
                <c:pt idx="8">
                  <c:v>5396</c:v>
                </c:pt>
                <c:pt idx="9">
                  <c:v>5228</c:v>
                </c:pt>
                <c:pt idx="10">
                  <c:v>5090</c:v>
                </c:pt>
                <c:pt idx="11">
                  <c:v>4977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78-4729-AC36-EFF0D09AEA0B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29025</c:v>
                </c:pt>
                <c:pt idx="1">
                  <c:v>19350</c:v>
                </c:pt>
                <c:pt idx="2">
                  <c:v>13735</c:v>
                </c:pt>
                <c:pt idx="3">
                  <c:v>10550</c:v>
                </c:pt>
                <c:pt idx="4">
                  <c:v>8610</c:v>
                </c:pt>
                <c:pt idx="5">
                  <c:v>7308</c:v>
                </c:pt>
                <c:pt idx="6">
                  <c:v>6361</c:v>
                </c:pt>
                <c:pt idx="7">
                  <c:v>5648</c:v>
                </c:pt>
                <c:pt idx="8">
                  <c:v>5417</c:v>
                </c:pt>
                <c:pt idx="9">
                  <c:v>5241</c:v>
                </c:pt>
                <c:pt idx="10">
                  <c:v>5094</c:v>
                </c:pt>
                <c:pt idx="11">
                  <c:v>4978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78-4729-AC36-EFF0D09AEA0B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29291</c:v>
                </c:pt>
                <c:pt idx="1">
                  <c:v>19543</c:v>
                </c:pt>
                <c:pt idx="2">
                  <c:v>13689</c:v>
                </c:pt>
                <c:pt idx="3">
                  <c:v>10508</c:v>
                </c:pt>
                <c:pt idx="4">
                  <c:v>8597</c:v>
                </c:pt>
                <c:pt idx="5">
                  <c:v>7281</c:v>
                </c:pt>
                <c:pt idx="6">
                  <c:v>6354</c:v>
                </c:pt>
                <c:pt idx="7">
                  <c:v>5628</c:v>
                </c:pt>
                <c:pt idx="8">
                  <c:v>5388</c:v>
                </c:pt>
                <c:pt idx="9">
                  <c:v>5218</c:v>
                </c:pt>
                <c:pt idx="10">
                  <c:v>5071</c:v>
                </c:pt>
                <c:pt idx="11">
                  <c:v>4956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78-4729-AC36-EFF0D09AEA0B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29290</c:v>
                </c:pt>
                <c:pt idx="1">
                  <c:v>19411</c:v>
                </c:pt>
                <c:pt idx="2">
                  <c:v>13779</c:v>
                </c:pt>
                <c:pt idx="3">
                  <c:v>10594</c:v>
                </c:pt>
                <c:pt idx="4">
                  <c:v>8667</c:v>
                </c:pt>
                <c:pt idx="5">
                  <c:v>7390</c:v>
                </c:pt>
                <c:pt idx="6">
                  <c:v>6438</c:v>
                </c:pt>
                <c:pt idx="7">
                  <c:v>5684</c:v>
                </c:pt>
                <c:pt idx="8">
                  <c:v>5453</c:v>
                </c:pt>
                <c:pt idx="9">
                  <c:v>5325</c:v>
                </c:pt>
                <c:pt idx="10">
                  <c:v>5213</c:v>
                </c:pt>
                <c:pt idx="11">
                  <c:v>5128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78-4729-AC36-EFF0D09AEA0B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29762</c:v>
                </c:pt>
                <c:pt idx="1">
                  <c:v>21456</c:v>
                </c:pt>
                <c:pt idx="2">
                  <c:v>16905</c:v>
                </c:pt>
                <c:pt idx="3">
                  <c:v>13504</c:v>
                </c:pt>
                <c:pt idx="4">
                  <c:v>11044</c:v>
                </c:pt>
                <c:pt idx="5">
                  <c:v>9359</c:v>
                </c:pt>
                <c:pt idx="6">
                  <c:v>8175</c:v>
                </c:pt>
                <c:pt idx="7">
                  <c:v>7240</c:v>
                </c:pt>
                <c:pt idx="8">
                  <c:v>7082</c:v>
                </c:pt>
                <c:pt idx="9">
                  <c:v>6889</c:v>
                </c:pt>
                <c:pt idx="10">
                  <c:v>6858</c:v>
                </c:pt>
                <c:pt idx="11">
                  <c:v>6835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78-4729-AC36-EFF0D09AEA0B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30042</c:v>
                </c:pt>
                <c:pt idx="1">
                  <c:v>23953</c:v>
                </c:pt>
                <c:pt idx="2">
                  <c:v>22661</c:v>
                </c:pt>
                <c:pt idx="3">
                  <c:v>18952</c:v>
                </c:pt>
                <c:pt idx="4">
                  <c:v>15706</c:v>
                </c:pt>
                <c:pt idx="5">
                  <c:v>13602</c:v>
                </c:pt>
                <c:pt idx="6">
                  <c:v>11761</c:v>
                </c:pt>
                <c:pt idx="7">
                  <c:v>10409</c:v>
                </c:pt>
                <c:pt idx="8">
                  <c:v>10184</c:v>
                </c:pt>
                <c:pt idx="9">
                  <c:v>10137</c:v>
                </c:pt>
                <c:pt idx="10">
                  <c:v>10158</c:v>
                </c:pt>
                <c:pt idx="11">
                  <c:v>9875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B78-4729-AC36-EFF0D09AEA0B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29468</c:v>
                </c:pt>
                <c:pt idx="1">
                  <c:v>23044</c:v>
                </c:pt>
                <c:pt idx="2">
                  <c:v>21501</c:v>
                </c:pt>
                <c:pt idx="3">
                  <c:v>19208</c:v>
                </c:pt>
                <c:pt idx="4">
                  <c:v>15955</c:v>
                </c:pt>
                <c:pt idx="5">
                  <c:v>13551</c:v>
                </c:pt>
                <c:pt idx="6">
                  <c:v>11784</c:v>
                </c:pt>
                <c:pt idx="7">
                  <c:v>10516</c:v>
                </c:pt>
                <c:pt idx="8">
                  <c:v>10364</c:v>
                </c:pt>
                <c:pt idx="9">
                  <c:v>10320</c:v>
                </c:pt>
                <c:pt idx="10">
                  <c:v>10262</c:v>
                </c:pt>
                <c:pt idx="11">
                  <c:v>10132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B78-4729-AC36-EFF0D09AEA0B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28870</c:v>
                </c:pt>
                <c:pt idx="1">
                  <c:v>28719</c:v>
                </c:pt>
                <c:pt idx="2">
                  <c:v>29106</c:v>
                </c:pt>
                <c:pt idx="3">
                  <c:v>27888</c:v>
                </c:pt>
                <c:pt idx="4">
                  <c:v>26884</c:v>
                </c:pt>
                <c:pt idx="5">
                  <c:v>28059</c:v>
                </c:pt>
                <c:pt idx="6">
                  <c:v>26335</c:v>
                </c:pt>
                <c:pt idx="7">
                  <c:v>26110</c:v>
                </c:pt>
                <c:pt idx="8">
                  <c:v>26305</c:v>
                </c:pt>
                <c:pt idx="9">
                  <c:v>29201</c:v>
                </c:pt>
                <c:pt idx="10">
                  <c:v>29054</c:v>
                </c:pt>
                <c:pt idx="11">
                  <c:v>28530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B78-4729-AC36-EFF0D09AEA0B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30341</c:v>
                </c:pt>
                <c:pt idx="1">
                  <c:v>29871</c:v>
                </c:pt>
                <c:pt idx="2">
                  <c:v>30402</c:v>
                </c:pt>
                <c:pt idx="3">
                  <c:v>28973</c:v>
                </c:pt>
                <c:pt idx="4">
                  <c:v>29464</c:v>
                </c:pt>
                <c:pt idx="5">
                  <c:v>28643</c:v>
                </c:pt>
                <c:pt idx="6">
                  <c:v>29046</c:v>
                </c:pt>
                <c:pt idx="7">
                  <c:v>27746</c:v>
                </c:pt>
                <c:pt idx="8">
                  <c:v>26070</c:v>
                </c:pt>
                <c:pt idx="9">
                  <c:v>27955</c:v>
                </c:pt>
                <c:pt idx="10">
                  <c:v>27259</c:v>
                </c:pt>
                <c:pt idx="11">
                  <c:v>25816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B78-4729-AC36-EFF0D09AEA0B}"/>
            </c:ext>
          </c:extLst>
        </c:ser>
        <c:bandFmts/>
        <c:axId val="474151064"/>
        <c:axId val="474151456"/>
        <c:axId val="475178320"/>
      </c:surface3DChart>
      <c:catAx>
        <c:axId val="474151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474151456"/>
        <c:crosses val="autoZero"/>
        <c:auto val="1"/>
        <c:lblAlgn val="ctr"/>
        <c:lblOffset val="100"/>
        <c:noMultiLvlLbl val="0"/>
      </c:catAx>
      <c:valAx>
        <c:axId val="474151456"/>
        <c:scaling>
          <c:orientation val="minMax"/>
          <c:max val="3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474151064"/>
        <c:crosses val="autoZero"/>
        <c:crossBetween val="midCat"/>
        <c:majorUnit val="4000"/>
        <c:minorUnit val="500"/>
      </c:valAx>
      <c:serAx>
        <c:axId val="47517832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474151456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solidFill>
        <a:schemeClr val="tx1"/>
      </a:solidFill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data!$I$1</c:f>
              <c:strCache>
                <c:ptCount val="1"/>
                <c:pt idx="0">
                  <c:v>s8</c:v>
                </c:pt>
              </c:strCache>
            </c:strRef>
          </c:tx>
          <c:invertIfNegative val="0"/>
          <c:cat>
            <c:strRef>
              <c:f>data!$A$2:$A$16</c:f>
              <c:strCache>
                <c:ptCount val="14"/>
                <c:pt idx="0">
                  <c:v>128m</c:v>
                </c:pt>
                <c:pt idx="1">
                  <c:v>64m</c:v>
                </c:pt>
                <c:pt idx="2">
                  <c:v>32m</c:v>
                </c:pt>
                <c:pt idx="3">
                  <c:v>16m</c:v>
                </c:pt>
                <c:pt idx="4">
                  <c:v>8m</c:v>
                </c:pt>
                <c:pt idx="5">
                  <c:v>4m</c:v>
                </c:pt>
                <c:pt idx="6">
                  <c:v>2m</c:v>
                </c:pt>
                <c:pt idx="7">
                  <c:v>1024k</c:v>
                </c:pt>
                <c:pt idx="8">
                  <c:v>512k</c:v>
                </c:pt>
                <c:pt idx="9">
                  <c:v>256k</c:v>
                </c:pt>
                <c:pt idx="10">
                  <c:v>128k</c:v>
                </c:pt>
                <c:pt idx="11">
                  <c:v>64k</c:v>
                </c:pt>
                <c:pt idx="12">
                  <c:v>32k</c:v>
                </c:pt>
                <c:pt idx="13">
                  <c:v>16k</c:v>
                </c:pt>
              </c:strCache>
            </c:strRef>
          </c:cat>
          <c:val>
            <c:numRef>
              <c:f>data!$I$2:$I$16</c:f>
              <c:numCache>
                <c:formatCode>General</c:formatCode>
                <c:ptCount val="15"/>
                <c:pt idx="0">
                  <c:v>2055</c:v>
                </c:pt>
                <c:pt idx="1">
                  <c:v>2058</c:v>
                </c:pt>
                <c:pt idx="2">
                  <c:v>2078</c:v>
                </c:pt>
                <c:pt idx="3">
                  <c:v>2179</c:v>
                </c:pt>
                <c:pt idx="4">
                  <c:v>3289</c:v>
                </c:pt>
                <c:pt idx="5">
                  <c:v>5627</c:v>
                </c:pt>
                <c:pt idx="6">
                  <c:v>5648</c:v>
                </c:pt>
                <c:pt idx="7">
                  <c:v>5628</c:v>
                </c:pt>
                <c:pt idx="8">
                  <c:v>5684</c:v>
                </c:pt>
                <c:pt idx="9">
                  <c:v>7240</c:v>
                </c:pt>
                <c:pt idx="10">
                  <c:v>10409</c:v>
                </c:pt>
                <c:pt idx="11">
                  <c:v>10516</c:v>
                </c:pt>
                <c:pt idx="12">
                  <c:v>26110</c:v>
                </c:pt>
                <c:pt idx="13">
                  <c:v>27746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6F-40A9-A75E-91F000D25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4152632"/>
        <c:axId val="474153024"/>
      </c:barChart>
      <c:catAx>
        <c:axId val="474152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Working</a:t>
                </a:r>
                <a:r>
                  <a:rPr lang="en-US" sz="1200" baseline="0">
                    <a:latin typeface="Arial"/>
                  </a:rPr>
                  <a:t> set size (bytes)</a:t>
                </a:r>
                <a:endParaRPr lang="en-US" sz="1200">
                  <a:latin typeface="Arial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474153024"/>
        <c:crosses val="autoZero"/>
        <c:auto val="1"/>
        <c:lblAlgn val="ctr"/>
        <c:lblOffset val="100"/>
        <c:noMultiLvlLbl val="0"/>
      </c:catAx>
      <c:valAx>
        <c:axId val="474153024"/>
        <c:scaling>
          <c:orientation val="minMax"/>
        </c:scaling>
        <c:delete val="0"/>
        <c:axPos val="l"/>
        <c:majorGridlines>
          <c:spPr>
            <a:ln w="9525" cmpd="sng"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 baseline="0">
                    <a:latin typeface="Arial"/>
                  </a:defRPr>
                </a:pPr>
                <a:r>
                  <a:rPr lang="en-US" sz="1200" baseline="0">
                    <a:latin typeface="Arial"/>
                  </a:rPr>
                  <a:t>Read throughput (MB/s)</a:t>
                </a:r>
              </a:p>
            </c:rich>
          </c:tx>
          <c:layout>
            <c:manualLayout>
              <c:xMode val="edge"/>
              <c:yMode val="edge"/>
              <c:x val="1.9150972545195918E-2"/>
              <c:y val="0.233745872491744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47415263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9031902/what-is-thrashing-why-does-it-occur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6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674452" y="557429"/>
            <a:ext cx="6561821" cy="2748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287" tIns="46644" rIns="93287" bIns="46644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322196" y="3496299"/>
            <a:ext cx="7266336" cy="3312617"/>
          </a:xfrm>
          <a:noFill/>
          <a:ln/>
        </p:spPr>
        <p:txBody>
          <a:bodyPr wrap="none" lIns="97009" tIns="48504" rIns="97009" bIns="4850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731798" y="557429"/>
            <a:ext cx="6448771" cy="27488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287" tIns="46644" rIns="93287" bIns="46644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322196" y="3496299"/>
            <a:ext cx="7266336" cy="3312617"/>
          </a:xfrm>
          <a:noFill/>
          <a:ln/>
        </p:spPr>
        <p:txBody>
          <a:bodyPr wrap="none" lIns="97233" tIns="48617" rIns="97233" bIns="4861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1322196" y="3496299"/>
            <a:ext cx="7266336" cy="331261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735075" y="557429"/>
            <a:ext cx="6452047" cy="27503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287" tIns="46644" rIns="93287" bIns="466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7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20558" y="3496299"/>
            <a:ext cx="7267975" cy="3312617"/>
          </a:xfrm>
          <a:noFill/>
          <a:ln/>
        </p:spPr>
        <p:txBody>
          <a:bodyPr lIns="97616" tIns="47952" rIns="97616" bIns="47952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98725" y="549275"/>
            <a:ext cx="4914900" cy="276383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06573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7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1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DN: nice summary of page faults vs thrashing is here -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https://stackoverflow.com/questions/19031902/what-is-thrashing-why-does-it-occur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9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8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bits for cache line + 6 bits for set index: 12 bits.</a:t>
            </a:r>
          </a:p>
          <a:p>
            <a:r>
              <a:rPr lang="en-US" dirty="0" smtClean="0"/>
              <a:t>32-12=20.</a:t>
            </a:r>
          </a:p>
          <a:p>
            <a:r>
              <a:rPr lang="en-US" dirty="0" smtClean="0"/>
              <a:t>Therefore,</a:t>
            </a:r>
            <a:r>
              <a:rPr lang="en-US" baseline="0" dirty="0" smtClean="0"/>
              <a:t> there are 2^20, about 4 million neighborhoods that send folks to the same floor of the hotel.</a:t>
            </a:r>
          </a:p>
          <a:p>
            <a:r>
              <a:rPr lang="en-US" baseline="0" dirty="0" smtClean="0"/>
              <a:t>Having K-way associativity saves eviction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2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0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cs.cmu.edu/afs/cs/academic/class/15213-f10/www/code/10-cache-memories/mountain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[Spring 2020]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</a:t>
            </a:r>
            <a:r>
              <a:rPr lang="en-US" dirty="0" smtClean="0"/>
              <a:t>06</a:t>
            </a:r>
            <a:endParaRPr lang="en-US" dirty="0"/>
          </a:p>
          <a:p>
            <a:r>
              <a:rPr lang="en-US" dirty="0" smtClean="0"/>
              <a:t>02/03/2019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2020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finding if data from a main memory address is in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mission: Read into register a variable at a given </a:t>
            </a:r>
            <a:r>
              <a:rPr lang="en-US" dirty="0" smtClean="0"/>
              <a:t>memory 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important question: Is the value stored at this address by any chance in cache?</a:t>
            </a:r>
          </a:p>
          <a:p>
            <a:endParaRPr lang="en-US" dirty="0"/>
          </a:p>
          <a:p>
            <a:r>
              <a:rPr lang="en-US" dirty="0"/>
              <a:t>To answer this question, the </a:t>
            </a:r>
            <a:r>
              <a:rPr lang="en-US" dirty="0">
                <a:solidFill>
                  <a:srgbClr val="0070C0"/>
                </a:solidFill>
              </a:rPr>
              <a:t>addressed is partitioned</a:t>
            </a:r>
            <a:r>
              <a:rPr lang="en-US" dirty="0"/>
              <a:t> in three chunks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49535" y="4626292"/>
            <a:ext cx="3004477" cy="1647250"/>
            <a:chOff x="4069337" y="4433787"/>
            <a:chExt cx="3004477" cy="164725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199976" y="4923589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190576" y="4923589"/>
              <a:ext cx="762000" cy="270848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52576" y="4923589"/>
              <a:ext cx="685800" cy="270848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9337" y="4433787"/>
              <a:ext cx="3004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Memory address (either 32 or 64 bits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)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4" name="AutoShape 16"/>
            <p:cNvSpPr>
              <a:spLocks/>
            </p:cNvSpPr>
            <p:nvPr/>
          </p:nvSpPr>
          <p:spPr bwMode="auto">
            <a:xfrm rot="16200000" flipV="1">
              <a:off x="4580976" y="4892455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AutoShape 16"/>
            <p:cNvSpPr>
              <a:spLocks/>
            </p:cNvSpPr>
            <p:nvPr/>
          </p:nvSpPr>
          <p:spPr bwMode="auto">
            <a:xfrm rot="16200000" flipV="1">
              <a:off x="5457277" y="5003939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 flipV="1">
              <a:off x="6143076" y="5080138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57271" y="5435915"/>
              <a:ext cx="48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2771" y="5434706"/>
              <a:ext cx="705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5693" y="5434706"/>
              <a:ext cx="738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20" name="AutoShape 16"/>
            <p:cNvSpPr>
              <a:spLocks/>
            </p:cNvSpPr>
            <p:nvPr/>
          </p:nvSpPr>
          <p:spPr bwMode="auto">
            <a:xfrm rot="5400000">
              <a:off x="5355029" y="3586510"/>
              <a:ext cx="124274" cy="2434381"/>
            </a:xfrm>
            <a:prstGeom prst="leftBrace">
              <a:avLst>
                <a:gd name="adj1" fmla="val 75000"/>
                <a:gd name="adj2" fmla="val 82960"/>
              </a:avLst>
            </a:prstGeom>
            <a:noFill/>
            <a:ln w="19050">
              <a:solidFill>
                <a:srgbClr val="C55A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5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ingredient is the </a:t>
            </a:r>
            <a:r>
              <a:rPr lang="en-US" dirty="0"/>
              <a:t>set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set index give me “the floor in the hotel where I should look for Joe who lives at 12 Main St.</a:t>
            </a:r>
          </a:p>
          <a:p>
            <a:pPr lvl="1"/>
            <a:r>
              <a:rPr lang="en-US" dirty="0" smtClean="0"/>
              <a:t>The s bits of the address</a:t>
            </a:r>
          </a:p>
          <a:p>
            <a:pPr lvl="1"/>
            <a:r>
              <a:rPr lang="en-US" dirty="0" smtClean="0"/>
              <a:t>Hotel must have 2</a:t>
            </a:r>
            <a:r>
              <a:rPr lang="en-US" baseline="30000" dirty="0" smtClean="0"/>
              <a:t>s</a:t>
            </a:r>
            <a:r>
              <a:rPr lang="en-US" dirty="0" smtClean="0"/>
              <a:t> floors</a:t>
            </a:r>
          </a:p>
          <a:p>
            <a:endParaRPr lang="en-US" dirty="0"/>
          </a:p>
          <a:p>
            <a:r>
              <a:rPr lang="en-US" dirty="0" smtClean="0"/>
              <a:t>Important remark: there are many addresses in main memory that will have the same set index</a:t>
            </a:r>
          </a:p>
          <a:p>
            <a:pPr lvl="1"/>
            <a:r>
              <a:rPr lang="en-US" dirty="0" smtClean="0"/>
              <a:t>Translation: folks from many neighborhoods of the town assigned to the same hotel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1750" y="2980372"/>
            <a:ext cx="3004477" cy="1647250"/>
            <a:chOff x="4069337" y="4433787"/>
            <a:chExt cx="3004477" cy="1647250"/>
          </a:xfrm>
        </p:grpSpPr>
        <p:sp>
          <p:nvSpPr>
            <p:cNvPr id="7" name="Rectangle 6"/>
            <p:cNvSpPr/>
            <p:nvPr/>
          </p:nvSpPr>
          <p:spPr bwMode="auto">
            <a:xfrm>
              <a:off x="4199976" y="4923589"/>
              <a:ext cx="990600" cy="2708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190576" y="4923589"/>
              <a:ext cx="762000" cy="270848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952576" y="4923589"/>
              <a:ext cx="6858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9337" y="4433787"/>
              <a:ext cx="3004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Memory address (either 32 or 64 bits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)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 flipV="1">
              <a:off x="4580976" y="4892455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AutoShape 16"/>
            <p:cNvSpPr>
              <a:spLocks/>
            </p:cNvSpPr>
            <p:nvPr/>
          </p:nvSpPr>
          <p:spPr bwMode="auto">
            <a:xfrm rot="16200000" flipV="1">
              <a:off x="5457277" y="5003939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" name="AutoShape 16"/>
            <p:cNvSpPr>
              <a:spLocks/>
            </p:cNvSpPr>
            <p:nvPr/>
          </p:nvSpPr>
          <p:spPr bwMode="auto">
            <a:xfrm rot="16200000" flipV="1">
              <a:off x="6143076" y="5080138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7271" y="5435915"/>
              <a:ext cx="48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22771" y="5434706"/>
              <a:ext cx="705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95693" y="5434706"/>
              <a:ext cx="738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7" name="AutoShape 16"/>
            <p:cNvSpPr>
              <a:spLocks/>
            </p:cNvSpPr>
            <p:nvPr/>
          </p:nvSpPr>
          <p:spPr bwMode="auto">
            <a:xfrm rot="5400000">
              <a:off x="5355029" y="3586510"/>
              <a:ext cx="124274" cy="2434381"/>
            </a:xfrm>
            <a:prstGeom prst="leftBrace">
              <a:avLst>
                <a:gd name="adj1" fmla="val 75000"/>
                <a:gd name="adj2" fmla="val 82960"/>
              </a:avLst>
            </a:prstGeom>
            <a:noFill/>
            <a:ln w="19050">
              <a:solidFill>
                <a:srgbClr val="C55A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2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Cache Read Takes Place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36916" y="-745649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32549" y="1623751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61149" y="3564035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51548" y="1612488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8895" y="88938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</a:t>
            </a:r>
            <a:r>
              <a:rPr lang="en-US" baseline="30000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82" y="278915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32549" y="2192435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32549" y="2766751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32549" y="3833551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598545" y="4254316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598545" y="5120230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096789" y="523453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69394" y="523453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30189" y="523453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44588" y="5234530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02794" y="5234530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36944" y="5386136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194199" y="523453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25189" y="523453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41887" y="5877532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flipV="1">
            <a:off x="1856482" y="5553414"/>
            <a:ext cx="0" cy="361011"/>
          </a:xfrm>
          <a:prstGeom prst="lin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47865" y="4878219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63779" y="5919654"/>
            <a:ext cx="399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– the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16159" y="2398104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06759" y="2398104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68759" y="2398104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31484" y="2121712"/>
            <a:ext cx="3004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Memory address (either 32 or 64 bits):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697159" y="2366970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73460" y="2478454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59259" y="2554653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3454" y="2910430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38954" y="2909221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11876" y="2909221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68611" y="2856821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/>
          <p:nvPr/>
        </p:nvCxnSpPr>
        <p:spPr bwMode="auto">
          <a:xfrm rot="5400000">
            <a:off x="5250685" y="2087682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49980" y="4599709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70922" y="5283125"/>
            <a:ext cx="35317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Check if any element in set</a:t>
            </a:r>
            <a:br>
              <a:rPr lang="en-US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Yes + line valid = hit</a:t>
            </a:r>
          </a:p>
          <a:p>
            <a:pPr marL="573088" lvl="1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data starting at offset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604" y="6642556"/>
            <a:ext cx="3944796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: Computer Systems - A Programmer's Perspective 3rd edition] →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21969" y="4916604"/>
            <a:ext cx="248067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How the game is played: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</a:t>
            </a:r>
            <a:r>
              <a:rPr lang="en-US" dirty="0">
                <a:solidFill>
                  <a:srgbClr val="00B050"/>
                </a:solidFill>
              </a:rPr>
              <a:t>E = 1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1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466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8 </a:t>
            </a:r>
            <a:r>
              <a:rPr lang="en-US" dirty="0" smtClean="0">
                <a:latin typeface="Calibri" pitchFamily="34" charset="0"/>
              </a:rPr>
              <a:t>bytes (instead of 64)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6411" y="6590759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</p:spTree>
    <p:extLst>
      <p:ext uri="{BB962C8B-B14F-4D97-AF65-F5344CB8AC3E}">
        <p14:creationId xmlns:p14="http://schemas.microsoft.com/office/powerpoint/2010/main" val="37122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1905000" y="1154669"/>
            <a:ext cx="466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8 bytes (instead of 64)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40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7500408" y="1245570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590759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7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1905000" y="1154669"/>
            <a:ext cx="466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8 bytes (instead of 64)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40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7500408" y="1245570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5854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657" y="4659868"/>
            <a:ext cx="400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 (4 Bytes) </a:t>
            </a:r>
            <a:r>
              <a:rPr lang="en-US" dirty="0" smtClean="0">
                <a:latin typeface="Calibri" pitchFamily="34" charset="0"/>
              </a:rPr>
              <a:t>that you care about is </a:t>
            </a:r>
            <a:r>
              <a:rPr lang="en-US" dirty="0">
                <a:latin typeface="Calibri" pitchFamily="34" charset="0"/>
              </a:rPr>
              <a:t>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1" y="5715000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If tag doesn’t match: </a:t>
            </a:r>
            <a:r>
              <a:rPr lang="en-US" dirty="0">
                <a:latin typeface="Calibri" pitchFamily="34" charset="0"/>
              </a:rPr>
              <a:t>old line is evicted and replaced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01" y="6657945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2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E-way Set Associative Cache (Here: </a:t>
            </a:r>
            <a:r>
              <a:rPr lang="en-US" sz="2800" dirty="0">
                <a:solidFill>
                  <a:srgbClr val="00B050"/>
                </a:solidFill>
              </a:rPr>
              <a:t>E = 2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16</a:t>
            </a:fld>
            <a:endParaRPr lang="en-US" altLang="en-US"/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5146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030070"/>
            <a:ext cx="471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elements/lines per set</a:t>
            </a:r>
          </a:p>
          <a:p>
            <a:r>
              <a:rPr lang="en-US" dirty="0">
                <a:latin typeface="Calibri" pitchFamily="34" charset="0"/>
              </a:rPr>
              <a:t>Assume: cache block size 8 bytes 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instead of 64)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3186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3092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100712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229601" y="1522790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short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09800" y="25146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3592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6525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8878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1129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3405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8733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4685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3489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50891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8371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5851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8335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1268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3621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5872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48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3477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9428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8232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5634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3114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80594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22098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3592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6525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8878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41129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3405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8733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4685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3489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50891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8371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5851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8335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71268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3621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5872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8148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3477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9428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8232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5634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3114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80594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209800" y="38862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3592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6525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8878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41129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3405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8733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4685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3489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50891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8371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5851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8335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71268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3621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5872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8148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3477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9428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8232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5634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3114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80594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2209800" y="5102158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3592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6525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8878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41129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3405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8733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4685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3489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50891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8371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5851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8335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71268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3621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5872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8148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3477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9428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8232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5634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3114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80594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8067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6774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126" name="AutoShape 16"/>
          <p:cNvSpPr>
            <a:spLocks/>
          </p:cNvSpPr>
          <p:nvPr/>
        </p:nvSpPr>
        <p:spPr bwMode="auto">
          <a:xfrm rot="5400000">
            <a:off x="5646817" y="-1157386"/>
            <a:ext cx="228601" cy="706299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3" name="AutoShape 16"/>
          <p:cNvSpPr>
            <a:spLocks/>
          </p:cNvSpPr>
          <p:nvPr/>
        </p:nvSpPr>
        <p:spPr bwMode="auto">
          <a:xfrm>
            <a:off x="1898772" y="2561442"/>
            <a:ext cx="228600" cy="315355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56419" y="1818018"/>
            <a:ext cx="1928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2 elements per set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722984" y="5867400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 sets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0" y="6656478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</p:spTree>
    <p:extLst>
      <p:ext uri="{BB962C8B-B14F-4D97-AF65-F5344CB8AC3E}">
        <p14:creationId xmlns:p14="http://schemas.microsoft.com/office/powerpoint/2010/main" val="36819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1905000" y="1154669"/>
            <a:ext cx="466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elements/lines per set</a:t>
            </a:r>
          </a:p>
          <a:p>
            <a:r>
              <a:rPr lang="en-US" dirty="0">
                <a:latin typeface="Calibri" pitchFamily="34" charset="0"/>
              </a:rPr>
              <a:t>Assume: cache block size 8 bytes (instead of 64)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short 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6540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17" y="6657945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E-way Set Associative Cache (Here: </a:t>
            </a:r>
            <a:r>
              <a:rPr lang="en-US" sz="2800" dirty="0">
                <a:solidFill>
                  <a:srgbClr val="00B050"/>
                </a:solidFill>
              </a:rPr>
              <a:t>E = 2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8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1905000" y="1154669"/>
            <a:ext cx="471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elements/lines per set</a:t>
            </a:r>
          </a:p>
          <a:p>
            <a:r>
              <a:rPr lang="en-US" dirty="0">
                <a:latin typeface="Calibri" pitchFamily="34" charset="0"/>
              </a:rPr>
              <a:t>Assume: cache block size 8 bytes 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instead of 64)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short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6540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4241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27399" y="4812268"/>
            <a:ext cx="265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short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1" y="5334000"/>
            <a:ext cx="595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570" y="6590759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E-way Set Associative Cache (Here: E =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49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How many neighborhoods sent folks to same hotel floor?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There are many addresses in main memory that will have the same set index</a:t>
            </a:r>
          </a:p>
          <a:p>
            <a:pPr lvl="1"/>
            <a:r>
              <a:rPr lang="en-US" dirty="0" smtClean="0"/>
              <a:t>Translation: folks from many neighborhoods of the town assigned to the same hotel floor</a:t>
            </a:r>
          </a:p>
          <a:p>
            <a:endParaRPr lang="en-US" dirty="0"/>
          </a:p>
          <a:p>
            <a:r>
              <a:rPr lang="en-US" dirty="0" smtClean="0"/>
              <a:t>Assume 32 bit OS, and the set index is 6 bits wide (64 sets)</a:t>
            </a:r>
          </a:p>
          <a:p>
            <a:endParaRPr lang="en-US" dirty="0"/>
          </a:p>
          <a:p>
            <a:r>
              <a:rPr lang="en-US" dirty="0" smtClean="0"/>
              <a:t>How many “neighborhoods” of the main memory send folks to the same floor of the hotel?</a:t>
            </a:r>
          </a:p>
          <a:p>
            <a:r>
              <a:rPr lang="en-US" dirty="0" smtClean="0"/>
              <a:t>How is associativity helping?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1750" y="2980372"/>
            <a:ext cx="3004477" cy="1647250"/>
            <a:chOff x="4069337" y="4433787"/>
            <a:chExt cx="3004477" cy="1647250"/>
          </a:xfrm>
        </p:grpSpPr>
        <p:sp>
          <p:nvSpPr>
            <p:cNvPr id="7" name="Rectangle 6"/>
            <p:cNvSpPr/>
            <p:nvPr/>
          </p:nvSpPr>
          <p:spPr bwMode="auto">
            <a:xfrm>
              <a:off x="4199976" y="4923589"/>
              <a:ext cx="990600" cy="27084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190576" y="4923589"/>
              <a:ext cx="762000" cy="270848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952576" y="4923589"/>
              <a:ext cx="6858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9337" y="4433787"/>
              <a:ext cx="3004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Memory address (either 32 or 64 bits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)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 flipV="1">
              <a:off x="4580976" y="4892455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AutoShape 16"/>
            <p:cNvSpPr>
              <a:spLocks/>
            </p:cNvSpPr>
            <p:nvPr/>
          </p:nvSpPr>
          <p:spPr bwMode="auto">
            <a:xfrm rot="16200000" flipV="1">
              <a:off x="5457277" y="5003939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" name="AutoShape 16"/>
            <p:cNvSpPr>
              <a:spLocks/>
            </p:cNvSpPr>
            <p:nvPr/>
          </p:nvSpPr>
          <p:spPr bwMode="auto">
            <a:xfrm rot="16200000" flipV="1">
              <a:off x="6143076" y="5080138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7271" y="5435915"/>
              <a:ext cx="48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22771" y="5434706"/>
              <a:ext cx="705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95693" y="5434706"/>
              <a:ext cx="738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7" name="AutoShape 16"/>
            <p:cNvSpPr>
              <a:spLocks/>
            </p:cNvSpPr>
            <p:nvPr/>
          </p:nvSpPr>
          <p:spPr bwMode="auto">
            <a:xfrm rot="5400000">
              <a:off x="5355029" y="3586510"/>
              <a:ext cx="124274" cy="2434381"/>
            </a:xfrm>
            <a:prstGeom prst="leftBrace">
              <a:avLst>
                <a:gd name="adj1" fmla="val 75000"/>
                <a:gd name="adj2" fmla="val 82960"/>
              </a:avLst>
            </a:prstGeom>
            <a:noFill/>
            <a:ln w="19050">
              <a:solidFill>
                <a:srgbClr val="C55A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3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51" y="3381947"/>
            <a:ext cx="10817298" cy="681134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dirty="0" smtClean="0"/>
              <a:t>“I </a:t>
            </a:r>
            <a:r>
              <a:rPr lang="en-US" dirty="0"/>
              <a:t>have three kids and no money... Why can't I have no kids and three </a:t>
            </a:r>
            <a:r>
              <a:rPr lang="en-US" dirty="0" smtClean="0"/>
              <a:t>money?”</a:t>
            </a:r>
            <a:endParaRPr lang="en-US" dirty="0"/>
          </a:p>
          <a:p>
            <a:pPr marL="0" indent="0" algn="r">
              <a:buNone/>
            </a:pPr>
            <a:r>
              <a:rPr lang="en-US" sz="1300" dirty="0"/>
              <a:t>-- </a:t>
            </a:r>
            <a:r>
              <a:rPr lang="en-US" sz="1300" dirty="0" smtClean="0"/>
              <a:t>Homer Simpson, Safety Inspector [1989 - ]</a:t>
            </a:r>
            <a:endParaRPr lang="en-US" sz="1300" dirty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</a:t>
            </a:r>
            <a:r>
              <a:rPr lang="en-US" dirty="0" smtClean="0"/>
              <a:t>acrobatics?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Trying to fit a lot of memory (system memory, GBs of it) into little memory (cache, MBs of it)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Common sense: you have to use tricks to accommodate stuff from a big pot into a small pot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dilemma of storing a lot of information in a small space is pervasive </a:t>
            </a:r>
          </a:p>
          <a:p>
            <a:pPr lvl="1"/>
            <a:r>
              <a:rPr lang="en-US" dirty="0"/>
              <a:t>Because of the memory hierarchy reality we are operating </a:t>
            </a:r>
            <a:r>
              <a:rPr lang="en-US" dirty="0" smtClean="0"/>
              <a:t>under</a:t>
            </a:r>
          </a:p>
          <a:p>
            <a:pPr lvl="1"/>
            <a:r>
              <a:rPr lang="en-US" dirty="0" smtClean="0"/>
              <a:t>Similar tricks for placing data in main memory relative to placing in secondary memory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835" y="4334858"/>
            <a:ext cx="2084334" cy="18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on a tangent: TLP vs ILP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Chip can do more than one instruction per cycle</a:t>
            </a:r>
          </a:p>
          <a:p>
            <a:pPr lvl="1"/>
            <a:r>
              <a:rPr lang="en-US" dirty="0"/>
              <a:t>ILP flavor: if chip is </a:t>
            </a:r>
            <a:r>
              <a:rPr lang="en-US" dirty="0" smtClean="0"/>
              <a:t>superscalar, more than one instruction can be wrapped up/clock cycle</a:t>
            </a:r>
            <a:endParaRPr lang="en-US" dirty="0"/>
          </a:p>
          <a:p>
            <a:pPr lvl="1"/>
            <a:r>
              <a:rPr lang="en-US" dirty="0"/>
              <a:t>TLP flavor: two threads/processes run at same time, say A and B</a:t>
            </a:r>
          </a:p>
          <a:p>
            <a:endParaRPr lang="en-US" dirty="0"/>
          </a:p>
          <a:p>
            <a:r>
              <a:rPr lang="en-US" dirty="0"/>
              <a:t>Cache implications: TLP </a:t>
            </a:r>
            <a:r>
              <a:rPr lang="en-US" dirty="0" smtClean="0"/>
              <a:t>at a disadvantage </a:t>
            </a:r>
            <a:endParaRPr lang="en-US" dirty="0"/>
          </a:p>
          <a:p>
            <a:pPr lvl="1"/>
            <a:r>
              <a:rPr lang="en-US" dirty="0"/>
              <a:t>On each miss by B, the cache victimizes an approximation of the least-recently-used (LRU) cache block</a:t>
            </a:r>
          </a:p>
          <a:p>
            <a:pPr lvl="2"/>
            <a:r>
              <a:rPr lang="en-US" dirty="0"/>
              <a:t>Most of B’s misses will victimize blocks last accessed by A rather than last accessed by itself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Consequences: </a:t>
            </a:r>
          </a:p>
          <a:p>
            <a:pPr lvl="2"/>
            <a:r>
              <a:rPr lang="en-US" dirty="0"/>
              <a:t>The L1 cache turns over sufficiently fast that you can approximately assume that B victimizes all of A’s blocks</a:t>
            </a:r>
          </a:p>
          <a:p>
            <a:pPr lvl="2"/>
            <a:r>
              <a:rPr lang="en-US" dirty="0"/>
              <a:t>Whether </a:t>
            </a:r>
            <a:r>
              <a:rPr lang="en-US" dirty="0" smtClean="0"/>
              <a:t>L2 cache is </a:t>
            </a:r>
            <a:r>
              <a:rPr lang="en-US" dirty="0"/>
              <a:t>completely flushed depends on B’s rate of misses, the L2 size, and how long B runs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5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Caching Landscape in the Memory Hierarchy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8915401" y="2971800"/>
            <a:ext cx="16383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7353301" y="2971800"/>
            <a:ext cx="15621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5486401" y="2971800"/>
            <a:ext cx="18669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619501" y="2971800"/>
            <a:ext cx="18669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600201" y="2971800"/>
            <a:ext cx="20193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8915401" y="5451158"/>
            <a:ext cx="16383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7353301" y="5451158"/>
            <a:ext cx="15621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5486401" y="5451158"/>
            <a:ext cx="18669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3619501" y="5451158"/>
            <a:ext cx="18669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600201" y="5451158"/>
            <a:ext cx="20193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600201" y="5851208"/>
            <a:ext cx="20193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600201" y="5048250"/>
            <a:ext cx="20193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600201" y="4324350"/>
            <a:ext cx="20193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600201" y="3986214"/>
            <a:ext cx="20193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600201" y="3648075"/>
            <a:ext cx="20193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600201" y="3309938"/>
            <a:ext cx="20193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600201" y="2620963"/>
            <a:ext cx="20193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600201" y="1981201"/>
            <a:ext cx="20193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3619501" y="5851208"/>
            <a:ext cx="18669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3619501" y="5048250"/>
            <a:ext cx="18669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3619501" y="4324350"/>
            <a:ext cx="18669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3619501" y="3986214"/>
            <a:ext cx="18669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3619501" y="3648075"/>
            <a:ext cx="18669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3619501" y="3309938"/>
            <a:ext cx="18669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3619501" y="2620963"/>
            <a:ext cx="18669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3619501" y="1981201"/>
            <a:ext cx="18669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8915401" y="5851208"/>
            <a:ext cx="16383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7353301" y="5851208"/>
            <a:ext cx="15621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5486401" y="5851208"/>
            <a:ext cx="18669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8915401" y="4324350"/>
            <a:ext cx="16383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7353301" y="4324350"/>
            <a:ext cx="15621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5486401" y="4324350"/>
            <a:ext cx="18669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8915401" y="3309938"/>
            <a:ext cx="16383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7353301" y="3309938"/>
            <a:ext cx="15621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5486401" y="3309938"/>
            <a:ext cx="18669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8915401" y="3648075"/>
            <a:ext cx="16383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7353301" y="3648075"/>
            <a:ext cx="15621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5486401" y="3648075"/>
            <a:ext cx="18669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8915401" y="5048250"/>
            <a:ext cx="16383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7353301" y="5048250"/>
            <a:ext cx="15621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5486401" y="5048250"/>
            <a:ext cx="1866900" cy="4000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8915401" y="3986214"/>
            <a:ext cx="16383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7353301" y="3986214"/>
            <a:ext cx="15621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5486401" y="3986214"/>
            <a:ext cx="18669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8915401" y="2620963"/>
            <a:ext cx="16383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Compiler/CU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7353301" y="2620963"/>
            <a:ext cx="15621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5486401" y="2620963"/>
            <a:ext cx="18669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8915401" y="1981201"/>
            <a:ext cx="16383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7353301" y="1981201"/>
            <a:ext cx="15621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5486401" y="1981201"/>
            <a:ext cx="18669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600201" y="1981201"/>
            <a:ext cx="1753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/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600201" y="4686300"/>
            <a:ext cx="20193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619501" y="4686300"/>
            <a:ext cx="18669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5486401" y="4686300"/>
            <a:ext cx="18669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7353301" y="4686300"/>
            <a:ext cx="15621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8915401" y="4686300"/>
            <a:ext cx="16383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  <p:extLst>
      <p:ext uri="{BB962C8B-B14F-4D97-AF65-F5344CB8AC3E}">
        <p14:creationId xmlns:p14="http://schemas.microsoft.com/office/powerpoint/2010/main" val="486554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sz="2400" dirty="0"/>
              <a:t>[using CAE’s tux-103]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772160" y="5308786"/>
            <a:ext cx="6096000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/sys/devices/system/</a:t>
            </a:r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/cpu0/cache/index2/coherency_line_size: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64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/sys/devices/system/</a:t>
            </a:r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/cpu0/cache/index2/level:2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/sys/devices/system/</a:t>
            </a:r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/cpu0/cache/index2/number_of_sets: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512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/sys/devices/system/</a:t>
            </a:r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/cpu0/cache/index2/physical_line_partition:1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/sys/devices/system/</a:t>
            </a:r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/cpu0/cache/index2/size: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256K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/sys/devices/system/</a:t>
            </a:r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/cpu0/cache/index2/type: Unified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/sys/devices/system/</a:t>
            </a:r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/cpu0/cache/index2/ways_of_associativity: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1295401"/>
            <a:ext cx="4597400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processor       : 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vendor_id</a:t>
            </a:r>
            <a:r>
              <a:rPr lang="en-US" sz="1100" dirty="0">
                <a:latin typeface="Consolas" panose="020B0609020204030204" pitchFamily="49" charset="0"/>
              </a:rPr>
              <a:t>       : </a:t>
            </a:r>
            <a:r>
              <a:rPr lang="en-US" sz="1100" dirty="0" err="1">
                <a:latin typeface="Consolas" panose="020B0609020204030204" pitchFamily="49" charset="0"/>
              </a:rPr>
              <a:t>GenuineIntel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 family      : 6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model           : 60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model name      : Intel(R) Core(TM) i5-4570 CPU @ 3.20GHz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stepping        : 3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microcode       : 0x20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 MHz         : 3197.500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cache size      : 6144 KB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physical id     : 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siblings        : 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core id         : 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cpu</a:t>
            </a:r>
            <a:r>
              <a:rPr lang="en-US" sz="1100" dirty="0">
                <a:latin typeface="Consolas" panose="020B0609020204030204" pitchFamily="49" charset="0"/>
              </a:rPr>
              <a:t> cores       : 4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apicid</a:t>
            </a:r>
            <a:r>
              <a:rPr lang="en-US" sz="1100" dirty="0">
                <a:latin typeface="Consolas" panose="020B0609020204030204" pitchFamily="49" charset="0"/>
              </a:rPr>
              <a:t>          : 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fpu</a:t>
            </a:r>
            <a:r>
              <a:rPr lang="en-US" sz="1100" dirty="0">
                <a:latin typeface="Consolas" panose="020B0609020204030204" pitchFamily="49" charset="0"/>
              </a:rPr>
              <a:t>             : yes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fpu_exception</a:t>
            </a:r>
            <a:r>
              <a:rPr lang="en-US" sz="1100" dirty="0">
                <a:latin typeface="Consolas" panose="020B0609020204030204" pitchFamily="49" charset="0"/>
              </a:rPr>
              <a:t>   : yes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cache_alignment</a:t>
            </a:r>
            <a:r>
              <a:rPr lang="en-US" sz="1100" dirty="0">
                <a:latin typeface="Consolas" panose="020B0609020204030204" pitchFamily="49" charset="0"/>
              </a:rPr>
              <a:t> : 64</a:t>
            </a:r>
          </a:p>
          <a:p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</a:rPr>
              <a:t>address sizes   : 39 bits physical, 48 bits virtual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6333" y="3291246"/>
            <a:ext cx="403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Cache line size: 64 bytes → 2^6 Bytes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8-way associative → 2^3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Amount of memory: 256KB → 2^18 Bytes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Number of sets: 2^18/(2^6*2^3)=2^9=512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1" y="959878"/>
            <a:ext cx="3147015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000" b="1" kern="0" dirty="0">
                <a:solidFill>
                  <a:srgbClr val="330066"/>
                </a:solidFill>
                <a:latin typeface="Consolas" panose="020B0609020204030204" pitchFamily="49" charset="0"/>
                <a:ea typeface="+mj-ea"/>
                <a:cs typeface="+mj-cs"/>
              </a:rPr>
              <a:t>&gt;&gt; less /</a:t>
            </a:r>
            <a:r>
              <a:rPr lang="en-US" sz="2000" b="1" kern="0" dirty="0" err="1">
                <a:solidFill>
                  <a:srgbClr val="330066"/>
                </a:solidFill>
                <a:latin typeface="Consolas" panose="020B0609020204030204" pitchFamily="49" charset="0"/>
                <a:ea typeface="+mj-ea"/>
                <a:cs typeface="+mj-cs"/>
              </a:rPr>
              <a:t>proc</a:t>
            </a:r>
            <a:r>
              <a:rPr lang="en-US" sz="2000" b="1" kern="0" dirty="0">
                <a:solidFill>
                  <a:srgbClr val="330066"/>
                </a:solidFill>
                <a:latin typeface="Consolas" panose="020B0609020204030204" pitchFamily="49" charset="0"/>
                <a:ea typeface="+mj-ea"/>
                <a:cs typeface="+mj-cs"/>
              </a:rPr>
              <a:t>/</a:t>
            </a:r>
            <a:r>
              <a:rPr lang="en-US" sz="2000" b="1" kern="0" dirty="0" err="1">
                <a:solidFill>
                  <a:srgbClr val="330066"/>
                </a:solidFill>
                <a:latin typeface="Consolas" panose="020B0609020204030204" pitchFamily="49" charset="0"/>
                <a:ea typeface="+mj-ea"/>
                <a:cs typeface="+mj-cs"/>
              </a:rPr>
              <a:t>cpuinfo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49698" y="4191000"/>
            <a:ext cx="3761102" cy="1525222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29360" y="4922070"/>
            <a:ext cx="762000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b="1" kern="0" dirty="0">
                <a:solidFill>
                  <a:srgbClr val="330066"/>
                </a:solidFill>
                <a:latin typeface="Consolas" panose="020B0609020204030204" pitchFamily="49" charset="0"/>
                <a:ea typeface="+mj-ea"/>
                <a:cs typeface="+mj-cs"/>
              </a:rPr>
              <a:t>&gt;&gt; </a:t>
            </a:r>
            <a:r>
              <a:rPr lang="en-US" sz="2000" b="1" kern="0" dirty="0" err="1">
                <a:solidFill>
                  <a:srgbClr val="330066"/>
                </a:solidFill>
                <a:latin typeface="Consolas" panose="020B0609020204030204" pitchFamily="49" charset="0"/>
                <a:ea typeface="+mj-ea"/>
                <a:cs typeface="+mj-cs"/>
              </a:rPr>
              <a:t>grep</a:t>
            </a:r>
            <a:r>
              <a:rPr lang="en-US" sz="2000" b="1" kern="0" dirty="0">
                <a:solidFill>
                  <a:srgbClr val="330066"/>
                </a:solidFill>
                <a:latin typeface="Consolas" panose="020B0609020204030204" pitchFamily="49" charset="0"/>
                <a:ea typeface="+mj-ea"/>
                <a:cs typeface="+mj-cs"/>
              </a:rPr>
              <a:t> . /sys/devices/system/</a:t>
            </a:r>
            <a:r>
              <a:rPr lang="en-US" sz="2000" b="1" kern="0" dirty="0" err="1">
                <a:solidFill>
                  <a:srgbClr val="330066"/>
                </a:solidFill>
                <a:latin typeface="Consolas" panose="020B0609020204030204" pitchFamily="49" charset="0"/>
                <a:ea typeface="+mj-ea"/>
                <a:cs typeface="+mj-cs"/>
              </a:rPr>
              <a:t>cpu</a:t>
            </a:r>
            <a:r>
              <a:rPr lang="en-US" sz="2000" b="1" kern="0" dirty="0">
                <a:solidFill>
                  <a:srgbClr val="330066"/>
                </a:solidFill>
                <a:latin typeface="Consolas" panose="020B0609020204030204" pitchFamily="49" charset="0"/>
                <a:ea typeface="+mj-ea"/>
                <a:cs typeface="+mj-cs"/>
              </a:rPr>
              <a:t>/cpu0/cache/index*/*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an old slide [hopefully it makes better sense now]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425"/>
          <p:cNvSpPr>
            <a:spLocks noChangeArrowheads="1"/>
          </p:cNvSpPr>
          <p:nvPr/>
        </p:nvSpPr>
        <p:spPr bwMode="auto">
          <a:xfrm>
            <a:off x="1752600" y="1200748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" name="Rectangle 404"/>
          <p:cNvSpPr>
            <a:spLocks noChangeArrowheads="1"/>
          </p:cNvSpPr>
          <p:nvPr/>
        </p:nvSpPr>
        <p:spPr bwMode="auto">
          <a:xfrm>
            <a:off x="1905000" y="1581748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413"/>
          <p:cNvSpPr>
            <a:spLocks noChangeArrowheads="1"/>
          </p:cNvSpPr>
          <p:nvPr/>
        </p:nvSpPr>
        <p:spPr bwMode="auto">
          <a:xfrm>
            <a:off x="5638800" y="1581748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Rectangle 396"/>
          <p:cNvSpPr>
            <a:spLocks noChangeArrowheads="1"/>
          </p:cNvSpPr>
          <p:nvPr/>
        </p:nvSpPr>
        <p:spPr bwMode="auto">
          <a:xfrm>
            <a:off x="2070100" y="1734148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Registers</a:t>
            </a:r>
          </a:p>
        </p:txBody>
      </p:sp>
      <p:sp>
        <p:nvSpPr>
          <p:cNvPr id="10" name="Rectangle 397"/>
          <p:cNvSpPr>
            <a:spLocks noChangeArrowheads="1"/>
          </p:cNvSpPr>
          <p:nvPr/>
        </p:nvSpPr>
        <p:spPr bwMode="auto">
          <a:xfrm>
            <a:off x="2112964" y="2381848"/>
            <a:ext cx="782637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d-cache</a:t>
            </a:r>
          </a:p>
        </p:txBody>
      </p:sp>
      <p:sp>
        <p:nvSpPr>
          <p:cNvPr id="11" name="Rectangle 399"/>
          <p:cNvSpPr>
            <a:spLocks noChangeArrowheads="1"/>
          </p:cNvSpPr>
          <p:nvPr/>
        </p:nvSpPr>
        <p:spPr bwMode="auto">
          <a:xfrm>
            <a:off x="3048000" y="2381848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-cache</a:t>
            </a:r>
          </a:p>
        </p:txBody>
      </p:sp>
      <p:sp>
        <p:nvSpPr>
          <p:cNvPr id="12" name="Rectangle 400"/>
          <p:cNvSpPr>
            <a:spLocks noChangeArrowheads="1"/>
          </p:cNvSpPr>
          <p:nvPr/>
        </p:nvSpPr>
        <p:spPr bwMode="auto">
          <a:xfrm>
            <a:off x="2133600" y="3296248"/>
            <a:ext cx="1709738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L2 unified cache</a:t>
            </a:r>
          </a:p>
        </p:txBody>
      </p:sp>
      <p:sp>
        <p:nvSpPr>
          <p:cNvPr id="13" name="Line 401"/>
          <p:cNvSpPr>
            <a:spLocks noChangeShapeType="1"/>
          </p:cNvSpPr>
          <p:nvPr/>
        </p:nvSpPr>
        <p:spPr bwMode="auto">
          <a:xfrm>
            <a:off x="2590800" y="203894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" name="Line 402"/>
          <p:cNvSpPr>
            <a:spLocks noChangeShapeType="1"/>
          </p:cNvSpPr>
          <p:nvPr/>
        </p:nvSpPr>
        <p:spPr bwMode="auto">
          <a:xfrm>
            <a:off x="2590800" y="295334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" name="Line 403"/>
          <p:cNvSpPr>
            <a:spLocks noChangeShapeType="1"/>
          </p:cNvSpPr>
          <p:nvPr/>
        </p:nvSpPr>
        <p:spPr bwMode="auto">
          <a:xfrm>
            <a:off x="3429000" y="295334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" name="Text Box 405"/>
          <p:cNvSpPr txBox="1">
            <a:spLocks noChangeArrowheads="1"/>
          </p:cNvSpPr>
          <p:nvPr/>
        </p:nvSpPr>
        <p:spPr bwMode="auto">
          <a:xfrm>
            <a:off x="1828800" y="1276948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Core 0</a:t>
            </a:r>
          </a:p>
        </p:txBody>
      </p:sp>
      <p:sp>
        <p:nvSpPr>
          <p:cNvPr id="17" name="Rectangle 406"/>
          <p:cNvSpPr>
            <a:spLocks noChangeArrowheads="1"/>
          </p:cNvSpPr>
          <p:nvPr/>
        </p:nvSpPr>
        <p:spPr bwMode="auto">
          <a:xfrm>
            <a:off x="5803900" y="1734148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Registers</a:t>
            </a:r>
          </a:p>
        </p:txBody>
      </p:sp>
      <p:sp>
        <p:nvSpPr>
          <p:cNvPr id="18" name="Rectangle 407"/>
          <p:cNvSpPr>
            <a:spLocks noChangeArrowheads="1"/>
          </p:cNvSpPr>
          <p:nvPr/>
        </p:nvSpPr>
        <p:spPr bwMode="auto">
          <a:xfrm>
            <a:off x="5846764" y="2381848"/>
            <a:ext cx="782637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</a:rPr>
              <a:t>d</a:t>
            </a:r>
            <a:r>
              <a:rPr lang="en-US" dirty="0">
                <a:latin typeface="Calibri" panose="020F0502020204030204" pitchFamily="34" charset="0"/>
              </a:rPr>
              <a:t>-cache</a:t>
            </a:r>
          </a:p>
        </p:txBody>
      </p:sp>
      <p:sp>
        <p:nvSpPr>
          <p:cNvPr id="19" name="Rectangle 408"/>
          <p:cNvSpPr>
            <a:spLocks noChangeArrowheads="1"/>
          </p:cNvSpPr>
          <p:nvPr/>
        </p:nvSpPr>
        <p:spPr bwMode="auto">
          <a:xfrm>
            <a:off x="6781800" y="2381848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i-cache</a:t>
            </a:r>
          </a:p>
        </p:txBody>
      </p:sp>
      <p:sp>
        <p:nvSpPr>
          <p:cNvPr id="20" name="Rectangle 409"/>
          <p:cNvSpPr>
            <a:spLocks noChangeArrowheads="1"/>
          </p:cNvSpPr>
          <p:nvPr/>
        </p:nvSpPr>
        <p:spPr bwMode="auto">
          <a:xfrm>
            <a:off x="5867400" y="3296248"/>
            <a:ext cx="1709738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L2 unified cache</a:t>
            </a:r>
          </a:p>
        </p:txBody>
      </p:sp>
      <p:sp>
        <p:nvSpPr>
          <p:cNvPr id="21" name="Line 410"/>
          <p:cNvSpPr>
            <a:spLocks noChangeShapeType="1"/>
          </p:cNvSpPr>
          <p:nvPr/>
        </p:nvSpPr>
        <p:spPr bwMode="auto">
          <a:xfrm>
            <a:off x="6324600" y="203894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" name="Line 411"/>
          <p:cNvSpPr>
            <a:spLocks noChangeShapeType="1"/>
          </p:cNvSpPr>
          <p:nvPr/>
        </p:nvSpPr>
        <p:spPr bwMode="auto">
          <a:xfrm>
            <a:off x="6324600" y="295334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Line 412"/>
          <p:cNvSpPr>
            <a:spLocks noChangeShapeType="1"/>
          </p:cNvSpPr>
          <p:nvPr/>
        </p:nvSpPr>
        <p:spPr bwMode="auto">
          <a:xfrm>
            <a:off x="7162800" y="295334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Text Box 414"/>
          <p:cNvSpPr txBox="1">
            <a:spLocks noChangeArrowheads="1"/>
          </p:cNvSpPr>
          <p:nvPr/>
        </p:nvSpPr>
        <p:spPr bwMode="auto">
          <a:xfrm>
            <a:off x="5562600" y="1276948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Core 3</a:t>
            </a:r>
          </a:p>
        </p:txBody>
      </p:sp>
      <p:sp>
        <p:nvSpPr>
          <p:cNvPr id="25" name="Text Box 415"/>
          <p:cNvSpPr txBox="1">
            <a:spLocks noChangeArrowheads="1"/>
          </p:cNvSpPr>
          <p:nvPr/>
        </p:nvSpPr>
        <p:spPr bwMode="auto">
          <a:xfrm>
            <a:off x="4495800" y="2584017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6" name="Line 417"/>
          <p:cNvSpPr>
            <a:spLocks noChangeShapeType="1"/>
          </p:cNvSpPr>
          <p:nvPr/>
        </p:nvSpPr>
        <p:spPr bwMode="auto">
          <a:xfrm>
            <a:off x="2971800" y="386774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Line 418"/>
          <p:cNvSpPr>
            <a:spLocks noChangeShapeType="1"/>
          </p:cNvSpPr>
          <p:nvPr/>
        </p:nvSpPr>
        <p:spPr bwMode="auto">
          <a:xfrm>
            <a:off x="6705600" y="386774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8" name="Rectangle 419"/>
          <p:cNvSpPr>
            <a:spLocks noChangeArrowheads="1"/>
          </p:cNvSpPr>
          <p:nvPr/>
        </p:nvSpPr>
        <p:spPr bwMode="auto">
          <a:xfrm>
            <a:off x="2622550" y="4401148"/>
            <a:ext cx="4387850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L3 unified cache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(shared by all cores)</a:t>
            </a:r>
          </a:p>
        </p:txBody>
      </p:sp>
      <p:sp>
        <p:nvSpPr>
          <p:cNvPr id="29" name="Rectangle 420"/>
          <p:cNvSpPr>
            <a:spLocks noChangeArrowheads="1"/>
          </p:cNvSpPr>
          <p:nvPr/>
        </p:nvSpPr>
        <p:spPr bwMode="auto">
          <a:xfrm>
            <a:off x="1752600" y="5658448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30" name="Line 421"/>
          <p:cNvSpPr>
            <a:spLocks noChangeShapeType="1"/>
          </p:cNvSpPr>
          <p:nvPr/>
        </p:nvSpPr>
        <p:spPr bwMode="auto">
          <a:xfrm>
            <a:off x="4895850" y="497264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1" name="Text Box 426"/>
          <p:cNvSpPr txBox="1">
            <a:spLocks noChangeArrowheads="1"/>
          </p:cNvSpPr>
          <p:nvPr/>
        </p:nvSpPr>
        <p:spPr bwMode="auto">
          <a:xfrm>
            <a:off x="1676400" y="895948"/>
            <a:ext cx="19398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Processor package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77200" y="1573830"/>
            <a:ext cx="3633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10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</a:t>
            </a:r>
            <a:r>
              <a:rPr lang="en-US" dirty="0" smtClean="0">
                <a:latin typeface="Calibri" pitchFamily="34" charset="0"/>
              </a:rPr>
              <a:t>20-30 </a:t>
            </a:r>
            <a:r>
              <a:rPr lang="en-US" dirty="0">
                <a:latin typeface="Calibri" pitchFamily="34" charset="0"/>
              </a:rPr>
              <a:t>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9034" y="6656478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</p:spTree>
    <p:extLst>
      <p:ext uri="{BB962C8B-B14F-4D97-AF65-F5344CB8AC3E}">
        <p14:creationId xmlns:p14="http://schemas.microsoft.com/office/powerpoint/2010/main" val="13582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We’ve done memory reads. 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/>
              <a:t>Multiple copies of data exist stored in different places and at the same time: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600" dirty="0"/>
              <a:t>L1, L2, L3, Main Memory, </a:t>
            </a:r>
            <a:r>
              <a:rPr lang="en-GB" sz="1600" dirty="0" smtClean="0"/>
              <a:t>Secondary Memory (Disk)</a:t>
            </a:r>
            <a:endParaRPr lang="en-GB" sz="1600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sz="1800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/>
              <a:t>How should a </a:t>
            </a:r>
            <a:r>
              <a:rPr lang="en-GB" sz="1800" dirty="0">
                <a:solidFill>
                  <a:srgbClr val="0070C0"/>
                </a:solidFill>
              </a:rPr>
              <a:t>write-hit</a:t>
            </a:r>
            <a:r>
              <a:rPr lang="en-GB" sz="1800" dirty="0"/>
              <a:t> be handled?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600" dirty="0">
                <a:solidFill>
                  <a:srgbClr val="C00000"/>
                </a:solidFill>
              </a:rPr>
              <a:t>Write-through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(write immediately to main memory as well)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600" dirty="0">
                <a:solidFill>
                  <a:srgbClr val="C00000"/>
                </a:solidFill>
              </a:rPr>
              <a:t>Write-back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(defer write to </a:t>
            </a:r>
            <a:r>
              <a:rPr lang="en-GB" sz="1600" dirty="0" smtClean="0"/>
              <a:t>main memory </a:t>
            </a:r>
            <a:r>
              <a:rPr lang="en-GB" sz="1600" dirty="0"/>
              <a:t>until replacement of line)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400" dirty="0"/>
              <a:t>Need a dirty bit (indicate whether 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sz="1800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/>
              <a:t>How should a </a:t>
            </a:r>
            <a:r>
              <a:rPr lang="en-GB" sz="1800" dirty="0">
                <a:solidFill>
                  <a:srgbClr val="0070C0"/>
                </a:solidFill>
              </a:rPr>
              <a:t>write-miss</a:t>
            </a:r>
            <a:r>
              <a:rPr lang="en-GB" sz="1800" dirty="0"/>
              <a:t> be handled?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600" dirty="0">
                <a:solidFill>
                  <a:srgbClr val="C00000"/>
                </a:solidFill>
              </a:rPr>
              <a:t>Write-allocate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400" dirty="0"/>
              <a:t>Good if more writes to the location follow; i.e., if locality is good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600" dirty="0">
                <a:solidFill>
                  <a:srgbClr val="C00000"/>
                </a:solidFill>
              </a:rPr>
              <a:t>No-write-allocate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(writes straight to memory, does not load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sz="1800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800" dirty="0"/>
              <a:t>Typical </a:t>
            </a:r>
            <a:r>
              <a:rPr lang="en-GB" sz="1800" dirty="0" smtClean="0"/>
              <a:t>combos met in practice:</a:t>
            </a:r>
            <a:endParaRPr lang="en-GB" sz="18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600" b="1" dirty="0"/>
              <a:t>Write-back + Write-allocate ← more common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1600" dirty="0"/>
              <a:t>Write-through + No-write-allocate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525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 [a nomenclature matter]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/>
              <a:t>Miss Rate</a:t>
            </a:r>
          </a:p>
          <a:p>
            <a:pPr lvl="1"/>
            <a:r>
              <a:rPr lang="en-GB" sz="1600" dirty="0"/>
              <a:t>Defined as </a:t>
            </a:r>
            <a:r>
              <a:rPr lang="en-GB" sz="1600" dirty="0" smtClean="0"/>
              <a:t>Miss Rate = 1 </a:t>
            </a:r>
            <a:r>
              <a:rPr lang="en-GB" sz="1600" dirty="0"/>
              <a:t>– Hit </a:t>
            </a:r>
            <a:r>
              <a:rPr lang="en-GB" sz="1600" dirty="0" smtClean="0"/>
              <a:t>Rate (note that we defined the Hit Rate in the previous lecture)</a:t>
            </a:r>
            <a:endParaRPr lang="en-GB" sz="1600" dirty="0"/>
          </a:p>
          <a:p>
            <a:pPr lvl="1"/>
            <a:r>
              <a:rPr lang="en-GB" sz="1600" dirty="0" smtClean="0"/>
              <a:t>Represents the fraction </a:t>
            </a:r>
            <a:r>
              <a:rPr lang="en-GB" sz="1600" dirty="0"/>
              <a:t>of memory references </a:t>
            </a:r>
            <a:r>
              <a:rPr lang="en-GB" sz="1600" dirty="0" smtClean="0"/>
              <a:t>that are not </a:t>
            </a:r>
            <a:r>
              <a:rPr lang="en-GB" sz="1600" dirty="0"/>
              <a:t>found in </a:t>
            </a:r>
            <a:r>
              <a:rPr lang="en-GB" sz="1600" dirty="0" smtClean="0"/>
              <a:t>cache</a:t>
            </a:r>
            <a:endParaRPr lang="en-GB" sz="1600" dirty="0"/>
          </a:p>
          <a:p>
            <a:pPr lvl="1"/>
            <a:r>
              <a:rPr lang="en-GB" sz="1600" dirty="0" smtClean="0"/>
              <a:t>Typical </a:t>
            </a:r>
            <a:r>
              <a:rPr lang="en-GB" sz="1600" dirty="0"/>
              <a:t>numbers (in percentages):</a:t>
            </a:r>
          </a:p>
          <a:p>
            <a:pPr lvl="2"/>
            <a:r>
              <a:rPr lang="en-GB" sz="1400" dirty="0" smtClean="0"/>
              <a:t>As low as 3-10</a:t>
            </a:r>
            <a:r>
              <a:rPr lang="en-GB" sz="1400" dirty="0"/>
              <a:t>% for L1</a:t>
            </a:r>
          </a:p>
          <a:p>
            <a:pPr lvl="2"/>
            <a:r>
              <a:rPr lang="en-GB" sz="1400" dirty="0"/>
              <a:t>Can be quite small (e.g., &lt; 1%) for L2, depending on size, nature of problem you run, etc.</a:t>
            </a:r>
          </a:p>
          <a:p>
            <a:endParaRPr lang="en-GB" sz="1800" dirty="0"/>
          </a:p>
          <a:p>
            <a:r>
              <a:rPr lang="en-GB" sz="1800" dirty="0"/>
              <a:t>Hit Time</a:t>
            </a:r>
          </a:p>
          <a:p>
            <a:pPr lvl="1"/>
            <a:r>
              <a:rPr lang="en-GB" sz="1600" dirty="0"/>
              <a:t>Time to deliver a line in the cache </a:t>
            </a:r>
            <a:r>
              <a:rPr lang="en-GB" sz="1600" dirty="0" smtClean="0"/>
              <a:t>into a register of the processor</a:t>
            </a:r>
            <a:endParaRPr lang="en-GB" sz="1600" dirty="0"/>
          </a:p>
          <a:p>
            <a:pPr lvl="2"/>
            <a:r>
              <a:rPr lang="en-GB" sz="1400" dirty="0"/>
              <a:t>Includes time to determine whether the line is in the cache</a:t>
            </a:r>
          </a:p>
          <a:p>
            <a:pPr lvl="1"/>
            <a:r>
              <a:rPr lang="en-GB" sz="1600" dirty="0"/>
              <a:t>Typical numbers:</a:t>
            </a:r>
          </a:p>
          <a:p>
            <a:pPr lvl="2"/>
            <a:r>
              <a:rPr lang="en-GB" sz="1400" dirty="0"/>
              <a:t>4 clock cycle for L1</a:t>
            </a:r>
          </a:p>
          <a:p>
            <a:pPr lvl="2"/>
            <a:r>
              <a:rPr lang="en-GB" sz="1400" dirty="0"/>
              <a:t>10 clock cycles for L2</a:t>
            </a:r>
          </a:p>
          <a:p>
            <a:endParaRPr lang="en-GB" sz="1800" dirty="0"/>
          </a:p>
          <a:p>
            <a:r>
              <a:rPr lang="en-GB" sz="1800" dirty="0"/>
              <a:t>Miss Penalty</a:t>
            </a:r>
          </a:p>
          <a:p>
            <a:pPr lvl="1"/>
            <a:r>
              <a:rPr lang="en-GB" sz="1600" dirty="0"/>
              <a:t>Additional time required because of a miss</a:t>
            </a:r>
          </a:p>
          <a:p>
            <a:pPr lvl="2"/>
            <a:r>
              <a:rPr lang="en-GB" sz="1400" dirty="0"/>
              <a:t>Typically 50-200 cycles for main memory (Trend: slightly increasing)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9019" y="6656478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</p:spTree>
    <p:extLst>
      <p:ext uri="{BB962C8B-B14F-4D97-AF65-F5344CB8AC3E}">
        <p14:creationId xmlns:p14="http://schemas.microsoft.com/office/powerpoint/2010/main" val="3302740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People Talk Miss Rate, Not Hit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vert="horz" lIns="90488" tIns="44450" rIns="90488" bIns="44450" rtlCol="0">
                <a:normAutofit/>
              </a:bodyPr>
              <a:lstStyle/>
              <a:p>
                <a:pPr>
                  <a:defRPr/>
                </a:pPr>
                <a:r>
                  <a:rPr lang="en-US" dirty="0"/>
                  <a:t>People talk about miss rate, and not hit rate</a:t>
                </a:r>
              </a:p>
              <a:p>
                <a:pPr lvl="1"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en-US" dirty="0"/>
                  <a:t>Weird math: Although 97 and 99 </a:t>
                </a:r>
                <a:r>
                  <a:rPr lang="en-US" dirty="0" smtClean="0"/>
                  <a:t>close</a:t>
                </a:r>
                <a:r>
                  <a:rPr lang="en-US" dirty="0"/>
                  <a:t>, </a:t>
                </a:r>
                <a:r>
                  <a:rPr lang="en-US" dirty="0" smtClean="0"/>
                  <a:t>time-wise, </a:t>
                </a:r>
                <a:r>
                  <a:rPr lang="en-US" dirty="0"/>
                  <a:t>99% hit rate twice as </a:t>
                </a:r>
                <a:r>
                  <a:rPr lang="en-US" dirty="0" smtClean="0"/>
                  <a:t>costly as </a:t>
                </a:r>
                <a:r>
                  <a:rPr lang="en-US" dirty="0"/>
                  <a:t>97% hit </a:t>
                </a:r>
                <a:r>
                  <a:rPr lang="en-US" dirty="0" smtClean="0"/>
                  <a:t>rate</a:t>
                </a:r>
                <a:endParaRPr lang="en-US" dirty="0"/>
              </a:p>
              <a:p>
                <a:pPr lvl="1" eaLnBrk="1" hangingPunct="1">
                  <a:lnSpc>
                    <a:spcPct val="100000"/>
                  </a:lnSpc>
                  <a:defRPr/>
                </a:pPr>
                <a:r>
                  <a:rPr lang="en-US" sz="1400" dirty="0"/>
                  <a:t>Assumptions, for back of the envelope calculation: </a:t>
                </a:r>
                <a:br>
                  <a:rPr lang="en-US" sz="1400" dirty="0"/>
                </a:br>
                <a:r>
                  <a:rPr lang="en-US" sz="1400" dirty="0"/>
                  <a:t>a) cache hit time of 1 cycle</a:t>
                </a:r>
                <a:br>
                  <a:rPr lang="en-US" sz="1400" dirty="0"/>
                </a:br>
                <a:r>
                  <a:rPr lang="en-US" sz="1400" dirty="0"/>
                  <a:t>b) miss penalty of 100 cycles</a:t>
                </a:r>
              </a:p>
              <a:p>
                <a:pPr lvl="1">
                  <a:defRPr/>
                </a:pPr>
                <a:endParaRPr lang="en-US" sz="1400" dirty="0"/>
              </a:p>
              <a:p>
                <a:pPr lvl="1">
                  <a:defRPr/>
                </a:pPr>
                <a:r>
                  <a:rPr lang="en-US" sz="1400" dirty="0" smtClean="0"/>
                  <a:t>97% vs 99% hit rate: Access </a:t>
                </a:r>
                <a:r>
                  <a:rPr lang="en-US" sz="1400" dirty="0"/>
                  <a:t>cost for 100 mem </a:t>
                </a:r>
                <a:r>
                  <a:rPr lang="en-US" sz="1400" dirty="0" smtClean="0"/>
                  <a:t>operations</a:t>
                </a:r>
                <a:endParaRPr lang="en-US" sz="1400" dirty="0"/>
              </a:p>
              <a:p>
                <a:pPr lvl="1">
                  <a:buNone/>
                  <a:defRPr/>
                </a:pPr>
                <a:r>
                  <a:rPr lang="en-US" sz="1400" dirty="0"/>
                  <a:t>	 97% </a:t>
                </a:r>
                <a:r>
                  <a:rPr lang="en-US" sz="1400" dirty="0" smtClean="0"/>
                  <a:t>hit rate: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1+1+…+1+100+100+100=397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𝑐𝑦𝑐𝑙𝑒𝑠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 lvl="1">
                  <a:buNone/>
                  <a:defRPr/>
                </a:pPr>
                <a:r>
                  <a:rPr lang="en-US" sz="1400" dirty="0"/>
                  <a:t>	 99% hit rate: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1+1+…+1+  1   +   1  +100=199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𝑐𝑦𝑐𝑙𝑒𝑠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pPr lvl="1">
                  <a:buNone/>
                  <a:defRPr/>
                </a:pPr>
                <a:endParaRPr lang="en-US" sz="1400" dirty="0"/>
              </a:p>
              <a:p>
                <a:pPr lvl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397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199</m:t>
                          </m:r>
                        </m:den>
                      </m:f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≈2</m:t>
                      </m:r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  <a:buFont typeface="Wingdings" pitchFamily="2" charset="2"/>
                  <a:buNone/>
                  <a:defRPr/>
                </a:pPr>
                <a:endParaRPr lang="en-US" sz="1200" dirty="0">
                  <a:solidFill>
                    <a:srgbClr val="C00000"/>
                  </a:solidFill>
                </a:endParaRPr>
              </a:p>
              <a:p>
                <a:pPr>
                  <a:defRPr/>
                </a:pPr>
                <a:r>
                  <a:rPr lang="en-US" dirty="0"/>
                  <a:t>You’d think that 97% is as good as 99%. It’s not…</a:t>
                </a:r>
              </a:p>
              <a:p>
                <a:pPr lvl="1">
                  <a:defRPr/>
                </a:pPr>
                <a:r>
                  <a:rPr lang="en-US" dirty="0"/>
                  <a:t>This is why “</a:t>
                </a:r>
                <a:r>
                  <a:rPr lang="en-US" dirty="0">
                    <a:solidFill>
                      <a:srgbClr val="0070C0"/>
                    </a:solidFill>
                  </a:rPr>
                  <a:t>miss rate</a:t>
                </a:r>
                <a:r>
                  <a:rPr lang="en-US" dirty="0"/>
                  <a:t>” is used instead of “hit rate”: 1% miss rate vs. 3% miss rate</a:t>
                </a:r>
                <a:endParaRPr lang="en-US" sz="1000" dirty="0"/>
              </a:p>
            </p:txBody>
          </p:sp>
        </mc:Choice>
        <mc:Fallback xmlns="">
          <p:sp>
            <p:nvSpPr>
              <p:cNvPr id="112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3" t="-1728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9460" y="6656478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</p:spTree>
    <p:extLst>
      <p:ext uri="{BB962C8B-B14F-4D97-AF65-F5344CB8AC3E}">
        <p14:creationId xmlns:p14="http://schemas.microsoft.com/office/powerpoint/2010/main" val="1441825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Cache Friendly Code: Rules of Thumb (more to come)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facts: </a:t>
            </a:r>
          </a:p>
          <a:p>
            <a:pPr lvl="1"/>
            <a:r>
              <a:rPr lang="en-US" dirty="0" smtClean="0"/>
              <a:t>You have no *direct* control over what data gets cached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However, you are not helpless: ensure your code is “local” (spatially and/or temporally) </a:t>
            </a:r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27595" y="4973193"/>
            <a:ext cx="800036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when you write code, do </a:t>
            </a:r>
            <a:r>
              <a:rPr lang="en-US" sz="2400" dirty="0">
                <a:latin typeface="+mj-lt"/>
              </a:rPr>
              <a:t>not violate locality, if at all possible</a:t>
            </a:r>
          </a:p>
        </p:txBody>
      </p:sp>
    </p:spTree>
    <p:extLst>
      <p:ext uri="{BB962C8B-B14F-4D97-AF65-F5344CB8AC3E}">
        <p14:creationId xmlns:p14="http://schemas.microsoft.com/office/powerpoint/2010/main" val="225008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performance rule of thumb</a:t>
            </a:r>
            <a:endParaRPr lang="en-US" dirty="0"/>
          </a:p>
        </p:txBody>
      </p:sp>
      <p:sp>
        <p:nvSpPr>
          <p:cNvPr id="16077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the common case go fast</a:t>
            </a:r>
          </a:p>
          <a:p>
            <a:pPr lvl="1"/>
            <a:r>
              <a:rPr lang="en-US" dirty="0"/>
              <a:t>Focus on the inner loops of the </a:t>
            </a:r>
            <a:r>
              <a:rPr lang="en-US" dirty="0" smtClean="0"/>
              <a:t>“heavy” </a:t>
            </a:r>
            <a:r>
              <a:rPr lang="en-US" dirty="0"/>
              <a:t>functions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to have cache-friendly code in the </a:t>
            </a:r>
            <a:r>
              <a:rPr lang="en-US" dirty="0"/>
              <a:t>inner loops</a:t>
            </a:r>
          </a:p>
          <a:p>
            <a:pPr lvl="1"/>
            <a:r>
              <a:rPr lang="en-US" dirty="0"/>
              <a:t>Repeated references to </a:t>
            </a:r>
            <a:r>
              <a:rPr lang="en-US" dirty="0" smtClean="0"/>
              <a:t>same variables </a:t>
            </a:r>
            <a:r>
              <a:rPr lang="en-US" dirty="0"/>
              <a:t>are good (</a:t>
            </a:r>
            <a:r>
              <a:rPr lang="en-US" dirty="0">
                <a:solidFill>
                  <a:srgbClr val="C00000"/>
                </a:solidFill>
              </a:rPr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“stride of one” </a:t>
            </a:r>
            <a:r>
              <a:rPr lang="en-US" dirty="0"/>
              <a:t>reference patterns are good (</a:t>
            </a:r>
            <a:r>
              <a:rPr lang="en-US" dirty="0">
                <a:solidFill>
                  <a:srgbClr val="C00000"/>
                </a:solidFill>
              </a:rPr>
              <a:t>spatial locality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0" y="6657945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</p:spTree>
    <p:extLst>
      <p:ext uri="{BB962C8B-B14F-4D97-AF65-F5344CB8AC3E}">
        <p14:creationId xmlns:p14="http://schemas.microsoft.com/office/powerpoint/2010/main" val="5932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/>
              <a:t>we get going…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Last time</a:t>
            </a:r>
            <a:r>
              <a:rPr lang="en-US" dirty="0" smtClean="0"/>
              <a:t>: Caches</a:t>
            </a:r>
            <a:endParaRPr lang="en-US" dirty="0"/>
          </a:p>
          <a:p>
            <a:pPr lvl="1"/>
            <a:r>
              <a:rPr lang="en-US" dirty="0" smtClean="0"/>
              <a:t>Simple example: </a:t>
            </a:r>
            <a:r>
              <a:rPr lang="en-US" smtClean="0"/>
              <a:t>30X speedup</a:t>
            </a:r>
            <a:endParaRPr lang="en-US" dirty="0"/>
          </a:p>
          <a:p>
            <a:pPr lvl="1"/>
            <a:r>
              <a:rPr lang="en-US" dirty="0" smtClean="0"/>
              <a:t>Typically 3 levels of cache</a:t>
            </a:r>
          </a:p>
          <a:p>
            <a:pPr lvl="2"/>
            <a:r>
              <a:rPr lang="en-US" dirty="0" smtClean="0"/>
              <a:t>4 cycles (L1), 12 cycles (L2), 20 cycles (L3)</a:t>
            </a:r>
          </a:p>
          <a:p>
            <a:pPr lvl="2"/>
            <a:r>
              <a:rPr lang="en-US" dirty="0" smtClean="0"/>
              <a:t>Data from main memory: 100-120 cycles</a:t>
            </a:r>
            <a:endParaRPr lang="en-US" dirty="0"/>
          </a:p>
          <a:p>
            <a:pPr lvl="1"/>
            <a:r>
              <a:rPr lang="en-US" dirty="0" smtClean="0"/>
              <a:t>The anatomy of the cache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Today</a:t>
            </a:r>
            <a:endParaRPr lang="en-US" dirty="0"/>
          </a:p>
          <a:p>
            <a:pPr lvl="1"/>
            <a:r>
              <a:rPr lang="en-US" dirty="0" smtClean="0"/>
              <a:t>The cache: wrap up</a:t>
            </a:r>
            <a:endParaRPr lang="en-US" dirty="0"/>
          </a:p>
          <a:p>
            <a:pPr lvl="1"/>
            <a:r>
              <a:rPr lang="en-US" dirty="0" smtClean="0"/>
              <a:t>The Virtual Memory</a:t>
            </a:r>
          </a:p>
          <a:p>
            <a:pPr lvl="2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 smtClean="0"/>
              <a:t>Please </a:t>
            </a:r>
            <a:r>
              <a:rPr lang="en-US" dirty="0"/>
              <a:t>take care of the assigned reading</a:t>
            </a:r>
          </a:p>
          <a:p>
            <a:pPr lvl="1"/>
            <a:r>
              <a:rPr lang="en-US" dirty="0" smtClean="0"/>
              <a:t>Assignment due on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at 9 pm</a:t>
            </a:r>
          </a:p>
          <a:p>
            <a:pPr lvl="1"/>
            <a:r>
              <a:rPr lang="en-US" dirty="0"/>
              <a:t>Use Piazza to get things going (for you or others)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18" t="6938" r="1281" b="1476"/>
          <a:stretch/>
        </p:blipFill>
        <p:spPr>
          <a:xfrm>
            <a:off x="7412616" y="1057180"/>
            <a:ext cx="4003132" cy="26155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959" y="3906555"/>
            <a:ext cx="3124445" cy="28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Approaching the task of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By and large, people write code by paying attention to </a:t>
            </a:r>
          </a:p>
          <a:p>
            <a:pPr lvl="1"/>
            <a:r>
              <a:rPr lang="en-US" sz="1800" dirty="0"/>
              <a:t>Correctness</a:t>
            </a:r>
          </a:p>
          <a:p>
            <a:pPr lvl="1"/>
            <a:r>
              <a:rPr lang="en-US" sz="1800" dirty="0"/>
              <a:t>Esthetics of the solution developed</a:t>
            </a:r>
          </a:p>
          <a:p>
            <a:pPr lvl="2"/>
            <a:r>
              <a:rPr lang="en-US" sz="1600" dirty="0"/>
              <a:t>Objects, lists, patterns, inheritance, etc. – code is flexible and easy to maintain</a:t>
            </a:r>
          </a:p>
          <a:p>
            <a:pPr lvl="1"/>
            <a:r>
              <a:rPr lang="en-US" sz="1800" dirty="0" smtClean="0"/>
              <a:t>Portability</a:t>
            </a:r>
            <a:endParaRPr lang="en-US" sz="1800" dirty="0"/>
          </a:p>
          <a:p>
            <a:pPr lvl="1"/>
            <a:endParaRPr lang="en-US" sz="1900" dirty="0" smtClean="0"/>
          </a:p>
          <a:p>
            <a:pPr lvl="1"/>
            <a:endParaRPr lang="en-US" sz="1900" dirty="0"/>
          </a:p>
          <a:p>
            <a:r>
              <a:rPr lang="en-US" sz="2000" dirty="0"/>
              <a:t>Data Analytics (Big Data): you should think about </a:t>
            </a:r>
            <a:r>
              <a:rPr lang="en-US" sz="2000" dirty="0">
                <a:solidFill>
                  <a:srgbClr val="0070C0"/>
                </a:solidFill>
              </a:rPr>
              <a:t>performance</a:t>
            </a:r>
            <a:r>
              <a:rPr lang="en-US" sz="2000" dirty="0"/>
              <a:t> when writing/designing software</a:t>
            </a:r>
          </a:p>
          <a:p>
            <a:pPr lvl="1"/>
            <a:r>
              <a:rPr lang="en-US" sz="1800" dirty="0" smtClean="0"/>
              <a:t>Cache </a:t>
            </a:r>
            <a:r>
              <a:rPr lang="en-US" sz="1800" dirty="0"/>
              <a:t>friendly code via “</a:t>
            </a:r>
            <a:r>
              <a:rPr lang="en-US" sz="1800" dirty="0">
                <a:solidFill>
                  <a:srgbClr val="0070C0"/>
                </a:solidFill>
              </a:rPr>
              <a:t>locality</a:t>
            </a:r>
            <a:r>
              <a:rPr lang="en-US" sz="1800" dirty="0"/>
              <a:t>” is </a:t>
            </a:r>
            <a:r>
              <a:rPr lang="en-US" sz="1800" dirty="0" smtClean="0"/>
              <a:t>king</a:t>
            </a:r>
          </a:p>
          <a:p>
            <a:pPr lvl="1"/>
            <a:r>
              <a:rPr lang="en-US" sz="1800" dirty="0" smtClean="0"/>
              <a:t>When you write a line of code, always pause and ask yourself: where is this data that I’m referencing here comes from?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Departing thoughts:</a:t>
            </a:r>
          </a:p>
          <a:p>
            <a:pPr lvl="1"/>
            <a:r>
              <a:rPr lang="en-US" sz="1800" dirty="0"/>
              <a:t>Does “performance” come before “esthetics”? Or “portability”?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Good read: “The Mythical Man-Month,” by Frederick Phillips Brooks Jr.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3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“Memory Mountain” Experiment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 </a:t>
            </a:r>
            <a:r>
              <a:rPr lang="en-US" dirty="0"/>
              <a:t>at </a:t>
            </a:r>
            <a:r>
              <a:rPr lang="en-US" dirty="0" smtClean="0"/>
              <a:t>hand in this exercise: </a:t>
            </a:r>
            <a:r>
              <a:rPr lang="en-US" dirty="0"/>
              <a:t>adding up numbers in an </a:t>
            </a:r>
            <a:r>
              <a:rPr lang="en-US" dirty="0" smtClean="0"/>
              <a:t>array (just like example of two lectures ago)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numbers </a:t>
            </a:r>
            <a:r>
              <a:rPr lang="en-US" dirty="0" smtClean="0"/>
              <a:t>must be </a:t>
            </a:r>
            <a:r>
              <a:rPr lang="en-US" dirty="0"/>
              <a:t>brought over into the chip to be added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Timing </a:t>
            </a:r>
            <a:r>
              <a:rPr lang="en-US" dirty="0" smtClean="0"/>
              <a:t>how long it takes to </a:t>
            </a:r>
            <a:r>
              <a:rPr lang="en-US" dirty="0"/>
              <a:t>finish </a:t>
            </a:r>
            <a:r>
              <a:rPr lang="en-US" dirty="0" smtClean="0"/>
              <a:t>execution: a good proxy </a:t>
            </a:r>
            <a:r>
              <a:rPr lang="en-US" dirty="0"/>
              <a:t>for speed of moving data</a:t>
            </a:r>
          </a:p>
          <a:p>
            <a:pPr lvl="2"/>
            <a:r>
              <a:rPr lang="en-US" dirty="0"/>
              <a:t>Why? </a:t>
            </a:r>
          </a:p>
          <a:p>
            <a:pPr lvl="3"/>
            <a:r>
              <a:rPr lang="en-US" dirty="0"/>
              <a:t>Because the math is </a:t>
            </a:r>
            <a:r>
              <a:rPr lang="en-US" dirty="0" smtClean="0"/>
              <a:t>trivial, eats up no time at all: </a:t>
            </a:r>
            <a:r>
              <a:rPr lang="en-US" dirty="0">
                <a:latin typeface="Consolas" panose="020B0609020204030204" pitchFamily="49" charset="0"/>
              </a:rPr>
              <a:t>sum = sum + a[i]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Moral of the story: the good cases are the ones with very high “</a:t>
            </a:r>
            <a:r>
              <a:rPr lang="en-US" dirty="0">
                <a:solidFill>
                  <a:srgbClr val="0070C0"/>
                </a:solidFill>
              </a:rPr>
              <a:t>effective bandwidth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effective bandwidth</a:t>
            </a:r>
            <a:r>
              <a:rPr lang="en-US" dirty="0"/>
              <a:t>”: computed  by dividing amount of data </a:t>
            </a:r>
            <a:r>
              <a:rPr lang="en-US" dirty="0" smtClean="0"/>
              <a:t>moved during solving problem </a:t>
            </a:r>
            <a:r>
              <a:rPr lang="en-US" dirty="0"/>
              <a:t>to the amount of time required to finish the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Mountain Test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01001" y="1447800"/>
            <a:ext cx="2514600" cy="2362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98930" y="2432811"/>
                <a:ext cx="5428414" cy="200159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normAutofit fontScale="85000" lnSpcReduction="10000"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Call </a:t>
                </a:r>
                <a:r>
                  <a:rPr lang="en-US" dirty="0">
                    <a:latin typeface="Courier New"/>
                    <a:cs typeface="Courier New"/>
                  </a:rPr>
                  <a:t>test()</a:t>
                </a:r>
                <a:r>
                  <a:rPr lang="en-US" dirty="0">
                    <a:latin typeface="Calibri" pitchFamily="34" charset="0"/>
                  </a:rPr>
                  <a:t> with many combinations of </a:t>
                </a:r>
                <a:r>
                  <a:rPr lang="en-US" dirty="0" err="1">
                    <a:latin typeface="Courier New"/>
                    <a:cs typeface="Courier New"/>
                  </a:rPr>
                  <a:t>elems</a:t>
                </a:r>
                <a:r>
                  <a:rPr lang="en-US" dirty="0">
                    <a:latin typeface="Calibri" pitchFamily="34" charset="0"/>
                  </a:rPr>
                  <a:t> and </a:t>
                </a:r>
                <a:r>
                  <a:rPr lang="en-US" dirty="0">
                    <a:latin typeface="Courier New"/>
                    <a:cs typeface="Courier New"/>
                  </a:rPr>
                  <a:t>stride.</a:t>
                </a:r>
              </a:p>
              <a:p>
                <a:endParaRPr lang="en-US" dirty="0">
                  <a:latin typeface="Courier New"/>
                  <a:cs typeface="Courier New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ourier New"/>
                  </a:rPr>
                  <a:t>For each </a:t>
                </a:r>
                <a:r>
                  <a:rPr lang="en-US" dirty="0" err="1">
                    <a:latin typeface="Courier New"/>
                    <a:cs typeface="Courier New"/>
                  </a:rPr>
                  <a:t>elems</a:t>
                </a:r>
                <a:r>
                  <a:rPr lang="en-US" dirty="0">
                    <a:latin typeface="Calibri" panose="020F0502020204030204" pitchFamily="34" charset="0"/>
                    <a:cs typeface="Courier New"/>
                  </a:rPr>
                  <a:t> and </a:t>
                </a:r>
                <a:r>
                  <a:rPr lang="en-US" dirty="0">
                    <a:latin typeface="Courier New"/>
                    <a:cs typeface="Courier New"/>
                  </a:rPr>
                  <a:t>stride</a:t>
                </a:r>
                <a:r>
                  <a:rPr lang="en-US" dirty="0">
                    <a:latin typeface="Calibri" panose="020F0502020204030204" pitchFamily="34" charset="0"/>
                    <a:cs typeface="Courier New"/>
                  </a:rPr>
                  <a:t>:</a:t>
                </a:r>
              </a:p>
              <a:p>
                <a:pPr>
                  <a:tabLst>
                    <a:tab pos="230188" algn="l"/>
                  </a:tabLst>
                </a:pPr>
                <a:r>
                  <a:rPr lang="en-US" dirty="0">
                    <a:latin typeface="Calibri" panose="020F0502020204030204" pitchFamily="34" charset="0"/>
                    <a:cs typeface="Courier New"/>
                  </a:rPr>
                  <a:t>	1. Call </a:t>
                </a:r>
                <a:r>
                  <a:rPr lang="en-US" dirty="0">
                    <a:latin typeface="Courier New"/>
                    <a:cs typeface="Courier New"/>
                  </a:rPr>
                  <a:t>test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latin typeface="Calibri" panose="020F0502020204030204" pitchFamily="34" charset="0"/>
                    <a:cs typeface="Courier New"/>
                  </a:rPr>
                  <a:t> once to warm up the </a:t>
                </a:r>
                <a:r>
                  <a:rPr lang="en-US" dirty="0" smtClean="0">
                    <a:latin typeface="Calibri" panose="020F0502020204030204" pitchFamily="34" charset="0"/>
                    <a:cs typeface="Courier New"/>
                  </a:rPr>
                  <a:t>caches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/>
                      </a:rPr>
                      <m:t>←</m:t>
                    </m:r>
                  </m:oMath>
                </a14:m>
                <a:r>
                  <a:rPr lang="en-US" b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ourier New"/>
                  </a:rPr>
                  <a:t>important</a:t>
                </a:r>
                <a:r>
                  <a:rPr lang="en-US" dirty="0" smtClean="0">
                    <a:latin typeface="Calibri" panose="020F0502020204030204" pitchFamily="34" charset="0"/>
                    <a:cs typeface="Courier New"/>
                  </a:rPr>
                  <a:t>!!!)</a:t>
                </a:r>
                <a:endParaRPr lang="en-US" dirty="0">
                  <a:latin typeface="Calibri" panose="020F0502020204030204" pitchFamily="34" charset="0"/>
                  <a:cs typeface="Courier New"/>
                </a:endParaRPr>
              </a:p>
              <a:p>
                <a:pPr>
                  <a:tabLst>
                    <a:tab pos="230188" algn="l"/>
                  </a:tabLst>
                </a:pPr>
                <a:r>
                  <a:rPr lang="en-US" dirty="0">
                    <a:latin typeface="Calibri" panose="020F0502020204030204" pitchFamily="34" charset="0"/>
                    <a:cs typeface="Courier New"/>
                  </a:rPr>
                  <a:t>	2. Call </a:t>
                </a:r>
                <a:r>
                  <a:rPr lang="en-US" dirty="0">
                    <a:latin typeface="Courier New"/>
                    <a:cs typeface="Courier New"/>
                  </a:rPr>
                  <a:t>test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latin typeface="Calibri" panose="020F0502020204030204" pitchFamily="34" charset="0"/>
                    <a:cs typeface="Courier New"/>
                  </a:rPr>
                  <a:t> again and measure the read </a:t>
                </a:r>
                <a:r>
                  <a:rPr lang="en-US" dirty="0" smtClean="0">
                    <a:latin typeface="Calibri" panose="020F0502020204030204" pitchFamily="34" charset="0"/>
                    <a:cs typeface="Courier New"/>
                  </a:rPr>
                  <a:t>throughput </a:t>
                </a:r>
                <a:r>
                  <a:rPr lang="en-US" dirty="0">
                    <a:latin typeface="Calibri" panose="020F0502020204030204" pitchFamily="34" charset="0"/>
                    <a:cs typeface="Courier New"/>
                  </a:rPr>
                  <a:t>(MB/s</a:t>
                </a:r>
                <a:r>
                  <a:rPr lang="en-US" dirty="0" smtClean="0">
                    <a:latin typeface="Calibri" panose="020F0502020204030204" pitchFamily="34" charset="0"/>
                    <a:cs typeface="Courier New"/>
                  </a:rPr>
                  <a:t>)</a:t>
                </a:r>
              </a:p>
              <a:p>
                <a:pPr>
                  <a:tabLst>
                    <a:tab pos="230188" algn="l"/>
                  </a:tabLst>
                </a:pPr>
                <a:endParaRPr lang="en-US" dirty="0" smtClean="0">
                  <a:latin typeface="Calibri" panose="020F0502020204030204" pitchFamily="34" charset="0"/>
                  <a:cs typeface="Courier New"/>
                </a:endParaRPr>
              </a:p>
              <a:p>
                <a:pPr>
                  <a:tabLst>
                    <a:tab pos="230188" algn="l"/>
                  </a:tabLst>
                </a:pPr>
                <a:endParaRPr lang="en-US" dirty="0">
                  <a:latin typeface="Calibri" panose="020F0502020204030204" pitchFamily="34" charset="0"/>
                  <a:cs typeface="Courier New"/>
                </a:endParaRPr>
              </a:p>
              <a:p>
                <a:pPr>
                  <a:tabLst>
                    <a:tab pos="230188" algn="l"/>
                  </a:tabLst>
                </a:pPr>
                <a:r>
                  <a:rPr lang="en-US" dirty="0" smtClean="0">
                    <a:latin typeface="Calibri" panose="020F0502020204030204" pitchFamily="34" charset="0"/>
                    <a:cs typeface="Courier New"/>
                  </a:rPr>
                  <a:t>NOTE: the “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volatile</a:t>
                </a:r>
                <a:r>
                  <a:rPr lang="en-US" dirty="0" smtClean="0">
                    <a:latin typeface="Calibri" panose="020F0502020204030204" pitchFamily="34" charset="0"/>
                    <a:cs typeface="Courier New"/>
                  </a:rPr>
                  <a:t>” qualifier used to not optimize away the accumulator</a:t>
                </a:r>
                <a:endParaRPr lang="en-US" dirty="0">
                  <a:latin typeface="Calibri" panose="020F0502020204030204" pitchFamily="34" charset="0"/>
                  <a:cs typeface="Courier New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930" y="2432811"/>
                <a:ext cx="5428414" cy="2001596"/>
              </a:xfrm>
              <a:prstGeom prst="rect">
                <a:avLst/>
              </a:prstGeom>
              <a:blipFill>
                <a:blip r:embed="rId3"/>
                <a:stretch>
                  <a:fillRect l="-336" t="-1515" b="-60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7268" y="1006569"/>
            <a:ext cx="4648200" cy="16158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elems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stride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The test function */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0.0;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sink;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elems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i +=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stride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sink = result;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So compiler doesn't optimize away the loop */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06" y="6507320"/>
            <a:ext cx="47045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</a:t>
            </a:r>
            <a:r>
              <a:rPr lang="en-US" sz="800" dirty="0">
                <a:hlinkClick r:id="rId4"/>
              </a:rPr>
              <a:t>http://www.cs.cmu.edu/</a:t>
            </a:r>
            <a:r>
              <a:rPr lang="en-US" sz="800" dirty="0" err="1">
                <a:hlinkClick r:id="rId4"/>
              </a:rPr>
              <a:t>afs</a:t>
            </a:r>
            <a:r>
              <a:rPr lang="en-US" sz="800" dirty="0">
                <a:hlinkClick r:id="rId4"/>
              </a:rPr>
              <a:t>/</a:t>
            </a:r>
            <a:r>
              <a:rPr lang="en-US" sz="800" dirty="0" err="1">
                <a:hlinkClick r:id="rId4"/>
              </a:rPr>
              <a:t>cs</a:t>
            </a:r>
            <a:r>
              <a:rPr lang="en-US" sz="800" dirty="0">
                <a:hlinkClick r:id="rId4"/>
              </a:rPr>
              <a:t>/academic/class/15213-f10/www/code/10-cache-memories/mountain/</a:t>
            </a:r>
            <a:r>
              <a:rPr lang="en-US" sz="800" dirty="0"/>
              <a:t>]→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995" y="2983515"/>
            <a:ext cx="4572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elems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stride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accum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i, sx2 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stride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2, sx3 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stride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3, sx4 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stride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4;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acc0 = 0, acc1 = 0, acc2 = 0, acc3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elems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limit = length - sx4;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Combine 4 elements at a time */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limit; i += sx4)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acc0 = acc0 +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acc1 = acc1 +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[i +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stride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acc2 = acc2 +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[i + sx2];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acc3 = acc3 +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[i + sx3];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Finish any remaining elements */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(; i &lt; length; i +=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stride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acc0 = acc0 +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accum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((acc0 + acc1) + (acc2 + acc3));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406" y="6642556"/>
            <a:ext cx="47045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</a:t>
            </a:r>
            <a:r>
              <a:rPr lang="en-US" sz="800" dirty="0">
                <a:hlinkClick r:id="rId4"/>
              </a:rPr>
              <a:t>http://www.cs.cmu.edu/</a:t>
            </a:r>
            <a:r>
              <a:rPr lang="en-US" sz="800" dirty="0" err="1">
                <a:hlinkClick r:id="rId4"/>
              </a:rPr>
              <a:t>afs</a:t>
            </a:r>
            <a:r>
              <a:rPr lang="en-US" sz="800" dirty="0">
                <a:hlinkClick r:id="rId4"/>
              </a:rPr>
              <a:t>/</a:t>
            </a:r>
            <a:r>
              <a:rPr lang="en-US" sz="800" dirty="0" err="1">
                <a:hlinkClick r:id="rId4"/>
              </a:rPr>
              <a:t>cs</a:t>
            </a:r>
            <a:r>
              <a:rPr lang="en-US" sz="800" dirty="0">
                <a:hlinkClick r:id="rId4"/>
              </a:rPr>
              <a:t>/academic/class/15213-f16/www/code/10-cache-memories/mountain/</a:t>
            </a:r>
            <a:r>
              <a:rPr lang="en-US" sz="800" dirty="0"/>
              <a:t>]→</a:t>
            </a:r>
          </a:p>
        </p:txBody>
      </p:sp>
      <p:sp>
        <p:nvSpPr>
          <p:cNvPr id="8" name="Rectangle 7"/>
          <p:cNvSpPr/>
          <p:nvPr/>
        </p:nvSpPr>
        <p:spPr>
          <a:xfrm>
            <a:off x="3842468" y="1391421"/>
            <a:ext cx="998928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2010 Vintage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2795" y="5444019"/>
            <a:ext cx="998928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2016 Vintage</a:t>
            </a:r>
          </a:p>
        </p:txBody>
      </p:sp>
    </p:spTree>
    <p:extLst>
      <p:ext uri="{BB962C8B-B14F-4D97-AF65-F5344CB8AC3E}">
        <p14:creationId xmlns:p14="http://schemas.microsoft.com/office/powerpoint/2010/main" val="20577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>
            <a:graphicFrameLocks noGrp="1" noChangeAspect="1"/>
          </p:cNvGraphicFramePr>
          <p:nvPr/>
        </p:nvGraphicFramePr>
        <p:xfrm>
          <a:off x="1809750" y="734568"/>
          <a:ext cx="8248650" cy="5609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693" y="74010"/>
            <a:ext cx="6631913" cy="611791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The Memory Mountain </a:t>
            </a:r>
            <a:r>
              <a:rPr lang="en-US" sz="2800" dirty="0"/>
              <a:t>[2008]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763001" y="76200"/>
            <a:ext cx="178766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2 Duo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2.4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6MB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44768" y="3406974"/>
            <a:ext cx="1370832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rgbClr val="C00000"/>
                </a:solidFill>
              </a:rPr>
              <a:t>Ridges </a:t>
            </a:r>
          </a:p>
          <a:p>
            <a:pPr algn="l"/>
            <a:r>
              <a:rPr lang="en-US" sz="1600" i="1" dirty="0">
                <a:solidFill>
                  <a:srgbClr val="C00000"/>
                </a:solidFill>
              </a:rPr>
              <a:t>of temporal locality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044872" y="1615131"/>
            <a:ext cx="399468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ＭＳ Ｐゴシック" charset="0"/>
              </a:rPr>
              <a:t>L1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562601" y="5255709"/>
            <a:ext cx="726277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</a:rPr>
              <a:t>Mem</a:t>
            </a: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0455" y="4114187"/>
            <a:ext cx="399468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ＭＳ Ｐゴシック" charset="0"/>
              </a:rPr>
              <a:t>L2</a:t>
            </a:r>
          </a:p>
        </p:txBody>
      </p:sp>
      <p:cxnSp>
        <p:nvCxnSpPr>
          <p:cNvPr id="13" name="Straight Arrow Connector 12"/>
          <p:cNvCxnSpPr>
            <a:stCxn id="8" idx="1"/>
            <a:endCxn id="9" idx="3"/>
          </p:cNvCxnSpPr>
          <p:nvPr/>
        </p:nvCxnSpPr>
        <p:spPr bwMode="auto">
          <a:xfrm flipH="1" flipV="1">
            <a:off x="8444340" y="1799797"/>
            <a:ext cx="700428" cy="20226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8" idx="1"/>
          </p:cNvCxnSpPr>
          <p:nvPr/>
        </p:nvCxnSpPr>
        <p:spPr bwMode="auto">
          <a:xfrm flipH="1">
            <a:off x="6793324" y="3822473"/>
            <a:ext cx="2351444" cy="4569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8" idx="1"/>
          </p:cNvCxnSpPr>
          <p:nvPr/>
        </p:nvCxnSpPr>
        <p:spPr bwMode="auto">
          <a:xfrm flipH="1">
            <a:off x="6301054" y="3822473"/>
            <a:ext cx="2843714" cy="160717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85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>
            <a:graphicFrameLocks noGrp="1" noChangeAspect="1"/>
          </p:cNvGraphicFramePr>
          <p:nvPr/>
        </p:nvGraphicFramePr>
        <p:xfrm>
          <a:off x="2266950" y="1197678"/>
          <a:ext cx="7567606" cy="5145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Memory Mountain </a:t>
            </a:r>
            <a:r>
              <a:rPr lang="en-US" sz="2400" dirty="0"/>
              <a:t>[2014]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34</a:t>
            </a:fld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2852228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Slopes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TextBox 53"/>
          <p:cNvSpPr txBox="1"/>
          <p:nvPr/>
        </p:nvSpPr>
        <p:spPr>
          <a:xfrm>
            <a:off x="9144768" y="3406974"/>
            <a:ext cx="1370832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rgbClr val="C00000"/>
                </a:solidFill>
              </a:rPr>
              <a:t>Ridges </a:t>
            </a:r>
          </a:p>
          <a:p>
            <a:pPr algn="l"/>
            <a:r>
              <a:rPr lang="en-US" sz="1600" i="1" dirty="0">
                <a:solidFill>
                  <a:srgbClr val="C00000"/>
                </a:solidFill>
              </a:rPr>
              <a:t>of temporal locality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945199" y="2226217"/>
            <a:ext cx="399468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ＭＳ Ｐゴシック" charset="0"/>
              </a:rPr>
              <a:t>L1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562601" y="5255709"/>
            <a:ext cx="726277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</a:rPr>
              <a:t>Mem</a:t>
            </a: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441117" y="3699361"/>
            <a:ext cx="399468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ＭＳ Ｐゴシック" charset="0"/>
              </a:rPr>
              <a:t>L2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636112" y="4506906"/>
            <a:ext cx="399468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ＭＳ Ｐゴシック" charset="0"/>
              </a:rPr>
              <a:t>L3</a:t>
            </a:r>
          </a:p>
        </p:txBody>
      </p:sp>
      <p:cxnSp>
        <p:nvCxnSpPr>
          <p:cNvPr id="59" name="Straight Arrow Connector 58"/>
          <p:cNvCxnSpPr>
            <a:stCxn id="54" idx="1"/>
            <a:endCxn id="55" idx="3"/>
          </p:cNvCxnSpPr>
          <p:nvPr/>
        </p:nvCxnSpPr>
        <p:spPr bwMode="auto">
          <a:xfrm flipH="1" flipV="1">
            <a:off x="8379934" y="2410884"/>
            <a:ext cx="764834" cy="141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4" idx="1"/>
            <a:endCxn id="57" idx="3"/>
          </p:cNvCxnSpPr>
          <p:nvPr/>
        </p:nvCxnSpPr>
        <p:spPr bwMode="auto">
          <a:xfrm flipH="1">
            <a:off x="7875852" y="3822472"/>
            <a:ext cx="1268917" cy="615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4" idx="1"/>
            <a:endCxn id="58" idx="3"/>
          </p:cNvCxnSpPr>
          <p:nvPr/>
        </p:nvCxnSpPr>
        <p:spPr bwMode="auto">
          <a:xfrm flipH="1">
            <a:off x="7070848" y="3822473"/>
            <a:ext cx="2073921" cy="8691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54" idx="1"/>
            <a:endCxn id="56" idx="3"/>
          </p:cNvCxnSpPr>
          <p:nvPr/>
        </p:nvCxnSpPr>
        <p:spPr bwMode="auto">
          <a:xfrm flipH="1">
            <a:off x="6288878" y="3822473"/>
            <a:ext cx="2855891" cy="161790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/>
          <p:nvPr/>
        </p:nvGrpSpPr>
        <p:grpSpPr>
          <a:xfrm>
            <a:off x="1524000" y="1116426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9936481" y="1041279"/>
            <a:ext cx="178632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i5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3.1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0200" y="6629401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</p:spTree>
    <p:extLst>
      <p:ext uri="{BB962C8B-B14F-4D97-AF65-F5344CB8AC3E}">
        <p14:creationId xmlns:p14="http://schemas.microsoft.com/office/powerpoint/2010/main" val="42847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4641" y="1663298"/>
            <a:ext cx="608221" cy="430306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1809751" y="1752600"/>
          <a:ext cx="6631517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Capacity Effects from Memory Mountain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686800" y="1828800"/>
            <a:ext cx="20953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i7 Haswell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3.1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Data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3661" y="4495801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Slice through memory mountain with stride=8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162800" y="1905000"/>
            <a:ext cx="8382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L1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1905000"/>
            <a:ext cx="10668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L2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267200" y="1905000"/>
            <a:ext cx="18288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L3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743200" y="1905000"/>
            <a:ext cx="15240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Main Memory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" y="6656478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</p:spTree>
    <p:extLst>
      <p:ext uri="{BB962C8B-B14F-4D97-AF65-F5344CB8AC3E}">
        <p14:creationId xmlns:p14="http://schemas.microsoft.com/office/powerpoint/2010/main" val="18599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“Memory Mountain” </a:t>
            </a:r>
            <a:r>
              <a:rPr lang="en-US" dirty="0" smtClean="0"/>
              <a:t>experiment: closing thoughts</a:t>
            </a:r>
            <a:endParaRPr lang="en-US" dirty="0"/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main memory per second (MB/s)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Memory mountain: </a:t>
            </a:r>
            <a:r>
              <a:rPr lang="en-US" dirty="0" smtClean="0"/>
              <a:t>Measures </a:t>
            </a:r>
            <a:r>
              <a:rPr lang="en-US" dirty="0"/>
              <a:t>read-throughput as a function of spatial and temporal locality</a:t>
            </a:r>
          </a:p>
          <a:p>
            <a:pPr lvl="1"/>
            <a:r>
              <a:rPr lang="en-US" dirty="0"/>
              <a:t>Compact way to characterize memory system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47344" y="6656478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</p:spTree>
    <p:extLst>
      <p:ext uri="{BB962C8B-B14F-4D97-AF65-F5344CB8AC3E}">
        <p14:creationId xmlns:p14="http://schemas.microsoft.com/office/powerpoint/2010/main" val="27068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3" y="4079966"/>
            <a:ext cx="6100355" cy="823393"/>
          </a:xfrm>
        </p:spPr>
        <p:txBody>
          <a:bodyPr/>
          <a:lstStyle/>
          <a:p>
            <a:r>
              <a:rPr lang="en-US" dirty="0"/>
              <a:t>New Topic: Virtual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59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“Virtual Memory”?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900" dirty="0"/>
          </a:p>
          <a:p>
            <a:endParaRPr lang="en-US" sz="1900" dirty="0" smtClean="0"/>
          </a:p>
          <a:p>
            <a:endParaRPr lang="en-US" sz="1900" dirty="0"/>
          </a:p>
          <a:p>
            <a:r>
              <a:rPr lang="en-US" sz="2000" dirty="0"/>
              <a:t>Understand </a:t>
            </a:r>
            <a:r>
              <a:rPr lang="en-US" sz="2000" dirty="0" smtClean="0"/>
              <a:t>how memory transactions take place, and why some incur higher overhead</a:t>
            </a:r>
            <a:endParaRPr lang="en-US" sz="20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000" dirty="0"/>
              <a:t>Add more credibility to some key points of this </a:t>
            </a:r>
            <a:r>
              <a:rPr lang="en-US" sz="2000" dirty="0" smtClean="0"/>
              <a:t>course, e.g.,</a:t>
            </a:r>
            <a:endParaRPr lang="en-US" sz="2000" dirty="0"/>
          </a:p>
          <a:p>
            <a:pPr lvl="1"/>
            <a:r>
              <a:rPr lang="en-US" sz="1800" dirty="0"/>
              <a:t>Number crunching is inexpensive</a:t>
            </a:r>
          </a:p>
          <a:p>
            <a:pPr lvl="1"/>
            <a:r>
              <a:rPr lang="en-US" sz="1800" dirty="0"/>
              <a:t>Moving </a:t>
            </a:r>
            <a:r>
              <a:rPr lang="en-US" sz="1800" dirty="0" err="1" smtClean="0"/>
              <a:t>infromation</a:t>
            </a:r>
            <a:r>
              <a:rPr lang="en-US" sz="1800" dirty="0" smtClean="0"/>
              <a:t> </a:t>
            </a:r>
            <a:r>
              <a:rPr lang="en-US" sz="1800" dirty="0"/>
              <a:t>back and forth </a:t>
            </a:r>
            <a:r>
              <a:rPr lang="en-US" sz="1800" dirty="0" smtClean="0"/>
              <a:t>is </a:t>
            </a:r>
            <a:r>
              <a:rPr lang="en-US" sz="1800" dirty="0"/>
              <a:t>expensive</a:t>
            </a:r>
          </a:p>
          <a:p>
            <a:pPr lvl="2"/>
            <a:r>
              <a:rPr lang="en-US" sz="1600" dirty="0"/>
              <a:t>Both in terms of time &amp; power</a:t>
            </a:r>
          </a:p>
          <a:p>
            <a:pPr lvl="2"/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3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“Virtual Memory”?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100" dirty="0"/>
          </a:p>
          <a:p>
            <a:r>
              <a:rPr lang="en-US" sz="2000" dirty="0"/>
              <a:t>“Virtual Memory” discussion: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It will help you understand how </a:t>
            </a:r>
            <a:r>
              <a:rPr lang="en-US" sz="1800" dirty="0" smtClean="0"/>
              <a:t>unlucky your memory transactions can become in </a:t>
            </a:r>
            <a:r>
              <a:rPr lang="en-US" sz="1800" dirty="0"/>
              <a:t>some cases</a:t>
            </a:r>
          </a:p>
          <a:p>
            <a:pPr lvl="2"/>
            <a:r>
              <a:rPr lang="en-US" sz="1500" dirty="0"/>
              <a:t>E.g.: page faults, memory thrashing :-(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It’ll make you appreciate caches even more</a:t>
            </a:r>
          </a:p>
          <a:p>
            <a:pPr lvl="2"/>
            <a:r>
              <a:rPr lang="en-US" sz="1500" dirty="0" smtClean="0"/>
              <a:t>They serve </a:t>
            </a:r>
            <a:r>
              <a:rPr lang="en-US" sz="1500" dirty="0">
                <a:solidFill>
                  <a:srgbClr val="0070C0"/>
                </a:solidFill>
              </a:rPr>
              <a:t>multiple</a:t>
            </a:r>
            <a:r>
              <a:rPr lang="en-US" sz="1500" dirty="0"/>
              <a:t> </a:t>
            </a:r>
            <a:r>
              <a:rPr lang="en-US" sz="1500" dirty="0" smtClean="0"/>
              <a:t>purposes, e.g., help with: </a:t>
            </a:r>
            <a:r>
              <a:rPr lang="en-US" sz="1500" dirty="0"/>
              <a:t>data </a:t>
            </a:r>
            <a:r>
              <a:rPr lang="en-US" sz="1500" dirty="0" smtClean="0"/>
              <a:t>storage, instruction </a:t>
            </a:r>
            <a:r>
              <a:rPr lang="en-US" sz="1500" dirty="0"/>
              <a:t>storage, </a:t>
            </a:r>
            <a:r>
              <a:rPr lang="en-US" sz="1500" dirty="0" smtClean="0"/>
              <a:t>finding </a:t>
            </a:r>
            <a:r>
              <a:rPr lang="en-US" sz="1500" dirty="0"/>
              <a:t>things in main </a:t>
            </a:r>
            <a:r>
              <a:rPr lang="en-US" sz="1500" dirty="0" smtClean="0"/>
              <a:t>memory (address translation)</a:t>
            </a:r>
            <a:endParaRPr lang="en-US" sz="15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/>
              <a:t>It helps one understand how unified memory works for GPU computing </a:t>
            </a:r>
            <a:r>
              <a:rPr lang="en-US" sz="1700" dirty="0" smtClean="0"/>
              <a:t>(discussed later on, after GPU computing segment)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4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Caches, and the hotel analogy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Hotel right outside </a:t>
                </a:r>
                <a:r>
                  <a:rPr lang="en-US" dirty="0" err="1" smtClean="0"/>
                  <a:t>Bigattraction</a:t>
                </a:r>
                <a:r>
                  <a:rPr lang="en-US" dirty="0" smtClean="0"/>
                  <a:t> Park</a:t>
                </a:r>
              </a:p>
              <a:p>
                <a:pPr lvl="1"/>
                <a:r>
                  <a:rPr lang="en-US" dirty="0" smtClean="0"/>
                  <a:t>Hotel has 64 floors, each floor has 8 rooms. Each room can accommodate 64 folks</a:t>
                </a:r>
              </a:p>
              <a:p>
                <a:pPr lvl="1"/>
                <a:r>
                  <a:rPr lang="en-US" dirty="0" smtClean="0"/>
                  <a:t>Bus comes from the city bringing 64 new folks</a:t>
                </a:r>
              </a:p>
              <a:p>
                <a:pPr lvl="2"/>
                <a:r>
                  <a:rPr lang="en-US" dirty="0" smtClean="0"/>
                  <a:t>Somebody needs to leave; we get a room for the new folks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Cache analogy:</a:t>
                </a:r>
              </a:p>
              <a:p>
                <a:pPr lvl="1"/>
                <a:r>
                  <a:rPr lang="en-US" dirty="0" smtClean="0"/>
                  <a:t>The city is the large main memory</a:t>
                </a:r>
              </a:p>
              <a:p>
                <a:pPr lvl="1"/>
                <a:r>
                  <a:rPr lang="en-US" dirty="0" smtClean="0"/>
                  <a:t>The hotel is the cache</a:t>
                </a:r>
              </a:p>
              <a:p>
                <a:pPr lvl="1"/>
                <a:r>
                  <a:rPr lang="en-US" dirty="0" smtClean="0"/>
                  <a:t>The floor is the set</a:t>
                </a:r>
              </a:p>
              <a:p>
                <a:pPr lvl="1"/>
                <a:r>
                  <a:rPr lang="en-US" dirty="0" smtClean="0"/>
                  <a:t>The room is the element</a:t>
                </a:r>
              </a:p>
              <a:p>
                <a:pPr lvl="1"/>
                <a:r>
                  <a:rPr lang="en-US" dirty="0" smtClean="0"/>
                  <a:t>The 64 folks in the room the analog of the cache line (64 bytes)</a:t>
                </a:r>
              </a:p>
              <a:p>
                <a:endParaRPr lang="en-US" dirty="0"/>
              </a:p>
              <a:p>
                <a:r>
                  <a:rPr lang="en-US" dirty="0" smtClean="0"/>
                  <a:t>Cache size, in the example above: 64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64 = </a:t>
                </a:r>
                <a:r>
                  <a:rPr lang="en-US" dirty="0" smtClean="0"/>
                  <a:t>32768 bytes </a:t>
                </a:r>
              </a:p>
              <a:p>
                <a:pPr lvl="1"/>
                <a:r>
                  <a:rPr lang="en-US" dirty="0" smtClean="0"/>
                  <a:t>Decent L1 data cache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 t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4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Placement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C000"/>
                </a:solidFill>
              </a:rPr>
              <a:t>Replacement</a:t>
            </a:r>
            <a:r>
              <a:rPr lang="en-US" dirty="0" smtClean="0"/>
              <a:t> </a:t>
            </a:r>
            <a:r>
              <a:rPr lang="en-US" dirty="0"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cache is </a:t>
            </a:r>
            <a:r>
              <a:rPr lang="en-US" sz="2000" dirty="0" smtClean="0"/>
              <a:t>small, while the memory that you try to cache in this cache is large</a:t>
            </a:r>
            <a:endParaRPr lang="en-US" sz="2000" dirty="0"/>
          </a:p>
          <a:p>
            <a:pPr lvl="1"/>
            <a:r>
              <a:rPr lang="en-US" sz="1600" dirty="0" smtClean="0"/>
              <a:t>The cache: prime real estate – when somebody comes in, somebody else has to be evicted</a:t>
            </a:r>
          </a:p>
          <a:p>
            <a:endParaRPr lang="en-US" sz="2000" dirty="0" smtClean="0"/>
          </a:p>
          <a:p>
            <a:r>
              <a:rPr lang="en-US" sz="2000" dirty="0" smtClean="0"/>
              <a:t>Caching: like bringing folks from a city to live in one apartment building next to some prime attraction</a:t>
            </a:r>
          </a:p>
          <a:p>
            <a:pPr lvl="1"/>
            <a:r>
              <a:rPr lang="en-US" sz="1600" dirty="0" smtClean="0"/>
              <a:t>“prime attraction”: the registers and the ALU/CU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>
                <a:solidFill>
                  <a:srgbClr val="00B050"/>
                </a:solidFill>
              </a:rPr>
              <a:t>placement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policy</a:t>
            </a:r>
            <a:r>
              <a:rPr lang="en-US" sz="2000" dirty="0" smtClean="0"/>
              <a:t>: deciding in which “apartment in the building” to drop the cache line</a:t>
            </a:r>
            <a:endParaRPr lang="en-US" sz="2000" dirty="0" smtClean="0">
              <a:solidFill>
                <a:srgbClr val="00B050"/>
              </a:solidFill>
            </a:endParaRPr>
          </a:p>
          <a:p>
            <a:endParaRPr lang="en-US" sz="2000" dirty="0"/>
          </a:p>
          <a:p>
            <a:r>
              <a:rPr lang="en-US" sz="2000" dirty="0" smtClean="0"/>
              <a:t>Sometimes, there are several rooms in an apartment: which one do you assign to the new folks?</a:t>
            </a:r>
            <a:endParaRPr lang="en-US" sz="2000" dirty="0"/>
          </a:p>
          <a:p>
            <a:pPr lvl="1"/>
            <a:r>
              <a:rPr lang="en-US" sz="1600" dirty="0" smtClean="0"/>
              <a:t>“</a:t>
            </a:r>
            <a:r>
              <a:rPr lang="en-US" sz="1600" dirty="0">
                <a:solidFill>
                  <a:srgbClr val="0070C0"/>
                </a:solidFill>
              </a:rPr>
              <a:t>replacement </a:t>
            </a:r>
            <a:r>
              <a:rPr lang="en-US" sz="1600" dirty="0" smtClean="0">
                <a:solidFill>
                  <a:srgbClr val="0070C0"/>
                </a:solidFill>
              </a:rPr>
              <a:t>policy</a:t>
            </a:r>
            <a:r>
              <a:rPr lang="en-US" sz="1600" dirty="0" smtClean="0"/>
              <a:t>” – if </a:t>
            </a:r>
            <a:r>
              <a:rPr lang="en-US" sz="1600" dirty="0"/>
              <a:t>you have </a:t>
            </a:r>
            <a:r>
              <a:rPr lang="en-US" sz="1600" i="1" dirty="0" smtClean="0"/>
              <a:t>Option </a:t>
            </a:r>
            <a:r>
              <a:rPr lang="en-US" sz="1600" i="1" dirty="0"/>
              <a:t>A</a:t>
            </a:r>
            <a:r>
              <a:rPr lang="en-US" sz="1600" dirty="0"/>
              <a:t> and </a:t>
            </a:r>
            <a:r>
              <a:rPr lang="en-US" sz="1600" i="1" dirty="0" smtClean="0"/>
              <a:t>Option </a:t>
            </a:r>
            <a:r>
              <a:rPr lang="en-US" sz="1600" i="1" dirty="0"/>
              <a:t>B</a:t>
            </a:r>
            <a:r>
              <a:rPr lang="en-US" sz="1600" dirty="0"/>
              <a:t>, which one should you </a:t>
            </a:r>
            <a:r>
              <a:rPr lang="en-US" sz="1600" dirty="0" smtClean="0"/>
              <a:t>choose: </a:t>
            </a:r>
            <a:r>
              <a:rPr lang="en-US" sz="1600" dirty="0"/>
              <a:t>A or B?</a:t>
            </a:r>
          </a:p>
          <a:p>
            <a:pPr lvl="2"/>
            <a:r>
              <a:rPr lang="en-US" sz="1400" dirty="0" smtClean="0"/>
              <a:t>You’ll kick out tenant from room A, or tenant from room B</a:t>
            </a:r>
            <a:endParaRPr lang="en-US" sz="14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1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Placement</a:t>
            </a:r>
            <a:r>
              <a:rPr lang="en-US" dirty="0"/>
              <a:t>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Policies that are common: </a:t>
            </a:r>
          </a:p>
          <a:p>
            <a:pPr lvl="1"/>
            <a:r>
              <a:rPr lang="en-US" dirty="0"/>
              <a:t>“When you bring a line of cache…”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You </a:t>
            </a:r>
            <a:r>
              <a:rPr lang="en-US" dirty="0"/>
              <a:t>are free to place wherever (</a:t>
            </a:r>
            <a:r>
              <a:rPr lang="en-US" dirty="0">
                <a:solidFill>
                  <a:srgbClr val="0070C0"/>
                </a:solidFill>
              </a:rPr>
              <a:t>fully associative</a:t>
            </a:r>
            <a:r>
              <a:rPr lang="en-US" dirty="0"/>
              <a:t> cache)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</a:t>
            </a:r>
            <a:r>
              <a:rPr lang="en-US" u="sng" dirty="0" smtClean="0"/>
              <a:t>main</a:t>
            </a:r>
            <a:r>
              <a:rPr lang="en-US" dirty="0" smtClean="0"/>
              <a:t> memory address </a:t>
            </a:r>
            <a:r>
              <a:rPr lang="en-US" dirty="0"/>
              <a:t>of the </a:t>
            </a:r>
            <a:r>
              <a:rPr lang="en-US" dirty="0" smtClean="0"/>
              <a:t>data, you </a:t>
            </a:r>
            <a:r>
              <a:rPr lang="en-US" dirty="0"/>
              <a:t>can put it in one of 4 </a:t>
            </a:r>
            <a:r>
              <a:rPr lang="en-US" dirty="0" smtClean="0"/>
              <a:t>places (four rooms in an apartment)</a:t>
            </a:r>
            <a:endParaRPr lang="en-US" dirty="0"/>
          </a:p>
          <a:p>
            <a:pPr lvl="3"/>
            <a:r>
              <a:rPr lang="en-US" dirty="0"/>
              <a:t>Or 2 places, 8 places, or k places (for </a:t>
            </a:r>
            <a:r>
              <a:rPr lang="en-US" dirty="0">
                <a:solidFill>
                  <a:srgbClr val="0070C0"/>
                </a:solidFill>
              </a:rPr>
              <a:t>k-way associative</a:t>
            </a:r>
            <a:r>
              <a:rPr lang="en-US" dirty="0"/>
              <a:t> cache)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You </a:t>
            </a:r>
            <a:r>
              <a:rPr lang="en-US" dirty="0"/>
              <a:t>can only put it in one place (</a:t>
            </a:r>
            <a:r>
              <a:rPr lang="en-US" dirty="0">
                <a:solidFill>
                  <a:srgbClr val="0070C0"/>
                </a:solidFill>
              </a:rPr>
              <a:t>direct mapped</a:t>
            </a:r>
            <a:r>
              <a:rPr lang="en-US" dirty="0"/>
              <a:t> cache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Placement </a:t>
            </a:r>
            <a:r>
              <a:rPr lang="en-US" dirty="0"/>
              <a:t>Policies: </a:t>
            </a:r>
            <a:r>
              <a:rPr lang="en-US" dirty="0" smtClean="0"/>
              <a:t>further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Fully associative</a:t>
            </a:r>
          </a:p>
          <a:p>
            <a:pPr lvl="1"/>
            <a:r>
              <a:rPr lang="en-US" sz="1800" dirty="0"/>
              <a:t>Pros: you have full control which old cache line you want to kick </a:t>
            </a:r>
            <a:r>
              <a:rPr lang="en-US" sz="1800" dirty="0" smtClean="0"/>
              <a:t>out (you have a very </a:t>
            </a:r>
            <a:r>
              <a:rPr lang="en-US" sz="1800" dirty="0" smtClean="0">
                <a:solidFill>
                  <a:srgbClr val="0070C0"/>
                </a:solidFill>
              </a:rPr>
              <a:t>flexible replacement policy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/>
              <a:t>Cons: </a:t>
            </a:r>
          </a:p>
          <a:p>
            <a:pPr lvl="2"/>
            <a:r>
              <a:rPr lang="en-US" sz="1500" dirty="0"/>
              <a:t>Higher overhead to find what you’re looking for (data can be anywhere in cache)</a:t>
            </a:r>
          </a:p>
          <a:p>
            <a:pPr lvl="2"/>
            <a:r>
              <a:rPr lang="en-US" sz="1500" dirty="0"/>
              <a:t>Higher overhead to decide whom to evict (the “victim”)</a:t>
            </a:r>
          </a:p>
          <a:p>
            <a:endParaRPr lang="en-US" sz="2000" dirty="0"/>
          </a:p>
          <a:p>
            <a:r>
              <a:rPr lang="en-US" sz="2000" dirty="0"/>
              <a:t>Direct mapped</a:t>
            </a:r>
          </a:p>
          <a:p>
            <a:pPr lvl="1"/>
            <a:r>
              <a:rPr lang="en-US" sz="1800" dirty="0"/>
              <a:t>Pros: very fast to find if in cache or not</a:t>
            </a:r>
          </a:p>
          <a:p>
            <a:pPr lvl="1"/>
            <a:r>
              <a:rPr lang="en-US" sz="1800" dirty="0"/>
              <a:t>Cons: might have to evict a line cache that actually sees a lot of </a:t>
            </a:r>
            <a:r>
              <a:rPr lang="en-US" sz="1800" dirty="0" smtClean="0"/>
              <a:t>use (no freedom at all in replacement policy)</a:t>
            </a: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K-way associative</a:t>
            </a:r>
          </a:p>
          <a:p>
            <a:pPr lvl="1"/>
            <a:r>
              <a:rPr lang="en-US" sz="1800" dirty="0"/>
              <a:t>Decent </a:t>
            </a:r>
            <a:r>
              <a:rPr lang="en-US" sz="1800" dirty="0" smtClean="0"/>
              <a:t>compromise; i.e., it yields a reasonably decent replacement policy – you have K options to choose from</a:t>
            </a:r>
            <a:endParaRPr lang="en-US" sz="1800" dirty="0"/>
          </a:p>
          <a:p>
            <a:pPr lvl="1"/>
            <a:r>
              <a:rPr lang="en-US" sz="1800" dirty="0"/>
              <a:t>Intel and AMD chips: 2, 4, 8</a:t>
            </a:r>
            <a:r>
              <a:rPr lang="en-US" sz="1800" dirty="0" smtClean="0"/>
              <a:t>, 16-way </a:t>
            </a:r>
            <a:r>
              <a:rPr lang="en-US" sz="1800" dirty="0"/>
              <a:t>associative</a:t>
            </a:r>
          </a:p>
          <a:p>
            <a:pPr lvl="2"/>
            <a:r>
              <a:rPr lang="en-US" sz="1600" dirty="0"/>
              <a:t>Depends on cache level and which chip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[New Topic:] General </a:t>
            </a:r>
            <a:r>
              <a:rPr lang="en-US" dirty="0"/>
              <a:t>Cache Organization</a:t>
            </a:r>
            <a:br>
              <a:rPr lang="en-US" dirty="0"/>
            </a:br>
            <a:r>
              <a:rPr lang="en-US" sz="1600" dirty="0"/>
              <a:t>[Symbols Used and Their Meaning]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B</a:t>
                </a:r>
                <a:r>
                  <a:rPr lang="en-US" dirty="0"/>
                  <a:t>: Number of bytes in a cache line</a:t>
                </a:r>
              </a:p>
              <a:p>
                <a:pPr lvl="1"/>
                <a:r>
                  <a:rPr lang="en-US" dirty="0"/>
                  <a:t>Typically, B is 64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E</a:t>
                </a:r>
                <a:r>
                  <a:rPr lang="en-US" dirty="0"/>
                  <a:t>: The number of cache lines </a:t>
                </a:r>
                <a:r>
                  <a:rPr lang="en-US" dirty="0" smtClean="0"/>
                  <a:t>(“</a:t>
                </a:r>
                <a:r>
                  <a:rPr lang="en-US" u="sng" dirty="0" smtClean="0"/>
                  <a:t>E</a:t>
                </a:r>
                <a:r>
                  <a:rPr lang="en-US" dirty="0" smtClean="0"/>
                  <a:t>lements”) that combine to make up a set</a:t>
                </a:r>
                <a:endParaRPr lang="en-US" dirty="0"/>
              </a:p>
              <a:p>
                <a:pPr lvl="1"/>
                <a:r>
                  <a:rPr lang="en-US" dirty="0" smtClean="0"/>
                  <a:t>Typically</a:t>
                </a:r>
                <a:r>
                  <a:rPr lang="en-US" dirty="0"/>
                  <a:t>, E is 1, 2, 4, 8, or 16 (other values possible)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: the number of </a:t>
                </a:r>
                <a:r>
                  <a:rPr lang="en-US" dirty="0" smtClean="0"/>
                  <a:t>“</a:t>
                </a:r>
                <a:r>
                  <a:rPr lang="en-US" u="sng" dirty="0" smtClean="0"/>
                  <a:t>S</a:t>
                </a:r>
                <a:r>
                  <a:rPr lang="en-US" dirty="0" smtClean="0"/>
                  <a:t>ets” </a:t>
                </a:r>
                <a:r>
                  <a:rPr lang="en-US" dirty="0"/>
                  <a:t>that make up the cache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: total cache size	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3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Organization (B, E, S)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213385" y="-717926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03584" y="1856908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3232184" y="3797192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22584" y="184564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84785" y="1122543"/>
            <a:ext cx="19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</a:t>
            </a:r>
            <a:r>
              <a:rPr lang="en-US" baseline="30000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39057" y="3022314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7651786" y="1848258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8248584" y="1663592"/>
            <a:ext cx="142917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“cache 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et”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7526956" y="2170497"/>
            <a:ext cx="582028" cy="8444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070350" y="2056260"/>
            <a:ext cx="3941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 “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cache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E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lement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” 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(it wraps inside a cache line; an element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belongs to a set)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03584" y="2425592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3003584" y="2999908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3003584" y="4066708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3245409" y="4487473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45409" y="5353387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743653" y="5467687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016258" y="5467687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277053" y="5467687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191452" y="5467687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549658" y="5467687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683808" y="5619293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841063" y="5467687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372053" y="5480031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594729" y="5005490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10643" y="6152811"/>
            <a:ext cx="464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of data per cache block </a:t>
            </a:r>
            <a:r>
              <a:rPr lang="en-US" dirty="0" smtClean="0">
                <a:latin typeface="Calibri" pitchFamily="34" charset="0"/>
              </a:rPr>
              <a:t>(cache </a:t>
            </a:r>
            <a:r>
              <a:rPr lang="en-US" b="1" dirty="0" smtClean="0">
                <a:latin typeface="Calibri" pitchFamily="34" charset="0"/>
              </a:rPr>
              <a:t>line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194585" y="4890513"/>
            <a:ext cx="2195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>
                <a:latin typeface="Calibri" pitchFamily="34" charset="0"/>
              </a:rPr>
              <a:t>B x E x S=T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1872" y="611417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3383790" y="5936437"/>
            <a:ext cx="304800" cy="1588"/>
          </a:xfrm>
          <a:prstGeom prst="line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0" y="6644206"/>
            <a:ext cx="1371600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[Bryant and 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O‘Hallaron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: CMU] →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857" y="5563621"/>
            <a:ext cx="245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How a “cache 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lement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” 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is organized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2420051" y="5730893"/>
            <a:ext cx="767407" cy="41594"/>
          </a:xfrm>
          <a:prstGeom prst="line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541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12024</TotalTime>
  <Words>3734</Words>
  <Application>Microsoft Office PowerPoint</Application>
  <PresentationFormat>Widescreen</PresentationFormat>
  <Paragraphs>869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Tahoma</vt:lpstr>
      <vt:lpstr>Wingdings</vt:lpstr>
      <vt:lpstr>Custom Design</vt:lpstr>
      <vt:lpstr>Main</vt:lpstr>
      <vt:lpstr>1_Main</vt:lpstr>
      <vt:lpstr>2_Main</vt:lpstr>
      <vt:lpstr>3_Main</vt:lpstr>
      <vt:lpstr>ME759 High Performance Computing for Applications in Engineering  [Spring 2020] </vt:lpstr>
      <vt:lpstr>Quote of the day</vt:lpstr>
      <vt:lpstr>Before we get going…</vt:lpstr>
      <vt:lpstr>Caches, and the hotel analogy</vt:lpstr>
      <vt:lpstr>Placement &amp; Replacement Policies</vt:lpstr>
      <vt:lpstr>Placement Policies</vt:lpstr>
      <vt:lpstr>Placement Policies: further discussion</vt:lpstr>
      <vt:lpstr>[New Topic:] General Cache Organization [Symbols Used and Their Meaning]</vt:lpstr>
      <vt:lpstr>General Cache Organization (B, E, S)</vt:lpstr>
      <vt:lpstr>On finding if data from a main memory address is in cache</vt:lpstr>
      <vt:lpstr>The key ingredient is the set index</vt:lpstr>
      <vt:lpstr>How Cache Read Takes Place</vt:lpstr>
      <vt:lpstr>Example: Direct Mapped Cache (E = 1)</vt:lpstr>
      <vt:lpstr>Example: Direct Mapped Cache (E = 1)</vt:lpstr>
      <vt:lpstr>Example: Direct Mapped Cache (E = 1)</vt:lpstr>
      <vt:lpstr>E-way Set Associative Cache (Here: E = 2)</vt:lpstr>
      <vt:lpstr>E-way Set Associative Cache (Here: E = 2)</vt:lpstr>
      <vt:lpstr>E-way Set Associative Cache (Here: E = 2)</vt:lpstr>
      <vt:lpstr>Quiz: How many neighborhoods sent folks to same hotel floor?</vt:lpstr>
      <vt:lpstr>Why these acrobatics?</vt:lpstr>
      <vt:lpstr>Going on a tangent: TLP vs ILP</vt:lpstr>
      <vt:lpstr>The Caching Landscape in the Memory Hierarchy</vt:lpstr>
      <vt:lpstr>Example [using CAE’s tux-103]</vt:lpstr>
      <vt:lpstr>Revisiting an old slide [hopefully it makes better sense now]</vt:lpstr>
      <vt:lpstr>We’ve done memory reads. What about writes?</vt:lpstr>
      <vt:lpstr>Cache performance metrics [a nomenclature matter]</vt:lpstr>
      <vt:lpstr>People Talk Miss Rate, Not Hit Rate</vt:lpstr>
      <vt:lpstr>Writing Cache Friendly Code: Rules of Thumb (more to come)</vt:lpstr>
      <vt:lpstr>Other performance rule of thumb</vt:lpstr>
      <vt:lpstr>Approaching the task of programming</vt:lpstr>
      <vt:lpstr>The “Memory Mountain” Experiment</vt:lpstr>
      <vt:lpstr>Memory Mountain Test Function</vt:lpstr>
      <vt:lpstr>The Memory Mountain [2008]</vt:lpstr>
      <vt:lpstr>The Memory Mountain [2014]</vt:lpstr>
      <vt:lpstr>Cache Capacity Effects from Memory Mountain</vt:lpstr>
      <vt:lpstr>The “Memory Mountain” experiment: closing thoughts</vt:lpstr>
      <vt:lpstr>New Topic: Virtual Memory</vt:lpstr>
      <vt:lpstr>Why talk about “Virtual Memory”?</vt:lpstr>
      <vt:lpstr>Why talk about “Virtual Memory”?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370</cp:revision>
  <dcterms:created xsi:type="dcterms:W3CDTF">2018-05-16T17:28:20Z</dcterms:created>
  <dcterms:modified xsi:type="dcterms:W3CDTF">2020-02-03T18:37:04Z</dcterms:modified>
</cp:coreProperties>
</file>