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70"/>
  </p:notesMasterIdLst>
  <p:handoutMasterIdLst>
    <p:handoutMasterId r:id="rId71"/>
  </p:handoutMasterIdLst>
  <p:sldIdLst>
    <p:sldId id="256" r:id="rId6"/>
    <p:sldId id="1457" r:id="rId7"/>
    <p:sldId id="1564" r:id="rId8"/>
    <p:sldId id="1454" r:id="rId9"/>
    <p:sldId id="1565" r:id="rId10"/>
    <p:sldId id="1566" r:id="rId11"/>
    <p:sldId id="1567" r:id="rId12"/>
    <p:sldId id="1568" r:id="rId13"/>
    <p:sldId id="1569" r:id="rId14"/>
    <p:sldId id="1570" r:id="rId15"/>
    <p:sldId id="1571" r:id="rId16"/>
    <p:sldId id="1572" r:id="rId17"/>
    <p:sldId id="1573" r:id="rId18"/>
    <p:sldId id="1574" r:id="rId19"/>
    <p:sldId id="1575" r:id="rId20"/>
    <p:sldId id="1576" r:id="rId21"/>
    <p:sldId id="1577" r:id="rId22"/>
    <p:sldId id="1578" r:id="rId23"/>
    <p:sldId id="1579" r:id="rId24"/>
    <p:sldId id="1580" r:id="rId25"/>
    <p:sldId id="1581" r:id="rId26"/>
    <p:sldId id="1582" r:id="rId27"/>
    <p:sldId id="1583" r:id="rId28"/>
    <p:sldId id="1584" r:id="rId29"/>
    <p:sldId id="1585" r:id="rId30"/>
    <p:sldId id="1586" r:id="rId31"/>
    <p:sldId id="1587" r:id="rId32"/>
    <p:sldId id="1588" r:id="rId33"/>
    <p:sldId id="1589" r:id="rId34"/>
    <p:sldId id="1590" r:id="rId35"/>
    <p:sldId id="1591" r:id="rId36"/>
    <p:sldId id="1592" r:id="rId37"/>
    <p:sldId id="1593" r:id="rId38"/>
    <p:sldId id="1594" r:id="rId39"/>
    <p:sldId id="1595" r:id="rId40"/>
    <p:sldId id="1596" r:id="rId41"/>
    <p:sldId id="1597" r:id="rId42"/>
    <p:sldId id="1598" r:id="rId43"/>
    <p:sldId id="1599" r:id="rId44"/>
    <p:sldId id="1600" r:id="rId45"/>
    <p:sldId id="1601" r:id="rId46"/>
    <p:sldId id="1602" r:id="rId47"/>
    <p:sldId id="1603" r:id="rId48"/>
    <p:sldId id="1604" r:id="rId49"/>
    <p:sldId id="1605" r:id="rId50"/>
    <p:sldId id="1606" r:id="rId51"/>
    <p:sldId id="1607" r:id="rId52"/>
    <p:sldId id="1608" r:id="rId53"/>
    <p:sldId id="1609" r:id="rId54"/>
    <p:sldId id="1610" r:id="rId55"/>
    <p:sldId id="1611" r:id="rId56"/>
    <p:sldId id="1612" r:id="rId57"/>
    <p:sldId id="1613" r:id="rId58"/>
    <p:sldId id="1614" r:id="rId59"/>
    <p:sldId id="1615" r:id="rId60"/>
    <p:sldId id="1616" r:id="rId61"/>
    <p:sldId id="1617" r:id="rId62"/>
    <p:sldId id="1618" r:id="rId63"/>
    <p:sldId id="1619" r:id="rId64"/>
    <p:sldId id="1620" r:id="rId65"/>
    <p:sldId id="1621" r:id="rId66"/>
    <p:sldId id="1622" r:id="rId67"/>
    <p:sldId id="1623" r:id="rId68"/>
    <p:sldId id="162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527" autoAdjust="0"/>
  </p:normalViewPr>
  <p:slideViewPr>
    <p:cSldViewPr snapToGrid="0">
      <p:cViewPr varScale="1">
        <p:scale>
          <a:sx n="143" d="100"/>
          <a:sy n="143" d="100"/>
        </p:scale>
        <p:origin x="884" y="6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15331009/when-to-use-volatile-with-shared-cuda-memory"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of </a:t>
            </a:r>
            <a:r>
              <a:rPr lang="en-US" b="1" dirty="0"/>
              <a:t>caches intermediating global memory access</a:t>
            </a:r>
            <a:r>
              <a:rPr lang="en-US" dirty="0"/>
              <a:t>.</a:t>
            </a:r>
          </a:p>
          <a:p>
            <a:r>
              <a:rPr lang="en-US" dirty="0"/>
              <a:t>Recall: shared memory is not cached</a:t>
            </a:r>
          </a:p>
        </p:txBody>
      </p:sp>
      <p:sp>
        <p:nvSpPr>
          <p:cNvPr id="4" name="Slide Number Placeholder 3"/>
          <p:cNvSpPr>
            <a:spLocks noGrp="1"/>
          </p:cNvSpPr>
          <p:nvPr>
            <p:ph type="sldNum" sz="quarter" idx="10"/>
          </p:nvPr>
        </p:nvSpPr>
        <p:spPr/>
        <p:txBody>
          <a:bodyPr/>
          <a:lstStyle/>
          <a:p>
            <a:fld id="{ACA57CD3-0AAD-47D4-AA49-9D7CA2CEB419}" type="slidenum">
              <a:rPr lang="en-US" smtClean="0"/>
              <a:pPr/>
              <a:t>6</a:t>
            </a:fld>
            <a:endParaRPr lang="en-US"/>
          </a:p>
        </p:txBody>
      </p:sp>
    </p:spTree>
    <p:extLst>
      <p:ext uri="{BB962C8B-B14F-4D97-AF65-F5344CB8AC3E}">
        <p14:creationId xmlns:p14="http://schemas.microsoft.com/office/powerpoint/2010/main" val="1378681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794A1-49E1-41E3-B0EF-9F7AAB030299}" type="slidenum">
              <a:rPr lang="en-US"/>
              <a:pPr/>
              <a:t>15</a:t>
            </a:fld>
            <a:endParaRPr lang="en-US"/>
          </a:p>
        </p:txBody>
      </p:sp>
      <p:sp>
        <p:nvSpPr>
          <p:cNvPr id="231426" name="Rectangle 2"/>
          <p:cNvSpPr>
            <a:spLocks noGrp="1" noRot="1" noChangeAspect="1" noChangeArrowheads="1" noTextEdit="1"/>
          </p:cNvSpPr>
          <p:nvPr>
            <p:ph type="sldImg"/>
          </p:nvPr>
        </p:nvSpPr>
        <p:spPr>
          <a:xfrm>
            <a:off x="2311400" y="525463"/>
            <a:ext cx="4672013" cy="2628900"/>
          </a:xfrm>
          <a:ln/>
        </p:spPr>
      </p:sp>
      <p:sp>
        <p:nvSpPr>
          <p:cNvPr id="231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919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2F8C3-5720-4FEE-B890-AC3BABD357AF}" type="slidenum">
              <a:rPr lang="en-US"/>
              <a:pPr/>
              <a:t>16</a:t>
            </a:fld>
            <a:endParaRPr lang="en-US"/>
          </a:p>
        </p:txBody>
      </p:sp>
      <p:sp>
        <p:nvSpPr>
          <p:cNvPr id="227330" name="Rectangle 2"/>
          <p:cNvSpPr>
            <a:spLocks noGrp="1" noRot="1" noChangeAspect="1" noChangeArrowheads="1" noTextEdit="1"/>
          </p:cNvSpPr>
          <p:nvPr>
            <p:ph type="sldImg"/>
          </p:nvPr>
        </p:nvSpPr>
        <p:spPr>
          <a:xfrm>
            <a:off x="2311400" y="525463"/>
            <a:ext cx="4672013" cy="2628900"/>
          </a:xfrm>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6632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17</a:t>
            </a:fld>
            <a:endParaRPr lang="en-US"/>
          </a:p>
        </p:txBody>
      </p:sp>
    </p:spTree>
    <p:extLst>
      <p:ext uri="{BB962C8B-B14F-4D97-AF65-F5344CB8AC3E}">
        <p14:creationId xmlns:p14="http://schemas.microsoft.com/office/powerpoint/2010/main" val="160747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18</a:t>
            </a:fld>
            <a:endParaRPr lang="en-US"/>
          </a:p>
        </p:txBody>
      </p:sp>
    </p:spTree>
    <p:extLst>
      <p:ext uri="{BB962C8B-B14F-4D97-AF65-F5344CB8AC3E}">
        <p14:creationId xmlns:p14="http://schemas.microsoft.com/office/powerpoint/2010/main" val="1216448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47A1E-BD1B-44A0-A303-03A9BA915DCF}" type="slidenum">
              <a:rPr lang="en-US"/>
              <a:pPr/>
              <a:t>19</a:t>
            </a:fld>
            <a:endParaRPr lang="en-US"/>
          </a:p>
        </p:txBody>
      </p:sp>
      <p:sp>
        <p:nvSpPr>
          <p:cNvPr id="235522" name="Rectangle 2"/>
          <p:cNvSpPr>
            <a:spLocks noGrp="1" noRot="1" noChangeAspect="1" noChangeArrowheads="1" noTextEdit="1"/>
          </p:cNvSpPr>
          <p:nvPr>
            <p:ph type="sldImg"/>
          </p:nvPr>
        </p:nvSpPr>
        <p:spPr>
          <a:xfrm>
            <a:off x="2311400" y="525463"/>
            <a:ext cx="4672013" cy="2628900"/>
          </a:xfrm>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3318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235C3-3CB1-463E-9B05-D6255F89D141}" type="slidenum">
              <a:rPr lang="en-US"/>
              <a:pPr/>
              <a:t>20</a:t>
            </a:fld>
            <a:endParaRPr lang="en-US"/>
          </a:p>
        </p:txBody>
      </p:sp>
      <p:sp>
        <p:nvSpPr>
          <p:cNvPr id="237570" name="Rectangle 2"/>
          <p:cNvSpPr>
            <a:spLocks noGrp="1" noRot="1" noChangeAspect="1" noChangeArrowheads="1" noTextEdit="1"/>
          </p:cNvSpPr>
          <p:nvPr>
            <p:ph type="sldImg"/>
          </p:nvPr>
        </p:nvSpPr>
        <p:spPr>
          <a:xfrm>
            <a:off x="2311400" y="525463"/>
            <a:ext cx="4672013" cy="2628900"/>
          </a:xfrm>
          <a:ln/>
        </p:spPr>
      </p:sp>
      <p:sp>
        <p:nvSpPr>
          <p:cNvPr id="23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5167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24352-4FC2-4B8B-B855-FEDFE97AF5E2}" type="slidenum">
              <a:rPr lang="en-US"/>
              <a:pPr/>
              <a:t>21</a:t>
            </a:fld>
            <a:endParaRPr lang="en-US"/>
          </a:p>
        </p:txBody>
      </p:sp>
      <p:sp>
        <p:nvSpPr>
          <p:cNvPr id="241666" name="Rectangle 2"/>
          <p:cNvSpPr>
            <a:spLocks noGrp="1" noRot="1" noChangeAspect="1" noChangeArrowheads="1" noTextEdit="1"/>
          </p:cNvSpPr>
          <p:nvPr>
            <p:ph type="sldImg"/>
          </p:nvPr>
        </p:nvSpPr>
        <p:spPr>
          <a:xfrm>
            <a:off x="2311400" y="525463"/>
            <a:ext cx="4672013" cy="2628900"/>
          </a:xfrm>
          <a:ln/>
        </p:spPr>
      </p:sp>
      <p:sp>
        <p:nvSpPr>
          <p:cNvPr id="241667" name="Rectangle 3"/>
          <p:cNvSpPr>
            <a:spLocks noGrp="1" noChangeArrowheads="1"/>
          </p:cNvSpPr>
          <p:nvPr>
            <p:ph type="body" idx="1"/>
          </p:nvPr>
        </p:nvSpPr>
        <p:spPr/>
        <p:txBody>
          <a:bodyPr/>
          <a:lstStyle/>
          <a:p>
            <a:r>
              <a:rPr lang="en-US"/>
              <a:t>What is “</a:t>
            </a:r>
            <a:r>
              <a:rPr lang="en-US" sz="900"/>
              <a:t>cache line effects”?</a:t>
            </a:r>
          </a:p>
        </p:txBody>
      </p:sp>
    </p:spTree>
    <p:extLst>
      <p:ext uri="{BB962C8B-B14F-4D97-AF65-F5344CB8AC3E}">
        <p14:creationId xmlns:p14="http://schemas.microsoft.com/office/powerpoint/2010/main" val="2990642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4FBD3-B6A6-4DEA-A2FA-CD597BEB2782}" type="slidenum">
              <a:rPr lang="en-US"/>
              <a:pPr/>
              <a:t>22</a:t>
            </a:fld>
            <a:endParaRPr lang="en-US"/>
          </a:p>
        </p:txBody>
      </p:sp>
      <p:sp>
        <p:nvSpPr>
          <p:cNvPr id="243714" name="Rectangle 2"/>
          <p:cNvSpPr>
            <a:spLocks noGrp="1" noRot="1" noChangeAspect="1" noChangeArrowheads="1" noTextEdit="1"/>
          </p:cNvSpPr>
          <p:nvPr>
            <p:ph type="sldImg"/>
          </p:nvPr>
        </p:nvSpPr>
        <p:spPr>
          <a:xfrm>
            <a:off x="2311400" y="525463"/>
            <a:ext cx="4672013" cy="2628900"/>
          </a:xfrm>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2401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Numbers</a:t>
            </a:r>
            <a:r>
              <a:rPr lang="en-US" sz="900" baseline="0" dirty="0"/>
              <a:t> related to this change from card to card, but there are some common principles.</a:t>
            </a:r>
          </a:p>
          <a:p>
            <a:endParaRPr lang="en-US" sz="900" baseline="0" dirty="0"/>
          </a:p>
          <a:p>
            <a:pPr marL="171450" indent="-171450">
              <a:buFont typeface="Arial" panose="020B0604020202020204" pitchFamily="34" charset="0"/>
              <a:buChar char="•"/>
            </a:pPr>
            <a:r>
              <a:rPr lang="en-US" sz="900" baseline="0" dirty="0"/>
              <a:t>Memory size keeps increasing (6GB on Fermi, 12 on Kepler, 16 on Pascal)</a:t>
            </a:r>
          </a:p>
          <a:p>
            <a:pPr marL="171450" indent="-171450">
              <a:buFont typeface="Arial" panose="020B0604020202020204" pitchFamily="34" charset="0"/>
              <a:buChar char="•"/>
            </a:pPr>
            <a:r>
              <a:rPr lang="en-US" sz="900" baseline="0" dirty="0"/>
              <a:t>Memory clock speed (Fermi: 2GHz, Kepler: 2.5GHz, Pascal: 2GHz for each HBM2 stack)</a:t>
            </a:r>
          </a:p>
          <a:p>
            <a:pPr marL="171450" indent="-171450">
              <a:buFont typeface="Arial" panose="020B0604020202020204" pitchFamily="34" charset="0"/>
              <a:buChar char="•"/>
            </a:pPr>
            <a:r>
              <a:rPr lang="en-US" sz="900" baseline="0" dirty="0"/>
              <a:t>Memory interface (384-bit GDDR5 on Fermi, Kepler, Maxwell, up to </a:t>
            </a:r>
            <a:r>
              <a:rPr lang="en-US" sz="900" b="1" baseline="0" dirty="0"/>
              <a:t>4096-bit</a:t>
            </a:r>
            <a:r>
              <a:rPr lang="en-US" sz="900" baseline="0" dirty="0"/>
              <a:t> on Pascal) </a:t>
            </a:r>
          </a:p>
          <a:p>
            <a:pPr marL="171450" indent="-171450">
              <a:buFont typeface="Arial" panose="020B0604020202020204" pitchFamily="34" charset="0"/>
              <a:buChar char="•"/>
            </a:pPr>
            <a:r>
              <a:rPr lang="en-US" sz="900" baseline="0" dirty="0"/>
              <a:t>Bandwidths keep increasing (~170 GB/s on Fermi, 720 GB/s on Pascal)</a:t>
            </a:r>
          </a:p>
          <a:p>
            <a:endParaRPr lang="en-US" sz="900" dirty="0"/>
          </a:p>
          <a:p>
            <a:r>
              <a:rPr lang="en-US" sz="900" dirty="0"/>
              <a:t>Peak bandwidth:  (f * 1e9) * (b / 8) * 2    </a:t>
            </a:r>
            <a:r>
              <a:rPr lang="en-US" sz="900" dirty="0">
                <a:sym typeface="Wingdings" panose="05000000000000000000" pitchFamily="2" charset="2"/>
              </a:rPr>
              <a:t> in B/s</a:t>
            </a:r>
            <a:r>
              <a:rPr lang="en-US" sz="900" dirty="0"/>
              <a:t/>
            </a:r>
            <a:br>
              <a:rPr lang="en-US" sz="900" dirty="0"/>
            </a:br>
            <a:r>
              <a:rPr lang="en-US" sz="900" dirty="0"/>
              <a:t>b/8 </a:t>
            </a:r>
            <a:r>
              <a:rPr lang="en-US" sz="900" dirty="0">
                <a:sym typeface="Wingdings" panose="05000000000000000000" pitchFamily="2" charset="2"/>
              </a:rPr>
              <a:t> bytes</a:t>
            </a:r>
          </a:p>
          <a:p>
            <a:r>
              <a:rPr lang="en-US" sz="900" dirty="0">
                <a:sym typeface="Wingdings" panose="05000000000000000000" pitchFamily="2" charset="2"/>
              </a:rPr>
              <a:t>2  two copy engines</a:t>
            </a:r>
          </a:p>
          <a:p>
            <a:endParaRPr lang="en-US" sz="900" dirty="0">
              <a:sym typeface="Wingdings" panose="05000000000000000000" pitchFamily="2" charset="2"/>
            </a:endParaRPr>
          </a:p>
          <a:p>
            <a:r>
              <a:rPr lang="en-US" sz="900" dirty="0">
                <a:sym typeface="Wingdings" panose="05000000000000000000" pitchFamily="2" charset="2"/>
              </a:rPr>
              <a:t>Effective bandwidth of</a:t>
            </a:r>
            <a:r>
              <a:rPr lang="en-US" sz="900" baseline="0" dirty="0">
                <a:sym typeface="Wingdings" panose="05000000000000000000" pitchFamily="2" charset="2"/>
              </a:rPr>
              <a:t> code:  (Br + </a:t>
            </a:r>
            <a:r>
              <a:rPr lang="en-US" sz="900" baseline="0" dirty="0" err="1">
                <a:sym typeface="Wingdings" panose="05000000000000000000" pitchFamily="2" charset="2"/>
              </a:rPr>
              <a:t>Bw</a:t>
            </a:r>
            <a:r>
              <a:rPr lang="en-US" sz="900" baseline="0" dirty="0">
                <a:sym typeface="Wingdings" panose="05000000000000000000" pitchFamily="2" charset="2"/>
              </a:rPr>
              <a:t>)/time   in B/s</a:t>
            </a:r>
            <a:endParaRPr lang="en-US" sz="9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23</a:t>
            </a:fld>
            <a:endParaRPr lang="en-US"/>
          </a:p>
        </p:txBody>
      </p:sp>
    </p:spTree>
    <p:extLst>
      <p:ext uri="{BB962C8B-B14F-4D97-AF65-F5344CB8AC3E}">
        <p14:creationId xmlns:p14="http://schemas.microsoft.com/office/powerpoint/2010/main" val="1492330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BE07BD-EFCB-4683-B25B-AE776B37BC09}" type="slidenum">
              <a:rPr lang="en-US"/>
              <a:pPr/>
              <a:t>24</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071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What is important about a cache line of 128 bytes?</a:t>
            </a:r>
          </a:p>
          <a:p>
            <a:pPr marL="171450" indent="-171450">
              <a:buFont typeface="Arial" panose="020B0604020202020204" pitchFamily="34" charset="0"/>
              <a:buChar char="•"/>
            </a:pPr>
            <a:r>
              <a:rPr lang="en-US" sz="900" dirty="0"/>
              <a:t>it</a:t>
            </a:r>
            <a:r>
              <a:rPr lang="en-US" sz="900" baseline="0" dirty="0"/>
              <a:t> </a:t>
            </a:r>
            <a:r>
              <a:rPr lang="en-US" sz="900" b="1" baseline="0" dirty="0"/>
              <a:t>maps</a:t>
            </a:r>
            <a:r>
              <a:rPr lang="en-US" sz="900" baseline="0" dirty="0"/>
              <a:t> well in a data transaction for an entire warp:  32 floats or 32 </a:t>
            </a:r>
            <a:r>
              <a:rPr lang="en-US" sz="900" baseline="0" dirty="0" err="1"/>
              <a:t>ints</a:t>
            </a:r>
            <a:endParaRPr lang="en-US" sz="900" baseline="0" dirty="0"/>
          </a:p>
          <a:p>
            <a:pPr marL="171450" indent="-171450">
              <a:buFont typeface="Arial" panose="020B0604020202020204" pitchFamily="34" charset="0"/>
              <a:buChar char="•"/>
            </a:pPr>
            <a:r>
              <a:rPr lang="en-US" sz="900" baseline="0" dirty="0"/>
              <a:t>in one operation services all threads in a warp</a:t>
            </a:r>
          </a:p>
          <a:p>
            <a:pPr marL="171450" indent="-171450">
              <a:buFont typeface="Arial" panose="020B0604020202020204" pitchFamily="34" charset="0"/>
              <a:buChar char="•"/>
            </a:pPr>
            <a:endParaRPr lang="en-US" sz="900" baseline="0" dirty="0"/>
          </a:p>
          <a:p>
            <a:pPr marL="0" indent="0">
              <a:buFont typeface="Arial" panose="020B0604020202020204" pitchFamily="34" charset="0"/>
              <a:buNone/>
            </a:pPr>
            <a:r>
              <a:rPr lang="en-US" sz="900" dirty="0"/>
              <a:t>You can determine at *compile* time (through flags: -</a:t>
            </a:r>
            <a:r>
              <a:rPr lang="en-US" sz="900" dirty="0" err="1"/>
              <a:t>dlcm</a:t>
            </a:r>
            <a:r>
              <a:rPr lang="en-US" sz="900" dirty="0"/>
              <a:t>=ca/cg) if you double cache [L1 &amp; L2] or only cache [L2 only]</a:t>
            </a:r>
          </a:p>
          <a:p>
            <a:pPr marL="171450" indent="-171450">
              <a:buFont typeface="Arial" panose="020B0604020202020204" pitchFamily="34" charset="0"/>
              <a:buChar char="•"/>
            </a:pPr>
            <a:r>
              <a:rPr lang="en-US" sz="900" dirty="0"/>
              <a:t>If [L1 &amp; L2], a memory access is serviced with a 128-byte memory transaction</a:t>
            </a:r>
          </a:p>
          <a:p>
            <a:pPr marL="171450" indent="-171450">
              <a:buFont typeface="Arial" panose="020B0604020202020204" pitchFamily="34" charset="0"/>
              <a:buChar char="•"/>
            </a:pPr>
            <a:r>
              <a:rPr lang="en-US" sz="900" dirty="0"/>
              <a:t>If [L2 only], a memory access is serviced with a 32-byte memory transaction</a:t>
            </a:r>
          </a:p>
          <a:p>
            <a:pPr marL="171450" indent="-171450">
              <a:buFont typeface="Arial" panose="020B0604020202020204" pitchFamily="34" charset="0"/>
              <a:buChar char="•"/>
            </a:pPr>
            <a:r>
              <a:rPr lang="en-US" sz="900" dirty="0"/>
              <a:t>This can reduce over-fetch in the case of scattered memory accesses</a:t>
            </a:r>
          </a:p>
          <a:p>
            <a:pPr marL="171450" indent="-171450">
              <a:buFont typeface="Arial" panose="020B0604020202020204" pitchFamily="34" charset="0"/>
              <a:buChar char="•"/>
            </a:pPr>
            <a:r>
              <a:rPr lang="en-US" sz="900" dirty="0"/>
              <a:t>Good for irregular pattern access (sparse linear algebra)</a:t>
            </a:r>
          </a:p>
        </p:txBody>
      </p:sp>
      <p:sp>
        <p:nvSpPr>
          <p:cNvPr id="4" name="Slide Number Placeholder 3"/>
          <p:cNvSpPr>
            <a:spLocks noGrp="1"/>
          </p:cNvSpPr>
          <p:nvPr>
            <p:ph type="sldNum" sz="quarter" idx="10"/>
          </p:nvPr>
        </p:nvSpPr>
        <p:spPr/>
        <p:txBody>
          <a:bodyPr/>
          <a:lstStyle/>
          <a:p>
            <a:fld id="{ACA57CD3-0AAD-47D4-AA49-9D7CA2CEB419}" type="slidenum">
              <a:rPr lang="en-US" smtClean="0"/>
              <a:pPr/>
              <a:t>7</a:t>
            </a:fld>
            <a:endParaRPr lang="en-US"/>
          </a:p>
        </p:txBody>
      </p:sp>
    </p:spTree>
    <p:extLst>
      <p:ext uri="{BB962C8B-B14F-4D97-AF65-F5344CB8AC3E}">
        <p14:creationId xmlns:p14="http://schemas.microsoft.com/office/powerpoint/2010/main" val="91459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79C55-A364-4D60-A4F4-DD7570001B3C}" type="slidenum">
              <a:rPr lang="en-US"/>
              <a:pPr/>
              <a:t>25</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dirty="0" err="1"/>
              <a:t>PCIe</a:t>
            </a:r>
            <a:r>
              <a:rPr lang="en-US" dirty="0"/>
              <a:t> 4.0 16X  (expected 2017) </a:t>
            </a:r>
            <a:r>
              <a:rPr lang="en-US" dirty="0">
                <a:sym typeface="Wingdings" panose="05000000000000000000" pitchFamily="2" charset="2"/>
              </a:rPr>
              <a:t> almost 32 GB/s</a:t>
            </a:r>
          </a:p>
          <a:p>
            <a:r>
              <a:rPr lang="en-US" dirty="0" err="1">
                <a:sym typeface="Wingdings" panose="05000000000000000000" pitchFamily="2" charset="2"/>
              </a:rPr>
              <a:t>NVLink</a:t>
            </a:r>
            <a:r>
              <a:rPr lang="en-US" dirty="0">
                <a:sym typeface="Wingdings" panose="05000000000000000000" pitchFamily="2" charset="2"/>
              </a:rPr>
              <a:t> (available on Pascal)  5-12 times faster than </a:t>
            </a:r>
            <a:r>
              <a:rPr lang="en-US" dirty="0" err="1">
                <a:sym typeface="Wingdings" panose="05000000000000000000" pitchFamily="2" charset="2"/>
              </a:rPr>
              <a:t>PCIe</a:t>
            </a:r>
            <a:r>
              <a:rPr lang="en-US" dirty="0">
                <a:sym typeface="Wingdings" panose="05000000000000000000" pitchFamily="2" charset="2"/>
              </a:rPr>
              <a:t> 3.0</a:t>
            </a:r>
            <a:endParaRPr lang="en-US" dirty="0"/>
          </a:p>
        </p:txBody>
      </p:sp>
    </p:spTree>
    <p:extLst>
      <p:ext uri="{BB962C8B-B14F-4D97-AF65-F5344CB8AC3E}">
        <p14:creationId xmlns:p14="http://schemas.microsoft.com/office/powerpoint/2010/main" val="1549710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F884A-615C-4E9B-BA93-E916DCDD611F}" type="slidenum">
              <a:rPr lang="en-US"/>
              <a:pPr/>
              <a:t>26</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sz="1000" dirty="0"/>
              <a:t>Note:  copy</a:t>
            </a:r>
            <a:r>
              <a:rPr lang="en-US" sz="1000" baseline="0" dirty="0"/>
              <a:t> values in constant memory (from the host) using </a:t>
            </a:r>
            <a:r>
              <a:rPr lang="en-US" sz="1000" baseline="0" dirty="0" err="1"/>
              <a:t>cudaMemcpyToSymbol</a:t>
            </a:r>
            <a:endParaRPr lang="en-US" sz="1000" baseline="0" dirty="0"/>
          </a:p>
          <a:p>
            <a:endParaRPr lang="en-US" sz="1000" baseline="0" dirty="0"/>
          </a:p>
          <a:p>
            <a:r>
              <a:rPr lang="en-US" sz="1000" baseline="0" dirty="0"/>
              <a:t>Example:</a:t>
            </a:r>
          </a:p>
          <a:p>
            <a:r>
              <a:rPr lang="en-US" sz="1000" baseline="0" dirty="0">
                <a:latin typeface="Consolas" panose="020B0609020204030204" pitchFamily="49" charset="0"/>
              </a:rPr>
              <a:t>__device__ __constant__ </a:t>
            </a:r>
            <a:r>
              <a:rPr lang="en-US" sz="1000" baseline="0" dirty="0" err="1">
                <a:latin typeface="Consolas" panose="020B0609020204030204" pitchFamily="49" charset="0"/>
              </a:rPr>
              <a:t>pivalue</a:t>
            </a:r>
            <a:r>
              <a:rPr lang="en-US" sz="1000" baseline="0" dirty="0">
                <a:latin typeface="Consolas" panose="020B0609020204030204" pitchFamily="49" charset="0"/>
              </a:rPr>
              <a:t>;</a:t>
            </a:r>
          </a:p>
          <a:p>
            <a:r>
              <a:rPr lang="en-US" sz="1000" baseline="0" dirty="0">
                <a:latin typeface="Consolas" panose="020B0609020204030204" pitchFamily="49" charset="0"/>
              </a:rPr>
              <a:t>float foo = 3.14159f;</a:t>
            </a:r>
          </a:p>
          <a:p>
            <a:r>
              <a:rPr lang="en-US" sz="1000" baseline="0" dirty="0" err="1">
                <a:latin typeface="Consolas" panose="020B0609020204030204" pitchFamily="49" charset="0"/>
              </a:rPr>
              <a:t>cudaMemcpyToSymbol</a:t>
            </a:r>
            <a:r>
              <a:rPr lang="en-US" sz="1000" baseline="0" dirty="0">
                <a:latin typeface="Consolas" panose="020B0609020204030204" pitchFamily="49" charset="0"/>
              </a:rPr>
              <a:t>(&amp;</a:t>
            </a:r>
            <a:r>
              <a:rPr lang="en-US" sz="1000" baseline="0" dirty="0" err="1">
                <a:latin typeface="Consolas" panose="020B0609020204030204" pitchFamily="49" charset="0"/>
              </a:rPr>
              <a:t>pivalue</a:t>
            </a:r>
            <a:r>
              <a:rPr lang="en-US" sz="1000" baseline="0" dirty="0">
                <a:latin typeface="Consolas" panose="020B0609020204030204" pitchFamily="49" charset="0"/>
              </a:rPr>
              <a:t>, &amp;foo, </a:t>
            </a:r>
            <a:r>
              <a:rPr lang="en-US" sz="1000" baseline="0" dirty="0" err="1">
                <a:latin typeface="Consolas" panose="020B0609020204030204" pitchFamily="49" charset="0"/>
              </a:rPr>
              <a:t>sizeof</a:t>
            </a:r>
            <a:r>
              <a:rPr lang="en-US" sz="1000" baseline="0" dirty="0">
                <a:latin typeface="Consolas" panose="020B0609020204030204" pitchFamily="49" charset="0"/>
              </a:rPr>
              <a:t>(float));</a:t>
            </a:r>
            <a:endParaRPr lang="en-US" sz="1000" dirty="0">
              <a:latin typeface="Consolas" panose="020B0609020204030204" pitchFamily="49" charset="0"/>
            </a:endParaRPr>
          </a:p>
        </p:txBody>
      </p:sp>
    </p:spTree>
    <p:extLst>
      <p:ext uri="{BB962C8B-B14F-4D97-AF65-F5344CB8AC3E}">
        <p14:creationId xmlns:p14="http://schemas.microsoft.com/office/powerpoint/2010/main" val="2590130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3978-C0A8-4362-BC32-0E6CB9054FB5}" type="slidenum">
              <a:rPr lang="en-US"/>
              <a:pPr/>
              <a:t>35</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sz="900" dirty="0"/>
          </a:p>
        </p:txBody>
      </p:sp>
    </p:spTree>
    <p:extLst>
      <p:ext uri="{BB962C8B-B14F-4D97-AF65-F5344CB8AC3E}">
        <p14:creationId xmlns:p14="http://schemas.microsoft.com/office/powerpoint/2010/main" val="1791075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3978-C0A8-4362-BC32-0E6CB9054FB5}" type="slidenum">
              <a:rPr lang="en-US"/>
              <a:pPr/>
              <a:t>36</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sz="900" dirty="0"/>
          </a:p>
        </p:txBody>
      </p:sp>
    </p:spTree>
    <p:extLst>
      <p:ext uri="{BB962C8B-B14F-4D97-AF65-F5344CB8AC3E}">
        <p14:creationId xmlns:p14="http://schemas.microsoft.com/office/powerpoint/2010/main" val="440352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3978-C0A8-4362-BC32-0E6CB9054FB5}" type="slidenum">
              <a:rPr lang="en-US"/>
              <a:pPr/>
              <a:t>37</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sz="900" dirty="0"/>
          </a:p>
        </p:txBody>
      </p:sp>
    </p:spTree>
    <p:extLst>
      <p:ext uri="{BB962C8B-B14F-4D97-AF65-F5344CB8AC3E}">
        <p14:creationId xmlns:p14="http://schemas.microsoft.com/office/powerpoint/2010/main" val="1930741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also this: </a:t>
            </a:r>
            <a:r>
              <a:rPr lang="en-US" dirty="0">
                <a:hlinkClick r:id="rId3"/>
              </a:rPr>
              <a:t>https://stackoverflow.com/questions/15331009/when-to-use-volatile-with-shared-cuda-memory</a:t>
            </a:r>
            <a:endParaRPr lang="en-US" dirty="0"/>
          </a:p>
        </p:txBody>
      </p:sp>
      <p:sp>
        <p:nvSpPr>
          <p:cNvPr id="4" name="Slide Number Placeholder 3"/>
          <p:cNvSpPr>
            <a:spLocks noGrp="1"/>
          </p:cNvSpPr>
          <p:nvPr>
            <p:ph type="sldNum" sz="quarter" idx="5"/>
          </p:nvPr>
        </p:nvSpPr>
        <p:spPr/>
        <p:txBody>
          <a:bodyPr/>
          <a:lstStyle/>
          <a:p>
            <a:fld id="{FD610F1B-C815-4D63-837F-DE9BF80525A3}" type="slidenum">
              <a:rPr lang="en-US" smtClean="0"/>
              <a:t>42</a:t>
            </a:fld>
            <a:endParaRPr lang="en-US"/>
          </a:p>
        </p:txBody>
      </p:sp>
    </p:spTree>
    <p:extLst>
      <p:ext uri="{BB962C8B-B14F-4D97-AF65-F5344CB8AC3E}">
        <p14:creationId xmlns:p14="http://schemas.microsoft.com/office/powerpoint/2010/main" val="56322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We discuss the 1</a:t>
            </a:r>
            <a:r>
              <a:rPr lang="en-US" sz="900" baseline="30000" dirty="0"/>
              <a:t>st</a:t>
            </a:r>
            <a:r>
              <a:rPr lang="en-US" sz="900" dirty="0"/>
              <a:t> one:</a:t>
            </a:r>
          </a:p>
          <a:p>
            <a:pPr marL="171450" indent="-171450">
              <a:buFont typeface="Arial" panose="020B0604020202020204" pitchFamily="34" charset="0"/>
              <a:buChar char="•"/>
            </a:pPr>
            <a:r>
              <a:rPr lang="en-US" sz="900" dirty="0"/>
              <a:t>scheduling is important here</a:t>
            </a:r>
            <a:br>
              <a:rPr lang="en-US" sz="900" dirty="0"/>
            </a:br>
            <a:endParaRPr lang="en-US" sz="900" dirty="0"/>
          </a:p>
          <a:p>
            <a:r>
              <a:rPr lang="en-US" sz="900" dirty="0"/>
              <a:t>We do not discuss</a:t>
            </a:r>
            <a:r>
              <a:rPr lang="en-US" sz="900" baseline="0" dirty="0"/>
              <a:t> the 2</a:t>
            </a:r>
            <a:r>
              <a:rPr lang="en-US" sz="900" baseline="30000" dirty="0"/>
              <a:t>nd</a:t>
            </a:r>
            <a:r>
              <a:rPr lang="en-US" sz="900" baseline="0" dirty="0"/>
              <a:t> one:</a:t>
            </a:r>
            <a:endParaRPr lang="en-US" sz="900" dirty="0"/>
          </a:p>
          <a:p>
            <a:pPr marL="171450" indent="-171450">
              <a:buFont typeface="Arial" panose="020B0604020202020204" pitchFamily="34" charset="0"/>
              <a:buChar char="•"/>
            </a:pPr>
            <a:r>
              <a:rPr lang="en-US" sz="900" dirty="0"/>
              <a:t>physical layout of the memory banks</a:t>
            </a:r>
            <a:r>
              <a:rPr lang="en-US" sz="900" baseline="0" dirty="0"/>
              <a:t> used for L1 cache / </a:t>
            </a:r>
            <a:r>
              <a:rPr lang="en-US" sz="900" baseline="0" dirty="0" err="1"/>
              <a:t>ShMem</a:t>
            </a:r>
            <a:endParaRPr lang="en-US" sz="900" baseline="0" dirty="0"/>
          </a:p>
          <a:p>
            <a:pPr marL="171450" indent="-171450">
              <a:buFont typeface="Arial" panose="020B0604020202020204" pitchFamily="34" charset="0"/>
              <a:buChar char="•"/>
            </a:pPr>
            <a:r>
              <a:rPr lang="en-US" sz="900" baseline="0" dirty="0"/>
              <a:t>bank conflicts</a:t>
            </a:r>
            <a:endParaRPr lang="en-US" sz="900"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48</a:t>
            </a:fld>
            <a:endParaRPr lang="en-US"/>
          </a:p>
        </p:txBody>
      </p:sp>
    </p:spTree>
    <p:extLst>
      <p:ext uri="{BB962C8B-B14F-4D97-AF65-F5344CB8AC3E}">
        <p14:creationId xmlns:p14="http://schemas.microsoft.com/office/powerpoint/2010/main" val="1065434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BB97-749C-4245-8061-B156C9257047}" type="slidenum">
              <a:rPr lang="en-US"/>
              <a:pPr/>
              <a:t>50</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r>
              <a:rPr lang="en-US" sz="900" dirty="0"/>
              <a:t>Recall:  most programs are </a:t>
            </a:r>
            <a:r>
              <a:rPr lang="en-US" sz="900" b="1" dirty="0"/>
              <a:t>memory-bound</a:t>
            </a:r>
            <a:r>
              <a:rPr lang="en-US" sz="900" dirty="0"/>
              <a:t>,  flops are cheap</a:t>
            </a:r>
          </a:p>
          <a:p>
            <a:pPr marL="171450" indent="-171450">
              <a:buFont typeface="Arial" panose="020B0604020202020204" pitchFamily="34" charset="0"/>
              <a:buChar char="•"/>
            </a:pPr>
            <a:r>
              <a:rPr lang="en-US" sz="900" dirty="0"/>
              <a:t>Memory transactions are playing key role in the performance of your code.</a:t>
            </a:r>
            <a:br>
              <a:rPr lang="en-US" sz="900" dirty="0"/>
            </a:br>
            <a:r>
              <a:rPr lang="en-US" sz="900" dirty="0"/>
              <a:t>Getting maximum memory throughput requires you to follow certain access pattern rules.</a:t>
            </a:r>
          </a:p>
          <a:p>
            <a:endParaRPr lang="en-US" sz="900" dirty="0"/>
          </a:p>
          <a:p>
            <a:r>
              <a:rPr lang="en-US" sz="900" b="1" dirty="0"/>
              <a:t>Data “divergence”</a:t>
            </a:r>
            <a:r>
              <a:rPr lang="en-US" sz="900" dirty="0"/>
              <a:t>:   concept similar to thread divergence</a:t>
            </a:r>
          </a:p>
          <a:p>
            <a:pPr marL="171450" indent="-171450">
              <a:buFont typeface="Arial" panose="020B0604020202020204" pitchFamily="34" charset="0"/>
              <a:buChar char="•"/>
            </a:pPr>
            <a:r>
              <a:rPr lang="en-US" sz="900" dirty="0"/>
              <a:t>hardware is optimized for so-called coalesced memory transactions (accessing contiguous blocks of global memory)</a:t>
            </a:r>
          </a:p>
          <a:p>
            <a:pPr marL="171450" indent="-171450">
              <a:buFont typeface="Arial" panose="020B0604020202020204" pitchFamily="34" charset="0"/>
              <a:buChar char="•"/>
            </a:pPr>
            <a:r>
              <a:rPr lang="en-US" sz="900" dirty="0"/>
              <a:t>divergence: neighboring threads access memory locations physically</a:t>
            </a:r>
            <a:r>
              <a:rPr lang="en-US" sz="900" baseline="0" dirty="0"/>
              <a:t> far from each other</a:t>
            </a:r>
            <a:endParaRPr lang="en-US" sz="900" dirty="0"/>
          </a:p>
          <a:p>
            <a:pPr defTabSz="914266">
              <a:defRPr/>
            </a:pPr>
            <a:endParaRPr lang="en-US" sz="900" dirty="0"/>
          </a:p>
          <a:p>
            <a:endParaRPr lang="en-US" sz="900" dirty="0"/>
          </a:p>
        </p:txBody>
      </p:sp>
    </p:spTree>
    <p:extLst>
      <p:ext uri="{BB962C8B-B14F-4D97-AF65-F5344CB8AC3E}">
        <p14:creationId xmlns:p14="http://schemas.microsoft.com/office/powerpoint/2010/main" val="3864004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7F2F9-6797-469F-8C15-EB54F3FE2F71}" type="slidenum">
              <a:rPr lang="en-US"/>
              <a:pPr/>
              <a:t>51</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5149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7F2F9-6797-469F-8C15-EB54F3FE2F71}" type="slidenum">
              <a:rPr lang="en-US"/>
              <a:pPr/>
              <a:t>52</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243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Recalling some numbers for a particular card (Fermi).</a:t>
            </a:r>
          </a:p>
          <a:p>
            <a:r>
              <a:rPr lang="en-US" sz="1000" dirty="0"/>
              <a:t>On </a:t>
            </a:r>
            <a:r>
              <a:rPr lang="en-US" sz="1000" b="1" dirty="0"/>
              <a:t>all</a:t>
            </a:r>
            <a:r>
              <a:rPr lang="en-US" sz="1000" dirty="0"/>
              <a:t> recent cards, all memory transactions are intermediated by the cache.</a:t>
            </a:r>
          </a:p>
          <a:p>
            <a:endParaRPr lang="en-US" sz="1000" dirty="0"/>
          </a:p>
          <a:p>
            <a:r>
              <a:rPr lang="en-US" sz="1000" b="1" dirty="0"/>
              <a:t>Size</a:t>
            </a:r>
            <a:r>
              <a:rPr lang="en-US" sz="1000" b="1" baseline="0" dirty="0"/>
              <a:t> of cache line: 128 bytes</a:t>
            </a:r>
          </a:p>
          <a:p>
            <a:endParaRPr lang="en-US" sz="1000" baseline="0" dirty="0"/>
          </a:p>
          <a:p>
            <a:pPr marL="0" indent="0">
              <a:buFont typeface="Arial" panose="020B0604020202020204" pitchFamily="34" charset="0"/>
              <a:buNone/>
            </a:pPr>
            <a:r>
              <a:rPr lang="en-US" sz="1000" dirty="0"/>
              <a:t>You can determine at *compile* time (through flags: -</a:t>
            </a:r>
            <a:r>
              <a:rPr lang="en-US" sz="1000" dirty="0" err="1"/>
              <a:t>dlcm</a:t>
            </a:r>
            <a:r>
              <a:rPr lang="en-US" sz="1000" dirty="0"/>
              <a:t>=ca/cg) if you double cache [L1 &amp; L2] or only cache [L2 only]</a:t>
            </a:r>
          </a:p>
          <a:p>
            <a:pPr marL="171450" indent="-171450">
              <a:buFont typeface="Arial" panose="020B0604020202020204" pitchFamily="34" charset="0"/>
              <a:buChar char="•"/>
            </a:pPr>
            <a:r>
              <a:rPr lang="en-US" sz="1000" dirty="0"/>
              <a:t>If [L1 &amp; L2], a memory access is serviced with a 128-byte memory transaction</a:t>
            </a:r>
          </a:p>
          <a:p>
            <a:pPr marL="171450" indent="-171450">
              <a:buFont typeface="Arial" panose="020B0604020202020204" pitchFamily="34" charset="0"/>
              <a:buChar char="•"/>
            </a:pPr>
            <a:r>
              <a:rPr lang="en-US" sz="1000" dirty="0"/>
              <a:t>If [L2 only], a memory access is serviced with a 32-byte memory transaction</a:t>
            </a:r>
          </a:p>
          <a:p>
            <a:pPr marL="171450" indent="-171450">
              <a:buFont typeface="Arial" panose="020B0604020202020204" pitchFamily="34" charset="0"/>
              <a:buChar char="•"/>
            </a:pPr>
            <a:r>
              <a:rPr lang="en-US" sz="1000" dirty="0"/>
              <a:t>This can reduce over-fetch in the case of scattered memory accesses</a:t>
            </a:r>
          </a:p>
          <a:p>
            <a:pPr marL="171450" indent="-171450">
              <a:buFont typeface="Arial" panose="020B0604020202020204" pitchFamily="34" charset="0"/>
              <a:buChar char="•"/>
            </a:pPr>
            <a:r>
              <a:rPr lang="en-US" sz="1000" dirty="0"/>
              <a:t>Good for irregular pattern access (sparse linear algebra)</a:t>
            </a:r>
          </a:p>
          <a:p>
            <a:endParaRPr lang="en-US" sz="10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8</a:t>
            </a:fld>
            <a:endParaRPr lang="en-US"/>
          </a:p>
        </p:txBody>
      </p:sp>
    </p:spTree>
    <p:extLst>
      <p:ext uri="{BB962C8B-B14F-4D97-AF65-F5344CB8AC3E}">
        <p14:creationId xmlns:p14="http://schemas.microsoft.com/office/powerpoint/2010/main" val="3756328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261">
              <a:defRPr/>
            </a:pPr>
            <a:r>
              <a:rPr lang="en-US" sz="900" b="0" dirty="0"/>
              <a:t>Mapping threads to data</a:t>
            </a:r>
            <a:r>
              <a:rPr lang="en-US" sz="900" b="0" baseline="0" dirty="0"/>
              <a:t> is not unique.  Some choices are better than others… (from a memory access point of view)</a:t>
            </a:r>
            <a:endParaRPr lang="en-US" sz="900" b="0" dirty="0"/>
          </a:p>
          <a:p>
            <a:pPr defTabSz="881261">
              <a:defRPr/>
            </a:pPr>
            <a:endParaRPr lang="en-US" sz="900" b="0" dirty="0"/>
          </a:p>
          <a:p>
            <a:pPr defTabSz="881261">
              <a:defRPr/>
            </a:pPr>
            <a:r>
              <a:rPr lang="en-US" sz="900" b="0" dirty="0"/>
              <a:t>Must keep in mind how 2-dimensional arrays are stored in C/C++</a:t>
            </a:r>
          </a:p>
          <a:p>
            <a:pPr defTabSz="881261">
              <a:defRPr/>
            </a:pPr>
            <a:endParaRPr lang="en-US" sz="900" b="0" dirty="0"/>
          </a:p>
          <a:p>
            <a:pPr defTabSz="881261">
              <a:defRPr/>
            </a:pPr>
            <a:r>
              <a:rPr lang="en-US" sz="900" b="0" dirty="0"/>
              <a:t>Answer: </a:t>
            </a:r>
            <a:r>
              <a:rPr lang="en-US" sz="900" b="0" dirty="0">
                <a:latin typeface="Consolas" pitchFamily="49" charset="0"/>
                <a:cs typeface="Consolas" pitchFamily="49" charset="0"/>
              </a:rPr>
              <a:t>C[j][i] = A[j][i] + B[j][i]</a:t>
            </a:r>
          </a:p>
          <a:p>
            <a:endParaRPr lang="en-US" sz="900" b="0"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59</a:t>
            </a:fld>
            <a:endParaRPr lang="en-US"/>
          </a:p>
        </p:txBody>
      </p:sp>
    </p:spTree>
    <p:extLst>
      <p:ext uri="{BB962C8B-B14F-4D97-AF65-F5344CB8AC3E}">
        <p14:creationId xmlns:p14="http://schemas.microsoft.com/office/powerpoint/2010/main" val="1410450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these scenarios can lead to out-of-bounds access as well. Particularly the last one</a:t>
            </a:r>
            <a:endParaRPr lang="en-US"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60</a:t>
            </a:fld>
            <a:endParaRPr lang="en-US"/>
          </a:p>
        </p:txBody>
      </p:sp>
    </p:spTree>
    <p:extLst>
      <p:ext uri="{BB962C8B-B14F-4D97-AF65-F5344CB8AC3E}">
        <p14:creationId xmlns:p14="http://schemas.microsoft.com/office/powerpoint/2010/main" val="3786406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Example: 3D points</a:t>
            </a:r>
          </a:p>
          <a:p>
            <a:endParaRPr lang="en-US" sz="1050" dirty="0"/>
          </a:p>
          <a:p>
            <a:r>
              <a:rPr lang="en-US" sz="1050" dirty="0" err="1"/>
              <a:t>AoS</a:t>
            </a:r>
            <a:r>
              <a:rPr lang="en-US" sz="1050" baseline="0" dirty="0"/>
              <a:t>: Swiss cheese (many holes </a:t>
            </a:r>
            <a:r>
              <a:rPr lang="en-US" sz="1050" baseline="0" dirty="0">
                <a:sym typeface="Wingdings" panose="05000000000000000000" pitchFamily="2" charset="2"/>
              </a:rPr>
              <a:t> wasted trips to memory)</a:t>
            </a:r>
          </a:p>
          <a:p>
            <a:r>
              <a:rPr lang="en-US" sz="1050" baseline="0" dirty="0" err="1">
                <a:sym typeface="Wingdings" panose="05000000000000000000" pitchFamily="2" charset="2"/>
              </a:rPr>
              <a:t>SoA</a:t>
            </a:r>
            <a:r>
              <a:rPr lang="en-US" sz="1050" baseline="0" dirty="0">
                <a:sym typeface="Wingdings" panose="05000000000000000000" pitchFamily="2" charset="2"/>
              </a:rPr>
              <a:t>: Parmesan (very dense)</a:t>
            </a:r>
            <a:endParaRPr lang="en-US" sz="105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62</a:t>
            </a:fld>
            <a:endParaRPr lang="en-US"/>
          </a:p>
        </p:txBody>
      </p:sp>
    </p:spTree>
    <p:extLst>
      <p:ext uri="{BB962C8B-B14F-4D97-AF65-F5344CB8AC3E}">
        <p14:creationId xmlns:p14="http://schemas.microsoft.com/office/powerpoint/2010/main" val="206622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On Maxwell and Pascal, dedicated shared memory (64) and unified</a:t>
            </a:r>
            <a:r>
              <a:rPr lang="en-US" sz="800" baseline="0" dirty="0"/>
              <a:t> L1 cache (24), per SM</a:t>
            </a:r>
          </a:p>
          <a:p>
            <a:r>
              <a:rPr lang="en-US" sz="800" baseline="0" dirty="0"/>
              <a:t>Pre-Pascal, the L1 cache / </a:t>
            </a:r>
            <a:r>
              <a:rPr lang="en-US" sz="800" baseline="0" dirty="0" err="1"/>
              <a:t>ShMem</a:t>
            </a:r>
            <a:r>
              <a:rPr lang="en-US" sz="800" baseline="0" dirty="0"/>
              <a:t> split can be done at runtime, or through compiler option</a:t>
            </a:r>
          </a:p>
          <a:p>
            <a:endParaRPr lang="en-US" sz="800" baseline="0" dirty="0"/>
          </a:p>
          <a:p>
            <a:r>
              <a:rPr lang="en-US" sz="800" baseline="0" dirty="0"/>
              <a:t>One last note about </a:t>
            </a:r>
            <a:r>
              <a:rPr lang="en-US" sz="800" b="1" baseline="0" dirty="0"/>
              <a:t>specifying</a:t>
            </a:r>
            <a:r>
              <a:rPr lang="en-US" sz="800" baseline="0" dirty="0"/>
              <a:t> use of shared memory for a block:</a:t>
            </a:r>
          </a:p>
          <a:p>
            <a:pPr marL="171450" indent="-171450">
              <a:buFont typeface="Arial" panose="020B0604020202020204" pitchFamily="34" charset="0"/>
              <a:buChar char="•"/>
            </a:pPr>
            <a:r>
              <a:rPr lang="en-US" sz="800" baseline="0" dirty="0"/>
              <a:t>statically, declared in the kernel function using the keyword __shared__ like we did before</a:t>
            </a:r>
          </a:p>
          <a:p>
            <a:pPr marL="171450" indent="-171450">
              <a:buFont typeface="Arial" panose="020B0604020202020204" pitchFamily="34" charset="0"/>
              <a:buChar char="•"/>
            </a:pPr>
            <a:r>
              <a:rPr lang="en-US" sz="800" baseline="0" dirty="0"/>
              <a:t>specify requirements through the execution configuration:</a:t>
            </a:r>
            <a:br>
              <a:rPr lang="en-US" sz="800" baseline="0" dirty="0"/>
            </a:br>
            <a:r>
              <a:rPr lang="en-US" sz="800" baseline="0" dirty="0">
                <a:latin typeface="Consolas" panose="020B0609020204030204" pitchFamily="49" charset="0"/>
              </a:rPr>
              <a:t>__global__ void </a:t>
            </a:r>
            <a:r>
              <a:rPr lang="en-US" sz="800" baseline="0" dirty="0" err="1">
                <a:latin typeface="Consolas" panose="020B0609020204030204" pitchFamily="49" charset="0"/>
              </a:rPr>
              <a:t>my_kernel</a:t>
            </a:r>
            <a:r>
              <a:rPr lang="en-US" sz="800" baseline="0" dirty="0">
                <a:latin typeface="Consolas" panose="020B0609020204030204" pitchFamily="49" charset="0"/>
              </a:rPr>
              <a:t>(…) {</a:t>
            </a:r>
            <a:br>
              <a:rPr lang="en-US" sz="800" baseline="0" dirty="0">
                <a:latin typeface="Consolas" panose="020B0609020204030204" pitchFamily="49" charset="0"/>
              </a:rPr>
            </a:br>
            <a:r>
              <a:rPr lang="en-US" sz="800" baseline="0" dirty="0">
                <a:latin typeface="Consolas" panose="020B0609020204030204" pitchFamily="49" charset="0"/>
              </a:rPr>
              <a:t>     extern __shared__ float As[];   // size is Ns bytes</a:t>
            </a:r>
            <a:br>
              <a:rPr lang="en-US" sz="800" baseline="0" dirty="0">
                <a:latin typeface="Consolas" panose="020B0609020204030204" pitchFamily="49" charset="0"/>
              </a:rPr>
            </a:br>
            <a:r>
              <a:rPr lang="en-US" sz="800" baseline="0" dirty="0">
                <a:latin typeface="Consolas" panose="020B0609020204030204" pitchFamily="49" charset="0"/>
              </a:rPr>
              <a:t>     …</a:t>
            </a:r>
            <a:br>
              <a:rPr lang="en-US" sz="800" baseline="0" dirty="0">
                <a:latin typeface="Consolas" panose="020B0609020204030204" pitchFamily="49" charset="0"/>
              </a:rPr>
            </a:br>
            <a:r>
              <a:rPr lang="en-US" sz="800" baseline="0" dirty="0">
                <a:latin typeface="Consolas" panose="020B0609020204030204" pitchFamily="49" charset="0"/>
              </a:rPr>
              <a:t>}</a:t>
            </a:r>
            <a:br>
              <a:rPr lang="en-US" sz="800" baseline="0" dirty="0">
                <a:latin typeface="Consolas" panose="020B0609020204030204" pitchFamily="49" charset="0"/>
              </a:rPr>
            </a:br>
            <a:r>
              <a:rPr lang="en-US" sz="800" baseline="0" dirty="0" err="1">
                <a:latin typeface="Consolas" panose="020B0609020204030204" pitchFamily="49" charset="0"/>
              </a:rPr>
              <a:t>my_kernel</a:t>
            </a:r>
            <a:r>
              <a:rPr lang="en-US" sz="800" baseline="0" dirty="0">
                <a:latin typeface="Consolas" panose="020B0609020204030204" pitchFamily="49" charset="0"/>
              </a:rPr>
              <a:t>&lt;&lt;&lt; </a:t>
            </a:r>
            <a:r>
              <a:rPr lang="en-US" sz="800" baseline="0" dirty="0" err="1">
                <a:latin typeface="Consolas" panose="020B0609020204030204" pitchFamily="49" charset="0"/>
              </a:rPr>
              <a:t>grid_dim</a:t>
            </a:r>
            <a:r>
              <a:rPr lang="en-US" sz="800" baseline="0" dirty="0">
                <a:latin typeface="Consolas" panose="020B0609020204030204" pitchFamily="49" charset="0"/>
              </a:rPr>
              <a:t> , </a:t>
            </a:r>
            <a:r>
              <a:rPr lang="en-US" sz="800" baseline="0" dirty="0" err="1">
                <a:latin typeface="Consolas" panose="020B0609020204030204" pitchFamily="49" charset="0"/>
              </a:rPr>
              <a:t>block_dim</a:t>
            </a:r>
            <a:r>
              <a:rPr lang="en-US" sz="800" baseline="0" dirty="0">
                <a:latin typeface="Consolas" panose="020B0609020204030204" pitchFamily="49" charset="0"/>
              </a:rPr>
              <a:t> , Ns &gt;&gt;&gt; (…);</a:t>
            </a:r>
          </a:p>
          <a:p>
            <a:pPr marL="171450" indent="-171450">
              <a:buFont typeface="Arial" panose="020B0604020202020204" pitchFamily="34" charset="0"/>
              <a:buChar char="•"/>
            </a:pPr>
            <a:r>
              <a:rPr lang="en-US" sz="800" baseline="0" dirty="0"/>
              <a:t>dynamically, through the CUDA driver API (low-level) </a:t>
            </a:r>
            <a:r>
              <a:rPr lang="en-US" sz="800" baseline="0" dirty="0" err="1">
                <a:latin typeface="Consolas" panose="020B0609020204030204" pitchFamily="49" charset="0"/>
              </a:rPr>
              <a:t>cuFuncSetSharedSize</a:t>
            </a:r>
            <a:r>
              <a:rPr lang="en-US" sz="800" baseline="0" dirty="0">
                <a:latin typeface="Consolas" panose="020B0609020204030204" pitchFamily="49" charset="0"/>
              </a:rPr>
              <a:t>();</a:t>
            </a:r>
            <a:br>
              <a:rPr lang="en-US" sz="800" baseline="0" dirty="0">
                <a:latin typeface="Consolas" panose="020B0609020204030204" pitchFamily="49" charset="0"/>
              </a:rPr>
            </a:br>
            <a:endParaRPr lang="en-US" sz="800" baseline="0" dirty="0"/>
          </a:p>
          <a:p>
            <a:pPr marL="0" indent="0">
              <a:buFont typeface="Arial" panose="020B0604020202020204" pitchFamily="34" charset="0"/>
              <a:buNone/>
            </a:pPr>
            <a:r>
              <a:rPr lang="en-US" sz="800" baseline="0" dirty="0"/>
              <a:t>Note: as of Fermi, </a:t>
            </a:r>
            <a:r>
              <a:rPr lang="en-US" sz="800" b="1" baseline="0" dirty="0"/>
              <a:t>no direct access </a:t>
            </a:r>
            <a:r>
              <a:rPr lang="en-US" sz="800" baseline="0" dirty="0"/>
              <a:t>to shared memory.  May need to use </a:t>
            </a:r>
            <a:r>
              <a:rPr lang="en-US" sz="800" baseline="0" dirty="0">
                <a:latin typeface="Consolas" panose="020B0609020204030204" pitchFamily="49" charset="0"/>
              </a:rPr>
              <a:t>volatile</a:t>
            </a:r>
            <a:r>
              <a:rPr lang="en-US" sz="800" baseline="0" dirty="0"/>
              <a:t> to prevent the compiler from optimizing by using registers!    Not needed here because __</a:t>
            </a:r>
            <a:r>
              <a:rPr lang="en-US" sz="800" baseline="0" dirty="0" err="1"/>
              <a:t>syncthreads</a:t>
            </a:r>
            <a:r>
              <a:rPr lang="en-US" sz="800" baseline="0" dirty="0"/>
              <a:t> already has memory-fencing built-in (i.e. the registers are evicted back to shared memory at that point)</a:t>
            </a:r>
          </a:p>
          <a:p>
            <a:endParaRPr lang="en-US" sz="8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9</a:t>
            </a:fld>
            <a:endParaRPr lang="en-US"/>
          </a:p>
        </p:txBody>
      </p:sp>
    </p:spTree>
    <p:extLst>
      <p:ext uri="{BB962C8B-B14F-4D97-AF65-F5344CB8AC3E}">
        <p14:creationId xmlns:p14="http://schemas.microsoft.com/office/powerpoint/2010/main" val="312498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C5FF1-5951-4EA0-B508-A0373A1FCCBA}" type="slidenum">
              <a:rPr lang="en-US"/>
              <a:pPr/>
              <a:t>10</a:t>
            </a:fld>
            <a:endParaRPr lang="en-US"/>
          </a:p>
        </p:txBody>
      </p:sp>
      <p:sp>
        <p:nvSpPr>
          <p:cNvPr id="225282" name="Rectangle 2"/>
          <p:cNvSpPr>
            <a:spLocks noGrp="1" noRot="1" noChangeAspect="1" noChangeArrowheads="1" noTextEdit="1"/>
          </p:cNvSpPr>
          <p:nvPr>
            <p:ph type="sldImg"/>
          </p:nvPr>
        </p:nvSpPr>
        <p:spPr>
          <a:xfrm>
            <a:off x="2311400" y="525463"/>
            <a:ext cx="4672013" cy="2628900"/>
          </a:xfrm>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896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C5FF1-5951-4EA0-B508-A0373A1FCCBA}" type="slidenum">
              <a:rPr lang="en-US"/>
              <a:pPr/>
              <a:t>11</a:t>
            </a:fld>
            <a:endParaRPr lang="en-US"/>
          </a:p>
        </p:txBody>
      </p:sp>
      <p:sp>
        <p:nvSpPr>
          <p:cNvPr id="225282" name="Rectangle 2"/>
          <p:cNvSpPr>
            <a:spLocks noGrp="1" noRot="1" noChangeAspect="1" noChangeArrowheads="1" noTextEdit="1"/>
          </p:cNvSpPr>
          <p:nvPr>
            <p:ph type="sldImg"/>
          </p:nvPr>
        </p:nvSpPr>
        <p:spPr>
          <a:xfrm>
            <a:off x="2311400" y="525463"/>
            <a:ext cx="4672013" cy="2628900"/>
          </a:xfrm>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4983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EE83E3-AC3F-44BE-9ACD-466AAA9D0C90}" type="slidenum">
              <a:rPr lang="en-US"/>
              <a:pPr/>
              <a:t>12</a:t>
            </a:fld>
            <a:endParaRPr lang="en-US"/>
          </a:p>
        </p:txBody>
      </p:sp>
      <p:sp>
        <p:nvSpPr>
          <p:cNvPr id="219138" name="Rectangle 2"/>
          <p:cNvSpPr>
            <a:spLocks noGrp="1" noRot="1" noChangeAspect="1" noChangeArrowheads="1" noTextEdit="1"/>
          </p:cNvSpPr>
          <p:nvPr>
            <p:ph type="sldImg"/>
          </p:nvPr>
        </p:nvSpPr>
        <p:spPr>
          <a:xfrm>
            <a:off x="2311400" y="525463"/>
            <a:ext cx="4672013" cy="2628900"/>
          </a:xfrm>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5938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0A776-CAFB-49B7-BB10-810A39B25165}" type="slidenum">
              <a:rPr lang="en-US"/>
              <a:pPr/>
              <a:t>13</a:t>
            </a:fld>
            <a:endParaRPr lang="en-US"/>
          </a:p>
        </p:txBody>
      </p:sp>
      <p:sp>
        <p:nvSpPr>
          <p:cNvPr id="223234" name="Rectangle 2"/>
          <p:cNvSpPr>
            <a:spLocks noGrp="1" noRot="1" noChangeAspect="1" noChangeArrowheads="1" noTextEdit="1"/>
          </p:cNvSpPr>
          <p:nvPr>
            <p:ph type="sldImg"/>
          </p:nvPr>
        </p:nvSpPr>
        <p:spPr>
          <a:xfrm>
            <a:off x="2311400" y="525463"/>
            <a:ext cx="4672013" cy="2628900"/>
          </a:xfrm>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215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BAEA3-4848-4EFC-AA56-E38F0566E512}" type="slidenum">
              <a:rPr lang="en-US"/>
              <a:pPr/>
              <a:t>14</a:t>
            </a:fld>
            <a:endParaRPr lang="en-US"/>
          </a:p>
        </p:txBody>
      </p:sp>
      <p:sp>
        <p:nvSpPr>
          <p:cNvPr id="233474" name="Rectangle 2"/>
          <p:cNvSpPr>
            <a:spLocks noGrp="1" noRot="1" noChangeAspect="1" noChangeArrowheads="1" noTextEdit="1"/>
          </p:cNvSpPr>
          <p:nvPr>
            <p:ph type="sldImg"/>
          </p:nvPr>
        </p:nvSpPr>
        <p:spPr>
          <a:xfrm>
            <a:off x="2311400" y="525463"/>
            <a:ext cx="4672013" cy="2628900"/>
          </a:xfrm>
          <a:ln/>
        </p:spPr>
      </p:sp>
      <p:sp>
        <p:nvSpPr>
          <p:cNvPr id="23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175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en.wikipedia.org/wiki/Memory_ordering" TargetMode="Externa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ocs.nvidia.com/cuda/cuda-c-programming-guide/index.html"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docs.nvidia.com/cuda/pdf/CUDA_C_Programming_Guide.pdf" TargetMode="Externa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r>
              <a:rPr lang="en-US" sz="2400" dirty="0"/>
              <a:t/>
            </a: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a:t>
            </a:r>
            <a:r>
              <a:rPr lang="en-US" dirty="0" smtClean="0"/>
              <a:t>12</a:t>
            </a:r>
            <a:endParaRPr lang="en-US" dirty="0"/>
          </a:p>
          <a:p>
            <a:r>
              <a:rPr lang="en-US" smtClean="0"/>
              <a:t>02/19/2019</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p:txBody>
          <a:bodyPr/>
          <a:lstStyle/>
          <a:p>
            <a:r>
              <a:rPr lang="en-US" sz="3500" dirty="0"/>
              <a:t>On the architecture of the GPU’s Shared Memory </a:t>
            </a:r>
            <a:r>
              <a:rPr lang="en-US" sz="1800" dirty="0"/>
              <a:t>[1/2]</a:t>
            </a:r>
            <a:endParaRPr lang="en-US" sz="1200" dirty="0"/>
          </a:p>
        </p:txBody>
      </p:sp>
      <p:sp>
        <p:nvSpPr>
          <p:cNvPr id="224259" name="Rectangle 3"/>
          <p:cNvSpPr>
            <a:spLocks noGrp="1" noChangeArrowheads="1"/>
          </p:cNvSpPr>
          <p:nvPr>
            <p:ph type="body" idx="4294967295"/>
          </p:nvPr>
        </p:nvSpPr>
        <p:spPr>
          <a:xfrm>
            <a:off x="206669" y="1471311"/>
            <a:ext cx="9106829" cy="4876800"/>
          </a:xfrm>
        </p:spPr>
        <p:txBody>
          <a:bodyPr>
            <a:normAutofit/>
          </a:bodyPr>
          <a:lstStyle/>
          <a:p>
            <a:pPr marL="457200" indent="-457200"/>
            <a:endParaRPr lang="en-US" sz="2200" dirty="0" smtClean="0"/>
          </a:p>
          <a:p>
            <a:pPr marL="457200" indent="-457200"/>
            <a:r>
              <a:rPr lang="en-US" sz="2200" dirty="0" smtClean="0"/>
              <a:t>GPU </a:t>
            </a:r>
            <a:r>
              <a:rPr lang="en-US" sz="2200" dirty="0"/>
              <a:t>computing: many threads access the </a:t>
            </a:r>
            <a:r>
              <a:rPr lang="en-US" sz="2200" dirty="0" err="1"/>
              <a:t>ShMem</a:t>
            </a:r>
            <a:r>
              <a:rPr lang="en-US" sz="2200" dirty="0"/>
              <a:t> at the same time</a:t>
            </a:r>
          </a:p>
          <a:p>
            <a:pPr marL="974725" lvl="1" indent="-403225"/>
            <a:r>
              <a:rPr lang="en-US" dirty="0"/>
              <a:t>To service more than one thread, </a:t>
            </a:r>
            <a:r>
              <a:rPr lang="en-US" dirty="0" err="1"/>
              <a:t>ShMem</a:t>
            </a:r>
            <a:r>
              <a:rPr lang="en-US" dirty="0"/>
              <a:t> is divided into independent </a:t>
            </a:r>
            <a:r>
              <a:rPr lang="en-US" dirty="0">
                <a:solidFill>
                  <a:schemeClr val="accent2"/>
                </a:solidFill>
              </a:rPr>
              <a:t>banks</a:t>
            </a:r>
            <a:endParaRPr lang="en-US" dirty="0"/>
          </a:p>
          <a:p>
            <a:pPr marL="974725" lvl="1" indent="-403225"/>
            <a:r>
              <a:rPr lang="en-US" dirty="0"/>
              <a:t>This layout essential to achieve high bandwidth</a:t>
            </a:r>
          </a:p>
          <a:p>
            <a:pPr marL="974725" lvl="1" indent="-403225"/>
            <a:endParaRPr lang="en-US" dirty="0" smtClean="0"/>
          </a:p>
          <a:p>
            <a:pPr marL="974725" lvl="1" indent="-403225"/>
            <a:endParaRPr lang="en-US" dirty="0"/>
          </a:p>
          <a:p>
            <a:pPr marL="457200" indent="-457200">
              <a:lnSpc>
                <a:spcPct val="80000"/>
              </a:lnSpc>
            </a:pPr>
            <a:r>
              <a:rPr lang="en-US" sz="2000" u="sng" dirty="0"/>
              <a:t>Each</a:t>
            </a:r>
            <a:r>
              <a:rPr lang="en-US" sz="2000" dirty="0"/>
              <a:t> SM has </a:t>
            </a:r>
            <a:r>
              <a:rPr lang="en-US" sz="2000" dirty="0" err="1"/>
              <a:t>ShMem</a:t>
            </a:r>
            <a:r>
              <a:rPr lang="en-US" sz="2000" dirty="0"/>
              <a:t> organized in 32 Memory </a:t>
            </a:r>
            <a:r>
              <a:rPr lang="en-US" sz="2000" dirty="0" smtClean="0"/>
              <a:t>banks</a:t>
            </a:r>
          </a:p>
          <a:p>
            <a:pPr marL="974725" lvl="1" indent="-403225"/>
            <a:endParaRPr lang="en-US" dirty="0"/>
          </a:p>
          <a:p>
            <a:pPr marL="974725" lvl="1" indent="-403225"/>
            <a:endParaRPr lang="en-US" dirty="0"/>
          </a:p>
          <a:p>
            <a:pPr marL="457200" indent="-457200">
              <a:lnSpc>
                <a:spcPct val="80000"/>
              </a:lnSpc>
            </a:pPr>
            <a:r>
              <a:rPr lang="en-US" sz="2000" dirty="0" smtClean="0"/>
              <a:t>Successive </a:t>
            </a:r>
            <a:r>
              <a:rPr lang="en-US" sz="2000" dirty="0"/>
              <a:t>32-bit words </a:t>
            </a:r>
            <a:r>
              <a:rPr lang="en-US" sz="2000" dirty="0" smtClean="0"/>
              <a:t>map to </a:t>
            </a:r>
            <a:r>
              <a:rPr lang="en-US" sz="2000" dirty="0"/>
              <a:t>successive </a:t>
            </a:r>
            <a:r>
              <a:rPr lang="en-US" sz="2000" dirty="0" smtClean="0"/>
              <a:t>banks </a:t>
            </a:r>
          </a:p>
          <a:p>
            <a:pPr marL="914400" lvl="1" indent="-457200">
              <a:lnSpc>
                <a:spcPct val="80000"/>
              </a:lnSpc>
            </a:pPr>
            <a:endParaRPr lang="en-US" sz="1600" dirty="0"/>
          </a:p>
          <a:p>
            <a:pPr marL="914400" lvl="1" indent="-457200">
              <a:lnSpc>
                <a:spcPct val="80000"/>
              </a:lnSpc>
            </a:pPr>
            <a:endParaRPr lang="en-US" sz="1600" dirty="0" smtClean="0"/>
          </a:p>
          <a:p>
            <a:pPr marL="457200" indent="-457200">
              <a:lnSpc>
                <a:spcPct val="80000"/>
              </a:lnSpc>
            </a:pPr>
            <a:r>
              <a:rPr lang="en-US" sz="2000" dirty="0" smtClean="0"/>
              <a:t>Each </a:t>
            </a:r>
            <a:r>
              <a:rPr lang="en-US" sz="2000" dirty="0"/>
              <a:t>bank has a bandwidth of 32 bits per clock </a:t>
            </a:r>
            <a:r>
              <a:rPr lang="en-US" sz="2000" dirty="0" smtClean="0"/>
              <a:t>cycle</a:t>
            </a:r>
          </a:p>
        </p:txBody>
      </p:sp>
      <p:grpSp>
        <p:nvGrpSpPr>
          <p:cNvPr id="2" name="Group 1"/>
          <p:cNvGrpSpPr/>
          <p:nvPr/>
        </p:nvGrpSpPr>
        <p:grpSpPr>
          <a:xfrm>
            <a:off x="9947260" y="2056657"/>
            <a:ext cx="1219200" cy="3276600"/>
            <a:chOff x="9220200" y="2819400"/>
            <a:chExt cx="1219200" cy="3276600"/>
          </a:xfrm>
        </p:grpSpPr>
        <p:sp>
          <p:nvSpPr>
            <p:cNvPr id="224261" name="AutoShape 5"/>
            <p:cNvSpPr>
              <a:spLocks noChangeArrowheads="1"/>
            </p:cNvSpPr>
            <p:nvPr/>
          </p:nvSpPr>
          <p:spPr bwMode="auto">
            <a:xfrm>
              <a:off x="9220200" y="57150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4262" name="AutoShape 6"/>
            <p:cNvSpPr>
              <a:spLocks noChangeArrowheads="1"/>
            </p:cNvSpPr>
            <p:nvPr/>
          </p:nvSpPr>
          <p:spPr bwMode="auto">
            <a:xfrm>
              <a:off x="9220200" y="4724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4263" name="AutoShape 7"/>
            <p:cNvSpPr>
              <a:spLocks noChangeArrowheads="1"/>
            </p:cNvSpPr>
            <p:nvPr/>
          </p:nvSpPr>
          <p:spPr bwMode="auto">
            <a:xfrm>
              <a:off x="9220200" y="44481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4264" name="AutoShape 8"/>
            <p:cNvSpPr>
              <a:spLocks noChangeArrowheads="1"/>
            </p:cNvSpPr>
            <p:nvPr/>
          </p:nvSpPr>
          <p:spPr bwMode="auto">
            <a:xfrm>
              <a:off x="9220200" y="41814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5</a:t>
              </a:r>
            </a:p>
          </p:txBody>
        </p:sp>
        <p:sp>
          <p:nvSpPr>
            <p:cNvPr id="224265" name="AutoShape 9"/>
            <p:cNvSpPr>
              <a:spLocks noChangeArrowheads="1"/>
            </p:cNvSpPr>
            <p:nvPr/>
          </p:nvSpPr>
          <p:spPr bwMode="auto">
            <a:xfrm>
              <a:off x="9220200" y="390525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4266" name="AutoShape 10"/>
            <p:cNvSpPr>
              <a:spLocks noChangeArrowheads="1"/>
            </p:cNvSpPr>
            <p:nvPr/>
          </p:nvSpPr>
          <p:spPr bwMode="auto">
            <a:xfrm>
              <a:off x="9220200" y="36290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4267" name="AutoShape 11"/>
            <p:cNvSpPr>
              <a:spLocks noChangeArrowheads="1"/>
            </p:cNvSpPr>
            <p:nvPr/>
          </p:nvSpPr>
          <p:spPr bwMode="auto">
            <a:xfrm>
              <a:off x="9220200" y="33623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4268" name="AutoShape 12"/>
            <p:cNvSpPr>
              <a:spLocks noChangeArrowheads="1"/>
            </p:cNvSpPr>
            <p:nvPr/>
          </p:nvSpPr>
          <p:spPr bwMode="auto">
            <a:xfrm>
              <a:off x="9220200" y="30861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4269" name="AutoShape 13"/>
            <p:cNvSpPr>
              <a:spLocks noChangeArrowheads="1"/>
            </p:cNvSpPr>
            <p:nvPr/>
          </p:nvSpPr>
          <p:spPr bwMode="auto">
            <a:xfrm>
              <a:off x="9220200" y="2819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4270" name="Group 14"/>
            <p:cNvGrpSpPr>
              <a:grpSpLocks/>
            </p:cNvGrpSpPr>
            <p:nvPr/>
          </p:nvGrpSpPr>
          <p:grpSpPr bwMode="auto">
            <a:xfrm>
              <a:off x="9782175" y="5219700"/>
              <a:ext cx="76200" cy="381000"/>
              <a:chOff x="2400" y="2832"/>
              <a:chExt cx="48" cy="240"/>
            </a:xfrm>
          </p:grpSpPr>
          <p:sp>
            <p:nvSpPr>
              <p:cNvPr id="224271" name="Oval 1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2" name="Oval 1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3" name="Oval 1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731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p:txBody>
          <a:bodyPr/>
          <a:lstStyle/>
          <a:p>
            <a:r>
              <a:rPr lang="en-US" sz="3500" dirty="0"/>
              <a:t>On the architecture of the GPU’s Shared Memory </a:t>
            </a:r>
            <a:r>
              <a:rPr lang="en-US" sz="1800" dirty="0"/>
              <a:t>[1/2]</a:t>
            </a:r>
            <a:endParaRPr lang="en-US" sz="1200" dirty="0"/>
          </a:p>
        </p:txBody>
      </p:sp>
      <mc:AlternateContent xmlns:mc="http://schemas.openxmlformats.org/markup-compatibility/2006" xmlns:a14="http://schemas.microsoft.com/office/drawing/2010/main">
        <mc:Choice Requires="a14">
          <p:sp>
            <p:nvSpPr>
              <p:cNvPr id="224259" name="Rectangle 3"/>
              <p:cNvSpPr>
                <a:spLocks noGrp="1" noChangeArrowheads="1"/>
              </p:cNvSpPr>
              <p:nvPr>
                <p:ph type="body" idx="4294967295"/>
              </p:nvPr>
            </p:nvSpPr>
            <p:spPr>
              <a:xfrm>
                <a:off x="206669" y="1471311"/>
                <a:ext cx="9106829" cy="4876800"/>
              </a:xfrm>
            </p:spPr>
            <p:txBody>
              <a:bodyPr>
                <a:normAutofit/>
              </a:bodyPr>
              <a:lstStyle/>
              <a:p>
                <a:pPr marL="457200" indent="-457200">
                  <a:lnSpc>
                    <a:spcPct val="80000"/>
                  </a:lnSpc>
                </a:pPr>
                <a:endParaRPr lang="en-US" sz="2000" dirty="0" smtClean="0"/>
              </a:p>
              <a:p>
                <a:pPr marL="457200" indent="-457200">
                  <a:lnSpc>
                    <a:spcPct val="80000"/>
                  </a:lnSpc>
                </a:pPr>
                <a:r>
                  <a:rPr lang="en-US" sz="2000" dirty="0" err="1" smtClean="0"/>
                  <a:t>ShMem</a:t>
                </a:r>
                <a:r>
                  <a:rPr lang="en-US" sz="2000" dirty="0" smtClean="0"/>
                  <a:t> </a:t>
                </a:r>
                <a:r>
                  <a:rPr lang="en-US" sz="2000" dirty="0"/>
                  <a:t>and L1 cache draw on the same physical memory inside an SM</a:t>
                </a:r>
              </a:p>
              <a:p>
                <a:pPr marL="914400" lvl="1" indent="-457200">
                  <a:lnSpc>
                    <a:spcPct val="80000"/>
                  </a:lnSpc>
                </a:pPr>
                <a:r>
                  <a:rPr lang="en-US" sz="1600" dirty="0"/>
                  <a:t>The cache: managed by the CUDA runtime</a:t>
                </a:r>
              </a:p>
              <a:p>
                <a:pPr marL="914400" lvl="1" indent="-457200">
                  <a:lnSpc>
                    <a:spcPct val="80000"/>
                  </a:lnSpc>
                </a:pPr>
                <a:r>
                  <a:rPr lang="en-US" sz="1600" dirty="0" err="1"/>
                  <a:t>ShMem</a:t>
                </a:r>
                <a:r>
                  <a:rPr lang="en-US" sz="1600" dirty="0"/>
                  <a:t>: managed by you (scratchpad memory) </a:t>
                </a:r>
              </a:p>
              <a:p>
                <a:pPr marL="457200" indent="-457200">
                  <a:lnSpc>
                    <a:spcPct val="80000"/>
                  </a:lnSpc>
                </a:pPr>
                <a:endParaRPr lang="en-US" sz="2000" dirty="0" smtClean="0"/>
              </a:p>
              <a:p>
                <a:pPr marL="457200" indent="-457200">
                  <a:lnSpc>
                    <a:spcPct val="80000"/>
                  </a:lnSpc>
                </a:pPr>
                <a:endParaRPr lang="en-US" sz="2000" dirty="0"/>
              </a:p>
              <a:p>
                <a:pPr marL="457200" indent="-457200">
                  <a:lnSpc>
                    <a:spcPct val="80000"/>
                  </a:lnSpc>
                </a:pPr>
                <a:r>
                  <a:rPr lang="en-US" sz="2000" dirty="0" smtClean="0"/>
                  <a:t>Example </a:t>
                </a:r>
                <a14:m>
                  <m:oMath xmlns:m="http://schemas.openxmlformats.org/officeDocument/2006/math">
                    <m:r>
                      <a:rPr lang="en-US" sz="2000" b="0" i="1" smtClean="0">
                        <a:latin typeface="Cambria Math" panose="02040503050406030204" pitchFamily="18" charset="0"/>
                      </a:rPr>
                      <m:t>→</m:t>
                    </m:r>
                  </m:oMath>
                </a14:m>
                <a:r>
                  <a:rPr lang="en-US" sz="2000" dirty="0"/>
                  <a:t> Volta:</a:t>
                </a:r>
              </a:p>
              <a:p>
                <a:pPr lvl="1"/>
                <a:r>
                  <a:rPr lang="en-US" sz="1800" dirty="0"/>
                  <a:t>L1 cache + Shared Mem = </a:t>
                </a:r>
                <a:r>
                  <a:rPr lang="en-US" sz="1800" dirty="0">
                    <a:solidFill>
                      <a:srgbClr val="0070C0"/>
                    </a:solidFill>
                  </a:rPr>
                  <a:t>128 KB per SM</a:t>
                </a:r>
              </a:p>
              <a:p>
                <a:pPr lvl="1"/>
                <a:r>
                  <a:rPr lang="en-US" sz="1800" dirty="0"/>
                  <a:t>One can carve out of 128KB shared memory as follows:</a:t>
                </a:r>
              </a:p>
              <a:p>
                <a:pPr lvl="2"/>
                <a:r>
                  <a:rPr lang="en-US" sz="1600" dirty="0"/>
                  <a:t>0 KB, 8 KB, 16 KB, 32 KB, 64 KB, or 96 KB</a:t>
                </a:r>
              </a:p>
              <a:p>
                <a:pPr lvl="1"/>
                <a:r>
                  <a:rPr lang="en-US" sz="1800" dirty="0"/>
                  <a:t>What is not taken by the </a:t>
                </a:r>
                <a:r>
                  <a:rPr lang="en-US" sz="1800" dirty="0" err="1"/>
                  <a:t>ShMem</a:t>
                </a:r>
                <a:r>
                  <a:rPr lang="en-US" sz="1800" dirty="0"/>
                  <a:t> becomes L1 cache:</a:t>
                </a:r>
              </a:p>
              <a:p>
                <a:pPr lvl="2"/>
                <a:r>
                  <a:rPr lang="en-US" sz="1600" dirty="0"/>
                  <a:t>128 KB, 120 KB, 112 KB, 96 KB, 64 KB, 32 KB</a:t>
                </a:r>
                <a:endParaRPr lang="en-US" sz="2000" dirty="0"/>
              </a:p>
            </p:txBody>
          </p:sp>
        </mc:Choice>
        <mc:Fallback xmlns="">
          <p:sp>
            <p:nvSpPr>
              <p:cNvPr id="224259" name="Rectangle 3"/>
              <p:cNvSpPr>
                <a:spLocks noGrp="1" noRot="1" noChangeAspect="1" noMove="1" noResize="1" noEditPoints="1" noAdjustHandles="1" noChangeArrowheads="1" noChangeShapeType="1" noTextEdit="1"/>
              </p:cNvSpPr>
              <p:nvPr>
                <p:ph type="body" idx="4294967295"/>
              </p:nvPr>
            </p:nvSpPr>
            <p:spPr>
              <a:xfrm>
                <a:off x="206669" y="1471311"/>
                <a:ext cx="9106829" cy="4876800"/>
              </a:xfrm>
              <a:blipFill>
                <a:blip r:embed="rId3"/>
                <a:stretch>
                  <a:fillRect l="-602"/>
                </a:stretch>
              </a:blipFill>
            </p:spPr>
            <p:txBody>
              <a:bodyPr/>
              <a:lstStyle/>
              <a:p>
                <a:r>
                  <a:rPr lang="en-US">
                    <a:noFill/>
                  </a:rPr>
                  <a:t> </a:t>
                </a:r>
              </a:p>
            </p:txBody>
          </p:sp>
        </mc:Fallback>
      </mc:AlternateContent>
      <p:grpSp>
        <p:nvGrpSpPr>
          <p:cNvPr id="2" name="Group 1"/>
          <p:cNvGrpSpPr/>
          <p:nvPr/>
        </p:nvGrpSpPr>
        <p:grpSpPr>
          <a:xfrm>
            <a:off x="9947260" y="2056657"/>
            <a:ext cx="1219200" cy="3276600"/>
            <a:chOff x="9220200" y="2819400"/>
            <a:chExt cx="1219200" cy="3276600"/>
          </a:xfrm>
        </p:grpSpPr>
        <p:sp>
          <p:nvSpPr>
            <p:cNvPr id="224261" name="AutoShape 5"/>
            <p:cNvSpPr>
              <a:spLocks noChangeArrowheads="1"/>
            </p:cNvSpPr>
            <p:nvPr/>
          </p:nvSpPr>
          <p:spPr bwMode="auto">
            <a:xfrm>
              <a:off x="9220200" y="57150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4262" name="AutoShape 6"/>
            <p:cNvSpPr>
              <a:spLocks noChangeArrowheads="1"/>
            </p:cNvSpPr>
            <p:nvPr/>
          </p:nvSpPr>
          <p:spPr bwMode="auto">
            <a:xfrm>
              <a:off x="9220200" y="4724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4263" name="AutoShape 7"/>
            <p:cNvSpPr>
              <a:spLocks noChangeArrowheads="1"/>
            </p:cNvSpPr>
            <p:nvPr/>
          </p:nvSpPr>
          <p:spPr bwMode="auto">
            <a:xfrm>
              <a:off x="9220200" y="44481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4264" name="AutoShape 8"/>
            <p:cNvSpPr>
              <a:spLocks noChangeArrowheads="1"/>
            </p:cNvSpPr>
            <p:nvPr/>
          </p:nvSpPr>
          <p:spPr bwMode="auto">
            <a:xfrm>
              <a:off x="9220200" y="418147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5</a:t>
              </a:r>
            </a:p>
          </p:txBody>
        </p:sp>
        <p:sp>
          <p:nvSpPr>
            <p:cNvPr id="224265" name="AutoShape 9"/>
            <p:cNvSpPr>
              <a:spLocks noChangeArrowheads="1"/>
            </p:cNvSpPr>
            <p:nvPr/>
          </p:nvSpPr>
          <p:spPr bwMode="auto">
            <a:xfrm>
              <a:off x="9220200" y="390525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4266" name="AutoShape 10"/>
            <p:cNvSpPr>
              <a:spLocks noChangeArrowheads="1"/>
            </p:cNvSpPr>
            <p:nvPr/>
          </p:nvSpPr>
          <p:spPr bwMode="auto">
            <a:xfrm>
              <a:off x="9220200" y="36290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4267" name="AutoShape 11"/>
            <p:cNvSpPr>
              <a:spLocks noChangeArrowheads="1"/>
            </p:cNvSpPr>
            <p:nvPr/>
          </p:nvSpPr>
          <p:spPr bwMode="auto">
            <a:xfrm>
              <a:off x="9220200" y="3362325"/>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4268" name="AutoShape 12"/>
            <p:cNvSpPr>
              <a:spLocks noChangeArrowheads="1"/>
            </p:cNvSpPr>
            <p:nvPr/>
          </p:nvSpPr>
          <p:spPr bwMode="auto">
            <a:xfrm>
              <a:off x="9220200" y="30861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4269" name="AutoShape 13"/>
            <p:cNvSpPr>
              <a:spLocks noChangeArrowheads="1"/>
            </p:cNvSpPr>
            <p:nvPr/>
          </p:nvSpPr>
          <p:spPr bwMode="auto">
            <a:xfrm>
              <a:off x="9220200" y="2819400"/>
              <a:ext cx="1219200" cy="38100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4270" name="Group 14"/>
            <p:cNvGrpSpPr>
              <a:grpSpLocks/>
            </p:cNvGrpSpPr>
            <p:nvPr/>
          </p:nvGrpSpPr>
          <p:grpSpPr bwMode="auto">
            <a:xfrm>
              <a:off x="9782175" y="5219700"/>
              <a:ext cx="76200" cy="381000"/>
              <a:chOff x="2400" y="2832"/>
              <a:chExt cx="48" cy="240"/>
            </a:xfrm>
          </p:grpSpPr>
          <p:sp>
            <p:nvSpPr>
              <p:cNvPr id="224271" name="Oval 1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2" name="Oval 1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4273" name="Oval 1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48983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sz="3500" dirty="0">
                <a:solidFill>
                  <a:prstClr val="white"/>
                </a:solidFill>
              </a:rPr>
              <a:t>On the architecture of the GPU’s Shared Memory </a:t>
            </a:r>
            <a:r>
              <a:rPr lang="en-US" sz="1800" dirty="0">
                <a:solidFill>
                  <a:prstClr val="white"/>
                </a:solidFill>
              </a:rPr>
              <a:t>[2/2]</a:t>
            </a:r>
            <a:endParaRPr lang="en-US" sz="1200" dirty="0"/>
          </a:p>
        </p:txBody>
      </p:sp>
      <p:sp>
        <p:nvSpPr>
          <p:cNvPr id="218115" name="Rectangle 3"/>
          <p:cNvSpPr>
            <a:spLocks noGrp="1" noChangeArrowheads="1"/>
          </p:cNvSpPr>
          <p:nvPr>
            <p:ph type="body" sz="half" idx="4294967295"/>
          </p:nvPr>
        </p:nvSpPr>
        <p:spPr>
          <a:xfrm>
            <a:off x="294387" y="1011413"/>
            <a:ext cx="8229601" cy="4305300"/>
          </a:xfrm>
        </p:spPr>
        <p:txBody>
          <a:bodyPr/>
          <a:lstStyle/>
          <a:p>
            <a:pPr marL="227013" indent="-227013">
              <a:lnSpc>
                <a:spcPct val="80000"/>
              </a:lnSpc>
            </a:pPr>
            <a:r>
              <a:rPr lang="en-US" sz="2000" dirty="0"/>
              <a:t>The 32 </a:t>
            </a:r>
            <a:r>
              <a:rPr lang="en-US" sz="2000" dirty="0" err="1"/>
              <a:t>ShMem</a:t>
            </a:r>
            <a:r>
              <a:rPr lang="en-US" sz="2000" dirty="0"/>
              <a:t> banks organized like benches in a movie theater</a:t>
            </a:r>
          </a:p>
          <a:p>
            <a:pPr marL="974725" lvl="1" indent="-403225">
              <a:lnSpc>
                <a:spcPct val="80000"/>
              </a:lnSpc>
            </a:pPr>
            <a:r>
              <a:rPr lang="en-US" sz="1800" dirty="0"/>
              <a:t>You have multiple rows of benches</a:t>
            </a:r>
          </a:p>
          <a:p>
            <a:pPr marL="974725" lvl="1" indent="-403225">
              <a:lnSpc>
                <a:spcPct val="80000"/>
              </a:lnSpc>
            </a:pPr>
            <a:r>
              <a:rPr lang="en-US" sz="1800" dirty="0"/>
              <a:t>Each row has 32 benches separated; each bench belongs to a long column</a:t>
            </a:r>
          </a:p>
          <a:p>
            <a:pPr marL="974725" lvl="1" indent="-403225">
              <a:lnSpc>
                <a:spcPct val="80000"/>
              </a:lnSpc>
            </a:pPr>
            <a:r>
              <a:rPr lang="en-US" sz="1800" dirty="0"/>
              <a:t>A bank: a column of benches in the movie theater, perpendicular to screen </a:t>
            </a:r>
          </a:p>
          <a:p>
            <a:pPr marL="974725" lvl="1" indent="-403225">
              <a:lnSpc>
                <a:spcPct val="80000"/>
              </a:lnSpc>
            </a:pPr>
            <a:r>
              <a:rPr lang="en-US" sz="1800" dirty="0"/>
              <a:t>In each bench you can “seat” a family of four bytes (32 bits total)</a:t>
            </a:r>
          </a:p>
          <a:p>
            <a:pPr marL="227013" indent="-227013"/>
            <a:r>
              <a:rPr lang="en-US" sz="2000" dirty="0"/>
              <a:t>Each bank has a bandwidth of 32 bits per two </a:t>
            </a:r>
            <a:r>
              <a:rPr lang="en-US" sz="2000" dirty="0">
                <a:solidFill>
                  <a:srgbClr val="0070C0"/>
                </a:solidFill>
              </a:rPr>
              <a:t>clock cycles</a:t>
            </a:r>
          </a:p>
        </p:txBody>
      </p:sp>
      <p:grpSp>
        <p:nvGrpSpPr>
          <p:cNvPr id="2" name="Group 1"/>
          <p:cNvGrpSpPr/>
          <p:nvPr/>
        </p:nvGrpSpPr>
        <p:grpSpPr>
          <a:xfrm>
            <a:off x="9033763" y="2810188"/>
            <a:ext cx="2038350" cy="3952875"/>
            <a:chOff x="6877050" y="1838325"/>
            <a:chExt cx="2038350" cy="3952875"/>
          </a:xfrm>
        </p:grpSpPr>
        <p:sp>
          <p:nvSpPr>
            <p:cNvPr id="218116" name="AutoShape 4"/>
            <p:cNvSpPr>
              <a:spLocks noChangeAspect="1" noChangeArrowheads="1" noTextEdit="1"/>
            </p:cNvSpPr>
            <p:nvPr/>
          </p:nvSpPr>
          <p:spPr bwMode="auto">
            <a:xfrm>
              <a:off x="6877050" y="1838325"/>
              <a:ext cx="2038350" cy="3952875"/>
            </a:xfrm>
            <a:prstGeom prst="rect">
              <a:avLst/>
            </a:prstGeom>
            <a:noFill/>
            <a:ln w="9525">
              <a:noFill/>
              <a:miter lim="800000"/>
              <a:headEnd/>
              <a:tailEnd/>
            </a:ln>
          </p:spPr>
          <p:txBody>
            <a:bodyPr/>
            <a:lstStyle/>
            <a:p>
              <a:endParaRPr lang="en-US"/>
            </a:p>
          </p:txBody>
        </p:sp>
        <p:sp>
          <p:nvSpPr>
            <p:cNvPr id="218117" name="Rectangle 5"/>
            <p:cNvSpPr>
              <a:spLocks noChangeArrowheads="1"/>
            </p:cNvSpPr>
            <p:nvPr/>
          </p:nvSpPr>
          <p:spPr bwMode="auto">
            <a:xfrm>
              <a:off x="7253288" y="3338513"/>
              <a:ext cx="1639887" cy="546100"/>
            </a:xfrm>
            <a:prstGeom prst="rect">
              <a:avLst/>
            </a:prstGeom>
            <a:solidFill>
              <a:srgbClr val="FFFFFF"/>
            </a:solidFill>
            <a:ln w="9525">
              <a:noFill/>
              <a:miter lim="800000"/>
              <a:headEnd/>
              <a:tailEnd/>
            </a:ln>
          </p:spPr>
          <p:txBody>
            <a:bodyPr/>
            <a:lstStyle/>
            <a:p>
              <a:endParaRPr lang="en-US"/>
            </a:p>
          </p:txBody>
        </p:sp>
        <p:sp>
          <p:nvSpPr>
            <p:cNvPr id="218118" name="Rectangle 6"/>
            <p:cNvSpPr>
              <a:spLocks noChangeArrowheads="1"/>
            </p:cNvSpPr>
            <p:nvPr/>
          </p:nvSpPr>
          <p:spPr bwMode="auto">
            <a:xfrm>
              <a:off x="7253288" y="3338513"/>
              <a:ext cx="1639887" cy="546100"/>
            </a:xfrm>
            <a:prstGeom prst="rect">
              <a:avLst/>
            </a:prstGeom>
            <a:noFill/>
            <a:ln w="7938" cap="rnd">
              <a:solidFill>
                <a:srgbClr val="C0C0C0"/>
              </a:solidFill>
              <a:round/>
              <a:headEnd/>
              <a:tailEnd/>
            </a:ln>
          </p:spPr>
          <p:txBody>
            <a:bodyPr/>
            <a:lstStyle/>
            <a:p>
              <a:endParaRPr lang="en-US"/>
            </a:p>
          </p:txBody>
        </p:sp>
        <p:sp>
          <p:nvSpPr>
            <p:cNvPr id="218119" name="Rectangle 7"/>
            <p:cNvSpPr>
              <a:spLocks noChangeArrowheads="1"/>
            </p:cNvSpPr>
            <p:nvPr/>
          </p:nvSpPr>
          <p:spPr bwMode="auto">
            <a:xfrm>
              <a:off x="7283450" y="1860550"/>
              <a:ext cx="1579563" cy="438150"/>
            </a:xfrm>
            <a:prstGeom prst="rect">
              <a:avLst/>
            </a:prstGeom>
            <a:solidFill>
              <a:srgbClr val="FFFFFF"/>
            </a:solidFill>
            <a:ln w="9525">
              <a:noFill/>
              <a:miter lim="800000"/>
              <a:headEnd/>
              <a:tailEnd/>
            </a:ln>
          </p:spPr>
          <p:txBody>
            <a:bodyPr/>
            <a:lstStyle/>
            <a:p>
              <a:endParaRPr lang="en-US"/>
            </a:p>
          </p:txBody>
        </p:sp>
        <p:sp>
          <p:nvSpPr>
            <p:cNvPr id="218120" name="Rectangle 8"/>
            <p:cNvSpPr>
              <a:spLocks noChangeArrowheads="1"/>
            </p:cNvSpPr>
            <p:nvPr/>
          </p:nvSpPr>
          <p:spPr bwMode="auto">
            <a:xfrm>
              <a:off x="7283450" y="1860550"/>
              <a:ext cx="1579563" cy="438150"/>
            </a:xfrm>
            <a:prstGeom prst="rect">
              <a:avLst/>
            </a:prstGeom>
            <a:noFill/>
            <a:ln w="7938" cap="rnd">
              <a:solidFill>
                <a:srgbClr val="C0C0C0"/>
              </a:solidFill>
              <a:round/>
              <a:headEnd/>
              <a:tailEnd/>
            </a:ln>
          </p:spPr>
          <p:txBody>
            <a:bodyPr/>
            <a:lstStyle/>
            <a:p>
              <a:endParaRPr lang="en-US"/>
            </a:p>
          </p:txBody>
        </p:sp>
        <p:sp>
          <p:nvSpPr>
            <p:cNvPr id="218121" name="Rectangle 9"/>
            <p:cNvSpPr>
              <a:spLocks noChangeArrowheads="1"/>
            </p:cNvSpPr>
            <p:nvPr/>
          </p:nvSpPr>
          <p:spPr bwMode="auto">
            <a:xfrm>
              <a:off x="8007350" y="1911350"/>
              <a:ext cx="43282"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I</a:t>
              </a:r>
              <a:endParaRPr lang="en-US" sz="2000">
                <a:latin typeface="Arial" pitchFamily="34" charset="0"/>
              </a:endParaRPr>
            </a:p>
          </p:txBody>
        </p:sp>
        <p:sp>
          <p:nvSpPr>
            <p:cNvPr id="218122" name="Rectangle 10"/>
            <p:cNvSpPr>
              <a:spLocks noChangeArrowheads="1"/>
            </p:cNvSpPr>
            <p:nvPr/>
          </p:nvSpPr>
          <p:spPr bwMode="auto">
            <a:xfrm>
              <a:off x="8053388" y="1911350"/>
              <a:ext cx="8496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a:t>
              </a:r>
              <a:endParaRPr lang="en-US" sz="2000">
                <a:latin typeface="Arial" pitchFamily="34" charset="0"/>
              </a:endParaRPr>
            </a:p>
          </p:txBody>
        </p:sp>
        <p:sp>
          <p:nvSpPr>
            <p:cNvPr id="218123" name="Rectangle 11"/>
            <p:cNvSpPr>
              <a:spLocks noChangeArrowheads="1"/>
            </p:cNvSpPr>
            <p:nvPr/>
          </p:nvSpPr>
          <p:spPr bwMode="auto">
            <a:xfrm>
              <a:off x="7989888" y="2084388"/>
              <a:ext cx="8496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L</a:t>
              </a:r>
              <a:endParaRPr lang="en-US" sz="2000">
                <a:latin typeface="Arial" pitchFamily="34" charset="0"/>
              </a:endParaRPr>
            </a:p>
          </p:txBody>
        </p:sp>
        <p:sp>
          <p:nvSpPr>
            <p:cNvPr id="218124" name="Rectangle 12"/>
            <p:cNvSpPr>
              <a:spLocks noChangeArrowheads="1"/>
            </p:cNvSpPr>
            <p:nvPr/>
          </p:nvSpPr>
          <p:spPr bwMode="auto">
            <a:xfrm>
              <a:off x="8070850" y="2084388"/>
              <a:ext cx="8496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1</a:t>
              </a:r>
              <a:endParaRPr lang="en-US" sz="2000">
                <a:latin typeface="Arial" pitchFamily="34" charset="0"/>
              </a:endParaRPr>
            </a:p>
          </p:txBody>
        </p:sp>
        <p:sp>
          <p:nvSpPr>
            <p:cNvPr id="218125" name="Rectangle 13"/>
            <p:cNvSpPr>
              <a:spLocks noChangeArrowheads="1"/>
            </p:cNvSpPr>
            <p:nvPr/>
          </p:nvSpPr>
          <p:spPr bwMode="auto">
            <a:xfrm>
              <a:off x="7283450" y="2627313"/>
              <a:ext cx="1579563" cy="436562"/>
            </a:xfrm>
            <a:prstGeom prst="rect">
              <a:avLst/>
            </a:prstGeom>
            <a:solidFill>
              <a:srgbClr val="FFCC00"/>
            </a:solidFill>
            <a:ln w="9525">
              <a:noFill/>
              <a:miter lim="800000"/>
              <a:headEnd/>
              <a:tailEnd/>
            </a:ln>
          </p:spPr>
          <p:txBody>
            <a:bodyPr/>
            <a:lstStyle/>
            <a:p>
              <a:endParaRPr lang="en-US"/>
            </a:p>
          </p:txBody>
        </p:sp>
        <p:sp>
          <p:nvSpPr>
            <p:cNvPr id="218126" name="Rectangle 14"/>
            <p:cNvSpPr>
              <a:spLocks noChangeArrowheads="1"/>
            </p:cNvSpPr>
            <p:nvPr/>
          </p:nvSpPr>
          <p:spPr bwMode="auto">
            <a:xfrm>
              <a:off x="7283450" y="2627313"/>
              <a:ext cx="1579563" cy="436562"/>
            </a:xfrm>
            <a:prstGeom prst="rect">
              <a:avLst/>
            </a:prstGeom>
            <a:solidFill>
              <a:schemeClr val="bg1"/>
            </a:solidFill>
            <a:ln w="7938" cap="rnd">
              <a:solidFill>
                <a:srgbClr val="C0C0C0"/>
              </a:solidFill>
              <a:round/>
              <a:headEnd/>
              <a:tailEnd/>
            </a:ln>
          </p:spPr>
          <p:txBody>
            <a:bodyPr/>
            <a:lstStyle/>
            <a:p>
              <a:endParaRPr lang="en-US"/>
            </a:p>
          </p:txBody>
        </p:sp>
        <p:sp>
          <p:nvSpPr>
            <p:cNvPr id="218127" name="Rectangle 15"/>
            <p:cNvSpPr>
              <a:spLocks noChangeArrowheads="1"/>
            </p:cNvSpPr>
            <p:nvPr/>
          </p:nvSpPr>
          <p:spPr bwMode="auto">
            <a:xfrm>
              <a:off x="7634288" y="2678113"/>
              <a:ext cx="928139" cy="184666"/>
            </a:xfrm>
            <a:prstGeom prst="rect">
              <a:avLst/>
            </a:prstGeom>
            <a:noFill/>
            <a:ln w="9525">
              <a:noFill/>
              <a:miter lim="800000"/>
              <a:headEnd/>
              <a:tailEnd/>
            </a:ln>
          </p:spPr>
          <p:txBody>
            <a:bodyPr wrap="none" lIns="0" tIns="0" rIns="0" bIns="0">
              <a:spAutoFit/>
            </a:bodyPr>
            <a:lstStyle/>
            <a:p>
              <a:r>
                <a:rPr lang="en-US" sz="1200">
                  <a:latin typeface="Arial" pitchFamily="34" charset="0"/>
                </a:rPr>
                <a:t>Multithreaded</a:t>
              </a:r>
              <a:endParaRPr lang="en-US" sz="2000">
                <a:latin typeface="Arial" pitchFamily="34" charset="0"/>
              </a:endParaRPr>
            </a:p>
          </p:txBody>
        </p:sp>
        <p:sp>
          <p:nvSpPr>
            <p:cNvPr id="218128" name="Rectangle 16"/>
            <p:cNvSpPr>
              <a:spLocks noChangeArrowheads="1"/>
            </p:cNvSpPr>
            <p:nvPr/>
          </p:nvSpPr>
          <p:spPr bwMode="auto">
            <a:xfrm>
              <a:off x="7524750" y="2851150"/>
              <a:ext cx="1159420" cy="184666"/>
            </a:xfrm>
            <a:prstGeom prst="rect">
              <a:avLst/>
            </a:prstGeom>
            <a:noFill/>
            <a:ln w="9525">
              <a:noFill/>
              <a:miter lim="800000"/>
              <a:headEnd/>
              <a:tailEnd/>
            </a:ln>
          </p:spPr>
          <p:txBody>
            <a:bodyPr wrap="none" lIns="0" tIns="0" rIns="0" bIns="0">
              <a:spAutoFit/>
            </a:bodyPr>
            <a:lstStyle/>
            <a:p>
              <a:r>
                <a:rPr lang="en-US" sz="1200" dirty="0">
                  <a:latin typeface="Arial" pitchFamily="34" charset="0"/>
                </a:rPr>
                <a:t>Instruction Buffer</a:t>
              </a:r>
              <a:endParaRPr lang="en-US" sz="2000" dirty="0">
                <a:latin typeface="Arial" pitchFamily="34" charset="0"/>
              </a:endParaRPr>
            </a:p>
          </p:txBody>
        </p:sp>
        <p:sp>
          <p:nvSpPr>
            <p:cNvPr id="218129" name="Rectangle 17"/>
            <p:cNvSpPr>
              <a:spLocks noChangeArrowheads="1"/>
            </p:cNvSpPr>
            <p:nvPr/>
          </p:nvSpPr>
          <p:spPr bwMode="auto">
            <a:xfrm>
              <a:off x="7464425" y="3392488"/>
              <a:ext cx="182563" cy="438150"/>
            </a:xfrm>
            <a:prstGeom prst="rect">
              <a:avLst/>
            </a:prstGeom>
            <a:solidFill>
              <a:srgbClr val="FFFFFF"/>
            </a:solidFill>
            <a:ln w="9525">
              <a:noFill/>
              <a:miter lim="800000"/>
              <a:headEnd/>
              <a:tailEnd/>
            </a:ln>
          </p:spPr>
          <p:txBody>
            <a:bodyPr/>
            <a:lstStyle/>
            <a:p>
              <a:endParaRPr lang="en-US"/>
            </a:p>
          </p:txBody>
        </p:sp>
        <p:sp>
          <p:nvSpPr>
            <p:cNvPr id="218130" name="Rectangle 18"/>
            <p:cNvSpPr>
              <a:spLocks noChangeArrowheads="1"/>
            </p:cNvSpPr>
            <p:nvPr/>
          </p:nvSpPr>
          <p:spPr bwMode="auto">
            <a:xfrm>
              <a:off x="7334250" y="3392488"/>
              <a:ext cx="685800" cy="438150"/>
            </a:xfrm>
            <a:prstGeom prst="rect">
              <a:avLst/>
            </a:prstGeom>
            <a:noFill/>
            <a:ln w="7938" cap="rnd">
              <a:solidFill>
                <a:srgbClr val="C0C0C0"/>
              </a:solidFill>
              <a:round/>
              <a:headEnd/>
              <a:tailEnd/>
            </a:ln>
          </p:spPr>
          <p:txBody>
            <a:bodyPr/>
            <a:lstStyle/>
            <a:p>
              <a:endParaRPr lang="en-US"/>
            </a:p>
          </p:txBody>
        </p:sp>
        <p:sp>
          <p:nvSpPr>
            <p:cNvPr id="218131" name="Rectangle 19"/>
            <p:cNvSpPr>
              <a:spLocks noChangeArrowheads="1"/>
            </p:cNvSpPr>
            <p:nvPr/>
          </p:nvSpPr>
          <p:spPr bwMode="auto">
            <a:xfrm>
              <a:off x="7632700" y="3479800"/>
              <a:ext cx="83356"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R</a:t>
              </a:r>
              <a:endParaRPr lang="en-US" sz="2000">
                <a:latin typeface="Arial" pitchFamily="34" charset="0"/>
              </a:endParaRPr>
            </a:p>
          </p:txBody>
        </p:sp>
        <p:sp>
          <p:nvSpPr>
            <p:cNvPr id="218132" name="Rectangle 20"/>
            <p:cNvSpPr>
              <a:spLocks noChangeArrowheads="1"/>
            </p:cNvSpPr>
            <p:nvPr/>
          </p:nvSpPr>
          <p:spPr bwMode="auto">
            <a:xfrm>
              <a:off x="7642225" y="3606800"/>
              <a:ext cx="70532"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F</a:t>
              </a:r>
              <a:endParaRPr lang="en-US" sz="2000">
                <a:latin typeface="Arial" pitchFamily="34" charset="0"/>
              </a:endParaRPr>
            </a:p>
          </p:txBody>
        </p:sp>
        <p:sp>
          <p:nvSpPr>
            <p:cNvPr id="218133" name="Rectangle 21"/>
            <p:cNvSpPr>
              <a:spLocks noChangeArrowheads="1"/>
            </p:cNvSpPr>
            <p:nvPr/>
          </p:nvSpPr>
          <p:spPr bwMode="auto">
            <a:xfrm>
              <a:off x="8072438" y="3392488"/>
              <a:ext cx="365125" cy="438150"/>
            </a:xfrm>
            <a:prstGeom prst="rect">
              <a:avLst/>
            </a:prstGeom>
            <a:solidFill>
              <a:srgbClr val="FFFFFF"/>
            </a:solidFill>
            <a:ln w="9525">
              <a:noFill/>
              <a:miter lim="800000"/>
              <a:headEnd/>
              <a:tailEnd/>
            </a:ln>
          </p:spPr>
          <p:txBody>
            <a:bodyPr/>
            <a:lstStyle/>
            <a:p>
              <a:endParaRPr lang="en-US"/>
            </a:p>
          </p:txBody>
        </p:sp>
        <p:sp>
          <p:nvSpPr>
            <p:cNvPr id="218134" name="Rectangle 22"/>
            <p:cNvSpPr>
              <a:spLocks noChangeArrowheads="1"/>
            </p:cNvSpPr>
            <p:nvPr/>
          </p:nvSpPr>
          <p:spPr bwMode="auto">
            <a:xfrm>
              <a:off x="8072438" y="3392488"/>
              <a:ext cx="365125" cy="438150"/>
            </a:xfrm>
            <a:prstGeom prst="rect">
              <a:avLst/>
            </a:prstGeom>
            <a:noFill/>
            <a:ln w="7938" cap="rnd">
              <a:solidFill>
                <a:srgbClr val="C0C0C0"/>
              </a:solidFill>
              <a:round/>
              <a:headEnd/>
              <a:tailEnd/>
            </a:ln>
          </p:spPr>
          <p:txBody>
            <a:bodyPr/>
            <a:lstStyle/>
            <a:p>
              <a:endParaRPr lang="en-US"/>
            </a:p>
          </p:txBody>
        </p:sp>
        <p:sp>
          <p:nvSpPr>
            <p:cNvPr id="218135" name="Rectangle 23"/>
            <p:cNvSpPr>
              <a:spLocks noChangeArrowheads="1"/>
            </p:cNvSpPr>
            <p:nvPr/>
          </p:nvSpPr>
          <p:spPr bwMode="auto">
            <a:xfrm>
              <a:off x="8180388" y="3479800"/>
              <a:ext cx="83356" cy="138499"/>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Arial" pitchFamily="34" charset="0"/>
                </a:rPr>
                <a:t>D</a:t>
              </a:r>
              <a:endParaRPr lang="en-US" sz="2000" dirty="0">
                <a:latin typeface="Arial" pitchFamily="34" charset="0"/>
              </a:endParaRPr>
            </a:p>
          </p:txBody>
        </p:sp>
        <p:sp>
          <p:nvSpPr>
            <p:cNvPr id="218136" name="Rectangle 24"/>
            <p:cNvSpPr>
              <a:spLocks noChangeArrowheads="1"/>
            </p:cNvSpPr>
            <p:nvPr/>
          </p:nvSpPr>
          <p:spPr bwMode="auto">
            <a:xfrm>
              <a:off x="8262938" y="3479800"/>
              <a:ext cx="64120"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a:t>
              </a:r>
              <a:endParaRPr lang="en-US" sz="2000">
                <a:latin typeface="Arial" pitchFamily="34" charset="0"/>
              </a:endParaRPr>
            </a:p>
          </p:txBody>
        </p:sp>
        <p:sp>
          <p:nvSpPr>
            <p:cNvPr id="218137" name="Rectangle 25"/>
            <p:cNvSpPr>
              <a:spLocks noChangeArrowheads="1"/>
            </p:cNvSpPr>
            <p:nvPr/>
          </p:nvSpPr>
          <p:spPr bwMode="auto">
            <a:xfrm>
              <a:off x="8189913" y="3606800"/>
              <a:ext cx="64120"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L</a:t>
              </a:r>
              <a:endParaRPr lang="en-US" sz="2000">
                <a:latin typeface="Arial" pitchFamily="34" charset="0"/>
              </a:endParaRPr>
            </a:p>
          </p:txBody>
        </p:sp>
        <p:sp>
          <p:nvSpPr>
            <p:cNvPr id="218138" name="Rectangle 26"/>
            <p:cNvSpPr>
              <a:spLocks noChangeArrowheads="1"/>
            </p:cNvSpPr>
            <p:nvPr/>
          </p:nvSpPr>
          <p:spPr bwMode="auto">
            <a:xfrm>
              <a:off x="8253413" y="3606800"/>
              <a:ext cx="64120" cy="138499"/>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pitchFamily="34" charset="0"/>
                </a:rPr>
                <a:t>1</a:t>
              </a:r>
              <a:endParaRPr lang="en-US" sz="2000">
                <a:latin typeface="Arial" pitchFamily="34" charset="0"/>
              </a:endParaRPr>
            </a:p>
          </p:txBody>
        </p:sp>
        <p:sp>
          <p:nvSpPr>
            <p:cNvPr id="218139" name="Rectangle 27"/>
            <p:cNvSpPr>
              <a:spLocks noChangeArrowheads="1"/>
            </p:cNvSpPr>
            <p:nvPr/>
          </p:nvSpPr>
          <p:spPr bwMode="auto">
            <a:xfrm>
              <a:off x="8497888" y="3392488"/>
              <a:ext cx="365125" cy="438150"/>
            </a:xfrm>
            <a:prstGeom prst="rect">
              <a:avLst/>
            </a:prstGeom>
            <a:solidFill>
              <a:srgbClr val="FFFFFF"/>
            </a:solidFill>
            <a:ln w="9525">
              <a:noFill/>
              <a:miter lim="800000"/>
              <a:headEnd/>
              <a:tailEnd/>
            </a:ln>
          </p:spPr>
          <p:txBody>
            <a:bodyPr/>
            <a:lstStyle/>
            <a:p>
              <a:endParaRPr lang="en-US"/>
            </a:p>
          </p:txBody>
        </p:sp>
        <p:sp>
          <p:nvSpPr>
            <p:cNvPr id="218140" name="Rectangle 28"/>
            <p:cNvSpPr>
              <a:spLocks noChangeArrowheads="1"/>
            </p:cNvSpPr>
            <p:nvPr/>
          </p:nvSpPr>
          <p:spPr bwMode="auto">
            <a:xfrm>
              <a:off x="8497888" y="3392488"/>
              <a:ext cx="365125" cy="438150"/>
            </a:xfrm>
            <a:prstGeom prst="rect">
              <a:avLst/>
            </a:prstGeom>
            <a:solidFill>
              <a:schemeClr val="accent2"/>
            </a:solidFill>
            <a:ln w="7938" cap="rnd">
              <a:solidFill>
                <a:srgbClr val="C0C0C0"/>
              </a:solidFill>
              <a:round/>
              <a:headEnd/>
              <a:tailEnd/>
            </a:ln>
          </p:spPr>
          <p:txBody>
            <a:bodyPr/>
            <a:lstStyle/>
            <a:p>
              <a:endParaRPr lang="en-US"/>
            </a:p>
          </p:txBody>
        </p:sp>
        <p:sp>
          <p:nvSpPr>
            <p:cNvPr id="218141" name="Rectangle 29"/>
            <p:cNvSpPr>
              <a:spLocks noChangeArrowheads="1"/>
            </p:cNvSpPr>
            <p:nvPr/>
          </p:nvSpPr>
          <p:spPr bwMode="auto">
            <a:xfrm>
              <a:off x="8507413" y="3479800"/>
              <a:ext cx="371897" cy="138499"/>
            </a:xfrm>
            <a:prstGeom prst="rect">
              <a:avLst/>
            </a:prstGeom>
            <a:noFill/>
            <a:ln w="9525">
              <a:noFill/>
              <a:miter lim="800000"/>
              <a:headEnd/>
              <a:tailEnd/>
            </a:ln>
          </p:spPr>
          <p:txBody>
            <a:bodyPr wrap="none" lIns="0" tIns="0" rIns="0" bIns="0">
              <a:spAutoFit/>
            </a:bodyPr>
            <a:lstStyle/>
            <a:p>
              <a:r>
                <a:rPr lang="en-US" sz="900" dirty="0">
                  <a:solidFill>
                    <a:schemeClr val="bg1"/>
                  </a:solidFill>
                  <a:latin typeface="Arial" pitchFamily="34" charset="0"/>
                </a:rPr>
                <a:t>Shared</a:t>
              </a:r>
              <a:endParaRPr lang="en-US" sz="2000" dirty="0">
                <a:solidFill>
                  <a:schemeClr val="bg1"/>
                </a:solidFill>
                <a:latin typeface="Arial" pitchFamily="34" charset="0"/>
              </a:endParaRPr>
            </a:p>
          </p:txBody>
        </p:sp>
        <p:sp>
          <p:nvSpPr>
            <p:cNvPr id="218142" name="Rectangle 30"/>
            <p:cNvSpPr>
              <a:spLocks noChangeArrowheads="1"/>
            </p:cNvSpPr>
            <p:nvPr/>
          </p:nvSpPr>
          <p:spPr bwMode="auto">
            <a:xfrm>
              <a:off x="8555038" y="3606800"/>
              <a:ext cx="256480" cy="138499"/>
            </a:xfrm>
            <a:prstGeom prst="rect">
              <a:avLst/>
            </a:prstGeom>
            <a:noFill/>
            <a:ln w="9525">
              <a:noFill/>
              <a:miter lim="800000"/>
              <a:headEnd/>
              <a:tailEnd/>
            </a:ln>
          </p:spPr>
          <p:txBody>
            <a:bodyPr wrap="none" lIns="0" tIns="0" rIns="0" bIns="0">
              <a:spAutoFit/>
            </a:bodyPr>
            <a:lstStyle/>
            <a:p>
              <a:r>
                <a:rPr lang="en-US" sz="900">
                  <a:solidFill>
                    <a:schemeClr val="bg1"/>
                  </a:solidFill>
                  <a:latin typeface="Arial" pitchFamily="34" charset="0"/>
                </a:rPr>
                <a:t>Mem</a:t>
              </a:r>
              <a:endParaRPr lang="en-US" sz="2000">
                <a:solidFill>
                  <a:schemeClr val="bg1"/>
                </a:solidFill>
                <a:latin typeface="Arial" pitchFamily="34" charset="0"/>
              </a:endParaRPr>
            </a:p>
          </p:txBody>
        </p:sp>
        <p:sp>
          <p:nvSpPr>
            <p:cNvPr id="218143" name="Rectangle 31"/>
            <p:cNvSpPr>
              <a:spLocks noChangeArrowheads="1"/>
            </p:cNvSpPr>
            <p:nvPr/>
          </p:nvSpPr>
          <p:spPr bwMode="auto">
            <a:xfrm>
              <a:off x="7283450" y="4049713"/>
              <a:ext cx="1579563" cy="436562"/>
            </a:xfrm>
            <a:prstGeom prst="rect">
              <a:avLst/>
            </a:prstGeom>
            <a:solidFill>
              <a:srgbClr val="FFFFFF"/>
            </a:solidFill>
            <a:ln w="9525">
              <a:noFill/>
              <a:miter lim="800000"/>
              <a:headEnd/>
              <a:tailEnd/>
            </a:ln>
          </p:spPr>
          <p:txBody>
            <a:bodyPr/>
            <a:lstStyle/>
            <a:p>
              <a:endParaRPr lang="en-US"/>
            </a:p>
          </p:txBody>
        </p:sp>
        <p:sp>
          <p:nvSpPr>
            <p:cNvPr id="218144" name="Rectangle 32"/>
            <p:cNvSpPr>
              <a:spLocks noChangeArrowheads="1"/>
            </p:cNvSpPr>
            <p:nvPr/>
          </p:nvSpPr>
          <p:spPr bwMode="auto">
            <a:xfrm>
              <a:off x="7283450" y="4049713"/>
              <a:ext cx="1579563" cy="436562"/>
            </a:xfrm>
            <a:prstGeom prst="rect">
              <a:avLst/>
            </a:prstGeom>
            <a:noFill/>
            <a:ln w="7938" cap="rnd">
              <a:solidFill>
                <a:srgbClr val="C0C0C0"/>
              </a:solidFill>
              <a:round/>
              <a:headEnd/>
              <a:tailEnd/>
            </a:ln>
          </p:spPr>
          <p:txBody>
            <a:bodyPr/>
            <a:lstStyle/>
            <a:p>
              <a:endParaRPr lang="en-US"/>
            </a:p>
          </p:txBody>
        </p:sp>
        <p:sp>
          <p:nvSpPr>
            <p:cNvPr id="218145" name="Rectangle 33"/>
            <p:cNvSpPr>
              <a:spLocks noChangeArrowheads="1"/>
            </p:cNvSpPr>
            <p:nvPr/>
          </p:nvSpPr>
          <p:spPr bwMode="auto">
            <a:xfrm>
              <a:off x="7562850" y="4181475"/>
              <a:ext cx="1065997"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Operand Select</a:t>
              </a:r>
              <a:endParaRPr lang="en-US" sz="2000">
                <a:latin typeface="Arial" pitchFamily="34" charset="0"/>
              </a:endParaRPr>
            </a:p>
          </p:txBody>
        </p:sp>
        <p:sp>
          <p:nvSpPr>
            <p:cNvPr id="218146" name="Rectangle 34"/>
            <p:cNvSpPr>
              <a:spLocks noChangeArrowheads="1"/>
            </p:cNvSpPr>
            <p:nvPr/>
          </p:nvSpPr>
          <p:spPr bwMode="auto">
            <a:xfrm>
              <a:off x="7283450" y="4814888"/>
              <a:ext cx="728663" cy="438150"/>
            </a:xfrm>
            <a:prstGeom prst="rect">
              <a:avLst/>
            </a:prstGeom>
            <a:solidFill>
              <a:srgbClr val="FFFFFF"/>
            </a:solidFill>
            <a:ln w="9525">
              <a:noFill/>
              <a:miter lim="800000"/>
              <a:headEnd/>
              <a:tailEnd/>
            </a:ln>
          </p:spPr>
          <p:txBody>
            <a:bodyPr/>
            <a:lstStyle/>
            <a:p>
              <a:endParaRPr lang="en-US"/>
            </a:p>
          </p:txBody>
        </p:sp>
        <p:sp>
          <p:nvSpPr>
            <p:cNvPr id="218147" name="Rectangle 35"/>
            <p:cNvSpPr>
              <a:spLocks noChangeArrowheads="1"/>
            </p:cNvSpPr>
            <p:nvPr/>
          </p:nvSpPr>
          <p:spPr bwMode="auto">
            <a:xfrm>
              <a:off x="7283450" y="4814888"/>
              <a:ext cx="728663" cy="438150"/>
            </a:xfrm>
            <a:prstGeom prst="rect">
              <a:avLst/>
            </a:prstGeom>
            <a:noFill/>
            <a:ln w="7938" cap="rnd">
              <a:solidFill>
                <a:srgbClr val="C0C0C0"/>
              </a:solidFill>
              <a:round/>
              <a:headEnd/>
              <a:tailEnd/>
            </a:ln>
          </p:spPr>
          <p:txBody>
            <a:bodyPr/>
            <a:lstStyle/>
            <a:p>
              <a:endParaRPr lang="en-US"/>
            </a:p>
          </p:txBody>
        </p:sp>
        <p:sp>
          <p:nvSpPr>
            <p:cNvPr id="218148" name="Rectangle 36"/>
            <p:cNvSpPr>
              <a:spLocks noChangeArrowheads="1"/>
            </p:cNvSpPr>
            <p:nvPr/>
          </p:nvSpPr>
          <p:spPr bwMode="auto">
            <a:xfrm>
              <a:off x="7488238" y="4948238"/>
              <a:ext cx="341440"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MAD</a:t>
              </a:r>
              <a:endParaRPr lang="en-US" sz="2000">
                <a:latin typeface="Arial" pitchFamily="34" charset="0"/>
              </a:endParaRPr>
            </a:p>
          </p:txBody>
        </p:sp>
        <p:sp>
          <p:nvSpPr>
            <p:cNvPr id="218149" name="Rectangle 37"/>
            <p:cNvSpPr>
              <a:spLocks noChangeArrowheads="1"/>
            </p:cNvSpPr>
            <p:nvPr/>
          </p:nvSpPr>
          <p:spPr bwMode="auto">
            <a:xfrm>
              <a:off x="8134350" y="4814888"/>
              <a:ext cx="728663" cy="438150"/>
            </a:xfrm>
            <a:prstGeom prst="rect">
              <a:avLst/>
            </a:prstGeom>
            <a:solidFill>
              <a:srgbClr val="FFFFFF"/>
            </a:solidFill>
            <a:ln w="9525">
              <a:noFill/>
              <a:miter lim="800000"/>
              <a:headEnd/>
              <a:tailEnd/>
            </a:ln>
          </p:spPr>
          <p:txBody>
            <a:bodyPr/>
            <a:lstStyle/>
            <a:p>
              <a:endParaRPr lang="en-US"/>
            </a:p>
          </p:txBody>
        </p:sp>
        <p:sp>
          <p:nvSpPr>
            <p:cNvPr id="218150" name="Rectangle 38"/>
            <p:cNvSpPr>
              <a:spLocks noChangeArrowheads="1"/>
            </p:cNvSpPr>
            <p:nvPr/>
          </p:nvSpPr>
          <p:spPr bwMode="auto">
            <a:xfrm>
              <a:off x="8134350" y="4814888"/>
              <a:ext cx="728663" cy="438150"/>
            </a:xfrm>
            <a:prstGeom prst="rect">
              <a:avLst/>
            </a:prstGeom>
            <a:noFill/>
            <a:ln w="7938" cap="rnd">
              <a:solidFill>
                <a:srgbClr val="C0C0C0"/>
              </a:solidFill>
              <a:round/>
              <a:headEnd/>
              <a:tailEnd/>
            </a:ln>
          </p:spPr>
          <p:txBody>
            <a:bodyPr/>
            <a:lstStyle/>
            <a:p>
              <a:endParaRPr lang="en-US"/>
            </a:p>
          </p:txBody>
        </p:sp>
        <p:sp>
          <p:nvSpPr>
            <p:cNvPr id="218151" name="Rectangle 39"/>
            <p:cNvSpPr>
              <a:spLocks noChangeArrowheads="1"/>
            </p:cNvSpPr>
            <p:nvPr/>
          </p:nvSpPr>
          <p:spPr bwMode="auto">
            <a:xfrm>
              <a:off x="8353425" y="4948238"/>
              <a:ext cx="307777" cy="184666"/>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pitchFamily="34" charset="0"/>
                </a:rPr>
                <a:t>SFU</a:t>
              </a:r>
              <a:endParaRPr lang="en-US" sz="2000">
                <a:latin typeface="Arial" pitchFamily="34" charset="0"/>
              </a:endParaRPr>
            </a:p>
          </p:txBody>
        </p:sp>
        <p:sp>
          <p:nvSpPr>
            <p:cNvPr id="218152" name="Line 40"/>
            <p:cNvSpPr>
              <a:spLocks noChangeShapeType="1"/>
            </p:cNvSpPr>
            <p:nvPr/>
          </p:nvSpPr>
          <p:spPr bwMode="auto">
            <a:xfrm>
              <a:off x="8072438" y="3063875"/>
              <a:ext cx="1587" cy="214313"/>
            </a:xfrm>
            <a:prstGeom prst="line">
              <a:avLst/>
            </a:prstGeom>
            <a:noFill/>
            <a:ln w="7938" cap="rnd">
              <a:solidFill>
                <a:srgbClr val="C0C0C0"/>
              </a:solidFill>
              <a:round/>
              <a:headEnd/>
              <a:tailEnd/>
            </a:ln>
          </p:spPr>
          <p:txBody>
            <a:bodyPr/>
            <a:lstStyle/>
            <a:p>
              <a:endParaRPr lang="en-US"/>
            </a:p>
          </p:txBody>
        </p:sp>
        <p:sp>
          <p:nvSpPr>
            <p:cNvPr id="218153" name="Freeform 41"/>
            <p:cNvSpPr>
              <a:spLocks/>
            </p:cNvSpPr>
            <p:nvPr/>
          </p:nvSpPr>
          <p:spPr bwMode="auto">
            <a:xfrm>
              <a:off x="8034338" y="3259138"/>
              <a:ext cx="77787"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54" name="Line 42"/>
            <p:cNvSpPr>
              <a:spLocks noChangeShapeType="1"/>
            </p:cNvSpPr>
            <p:nvPr/>
          </p:nvSpPr>
          <p:spPr bwMode="auto">
            <a:xfrm>
              <a:off x="7646988" y="4486275"/>
              <a:ext cx="1587" cy="268288"/>
            </a:xfrm>
            <a:prstGeom prst="line">
              <a:avLst/>
            </a:prstGeom>
            <a:noFill/>
            <a:ln w="7938" cap="rnd">
              <a:solidFill>
                <a:srgbClr val="C0C0C0"/>
              </a:solidFill>
              <a:round/>
              <a:headEnd/>
              <a:tailEnd/>
            </a:ln>
          </p:spPr>
          <p:txBody>
            <a:bodyPr/>
            <a:lstStyle/>
            <a:p>
              <a:endParaRPr lang="en-US"/>
            </a:p>
          </p:txBody>
        </p:sp>
        <p:sp>
          <p:nvSpPr>
            <p:cNvPr id="218155" name="Freeform 43"/>
            <p:cNvSpPr>
              <a:spLocks/>
            </p:cNvSpPr>
            <p:nvPr/>
          </p:nvSpPr>
          <p:spPr bwMode="auto">
            <a:xfrm>
              <a:off x="7607300" y="4735513"/>
              <a:ext cx="79375" cy="79375"/>
            </a:xfrm>
            <a:custGeom>
              <a:avLst/>
              <a:gdLst/>
              <a:ahLst/>
              <a:cxnLst>
                <a:cxn ang="0">
                  <a:pos x="69" y="138"/>
                </a:cxn>
                <a:cxn ang="0">
                  <a:pos x="0" y="0"/>
                </a:cxn>
                <a:cxn ang="0">
                  <a:pos x="138" y="0"/>
                </a:cxn>
                <a:cxn ang="0">
                  <a:pos x="69" y="138"/>
                </a:cxn>
              </a:cxnLst>
              <a:rect l="0" t="0" r="r" b="b"/>
              <a:pathLst>
                <a:path w="138" h="138">
                  <a:moveTo>
                    <a:pt x="69" y="138"/>
                  </a:moveTo>
                  <a:lnTo>
                    <a:pt x="0" y="0"/>
                  </a:lnTo>
                  <a:cubicBezTo>
                    <a:pt x="44" y="21"/>
                    <a:pt x="95"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56" name="Line 44"/>
            <p:cNvSpPr>
              <a:spLocks noChangeShapeType="1"/>
            </p:cNvSpPr>
            <p:nvPr/>
          </p:nvSpPr>
          <p:spPr bwMode="auto">
            <a:xfrm>
              <a:off x="8072438" y="2298700"/>
              <a:ext cx="1587" cy="268288"/>
            </a:xfrm>
            <a:prstGeom prst="line">
              <a:avLst/>
            </a:prstGeom>
            <a:noFill/>
            <a:ln w="7938" cap="rnd">
              <a:solidFill>
                <a:srgbClr val="C0C0C0"/>
              </a:solidFill>
              <a:round/>
              <a:headEnd/>
              <a:tailEnd/>
            </a:ln>
          </p:spPr>
          <p:txBody>
            <a:bodyPr/>
            <a:lstStyle/>
            <a:p>
              <a:endParaRPr lang="en-US"/>
            </a:p>
          </p:txBody>
        </p:sp>
        <p:sp>
          <p:nvSpPr>
            <p:cNvPr id="218157" name="Freeform 45"/>
            <p:cNvSpPr>
              <a:spLocks/>
            </p:cNvSpPr>
            <p:nvPr/>
          </p:nvSpPr>
          <p:spPr bwMode="auto">
            <a:xfrm>
              <a:off x="8034338" y="2547938"/>
              <a:ext cx="77787"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58" name="Line 46"/>
            <p:cNvSpPr>
              <a:spLocks noChangeShapeType="1"/>
            </p:cNvSpPr>
            <p:nvPr/>
          </p:nvSpPr>
          <p:spPr bwMode="auto">
            <a:xfrm>
              <a:off x="7646988" y="5253038"/>
              <a:ext cx="1587" cy="158750"/>
            </a:xfrm>
            <a:prstGeom prst="line">
              <a:avLst/>
            </a:prstGeom>
            <a:noFill/>
            <a:ln w="7938" cap="rnd">
              <a:solidFill>
                <a:srgbClr val="C0C0C0"/>
              </a:solidFill>
              <a:round/>
              <a:headEnd/>
              <a:tailEnd/>
            </a:ln>
          </p:spPr>
          <p:txBody>
            <a:bodyPr/>
            <a:lstStyle/>
            <a:p>
              <a:endParaRPr lang="en-US"/>
            </a:p>
          </p:txBody>
        </p:sp>
        <p:sp>
          <p:nvSpPr>
            <p:cNvPr id="218159" name="Freeform 47"/>
            <p:cNvSpPr>
              <a:spLocks/>
            </p:cNvSpPr>
            <p:nvPr/>
          </p:nvSpPr>
          <p:spPr bwMode="auto">
            <a:xfrm>
              <a:off x="7607300" y="5392738"/>
              <a:ext cx="79375" cy="77787"/>
            </a:xfrm>
            <a:custGeom>
              <a:avLst/>
              <a:gdLst/>
              <a:ahLst/>
              <a:cxnLst>
                <a:cxn ang="0">
                  <a:pos x="69" y="138"/>
                </a:cxn>
                <a:cxn ang="0">
                  <a:pos x="0" y="0"/>
                </a:cxn>
                <a:cxn ang="0">
                  <a:pos x="138" y="0"/>
                </a:cxn>
                <a:cxn ang="0">
                  <a:pos x="69" y="138"/>
                </a:cxn>
              </a:cxnLst>
              <a:rect l="0" t="0" r="r" b="b"/>
              <a:pathLst>
                <a:path w="138" h="138">
                  <a:moveTo>
                    <a:pt x="69" y="138"/>
                  </a:moveTo>
                  <a:lnTo>
                    <a:pt x="0" y="0"/>
                  </a:lnTo>
                  <a:cubicBezTo>
                    <a:pt x="44" y="21"/>
                    <a:pt x="95"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0" name="Line 48"/>
            <p:cNvSpPr>
              <a:spLocks noChangeShapeType="1"/>
            </p:cNvSpPr>
            <p:nvPr/>
          </p:nvSpPr>
          <p:spPr bwMode="auto">
            <a:xfrm>
              <a:off x="8497888" y="5253038"/>
              <a:ext cx="1587" cy="377825"/>
            </a:xfrm>
            <a:prstGeom prst="line">
              <a:avLst/>
            </a:prstGeom>
            <a:noFill/>
            <a:ln w="7938" cap="rnd">
              <a:solidFill>
                <a:srgbClr val="C0C0C0"/>
              </a:solidFill>
              <a:round/>
              <a:headEnd/>
              <a:tailEnd/>
            </a:ln>
          </p:spPr>
          <p:txBody>
            <a:bodyPr/>
            <a:lstStyle/>
            <a:p>
              <a:endParaRPr lang="en-US"/>
            </a:p>
          </p:txBody>
        </p:sp>
        <p:sp>
          <p:nvSpPr>
            <p:cNvPr id="218161" name="Freeform 49"/>
            <p:cNvSpPr>
              <a:spLocks/>
            </p:cNvSpPr>
            <p:nvPr/>
          </p:nvSpPr>
          <p:spPr bwMode="auto">
            <a:xfrm>
              <a:off x="8459788" y="5611813"/>
              <a:ext cx="77787" cy="77787"/>
            </a:xfrm>
            <a:custGeom>
              <a:avLst/>
              <a:gdLst/>
              <a:ahLst/>
              <a:cxnLst>
                <a:cxn ang="0">
                  <a:pos x="69" y="138"/>
                </a:cxn>
                <a:cxn ang="0">
                  <a:pos x="0" y="0"/>
                </a:cxn>
                <a:cxn ang="0">
                  <a:pos x="138" y="0"/>
                </a:cxn>
                <a:cxn ang="0">
                  <a:pos x="69" y="138"/>
                </a:cxn>
              </a:cxnLst>
              <a:rect l="0" t="0" r="r" b="b"/>
              <a:pathLst>
                <a:path w="138" h="138">
                  <a:moveTo>
                    <a:pt x="69" y="138"/>
                  </a:moveTo>
                  <a:lnTo>
                    <a:pt x="0" y="0"/>
                  </a:lnTo>
                  <a:cubicBezTo>
                    <a:pt x="43" y="21"/>
                    <a:pt x="94"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2" name="Line 50"/>
            <p:cNvSpPr>
              <a:spLocks noChangeShapeType="1"/>
            </p:cNvSpPr>
            <p:nvPr/>
          </p:nvSpPr>
          <p:spPr bwMode="auto">
            <a:xfrm>
              <a:off x="8497888" y="4486275"/>
              <a:ext cx="1587" cy="268288"/>
            </a:xfrm>
            <a:prstGeom prst="line">
              <a:avLst/>
            </a:prstGeom>
            <a:noFill/>
            <a:ln w="7938" cap="rnd">
              <a:solidFill>
                <a:srgbClr val="C0C0C0"/>
              </a:solidFill>
              <a:round/>
              <a:headEnd/>
              <a:tailEnd/>
            </a:ln>
          </p:spPr>
          <p:txBody>
            <a:bodyPr/>
            <a:lstStyle/>
            <a:p>
              <a:endParaRPr lang="en-US"/>
            </a:p>
          </p:txBody>
        </p:sp>
        <p:sp>
          <p:nvSpPr>
            <p:cNvPr id="218163" name="Freeform 51"/>
            <p:cNvSpPr>
              <a:spLocks/>
            </p:cNvSpPr>
            <p:nvPr/>
          </p:nvSpPr>
          <p:spPr bwMode="auto">
            <a:xfrm>
              <a:off x="8459788" y="4735513"/>
              <a:ext cx="77787" cy="79375"/>
            </a:xfrm>
            <a:custGeom>
              <a:avLst/>
              <a:gdLst/>
              <a:ahLst/>
              <a:cxnLst>
                <a:cxn ang="0">
                  <a:pos x="69" y="138"/>
                </a:cxn>
                <a:cxn ang="0">
                  <a:pos x="0" y="0"/>
                </a:cxn>
                <a:cxn ang="0">
                  <a:pos x="138" y="0"/>
                </a:cxn>
                <a:cxn ang="0">
                  <a:pos x="69" y="138"/>
                </a:cxn>
              </a:cxnLst>
              <a:rect l="0" t="0" r="r" b="b"/>
              <a:pathLst>
                <a:path w="138" h="138">
                  <a:moveTo>
                    <a:pt x="69" y="138"/>
                  </a:moveTo>
                  <a:lnTo>
                    <a:pt x="0" y="0"/>
                  </a:lnTo>
                  <a:cubicBezTo>
                    <a:pt x="43" y="21"/>
                    <a:pt x="94" y="21"/>
                    <a:pt x="138" y="0"/>
                  </a:cubicBez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4" name="Line 52"/>
            <p:cNvSpPr>
              <a:spLocks noChangeShapeType="1"/>
            </p:cNvSpPr>
            <p:nvPr/>
          </p:nvSpPr>
          <p:spPr bwMode="auto">
            <a:xfrm>
              <a:off x="8680450" y="3830638"/>
              <a:ext cx="1588" cy="158750"/>
            </a:xfrm>
            <a:prstGeom prst="line">
              <a:avLst/>
            </a:prstGeom>
            <a:noFill/>
            <a:ln w="7938" cap="rnd">
              <a:solidFill>
                <a:srgbClr val="C0C0C0"/>
              </a:solidFill>
              <a:round/>
              <a:headEnd/>
              <a:tailEnd/>
            </a:ln>
          </p:spPr>
          <p:txBody>
            <a:bodyPr/>
            <a:lstStyle/>
            <a:p>
              <a:endParaRPr lang="en-US"/>
            </a:p>
          </p:txBody>
        </p:sp>
        <p:sp>
          <p:nvSpPr>
            <p:cNvPr id="218165" name="Freeform 53"/>
            <p:cNvSpPr>
              <a:spLocks/>
            </p:cNvSpPr>
            <p:nvPr/>
          </p:nvSpPr>
          <p:spPr bwMode="auto">
            <a:xfrm>
              <a:off x="8642350" y="3970338"/>
              <a:ext cx="77788"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4"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6" name="Rectangle 54"/>
            <p:cNvSpPr>
              <a:spLocks noChangeArrowheads="1"/>
            </p:cNvSpPr>
            <p:nvPr/>
          </p:nvSpPr>
          <p:spPr bwMode="auto">
            <a:xfrm>
              <a:off x="7707313" y="3606800"/>
              <a:ext cx="65" cy="307777"/>
            </a:xfrm>
            <a:prstGeom prst="rect">
              <a:avLst/>
            </a:prstGeom>
            <a:noFill/>
            <a:ln w="9525">
              <a:noFill/>
              <a:miter lim="800000"/>
              <a:headEnd/>
              <a:tailEnd/>
            </a:ln>
          </p:spPr>
          <p:txBody>
            <a:bodyPr wrap="none" lIns="0" tIns="0" rIns="0" bIns="0">
              <a:spAutoFit/>
            </a:bodyPr>
            <a:lstStyle/>
            <a:p>
              <a:endParaRPr lang="en-US" sz="2000">
                <a:latin typeface="Arial" pitchFamily="34" charset="0"/>
              </a:endParaRPr>
            </a:p>
          </p:txBody>
        </p:sp>
        <p:sp>
          <p:nvSpPr>
            <p:cNvPr id="218167" name="Line 55"/>
            <p:cNvSpPr>
              <a:spLocks noChangeShapeType="1"/>
            </p:cNvSpPr>
            <p:nvPr/>
          </p:nvSpPr>
          <p:spPr bwMode="auto">
            <a:xfrm>
              <a:off x="7556500" y="3830638"/>
              <a:ext cx="1588" cy="158750"/>
            </a:xfrm>
            <a:prstGeom prst="line">
              <a:avLst/>
            </a:prstGeom>
            <a:noFill/>
            <a:ln w="7938" cap="rnd">
              <a:solidFill>
                <a:srgbClr val="C0C0C0"/>
              </a:solidFill>
              <a:round/>
              <a:headEnd/>
              <a:tailEnd/>
            </a:ln>
          </p:spPr>
          <p:txBody>
            <a:bodyPr/>
            <a:lstStyle/>
            <a:p>
              <a:endParaRPr lang="en-US"/>
            </a:p>
          </p:txBody>
        </p:sp>
        <p:sp>
          <p:nvSpPr>
            <p:cNvPr id="218168" name="Freeform 56"/>
            <p:cNvSpPr>
              <a:spLocks/>
            </p:cNvSpPr>
            <p:nvPr/>
          </p:nvSpPr>
          <p:spPr bwMode="auto">
            <a:xfrm>
              <a:off x="7516813" y="3970338"/>
              <a:ext cx="79375"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4"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69" name="Line 57"/>
            <p:cNvSpPr>
              <a:spLocks noChangeShapeType="1"/>
            </p:cNvSpPr>
            <p:nvPr/>
          </p:nvSpPr>
          <p:spPr bwMode="auto">
            <a:xfrm>
              <a:off x="8255000" y="3830638"/>
              <a:ext cx="1588" cy="158750"/>
            </a:xfrm>
            <a:prstGeom prst="line">
              <a:avLst/>
            </a:prstGeom>
            <a:noFill/>
            <a:ln w="7938" cap="rnd">
              <a:solidFill>
                <a:srgbClr val="C0C0C0"/>
              </a:solidFill>
              <a:round/>
              <a:headEnd/>
              <a:tailEnd/>
            </a:ln>
          </p:spPr>
          <p:txBody>
            <a:bodyPr/>
            <a:lstStyle/>
            <a:p>
              <a:endParaRPr lang="en-US"/>
            </a:p>
          </p:txBody>
        </p:sp>
        <p:sp>
          <p:nvSpPr>
            <p:cNvPr id="218170" name="Freeform 58"/>
            <p:cNvSpPr>
              <a:spLocks/>
            </p:cNvSpPr>
            <p:nvPr/>
          </p:nvSpPr>
          <p:spPr bwMode="auto">
            <a:xfrm>
              <a:off x="8215313" y="3970338"/>
              <a:ext cx="79375" cy="79375"/>
            </a:xfrm>
            <a:custGeom>
              <a:avLst/>
              <a:gdLst/>
              <a:ahLst/>
              <a:cxnLst>
                <a:cxn ang="0">
                  <a:pos x="69" y="138"/>
                </a:cxn>
                <a:cxn ang="0">
                  <a:pos x="0" y="0"/>
                </a:cxn>
                <a:cxn ang="0">
                  <a:pos x="138" y="0"/>
                </a:cxn>
                <a:cxn ang="0">
                  <a:pos x="138" y="0"/>
                </a:cxn>
                <a:cxn ang="0">
                  <a:pos x="69" y="138"/>
                </a:cxn>
              </a:cxnLst>
              <a:rect l="0" t="0" r="r" b="b"/>
              <a:pathLst>
                <a:path w="138" h="138">
                  <a:moveTo>
                    <a:pt x="69" y="138"/>
                  </a:moveTo>
                  <a:lnTo>
                    <a:pt x="0" y="0"/>
                  </a:lnTo>
                  <a:cubicBezTo>
                    <a:pt x="43" y="21"/>
                    <a:pt x="95" y="21"/>
                    <a:pt x="138" y="0"/>
                  </a:cubicBezTo>
                  <a:lnTo>
                    <a:pt x="138" y="0"/>
                  </a:lnTo>
                  <a:lnTo>
                    <a:pt x="69" y="138"/>
                  </a:lnTo>
                  <a:close/>
                </a:path>
              </a:pathLst>
            </a:custGeom>
            <a:solidFill>
              <a:srgbClr val="C0C0C0"/>
            </a:solidFill>
            <a:ln w="0">
              <a:solidFill>
                <a:srgbClr val="000000"/>
              </a:solidFill>
              <a:prstDash val="solid"/>
              <a:round/>
              <a:headEnd/>
              <a:tailEnd/>
            </a:ln>
          </p:spPr>
          <p:txBody>
            <a:bodyPr/>
            <a:lstStyle/>
            <a:p>
              <a:endParaRPr lang="en-US"/>
            </a:p>
          </p:txBody>
        </p:sp>
        <p:sp>
          <p:nvSpPr>
            <p:cNvPr id="218171" name="Freeform 59"/>
            <p:cNvSpPr>
              <a:spLocks/>
            </p:cNvSpPr>
            <p:nvPr/>
          </p:nvSpPr>
          <p:spPr bwMode="auto">
            <a:xfrm>
              <a:off x="7088188" y="3611563"/>
              <a:ext cx="558800" cy="1858962"/>
            </a:xfrm>
            <a:custGeom>
              <a:avLst/>
              <a:gdLst/>
              <a:ahLst/>
              <a:cxnLst>
                <a:cxn ang="0">
                  <a:pos x="352" y="1171"/>
                </a:cxn>
                <a:cxn ang="0">
                  <a:pos x="0" y="1171"/>
                </a:cxn>
                <a:cxn ang="0">
                  <a:pos x="0" y="0"/>
                </a:cxn>
                <a:cxn ang="0">
                  <a:pos x="85" y="0"/>
                </a:cxn>
              </a:cxnLst>
              <a:rect l="0" t="0" r="r" b="b"/>
              <a:pathLst>
                <a:path w="352" h="1171">
                  <a:moveTo>
                    <a:pt x="352" y="1171"/>
                  </a:moveTo>
                  <a:lnTo>
                    <a:pt x="0" y="1171"/>
                  </a:lnTo>
                  <a:lnTo>
                    <a:pt x="0" y="0"/>
                  </a:lnTo>
                  <a:lnTo>
                    <a:pt x="85" y="0"/>
                  </a:lnTo>
                </a:path>
              </a:pathLst>
            </a:custGeom>
            <a:noFill/>
            <a:ln w="7938" cap="rnd">
              <a:solidFill>
                <a:srgbClr val="C0C0C0"/>
              </a:solidFill>
              <a:prstDash val="solid"/>
              <a:round/>
              <a:headEnd/>
              <a:tailEnd/>
            </a:ln>
          </p:spPr>
          <p:txBody>
            <a:bodyPr/>
            <a:lstStyle/>
            <a:p>
              <a:endParaRPr lang="en-US"/>
            </a:p>
          </p:txBody>
        </p:sp>
        <p:sp>
          <p:nvSpPr>
            <p:cNvPr id="218172" name="Freeform 60"/>
            <p:cNvSpPr>
              <a:spLocks/>
            </p:cNvSpPr>
            <p:nvPr/>
          </p:nvSpPr>
          <p:spPr bwMode="auto">
            <a:xfrm>
              <a:off x="7204075" y="3571875"/>
              <a:ext cx="79375" cy="79375"/>
            </a:xfrm>
            <a:custGeom>
              <a:avLst/>
              <a:gdLst/>
              <a:ahLst/>
              <a:cxnLst>
                <a:cxn ang="0">
                  <a:pos x="138" y="69"/>
                </a:cxn>
                <a:cxn ang="0">
                  <a:pos x="0" y="138"/>
                </a:cxn>
                <a:cxn ang="0">
                  <a:pos x="0" y="0"/>
                </a:cxn>
                <a:cxn ang="0">
                  <a:pos x="138" y="69"/>
                </a:cxn>
              </a:cxnLst>
              <a:rect l="0" t="0" r="r" b="b"/>
              <a:pathLst>
                <a:path w="138" h="138">
                  <a:moveTo>
                    <a:pt x="138" y="69"/>
                  </a:moveTo>
                  <a:lnTo>
                    <a:pt x="0" y="138"/>
                  </a:lnTo>
                  <a:cubicBezTo>
                    <a:pt x="22" y="94"/>
                    <a:pt x="22" y="43"/>
                    <a:pt x="0" y="0"/>
                  </a:cubicBezTo>
                  <a:lnTo>
                    <a:pt x="138" y="69"/>
                  </a:lnTo>
                  <a:close/>
                </a:path>
              </a:pathLst>
            </a:custGeom>
            <a:solidFill>
              <a:srgbClr val="C0C0C0"/>
            </a:solidFill>
            <a:ln w="0">
              <a:solidFill>
                <a:srgbClr val="000000"/>
              </a:solidFill>
              <a:prstDash val="solid"/>
              <a:round/>
              <a:headEnd/>
              <a:tailEnd/>
            </a:ln>
          </p:spPr>
          <p:txBody>
            <a:bodyPr/>
            <a:lstStyle/>
            <a:p>
              <a:endParaRPr lang="en-US"/>
            </a:p>
          </p:txBody>
        </p:sp>
        <p:sp>
          <p:nvSpPr>
            <p:cNvPr id="218173" name="Freeform 61"/>
            <p:cNvSpPr>
              <a:spLocks/>
            </p:cNvSpPr>
            <p:nvPr/>
          </p:nvSpPr>
          <p:spPr bwMode="auto">
            <a:xfrm>
              <a:off x="6978650" y="3502025"/>
              <a:ext cx="1519238" cy="2187575"/>
            </a:xfrm>
            <a:custGeom>
              <a:avLst/>
              <a:gdLst/>
              <a:ahLst/>
              <a:cxnLst>
                <a:cxn ang="0">
                  <a:pos x="957" y="1378"/>
                </a:cxn>
                <a:cxn ang="0">
                  <a:pos x="0" y="1378"/>
                </a:cxn>
                <a:cxn ang="0">
                  <a:pos x="0" y="0"/>
                </a:cxn>
                <a:cxn ang="0">
                  <a:pos x="154" y="0"/>
                </a:cxn>
              </a:cxnLst>
              <a:rect l="0" t="0" r="r" b="b"/>
              <a:pathLst>
                <a:path w="957" h="1378">
                  <a:moveTo>
                    <a:pt x="957" y="1378"/>
                  </a:moveTo>
                  <a:lnTo>
                    <a:pt x="0" y="1378"/>
                  </a:lnTo>
                  <a:lnTo>
                    <a:pt x="0" y="0"/>
                  </a:lnTo>
                  <a:lnTo>
                    <a:pt x="154" y="0"/>
                  </a:lnTo>
                </a:path>
              </a:pathLst>
            </a:custGeom>
            <a:noFill/>
            <a:ln w="7938" cap="rnd">
              <a:solidFill>
                <a:srgbClr val="C0C0C0"/>
              </a:solidFill>
              <a:prstDash val="solid"/>
              <a:round/>
              <a:headEnd/>
              <a:tailEnd/>
            </a:ln>
          </p:spPr>
          <p:txBody>
            <a:bodyPr/>
            <a:lstStyle/>
            <a:p>
              <a:endParaRPr lang="en-US"/>
            </a:p>
          </p:txBody>
        </p:sp>
        <p:sp>
          <p:nvSpPr>
            <p:cNvPr id="218174" name="Freeform 62"/>
            <p:cNvSpPr>
              <a:spLocks/>
            </p:cNvSpPr>
            <p:nvPr/>
          </p:nvSpPr>
          <p:spPr bwMode="auto">
            <a:xfrm>
              <a:off x="7204075" y="3462338"/>
              <a:ext cx="79375" cy="79375"/>
            </a:xfrm>
            <a:custGeom>
              <a:avLst/>
              <a:gdLst/>
              <a:ahLst/>
              <a:cxnLst>
                <a:cxn ang="0">
                  <a:pos x="138" y="69"/>
                </a:cxn>
                <a:cxn ang="0">
                  <a:pos x="0" y="138"/>
                </a:cxn>
                <a:cxn ang="0">
                  <a:pos x="0" y="0"/>
                </a:cxn>
                <a:cxn ang="0">
                  <a:pos x="138" y="69"/>
                </a:cxn>
              </a:cxnLst>
              <a:rect l="0" t="0" r="r" b="b"/>
              <a:pathLst>
                <a:path w="138" h="138">
                  <a:moveTo>
                    <a:pt x="138" y="69"/>
                  </a:moveTo>
                  <a:lnTo>
                    <a:pt x="0" y="138"/>
                  </a:lnTo>
                  <a:cubicBezTo>
                    <a:pt x="22" y="94"/>
                    <a:pt x="22" y="43"/>
                    <a:pt x="0" y="0"/>
                  </a:cubicBezTo>
                  <a:lnTo>
                    <a:pt x="138" y="69"/>
                  </a:lnTo>
                  <a:close/>
                </a:path>
              </a:pathLst>
            </a:custGeom>
            <a:solidFill>
              <a:srgbClr val="C0C0C0"/>
            </a:solidFill>
            <a:ln w="0">
              <a:solidFill>
                <a:srgbClr val="000000"/>
              </a:solidFill>
              <a:prstDash val="solid"/>
              <a:round/>
              <a:headEnd/>
              <a:tailEnd/>
            </a:ln>
          </p:spPr>
          <p:txBody>
            <a:bodyPr/>
            <a:lstStyle/>
            <a:p>
              <a:endParaRPr lang="en-US"/>
            </a:p>
          </p:txBody>
        </p:sp>
      </p:grpSp>
      <p:grpSp>
        <p:nvGrpSpPr>
          <p:cNvPr id="10" name="Group 9"/>
          <p:cNvGrpSpPr/>
          <p:nvPr/>
        </p:nvGrpSpPr>
        <p:grpSpPr>
          <a:xfrm>
            <a:off x="2493372" y="3190918"/>
            <a:ext cx="4194347" cy="3076319"/>
            <a:chOff x="2493372" y="3190918"/>
            <a:chExt cx="4194347" cy="3076319"/>
          </a:xfrm>
        </p:grpSpPr>
        <p:grpSp>
          <p:nvGrpSpPr>
            <p:cNvPr id="65" name="Group 4"/>
            <p:cNvGrpSpPr>
              <a:grpSpLocks/>
            </p:cNvGrpSpPr>
            <p:nvPr/>
          </p:nvGrpSpPr>
          <p:grpSpPr bwMode="auto">
            <a:xfrm>
              <a:off x="5141975" y="3609762"/>
              <a:ext cx="1482725" cy="2657475"/>
              <a:chOff x="4656" y="1488"/>
              <a:chExt cx="768" cy="2064"/>
            </a:xfrm>
          </p:grpSpPr>
          <p:sp>
            <p:nvSpPr>
              <p:cNvPr id="66" name="AutoShape 5"/>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67" name="AutoShape 6"/>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68" name="AutoShape 7"/>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69" name="AutoShape 8"/>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70" name="AutoShape 9"/>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4</a:t>
                </a:r>
              </a:p>
            </p:txBody>
          </p:sp>
          <p:sp>
            <p:nvSpPr>
              <p:cNvPr id="71" name="AutoShape 10"/>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72" name="AutoShape 11"/>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2</a:t>
                </a:r>
              </a:p>
            </p:txBody>
          </p:sp>
          <p:sp>
            <p:nvSpPr>
              <p:cNvPr id="73" name="AutoShape 12"/>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74" name="AutoShape 13"/>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75" name="Group 14"/>
              <p:cNvGrpSpPr>
                <a:grpSpLocks/>
              </p:cNvGrpSpPr>
              <p:nvPr/>
            </p:nvGrpSpPr>
            <p:grpSpPr bwMode="auto">
              <a:xfrm>
                <a:off x="5010" y="3000"/>
                <a:ext cx="48" cy="240"/>
                <a:chOff x="2400" y="2832"/>
                <a:chExt cx="48" cy="240"/>
              </a:xfrm>
            </p:grpSpPr>
            <p:sp>
              <p:nvSpPr>
                <p:cNvPr id="76" name="Oval 1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 name="Oval 1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8" name="Oval 1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 name="Rectangle 2"/>
            <p:cNvSpPr/>
            <p:nvPr/>
          </p:nvSpPr>
          <p:spPr>
            <a:xfrm>
              <a:off x="3557145" y="3522501"/>
              <a:ext cx="178420" cy="27240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493372" y="4509882"/>
              <a:ext cx="1065741" cy="461665"/>
            </a:xfrm>
            <a:prstGeom prst="rect">
              <a:avLst/>
            </a:prstGeom>
          </p:spPr>
          <p:txBody>
            <a:bodyPr wrap="none">
              <a:spAutoFit/>
            </a:bodyPr>
            <a:lstStyle/>
            <a:p>
              <a:pPr algn="r"/>
              <a:r>
                <a:rPr lang="en-US" sz="1200" dirty="0"/>
                <a:t>screen of the </a:t>
              </a:r>
              <a:br>
                <a:rPr lang="en-US" sz="1200" dirty="0"/>
              </a:br>
              <a:r>
                <a:rPr lang="en-US" sz="1200" dirty="0"/>
                <a:t>movie theater</a:t>
              </a:r>
            </a:p>
          </p:txBody>
        </p:sp>
        <p:sp>
          <p:nvSpPr>
            <p:cNvPr id="5" name="Rectangle 4"/>
            <p:cNvSpPr/>
            <p:nvPr/>
          </p:nvSpPr>
          <p:spPr>
            <a:xfrm>
              <a:off x="3899077" y="3190918"/>
              <a:ext cx="2788642" cy="461665"/>
            </a:xfrm>
            <a:prstGeom prst="rect">
              <a:avLst/>
            </a:prstGeom>
          </p:spPr>
          <p:txBody>
            <a:bodyPr wrap="square">
              <a:spAutoFit/>
            </a:bodyPr>
            <a:lstStyle/>
            <a:p>
              <a:pPr algn="r"/>
              <a:r>
                <a:rPr lang="en-US" sz="1200" dirty="0"/>
                <a:t>There are 32 columns of benches (banks); </a:t>
              </a:r>
            </a:p>
            <a:p>
              <a:pPr algn="r"/>
              <a:r>
                <a:rPr lang="en-US" sz="1200" dirty="0"/>
                <a:t>each column is very deep (many benches)</a:t>
              </a:r>
            </a:p>
          </p:txBody>
        </p:sp>
      </p:grpSp>
      <p:sp>
        <p:nvSpPr>
          <p:cNvPr id="6" name="Right Brace 5"/>
          <p:cNvSpPr/>
          <p:nvPr/>
        </p:nvSpPr>
        <p:spPr>
          <a:xfrm>
            <a:off x="6786932" y="3532537"/>
            <a:ext cx="245218" cy="2743294"/>
          </a:xfrm>
          <a:prstGeom prst="rightBrace">
            <a:avLst>
              <a:gd name="adj1" fmla="val 67892"/>
              <a:gd name="adj2" fmla="val 50000"/>
            </a:avLst>
          </a:prstGeom>
          <a:ln w="19050">
            <a:solidFill>
              <a:srgbClr val="ED7D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flipV="1">
            <a:off x="7179733" y="4753289"/>
            <a:ext cx="3473281" cy="144678"/>
          </a:xfrm>
          <a:prstGeom prst="line">
            <a:avLst/>
          </a:prstGeom>
          <a:ln w="15875">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98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a:bodyPr>
          <a:lstStyle/>
          <a:p>
            <a:r>
              <a:rPr lang="en-US" sz="3500" dirty="0"/>
              <a:t>Shared Memory: Transaction Rules &amp; Bank Conflicts</a:t>
            </a:r>
          </a:p>
        </p:txBody>
      </p:sp>
      <p:sp>
        <p:nvSpPr>
          <p:cNvPr id="222211" name="Rectangle 3"/>
          <p:cNvSpPr>
            <a:spLocks noGrp="1" noChangeArrowheads="1"/>
          </p:cNvSpPr>
          <p:nvPr>
            <p:ph type="body" idx="4294967295"/>
          </p:nvPr>
        </p:nvSpPr>
        <p:spPr>
          <a:xfrm>
            <a:off x="355601" y="1794934"/>
            <a:ext cx="11400366" cy="4572000"/>
          </a:xfrm>
        </p:spPr>
        <p:txBody>
          <a:bodyPr/>
          <a:lstStyle/>
          <a:p>
            <a:endParaRPr lang="en-US" sz="2000" dirty="0"/>
          </a:p>
          <a:p>
            <a:r>
              <a:rPr lang="en-US" sz="2000" dirty="0"/>
              <a:t>When reading in four-byte words, 32 threads in a warp attempt to access shared memory simultaneously</a:t>
            </a:r>
          </a:p>
          <a:p>
            <a:endParaRPr lang="en-US" sz="2000" dirty="0"/>
          </a:p>
          <a:p>
            <a:r>
              <a:rPr lang="en-US" sz="2000" dirty="0"/>
              <a:t>Bank conflict: two different threads access *different* words in different rows of the same bank</a:t>
            </a:r>
          </a:p>
          <a:p>
            <a:endParaRPr lang="en-US" sz="2000" dirty="0"/>
          </a:p>
          <a:p>
            <a:r>
              <a:rPr lang="en-US" sz="2000" dirty="0"/>
              <a:t>Note that there is no conflict if different threads access any bytes within the same word (same row)</a:t>
            </a:r>
          </a:p>
          <a:p>
            <a:endParaRPr lang="en-US" sz="2000" dirty="0"/>
          </a:p>
          <a:p>
            <a:r>
              <a:rPr lang="en-US" sz="2000" dirty="0"/>
              <a:t>Bank conflicts enforce the hardware to serialize a </a:t>
            </a:r>
            <a:r>
              <a:rPr lang="en-US" sz="2000" dirty="0" err="1"/>
              <a:t>ShMem</a:t>
            </a:r>
            <a:r>
              <a:rPr lang="en-US" sz="2000" dirty="0"/>
              <a:t> access, which adversely impacts bandwidth</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12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Shared Memory Bank Conflicts</a:t>
            </a:r>
          </a:p>
        </p:txBody>
      </p:sp>
      <p:sp>
        <p:nvSpPr>
          <p:cNvPr id="232451" name="Rectangle 3"/>
          <p:cNvSpPr>
            <a:spLocks noGrp="1" noChangeArrowheads="1"/>
          </p:cNvSpPr>
          <p:nvPr>
            <p:ph type="body" idx="4294967295"/>
          </p:nvPr>
        </p:nvSpPr>
        <p:spPr>
          <a:xfrm>
            <a:off x="615175" y="1356732"/>
            <a:ext cx="11101039" cy="4906963"/>
          </a:xfrm>
        </p:spPr>
        <p:txBody>
          <a:bodyPr/>
          <a:lstStyle/>
          <a:p>
            <a:pPr marL="339725" indent="-339725"/>
            <a:endParaRPr lang="en-US" sz="2000" dirty="0"/>
          </a:p>
          <a:p>
            <a:pPr marL="339725" indent="-339725"/>
            <a:r>
              <a:rPr lang="en-US" sz="2000" dirty="0"/>
              <a:t>If there are no bank conflicts:</a:t>
            </a:r>
          </a:p>
          <a:p>
            <a:pPr marL="574675" lvl="1"/>
            <a:r>
              <a:rPr lang="en-US" sz="1600" dirty="0"/>
              <a:t>Shared memory access is fast, but not </a:t>
            </a:r>
            <a:r>
              <a:rPr lang="en-US" sz="1600" dirty="0" smtClean="0"/>
              <a:t>quite as </a:t>
            </a:r>
            <a:r>
              <a:rPr lang="en-US" sz="1600" dirty="0"/>
              <a:t>fast as register access</a:t>
            </a:r>
          </a:p>
          <a:p>
            <a:pPr marL="574675" lvl="1"/>
            <a:r>
              <a:rPr lang="en-US" sz="1600" dirty="0"/>
              <a:t>On the bright side, latency is roughly 100x lower than global memory latency</a:t>
            </a:r>
          </a:p>
          <a:p>
            <a:pPr marL="806450" lvl="1" indent="-457200"/>
            <a:endParaRPr lang="en-US" sz="1600" dirty="0"/>
          </a:p>
          <a:p>
            <a:pPr marL="806450" lvl="1" indent="-457200"/>
            <a:endParaRPr lang="en-US" sz="1600" dirty="0"/>
          </a:p>
          <a:p>
            <a:pPr marL="339725" indent="-339725"/>
            <a:r>
              <a:rPr lang="en-US" sz="2000" dirty="0" err="1"/>
              <a:t>ShMem</a:t>
            </a:r>
            <a:r>
              <a:rPr lang="en-US" sz="2000" dirty="0"/>
              <a:t> operation, the fast case:</a:t>
            </a:r>
          </a:p>
          <a:p>
            <a:pPr marL="574675" lvl="1"/>
            <a:r>
              <a:rPr lang="en-US" sz="1600" dirty="0"/>
              <a:t>If all threads of a warp access different banks, there is no bank conflict</a:t>
            </a:r>
          </a:p>
          <a:p>
            <a:pPr marL="574675" lvl="1"/>
            <a:r>
              <a:rPr lang="en-US" sz="1600" dirty="0"/>
              <a:t>If all threads of a warp access an identical address for a fetch operation, there is no bank conflict (broadcast)</a:t>
            </a:r>
          </a:p>
          <a:p>
            <a:pPr marL="806450" lvl="1" indent="-457200"/>
            <a:endParaRPr lang="en-US" sz="1600" dirty="0"/>
          </a:p>
          <a:p>
            <a:pPr marL="806450" lvl="1" indent="-457200"/>
            <a:endParaRPr lang="en-US" sz="1600" dirty="0"/>
          </a:p>
          <a:p>
            <a:pPr marL="339725" indent="-339725"/>
            <a:r>
              <a:rPr lang="en-US" sz="2000" dirty="0" err="1"/>
              <a:t>ShMem</a:t>
            </a:r>
            <a:r>
              <a:rPr lang="en-US" sz="2000" dirty="0"/>
              <a:t> memory operation, the slow case:</a:t>
            </a:r>
          </a:p>
          <a:p>
            <a:pPr marL="574675" lvl="1"/>
            <a:r>
              <a:rPr lang="en-US" sz="1600" dirty="0"/>
              <a:t>Worst case: 32 threads access 32 different words in the same bank</a:t>
            </a:r>
          </a:p>
          <a:p>
            <a:pPr marL="574675" lvl="1"/>
            <a:r>
              <a:rPr lang="en-US" sz="1600" dirty="0"/>
              <a:t>Must serialize all the accesses</a:t>
            </a:r>
          </a:p>
          <a:p>
            <a:pPr marL="574675" lvl="1"/>
            <a:r>
              <a:rPr lang="en-US" sz="1600" dirty="0"/>
              <a:t>In general, cost = max # of simultaneous accesses to a single bank</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1111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dirty="0"/>
              <a:t>Example: How Addresses Map to Banks, for array of </a:t>
            </a:r>
            <a:r>
              <a:rPr lang="en-US" dirty="0">
                <a:latin typeface="Consolas" panose="020B0609020204030204" pitchFamily="49" charset="0"/>
              </a:rPr>
              <a:t>float</a:t>
            </a:r>
          </a:p>
        </p:txBody>
      </p:sp>
      <p:sp>
        <p:nvSpPr>
          <p:cNvPr id="230403" name="Rectangle 3"/>
          <p:cNvSpPr>
            <a:spLocks noGrp="1" noChangeArrowheads="1"/>
          </p:cNvSpPr>
          <p:nvPr>
            <p:ph type="body" idx="4294967295"/>
          </p:nvPr>
        </p:nvSpPr>
        <p:spPr>
          <a:xfrm>
            <a:off x="182033" y="1430867"/>
            <a:ext cx="11887200" cy="5105400"/>
          </a:xfrm>
        </p:spPr>
        <p:txBody>
          <a:bodyPr/>
          <a:lstStyle/>
          <a:p>
            <a:pPr marL="282575" indent="-282575"/>
            <a:endParaRPr lang="en-US" sz="2200" dirty="0"/>
          </a:p>
          <a:p>
            <a:pPr marL="282575" indent="-282575"/>
            <a:r>
              <a:rPr lang="en-US" sz="2200" dirty="0"/>
              <a:t>An allotted chunk of shared memory starts at an address that is at least a multiple of 128 (if not 256)</a:t>
            </a:r>
          </a:p>
          <a:p>
            <a:pPr marL="806450" lvl="1" indent="-457200"/>
            <a:endParaRPr lang="en-US" sz="1800" dirty="0"/>
          </a:p>
          <a:p>
            <a:pPr marL="282575" lvl="1" indent="-282575">
              <a:buClr>
                <a:schemeClr val="tx2"/>
              </a:buClr>
            </a:pPr>
            <a:r>
              <a:rPr lang="en-US" sz="2200" dirty="0"/>
              <a:t>Bank you work with = (address of offset) % 32</a:t>
            </a:r>
          </a:p>
          <a:p>
            <a:pPr marL="574675" lvl="1" indent="-225425"/>
            <a:r>
              <a:rPr lang="en-US" sz="1800" dirty="0"/>
              <a:t>Example: 1D shared mem array, </a:t>
            </a:r>
            <a:r>
              <a:rPr lang="en-US" sz="1800" dirty="0" err="1">
                <a:solidFill>
                  <a:srgbClr val="0070C0"/>
                </a:solidFill>
                <a:latin typeface="Consolas" pitchFamily="49" charset="0"/>
                <a:cs typeface="Consolas" pitchFamily="49" charset="0"/>
              </a:rPr>
              <a:t>myShMemVar</a:t>
            </a:r>
            <a:r>
              <a:rPr lang="en-US" sz="1800" dirty="0"/>
              <a:t>, of 1024 </a:t>
            </a:r>
            <a:r>
              <a:rPr lang="en-US" sz="1800" dirty="0">
                <a:solidFill>
                  <a:srgbClr val="0070C0"/>
                </a:solidFill>
                <a:latin typeface="Consolas" panose="020B0609020204030204" pitchFamily="49" charset="0"/>
              </a:rPr>
              <a:t>float</a:t>
            </a:r>
            <a:r>
              <a:rPr lang="en-US" sz="1800" dirty="0"/>
              <a:t>s</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[4]</a:t>
            </a:r>
            <a:r>
              <a:rPr lang="en-US" sz="1500" dirty="0"/>
              <a:t>: accesses bank #4 (physically, the fifth one – first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[31]</a:t>
            </a:r>
            <a:r>
              <a:rPr lang="en-US" sz="1500" dirty="0"/>
              <a:t>: accesses bank #31 (physically, the last one – first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[50]</a:t>
            </a:r>
            <a:r>
              <a:rPr lang="en-US" sz="1500" dirty="0"/>
              <a:t>: access bank #18 (physically, the 19</a:t>
            </a:r>
            <a:r>
              <a:rPr lang="en-US" sz="1500" baseline="30000" dirty="0"/>
              <a:t>th</a:t>
            </a:r>
            <a:r>
              <a:rPr lang="en-US" sz="1500" dirty="0"/>
              <a:t> one – second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[128]</a:t>
            </a:r>
            <a:r>
              <a:rPr lang="en-US" sz="1500" dirty="0"/>
              <a:t>: access bank #0 (physically, the first one – fifth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[178]</a:t>
            </a:r>
            <a:r>
              <a:rPr lang="en-US" sz="1500" dirty="0"/>
              <a:t>: access bank #18 (physically, the 19</a:t>
            </a:r>
            <a:r>
              <a:rPr lang="en-US" sz="1500" baseline="30000" dirty="0"/>
              <a:t>th</a:t>
            </a:r>
            <a:r>
              <a:rPr lang="en-US" sz="1500" dirty="0"/>
              <a:t> one – sixth row)</a:t>
            </a:r>
          </a:p>
          <a:p>
            <a:pPr marL="574675" lvl="1" indent="-225425"/>
            <a:r>
              <a:rPr lang="en-US" sz="1800" dirty="0"/>
              <a:t>If, for instance, the third thread in a warp accesses </a:t>
            </a:r>
            <a:r>
              <a:rPr lang="en-US" sz="1800" dirty="0" err="1">
                <a:solidFill>
                  <a:srgbClr val="0070C0"/>
                </a:solidFill>
                <a:latin typeface="Consolas" pitchFamily="49" charset="0"/>
                <a:cs typeface="Consolas" pitchFamily="49" charset="0"/>
              </a:rPr>
              <a:t>myShMemVar</a:t>
            </a:r>
            <a:r>
              <a:rPr lang="en-US" sz="1800" dirty="0">
                <a:solidFill>
                  <a:srgbClr val="0070C0"/>
                </a:solidFill>
                <a:latin typeface="Consolas" pitchFamily="49" charset="0"/>
                <a:cs typeface="Consolas" pitchFamily="49" charset="0"/>
              </a:rPr>
              <a:t>[50]</a:t>
            </a:r>
            <a:r>
              <a:rPr lang="en-US" sz="1800" dirty="0"/>
              <a:t> and the eight thread in the warp accesses </a:t>
            </a:r>
            <a:r>
              <a:rPr lang="en-US" sz="1800" dirty="0" err="1">
                <a:solidFill>
                  <a:srgbClr val="0070C0"/>
                </a:solidFill>
                <a:latin typeface="Consolas" pitchFamily="49" charset="0"/>
                <a:cs typeface="Consolas" pitchFamily="49" charset="0"/>
              </a:rPr>
              <a:t>myShMemVar</a:t>
            </a:r>
            <a:r>
              <a:rPr lang="en-US" sz="1800" dirty="0">
                <a:solidFill>
                  <a:srgbClr val="0070C0"/>
                </a:solidFill>
                <a:latin typeface="Consolas" pitchFamily="49" charset="0"/>
                <a:cs typeface="Consolas" pitchFamily="49" charset="0"/>
              </a:rPr>
              <a:t>[178]</a:t>
            </a:r>
            <a:r>
              <a:rPr lang="en-US" sz="1800" dirty="0"/>
              <a:t>, then you have a two-way bank conflict and the two transactions get serialized</a:t>
            </a:r>
          </a:p>
          <a:p>
            <a:pPr marL="574675" lvl="1" indent="-225425"/>
            <a:endParaRPr lang="en-US" sz="1800" dirty="0"/>
          </a:p>
          <a:p>
            <a:pPr marL="282575" indent="-282575"/>
            <a:r>
              <a:rPr lang="en-US" sz="2200" dirty="0"/>
              <a:t>IMPORTANT: There is no such thing as “bank conflicts” between threads belonging to different warps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1461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fontScale="90000"/>
          </a:bodyPr>
          <a:lstStyle/>
          <a:p>
            <a:r>
              <a:rPr lang="en-US" dirty="0"/>
              <a:t>Bank Addressing Examples</a:t>
            </a:r>
            <a:br>
              <a:rPr lang="en-US" dirty="0"/>
            </a:br>
            <a:r>
              <a:rPr lang="en-US" sz="2000" dirty="0"/>
              <a:t>Transactions Involving 4 Byte Words</a:t>
            </a:r>
          </a:p>
        </p:txBody>
      </p:sp>
      <p:sp>
        <p:nvSpPr>
          <p:cNvPr id="226307" name="Rectangle 3"/>
          <p:cNvSpPr>
            <a:spLocks noGrp="1" noChangeArrowheads="1"/>
          </p:cNvSpPr>
          <p:nvPr>
            <p:ph type="body" sz="half" idx="4294967295"/>
          </p:nvPr>
        </p:nvSpPr>
        <p:spPr>
          <a:xfrm>
            <a:off x="922863" y="1831181"/>
            <a:ext cx="3733800" cy="706438"/>
          </a:xfrm>
          <a:noFill/>
          <a:ln>
            <a:solidFill>
              <a:schemeClr val="tx1"/>
            </a:solidFill>
          </a:ln>
        </p:spPr>
        <p:txBody>
          <a:bodyPr/>
          <a:lstStyle/>
          <a:p>
            <a:pPr marL="457200" indent="-457200"/>
            <a:r>
              <a:rPr lang="en-US" sz="1800" dirty="0"/>
              <a:t>No Bank Conflicts</a:t>
            </a:r>
          </a:p>
          <a:p>
            <a:pPr marL="974725" lvl="1" indent="-403225"/>
            <a:r>
              <a:rPr lang="en-US" sz="1600" dirty="0"/>
              <a:t>Linear addressing stride == 1</a:t>
            </a:r>
          </a:p>
        </p:txBody>
      </p:sp>
      <p:sp>
        <p:nvSpPr>
          <p:cNvPr id="226308" name="Rectangle 4"/>
          <p:cNvSpPr>
            <a:spLocks noGrp="1" noChangeArrowheads="1"/>
          </p:cNvSpPr>
          <p:nvPr>
            <p:ph type="body" sz="half" idx="4294967295"/>
          </p:nvPr>
        </p:nvSpPr>
        <p:spPr>
          <a:xfrm>
            <a:off x="7437966" y="1835414"/>
            <a:ext cx="3589867" cy="702205"/>
          </a:xfrm>
          <a:noFill/>
          <a:ln>
            <a:solidFill>
              <a:schemeClr val="tx1"/>
            </a:solidFill>
          </a:ln>
        </p:spPr>
        <p:txBody>
          <a:bodyPr/>
          <a:lstStyle/>
          <a:p>
            <a:pPr marL="457200" indent="-457200"/>
            <a:r>
              <a:rPr lang="en-US" sz="1800"/>
              <a:t>No Bank Conflicts</a:t>
            </a:r>
          </a:p>
          <a:p>
            <a:pPr marL="974725" lvl="1" indent="-403225"/>
            <a:r>
              <a:rPr lang="en-US" sz="1600"/>
              <a:t>Random 1:1 Permutation</a:t>
            </a:r>
          </a:p>
        </p:txBody>
      </p:sp>
      <p:grpSp>
        <p:nvGrpSpPr>
          <p:cNvPr id="226309" name="Group 5"/>
          <p:cNvGrpSpPr>
            <a:grpSpLocks/>
          </p:cNvGrpSpPr>
          <p:nvPr/>
        </p:nvGrpSpPr>
        <p:grpSpPr bwMode="auto">
          <a:xfrm>
            <a:off x="922874" y="2667000"/>
            <a:ext cx="3657600" cy="3276600"/>
            <a:chOff x="432" y="1680"/>
            <a:chExt cx="2304" cy="2064"/>
          </a:xfrm>
        </p:grpSpPr>
        <p:grpSp>
          <p:nvGrpSpPr>
            <p:cNvPr id="226310" name="Group 6"/>
            <p:cNvGrpSpPr>
              <a:grpSpLocks/>
            </p:cNvGrpSpPr>
            <p:nvPr/>
          </p:nvGrpSpPr>
          <p:grpSpPr bwMode="auto">
            <a:xfrm>
              <a:off x="1968" y="1680"/>
              <a:ext cx="768" cy="2064"/>
              <a:chOff x="4656" y="1488"/>
              <a:chExt cx="768" cy="2064"/>
            </a:xfrm>
          </p:grpSpPr>
          <p:sp>
            <p:nvSpPr>
              <p:cNvPr id="226311" name="AutoShape 7"/>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6312" name="AutoShape 8"/>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6313" name="AutoShape 9"/>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6314" name="AutoShape 10"/>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226315" name="AutoShape 11"/>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6316" name="AutoShape 12"/>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6317" name="AutoShape 13"/>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6318" name="AutoShape 14"/>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6319" name="AutoShape 15"/>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6320" name="Group 16"/>
              <p:cNvGrpSpPr>
                <a:grpSpLocks/>
              </p:cNvGrpSpPr>
              <p:nvPr/>
            </p:nvGrpSpPr>
            <p:grpSpPr bwMode="auto">
              <a:xfrm>
                <a:off x="5010" y="3000"/>
                <a:ext cx="48" cy="240"/>
                <a:chOff x="2400" y="2832"/>
                <a:chExt cx="48" cy="240"/>
              </a:xfrm>
            </p:grpSpPr>
            <p:sp>
              <p:nvSpPr>
                <p:cNvPr id="226321" name="Oval 17"/>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22" name="Oval 18"/>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23" name="Oval 19"/>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26324" name="Group 20"/>
            <p:cNvGrpSpPr>
              <a:grpSpLocks/>
            </p:cNvGrpSpPr>
            <p:nvPr/>
          </p:nvGrpSpPr>
          <p:grpSpPr bwMode="auto">
            <a:xfrm>
              <a:off x="432" y="1680"/>
              <a:ext cx="768" cy="2064"/>
              <a:chOff x="4656" y="1488"/>
              <a:chExt cx="768" cy="2064"/>
            </a:xfrm>
          </p:grpSpPr>
          <p:sp>
            <p:nvSpPr>
              <p:cNvPr id="226325" name="AutoShape 21"/>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Thread 31</a:t>
                </a:r>
              </a:p>
            </p:txBody>
          </p:sp>
          <p:sp>
            <p:nvSpPr>
              <p:cNvPr id="226326" name="AutoShape 22"/>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7</a:t>
                </a:r>
              </a:p>
            </p:txBody>
          </p:sp>
          <p:sp>
            <p:nvSpPr>
              <p:cNvPr id="226327" name="AutoShape 23"/>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6</a:t>
                </a:r>
              </a:p>
            </p:txBody>
          </p:sp>
          <p:sp>
            <p:nvSpPr>
              <p:cNvPr id="226328" name="AutoShape 24"/>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5</a:t>
                </a:r>
              </a:p>
            </p:txBody>
          </p:sp>
          <p:sp>
            <p:nvSpPr>
              <p:cNvPr id="226329" name="AutoShape 25"/>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4</a:t>
                </a:r>
              </a:p>
            </p:txBody>
          </p:sp>
          <p:sp>
            <p:nvSpPr>
              <p:cNvPr id="226330" name="AutoShape 26"/>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3</a:t>
                </a:r>
              </a:p>
            </p:txBody>
          </p:sp>
          <p:sp>
            <p:nvSpPr>
              <p:cNvPr id="226331" name="AutoShape 27"/>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2</a:t>
                </a:r>
              </a:p>
            </p:txBody>
          </p:sp>
          <p:sp>
            <p:nvSpPr>
              <p:cNvPr id="226332" name="AutoShape 28"/>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1</a:t>
                </a:r>
              </a:p>
            </p:txBody>
          </p:sp>
          <p:sp>
            <p:nvSpPr>
              <p:cNvPr id="226333" name="AutoShape 29"/>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0</a:t>
                </a:r>
              </a:p>
            </p:txBody>
          </p:sp>
          <p:grpSp>
            <p:nvGrpSpPr>
              <p:cNvPr id="226334" name="Group 30"/>
              <p:cNvGrpSpPr>
                <a:grpSpLocks/>
              </p:cNvGrpSpPr>
              <p:nvPr/>
            </p:nvGrpSpPr>
            <p:grpSpPr bwMode="auto">
              <a:xfrm>
                <a:off x="5010" y="3000"/>
                <a:ext cx="48" cy="240"/>
                <a:chOff x="2400" y="2832"/>
                <a:chExt cx="48" cy="240"/>
              </a:xfrm>
            </p:grpSpPr>
            <p:sp>
              <p:nvSpPr>
                <p:cNvPr id="226335" name="Oval 31"/>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36" name="Oval 32"/>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37" name="Oval 33"/>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26338" name="AutoShape 34"/>
            <p:cNvCxnSpPr>
              <a:cxnSpLocks noChangeShapeType="1"/>
              <a:stCxn id="226333" idx="4"/>
              <a:endCxn id="226319" idx="2"/>
            </p:cNvCxnSpPr>
            <p:nvPr/>
          </p:nvCxnSpPr>
          <p:spPr bwMode="auto">
            <a:xfrm>
              <a:off x="1136" y="1832"/>
              <a:ext cx="832" cy="0"/>
            </a:xfrm>
            <a:prstGeom prst="straightConnector1">
              <a:avLst/>
            </a:prstGeom>
            <a:noFill/>
            <a:ln w="25400">
              <a:solidFill>
                <a:schemeClr val="tx1"/>
              </a:solidFill>
              <a:round/>
              <a:headEnd/>
              <a:tailEnd type="triangle" w="lg" len="lg"/>
            </a:ln>
            <a:effectLst/>
          </p:spPr>
        </p:cxnSp>
        <p:cxnSp>
          <p:nvCxnSpPr>
            <p:cNvPr id="226339" name="AutoShape 35"/>
            <p:cNvCxnSpPr>
              <a:cxnSpLocks noChangeShapeType="1"/>
              <a:stCxn id="226332" idx="4"/>
              <a:endCxn id="226318" idx="2"/>
            </p:cNvCxnSpPr>
            <p:nvPr/>
          </p:nvCxnSpPr>
          <p:spPr bwMode="auto">
            <a:xfrm>
              <a:off x="1136" y="2000"/>
              <a:ext cx="832" cy="0"/>
            </a:xfrm>
            <a:prstGeom prst="straightConnector1">
              <a:avLst/>
            </a:prstGeom>
            <a:noFill/>
            <a:ln w="25400">
              <a:solidFill>
                <a:schemeClr val="tx1"/>
              </a:solidFill>
              <a:round/>
              <a:headEnd/>
              <a:tailEnd type="triangle" w="lg" len="lg"/>
            </a:ln>
            <a:effectLst/>
          </p:spPr>
        </p:cxnSp>
        <p:cxnSp>
          <p:nvCxnSpPr>
            <p:cNvPr id="226340" name="AutoShape 36"/>
            <p:cNvCxnSpPr>
              <a:cxnSpLocks noChangeShapeType="1"/>
              <a:stCxn id="226331" idx="4"/>
              <a:endCxn id="226317" idx="2"/>
            </p:cNvCxnSpPr>
            <p:nvPr/>
          </p:nvCxnSpPr>
          <p:spPr bwMode="auto">
            <a:xfrm>
              <a:off x="1136" y="2174"/>
              <a:ext cx="832" cy="0"/>
            </a:xfrm>
            <a:prstGeom prst="straightConnector1">
              <a:avLst/>
            </a:prstGeom>
            <a:noFill/>
            <a:ln w="25400">
              <a:solidFill>
                <a:schemeClr val="tx1"/>
              </a:solidFill>
              <a:round/>
              <a:headEnd/>
              <a:tailEnd type="triangle" w="lg" len="lg"/>
            </a:ln>
            <a:effectLst/>
          </p:spPr>
        </p:cxnSp>
        <p:cxnSp>
          <p:nvCxnSpPr>
            <p:cNvPr id="226341" name="AutoShape 37"/>
            <p:cNvCxnSpPr>
              <a:cxnSpLocks noChangeShapeType="1"/>
              <a:stCxn id="226330" idx="4"/>
              <a:endCxn id="226316" idx="2"/>
            </p:cNvCxnSpPr>
            <p:nvPr/>
          </p:nvCxnSpPr>
          <p:spPr bwMode="auto">
            <a:xfrm>
              <a:off x="1136" y="2342"/>
              <a:ext cx="832" cy="0"/>
            </a:xfrm>
            <a:prstGeom prst="straightConnector1">
              <a:avLst/>
            </a:prstGeom>
            <a:noFill/>
            <a:ln w="25400">
              <a:solidFill>
                <a:schemeClr val="tx1"/>
              </a:solidFill>
              <a:round/>
              <a:headEnd/>
              <a:tailEnd type="triangle" w="lg" len="lg"/>
            </a:ln>
            <a:effectLst/>
          </p:spPr>
        </p:cxnSp>
        <p:cxnSp>
          <p:nvCxnSpPr>
            <p:cNvPr id="226342" name="AutoShape 38"/>
            <p:cNvCxnSpPr>
              <a:cxnSpLocks noChangeShapeType="1"/>
              <a:stCxn id="226329" idx="4"/>
              <a:endCxn id="226315" idx="2"/>
            </p:cNvCxnSpPr>
            <p:nvPr/>
          </p:nvCxnSpPr>
          <p:spPr bwMode="auto">
            <a:xfrm>
              <a:off x="1136" y="2516"/>
              <a:ext cx="832" cy="0"/>
            </a:xfrm>
            <a:prstGeom prst="straightConnector1">
              <a:avLst/>
            </a:prstGeom>
            <a:noFill/>
            <a:ln w="25400">
              <a:solidFill>
                <a:schemeClr val="tx1"/>
              </a:solidFill>
              <a:round/>
              <a:headEnd/>
              <a:tailEnd type="triangle" w="lg" len="lg"/>
            </a:ln>
            <a:effectLst/>
          </p:spPr>
        </p:cxnSp>
        <p:cxnSp>
          <p:nvCxnSpPr>
            <p:cNvPr id="226343" name="AutoShape 39"/>
            <p:cNvCxnSpPr>
              <a:cxnSpLocks noChangeShapeType="1"/>
              <a:stCxn id="226328" idx="4"/>
              <a:endCxn id="226314" idx="2"/>
            </p:cNvCxnSpPr>
            <p:nvPr/>
          </p:nvCxnSpPr>
          <p:spPr bwMode="auto">
            <a:xfrm>
              <a:off x="1136" y="2690"/>
              <a:ext cx="832" cy="0"/>
            </a:xfrm>
            <a:prstGeom prst="straightConnector1">
              <a:avLst/>
            </a:prstGeom>
            <a:noFill/>
            <a:ln w="25400">
              <a:solidFill>
                <a:schemeClr val="tx1"/>
              </a:solidFill>
              <a:round/>
              <a:headEnd/>
              <a:tailEnd type="triangle" w="lg" len="lg"/>
            </a:ln>
            <a:effectLst/>
          </p:spPr>
        </p:cxnSp>
        <p:cxnSp>
          <p:nvCxnSpPr>
            <p:cNvPr id="226344" name="AutoShape 40"/>
            <p:cNvCxnSpPr>
              <a:cxnSpLocks noChangeShapeType="1"/>
              <a:stCxn id="226327" idx="4"/>
              <a:endCxn id="226313" idx="2"/>
            </p:cNvCxnSpPr>
            <p:nvPr/>
          </p:nvCxnSpPr>
          <p:spPr bwMode="auto">
            <a:xfrm>
              <a:off x="1136" y="2858"/>
              <a:ext cx="832" cy="0"/>
            </a:xfrm>
            <a:prstGeom prst="straightConnector1">
              <a:avLst/>
            </a:prstGeom>
            <a:noFill/>
            <a:ln w="25400">
              <a:solidFill>
                <a:schemeClr val="tx1"/>
              </a:solidFill>
              <a:round/>
              <a:headEnd/>
              <a:tailEnd type="triangle" w="lg" len="lg"/>
            </a:ln>
            <a:effectLst/>
          </p:spPr>
        </p:cxnSp>
        <p:cxnSp>
          <p:nvCxnSpPr>
            <p:cNvPr id="226345" name="AutoShape 41"/>
            <p:cNvCxnSpPr>
              <a:cxnSpLocks noChangeShapeType="1"/>
              <a:stCxn id="226326" idx="4"/>
              <a:endCxn id="226312" idx="2"/>
            </p:cNvCxnSpPr>
            <p:nvPr/>
          </p:nvCxnSpPr>
          <p:spPr bwMode="auto">
            <a:xfrm>
              <a:off x="1136" y="3032"/>
              <a:ext cx="832" cy="0"/>
            </a:xfrm>
            <a:prstGeom prst="straightConnector1">
              <a:avLst/>
            </a:prstGeom>
            <a:noFill/>
            <a:ln w="25400">
              <a:solidFill>
                <a:schemeClr val="tx1"/>
              </a:solidFill>
              <a:round/>
              <a:headEnd/>
              <a:tailEnd type="triangle" w="lg" len="lg"/>
            </a:ln>
            <a:effectLst/>
          </p:spPr>
        </p:cxnSp>
        <p:cxnSp>
          <p:nvCxnSpPr>
            <p:cNvPr id="226346" name="AutoShape 42"/>
            <p:cNvCxnSpPr>
              <a:cxnSpLocks noChangeShapeType="1"/>
              <a:stCxn id="226325" idx="4"/>
              <a:endCxn id="226311" idx="2"/>
            </p:cNvCxnSpPr>
            <p:nvPr/>
          </p:nvCxnSpPr>
          <p:spPr bwMode="auto">
            <a:xfrm>
              <a:off x="1136" y="3656"/>
              <a:ext cx="832" cy="0"/>
            </a:xfrm>
            <a:prstGeom prst="straightConnector1">
              <a:avLst/>
            </a:prstGeom>
            <a:noFill/>
            <a:ln w="25400">
              <a:solidFill>
                <a:schemeClr val="tx1"/>
              </a:solidFill>
              <a:round/>
              <a:headEnd/>
              <a:tailEnd type="triangle" w="lg" len="lg"/>
            </a:ln>
            <a:effectLst/>
          </p:spPr>
        </p:cxnSp>
      </p:grpSp>
      <p:grpSp>
        <p:nvGrpSpPr>
          <p:cNvPr id="226347" name="Group 43"/>
          <p:cNvGrpSpPr>
            <a:grpSpLocks/>
          </p:cNvGrpSpPr>
          <p:nvPr/>
        </p:nvGrpSpPr>
        <p:grpSpPr bwMode="auto">
          <a:xfrm>
            <a:off x="7404099" y="2667000"/>
            <a:ext cx="3657600" cy="3276600"/>
            <a:chOff x="3024" y="1680"/>
            <a:chExt cx="2304" cy="2064"/>
          </a:xfrm>
        </p:grpSpPr>
        <p:grpSp>
          <p:nvGrpSpPr>
            <p:cNvPr id="226348" name="Group 44"/>
            <p:cNvGrpSpPr>
              <a:grpSpLocks/>
            </p:cNvGrpSpPr>
            <p:nvPr/>
          </p:nvGrpSpPr>
          <p:grpSpPr bwMode="auto">
            <a:xfrm>
              <a:off x="4560" y="1680"/>
              <a:ext cx="768" cy="2064"/>
              <a:chOff x="4656" y="1488"/>
              <a:chExt cx="768" cy="2064"/>
            </a:xfrm>
          </p:grpSpPr>
          <p:sp>
            <p:nvSpPr>
              <p:cNvPr id="226349" name="AutoShape 45"/>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6350" name="AutoShape 46"/>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6351" name="AutoShape 47"/>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6352" name="AutoShape 48"/>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226353" name="AutoShape 49"/>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6354" name="AutoShape 50"/>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6355" name="AutoShape 51"/>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6356" name="AutoShape 52"/>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6357" name="AutoShape 53"/>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6358" name="Group 54"/>
              <p:cNvGrpSpPr>
                <a:grpSpLocks/>
              </p:cNvGrpSpPr>
              <p:nvPr/>
            </p:nvGrpSpPr>
            <p:grpSpPr bwMode="auto">
              <a:xfrm>
                <a:off x="5010" y="3000"/>
                <a:ext cx="48" cy="240"/>
                <a:chOff x="2400" y="2832"/>
                <a:chExt cx="48" cy="240"/>
              </a:xfrm>
            </p:grpSpPr>
            <p:sp>
              <p:nvSpPr>
                <p:cNvPr id="226359" name="Oval 5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60" name="Oval 5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61" name="Oval 5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26362" name="Group 58"/>
            <p:cNvGrpSpPr>
              <a:grpSpLocks/>
            </p:cNvGrpSpPr>
            <p:nvPr/>
          </p:nvGrpSpPr>
          <p:grpSpPr bwMode="auto">
            <a:xfrm>
              <a:off x="3024" y="1680"/>
              <a:ext cx="768" cy="2064"/>
              <a:chOff x="4656" y="1488"/>
              <a:chExt cx="768" cy="2064"/>
            </a:xfrm>
          </p:grpSpPr>
          <p:sp>
            <p:nvSpPr>
              <p:cNvPr id="226363" name="AutoShape 59"/>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Thread 31</a:t>
                </a:r>
              </a:p>
            </p:txBody>
          </p:sp>
          <p:sp>
            <p:nvSpPr>
              <p:cNvPr id="226364" name="AutoShape 60"/>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7</a:t>
                </a:r>
              </a:p>
            </p:txBody>
          </p:sp>
          <p:sp>
            <p:nvSpPr>
              <p:cNvPr id="226365" name="AutoShape 61"/>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6</a:t>
                </a:r>
              </a:p>
            </p:txBody>
          </p:sp>
          <p:sp>
            <p:nvSpPr>
              <p:cNvPr id="226366" name="AutoShape 62"/>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5</a:t>
                </a:r>
              </a:p>
            </p:txBody>
          </p:sp>
          <p:sp>
            <p:nvSpPr>
              <p:cNvPr id="226367" name="AutoShape 63"/>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4</a:t>
                </a:r>
              </a:p>
            </p:txBody>
          </p:sp>
          <p:sp>
            <p:nvSpPr>
              <p:cNvPr id="226368" name="AutoShape 64"/>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3</a:t>
                </a:r>
              </a:p>
            </p:txBody>
          </p:sp>
          <p:sp>
            <p:nvSpPr>
              <p:cNvPr id="226369" name="AutoShape 65"/>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2</a:t>
                </a:r>
              </a:p>
            </p:txBody>
          </p:sp>
          <p:sp>
            <p:nvSpPr>
              <p:cNvPr id="226370" name="AutoShape 66"/>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1</a:t>
                </a:r>
              </a:p>
            </p:txBody>
          </p:sp>
          <p:sp>
            <p:nvSpPr>
              <p:cNvPr id="226371" name="AutoShape 67"/>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0</a:t>
                </a:r>
              </a:p>
            </p:txBody>
          </p:sp>
          <p:grpSp>
            <p:nvGrpSpPr>
              <p:cNvPr id="226372" name="Group 68"/>
              <p:cNvGrpSpPr>
                <a:grpSpLocks/>
              </p:cNvGrpSpPr>
              <p:nvPr/>
            </p:nvGrpSpPr>
            <p:grpSpPr bwMode="auto">
              <a:xfrm>
                <a:off x="5010" y="3000"/>
                <a:ext cx="48" cy="240"/>
                <a:chOff x="2400" y="2832"/>
                <a:chExt cx="48" cy="240"/>
              </a:xfrm>
            </p:grpSpPr>
            <p:sp>
              <p:nvSpPr>
                <p:cNvPr id="226373" name="Oval 69"/>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74" name="Oval 70"/>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75" name="Oval 71"/>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26376" name="AutoShape 72"/>
            <p:cNvCxnSpPr>
              <a:cxnSpLocks noChangeShapeType="1"/>
              <a:stCxn id="226371" idx="4"/>
              <a:endCxn id="226356" idx="2"/>
            </p:cNvCxnSpPr>
            <p:nvPr/>
          </p:nvCxnSpPr>
          <p:spPr bwMode="auto">
            <a:xfrm>
              <a:off x="3728" y="1832"/>
              <a:ext cx="832" cy="168"/>
            </a:xfrm>
            <a:prstGeom prst="straightConnector1">
              <a:avLst/>
            </a:prstGeom>
            <a:noFill/>
            <a:ln w="25400">
              <a:solidFill>
                <a:schemeClr val="tx1"/>
              </a:solidFill>
              <a:round/>
              <a:headEnd/>
              <a:tailEnd type="triangle" w="lg" len="lg"/>
            </a:ln>
            <a:effectLst/>
          </p:spPr>
        </p:cxnSp>
        <p:cxnSp>
          <p:nvCxnSpPr>
            <p:cNvPr id="226377" name="AutoShape 73"/>
            <p:cNvCxnSpPr>
              <a:cxnSpLocks noChangeShapeType="1"/>
              <a:stCxn id="226370" idx="4"/>
              <a:endCxn id="226352" idx="2"/>
            </p:cNvCxnSpPr>
            <p:nvPr/>
          </p:nvCxnSpPr>
          <p:spPr bwMode="auto">
            <a:xfrm>
              <a:off x="3728" y="2000"/>
              <a:ext cx="832" cy="690"/>
            </a:xfrm>
            <a:prstGeom prst="straightConnector1">
              <a:avLst/>
            </a:prstGeom>
            <a:noFill/>
            <a:ln w="25400">
              <a:solidFill>
                <a:schemeClr val="tx1"/>
              </a:solidFill>
              <a:round/>
              <a:headEnd/>
              <a:tailEnd type="triangle" w="lg" len="lg"/>
            </a:ln>
            <a:effectLst/>
          </p:spPr>
        </p:cxnSp>
        <p:cxnSp>
          <p:nvCxnSpPr>
            <p:cNvPr id="226378" name="AutoShape 74"/>
            <p:cNvCxnSpPr>
              <a:cxnSpLocks noChangeShapeType="1"/>
              <a:stCxn id="226369" idx="4"/>
              <a:endCxn id="226355" idx="2"/>
            </p:cNvCxnSpPr>
            <p:nvPr/>
          </p:nvCxnSpPr>
          <p:spPr bwMode="auto">
            <a:xfrm>
              <a:off x="3728" y="2174"/>
              <a:ext cx="832" cy="0"/>
            </a:xfrm>
            <a:prstGeom prst="straightConnector1">
              <a:avLst/>
            </a:prstGeom>
            <a:noFill/>
            <a:ln w="25400">
              <a:solidFill>
                <a:schemeClr val="tx1"/>
              </a:solidFill>
              <a:round/>
              <a:headEnd/>
              <a:tailEnd type="triangle" w="lg" len="lg"/>
            </a:ln>
            <a:effectLst/>
          </p:spPr>
        </p:cxnSp>
        <p:cxnSp>
          <p:nvCxnSpPr>
            <p:cNvPr id="226379" name="AutoShape 75"/>
            <p:cNvCxnSpPr>
              <a:cxnSpLocks noChangeShapeType="1"/>
              <a:stCxn id="226368" idx="4"/>
              <a:endCxn id="226357" idx="2"/>
            </p:cNvCxnSpPr>
            <p:nvPr/>
          </p:nvCxnSpPr>
          <p:spPr bwMode="auto">
            <a:xfrm flipV="1">
              <a:off x="3728" y="1832"/>
              <a:ext cx="832" cy="510"/>
            </a:xfrm>
            <a:prstGeom prst="straightConnector1">
              <a:avLst/>
            </a:prstGeom>
            <a:noFill/>
            <a:ln w="25400">
              <a:solidFill>
                <a:schemeClr val="tx1"/>
              </a:solidFill>
              <a:round/>
              <a:headEnd/>
              <a:tailEnd type="triangle" w="lg" len="lg"/>
            </a:ln>
            <a:effectLst/>
          </p:spPr>
        </p:cxnSp>
        <p:cxnSp>
          <p:nvCxnSpPr>
            <p:cNvPr id="226380" name="AutoShape 76"/>
            <p:cNvCxnSpPr>
              <a:cxnSpLocks noChangeShapeType="1"/>
              <a:stCxn id="226367" idx="4"/>
              <a:endCxn id="226354" idx="2"/>
            </p:cNvCxnSpPr>
            <p:nvPr/>
          </p:nvCxnSpPr>
          <p:spPr bwMode="auto">
            <a:xfrm flipV="1">
              <a:off x="3728" y="2342"/>
              <a:ext cx="832" cy="174"/>
            </a:xfrm>
            <a:prstGeom prst="straightConnector1">
              <a:avLst/>
            </a:prstGeom>
            <a:noFill/>
            <a:ln w="25400">
              <a:solidFill>
                <a:schemeClr val="tx1"/>
              </a:solidFill>
              <a:round/>
              <a:headEnd/>
              <a:tailEnd type="triangle" w="lg" len="lg"/>
            </a:ln>
            <a:effectLst/>
          </p:spPr>
        </p:cxnSp>
        <p:cxnSp>
          <p:nvCxnSpPr>
            <p:cNvPr id="226381" name="AutoShape 77"/>
            <p:cNvCxnSpPr>
              <a:cxnSpLocks noChangeShapeType="1"/>
              <a:stCxn id="226366" idx="4"/>
              <a:endCxn id="226350" idx="2"/>
            </p:cNvCxnSpPr>
            <p:nvPr/>
          </p:nvCxnSpPr>
          <p:spPr bwMode="auto">
            <a:xfrm>
              <a:off x="3728" y="2690"/>
              <a:ext cx="832" cy="342"/>
            </a:xfrm>
            <a:prstGeom prst="straightConnector1">
              <a:avLst/>
            </a:prstGeom>
            <a:noFill/>
            <a:ln w="25400">
              <a:solidFill>
                <a:schemeClr val="tx1"/>
              </a:solidFill>
              <a:round/>
              <a:headEnd/>
              <a:tailEnd type="triangle" w="lg" len="lg"/>
            </a:ln>
            <a:effectLst/>
          </p:spPr>
        </p:cxnSp>
        <p:cxnSp>
          <p:nvCxnSpPr>
            <p:cNvPr id="226382" name="AutoShape 78"/>
            <p:cNvCxnSpPr>
              <a:cxnSpLocks noChangeShapeType="1"/>
              <a:stCxn id="226365" idx="4"/>
              <a:endCxn id="226351" idx="2"/>
            </p:cNvCxnSpPr>
            <p:nvPr/>
          </p:nvCxnSpPr>
          <p:spPr bwMode="auto">
            <a:xfrm>
              <a:off x="3728" y="2858"/>
              <a:ext cx="832" cy="0"/>
            </a:xfrm>
            <a:prstGeom prst="straightConnector1">
              <a:avLst/>
            </a:prstGeom>
            <a:noFill/>
            <a:ln w="25400">
              <a:solidFill>
                <a:schemeClr val="tx1"/>
              </a:solidFill>
              <a:round/>
              <a:headEnd/>
              <a:tailEnd type="triangle" w="lg" len="lg"/>
            </a:ln>
            <a:effectLst/>
          </p:spPr>
        </p:cxnSp>
        <p:cxnSp>
          <p:nvCxnSpPr>
            <p:cNvPr id="226383" name="AutoShape 79"/>
            <p:cNvCxnSpPr>
              <a:cxnSpLocks noChangeShapeType="1"/>
              <a:stCxn id="226364" idx="4"/>
              <a:endCxn id="226349" idx="2"/>
            </p:cNvCxnSpPr>
            <p:nvPr/>
          </p:nvCxnSpPr>
          <p:spPr bwMode="auto">
            <a:xfrm>
              <a:off x="3728" y="3032"/>
              <a:ext cx="832" cy="624"/>
            </a:xfrm>
            <a:prstGeom prst="straightConnector1">
              <a:avLst/>
            </a:prstGeom>
            <a:noFill/>
            <a:ln w="25400">
              <a:solidFill>
                <a:schemeClr val="tx1"/>
              </a:solidFill>
              <a:round/>
              <a:headEnd/>
              <a:tailEnd type="triangle" w="lg" len="lg"/>
            </a:ln>
            <a:effectLst/>
          </p:spPr>
        </p:cxnSp>
        <p:cxnSp>
          <p:nvCxnSpPr>
            <p:cNvPr id="226384" name="AutoShape 80"/>
            <p:cNvCxnSpPr>
              <a:cxnSpLocks noChangeShapeType="1"/>
              <a:stCxn id="226363" idx="4"/>
              <a:endCxn id="226353" idx="2"/>
            </p:cNvCxnSpPr>
            <p:nvPr/>
          </p:nvCxnSpPr>
          <p:spPr bwMode="auto">
            <a:xfrm flipV="1">
              <a:off x="3728" y="2516"/>
              <a:ext cx="832" cy="1140"/>
            </a:xfrm>
            <a:prstGeom prst="straightConnector1">
              <a:avLst/>
            </a:prstGeom>
            <a:noFill/>
            <a:ln w="25400">
              <a:solidFill>
                <a:schemeClr val="tx1"/>
              </a:solidFill>
              <a:round/>
              <a:headEnd/>
              <a:tailEnd type="triangle" w="lg" len="lg"/>
            </a:ln>
            <a:effectLst/>
          </p:spPr>
        </p:cxnSp>
      </p:grpSp>
      <mc:AlternateContent xmlns:mc="http://schemas.openxmlformats.org/markup-compatibility/2006" xmlns:a14="http://schemas.microsoft.com/office/drawing/2010/main">
        <mc:Choice Requires="a14">
          <p:sp>
            <p:nvSpPr>
              <p:cNvPr id="82" name="Rectangle 81"/>
              <p:cNvSpPr/>
              <p:nvPr/>
            </p:nvSpPr>
            <p:spPr>
              <a:xfrm>
                <a:off x="69687" y="6575370"/>
                <a:ext cx="631904" cy="215444"/>
              </a:xfrm>
              <a:prstGeom prst="rect">
                <a:avLst/>
              </a:prstGeom>
            </p:spPr>
            <p:txBody>
              <a:bodyPr wrap="none">
                <a:spAutoFit/>
              </a:bodyPr>
              <a:lstStyle/>
              <a:p>
                <a:r>
                  <a:rPr lang="en-US" sz="800" dirty="0"/>
                  <a:t>[NVIDIA]</a:t>
                </a:r>
                <a14:m>
                  <m:oMath xmlns:m="http://schemas.openxmlformats.org/officeDocument/2006/math">
                    <m:r>
                      <a:rPr lang="en-US" sz="800" b="0" i="1" smtClean="0">
                        <a:latin typeface="Cambria Math" panose="02040503050406030204" pitchFamily="18" charset="0"/>
                      </a:rPr>
                      <m:t>→</m:t>
                    </m:r>
                  </m:oMath>
                </a14:m>
                <a:endParaRPr lang="en-US" sz="800" dirty="0"/>
              </a:p>
            </p:txBody>
          </p:sp>
        </mc:Choice>
        <mc:Fallback xmlns="">
          <p:sp>
            <p:nvSpPr>
              <p:cNvPr id="82" name="Rectangle 81"/>
              <p:cNvSpPr>
                <a:spLocks noRot="1" noChangeAspect="1" noMove="1" noResize="1" noEditPoints="1" noAdjustHandles="1" noChangeArrowheads="1" noChangeShapeType="1" noTextEdit="1"/>
              </p:cNvSpPr>
              <p:nvPr/>
            </p:nvSpPr>
            <p:spPr>
              <a:xfrm>
                <a:off x="69687" y="6575370"/>
                <a:ext cx="631904" cy="215444"/>
              </a:xfrm>
              <a:prstGeom prst="rect">
                <a:avLst/>
              </a:prstGeom>
              <a:blipFill>
                <a:blip r:embed="rId3"/>
                <a:stretch>
                  <a:fillRect b="-1142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819379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Bank Addressing Examples</a:t>
            </a:r>
            <a:br>
              <a:rPr lang="en-US" dirty="0"/>
            </a:br>
            <a:r>
              <a:rPr lang="en-US" sz="2000" dirty="0"/>
              <a:t>Transactions Involving 4 Byte Words</a:t>
            </a:r>
            <a:endParaRPr lang="en-US" dirty="0"/>
          </a:p>
        </p:txBody>
      </p:sp>
      <p:sp>
        <p:nvSpPr>
          <p:cNvPr id="5" name="Slide Number Placeholder 4"/>
          <p:cNvSpPr>
            <a:spLocks noGrp="1"/>
          </p:cNvSpPr>
          <p:nvPr>
            <p:ph type="sldNum" sz="quarter" idx="12"/>
          </p:nvPr>
        </p:nvSpPr>
        <p:spPr/>
        <p:txBody>
          <a:bodyPr/>
          <a:lstStyle/>
          <a:p>
            <a:fld id="{D3CBA5F2-BA81-4598-939D-5BFFBD4009F6}" type="slidenum">
              <a:rPr lang="en-US" altLang="en-US" smtClean="0"/>
              <a:pPr/>
              <a:t>17</a:t>
            </a:fld>
            <a:endParaRPr lang="en-US" altLang="en-US"/>
          </a:p>
        </p:txBody>
      </p:sp>
      <p:pic>
        <p:nvPicPr>
          <p:cNvPr id="2050" name="Picture 2" descr="C:\Users\negrut\Academic\Classes\ME964\SupportMaterial\NVIDAmaterial\steveRennichMemJuly2011\Capture7.PNG"/>
          <p:cNvPicPr>
            <a:picLocks noChangeAspect="1" noChangeArrowheads="1"/>
          </p:cNvPicPr>
          <p:nvPr/>
        </p:nvPicPr>
        <p:blipFill rotWithShape="1">
          <a:blip r:embed="rId3">
            <a:extLst>
              <a:ext uri="{28A0092B-C50C-407E-A947-70E740481C1C}">
                <a14:useLocalDpi xmlns:a14="http://schemas.microsoft.com/office/drawing/2010/main" val="0"/>
              </a:ext>
            </a:extLst>
          </a:blip>
          <a:srcRect l="50139" t="24817" r="6636" b="14103"/>
          <a:stretch/>
        </p:blipFill>
        <p:spPr bwMode="auto">
          <a:xfrm>
            <a:off x="7281334" y="2649692"/>
            <a:ext cx="3952474" cy="3390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199" y="2046709"/>
            <a:ext cx="4470399" cy="523220"/>
          </a:xfrm>
          <a:prstGeom prst="rect">
            <a:avLst/>
          </a:prstGeom>
        </p:spPr>
        <p:txBody>
          <a:bodyPr wrap="square">
            <a:spAutoFit/>
          </a:bodyPr>
          <a:lstStyle/>
          <a:p>
            <a:r>
              <a:rPr lang="en-US" sz="1400" dirty="0">
                <a:latin typeface="+mj-lt"/>
              </a:rPr>
              <a:t>A case in which only the even banks end up being accessed, and the warps access different words in each bank</a:t>
            </a:r>
          </a:p>
        </p:txBody>
      </p:sp>
      <p:sp>
        <p:nvSpPr>
          <p:cNvPr id="6" name="Rectangle 5"/>
          <p:cNvSpPr/>
          <p:nvPr/>
        </p:nvSpPr>
        <p:spPr>
          <a:xfrm>
            <a:off x="6886904" y="2046709"/>
            <a:ext cx="4741333" cy="523220"/>
          </a:xfrm>
          <a:prstGeom prst="rect">
            <a:avLst/>
          </a:prstGeom>
        </p:spPr>
        <p:txBody>
          <a:bodyPr wrap="square">
            <a:spAutoFit/>
          </a:bodyPr>
          <a:lstStyle/>
          <a:p>
            <a:r>
              <a:rPr lang="en-US" sz="1400" dirty="0">
                <a:latin typeface="+mj-lt"/>
              </a:rPr>
              <a:t>A case in which the 32 threads in a warp access only banks 0, 8, 16, and 24 (and different words in these four banks)</a:t>
            </a:r>
          </a:p>
        </p:txBody>
      </p:sp>
      <p:pic>
        <p:nvPicPr>
          <p:cNvPr id="7" name="Picture 2" descr="C:\Users\negrut\Academic\Classes\ME964\SupportMaterial\NVIDAmaterial\steveRennichMemJuly2011\Capture7.PNG"/>
          <p:cNvPicPr>
            <a:picLocks noChangeAspect="1" noChangeArrowheads="1"/>
          </p:cNvPicPr>
          <p:nvPr/>
        </p:nvPicPr>
        <p:blipFill rotWithShape="1">
          <a:blip r:embed="rId3">
            <a:extLst>
              <a:ext uri="{28A0092B-C50C-407E-A947-70E740481C1C}">
                <a14:useLocalDpi xmlns:a14="http://schemas.microsoft.com/office/drawing/2010/main" val="0"/>
              </a:ext>
            </a:extLst>
          </a:blip>
          <a:srcRect l="6018" t="24817" r="49722" b="14103"/>
          <a:stretch/>
        </p:blipFill>
        <p:spPr bwMode="auto">
          <a:xfrm>
            <a:off x="820867" y="2649692"/>
            <a:ext cx="4047065" cy="33905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p:cNvSpPr/>
              <p:nvPr/>
            </p:nvSpPr>
            <p:spPr>
              <a:xfrm>
                <a:off x="69687" y="6575370"/>
                <a:ext cx="631904" cy="215444"/>
              </a:xfrm>
              <a:prstGeom prst="rect">
                <a:avLst/>
              </a:prstGeom>
            </p:spPr>
            <p:txBody>
              <a:bodyPr wrap="none">
                <a:spAutoFit/>
              </a:bodyPr>
              <a:lstStyle/>
              <a:p>
                <a:r>
                  <a:rPr lang="en-US" sz="800" dirty="0"/>
                  <a:t>[NVIDIA]</a:t>
                </a:r>
                <a14:m>
                  <m:oMath xmlns:m="http://schemas.openxmlformats.org/officeDocument/2006/math">
                    <m:r>
                      <a:rPr lang="en-US" sz="800" b="0" i="1" smtClean="0">
                        <a:latin typeface="Cambria Math" panose="02040503050406030204" pitchFamily="18" charset="0"/>
                      </a:rPr>
                      <m:t>→</m:t>
                    </m:r>
                  </m:oMath>
                </a14:m>
                <a:endParaRPr lang="en-US" sz="800" dirty="0"/>
              </a:p>
            </p:txBody>
          </p:sp>
        </mc:Choice>
        <mc:Fallback xmlns="">
          <p:sp>
            <p:nvSpPr>
              <p:cNvPr id="4" name="Rectangle 3"/>
              <p:cNvSpPr>
                <a:spLocks noRot="1" noChangeAspect="1" noMove="1" noResize="1" noEditPoints="1" noAdjustHandles="1" noChangeArrowheads="1" noChangeShapeType="1" noTextEdit="1"/>
              </p:cNvSpPr>
              <p:nvPr/>
            </p:nvSpPr>
            <p:spPr>
              <a:xfrm>
                <a:off x="69687" y="6575370"/>
                <a:ext cx="631904" cy="215444"/>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4180031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Examples</a:t>
            </a:r>
          </a:p>
        </p:txBody>
      </p:sp>
      <p:sp>
        <p:nvSpPr>
          <p:cNvPr id="5" name="Slide Number Placeholder 4"/>
          <p:cNvSpPr>
            <a:spLocks noGrp="1"/>
          </p:cNvSpPr>
          <p:nvPr>
            <p:ph type="sldNum" sz="quarter" idx="12"/>
          </p:nvPr>
        </p:nvSpPr>
        <p:spPr/>
        <p:txBody>
          <a:bodyPr/>
          <a:lstStyle/>
          <a:p>
            <a:fld id="{D3CBA5F2-BA81-4598-939D-5BFFBD4009F6}" type="slidenum">
              <a:rPr lang="en-US" altLang="en-US" smtClean="0"/>
              <a:pPr/>
              <a:t>18</a:t>
            </a:fld>
            <a:endParaRPr lang="en-US" altLang="en-US"/>
          </a:p>
        </p:txBody>
      </p:sp>
      <p:pic>
        <p:nvPicPr>
          <p:cNvPr id="3074" name="Picture 2" descr="C:\Users\negrut\Academic\Classes\ME964\SupportMaterial\NVIDAmaterial\steveRennichMemJuly2011\Capture8Multicast.PNG"/>
          <p:cNvPicPr>
            <a:picLocks noChangeAspect="1" noChangeArrowheads="1"/>
          </p:cNvPicPr>
          <p:nvPr/>
        </p:nvPicPr>
        <p:blipFill rotWithShape="1">
          <a:blip r:embed="rId3">
            <a:extLst>
              <a:ext uri="{28A0092B-C50C-407E-A947-70E740481C1C}">
                <a14:useLocalDpi xmlns:a14="http://schemas.microsoft.com/office/drawing/2010/main" val="0"/>
              </a:ext>
            </a:extLst>
          </a:blip>
          <a:srcRect l="5841" t="27120" r="50004" b="15235"/>
          <a:stretch/>
        </p:blipFill>
        <p:spPr bwMode="auto">
          <a:xfrm>
            <a:off x="659916" y="2836333"/>
            <a:ext cx="4037512" cy="3277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394113" y="1096124"/>
            <a:ext cx="8839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4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0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8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9pPr>
          </a:lstStyle>
          <a:p>
            <a:pPr marL="457200" indent="-457200">
              <a:lnSpc>
                <a:spcPct val="90000"/>
              </a:lnSpc>
            </a:pPr>
            <a:r>
              <a:rPr lang="en-US" sz="2200" dirty="0"/>
              <a:t>Two “no conflict” scenarios, </a:t>
            </a:r>
            <a:r>
              <a:rPr lang="en-US" sz="2200" u="sng" dirty="0">
                <a:solidFill>
                  <a:srgbClr val="0070C0"/>
                </a:solidFill>
              </a:rPr>
              <a:t>reading</a:t>
            </a:r>
            <a:r>
              <a:rPr lang="en-US" sz="2200" dirty="0"/>
              <a:t> operations:</a:t>
            </a:r>
          </a:p>
          <a:p>
            <a:pPr marL="806450" lvl="1" indent="-457200">
              <a:lnSpc>
                <a:spcPct val="90000"/>
              </a:lnSpc>
            </a:pPr>
            <a:r>
              <a:rPr lang="en-US" sz="1800" dirty="0"/>
              <a:t>Broadcast: all threads in a warp access the same word in a bank</a:t>
            </a:r>
          </a:p>
          <a:p>
            <a:pPr marL="806450" lvl="1" indent="-457200">
              <a:lnSpc>
                <a:spcPct val="90000"/>
              </a:lnSpc>
            </a:pPr>
            <a:r>
              <a:rPr lang="en-US" sz="1800" dirty="0"/>
              <a:t>Multicast: several threads in a warp access the same word in the same bank</a:t>
            </a:r>
          </a:p>
        </p:txBody>
      </p:sp>
      <p:grpSp>
        <p:nvGrpSpPr>
          <p:cNvPr id="4" name="Group 3"/>
          <p:cNvGrpSpPr/>
          <p:nvPr/>
        </p:nvGrpSpPr>
        <p:grpSpPr>
          <a:xfrm>
            <a:off x="6481234" y="2836333"/>
            <a:ext cx="3928533" cy="3277275"/>
            <a:chOff x="6096000" y="2806390"/>
            <a:chExt cx="3928533" cy="3277275"/>
          </a:xfrm>
        </p:grpSpPr>
        <p:pic>
          <p:nvPicPr>
            <p:cNvPr id="7" name="Picture 2" descr="C:\Users\negrut\Academic\Classes\ME964\SupportMaterial\NVIDAmaterial\steveRennichMemJuly2011\Capture8Multicast.PNG"/>
            <p:cNvPicPr>
              <a:picLocks noChangeAspect="1" noChangeArrowheads="1"/>
            </p:cNvPicPr>
            <p:nvPr/>
          </p:nvPicPr>
          <p:blipFill rotWithShape="1">
            <a:blip r:embed="rId3">
              <a:extLst>
                <a:ext uri="{28A0092B-C50C-407E-A947-70E740481C1C}">
                  <a14:useLocalDpi xmlns:a14="http://schemas.microsoft.com/office/drawing/2010/main" val="0"/>
                </a:ext>
              </a:extLst>
            </a:blip>
            <a:srcRect l="49692" t="27120" r="7345" b="15235"/>
            <a:stretch/>
          </p:blipFill>
          <p:spPr bwMode="auto">
            <a:xfrm>
              <a:off x="6096000" y="2806390"/>
              <a:ext cx="3928533" cy="3277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336367" y="2836333"/>
              <a:ext cx="2002366" cy="245534"/>
            </a:xfrm>
            <a:prstGeom prst="rect">
              <a:avLst/>
            </a:prstGeom>
            <a:solidFill>
              <a:srgbClr val="030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5903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z="3500" dirty="0"/>
              <a:t>Linear Addressing</a:t>
            </a:r>
          </a:p>
        </p:txBody>
      </p:sp>
      <p:sp>
        <p:nvSpPr>
          <p:cNvPr id="234499" name="Rectangle 3"/>
          <p:cNvSpPr>
            <a:spLocks noGrp="1" noChangeArrowheads="1"/>
          </p:cNvSpPr>
          <p:nvPr>
            <p:ph type="body" idx="4294967295"/>
          </p:nvPr>
        </p:nvSpPr>
        <p:spPr>
          <a:xfrm>
            <a:off x="875370" y="1125400"/>
            <a:ext cx="10885449" cy="2743200"/>
          </a:xfrm>
        </p:spPr>
        <p:txBody>
          <a:bodyPr/>
          <a:lstStyle/>
          <a:p>
            <a:pPr marL="457200" indent="-457200"/>
            <a:r>
              <a:rPr lang="en-US" sz="2200" dirty="0"/>
              <a:t>Given:</a:t>
            </a:r>
          </a:p>
          <a:p>
            <a:pPr marL="0" indent="0">
              <a:buNone/>
            </a:pPr>
            <a:r>
              <a:rPr lang="en-US" sz="2000" dirty="0">
                <a:solidFill>
                  <a:srgbClr val="FF00FF"/>
                </a:solidFill>
                <a:latin typeface="Consolas" pitchFamily="49" charset="0"/>
                <a:cs typeface="Consolas" pitchFamily="49" charset="0"/>
              </a:rPr>
              <a:t>__shared__</a:t>
            </a:r>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float</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sharedM</a:t>
            </a:r>
            <a:r>
              <a:rPr lang="en-US" sz="2000" dirty="0">
                <a:solidFill>
                  <a:prstClr val="black"/>
                </a:solidFill>
                <a:latin typeface="Consolas" pitchFamily="49" charset="0"/>
                <a:cs typeface="Consolas" pitchFamily="49" charset="0"/>
              </a:rPr>
              <a:t>[256]; </a:t>
            </a:r>
          </a:p>
          <a:p>
            <a:pPr marL="0" indent="0">
              <a:buNone/>
            </a:pPr>
            <a:r>
              <a:rPr lang="en-US" sz="2000" dirty="0">
                <a:solidFill>
                  <a:srgbClr val="0000FF"/>
                </a:solidFill>
                <a:latin typeface="Consolas" pitchFamily="49" charset="0"/>
                <a:cs typeface="Consolas" pitchFamily="49" charset="0"/>
              </a:rPr>
              <a:t>float</a:t>
            </a:r>
            <a:r>
              <a:rPr lang="en-US" sz="2000" dirty="0">
                <a:solidFill>
                  <a:prstClr val="black"/>
                </a:solidFill>
                <a:latin typeface="Consolas" pitchFamily="49" charset="0"/>
                <a:cs typeface="Consolas" pitchFamily="49" charset="0"/>
              </a:rPr>
              <a:t> foo =  </a:t>
            </a:r>
            <a:r>
              <a:rPr lang="en-US" sz="2000" dirty="0" err="1" smtClean="0">
                <a:solidFill>
                  <a:prstClr val="black"/>
                </a:solidFill>
                <a:latin typeface="Consolas" pitchFamily="49" charset="0"/>
                <a:cs typeface="Consolas" pitchFamily="49" charset="0"/>
              </a:rPr>
              <a:t>sharedM</a:t>
            </a:r>
            <a:r>
              <a:rPr lang="en-US" sz="2000" dirty="0" smtClean="0">
                <a:solidFill>
                  <a:prstClr val="black"/>
                </a:solidFill>
                <a:latin typeface="Consolas" pitchFamily="49" charset="0"/>
                <a:cs typeface="Consolas" pitchFamily="49" charset="0"/>
              </a:rPr>
              <a:t>[</a:t>
            </a:r>
            <a:r>
              <a:rPr lang="en-US" sz="2000" dirty="0" err="1" smtClean="0">
                <a:solidFill>
                  <a:prstClr val="black"/>
                </a:solidFill>
                <a:latin typeface="Consolas" pitchFamily="49" charset="0"/>
                <a:cs typeface="Consolas" pitchFamily="49" charset="0"/>
              </a:rPr>
              <a:t>baseIndex</a:t>
            </a:r>
            <a:r>
              <a:rPr lang="en-US" sz="2000" dirty="0" smtClean="0">
                <a:solidFill>
                  <a:prstClr val="black"/>
                </a:solidFill>
                <a:latin typeface="Consolas" pitchFamily="49" charset="0"/>
                <a:cs typeface="Consolas" pitchFamily="49" charset="0"/>
              </a:rPr>
              <a:t> </a:t>
            </a:r>
            <a:r>
              <a:rPr lang="en-US" sz="2000" dirty="0">
                <a:solidFill>
                  <a:prstClr val="black"/>
                </a:solidFill>
                <a:latin typeface="Consolas" pitchFamily="49" charset="0"/>
                <a:cs typeface="Consolas" pitchFamily="49" charset="0"/>
              </a:rPr>
              <a:t>+ s * </a:t>
            </a:r>
            <a:r>
              <a:rPr lang="en-US" sz="2000" dirty="0" err="1">
                <a:solidFill>
                  <a:srgbClr val="FF00FF"/>
                </a:solidFill>
                <a:latin typeface="Consolas" pitchFamily="49" charset="0"/>
                <a:cs typeface="Consolas" pitchFamily="49" charset="0"/>
              </a:rPr>
              <a:t>threadIdx</a:t>
            </a:r>
            <a:r>
              <a:rPr lang="en-US" sz="2000" dirty="0" err="1">
                <a:solidFill>
                  <a:prstClr val="black"/>
                </a:solidFill>
                <a:latin typeface="Consolas" pitchFamily="49" charset="0"/>
                <a:cs typeface="Consolas" pitchFamily="49" charset="0"/>
              </a:rPr>
              <a:t>.x</a:t>
            </a:r>
            <a:r>
              <a:rPr lang="en-US" sz="2000" dirty="0">
                <a:solidFill>
                  <a:prstClr val="black"/>
                </a:solidFill>
                <a:latin typeface="Consolas" pitchFamily="49" charset="0"/>
                <a:cs typeface="Consolas" pitchFamily="49" charset="0"/>
              </a:rPr>
              <a:t>];</a:t>
            </a:r>
          </a:p>
          <a:p>
            <a:pPr marL="457200" indent="-457200" algn="ctr">
              <a:buNone/>
            </a:pPr>
            <a:endParaRPr lang="en-US" sz="2000" dirty="0">
              <a:solidFill>
                <a:schemeClr val="tx2"/>
              </a:solidFill>
            </a:endParaRPr>
          </a:p>
          <a:p>
            <a:pPr marL="457200" indent="-457200"/>
            <a:r>
              <a:rPr lang="en-US" sz="2200" dirty="0"/>
              <a:t>This is bank-conflict-free if </a:t>
            </a:r>
            <a:r>
              <a:rPr lang="en-US" dirty="0">
                <a:solidFill>
                  <a:srgbClr val="0070C0"/>
                </a:solidFill>
                <a:latin typeface="Consolas" pitchFamily="49" charset="0"/>
                <a:cs typeface="Consolas" pitchFamily="49" charset="0"/>
              </a:rPr>
              <a:t>s</a:t>
            </a:r>
            <a:r>
              <a:rPr lang="en-US" sz="2200" dirty="0"/>
              <a:t> shares no common factors with the number of banks </a:t>
            </a:r>
          </a:p>
          <a:p>
            <a:pPr marL="974725" lvl="1" indent="-403225"/>
            <a:r>
              <a:rPr lang="en-US" dirty="0"/>
              <a:t>Conclusion: you are fine if </a:t>
            </a:r>
            <a:r>
              <a:rPr lang="en-US" dirty="0">
                <a:solidFill>
                  <a:srgbClr val="0070C0"/>
                </a:solidFill>
                <a:latin typeface="Consolas" pitchFamily="49" charset="0"/>
                <a:cs typeface="Consolas" pitchFamily="49" charset="0"/>
              </a:rPr>
              <a:t>s</a:t>
            </a:r>
            <a:r>
              <a:rPr lang="en-US" dirty="0"/>
              <a:t> is </a:t>
            </a:r>
            <a:r>
              <a:rPr lang="en-US" u="sng" dirty="0"/>
              <a:t>odd</a:t>
            </a:r>
            <a:endParaRPr lang="en-US" u="sng" dirty="0">
              <a:solidFill>
                <a:schemeClr val="accent2"/>
              </a:solidFill>
            </a:endParaRPr>
          </a:p>
        </p:txBody>
      </p:sp>
      <p:grpSp>
        <p:nvGrpSpPr>
          <p:cNvPr id="5" name="Group 4"/>
          <p:cNvGrpSpPr/>
          <p:nvPr/>
        </p:nvGrpSpPr>
        <p:grpSpPr>
          <a:xfrm>
            <a:off x="6584795" y="3707123"/>
            <a:ext cx="2209800" cy="2554287"/>
            <a:chOff x="6584795" y="3707123"/>
            <a:chExt cx="2209800" cy="2554287"/>
          </a:xfrm>
        </p:grpSpPr>
        <p:grpSp>
          <p:nvGrpSpPr>
            <p:cNvPr id="234539" name="Group 43"/>
            <p:cNvGrpSpPr>
              <a:grpSpLocks/>
            </p:cNvGrpSpPr>
            <p:nvPr/>
          </p:nvGrpSpPr>
          <p:grpSpPr bwMode="auto">
            <a:xfrm>
              <a:off x="8057995" y="3975410"/>
              <a:ext cx="736600" cy="2286000"/>
              <a:chOff x="4656" y="1488"/>
              <a:chExt cx="768" cy="2064"/>
            </a:xfrm>
          </p:grpSpPr>
          <p:sp>
            <p:nvSpPr>
              <p:cNvPr id="234540" name="AutoShape 44"/>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4541" name="AutoShape 45"/>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4542" name="AutoShape 46"/>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4543" name="AutoShape 47"/>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4544" name="AutoShape 48"/>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4</a:t>
                </a:r>
              </a:p>
            </p:txBody>
          </p:sp>
          <p:sp>
            <p:nvSpPr>
              <p:cNvPr id="234545" name="AutoShape 49"/>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a:t>
                </a:r>
              </a:p>
            </p:txBody>
          </p:sp>
          <p:sp>
            <p:nvSpPr>
              <p:cNvPr id="234546" name="AutoShape 50"/>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4547" name="AutoShape 51"/>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4548" name="AutoShape 52"/>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4549" name="Group 53"/>
              <p:cNvGrpSpPr>
                <a:grpSpLocks/>
              </p:cNvGrpSpPr>
              <p:nvPr/>
            </p:nvGrpSpPr>
            <p:grpSpPr bwMode="auto">
              <a:xfrm>
                <a:off x="5010" y="3000"/>
                <a:ext cx="48" cy="240"/>
                <a:chOff x="2400" y="2832"/>
                <a:chExt cx="48" cy="240"/>
              </a:xfrm>
            </p:grpSpPr>
            <p:sp>
              <p:nvSpPr>
                <p:cNvPr id="234550" name="Oval 54"/>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51" name="Oval 55"/>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52" name="Oval 56"/>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4553" name="Group 57"/>
            <p:cNvGrpSpPr>
              <a:grpSpLocks/>
            </p:cNvGrpSpPr>
            <p:nvPr/>
          </p:nvGrpSpPr>
          <p:grpSpPr bwMode="auto">
            <a:xfrm>
              <a:off x="6584795" y="3975410"/>
              <a:ext cx="736600" cy="2286000"/>
              <a:chOff x="4656" y="1488"/>
              <a:chExt cx="768" cy="2064"/>
            </a:xfrm>
          </p:grpSpPr>
          <p:sp>
            <p:nvSpPr>
              <p:cNvPr id="234554" name="AutoShape 58"/>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4555" name="AutoShape 59"/>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4556" name="AutoShape 60"/>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4557" name="AutoShape 61"/>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4558" name="AutoShape 62"/>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4559" name="AutoShape 63"/>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4560" name="AutoShape 64"/>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4561" name="AutoShape 65"/>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4562" name="AutoShape 66"/>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4563" name="Group 67"/>
              <p:cNvGrpSpPr>
                <a:grpSpLocks/>
              </p:cNvGrpSpPr>
              <p:nvPr/>
            </p:nvGrpSpPr>
            <p:grpSpPr bwMode="auto">
              <a:xfrm>
                <a:off x="5010" y="3000"/>
                <a:ext cx="48" cy="240"/>
                <a:chOff x="2400" y="2832"/>
                <a:chExt cx="48" cy="240"/>
              </a:xfrm>
            </p:grpSpPr>
            <p:sp>
              <p:nvSpPr>
                <p:cNvPr id="234564" name="Oval 68"/>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65" name="Oval 69"/>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66" name="Oval 70"/>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4567" name="AutoShape 71"/>
            <p:cNvCxnSpPr>
              <a:cxnSpLocks noChangeShapeType="1"/>
              <a:stCxn id="234562" idx="4"/>
              <a:endCxn id="234548" idx="2"/>
            </p:cNvCxnSpPr>
            <p:nvPr/>
          </p:nvCxnSpPr>
          <p:spPr bwMode="auto">
            <a:xfrm>
              <a:off x="7259484" y="4143685"/>
              <a:ext cx="798513" cy="0"/>
            </a:xfrm>
            <a:prstGeom prst="straightConnector1">
              <a:avLst/>
            </a:prstGeom>
            <a:noFill/>
            <a:ln w="12700">
              <a:solidFill>
                <a:schemeClr val="tx1"/>
              </a:solidFill>
              <a:round/>
              <a:headEnd/>
              <a:tailEnd type="triangle" w="lg" len="lg"/>
            </a:ln>
            <a:effectLst/>
          </p:spPr>
        </p:cxnSp>
        <p:cxnSp>
          <p:nvCxnSpPr>
            <p:cNvPr id="234568" name="AutoShape 72"/>
            <p:cNvCxnSpPr>
              <a:cxnSpLocks noChangeShapeType="1"/>
              <a:stCxn id="234561" idx="4"/>
              <a:endCxn id="234545" idx="2"/>
            </p:cNvCxnSpPr>
            <p:nvPr/>
          </p:nvCxnSpPr>
          <p:spPr bwMode="auto">
            <a:xfrm>
              <a:off x="7249958" y="4329424"/>
              <a:ext cx="808038" cy="379413"/>
            </a:xfrm>
            <a:prstGeom prst="straightConnector1">
              <a:avLst/>
            </a:prstGeom>
            <a:noFill/>
            <a:ln w="12700">
              <a:solidFill>
                <a:schemeClr val="tx1"/>
              </a:solidFill>
              <a:round/>
              <a:headEnd/>
              <a:tailEnd type="triangle" w="lg" len="lg"/>
            </a:ln>
            <a:effectLst/>
          </p:spPr>
        </p:cxnSp>
        <p:cxnSp>
          <p:nvCxnSpPr>
            <p:cNvPr id="234569" name="AutoShape 73"/>
            <p:cNvCxnSpPr>
              <a:cxnSpLocks noChangeShapeType="1"/>
              <a:stCxn id="234560" idx="4"/>
              <a:endCxn id="234542" idx="2"/>
            </p:cNvCxnSpPr>
            <p:nvPr/>
          </p:nvCxnSpPr>
          <p:spPr bwMode="auto">
            <a:xfrm>
              <a:off x="7251545" y="4523098"/>
              <a:ext cx="806450" cy="757238"/>
            </a:xfrm>
            <a:prstGeom prst="straightConnector1">
              <a:avLst/>
            </a:prstGeom>
            <a:noFill/>
            <a:ln w="12700">
              <a:solidFill>
                <a:schemeClr val="tx1"/>
              </a:solidFill>
              <a:round/>
              <a:headEnd/>
              <a:tailEnd type="triangle" w="lg" len="lg"/>
            </a:ln>
            <a:effectLst/>
          </p:spPr>
        </p:cxnSp>
        <p:cxnSp>
          <p:nvCxnSpPr>
            <p:cNvPr id="234570" name="AutoShape 74"/>
            <p:cNvCxnSpPr>
              <a:cxnSpLocks noChangeShapeType="1"/>
              <a:stCxn id="234559" idx="4"/>
            </p:cNvCxnSpPr>
            <p:nvPr/>
          </p:nvCxnSpPr>
          <p:spPr bwMode="auto">
            <a:xfrm>
              <a:off x="7251545" y="4708836"/>
              <a:ext cx="857250" cy="942975"/>
            </a:xfrm>
            <a:prstGeom prst="straightConnector1">
              <a:avLst/>
            </a:prstGeom>
            <a:noFill/>
            <a:ln w="12700">
              <a:solidFill>
                <a:schemeClr val="tx1"/>
              </a:solidFill>
              <a:prstDash val="dash"/>
              <a:round/>
              <a:headEnd/>
              <a:tailEnd type="triangle" w="lg" len="lg"/>
            </a:ln>
            <a:effectLst/>
          </p:spPr>
        </p:cxnSp>
        <p:cxnSp>
          <p:nvCxnSpPr>
            <p:cNvPr id="234571" name="AutoShape 75"/>
            <p:cNvCxnSpPr>
              <a:cxnSpLocks noChangeShapeType="1"/>
            </p:cNvCxnSpPr>
            <p:nvPr/>
          </p:nvCxnSpPr>
          <p:spPr bwMode="auto">
            <a:xfrm flipV="1">
              <a:off x="6987473" y="4354195"/>
              <a:ext cx="1009294" cy="1508494"/>
            </a:xfrm>
            <a:prstGeom prst="straightConnector1">
              <a:avLst/>
            </a:prstGeom>
            <a:noFill/>
            <a:ln w="12700">
              <a:solidFill>
                <a:schemeClr val="tx1"/>
              </a:solidFill>
              <a:prstDash val="dash"/>
              <a:round/>
              <a:headEnd/>
              <a:tailEnd type="triangle" w="lg" len="lg"/>
            </a:ln>
            <a:effectLst/>
          </p:spPr>
        </p:cxnSp>
        <p:cxnSp>
          <p:nvCxnSpPr>
            <p:cNvPr id="234575" name="AutoShape 79"/>
            <p:cNvCxnSpPr>
              <a:cxnSpLocks noChangeShapeType="1"/>
              <a:stCxn id="234554" idx="4"/>
            </p:cNvCxnSpPr>
            <p:nvPr/>
          </p:nvCxnSpPr>
          <p:spPr bwMode="auto">
            <a:xfrm flipV="1">
              <a:off x="7250782" y="5809527"/>
              <a:ext cx="1029618" cy="354283"/>
            </a:xfrm>
            <a:prstGeom prst="straightConnector1">
              <a:avLst/>
            </a:prstGeom>
            <a:noFill/>
            <a:ln w="12700">
              <a:solidFill>
                <a:schemeClr val="tx1"/>
              </a:solidFill>
              <a:prstDash val="dash"/>
              <a:round/>
              <a:headEnd/>
              <a:tailEnd type="triangle" w="lg" len="lg"/>
            </a:ln>
            <a:effectLst/>
          </p:spPr>
        </p:cxnSp>
        <p:sp>
          <p:nvSpPr>
            <p:cNvPr id="234576" name="Text Box 80"/>
            <p:cNvSpPr txBox="1">
              <a:spLocks noChangeArrowheads="1"/>
            </p:cNvSpPr>
            <p:nvPr/>
          </p:nvSpPr>
          <p:spPr bwMode="auto">
            <a:xfrm>
              <a:off x="7407120" y="3707123"/>
              <a:ext cx="558800" cy="366712"/>
            </a:xfrm>
            <a:prstGeom prst="rect">
              <a:avLst/>
            </a:prstGeom>
            <a:noFill/>
            <a:ln w="9525">
              <a:noFill/>
              <a:miter lim="800000"/>
              <a:headEnd/>
              <a:tailEnd/>
            </a:ln>
            <a:effectLst/>
          </p:spPr>
          <p:txBody>
            <a:bodyPr wrap="none">
              <a:spAutoFit/>
            </a:bodyPr>
            <a:lstStyle/>
            <a:p>
              <a:r>
                <a:rPr lang="en-US">
                  <a:latin typeface="Arial" pitchFamily="34" charset="0"/>
                </a:rPr>
                <a:t>s=3</a:t>
              </a:r>
            </a:p>
          </p:txBody>
        </p:sp>
      </p:grpSp>
      <p:grpSp>
        <p:nvGrpSpPr>
          <p:cNvPr id="4" name="Group 3"/>
          <p:cNvGrpSpPr/>
          <p:nvPr/>
        </p:nvGrpSpPr>
        <p:grpSpPr>
          <a:xfrm>
            <a:off x="3079595" y="3670611"/>
            <a:ext cx="2209800" cy="2590799"/>
            <a:chOff x="3079595" y="3670611"/>
            <a:chExt cx="2209800" cy="2590799"/>
          </a:xfrm>
        </p:grpSpPr>
        <p:grpSp>
          <p:nvGrpSpPr>
            <p:cNvPr id="234500" name="Group 4"/>
            <p:cNvGrpSpPr>
              <a:grpSpLocks/>
            </p:cNvGrpSpPr>
            <p:nvPr/>
          </p:nvGrpSpPr>
          <p:grpSpPr bwMode="auto">
            <a:xfrm>
              <a:off x="3079595" y="3975410"/>
              <a:ext cx="2209800" cy="2286000"/>
              <a:chOff x="432" y="1680"/>
              <a:chExt cx="2304" cy="2064"/>
            </a:xfrm>
          </p:grpSpPr>
          <p:grpSp>
            <p:nvGrpSpPr>
              <p:cNvPr id="234501" name="Group 5"/>
              <p:cNvGrpSpPr>
                <a:grpSpLocks/>
              </p:cNvGrpSpPr>
              <p:nvPr/>
            </p:nvGrpSpPr>
            <p:grpSpPr bwMode="auto">
              <a:xfrm>
                <a:off x="1968" y="1680"/>
                <a:ext cx="768" cy="2064"/>
                <a:chOff x="4656" y="1488"/>
                <a:chExt cx="768" cy="2064"/>
              </a:xfrm>
            </p:grpSpPr>
            <p:sp>
              <p:nvSpPr>
                <p:cNvPr id="234502" name="AutoShape 6"/>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4503" name="AutoShape 7"/>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4504" name="AutoShape 8"/>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4505" name="AutoShape 9"/>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4506" name="AutoShape 10"/>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4</a:t>
                  </a:r>
                </a:p>
              </p:txBody>
            </p:sp>
            <p:sp>
              <p:nvSpPr>
                <p:cNvPr id="234507" name="AutoShape 11"/>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a:t>
                  </a:r>
                </a:p>
              </p:txBody>
            </p:sp>
            <p:sp>
              <p:nvSpPr>
                <p:cNvPr id="234508" name="AutoShape 12"/>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4509" name="AutoShape 13"/>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1</a:t>
                  </a:r>
                </a:p>
              </p:txBody>
            </p:sp>
            <p:sp>
              <p:nvSpPr>
                <p:cNvPr id="234510" name="AutoShape 14"/>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4511" name="Group 15"/>
                <p:cNvGrpSpPr>
                  <a:grpSpLocks/>
                </p:cNvGrpSpPr>
                <p:nvPr/>
              </p:nvGrpSpPr>
              <p:grpSpPr bwMode="auto">
                <a:xfrm>
                  <a:off x="5010" y="3000"/>
                  <a:ext cx="48" cy="240"/>
                  <a:chOff x="2400" y="2832"/>
                  <a:chExt cx="48" cy="240"/>
                </a:xfrm>
              </p:grpSpPr>
              <p:sp>
                <p:nvSpPr>
                  <p:cNvPr id="234512" name="Oval 16"/>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13" name="Oval 17"/>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14" name="Oval 18"/>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4515" name="Group 19"/>
              <p:cNvGrpSpPr>
                <a:grpSpLocks/>
              </p:cNvGrpSpPr>
              <p:nvPr/>
            </p:nvGrpSpPr>
            <p:grpSpPr bwMode="auto">
              <a:xfrm>
                <a:off x="432" y="1680"/>
                <a:ext cx="768" cy="2064"/>
                <a:chOff x="4656" y="1488"/>
                <a:chExt cx="768" cy="2064"/>
              </a:xfrm>
            </p:grpSpPr>
            <p:sp>
              <p:nvSpPr>
                <p:cNvPr id="234516" name="AutoShape 20"/>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4517" name="AutoShape 21"/>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4518" name="AutoShape 22"/>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4519" name="AutoShape 23"/>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4520" name="AutoShape 24"/>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4521" name="AutoShape 25"/>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4522" name="AutoShape 26"/>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4523" name="AutoShape 27"/>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4524" name="AutoShape 28"/>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4525" name="Group 29"/>
                <p:cNvGrpSpPr>
                  <a:grpSpLocks/>
                </p:cNvGrpSpPr>
                <p:nvPr/>
              </p:nvGrpSpPr>
              <p:grpSpPr bwMode="auto">
                <a:xfrm>
                  <a:off x="5010" y="3000"/>
                  <a:ext cx="48" cy="240"/>
                  <a:chOff x="2400" y="2832"/>
                  <a:chExt cx="48" cy="240"/>
                </a:xfrm>
              </p:grpSpPr>
              <p:sp>
                <p:nvSpPr>
                  <p:cNvPr id="234526" name="Oval 30"/>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27" name="Oval 31"/>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28" name="Oval 32"/>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4529" name="AutoShape 33"/>
              <p:cNvCxnSpPr>
                <a:cxnSpLocks noChangeShapeType="1"/>
                <a:stCxn id="234524" idx="4"/>
                <a:endCxn id="234510" idx="2"/>
              </p:cNvCxnSpPr>
              <p:nvPr/>
            </p:nvCxnSpPr>
            <p:spPr bwMode="auto">
              <a:xfrm>
                <a:off x="1136" y="1832"/>
                <a:ext cx="832" cy="0"/>
              </a:xfrm>
              <a:prstGeom prst="straightConnector1">
                <a:avLst/>
              </a:prstGeom>
              <a:noFill/>
              <a:ln w="12700">
                <a:solidFill>
                  <a:schemeClr val="tx1"/>
                </a:solidFill>
                <a:round/>
                <a:headEnd/>
                <a:tailEnd type="triangle" w="lg" len="lg"/>
              </a:ln>
              <a:effectLst/>
            </p:spPr>
          </p:cxnSp>
          <p:cxnSp>
            <p:nvCxnSpPr>
              <p:cNvPr id="234530" name="AutoShape 34"/>
              <p:cNvCxnSpPr>
                <a:cxnSpLocks noChangeShapeType="1"/>
                <a:stCxn id="234523" idx="4"/>
                <a:endCxn id="234509" idx="2"/>
              </p:cNvCxnSpPr>
              <p:nvPr/>
            </p:nvCxnSpPr>
            <p:spPr bwMode="auto">
              <a:xfrm>
                <a:off x="1136" y="2000"/>
                <a:ext cx="832" cy="0"/>
              </a:xfrm>
              <a:prstGeom prst="straightConnector1">
                <a:avLst/>
              </a:prstGeom>
              <a:noFill/>
              <a:ln w="12700">
                <a:solidFill>
                  <a:schemeClr val="tx1"/>
                </a:solidFill>
                <a:round/>
                <a:headEnd/>
                <a:tailEnd type="triangle" w="lg" len="lg"/>
              </a:ln>
              <a:effectLst/>
            </p:spPr>
          </p:cxnSp>
          <p:cxnSp>
            <p:nvCxnSpPr>
              <p:cNvPr id="234531" name="AutoShape 35"/>
              <p:cNvCxnSpPr>
                <a:cxnSpLocks noChangeShapeType="1"/>
                <a:stCxn id="234522" idx="4"/>
                <a:endCxn id="234508" idx="2"/>
              </p:cNvCxnSpPr>
              <p:nvPr/>
            </p:nvCxnSpPr>
            <p:spPr bwMode="auto">
              <a:xfrm>
                <a:off x="1136" y="2174"/>
                <a:ext cx="832" cy="0"/>
              </a:xfrm>
              <a:prstGeom prst="straightConnector1">
                <a:avLst/>
              </a:prstGeom>
              <a:noFill/>
              <a:ln w="12700">
                <a:solidFill>
                  <a:schemeClr val="tx1"/>
                </a:solidFill>
                <a:round/>
                <a:headEnd/>
                <a:tailEnd type="triangle" w="lg" len="lg"/>
              </a:ln>
              <a:effectLst/>
            </p:spPr>
          </p:cxnSp>
          <p:cxnSp>
            <p:nvCxnSpPr>
              <p:cNvPr id="234532" name="AutoShape 36"/>
              <p:cNvCxnSpPr>
                <a:cxnSpLocks noChangeShapeType="1"/>
                <a:stCxn id="234521" idx="4"/>
                <a:endCxn id="234507" idx="2"/>
              </p:cNvCxnSpPr>
              <p:nvPr/>
            </p:nvCxnSpPr>
            <p:spPr bwMode="auto">
              <a:xfrm>
                <a:off x="1136" y="2342"/>
                <a:ext cx="832" cy="0"/>
              </a:xfrm>
              <a:prstGeom prst="straightConnector1">
                <a:avLst/>
              </a:prstGeom>
              <a:noFill/>
              <a:ln w="12700">
                <a:solidFill>
                  <a:schemeClr val="tx1"/>
                </a:solidFill>
                <a:round/>
                <a:headEnd/>
                <a:tailEnd type="triangle" w="lg" len="lg"/>
              </a:ln>
              <a:effectLst/>
            </p:spPr>
          </p:cxnSp>
          <p:cxnSp>
            <p:nvCxnSpPr>
              <p:cNvPr id="234533" name="AutoShape 37"/>
              <p:cNvCxnSpPr>
                <a:cxnSpLocks noChangeShapeType="1"/>
                <a:stCxn id="234520" idx="4"/>
                <a:endCxn id="234506" idx="2"/>
              </p:cNvCxnSpPr>
              <p:nvPr/>
            </p:nvCxnSpPr>
            <p:spPr bwMode="auto">
              <a:xfrm>
                <a:off x="1136" y="2516"/>
                <a:ext cx="832" cy="0"/>
              </a:xfrm>
              <a:prstGeom prst="straightConnector1">
                <a:avLst/>
              </a:prstGeom>
              <a:noFill/>
              <a:ln w="12700">
                <a:solidFill>
                  <a:schemeClr val="tx1"/>
                </a:solidFill>
                <a:round/>
                <a:headEnd/>
                <a:tailEnd type="triangle" w="lg" len="lg"/>
              </a:ln>
              <a:effectLst/>
            </p:spPr>
          </p:cxnSp>
          <p:cxnSp>
            <p:nvCxnSpPr>
              <p:cNvPr id="234534" name="AutoShape 38"/>
              <p:cNvCxnSpPr>
                <a:cxnSpLocks noChangeShapeType="1"/>
                <a:stCxn id="234519" idx="4"/>
                <a:endCxn id="234505" idx="2"/>
              </p:cNvCxnSpPr>
              <p:nvPr/>
            </p:nvCxnSpPr>
            <p:spPr bwMode="auto">
              <a:xfrm>
                <a:off x="1136" y="2690"/>
                <a:ext cx="832" cy="0"/>
              </a:xfrm>
              <a:prstGeom prst="straightConnector1">
                <a:avLst/>
              </a:prstGeom>
              <a:noFill/>
              <a:ln w="12700">
                <a:solidFill>
                  <a:schemeClr val="tx1"/>
                </a:solidFill>
                <a:round/>
                <a:headEnd/>
                <a:tailEnd type="triangle" w="lg" len="lg"/>
              </a:ln>
              <a:effectLst/>
            </p:spPr>
          </p:cxnSp>
          <p:cxnSp>
            <p:nvCxnSpPr>
              <p:cNvPr id="234535" name="AutoShape 39"/>
              <p:cNvCxnSpPr>
                <a:cxnSpLocks noChangeShapeType="1"/>
                <a:stCxn id="234518" idx="4"/>
                <a:endCxn id="234504" idx="2"/>
              </p:cNvCxnSpPr>
              <p:nvPr/>
            </p:nvCxnSpPr>
            <p:spPr bwMode="auto">
              <a:xfrm>
                <a:off x="1136" y="2858"/>
                <a:ext cx="832" cy="0"/>
              </a:xfrm>
              <a:prstGeom prst="straightConnector1">
                <a:avLst/>
              </a:prstGeom>
              <a:noFill/>
              <a:ln w="12700">
                <a:solidFill>
                  <a:schemeClr val="tx1"/>
                </a:solidFill>
                <a:round/>
                <a:headEnd/>
                <a:tailEnd type="triangle" w="lg" len="lg"/>
              </a:ln>
              <a:effectLst/>
            </p:spPr>
          </p:cxnSp>
          <p:cxnSp>
            <p:nvCxnSpPr>
              <p:cNvPr id="234536" name="AutoShape 40"/>
              <p:cNvCxnSpPr>
                <a:cxnSpLocks noChangeShapeType="1"/>
                <a:stCxn id="234517" idx="4"/>
                <a:endCxn id="234503" idx="2"/>
              </p:cNvCxnSpPr>
              <p:nvPr/>
            </p:nvCxnSpPr>
            <p:spPr bwMode="auto">
              <a:xfrm>
                <a:off x="1136" y="3032"/>
                <a:ext cx="832" cy="0"/>
              </a:xfrm>
              <a:prstGeom prst="straightConnector1">
                <a:avLst/>
              </a:prstGeom>
              <a:noFill/>
              <a:ln w="12700">
                <a:solidFill>
                  <a:schemeClr val="tx1"/>
                </a:solidFill>
                <a:round/>
                <a:headEnd/>
                <a:tailEnd type="triangle" w="lg" len="lg"/>
              </a:ln>
              <a:effectLst/>
            </p:spPr>
          </p:cxnSp>
          <p:cxnSp>
            <p:nvCxnSpPr>
              <p:cNvPr id="234537" name="AutoShape 41"/>
              <p:cNvCxnSpPr>
                <a:cxnSpLocks noChangeShapeType="1"/>
                <a:stCxn id="234516" idx="4"/>
                <a:endCxn id="234502" idx="2"/>
              </p:cNvCxnSpPr>
              <p:nvPr/>
            </p:nvCxnSpPr>
            <p:spPr bwMode="auto">
              <a:xfrm>
                <a:off x="1136" y="3656"/>
                <a:ext cx="832" cy="0"/>
              </a:xfrm>
              <a:prstGeom prst="straightConnector1">
                <a:avLst/>
              </a:prstGeom>
              <a:noFill/>
              <a:ln w="12700">
                <a:solidFill>
                  <a:schemeClr val="tx1"/>
                </a:solidFill>
                <a:round/>
                <a:headEnd/>
                <a:tailEnd type="triangle" w="lg" len="lg"/>
              </a:ln>
              <a:effectLst/>
            </p:spPr>
          </p:cxnSp>
        </p:grpSp>
        <p:sp>
          <p:nvSpPr>
            <p:cNvPr id="234577" name="Text Box 81"/>
            <p:cNvSpPr txBox="1">
              <a:spLocks noChangeArrowheads="1"/>
            </p:cNvSpPr>
            <p:nvPr/>
          </p:nvSpPr>
          <p:spPr bwMode="auto">
            <a:xfrm>
              <a:off x="3892395" y="3670611"/>
              <a:ext cx="558800" cy="366713"/>
            </a:xfrm>
            <a:prstGeom prst="rect">
              <a:avLst/>
            </a:prstGeom>
            <a:noFill/>
            <a:ln w="9525">
              <a:noFill/>
              <a:miter lim="800000"/>
              <a:headEnd/>
              <a:tailEnd/>
            </a:ln>
            <a:effectLst/>
          </p:spPr>
          <p:txBody>
            <a:bodyPr wrap="none">
              <a:spAutoFit/>
            </a:bodyPr>
            <a:lstStyle/>
            <a:p>
              <a:r>
                <a:rPr lang="en-US">
                  <a:latin typeface="Arial" pitchFamily="34" charset="0"/>
                </a:rPr>
                <a:t>s=1</a:t>
              </a:r>
            </a:p>
          </p:txBody>
        </p:sp>
      </p:gr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Down Arrow 2"/>
          <p:cNvSpPr/>
          <p:nvPr/>
        </p:nvSpPr>
        <p:spPr>
          <a:xfrm rot="10800000">
            <a:off x="5491289" y="2244436"/>
            <a:ext cx="303171" cy="32272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0074" y="6551850"/>
            <a:ext cx="3275256" cy="261610"/>
          </a:xfrm>
          <a:prstGeom prst="rect">
            <a:avLst/>
          </a:prstGeom>
          <a:ln>
            <a:solidFill>
              <a:srgbClr val="0070C0"/>
            </a:solidFill>
          </a:ln>
        </p:spPr>
        <p:txBody>
          <a:bodyPr wrap="none">
            <a:spAutoFit/>
          </a:bodyPr>
          <a:lstStyle/>
          <a:p>
            <a:r>
              <a:rPr lang="en-US" sz="1100" dirty="0" smtClean="0"/>
              <a:t>Note: </a:t>
            </a:r>
            <a:r>
              <a:rPr lang="en-US" sz="1100" dirty="0" err="1" smtClean="0">
                <a:latin typeface="Consolas" panose="020B0609020204030204" pitchFamily="49" charset="0"/>
              </a:rPr>
              <a:t>baseIndex</a:t>
            </a:r>
            <a:r>
              <a:rPr lang="en-US" sz="1100" dirty="0" smtClean="0"/>
              <a:t> assumed 0 (zero) in these two pics</a:t>
            </a:r>
            <a:endParaRPr lang="en-US" sz="1100" dirty="0"/>
          </a:p>
        </p:txBody>
      </p:sp>
    </p:spTree>
    <p:extLst>
      <p:ext uri="{BB962C8B-B14F-4D97-AF65-F5344CB8AC3E}">
        <p14:creationId xmlns:p14="http://schemas.microsoft.com/office/powerpoint/2010/main" val="867980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 of the day</a:t>
            </a:r>
          </a:p>
        </p:txBody>
      </p:sp>
      <p:sp>
        <p:nvSpPr>
          <p:cNvPr id="3" name="Content Placeholder 2"/>
          <p:cNvSpPr>
            <a:spLocks noGrp="1"/>
          </p:cNvSpPr>
          <p:nvPr>
            <p:ph idx="1"/>
          </p:nvPr>
        </p:nvSpPr>
        <p:spPr>
          <a:xfrm>
            <a:off x="687351" y="3381947"/>
            <a:ext cx="10817298" cy="681134"/>
          </a:xfrm>
        </p:spPr>
        <p:txBody>
          <a:bodyPr>
            <a:normAutofit fontScale="92500" lnSpcReduction="10000"/>
          </a:bodyPr>
          <a:lstStyle/>
          <a:p>
            <a:pPr marL="0" indent="0" algn="r">
              <a:buNone/>
            </a:pPr>
            <a:r>
              <a:rPr lang="en-US" dirty="0"/>
              <a:t>“You don't need a weatherman to know which way the wind </a:t>
            </a:r>
            <a:r>
              <a:rPr lang="en-US" dirty="0" smtClean="0"/>
              <a:t>blows.”</a:t>
            </a:r>
            <a:endParaRPr lang="en-US" dirty="0"/>
          </a:p>
          <a:p>
            <a:pPr marL="0" indent="0" algn="r">
              <a:buNone/>
            </a:pPr>
            <a:r>
              <a:rPr lang="en-US" sz="1300" dirty="0" smtClean="0"/>
              <a:t>-- Bob Dylan</a:t>
            </a:r>
            <a:r>
              <a:rPr lang="en-US" sz="1300" dirty="0"/>
              <a:t>, </a:t>
            </a:r>
            <a:r>
              <a:rPr lang="en-US" sz="1300" dirty="0" smtClean="0"/>
              <a:t>singer-songwriter</a:t>
            </a:r>
            <a:r>
              <a:rPr lang="en-US" sz="1300" dirty="0"/>
              <a:t>, author, and visual artist </a:t>
            </a:r>
            <a:r>
              <a:rPr lang="en-US" sz="1300" dirty="0" smtClean="0"/>
              <a:t>[ 1941- ].</a:t>
            </a:r>
            <a:endParaRPr lang="en-US" sz="1300" dirty="0"/>
          </a:p>
          <a:p>
            <a:pPr algn="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2997579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z="3500"/>
              <a:t>Data types and bank conflicts</a:t>
            </a:r>
          </a:p>
        </p:txBody>
      </p:sp>
      <p:sp>
        <p:nvSpPr>
          <p:cNvPr id="236547" name="Rectangle 3"/>
          <p:cNvSpPr>
            <a:spLocks noGrp="1" noChangeArrowheads="1"/>
          </p:cNvSpPr>
          <p:nvPr>
            <p:ph type="body" idx="4294967295"/>
          </p:nvPr>
        </p:nvSpPr>
        <p:spPr>
          <a:xfrm>
            <a:off x="0" y="1371600"/>
            <a:ext cx="6400800" cy="4953000"/>
          </a:xfrm>
        </p:spPr>
        <p:txBody>
          <a:bodyPr/>
          <a:lstStyle/>
          <a:p>
            <a:pPr marL="457200" indent="-457200"/>
            <a:r>
              <a:rPr lang="en-US" sz="2000" dirty="0" smtClean="0"/>
              <a:t>No </a:t>
            </a:r>
            <a:r>
              <a:rPr lang="en-US" sz="2000" dirty="0"/>
              <a:t>conflicts if </a:t>
            </a:r>
            <a:r>
              <a:rPr lang="en-US" sz="2000" dirty="0" err="1">
                <a:solidFill>
                  <a:srgbClr val="0070C0"/>
                </a:solidFill>
                <a:latin typeface="Consolas" pitchFamily="49" charset="0"/>
                <a:cs typeface="Consolas" pitchFamily="49" charset="0"/>
              </a:rPr>
              <a:t>shrd</a:t>
            </a:r>
            <a:r>
              <a:rPr lang="en-US" sz="2000" dirty="0"/>
              <a:t> is a 32-bit data type:</a:t>
            </a:r>
          </a:p>
          <a:p>
            <a:pPr marL="457200" indent="-457200">
              <a:buNone/>
            </a:pPr>
            <a:r>
              <a:rPr lang="en-US" sz="2000" dirty="0"/>
              <a:t/>
            </a:r>
            <a:br>
              <a:rPr lang="en-US" sz="2000" dirty="0"/>
            </a:br>
            <a:r>
              <a:rPr lang="en-US" sz="1600" dirty="0">
                <a:latin typeface="Consolas" pitchFamily="49" charset="0"/>
                <a:cs typeface="Consolas" pitchFamily="49" charset="0"/>
              </a:rPr>
              <a:t>foo =</a:t>
            </a:r>
            <a:r>
              <a:rPr lang="en-US" sz="1600" dirty="0">
                <a:solidFill>
                  <a:schemeClr val="tx2"/>
                </a:solidFill>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solidFill>
                  <a:schemeClr val="tx2"/>
                </a:solidFill>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solidFill>
                  <a:schemeClr val="tx2"/>
                </a:solidFill>
                <a:latin typeface="Consolas" pitchFamily="49" charset="0"/>
                <a:cs typeface="Consolas" pitchFamily="49" charset="0"/>
              </a:rPr>
              <a:t>]</a:t>
            </a:r>
          </a:p>
          <a:p>
            <a:pPr marL="457200" indent="-457200"/>
            <a:endParaRPr lang="en-US" sz="2000" dirty="0"/>
          </a:p>
          <a:p>
            <a:pPr marL="457200" indent="-457200"/>
            <a:r>
              <a:rPr lang="en-US" sz="2000" dirty="0"/>
              <a:t>Also if accessing one byte-per-thread, no conflict since *different* bytes of the same word are accessed</a:t>
            </a:r>
          </a:p>
          <a:p>
            <a:pPr marL="974725" lvl="1" indent="-403225"/>
            <a:r>
              <a:rPr lang="en-US" sz="1800" dirty="0"/>
              <a:t>No conflicts:</a:t>
            </a:r>
          </a:p>
          <a:p>
            <a:pPr marL="974725" lvl="1" indent="-403225">
              <a:buNone/>
            </a:pPr>
            <a:r>
              <a:rPr lang="en-US" sz="1600" dirty="0">
                <a:latin typeface="Consolas" pitchFamily="49" charset="0"/>
                <a:cs typeface="Consolas" pitchFamily="49" charset="0"/>
              </a:rPr>
              <a:t>extern __shared__ </a:t>
            </a:r>
            <a:r>
              <a:rPr lang="en-US" sz="1600" b="1" dirty="0">
                <a:solidFill>
                  <a:srgbClr val="C00000"/>
                </a:solidFill>
                <a:latin typeface="Consolas" pitchFamily="49" charset="0"/>
                <a:cs typeface="Consolas" pitchFamily="49" charset="0"/>
              </a:rPr>
              <a:t>char</a:t>
            </a: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p>
          <a:p>
            <a:pPr marL="974725" lvl="1" indent="-403225">
              <a:buNone/>
            </a:pPr>
            <a:r>
              <a:rPr lang="en-US" sz="1600" dirty="0">
                <a:latin typeface="Consolas" pitchFamily="49" charset="0"/>
                <a:cs typeface="Consolas" pitchFamily="49" charset="0"/>
              </a:rPr>
              <a:t>foo =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a:t>
            </a:r>
            <a:br>
              <a:rPr lang="en-US" sz="1600" dirty="0">
                <a:latin typeface="Consolas" pitchFamily="49" charset="0"/>
                <a:cs typeface="Consolas" pitchFamily="49" charset="0"/>
              </a:rPr>
            </a:br>
            <a:endParaRPr lang="en-US" sz="1600" dirty="0">
              <a:latin typeface="Consolas" pitchFamily="49" charset="0"/>
              <a:cs typeface="Consolas" pitchFamily="49" charset="0"/>
            </a:endParaRPr>
          </a:p>
          <a:p>
            <a:pPr marL="974725" lvl="1" indent="-403225"/>
            <a:endParaRPr lang="en-US" sz="1800" dirty="0"/>
          </a:p>
          <a:p>
            <a:pPr marL="974725" lvl="1" indent="-403225"/>
            <a:r>
              <a:rPr lang="en-US" sz="1800" dirty="0"/>
              <a:t>No conflicts:</a:t>
            </a:r>
          </a:p>
          <a:p>
            <a:pPr marL="974725" lvl="1" indent="-403225">
              <a:buNone/>
            </a:pPr>
            <a:r>
              <a:rPr lang="en-US" sz="1600" dirty="0">
                <a:latin typeface="Consolas" pitchFamily="49" charset="0"/>
                <a:cs typeface="Consolas" pitchFamily="49" charset="0"/>
              </a:rPr>
              <a:t>extern __shared__ </a:t>
            </a:r>
            <a:r>
              <a:rPr lang="en-US" sz="1600" b="1" dirty="0">
                <a:solidFill>
                  <a:srgbClr val="C00000"/>
                </a:solidFill>
                <a:latin typeface="Consolas" pitchFamily="49" charset="0"/>
                <a:cs typeface="Consolas" pitchFamily="49" charset="0"/>
              </a:rPr>
              <a:t>short</a:t>
            </a: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p>
          <a:p>
            <a:pPr marL="974725" lvl="1" indent="-403225">
              <a:buNone/>
            </a:pPr>
            <a:r>
              <a:rPr lang="en-US" sz="1600" dirty="0">
                <a:latin typeface="Consolas" pitchFamily="49" charset="0"/>
                <a:cs typeface="Consolas" pitchFamily="49" charset="0"/>
              </a:rPr>
              <a:t>foo =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a:t>
            </a:r>
          </a:p>
          <a:p>
            <a:pPr marL="974725" lvl="1" indent="-403225">
              <a:buNone/>
            </a:pPr>
            <a:endParaRPr lang="en-US" sz="1600" dirty="0">
              <a:latin typeface="Consolas" pitchFamily="49" charset="0"/>
              <a:cs typeface="Consolas" pitchFamily="49" charset="0"/>
            </a:endParaRPr>
          </a:p>
          <a:p>
            <a:pPr marL="457200" lvl="1" indent="-457200">
              <a:buClr>
                <a:schemeClr val="tx2"/>
              </a:buClr>
            </a:pPr>
            <a:endParaRPr lang="en-US" dirty="0"/>
          </a:p>
        </p:txBody>
      </p:sp>
      <p:sp>
        <p:nvSpPr>
          <p:cNvPr id="236548" name="Line 4"/>
          <p:cNvSpPr>
            <a:spLocks noChangeShapeType="1"/>
          </p:cNvSpPr>
          <p:nvPr/>
        </p:nvSpPr>
        <p:spPr bwMode="auto">
          <a:xfrm>
            <a:off x="8382000" y="4343400"/>
            <a:ext cx="2286000" cy="0"/>
          </a:xfrm>
          <a:prstGeom prst="line">
            <a:avLst/>
          </a:prstGeom>
          <a:noFill/>
          <a:ln w="9525">
            <a:solidFill>
              <a:schemeClr val="tx1"/>
            </a:solidFill>
            <a:prstDash val="dash"/>
            <a:round/>
            <a:headEnd/>
            <a:tailEnd/>
          </a:ln>
          <a:effectLst/>
        </p:spPr>
        <p:txBody>
          <a:bodyPr/>
          <a:lstStyle/>
          <a:p>
            <a:endParaRPr lang="en-US"/>
          </a:p>
        </p:txBody>
      </p:sp>
      <p:grpSp>
        <p:nvGrpSpPr>
          <p:cNvPr id="236549" name="Group 5"/>
          <p:cNvGrpSpPr>
            <a:grpSpLocks/>
          </p:cNvGrpSpPr>
          <p:nvPr/>
        </p:nvGrpSpPr>
        <p:grpSpPr bwMode="auto">
          <a:xfrm>
            <a:off x="8458200" y="1981200"/>
            <a:ext cx="1981200" cy="2057400"/>
            <a:chOff x="4320" y="1392"/>
            <a:chExt cx="1248" cy="1296"/>
          </a:xfrm>
        </p:grpSpPr>
        <p:grpSp>
          <p:nvGrpSpPr>
            <p:cNvPr id="236550" name="Group 6"/>
            <p:cNvGrpSpPr>
              <a:grpSpLocks/>
            </p:cNvGrpSpPr>
            <p:nvPr/>
          </p:nvGrpSpPr>
          <p:grpSpPr bwMode="auto">
            <a:xfrm>
              <a:off x="5152" y="1392"/>
              <a:ext cx="416" cy="1296"/>
              <a:chOff x="4656" y="1488"/>
              <a:chExt cx="768" cy="2064"/>
            </a:xfrm>
          </p:grpSpPr>
          <p:sp>
            <p:nvSpPr>
              <p:cNvPr id="236551" name="AutoShape 7"/>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6552" name="AutoShape 8"/>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6553" name="AutoShape 9"/>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6554" name="AutoShape 10"/>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6555" name="AutoShape 11"/>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36556" name="AutoShape 12"/>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36557" name="AutoShape 13"/>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6558" name="AutoShape 14"/>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6559" name="AutoShape 15"/>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6560" name="Group 16"/>
              <p:cNvGrpSpPr>
                <a:grpSpLocks/>
              </p:cNvGrpSpPr>
              <p:nvPr/>
            </p:nvGrpSpPr>
            <p:grpSpPr bwMode="auto">
              <a:xfrm>
                <a:off x="5010" y="3000"/>
                <a:ext cx="48" cy="240"/>
                <a:chOff x="2400" y="2832"/>
                <a:chExt cx="48" cy="240"/>
              </a:xfrm>
            </p:grpSpPr>
            <p:sp>
              <p:nvSpPr>
                <p:cNvPr id="236561" name="Oval 17"/>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62" name="Oval 18"/>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63" name="Oval 19"/>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6564" name="Group 20"/>
            <p:cNvGrpSpPr>
              <a:grpSpLocks/>
            </p:cNvGrpSpPr>
            <p:nvPr/>
          </p:nvGrpSpPr>
          <p:grpSpPr bwMode="auto">
            <a:xfrm>
              <a:off x="4320" y="1392"/>
              <a:ext cx="416" cy="1296"/>
              <a:chOff x="4656" y="1488"/>
              <a:chExt cx="768" cy="2064"/>
            </a:xfrm>
          </p:grpSpPr>
          <p:sp>
            <p:nvSpPr>
              <p:cNvPr id="236565" name="AutoShape 21"/>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6566" name="AutoShape 22"/>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6567" name="AutoShape 23"/>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6568" name="AutoShape 24"/>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6569" name="AutoShape 25"/>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6570" name="AutoShape 26"/>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6571" name="AutoShape 27"/>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6572" name="AutoShape 28"/>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6573" name="AutoShape 29"/>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6574" name="Group 30"/>
              <p:cNvGrpSpPr>
                <a:grpSpLocks/>
              </p:cNvGrpSpPr>
              <p:nvPr/>
            </p:nvGrpSpPr>
            <p:grpSpPr bwMode="auto">
              <a:xfrm>
                <a:off x="5010" y="3000"/>
                <a:ext cx="48" cy="240"/>
                <a:chOff x="2400" y="2832"/>
                <a:chExt cx="48" cy="240"/>
              </a:xfrm>
            </p:grpSpPr>
            <p:sp>
              <p:nvSpPr>
                <p:cNvPr id="236575" name="Oval 31"/>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76" name="Oval 32"/>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77" name="Oval 33"/>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6578" name="AutoShape 34"/>
            <p:cNvCxnSpPr>
              <a:cxnSpLocks noChangeShapeType="1"/>
              <a:stCxn id="236573" idx="4"/>
              <a:endCxn id="236559" idx="2"/>
            </p:cNvCxnSpPr>
            <p:nvPr/>
          </p:nvCxnSpPr>
          <p:spPr bwMode="auto">
            <a:xfrm>
              <a:off x="4701" y="1487"/>
              <a:ext cx="451" cy="0"/>
            </a:xfrm>
            <a:prstGeom prst="straightConnector1">
              <a:avLst/>
            </a:prstGeom>
            <a:noFill/>
            <a:ln w="12700">
              <a:solidFill>
                <a:schemeClr val="tx1"/>
              </a:solidFill>
              <a:round/>
              <a:headEnd/>
              <a:tailEnd type="triangle" w="lg" len="lg"/>
            </a:ln>
            <a:effectLst/>
          </p:spPr>
        </p:cxnSp>
        <p:cxnSp>
          <p:nvCxnSpPr>
            <p:cNvPr id="236579" name="AutoShape 35"/>
            <p:cNvCxnSpPr>
              <a:cxnSpLocks noChangeShapeType="1"/>
              <a:stCxn id="236572" idx="4"/>
              <a:endCxn id="236559" idx="2"/>
            </p:cNvCxnSpPr>
            <p:nvPr/>
          </p:nvCxnSpPr>
          <p:spPr bwMode="auto">
            <a:xfrm flipV="1">
              <a:off x="4696" y="1488"/>
              <a:ext cx="456" cy="105"/>
            </a:xfrm>
            <a:prstGeom prst="straightConnector1">
              <a:avLst/>
            </a:prstGeom>
            <a:noFill/>
            <a:ln w="12700">
              <a:solidFill>
                <a:schemeClr val="tx1"/>
              </a:solidFill>
              <a:round/>
              <a:headEnd/>
              <a:tailEnd type="triangle" w="lg" len="lg"/>
            </a:ln>
            <a:effectLst/>
          </p:spPr>
        </p:cxnSp>
        <p:cxnSp>
          <p:nvCxnSpPr>
            <p:cNvPr id="236580" name="AutoShape 36"/>
            <p:cNvCxnSpPr>
              <a:cxnSpLocks noChangeShapeType="1"/>
              <a:stCxn id="236571" idx="4"/>
              <a:endCxn id="236559" idx="2"/>
            </p:cNvCxnSpPr>
            <p:nvPr/>
          </p:nvCxnSpPr>
          <p:spPr bwMode="auto">
            <a:xfrm flipV="1">
              <a:off x="4696" y="1488"/>
              <a:ext cx="456" cy="214"/>
            </a:xfrm>
            <a:prstGeom prst="straightConnector1">
              <a:avLst/>
            </a:prstGeom>
            <a:noFill/>
            <a:ln w="12700">
              <a:solidFill>
                <a:schemeClr val="tx1"/>
              </a:solidFill>
              <a:round/>
              <a:headEnd/>
              <a:tailEnd type="triangle" w="lg" len="lg"/>
            </a:ln>
            <a:effectLst/>
          </p:spPr>
        </p:cxnSp>
        <p:cxnSp>
          <p:nvCxnSpPr>
            <p:cNvPr id="236581" name="AutoShape 37"/>
            <p:cNvCxnSpPr>
              <a:cxnSpLocks noChangeShapeType="1"/>
              <a:stCxn id="236570" idx="4"/>
              <a:endCxn id="236559" idx="2"/>
            </p:cNvCxnSpPr>
            <p:nvPr/>
          </p:nvCxnSpPr>
          <p:spPr bwMode="auto">
            <a:xfrm flipV="1">
              <a:off x="4696" y="1488"/>
              <a:ext cx="456" cy="320"/>
            </a:xfrm>
            <a:prstGeom prst="straightConnector1">
              <a:avLst/>
            </a:prstGeom>
            <a:noFill/>
            <a:ln w="12700">
              <a:solidFill>
                <a:schemeClr val="tx1"/>
              </a:solidFill>
              <a:round/>
              <a:headEnd/>
              <a:tailEnd type="triangle" w="lg" len="lg"/>
            </a:ln>
            <a:effectLst/>
          </p:spPr>
        </p:cxnSp>
        <p:cxnSp>
          <p:nvCxnSpPr>
            <p:cNvPr id="236582" name="AutoShape 38"/>
            <p:cNvCxnSpPr>
              <a:cxnSpLocks noChangeShapeType="1"/>
              <a:stCxn id="236569" idx="4"/>
              <a:endCxn id="236558" idx="2"/>
            </p:cNvCxnSpPr>
            <p:nvPr/>
          </p:nvCxnSpPr>
          <p:spPr bwMode="auto">
            <a:xfrm flipV="1">
              <a:off x="4696" y="1593"/>
              <a:ext cx="456" cy="324"/>
            </a:xfrm>
            <a:prstGeom prst="straightConnector1">
              <a:avLst/>
            </a:prstGeom>
            <a:noFill/>
            <a:ln w="12700">
              <a:solidFill>
                <a:schemeClr val="tx1"/>
              </a:solidFill>
              <a:round/>
              <a:headEnd/>
              <a:tailEnd type="triangle" w="lg" len="lg"/>
            </a:ln>
            <a:effectLst/>
          </p:spPr>
        </p:cxnSp>
        <p:cxnSp>
          <p:nvCxnSpPr>
            <p:cNvPr id="236583" name="AutoShape 39"/>
            <p:cNvCxnSpPr>
              <a:cxnSpLocks noChangeShapeType="1"/>
              <a:stCxn id="236568" idx="4"/>
              <a:endCxn id="236558" idx="2"/>
            </p:cNvCxnSpPr>
            <p:nvPr/>
          </p:nvCxnSpPr>
          <p:spPr bwMode="auto">
            <a:xfrm flipV="1">
              <a:off x="4696" y="1593"/>
              <a:ext cx="456" cy="433"/>
            </a:xfrm>
            <a:prstGeom prst="straightConnector1">
              <a:avLst/>
            </a:prstGeom>
            <a:noFill/>
            <a:ln w="12700">
              <a:solidFill>
                <a:schemeClr val="tx1"/>
              </a:solidFill>
              <a:round/>
              <a:headEnd/>
              <a:tailEnd type="triangle" w="lg" len="lg"/>
            </a:ln>
            <a:effectLst/>
          </p:spPr>
        </p:cxnSp>
        <p:cxnSp>
          <p:nvCxnSpPr>
            <p:cNvPr id="236584" name="AutoShape 40"/>
            <p:cNvCxnSpPr>
              <a:cxnSpLocks noChangeShapeType="1"/>
              <a:stCxn id="236567" idx="4"/>
              <a:endCxn id="236558" idx="2"/>
            </p:cNvCxnSpPr>
            <p:nvPr/>
          </p:nvCxnSpPr>
          <p:spPr bwMode="auto">
            <a:xfrm flipV="1">
              <a:off x="4696" y="1593"/>
              <a:ext cx="456" cy="539"/>
            </a:xfrm>
            <a:prstGeom prst="straightConnector1">
              <a:avLst/>
            </a:prstGeom>
            <a:noFill/>
            <a:ln w="12700">
              <a:solidFill>
                <a:schemeClr val="tx1"/>
              </a:solidFill>
              <a:round/>
              <a:headEnd/>
              <a:tailEnd type="triangle" w="lg" len="lg"/>
            </a:ln>
            <a:effectLst/>
          </p:spPr>
        </p:cxnSp>
        <p:cxnSp>
          <p:nvCxnSpPr>
            <p:cNvPr id="236585" name="AutoShape 41"/>
            <p:cNvCxnSpPr>
              <a:cxnSpLocks noChangeShapeType="1"/>
              <a:stCxn id="236566" idx="4"/>
              <a:endCxn id="236558" idx="2"/>
            </p:cNvCxnSpPr>
            <p:nvPr/>
          </p:nvCxnSpPr>
          <p:spPr bwMode="auto">
            <a:xfrm flipV="1">
              <a:off x="4696" y="1593"/>
              <a:ext cx="456" cy="648"/>
            </a:xfrm>
            <a:prstGeom prst="straightConnector1">
              <a:avLst/>
            </a:prstGeom>
            <a:noFill/>
            <a:ln w="12700">
              <a:solidFill>
                <a:schemeClr val="tx1"/>
              </a:solidFill>
              <a:round/>
              <a:headEnd/>
              <a:tailEnd type="triangle" w="lg" len="lg"/>
            </a:ln>
            <a:effectLst/>
          </p:spPr>
        </p:cxnSp>
        <p:cxnSp>
          <p:nvCxnSpPr>
            <p:cNvPr id="236586" name="AutoShape 42"/>
            <p:cNvCxnSpPr>
              <a:cxnSpLocks noChangeShapeType="1"/>
              <a:stCxn id="236565" idx="4"/>
            </p:cNvCxnSpPr>
            <p:nvPr/>
          </p:nvCxnSpPr>
          <p:spPr bwMode="auto">
            <a:xfrm flipV="1">
              <a:off x="4696" y="2356"/>
              <a:ext cx="456" cy="276"/>
            </a:xfrm>
            <a:prstGeom prst="straightConnector1">
              <a:avLst/>
            </a:prstGeom>
            <a:noFill/>
            <a:ln w="12700">
              <a:solidFill>
                <a:schemeClr val="tx1"/>
              </a:solidFill>
              <a:prstDash val="sysDash"/>
              <a:round/>
              <a:headEnd/>
              <a:tailEnd type="triangle" w="lg" len="lg"/>
            </a:ln>
            <a:effectLst/>
          </p:spPr>
        </p:cxnSp>
      </p:grpSp>
      <p:grpSp>
        <p:nvGrpSpPr>
          <p:cNvPr id="236587" name="Group 43"/>
          <p:cNvGrpSpPr>
            <a:grpSpLocks/>
          </p:cNvGrpSpPr>
          <p:nvPr/>
        </p:nvGrpSpPr>
        <p:grpSpPr bwMode="auto">
          <a:xfrm>
            <a:off x="8458200" y="4572000"/>
            <a:ext cx="1981200" cy="2057400"/>
            <a:chOff x="4320" y="2880"/>
            <a:chExt cx="1248" cy="1296"/>
          </a:xfrm>
        </p:grpSpPr>
        <p:sp>
          <p:nvSpPr>
            <p:cNvPr id="236588" name="AutoShape 44"/>
            <p:cNvSpPr>
              <a:spLocks noChangeArrowheads="1"/>
            </p:cNvSpPr>
            <p:nvPr/>
          </p:nvSpPr>
          <p:spPr bwMode="auto">
            <a:xfrm>
              <a:off x="5152" y="4025"/>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6589" name="AutoShape 45"/>
            <p:cNvSpPr>
              <a:spLocks noChangeArrowheads="1"/>
            </p:cNvSpPr>
            <p:nvPr/>
          </p:nvSpPr>
          <p:spPr bwMode="auto">
            <a:xfrm>
              <a:off x="5152" y="3633"/>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6590" name="AutoShape 46"/>
            <p:cNvSpPr>
              <a:spLocks noChangeArrowheads="1"/>
            </p:cNvSpPr>
            <p:nvPr/>
          </p:nvSpPr>
          <p:spPr bwMode="auto">
            <a:xfrm>
              <a:off x="5152" y="3524"/>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6591" name="AutoShape 47"/>
            <p:cNvSpPr>
              <a:spLocks noChangeArrowheads="1"/>
            </p:cNvSpPr>
            <p:nvPr/>
          </p:nvSpPr>
          <p:spPr bwMode="auto">
            <a:xfrm>
              <a:off x="5152" y="3419"/>
              <a:ext cx="416" cy="15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6592" name="AutoShape 48"/>
            <p:cNvSpPr>
              <a:spLocks noChangeArrowheads="1"/>
            </p:cNvSpPr>
            <p:nvPr/>
          </p:nvSpPr>
          <p:spPr bwMode="auto">
            <a:xfrm>
              <a:off x="5152" y="3309"/>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36593" name="AutoShape 49"/>
            <p:cNvSpPr>
              <a:spLocks noChangeArrowheads="1"/>
            </p:cNvSpPr>
            <p:nvPr/>
          </p:nvSpPr>
          <p:spPr bwMode="auto">
            <a:xfrm>
              <a:off x="5152" y="3200"/>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36594" name="AutoShape 50"/>
            <p:cNvSpPr>
              <a:spLocks noChangeArrowheads="1"/>
            </p:cNvSpPr>
            <p:nvPr/>
          </p:nvSpPr>
          <p:spPr bwMode="auto">
            <a:xfrm>
              <a:off x="5152" y="3095"/>
              <a:ext cx="416" cy="15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6595" name="AutoShape 51"/>
            <p:cNvSpPr>
              <a:spLocks noChangeArrowheads="1"/>
            </p:cNvSpPr>
            <p:nvPr/>
          </p:nvSpPr>
          <p:spPr bwMode="auto">
            <a:xfrm>
              <a:off x="5152" y="2985"/>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6596" name="AutoShape 52"/>
            <p:cNvSpPr>
              <a:spLocks noChangeArrowheads="1"/>
            </p:cNvSpPr>
            <p:nvPr/>
          </p:nvSpPr>
          <p:spPr bwMode="auto">
            <a:xfrm>
              <a:off x="5152" y="2880"/>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6597" name="Group 53"/>
            <p:cNvGrpSpPr>
              <a:grpSpLocks/>
            </p:cNvGrpSpPr>
            <p:nvPr/>
          </p:nvGrpSpPr>
          <p:grpSpPr bwMode="auto">
            <a:xfrm>
              <a:off x="5344" y="3829"/>
              <a:ext cx="26" cy="151"/>
              <a:chOff x="2400" y="2832"/>
              <a:chExt cx="48" cy="240"/>
            </a:xfrm>
          </p:grpSpPr>
          <p:sp>
            <p:nvSpPr>
              <p:cNvPr id="236598" name="Oval 54"/>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99" name="Oval 55"/>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00" name="Oval 56"/>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236601" name="Group 57"/>
            <p:cNvGrpSpPr>
              <a:grpSpLocks/>
            </p:cNvGrpSpPr>
            <p:nvPr/>
          </p:nvGrpSpPr>
          <p:grpSpPr bwMode="auto">
            <a:xfrm>
              <a:off x="4320" y="2880"/>
              <a:ext cx="416" cy="1296"/>
              <a:chOff x="4656" y="1488"/>
              <a:chExt cx="768" cy="2064"/>
            </a:xfrm>
          </p:grpSpPr>
          <p:sp>
            <p:nvSpPr>
              <p:cNvPr id="236602" name="AutoShape 58"/>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6603" name="AutoShape 59"/>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6604" name="AutoShape 60"/>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6605" name="AutoShape 61"/>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6606" name="AutoShape 62"/>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6607" name="AutoShape 63"/>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6608" name="AutoShape 64"/>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6609" name="AutoShape 65"/>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6610" name="AutoShape 66"/>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6611" name="Group 67"/>
              <p:cNvGrpSpPr>
                <a:grpSpLocks/>
              </p:cNvGrpSpPr>
              <p:nvPr/>
            </p:nvGrpSpPr>
            <p:grpSpPr bwMode="auto">
              <a:xfrm>
                <a:off x="5010" y="3000"/>
                <a:ext cx="48" cy="240"/>
                <a:chOff x="2400" y="2832"/>
                <a:chExt cx="48" cy="240"/>
              </a:xfrm>
            </p:grpSpPr>
            <p:sp>
              <p:nvSpPr>
                <p:cNvPr id="236612" name="Oval 68"/>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13" name="Oval 69"/>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14" name="Oval 70"/>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6615" name="AutoShape 71"/>
            <p:cNvCxnSpPr>
              <a:cxnSpLocks noChangeShapeType="1"/>
              <a:stCxn id="236610" idx="4"/>
              <a:endCxn id="236596" idx="2"/>
            </p:cNvCxnSpPr>
            <p:nvPr/>
          </p:nvCxnSpPr>
          <p:spPr bwMode="auto">
            <a:xfrm>
              <a:off x="4696" y="2976"/>
              <a:ext cx="456" cy="0"/>
            </a:xfrm>
            <a:prstGeom prst="straightConnector1">
              <a:avLst/>
            </a:prstGeom>
            <a:noFill/>
            <a:ln w="12700">
              <a:solidFill>
                <a:schemeClr val="tx1"/>
              </a:solidFill>
              <a:round/>
              <a:headEnd/>
              <a:tailEnd type="triangle" w="lg" len="lg"/>
            </a:ln>
            <a:effectLst/>
          </p:spPr>
        </p:cxnSp>
        <p:cxnSp>
          <p:nvCxnSpPr>
            <p:cNvPr id="236616" name="AutoShape 72"/>
            <p:cNvCxnSpPr>
              <a:cxnSpLocks noChangeShapeType="1"/>
              <a:stCxn id="236609" idx="4"/>
              <a:endCxn id="236596" idx="2"/>
            </p:cNvCxnSpPr>
            <p:nvPr/>
          </p:nvCxnSpPr>
          <p:spPr bwMode="auto">
            <a:xfrm flipV="1">
              <a:off x="4696" y="2976"/>
              <a:ext cx="456" cy="105"/>
            </a:xfrm>
            <a:prstGeom prst="straightConnector1">
              <a:avLst/>
            </a:prstGeom>
            <a:noFill/>
            <a:ln w="12700">
              <a:solidFill>
                <a:schemeClr val="tx1"/>
              </a:solidFill>
              <a:round/>
              <a:headEnd/>
              <a:tailEnd type="triangle" w="lg" len="lg"/>
            </a:ln>
            <a:effectLst/>
          </p:spPr>
        </p:cxnSp>
        <p:cxnSp>
          <p:nvCxnSpPr>
            <p:cNvPr id="236617" name="AutoShape 73"/>
            <p:cNvCxnSpPr>
              <a:cxnSpLocks noChangeShapeType="1"/>
              <a:stCxn id="236608" idx="4"/>
              <a:endCxn id="236595" idx="2"/>
            </p:cNvCxnSpPr>
            <p:nvPr/>
          </p:nvCxnSpPr>
          <p:spPr bwMode="auto">
            <a:xfrm flipV="1">
              <a:off x="4696" y="3081"/>
              <a:ext cx="456" cy="109"/>
            </a:xfrm>
            <a:prstGeom prst="straightConnector1">
              <a:avLst/>
            </a:prstGeom>
            <a:noFill/>
            <a:ln w="12700">
              <a:solidFill>
                <a:schemeClr val="tx1"/>
              </a:solidFill>
              <a:round/>
              <a:headEnd/>
              <a:tailEnd type="triangle" w="lg" len="lg"/>
            </a:ln>
            <a:effectLst/>
          </p:spPr>
        </p:cxnSp>
        <p:cxnSp>
          <p:nvCxnSpPr>
            <p:cNvPr id="236618" name="AutoShape 74"/>
            <p:cNvCxnSpPr>
              <a:cxnSpLocks noChangeShapeType="1"/>
              <a:stCxn id="236607" idx="4"/>
              <a:endCxn id="236595" idx="2"/>
            </p:cNvCxnSpPr>
            <p:nvPr/>
          </p:nvCxnSpPr>
          <p:spPr bwMode="auto">
            <a:xfrm flipV="1">
              <a:off x="4696" y="3081"/>
              <a:ext cx="456" cy="215"/>
            </a:xfrm>
            <a:prstGeom prst="straightConnector1">
              <a:avLst/>
            </a:prstGeom>
            <a:noFill/>
            <a:ln w="12700">
              <a:solidFill>
                <a:schemeClr val="tx1"/>
              </a:solidFill>
              <a:round/>
              <a:headEnd/>
              <a:tailEnd type="triangle" w="lg" len="lg"/>
            </a:ln>
            <a:effectLst/>
          </p:spPr>
        </p:cxnSp>
        <p:cxnSp>
          <p:nvCxnSpPr>
            <p:cNvPr id="236619" name="AutoShape 75"/>
            <p:cNvCxnSpPr>
              <a:cxnSpLocks noChangeShapeType="1"/>
              <a:stCxn id="236606" idx="4"/>
              <a:endCxn id="236594" idx="2"/>
            </p:cNvCxnSpPr>
            <p:nvPr/>
          </p:nvCxnSpPr>
          <p:spPr bwMode="auto">
            <a:xfrm flipV="1">
              <a:off x="4696" y="3190"/>
              <a:ext cx="456" cy="215"/>
            </a:xfrm>
            <a:prstGeom prst="straightConnector1">
              <a:avLst/>
            </a:prstGeom>
            <a:noFill/>
            <a:ln w="12700">
              <a:solidFill>
                <a:schemeClr val="tx1"/>
              </a:solidFill>
              <a:round/>
              <a:headEnd/>
              <a:tailEnd type="triangle" w="lg" len="lg"/>
            </a:ln>
            <a:effectLst/>
          </p:spPr>
        </p:cxnSp>
        <p:cxnSp>
          <p:nvCxnSpPr>
            <p:cNvPr id="236620" name="AutoShape 76"/>
            <p:cNvCxnSpPr>
              <a:cxnSpLocks noChangeShapeType="1"/>
              <a:stCxn id="236605" idx="4"/>
              <a:endCxn id="236594" idx="2"/>
            </p:cNvCxnSpPr>
            <p:nvPr/>
          </p:nvCxnSpPr>
          <p:spPr bwMode="auto">
            <a:xfrm flipV="1">
              <a:off x="4696" y="3190"/>
              <a:ext cx="456" cy="324"/>
            </a:xfrm>
            <a:prstGeom prst="straightConnector1">
              <a:avLst/>
            </a:prstGeom>
            <a:noFill/>
            <a:ln w="12700">
              <a:solidFill>
                <a:schemeClr val="tx1"/>
              </a:solidFill>
              <a:round/>
              <a:headEnd/>
              <a:tailEnd type="triangle" w="lg" len="lg"/>
            </a:ln>
            <a:effectLst/>
          </p:spPr>
        </p:cxnSp>
        <p:cxnSp>
          <p:nvCxnSpPr>
            <p:cNvPr id="236621" name="AutoShape 77"/>
            <p:cNvCxnSpPr>
              <a:cxnSpLocks noChangeShapeType="1"/>
              <a:stCxn id="236604" idx="4"/>
              <a:endCxn id="236593" idx="2"/>
            </p:cNvCxnSpPr>
            <p:nvPr/>
          </p:nvCxnSpPr>
          <p:spPr bwMode="auto">
            <a:xfrm flipV="1">
              <a:off x="4696" y="3296"/>
              <a:ext cx="456" cy="324"/>
            </a:xfrm>
            <a:prstGeom prst="straightConnector1">
              <a:avLst/>
            </a:prstGeom>
            <a:noFill/>
            <a:ln w="12700">
              <a:solidFill>
                <a:schemeClr val="tx1"/>
              </a:solidFill>
              <a:round/>
              <a:headEnd/>
              <a:tailEnd type="triangle" w="lg" len="lg"/>
            </a:ln>
            <a:effectLst/>
          </p:spPr>
        </p:cxnSp>
        <p:cxnSp>
          <p:nvCxnSpPr>
            <p:cNvPr id="236622" name="AutoShape 78"/>
            <p:cNvCxnSpPr>
              <a:cxnSpLocks noChangeShapeType="1"/>
              <a:stCxn id="236603" idx="4"/>
              <a:endCxn id="236593" idx="2"/>
            </p:cNvCxnSpPr>
            <p:nvPr/>
          </p:nvCxnSpPr>
          <p:spPr bwMode="auto">
            <a:xfrm flipV="1">
              <a:off x="4696" y="3296"/>
              <a:ext cx="456" cy="433"/>
            </a:xfrm>
            <a:prstGeom prst="straightConnector1">
              <a:avLst/>
            </a:prstGeom>
            <a:noFill/>
            <a:ln w="12700">
              <a:solidFill>
                <a:schemeClr val="tx1"/>
              </a:solidFill>
              <a:round/>
              <a:headEnd/>
              <a:tailEnd type="triangle" w="lg" len="lg"/>
            </a:ln>
            <a:effectLst/>
          </p:spPr>
        </p:cxnSp>
        <p:cxnSp>
          <p:nvCxnSpPr>
            <p:cNvPr id="236623" name="AutoShape 79"/>
            <p:cNvCxnSpPr>
              <a:cxnSpLocks noChangeShapeType="1"/>
              <a:stCxn id="236602" idx="4"/>
            </p:cNvCxnSpPr>
            <p:nvPr/>
          </p:nvCxnSpPr>
          <p:spPr bwMode="auto">
            <a:xfrm flipV="1">
              <a:off x="4696" y="3920"/>
              <a:ext cx="488" cy="201"/>
            </a:xfrm>
            <a:prstGeom prst="straightConnector1">
              <a:avLst/>
            </a:prstGeom>
            <a:noFill/>
            <a:ln w="12700">
              <a:solidFill>
                <a:schemeClr val="tx1"/>
              </a:solidFill>
              <a:prstDash val="sysDash"/>
              <a:round/>
              <a:headEnd/>
              <a:tailEnd type="triangle" w="lg" len="lg"/>
            </a:ln>
            <a:effectLst/>
          </p:spPr>
        </p:cxnSp>
      </p:gr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38757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r>
              <a:rPr lang="en-US" dirty="0"/>
              <a:t>Exercise: Is </a:t>
            </a:r>
            <a:r>
              <a:rPr lang="en-US" dirty="0" err="1"/>
              <a:t>ShMem</a:t>
            </a:r>
            <a:r>
              <a:rPr lang="en-US" dirty="0"/>
              <a:t> access below good or bad?</a:t>
            </a:r>
          </a:p>
        </p:txBody>
      </p:sp>
      <p:sp>
        <p:nvSpPr>
          <p:cNvPr id="240643" name="Rectangle 3"/>
          <p:cNvSpPr>
            <a:spLocks noGrp="1" noChangeArrowheads="1"/>
          </p:cNvSpPr>
          <p:nvPr>
            <p:ph type="body" idx="4294967295"/>
          </p:nvPr>
        </p:nvSpPr>
        <p:spPr>
          <a:xfrm>
            <a:off x="365234" y="1209887"/>
            <a:ext cx="7140670" cy="5334000"/>
          </a:xfrm>
        </p:spPr>
        <p:txBody>
          <a:bodyPr/>
          <a:lstStyle/>
          <a:p>
            <a:pPr marL="457200" indent="-457200"/>
            <a:r>
              <a:rPr lang="en-US" sz="1800" dirty="0"/>
              <a:t>Snippet from a kernel, each thread loads two floats into </a:t>
            </a:r>
            <a:r>
              <a:rPr lang="en-US" sz="1800" dirty="0" err="1"/>
              <a:t>ShMem</a:t>
            </a:r>
            <a:r>
              <a:rPr lang="en-US" sz="1800" dirty="0"/>
              <a:t>:</a:t>
            </a:r>
            <a:endParaRPr lang="en-US" sz="1600" dirty="0"/>
          </a:p>
          <a:p>
            <a:pPr marL="974725" lvl="1" indent="-403225">
              <a:buNone/>
            </a:pPr>
            <a:endParaRPr lang="en-US" sz="1600" dirty="0"/>
          </a:p>
          <a:p>
            <a:pPr marL="457200" indent="-457200">
              <a:buNone/>
            </a:pPr>
            <a:endParaRPr lang="en-US" sz="1600" dirty="0"/>
          </a:p>
          <a:p>
            <a:pPr marL="457200" indent="-457200">
              <a:buNone/>
            </a:pPr>
            <a:endParaRPr lang="en-US" sz="1600" dirty="0"/>
          </a:p>
          <a:p>
            <a:pPr marL="457200" indent="-457200">
              <a:buNone/>
            </a:pPr>
            <a:endParaRPr lang="en-US" sz="1600" dirty="0"/>
          </a:p>
          <a:p>
            <a:pPr marL="457200" indent="-457200">
              <a:buNone/>
            </a:pPr>
            <a:endParaRPr lang="en-US" sz="1600" dirty="0"/>
          </a:p>
          <a:p>
            <a:pPr marL="457200" indent="-457200"/>
            <a:r>
              <a:rPr lang="en-US" sz="1800" dirty="0"/>
              <a:t>This makes sense for traditional CPU threads, locality in cache line usage and reduced sharing traffic</a:t>
            </a:r>
          </a:p>
          <a:p>
            <a:pPr marL="974725" lvl="1" indent="-403225"/>
            <a:r>
              <a:rPr lang="en-US" sz="1600" dirty="0"/>
              <a:t>Doesn’t make sense in shared memory usage where there is no cache line effects but banking effects</a:t>
            </a:r>
          </a:p>
          <a:p>
            <a:pPr marL="974725" lvl="1" indent="-403225"/>
            <a:r>
              <a:rPr lang="en-US" sz="1600" dirty="0"/>
              <a:t>2-way-interleaved loads result in 2-way bank conflicts</a:t>
            </a:r>
          </a:p>
          <a:p>
            <a:pPr marL="571500" lvl="1" indent="0">
              <a:buNone/>
            </a:pPr>
            <a:endParaRPr lang="en-US" sz="1600" dirty="0"/>
          </a:p>
          <a:p>
            <a:pPr marL="457200" indent="-457200"/>
            <a:endParaRPr lang="en-US" sz="1800" dirty="0"/>
          </a:p>
          <a:p>
            <a:pPr marL="457200" indent="-457200"/>
            <a:r>
              <a:rPr lang="en-US" sz="1800" dirty="0"/>
              <a:t>Adding insult to injury: you don’t have coalesced global memory loads – basically you are halving the device mem bandwidth (more on this later)</a:t>
            </a:r>
          </a:p>
        </p:txBody>
      </p:sp>
      <p:sp>
        <p:nvSpPr>
          <p:cNvPr id="240645" name="AutoShape 5"/>
          <p:cNvSpPr>
            <a:spLocks noChangeArrowheads="1"/>
          </p:cNvSpPr>
          <p:nvPr/>
        </p:nvSpPr>
        <p:spPr bwMode="auto">
          <a:xfrm>
            <a:off x="8971226" y="461948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19</a:t>
            </a:r>
          </a:p>
        </p:txBody>
      </p:sp>
      <p:sp>
        <p:nvSpPr>
          <p:cNvPr id="240646" name="AutoShape 6"/>
          <p:cNvSpPr>
            <a:spLocks noChangeArrowheads="1"/>
          </p:cNvSpPr>
          <p:nvPr/>
        </p:nvSpPr>
        <p:spPr bwMode="auto">
          <a:xfrm>
            <a:off x="8971226" y="43498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18</a:t>
            </a:r>
          </a:p>
        </p:txBody>
      </p:sp>
      <p:sp>
        <p:nvSpPr>
          <p:cNvPr id="240647" name="AutoShape 7"/>
          <p:cNvSpPr>
            <a:spLocks noChangeArrowheads="1"/>
          </p:cNvSpPr>
          <p:nvPr/>
        </p:nvSpPr>
        <p:spPr bwMode="auto">
          <a:xfrm>
            <a:off x="8971226" y="408020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17</a:t>
            </a:r>
          </a:p>
        </p:txBody>
      </p:sp>
      <p:sp>
        <p:nvSpPr>
          <p:cNvPr id="240648" name="AutoShape 8"/>
          <p:cNvSpPr>
            <a:spLocks noChangeArrowheads="1"/>
          </p:cNvSpPr>
          <p:nvPr/>
        </p:nvSpPr>
        <p:spPr bwMode="auto">
          <a:xfrm>
            <a:off x="8971226" y="38206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16</a:t>
            </a:r>
          </a:p>
        </p:txBody>
      </p:sp>
      <p:sp>
        <p:nvSpPr>
          <p:cNvPr id="240650" name="AutoShape 10"/>
          <p:cNvSpPr>
            <a:spLocks noChangeArrowheads="1"/>
          </p:cNvSpPr>
          <p:nvPr/>
        </p:nvSpPr>
        <p:spPr bwMode="auto">
          <a:xfrm>
            <a:off x="8971226" y="2583324"/>
            <a:ext cx="812800" cy="37044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40651" name="AutoShape 11"/>
          <p:cNvSpPr>
            <a:spLocks noChangeArrowheads="1"/>
          </p:cNvSpPr>
          <p:nvPr/>
        </p:nvSpPr>
        <p:spPr bwMode="auto">
          <a:xfrm>
            <a:off x="8971226" y="23212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40652" name="AutoShape 12"/>
          <p:cNvSpPr>
            <a:spLocks noChangeArrowheads="1"/>
          </p:cNvSpPr>
          <p:nvPr/>
        </p:nvSpPr>
        <p:spPr bwMode="auto">
          <a:xfrm>
            <a:off x="8971226" y="205160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40653" name="AutoShape 13"/>
          <p:cNvSpPr>
            <a:spLocks noChangeArrowheads="1"/>
          </p:cNvSpPr>
          <p:nvPr/>
        </p:nvSpPr>
        <p:spPr bwMode="auto">
          <a:xfrm>
            <a:off x="8971226" y="17920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cxnSp>
        <p:nvCxnSpPr>
          <p:cNvPr id="240658" name="AutoShape 18"/>
          <p:cNvCxnSpPr>
            <a:cxnSpLocks noChangeShapeType="1"/>
            <a:stCxn id="240653" idx="4"/>
          </p:cNvCxnSpPr>
          <p:nvPr/>
        </p:nvCxnSpPr>
        <p:spPr bwMode="auto">
          <a:xfrm>
            <a:off x="9715710" y="2028924"/>
            <a:ext cx="881117" cy="0"/>
          </a:xfrm>
          <a:prstGeom prst="straightConnector1">
            <a:avLst/>
          </a:prstGeom>
          <a:noFill/>
          <a:ln w="12700">
            <a:solidFill>
              <a:srgbClr val="CC0000"/>
            </a:solidFill>
            <a:round/>
            <a:headEnd/>
            <a:tailEnd type="triangle" w="lg" len="lg"/>
          </a:ln>
          <a:effectLst/>
        </p:spPr>
      </p:cxnSp>
      <p:cxnSp>
        <p:nvCxnSpPr>
          <p:cNvPr id="240659" name="AutoShape 19"/>
          <p:cNvCxnSpPr>
            <a:cxnSpLocks noChangeShapeType="1"/>
            <a:stCxn id="240652" idx="4"/>
          </p:cNvCxnSpPr>
          <p:nvPr/>
        </p:nvCxnSpPr>
        <p:spPr bwMode="auto">
          <a:xfrm>
            <a:off x="9715710" y="2288484"/>
            <a:ext cx="881117" cy="269640"/>
          </a:xfrm>
          <a:prstGeom prst="straightConnector1">
            <a:avLst/>
          </a:prstGeom>
          <a:noFill/>
          <a:ln w="12700">
            <a:solidFill>
              <a:srgbClr val="CC0000"/>
            </a:solidFill>
            <a:round/>
            <a:headEnd/>
            <a:tailEnd type="triangle" w="lg" len="lg"/>
          </a:ln>
          <a:effectLst/>
        </p:spPr>
      </p:cxnSp>
      <p:cxnSp>
        <p:nvCxnSpPr>
          <p:cNvPr id="240660" name="AutoShape 20"/>
          <p:cNvCxnSpPr>
            <a:cxnSpLocks noChangeShapeType="1"/>
            <a:stCxn id="240651" idx="4"/>
          </p:cNvCxnSpPr>
          <p:nvPr/>
        </p:nvCxnSpPr>
        <p:spPr bwMode="auto">
          <a:xfrm>
            <a:off x="9715710" y="2558124"/>
            <a:ext cx="881117" cy="529200"/>
          </a:xfrm>
          <a:prstGeom prst="straightConnector1">
            <a:avLst/>
          </a:prstGeom>
          <a:noFill/>
          <a:ln w="12700">
            <a:solidFill>
              <a:srgbClr val="CC0000"/>
            </a:solidFill>
            <a:round/>
            <a:headEnd/>
            <a:tailEnd type="triangle" w="lg" len="lg"/>
          </a:ln>
          <a:effectLst/>
        </p:spPr>
      </p:cxnSp>
      <p:cxnSp>
        <p:nvCxnSpPr>
          <p:cNvPr id="240661" name="AutoShape 21"/>
          <p:cNvCxnSpPr>
            <a:cxnSpLocks noChangeShapeType="1"/>
            <a:stCxn id="240650" idx="4"/>
          </p:cNvCxnSpPr>
          <p:nvPr/>
        </p:nvCxnSpPr>
        <p:spPr bwMode="auto">
          <a:xfrm>
            <a:off x="9715710" y="2817684"/>
            <a:ext cx="881117" cy="801360"/>
          </a:xfrm>
          <a:prstGeom prst="straightConnector1">
            <a:avLst/>
          </a:prstGeom>
          <a:noFill/>
          <a:ln w="12700">
            <a:solidFill>
              <a:srgbClr val="CC0000"/>
            </a:solidFill>
            <a:round/>
            <a:headEnd/>
            <a:tailEnd type="triangle" w="lg" len="lg"/>
          </a:ln>
          <a:effectLst/>
        </p:spPr>
      </p:cxnSp>
      <p:cxnSp>
        <p:nvCxnSpPr>
          <p:cNvPr id="240662" name="AutoShape 22"/>
          <p:cNvCxnSpPr>
            <a:cxnSpLocks noChangeShapeType="1"/>
            <a:stCxn id="240648" idx="4"/>
          </p:cNvCxnSpPr>
          <p:nvPr/>
        </p:nvCxnSpPr>
        <p:spPr bwMode="auto">
          <a:xfrm flipV="1">
            <a:off x="9715710" y="2031444"/>
            <a:ext cx="881117" cy="2026080"/>
          </a:xfrm>
          <a:prstGeom prst="straightConnector1">
            <a:avLst/>
          </a:prstGeom>
          <a:noFill/>
          <a:ln w="12700">
            <a:solidFill>
              <a:srgbClr val="CC0000"/>
            </a:solidFill>
            <a:round/>
            <a:headEnd/>
            <a:tailEnd type="triangle" w="lg" len="lg"/>
          </a:ln>
          <a:effectLst/>
        </p:spPr>
      </p:cxnSp>
      <p:cxnSp>
        <p:nvCxnSpPr>
          <p:cNvPr id="240663" name="AutoShape 23"/>
          <p:cNvCxnSpPr>
            <a:cxnSpLocks noChangeShapeType="1"/>
            <a:stCxn id="240647" idx="4"/>
          </p:cNvCxnSpPr>
          <p:nvPr/>
        </p:nvCxnSpPr>
        <p:spPr bwMode="auto">
          <a:xfrm flipV="1">
            <a:off x="9715710" y="2558124"/>
            <a:ext cx="881117" cy="1758960"/>
          </a:xfrm>
          <a:prstGeom prst="straightConnector1">
            <a:avLst/>
          </a:prstGeom>
          <a:noFill/>
          <a:ln w="12700">
            <a:solidFill>
              <a:srgbClr val="CC0000"/>
            </a:solidFill>
            <a:round/>
            <a:headEnd/>
            <a:tailEnd type="triangle" w="lg" len="lg"/>
          </a:ln>
          <a:effectLst/>
        </p:spPr>
      </p:cxnSp>
      <p:cxnSp>
        <p:nvCxnSpPr>
          <p:cNvPr id="240664" name="AutoShape 24"/>
          <p:cNvCxnSpPr>
            <a:cxnSpLocks noChangeShapeType="1"/>
            <a:stCxn id="240646" idx="4"/>
          </p:cNvCxnSpPr>
          <p:nvPr/>
        </p:nvCxnSpPr>
        <p:spPr bwMode="auto">
          <a:xfrm flipV="1">
            <a:off x="9715710" y="3087324"/>
            <a:ext cx="881117" cy="1499400"/>
          </a:xfrm>
          <a:prstGeom prst="straightConnector1">
            <a:avLst/>
          </a:prstGeom>
          <a:noFill/>
          <a:ln w="12700">
            <a:solidFill>
              <a:srgbClr val="CC0000"/>
            </a:solidFill>
            <a:round/>
            <a:headEnd/>
            <a:tailEnd type="triangle" w="lg" len="lg"/>
          </a:ln>
          <a:effectLst/>
        </p:spPr>
      </p:cxnSp>
      <p:cxnSp>
        <p:nvCxnSpPr>
          <p:cNvPr id="240665" name="AutoShape 25"/>
          <p:cNvCxnSpPr>
            <a:cxnSpLocks noChangeShapeType="1"/>
            <a:stCxn id="240645" idx="4"/>
          </p:cNvCxnSpPr>
          <p:nvPr/>
        </p:nvCxnSpPr>
        <p:spPr bwMode="auto">
          <a:xfrm flipV="1">
            <a:off x="9715710" y="3619044"/>
            <a:ext cx="881117" cy="1237320"/>
          </a:xfrm>
          <a:prstGeom prst="straightConnector1">
            <a:avLst/>
          </a:prstGeom>
          <a:noFill/>
          <a:ln w="12700">
            <a:solidFill>
              <a:srgbClr val="CC0000"/>
            </a:solidFill>
            <a:round/>
            <a:headEnd/>
            <a:tailEnd type="triangle" w="lg" len="lg"/>
          </a:ln>
          <a:effectLst/>
        </p:spPr>
      </p:cxnSp>
      <p:sp>
        <p:nvSpPr>
          <p:cNvPr id="240668" name="AutoShape 28"/>
          <p:cNvSpPr>
            <a:spLocks noChangeArrowheads="1"/>
          </p:cNvSpPr>
          <p:nvPr/>
        </p:nvSpPr>
        <p:spPr bwMode="auto">
          <a:xfrm>
            <a:off x="10571426" y="5180532"/>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40669" name="AutoShape 29"/>
          <p:cNvSpPr>
            <a:spLocks noChangeArrowheads="1"/>
          </p:cNvSpPr>
          <p:nvPr/>
        </p:nvSpPr>
        <p:spPr bwMode="auto">
          <a:xfrm>
            <a:off x="10596826" y="36518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40670" name="AutoShape 30"/>
          <p:cNvSpPr>
            <a:spLocks noChangeArrowheads="1"/>
          </p:cNvSpPr>
          <p:nvPr/>
        </p:nvSpPr>
        <p:spPr bwMode="auto">
          <a:xfrm>
            <a:off x="10596826" y="338216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40671" name="AutoShape 31"/>
          <p:cNvSpPr>
            <a:spLocks noChangeArrowheads="1"/>
          </p:cNvSpPr>
          <p:nvPr/>
        </p:nvSpPr>
        <p:spPr bwMode="auto">
          <a:xfrm>
            <a:off x="10596826" y="31226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40672" name="AutoShape 32"/>
          <p:cNvSpPr>
            <a:spLocks noChangeArrowheads="1"/>
          </p:cNvSpPr>
          <p:nvPr/>
        </p:nvSpPr>
        <p:spPr bwMode="auto">
          <a:xfrm>
            <a:off x="10596826" y="285296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40673" name="AutoShape 33"/>
          <p:cNvSpPr>
            <a:spLocks noChangeArrowheads="1"/>
          </p:cNvSpPr>
          <p:nvPr/>
        </p:nvSpPr>
        <p:spPr bwMode="auto">
          <a:xfrm>
            <a:off x="10596826" y="2583324"/>
            <a:ext cx="812800" cy="37044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40674" name="AutoShape 34"/>
          <p:cNvSpPr>
            <a:spLocks noChangeArrowheads="1"/>
          </p:cNvSpPr>
          <p:nvPr/>
        </p:nvSpPr>
        <p:spPr bwMode="auto">
          <a:xfrm>
            <a:off x="10596826" y="232124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40675" name="AutoShape 35"/>
          <p:cNvSpPr>
            <a:spLocks noChangeArrowheads="1"/>
          </p:cNvSpPr>
          <p:nvPr/>
        </p:nvSpPr>
        <p:spPr bwMode="auto">
          <a:xfrm>
            <a:off x="10596826" y="20516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40676" name="AutoShape 36"/>
          <p:cNvSpPr>
            <a:spLocks noChangeArrowheads="1"/>
          </p:cNvSpPr>
          <p:nvPr/>
        </p:nvSpPr>
        <p:spPr bwMode="auto">
          <a:xfrm>
            <a:off x="10596826" y="179204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sp>
        <p:nvSpPr>
          <p:cNvPr id="240682" name="Line 42"/>
          <p:cNvSpPr>
            <a:spLocks noChangeShapeType="1"/>
          </p:cNvSpPr>
          <p:nvPr/>
        </p:nvSpPr>
        <p:spPr bwMode="auto">
          <a:xfrm>
            <a:off x="9758626" y="2031444"/>
            <a:ext cx="838200" cy="289800"/>
          </a:xfrm>
          <a:prstGeom prst="line">
            <a:avLst/>
          </a:prstGeom>
          <a:noFill/>
          <a:ln w="19050">
            <a:solidFill>
              <a:srgbClr val="00B050"/>
            </a:solidFill>
            <a:round/>
            <a:headEnd/>
            <a:tailEnd type="triangle" w="lg" len="lg"/>
          </a:ln>
          <a:effectLst/>
        </p:spPr>
        <p:txBody>
          <a:bodyPr/>
          <a:lstStyle/>
          <a:p>
            <a:endParaRPr lang="en-US"/>
          </a:p>
        </p:txBody>
      </p:sp>
      <p:sp>
        <p:nvSpPr>
          <p:cNvPr id="2" name="Rectangle 1"/>
          <p:cNvSpPr/>
          <p:nvPr/>
        </p:nvSpPr>
        <p:spPr>
          <a:xfrm>
            <a:off x="1256574" y="1770874"/>
            <a:ext cx="5457491" cy="923330"/>
          </a:xfrm>
          <a:prstGeom prst="rect">
            <a:avLst/>
          </a:prstGeom>
          <a:solidFill>
            <a:schemeClr val="bg1">
              <a:lumMod val="85000"/>
            </a:schemeClr>
          </a:solidFill>
        </p:spPr>
        <p:txBody>
          <a:bodyPr wrap="square">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C00000"/>
                </a:solidFill>
                <a:latin typeface="Consolas" pitchFamily="49" charset="0"/>
                <a:cs typeface="Consolas" pitchFamily="49" charset="0"/>
              </a:rPr>
              <a:t>shared[2*</a:t>
            </a:r>
            <a:r>
              <a:rPr lang="en-US" dirty="0" err="1">
                <a:solidFill>
                  <a:srgbClr val="C00000"/>
                </a:solidFill>
                <a:latin typeface="Consolas" pitchFamily="49" charset="0"/>
                <a:cs typeface="Consolas" pitchFamily="49" charset="0"/>
              </a:rPr>
              <a:t>tid</a:t>
            </a:r>
            <a:r>
              <a:rPr lang="en-US" dirty="0">
                <a:solidFill>
                  <a:srgbClr val="C00000"/>
                </a:solidFill>
                <a:latin typeface="Consolas" pitchFamily="49" charset="0"/>
                <a:cs typeface="Consolas" pitchFamily="49" charset="0"/>
              </a:rPr>
              <a:t>  ] = </a:t>
            </a:r>
            <a:r>
              <a:rPr lang="en-US" dirty="0" smtClean="0">
                <a:solidFill>
                  <a:srgbClr val="C00000"/>
                </a:solidFill>
                <a:latin typeface="Consolas" pitchFamily="49" charset="0"/>
                <a:cs typeface="Consolas" pitchFamily="49" charset="0"/>
              </a:rPr>
              <a:t>global[offset+2*</a:t>
            </a:r>
            <a:r>
              <a:rPr lang="en-US" dirty="0" err="1" smtClean="0">
                <a:solidFill>
                  <a:srgbClr val="C00000"/>
                </a:solidFill>
                <a:latin typeface="Consolas" pitchFamily="49" charset="0"/>
                <a:cs typeface="Consolas" pitchFamily="49" charset="0"/>
              </a:rPr>
              <a:t>tid</a:t>
            </a:r>
            <a:r>
              <a:rPr lang="en-US" dirty="0" smtClean="0">
                <a:solidFill>
                  <a:srgbClr val="C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t>
            </a:r>
          </a:p>
          <a:p>
            <a:r>
              <a:rPr lang="en-US" dirty="0">
                <a:solidFill>
                  <a:srgbClr val="00B050"/>
                </a:solidFill>
                <a:latin typeface="Consolas" pitchFamily="49" charset="0"/>
                <a:cs typeface="Consolas" pitchFamily="49" charset="0"/>
              </a:rPr>
              <a:t>shared[2*tid+1] = </a:t>
            </a:r>
            <a:r>
              <a:rPr lang="en-US" dirty="0" smtClean="0">
                <a:solidFill>
                  <a:srgbClr val="00B050"/>
                </a:solidFill>
                <a:latin typeface="Consolas" pitchFamily="49" charset="0"/>
                <a:cs typeface="Consolas" pitchFamily="49" charset="0"/>
              </a:rPr>
              <a:t>global[offset+2*tid+1</a:t>
            </a:r>
            <a:r>
              <a:rPr lang="en-US" dirty="0">
                <a:solidFill>
                  <a:srgbClr val="00B050"/>
                </a:solidFill>
                <a:latin typeface="Consolas" pitchFamily="49" charset="0"/>
                <a:cs typeface="Consolas" pitchFamily="49" charset="0"/>
              </a:rPr>
              <a:t>];</a:t>
            </a:r>
          </a:p>
        </p:txBody>
      </p:sp>
      <p:sp>
        <p:nvSpPr>
          <p:cNvPr id="45" name="Line 42"/>
          <p:cNvSpPr>
            <a:spLocks noChangeShapeType="1"/>
          </p:cNvSpPr>
          <p:nvPr/>
        </p:nvSpPr>
        <p:spPr bwMode="auto">
          <a:xfrm>
            <a:off x="9758289" y="2321244"/>
            <a:ext cx="838200" cy="531720"/>
          </a:xfrm>
          <a:prstGeom prst="line">
            <a:avLst/>
          </a:prstGeom>
          <a:noFill/>
          <a:ln w="19050">
            <a:solidFill>
              <a:srgbClr val="00B050"/>
            </a:solidFill>
            <a:round/>
            <a:headEnd/>
            <a:tailEnd type="triangle" w="lg" len="lg"/>
          </a:ln>
          <a:effectLst/>
        </p:spPr>
        <p:txBody>
          <a:bodyPr/>
          <a:lstStyle/>
          <a:p>
            <a:endParaRPr lang="en-US"/>
          </a:p>
        </p:txBody>
      </p:sp>
      <p:sp>
        <p:nvSpPr>
          <p:cNvPr id="46" name="Line 42"/>
          <p:cNvSpPr>
            <a:spLocks noChangeShapeType="1"/>
          </p:cNvSpPr>
          <p:nvPr/>
        </p:nvSpPr>
        <p:spPr bwMode="auto">
          <a:xfrm>
            <a:off x="9708404" y="2555604"/>
            <a:ext cx="863022" cy="798840"/>
          </a:xfrm>
          <a:prstGeom prst="line">
            <a:avLst/>
          </a:prstGeom>
          <a:noFill/>
          <a:ln w="19050">
            <a:solidFill>
              <a:srgbClr val="00B050"/>
            </a:solidFill>
            <a:round/>
            <a:headEnd/>
            <a:tailEnd type="triangle" w="lg" len="lg"/>
          </a:ln>
          <a:effectLst/>
        </p:spPr>
        <p:txBody>
          <a:bodyPr/>
          <a:lstStyle/>
          <a:p>
            <a:endParaRPr lang="en-US"/>
          </a:p>
        </p:txBody>
      </p:sp>
      <p:sp>
        <p:nvSpPr>
          <p:cNvPr id="47" name="Line 42"/>
          <p:cNvSpPr>
            <a:spLocks noChangeShapeType="1"/>
          </p:cNvSpPr>
          <p:nvPr/>
        </p:nvSpPr>
        <p:spPr bwMode="auto">
          <a:xfrm>
            <a:off x="9708404" y="2828632"/>
            <a:ext cx="888422" cy="1097012"/>
          </a:xfrm>
          <a:prstGeom prst="line">
            <a:avLst/>
          </a:prstGeom>
          <a:noFill/>
          <a:ln w="19050">
            <a:solidFill>
              <a:srgbClr val="00B050"/>
            </a:solidFill>
            <a:round/>
            <a:headEnd/>
            <a:tailEnd type="triangle" w="lg" len="lg"/>
          </a:ln>
          <a:effectLst/>
        </p:spPr>
        <p:txBody>
          <a:bodyPr/>
          <a:lstStyle/>
          <a:p>
            <a:endParaRPr lang="en-US"/>
          </a:p>
        </p:txBody>
      </p:sp>
      <p:grpSp>
        <p:nvGrpSpPr>
          <p:cNvPr id="48" name="Group 37"/>
          <p:cNvGrpSpPr>
            <a:grpSpLocks/>
          </p:cNvGrpSpPr>
          <p:nvPr/>
        </p:nvGrpSpPr>
        <p:grpSpPr bwMode="auto">
          <a:xfrm>
            <a:off x="9285630" y="5068644"/>
            <a:ext cx="63158" cy="298694"/>
            <a:chOff x="2400" y="2832"/>
            <a:chExt cx="48" cy="240"/>
          </a:xfrm>
        </p:grpSpPr>
        <p:sp>
          <p:nvSpPr>
            <p:cNvPr id="49"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0"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2" name="Group 37"/>
          <p:cNvGrpSpPr>
            <a:grpSpLocks/>
          </p:cNvGrpSpPr>
          <p:nvPr/>
        </p:nvGrpSpPr>
        <p:grpSpPr bwMode="auto">
          <a:xfrm>
            <a:off x="10941998" y="4422196"/>
            <a:ext cx="63158" cy="298694"/>
            <a:chOff x="2400" y="2832"/>
            <a:chExt cx="48" cy="240"/>
          </a:xfrm>
        </p:grpSpPr>
        <p:sp>
          <p:nvSpPr>
            <p:cNvPr id="53"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4"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5"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56" name="Group 37"/>
          <p:cNvGrpSpPr>
            <a:grpSpLocks/>
          </p:cNvGrpSpPr>
          <p:nvPr/>
        </p:nvGrpSpPr>
        <p:grpSpPr bwMode="auto">
          <a:xfrm>
            <a:off x="9311889" y="3401657"/>
            <a:ext cx="63158" cy="298694"/>
            <a:chOff x="2400" y="2832"/>
            <a:chExt cx="48" cy="240"/>
          </a:xfrm>
        </p:grpSpPr>
        <p:sp>
          <p:nvSpPr>
            <p:cNvPr id="57"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8"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9"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2276964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06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06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6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6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82" grpId="0" animBg="1"/>
      <p:bldP spid="45" grpId="0" animBg="1"/>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3500" dirty="0"/>
              <a:t>A better array access pattern: Revisiting example on previous slide</a:t>
            </a:r>
          </a:p>
        </p:txBody>
      </p:sp>
      <p:sp>
        <p:nvSpPr>
          <p:cNvPr id="242691" name="Rectangle 3"/>
          <p:cNvSpPr>
            <a:spLocks noGrp="1" noChangeArrowheads="1"/>
          </p:cNvSpPr>
          <p:nvPr>
            <p:ph type="body" idx="4294967295"/>
          </p:nvPr>
        </p:nvSpPr>
        <p:spPr>
          <a:xfrm>
            <a:off x="385102" y="2408053"/>
            <a:ext cx="7056039" cy="1079500"/>
          </a:xfrm>
        </p:spPr>
        <p:txBody>
          <a:bodyPr/>
          <a:lstStyle/>
          <a:p>
            <a:pPr marL="457200" indent="-457200"/>
            <a:r>
              <a:rPr lang="en-US" sz="1800" dirty="0"/>
              <a:t>Here’s a better way of doing it</a:t>
            </a:r>
          </a:p>
          <a:p>
            <a:pPr marL="806450" lvl="1" indent="-457200"/>
            <a:r>
              <a:rPr lang="en-US" sz="1400" dirty="0"/>
              <a:t>Each thread loads one element in every consecutive group of </a:t>
            </a:r>
            <a:r>
              <a:rPr lang="en-US" sz="1400" dirty="0" err="1"/>
              <a:t>blockDim</a:t>
            </a:r>
            <a:r>
              <a:rPr lang="en-US" sz="1400" dirty="0"/>
              <a:t> elements.</a:t>
            </a:r>
          </a:p>
        </p:txBody>
      </p:sp>
      <p:sp>
        <p:nvSpPr>
          <p:cNvPr id="2" name="Rectangle 1"/>
          <p:cNvSpPr/>
          <p:nvPr/>
        </p:nvSpPr>
        <p:spPr>
          <a:xfrm>
            <a:off x="673101" y="3324602"/>
            <a:ext cx="6193366" cy="523220"/>
          </a:xfrm>
          <a:prstGeom prst="rect">
            <a:avLst/>
          </a:prstGeom>
          <a:solidFill>
            <a:schemeClr val="bg1">
              <a:lumMod val="85000"/>
            </a:schemeClr>
          </a:solidFill>
        </p:spPr>
        <p:txBody>
          <a:bodyPr wrap="square">
            <a:spAutoFit/>
          </a:bodyPr>
          <a:lstStyle/>
          <a:p>
            <a:r>
              <a:rPr lang="en-US" sz="1400" dirty="0">
                <a:latin typeface="Consolas" pitchFamily="49" charset="0"/>
                <a:cs typeface="Consolas" pitchFamily="49" charset="0"/>
              </a:rPr>
              <a:t>shared[</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a:t>
            </a:r>
            <a:r>
              <a:rPr lang="en-US" sz="1400" dirty="0" smtClean="0">
                <a:latin typeface="Consolas" pitchFamily="49" charset="0"/>
                <a:cs typeface="Consolas" pitchFamily="49" charset="0"/>
              </a:rPr>
              <a:t>global[offset + </a:t>
            </a:r>
            <a:r>
              <a:rPr lang="en-US" sz="1400" dirty="0" err="1" smtClean="0">
                <a:latin typeface="Consolas" pitchFamily="49" charset="0"/>
                <a:cs typeface="Consolas" pitchFamily="49" charset="0"/>
              </a:rPr>
              <a:t>tid</a:t>
            </a:r>
            <a:r>
              <a:rPr lang="en-US" sz="1400" dirty="0">
                <a:latin typeface="Consolas" pitchFamily="49" charset="0"/>
                <a:cs typeface="Consolas" pitchFamily="49" charset="0"/>
              </a:rPr>
              <a:t>];</a:t>
            </a:r>
          </a:p>
          <a:p>
            <a:r>
              <a:rPr lang="en-US" sz="1400" dirty="0">
                <a:latin typeface="Consolas" pitchFamily="49" charset="0"/>
                <a:cs typeface="Consolas" pitchFamily="49" charset="0"/>
              </a:rPr>
              <a:t>shared[</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 = </a:t>
            </a:r>
            <a:r>
              <a:rPr lang="en-US" sz="1400" dirty="0" smtClean="0">
                <a:solidFill>
                  <a:prstClr val="black"/>
                </a:solidFill>
                <a:latin typeface="Consolas" pitchFamily="49" charset="0"/>
                <a:cs typeface="Consolas" pitchFamily="49" charset="0"/>
              </a:rPr>
              <a:t>global[</a:t>
            </a:r>
            <a:r>
              <a:rPr lang="en-US" sz="1400" dirty="0" smtClean="0">
                <a:latin typeface="Consolas" pitchFamily="49" charset="0"/>
                <a:cs typeface="Consolas" pitchFamily="49" charset="0"/>
              </a:rPr>
              <a:t>offset + </a:t>
            </a:r>
            <a:r>
              <a:rPr lang="en-US" sz="1400" dirty="0" err="1" smtClean="0">
                <a:solidFill>
                  <a:prstClr val="black"/>
                </a:solidFill>
                <a:latin typeface="Consolas" pitchFamily="49" charset="0"/>
                <a:cs typeface="Consolas" pitchFamily="49" charset="0"/>
              </a:rPr>
              <a:t>tid</a:t>
            </a:r>
            <a:r>
              <a:rPr lang="en-US" sz="1400" dirty="0" smtClean="0">
                <a:solidFill>
                  <a:prstClr val="black"/>
                </a:solidFill>
                <a:latin typeface="Consolas" pitchFamily="49" charset="0"/>
                <a:cs typeface="Consolas" pitchFamily="49" charset="0"/>
              </a:rPr>
              <a:t> </a:t>
            </a:r>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 name="Group 3"/>
          <p:cNvGrpSpPr/>
          <p:nvPr/>
        </p:nvGrpSpPr>
        <p:grpSpPr>
          <a:xfrm>
            <a:off x="7848600" y="1981200"/>
            <a:ext cx="2667000" cy="4038600"/>
            <a:chOff x="7848600" y="1981200"/>
            <a:chExt cx="2667000" cy="4038600"/>
          </a:xfrm>
        </p:grpSpPr>
        <p:sp>
          <p:nvSpPr>
            <p:cNvPr id="242694" name="AutoShape 6"/>
            <p:cNvSpPr>
              <a:spLocks noChangeArrowheads="1"/>
            </p:cNvSpPr>
            <p:nvPr/>
          </p:nvSpPr>
          <p:spPr bwMode="auto">
            <a:xfrm>
              <a:off x="9626600" y="5550195"/>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42695" name="AutoShape 7"/>
            <p:cNvSpPr>
              <a:spLocks noChangeArrowheads="1"/>
            </p:cNvSpPr>
            <p:nvPr/>
          </p:nvSpPr>
          <p:spPr bwMode="auto">
            <a:xfrm>
              <a:off x="9626600" y="432922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42696" name="AutoShape 8"/>
            <p:cNvSpPr>
              <a:spLocks noChangeArrowheads="1"/>
            </p:cNvSpPr>
            <p:nvPr/>
          </p:nvSpPr>
          <p:spPr bwMode="auto">
            <a:xfrm>
              <a:off x="9626600" y="398876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42697" name="AutoShape 9"/>
            <p:cNvSpPr>
              <a:spLocks noChangeArrowheads="1"/>
            </p:cNvSpPr>
            <p:nvPr/>
          </p:nvSpPr>
          <p:spPr bwMode="auto">
            <a:xfrm>
              <a:off x="9626600" y="3660037"/>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42698" name="AutoShape 10"/>
            <p:cNvSpPr>
              <a:spLocks noChangeArrowheads="1"/>
            </p:cNvSpPr>
            <p:nvPr/>
          </p:nvSpPr>
          <p:spPr bwMode="auto">
            <a:xfrm>
              <a:off x="9626600" y="331957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42699" name="AutoShape 11"/>
            <p:cNvSpPr>
              <a:spLocks noChangeArrowheads="1"/>
            </p:cNvSpPr>
            <p:nvPr/>
          </p:nvSpPr>
          <p:spPr bwMode="auto">
            <a:xfrm>
              <a:off x="9626600" y="297911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42700" name="AutoShape 12"/>
            <p:cNvSpPr>
              <a:spLocks noChangeArrowheads="1"/>
            </p:cNvSpPr>
            <p:nvPr/>
          </p:nvSpPr>
          <p:spPr bwMode="auto">
            <a:xfrm>
              <a:off x="9626600" y="2650387"/>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42701" name="AutoShape 13"/>
            <p:cNvSpPr>
              <a:spLocks noChangeArrowheads="1"/>
            </p:cNvSpPr>
            <p:nvPr/>
          </p:nvSpPr>
          <p:spPr bwMode="auto">
            <a:xfrm>
              <a:off x="9626600" y="230992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42702" name="AutoShape 14"/>
            <p:cNvSpPr>
              <a:spLocks noChangeArrowheads="1"/>
            </p:cNvSpPr>
            <p:nvPr/>
          </p:nvSpPr>
          <p:spPr bwMode="auto">
            <a:xfrm>
              <a:off x="9626600" y="198120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sp>
          <p:nvSpPr>
            <p:cNvPr id="242708" name="AutoShape 20"/>
            <p:cNvSpPr>
              <a:spLocks noChangeArrowheads="1"/>
            </p:cNvSpPr>
            <p:nvPr/>
          </p:nvSpPr>
          <p:spPr bwMode="auto">
            <a:xfrm>
              <a:off x="7848600" y="5550195"/>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42709" name="AutoShape 21"/>
            <p:cNvSpPr>
              <a:spLocks noChangeArrowheads="1"/>
            </p:cNvSpPr>
            <p:nvPr/>
          </p:nvSpPr>
          <p:spPr bwMode="auto">
            <a:xfrm>
              <a:off x="7848600" y="432922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42710" name="AutoShape 22"/>
            <p:cNvSpPr>
              <a:spLocks noChangeArrowheads="1"/>
            </p:cNvSpPr>
            <p:nvPr/>
          </p:nvSpPr>
          <p:spPr bwMode="auto">
            <a:xfrm>
              <a:off x="7848600" y="398876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42711" name="AutoShape 23"/>
            <p:cNvSpPr>
              <a:spLocks noChangeArrowheads="1"/>
            </p:cNvSpPr>
            <p:nvPr/>
          </p:nvSpPr>
          <p:spPr bwMode="auto">
            <a:xfrm>
              <a:off x="7848600" y="3660037"/>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42712" name="AutoShape 24"/>
            <p:cNvSpPr>
              <a:spLocks noChangeArrowheads="1"/>
            </p:cNvSpPr>
            <p:nvPr/>
          </p:nvSpPr>
          <p:spPr bwMode="auto">
            <a:xfrm>
              <a:off x="7848600" y="331957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42713" name="AutoShape 25"/>
            <p:cNvSpPr>
              <a:spLocks noChangeArrowheads="1"/>
            </p:cNvSpPr>
            <p:nvPr/>
          </p:nvSpPr>
          <p:spPr bwMode="auto">
            <a:xfrm>
              <a:off x="7848600" y="297911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42714" name="AutoShape 26"/>
            <p:cNvSpPr>
              <a:spLocks noChangeArrowheads="1"/>
            </p:cNvSpPr>
            <p:nvPr/>
          </p:nvSpPr>
          <p:spPr bwMode="auto">
            <a:xfrm>
              <a:off x="7848600" y="2650387"/>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42715" name="AutoShape 27"/>
            <p:cNvSpPr>
              <a:spLocks noChangeArrowheads="1"/>
            </p:cNvSpPr>
            <p:nvPr/>
          </p:nvSpPr>
          <p:spPr bwMode="auto">
            <a:xfrm>
              <a:off x="7848600" y="230992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42716" name="AutoShape 28"/>
            <p:cNvSpPr>
              <a:spLocks noChangeArrowheads="1"/>
            </p:cNvSpPr>
            <p:nvPr/>
          </p:nvSpPr>
          <p:spPr bwMode="auto">
            <a:xfrm>
              <a:off x="7848600" y="198120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cxnSp>
          <p:nvCxnSpPr>
            <p:cNvPr id="242721" name="AutoShape 33"/>
            <p:cNvCxnSpPr>
              <a:cxnSpLocks noChangeShapeType="1"/>
              <a:stCxn id="242716" idx="4"/>
              <a:endCxn id="242702" idx="2"/>
            </p:cNvCxnSpPr>
            <p:nvPr/>
          </p:nvCxnSpPr>
          <p:spPr bwMode="auto">
            <a:xfrm>
              <a:off x="8663517" y="2278616"/>
              <a:ext cx="963083" cy="0"/>
            </a:xfrm>
            <a:prstGeom prst="straightConnector1">
              <a:avLst/>
            </a:prstGeom>
            <a:noFill/>
            <a:ln w="12700">
              <a:solidFill>
                <a:schemeClr val="tx1"/>
              </a:solidFill>
              <a:round/>
              <a:headEnd/>
              <a:tailEnd type="triangle" w="lg" len="lg"/>
            </a:ln>
            <a:effectLst/>
          </p:spPr>
        </p:cxnSp>
        <p:cxnSp>
          <p:nvCxnSpPr>
            <p:cNvPr id="242722" name="AutoShape 34"/>
            <p:cNvCxnSpPr>
              <a:cxnSpLocks noChangeShapeType="1"/>
              <a:stCxn id="242715" idx="4"/>
              <a:endCxn id="242701" idx="2"/>
            </p:cNvCxnSpPr>
            <p:nvPr/>
          </p:nvCxnSpPr>
          <p:spPr bwMode="auto">
            <a:xfrm>
              <a:off x="8663517" y="2607340"/>
              <a:ext cx="963083" cy="0"/>
            </a:xfrm>
            <a:prstGeom prst="straightConnector1">
              <a:avLst/>
            </a:prstGeom>
            <a:noFill/>
            <a:ln w="12700">
              <a:solidFill>
                <a:schemeClr val="tx1"/>
              </a:solidFill>
              <a:round/>
              <a:headEnd/>
              <a:tailEnd type="triangle" w="lg" len="lg"/>
            </a:ln>
            <a:effectLst/>
          </p:spPr>
        </p:cxnSp>
        <p:cxnSp>
          <p:nvCxnSpPr>
            <p:cNvPr id="242723" name="AutoShape 35"/>
            <p:cNvCxnSpPr>
              <a:cxnSpLocks noChangeShapeType="1"/>
              <a:stCxn id="242714" idx="4"/>
              <a:endCxn id="242700" idx="2"/>
            </p:cNvCxnSpPr>
            <p:nvPr/>
          </p:nvCxnSpPr>
          <p:spPr bwMode="auto">
            <a:xfrm>
              <a:off x="8663517" y="2947803"/>
              <a:ext cx="963083" cy="0"/>
            </a:xfrm>
            <a:prstGeom prst="straightConnector1">
              <a:avLst/>
            </a:prstGeom>
            <a:noFill/>
            <a:ln w="12700">
              <a:solidFill>
                <a:schemeClr val="tx1"/>
              </a:solidFill>
              <a:round/>
              <a:headEnd/>
              <a:tailEnd type="triangle" w="lg" len="lg"/>
            </a:ln>
            <a:effectLst/>
          </p:spPr>
        </p:cxnSp>
        <p:cxnSp>
          <p:nvCxnSpPr>
            <p:cNvPr id="242724" name="AutoShape 36"/>
            <p:cNvCxnSpPr>
              <a:cxnSpLocks noChangeShapeType="1"/>
              <a:stCxn id="242713" idx="4"/>
              <a:endCxn id="242699" idx="2"/>
            </p:cNvCxnSpPr>
            <p:nvPr/>
          </p:nvCxnSpPr>
          <p:spPr bwMode="auto">
            <a:xfrm>
              <a:off x="8663517" y="3276526"/>
              <a:ext cx="963083" cy="0"/>
            </a:xfrm>
            <a:prstGeom prst="straightConnector1">
              <a:avLst/>
            </a:prstGeom>
            <a:noFill/>
            <a:ln w="12700">
              <a:solidFill>
                <a:schemeClr val="tx1"/>
              </a:solidFill>
              <a:round/>
              <a:headEnd/>
              <a:tailEnd type="triangle" w="lg" len="lg"/>
            </a:ln>
            <a:effectLst/>
          </p:spPr>
        </p:cxnSp>
        <p:cxnSp>
          <p:nvCxnSpPr>
            <p:cNvPr id="242725" name="AutoShape 37"/>
            <p:cNvCxnSpPr>
              <a:cxnSpLocks noChangeShapeType="1"/>
              <a:stCxn id="242712" idx="4"/>
              <a:endCxn id="242698" idx="2"/>
            </p:cNvCxnSpPr>
            <p:nvPr/>
          </p:nvCxnSpPr>
          <p:spPr bwMode="auto">
            <a:xfrm>
              <a:off x="8663517" y="3616990"/>
              <a:ext cx="963083" cy="0"/>
            </a:xfrm>
            <a:prstGeom prst="straightConnector1">
              <a:avLst/>
            </a:prstGeom>
            <a:noFill/>
            <a:ln w="12700">
              <a:solidFill>
                <a:schemeClr val="tx1"/>
              </a:solidFill>
              <a:round/>
              <a:headEnd/>
              <a:tailEnd type="triangle" w="lg" len="lg"/>
            </a:ln>
            <a:effectLst/>
          </p:spPr>
        </p:cxnSp>
        <p:cxnSp>
          <p:nvCxnSpPr>
            <p:cNvPr id="242726" name="AutoShape 38"/>
            <p:cNvCxnSpPr>
              <a:cxnSpLocks noChangeShapeType="1"/>
              <a:stCxn id="242711" idx="4"/>
              <a:endCxn id="242697" idx="2"/>
            </p:cNvCxnSpPr>
            <p:nvPr/>
          </p:nvCxnSpPr>
          <p:spPr bwMode="auto">
            <a:xfrm>
              <a:off x="8663517" y="3957453"/>
              <a:ext cx="963083" cy="0"/>
            </a:xfrm>
            <a:prstGeom prst="straightConnector1">
              <a:avLst/>
            </a:prstGeom>
            <a:noFill/>
            <a:ln w="12700">
              <a:solidFill>
                <a:schemeClr val="tx1"/>
              </a:solidFill>
              <a:round/>
              <a:headEnd/>
              <a:tailEnd type="triangle" w="lg" len="lg"/>
            </a:ln>
            <a:effectLst/>
          </p:spPr>
        </p:cxnSp>
        <p:cxnSp>
          <p:nvCxnSpPr>
            <p:cNvPr id="242727" name="AutoShape 39"/>
            <p:cNvCxnSpPr>
              <a:cxnSpLocks noChangeShapeType="1"/>
              <a:stCxn id="242710" idx="4"/>
              <a:endCxn id="242696" idx="2"/>
            </p:cNvCxnSpPr>
            <p:nvPr/>
          </p:nvCxnSpPr>
          <p:spPr bwMode="auto">
            <a:xfrm>
              <a:off x="8663517" y="4286176"/>
              <a:ext cx="963083" cy="0"/>
            </a:xfrm>
            <a:prstGeom prst="straightConnector1">
              <a:avLst/>
            </a:prstGeom>
            <a:noFill/>
            <a:ln w="12700">
              <a:solidFill>
                <a:schemeClr val="tx1"/>
              </a:solidFill>
              <a:round/>
              <a:headEnd/>
              <a:tailEnd type="triangle" w="lg" len="lg"/>
            </a:ln>
            <a:effectLst/>
          </p:spPr>
        </p:cxnSp>
        <p:cxnSp>
          <p:nvCxnSpPr>
            <p:cNvPr id="242728" name="AutoShape 40"/>
            <p:cNvCxnSpPr>
              <a:cxnSpLocks noChangeShapeType="1"/>
              <a:stCxn id="242709" idx="4"/>
              <a:endCxn id="242695" idx="2"/>
            </p:cNvCxnSpPr>
            <p:nvPr/>
          </p:nvCxnSpPr>
          <p:spPr bwMode="auto">
            <a:xfrm>
              <a:off x="8663517" y="4626640"/>
              <a:ext cx="963083" cy="0"/>
            </a:xfrm>
            <a:prstGeom prst="straightConnector1">
              <a:avLst/>
            </a:prstGeom>
            <a:noFill/>
            <a:ln w="12700">
              <a:solidFill>
                <a:schemeClr val="tx1"/>
              </a:solidFill>
              <a:round/>
              <a:headEnd/>
              <a:tailEnd type="triangle" w="lg" len="lg"/>
            </a:ln>
            <a:effectLst/>
          </p:spPr>
        </p:cxnSp>
        <p:cxnSp>
          <p:nvCxnSpPr>
            <p:cNvPr id="242729" name="AutoShape 41"/>
            <p:cNvCxnSpPr>
              <a:cxnSpLocks noChangeShapeType="1"/>
              <a:stCxn id="242708" idx="4"/>
              <a:endCxn id="242694" idx="2"/>
            </p:cNvCxnSpPr>
            <p:nvPr/>
          </p:nvCxnSpPr>
          <p:spPr bwMode="auto">
            <a:xfrm>
              <a:off x="8663517" y="5847612"/>
              <a:ext cx="963083" cy="0"/>
            </a:xfrm>
            <a:prstGeom prst="straightConnector1">
              <a:avLst/>
            </a:prstGeom>
            <a:noFill/>
            <a:ln w="12700">
              <a:solidFill>
                <a:schemeClr val="tx1"/>
              </a:solidFill>
              <a:round/>
              <a:headEnd/>
              <a:tailEnd type="triangle" w="lg" len="lg"/>
            </a:ln>
            <a:effectLst/>
          </p:spPr>
        </p:cxnSp>
        <p:grpSp>
          <p:nvGrpSpPr>
            <p:cNvPr id="44" name="Group 37"/>
            <p:cNvGrpSpPr>
              <a:grpSpLocks/>
            </p:cNvGrpSpPr>
            <p:nvPr/>
          </p:nvGrpSpPr>
          <p:grpSpPr bwMode="auto">
            <a:xfrm>
              <a:off x="8229942" y="5044095"/>
              <a:ext cx="63158" cy="298694"/>
              <a:chOff x="2400" y="2832"/>
              <a:chExt cx="48" cy="240"/>
            </a:xfrm>
          </p:grpSpPr>
          <p:sp>
            <p:nvSpPr>
              <p:cNvPr id="45"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6"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7"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48" name="Group 37"/>
            <p:cNvGrpSpPr>
              <a:grpSpLocks/>
            </p:cNvGrpSpPr>
            <p:nvPr/>
          </p:nvGrpSpPr>
          <p:grpSpPr bwMode="auto">
            <a:xfrm>
              <a:off x="10001592" y="5044095"/>
              <a:ext cx="63158" cy="298694"/>
              <a:chOff x="2400" y="2832"/>
              <a:chExt cx="48" cy="240"/>
            </a:xfrm>
          </p:grpSpPr>
          <p:sp>
            <p:nvSpPr>
              <p:cNvPr id="49"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0"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spTree>
    <p:extLst>
      <p:ext uri="{BB962C8B-B14F-4D97-AF65-F5344CB8AC3E}">
        <p14:creationId xmlns:p14="http://schemas.microsoft.com/office/powerpoint/2010/main" val="395845616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90600" y="3841596"/>
            <a:ext cx="6477000" cy="804745"/>
          </a:xfrm>
          <a:prstGeom prst="rect">
            <a:avLst/>
          </a:prstGeom>
          <a:solidFill>
            <a:schemeClr val="accent1">
              <a:lumMod val="50000"/>
            </a:schemeClr>
          </a:solidFill>
        </p:spPr>
        <p:txBody>
          <a:bodyPr vert="horz" lIns="91440" tIns="45720" rIns="91440" bIns="45720" rtlCol="0" anchor="ctr">
            <a:normAutofit/>
          </a:bodyPr>
          <a:lstStyle>
            <a:lvl1pPr>
              <a:lnSpc>
                <a:spcPct val="90000"/>
              </a:lnSpc>
              <a:spcBef>
                <a:spcPct val="0"/>
              </a:spcBef>
              <a:buNone/>
              <a:defRPr sz="3200">
                <a:solidFill>
                  <a:schemeClr val="bg1"/>
                </a:solidFill>
                <a:latin typeface="+mj-lt"/>
                <a:ea typeface="+mj-ea"/>
                <a:cs typeface="+mj-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dirty="0"/>
              <a:t>Global Memory Access Issues</a:t>
            </a:r>
          </a:p>
        </p:txBody>
      </p:sp>
      <p:sp>
        <p:nvSpPr>
          <p:cNvPr id="2" name="Slide Number Placeholder 1"/>
          <p:cNvSpPr>
            <a:spLocks noGrp="1"/>
          </p:cNvSpPr>
          <p:nvPr>
            <p:ph type="sldNum" sz="quarter" idx="12"/>
          </p:nvPr>
        </p:nvSpPr>
        <p:spPr/>
        <p:txBody>
          <a:bodyPr/>
          <a:lstStyle/>
          <a:p>
            <a:fld id="{0DADA60C-5EC0-4A30-9E3E-F1AD4B17CF03}" type="slidenum">
              <a:rPr lang="en-US" altLang="en-US" smtClean="0"/>
              <a:pPr/>
              <a:t>23</a:t>
            </a:fld>
            <a:endParaRPr lang="en-US" altLang="en-US"/>
          </a:p>
        </p:txBody>
      </p:sp>
    </p:spTree>
    <p:extLst>
      <p:ext uri="{BB962C8B-B14F-4D97-AF65-F5344CB8AC3E}">
        <p14:creationId xmlns:p14="http://schemas.microsoft.com/office/powerpoint/2010/main" val="3367534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sz="3200" dirty="0"/>
              <a:t>CUDA Device Memory Allocation/Deallocation </a:t>
            </a:r>
          </a:p>
        </p:txBody>
      </p:sp>
      <p:sp>
        <p:nvSpPr>
          <p:cNvPr id="3" name="Slide Number Placeholder 2"/>
          <p:cNvSpPr>
            <a:spLocks noGrp="1"/>
          </p:cNvSpPr>
          <p:nvPr>
            <p:ph type="sldNum" sz="quarter" idx="12"/>
          </p:nvPr>
        </p:nvSpPr>
        <p:spPr/>
        <p:txBody>
          <a:bodyPr/>
          <a:lstStyle/>
          <a:p>
            <a:fld id="{866889CB-F60A-4C2A-81E8-30C53FF816FA}" type="slidenum">
              <a:rPr lang="en-US" altLang="en-US" smtClean="0"/>
              <a:pPr/>
              <a:t>24</a:t>
            </a:fld>
            <a:endParaRPr lang="en-US" altLang="en-US"/>
          </a:p>
        </p:txBody>
      </p:sp>
      <p:sp>
        <p:nvSpPr>
          <p:cNvPr id="280631" name="Rectangle 55"/>
          <p:cNvSpPr>
            <a:spLocks noGrp="1" noChangeArrowheads="1"/>
          </p:cNvSpPr>
          <p:nvPr>
            <p:ph type="body" sz="half" idx="4294967295"/>
          </p:nvPr>
        </p:nvSpPr>
        <p:spPr>
          <a:xfrm>
            <a:off x="143914" y="2189565"/>
            <a:ext cx="5669269" cy="4130288"/>
          </a:xfrm>
        </p:spPr>
        <p:txBody>
          <a:bodyPr/>
          <a:lstStyle/>
          <a:p>
            <a:r>
              <a:rPr lang="en-US" sz="2300" dirty="0" err="1">
                <a:latin typeface="Courier New" panose="02070309020205020404" pitchFamily="49" charset="0"/>
                <a:cs typeface="Courier New" panose="02070309020205020404" pitchFamily="49" charset="0"/>
              </a:rPr>
              <a:t>cudaMalloc</a:t>
            </a:r>
            <a:r>
              <a:rPr lang="en-US" sz="2300" dirty="0">
                <a:latin typeface="Courier New" panose="02070309020205020404" pitchFamily="49" charset="0"/>
                <a:cs typeface="Courier New" panose="02070309020205020404" pitchFamily="49" charset="0"/>
              </a:rPr>
              <a:t>()</a:t>
            </a:r>
          </a:p>
          <a:p>
            <a:pPr lvl="1"/>
            <a:r>
              <a:rPr lang="en-US" sz="2100" dirty="0"/>
              <a:t>Allocates mem in the device </a:t>
            </a:r>
            <a:r>
              <a:rPr lang="en-US" sz="2100" dirty="0">
                <a:solidFill>
                  <a:srgbClr val="C00000"/>
                </a:solidFill>
              </a:rPr>
              <a:t>Global Memory</a:t>
            </a:r>
          </a:p>
          <a:p>
            <a:pPr lvl="1"/>
            <a:r>
              <a:rPr lang="en-US" sz="2100" dirty="0"/>
              <a:t>Requires two parameters</a:t>
            </a:r>
          </a:p>
          <a:p>
            <a:pPr lvl="2"/>
            <a:r>
              <a:rPr lang="en-US" sz="1900" b="1" dirty="0"/>
              <a:t>Address of a pointe</a:t>
            </a:r>
            <a:r>
              <a:rPr lang="en-US" sz="1900" dirty="0"/>
              <a:t>r to the allocated object</a:t>
            </a:r>
          </a:p>
          <a:p>
            <a:pPr lvl="2"/>
            <a:r>
              <a:rPr lang="en-US" sz="1900" b="1" dirty="0"/>
              <a:t>Size of</a:t>
            </a:r>
            <a:r>
              <a:rPr lang="en-US" sz="1900" dirty="0"/>
              <a:t> allocated object</a:t>
            </a:r>
          </a:p>
          <a:p>
            <a:endParaRPr lang="en-US" sz="2300" dirty="0"/>
          </a:p>
          <a:p>
            <a:endParaRPr lang="en-US" sz="2300" dirty="0"/>
          </a:p>
          <a:p>
            <a:r>
              <a:rPr lang="en-US" sz="2300" dirty="0" err="1">
                <a:latin typeface="Courier New" panose="02070309020205020404" pitchFamily="49" charset="0"/>
                <a:cs typeface="Courier New" panose="02070309020205020404" pitchFamily="49" charset="0"/>
              </a:rPr>
              <a:t>cudaFree</a:t>
            </a:r>
            <a:r>
              <a:rPr lang="en-US" sz="2300" dirty="0">
                <a:latin typeface="Courier New" panose="02070309020205020404" pitchFamily="49" charset="0"/>
                <a:cs typeface="Courier New" panose="02070309020205020404" pitchFamily="49" charset="0"/>
              </a:rPr>
              <a:t>()</a:t>
            </a:r>
          </a:p>
          <a:p>
            <a:pPr lvl="1"/>
            <a:r>
              <a:rPr lang="en-US" sz="2100" dirty="0"/>
              <a:t>Frees mem from device Global Memory</a:t>
            </a:r>
          </a:p>
          <a:p>
            <a:pPr lvl="2"/>
            <a:r>
              <a:rPr lang="en-US" sz="1900" dirty="0"/>
              <a:t>Requires a pointer to freed object</a:t>
            </a:r>
          </a:p>
        </p:txBody>
      </p:sp>
      <p:grpSp>
        <p:nvGrpSpPr>
          <p:cNvPr id="280579" name="Group 3"/>
          <p:cNvGrpSpPr>
            <a:grpSpLocks/>
          </p:cNvGrpSpPr>
          <p:nvPr/>
        </p:nvGrpSpPr>
        <p:grpSpPr bwMode="auto">
          <a:xfrm>
            <a:off x="5943600" y="1295400"/>
            <a:ext cx="4724400" cy="5029200"/>
            <a:chOff x="2842" y="974"/>
            <a:chExt cx="2861" cy="3178"/>
          </a:xfrm>
        </p:grpSpPr>
        <p:sp>
          <p:nvSpPr>
            <p:cNvPr id="280580" name="AutoShape 4"/>
            <p:cNvSpPr>
              <a:spLocks noChangeAspect="1" noChangeArrowheads="1"/>
            </p:cNvSpPr>
            <p:nvPr/>
          </p:nvSpPr>
          <p:spPr bwMode="auto">
            <a:xfrm>
              <a:off x="3362" y="974"/>
              <a:ext cx="2341" cy="3178"/>
            </a:xfrm>
            <a:prstGeom prst="rect">
              <a:avLst/>
            </a:prstGeom>
            <a:noFill/>
            <a:ln w="9525">
              <a:noFill/>
              <a:miter lim="800000"/>
              <a:headEnd/>
              <a:tailEnd/>
            </a:ln>
          </p:spPr>
          <p:txBody>
            <a:bodyPr/>
            <a:lstStyle/>
            <a:p>
              <a:endParaRPr lang="en-US"/>
            </a:p>
          </p:txBody>
        </p:sp>
        <p:sp>
          <p:nvSpPr>
            <p:cNvPr id="280581" name="Text Box 5"/>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p>
              <a:r>
                <a:rPr lang="en-US" sz="1200" b="1">
                  <a:solidFill>
                    <a:srgbClr val="003300"/>
                  </a:solidFill>
                </a:rPr>
                <a:t>(Device) Grid</a:t>
              </a:r>
            </a:p>
          </p:txBody>
        </p:sp>
        <p:sp>
          <p:nvSpPr>
            <p:cNvPr id="280582" name="Text Box 6"/>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Constant</a:t>
              </a:r>
            </a:p>
            <a:p>
              <a:r>
                <a:rPr lang="en-US" sz="1000" b="1">
                  <a:solidFill>
                    <a:srgbClr val="003300"/>
                  </a:solidFill>
                </a:rPr>
                <a:t>Memory</a:t>
              </a:r>
              <a:endParaRPr lang="en-US" sz="1000">
                <a:solidFill>
                  <a:srgbClr val="003300"/>
                </a:solidFill>
              </a:endParaRPr>
            </a:p>
          </p:txBody>
        </p:sp>
        <p:sp>
          <p:nvSpPr>
            <p:cNvPr id="280583" name="Text Box 7"/>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Texture</a:t>
              </a:r>
            </a:p>
            <a:p>
              <a:r>
                <a:rPr lang="en-US" sz="1000" b="1">
                  <a:solidFill>
                    <a:srgbClr val="003300"/>
                  </a:solidFill>
                </a:rPr>
                <a:t>Memory</a:t>
              </a:r>
              <a:endParaRPr lang="en-US" sz="1000">
                <a:solidFill>
                  <a:srgbClr val="003300"/>
                </a:solidFill>
              </a:endParaRPr>
            </a:p>
          </p:txBody>
        </p:sp>
        <p:sp>
          <p:nvSpPr>
            <p:cNvPr id="280584" name="Text Box 8"/>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Global</a:t>
              </a:r>
            </a:p>
            <a:p>
              <a:r>
                <a:rPr lang="en-US" sz="1000" b="1">
                  <a:solidFill>
                    <a:srgbClr val="003300"/>
                  </a:solidFill>
                </a:rPr>
                <a:t>Memory</a:t>
              </a:r>
              <a:endParaRPr lang="en-US" sz="1000">
                <a:solidFill>
                  <a:srgbClr val="003300"/>
                </a:solidFill>
              </a:endParaRPr>
            </a:p>
          </p:txBody>
        </p:sp>
        <p:sp>
          <p:nvSpPr>
            <p:cNvPr id="280585" name="Text Box 9"/>
            <p:cNvSpPr txBox="1">
              <a:spLocks noChangeArrowheads="1"/>
            </p:cNvSpPr>
            <p:nvPr/>
          </p:nvSpPr>
          <p:spPr bwMode="auto">
            <a:xfrm>
              <a:off x="3396"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(0, 0)</a:t>
              </a:r>
            </a:p>
          </p:txBody>
        </p:sp>
        <p:sp>
          <p:nvSpPr>
            <p:cNvPr id="280586" name="Text Box 10"/>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0587" name="Text Box 11"/>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588" name="Text Box 12"/>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0589" name="Text Box 13"/>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p>
              <a:pPr algn="ctr"/>
              <a:r>
                <a:rPr lang="en-US" sz="900" b="1">
                  <a:solidFill>
                    <a:srgbClr val="003300"/>
                  </a:solidFill>
                </a:rPr>
                <a:t>Registers</a:t>
              </a:r>
              <a:endParaRPr lang="en-US" sz="900">
                <a:solidFill>
                  <a:srgbClr val="003300"/>
                </a:solidFill>
              </a:endParaRPr>
            </a:p>
          </p:txBody>
        </p:sp>
        <p:sp>
          <p:nvSpPr>
            <p:cNvPr id="280590" name="Line 14"/>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591" name="Line 15"/>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592" name="Line 16"/>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593" name="Line 17"/>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594" name="Line 18"/>
            <p:cNvSpPr>
              <a:spLocks noChangeShapeType="1"/>
            </p:cNvSpPr>
            <p:nvPr/>
          </p:nvSpPr>
          <p:spPr bwMode="auto">
            <a:xfrm>
              <a:off x="3919" y="2567"/>
              <a:ext cx="0" cy="1265"/>
            </a:xfrm>
            <a:prstGeom prst="line">
              <a:avLst/>
            </a:prstGeom>
            <a:noFill/>
            <a:ln w="25400">
              <a:solidFill>
                <a:schemeClr val="tx1"/>
              </a:solidFill>
              <a:round/>
              <a:headEnd type="triangle" w="lg" len="med"/>
              <a:tailEnd/>
            </a:ln>
          </p:spPr>
          <p:txBody>
            <a:bodyPr/>
            <a:lstStyle/>
            <a:p>
              <a:endParaRPr lang="en-US"/>
            </a:p>
          </p:txBody>
        </p:sp>
        <p:sp>
          <p:nvSpPr>
            <p:cNvPr id="280595" name="Line 19"/>
            <p:cNvSpPr>
              <a:spLocks noChangeShapeType="1"/>
            </p:cNvSpPr>
            <p:nvPr/>
          </p:nvSpPr>
          <p:spPr bwMode="auto">
            <a:xfrm>
              <a:off x="3858" y="2567"/>
              <a:ext cx="1" cy="921"/>
            </a:xfrm>
            <a:prstGeom prst="line">
              <a:avLst/>
            </a:prstGeom>
            <a:noFill/>
            <a:ln w="25400">
              <a:solidFill>
                <a:schemeClr val="tx1"/>
              </a:solidFill>
              <a:round/>
              <a:headEnd type="triangle" w="lg" len="med"/>
              <a:tailEnd/>
            </a:ln>
          </p:spPr>
          <p:txBody>
            <a:bodyPr/>
            <a:lstStyle/>
            <a:p>
              <a:endParaRPr lang="en-US"/>
            </a:p>
          </p:txBody>
        </p:sp>
        <p:sp>
          <p:nvSpPr>
            <p:cNvPr id="280596" name="Text Box 20"/>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597" name="Text Box 21"/>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0598" name="Text Box 22"/>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0599" name="Line 23"/>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600" name="Line 24"/>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01" name="Line 25"/>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02" name="Line 26"/>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603" name="Line 27"/>
            <p:cNvSpPr>
              <a:spLocks noChangeShapeType="1"/>
            </p:cNvSpPr>
            <p:nvPr/>
          </p:nvSpPr>
          <p:spPr bwMode="auto">
            <a:xfrm>
              <a:off x="4467" y="2567"/>
              <a:ext cx="0" cy="1265"/>
            </a:xfrm>
            <a:prstGeom prst="line">
              <a:avLst/>
            </a:prstGeom>
            <a:noFill/>
            <a:ln w="25400">
              <a:solidFill>
                <a:schemeClr val="tx1"/>
              </a:solidFill>
              <a:round/>
              <a:headEnd type="triangle" w="lg" len="med"/>
              <a:tailEnd/>
            </a:ln>
          </p:spPr>
          <p:txBody>
            <a:bodyPr/>
            <a:lstStyle/>
            <a:p>
              <a:endParaRPr lang="en-US"/>
            </a:p>
          </p:txBody>
        </p:sp>
        <p:sp>
          <p:nvSpPr>
            <p:cNvPr id="280604" name="Line 28"/>
            <p:cNvSpPr>
              <a:spLocks noChangeShapeType="1"/>
            </p:cNvSpPr>
            <p:nvPr/>
          </p:nvSpPr>
          <p:spPr bwMode="auto">
            <a:xfrm>
              <a:off x="4406" y="2567"/>
              <a:ext cx="1" cy="921"/>
            </a:xfrm>
            <a:prstGeom prst="line">
              <a:avLst/>
            </a:prstGeom>
            <a:noFill/>
            <a:ln w="25400">
              <a:solidFill>
                <a:schemeClr val="tx1"/>
              </a:solidFill>
              <a:round/>
              <a:headEnd type="triangle" w="lg" len="med"/>
              <a:tailEnd/>
            </a:ln>
          </p:spPr>
          <p:txBody>
            <a:bodyPr/>
            <a:lstStyle/>
            <a:p>
              <a:endParaRPr lang="en-US"/>
            </a:p>
          </p:txBody>
        </p:sp>
        <p:sp>
          <p:nvSpPr>
            <p:cNvPr id="280605" name="Text Box 29"/>
            <p:cNvSpPr txBox="1">
              <a:spLocks noChangeArrowheads="1"/>
            </p:cNvSpPr>
            <p:nvPr/>
          </p:nvSpPr>
          <p:spPr bwMode="auto">
            <a:xfrm>
              <a:off x="4553"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(1, 0)</a:t>
              </a:r>
              <a:endParaRPr lang="en-US">
                <a:solidFill>
                  <a:srgbClr val="003300"/>
                </a:solidFill>
              </a:endParaRPr>
            </a:p>
          </p:txBody>
        </p:sp>
        <p:sp>
          <p:nvSpPr>
            <p:cNvPr id="280606" name="Text Box 30"/>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0607" name="Text Box 31"/>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608" name="Text Box 32"/>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0609" name="Text Box 33"/>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0610" name="Line 34"/>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611" name="Line 35"/>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12" name="Line 36"/>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13" name="Line 37"/>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614" name="Line 38"/>
            <p:cNvSpPr>
              <a:spLocks noChangeShapeType="1"/>
            </p:cNvSpPr>
            <p:nvPr/>
          </p:nvSpPr>
          <p:spPr bwMode="auto">
            <a:xfrm>
              <a:off x="5075" y="2567"/>
              <a:ext cx="0" cy="1265"/>
            </a:xfrm>
            <a:prstGeom prst="line">
              <a:avLst/>
            </a:prstGeom>
            <a:noFill/>
            <a:ln w="25400">
              <a:solidFill>
                <a:schemeClr val="tx1"/>
              </a:solidFill>
              <a:round/>
              <a:headEnd type="triangle" w="lg" len="med"/>
              <a:tailEnd/>
            </a:ln>
          </p:spPr>
          <p:txBody>
            <a:bodyPr/>
            <a:lstStyle/>
            <a:p>
              <a:endParaRPr lang="en-US"/>
            </a:p>
          </p:txBody>
        </p:sp>
        <p:sp>
          <p:nvSpPr>
            <p:cNvPr id="280615" name="Line 39"/>
            <p:cNvSpPr>
              <a:spLocks noChangeShapeType="1"/>
            </p:cNvSpPr>
            <p:nvPr/>
          </p:nvSpPr>
          <p:spPr bwMode="auto">
            <a:xfrm>
              <a:off x="5014" y="2567"/>
              <a:ext cx="1" cy="921"/>
            </a:xfrm>
            <a:prstGeom prst="line">
              <a:avLst/>
            </a:prstGeom>
            <a:noFill/>
            <a:ln w="25400">
              <a:solidFill>
                <a:schemeClr val="tx1"/>
              </a:solidFill>
              <a:round/>
              <a:headEnd type="triangle" w="lg" len="med"/>
              <a:tailEnd/>
            </a:ln>
          </p:spPr>
          <p:txBody>
            <a:bodyPr/>
            <a:lstStyle/>
            <a:p>
              <a:endParaRPr lang="en-US"/>
            </a:p>
          </p:txBody>
        </p:sp>
        <p:sp>
          <p:nvSpPr>
            <p:cNvPr id="280616" name="Text Box 40"/>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0617" name="Text Box 41"/>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0618" name="Text Box 42"/>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0619" name="Line 43"/>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0620" name="Line 44"/>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21" name="Line 45"/>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0622" name="Line 46"/>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0623" name="Line 47"/>
            <p:cNvSpPr>
              <a:spLocks noChangeShapeType="1"/>
            </p:cNvSpPr>
            <p:nvPr/>
          </p:nvSpPr>
          <p:spPr bwMode="auto">
            <a:xfrm>
              <a:off x="5624" y="2567"/>
              <a:ext cx="0" cy="1265"/>
            </a:xfrm>
            <a:prstGeom prst="line">
              <a:avLst/>
            </a:prstGeom>
            <a:noFill/>
            <a:ln w="25400">
              <a:solidFill>
                <a:schemeClr val="tx1"/>
              </a:solidFill>
              <a:round/>
              <a:headEnd type="triangle" w="lg" len="med"/>
              <a:tailEnd/>
            </a:ln>
          </p:spPr>
          <p:txBody>
            <a:bodyPr/>
            <a:lstStyle/>
            <a:p>
              <a:endParaRPr lang="en-US"/>
            </a:p>
          </p:txBody>
        </p:sp>
        <p:sp>
          <p:nvSpPr>
            <p:cNvPr id="280624" name="Line 48"/>
            <p:cNvSpPr>
              <a:spLocks noChangeShapeType="1"/>
            </p:cNvSpPr>
            <p:nvPr/>
          </p:nvSpPr>
          <p:spPr bwMode="auto">
            <a:xfrm>
              <a:off x="5563" y="2567"/>
              <a:ext cx="1" cy="921"/>
            </a:xfrm>
            <a:prstGeom prst="line">
              <a:avLst/>
            </a:prstGeom>
            <a:noFill/>
            <a:ln w="25400">
              <a:solidFill>
                <a:schemeClr val="tx1"/>
              </a:solidFill>
              <a:round/>
              <a:headEnd type="triangle" w="lg" len="med"/>
              <a:tailEnd/>
            </a:ln>
          </p:spPr>
          <p:txBody>
            <a:bodyPr/>
            <a:lstStyle/>
            <a:p>
              <a:endParaRPr lang="en-US"/>
            </a:p>
          </p:txBody>
        </p:sp>
        <p:sp>
          <p:nvSpPr>
            <p:cNvPr id="280625" name="Text Box 49"/>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p>
              <a:r>
                <a:rPr lang="en-US" sz="1000" b="1">
                  <a:solidFill>
                    <a:srgbClr val="003300"/>
                  </a:solidFill>
                </a:rPr>
                <a:t>Host</a:t>
              </a:r>
            </a:p>
          </p:txBody>
        </p:sp>
        <p:sp>
          <p:nvSpPr>
            <p:cNvPr id="280626" name="Line 50"/>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0627" name="Line 51"/>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0628" name="Line 52"/>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p:spPr>
          <p:txBody>
            <a:bodyPr/>
            <a:lstStyle/>
            <a:p>
              <a:endParaRPr lang="en-US"/>
            </a:p>
          </p:txBody>
        </p:sp>
      </p:grpSp>
      <p:sp>
        <p:nvSpPr>
          <p:cNvPr id="280629" name="Line 53"/>
          <p:cNvSpPr>
            <a:spLocks noChangeShapeType="1"/>
          </p:cNvSpPr>
          <p:nvPr/>
        </p:nvSpPr>
        <p:spPr bwMode="auto">
          <a:xfrm>
            <a:off x="5687138" y="2884449"/>
            <a:ext cx="1161381" cy="1871887"/>
          </a:xfrm>
          <a:prstGeom prst="line">
            <a:avLst/>
          </a:prstGeom>
          <a:noFill/>
          <a:ln w="63500">
            <a:solidFill>
              <a:srgbClr val="C00000"/>
            </a:solidFill>
            <a:round/>
            <a:headEnd/>
            <a:tailEnd type="triangle" w="med" len="med"/>
          </a:ln>
          <a:effectLst/>
        </p:spPr>
        <p:txBody>
          <a:bodyPr/>
          <a:lstStyle/>
          <a:p>
            <a:endParaRPr lang="en-US"/>
          </a:p>
        </p:txBody>
      </p:sp>
    </p:spTree>
    <p:extLst>
      <p:ext uri="{BB962C8B-B14F-4D97-AF65-F5344CB8AC3E}">
        <p14:creationId xmlns:p14="http://schemas.microsoft.com/office/powerpoint/2010/main" val="3239204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sz="3500" dirty="0"/>
              <a:t>CUDA Host-Device Data Transfer</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25</a:t>
            </a:fld>
            <a:endParaRPr lang="en-US" altLang="en-US" dirty="0"/>
          </a:p>
        </p:txBody>
      </p:sp>
      <p:sp>
        <p:nvSpPr>
          <p:cNvPr id="282627" name="Rectangle 3"/>
          <p:cNvSpPr>
            <a:spLocks noGrp="1" noChangeArrowheads="1"/>
          </p:cNvSpPr>
          <p:nvPr>
            <p:ph idx="4294967295"/>
          </p:nvPr>
        </p:nvSpPr>
        <p:spPr>
          <a:xfrm>
            <a:off x="195628" y="1656885"/>
            <a:ext cx="5199019" cy="4364773"/>
          </a:xfrm>
        </p:spPr>
        <p:txBody>
          <a:bodyPr/>
          <a:lstStyle/>
          <a:p>
            <a:pPr>
              <a:lnSpc>
                <a:spcPct val="90000"/>
              </a:lnSpc>
            </a:pPr>
            <a:r>
              <a:rPr lang="en-US" sz="2000" dirty="0" err="1">
                <a:latin typeface="Courier New" panose="02070309020205020404" pitchFamily="49" charset="0"/>
                <a:ea typeface="Times New Roman" pitchFamily="18" charset="0"/>
                <a:cs typeface="Courier New" panose="02070309020205020404" pitchFamily="49" charset="0"/>
              </a:rPr>
              <a:t>cudaMemcpy</a:t>
            </a:r>
            <a:r>
              <a:rPr lang="en-US" sz="2000" dirty="0">
                <a:latin typeface="Courier New" panose="02070309020205020404" pitchFamily="49" charset="0"/>
                <a:ea typeface="Times New Roman" pitchFamily="18" charset="0"/>
                <a:cs typeface="Courier New" panose="02070309020205020404" pitchFamily="49" charset="0"/>
              </a:rPr>
              <a:t>()</a:t>
            </a:r>
          </a:p>
          <a:p>
            <a:pPr lvl="1">
              <a:lnSpc>
                <a:spcPct val="90000"/>
              </a:lnSpc>
            </a:pPr>
            <a:r>
              <a:rPr lang="en-US" sz="1800" dirty="0">
                <a:ea typeface="Times New Roman" pitchFamily="18" charset="0"/>
                <a:cs typeface="Courier New" pitchFamily="49" charset="0"/>
              </a:rPr>
              <a:t>Memory data transfer</a:t>
            </a:r>
          </a:p>
          <a:p>
            <a:pPr lvl="1">
              <a:lnSpc>
                <a:spcPct val="90000"/>
              </a:lnSpc>
            </a:pPr>
            <a:r>
              <a:rPr lang="en-US" sz="1800" dirty="0">
                <a:ea typeface="Times New Roman" pitchFamily="18" charset="0"/>
                <a:cs typeface="Courier New" pitchFamily="49" charset="0"/>
              </a:rPr>
              <a:t>Requires four parameters</a:t>
            </a:r>
          </a:p>
          <a:p>
            <a:pPr lvl="2">
              <a:lnSpc>
                <a:spcPct val="90000"/>
              </a:lnSpc>
            </a:pPr>
            <a:r>
              <a:rPr lang="en-US" dirty="0">
                <a:ea typeface="Times New Roman" pitchFamily="18" charset="0"/>
                <a:cs typeface="Courier New" pitchFamily="49" charset="0"/>
              </a:rPr>
              <a:t>Pointer to source </a:t>
            </a:r>
          </a:p>
          <a:p>
            <a:pPr lvl="2">
              <a:lnSpc>
                <a:spcPct val="90000"/>
              </a:lnSpc>
            </a:pPr>
            <a:r>
              <a:rPr lang="en-US" dirty="0">
                <a:ea typeface="Times New Roman" pitchFamily="18" charset="0"/>
                <a:cs typeface="Courier New" pitchFamily="49" charset="0"/>
              </a:rPr>
              <a:t>Pointer to destination</a:t>
            </a:r>
          </a:p>
          <a:p>
            <a:pPr lvl="2">
              <a:lnSpc>
                <a:spcPct val="90000"/>
              </a:lnSpc>
            </a:pPr>
            <a:r>
              <a:rPr lang="en-US" dirty="0">
                <a:ea typeface="Times New Roman" pitchFamily="18" charset="0"/>
                <a:cs typeface="Courier New" pitchFamily="49" charset="0"/>
              </a:rPr>
              <a:t>Number of bytes copied</a:t>
            </a:r>
          </a:p>
          <a:p>
            <a:pPr lvl="2">
              <a:lnSpc>
                <a:spcPct val="90000"/>
              </a:lnSpc>
            </a:pPr>
            <a:r>
              <a:rPr lang="en-US" dirty="0">
                <a:ea typeface="Times New Roman" pitchFamily="18" charset="0"/>
                <a:cs typeface="Courier New" pitchFamily="49" charset="0"/>
              </a:rPr>
              <a:t>Type of transfer </a:t>
            </a:r>
          </a:p>
          <a:p>
            <a:pPr lvl="3">
              <a:lnSpc>
                <a:spcPct val="90000"/>
              </a:lnSpc>
            </a:pPr>
            <a:r>
              <a:rPr lang="en-US" dirty="0">
                <a:ea typeface="Times New Roman" pitchFamily="18" charset="0"/>
                <a:cs typeface="Courier New" pitchFamily="49" charset="0"/>
              </a:rPr>
              <a:t>Host to Host</a:t>
            </a:r>
          </a:p>
          <a:p>
            <a:pPr lvl="3">
              <a:lnSpc>
                <a:spcPct val="90000"/>
              </a:lnSpc>
            </a:pPr>
            <a:r>
              <a:rPr lang="en-US" dirty="0">
                <a:ea typeface="Times New Roman" pitchFamily="18" charset="0"/>
                <a:cs typeface="Courier New" pitchFamily="49" charset="0"/>
              </a:rPr>
              <a:t>Host to Device</a:t>
            </a:r>
          </a:p>
          <a:p>
            <a:pPr lvl="3">
              <a:lnSpc>
                <a:spcPct val="90000"/>
              </a:lnSpc>
            </a:pPr>
            <a:r>
              <a:rPr lang="en-US" dirty="0">
                <a:ea typeface="Times New Roman" pitchFamily="18" charset="0"/>
                <a:cs typeface="Courier New" pitchFamily="49" charset="0"/>
              </a:rPr>
              <a:t>Device to Host</a:t>
            </a:r>
          </a:p>
          <a:p>
            <a:pPr lvl="3">
              <a:lnSpc>
                <a:spcPct val="90000"/>
              </a:lnSpc>
            </a:pPr>
            <a:r>
              <a:rPr lang="en-US" dirty="0">
                <a:ea typeface="Times New Roman" pitchFamily="18" charset="0"/>
                <a:cs typeface="Courier New" pitchFamily="49" charset="0"/>
              </a:rPr>
              <a:t>Device to Device</a:t>
            </a:r>
          </a:p>
          <a:p>
            <a:pPr lvl="3">
              <a:lnSpc>
                <a:spcPct val="90000"/>
              </a:lnSpc>
            </a:pPr>
            <a:endParaRPr lang="en-US" sz="1400" dirty="0">
              <a:ea typeface="Times New Roman" pitchFamily="18" charset="0"/>
              <a:cs typeface="Courier New" pitchFamily="49" charset="0"/>
            </a:endParaRPr>
          </a:p>
          <a:p>
            <a:pPr lvl="1">
              <a:lnSpc>
                <a:spcPct val="90000"/>
              </a:lnSpc>
            </a:pPr>
            <a:r>
              <a:rPr lang="en-US" sz="1800" dirty="0">
                <a:ea typeface="Times New Roman" pitchFamily="18" charset="0"/>
                <a:cs typeface="Courier New" pitchFamily="49" charset="0"/>
              </a:rPr>
              <a:t>Things happen over a </a:t>
            </a:r>
            <a:r>
              <a:rPr lang="en-US" sz="1800" dirty="0" err="1">
                <a:ea typeface="Times New Roman" pitchFamily="18" charset="0"/>
                <a:cs typeface="Courier New" pitchFamily="49" charset="0"/>
              </a:rPr>
              <a:t>PCIe</a:t>
            </a:r>
            <a:r>
              <a:rPr lang="en-US" sz="1800" dirty="0">
                <a:ea typeface="Times New Roman" pitchFamily="18" charset="0"/>
                <a:cs typeface="Courier New" pitchFamily="49" charset="0"/>
              </a:rPr>
              <a:t> connection</a:t>
            </a:r>
          </a:p>
          <a:p>
            <a:pPr lvl="2">
              <a:lnSpc>
                <a:spcPct val="90000"/>
              </a:lnSpc>
            </a:pPr>
            <a:r>
              <a:rPr lang="en-US" sz="1600" dirty="0">
                <a:ea typeface="Times New Roman" pitchFamily="18" charset="0"/>
                <a:cs typeface="Courier New" pitchFamily="49" charset="0"/>
              </a:rPr>
              <a:t>Up to 16 GB/s (</a:t>
            </a:r>
            <a:r>
              <a:rPr lang="en-US" sz="1600" dirty="0" err="1">
                <a:ea typeface="Times New Roman" pitchFamily="18" charset="0"/>
                <a:cs typeface="Courier New" pitchFamily="49" charset="0"/>
              </a:rPr>
              <a:t>PCIe</a:t>
            </a:r>
            <a:r>
              <a:rPr lang="en-US" sz="1600" dirty="0">
                <a:ea typeface="Times New Roman" pitchFamily="18" charset="0"/>
                <a:cs typeface="Courier New" pitchFamily="49" charset="0"/>
              </a:rPr>
              <a:t> 3.0 x16, in each direction)</a:t>
            </a:r>
          </a:p>
        </p:txBody>
      </p:sp>
      <p:grpSp>
        <p:nvGrpSpPr>
          <p:cNvPr id="282628" name="Group 4"/>
          <p:cNvGrpSpPr>
            <a:grpSpLocks/>
          </p:cNvGrpSpPr>
          <p:nvPr/>
        </p:nvGrpSpPr>
        <p:grpSpPr bwMode="auto">
          <a:xfrm>
            <a:off x="5486400" y="1295400"/>
            <a:ext cx="4953000" cy="5029200"/>
            <a:chOff x="2842" y="974"/>
            <a:chExt cx="2861" cy="3178"/>
          </a:xfrm>
        </p:grpSpPr>
        <p:sp>
          <p:nvSpPr>
            <p:cNvPr id="282629" name="AutoShape 5"/>
            <p:cNvSpPr>
              <a:spLocks noChangeAspect="1" noChangeArrowheads="1"/>
            </p:cNvSpPr>
            <p:nvPr/>
          </p:nvSpPr>
          <p:spPr bwMode="auto">
            <a:xfrm>
              <a:off x="3362" y="974"/>
              <a:ext cx="2341" cy="3178"/>
            </a:xfrm>
            <a:prstGeom prst="rect">
              <a:avLst/>
            </a:prstGeom>
            <a:noFill/>
            <a:ln w="9525">
              <a:noFill/>
              <a:miter lim="800000"/>
              <a:headEnd/>
              <a:tailEnd/>
            </a:ln>
          </p:spPr>
          <p:txBody>
            <a:bodyPr/>
            <a:lstStyle/>
            <a:p>
              <a:endParaRPr lang="en-US"/>
            </a:p>
          </p:txBody>
        </p:sp>
        <p:sp>
          <p:nvSpPr>
            <p:cNvPr id="282630" name="Text Box 6"/>
            <p:cNvSpPr txBox="1">
              <a:spLocks noChangeArrowheads="1"/>
            </p:cNvSpPr>
            <p:nvPr/>
          </p:nvSpPr>
          <p:spPr bwMode="auto">
            <a:xfrm>
              <a:off x="3365" y="977"/>
              <a:ext cx="2335" cy="3172"/>
            </a:xfrm>
            <a:prstGeom prst="rect">
              <a:avLst/>
            </a:prstGeom>
            <a:solidFill>
              <a:srgbClr val="99CCFF"/>
            </a:solidFill>
            <a:ln w="9525">
              <a:solidFill>
                <a:srgbClr val="969696"/>
              </a:solidFill>
              <a:miter lim="800000"/>
              <a:headEnd/>
              <a:tailEnd/>
            </a:ln>
          </p:spPr>
          <p:txBody>
            <a:bodyPr/>
            <a:lstStyle/>
            <a:p>
              <a:r>
                <a:rPr lang="en-US" sz="1200" b="1">
                  <a:solidFill>
                    <a:srgbClr val="003300"/>
                  </a:solidFill>
                </a:rPr>
                <a:t>(Device) Grid</a:t>
              </a:r>
            </a:p>
          </p:txBody>
        </p:sp>
        <p:sp>
          <p:nvSpPr>
            <p:cNvPr id="282631" name="Text Box 7"/>
            <p:cNvSpPr txBox="1">
              <a:spLocks noChangeArrowheads="1"/>
            </p:cNvSpPr>
            <p:nvPr/>
          </p:nvSpPr>
          <p:spPr bwMode="auto">
            <a:xfrm>
              <a:off x="3397" y="3491"/>
              <a:ext cx="2271" cy="269"/>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Constant</a:t>
              </a:r>
            </a:p>
            <a:p>
              <a:r>
                <a:rPr lang="en-US" sz="1000" b="1">
                  <a:solidFill>
                    <a:srgbClr val="003300"/>
                  </a:solidFill>
                </a:rPr>
                <a:t>Memory</a:t>
              </a:r>
              <a:endParaRPr lang="en-US" sz="1000">
                <a:solidFill>
                  <a:srgbClr val="003300"/>
                </a:solidFill>
              </a:endParaRPr>
            </a:p>
          </p:txBody>
        </p:sp>
        <p:sp>
          <p:nvSpPr>
            <p:cNvPr id="282632" name="Text Box 8"/>
            <p:cNvSpPr txBox="1">
              <a:spLocks noChangeArrowheads="1"/>
            </p:cNvSpPr>
            <p:nvPr/>
          </p:nvSpPr>
          <p:spPr bwMode="auto">
            <a:xfrm>
              <a:off x="3397" y="3830"/>
              <a:ext cx="2271" cy="268"/>
            </a:xfrm>
            <a:prstGeom prst="rect">
              <a:avLst/>
            </a:prstGeom>
            <a:solidFill>
              <a:srgbClr val="FF6600"/>
            </a:solidFill>
            <a:ln w="9525">
              <a:solidFill>
                <a:srgbClr val="969696"/>
              </a:solidFill>
              <a:miter lim="800000"/>
              <a:headEnd/>
              <a:tailEnd/>
            </a:ln>
          </p:spPr>
          <p:txBody>
            <a:bodyPr/>
            <a:lstStyle/>
            <a:p>
              <a:r>
                <a:rPr lang="en-US" sz="1000" b="1" dirty="0">
                  <a:solidFill>
                    <a:srgbClr val="003300"/>
                  </a:solidFill>
                </a:rPr>
                <a:t>Texture</a:t>
              </a:r>
            </a:p>
            <a:p>
              <a:r>
                <a:rPr lang="en-US" sz="1000" b="1" dirty="0">
                  <a:solidFill>
                    <a:srgbClr val="003300"/>
                  </a:solidFill>
                </a:rPr>
                <a:t>Memory</a:t>
              </a:r>
              <a:endParaRPr lang="en-US" sz="1000" dirty="0">
                <a:solidFill>
                  <a:srgbClr val="003300"/>
                </a:solidFill>
              </a:endParaRPr>
            </a:p>
          </p:txBody>
        </p:sp>
        <p:sp>
          <p:nvSpPr>
            <p:cNvPr id="282633" name="Text Box 9"/>
            <p:cNvSpPr txBox="1">
              <a:spLocks noChangeArrowheads="1"/>
            </p:cNvSpPr>
            <p:nvPr/>
          </p:nvSpPr>
          <p:spPr bwMode="auto">
            <a:xfrm>
              <a:off x="3397" y="3147"/>
              <a:ext cx="2271" cy="268"/>
            </a:xfrm>
            <a:prstGeom prst="rect">
              <a:avLst/>
            </a:prstGeom>
            <a:solidFill>
              <a:srgbClr val="FF6600"/>
            </a:solidFill>
            <a:ln w="9525">
              <a:solidFill>
                <a:srgbClr val="969696"/>
              </a:solidFill>
              <a:miter lim="800000"/>
              <a:headEnd/>
              <a:tailEnd/>
            </a:ln>
          </p:spPr>
          <p:txBody>
            <a:bodyPr/>
            <a:lstStyle/>
            <a:p>
              <a:r>
                <a:rPr lang="en-US" sz="1000" b="1">
                  <a:solidFill>
                    <a:srgbClr val="003300"/>
                  </a:solidFill>
                </a:rPr>
                <a:t>Global</a:t>
              </a:r>
            </a:p>
            <a:p>
              <a:r>
                <a:rPr lang="en-US" sz="1000" b="1">
                  <a:solidFill>
                    <a:srgbClr val="003300"/>
                  </a:solidFill>
                </a:rPr>
                <a:t>Memory</a:t>
              </a:r>
              <a:endParaRPr lang="en-US" sz="1000">
                <a:solidFill>
                  <a:srgbClr val="003300"/>
                </a:solidFill>
              </a:endParaRPr>
            </a:p>
          </p:txBody>
        </p:sp>
        <p:sp>
          <p:nvSpPr>
            <p:cNvPr id="282634" name="Text Box 10"/>
            <p:cNvSpPr txBox="1">
              <a:spLocks noChangeArrowheads="1"/>
            </p:cNvSpPr>
            <p:nvPr/>
          </p:nvSpPr>
          <p:spPr bwMode="auto">
            <a:xfrm>
              <a:off x="3396"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(0, 0)</a:t>
              </a:r>
            </a:p>
          </p:txBody>
        </p:sp>
        <p:sp>
          <p:nvSpPr>
            <p:cNvPr id="282635" name="Text Box 11"/>
            <p:cNvSpPr txBox="1">
              <a:spLocks noChangeArrowheads="1"/>
            </p:cNvSpPr>
            <p:nvPr/>
          </p:nvSpPr>
          <p:spPr bwMode="auto">
            <a:xfrm>
              <a:off x="3427" y="1609"/>
              <a:ext cx="1060"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2636" name="Text Box 12"/>
            <p:cNvSpPr txBox="1">
              <a:spLocks noChangeArrowheads="1"/>
            </p:cNvSpPr>
            <p:nvPr/>
          </p:nvSpPr>
          <p:spPr bwMode="auto">
            <a:xfrm>
              <a:off x="3427"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37" name="Text Box 13"/>
            <p:cNvSpPr txBox="1">
              <a:spLocks noChangeArrowheads="1"/>
            </p:cNvSpPr>
            <p:nvPr/>
          </p:nvSpPr>
          <p:spPr bwMode="auto">
            <a:xfrm>
              <a:off x="3421"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2638" name="Text Box 14"/>
            <p:cNvSpPr txBox="1">
              <a:spLocks noChangeArrowheads="1"/>
            </p:cNvSpPr>
            <p:nvPr/>
          </p:nvSpPr>
          <p:spPr bwMode="auto">
            <a:xfrm>
              <a:off x="3421" y="1926"/>
              <a:ext cx="392"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39" name="Line 15"/>
            <p:cNvSpPr>
              <a:spLocks noChangeShapeType="1"/>
            </p:cNvSpPr>
            <p:nvPr/>
          </p:nvSpPr>
          <p:spPr bwMode="auto">
            <a:xfrm flipV="1">
              <a:off x="3874"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40" name="Line 16"/>
            <p:cNvSpPr>
              <a:spLocks noChangeShapeType="1"/>
            </p:cNvSpPr>
            <p:nvPr/>
          </p:nvSpPr>
          <p:spPr bwMode="auto">
            <a:xfrm flipV="1">
              <a:off x="3617"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41" name="Line 17"/>
            <p:cNvSpPr>
              <a:spLocks noChangeShapeType="1"/>
            </p:cNvSpPr>
            <p:nvPr/>
          </p:nvSpPr>
          <p:spPr bwMode="auto">
            <a:xfrm flipV="1">
              <a:off x="3593"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42" name="Line 18"/>
            <p:cNvSpPr>
              <a:spLocks noChangeShapeType="1"/>
            </p:cNvSpPr>
            <p:nvPr/>
          </p:nvSpPr>
          <p:spPr bwMode="auto">
            <a:xfrm>
              <a:off x="3798"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43" name="Line 19"/>
            <p:cNvSpPr>
              <a:spLocks noChangeShapeType="1"/>
            </p:cNvSpPr>
            <p:nvPr/>
          </p:nvSpPr>
          <p:spPr bwMode="auto">
            <a:xfrm>
              <a:off x="3919" y="2567"/>
              <a:ext cx="0" cy="1265"/>
            </a:xfrm>
            <a:prstGeom prst="line">
              <a:avLst/>
            </a:prstGeom>
            <a:noFill/>
            <a:ln w="25400">
              <a:solidFill>
                <a:schemeClr val="tx1"/>
              </a:solidFill>
              <a:round/>
              <a:headEnd type="triangle" w="lg" len="med"/>
              <a:tailEnd/>
            </a:ln>
          </p:spPr>
          <p:txBody>
            <a:bodyPr/>
            <a:lstStyle/>
            <a:p>
              <a:endParaRPr lang="en-US"/>
            </a:p>
          </p:txBody>
        </p:sp>
        <p:sp>
          <p:nvSpPr>
            <p:cNvPr id="282644" name="Line 20"/>
            <p:cNvSpPr>
              <a:spLocks noChangeShapeType="1"/>
            </p:cNvSpPr>
            <p:nvPr/>
          </p:nvSpPr>
          <p:spPr bwMode="auto">
            <a:xfrm>
              <a:off x="3858" y="2567"/>
              <a:ext cx="1" cy="921"/>
            </a:xfrm>
            <a:prstGeom prst="line">
              <a:avLst/>
            </a:prstGeom>
            <a:noFill/>
            <a:ln w="25400">
              <a:solidFill>
                <a:schemeClr val="tx1"/>
              </a:solidFill>
              <a:round/>
              <a:headEnd type="triangle" w="lg" len="med"/>
              <a:tailEnd/>
            </a:ln>
          </p:spPr>
          <p:txBody>
            <a:bodyPr/>
            <a:lstStyle/>
            <a:p>
              <a:endParaRPr lang="en-US"/>
            </a:p>
          </p:txBody>
        </p:sp>
        <p:sp>
          <p:nvSpPr>
            <p:cNvPr id="282645" name="Text Box 21"/>
            <p:cNvSpPr txBox="1">
              <a:spLocks noChangeArrowheads="1"/>
            </p:cNvSpPr>
            <p:nvPr/>
          </p:nvSpPr>
          <p:spPr bwMode="auto">
            <a:xfrm>
              <a:off x="3975" y="2709"/>
              <a:ext cx="333"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46" name="Text Box 22"/>
            <p:cNvSpPr txBox="1">
              <a:spLocks noChangeArrowheads="1"/>
            </p:cNvSpPr>
            <p:nvPr/>
          </p:nvSpPr>
          <p:spPr bwMode="auto">
            <a:xfrm>
              <a:off x="3970"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2647" name="Text Box 23"/>
            <p:cNvSpPr txBox="1">
              <a:spLocks noChangeArrowheads="1"/>
            </p:cNvSpPr>
            <p:nvPr/>
          </p:nvSpPr>
          <p:spPr bwMode="auto">
            <a:xfrm>
              <a:off x="3970"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48" name="Line 24"/>
            <p:cNvSpPr>
              <a:spLocks noChangeShapeType="1"/>
            </p:cNvSpPr>
            <p:nvPr/>
          </p:nvSpPr>
          <p:spPr bwMode="auto">
            <a:xfrm flipV="1">
              <a:off x="4422"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49" name="Line 25"/>
            <p:cNvSpPr>
              <a:spLocks noChangeShapeType="1"/>
            </p:cNvSpPr>
            <p:nvPr/>
          </p:nvSpPr>
          <p:spPr bwMode="auto">
            <a:xfrm flipV="1">
              <a:off x="4166"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50" name="Line 26"/>
            <p:cNvSpPr>
              <a:spLocks noChangeShapeType="1"/>
            </p:cNvSpPr>
            <p:nvPr/>
          </p:nvSpPr>
          <p:spPr bwMode="auto">
            <a:xfrm flipV="1">
              <a:off x="4141"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51" name="Line 27"/>
            <p:cNvSpPr>
              <a:spLocks noChangeShapeType="1"/>
            </p:cNvSpPr>
            <p:nvPr/>
          </p:nvSpPr>
          <p:spPr bwMode="auto">
            <a:xfrm>
              <a:off x="4347"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52" name="Line 28"/>
            <p:cNvSpPr>
              <a:spLocks noChangeShapeType="1"/>
            </p:cNvSpPr>
            <p:nvPr/>
          </p:nvSpPr>
          <p:spPr bwMode="auto">
            <a:xfrm>
              <a:off x="4467" y="2567"/>
              <a:ext cx="0" cy="1265"/>
            </a:xfrm>
            <a:prstGeom prst="line">
              <a:avLst/>
            </a:prstGeom>
            <a:noFill/>
            <a:ln w="25400">
              <a:solidFill>
                <a:schemeClr val="tx1"/>
              </a:solidFill>
              <a:round/>
              <a:headEnd type="triangle" w="lg" len="med"/>
              <a:tailEnd/>
            </a:ln>
          </p:spPr>
          <p:txBody>
            <a:bodyPr/>
            <a:lstStyle/>
            <a:p>
              <a:endParaRPr lang="en-US"/>
            </a:p>
          </p:txBody>
        </p:sp>
        <p:sp>
          <p:nvSpPr>
            <p:cNvPr id="282653" name="Line 29"/>
            <p:cNvSpPr>
              <a:spLocks noChangeShapeType="1"/>
            </p:cNvSpPr>
            <p:nvPr/>
          </p:nvSpPr>
          <p:spPr bwMode="auto">
            <a:xfrm>
              <a:off x="4406" y="2567"/>
              <a:ext cx="1" cy="921"/>
            </a:xfrm>
            <a:prstGeom prst="line">
              <a:avLst/>
            </a:prstGeom>
            <a:noFill/>
            <a:ln w="25400">
              <a:solidFill>
                <a:schemeClr val="tx1"/>
              </a:solidFill>
              <a:round/>
              <a:headEnd type="triangle" w="lg" len="med"/>
              <a:tailEnd/>
            </a:ln>
          </p:spPr>
          <p:txBody>
            <a:bodyPr/>
            <a:lstStyle/>
            <a:p>
              <a:endParaRPr lang="en-US"/>
            </a:p>
          </p:txBody>
        </p:sp>
        <p:sp>
          <p:nvSpPr>
            <p:cNvPr id="282654" name="Text Box 30"/>
            <p:cNvSpPr txBox="1">
              <a:spLocks noChangeArrowheads="1"/>
            </p:cNvSpPr>
            <p:nvPr/>
          </p:nvSpPr>
          <p:spPr bwMode="auto">
            <a:xfrm>
              <a:off x="4553" y="1288"/>
              <a:ext cx="1116" cy="1797"/>
            </a:xfrm>
            <a:prstGeom prst="rect">
              <a:avLst/>
            </a:prstGeom>
            <a:solidFill>
              <a:srgbClr val="FFCC00"/>
            </a:solidFill>
            <a:ln w="9525">
              <a:solidFill>
                <a:srgbClr val="969696"/>
              </a:solidFill>
              <a:miter lim="800000"/>
              <a:headEnd/>
              <a:tailEnd/>
            </a:ln>
          </p:spPr>
          <p:txBody>
            <a:bodyPr/>
            <a:lstStyle/>
            <a:p>
              <a:r>
                <a:rPr lang="en-US" sz="1200" b="1">
                  <a:solidFill>
                    <a:srgbClr val="003300"/>
                  </a:solidFill>
                </a:rPr>
                <a:t>Block (1, 0)</a:t>
              </a:r>
              <a:endParaRPr lang="en-US">
                <a:solidFill>
                  <a:srgbClr val="003300"/>
                </a:solidFill>
              </a:endParaRPr>
            </a:p>
          </p:txBody>
        </p:sp>
        <p:sp>
          <p:nvSpPr>
            <p:cNvPr id="282655" name="Text Box 31"/>
            <p:cNvSpPr txBox="1">
              <a:spLocks noChangeArrowheads="1"/>
            </p:cNvSpPr>
            <p:nvPr/>
          </p:nvSpPr>
          <p:spPr bwMode="auto">
            <a:xfrm>
              <a:off x="4583" y="1609"/>
              <a:ext cx="1061" cy="220"/>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Shared Memory</a:t>
              </a:r>
              <a:endParaRPr lang="en-US" sz="1000">
                <a:solidFill>
                  <a:srgbClr val="003300"/>
                </a:solidFill>
              </a:endParaRPr>
            </a:p>
          </p:txBody>
        </p:sp>
        <p:sp>
          <p:nvSpPr>
            <p:cNvPr id="282656" name="Text Box 32"/>
            <p:cNvSpPr txBox="1">
              <a:spLocks noChangeArrowheads="1"/>
            </p:cNvSpPr>
            <p:nvPr/>
          </p:nvSpPr>
          <p:spPr bwMode="auto">
            <a:xfrm>
              <a:off x="4583"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57" name="Text Box 33"/>
            <p:cNvSpPr txBox="1">
              <a:spLocks noChangeArrowheads="1"/>
            </p:cNvSpPr>
            <p:nvPr/>
          </p:nvSpPr>
          <p:spPr bwMode="auto">
            <a:xfrm>
              <a:off x="4578"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(0, 0)</a:t>
              </a:r>
              <a:endParaRPr lang="en-US" sz="1000">
                <a:solidFill>
                  <a:srgbClr val="003300"/>
                </a:solidFill>
              </a:endParaRPr>
            </a:p>
          </p:txBody>
        </p:sp>
        <p:sp>
          <p:nvSpPr>
            <p:cNvPr id="282658" name="Text Box 34"/>
            <p:cNvSpPr txBox="1">
              <a:spLocks noChangeArrowheads="1"/>
            </p:cNvSpPr>
            <p:nvPr/>
          </p:nvSpPr>
          <p:spPr bwMode="auto">
            <a:xfrm>
              <a:off x="4578"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59" name="Line 35"/>
            <p:cNvSpPr>
              <a:spLocks noChangeShapeType="1"/>
            </p:cNvSpPr>
            <p:nvPr/>
          </p:nvSpPr>
          <p:spPr bwMode="auto">
            <a:xfrm flipV="1">
              <a:off x="5030"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60" name="Line 36"/>
            <p:cNvSpPr>
              <a:spLocks noChangeShapeType="1"/>
            </p:cNvSpPr>
            <p:nvPr/>
          </p:nvSpPr>
          <p:spPr bwMode="auto">
            <a:xfrm flipV="1">
              <a:off x="4774"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61" name="Line 37"/>
            <p:cNvSpPr>
              <a:spLocks noChangeShapeType="1"/>
            </p:cNvSpPr>
            <p:nvPr/>
          </p:nvSpPr>
          <p:spPr bwMode="auto">
            <a:xfrm flipV="1">
              <a:off x="4749"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62" name="Line 38"/>
            <p:cNvSpPr>
              <a:spLocks noChangeShapeType="1"/>
            </p:cNvSpPr>
            <p:nvPr/>
          </p:nvSpPr>
          <p:spPr bwMode="auto">
            <a:xfrm>
              <a:off x="4955"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63" name="Line 39"/>
            <p:cNvSpPr>
              <a:spLocks noChangeShapeType="1"/>
            </p:cNvSpPr>
            <p:nvPr/>
          </p:nvSpPr>
          <p:spPr bwMode="auto">
            <a:xfrm>
              <a:off x="5075" y="2567"/>
              <a:ext cx="0" cy="1265"/>
            </a:xfrm>
            <a:prstGeom prst="line">
              <a:avLst/>
            </a:prstGeom>
            <a:noFill/>
            <a:ln w="25400">
              <a:solidFill>
                <a:schemeClr val="tx1"/>
              </a:solidFill>
              <a:round/>
              <a:headEnd type="triangle" w="lg" len="med"/>
              <a:tailEnd/>
            </a:ln>
          </p:spPr>
          <p:txBody>
            <a:bodyPr/>
            <a:lstStyle/>
            <a:p>
              <a:endParaRPr lang="en-US"/>
            </a:p>
          </p:txBody>
        </p:sp>
        <p:sp>
          <p:nvSpPr>
            <p:cNvPr id="282664" name="Line 40"/>
            <p:cNvSpPr>
              <a:spLocks noChangeShapeType="1"/>
            </p:cNvSpPr>
            <p:nvPr/>
          </p:nvSpPr>
          <p:spPr bwMode="auto">
            <a:xfrm>
              <a:off x="5014" y="2567"/>
              <a:ext cx="1" cy="921"/>
            </a:xfrm>
            <a:prstGeom prst="line">
              <a:avLst/>
            </a:prstGeom>
            <a:noFill/>
            <a:ln w="25400">
              <a:solidFill>
                <a:schemeClr val="tx1"/>
              </a:solidFill>
              <a:round/>
              <a:headEnd type="triangle" w="lg" len="med"/>
              <a:tailEnd/>
            </a:ln>
          </p:spPr>
          <p:txBody>
            <a:bodyPr/>
            <a:lstStyle/>
            <a:p>
              <a:endParaRPr lang="en-US"/>
            </a:p>
          </p:txBody>
        </p:sp>
        <p:sp>
          <p:nvSpPr>
            <p:cNvPr id="282665" name="Text Box 41"/>
            <p:cNvSpPr txBox="1">
              <a:spLocks noChangeArrowheads="1"/>
            </p:cNvSpPr>
            <p:nvPr/>
          </p:nvSpPr>
          <p:spPr bwMode="auto">
            <a:xfrm>
              <a:off x="5132" y="2709"/>
              <a:ext cx="332" cy="345"/>
            </a:xfrm>
            <a:prstGeom prst="rect">
              <a:avLst/>
            </a:prstGeom>
            <a:solidFill>
              <a:srgbClr val="FF6600"/>
            </a:solidFill>
            <a:ln w="9525">
              <a:solidFill>
                <a:srgbClr val="969696"/>
              </a:solidFill>
              <a:miter lim="800000"/>
              <a:headEnd/>
              <a:tailEnd/>
            </a:ln>
          </p:spPr>
          <p:txBody>
            <a:bodyPr lIns="0" tIns="91440" rIns="0" bIns="0"/>
            <a:lstStyle/>
            <a:p>
              <a:pPr algn="ctr"/>
              <a:r>
                <a:rPr lang="en-US" sz="1000" b="1">
                  <a:solidFill>
                    <a:srgbClr val="003300"/>
                  </a:solidFill>
                </a:rPr>
                <a:t>Local</a:t>
              </a:r>
            </a:p>
            <a:p>
              <a:pPr algn="ctr"/>
              <a:r>
                <a:rPr lang="en-US" sz="1000" b="1">
                  <a:solidFill>
                    <a:srgbClr val="003300"/>
                  </a:solidFill>
                </a:rPr>
                <a:t>Memory</a:t>
              </a:r>
              <a:endParaRPr lang="en-US" sz="1000">
                <a:solidFill>
                  <a:srgbClr val="003300"/>
                </a:solidFill>
              </a:endParaRPr>
            </a:p>
          </p:txBody>
        </p:sp>
        <p:sp>
          <p:nvSpPr>
            <p:cNvPr id="282666" name="Text Box 42"/>
            <p:cNvSpPr txBox="1">
              <a:spLocks noChangeArrowheads="1"/>
            </p:cNvSpPr>
            <p:nvPr/>
          </p:nvSpPr>
          <p:spPr bwMode="auto">
            <a:xfrm>
              <a:off x="5127" y="2257"/>
              <a:ext cx="517" cy="307"/>
            </a:xfrm>
            <a:prstGeom prst="rect">
              <a:avLst/>
            </a:prstGeom>
            <a:solidFill>
              <a:srgbClr val="99FF66"/>
            </a:solidFill>
            <a:ln w="9525">
              <a:solidFill>
                <a:srgbClr val="969696"/>
              </a:solidFill>
              <a:miter lim="800000"/>
              <a:headEnd/>
              <a:tailEnd/>
            </a:ln>
          </p:spPr>
          <p:txBody>
            <a:bodyPr lIns="0" tIns="146304" rIns="0" bIns="0"/>
            <a:lstStyle/>
            <a:p>
              <a:pPr algn="ctr"/>
              <a:r>
                <a:rPr lang="en-US" sz="1000" b="1">
                  <a:solidFill>
                    <a:srgbClr val="003300"/>
                  </a:solidFill>
                </a:rPr>
                <a:t>Thread (1, 0)</a:t>
              </a:r>
              <a:endParaRPr lang="en-US" sz="1000">
                <a:solidFill>
                  <a:srgbClr val="003300"/>
                </a:solidFill>
              </a:endParaRPr>
            </a:p>
          </p:txBody>
        </p:sp>
        <p:sp>
          <p:nvSpPr>
            <p:cNvPr id="282667" name="Text Box 43"/>
            <p:cNvSpPr txBox="1">
              <a:spLocks noChangeArrowheads="1"/>
            </p:cNvSpPr>
            <p:nvPr/>
          </p:nvSpPr>
          <p:spPr bwMode="auto">
            <a:xfrm>
              <a:off x="5127" y="1926"/>
              <a:ext cx="391" cy="188"/>
            </a:xfrm>
            <a:prstGeom prst="rect">
              <a:avLst/>
            </a:prstGeom>
            <a:solidFill>
              <a:srgbClr val="FF6600"/>
            </a:solidFill>
            <a:ln w="9525">
              <a:solidFill>
                <a:srgbClr val="969696"/>
              </a:solidFill>
              <a:miter lim="800000"/>
              <a:headEnd/>
              <a:tailEnd/>
            </a:ln>
          </p:spPr>
          <p:txBody>
            <a:bodyPr lIns="0" tIns="0" rIns="0" bIns="0"/>
            <a:lstStyle/>
            <a:p>
              <a:pPr algn="ctr"/>
              <a:r>
                <a:rPr lang="en-US" sz="1000" b="1">
                  <a:solidFill>
                    <a:srgbClr val="003300"/>
                  </a:solidFill>
                </a:rPr>
                <a:t>Registers</a:t>
              </a:r>
              <a:endParaRPr lang="en-US" sz="1000">
                <a:solidFill>
                  <a:srgbClr val="003300"/>
                </a:solidFill>
              </a:endParaRPr>
            </a:p>
          </p:txBody>
        </p:sp>
        <p:sp>
          <p:nvSpPr>
            <p:cNvPr id="282668" name="Line 44"/>
            <p:cNvSpPr>
              <a:spLocks noChangeShapeType="1"/>
            </p:cNvSpPr>
            <p:nvPr/>
          </p:nvSpPr>
          <p:spPr bwMode="auto">
            <a:xfrm flipV="1">
              <a:off x="5579" y="1830"/>
              <a:ext cx="2" cy="421"/>
            </a:xfrm>
            <a:prstGeom prst="line">
              <a:avLst/>
            </a:prstGeom>
            <a:noFill/>
            <a:ln w="25400">
              <a:solidFill>
                <a:schemeClr val="tx1"/>
              </a:solidFill>
              <a:round/>
              <a:headEnd type="triangle" w="lg" len="med"/>
              <a:tailEnd type="triangle" w="lg" len="med"/>
            </a:ln>
          </p:spPr>
          <p:txBody>
            <a:bodyPr/>
            <a:lstStyle/>
            <a:p>
              <a:endParaRPr lang="en-US"/>
            </a:p>
          </p:txBody>
        </p:sp>
        <p:sp>
          <p:nvSpPr>
            <p:cNvPr id="282669" name="Line 45"/>
            <p:cNvSpPr>
              <a:spLocks noChangeShapeType="1"/>
            </p:cNvSpPr>
            <p:nvPr/>
          </p:nvSpPr>
          <p:spPr bwMode="auto">
            <a:xfrm flipV="1">
              <a:off x="5322" y="2111"/>
              <a:ext cx="0"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70" name="Line 46"/>
            <p:cNvSpPr>
              <a:spLocks noChangeShapeType="1"/>
            </p:cNvSpPr>
            <p:nvPr/>
          </p:nvSpPr>
          <p:spPr bwMode="auto">
            <a:xfrm flipV="1">
              <a:off x="5298" y="2567"/>
              <a:ext cx="1" cy="140"/>
            </a:xfrm>
            <a:prstGeom prst="line">
              <a:avLst/>
            </a:prstGeom>
            <a:noFill/>
            <a:ln w="25400">
              <a:solidFill>
                <a:schemeClr val="tx1"/>
              </a:solidFill>
              <a:round/>
              <a:headEnd type="triangle" w="lg" len="med"/>
              <a:tailEnd type="triangle" w="lg" len="med"/>
            </a:ln>
          </p:spPr>
          <p:txBody>
            <a:bodyPr/>
            <a:lstStyle/>
            <a:p>
              <a:endParaRPr lang="en-US"/>
            </a:p>
          </p:txBody>
        </p:sp>
        <p:sp>
          <p:nvSpPr>
            <p:cNvPr id="282671" name="Line 47"/>
            <p:cNvSpPr>
              <a:spLocks noChangeShapeType="1"/>
            </p:cNvSpPr>
            <p:nvPr/>
          </p:nvSpPr>
          <p:spPr bwMode="auto">
            <a:xfrm>
              <a:off x="5504" y="2567"/>
              <a:ext cx="0" cy="577"/>
            </a:xfrm>
            <a:prstGeom prst="line">
              <a:avLst/>
            </a:prstGeom>
            <a:noFill/>
            <a:ln w="25400">
              <a:solidFill>
                <a:schemeClr val="tx1"/>
              </a:solidFill>
              <a:round/>
              <a:headEnd type="triangle" w="lg" len="med"/>
              <a:tailEnd type="triangle" w="lg" len="med"/>
            </a:ln>
          </p:spPr>
          <p:txBody>
            <a:bodyPr/>
            <a:lstStyle/>
            <a:p>
              <a:endParaRPr lang="en-US"/>
            </a:p>
          </p:txBody>
        </p:sp>
        <p:sp>
          <p:nvSpPr>
            <p:cNvPr id="282672" name="Line 48"/>
            <p:cNvSpPr>
              <a:spLocks noChangeShapeType="1"/>
            </p:cNvSpPr>
            <p:nvPr/>
          </p:nvSpPr>
          <p:spPr bwMode="auto">
            <a:xfrm>
              <a:off x="5624" y="2567"/>
              <a:ext cx="0" cy="1265"/>
            </a:xfrm>
            <a:prstGeom prst="line">
              <a:avLst/>
            </a:prstGeom>
            <a:noFill/>
            <a:ln w="25400">
              <a:solidFill>
                <a:schemeClr val="tx1"/>
              </a:solidFill>
              <a:round/>
              <a:headEnd type="triangle" w="lg" len="med"/>
              <a:tailEnd/>
            </a:ln>
          </p:spPr>
          <p:txBody>
            <a:bodyPr/>
            <a:lstStyle/>
            <a:p>
              <a:endParaRPr lang="en-US"/>
            </a:p>
          </p:txBody>
        </p:sp>
        <p:sp>
          <p:nvSpPr>
            <p:cNvPr id="282673" name="Line 49"/>
            <p:cNvSpPr>
              <a:spLocks noChangeShapeType="1"/>
            </p:cNvSpPr>
            <p:nvPr/>
          </p:nvSpPr>
          <p:spPr bwMode="auto">
            <a:xfrm>
              <a:off x="5563" y="2567"/>
              <a:ext cx="1" cy="921"/>
            </a:xfrm>
            <a:prstGeom prst="line">
              <a:avLst/>
            </a:prstGeom>
            <a:noFill/>
            <a:ln w="25400">
              <a:solidFill>
                <a:schemeClr val="tx1"/>
              </a:solidFill>
              <a:round/>
              <a:headEnd type="triangle" w="lg" len="med"/>
              <a:tailEnd/>
            </a:ln>
          </p:spPr>
          <p:txBody>
            <a:bodyPr/>
            <a:lstStyle/>
            <a:p>
              <a:endParaRPr lang="en-US"/>
            </a:p>
          </p:txBody>
        </p:sp>
        <p:sp>
          <p:nvSpPr>
            <p:cNvPr id="282674" name="Text Box 50"/>
            <p:cNvSpPr txBox="1">
              <a:spLocks noChangeArrowheads="1"/>
            </p:cNvSpPr>
            <p:nvPr/>
          </p:nvSpPr>
          <p:spPr bwMode="auto">
            <a:xfrm>
              <a:off x="2842" y="3144"/>
              <a:ext cx="355" cy="1008"/>
            </a:xfrm>
            <a:prstGeom prst="rect">
              <a:avLst/>
            </a:prstGeom>
            <a:solidFill>
              <a:srgbClr val="99CCFF"/>
            </a:solidFill>
            <a:ln w="9525">
              <a:solidFill>
                <a:srgbClr val="969696"/>
              </a:solidFill>
              <a:miter lim="800000"/>
              <a:headEnd/>
              <a:tailEnd/>
            </a:ln>
          </p:spPr>
          <p:txBody>
            <a:bodyPr/>
            <a:lstStyle/>
            <a:p>
              <a:r>
                <a:rPr lang="en-US" sz="1000" b="1">
                  <a:solidFill>
                    <a:srgbClr val="003300"/>
                  </a:solidFill>
                </a:rPr>
                <a:t>Host</a:t>
              </a:r>
            </a:p>
          </p:txBody>
        </p:sp>
        <p:sp>
          <p:nvSpPr>
            <p:cNvPr id="282675" name="Line 51"/>
            <p:cNvSpPr>
              <a:spLocks noChangeShapeType="1"/>
            </p:cNvSpPr>
            <p:nvPr/>
          </p:nvSpPr>
          <p:spPr bwMode="auto">
            <a:xfrm flipV="1">
              <a:off x="3197" y="327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2676" name="Line 52"/>
            <p:cNvSpPr>
              <a:spLocks noChangeShapeType="1"/>
            </p:cNvSpPr>
            <p:nvPr/>
          </p:nvSpPr>
          <p:spPr bwMode="auto">
            <a:xfrm flipV="1">
              <a:off x="3197" y="3618"/>
              <a:ext cx="199" cy="0"/>
            </a:xfrm>
            <a:prstGeom prst="line">
              <a:avLst/>
            </a:prstGeom>
            <a:noFill/>
            <a:ln w="25400">
              <a:solidFill>
                <a:schemeClr val="tx1"/>
              </a:solidFill>
              <a:round/>
              <a:headEnd type="triangle" w="lg" len="med"/>
              <a:tailEnd type="triangle" w="lg" len="med"/>
            </a:ln>
          </p:spPr>
          <p:txBody>
            <a:bodyPr/>
            <a:lstStyle/>
            <a:p>
              <a:endParaRPr lang="en-US"/>
            </a:p>
          </p:txBody>
        </p:sp>
        <p:sp>
          <p:nvSpPr>
            <p:cNvPr id="282677" name="Line 53"/>
            <p:cNvSpPr>
              <a:spLocks noChangeShapeType="1"/>
            </p:cNvSpPr>
            <p:nvPr/>
          </p:nvSpPr>
          <p:spPr bwMode="auto">
            <a:xfrm flipV="1">
              <a:off x="3197" y="3958"/>
              <a:ext cx="199" cy="0"/>
            </a:xfrm>
            <a:prstGeom prst="line">
              <a:avLst/>
            </a:prstGeom>
            <a:noFill/>
            <a:ln w="25400">
              <a:solidFill>
                <a:schemeClr val="tx1"/>
              </a:solidFill>
              <a:round/>
              <a:headEnd type="triangle" w="lg" len="med"/>
              <a:tailEnd type="triangle" w="lg" len="med"/>
            </a:ln>
          </p:spPr>
          <p:txBody>
            <a:bodyPr/>
            <a:lstStyle/>
            <a:p>
              <a:endParaRPr lang="en-US"/>
            </a:p>
          </p:txBody>
        </p:sp>
      </p:grpSp>
      <p:sp>
        <p:nvSpPr>
          <p:cNvPr id="282678" name="AutoShape 54"/>
          <p:cNvSpPr>
            <a:spLocks noChangeArrowheads="1"/>
          </p:cNvSpPr>
          <p:nvPr/>
        </p:nvSpPr>
        <p:spPr bwMode="auto">
          <a:xfrm>
            <a:off x="5993699" y="4575931"/>
            <a:ext cx="1667577" cy="737450"/>
          </a:xfrm>
          <a:prstGeom prst="flowChartConnector">
            <a:avLst/>
          </a:prstGeom>
          <a:noFill/>
          <a:ln w="31750">
            <a:solidFill>
              <a:schemeClr val="accent2"/>
            </a:solidFill>
            <a:round/>
            <a:headEnd/>
            <a:tailEnd/>
          </a:ln>
          <a:effectLst/>
        </p:spPr>
        <p:txBody>
          <a:bodyPr wrap="none" anchor="ctr"/>
          <a:lstStyle/>
          <a:p>
            <a:endParaRPr lang="en-US"/>
          </a:p>
        </p:txBody>
      </p:sp>
    </p:spTree>
    <p:extLst>
      <p:ext uri="{BB962C8B-B14F-4D97-AF65-F5344CB8AC3E}">
        <p14:creationId xmlns:p14="http://schemas.microsoft.com/office/powerpoint/2010/main" val="4171475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a:bodyPr>
          <a:lstStyle/>
          <a:p>
            <a:r>
              <a:rPr lang="en-US" dirty="0"/>
              <a:t>CUDA Host-Device Data Transfer (cont.)</a:t>
            </a:r>
          </a:p>
        </p:txBody>
      </p:sp>
      <p:sp>
        <p:nvSpPr>
          <p:cNvPr id="3" name="Slide Number Placeholder 2"/>
          <p:cNvSpPr>
            <a:spLocks noGrp="1"/>
          </p:cNvSpPr>
          <p:nvPr>
            <p:ph type="sldNum" sz="quarter" idx="12"/>
          </p:nvPr>
        </p:nvSpPr>
        <p:spPr/>
        <p:txBody>
          <a:bodyPr/>
          <a:lstStyle/>
          <a:p>
            <a:fld id="{866889CB-F60A-4C2A-81E8-30C53FF816FA}" type="slidenum">
              <a:rPr lang="en-US" altLang="en-US" smtClean="0"/>
              <a:pPr/>
              <a:t>26</a:t>
            </a:fld>
            <a:endParaRPr lang="en-US" altLang="en-US"/>
          </a:p>
        </p:txBody>
      </p:sp>
      <p:sp>
        <p:nvSpPr>
          <p:cNvPr id="284675" name="Rectangle 3"/>
          <p:cNvSpPr>
            <a:spLocks noGrp="1" noChangeArrowheads="1"/>
          </p:cNvSpPr>
          <p:nvPr>
            <p:ph type="body" sz="half" idx="4294967295"/>
          </p:nvPr>
        </p:nvSpPr>
        <p:spPr>
          <a:xfrm>
            <a:off x="211665" y="1600200"/>
            <a:ext cx="8153400" cy="1862138"/>
          </a:xfrm>
        </p:spPr>
        <p:txBody>
          <a:bodyPr/>
          <a:lstStyle/>
          <a:p>
            <a:r>
              <a:rPr lang="en-US" sz="2200" dirty="0"/>
              <a:t>Example: </a:t>
            </a:r>
          </a:p>
          <a:p>
            <a:pPr lvl="1"/>
            <a:r>
              <a:rPr lang="en-US" dirty="0"/>
              <a:t>Transfer a number of “</a:t>
            </a:r>
            <a:r>
              <a:rPr lang="en-US" dirty="0">
                <a:latin typeface="Courier New" panose="02070309020205020404" pitchFamily="49" charset="0"/>
                <a:cs typeface="Courier New" panose="02070309020205020404" pitchFamily="49" charset="0"/>
              </a:rPr>
              <a:t>size</a:t>
            </a:r>
            <a:r>
              <a:rPr lang="en-US" dirty="0"/>
              <a:t>” bytes</a:t>
            </a:r>
          </a:p>
          <a:p>
            <a:pPr lvl="1"/>
            <a:r>
              <a:rPr lang="en-US" dirty="0">
                <a:latin typeface="Courier New" panose="02070309020205020404" pitchFamily="49" charset="0"/>
                <a:cs typeface="Courier New" panose="02070309020205020404" pitchFamily="49" charset="0"/>
              </a:rPr>
              <a:t>M</a:t>
            </a:r>
            <a:r>
              <a:rPr lang="en-US" dirty="0"/>
              <a:t> is in host memory and </a:t>
            </a:r>
            <a:r>
              <a:rPr lang="en-US" dirty="0" err="1">
                <a:latin typeface="Courier New" panose="02070309020205020404" pitchFamily="49" charset="0"/>
                <a:cs typeface="Courier New" panose="02070309020205020404" pitchFamily="49" charset="0"/>
              </a:rPr>
              <a:t>Md</a:t>
            </a:r>
            <a:r>
              <a:rPr lang="en-US" dirty="0"/>
              <a:t> is in device memory</a:t>
            </a:r>
          </a:p>
          <a:p>
            <a:pPr lvl="1"/>
            <a:r>
              <a:rPr lang="en-US" dirty="0" err="1">
                <a:latin typeface="Courier New" panose="02070309020205020404" pitchFamily="49" charset="0"/>
                <a:cs typeface="Courier New" panose="02070309020205020404" pitchFamily="49" charset="0"/>
              </a:rPr>
              <a:t>cudaMemcpyHostToDevice</a:t>
            </a:r>
            <a:r>
              <a:rPr lang="en-US" dirty="0"/>
              <a:t> and </a:t>
            </a:r>
            <a:r>
              <a:rPr lang="en-US" dirty="0" err="1">
                <a:latin typeface="Courier New" panose="02070309020205020404" pitchFamily="49" charset="0"/>
                <a:cs typeface="Courier New" panose="02070309020205020404" pitchFamily="49" charset="0"/>
              </a:rPr>
              <a:t>cudaMemcpyDeviceToHost</a:t>
            </a:r>
            <a:r>
              <a:rPr lang="en-US" dirty="0"/>
              <a:t> are CUDA-defined constants</a:t>
            </a:r>
          </a:p>
        </p:txBody>
      </p:sp>
      <p:sp>
        <p:nvSpPr>
          <p:cNvPr id="284676" name="Text Box 4"/>
          <p:cNvSpPr txBox="1">
            <a:spLocks noChangeArrowheads="1"/>
          </p:cNvSpPr>
          <p:nvPr/>
        </p:nvSpPr>
        <p:spPr bwMode="auto">
          <a:xfrm>
            <a:off x="1579033" y="3738034"/>
            <a:ext cx="8817864" cy="1200329"/>
          </a:xfrm>
          <a:prstGeom prst="rect">
            <a:avLst/>
          </a:prstGeom>
          <a:solidFill>
            <a:schemeClr val="bg1">
              <a:lumMod val="85000"/>
            </a:schemeClr>
          </a:solidFill>
          <a:ln w="9525">
            <a:noFill/>
            <a:miter lim="800000"/>
            <a:headEnd/>
            <a:tailEnd/>
          </a:ln>
          <a:effectLst/>
        </p:spPr>
        <p:txBody>
          <a:bodyPr wrap="square">
            <a:spAutoFit/>
          </a:bodyPr>
          <a:lstStyle/>
          <a:p>
            <a:pPr marL="566738" indent="-566738"/>
            <a:r>
              <a:rPr lang="en-US" dirty="0" err="1">
                <a:latin typeface="Consolas" panose="020B0609020204030204" pitchFamily="49" charset="0"/>
              </a:rPr>
              <a:t>cudaMemcpy</a:t>
            </a:r>
            <a:r>
              <a:rPr lang="en-US" dirty="0">
                <a:latin typeface="Consolas" panose="020B0609020204030204" pitchFamily="49" charset="0"/>
              </a:rPr>
              <a:t>(</a:t>
            </a:r>
            <a:r>
              <a:rPr lang="en-US" dirty="0" err="1">
                <a:latin typeface="Consolas" panose="020B0609020204030204" pitchFamily="49" charset="0"/>
              </a:rPr>
              <a:t>Md.elements</a:t>
            </a:r>
            <a:r>
              <a:rPr lang="en-US" dirty="0">
                <a:latin typeface="Consolas" panose="020B0609020204030204" pitchFamily="49" charset="0"/>
              </a:rPr>
              <a:t>, </a:t>
            </a:r>
            <a:r>
              <a:rPr lang="en-US" dirty="0" err="1">
                <a:latin typeface="Consolas" panose="020B0609020204030204" pitchFamily="49" charset="0"/>
              </a:rPr>
              <a:t>M.elements</a:t>
            </a:r>
            <a:r>
              <a:rPr lang="en-US" dirty="0">
                <a:latin typeface="Consolas" panose="020B0609020204030204" pitchFamily="49" charset="0"/>
              </a:rPr>
              <a:t>, size, </a:t>
            </a:r>
            <a:r>
              <a:rPr lang="en-US" dirty="0" err="1">
                <a:latin typeface="Consolas" panose="020B0609020204030204" pitchFamily="49" charset="0"/>
              </a:rPr>
              <a:t>cudaMemcpy</a:t>
            </a:r>
            <a:r>
              <a:rPr lang="en-US" dirty="0" err="1">
                <a:solidFill>
                  <a:srgbClr val="C00000"/>
                </a:solidFill>
                <a:latin typeface="Consolas" panose="020B0609020204030204" pitchFamily="49" charset="0"/>
              </a:rPr>
              <a:t>HostToDevice</a:t>
            </a:r>
            <a:r>
              <a:rPr lang="en-US" dirty="0">
                <a:latin typeface="Consolas" panose="020B0609020204030204" pitchFamily="49" charset="0"/>
              </a:rPr>
              <a:t>);</a:t>
            </a:r>
          </a:p>
          <a:p>
            <a:pPr marL="566738" indent="-566738" algn="r"/>
            <a:endParaRPr lang="en-US" dirty="0">
              <a:latin typeface="Consolas" panose="020B0609020204030204" pitchFamily="49" charset="0"/>
            </a:endParaRPr>
          </a:p>
          <a:p>
            <a:pPr marL="566738" indent="-566738" algn="r"/>
            <a:endParaRPr lang="en-US" dirty="0">
              <a:latin typeface="Consolas" panose="020B0609020204030204" pitchFamily="49" charset="0"/>
            </a:endParaRPr>
          </a:p>
          <a:p>
            <a:pPr marL="566738" indent="-566738"/>
            <a:r>
              <a:rPr lang="en-US" dirty="0" err="1">
                <a:latin typeface="Consolas" panose="020B0609020204030204" pitchFamily="49" charset="0"/>
              </a:rPr>
              <a:t>cudaMemcpy</a:t>
            </a:r>
            <a:r>
              <a:rPr lang="en-US" dirty="0">
                <a:latin typeface="Consolas" panose="020B0609020204030204" pitchFamily="49" charset="0"/>
              </a:rPr>
              <a:t>(</a:t>
            </a:r>
            <a:r>
              <a:rPr lang="en-US" dirty="0" err="1">
                <a:latin typeface="Consolas" panose="020B0609020204030204" pitchFamily="49" charset="0"/>
              </a:rPr>
              <a:t>M.elements</a:t>
            </a:r>
            <a:r>
              <a:rPr lang="en-US" dirty="0">
                <a:latin typeface="Consolas" panose="020B0609020204030204" pitchFamily="49" charset="0"/>
              </a:rPr>
              <a:t>, </a:t>
            </a:r>
            <a:r>
              <a:rPr lang="en-US" dirty="0" err="1">
                <a:latin typeface="Consolas" panose="020B0609020204030204" pitchFamily="49" charset="0"/>
              </a:rPr>
              <a:t>Md.elements</a:t>
            </a:r>
            <a:r>
              <a:rPr lang="en-US" dirty="0">
                <a:latin typeface="Consolas" panose="020B0609020204030204" pitchFamily="49" charset="0"/>
              </a:rPr>
              <a:t>, size, </a:t>
            </a:r>
            <a:r>
              <a:rPr lang="en-US" dirty="0" err="1">
                <a:latin typeface="Consolas" panose="020B0609020204030204" pitchFamily="49" charset="0"/>
              </a:rPr>
              <a:t>cudaMemcpy</a:t>
            </a:r>
            <a:r>
              <a:rPr lang="en-US" dirty="0" err="1">
                <a:solidFill>
                  <a:srgbClr val="C00000"/>
                </a:solidFill>
                <a:latin typeface="Consolas" panose="020B0609020204030204" pitchFamily="49" charset="0"/>
              </a:rPr>
              <a:t>DeviceToHost</a:t>
            </a:r>
            <a:r>
              <a:rPr lang="en-US" dirty="0">
                <a:latin typeface="Consolas" panose="020B0609020204030204" pitchFamily="49" charset="0"/>
              </a:rPr>
              <a:t>);</a:t>
            </a:r>
          </a:p>
        </p:txBody>
      </p:sp>
      <p:sp>
        <p:nvSpPr>
          <p:cNvPr id="6" name="Rectangle 3"/>
          <p:cNvSpPr txBox="1">
            <a:spLocks noChangeArrowheads="1"/>
          </p:cNvSpPr>
          <p:nvPr/>
        </p:nvSpPr>
        <p:spPr>
          <a:xfrm>
            <a:off x="211665" y="5601773"/>
            <a:ext cx="11472336" cy="951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t>Note: if you use </a:t>
            </a:r>
            <a:r>
              <a:rPr lang="en-US" sz="2200" dirty="0" err="1" smtClean="0">
                <a:latin typeface="Consolas" panose="020B0609020204030204" pitchFamily="49" charset="0"/>
              </a:rPr>
              <a:t>gdb</a:t>
            </a:r>
            <a:r>
              <a:rPr lang="en-US" sz="2200" dirty="0"/>
              <a:t> </a:t>
            </a:r>
            <a:r>
              <a:rPr lang="en-US" sz="2200" dirty="0" smtClean="0"/>
              <a:t>to debug, don’t expect to be able to read memory off a device pointer</a:t>
            </a:r>
          </a:p>
          <a:p>
            <a:pPr lvl="1"/>
            <a:r>
              <a:rPr lang="en-US" sz="1800" dirty="0" smtClean="0"/>
              <a:t>Debugging for GPU computing relies on </a:t>
            </a:r>
            <a:r>
              <a:rPr lang="en-US" sz="1800" dirty="0" err="1" smtClean="0">
                <a:latin typeface="Consolas" panose="020B0609020204030204" pitchFamily="49" charset="0"/>
              </a:rPr>
              <a:t>cuda-gdb</a:t>
            </a:r>
            <a:r>
              <a:rPr lang="en-US" sz="1800" dirty="0" smtClean="0"/>
              <a:t> </a:t>
            </a:r>
            <a:endParaRPr lang="en-US" dirty="0"/>
          </a:p>
        </p:txBody>
      </p:sp>
    </p:spTree>
    <p:extLst>
      <p:ext uri="{BB962C8B-B14F-4D97-AF65-F5344CB8AC3E}">
        <p14:creationId xmlns:p14="http://schemas.microsoft.com/office/powerpoint/2010/main" val="29321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3ED-35B7-4F85-B960-1A21F04B5AFF}"/>
              </a:ext>
            </a:extLst>
          </p:cNvPr>
          <p:cNvSpPr>
            <a:spLocks noGrp="1"/>
          </p:cNvSpPr>
          <p:nvPr>
            <p:ph type="title"/>
          </p:nvPr>
        </p:nvSpPr>
        <p:spPr/>
        <p:txBody>
          <a:bodyPr/>
          <a:lstStyle/>
          <a:p>
            <a:r>
              <a:rPr lang="en-US" dirty="0"/>
              <a:t>Ruminations, memory related</a:t>
            </a:r>
          </a:p>
        </p:txBody>
      </p:sp>
      <p:sp>
        <p:nvSpPr>
          <p:cNvPr id="3" name="Content Placeholder 2">
            <a:extLst>
              <a:ext uri="{FF2B5EF4-FFF2-40B4-BE49-F238E27FC236}">
                <a16:creationId xmlns:a16="http://schemas.microsoft.com/office/drawing/2014/main" id="{04C897E0-0BDD-4DA7-9953-FBE8BEBAB544}"/>
              </a:ext>
            </a:extLst>
          </p:cNvPr>
          <p:cNvSpPr>
            <a:spLocks noGrp="1"/>
          </p:cNvSpPr>
          <p:nvPr>
            <p:ph idx="1"/>
          </p:nvPr>
        </p:nvSpPr>
        <p:spPr/>
        <p:txBody>
          <a:bodyPr/>
          <a:lstStyle/>
          <a:p>
            <a:endParaRPr lang="en-US" dirty="0"/>
          </a:p>
          <a:p>
            <a:r>
              <a:rPr lang="en-US" dirty="0"/>
              <a:t>Looking ahead (today and next lecture), ruminations on two topics</a:t>
            </a:r>
          </a:p>
          <a:p>
            <a:endParaRPr lang="en-US" dirty="0"/>
          </a:p>
          <a:p>
            <a:endParaRPr lang="en-US" dirty="0"/>
          </a:p>
          <a:p>
            <a:pPr lvl="1"/>
            <a:r>
              <a:rPr lang="en-US" dirty="0"/>
              <a:t>Memory operations, getting the result right (broad discussion, for parallel </a:t>
            </a:r>
            <a:r>
              <a:rPr lang="en-US" dirty="0" smtClean="0"/>
              <a:t>computing, not only GPU)</a:t>
            </a:r>
            <a:endParaRPr lang="en-US" dirty="0"/>
          </a:p>
          <a:p>
            <a:pPr lvl="1"/>
            <a:endParaRPr lang="en-US" dirty="0"/>
          </a:p>
          <a:p>
            <a:pPr lvl="1"/>
            <a:endParaRPr lang="en-US" dirty="0"/>
          </a:p>
          <a:p>
            <a:pPr lvl="1"/>
            <a:endParaRPr lang="en-US" dirty="0"/>
          </a:p>
          <a:p>
            <a:pPr lvl="1"/>
            <a:r>
              <a:rPr lang="en-US" dirty="0"/>
              <a:t>Memory operations, getting the result fast (narrower discussion, for GPU computing)</a:t>
            </a:r>
          </a:p>
        </p:txBody>
      </p:sp>
      <p:sp>
        <p:nvSpPr>
          <p:cNvPr id="4" name="Slide Number Placeholder 3">
            <a:extLst>
              <a:ext uri="{FF2B5EF4-FFF2-40B4-BE49-F238E27FC236}">
                <a16:creationId xmlns:a16="http://schemas.microsoft.com/office/drawing/2014/main" id="{FB8A5B71-8451-44D1-AAC8-FE5B358F98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Arrow 4"/>
          <p:cNvSpPr/>
          <p:nvPr/>
        </p:nvSpPr>
        <p:spPr>
          <a:xfrm>
            <a:off x="220134" y="3279067"/>
            <a:ext cx="351366" cy="262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65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28</a:t>
            </a:fld>
            <a:endParaRPr lang="en-US" altLang="en-US" dirty="0"/>
          </a:p>
        </p:txBody>
      </p:sp>
      <p:sp>
        <p:nvSpPr>
          <p:cNvPr id="5" name="Rectangle 4"/>
          <p:cNvSpPr/>
          <p:nvPr/>
        </p:nvSpPr>
        <p:spPr>
          <a:xfrm>
            <a:off x="379239" y="312762"/>
            <a:ext cx="6477000" cy="6232475"/>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odd_even</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smtClean="0">
                <a:solidFill>
                  <a:srgbClr val="0000FF"/>
                </a:solidFill>
                <a:latin typeface="Consolas" panose="020B0609020204030204" pitchFamily="49" charset="0"/>
              </a:rPr>
              <a:t>threadIdx</a:t>
            </a:r>
            <a:r>
              <a:rPr lang="en-US" sz="1050" dirty="0" err="1" smtClean="0">
                <a:solidFill>
                  <a:srgbClr val="000000"/>
                </a:solidFill>
                <a:latin typeface="Consolas" panose="020B0609020204030204" pitchFamily="49" charset="0"/>
              </a:rPr>
              <a:t>.x</a:t>
            </a:r>
            <a:r>
              <a:rPr lang="en-US" sz="1050" dirty="0" smtClean="0">
                <a:solidFill>
                  <a:srgbClr val="000000"/>
                </a:solidFill>
                <a:latin typeface="Consolas" panose="020B0609020204030204" pitchFamily="49" charset="0"/>
              </a:rPr>
              <a: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come here if you're odd</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 {</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device array entries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odd_even</a:t>
            </a:r>
            <a:r>
              <a:rPr lang="en-US" sz="1050" dirty="0">
                <a:solidFill>
                  <a:srgbClr val="000000"/>
                </a:solidFill>
                <a:latin typeface="Consolas" panose="020B0609020204030204" pitchFamily="49" charset="0"/>
              </a:rPr>
              <a:t>&lt;&lt;&lt;1, </a:t>
            </a:r>
            <a:r>
              <a:rPr lang="en-US" sz="1050" dirty="0" smtClean="0">
                <a:solidFill>
                  <a:srgbClr val="000000"/>
                </a:solidFill>
                <a:latin typeface="Consolas" panose="020B0609020204030204" pitchFamily="49" charset="0"/>
              </a:rPr>
              <a:t>4 </a:t>
            </a:r>
            <a:r>
              <a:rPr lang="en-US" sz="1050" dirty="0">
                <a:solidFill>
                  <a:srgbClr val="000000"/>
                </a:solidFill>
                <a:latin typeface="Consolas" panose="020B0609020204030204" pitchFamily="49" charset="0"/>
              </a:rPr>
              <a:t>&gt;&gt;&gt;(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endParaRPr lang="en-US" sz="2400" dirty="0"/>
          </a:p>
        </p:txBody>
      </p:sp>
      <p:pic>
        <p:nvPicPr>
          <p:cNvPr id="6" name="Picture 5"/>
          <p:cNvPicPr>
            <a:picLocks noChangeAspect="1"/>
          </p:cNvPicPr>
          <p:nvPr/>
        </p:nvPicPr>
        <p:blipFill>
          <a:blip r:embed="rId2"/>
          <a:stretch>
            <a:fillRect/>
          </a:stretch>
        </p:blipFill>
        <p:spPr>
          <a:xfrm>
            <a:off x="7764966" y="1540727"/>
            <a:ext cx="3623310" cy="1640205"/>
          </a:xfrm>
          <a:prstGeom prst="rect">
            <a:avLst/>
          </a:prstGeom>
        </p:spPr>
      </p:pic>
      <p:pic>
        <p:nvPicPr>
          <p:cNvPr id="7" name="Picture 6"/>
          <p:cNvPicPr>
            <a:picLocks noChangeAspect="1"/>
          </p:cNvPicPr>
          <p:nvPr/>
        </p:nvPicPr>
        <p:blipFill>
          <a:blip r:embed="rId3"/>
          <a:stretch>
            <a:fillRect/>
          </a:stretch>
        </p:blipFill>
        <p:spPr>
          <a:xfrm>
            <a:off x="8257288" y="4694364"/>
            <a:ext cx="2954655" cy="1394460"/>
          </a:xfrm>
          <a:prstGeom prst="rect">
            <a:avLst/>
          </a:prstGeom>
        </p:spPr>
      </p:pic>
      <p:sp>
        <p:nvSpPr>
          <p:cNvPr id="8" name="Rectangle 7"/>
          <p:cNvSpPr/>
          <p:nvPr/>
        </p:nvSpPr>
        <p:spPr>
          <a:xfrm>
            <a:off x="8419917" y="1171394"/>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sp>
        <p:nvSpPr>
          <p:cNvPr id="9" name="Rectangle 8"/>
          <p:cNvSpPr/>
          <p:nvPr/>
        </p:nvSpPr>
        <p:spPr>
          <a:xfrm>
            <a:off x="8629185" y="4325032"/>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Tree>
    <p:extLst>
      <p:ext uri="{BB962C8B-B14F-4D97-AF65-F5344CB8AC3E}">
        <p14:creationId xmlns:p14="http://schemas.microsoft.com/office/powerpoint/2010/main" val="8260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29</a:t>
            </a:fld>
            <a:endParaRPr lang="en-US" altLang="en-US" dirty="0"/>
          </a:p>
        </p:txBody>
      </p:sp>
      <p:sp>
        <p:nvSpPr>
          <p:cNvPr id="5" name="Rectangle 4"/>
          <p:cNvSpPr/>
          <p:nvPr/>
        </p:nvSpPr>
        <p:spPr>
          <a:xfrm>
            <a:off x="449771" y="304801"/>
            <a:ext cx="6477000" cy="6232475"/>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wicked(</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smtClean="0">
                <a:solidFill>
                  <a:srgbClr val="0000FF"/>
                </a:solidFill>
                <a:latin typeface="Consolas" panose="020B0609020204030204" pitchFamily="49" charset="0"/>
              </a:rPr>
              <a:t>threadIdx</a:t>
            </a:r>
            <a:r>
              <a:rPr lang="en-US" sz="1050" dirty="0" err="1" smtClean="0">
                <a:solidFill>
                  <a:srgbClr val="000000"/>
                </a:solidFill>
                <a:latin typeface="Consolas" panose="020B0609020204030204" pitchFamily="49" charset="0"/>
              </a:rPr>
              <a:t>.x</a:t>
            </a:r>
            <a:r>
              <a:rPr lang="en-US" sz="1050" dirty="0" smtClean="0">
                <a:solidFill>
                  <a:srgbClr val="000000"/>
                </a:solidFill>
                <a:latin typeface="Consolas" panose="020B0609020204030204" pitchFamily="49" charset="0"/>
              </a:rPr>
              <a: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come here if you're odd</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 {</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device array entries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wicked&lt;&lt;&lt;1, </a:t>
            </a:r>
            <a:r>
              <a:rPr lang="en-US" sz="1050" dirty="0" smtClean="0">
                <a:solidFill>
                  <a:srgbClr val="000000"/>
                </a:solidFill>
                <a:latin typeface="Consolas" panose="020B0609020204030204" pitchFamily="49" charset="0"/>
              </a:rPr>
              <a:t>4 </a:t>
            </a:r>
            <a:r>
              <a:rPr lang="en-US" sz="1050" dirty="0">
                <a:solidFill>
                  <a:srgbClr val="000000"/>
                </a:solidFill>
                <a:latin typeface="Consolas" panose="020B0609020204030204" pitchFamily="49" charset="0"/>
              </a:rPr>
              <a:t>&gt;&gt;&gt;(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endParaRPr lang="en-US" sz="2400" dirty="0"/>
          </a:p>
        </p:txBody>
      </p:sp>
      <p:sp>
        <p:nvSpPr>
          <p:cNvPr id="6" name="Right Arrow 5"/>
          <p:cNvSpPr/>
          <p:nvPr/>
        </p:nvSpPr>
        <p:spPr>
          <a:xfrm rot="16200000">
            <a:off x="1520582" y="1636295"/>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2373487" y="1649663"/>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7862248" y="1600201"/>
            <a:ext cx="3623310" cy="1640205"/>
          </a:xfrm>
          <a:prstGeom prst="rect">
            <a:avLst/>
          </a:prstGeom>
        </p:spPr>
      </p:pic>
      <p:sp>
        <p:nvSpPr>
          <p:cNvPr id="11" name="Rectangle 10"/>
          <p:cNvSpPr/>
          <p:nvPr/>
        </p:nvSpPr>
        <p:spPr>
          <a:xfrm>
            <a:off x="8153400" y="4591351"/>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
        <p:nvSpPr>
          <p:cNvPr id="12" name="Rectangle 11"/>
          <p:cNvSpPr/>
          <p:nvPr/>
        </p:nvSpPr>
        <p:spPr>
          <a:xfrm>
            <a:off x="8434783" y="1230868"/>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pic>
        <p:nvPicPr>
          <p:cNvPr id="13" name="Picture 12"/>
          <p:cNvPicPr>
            <a:picLocks noChangeAspect="1"/>
          </p:cNvPicPr>
          <p:nvPr/>
        </p:nvPicPr>
        <p:blipFill>
          <a:blip r:embed="rId3"/>
          <a:stretch>
            <a:fillRect/>
          </a:stretch>
        </p:blipFill>
        <p:spPr>
          <a:xfrm>
            <a:off x="8085375" y="5043487"/>
            <a:ext cx="2817495" cy="1354455"/>
          </a:xfrm>
          <a:prstGeom prst="rect">
            <a:avLst/>
          </a:prstGeom>
        </p:spPr>
      </p:pic>
    </p:spTree>
    <p:extLst>
      <p:ext uri="{BB962C8B-B14F-4D97-AF65-F5344CB8AC3E}">
        <p14:creationId xmlns:p14="http://schemas.microsoft.com/office/powerpoint/2010/main" val="376073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Student Feedback quotes of the day</a:t>
            </a:r>
            <a:br>
              <a:rPr lang="en-US" dirty="0" smtClean="0"/>
            </a:br>
            <a:r>
              <a:rPr lang="en-US" sz="1800" dirty="0" smtClean="0"/>
              <a:t>[</a:t>
            </a:r>
            <a:r>
              <a:rPr lang="en-US" sz="1800" b="1" u="sng" dirty="0" smtClean="0">
                <a:solidFill>
                  <a:srgbClr val="FFC000"/>
                </a:solidFill>
              </a:rPr>
              <a:t>Fake</a:t>
            </a:r>
            <a:r>
              <a:rPr lang="en-US" sz="1800" dirty="0" smtClean="0"/>
              <a:t>]</a:t>
            </a:r>
            <a:endParaRPr lang="en-US" sz="1800"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lgn="r">
              <a:buNone/>
            </a:pPr>
            <a:endParaRPr lang="en-US" dirty="0" smtClean="0"/>
          </a:p>
          <a:p>
            <a:pPr marL="0" indent="0" algn="r">
              <a:buNone/>
            </a:pPr>
            <a:r>
              <a:rPr lang="en-US" sz="2000" dirty="0" smtClean="0"/>
              <a:t>“You are the best. We really like you a lot.”</a:t>
            </a:r>
          </a:p>
          <a:p>
            <a:pPr marL="0" indent="0" algn="r">
              <a:buNone/>
            </a:pPr>
            <a:r>
              <a:rPr lang="en-US" sz="2000" dirty="0" smtClean="0"/>
              <a:t>“</a:t>
            </a:r>
            <a:r>
              <a:rPr lang="en-US" sz="2000" dirty="0" err="1" smtClean="0"/>
              <a:t>Esti</a:t>
            </a:r>
            <a:r>
              <a:rPr lang="en-US" sz="2000" dirty="0" smtClean="0"/>
              <a:t> </a:t>
            </a:r>
            <a:r>
              <a:rPr lang="en-US" sz="2000" dirty="0" err="1" smtClean="0"/>
              <a:t>cel</a:t>
            </a:r>
            <a:r>
              <a:rPr lang="en-US" sz="2000" dirty="0" smtClean="0"/>
              <a:t> </a:t>
            </a:r>
            <a:r>
              <a:rPr lang="en-US" sz="2000" dirty="0" err="1" smtClean="0"/>
              <a:t>mai</a:t>
            </a:r>
            <a:r>
              <a:rPr lang="en-US" sz="2000" dirty="0" smtClean="0"/>
              <a:t> tare.”</a:t>
            </a:r>
          </a:p>
          <a:p>
            <a:pPr marL="0" indent="0" algn="r">
              <a:buNone/>
            </a:pPr>
            <a:r>
              <a:rPr lang="en-US" sz="2000" dirty="0" smtClean="0"/>
              <a:t>“You are smarter than all other faculty at UW-Madison. Combined.”</a:t>
            </a:r>
          </a:p>
          <a:p>
            <a:pPr marL="0" indent="0" algn="r">
              <a:buNone/>
            </a:pPr>
            <a:r>
              <a:rPr lang="en-US" sz="2000" dirty="0" smtClean="0"/>
              <a:t>“You hair style is amazing. Thank you!”</a:t>
            </a:r>
          </a:p>
          <a:p>
            <a:pPr marL="0" indent="0" algn="r">
              <a:buNone/>
            </a:pPr>
            <a:r>
              <a:rPr lang="en-US" sz="2000" dirty="0" smtClean="0"/>
              <a:t>“I wish I could speak English with your accent.”</a:t>
            </a:r>
            <a:endParaRPr lang="en-US" sz="2000" dirty="0"/>
          </a:p>
          <a:p>
            <a:pPr marL="0" indent="0" algn="r">
              <a:buNone/>
            </a:pPr>
            <a:r>
              <a:rPr lang="en-US" sz="1400" dirty="0" smtClean="0"/>
              <a:t>2020 ME759 anonymous feedback</a:t>
            </a:r>
            <a:endParaRPr lang="en-US" sz="1400" dirty="0"/>
          </a:p>
        </p:txBody>
      </p:sp>
      <p:sp>
        <p:nvSpPr>
          <p:cNvPr id="4" name="Slide Number Placeholder 3"/>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2432663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 in Parallel Computing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5564" y="1056682"/>
                <a:ext cx="11960872" cy="5344117"/>
              </a:xfrm>
            </p:spPr>
            <p:txBody>
              <a:bodyPr>
                <a:normAutofit fontScale="85000" lnSpcReduction="20000"/>
              </a:bodyPr>
              <a:lstStyle/>
              <a:p>
                <a:r>
                  <a:rPr lang="en-US" dirty="0"/>
                  <a:t>Backdrop: </a:t>
                </a:r>
              </a:p>
              <a:p>
                <a:pPr lvl="1"/>
                <a:r>
                  <a:rPr lang="en-US" dirty="0"/>
                  <a:t>Threads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𝑗</m:t>
                    </m:r>
                  </m:oMath>
                </a14:m>
                <a:r>
                  <a:rPr lang="en-US" dirty="0"/>
                  <a:t> execute two streams of instructions in parallel and operate at some point on the same memory entry</a:t>
                </a:r>
              </a:p>
              <a:p>
                <a:pPr lvl="1"/>
                <a:r>
                  <a:rPr lang="en-US" dirty="0"/>
                  <a:t>The expectation is that </a:t>
                </a:r>
                <a14:m>
                  <m:oMath xmlns:m="http://schemas.openxmlformats.org/officeDocument/2006/math">
                    <m:r>
                      <a:rPr lang="en-US" i="1" dirty="0">
                        <a:latin typeface="Cambria Math" panose="02040503050406030204" pitchFamily="18" charset="0"/>
                      </a:rPr>
                      <m:t>𝑖</m:t>
                    </m:r>
                  </m:oMath>
                </a14:m>
                <a:r>
                  <a:rPr lang="en-US" dirty="0"/>
                  <a:t> executes before </a:t>
                </a:r>
                <a14:m>
                  <m:oMath xmlns:m="http://schemas.openxmlformats.org/officeDocument/2006/math">
                    <m:r>
                      <a:rPr lang="en-US" i="1" dirty="0">
                        <a:latin typeface="Cambria Math" panose="02040503050406030204" pitchFamily="18" charset="0"/>
                      </a:rPr>
                      <m:t>𝑗</m:t>
                    </m:r>
                  </m:oMath>
                </a14:m>
                <a:r>
                  <a:rPr lang="en-US" dirty="0"/>
                  <a:t> </a:t>
                </a:r>
              </a:p>
              <a:p>
                <a:endParaRPr lang="en-US" dirty="0"/>
              </a:p>
              <a:p>
                <a:r>
                  <a:rPr lang="en-US" dirty="0"/>
                  <a:t>Three types of data hazards</a:t>
                </a:r>
              </a:p>
              <a:p>
                <a:pPr lvl="1"/>
                <a:r>
                  <a:rPr lang="en-US" dirty="0"/>
                  <a:t>Read-After-Write (RAW) – think of it as a violation of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R</a:t>
                </a:r>
                <a:r>
                  <a:rPr lang="en-US" dirty="0">
                    <a:solidFill>
                      <a:srgbClr val="0070C0"/>
                    </a:solidFill>
                  </a:rPr>
                  <a:t>ead only </a:t>
                </a:r>
                <a:r>
                  <a:rPr lang="en-US" u="sng" dirty="0">
                    <a:solidFill>
                      <a:srgbClr val="0070C0"/>
                    </a:solidFill>
                  </a:rPr>
                  <a:t>A</a:t>
                </a:r>
                <a:r>
                  <a:rPr lang="en-US" dirty="0">
                    <a:solidFill>
                      <a:srgbClr val="0070C0"/>
                    </a:solidFill>
                  </a:rPr>
                  <a:t>fter the </a:t>
                </a:r>
                <a:r>
                  <a:rPr lang="en-US" u="sng" dirty="0">
                    <a:solidFill>
                      <a:srgbClr val="0070C0"/>
                    </a:solidFill>
                  </a:rPr>
                  <a:t>W</a:t>
                </a:r>
                <a:r>
                  <a:rPr lang="en-US" dirty="0">
                    <a:solidFill>
                      <a:srgbClr val="0070C0"/>
                    </a:solidFill>
                  </a:rPr>
                  <a:t>rite in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solidFill>
                      <a:srgbClr val="0070C0"/>
                    </a:solidFill>
                  </a:rPr>
                  <a:t> occurred</a:t>
                </a:r>
                <a:r>
                  <a:rPr lang="en-US" dirty="0"/>
                  <a:t>”</a:t>
                </a:r>
              </a:p>
              <a:p>
                <a:pPr lvl="2"/>
                <a14:m>
                  <m:oMath xmlns:m="http://schemas.openxmlformats.org/officeDocument/2006/math">
                    <m:r>
                      <a:rPr lang="en-US" i="1" dirty="0" smtClean="0">
                        <a:latin typeface="Cambria Math" panose="02040503050406030204" pitchFamily="18" charset="0"/>
                      </a:rPr>
                      <m:t>𝑗</m:t>
                    </m:r>
                  </m:oMath>
                </a14:m>
                <a:r>
                  <a:rPr lang="en-US" dirty="0"/>
                  <a:t> reads a source before </a:t>
                </a:r>
                <a14:m>
                  <m:oMath xmlns:m="http://schemas.openxmlformats.org/officeDocument/2006/math">
                    <m:r>
                      <a:rPr lang="en-US" i="1" dirty="0" smtClean="0">
                        <a:latin typeface="Cambria Math" panose="02040503050406030204" pitchFamily="18" charset="0"/>
                      </a:rPr>
                      <m:t>𝑖</m:t>
                    </m:r>
                  </m:oMath>
                </a14:m>
                <a:r>
                  <a:rPr lang="en-US" dirty="0"/>
                  <a:t> writes it, so </a:t>
                </a:r>
                <a14:m>
                  <m:oMath xmlns:m="http://schemas.openxmlformats.org/officeDocument/2006/math">
                    <m:r>
                      <a:rPr lang="en-US" i="1" dirty="0" smtClean="0">
                        <a:latin typeface="Cambria Math" panose="02040503050406030204" pitchFamily="18" charset="0"/>
                      </a:rPr>
                      <m:t>𝑗</m:t>
                    </m:r>
                  </m:oMath>
                </a14:m>
                <a:r>
                  <a:rPr lang="en-US" dirty="0"/>
                  <a:t> incorrectly gets the old value</a:t>
                </a:r>
              </a:p>
              <a:p>
                <a:pPr lvl="2"/>
                <a:r>
                  <a:rPr lang="en-US" dirty="0"/>
                  <a:t>Perhaps most common of them three hazards</a:t>
                </a:r>
              </a:p>
              <a:p>
                <a:pPr lvl="2"/>
                <a:endParaRPr lang="en-US" dirty="0"/>
              </a:p>
              <a:p>
                <a:pPr lvl="2"/>
                <a:endParaRPr lang="en-US" dirty="0"/>
              </a:p>
              <a:p>
                <a:pPr lvl="1"/>
                <a:r>
                  <a:rPr lang="en-US" dirty="0"/>
                  <a:t>Write-After-Read (WAR) – think of it as a violation of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W</a:t>
                </a:r>
                <a:r>
                  <a:rPr lang="en-US" dirty="0">
                    <a:solidFill>
                      <a:srgbClr val="0070C0"/>
                    </a:solidFill>
                  </a:rPr>
                  <a:t>rite only </a:t>
                </a:r>
                <a:r>
                  <a:rPr lang="en-US" u="sng" dirty="0">
                    <a:solidFill>
                      <a:srgbClr val="0070C0"/>
                    </a:solidFill>
                  </a:rPr>
                  <a:t>A</a:t>
                </a:r>
                <a:r>
                  <a:rPr lang="en-US" dirty="0">
                    <a:solidFill>
                      <a:srgbClr val="0070C0"/>
                    </a:solidFill>
                  </a:rPr>
                  <a:t>fter the </a:t>
                </a:r>
                <a:r>
                  <a:rPr lang="en-US" u="sng" dirty="0">
                    <a:solidFill>
                      <a:srgbClr val="0070C0"/>
                    </a:solidFill>
                  </a:rPr>
                  <a:t>R</a:t>
                </a:r>
                <a:r>
                  <a:rPr lang="en-US" dirty="0">
                    <a:solidFill>
                      <a:srgbClr val="0070C0"/>
                    </a:solidFill>
                  </a:rPr>
                  <a:t>ead in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solidFill>
                      <a:srgbClr val="0070C0"/>
                    </a:solidFill>
                  </a:rPr>
                  <a:t> occurred</a:t>
                </a:r>
                <a:r>
                  <a:rPr lang="en-US" dirty="0"/>
                  <a:t>”</a:t>
                </a:r>
              </a:p>
              <a:p>
                <a:pPr lvl="2"/>
                <a14:m>
                  <m:oMath xmlns:m="http://schemas.openxmlformats.org/officeDocument/2006/math">
                    <m:r>
                      <a:rPr lang="en-US" i="1" dirty="0" smtClean="0">
                        <a:latin typeface="Cambria Math" panose="02040503050406030204" pitchFamily="18" charset="0"/>
                      </a:rPr>
                      <m:t>𝑗</m:t>
                    </m:r>
                  </m:oMath>
                </a14:m>
                <a:r>
                  <a:rPr lang="en-US" dirty="0"/>
                  <a:t> writes a destination before it is read by </a:t>
                </a:r>
                <a14:m>
                  <m:oMath xmlns:m="http://schemas.openxmlformats.org/officeDocument/2006/math">
                    <m:r>
                      <a:rPr lang="en-US" i="1" dirty="0" smtClean="0">
                        <a:latin typeface="Cambria Math" panose="02040503050406030204" pitchFamily="18" charset="0"/>
                      </a:rPr>
                      <m:t>𝑖</m:t>
                    </m:r>
                  </m:oMath>
                </a14:m>
                <a:r>
                  <a:rPr lang="en-US" dirty="0"/>
                  <a:t> , so </a:t>
                </a:r>
                <a14:m>
                  <m:oMath xmlns:m="http://schemas.openxmlformats.org/officeDocument/2006/math">
                    <m:r>
                      <a:rPr lang="en-US" i="1" dirty="0" smtClean="0">
                        <a:latin typeface="Cambria Math" panose="02040503050406030204" pitchFamily="18" charset="0"/>
                      </a:rPr>
                      <m:t>𝑖</m:t>
                    </m:r>
                  </m:oMath>
                </a14:m>
                <a:r>
                  <a:rPr lang="en-US" dirty="0"/>
                  <a:t> gets the new (and wrong) value</a:t>
                </a:r>
              </a:p>
              <a:p>
                <a:pPr lvl="2"/>
                <a:endParaRPr lang="en-US" dirty="0"/>
              </a:p>
              <a:p>
                <a:pPr lvl="2"/>
                <a:endParaRPr lang="en-US" dirty="0"/>
              </a:p>
              <a:p>
                <a:pPr lvl="1"/>
                <a:r>
                  <a:rPr lang="en-US" dirty="0"/>
                  <a:t>Write-After-Write (WAW) – think of it as a violation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W</a:t>
                </a:r>
                <a:r>
                  <a:rPr lang="en-US" dirty="0">
                    <a:solidFill>
                      <a:srgbClr val="0070C0"/>
                    </a:solidFill>
                  </a:rPr>
                  <a:t>rite only </a:t>
                </a:r>
                <a:r>
                  <a:rPr lang="en-US" u="sng" dirty="0">
                    <a:solidFill>
                      <a:srgbClr val="0070C0"/>
                    </a:solidFill>
                  </a:rPr>
                  <a:t>A</a:t>
                </a:r>
                <a:r>
                  <a:rPr lang="en-US" dirty="0">
                    <a:solidFill>
                      <a:srgbClr val="0070C0"/>
                    </a:solidFill>
                  </a:rPr>
                  <a:t>fter another </a:t>
                </a:r>
                <a:r>
                  <a:rPr lang="en-US" u="sng" dirty="0">
                    <a:solidFill>
                      <a:srgbClr val="0070C0"/>
                    </a:solidFill>
                  </a:rPr>
                  <a:t>W</a:t>
                </a:r>
                <a:r>
                  <a:rPr lang="en-US" dirty="0">
                    <a:solidFill>
                      <a:srgbClr val="0070C0"/>
                    </a:solidFill>
                  </a:rPr>
                  <a:t>rite occurred in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t>”</a:t>
                </a:r>
              </a:p>
              <a:p>
                <a:pPr lvl="2"/>
                <a14:m>
                  <m:oMath xmlns:m="http://schemas.openxmlformats.org/officeDocument/2006/math">
                    <m:r>
                      <a:rPr lang="en-US" i="1" dirty="0" smtClean="0">
                        <a:latin typeface="Cambria Math" panose="02040503050406030204" pitchFamily="18" charset="0"/>
                      </a:rPr>
                      <m:t>𝑗</m:t>
                    </m:r>
                  </m:oMath>
                </a14:m>
                <a:r>
                  <a:rPr lang="en-US" dirty="0"/>
                  <a:t> writes an operand before it is written by </a:t>
                </a:r>
                <a14:m>
                  <m:oMath xmlns:m="http://schemas.openxmlformats.org/officeDocument/2006/math">
                    <m:r>
                      <a:rPr lang="en-US" i="1" dirty="0" smtClean="0">
                        <a:latin typeface="Cambria Math" panose="02040503050406030204" pitchFamily="18" charset="0"/>
                      </a:rPr>
                      <m:t>𝑖</m:t>
                    </m:r>
                  </m:oMath>
                </a14:m>
                <a:r>
                  <a:rPr lang="en-US" dirty="0"/>
                  <a:t>. The writes end up being performed in the wrong order, leaving the value written by </a:t>
                </a:r>
                <a14:m>
                  <m:oMath xmlns:m="http://schemas.openxmlformats.org/officeDocument/2006/math">
                    <m:r>
                      <a:rPr lang="en-US" i="1" dirty="0" smtClean="0">
                        <a:latin typeface="Cambria Math" panose="02040503050406030204" pitchFamily="18" charset="0"/>
                      </a:rPr>
                      <m:t>𝑖</m:t>
                    </m:r>
                  </m:oMath>
                </a14:m>
                <a:r>
                  <a:rPr lang="en-US" dirty="0"/>
                  <a:t> rather than the value written by </a:t>
                </a:r>
                <a14:m>
                  <m:oMath xmlns:m="http://schemas.openxmlformats.org/officeDocument/2006/math">
                    <m:r>
                      <a:rPr lang="en-US" i="1" dirty="0" smtClean="0">
                        <a:latin typeface="Cambria Math" panose="02040503050406030204" pitchFamily="18" charset="0"/>
                      </a:rPr>
                      <m:t>𝑗</m:t>
                    </m:r>
                  </m:oMath>
                </a14:m>
                <a:r>
                  <a:rPr lang="en-US" dirty="0"/>
                  <a:t> in the destination</a:t>
                </a:r>
              </a:p>
              <a:p>
                <a:endParaRPr lang="en-US" dirty="0"/>
              </a:p>
              <a:p>
                <a:endParaRPr lang="en-US" dirty="0"/>
              </a:p>
              <a:p>
                <a:r>
                  <a:rPr lang="en-US" dirty="0"/>
                  <a:t>Moral of the story: The </a:t>
                </a:r>
                <a:r>
                  <a:rPr lang="en-US" i="1" dirty="0"/>
                  <a:t>ordering</a:t>
                </a:r>
                <a:r>
                  <a:rPr lang="en-US" dirty="0"/>
                  <a:t> of memory operations is important in getting the result right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5564" y="1056682"/>
                <a:ext cx="11960872" cy="5344117"/>
              </a:xfrm>
              <a:blipFill>
                <a:blip r:embed="rId2"/>
                <a:stretch>
                  <a:fillRect l="-459" t="-20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7D2203D-769A-4D5A-AE4C-EA73FDE6A130}" type="slidenum">
              <a:rPr lang="en-US" smtClean="0"/>
              <a:t>30</a:t>
            </a:fld>
            <a:endParaRPr lang="en-US"/>
          </a:p>
        </p:txBody>
      </p:sp>
    </p:spTree>
    <p:extLst>
      <p:ext uri="{BB962C8B-B14F-4D97-AF65-F5344CB8AC3E}">
        <p14:creationId xmlns:p14="http://schemas.microsoft.com/office/powerpoint/2010/main" val="3732539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 bottom line</a:t>
            </a:r>
          </a:p>
        </p:txBody>
      </p:sp>
      <p:sp>
        <p:nvSpPr>
          <p:cNvPr id="3" name="Content Placeholder 2"/>
          <p:cNvSpPr>
            <a:spLocks noGrp="1"/>
          </p:cNvSpPr>
          <p:nvPr>
            <p:ph idx="1"/>
          </p:nvPr>
        </p:nvSpPr>
        <p:spPr/>
        <p:txBody>
          <a:bodyPr/>
          <a:lstStyle/>
          <a:p>
            <a:endParaRPr lang="en-US" dirty="0"/>
          </a:p>
          <a:p>
            <a:r>
              <a:rPr lang="en-US" dirty="0"/>
              <a:t>Parallel computing: </a:t>
            </a:r>
            <a:r>
              <a:rPr lang="en-US" dirty="0" smtClean="0"/>
              <a:t>previous slide, two threads led to race conditions – in </a:t>
            </a:r>
            <a:r>
              <a:rPr lang="en-US" dirty="0"/>
              <a:t>absence of special measures, there is no way to know who executes what and </a:t>
            </a:r>
            <a:r>
              <a:rPr lang="en-US" dirty="0" smtClean="0"/>
              <a:t>when</a:t>
            </a:r>
          </a:p>
          <a:p>
            <a:pPr lvl="1"/>
            <a:r>
              <a:rPr lang="en-US" dirty="0" smtClean="0"/>
              <a:t>A matter of “</a:t>
            </a:r>
            <a:r>
              <a:rPr lang="en-US" dirty="0" smtClean="0">
                <a:solidFill>
                  <a:srgbClr val="C00000"/>
                </a:solidFill>
              </a:rPr>
              <a:t>racing of threads</a:t>
            </a:r>
            <a:r>
              <a:rPr lang="en-US" dirty="0" smtClean="0"/>
              <a:t>”</a:t>
            </a:r>
            <a:endParaRPr lang="en-US" dirty="0"/>
          </a:p>
          <a:p>
            <a:endParaRPr lang="en-US" dirty="0"/>
          </a:p>
          <a:p>
            <a:endParaRPr lang="en-US" dirty="0"/>
          </a:p>
          <a:p>
            <a:r>
              <a:rPr lang="en-US" dirty="0"/>
              <a:t>“special measures”, example: use of </a:t>
            </a:r>
            <a:r>
              <a:rPr lang="en-US" dirty="0">
                <a:latin typeface="Consolas" panose="020B0609020204030204" pitchFamily="49" charset="0"/>
              </a:rPr>
              <a:t>__</a:t>
            </a:r>
            <a:r>
              <a:rPr lang="en-US" dirty="0" err="1">
                <a:latin typeface="Consolas" panose="020B0609020204030204" pitchFamily="49" charset="0"/>
              </a:rPr>
              <a:t>syncthreads</a:t>
            </a:r>
            <a:r>
              <a:rPr lang="en-US" dirty="0">
                <a:latin typeface="Consolas" panose="020B0609020204030204" pitchFamily="49" charset="0"/>
              </a:rPr>
              <a:t>()</a:t>
            </a:r>
          </a:p>
          <a:p>
            <a:endParaRPr lang="en-US" dirty="0"/>
          </a:p>
          <a:p>
            <a:endParaRPr lang="en-US" dirty="0"/>
          </a:p>
          <a:p>
            <a:r>
              <a:rPr lang="en-US" dirty="0"/>
              <a:t>Can we at least say something about the </a:t>
            </a:r>
            <a:r>
              <a:rPr lang="en-US" dirty="0">
                <a:solidFill>
                  <a:srgbClr val="00B050"/>
                </a:solidFill>
              </a:rPr>
              <a:t>order in which memory operations</a:t>
            </a:r>
            <a:r>
              <a:rPr lang="en-US" dirty="0"/>
              <a:t> are carried out</a:t>
            </a:r>
            <a:r>
              <a:rPr lang="en-US" dirty="0" smtClean="0"/>
              <a:t>?</a:t>
            </a:r>
          </a:p>
          <a:p>
            <a:pPr lvl="1"/>
            <a:r>
              <a:rPr lang="en-US" dirty="0" smtClean="0"/>
              <a:t>A matter of “</a:t>
            </a:r>
            <a:r>
              <a:rPr lang="en-US" dirty="0" smtClean="0">
                <a:solidFill>
                  <a:srgbClr val="C00000"/>
                </a:solidFill>
              </a:rPr>
              <a:t>sequence of memory ops</a:t>
            </a:r>
            <a:r>
              <a:rPr lang="en-US" dirty="0" smtClean="0"/>
              <a:t>”, pertains one thread (with side effects when a 2</a:t>
            </a:r>
            <a:r>
              <a:rPr lang="en-US" baseline="30000" dirty="0" smtClean="0"/>
              <a:t>nd</a:t>
            </a:r>
            <a:r>
              <a:rPr lang="en-US" dirty="0" smtClean="0"/>
              <a:t> thread present)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25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concept of “</a:t>
            </a:r>
            <a:r>
              <a:rPr lang="en-US" dirty="0">
                <a:solidFill>
                  <a:srgbClr val="FFC000"/>
                </a:solidFill>
              </a:rPr>
              <a:t>memory consistency</a:t>
            </a:r>
            <a:r>
              <a:rPr lang="en-US" dirty="0"/>
              <a:t>”</a:t>
            </a:r>
          </a:p>
        </p:txBody>
      </p:sp>
      <p:sp>
        <p:nvSpPr>
          <p:cNvPr id="6" name="Content Placeholder 5"/>
          <p:cNvSpPr>
            <a:spLocks noGrp="1"/>
          </p:cNvSpPr>
          <p:nvPr>
            <p:ph idx="1"/>
          </p:nvPr>
        </p:nvSpPr>
        <p:spPr/>
        <p:txBody>
          <a:bodyPr>
            <a:normAutofit/>
          </a:bodyPr>
          <a:lstStyle/>
          <a:p>
            <a:r>
              <a:rPr lang="en-US" dirty="0"/>
              <a:t>Backdrop</a:t>
            </a:r>
          </a:p>
          <a:p>
            <a:pPr lvl="1"/>
            <a:r>
              <a:rPr lang="en-US" dirty="0"/>
              <a:t>Thread_1 executes </a:t>
            </a:r>
            <a:r>
              <a:rPr lang="en-US" dirty="0" err="1"/>
              <a:t>writeXY</a:t>
            </a:r>
            <a:r>
              <a:rPr lang="en-US" dirty="0"/>
              <a:t>()</a:t>
            </a:r>
          </a:p>
          <a:p>
            <a:pPr lvl="1"/>
            <a:r>
              <a:rPr lang="en-US" dirty="0"/>
              <a:t>Thread_2 executes </a:t>
            </a:r>
            <a:r>
              <a:rPr lang="en-US" dirty="0" err="1"/>
              <a:t>readXY</a:t>
            </a:r>
            <a:r>
              <a:rPr lang="en-US" dirty="0"/>
              <a:t>()</a:t>
            </a:r>
          </a:p>
          <a:p>
            <a:endParaRPr lang="en-US" dirty="0"/>
          </a:p>
          <a:p>
            <a:r>
              <a:rPr lang="en-US" dirty="0"/>
              <a:t>Question: what values can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assume?</a:t>
            </a:r>
          </a:p>
          <a:p>
            <a:endParaRPr lang="en-US" dirty="0"/>
          </a:p>
          <a:p>
            <a:r>
              <a:rPr lang="en-US" dirty="0"/>
              <a:t>For sequential consistency (“strongly-ordered mem. model”), the </a:t>
            </a:r>
            <a:r>
              <a:rPr lang="en-US" u="sng" dirty="0"/>
              <a:t>only</a:t>
            </a:r>
            <a:r>
              <a:rPr lang="en-US" dirty="0"/>
              <a:t> possible scenarios are</a:t>
            </a:r>
          </a:p>
          <a:p>
            <a:pPr lvl="1"/>
            <a:r>
              <a:rPr lang="en-US" dirty="0">
                <a:latin typeface="Consolas" panose="020B0609020204030204" pitchFamily="49" charset="0"/>
              </a:rPr>
              <a:t>A=2</a:t>
            </a:r>
            <a:r>
              <a:rPr lang="en-US" dirty="0"/>
              <a:t> and </a:t>
            </a:r>
            <a:r>
              <a:rPr lang="en-US" dirty="0">
                <a:latin typeface="Consolas" panose="020B0609020204030204" pitchFamily="49" charset="0"/>
              </a:rPr>
              <a:t>B=1</a:t>
            </a:r>
          </a:p>
          <a:p>
            <a:pPr lvl="1"/>
            <a:r>
              <a:rPr lang="en-US" dirty="0">
                <a:latin typeface="Consolas" panose="020B0609020204030204" pitchFamily="49" charset="0"/>
              </a:rPr>
              <a:t>A=2</a:t>
            </a:r>
            <a:r>
              <a:rPr lang="en-US" dirty="0"/>
              <a:t> and </a:t>
            </a:r>
            <a:r>
              <a:rPr lang="en-US" dirty="0">
                <a:latin typeface="Consolas" panose="020B0609020204030204" pitchFamily="49" charset="0"/>
              </a:rPr>
              <a:t>B=10</a:t>
            </a:r>
          </a:p>
          <a:p>
            <a:pPr lvl="1"/>
            <a:r>
              <a:rPr lang="en-US" dirty="0" smtClean="0">
                <a:latin typeface="Consolas" panose="020B0609020204030204" pitchFamily="49" charset="0"/>
              </a:rPr>
              <a:t>A=20</a:t>
            </a:r>
            <a:r>
              <a:rPr lang="en-US" dirty="0" smtClean="0"/>
              <a:t> </a:t>
            </a:r>
            <a:r>
              <a:rPr lang="en-US" dirty="0"/>
              <a:t>and </a:t>
            </a:r>
            <a:r>
              <a:rPr lang="en-US" dirty="0">
                <a:latin typeface="Consolas" panose="020B0609020204030204" pitchFamily="49" charset="0"/>
              </a:rPr>
              <a:t>B=10</a:t>
            </a:r>
          </a:p>
          <a:p>
            <a:r>
              <a:rPr lang="en-US" dirty="0" smtClean="0"/>
              <a:t>For </a:t>
            </a:r>
            <a:r>
              <a:rPr lang="en-US" dirty="0"/>
              <a:t>weak consistency (“weakly-ordered memory model”), it is possible to have this</a:t>
            </a:r>
          </a:p>
          <a:p>
            <a:pPr lvl="1"/>
            <a:r>
              <a:rPr lang="en-US" dirty="0">
                <a:latin typeface="Consolas" panose="020B0609020204030204" pitchFamily="49" charset="0"/>
              </a:rPr>
              <a:t>A=20</a:t>
            </a:r>
            <a:r>
              <a:rPr lang="en-US" dirty="0"/>
              <a:t> and </a:t>
            </a:r>
            <a:r>
              <a:rPr lang="en-US" dirty="0">
                <a:latin typeface="Consolas" panose="020B0609020204030204" pitchFamily="49" charset="0"/>
              </a:rPr>
              <a:t>B=1</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7241117" y="939286"/>
            <a:ext cx="4760383" cy="2893100"/>
          </a:xfrm>
          <a:prstGeom prst="rect">
            <a:avLst/>
          </a:prstGeom>
          <a:solidFill>
            <a:schemeClr val="bg1">
              <a:lumMod val="95000"/>
            </a:schemeClr>
          </a:solidFill>
        </p:spPr>
        <p:txBody>
          <a:bodyPr wrap="square">
            <a:spAutoFit/>
          </a:bodyPr>
          <a:lstStyle/>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volatile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X = 1, Y = 2;</a:t>
            </a:r>
          </a:p>
          <a:p>
            <a:endParaRPr lang="en-US" sz="1400" b="1" dirty="0">
              <a:solidFill>
                <a:srgbClr val="000000"/>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writeXY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X = 10;</a:t>
            </a:r>
          </a:p>
          <a:p>
            <a:r>
              <a:rPr lang="en-US" sz="1400" b="1" dirty="0">
                <a:solidFill>
                  <a:srgbClr val="000000"/>
                </a:solidFill>
                <a:latin typeface="Consolas" panose="020B0609020204030204" pitchFamily="49" charset="0"/>
              </a:rPr>
              <a:t>    Y = 20;</a:t>
            </a:r>
          </a:p>
          <a:p>
            <a:r>
              <a:rPr lang="en-US" sz="1400" b="1" dirty="0">
                <a:solidFill>
                  <a:srgbClr val="000000"/>
                </a:solidFill>
                <a:latin typeface="Consolas" panose="020B0609020204030204" pitchFamily="49" charset="0"/>
              </a:rPr>
              <a:t>}</a:t>
            </a:r>
          </a:p>
          <a:p>
            <a:endParaRPr lang="en-US" sz="1400" b="1" dirty="0">
              <a:solidFill>
                <a:srgbClr val="0000FF"/>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readXY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 = Y;</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B = X;</a:t>
            </a:r>
          </a:p>
          <a:p>
            <a:r>
              <a:rPr lang="en-US" sz="1400" b="1" dirty="0">
                <a:solidFill>
                  <a:srgbClr val="000000"/>
                </a:solidFill>
                <a:latin typeface="Consolas" panose="020B0609020204030204" pitchFamily="49" charset="0"/>
              </a:rPr>
              <a:t>}</a:t>
            </a:r>
            <a:endParaRPr lang="en-US" sz="3600" b="1" dirty="0"/>
          </a:p>
        </p:txBody>
      </p:sp>
    </p:spTree>
    <p:extLst>
      <p:ext uri="{BB962C8B-B14F-4D97-AF65-F5344CB8AC3E}">
        <p14:creationId xmlns:p14="http://schemas.microsoft.com/office/powerpoint/2010/main" val="21193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a:t>
            </a:r>
            <a:r>
              <a:rPr lang="en-US" dirty="0">
                <a:solidFill>
                  <a:srgbClr val="FFC000"/>
                </a:solidFill>
              </a:rPr>
              <a:t>memory consistency</a:t>
            </a:r>
          </a:p>
        </p:txBody>
      </p:sp>
      <p:sp>
        <p:nvSpPr>
          <p:cNvPr id="3" name="Content Placeholder 2"/>
          <p:cNvSpPr>
            <a:spLocks noGrp="1"/>
          </p:cNvSpPr>
          <p:nvPr>
            <p:ph idx="1"/>
          </p:nvPr>
        </p:nvSpPr>
        <p:spPr/>
        <p:txBody>
          <a:bodyPr/>
          <a:lstStyle/>
          <a:p>
            <a:endParaRPr lang="en-US" dirty="0"/>
          </a:p>
          <a:p>
            <a:r>
              <a:rPr lang="en-US" dirty="0"/>
              <a:t>Sequential consistency: all reads and all writes are in-order</a:t>
            </a:r>
          </a:p>
          <a:p>
            <a:endParaRPr lang="en-US" dirty="0"/>
          </a:p>
          <a:p>
            <a:r>
              <a:rPr lang="en-US" dirty="0"/>
              <a:t>Relaxed consistency: some types of reordering are allowed</a:t>
            </a:r>
          </a:p>
          <a:p>
            <a:pPr lvl="1"/>
            <a:r>
              <a:rPr lang="en-US" dirty="0"/>
              <a:t>Loads can be reordered after loads (for better working of cache coherency, better scaling)</a:t>
            </a:r>
          </a:p>
          <a:p>
            <a:pPr lvl="1"/>
            <a:r>
              <a:rPr lang="en-US" dirty="0"/>
              <a:t>Loads can be reordered after stores</a:t>
            </a:r>
          </a:p>
          <a:p>
            <a:pPr lvl="1"/>
            <a:r>
              <a:rPr lang="en-US" dirty="0"/>
              <a:t>Stores can be reordered after stores</a:t>
            </a:r>
          </a:p>
          <a:p>
            <a:pPr lvl="1"/>
            <a:r>
              <a:rPr lang="en-US" dirty="0"/>
              <a:t>Stores can be reordered after loads</a:t>
            </a:r>
          </a:p>
          <a:p>
            <a:endParaRPr lang="en-US" dirty="0"/>
          </a:p>
          <a:p>
            <a:r>
              <a:rPr lang="en-US" dirty="0"/>
              <a:t>Weak consistency: reads &amp; writes arbitrarily reordered</a:t>
            </a:r>
          </a:p>
          <a:p>
            <a:pPr lvl="1"/>
            <a:r>
              <a:rPr lang="en-US" dirty="0" smtClean="0"/>
              <a:t>Programmer expected to step in and use </a:t>
            </a:r>
            <a:r>
              <a:rPr lang="en-US" dirty="0"/>
              <a:t>explicit memory </a:t>
            </a:r>
            <a:r>
              <a:rPr lang="en-US" dirty="0" smtClean="0"/>
              <a:t>barriers if a certain order needed to be observed</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680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GPU computing but rather a parallel computing issue</a:t>
            </a:r>
          </a:p>
        </p:txBody>
      </p:sp>
      <p:sp>
        <p:nvSpPr>
          <p:cNvPr id="5" name="Content Placeholder 4"/>
          <p:cNvSpPr>
            <a:spLocks noGrp="1"/>
          </p:cNvSpPr>
          <p:nvPr>
            <p:ph idx="1"/>
          </p:nvPr>
        </p:nvSpPr>
        <p:spPr/>
        <p:txBody>
          <a:bodyPr/>
          <a:lstStyle/>
          <a:p>
            <a:r>
              <a:rPr lang="en-US" dirty="0"/>
              <a:t>Example, memory ordering for some non-GPU architectures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a:xfrm>
                <a:off x="147344" y="6570308"/>
                <a:ext cx="767056" cy="205819"/>
              </a:xfrm>
            </p:spPr>
            <p:txBody>
              <a:bodyPr/>
              <a:lstStyle/>
              <a:p>
                <a:r>
                  <a:rPr lang="en-US" dirty="0"/>
                  <a:t>[</a:t>
                </a:r>
                <a:r>
                  <a:rPr lang="en-US" dirty="0">
                    <a:hlinkClick r:id="rId2"/>
                  </a:rPr>
                  <a:t>Wikipedia</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xfrm>
                <a:off x="147344" y="6570308"/>
                <a:ext cx="767056" cy="205819"/>
              </a:xfrm>
              <a:blipFill>
                <a:blip r:embed="rId3"/>
                <a:stretch>
                  <a:fillRect/>
                </a:stretch>
              </a:blipFill>
            </p:spPr>
            <p:txBody>
              <a:bodyPr/>
              <a:lstStyle/>
              <a:p>
                <a:r>
                  <a:rPr lang="en-US">
                    <a:noFill/>
                  </a:rPr>
                  <a:t> </a:t>
                </a:r>
              </a:p>
            </p:txBody>
          </p:sp>
        </mc:Fallback>
      </mc:AlternateContent>
      <p:grpSp>
        <p:nvGrpSpPr>
          <p:cNvPr id="9" name="Group 8"/>
          <p:cNvGrpSpPr/>
          <p:nvPr/>
        </p:nvGrpSpPr>
        <p:grpSpPr>
          <a:xfrm>
            <a:off x="1091989" y="2632924"/>
            <a:ext cx="9915525" cy="2524125"/>
            <a:chOff x="248709" y="3284010"/>
            <a:chExt cx="9915525" cy="2524125"/>
          </a:xfrm>
        </p:grpSpPr>
        <p:pic>
          <p:nvPicPr>
            <p:cNvPr id="7" name="Picture 6"/>
            <p:cNvPicPr>
              <a:picLocks noChangeAspect="1"/>
            </p:cNvPicPr>
            <p:nvPr/>
          </p:nvPicPr>
          <p:blipFill>
            <a:blip r:embed="rId4"/>
            <a:stretch>
              <a:fillRect/>
            </a:stretch>
          </p:blipFill>
          <p:spPr>
            <a:xfrm>
              <a:off x="248709" y="3284010"/>
              <a:ext cx="9915525" cy="2524125"/>
            </a:xfrm>
            <a:prstGeom prst="rect">
              <a:avLst/>
            </a:prstGeom>
          </p:spPr>
        </p:pic>
        <p:sp>
          <p:nvSpPr>
            <p:cNvPr id="8" name="Rectangle 7"/>
            <p:cNvSpPr/>
            <p:nvPr/>
          </p:nvSpPr>
          <p:spPr>
            <a:xfrm>
              <a:off x="6273800" y="3305175"/>
              <a:ext cx="234950" cy="1254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5110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3200" dirty="0"/>
              <a:t>The CUDA </a:t>
            </a:r>
            <a:r>
              <a:rPr lang="en-US" sz="3200" dirty="0">
                <a:solidFill>
                  <a:srgbClr val="FFC000"/>
                </a:solidFill>
                <a:latin typeface="Courier New" panose="02070309020205020404" pitchFamily="49" charset="0"/>
                <a:cs typeface="Courier New" panose="02070309020205020404" pitchFamily="49" charset="0"/>
              </a:rPr>
              <a:t>__</a:t>
            </a:r>
            <a:r>
              <a:rPr lang="en-US" sz="3200" dirty="0" err="1">
                <a:solidFill>
                  <a:srgbClr val="FFC000"/>
                </a:solidFill>
                <a:latin typeface="Courier New" panose="02070309020205020404" pitchFamily="49" charset="0"/>
                <a:cs typeface="Courier New" panose="02070309020205020404" pitchFamily="49" charset="0"/>
              </a:rPr>
              <a:t>threadfence</a:t>
            </a:r>
            <a:r>
              <a:rPr lang="en-US" sz="3200" dirty="0"/>
              <a:t> function, backdrop</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35</a:t>
            </a:fld>
            <a:endParaRPr lang="en-US" altLang="en-US" dirty="0"/>
          </a:p>
        </p:txBody>
      </p:sp>
      <p:sp>
        <p:nvSpPr>
          <p:cNvPr id="154627" name="Rectangle 3"/>
          <p:cNvSpPr>
            <a:spLocks noGrp="1" noChangeArrowheads="1"/>
          </p:cNvSpPr>
          <p:nvPr>
            <p:ph idx="4294967295"/>
          </p:nvPr>
        </p:nvSpPr>
        <p:spPr>
          <a:xfrm>
            <a:off x="218615" y="1498546"/>
            <a:ext cx="11754770" cy="4910137"/>
          </a:xfrm>
        </p:spPr>
        <p:txBody>
          <a:bodyPr>
            <a:normAutofit/>
          </a:bodyPr>
          <a:lstStyle/>
          <a:p>
            <a:pPr marL="457200" indent="-457200"/>
            <a:endParaRPr lang="en-US" sz="2800" dirty="0"/>
          </a:p>
          <a:p>
            <a:pPr marL="457200" indent="-457200"/>
            <a:r>
              <a:rPr lang="en-US" sz="2800" dirty="0"/>
              <a:t>What we have just learned:</a:t>
            </a:r>
          </a:p>
          <a:p>
            <a:pPr marL="914400" lvl="1" indent="-457200"/>
            <a:r>
              <a:rPr lang="en-US" dirty="0"/>
              <a:t>If a memory transaction was </a:t>
            </a:r>
            <a:r>
              <a:rPr lang="en-US" dirty="0" smtClean="0"/>
              <a:t>posted, it </a:t>
            </a:r>
            <a:r>
              <a:rPr lang="en-US" dirty="0"/>
              <a:t>does not imply that it has been completed before another memory transaction that follows it</a:t>
            </a:r>
          </a:p>
          <a:p>
            <a:pPr marL="457200" indent="-457200"/>
            <a:endParaRPr lang="en-US" sz="2800" dirty="0"/>
          </a:p>
          <a:p>
            <a:pPr marL="457200" indent="-457200"/>
            <a:endParaRPr lang="en-US" sz="2800" dirty="0"/>
          </a:p>
          <a:p>
            <a:pPr marL="457200" indent="-457200"/>
            <a:r>
              <a:rPr lang="en-US" sz="2800" dirty="0"/>
              <a:t>Need a guarantee that memory transaction has completed </a:t>
            </a:r>
            <a:r>
              <a:rPr lang="en-US" sz="2800" u="sng" dirty="0">
                <a:solidFill>
                  <a:srgbClr val="C00000"/>
                </a:solidFill>
              </a:rPr>
              <a:t>before</a:t>
            </a:r>
            <a:r>
              <a:rPr lang="en-US" sz="2800" dirty="0"/>
              <a:t> another one is started</a:t>
            </a:r>
          </a:p>
          <a:p>
            <a:pPr marL="806450" lvl="1" indent="-457200"/>
            <a:r>
              <a:rPr lang="en-US" dirty="0"/>
              <a:t>Comes through functionality associated w/ </a:t>
            </a:r>
            <a:r>
              <a:rPr lang="en-US" dirty="0" err="1">
                <a:latin typeface="Courier New" panose="02070309020205020404" pitchFamily="49" charset="0"/>
                <a:cs typeface="Courier New" panose="02070309020205020404" pitchFamily="49" charset="0"/>
              </a:rPr>
              <a:t>threadfence</a:t>
            </a:r>
            <a:r>
              <a:rPr lang="en-US" dirty="0"/>
              <a:t> calls</a:t>
            </a:r>
          </a:p>
          <a:p>
            <a:pPr marL="457200" indent="-457200"/>
            <a:endParaRPr lang="en-US" sz="2800" dirty="0"/>
          </a:p>
          <a:p>
            <a:pPr marL="457200" indent="-457200"/>
            <a:endParaRPr lang="en-US" sz="2800" dirty="0"/>
          </a:p>
        </p:txBody>
      </p:sp>
    </p:spTree>
    <p:extLst>
      <p:ext uri="{BB962C8B-B14F-4D97-AF65-F5344CB8AC3E}">
        <p14:creationId xmlns:p14="http://schemas.microsoft.com/office/powerpoint/2010/main" val="27414889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3200" dirty="0"/>
              <a:t>The CUDA </a:t>
            </a:r>
            <a:r>
              <a:rPr lang="en-US" sz="3200" dirty="0">
                <a:solidFill>
                  <a:srgbClr val="FFC000"/>
                </a:solidFill>
                <a:latin typeface="Courier New" panose="02070309020205020404" pitchFamily="49" charset="0"/>
                <a:cs typeface="Courier New" panose="02070309020205020404" pitchFamily="49" charset="0"/>
              </a:rPr>
              <a:t>__</a:t>
            </a:r>
            <a:r>
              <a:rPr lang="en-US" sz="3200" dirty="0" err="1">
                <a:solidFill>
                  <a:srgbClr val="FFC000"/>
                </a:solidFill>
                <a:latin typeface="Courier New" panose="02070309020205020404" pitchFamily="49" charset="0"/>
                <a:cs typeface="Courier New" panose="02070309020205020404" pitchFamily="49" charset="0"/>
              </a:rPr>
              <a:t>threadfence</a:t>
            </a:r>
            <a:r>
              <a:rPr lang="en-US" sz="3200" dirty="0"/>
              <a:t> family of functions</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36</a:t>
            </a:fld>
            <a:endParaRPr lang="en-US" altLang="en-US" dirty="0"/>
          </a:p>
        </p:txBody>
      </p:sp>
      <p:sp>
        <p:nvSpPr>
          <p:cNvPr id="154627" name="Rectangle 3"/>
          <p:cNvSpPr>
            <a:spLocks noGrp="1" noChangeArrowheads="1"/>
          </p:cNvSpPr>
          <p:nvPr>
            <p:ph idx="4294967295"/>
          </p:nvPr>
        </p:nvSpPr>
        <p:spPr>
          <a:xfrm>
            <a:off x="296391" y="1169801"/>
            <a:ext cx="11458167" cy="5257800"/>
          </a:xfrm>
        </p:spPr>
        <p:txBody>
          <a:bodyPr>
            <a:normAutofit lnSpcReduction="10000"/>
          </a:bodyPr>
          <a:lstStyle/>
          <a:p>
            <a:pPr marL="0" indent="0">
              <a:buNone/>
            </a:pPr>
            <a:endParaRPr lang="en-US" sz="2000" b="1" dirty="0" smtClean="0">
              <a:latin typeface="Courier New" panose="02070309020205020404" pitchFamily="49" charset="0"/>
              <a:cs typeface="Courier New" panose="02070309020205020404" pitchFamily="49" charset="0"/>
            </a:endParaRPr>
          </a:p>
          <a:p>
            <a:pPr marL="0" indent="0">
              <a:buNone/>
            </a:pPr>
            <a:r>
              <a:rPr lang="en-US" sz="2000" b="1" dirty="0" smtClean="0">
                <a:latin typeface="Courier New" panose="02070309020205020404" pitchFamily="49" charset="0"/>
                <a:cs typeface="Courier New" panose="02070309020205020404" pitchFamily="49" charset="0"/>
              </a:rPr>
              <a:t>__</a:t>
            </a:r>
            <a:r>
              <a:rPr lang="en-US" sz="2000" b="1" dirty="0" err="1">
                <a:latin typeface="Courier New" panose="02070309020205020404" pitchFamily="49" charset="0"/>
                <a:cs typeface="Courier New" panose="02070309020205020404" pitchFamily="49" charset="0"/>
              </a:rPr>
              <a:t>threadfence_block</a:t>
            </a:r>
            <a:r>
              <a:rPr lang="en-US" sz="2000" b="1" dirty="0">
                <a:latin typeface="Courier New" panose="02070309020205020404" pitchFamily="49" charset="0"/>
                <a:cs typeface="Courier New" panose="02070309020205020404" pitchFamily="49" charset="0"/>
              </a:rPr>
              <a:t>();</a:t>
            </a:r>
          </a:p>
          <a:p>
            <a:pPr marL="1101725" lvl="2" indent="-457200"/>
            <a:endParaRPr lang="en-US" sz="1300" dirty="0"/>
          </a:p>
          <a:p>
            <a:pPr marL="457200" indent="-457200"/>
            <a:r>
              <a:rPr lang="en-US" sz="2000" dirty="0"/>
              <a:t>Execution of </a:t>
            </a:r>
            <a:r>
              <a:rPr lang="en-US" sz="2000" dirty="0" smtClean="0"/>
              <a:t>the kernel </a:t>
            </a:r>
            <a:r>
              <a:rPr lang="en-US" sz="2000" dirty="0"/>
              <a:t>by </a:t>
            </a:r>
            <a:r>
              <a:rPr lang="en-US" sz="2000" dirty="0" smtClean="0"/>
              <a:t>the calling thread pauses until all </a:t>
            </a:r>
            <a:r>
              <a:rPr lang="en-US" sz="2000" dirty="0" smtClean="0">
                <a:solidFill>
                  <a:srgbClr val="0070C0"/>
                </a:solidFill>
              </a:rPr>
              <a:t>global</a:t>
            </a:r>
            <a:r>
              <a:rPr lang="en-US" sz="2000" dirty="0" smtClean="0"/>
              <a:t> and </a:t>
            </a:r>
            <a:r>
              <a:rPr lang="en-US" sz="2000" dirty="0" smtClean="0">
                <a:solidFill>
                  <a:srgbClr val="0070C0"/>
                </a:solidFill>
              </a:rPr>
              <a:t>shared </a:t>
            </a:r>
            <a:r>
              <a:rPr lang="en-US" sz="2000" dirty="0">
                <a:solidFill>
                  <a:srgbClr val="0070C0"/>
                </a:solidFill>
              </a:rPr>
              <a:t>memory</a:t>
            </a:r>
            <a:r>
              <a:rPr lang="en-US" sz="2000" dirty="0"/>
              <a:t> outstanding writes are visible to all threads in </a:t>
            </a:r>
            <a:r>
              <a:rPr lang="en-US" sz="2000" dirty="0" smtClean="0"/>
              <a:t>block</a:t>
            </a:r>
            <a:endParaRPr lang="en-US" sz="2000" dirty="0"/>
          </a:p>
          <a:p>
            <a:pPr marL="457200" indent="-457200"/>
            <a:endParaRPr lang="en-US" sz="2000" dirty="0"/>
          </a:p>
          <a:p>
            <a:pPr marL="457200" indent="-457200"/>
            <a:endParaRPr lang="en-US" sz="2000" dirty="0"/>
          </a:p>
          <a:p>
            <a:pPr marL="0" indent="0">
              <a:buNone/>
            </a:pPr>
            <a:r>
              <a:rPr lang="en-US" sz="2000" b="1" dirty="0">
                <a:latin typeface="Courier New" panose="02070309020205020404" pitchFamily="49" charset="0"/>
                <a:cs typeface="Courier New" panose="02070309020205020404" pitchFamily="49" charset="0"/>
              </a:rPr>
              <a:t>__</a:t>
            </a:r>
            <a:r>
              <a:rPr lang="en-US" sz="2000" b="1" dirty="0" err="1">
                <a:latin typeface="Courier New" panose="02070309020205020404" pitchFamily="49" charset="0"/>
                <a:cs typeface="Courier New" panose="02070309020205020404" pitchFamily="49" charset="0"/>
              </a:rPr>
              <a:t>threadfence</a:t>
            </a:r>
            <a:r>
              <a:rPr lang="en-US" sz="2000" b="1" dirty="0">
                <a:latin typeface="Courier New" panose="02070309020205020404" pitchFamily="49" charset="0"/>
                <a:cs typeface="Courier New" panose="02070309020205020404" pitchFamily="49" charset="0"/>
              </a:rPr>
              <a:t>();</a:t>
            </a:r>
          </a:p>
          <a:p>
            <a:pPr marL="1101725" lvl="2" indent="-457200"/>
            <a:endParaRPr lang="en-US" sz="1300" dirty="0"/>
          </a:p>
          <a:p>
            <a:pPr marL="457200" indent="-457200"/>
            <a:r>
              <a:rPr lang="en-US" sz="2000" dirty="0"/>
              <a:t>Execution of kernel by a </a:t>
            </a:r>
            <a:r>
              <a:rPr lang="en-US" sz="2000" dirty="0" smtClean="0"/>
              <a:t>calling thread </a:t>
            </a:r>
            <a:r>
              <a:rPr lang="en-US" sz="2000" dirty="0"/>
              <a:t>ensures all </a:t>
            </a:r>
            <a:r>
              <a:rPr lang="en-US" sz="2000" dirty="0">
                <a:solidFill>
                  <a:srgbClr val="0070C0"/>
                </a:solidFill>
              </a:rPr>
              <a:t>global</a:t>
            </a:r>
            <a:r>
              <a:rPr lang="en-US" sz="2000" dirty="0"/>
              <a:t> and </a:t>
            </a:r>
            <a:r>
              <a:rPr lang="en-US" sz="2000" dirty="0">
                <a:solidFill>
                  <a:srgbClr val="0070C0"/>
                </a:solidFill>
              </a:rPr>
              <a:t>shared memory</a:t>
            </a:r>
            <a:r>
              <a:rPr lang="en-US" sz="2000" dirty="0"/>
              <a:t> outstanding writes are visible to all threads in block AND all other threads in flight for global data</a:t>
            </a:r>
          </a:p>
          <a:p>
            <a:pPr marL="457200" indent="-457200"/>
            <a:endParaRPr lang="en-US" sz="2000" dirty="0"/>
          </a:p>
          <a:p>
            <a:pPr marL="457200" indent="-457200"/>
            <a:endParaRPr lang="en-US" sz="2000" dirty="0" smtClean="0"/>
          </a:p>
          <a:p>
            <a:pPr marL="457200" indent="-457200"/>
            <a:r>
              <a:rPr lang="en-US" sz="2000" u="sng" dirty="0" smtClean="0"/>
              <a:t>NOTE</a:t>
            </a:r>
            <a:r>
              <a:rPr lang="en-US" sz="2000" dirty="0" smtClean="0"/>
              <a:t>: the fences are NOT a synchronization mechanism</a:t>
            </a:r>
          </a:p>
          <a:p>
            <a:pPr marL="914400" lvl="1" indent="-457200"/>
            <a:r>
              <a:rPr lang="en-US" sz="1600" dirty="0" smtClean="0"/>
              <a:t>Not all threads should reach the fence function for the thread calling the fence to be allowed to move past the fence</a:t>
            </a:r>
          </a:p>
          <a:p>
            <a:pPr marL="914400" lvl="1" indent="-457200"/>
            <a:r>
              <a:rPr lang="en-US" sz="1600" dirty="0" smtClean="0"/>
              <a:t>It’s just a way to enforce that memory transactions for ONE thread can be seen by other threads</a:t>
            </a:r>
            <a:endParaRPr lang="en-US" sz="1600" dirty="0"/>
          </a:p>
        </p:txBody>
      </p:sp>
    </p:spTree>
    <p:extLst>
      <p:ext uri="{BB962C8B-B14F-4D97-AF65-F5344CB8AC3E}">
        <p14:creationId xmlns:p14="http://schemas.microsoft.com/office/powerpoint/2010/main" val="21391912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3200" dirty="0"/>
              <a:t>The CUDA </a:t>
            </a:r>
            <a:r>
              <a:rPr lang="en-US" sz="3200" dirty="0">
                <a:solidFill>
                  <a:srgbClr val="FFC000"/>
                </a:solidFill>
                <a:latin typeface="Courier New" panose="02070309020205020404" pitchFamily="49" charset="0"/>
                <a:cs typeface="Courier New" panose="02070309020205020404" pitchFamily="49" charset="0"/>
              </a:rPr>
              <a:t>__</a:t>
            </a:r>
            <a:r>
              <a:rPr lang="en-US" sz="3200" dirty="0" err="1">
                <a:solidFill>
                  <a:srgbClr val="FFC000"/>
                </a:solidFill>
                <a:latin typeface="Courier New" panose="02070309020205020404" pitchFamily="49" charset="0"/>
                <a:cs typeface="Courier New" panose="02070309020205020404" pitchFamily="49" charset="0"/>
              </a:rPr>
              <a:t>threadfence</a:t>
            </a:r>
            <a:r>
              <a:rPr lang="en-US" sz="3200" dirty="0"/>
              <a:t> family of functions</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37</a:t>
            </a:fld>
            <a:endParaRPr lang="en-US" altLang="en-US" dirty="0"/>
          </a:p>
        </p:txBody>
      </p:sp>
      <p:sp>
        <p:nvSpPr>
          <p:cNvPr id="154627" name="Rectangle 3"/>
          <p:cNvSpPr>
            <a:spLocks noGrp="1" noChangeArrowheads="1"/>
          </p:cNvSpPr>
          <p:nvPr>
            <p:ph idx="4294967295"/>
          </p:nvPr>
        </p:nvSpPr>
        <p:spPr>
          <a:xfrm>
            <a:off x="296391" y="1169801"/>
            <a:ext cx="11458167" cy="5257800"/>
          </a:xfrm>
        </p:spPr>
        <p:txBody>
          <a:bodyPr>
            <a:normAutofit/>
          </a:bodyPr>
          <a:lstStyle/>
          <a:p>
            <a:pPr marL="457200" indent="-457200"/>
            <a:endParaRPr lang="en-US" sz="2000" dirty="0" smtClean="0"/>
          </a:p>
          <a:p>
            <a:pPr marL="457200" indent="-457200"/>
            <a:endParaRPr lang="en-US" sz="2000" dirty="0"/>
          </a:p>
          <a:p>
            <a:pPr marL="457200" indent="-457200"/>
            <a:endParaRPr lang="en-US" sz="2000" dirty="0"/>
          </a:p>
          <a:p>
            <a:pPr marL="0" indent="0">
              <a:buNone/>
            </a:pPr>
            <a:r>
              <a:rPr lang="en-US" sz="2000" b="1" dirty="0">
                <a:latin typeface="Courier New" panose="02070309020205020404" pitchFamily="49" charset="0"/>
                <a:cs typeface="Courier New" panose="02070309020205020404" pitchFamily="49" charset="0"/>
              </a:rPr>
              <a:t>__</a:t>
            </a:r>
            <a:r>
              <a:rPr lang="en-US" sz="2000" b="1" dirty="0" err="1">
                <a:latin typeface="Courier New" panose="02070309020205020404" pitchFamily="49" charset="0"/>
                <a:cs typeface="Courier New" panose="02070309020205020404" pitchFamily="49" charset="0"/>
              </a:rPr>
              <a:t>threadfance_system</a:t>
            </a:r>
            <a:r>
              <a:rPr lang="en-US" sz="2000" b="1" dirty="0">
                <a:latin typeface="Courier New" panose="02070309020205020404" pitchFamily="49" charset="0"/>
                <a:cs typeface="Courier New" panose="02070309020205020404" pitchFamily="49" charset="0"/>
              </a:rPr>
              <a:t>();</a:t>
            </a:r>
          </a:p>
          <a:p>
            <a:pPr marL="1101725" lvl="2" indent="-457200"/>
            <a:endParaRPr lang="en-US" sz="1300" dirty="0"/>
          </a:p>
          <a:p>
            <a:pPr marL="457200" indent="-457200"/>
            <a:r>
              <a:rPr lang="en-US" sz="2000" dirty="0" smtClean="0"/>
              <a:t>A thread stops in its execution of the kernel until global and shared memory accesses prior to </a:t>
            </a:r>
            <a:r>
              <a:rPr lang="en-US" sz="2000" dirty="0"/>
              <a:t>the </a:t>
            </a:r>
            <a:r>
              <a:rPr lang="en-US" sz="2000" dirty="0">
                <a:latin typeface="Consolas" panose="020B0609020204030204" pitchFamily="49" charset="0"/>
              </a:rPr>
              <a:t>__</a:t>
            </a:r>
            <a:r>
              <a:rPr lang="en-US" sz="2000" dirty="0" err="1">
                <a:latin typeface="Consolas" panose="020B0609020204030204" pitchFamily="49" charset="0"/>
              </a:rPr>
              <a:t>threadfance_system</a:t>
            </a:r>
            <a:r>
              <a:rPr lang="en-US" sz="2000" dirty="0" smtClean="0">
                <a:latin typeface="Consolas" panose="020B0609020204030204" pitchFamily="49" charset="0"/>
              </a:rPr>
              <a:t>()</a:t>
            </a:r>
            <a:r>
              <a:rPr lang="en-US" sz="2000" dirty="0" smtClean="0"/>
              <a:t> </a:t>
            </a:r>
            <a:r>
              <a:rPr lang="en-US" sz="2000" dirty="0"/>
              <a:t>are visible to </a:t>
            </a:r>
          </a:p>
          <a:p>
            <a:pPr marL="914400" lvl="1" indent="-457200"/>
            <a:r>
              <a:rPr lang="en-US" sz="1600" dirty="0" smtClean="0"/>
              <a:t>all threads in the block for </a:t>
            </a:r>
            <a:r>
              <a:rPr lang="en-US" sz="1600" dirty="0" err="1" smtClean="0"/>
              <a:t>ShMem</a:t>
            </a:r>
            <a:r>
              <a:rPr lang="en-US" sz="1600" dirty="0" smtClean="0"/>
              <a:t> accesses</a:t>
            </a:r>
            <a:endParaRPr lang="en-US" sz="1600" dirty="0"/>
          </a:p>
          <a:p>
            <a:pPr marL="914400" lvl="1" indent="-457200"/>
            <a:r>
              <a:rPr lang="en-US" sz="1600" dirty="0" smtClean="0"/>
              <a:t>all </a:t>
            </a:r>
            <a:r>
              <a:rPr lang="en-US" sz="1600" dirty="0"/>
              <a:t>threads in the device for global </a:t>
            </a:r>
            <a:r>
              <a:rPr lang="en-US" sz="1600" dirty="0" smtClean="0"/>
              <a:t>memory accesses</a:t>
            </a:r>
            <a:r>
              <a:rPr lang="en-US" sz="1600" dirty="0"/>
              <a:t>,</a:t>
            </a:r>
          </a:p>
          <a:p>
            <a:pPr marL="914400" lvl="1" indent="-457200"/>
            <a:r>
              <a:rPr lang="en-US" sz="1600" dirty="0" smtClean="0"/>
              <a:t>host </a:t>
            </a:r>
            <a:r>
              <a:rPr lang="en-US" sz="1600" dirty="0"/>
              <a:t>threads for page-locked host </a:t>
            </a:r>
            <a:r>
              <a:rPr lang="en-US" sz="1600" dirty="0" smtClean="0"/>
              <a:t>memory accesses</a:t>
            </a:r>
            <a:endParaRPr lang="en-US" sz="1600" dirty="0"/>
          </a:p>
        </p:txBody>
      </p:sp>
    </p:spTree>
    <p:extLst>
      <p:ext uri="{BB962C8B-B14F-4D97-AF65-F5344CB8AC3E}">
        <p14:creationId xmlns:p14="http://schemas.microsoft.com/office/powerpoint/2010/main" val="208799636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nitty-gritty, has to do with enforcing ordering…</a:t>
            </a:r>
          </a:p>
        </p:txBody>
      </p:sp>
      <p:sp>
        <p:nvSpPr>
          <p:cNvPr id="6" name="Content Placeholder 5"/>
          <p:cNvSpPr>
            <a:spLocks noGrp="1"/>
          </p:cNvSpPr>
          <p:nvPr>
            <p:ph idx="1"/>
          </p:nvPr>
        </p:nvSpPr>
        <p:spPr/>
        <p:txBody>
          <a:bodyPr/>
          <a:lstStyle/>
          <a:p>
            <a:r>
              <a:rPr lang="en-US" dirty="0"/>
              <a:t>The fine print, for </a:t>
            </a:r>
            <a:r>
              <a:rPr lang="en-US" dirty="0">
                <a:solidFill>
                  <a:srgbClr val="0070C0"/>
                </a:solidFill>
              </a:rPr>
              <a:t>__</a:t>
            </a:r>
            <a:r>
              <a:rPr lang="en-US" dirty="0" err="1">
                <a:solidFill>
                  <a:srgbClr val="0070C0"/>
                </a:solidFill>
                <a:latin typeface="Consolas" panose="020B0609020204030204" pitchFamily="49" charset="0"/>
              </a:rPr>
              <a:t>threadfence_block</a:t>
            </a:r>
            <a:r>
              <a:rPr lang="en-US" dirty="0">
                <a:solidFill>
                  <a:srgbClr val="0070C0"/>
                </a:solidFill>
                <a:latin typeface="Consolas" panose="020B0609020204030204" pitchFamily="49" charset="0"/>
              </a:rPr>
              <a:t>()</a:t>
            </a:r>
            <a:r>
              <a:rPr lang="en-US" dirty="0"/>
              <a:t>, two statements:</a:t>
            </a:r>
          </a:p>
          <a:p>
            <a:endParaRPr lang="en-US" dirty="0"/>
          </a:p>
          <a:p>
            <a:pPr lvl="1"/>
            <a:r>
              <a:rPr lang="en-US" dirty="0"/>
              <a:t>All writes to all memory made by the calling thread before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r>
              <a:rPr lang="en-US" dirty="0"/>
              <a:t> are observed by all threads in the block of the calling thread as occurring before all writes to all memory made by the calling thread after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endParaRPr lang="en-US" dirty="0"/>
          </a:p>
          <a:p>
            <a:pPr lvl="1"/>
            <a:endParaRPr lang="en-US" dirty="0"/>
          </a:p>
          <a:p>
            <a:pPr lvl="1"/>
            <a:endParaRPr lang="en-US" dirty="0"/>
          </a:p>
          <a:p>
            <a:pPr lvl="1"/>
            <a:r>
              <a:rPr lang="en-US" dirty="0"/>
              <a:t>All reads from all memory made by the calling thread before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r>
              <a:rPr lang="en-US" dirty="0"/>
              <a:t> are ordered before all reads from all memory made by the calling thread after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endParaRPr lang="en-US" dirty="0"/>
          </a:p>
          <a:p>
            <a:pPr lvl="1"/>
            <a:endParaRPr lang="en-US" dirty="0"/>
          </a:p>
          <a:p>
            <a:pPr lvl="1"/>
            <a:endParaRPr lang="en-US" dirty="0"/>
          </a:p>
          <a:p>
            <a:r>
              <a:rPr lang="en-US" dirty="0"/>
              <a:t>Similar semantics for </a:t>
            </a:r>
            <a:r>
              <a:rPr lang="en-US" dirty="0">
                <a:solidFill>
                  <a:srgbClr val="0070C0"/>
                </a:solidFill>
              </a:rPr>
              <a:t>__</a:t>
            </a:r>
            <a:r>
              <a:rPr lang="en-US" dirty="0" err="1">
                <a:solidFill>
                  <a:srgbClr val="0070C0"/>
                </a:solidFill>
                <a:latin typeface="Consolas" panose="020B0609020204030204" pitchFamily="49" charset="0"/>
              </a:rPr>
              <a:t>threadfence</a:t>
            </a:r>
            <a:r>
              <a:rPr lang="en-US" dirty="0">
                <a:solidFill>
                  <a:srgbClr val="0070C0"/>
                </a:solidFill>
                <a:latin typeface="Consolas" panose="020B0609020204030204" pitchFamily="49" charset="0"/>
              </a:rPr>
              <a:t>()</a:t>
            </a:r>
            <a:r>
              <a:rPr lang="en-US" dirty="0"/>
              <a:t> &amp; </a:t>
            </a:r>
            <a:r>
              <a:rPr lang="en-US" dirty="0">
                <a:solidFill>
                  <a:srgbClr val="0070C0"/>
                </a:solidFill>
              </a:rPr>
              <a:t>__</a:t>
            </a:r>
            <a:r>
              <a:rPr lang="en-US" dirty="0" err="1">
                <a:solidFill>
                  <a:srgbClr val="0070C0"/>
                </a:solidFill>
                <a:latin typeface="Consolas" panose="020B0609020204030204" pitchFamily="49" charset="0"/>
              </a:rPr>
              <a:t>threadfence_system</a:t>
            </a:r>
            <a:r>
              <a:rPr lang="en-US" dirty="0">
                <a:solidFill>
                  <a:srgbClr val="0070C0"/>
                </a:solidFill>
                <a:latin typeface="Consolas" panose="020B0609020204030204" pitchFamily="49" charset="0"/>
              </a:rPr>
              <a:t>()</a:t>
            </a:r>
            <a:r>
              <a:rPr lang="en-US" dirty="0"/>
              <a:t> </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3"/>
              </p:nvPr>
            </p:nvSpPr>
            <p:spPr>
              <a:xfrm>
                <a:off x="147344" y="6602336"/>
                <a:ext cx="877123" cy="205819"/>
              </a:xfrm>
            </p:spPr>
            <p:txBody>
              <a:bodyPr/>
              <a:lstStyle/>
              <a:p>
                <a:r>
                  <a:rPr lang="en-US" dirty="0"/>
                  <a:t>[</a:t>
                </a:r>
                <a:r>
                  <a:rPr lang="en-US" dirty="0">
                    <a:hlinkClick r:id="rId2"/>
                  </a:rPr>
                  <a:t>NVIDIA CUDA</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3"/>
              </p:nvPr>
            </p:nvSpPr>
            <p:spPr>
              <a:xfrm>
                <a:off x="147344" y="6602336"/>
                <a:ext cx="877123" cy="205819"/>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7638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39</a:t>
            </a:fld>
            <a:endParaRPr lang="en-US" altLang="en-US" dirty="0"/>
          </a:p>
        </p:txBody>
      </p:sp>
      <p:sp>
        <p:nvSpPr>
          <p:cNvPr id="5" name="Rectangle 4"/>
          <p:cNvSpPr/>
          <p:nvPr/>
        </p:nvSpPr>
        <p:spPr>
          <a:xfrm>
            <a:off x="360871" y="73591"/>
            <a:ext cx="6477000" cy="6717223"/>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divergence(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smtClean="0">
                <a:solidFill>
                  <a:srgbClr val="0000FF"/>
                </a:solidFill>
                <a:latin typeface="Consolas" panose="020B0609020204030204" pitchFamily="49" charset="0"/>
              </a:rPr>
              <a:t>threadIdx</a:t>
            </a:r>
            <a:r>
              <a:rPr lang="en-US" sz="1050" dirty="0" err="1" smtClean="0">
                <a:solidFill>
                  <a:srgbClr val="000000"/>
                </a:solidFill>
                <a:latin typeface="Consolas" panose="020B0609020204030204" pitchFamily="49" charset="0"/>
              </a:rPr>
              <a:t>.x</a:t>
            </a:r>
            <a:r>
              <a:rPr lang="en-US" sz="1050" dirty="0" smtClean="0">
                <a:solidFill>
                  <a:srgbClr val="000000"/>
                </a:solidFill>
                <a:latin typeface="Consolas" panose="020B0609020204030204" pitchFamily="49" charset="0"/>
              </a:rPr>
              <a: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if odd,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entries in this device array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divergence &lt;&lt;&lt;1, </a:t>
            </a:r>
            <a:r>
              <a:rPr lang="en-US" sz="1050" dirty="0" smtClean="0">
                <a:solidFill>
                  <a:srgbClr val="000000"/>
                </a:solidFill>
                <a:latin typeface="Consolas" panose="020B0609020204030204" pitchFamily="49" charset="0"/>
              </a:rPr>
              <a:t>4 </a:t>
            </a:r>
            <a:r>
              <a:rPr lang="en-US" sz="1050" dirty="0">
                <a:solidFill>
                  <a:srgbClr val="000000"/>
                </a:solidFill>
                <a:latin typeface="Consolas" panose="020B0609020204030204" pitchFamily="49" charset="0"/>
              </a:rPr>
              <a:t>&gt;&gt;&gt;(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p>
        </p:txBody>
      </p:sp>
      <p:pic>
        <p:nvPicPr>
          <p:cNvPr id="18" name="Picture 17"/>
          <p:cNvPicPr>
            <a:picLocks noChangeAspect="1"/>
          </p:cNvPicPr>
          <p:nvPr/>
        </p:nvPicPr>
        <p:blipFill>
          <a:blip r:embed="rId2"/>
          <a:stretch>
            <a:fillRect/>
          </a:stretch>
        </p:blipFill>
        <p:spPr>
          <a:xfrm>
            <a:off x="7862248" y="1600201"/>
            <a:ext cx="3623310" cy="1640205"/>
          </a:xfrm>
          <a:prstGeom prst="rect">
            <a:avLst/>
          </a:prstGeom>
        </p:spPr>
      </p:pic>
      <p:sp>
        <p:nvSpPr>
          <p:cNvPr id="19" name="Rectangle 18"/>
          <p:cNvSpPr/>
          <p:nvPr/>
        </p:nvSpPr>
        <p:spPr>
          <a:xfrm>
            <a:off x="8153400" y="4591351"/>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
        <p:nvSpPr>
          <p:cNvPr id="20" name="Rectangle 19"/>
          <p:cNvSpPr/>
          <p:nvPr/>
        </p:nvSpPr>
        <p:spPr>
          <a:xfrm>
            <a:off x="8434783" y="1230868"/>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pic>
        <p:nvPicPr>
          <p:cNvPr id="21" name="Picture 20"/>
          <p:cNvPicPr>
            <a:picLocks noChangeAspect="1"/>
          </p:cNvPicPr>
          <p:nvPr/>
        </p:nvPicPr>
        <p:blipFill>
          <a:blip r:embed="rId3"/>
          <a:stretch>
            <a:fillRect/>
          </a:stretch>
        </p:blipFill>
        <p:spPr>
          <a:xfrm>
            <a:off x="8085375" y="4984225"/>
            <a:ext cx="2817495" cy="1354455"/>
          </a:xfrm>
          <a:prstGeom prst="rect">
            <a:avLst/>
          </a:prstGeom>
        </p:spPr>
      </p:pic>
      <p:sp>
        <p:nvSpPr>
          <p:cNvPr id="22" name="Right Arrow 21"/>
          <p:cNvSpPr/>
          <p:nvPr/>
        </p:nvSpPr>
        <p:spPr>
          <a:xfrm rot="16200000">
            <a:off x="1457012" y="1577615"/>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2309917" y="1590983"/>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45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23393"/>
          </a:xfrm>
        </p:spPr>
        <p:txBody>
          <a:bodyPr/>
          <a:lstStyle/>
          <a:p>
            <a:r>
              <a:rPr lang="en-US" dirty="0"/>
              <a:t>Before </a:t>
            </a:r>
            <a:r>
              <a:rPr lang="en-US"/>
              <a:t>we get going…</a:t>
            </a:r>
          </a:p>
        </p:txBody>
      </p:sp>
      <p:sp>
        <p:nvSpPr>
          <p:cNvPr id="6" name="Content Placeholder 5"/>
          <p:cNvSpPr>
            <a:spLocks noGrp="1"/>
          </p:cNvSpPr>
          <p:nvPr>
            <p:ph sz="half" idx="1"/>
          </p:nvPr>
        </p:nvSpPr>
        <p:spPr/>
        <p:txBody>
          <a:bodyPr>
            <a:normAutofit fontScale="70000" lnSpcReduction="20000"/>
          </a:bodyPr>
          <a:lstStyle/>
          <a:p>
            <a:r>
              <a:rPr lang="en-US" dirty="0" smtClean="0"/>
              <a:t>Last time:</a:t>
            </a:r>
            <a:endParaRPr lang="en-US" dirty="0"/>
          </a:p>
          <a:p>
            <a:pPr lvl="1"/>
            <a:r>
              <a:rPr lang="en-US" dirty="0" smtClean="0"/>
              <a:t>Wrapped execution configuration</a:t>
            </a:r>
          </a:p>
          <a:p>
            <a:pPr lvl="2"/>
            <a:r>
              <a:rPr lang="en-US" dirty="0" smtClean="0"/>
              <a:t>Example: Volta V100</a:t>
            </a:r>
          </a:p>
          <a:p>
            <a:pPr lvl="3"/>
            <a:r>
              <a:rPr lang="en-US" dirty="0"/>
              <a:t>2048 threads in flight per SM for 100% occupancy</a:t>
            </a:r>
          </a:p>
          <a:p>
            <a:pPr lvl="3"/>
            <a:r>
              <a:rPr lang="en-US" dirty="0" smtClean="0"/>
              <a:t>Up to 84*2048=</a:t>
            </a:r>
            <a:r>
              <a:rPr lang="en-US" dirty="0"/>
              <a:t> </a:t>
            </a:r>
            <a:r>
              <a:rPr lang="en-US" dirty="0" smtClean="0"/>
              <a:t>172,032 can be in flight at one instance in time</a:t>
            </a:r>
          </a:p>
          <a:p>
            <a:pPr lvl="1"/>
            <a:r>
              <a:rPr lang="en-US" dirty="0" smtClean="0"/>
              <a:t>The GPU memory ecosystem</a:t>
            </a:r>
            <a:endParaRPr lang="en-US" dirty="0"/>
          </a:p>
          <a:p>
            <a:pPr lvl="2"/>
            <a:r>
              <a:rPr lang="en-US" dirty="0" smtClean="0"/>
              <a:t>Register, local, cache, shared, global, constant, texture</a:t>
            </a:r>
          </a:p>
          <a:p>
            <a:r>
              <a:rPr lang="en-US" dirty="0" smtClean="0"/>
              <a:t>Today:</a:t>
            </a:r>
            <a:endParaRPr lang="en-US" dirty="0"/>
          </a:p>
          <a:p>
            <a:pPr lvl="1"/>
            <a:r>
              <a:rPr lang="en-US" dirty="0" smtClean="0"/>
              <a:t>Wrap up memory ecosystem</a:t>
            </a:r>
          </a:p>
          <a:p>
            <a:pPr lvl="2"/>
            <a:r>
              <a:rPr lang="en-US" dirty="0" smtClean="0"/>
              <a:t>Shared memory issues</a:t>
            </a:r>
          </a:p>
          <a:p>
            <a:pPr lvl="2"/>
            <a:r>
              <a:rPr lang="en-US" dirty="0" smtClean="0"/>
              <a:t>Good global memory accesses</a:t>
            </a:r>
          </a:p>
          <a:p>
            <a:pPr lvl="1"/>
            <a:endParaRPr lang="en-US" dirty="0"/>
          </a:p>
          <a:p>
            <a:r>
              <a:rPr lang="en-US" dirty="0"/>
              <a:t>Other tidbits:</a:t>
            </a:r>
          </a:p>
          <a:p>
            <a:pPr lvl="1"/>
            <a:r>
              <a:rPr lang="en-US" dirty="0" smtClean="0"/>
              <a:t>Assignment </a:t>
            </a:r>
            <a:r>
              <a:rPr lang="en-US" dirty="0"/>
              <a:t>due on </a:t>
            </a:r>
            <a:r>
              <a:rPr lang="en-US" b="1" dirty="0" smtClean="0">
                <a:solidFill>
                  <a:srgbClr val="0070C0"/>
                </a:solidFill>
              </a:rPr>
              <a:t>Friday</a:t>
            </a:r>
            <a:r>
              <a:rPr lang="en-US" dirty="0" smtClean="0"/>
              <a:t> at </a:t>
            </a:r>
            <a:r>
              <a:rPr lang="en-US" dirty="0"/>
              <a:t>9 pm</a:t>
            </a:r>
          </a:p>
          <a:p>
            <a:pPr lvl="1"/>
            <a:r>
              <a:rPr lang="en-US" dirty="0" smtClean="0"/>
              <a:t>Please read assigned readings</a:t>
            </a:r>
          </a:p>
          <a:p>
            <a:pPr lvl="2"/>
            <a:r>
              <a:rPr lang="en-US" dirty="0" smtClean="0"/>
              <a:t>Some docs are long, I know – good to have on your radar</a:t>
            </a:r>
          </a:p>
          <a:p>
            <a:pPr lvl="1"/>
            <a:r>
              <a:rPr lang="en-US" dirty="0" smtClean="0"/>
              <a:t>From now on, Dan has office hours online in Canvas each </a:t>
            </a:r>
            <a:r>
              <a:rPr lang="en-US" dirty="0" err="1" smtClean="0"/>
              <a:t>Wd</a:t>
            </a:r>
            <a:r>
              <a:rPr lang="en-US" dirty="0" smtClean="0"/>
              <a:t> at 7 PM</a:t>
            </a:r>
          </a:p>
          <a:p>
            <a:pPr lvl="1"/>
            <a:r>
              <a:rPr lang="en-US" dirty="0" smtClean="0"/>
              <a:t>Next time:</a:t>
            </a:r>
          </a:p>
          <a:p>
            <a:pPr lvl="2"/>
            <a:r>
              <a:rPr lang="en-US" dirty="0" smtClean="0"/>
              <a:t>Quick discussion about Final Project proposal</a:t>
            </a:r>
          </a:p>
          <a:p>
            <a:pPr lvl="2"/>
            <a:r>
              <a:rPr lang="en-US" dirty="0" smtClean="0"/>
              <a:t>Touch on some points you raised in your feedback</a:t>
            </a:r>
            <a:endParaRPr lang="en-US" dirty="0"/>
          </a:p>
        </p:txBody>
      </p:sp>
      <p:sp>
        <p:nvSpPr>
          <p:cNvPr id="3" name="Slide Number Placeholder 2"/>
          <p:cNvSpPr>
            <a:spLocks noGrp="1"/>
          </p:cNvSpPr>
          <p:nvPr>
            <p:ph type="sldNum" sz="quarter" idx="12"/>
          </p:nvPr>
        </p:nvSpPr>
        <p:spPr/>
        <p:txBody>
          <a:bodyPr/>
          <a:lstStyle/>
          <a:p>
            <a:fld id="{67D2203D-769A-4D5A-AE4C-EA73FDE6A130}" type="slidenum">
              <a:rPr lang="en-US" smtClean="0"/>
              <a:t>4</a:t>
            </a:fld>
            <a:endParaRPr lang="en-US"/>
          </a:p>
        </p:txBody>
      </p:sp>
      <p:pic>
        <p:nvPicPr>
          <p:cNvPr id="9" name="Picture 8"/>
          <p:cNvPicPr>
            <a:picLocks noChangeAspect="1"/>
          </p:cNvPicPr>
          <p:nvPr/>
        </p:nvPicPr>
        <p:blipFill>
          <a:blip r:embed="rId2"/>
          <a:stretch>
            <a:fillRect/>
          </a:stretch>
        </p:blipFill>
        <p:spPr>
          <a:xfrm>
            <a:off x="7464807" y="823393"/>
            <a:ext cx="4445517" cy="6003461"/>
          </a:xfrm>
          <a:prstGeom prst="rect">
            <a:avLst/>
          </a:prstGeom>
        </p:spPr>
      </p:pic>
    </p:spTree>
    <p:extLst>
      <p:ext uri="{BB962C8B-B14F-4D97-AF65-F5344CB8AC3E}">
        <p14:creationId xmlns:p14="http://schemas.microsoft.com/office/powerpoint/2010/main" val="6189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40</a:t>
            </a:fld>
            <a:endParaRPr lang="en-US" altLang="en-US" dirty="0"/>
          </a:p>
        </p:txBody>
      </p:sp>
      <p:sp>
        <p:nvSpPr>
          <p:cNvPr id="5" name="Rectangle 4"/>
          <p:cNvSpPr/>
          <p:nvPr/>
        </p:nvSpPr>
        <p:spPr>
          <a:xfrm>
            <a:off x="360871" y="73591"/>
            <a:ext cx="6477000" cy="6717223"/>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divergence(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smtClean="0">
                <a:solidFill>
                  <a:srgbClr val="0000FF"/>
                </a:solidFill>
                <a:latin typeface="Consolas" panose="020B0609020204030204" pitchFamily="49" charset="0"/>
              </a:rPr>
              <a:t>threadIdx</a:t>
            </a:r>
            <a:r>
              <a:rPr lang="en-US" sz="1050" dirty="0" err="1" smtClean="0">
                <a:solidFill>
                  <a:srgbClr val="000000"/>
                </a:solidFill>
                <a:latin typeface="Consolas" panose="020B0609020204030204" pitchFamily="49" charset="0"/>
              </a:rPr>
              <a:t>.x</a:t>
            </a:r>
            <a:r>
              <a:rPr lang="en-US" sz="1050" dirty="0" smtClean="0">
                <a:solidFill>
                  <a:srgbClr val="000000"/>
                </a:solidFill>
                <a:latin typeface="Consolas" panose="020B0609020204030204" pitchFamily="49" charset="0"/>
              </a:rPr>
              <a:t>;</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data[i+1] = data[i+1]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__</a:t>
            </a:r>
            <a:r>
              <a:rPr lang="en-US" sz="1050" dirty="0" err="1">
                <a:solidFill>
                  <a:srgbClr val="000000"/>
                </a:solidFill>
                <a:latin typeface="Consolas" panose="020B0609020204030204" pitchFamily="49" charset="0"/>
              </a:rPr>
              <a:t>threadfence_block</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if odd,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entries in this device array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divergence &lt;&lt;&lt;1, </a:t>
            </a:r>
            <a:r>
              <a:rPr lang="en-US" sz="1050" dirty="0" smtClean="0">
                <a:solidFill>
                  <a:srgbClr val="000000"/>
                </a:solidFill>
                <a:latin typeface="Consolas" panose="020B0609020204030204" pitchFamily="49" charset="0"/>
              </a:rPr>
              <a:t>4 </a:t>
            </a:r>
            <a:r>
              <a:rPr lang="en-US" sz="1050" dirty="0">
                <a:solidFill>
                  <a:srgbClr val="000000"/>
                </a:solidFill>
                <a:latin typeface="Consolas" panose="020B0609020204030204" pitchFamily="49" charset="0"/>
              </a:rPr>
              <a:t>&gt;&gt;&gt;(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p>
        </p:txBody>
      </p:sp>
      <p:pic>
        <p:nvPicPr>
          <p:cNvPr id="7" name="Picture 6"/>
          <p:cNvPicPr>
            <a:picLocks noChangeAspect="1"/>
          </p:cNvPicPr>
          <p:nvPr/>
        </p:nvPicPr>
        <p:blipFill>
          <a:blip r:embed="rId2"/>
          <a:stretch>
            <a:fillRect/>
          </a:stretch>
        </p:blipFill>
        <p:spPr>
          <a:xfrm>
            <a:off x="7748588" y="4953001"/>
            <a:ext cx="3410066" cy="1508412"/>
          </a:xfrm>
          <a:prstGeom prst="rect">
            <a:avLst/>
          </a:prstGeom>
        </p:spPr>
      </p:pic>
      <p:sp>
        <p:nvSpPr>
          <p:cNvPr id="9" name="Rectangle 8"/>
          <p:cNvSpPr/>
          <p:nvPr/>
        </p:nvSpPr>
        <p:spPr>
          <a:xfrm>
            <a:off x="8153400" y="4591351"/>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
        <p:nvSpPr>
          <p:cNvPr id="10" name="Rectangle 9"/>
          <p:cNvSpPr/>
          <p:nvPr/>
        </p:nvSpPr>
        <p:spPr>
          <a:xfrm>
            <a:off x="8434783" y="1230868"/>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pic>
        <p:nvPicPr>
          <p:cNvPr id="11" name="Picture 10"/>
          <p:cNvPicPr>
            <a:picLocks noChangeAspect="1"/>
          </p:cNvPicPr>
          <p:nvPr/>
        </p:nvPicPr>
        <p:blipFill>
          <a:blip r:embed="rId3"/>
          <a:stretch>
            <a:fillRect/>
          </a:stretch>
        </p:blipFill>
        <p:spPr>
          <a:xfrm>
            <a:off x="7096123" y="1642587"/>
            <a:ext cx="4905375" cy="1595438"/>
          </a:xfrm>
          <a:prstGeom prst="rect">
            <a:avLst/>
          </a:prstGeom>
        </p:spPr>
      </p:pic>
    </p:spTree>
    <p:extLst>
      <p:ext uri="{BB962C8B-B14F-4D97-AF65-F5344CB8AC3E}">
        <p14:creationId xmlns:p14="http://schemas.microsoft.com/office/powerpoint/2010/main" val="337404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b="1" dirty="0">
                <a:solidFill>
                  <a:srgbClr val="FFC000"/>
                </a:solidFill>
                <a:latin typeface="Consolas" panose="020B0609020204030204" pitchFamily="49" charset="0"/>
                <a:cs typeface="Courier New" panose="02070309020205020404" pitchFamily="49" charset="0"/>
              </a:rPr>
              <a:t>volatile</a:t>
            </a:r>
            <a:r>
              <a:rPr lang="en-US" dirty="0"/>
              <a:t> qualifier</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41</a:t>
            </a:fld>
            <a:endParaRPr lang="en-US" altLang="en-US" dirty="0"/>
          </a:p>
        </p:txBody>
      </p:sp>
      <p:sp>
        <p:nvSpPr>
          <p:cNvPr id="3" name="Content Placeholder 2"/>
          <p:cNvSpPr>
            <a:spLocks noGrp="1"/>
          </p:cNvSpPr>
          <p:nvPr>
            <p:ph idx="4294967295"/>
          </p:nvPr>
        </p:nvSpPr>
        <p:spPr>
          <a:xfrm>
            <a:off x="216976" y="1466937"/>
            <a:ext cx="11832956" cy="4631646"/>
          </a:xfrm>
        </p:spPr>
        <p:txBody>
          <a:bodyPr/>
          <a:lstStyle/>
          <a:p>
            <a:endParaRPr lang="en-US" sz="2000" dirty="0"/>
          </a:p>
          <a:p>
            <a:r>
              <a:rPr lang="en-US" sz="2000" dirty="0"/>
              <a:t>From CUDA Programming Guide</a:t>
            </a:r>
          </a:p>
          <a:p>
            <a:pPr lvl="1"/>
            <a:r>
              <a:rPr lang="en-US" sz="1600" dirty="0"/>
              <a:t>Compiler is “free to optimize reads and writes to global or shared memory” provided</a:t>
            </a:r>
          </a:p>
          <a:p>
            <a:pPr lvl="2"/>
            <a:r>
              <a:rPr lang="en-US" sz="1300" dirty="0"/>
              <a:t>It respects the memory ordering semantics of memory fence functions</a:t>
            </a:r>
          </a:p>
          <a:p>
            <a:pPr lvl="2"/>
            <a:r>
              <a:rPr lang="en-US" sz="1300" dirty="0"/>
              <a:t>It respects memory visibility semantics of synchronization functions</a:t>
            </a:r>
          </a:p>
          <a:p>
            <a:pPr lvl="1"/>
            <a:endParaRPr lang="en-US" sz="1600" dirty="0"/>
          </a:p>
          <a:p>
            <a:pPr lvl="1"/>
            <a:r>
              <a:rPr lang="en-US" sz="1600" dirty="0"/>
              <a:t>What is the compiler allowed to do?</a:t>
            </a:r>
          </a:p>
          <a:p>
            <a:pPr lvl="2"/>
            <a:r>
              <a:rPr lang="en-US" sz="1300" dirty="0"/>
              <a:t>Example: store global reads into registers or L1 cache to speed up the computation</a:t>
            </a:r>
          </a:p>
          <a:p>
            <a:pPr lvl="1"/>
            <a:endParaRPr lang="en-US" sz="1500" dirty="0"/>
          </a:p>
          <a:p>
            <a:pPr lvl="1"/>
            <a:r>
              <a:rPr lang="en-US" sz="1600" dirty="0"/>
              <a:t>These “behind your back” optimizations disabled using the </a:t>
            </a:r>
            <a:r>
              <a:rPr lang="en-US" sz="1600" dirty="0">
                <a:solidFill>
                  <a:srgbClr val="0070C0"/>
                </a:solidFill>
                <a:latin typeface="Consolas" panose="020B0609020204030204" pitchFamily="49" charset="0"/>
                <a:cs typeface="Courier New" panose="02070309020205020404" pitchFamily="49" charset="0"/>
              </a:rPr>
              <a:t>volatile</a:t>
            </a:r>
            <a:r>
              <a:rPr lang="en-US" sz="1600" dirty="0"/>
              <a:t> keyword</a:t>
            </a:r>
          </a:p>
          <a:p>
            <a:pPr lvl="1"/>
            <a:endParaRPr lang="en-US" sz="1600" dirty="0"/>
          </a:p>
          <a:p>
            <a:pPr lvl="1"/>
            <a:r>
              <a:rPr lang="en-US" sz="1600" dirty="0"/>
              <a:t>CUDA: “If a variable located in global or shared memory is declared as </a:t>
            </a:r>
            <a:r>
              <a:rPr lang="en-US" sz="1600" dirty="0">
                <a:solidFill>
                  <a:srgbClr val="0070C0"/>
                </a:solidFill>
                <a:latin typeface="Consolas" panose="020B0609020204030204" pitchFamily="49" charset="0"/>
                <a:cs typeface="Courier New" panose="02070309020205020404" pitchFamily="49" charset="0"/>
              </a:rPr>
              <a:t>volatile</a:t>
            </a:r>
            <a:r>
              <a:rPr lang="en-US" sz="1600" dirty="0"/>
              <a:t>, the compiler assumes that its value can be changed or used at any time by another thread and therefore any reference to this variable compiles to an actual memory read or write instruction.”</a:t>
            </a:r>
          </a:p>
        </p:txBody>
      </p:sp>
      <p:sp>
        <p:nvSpPr>
          <p:cNvPr id="5" name="Rectangle 4"/>
          <p:cNvSpPr/>
          <p:nvPr/>
        </p:nvSpPr>
        <p:spPr>
          <a:xfrm>
            <a:off x="0" y="6642099"/>
            <a:ext cx="1285929" cy="200055"/>
          </a:xfrm>
          <a:prstGeom prst="rect">
            <a:avLst/>
          </a:prstGeom>
        </p:spPr>
        <p:txBody>
          <a:bodyPr wrap="none">
            <a:spAutoFit/>
          </a:bodyPr>
          <a:lstStyle/>
          <a:p>
            <a:r>
              <a:rPr lang="en-US" sz="700" dirty="0"/>
              <a:t>[</a:t>
            </a:r>
            <a:r>
              <a:rPr lang="en-US" sz="700" dirty="0">
                <a:hlinkClick r:id="rId2"/>
              </a:rPr>
              <a:t>CUDA Programming Guide</a:t>
            </a:r>
            <a:r>
              <a:rPr lang="en-US" sz="700" dirty="0"/>
              <a:t>]→</a:t>
            </a:r>
          </a:p>
        </p:txBody>
      </p:sp>
    </p:spTree>
    <p:extLst>
      <p:ext uri="{BB962C8B-B14F-4D97-AF65-F5344CB8AC3E}">
        <p14:creationId xmlns:p14="http://schemas.microsoft.com/office/powerpoint/2010/main" val="332345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5650A-4E73-4C61-B861-20BABA7507CC}"/>
              </a:ext>
            </a:extLst>
          </p:cNvPr>
          <p:cNvSpPr>
            <a:spLocks noGrp="1"/>
          </p:cNvSpPr>
          <p:nvPr>
            <p:ph type="title"/>
          </p:nvPr>
        </p:nvSpPr>
        <p:spPr/>
        <p:txBody>
          <a:bodyPr/>
          <a:lstStyle/>
          <a:p>
            <a:r>
              <a:rPr lang="en-US" dirty="0"/>
              <a:t>The </a:t>
            </a:r>
            <a:r>
              <a:rPr lang="en-US" dirty="0">
                <a:solidFill>
                  <a:srgbClr val="FFC000"/>
                </a:solidFill>
                <a:latin typeface="Consolas" panose="020B0609020204030204" pitchFamily="49" charset="0"/>
              </a:rPr>
              <a:t>volatile</a:t>
            </a:r>
            <a:r>
              <a:rPr lang="en-US" dirty="0"/>
              <a:t> qualifier: how things go south, </a:t>
            </a:r>
            <a:r>
              <a:rPr lang="en-US" dirty="0" err="1"/>
              <a:t>ShMem</a:t>
            </a:r>
            <a:r>
              <a:rPr lang="en-US" dirty="0"/>
              <a:t> example</a:t>
            </a:r>
          </a:p>
        </p:txBody>
      </p:sp>
      <p:sp>
        <p:nvSpPr>
          <p:cNvPr id="5" name="Content Placeholder 4">
            <a:extLst>
              <a:ext uri="{FF2B5EF4-FFF2-40B4-BE49-F238E27FC236}">
                <a16:creationId xmlns:a16="http://schemas.microsoft.com/office/drawing/2014/main" id="{7F1EF400-6290-46E1-9F62-69E9D92D51B9}"/>
              </a:ext>
            </a:extLst>
          </p:cNvPr>
          <p:cNvSpPr>
            <a:spLocks noGrp="1"/>
          </p:cNvSpPr>
          <p:nvPr>
            <p:ph idx="1"/>
          </p:nvPr>
        </p:nvSpPr>
        <p:spPr/>
        <p:txBody>
          <a:bodyPr>
            <a:normAutofit fontScale="92500" lnSpcReduction="20000"/>
          </a:bodyPr>
          <a:lstStyle/>
          <a:p>
            <a:endParaRPr lang="en-US" dirty="0"/>
          </a:p>
          <a:p>
            <a:r>
              <a:rPr lang="en-US" dirty="0"/>
              <a:t>To speed execution, compiler places a variable that should make it into </a:t>
            </a:r>
            <a:r>
              <a:rPr lang="en-US" dirty="0" err="1"/>
              <a:t>ShMem</a:t>
            </a:r>
            <a:r>
              <a:rPr lang="en-US" dirty="0"/>
              <a:t> into a register</a:t>
            </a:r>
          </a:p>
          <a:p>
            <a:endParaRPr lang="en-US" dirty="0"/>
          </a:p>
          <a:p>
            <a:r>
              <a:rPr lang="en-US" dirty="0"/>
              <a:t>A register is specific to a thread; another thread cannot see what’s stored in that register</a:t>
            </a:r>
          </a:p>
          <a:p>
            <a:endParaRPr lang="en-US" dirty="0"/>
          </a:p>
          <a:p>
            <a:r>
              <a:rPr lang="en-US" dirty="0"/>
              <a:t>Perhaps your code relies on thread B reading something that was deposited in </a:t>
            </a:r>
            <a:r>
              <a:rPr lang="en-US" dirty="0" err="1"/>
              <a:t>ShMem</a:t>
            </a:r>
            <a:r>
              <a:rPr lang="en-US" dirty="0"/>
              <a:t> by thread A</a:t>
            </a:r>
          </a:p>
          <a:p>
            <a:endParaRPr lang="en-US" dirty="0"/>
          </a:p>
          <a:p>
            <a:r>
              <a:rPr lang="en-US" dirty="0"/>
              <a:t>Thread A’s variable didn’t make it all the way to the </a:t>
            </a:r>
            <a:r>
              <a:rPr lang="en-US" dirty="0" err="1"/>
              <a:t>ShMem</a:t>
            </a:r>
            <a:r>
              <a:rPr lang="en-US" dirty="0"/>
              <a:t> since the compiler wrote that variable in a register, to speed up the computation</a:t>
            </a:r>
          </a:p>
          <a:p>
            <a:pPr lvl="1"/>
            <a:r>
              <a:rPr lang="en-US" dirty="0">
                <a:latin typeface="Consolas" panose="020B0609020204030204" pitchFamily="49" charset="0"/>
              </a:rPr>
              <a:t>volatile</a:t>
            </a:r>
            <a:r>
              <a:rPr lang="en-US" dirty="0"/>
              <a:t> prevents the compiler from playing these games and forces any variable to be written to the location in the memory where it ought to be stored – no funny business</a:t>
            </a:r>
          </a:p>
          <a:p>
            <a:endParaRPr lang="en-US" dirty="0"/>
          </a:p>
          <a:p>
            <a:r>
              <a:rPr lang="en-US" dirty="0"/>
              <a:t>Note: if in your kernel you do not expect any thread B to read from </a:t>
            </a:r>
            <a:r>
              <a:rPr lang="en-US" dirty="0" err="1"/>
              <a:t>ShMem</a:t>
            </a:r>
            <a:r>
              <a:rPr lang="en-US" dirty="0"/>
              <a:t> values deposited by thread A, then there is no need to use </a:t>
            </a:r>
            <a:r>
              <a:rPr lang="en-US" dirty="0">
                <a:latin typeface="Consolas" panose="020B0609020204030204" pitchFamily="49" charset="0"/>
              </a:rPr>
              <a:t>volatile</a:t>
            </a:r>
          </a:p>
        </p:txBody>
      </p:sp>
      <p:sp>
        <p:nvSpPr>
          <p:cNvPr id="3" name="Slide Number Placeholder 2">
            <a:extLst>
              <a:ext uri="{FF2B5EF4-FFF2-40B4-BE49-F238E27FC236}">
                <a16:creationId xmlns:a16="http://schemas.microsoft.com/office/drawing/2014/main" id="{871C7E35-CF3A-44DA-AD60-63EC2D2985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642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Historical Fact</a:t>
            </a:r>
          </a:p>
        </p:txBody>
      </p:sp>
      <p:sp>
        <p:nvSpPr>
          <p:cNvPr id="5" name="Slide Number Placeholder 4"/>
          <p:cNvSpPr>
            <a:spLocks noGrp="1"/>
          </p:cNvSpPr>
          <p:nvPr>
            <p:ph type="sldNum" sz="quarter" idx="12"/>
          </p:nvPr>
        </p:nvSpPr>
        <p:spPr/>
        <p:txBody>
          <a:bodyPr/>
          <a:lstStyle/>
          <a:p>
            <a:fld id="{324EC464-0052-4FCA-B330-A64DDC2734A2}" type="slidenum">
              <a:rPr lang="en-US" altLang="en-US" smtClean="0"/>
              <a:pPr/>
              <a:t>43</a:t>
            </a:fld>
            <a:endParaRPr lang="en-US" altLang="en-US"/>
          </a:p>
        </p:txBody>
      </p:sp>
      <p:sp>
        <p:nvSpPr>
          <p:cNvPr id="3" name="Text Placeholder 2"/>
          <p:cNvSpPr>
            <a:spLocks noGrp="1"/>
          </p:cNvSpPr>
          <p:nvPr>
            <p:ph type="body" sz="half" idx="4294967295"/>
          </p:nvPr>
        </p:nvSpPr>
        <p:spPr>
          <a:xfrm>
            <a:off x="300567" y="1631912"/>
            <a:ext cx="11692466" cy="4684221"/>
          </a:xfrm>
        </p:spPr>
        <p:txBody>
          <a:bodyPr>
            <a:normAutofit/>
          </a:bodyPr>
          <a:lstStyle/>
          <a:p>
            <a:endParaRPr lang="en-US" sz="1800" dirty="0"/>
          </a:p>
          <a:p>
            <a:r>
              <a:rPr lang="en-US" sz="1800" dirty="0"/>
              <a:t>It used to be that any access to Shared Memory was a direct access (in compute capability 1.x)</a:t>
            </a:r>
          </a:p>
          <a:p>
            <a:endParaRPr lang="en-US" sz="1800" dirty="0"/>
          </a:p>
          <a:p>
            <a:r>
              <a:rPr lang="en-US" sz="1800" dirty="0"/>
              <a:t>Fermi (2.x) and after: the load/store solution embraced can keep data into registers instead of moving them to </a:t>
            </a:r>
            <a:r>
              <a:rPr lang="en-US" sz="1800" dirty="0" err="1"/>
              <a:t>ShMem</a:t>
            </a:r>
            <a:endParaRPr lang="en-US" sz="1800" dirty="0"/>
          </a:p>
          <a:p>
            <a:pPr lvl="1"/>
            <a:r>
              <a:rPr lang="en-US" sz="1400" dirty="0"/>
              <a:t>No guarantee for coherence between the shared memory block and the value stored in the register</a:t>
            </a:r>
          </a:p>
          <a:p>
            <a:endParaRPr lang="en-US" sz="1800" dirty="0"/>
          </a:p>
          <a:p>
            <a:r>
              <a:rPr lang="en-US" sz="1800" dirty="0"/>
              <a:t>Problem is typically addressed by making that shared memory </a:t>
            </a:r>
            <a:r>
              <a:rPr lang="en-US" sz="1800" b="1" dirty="0">
                <a:solidFill>
                  <a:srgbClr val="0070C0"/>
                </a:solidFill>
                <a:latin typeface="Consolas" pitchFamily="49" charset="0"/>
                <a:cs typeface="Consolas" pitchFamily="49" charset="0"/>
              </a:rPr>
              <a:t>volatile</a:t>
            </a:r>
            <a:r>
              <a:rPr lang="en-US" sz="1800" dirty="0"/>
              <a:t>:</a:t>
            </a:r>
          </a:p>
          <a:p>
            <a:pPr lvl="1"/>
            <a:r>
              <a:rPr lang="en-US" sz="1400" dirty="0"/>
              <a:t>In 1.x, this was always ok:</a:t>
            </a:r>
          </a:p>
          <a:p>
            <a:pPr marL="344487" lvl="1" indent="0">
              <a:buNone/>
            </a:pPr>
            <a:r>
              <a:rPr lang="en-US" sz="1400" b="1" dirty="0">
                <a:solidFill>
                  <a:srgbClr val="0070C0"/>
                </a:solidFill>
                <a:latin typeface="Consolas" pitchFamily="49" charset="0"/>
                <a:cs typeface="Consolas" pitchFamily="49" charset="0"/>
              </a:rPr>
              <a:t> __shared__ </a:t>
            </a:r>
            <a:r>
              <a:rPr lang="en-US" sz="1400" b="1" dirty="0" err="1">
                <a:solidFill>
                  <a:srgbClr val="0070C0"/>
                </a:solidFill>
                <a:latin typeface="Consolas" pitchFamily="49" charset="0"/>
                <a:cs typeface="Consolas" pitchFamily="49" charset="0"/>
              </a:rPr>
              <a:t>int</a:t>
            </a:r>
            <a:r>
              <a:rPr lang="en-US" sz="1400" b="1" dirty="0">
                <a:solidFill>
                  <a:srgbClr val="0070C0"/>
                </a:solidFill>
                <a:latin typeface="Consolas" pitchFamily="49" charset="0"/>
                <a:cs typeface="Consolas" pitchFamily="49" charset="0"/>
              </a:rPr>
              <a:t> </a:t>
            </a:r>
            <a:r>
              <a:rPr lang="en-US" sz="1400" b="1" dirty="0" err="1">
                <a:solidFill>
                  <a:srgbClr val="0070C0"/>
                </a:solidFill>
                <a:latin typeface="Consolas" pitchFamily="49" charset="0"/>
                <a:cs typeface="Consolas" pitchFamily="49" charset="0"/>
              </a:rPr>
              <a:t>myShVars</a:t>
            </a:r>
            <a:r>
              <a:rPr lang="en-US" sz="1400" b="1" dirty="0">
                <a:solidFill>
                  <a:srgbClr val="0070C0"/>
                </a:solidFill>
                <a:latin typeface="Consolas" pitchFamily="49" charset="0"/>
                <a:cs typeface="Consolas" pitchFamily="49" charset="0"/>
              </a:rPr>
              <a:t>[256];</a:t>
            </a:r>
          </a:p>
          <a:p>
            <a:pPr lvl="3"/>
            <a:endParaRPr lang="en-US" sz="800" dirty="0"/>
          </a:p>
          <a:p>
            <a:pPr lvl="1"/>
            <a:r>
              <a:rPr lang="en-US" sz="1400" dirty="0"/>
              <a:t>Fermi and after, you might have to do this (prevents compiler from optimizing instructions related to </a:t>
            </a:r>
            <a:r>
              <a:rPr lang="en-US" sz="1400" b="1" dirty="0" err="1">
                <a:solidFill>
                  <a:srgbClr val="0070C0"/>
                </a:solidFill>
                <a:latin typeface="Consolas" pitchFamily="49" charset="0"/>
                <a:cs typeface="Consolas" pitchFamily="49" charset="0"/>
              </a:rPr>
              <a:t>myShVars</a:t>
            </a:r>
            <a:r>
              <a:rPr lang="en-US" sz="1400" dirty="0"/>
              <a:t>):</a:t>
            </a:r>
          </a:p>
          <a:p>
            <a:pPr marL="344487" lvl="1" indent="0">
              <a:buNone/>
            </a:pPr>
            <a:r>
              <a:rPr lang="en-US" sz="1400" b="1" dirty="0">
                <a:solidFill>
                  <a:srgbClr val="0070C0"/>
                </a:solidFill>
                <a:latin typeface="Consolas" pitchFamily="49" charset="0"/>
                <a:cs typeface="Consolas" pitchFamily="49" charset="0"/>
              </a:rPr>
              <a:t> volatile __shared__ </a:t>
            </a:r>
            <a:r>
              <a:rPr lang="en-US" sz="1400" b="1" dirty="0" err="1">
                <a:solidFill>
                  <a:srgbClr val="0070C0"/>
                </a:solidFill>
                <a:latin typeface="Consolas" pitchFamily="49" charset="0"/>
                <a:cs typeface="Consolas" pitchFamily="49" charset="0"/>
              </a:rPr>
              <a:t>int</a:t>
            </a:r>
            <a:r>
              <a:rPr lang="en-US" sz="1400" b="1" dirty="0">
                <a:solidFill>
                  <a:srgbClr val="0070C0"/>
                </a:solidFill>
                <a:latin typeface="Consolas" pitchFamily="49" charset="0"/>
                <a:cs typeface="Consolas" pitchFamily="49" charset="0"/>
              </a:rPr>
              <a:t> </a:t>
            </a:r>
            <a:r>
              <a:rPr lang="en-US" sz="1400" b="1" dirty="0" err="1">
                <a:solidFill>
                  <a:srgbClr val="0070C0"/>
                </a:solidFill>
                <a:latin typeface="Consolas" pitchFamily="49" charset="0"/>
                <a:cs typeface="Consolas" pitchFamily="49" charset="0"/>
              </a:rPr>
              <a:t>myShVars</a:t>
            </a:r>
            <a:r>
              <a:rPr lang="en-US" sz="1400" b="1" dirty="0">
                <a:solidFill>
                  <a:srgbClr val="0070C0"/>
                </a:solidFill>
                <a:latin typeface="Consolas" pitchFamily="49" charset="0"/>
                <a:cs typeface="Consolas" pitchFamily="49" charset="0"/>
              </a:rPr>
              <a:t>[256];</a:t>
            </a:r>
          </a:p>
          <a:p>
            <a:endParaRPr lang="en-US" sz="1800" dirty="0"/>
          </a:p>
        </p:txBody>
      </p:sp>
    </p:spTree>
    <p:extLst>
      <p:ext uri="{BB962C8B-B14F-4D97-AF65-F5344CB8AC3E}">
        <p14:creationId xmlns:p14="http://schemas.microsoft.com/office/powerpoint/2010/main" val="31327033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172775" y="642183"/>
            <a:ext cx="5670583" cy="5632311"/>
          </a:xfrm>
          <a:prstGeom prst="rect">
            <a:avLst/>
          </a:prstGeom>
          <a:solidFill>
            <a:schemeClr val="bg1">
              <a:lumMod val="95000"/>
            </a:schemeClr>
          </a:solidFill>
        </p:spPr>
        <p:txBody>
          <a:bodyPr wrap="square">
            <a:spAutoFit/>
          </a:bodyPr>
          <a:lstStyle/>
          <a:p>
            <a:r>
              <a:rPr lang="en-US" sz="900" dirty="0">
                <a:solidFill>
                  <a:srgbClr val="808080"/>
                </a:solidFill>
                <a:latin typeface="Consolas" panose="020B0609020204030204" pitchFamily="49" charset="0"/>
              </a:rPr>
              <a:t>#include</a:t>
            </a:r>
            <a:r>
              <a:rPr lang="en-US" sz="900" dirty="0">
                <a:solidFill>
                  <a:srgbClr val="A31515"/>
                </a:solidFill>
                <a:latin typeface="Consolas" panose="020B0609020204030204" pitchFamily="49" charset="0"/>
              </a:rPr>
              <a:t>&lt;</a:t>
            </a:r>
            <a:r>
              <a:rPr lang="en-US" sz="900" dirty="0" err="1">
                <a:solidFill>
                  <a:srgbClr val="A31515"/>
                </a:solidFill>
                <a:latin typeface="Consolas" panose="020B0609020204030204" pitchFamily="49" charset="0"/>
              </a:rPr>
              <a:t>cuda.h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A31515"/>
                </a:solidFill>
                <a:latin typeface="Consolas" panose="020B0609020204030204" pitchFamily="49" charset="0"/>
              </a:rPr>
              <a:t>&lt;</a:t>
            </a:r>
            <a:r>
              <a:rPr lang="en-US" sz="900" dirty="0" err="1">
                <a:solidFill>
                  <a:srgbClr val="A31515"/>
                </a:solidFill>
                <a:latin typeface="Consolas" panose="020B0609020204030204" pitchFamily="49" charset="0"/>
              </a:rPr>
              <a:t>iostream</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__global__</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divergence(</a:t>
            </a:r>
            <a:r>
              <a:rPr lang="en-US" sz="900" dirty="0">
                <a:solidFill>
                  <a:srgbClr val="0000FF"/>
                </a:solidFill>
                <a:latin typeface="Consolas" panose="020B0609020204030204" pitchFamily="49" charset="0"/>
              </a:rPr>
              <a:t>volatile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data)</a:t>
            </a:r>
          </a:p>
          <a:p>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 = </a:t>
            </a:r>
            <a:r>
              <a:rPr lang="en-US" sz="900" dirty="0" err="1" smtClean="0">
                <a:solidFill>
                  <a:srgbClr val="0000FF"/>
                </a:solidFill>
                <a:latin typeface="Consolas" panose="020B0609020204030204" pitchFamily="49" charset="0"/>
              </a:rPr>
              <a:t>threadIdx</a:t>
            </a:r>
            <a:r>
              <a:rPr lang="en-US" sz="900" dirty="0" err="1" smtClean="0">
                <a:solidFill>
                  <a:srgbClr val="000000"/>
                </a:solidFill>
                <a:latin typeface="Consolas" panose="020B0609020204030204" pitchFamily="49" charset="0"/>
              </a:rPr>
              <a:t>.x</a:t>
            </a:r>
            <a:r>
              <a:rPr lang="en-US" sz="900" dirty="0" smtClean="0">
                <a:solidFill>
                  <a:srgbClr val="000000"/>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((i &amp; 0x01) == 0)</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data[i+1] = data[i+1] + i; </a:t>
            </a:r>
            <a:r>
              <a:rPr lang="en-US" sz="900" dirty="0">
                <a:solidFill>
                  <a:srgbClr val="008000"/>
                </a:solidFill>
                <a:latin typeface="Consolas" panose="020B0609020204030204" pitchFamily="49" charset="0"/>
              </a:rPr>
              <a:t>// if even, come here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else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data[i] = data[i] + 2*i; </a:t>
            </a:r>
            <a:r>
              <a:rPr lang="en-US" sz="900" dirty="0">
                <a:solidFill>
                  <a:srgbClr val="008000"/>
                </a:solidFill>
                <a:latin typeface="Consolas" panose="020B0609020204030204" pitchFamily="49" charset="0"/>
              </a:rPr>
              <a:t>// if odd, come here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a:t>
            </a:r>
          </a:p>
          <a:p>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 4;</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hostArray</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//allocate memory on the device (GPU); zero out all entries in this device array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cudaMalloc</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cudaMemset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 0,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 </a:t>
            </a:r>
            <a:r>
              <a:rPr lang="en-US" sz="900" dirty="0" err="1">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//invoke GPU kernel, with one block that has four threads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divergence &lt;&lt;&lt;1, </a:t>
            </a:r>
            <a:r>
              <a:rPr lang="en-US" sz="900" dirty="0" smtClean="0">
                <a:solidFill>
                  <a:srgbClr val="000000"/>
                </a:solidFill>
                <a:latin typeface="Consolas" panose="020B0609020204030204" pitchFamily="49" charset="0"/>
              </a:rPr>
              <a:t>4 </a:t>
            </a:r>
            <a:r>
              <a:rPr lang="en-US" sz="900" dirty="0">
                <a:solidFill>
                  <a:srgbClr val="000000"/>
                </a:solidFill>
                <a:latin typeface="Consolas" panose="020B0609020204030204" pitchFamily="49" charset="0"/>
              </a:rPr>
              <a:t>&gt;&gt;&gt;(</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//bring the result back from the GPU into the </a:t>
            </a:r>
            <a:r>
              <a:rPr lang="en-US" sz="900" dirty="0" err="1">
                <a:solidFill>
                  <a:srgbClr val="008000"/>
                </a:solidFill>
                <a:latin typeface="Consolas" panose="020B0609020204030204" pitchFamily="49" charset="0"/>
              </a:rPr>
              <a:t>hostArray</a:t>
            </a:r>
            <a:r>
              <a:rPr lang="en-US" sz="900" dirty="0">
                <a:solidFill>
                  <a:srgbClr val="008000"/>
                </a:solidFill>
                <a:latin typeface="Consolas" panose="020B0609020204030204" pitchFamily="49" charset="0"/>
              </a:rPr>
              <a:t>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cudaMemcpy</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hostArray</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cudaMemcpyDeviceToHost</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//print out the result to confirm that things are looking good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cout</a:t>
            </a:r>
            <a:r>
              <a:rPr lang="en-US" sz="900" dirty="0">
                <a:solidFill>
                  <a:srgbClr val="000000"/>
                </a:solidFill>
                <a:latin typeface="Consolas" panose="020B0609020204030204" pitchFamily="49" charset="0"/>
              </a:rPr>
              <a:t> &lt;&lt; </a:t>
            </a:r>
            <a:r>
              <a:rPr lang="en-US" sz="900" dirty="0">
                <a:solidFill>
                  <a:srgbClr val="A31515"/>
                </a:solidFill>
                <a:latin typeface="Consolas" panose="020B0609020204030204" pitchFamily="49" charset="0"/>
              </a:rPr>
              <a:t>"Values stored in </a:t>
            </a:r>
            <a:r>
              <a:rPr lang="en-US" sz="900" dirty="0" err="1">
                <a:solidFill>
                  <a:srgbClr val="A31515"/>
                </a:solidFill>
                <a:latin typeface="Consolas" panose="020B0609020204030204" pitchFamily="49" charset="0"/>
              </a:rPr>
              <a:t>hostArray</a:t>
            </a:r>
            <a:r>
              <a:rPr lang="en-US" sz="900" dirty="0">
                <a:solidFill>
                  <a:srgbClr val="A31515"/>
                </a:solidFill>
                <a:latin typeface="Consolas" panose="020B0609020204030204" pitchFamily="49" charset="0"/>
              </a:rPr>
              <a:t>: "</a:t>
            </a:r>
            <a:r>
              <a:rPr lang="en-US" sz="900" dirty="0">
                <a:solidFill>
                  <a:srgbClr val="000000"/>
                </a:solidFill>
                <a:latin typeface="Consolas" panose="020B0609020204030204" pitchFamily="49" charset="0"/>
              </a:rPr>
              <a:t> &lt;&lt;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endl</a:t>
            </a:r>
            <a:r>
              <a:rPr lang="en-US" sz="900" dirty="0">
                <a:solidFill>
                  <a:srgbClr val="000000"/>
                </a:solidFill>
                <a:latin typeface="Consolas" panose="020B0609020204030204" pitchFamily="49" charset="0"/>
              </a:rPr>
              <a:t>;</a:t>
            </a:r>
          </a:p>
          <a:p>
            <a:r>
              <a:rPr lang="nn-NO" sz="900" dirty="0">
                <a:solidFill>
                  <a:srgbClr val="000000"/>
                </a:solidFill>
                <a:latin typeface="Consolas" panose="020B0609020204030204" pitchFamily="49" charset="0"/>
              </a:rPr>
              <a:t>    </a:t>
            </a:r>
            <a:r>
              <a:rPr lang="nn-NO" sz="900" dirty="0">
                <a:solidFill>
                  <a:srgbClr val="0000FF"/>
                </a:solidFill>
                <a:latin typeface="Consolas" panose="020B0609020204030204" pitchFamily="49" charset="0"/>
              </a:rPr>
              <a:t>for</a:t>
            </a:r>
            <a:r>
              <a:rPr lang="nn-NO" sz="900" dirty="0">
                <a:solidFill>
                  <a:srgbClr val="000000"/>
                </a:solidFill>
                <a:latin typeface="Consolas" panose="020B0609020204030204" pitchFamily="49" charset="0"/>
              </a:rPr>
              <a:t> (</a:t>
            </a:r>
            <a:r>
              <a:rPr lang="nn-NO" sz="900" dirty="0">
                <a:solidFill>
                  <a:srgbClr val="0000FF"/>
                </a:solidFill>
                <a:latin typeface="Consolas" panose="020B0609020204030204" pitchFamily="49" charset="0"/>
              </a:rPr>
              <a:t>int</a:t>
            </a:r>
            <a:r>
              <a:rPr lang="nn-NO" sz="900" dirty="0">
                <a:solidFill>
                  <a:srgbClr val="000000"/>
                </a:solidFill>
                <a:latin typeface="Consolas" panose="020B0609020204030204" pitchFamily="49" charset="0"/>
              </a:rPr>
              <a:t> i = 0; i &lt; numElems; i++)</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cout</a:t>
            </a:r>
            <a:r>
              <a:rPr lang="en-US" sz="900" dirty="0">
                <a:solidFill>
                  <a:srgbClr val="000000"/>
                </a:solidFill>
                <a:latin typeface="Consolas" panose="020B0609020204030204" pitchFamily="49" charset="0"/>
              </a:rPr>
              <a:t> &lt;&lt; </a:t>
            </a:r>
            <a:r>
              <a:rPr lang="en-US" sz="900" dirty="0" err="1">
                <a:solidFill>
                  <a:srgbClr val="000000"/>
                </a:solidFill>
                <a:latin typeface="Consolas" panose="020B0609020204030204" pitchFamily="49" charset="0"/>
              </a:rPr>
              <a:t>hostArray</a:t>
            </a:r>
            <a:r>
              <a:rPr lang="en-US" sz="900" dirty="0">
                <a:solidFill>
                  <a:srgbClr val="000000"/>
                </a:solidFill>
                <a:latin typeface="Consolas" panose="020B0609020204030204" pitchFamily="49" charset="0"/>
              </a:rPr>
              <a:t>[i] &lt;&lt;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endl</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//release the memory allocated on the GPU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return</a:t>
            </a:r>
            <a:r>
              <a:rPr lang="en-US" sz="900" dirty="0">
                <a:solidFill>
                  <a:srgbClr val="000000"/>
                </a:solidFill>
                <a:latin typeface="Consolas" panose="020B0609020204030204" pitchFamily="49" charset="0"/>
              </a:rPr>
              <a:t> 0;</a:t>
            </a:r>
          </a:p>
          <a:p>
            <a:r>
              <a:rPr lang="en-US" sz="900" dirty="0">
                <a:solidFill>
                  <a:srgbClr val="000000"/>
                </a:solidFill>
                <a:latin typeface="Consolas" panose="020B0609020204030204" pitchFamily="49" charset="0"/>
              </a:rPr>
              <a:t>}</a:t>
            </a:r>
          </a:p>
        </p:txBody>
      </p:sp>
      <p:grpSp>
        <p:nvGrpSpPr>
          <p:cNvPr id="11" name="Group 10"/>
          <p:cNvGrpSpPr/>
          <p:nvPr/>
        </p:nvGrpSpPr>
        <p:grpSpPr>
          <a:xfrm>
            <a:off x="6036327" y="1097492"/>
            <a:ext cx="6012180" cy="5193318"/>
            <a:chOff x="6036327" y="1097492"/>
            <a:chExt cx="6012180" cy="5193318"/>
          </a:xfrm>
        </p:grpSpPr>
        <p:pic>
          <p:nvPicPr>
            <p:cNvPr id="5" name="Picture 4"/>
            <p:cNvPicPr>
              <a:picLocks noChangeAspect="1"/>
            </p:cNvPicPr>
            <p:nvPr/>
          </p:nvPicPr>
          <p:blipFill>
            <a:blip r:embed="rId2"/>
            <a:stretch>
              <a:fillRect/>
            </a:stretch>
          </p:blipFill>
          <p:spPr>
            <a:xfrm>
              <a:off x="7674016" y="4816340"/>
              <a:ext cx="3228975" cy="1474470"/>
            </a:xfrm>
            <a:prstGeom prst="rect">
              <a:avLst/>
            </a:prstGeom>
          </p:spPr>
        </p:pic>
        <p:pic>
          <p:nvPicPr>
            <p:cNvPr id="7" name="Picture 6"/>
            <p:cNvPicPr>
              <a:picLocks noChangeAspect="1"/>
            </p:cNvPicPr>
            <p:nvPr/>
          </p:nvPicPr>
          <p:blipFill>
            <a:blip r:embed="rId3"/>
            <a:stretch>
              <a:fillRect/>
            </a:stretch>
          </p:blipFill>
          <p:spPr>
            <a:xfrm>
              <a:off x="6036327" y="1457044"/>
              <a:ext cx="6012180" cy="1914525"/>
            </a:xfrm>
            <a:prstGeom prst="rect">
              <a:avLst/>
            </a:prstGeom>
          </p:spPr>
        </p:pic>
        <p:sp>
          <p:nvSpPr>
            <p:cNvPr id="8" name="Rectangle 7"/>
            <p:cNvSpPr/>
            <p:nvPr/>
          </p:nvSpPr>
          <p:spPr>
            <a:xfrm>
              <a:off x="8080051" y="4459323"/>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
          <p:nvSpPr>
            <p:cNvPr id="9" name="Rectangle 8"/>
            <p:cNvSpPr/>
            <p:nvPr/>
          </p:nvSpPr>
          <p:spPr>
            <a:xfrm>
              <a:off x="8121833" y="1097492"/>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grpSp>
      <p:sp>
        <p:nvSpPr>
          <p:cNvPr id="10" name="Right Arrow 9"/>
          <p:cNvSpPr/>
          <p:nvPr/>
        </p:nvSpPr>
        <p:spPr>
          <a:xfrm rot="5400000">
            <a:off x="2192561" y="868892"/>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8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FFC000"/>
                </a:solidFill>
                <a:latin typeface="Consolas" panose="020B0609020204030204" pitchFamily="49" charset="0"/>
                <a:cs typeface="Courier New" panose="02070309020205020404" pitchFamily="49" charset="0"/>
              </a:rPr>
              <a:t>volatile</a:t>
            </a:r>
            <a:r>
              <a:rPr lang="en-US" dirty="0"/>
              <a:t> vs. </a:t>
            </a:r>
            <a:r>
              <a:rPr lang="en-US" dirty="0">
                <a:solidFill>
                  <a:srgbClr val="FFC000"/>
                </a:solidFill>
                <a:latin typeface="Consolas" panose="020B0609020204030204" pitchFamily="49" charset="0"/>
              </a:rPr>
              <a:t>__</a:t>
            </a:r>
            <a:r>
              <a:rPr lang="en-US" dirty="0" err="1">
                <a:solidFill>
                  <a:srgbClr val="FFC000"/>
                </a:solidFill>
                <a:latin typeface="Consolas" panose="020B0609020204030204" pitchFamily="49" charset="0"/>
              </a:rPr>
              <a:t>threadfence</a:t>
            </a:r>
            <a:r>
              <a:rPr lang="en-US" dirty="0">
                <a:solidFill>
                  <a:srgbClr val="FFC000"/>
                </a:solidFill>
                <a:latin typeface="Consolas" panose="020B0609020204030204" pitchFamily="49" charset="0"/>
              </a:rPr>
              <a:t>()</a:t>
            </a:r>
            <a:r>
              <a:rPr lang="en-US" dirty="0"/>
              <a:t>: how different?</a:t>
            </a:r>
          </a:p>
        </p:txBody>
      </p:sp>
      <p:sp>
        <p:nvSpPr>
          <p:cNvPr id="4" name="Content Placeholder 3"/>
          <p:cNvSpPr>
            <a:spLocks noGrp="1"/>
          </p:cNvSpPr>
          <p:nvPr>
            <p:ph idx="1"/>
          </p:nvPr>
        </p:nvSpPr>
        <p:spPr/>
        <p:txBody>
          <a:bodyPr/>
          <a:lstStyle/>
          <a:p>
            <a:endParaRPr lang="en-US" dirty="0"/>
          </a:p>
          <a:p>
            <a:endParaRPr lang="en-US" dirty="0"/>
          </a:p>
          <a:p>
            <a:r>
              <a:rPr lang="en-US" dirty="0">
                <a:solidFill>
                  <a:srgbClr val="0070C0"/>
                </a:solidFill>
                <a:latin typeface="Consolas" panose="020B0609020204030204" pitchFamily="49" charset="0"/>
              </a:rPr>
              <a:t>volatile</a:t>
            </a:r>
            <a:r>
              <a:rPr lang="en-US" dirty="0"/>
              <a:t> applies equally well to sequential computing</a:t>
            </a:r>
          </a:p>
          <a:p>
            <a:pPr lvl="1"/>
            <a:r>
              <a:rPr lang="en-US" dirty="0"/>
              <a:t>Not an appendage of CUDA, exists in the standard C</a:t>
            </a:r>
          </a:p>
          <a:p>
            <a:endParaRPr lang="en-US" dirty="0"/>
          </a:p>
          <a:p>
            <a:endParaRPr lang="en-US" dirty="0"/>
          </a:p>
          <a:p>
            <a:r>
              <a:rPr lang="en-US" dirty="0">
                <a:solidFill>
                  <a:srgbClr val="0070C0"/>
                </a:solidFill>
                <a:latin typeface="Consolas" panose="020B0609020204030204" pitchFamily="49" charset="0"/>
              </a:rPr>
              <a:t>__</a:t>
            </a:r>
            <a:r>
              <a:rPr lang="en-US" dirty="0" err="1">
                <a:solidFill>
                  <a:srgbClr val="0070C0"/>
                </a:solidFill>
                <a:latin typeface="Consolas" panose="020B0609020204030204" pitchFamily="49" charset="0"/>
              </a:rPr>
              <a:t>threadfence</a:t>
            </a:r>
            <a:r>
              <a:rPr lang="en-US" dirty="0">
                <a:solidFill>
                  <a:srgbClr val="0070C0"/>
                </a:solidFill>
                <a:latin typeface="Consolas" panose="020B0609020204030204" pitchFamily="49" charset="0"/>
              </a:rPr>
              <a:t>()</a:t>
            </a:r>
            <a:r>
              <a:rPr lang="en-US" dirty="0"/>
              <a:t> specific to parallel computing </a:t>
            </a:r>
          </a:p>
          <a:p>
            <a:pPr lvl="1"/>
            <a:r>
              <a:rPr lang="en-US" dirty="0"/>
              <a:t>Although this particular syntax is specific to CUDA, the idea of a memory fence is not</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06404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9995-93F3-429F-9CE8-87E6CE4EEC4C}"/>
              </a:ext>
            </a:extLst>
          </p:cNvPr>
          <p:cNvSpPr>
            <a:spLocks noGrp="1"/>
          </p:cNvSpPr>
          <p:nvPr>
            <p:ph type="title"/>
          </p:nvPr>
        </p:nvSpPr>
        <p:spPr/>
        <p:txBody>
          <a:bodyPr/>
          <a:lstStyle/>
          <a:p>
            <a:r>
              <a:rPr lang="en-US" dirty="0"/>
              <a:t>Landmines everywhere???</a:t>
            </a:r>
          </a:p>
        </p:txBody>
      </p:sp>
      <p:sp>
        <p:nvSpPr>
          <p:cNvPr id="3" name="Content Placeholder 2">
            <a:extLst>
              <a:ext uri="{FF2B5EF4-FFF2-40B4-BE49-F238E27FC236}">
                <a16:creationId xmlns:a16="http://schemas.microsoft.com/office/drawing/2014/main" id="{5E42A59D-4FBD-4069-9BDE-A7926AC356D4}"/>
              </a:ext>
            </a:extLst>
          </p:cNvPr>
          <p:cNvSpPr>
            <a:spLocks noGrp="1"/>
          </p:cNvSpPr>
          <p:nvPr>
            <p:ph idx="1"/>
          </p:nvPr>
        </p:nvSpPr>
        <p:spPr/>
        <p:txBody>
          <a:bodyPr/>
          <a:lstStyle/>
          <a:p>
            <a:pPr lvl="1"/>
            <a:endParaRPr lang="en-US" dirty="0"/>
          </a:p>
          <a:p>
            <a:r>
              <a:rPr lang="en-US" dirty="0"/>
              <a:t>Is parallel computing riddled with landmines all over the place? </a:t>
            </a:r>
          </a:p>
          <a:p>
            <a:endParaRPr lang="en-US" dirty="0"/>
          </a:p>
          <a:p>
            <a:endParaRPr lang="en-US" dirty="0"/>
          </a:p>
          <a:p>
            <a:r>
              <a:rPr lang="en-US" dirty="0"/>
              <a:t>If same memory location gets accessed by different threads: </a:t>
            </a:r>
            <a:r>
              <a:rPr lang="en-US" dirty="0">
                <a:solidFill>
                  <a:schemeClr val="bg1">
                    <a:lumMod val="50000"/>
                  </a:schemeClr>
                </a:solidFill>
              </a:rPr>
              <a:t>keep your eyes peeled</a:t>
            </a:r>
          </a:p>
          <a:p>
            <a:pPr lvl="1"/>
            <a:r>
              <a:rPr lang="en-US" dirty="0"/>
              <a:t>Up to you to take necessary steps to ensure proper sequence in memory operations (RAW, WAW, WAR)</a:t>
            </a:r>
          </a:p>
          <a:p>
            <a:pPr lvl="1"/>
            <a:r>
              <a:rPr lang="en-US" dirty="0"/>
              <a:t>The </a:t>
            </a:r>
            <a:r>
              <a:rPr lang="en-US" dirty="0" smtClean="0"/>
              <a:t>tools of the trade (or “tools of the thread”?):</a:t>
            </a:r>
            <a:endParaRPr lang="en-US" dirty="0"/>
          </a:p>
          <a:p>
            <a:pPr lvl="2"/>
            <a:r>
              <a:rPr lang="en-US" dirty="0"/>
              <a:t>Use of </a:t>
            </a:r>
            <a:r>
              <a:rPr lang="en-US" dirty="0">
                <a:latin typeface="Consolas" panose="020B0609020204030204" pitchFamily="49" charset="0"/>
              </a:rPr>
              <a:t>volatile</a:t>
            </a:r>
            <a:r>
              <a:rPr lang="en-US" dirty="0"/>
              <a:t> </a:t>
            </a:r>
            <a:r>
              <a:rPr lang="en-US" dirty="0" smtClean="0"/>
              <a:t>qualifier</a:t>
            </a:r>
            <a:endParaRPr lang="en-US" dirty="0"/>
          </a:p>
          <a:p>
            <a:pPr lvl="2"/>
            <a:r>
              <a:rPr lang="en-US" dirty="0"/>
              <a:t>Thread synchronization</a:t>
            </a:r>
          </a:p>
          <a:p>
            <a:pPr lvl="2"/>
            <a:r>
              <a:rPr lang="en-US" dirty="0"/>
              <a:t>Memory fences</a:t>
            </a:r>
          </a:p>
          <a:p>
            <a:endParaRPr lang="en-US" dirty="0"/>
          </a:p>
          <a:p>
            <a:r>
              <a:rPr lang="en-US" dirty="0"/>
              <a:t>Note: this transcends GPU computing, applies equally well to multi-core parallel computing</a:t>
            </a:r>
          </a:p>
        </p:txBody>
      </p:sp>
      <p:sp>
        <p:nvSpPr>
          <p:cNvPr id="4" name="Slide Number Placeholder 3">
            <a:extLst>
              <a:ext uri="{FF2B5EF4-FFF2-40B4-BE49-F238E27FC236}">
                <a16:creationId xmlns:a16="http://schemas.microsoft.com/office/drawing/2014/main" id="{90AEA622-6BD0-462F-BDDE-9E7A5D70C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1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3ED-35B7-4F85-B960-1A21F04B5AFF}"/>
              </a:ext>
            </a:extLst>
          </p:cNvPr>
          <p:cNvSpPr>
            <a:spLocks noGrp="1"/>
          </p:cNvSpPr>
          <p:nvPr>
            <p:ph type="title"/>
          </p:nvPr>
        </p:nvSpPr>
        <p:spPr/>
        <p:txBody>
          <a:bodyPr/>
          <a:lstStyle/>
          <a:p>
            <a:r>
              <a:rPr lang="en-US" dirty="0"/>
              <a:t>Ruminations, memory related</a:t>
            </a:r>
          </a:p>
        </p:txBody>
      </p:sp>
      <p:sp>
        <p:nvSpPr>
          <p:cNvPr id="3" name="Content Placeholder 2">
            <a:extLst>
              <a:ext uri="{FF2B5EF4-FFF2-40B4-BE49-F238E27FC236}">
                <a16:creationId xmlns:a16="http://schemas.microsoft.com/office/drawing/2014/main" id="{04C897E0-0BDD-4DA7-9953-FBE8BEBAB544}"/>
              </a:ext>
            </a:extLst>
          </p:cNvPr>
          <p:cNvSpPr>
            <a:spLocks noGrp="1"/>
          </p:cNvSpPr>
          <p:nvPr>
            <p:ph idx="1"/>
          </p:nvPr>
        </p:nvSpPr>
        <p:spPr/>
        <p:txBody>
          <a:bodyPr/>
          <a:lstStyle/>
          <a:p>
            <a:endParaRPr lang="en-US" dirty="0"/>
          </a:p>
          <a:p>
            <a:r>
              <a:rPr lang="en-US" dirty="0"/>
              <a:t>Ruminations, on two topics</a:t>
            </a:r>
          </a:p>
          <a:p>
            <a:endParaRPr lang="en-US" dirty="0"/>
          </a:p>
          <a:p>
            <a:endParaRPr lang="en-US" dirty="0"/>
          </a:p>
          <a:p>
            <a:pPr lvl="1"/>
            <a:r>
              <a:rPr lang="en-US" dirty="0"/>
              <a:t>Memory operations, getting the result right (broad discussion, for parallel computing)</a:t>
            </a:r>
          </a:p>
          <a:p>
            <a:pPr lvl="1"/>
            <a:endParaRPr lang="en-US" dirty="0"/>
          </a:p>
          <a:p>
            <a:pPr lvl="1"/>
            <a:endParaRPr lang="en-US" dirty="0"/>
          </a:p>
          <a:p>
            <a:pPr lvl="1"/>
            <a:endParaRPr lang="en-US" dirty="0"/>
          </a:p>
          <a:p>
            <a:pPr lvl="1"/>
            <a:r>
              <a:rPr lang="en-US" dirty="0"/>
              <a:t>Memory operations, getting the result fast (narrower discussion, for GPU computing)</a:t>
            </a:r>
          </a:p>
        </p:txBody>
      </p:sp>
      <p:sp>
        <p:nvSpPr>
          <p:cNvPr id="4" name="Slide Number Placeholder 3">
            <a:extLst>
              <a:ext uri="{FF2B5EF4-FFF2-40B4-BE49-F238E27FC236}">
                <a16:creationId xmlns:a16="http://schemas.microsoft.com/office/drawing/2014/main" id="{FB8A5B71-8451-44D1-AAC8-FE5B358F98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Arrow 4"/>
          <p:cNvSpPr/>
          <p:nvPr/>
        </p:nvSpPr>
        <p:spPr>
          <a:xfrm>
            <a:off x="207434" y="4580467"/>
            <a:ext cx="372533" cy="338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8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Access Issues</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48</a:t>
            </a:fld>
            <a:endParaRPr lang="en-US" altLang="en-US" dirty="0"/>
          </a:p>
        </p:txBody>
      </p:sp>
      <p:sp>
        <p:nvSpPr>
          <p:cNvPr id="3" name="Content Placeholder 2"/>
          <p:cNvSpPr>
            <a:spLocks noGrp="1"/>
          </p:cNvSpPr>
          <p:nvPr>
            <p:ph idx="4294967295"/>
          </p:nvPr>
        </p:nvSpPr>
        <p:spPr>
          <a:xfrm>
            <a:off x="423747" y="1676400"/>
            <a:ext cx="11537794" cy="4411663"/>
          </a:xfrm>
        </p:spPr>
        <p:txBody>
          <a:bodyPr>
            <a:normAutofit fontScale="92500" lnSpcReduction="20000"/>
          </a:bodyPr>
          <a:lstStyle/>
          <a:p>
            <a:r>
              <a:rPr lang="en-US" dirty="0" smtClean="0"/>
              <a:t>Issue 1: Not </a:t>
            </a:r>
            <a:r>
              <a:rPr lang="en-US" dirty="0"/>
              <a:t>all </a:t>
            </a:r>
            <a:r>
              <a:rPr lang="en-US" dirty="0">
                <a:solidFill>
                  <a:srgbClr val="0070C0"/>
                </a:solidFill>
              </a:rPr>
              <a:t>global</a:t>
            </a:r>
            <a:r>
              <a:rPr lang="en-US" dirty="0"/>
              <a:t> memory accesses are equally efficient</a:t>
            </a:r>
          </a:p>
          <a:p>
            <a:pPr lvl="1"/>
            <a:r>
              <a:rPr lang="en-US" dirty="0"/>
              <a:t>How can you optimize memory access?</a:t>
            </a:r>
          </a:p>
          <a:p>
            <a:pPr lvl="1"/>
            <a:r>
              <a:rPr lang="en-US" dirty="0" smtClean="0"/>
              <a:t>Question is highly relevant (for fast execution)</a:t>
            </a:r>
            <a:endParaRPr lang="en-US" dirty="0"/>
          </a:p>
          <a:p>
            <a:endParaRPr lang="en-US" dirty="0"/>
          </a:p>
          <a:p>
            <a:endParaRPr lang="en-US" dirty="0"/>
          </a:p>
          <a:p>
            <a:r>
              <a:rPr lang="en-US" dirty="0"/>
              <a:t>Issue </a:t>
            </a:r>
            <a:r>
              <a:rPr lang="en-US" dirty="0" smtClean="0"/>
              <a:t>2: </a:t>
            </a:r>
            <a:r>
              <a:rPr lang="en-US" dirty="0"/>
              <a:t>Not all </a:t>
            </a:r>
            <a:r>
              <a:rPr lang="en-US" dirty="0">
                <a:solidFill>
                  <a:srgbClr val="0070C0"/>
                </a:solidFill>
              </a:rPr>
              <a:t>shared</a:t>
            </a:r>
            <a:r>
              <a:rPr lang="en-US" dirty="0"/>
              <a:t> memory accesses are equally efficient</a:t>
            </a:r>
          </a:p>
          <a:p>
            <a:pPr lvl="1"/>
            <a:r>
              <a:rPr lang="en-US" dirty="0"/>
              <a:t>How can </a:t>
            </a:r>
            <a:r>
              <a:rPr lang="en-US" dirty="0" smtClean="0"/>
              <a:t>we optimize </a:t>
            </a:r>
            <a:r>
              <a:rPr lang="en-US" dirty="0"/>
              <a:t>shared memory accesses?</a:t>
            </a:r>
          </a:p>
          <a:p>
            <a:pPr lvl="1"/>
            <a:r>
              <a:rPr lang="en-US" dirty="0"/>
              <a:t>Moderately relevant question</a:t>
            </a:r>
          </a:p>
          <a:p>
            <a:pPr lvl="1"/>
            <a:r>
              <a:rPr lang="en-US" dirty="0"/>
              <a:t>Discussed </a:t>
            </a:r>
            <a:r>
              <a:rPr lang="en-US" dirty="0" smtClean="0"/>
              <a:t>already, </a:t>
            </a:r>
            <a:r>
              <a:rPr lang="en-US" dirty="0"/>
              <a:t>bottom line: avoid bank </a:t>
            </a:r>
            <a:r>
              <a:rPr lang="en-US" dirty="0" smtClean="0"/>
              <a:t>conflicts</a:t>
            </a:r>
            <a:endParaRPr lang="en-US" dirty="0"/>
          </a:p>
          <a:p>
            <a:pPr lvl="1"/>
            <a:endParaRPr lang="en-US" dirty="0"/>
          </a:p>
          <a:p>
            <a:endParaRPr lang="en-US" dirty="0"/>
          </a:p>
          <a:p>
            <a:endParaRPr lang="en-US" dirty="0"/>
          </a:p>
          <a:p>
            <a:r>
              <a:rPr lang="en-US" dirty="0"/>
              <a:t>NOTE: Getting global memory access right has higher priority</a:t>
            </a:r>
            <a:endParaRPr lang="en-US" sz="2000" dirty="0"/>
          </a:p>
        </p:txBody>
      </p:sp>
    </p:spTree>
    <p:extLst>
      <p:ext uri="{BB962C8B-B14F-4D97-AF65-F5344CB8AC3E}">
        <p14:creationId xmlns:p14="http://schemas.microsoft.com/office/powerpoint/2010/main" val="39521539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“Divergence”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Concept is similar to thread divergence and often conflated</a:t>
            </a:r>
          </a:p>
          <a:p>
            <a:endParaRPr lang="en-US" sz="1900" dirty="0"/>
          </a:p>
          <a:p>
            <a:endParaRPr lang="en-US" sz="1900" dirty="0"/>
          </a:p>
          <a:p>
            <a:r>
              <a:rPr lang="en-US" sz="2000" dirty="0"/>
              <a:t>Hardware is optimized for accessing contiguous blocks of global memory when performing loads and stores</a:t>
            </a:r>
          </a:p>
          <a:p>
            <a:endParaRPr lang="en-US" sz="1900" dirty="0"/>
          </a:p>
          <a:p>
            <a:endParaRPr lang="en-US" sz="1900" dirty="0"/>
          </a:p>
          <a:p>
            <a:r>
              <a:rPr lang="en-US" sz="1900" dirty="0"/>
              <a:t>“block of global memory”: a 128-byte aligned chunk of 128 byte of memory</a:t>
            </a:r>
          </a:p>
          <a:p>
            <a:pPr lvl="1"/>
            <a:r>
              <a:rPr lang="en-US" sz="1500" dirty="0"/>
              <a:t>Becomes a GPU cache line, once </a:t>
            </a:r>
            <a:r>
              <a:rPr lang="en-US" sz="1500" dirty="0" smtClean="0"/>
              <a:t>it gets read </a:t>
            </a:r>
            <a:r>
              <a:rPr lang="en-US" sz="1500" dirty="0"/>
              <a:t>in L2 (and possibly L1) memory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49</a:t>
            </a:fld>
            <a:endParaRPr lang="en-US" altLang="en-US"/>
          </a:p>
        </p:txBody>
      </p:sp>
    </p:spTree>
    <p:extLst>
      <p:ext uri="{BB962C8B-B14F-4D97-AF65-F5344CB8AC3E}">
        <p14:creationId xmlns:p14="http://schemas.microsoft.com/office/powerpoint/2010/main" val="1268628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Ways to Set Aside Shared Memory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a:t>
            </a:fld>
            <a:endParaRPr lang="en-US" altLang="en-US"/>
          </a:p>
        </p:txBody>
      </p:sp>
      <p:sp>
        <p:nvSpPr>
          <p:cNvPr id="3" name="Content Placeholder 2"/>
          <p:cNvSpPr>
            <a:spLocks noGrp="1"/>
          </p:cNvSpPr>
          <p:nvPr>
            <p:ph idx="4294967295"/>
          </p:nvPr>
        </p:nvSpPr>
        <p:spPr>
          <a:xfrm>
            <a:off x="236407" y="1182069"/>
            <a:ext cx="8229600" cy="2179638"/>
          </a:xfrm>
        </p:spPr>
        <p:txBody>
          <a:bodyPr/>
          <a:lstStyle/>
          <a:p>
            <a:pPr marL="342900" indent="-342900" fontAlgn="base">
              <a:spcBef>
                <a:spcPct val="20000"/>
              </a:spcBef>
              <a:spcAft>
                <a:spcPct val="0"/>
              </a:spcAft>
              <a:buClr>
                <a:schemeClr val="tx2"/>
              </a:buClr>
              <a:buSzPct val="70000"/>
              <a:buFont typeface="Wingdings" pitchFamily="2" charset="2"/>
              <a:buChar char="l"/>
            </a:pPr>
            <a:r>
              <a:rPr lang="en-US" sz="2000" dirty="0"/>
              <a:t>First way: Statically, declared inside a kernel</a:t>
            </a:r>
          </a:p>
          <a:p>
            <a:pPr lvl="1"/>
            <a:r>
              <a:rPr lang="en-US" sz="1800" dirty="0"/>
              <a:t>See matrix multiplication example w/ shared memory use</a:t>
            </a:r>
          </a:p>
          <a:p>
            <a:pPr lvl="1"/>
            <a:endParaRPr lang="en-US" sz="1600" dirty="0"/>
          </a:p>
          <a:p>
            <a:pPr marL="342900" indent="-342900" fontAlgn="base">
              <a:spcBef>
                <a:spcPct val="20000"/>
              </a:spcBef>
              <a:spcAft>
                <a:spcPct val="0"/>
              </a:spcAft>
              <a:buClr>
                <a:schemeClr val="tx2"/>
              </a:buClr>
              <a:buSzPct val="70000"/>
              <a:buFont typeface="Wingdings" pitchFamily="2" charset="2"/>
              <a:buChar char="l"/>
            </a:pPr>
            <a:r>
              <a:rPr lang="en-US" sz="2000" dirty="0"/>
              <a:t>Second way: Through the execution configuration</a:t>
            </a:r>
          </a:p>
          <a:p>
            <a:pPr lvl="1"/>
            <a:r>
              <a:rPr lang="en-US" dirty="0">
                <a:solidFill>
                  <a:srgbClr val="0070C0"/>
                </a:solidFill>
                <a:latin typeface="Consolas" pitchFamily="49" charset="0"/>
                <a:cs typeface="Consolas" pitchFamily="49" charset="0"/>
              </a:rPr>
              <a:t>Ns</a:t>
            </a:r>
            <a:r>
              <a:rPr lang="en-US" sz="1800" dirty="0"/>
              <a:t> below indicates size (in bytes) to be allocated in shared memory</a:t>
            </a:r>
          </a:p>
        </p:txBody>
      </p:sp>
      <p:sp>
        <p:nvSpPr>
          <p:cNvPr id="6" name="Rectangle 5"/>
          <p:cNvSpPr/>
          <p:nvPr/>
        </p:nvSpPr>
        <p:spPr>
          <a:xfrm>
            <a:off x="2019300" y="3104246"/>
            <a:ext cx="8153400" cy="2308324"/>
          </a:xfrm>
          <a:prstGeom prst="rect">
            <a:avLst/>
          </a:prstGeom>
          <a:solidFill>
            <a:schemeClr val="bg1">
              <a:lumMod val="85000"/>
            </a:schemeClr>
          </a:solidFill>
        </p:spPr>
        <p:txBody>
          <a:bodyPr wrap="square">
            <a:spAutoFit/>
          </a:bodyPr>
          <a:lstStyle/>
          <a:p>
            <a:r>
              <a:rPr lang="en-US" sz="1600" dirty="0">
                <a:solidFill>
                  <a:srgbClr val="FF00FF"/>
                </a:solidFill>
                <a:latin typeface="Consolas" pitchFamily="49" charset="0"/>
                <a:cs typeface="Consolas" pitchFamily="49" charset="0"/>
              </a:rPr>
              <a:t>__global__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MyFunc</a:t>
            </a:r>
            <a:r>
              <a:rPr lang="en-US" sz="1600" dirty="0">
                <a:solidFill>
                  <a:prstClr val="black"/>
                </a:solidFill>
                <a:latin typeface="Consolas" pitchFamily="49" charset="0"/>
                <a:cs typeface="Consolas" pitchFamily="49" charset="0"/>
              </a:rPr>
              <a:t>(</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__device__ or __global__ function </a:t>
            </a:r>
          </a:p>
          <a:p>
            <a:r>
              <a:rPr lang="en-US" sz="1600" dirty="0">
                <a:solidFill>
                  <a:prstClr val="black"/>
                </a:solidFill>
                <a:latin typeface="Consolas" pitchFamily="49" charset="0"/>
                <a:cs typeface="Consolas" pitchFamily="49" charset="0"/>
              </a:rPr>
              <a:t>{</a:t>
            </a:r>
          </a:p>
          <a:p>
            <a:r>
              <a:rPr lang="en-US" sz="1600" dirty="0">
                <a:solidFill>
                  <a:srgbClr val="0000FF"/>
                </a:solidFill>
                <a:latin typeface="Consolas" pitchFamily="49" charset="0"/>
                <a:cs typeface="Consolas" pitchFamily="49" charset="0"/>
              </a:rPr>
              <a:t>   extern</a:t>
            </a:r>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__shared__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shMemArray</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Size of </a:t>
            </a:r>
            <a:r>
              <a:rPr lang="en-US" sz="1600" dirty="0" err="1">
                <a:solidFill>
                  <a:srgbClr val="008000"/>
                </a:solidFill>
                <a:latin typeface="Consolas" pitchFamily="49" charset="0"/>
                <a:cs typeface="Consolas" pitchFamily="49" charset="0"/>
              </a:rPr>
              <a:t>shMemArray</a:t>
            </a:r>
            <a:r>
              <a:rPr lang="en-US" sz="1600" dirty="0">
                <a:solidFill>
                  <a:srgbClr val="008000"/>
                </a:solidFill>
                <a:latin typeface="Consolas" pitchFamily="49" charset="0"/>
                <a:cs typeface="Consolas" pitchFamily="49" charset="0"/>
              </a:rPr>
              <a:t> determined through the execution configuration</a:t>
            </a:r>
          </a:p>
          <a:p>
            <a:r>
              <a:rPr lang="en-US" sz="1600" dirty="0">
                <a:solidFill>
                  <a:srgbClr val="008000"/>
                </a:solidFill>
                <a:latin typeface="Consolas" pitchFamily="49" charset="0"/>
                <a:cs typeface="Consolas" pitchFamily="49" charset="0"/>
              </a:rPr>
              <a:t>   // You can use </a:t>
            </a:r>
            <a:r>
              <a:rPr lang="en-US" sz="1600" dirty="0" err="1">
                <a:solidFill>
                  <a:srgbClr val="008000"/>
                </a:solidFill>
                <a:latin typeface="Consolas" pitchFamily="49" charset="0"/>
                <a:cs typeface="Consolas" pitchFamily="49" charset="0"/>
              </a:rPr>
              <a:t>shMemArray</a:t>
            </a:r>
            <a:r>
              <a:rPr lang="en-US" sz="1600" dirty="0">
                <a:solidFill>
                  <a:srgbClr val="008000"/>
                </a:solidFill>
                <a:latin typeface="Consolas" pitchFamily="49" charset="0"/>
                <a:cs typeface="Consolas" pitchFamily="49" charset="0"/>
              </a:rPr>
              <a:t> as you wish here…</a:t>
            </a:r>
          </a:p>
          <a:p>
            <a:r>
              <a:rPr lang="en-US"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srgbClr val="008000"/>
                </a:solidFill>
                <a:latin typeface="Consolas" pitchFamily="49" charset="0"/>
                <a:cs typeface="Consolas" pitchFamily="49" charset="0"/>
              </a:rPr>
              <a:t>// invoke like this</a:t>
            </a:r>
          </a:p>
          <a:p>
            <a:r>
              <a:rPr lang="en-US" sz="1600" dirty="0" err="1">
                <a:solidFill>
                  <a:prstClr val="black"/>
                </a:solidFill>
                <a:latin typeface="Consolas" pitchFamily="49" charset="0"/>
                <a:cs typeface="Consolas" pitchFamily="49" charset="0"/>
              </a:rPr>
              <a:t>MyFunc</a:t>
            </a:r>
            <a:r>
              <a:rPr lang="en-US" sz="1600" dirty="0">
                <a:solidFill>
                  <a:prstClr val="black"/>
                </a:solidFill>
                <a:latin typeface="Consolas" pitchFamily="49" charset="0"/>
                <a:cs typeface="Consolas" pitchFamily="49" charset="0"/>
              </a:rPr>
              <a:t>&lt;&lt;&lt; Dg, </a:t>
            </a:r>
            <a:r>
              <a:rPr lang="en-US" sz="1600" dirty="0" err="1">
                <a:solidFill>
                  <a:prstClr val="black"/>
                </a:solidFill>
                <a:latin typeface="Consolas" pitchFamily="49" charset="0"/>
                <a:cs typeface="Consolas" pitchFamily="49" charset="0"/>
              </a:rPr>
              <a:t>Db</a:t>
            </a:r>
            <a:r>
              <a:rPr lang="en-US" sz="1600" dirty="0">
                <a:solidFill>
                  <a:prstClr val="black"/>
                </a:solidFill>
                <a:latin typeface="Consolas" pitchFamily="49" charset="0"/>
                <a:cs typeface="Consolas" pitchFamily="49" charset="0"/>
              </a:rPr>
              <a:t>, </a:t>
            </a:r>
            <a:r>
              <a:rPr lang="en-US" sz="1600" dirty="0">
                <a:solidFill>
                  <a:srgbClr val="0070C0"/>
                </a:solidFill>
                <a:latin typeface="Consolas" pitchFamily="49" charset="0"/>
                <a:cs typeface="Consolas" pitchFamily="49" charset="0"/>
              </a:rPr>
              <a:t>Ns</a:t>
            </a:r>
            <a:r>
              <a:rPr lang="en-US" sz="1600" dirty="0">
                <a:solidFill>
                  <a:prstClr val="black"/>
                </a:solidFill>
                <a:latin typeface="Consolas" pitchFamily="49" charset="0"/>
                <a:cs typeface="Consolas" pitchFamily="49" charset="0"/>
              </a:rPr>
              <a:t> &gt;&gt;&gt;(parameter);</a:t>
            </a:r>
          </a:p>
        </p:txBody>
      </p:sp>
      <p:sp>
        <p:nvSpPr>
          <p:cNvPr id="8" name="Content Placeholder 2"/>
          <p:cNvSpPr txBox="1">
            <a:spLocks/>
          </p:cNvSpPr>
          <p:nvPr/>
        </p:nvSpPr>
        <p:spPr bwMode="auto">
          <a:xfrm>
            <a:off x="236406" y="5849930"/>
            <a:ext cx="9251051"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Third way: Dynamically, via CUDA Driver API</a:t>
            </a:r>
          </a:p>
          <a:p>
            <a:pPr lvl="1"/>
            <a:r>
              <a:rPr lang="en-US" sz="1800" dirty="0"/>
              <a:t>Advanced feature, uses API function </a:t>
            </a:r>
            <a:r>
              <a:rPr lang="en-US" sz="1800" dirty="0" err="1">
                <a:latin typeface="Consolas" pitchFamily="49" charset="0"/>
                <a:cs typeface="Consolas" pitchFamily="49" charset="0"/>
              </a:rPr>
              <a:t>cuFuncSetSharedSize</a:t>
            </a:r>
            <a:r>
              <a:rPr lang="en-US" sz="1800" dirty="0">
                <a:latin typeface="Consolas" pitchFamily="49" charset="0"/>
                <a:cs typeface="Consolas" pitchFamily="49" charset="0"/>
              </a:rPr>
              <a:t>()</a:t>
            </a:r>
            <a:r>
              <a:rPr lang="en-US" sz="1800" dirty="0"/>
              <a:t>, not discussed here</a:t>
            </a:r>
          </a:p>
        </p:txBody>
      </p:sp>
      <p:sp>
        <p:nvSpPr>
          <p:cNvPr id="5" name="Rectangle 4"/>
          <p:cNvSpPr/>
          <p:nvPr/>
        </p:nvSpPr>
        <p:spPr>
          <a:xfrm>
            <a:off x="4053207" y="5091514"/>
            <a:ext cx="304800" cy="2509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87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sz="3200" dirty="0"/>
              <a:t>Global Memory Access</a:t>
            </a:r>
          </a:p>
        </p:txBody>
      </p:sp>
      <p:sp>
        <p:nvSpPr>
          <p:cNvPr id="1044483" name="Rectangle 3"/>
          <p:cNvSpPr>
            <a:spLocks noGrp="1" noChangeArrowheads="1"/>
          </p:cNvSpPr>
          <p:nvPr>
            <p:ph idx="1"/>
          </p:nvPr>
        </p:nvSpPr>
        <p:spPr/>
        <p:txBody>
          <a:bodyPr/>
          <a:lstStyle/>
          <a:p>
            <a:endParaRPr lang="en-US" sz="2000" dirty="0"/>
          </a:p>
          <a:p>
            <a:r>
              <a:rPr lang="en-US" sz="2000" dirty="0"/>
              <a:t>Two aspects of global memory access are relevant when fetching data into shared memory and/or registers</a:t>
            </a:r>
          </a:p>
          <a:p>
            <a:endParaRPr lang="en-US" sz="2000" dirty="0"/>
          </a:p>
          <a:p>
            <a:pPr lvl="1"/>
            <a:r>
              <a:rPr lang="en-US" sz="1800" dirty="0"/>
              <a:t>The </a:t>
            </a:r>
            <a:r>
              <a:rPr lang="en-US" sz="1800" b="1" dirty="0">
                <a:solidFill>
                  <a:srgbClr val="C00000"/>
                </a:solidFill>
              </a:rPr>
              <a:t>layout of the access </a:t>
            </a:r>
            <a:r>
              <a:rPr lang="en-US" sz="1800" dirty="0"/>
              <a:t>to global memory (the pattern of the access) </a:t>
            </a:r>
          </a:p>
          <a:p>
            <a:pPr lvl="1"/>
            <a:endParaRPr lang="en-US" sz="1800" dirty="0"/>
          </a:p>
          <a:p>
            <a:pPr lvl="1"/>
            <a:r>
              <a:rPr lang="en-US" sz="1800" dirty="0"/>
              <a:t>The </a:t>
            </a:r>
            <a:r>
              <a:rPr lang="en-US" sz="1800" b="1" dirty="0">
                <a:solidFill>
                  <a:srgbClr val="C00000"/>
                </a:solidFill>
              </a:rPr>
              <a:t>alignment</a:t>
            </a:r>
            <a:r>
              <a:rPr lang="en-US" sz="1800" dirty="0"/>
              <a:t> of the data you try to fetch from global memory</a:t>
            </a:r>
          </a:p>
          <a:p>
            <a:pPr lvl="1"/>
            <a:endParaRPr lang="en-US" sz="1800" dirty="0"/>
          </a:p>
          <a:p>
            <a:pPr lvl="1"/>
            <a:endParaRPr lang="en-US" sz="1800" dirty="0"/>
          </a:p>
          <a:p>
            <a:pPr lvl="1"/>
            <a:endParaRPr lang="en-US" sz="1800" dirty="0"/>
          </a:p>
          <a:p>
            <a:pPr lvl="1"/>
            <a:endParaRPr lang="en-US" sz="1800" dirty="0"/>
          </a:p>
          <a:p>
            <a:r>
              <a:rPr lang="en-US" sz="2000" u="sng" dirty="0" smtClean="0"/>
              <a:t>IMPORTANT</a:t>
            </a:r>
            <a:r>
              <a:rPr lang="en-US" sz="2000" dirty="0" smtClean="0"/>
              <a:t>:</a:t>
            </a:r>
            <a:endParaRPr lang="en-US" sz="2000" dirty="0"/>
          </a:p>
          <a:p>
            <a:pPr lvl="1"/>
            <a:r>
              <a:rPr lang="en-US" sz="1600" dirty="0"/>
              <a:t>The two attributes in red above should be interpreted in the context of a memory transaction carried out by </a:t>
            </a:r>
            <a:r>
              <a:rPr lang="en-US" sz="1600" dirty="0" smtClean="0"/>
              <a:t>one </a:t>
            </a:r>
            <a:r>
              <a:rPr lang="en-US" sz="1600" dirty="0"/>
              <a:t>warp of threads</a:t>
            </a:r>
          </a:p>
          <a:p>
            <a:pPr marL="344487" lvl="1" indent="0">
              <a:buNone/>
            </a:pPr>
            <a:endParaRPr lang="en-US" sz="18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50</a:t>
            </a:fld>
            <a:endParaRPr lang="en-US" altLang="en-US" dirty="0"/>
          </a:p>
        </p:txBody>
      </p:sp>
    </p:spTree>
    <p:extLst>
      <p:ext uri="{BB962C8B-B14F-4D97-AF65-F5344CB8AC3E}">
        <p14:creationId xmlns:p14="http://schemas.microsoft.com/office/powerpoint/2010/main" val="415622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sz="3200" dirty="0"/>
              <a:t>Comment, on the “</a:t>
            </a:r>
            <a:r>
              <a:rPr lang="en-US" sz="3200" dirty="0">
                <a:solidFill>
                  <a:srgbClr val="FFC000"/>
                </a:solidFill>
              </a:rPr>
              <a:t>layout of the access</a:t>
            </a:r>
            <a:r>
              <a:rPr lang="en-US" sz="3200" dirty="0"/>
              <a:t>” attribute</a:t>
            </a:r>
          </a:p>
        </p:txBody>
      </p:sp>
      <p:sp>
        <p:nvSpPr>
          <p:cNvPr id="1052675" name="Rectangle 3"/>
          <p:cNvSpPr>
            <a:spLocks noGrp="1" noChangeArrowheads="1"/>
          </p:cNvSpPr>
          <p:nvPr>
            <p:ph idx="1"/>
          </p:nvPr>
        </p:nvSpPr>
        <p:spPr/>
        <p:txBody>
          <a:bodyPr/>
          <a:lstStyle/>
          <a:p>
            <a:endParaRPr lang="en-US" sz="2000" dirty="0"/>
          </a:p>
          <a:p>
            <a:r>
              <a:rPr lang="en-US" sz="2000" dirty="0"/>
              <a:t>The basic idea: </a:t>
            </a:r>
          </a:p>
          <a:p>
            <a:pPr lvl="1"/>
            <a:r>
              <a:rPr lang="en-US" sz="1800" dirty="0"/>
              <a:t>Suppose each thread in a warp accesses a global memory address for a load operation at some point in the execution of the kernel</a:t>
            </a:r>
          </a:p>
          <a:p>
            <a:pPr lvl="2"/>
            <a:endParaRPr lang="en-US" sz="1500" dirty="0"/>
          </a:p>
          <a:p>
            <a:pPr lvl="1"/>
            <a:r>
              <a:rPr lang="en-US" sz="1800" dirty="0"/>
              <a:t>These threads can access global memory data that is either </a:t>
            </a:r>
            <a:r>
              <a:rPr lang="en-US" sz="1800" dirty="0">
                <a:solidFill>
                  <a:srgbClr val="0070C0"/>
                </a:solidFill>
              </a:rPr>
              <a:t>(a)</a:t>
            </a:r>
            <a:r>
              <a:rPr lang="en-US" sz="1800" dirty="0"/>
              <a:t> neatly grouped, or </a:t>
            </a:r>
            <a:r>
              <a:rPr lang="en-US" sz="1800" dirty="0">
                <a:solidFill>
                  <a:srgbClr val="0070C0"/>
                </a:solidFill>
              </a:rPr>
              <a:t>(b)</a:t>
            </a:r>
            <a:r>
              <a:rPr lang="en-US" sz="1800" dirty="0"/>
              <a:t> scattered all over the place</a:t>
            </a:r>
          </a:p>
          <a:p>
            <a:pPr lvl="2"/>
            <a:endParaRPr lang="en-US" sz="1500" dirty="0"/>
          </a:p>
          <a:p>
            <a:pPr lvl="1"/>
            <a:r>
              <a:rPr lang="en-US" sz="1800" dirty="0"/>
              <a:t>Case (a) is called a “</a:t>
            </a:r>
            <a:r>
              <a:rPr lang="en-US" sz="1800" dirty="0">
                <a:solidFill>
                  <a:srgbClr val="C00000"/>
                </a:solidFill>
              </a:rPr>
              <a:t>coalesced memory access</a:t>
            </a:r>
            <a:r>
              <a:rPr lang="en-US" sz="1800" dirty="0"/>
              <a:t>” </a:t>
            </a:r>
          </a:p>
          <a:p>
            <a:pPr lvl="2"/>
            <a:r>
              <a:rPr lang="en-US" sz="1700" dirty="0"/>
              <a:t>If you end up with (b) this will adversely impact the </a:t>
            </a:r>
            <a:r>
              <a:rPr lang="en-US" sz="1700" dirty="0" smtClean="0"/>
              <a:t>effective bandwidth of your program</a:t>
            </a:r>
            <a:endParaRPr lang="en-US" sz="1700" dirty="0"/>
          </a:p>
          <a:p>
            <a:pPr lvl="2"/>
            <a:endParaRPr lang="en-US" sz="1500" dirty="0"/>
          </a:p>
          <a:p>
            <a:pPr lvl="1"/>
            <a:endParaRPr lang="en-US" sz="1800" dirty="0" smtClean="0"/>
          </a:p>
          <a:p>
            <a:pPr lvl="1"/>
            <a:r>
              <a:rPr lang="en-US" sz="1800" dirty="0" smtClean="0"/>
              <a:t>Analogy</a:t>
            </a:r>
            <a:endParaRPr lang="en-US" sz="1800" dirty="0"/>
          </a:p>
          <a:p>
            <a:pPr lvl="2"/>
            <a:r>
              <a:rPr lang="en-US" sz="1700" dirty="0" smtClean="0"/>
              <a:t>It’s one thing to get the timber I need from one forest</a:t>
            </a:r>
            <a:endParaRPr lang="en-US" sz="1700" dirty="0"/>
          </a:p>
          <a:p>
            <a:pPr lvl="2"/>
            <a:r>
              <a:rPr lang="en-US" sz="1700" dirty="0"/>
              <a:t>Alternatively, </a:t>
            </a:r>
            <a:r>
              <a:rPr lang="en-US" sz="1700" dirty="0" smtClean="0"/>
              <a:t>in case I need timber from different forests several trips will be in order to get what I need</a:t>
            </a:r>
            <a:endParaRPr lang="en-US" sz="17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51</a:t>
            </a:fld>
            <a:endParaRPr lang="en-US" altLang="en-US" dirty="0"/>
          </a:p>
        </p:txBody>
      </p:sp>
    </p:spTree>
    <p:extLst>
      <p:ext uri="{BB962C8B-B14F-4D97-AF65-F5344CB8AC3E}">
        <p14:creationId xmlns:p14="http://schemas.microsoft.com/office/powerpoint/2010/main" val="20439362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sz="3200" dirty="0"/>
              <a:t>Comment, on the “</a:t>
            </a:r>
            <a:r>
              <a:rPr lang="en-US" sz="3200" dirty="0">
                <a:solidFill>
                  <a:srgbClr val="FFC000"/>
                </a:solidFill>
              </a:rPr>
              <a:t>alignment</a:t>
            </a:r>
            <a:r>
              <a:rPr lang="en-US" sz="3200" dirty="0"/>
              <a:t>” attribute</a:t>
            </a:r>
          </a:p>
        </p:txBody>
      </p:sp>
      <p:sp>
        <p:nvSpPr>
          <p:cNvPr id="1052675" name="Rectangle 3"/>
          <p:cNvSpPr>
            <a:spLocks noGrp="1" noChangeArrowheads="1"/>
          </p:cNvSpPr>
          <p:nvPr>
            <p:ph idx="1"/>
          </p:nvPr>
        </p:nvSpPr>
        <p:spPr/>
        <p:txBody>
          <a:bodyPr/>
          <a:lstStyle/>
          <a:p>
            <a:endParaRPr lang="en-US" sz="2000" dirty="0"/>
          </a:p>
          <a:p>
            <a:endParaRPr lang="en-US" sz="2000" dirty="0"/>
          </a:p>
          <a:p>
            <a:endParaRPr lang="en-US" sz="2000" dirty="0"/>
          </a:p>
          <a:p>
            <a:r>
              <a:rPr lang="en-US" sz="2000" dirty="0"/>
              <a:t>Fact: Any address of memory allocated in device memory with </a:t>
            </a:r>
            <a:r>
              <a:rPr lang="en-US" sz="2000" dirty="0" err="1">
                <a:latin typeface="Consolas" panose="020B0609020204030204" pitchFamily="49" charset="0"/>
              </a:rPr>
              <a:t>cudaMalloc</a:t>
            </a:r>
            <a:r>
              <a:rPr lang="en-US" sz="2000" dirty="0"/>
              <a:t> is a multiple of 256</a:t>
            </a:r>
          </a:p>
          <a:p>
            <a:endParaRPr lang="en-US" sz="2000" dirty="0"/>
          </a:p>
          <a:p>
            <a:endParaRPr lang="en-US" sz="2000" dirty="0"/>
          </a:p>
          <a:p>
            <a:endParaRPr lang="en-US" sz="2000" dirty="0"/>
          </a:p>
          <a:p>
            <a:r>
              <a:rPr lang="en-US" sz="2000" dirty="0"/>
              <a:t>The “alignment” component of this story: </a:t>
            </a:r>
          </a:p>
          <a:p>
            <a:pPr lvl="1"/>
            <a:r>
              <a:rPr lang="en-US" sz="1600" dirty="0"/>
              <a:t>It’s a really nice if all threads in a warp access data inside only one memory block</a:t>
            </a:r>
          </a:p>
          <a:p>
            <a:endParaRPr lang="en-US" sz="2000" dirty="0"/>
          </a:p>
          <a:p>
            <a:endParaRPr lang="en-US" sz="20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52</a:t>
            </a:fld>
            <a:endParaRPr lang="en-US" altLang="en-US" dirty="0"/>
          </a:p>
        </p:txBody>
      </p:sp>
    </p:spTree>
    <p:extLst>
      <p:ext uri="{BB962C8B-B14F-4D97-AF65-F5344CB8AC3E}">
        <p14:creationId xmlns:p14="http://schemas.microsoft.com/office/powerpoint/2010/main" val="36483737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Hitting the jackpot/winning the lottery</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Best memory </a:t>
            </a:r>
            <a:r>
              <a:rPr lang="en-US" dirty="0" smtClean="0"/>
              <a:t>accesses are simultaneously: </a:t>
            </a:r>
            <a:r>
              <a:rPr lang="en-US" dirty="0"/>
              <a:t>(1) coalesced and (2) properly aligned</a:t>
            </a:r>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0734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A: Coalesced and aligned – great!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p:txBody>
              <a:bodyPr/>
              <a:lstStyle/>
              <a:p>
                <a:r>
                  <a:rPr lang="en-US" dirty="0" smtClean="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b="51715"/>
          <a:stretch/>
        </p:blipFill>
        <p:spPr>
          <a:xfrm>
            <a:off x="3322935" y="2235516"/>
            <a:ext cx="5334462" cy="2145985"/>
          </a:xfrm>
          <a:prstGeom prst="rect">
            <a:avLst/>
          </a:prstGeom>
        </p:spPr>
      </p:pic>
    </p:spTree>
    <p:extLst>
      <p:ext uri="{BB962C8B-B14F-4D97-AF65-F5344CB8AC3E}">
        <p14:creationId xmlns:p14="http://schemas.microsoft.com/office/powerpoint/2010/main" val="24477528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B: Coalesced, but not aligned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3"/>
              </p:nvPr>
            </p:nvSpPr>
            <p:spPr/>
            <p:txBody>
              <a:bodyPr/>
              <a:lstStyle/>
              <a:p>
                <a:r>
                  <a:rPr lang="en-US" dirty="0"/>
                  <a:t>[NVIDIA]</a:t>
                </a:r>
                <a14:m>
                  <m:oMath xmlns:m="http://schemas.openxmlformats.org/officeDocument/2006/math">
                    <m:r>
                      <a:rPr lang="en-US" i="1">
                        <a:latin typeface="Cambria Math" panose="02040503050406030204" pitchFamily="18" charset="0"/>
                      </a:rPr>
                      <m:t>→</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6749" t="48286" r="7385" b="3517"/>
          <a:stretch/>
        </p:blipFill>
        <p:spPr>
          <a:xfrm>
            <a:off x="3306233" y="2565400"/>
            <a:ext cx="4580467" cy="2142067"/>
          </a:xfrm>
          <a:prstGeom prst="rect">
            <a:avLst/>
          </a:prstGeom>
        </p:spPr>
      </p:pic>
    </p:spTree>
    <p:extLst>
      <p:ext uri="{BB962C8B-B14F-4D97-AF65-F5344CB8AC3E}">
        <p14:creationId xmlns:p14="http://schemas.microsoft.com/office/powerpoint/2010/main" val="19696553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this important?</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In </a:t>
            </a:r>
            <a:r>
              <a:rPr lang="en-US" sz="2000" dirty="0">
                <a:solidFill>
                  <a:srgbClr val="C00000"/>
                </a:solidFill>
              </a:rPr>
              <a:t>Scenario B</a:t>
            </a:r>
            <a:r>
              <a:rPr lang="en-US" sz="2000" dirty="0"/>
              <a:t> you have half the effective bandwidth you get in </a:t>
            </a:r>
            <a:r>
              <a:rPr lang="en-US" sz="2000" dirty="0">
                <a:solidFill>
                  <a:srgbClr val="C00000"/>
                </a:solidFill>
              </a:rPr>
              <a:t>Scenario A</a:t>
            </a:r>
          </a:p>
          <a:p>
            <a:pPr lvl="1"/>
            <a:r>
              <a:rPr lang="en-US" sz="1800" dirty="0"/>
              <a:t>Just because of the alignment of your data access</a:t>
            </a:r>
          </a:p>
          <a:p>
            <a:pPr lvl="1"/>
            <a:endParaRPr lang="en-US" sz="1600" dirty="0"/>
          </a:p>
          <a:p>
            <a:endParaRPr lang="en-US" sz="2000" dirty="0"/>
          </a:p>
          <a:p>
            <a:r>
              <a:rPr lang="en-US" sz="2000" dirty="0"/>
              <a:t>If your code is memory bound and dominated by this type of access, you might see a sizeable slow down…</a:t>
            </a:r>
          </a:p>
          <a:p>
            <a:pPr lvl="1"/>
            <a:endParaRPr lang="en-US" sz="1600" dirty="0"/>
          </a:p>
          <a:p>
            <a:endParaRPr lang="en-US" sz="2000" dirty="0"/>
          </a:p>
          <a:p>
            <a:r>
              <a:rPr lang="en-US" sz="2000" dirty="0"/>
              <a:t>The moral of the story:</a:t>
            </a:r>
          </a:p>
          <a:p>
            <a:pPr lvl="1"/>
            <a:r>
              <a:rPr lang="en-US" sz="1800" dirty="0"/>
              <a:t>When you reach out to fetch data from global memory, </a:t>
            </a:r>
            <a:r>
              <a:rPr lang="en-US" sz="1800" u="sng" dirty="0">
                <a:solidFill>
                  <a:srgbClr val="0070C0"/>
                </a:solidFill>
              </a:rPr>
              <a:t>visualize how a full warp reaches out for access</a:t>
            </a:r>
            <a:r>
              <a:rPr lang="en-US" sz="1800" dirty="0"/>
              <a:t>.  </a:t>
            </a:r>
            <a:endParaRPr lang="en-US" sz="1800" dirty="0" smtClean="0"/>
          </a:p>
          <a:p>
            <a:pPr lvl="2"/>
            <a:r>
              <a:rPr lang="en-US" sz="1600" dirty="0" smtClean="0"/>
              <a:t>Is the access coalesced and well aligned?</a:t>
            </a:r>
            <a:endParaRPr lang="en-US" sz="1600" dirty="0"/>
          </a:p>
          <a:p>
            <a:pPr lvl="1"/>
            <a:endParaRPr lang="en-US" sz="16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56</a:t>
            </a:fld>
            <a:endParaRPr lang="en-US" altLang="en-US" dirty="0"/>
          </a:p>
        </p:txBody>
      </p:sp>
    </p:spTree>
    <p:extLst>
      <p:ext uri="{BB962C8B-B14F-4D97-AF65-F5344CB8AC3E}">
        <p14:creationId xmlns:p14="http://schemas.microsoft.com/office/powerpoint/2010/main" val="7561289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effective bandwidth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dirty="0"/>
              </a:p>
              <a:p>
                <a:r>
                  <a:rPr lang="en-US" dirty="0"/>
                  <a:t>If you need data from multiple 128 byte-memory blocks, effective bandwidth goes down</a:t>
                </a:r>
              </a:p>
              <a:p>
                <a:endParaRPr lang="en-US" dirty="0"/>
              </a:p>
              <a:p>
                <a:endParaRPr lang="en-US" dirty="0"/>
              </a:p>
              <a:p>
                <a:r>
                  <a:rPr lang="en-US" dirty="0"/>
                  <a:t>Reduction in effective bandwidth (assuming caching doesn’t come into play)</a:t>
                </a:r>
              </a:p>
              <a:p>
                <a:pPr lvl="1"/>
                <a:r>
                  <a:rPr lang="en-US" dirty="0"/>
                  <a:t>Reduction equal to the number of 128-byte memory blocks you are hitting on</a:t>
                </a:r>
              </a:p>
              <a:p>
                <a:endParaRPr lang="en-US" dirty="0"/>
              </a:p>
              <a:p>
                <a:endParaRPr lang="en-US" dirty="0"/>
              </a:p>
              <a:p>
                <a:r>
                  <a:rPr lang="en-US" dirty="0"/>
                  <a:t>Side effect: if you work with type </a:t>
                </a:r>
                <a:r>
                  <a:rPr lang="en-US" dirty="0">
                    <a:solidFill>
                      <a:srgbClr val="0070C0"/>
                    </a:solidFill>
                    <a:latin typeface="Consolas" panose="020B0609020204030204" pitchFamily="49" charset="0"/>
                  </a:rPr>
                  <a:t>double</a:t>
                </a:r>
                <a:r>
                  <a:rPr lang="en-US" dirty="0"/>
                  <a:t>, </a:t>
                </a:r>
                <a:r>
                  <a:rPr lang="en-US" dirty="0" smtClean="0"/>
                  <a:t>effective </a:t>
                </a:r>
                <a:r>
                  <a:rPr lang="en-US" dirty="0"/>
                  <a:t>bandwidth </a:t>
                </a:r>
                <a:r>
                  <a:rPr lang="en-US" dirty="0" smtClean="0"/>
                  <a:t>halves (vs. </a:t>
                </a:r>
                <a:r>
                  <a:rPr lang="en-US" dirty="0">
                    <a:latin typeface="Consolas" panose="020B0609020204030204" pitchFamily="49" charset="0"/>
                  </a:rPr>
                  <a:t>float</a:t>
                </a:r>
                <a:r>
                  <a:rPr lang="en-US" dirty="0"/>
                  <a:t> or </a:t>
                </a:r>
                <a:r>
                  <a:rPr lang="en-US" dirty="0">
                    <a:latin typeface="Consolas" panose="020B0609020204030204" pitchFamily="49" charset="0"/>
                  </a:rPr>
                  <a:t>int</a:t>
                </a:r>
                <a:r>
                  <a:rPr lang="en-US" dirty="0"/>
                  <a:t>)</a:t>
                </a:r>
              </a:p>
              <a:p>
                <a:pPr lvl="1"/>
                <a:r>
                  <a:rPr lang="en-US" dirty="0">
                    <a:latin typeface="Consolas" panose="020B0609020204030204" pitchFamily="49" charset="0"/>
                  </a:rPr>
                  <a:t>float</a:t>
                </a:r>
                <a:r>
                  <a:rPr lang="en-US" dirty="0"/>
                  <a:t> &amp; </a:t>
                </a:r>
                <a:r>
                  <a:rPr lang="en-US" dirty="0">
                    <a:latin typeface="Consolas" panose="020B0609020204030204" pitchFamily="49" charset="0"/>
                  </a:rPr>
                  <a:t>int</a:t>
                </a:r>
                <a:r>
                  <a:rPr lang="en-US" dirty="0"/>
                  <a:t>: 4 bytes (4 </a:t>
                </a:r>
                <a14:m>
                  <m:oMath xmlns:m="http://schemas.openxmlformats.org/officeDocument/2006/math">
                    <m:r>
                      <a:rPr lang="en-US" b="0" i="1" smtClean="0">
                        <a:latin typeface="Cambria Math" panose="02040503050406030204" pitchFamily="18" charset="0"/>
                      </a:rPr>
                      <m:t>×</m:t>
                    </m:r>
                  </m:oMath>
                </a14:m>
                <a:r>
                  <a:rPr lang="en-US" dirty="0"/>
                  <a:t>32 threads/warp = 128 </a:t>
                </a:r>
                <a:r>
                  <a:rPr lang="en-US" dirty="0" smtClean="0"/>
                  <a:t>bytes)</a:t>
                </a:r>
                <a:endParaRPr lang="en-US" dirty="0"/>
              </a:p>
              <a:p>
                <a:pPr lvl="1"/>
                <a:r>
                  <a:rPr lang="en-US" dirty="0">
                    <a:latin typeface="Consolas" panose="020B0609020204030204" pitchFamily="49" charset="0"/>
                  </a:rPr>
                  <a:t>double</a:t>
                </a:r>
                <a:r>
                  <a:rPr lang="en-US" dirty="0"/>
                  <a:t>: 8 bytes (8 </a:t>
                </a:r>
                <a14:m>
                  <m:oMath xmlns:m="http://schemas.openxmlformats.org/officeDocument/2006/math">
                    <m:r>
                      <a:rPr lang="en-US" i="1">
                        <a:latin typeface="Cambria Math" panose="02040503050406030204" pitchFamily="18" charset="0"/>
                      </a:rPr>
                      <m:t>×</m:t>
                    </m:r>
                  </m:oMath>
                </a14:m>
                <a:r>
                  <a:rPr lang="en-US" dirty="0"/>
                  <a:t>32 threads/warp = 256 bytes </a:t>
                </a:r>
                <a14:m>
                  <m:oMath xmlns:m="http://schemas.openxmlformats.org/officeDocument/2006/math">
                    <m:r>
                      <a:rPr lang="en-US" i="1">
                        <a:latin typeface="Cambria Math" panose="02040503050406030204" pitchFamily="18" charset="0"/>
                      </a:rPr>
                      <m:t>→</m:t>
                    </m:r>
                  </m:oMath>
                </a14:m>
                <a:r>
                  <a:rPr lang="en-US" dirty="0"/>
                  <a:t> </a:t>
                </a:r>
                <a:r>
                  <a:rPr lang="en-US" dirty="0" smtClean="0"/>
                  <a:t>likely hitting at </a:t>
                </a:r>
                <a:r>
                  <a:rPr lang="en-US" dirty="0"/>
                  <a:t>least 2 mem. blocks)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121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Adding Two Matrices</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58</a:t>
            </a:fld>
            <a:endParaRPr lang="en-US" altLang="en-US" dirty="0"/>
          </a:p>
        </p:txBody>
      </p:sp>
      <p:sp>
        <p:nvSpPr>
          <p:cNvPr id="3" name="Content Placeholder 2"/>
          <p:cNvSpPr>
            <a:spLocks noGrp="1"/>
          </p:cNvSpPr>
          <p:nvPr>
            <p:ph idx="4294967295"/>
          </p:nvPr>
        </p:nvSpPr>
        <p:spPr>
          <a:xfrm>
            <a:off x="948267" y="1157027"/>
            <a:ext cx="8153400" cy="1252538"/>
          </a:xfrm>
        </p:spPr>
        <p:txBody>
          <a:bodyPr/>
          <a:lstStyle/>
          <a:p>
            <a:r>
              <a:rPr lang="en-US" sz="2000" dirty="0"/>
              <a:t>You have two matrices A and B of dimension </a:t>
            </a:r>
            <a:r>
              <a:rPr lang="en-US" sz="2000" dirty="0" err="1"/>
              <a:t>N</a:t>
            </a:r>
            <a:r>
              <a:rPr lang="en-US" sz="2000" dirty="0" err="1">
                <a:latin typeface="cmsy10"/>
              </a:rPr>
              <a:t>x</a:t>
            </a:r>
            <a:r>
              <a:rPr lang="en-US" sz="2000" dirty="0" err="1"/>
              <a:t>N</a:t>
            </a:r>
            <a:r>
              <a:rPr lang="en-US" sz="2000" dirty="0"/>
              <a:t> (N=32)</a:t>
            </a:r>
          </a:p>
          <a:p>
            <a:r>
              <a:rPr lang="en-US" sz="2000" dirty="0"/>
              <a:t>You want to compute C=A+B in parallel</a:t>
            </a:r>
          </a:p>
          <a:p>
            <a:r>
              <a:rPr lang="en-US" sz="2000" dirty="0"/>
              <a:t>Code provided below (some details omitted, such as </a:t>
            </a:r>
            <a:r>
              <a:rPr lang="en-US" sz="2000" b="1" dirty="0"/>
              <a:t>#define N 32</a:t>
            </a:r>
            <a:r>
              <a:rPr lang="en-US" sz="2000" dirty="0"/>
              <a: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959" y="2506133"/>
            <a:ext cx="755650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8555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Test Your Understanding</a:t>
            </a:r>
          </a:p>
        </p:txBody>
      </p:sp>
      <p:sp>
        <p:nvSpPr>
          <p:cNvPr id="3" name="Content Placeholder 2"/>
          <p:cNvSpPr>
            <a:spLocks noGrp="1"/>
          </p:cNvSpPr>
          <p:nvPr>
            <p:ph idx="1"/>
          </p:nvPr>
        </p:nvSpPr>
        <p:spPr/>
        <p:txBody>
          <a:bodyPr/>
          <a:lstStyle/>
          <a:p>
            <a:r>
              <a:rPr lang="en-US" sz="1800" dirty="0"/>
              <a:t>Given that the x field of a thread index changes the fastest, is the array indexing scheme on the previous slide good or bad?</a:t>
            </a:r>
          </a:p>
          <a:p>
            <a:pPr lvl="1"/>
            <a:r>
              <a:rPr lang="en-US" sz="1400" dirty="0"/>
              <a:t>HINT: think how threads are mapped into a set of 1D sequence of consecutive IDs</a:t>
            </a:r>
          </a:p>
          <a:p>
            <a:endParaRPr lang="en-US" sz="1800" dirty="0"/>
          </a:p>
          <a:p>
            <a:r>
              <a:rPr lang="en-US" sz="1800" dirty="0"/>
              <a:t>The “good or bad” refers to how data is accessed in the device’s global memory </a:t>
            </a:r>
          </a:p>
          <a:p>
            <a:endParaRPr lang="en-US" sz="1800" dirty="0"/>
          </a:p>
          <a:p>
            <a:endParaRPr lang="en-US" sz="1800" dirty="0"/>
          </a:p>
          <a:p>
            <a:r>
              <a:rPr lang="en-US" sz="1800" dirty="0"/>
              <a:t>In other words should we have</a:t>
            </a:r>
          </a:p>
          <a:p>
            <a:endParaRPr lang="en-US" sz="1800" dirty="0"/>
          </a:p>
          <a:p>
            <a:endParaRPr lang="en-US" sz="1800" dirty="0"/>
          </a:p>
          <a:p>
            <a:pPr marL="0" indent="0">
              <a:buNone/>
            </a:pPr>
            <a:r>
              <a:rPr lang="en-US" sz="1800" dirty="0"/>
              <a:t>		or… </a:t>
            </a:r>
          </a:p>
        </p:txBody>
      </p:sp>
      <p:sp>
        <p:nvSpPr>
          <p:cNvPr id="7" name="Slide Number Placeholder 6"/>
          <p:cNvSpPr>
            <a:spLocks noGrp="1"/>
          </p:cNvSpPr>
          <p:nvPr>
            <p:ph type="sldNum" sz="quarter" idx="12"/>
          </p:nvPr>
        </p:nvSpPr>
        <p:spPr/>
        <p:txBody>
          <a:bodyPr/>
          <a:lstStyle/>
          <a:p>
            <a:fld id="{2607EFA3-406F-4E56-9DD2-4C036976C4CD}" type="slidenum">
              <a:rPr lang="en-US" altLang="en-US" smtClean="0"/>
              <a:pPr/>
              <a:t>59</a:t>
            </a:fld>
            <a:endParaRPr lang="en-US" altLang="en-US" dirty="0"/>
          </a:p>
        </p:txBody>
      </p:sp>
      <p:sp>
        <p:nvSpPr>
          <p:cNvPr id="5" name="Rectangle 4"/>
          <p:cNvSpPr/>
          <p:nvPr/>
        </p:nvSpPr>
        <p:spPr>
          <a:xfrm>
            <a:off x="4705350" y="4724400"/>
            <a:ext cx="3603872" cy="369332"/>
          </a:xfrm>
          <a:prstGeom prst="rect">
            <a:avLst/>
          </a:prstGeom>
          <a:solidFill>
            <a:schemeClr val="accent1"/>
          </a:solidFill>
        </p:spPr>
        <p:txBody>
          <a:bodyPr wrap="none">
            <a:spAutoFit/>
          </a:bodyPr>
          <a:lstStyle/>
          <a:p>
            <a:r>
              <a:rPr lang="en-US" b="1" dirty="0">
                <a:latin typeface="Consolas" pitchFamily="49" charset="0"/>
                <a:cs typeface="Consolas" pitchFamily="49" charset="0"/>
              </a:rPr>
              <a:t>C[i][j] = A[i][j] + B[i][j]</a:t>
            </a:r>
          </a:p>
        </p:txBody>
      </p:sp>
      <p:sp>
        <p:nvSpPr>
          <p:cNvPr id="6" name="Rectangle 5"/>
          <p:cNvSpPr/>
          <p:nvPr/>
        </p:nvSpPr>
        <p:spPr>
          <a:xfrm>
            <a:off x="4715119" y="5638800"/>
            <a:ext cx="3603872" cy="369332"/>
          </a:xfrm>
          <a:prstGeom prst="rect">
            <a:avLst/>
          </a:prstGeom>
          <a:solidFill>
            <a:schemeClr val="accent1"/>
          </a:solidFill>
        </p:spPr>
        <p:txBody>
          <a:bodyPr wrap="none">
            <a:spAutoFit/>
          </a:bodyPr>
          <a:lstStyle/>
          <a:p>
            <a:r>
              <a:rPr lang="en-US" b="1" dirty="0">
                <a:latin typeface="Consolas" pitchFamily="49" charset="0"/>
                <a:cs typeface="Consolas" pitchFamily="49" charset="0"/>
              </a:rPr>
              <a:t>C[j][i] = A[j][i] + B[j][i]</a:t>
            </a:r>
          </a:p>
        </p:txBody>
      </p:sp>
    </p:spTree>
    <p:extLst>
      <p:ext uri="{BB962C8B-B14F-4D97-AF65-F5344CB8AC3E}">
        <p14:creationId xmlns:p14="http://schemas.microsoft.com/office/powerpoint/2010/main" val="2623285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Layout, Fermi and more recent architectures</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6</a:t>
            </a:fld>
            <a:endParaRPr lang="en-US" altLang="en-US" dirty="0"/>
          </a:p>
        </p:txBody>
      </p:sp>
      <p:sp>
        <p:nvSpPr>
          <p:cNvPr id="5" name="Rectangle 4"/>
          <p:cNvSpPr/>
          <p:nvPr/>
        </p:nvSpPr>
        <p:spPr>
          <a:xfrm>
            <a:off x="63501" y="6627168"/>
            <a:ext cx="684803" cy="230832"/>
          </a:xfrm>
          <a:prstGeom prst="rect">
            <a:avLst/>
          </a:prstGeom>
        </p:spPr>
        <p:txBody>
          <a:bodyPr wrap="none">
            <a:spAutoFit/>
          </a:bodyPr>
          <a:lstStyle/>
          <a:p>
            <a:r>
              <a:rPr lang="en-US" sz="900" dirty="0">
                <a:solidFill>
                  <a:srgbClr val="000000"/>
                </a:solidFill>
                <a:latin typeface="Arial"/>
              </a:rPr>
              <a:t>NVIDIA</a:t>
            </a:r>
            <a:r>
              <a:rPr lang="en-US" sz="900" dirty="0">
                <a:solidFill>
                  <a:srgbClr val="000000"/>
                </a:solidFill>
                <a:latin typeface="Arial"/>
                <a:cs typeface="Calibri"/>
              </a:rPr>
              <a:t>→</a:t>
            </a:r>
            <a:endParaRPr lang="en-US" sz="900" dirty="0">
              <a:solidFill>
                <a:srgbClr val="000000"/>
              </a:solidFill>
              <a:latin typeface="Arial"/>
            </a:endParaRPr>
          </a:p>
        </p:txBody>
      </p:sp>
      <p:grpSp>
        <p:nvGrpSpPr>
          <p:cNvPr id="6" name="Group 5"/>
          <p:cNvGrpSpPr/>
          <p:nvPr/>
        </p:nvGrpSpPr>
        <p:grpSpPr>
          <a:xfrm>
            <a:off x="2273301" y="2057401"/>
            <a:ext cx="7574145" cy="3770889"/>
            <a:chOff x="2273301" y="2057401"/>
            <a:chExt cx="7574145" cy="3770889"/>
          </a:xfrm>
        </p:grpSpPr>
        <p:pic>
          <p:nvPicPr>
            <p:cNvPr id="1026" name="Picture 2" descr="C:\Users\negrut\Academic\Classes\ME964\SupportMaterial\NVIDAmaterial\steveRennichMemJuly2011\Capture4.PNG"/>
            <p:cNvPicPr>
              <a:picLocks noChangeAspect="1" noChangeArrowheads="1"/>
            </p:cNvPicPr>
            <p:nvPr/>
          </p:nvPicPr>
          <p:blipFill rotWithShape="1">
            <a:blip r:embed="rId3">
              <a:extLst>
                <a:ext uri="{28A0092B-C50C-407E-A947-70E740481C1C}">
                  <a14:useLocalDpi xmlns:a14="http://schemas.microsoft.com/office/drawing/2010/main" val="0"/>
                </a:ext>
              </a:extLst>
            </a:blip>
            <a:srcRect l="9734" t="25412" r="7434" b="10488"/>
            <a:stretch/>
          </p:blipFill>
          <p:spPr bwMode="auto">
            <a:xfrm>
              <a:off x="2273301" y="2057401"/>
              <a:ext cx="7574145" cy="37708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53546" y="2209284"/>
              <a:ext cx="574196" cy="369332"/>
            </a:xfrm>
            <a:prstGeom prst="rect">
              <a:avLst/>
            </a:prstGeom>
            <a:solidFill>
              <a:srgbClr val="EAD0A0"/>
            </a:solidFill>
          </p:spPr>
          <p:txBody>
            <a:bodyPr wrap="none">
              <a:spAutoFit/>
            </a:bodyPr>
            <a:lstStyle/>
            <a:p>
              <a:r>
                <a:rPr lang="en-US" b="1" dirty="0">
                  <a:solidFill>
                    <a:srgbClr val="000000"/>
                  </a:solidFill>
                </a:rPr>
                <a:t>SM</a:t>
              </a:r>
              <a:r>
                <a:rPr lang="en-US" b="1" baseline="-25000" dirty="0">
                  <a:solidFill>
                    <a:srgbClr val="000000"/>
                  </a:solidFill>
                </a:rPr>
                <a:t>0</a:t>
              </a:r>
              <a:endParaRPr lang="en-US" b="1" baseline="-25000" dirty="0"/>
            </a:p>
          </p:txBody>
        </p:sp>
        <p:sp>
          <p:nvSpPr>
            <p:cNvPr id="7" name="Rectangle 6"/>
            <p:cNvSpPr/>
            <p:nvPr/>
          </p:nvSpPr>
          <p:spPr>
            <a:xfrm>
              <a:off x="5295096" y="2209284"/>
              <a:ext cx="574196" cy="369332"/>
            </a:xfrm>
            <a:prstGeom prst="rect">
              <a:avLst/>
            </a:prstGeom>
            <a:solidFill>
              <a:srgbClr val="EAD0A0"/>
            </a:solidFill>
          </p:spPr>
          <p:txBody>
            <a:bodyPr wrap="none">
              <a:spAutoFit/>
            </a:bodyPr>
            <a:lstStyle/>
            <a:p>
              <a:r>
                <a:rPr lang="en-US" b="1" dirty="0">
                  <a:solidFill>
                    <a:srgbClr val="000000"/>
                  </a:solidFill>
                </a:rPr>
                <a:t>SM</a:t>
              </a:r>
              <a:r>
                <a:rPr lang="en-US" b="1" baseline="-25000" dirty="0">
                  <a:solidFill>
                    <a:srgbClr val="000000"/>
                  </a:solidFill>
                </a:rPr>
                <a:t>1</a:t>
              </a:r>
              <a:endParaRPr lang="en-US" b="1" baseline="-25000" dirty="0"/>
            </a:p>
          </p:txBody>
        </p:sp>
        <p:sp>
          <p:nvSpPr>
            <p:cNvPr id="8" name="Rectangle 7"/>
            <p:cNvSpPr/>
            <p:nvPr/>
          </p:nvSpPr>
          <p:spPr>
            <a:xfrm>
              <a:off x="8451046" y="2209284"/>
              <a:ext cx="721672" cy="369332"/>
            </a:xfrm>
            <a:prstGeom prst="rect">
              <a:avLst/>
            </a:prstGeom>
            <a:solidFill>
              <a:srgbClr val="EAD0A0"/>
            </a:solidFill>
          </p:spPr>
          <p:txBody>
            <a:bodyPr wrap="none">
              <a:spAutoFit/>
            </a:bodyPr>
            <a:lstStyle/>
            <a:p>
              <a:r>
                <a:rPr lang="en-US" b="1" dirty="0">
                  <a:solidFill>
                    <a:srgbClr val="000000"/>
                  </a:solidFill>
                </a:rPr>
                <a:t>SM</a:t>
              </a:r>
              <a:r>
                <a:rPr lang="en-US" b="1" baseline="-25000" dirty="0">
                  <a:solidFill>
                    <a:srgbClr val="000000"/>
                  </a:solidFill>
                </a:rPr>
                <a:t>N-1</a:t>
              </a:r>
              <a:endParaRPr lang="en-US" b="1" baseline="-25000" dirty="0"/>
            </a:p>
          </p:txBody>
        </p:sp>
      </p:grpSp>
    </p:spTree>
    <p:extLst>
      <p:ext uri="{BB962C8B-B14F-4D97-AF65-F5344CB8AC3E}">
        <p14:creationId xmlns:p14="http://schemas.microsoft.com/office/powerpoint/2010/main" val="6802664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Reflecting on Accessing Global Memory in CUDA</a:t>
            </a:r>
          </a:p>
        </p:txBody>
      </p:sp>
      <p:sp>
        <p:nvSpPr>
          <p:cNvPr id="3" name="Content Placeholder 2"/>
          <p:cNvSpPr>
            <a:spLocks noGrp="1"/>
          </p:cNvSpPr>
          <p:nvPr>
            <p:ph idx="1"/>
          </p:nvPr>
        </p:nvSpPr>
        <p:spPr/>
        <p:txBody>
          <a:bodyPr>
            <a:normAutofit fontScale="92500" lnSpcReduction="10000"/>
          </a:bodyPr>
          <a:lstStyle/>
          <a:p>
            <a:r>
              <a:rPr lang="en-US" dirty="0"/>
              <a:t>Assume </a:t>
            </a:r>
            <a:r>
              <a:rPr lang="en-US" dirty="0" err="1">
                <a:latin typeface="Courier New" panose="02070309020205020404" pitchFamily="49" charset="0"/>
                <a:cs typeface="Courier New" panose="02070309020205020404" pitchFamily="49" charset="0"/>
              </a:rPr>
              <a:t>dA</a:t>
            </a:r>
            <a:r>
              <a:rPr lang="en-US" dirty="0"/>
              <a:t> is a device array, holding </a:t>
            </a:r>
            <a:r>
              <a:rPr lang="en-US" dirty="0" err="1">
                <a:latin typeface="Courier New" panose="02070309020205020404" pitchFamily="49" charset="0"/>
                <a:cs typeface="Courier New" panose="02070309020205020404" pitchFamily="49" charset="0"/>
              </a:rPr>
              <a:t>int</a:t>
            </a:r>
            <a:r>
              <a:rPr lang="en-US" dirty="0" err="1"/>
              <a:t>s</a:t>
            </a:r>
            <a:r>
              <a:rPr lang="en-US" dirty="0"/>
              <a:t> </a:t>
            </a:r>
          </a:p>
          <a:p>
            <a:r>
              <a:rPr lang="en-US" dirty="0"/>
              <a:t>Assume </a:t>
            </a:r>
            <a:r>
              <a:rPr lang="en-US" dirty="0">
                <a:latin typeface="Courier New" panose="02070309020205020404" pitchFamily="49" charset="0"/>
                <a:cs typeface="Courier New" panose="02070309020205020404" pitchFamily="49" charset="0"/>
              </a:rPr>
              <a:t>z[]</a:t>
            </a:r>
            <a:r>
              <a:rPr lang="en-US" dirty="0"/>
              <a:t> is an array of </a:t>
            </a:r>
            <a:r>
              <a:rPr lang="en-US" dirty="0">
                <a:latin typeface="Consolas" panose="020B0609020204030204" pitchFamily="49" charset="0"/>
              </a:rPr>
              <a:t>unsigned </a:t>
            </a:r>
            <a:r>
              <a:rPr lang="en-US" dirty="0" err="1">
                <a:latin typeface="Courier New" panose="02070309020205020404" pitchFamily="49" charset="0"/>
                <a:cs typeface="Courier New" panose="02070309020205020404" pitchFamily="49" charset="0"/>
              </a:rPr>
              <a:t>int</a:t>
            </a:r>
            <a:r>
              <a:rPr lang="en-US" dirty="0" err="1"/>
              <a:t>s</a:t>
            </a:r>
            <a:endParaRPr lang="en-US" dirty="0"/>
          </a:p>
          <a:p>
            <a:endParaRPr lang="en-US" dirty="0"/>
          </a:p>
          <a:p>
            <a:r>
              <a:rPr lang="en-US" dirty="0"/>
              <a:t>Which of these accesses are good/bad? Why?</a:t>
            </a: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threadIdx.x</a:t>
            </a:r>
            <a:r>
              <a:rPr lang="en-US" dirty="0">
                <a:latin typeface="Consolas" panose="020B0609020204030204" pitchFamily="49" charset="0"/>
                <a:cs typeface="Courier New" panose="02070309020205020404" pitchFamily="49" charset="0"/>
              </a:rPr>
              <a:t>]</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[threadIdx.x+2]</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[3*threadIdx.x+2]</a:t>
            </a:r>
          </a:p>
          <a:p>
            <a:pPr marL="801687" lvl="1" indent="-457200">
              <a:buFont typeface="+mj-lt"/>
              <a:buAutoNum type="arabicPeriod"/>
            </a:pPr>
            <a:endParaRPr lang="en-US" dirty="0">
              <a:latin typeface="Consolas" panose="020B0609020204030204" pitchFamily="49" charset="0"/>
            </a:endParaRPr>
          </a:p>
          <a:p>
            <a:pPr marL="801687" lvl="1" indent="-457200">
              <a:buFont typeface="+mj-lt"/>
              <a:buAutoNum type="arabicPeriod"/>
            </a:pPr>
            <a:r>
              <a:rPr lang="en-US" dirty="0" err="1">
                <a:latin typeface="Consolas" panose="020B0609020204030204" pitchFamily="49" charset="0"/>
                <a:cs typeface="Courier New" panose="02070309020205020404" pitchFamily="49" charset="0"/>
              </a:rPr>
              <a:t>dA</a:t>
            </a:r>
            <a:r>
              <a:rPr lang="en-US" dirty="0">
                <a:latin typeface="Consolas" panose="020B0609020204030204" pitchFamily="49" charset="0"/>
                <a:cs typeface="Courier New" panose="02070309020205020404" pitchFamily="49" charset="0"/>
              </a:rPr>
              <a:t>[z[</a:t>
            </a:r>
            <a:r>
              <a:rPr lang="en-US" dirty="0" err="1">
                <a:latin typeface="Consolas" panose="020B0609020204030204" pitchFamily="49" charset="0"/>
                <a:cs typeface="Courier New" panose="02070309020205020404" pitchFamily="49" charset="0"/>
              </a:rPr>
              <a:t>threadIdx.x</a:t>
            </a:r>
            <a:r>
              <a:rPr lang="en-US" dirty="0" smtClean="0">
                <a:latin typeface="Consolas" panose="020B0609020204030204" pitchFamily="49" charset="0"/>
                <a:cs typeface="Courier New" panose="02070309020205020404" pitchFamily="49" charset="0"/>
              </a:rPr>
              <a:t>]]</a:t>
            </a:r>
          </a:p>
          <a:p>
            <a:pPr>
              <a:lnSpc>
                <a:spcPct val="100000"/>
              </a:lnSpc>
            </a:pPr>
            <a:endParaRPr lang="en-US" dirty="0" smtClean="0"/>
          </a:p>
          <a:p>
            <a:pPr>
              <a:lnSpc>
                <a:spcPct val="100000"/>
              </a:lnSpc>
            </a:pPr>
            <a:r>
              <a:rPr lang="en-US" u="sng" dirty="0" smtClean="0"/>
              <a:t>This might be helpful</a:t>
            </a:r>
            <a:r>
              <a:rPr lang="en-US" dirty="0" smtClean="0"/>
              <a:t>: </a:t>
            </a:r>
            <a:r>
              <a:rPr lang="en-US" dirty="0"/>
              <a:t>When answering 1-4 </a:t>
            </a:r>
            <a:r>
              <a:rPr lang="en-US" dirty="0" smtClean="0"/>
              <a:t>above, imagine </a:t>
            </a:r>
            <a:r>
              <a:rPr lang="en-US" dirty="0"/>
              <a:t>you’re a </a:t>
            </a:r>
            <a:r>
              <a:rPr lang="en-US" dirty="0" smtClean="0"/>
              <a:t>thread </a:t>
            </a:r>
            <a:r>
              <a:rPr lang="en-US" dirty="0"/>
              <a:t>and </a:t>
            </a:r>
            <a:r>
              <a:rPr lang="en-US" dirty="0" smtClean="0"/>
              <a:t>try to understand what </a:t>
            </a:r>
            <a:r>
              <a:rPr lang="en-US" dirty="0"/>
              <a:t>the other 31 threads in the warp do when </a:t>
            </a:r>
            <a:r>
              <a:rPr lang="en-US" dirty="0" smtClean="0"/>
              <a:t>the warp executes some memory instruction</a:t>
            </a:r>
            <a:endParaRPr lang="en-US" dirty="0"/>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60</a:t>
            </a:fld>
            <a:endParaRPr lang="en-US" altLang="en-US" dirty="0"/>
          </a:p>
        </p:txBody>
      </p:sp>
    </p:spTree>
    <p:extLst>
      <p:ext uri="{BB962C8B-B14F-4D97-AF65-F5344CB8AC3E}">
        <p14:creationId xmlns:p14="http://schemas.microsoft.com/office/powerpoint/2010/main" val="23235872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Avoid Bad Memory Accesses?</a:t>
            </a:r>
          </a:p>
        </p:txBody>
      </p:sp>
      <p:sp>
        <p:nvSpPr>
          <p:cNvPr id="3" name="Content Placeholder 2"/>
          <p:cNvSpPr>
            <a:spLocks noGrp="1"/>
          </p:cNvSpPr>
          <p:nvPr>
            <p:ph idx="1"/>
          </p:nvPr>
        </p:nvSpPr>
        <p:spPr/>
        <p:txBody>
          <a:bodyPr/>
          <a:lstStyle/>
          <a:p>
            <a:pPr lvl="1"/>
            <a:endParaRPr lang="en-US" sz="1600" dirty="0"/>
          </a:p>
          <a:p>
            <a:r>
              <a:rPr lang="en-US" sz="2000" dirty="0"/>
              <a:t>Design your data structures in a way that leads to advantageous memory accesses</a:t>
            </a:r>
          </a:p>
          <a:p>
            <a:pPr lvl="1"/>
            <a:r>
              <a:rPr lang="en-US" sz="1600" dirty="0"/>
              <a:t>Choosing a design: done before you write any line of code</a:t>
            </a:r>
          </a:p>
          <a:p>
            <a:pPr lvl="1"/>
            <a:r>
              <a:rPr lang="en-US" sz="1600" dirty="0"/>
              <a:t>Reflect on your algorithm</a:t>
            </a:r>
          </a:p>
          <a:p>
            <a:pPr lvl="2"/>
            <a:r>
              <a:rPr lang="en-US" sz="1300" dirty="0"/>
              <a:t>What data it needs, how much of it, where you read from/write to, how often</a:t>
            </a:r>
          </a:p>
          <a:p>
            <a:endParaRPr lang="en-US" sz="2000" dirty="0"/>
          </a:p>
          <a:p>
            <a:r>
              <a:rPr lang="en-US" sz="2000" dirty="0"/>
              <a:t>A good data structure design for parallel computing is likely different than a good data structure design for sequential computing</a:t>
            </a:r>
          </a:p>
          <a:p>
            <a:endParaRPr lang="en-US" sz="2000" dirty="0"/>
          </a:p>
          <a:p>
            <a:r>
              <a:rPr lang="en-US" sz="2000" dirty="0"/>
              <a:t>I learn programming exclusively thinking about </a:t>
            </a:r>
            <a:r>
              <a:rPr lang="en-US" sz="2000" dirty="0">
                <a:solidFill>
                  <a:srgbClr val="0070C0"/>
                </a:solidFill>
              </a:rPr>
              <a:t>correctness </a:t>
            </a:r>
          </a:p>
          <a:p>
            <a:pPr lvl="1"/>
            <a:r>
              <a:rPr lang="en-US" sz="1600" dirty="0"/>
              <a:t>Then I added </a:t>
            </a:r>
            <a:r>
              <a:rPr lang="en-US" sz="1600" dirty="0">
                <a:solidFill>
                  <a:srgbClr val="0070C0"/>
                </a:solidFill>
              </a:rPr>
              <a:t>convenience</a:t>
            </a:r>
          </a:p>
          <a:p>
            <a:pPr lvl="1"/>
            <a:r>
              <a:rPr lang="en-US" sz="1600" dirty="0"/>
              <a:t>I’m trying now to also factor in </a:t>
            </a:r>
            <a:r>
              <a:rPr lang="en-US" sz="1600" dirty="0">
                <a:solidFill>
                  <a:srgbClr val="0070C0"/>
                </a:solidFill>
              </a:rPr>
              <a:t>speed</a:t>
            </a:r>
            <a:r>
              <a:rPr lang="en-US" sz="1600" dirty="0"/>
              <a:t> &amp; </a:t>
            </a:r>
            <a:r>
              <a:rPr lang="en-US" sz="1600" dirty="0">
                <a:solidFill>
                  <a:srgbClr val="0070C0"/>
                </a:solidFill>
              </a:rPr>
              <a:t>legacy/growth </a:t>
            </a:r>
            <a:r>
              <a:rPr lang="en-US" sz="1600" dirty="0"/>
              <a:t>&amp;</a:t>
            </a:r>
            <a:r>
              <a:rPr lang="en-US" sz="1600" dirty="0">
                <a:solidFill>
                  <a:srgbClr val="0070C0"/>
                </a:solidFill>
              </a:rPr>
              <a:t> portability</a:t>
            </a:r>
            <a:endParaRPr lang="en-US" sz="1600" dirty="0"/>
          </a:p>
          <a:p>
            <a:pPr lvl="1"/>
            <a:r>
              <a:rPr lang="en-US" sz="1600" dirty="0"/>
              <a:t>The </a:t>
            </a:r>
            <a:r>
              <a:rPr lang="en-US" sz="1600" dirty="0">
                <a:solidFill>
                  <a:srgbClr val="0070C0"/>
                </a:solidFill>
              </a:rPr>
              <a:t>correctness</a:t>
            </a:r>
            <a:r>
              <a:rPr lang="en-US" sz="1600" dirty="0"/>
              <a:t> is a must; then you have to decide on a compromise between </a:t>
            </a:r>
            <a:r>
              <a:rPr lang="en-US" sz="1600" dirty="0">
                <a:solidFill>
                  <a:srgbClr val="0070C0"/>
                </a:solidFill>
              </a:rPr>
              <a:t>convenience</a:t>
            </a:r>
            <a:r>
              <a:rPr lang="en-US" sz="1600" dirty="0"/>
              <a:t>, </a:t>
            </a:r>
            <a:r>
              <a:rPr lang="en-US" sz="1600" dirty="0">
                <a:solidFill>
                  <a:srgbClr val="0070C0"/>
                </a:solidFill>
              </a:rPr>
              <a:t>speed</a:t>
            </a:r>
            <a:r>
              <a:rPr lang="en-US" sz="1600" dirty="0"/>
              <a:t>, </a:t>
            </a:r>
            <a:r>
              <a:rPr lang="en-US" sz="1600" dirty="0">
                <a:solidFill>
                  <a:srgbClr val="0070C0"/>
                </a:solidFill>
              </a:rPr>
              <a:t>legacy</a:t>
            </a:r>
            <a:r>
              <a:rPr lang="en-US" sz="1600" dirty="0"/>
              <a:t> and </a:t>
            </a:r>
            <a:r>
              <a:rPr lang="en-US" sz="1600" dirty="0">
                <a:solidFill>
                  <a:srgbClr val="0070C0"/>
                </a:solidFill>
              </a:rPr>
              <a:t>portability</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61</a:t>
            </a:fld>
            <a:endParaRPr lang="en-US" altLang="en-US" dirty="0"/>
          </a:p>
        </p:txBody>
      </p:sp>
    </p:spTree>
    <p:extLst>
      <p:ext uri="{BB962C8B-B14F-4D97-AF65-F5344CB8AC3E}">
        <p14:creationId xmlns:p14="http://schemas.microsoft.com/office/powerpoint/2010/main" val="10553160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to Data Organization</a:t>
            </a:r>
          </a:p>
        </p:txBody>
      </p:sp>
      <p:sp>
        <p:nvSpPr>
          <p:cNvPr id="3" name="Content Placeholder 2"/>
          <p:cNvSpPr>
            <a:spLocks noGrp="1"/>
          </p:cNvSpPr>
          <p:nvPr>
            <p:ph idx="1"/>
          </p:nvPr>
        </p:nvSpPr>
        <p:spPr/>
        <p:txBody>
          <a:bodyPr/>
          <a:lstStyle/>
          <a:p>
            <a:endParaRPr lang="en-US" sz="2000" dirty="0"/>
          </a:p>
          <a:p>
            <a:r>
              <a:rPr lang="en-US" sz="2000" dirty="0"/>
              <a:t>Say you use in your program complex data constructs that could be organized using C-structures</a:t>
            </a:r>
          </a:p>
          <a:p>
            <a:endParaRPr lang="en-US" sz="2000" dirty="0"/>
          </a:p>
          <a:p>
            <a:r>
              <a:rPr lang="en-US" sz="2000" dirty="0"/>
              <a:t>For GPU computing, how is it more advantageous to store data in global memory?</a:t>
            </a:r>
          </a:p>
          <a:p>
            <a:pPr lvl="1"/>
            <a:r>
              <a:rPr lang="en-US" sz="1800" dirty="0"/>
              <a:t>Alternative A: as an array of </a:t>
            </a:r>
            <a:r>
              <a:rPr lang="en-US" sz="1800" dirty="0" smtClean="0"/>
              <a:t>structures (</a:t>
            </a:r>
            <a:r>
              <a:rPr lang="en-US" sz="1800" dirty="0" err="1" smtClean="0"/>
              <a:t>AoS</a:t>
            </a:r>
            <a:r>
              <a:rPr lang="en-US" sz="1800" dirty="0" smtClean="0"/>
              <a:t>)</a:t>
            </a:r>
            <a:endParaRPr lang="en-US" sz="1800" dirty="0"/>
          </a:p>
          <a:p>
            <a:pPr lvl="1"/>
            <a:r>
              <a:rPr lang="en-US" sz="1800" dirty="0"/>
              <a:t>Alternative B: as a structure of </a:t>
            </a:r>
            <a:r>
              <a:rPr lang="en-US" sz="1800" dirty="0" smtClean="0"/>
              <a:t>arrays (</a:t>
            </a:r>
            <a:r>
              <a:rPr lang="en-US" sz="1800" dirty="0" err="1" smtClean="0"/>
              <a:t>SoA</a:t>
            </a:r>
            <a:r>
              <a:rPr lang="en-US" sz="1800" dirty="0" smtClean="0"/>
              <a:t>)</a:t>
            </a:r>
            <a:endParaRPr lang="en-US" sz="1800" dirty="0"/>
          </a:p>
          <a:p>
            <a:pPr lvl="1"/>
            <a:endParaRPr lang="en-US" sz="1800" dirty="0"/>
          </a:p>
          <a:p>
            <a:r>
              <a:rPr lang="en-US" sz="2000" dirty="0"/>
              <a:t>If you use all the data in a </a:t>
            </a:r>
            <a:r>
              <a:rPr lang="en-US" sz="2000" dirty="0" err="1">
                <a:latin typeface="Courier New" panose="02070309020205020404" pitchFamily="49" charset="0"/>
                <a:cs typeface="Courier New" panose="02070309020205020404" pitchFamily="49" charset="0"/>
              </a:rPr>
              <a:t>struct</a:t>
            </a:r>
            <a:r>
              <a:rPr lang="en-US" sz="2000" dirty="0"/>
              <a:t> once you bring over, question not that relevant (although there are aspects that come into play)</a:t>
            </a:r>
          </a:p>
          <a:p>
            <a:endParaRPr lang="en-US" sz="2000" dirty="0"/>
          </a:p>
          <a:p>
            <a:r>
              <a:rPr lang="en-US" sz="2000" dirty="0"/>
              <a:t>However, if you only use one field from a </a:t>
            </a:r>
            <a:r>
              <a:rPr lang="en-US" sz="2000" dirty="0" err="1">
                <a:latin typeface="Courier New" panose="02070309020205020404" pitchFamily="49" charset="0"/>
                <a:cs typeface="Courier New" panose="02070309020205020404" pitchFamily="49" charset="0"/>
              </a:rPr>
              <a:t>struct</a:t>
            </a:r>
            <a:r>
              <a:rPr lang="en-US" sz="2000" dirty="0"/>
              <a:t>, stick w/ </a:t>
            </a:r>
            <a:r>
              <a:rPr lang="en-US" sz="2000" dirty="0" err="1"/>
              <a:t>SoA</a:t>
            </a:r>
            <a:endParaRPr lang="en-US" sz="20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62</a:t>
            </a:fld>
            <a:endParaRPr lang="en-US" altLang="en-US" dirty="0"/>
          </a:p>
        </p:txBody>
      </p:sp>
    </p:spTree>
    <p:extLst>
      <p:ext uri="{BB962C8B-B14F-4D97-AF65-F5344CB8AC3E}">
        <p14:creationId xmlns:p14="http://schemas.microsoft.com/office/powerpoint/2010/main" val="183807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SoA</a:t>
            </a:r>
            <a:r>
              <a:rPr lang="en-US" dirty="0" smtClean="0"/>
              <a:t> or </a:t>
            </a:r>
            <a:r>
              <a:rPr lang="en-US" dirty="0" err="1" smtClean="0"/>
              <a:t>AoS</a:t>
            </a:r>
            <a:r>
              <a:rPr lang="en-US" dirty="0" smtClean="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US" dirty="0"/>
              </a:p>
              <a:p>
                <a:r>
                  <a:rPr lang="en-US" dirty="0"/>
                  <a:t>Collection of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=10,000</m:t>
                    </m:r>
                  </m:oMath>
                </a14:m>
                <a:r>
                  <a:rPr lang="en-US" dirty="0"/>
                  <a:t> points in 3D</a:t>
                </a:r>
              </a:p>
              <a:p>
                <a:r>
                  <a:rPr lang="en-US" dirty="0"/>
                  <a:t>Need to compute difference between the </a:t>
                </a:r>
                <a14:m>
                  <m:oMath xmlns:m="http://schemas.openxmlformats.org/officeDocument/2006/math">
                    <m:r>
                      <a:rPr lang="en-US" i="1" dirty="0" smtClean="0">
                        <a:latin typeface="Cambria Math" panose="02040503050406030204" pitchFamily="18" charset="0"/>
                      </a:rPr>
                      <m:t>𝑥</m:t>
                    </m:r>
                  </m:oMath>
                </a14:m>
                <a:r>
                  <a:rPr lang="en-US" dirty="0"/>
                  <a:t> coordinates of </a:t>
                </a:r>
                <a:r>
                  <a:rPr lang="en-US" dirty="0" smtClean="0"/>
                  <a:t>a bunch of points:</a:t>
                </a:r>
                <a:endParaRPr lang="en-US" dirty="0"/>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for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&lt;</m:t>
                    </m:r>
                    <m:r>
                      <a:rPr lang="en-US" i="1">
                        <a:latin typeface="Cambria Math" panose="02040503050406030204" pitchFamily="18" charset="0"/>
                      </a:rPr>
                      <m:t>𝑁</m:t>
                    </m:r>
                  </m:oMath>
                </a14:m>
                <a:endParaRPr lang="en-US" dirty="0"/>
              </a:p>
              <a:p>
                <a:pPr lvl="1"/>
                <a:endParaRPr lang="en-US" dirty="0" smtClean="0"/>
              </a:p>
              <a:p>
                <a:pPr lvl="1"/>
                <a:r>
                  <a:rPr lang="en-US" dirty="0" smtClean="0"/>
                  <a:t>However, you don’t use the </a:t>
                </a:r>
                <a14:m>
                  <m:oMath xmlns:m="http://schemas.openxmlformats.org/officeDocument/2006/math">
                    <m:r>
                      <a:rPr lang="en-US" i="1" dirty="0" smtClean="0">
                        <a:latin typeface="Cambria Math" panose="02040503050406030204" pitchFamily="18" charset="0"/>
                      </a:rPr>
                      <m:t>𝑦</m:t>
                    </m:r>
                  </m:oMath>
                </a14:m>
                <a:r>
                  <a:rPr lang="en-US" dirty="0" smtClean="0"/>
                  <a:t> and </a:t>
                </a:r>
                <a14:m>
                  <m:oMath xmlns:m="http://schemas.openxmlformats.org/officeDocument/2006/math">
                    <m:r>
                      <a:rPr lang="en-US" i="1" dirty="0" smtClean="0">
                        <a:latin typeface="Cambria Math" panose="02040503050406030204" pitchFamily="18" charset="0"/>
                      </a:rPr>
                      <m:t>𝑧</m:t>
                    </m:r>
                  </m:oMath>
                </a14:m>
                <a:r>
                  <a:rPr lang="en-US" dirty="0" smtClean="0"/>
                  <a:t> coordinates of your points</a:t>
                </a:r>
                <a:endParaRPr lang="en-US" dirty="0"/>
              </a:p>
              <a:p>
                <a:endParaRPr lang="en-US" dirty="0" smtClean="0"/>
              </a:p>
              <a:p>
                <a:endParaRPr lang="en-US" dirty="0"/>
              </a:p>
              <a:p>
                <a:r>
                  <a:rPr lang="en-US" dirty="0"/>
                  <a:t>Should I work w/ </a:t>
                </a:r>
                <a:r>
                  <a:rPr lang="en-US" dirty="0" err="1"/>
                  <a:t>AoS</a:t>
                </a:r>
                <a:r>
                  <a:rPr lang="en-US" dirty="0"/>
                  <a:t> or </a:t>
                </a:r>
                <a:r>
                  <a:rPr lang="en-US" dirty="0" err="1"/>
                  <a:t>SoA</a:t>
                </a:r>
                <a:r>
                  <a:rPr lang="en-US" dirty="0"/>
                  <a:t>? </a:t>
                </a:r>
              </a:p>
              <a:p>
                <a:r>
                  <a:rPr lang="en-US" dirty="0"/>
                  <a:t>What’s a good data structure for this problem?</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607EFA3-406F-4E56-9DD2-4C036976C4CD}" type="slidenum">
              <a:rPr lang="en-US" altLang="en-US" smtClean="0"/>
              <a:pPr/>
              <a:t>63</a:t>
            </a:fld>
            <a:endParaRPr lang="en-US" altLang="en-US" dirty="0"/>
          </a:p>
        </p:txBody>
      </p:sp>
    </p:spTree>
    <p:extLst>
      <p:ext uri="{BB962C8B-B14F-4D97-AF65-F5344CB8AC3E}">
        <p14:creationId xmlns:p14="http://schemas.microsoft.com/office/powerpoint/2010/main" val="781465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Latency vs. Bandwidth</a:t>
            </a:r>
            <a:r>
              <a:rPr lang="en-US" sz="2800" dirty="0" smtClean="0"/>
              <a:t>, or </a:t>
            </a:r>
            <a:r>
              <a:rPr lang="en-US" sz="2800" dirty="0"/>
              <a:t>how the CPU and GPU go about hiding memory access overhead</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CPU uses the low latency of the cache to hide memory access overhead</a:t>
            </a:r>
          </a:p>
          <a:p>
            <a:pPr lvl="1"/>
            <a:r>
              <a:rPr lang="en-US" sz="1600" dirty="0"/>
              <a:t>Caches have small latency; bandwidth though is that of the system memory</a:t>
            </a:r>
          </a:p>
          <a:p>
            <a:pPr lvl="2"/>
            <a:r>
              <a:rPr lang="en-US" sz="1400" dirty="0"/>
              <a:t>Why? Caches are small, 256 KB, doesn’t make sense to talk about bandwidth when all you have is 0.000256 GB</a:t>
            </a:r>
          </a:p>
          <a:p>
            <a:endParaRPr lang="en-US" sz="2000" dirty="0"/>
          </a:p>
          <a:p>
            <a:endParaRPr lang="en-US" sz="2000" dirty="0"/>
          </a:p>
          <a:p>
            <a:r>
              <a:rPr lang="en-US" sz="2000" dirty="0"/>
              <a:t>GPU hides memory latency by using a combination of two things: SM oversubscription &amp; high bandwidths</a:t>
            </a:r>
          </a:p>
          <a:p>
            <a:endParaRPr lang="en-US" sz="2000" dirty="0"/>
          </a:p>
          <a:p>
            <a:endParaRPr lang="en-US" sz="2000" dirty="0"/>
          </a:p>
          <a:p>
            <a:r>
              <a:rPr lang="en-US" sz="2000" dirty="0"/>
              <a:t>Caveat: data needs to find its way into the GPU global memory</a:t>
            </a:r>
          </a:p>
          <a:p>
            <a:pPr lvl="1"/>
            <a:r>
              <a:rPr lang="en-US" sz="1600" dirty="0" err="1"/>
              <a:t>PCIe</a:t>
            </a:r>
            <a:r>
              <a:rPr lang="en-US" sz="1600" dirty="0"/>
              <a:t> – a good I/O bus, but not a good memory bus</a:t>
            </a:r>
          </a:p>
          <a:p>
            <a:pPr lvl="1"/>
            <a:r>
              <a:rPr lang="en-US" sz="1600" dirty="0"/>
              <a:t>NVLINK: a good memory bus</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64</a:t>
            </a:fld>
            <a:endParaRPr lang="en-US" altLang="en-US" dirty="0"/>
          </a:p>
        </p:txBody>
      </p:sp>
    </p:spTree>
    <p:extLst>
      <p:ext uri="{BB962C8B-B14F-4D97-AF65-F5344CB8AC3E}">
        <p14:creationId xmlns:p14="http://schemas.microsoft.com/office/powerpoint/2010/main" val="2045346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GPU Cache Line</a:t>
            </a:r>
          </a:p>
        </p:txBody>
      </p:sp>
      <p:sp>
        <p:nvSpPr>
          <p:cNvPr id="3" name="Content Placeholder 2"/>
          <p:cNvSpPr>
            <a:spLocks noGrp="1"/>
          </p:cNvSpPr>
          <p:nvPr>
            <p:ph idx="1"/>
          </p:nvPr>
        </p:nvSpPr>
        <p:spPr/>
        <p:txBody>
          <a:bodyPr/>
          <a:lstStyle/>
          <a:p>
            <a:endParaRPr lang="en-US" sz="2000" dirty="0"/>
          </a:p>
          <a:p>
            <a:r>
              <a:rPr lang="en-US" sz="2000" dirty="0"/>
              <a:t>All global memory accesses are cached</a:t>
            </a:r>
          </a:p>
          <a:p>
            <a:pPr lvl="1"/>
            <a:endParaRPr lang="en-US" sz="1600" dirty="0"/>
          </a:p>
          <a:p>
            <a:pPr lvl="1"/>
            <a:endParaRPr lang="en-US" sz="1600" dirty="0"/>
          </a:p>
          <a:p>
            <a:r>
              <a:rPr lang="en-US" sz="2000" dirty="0"/>
              <a:t>A cache line is </a:t>
            </a:r>
            <a:r>
              <a:rPr lang="en-US" sz="2000" b="1" dirty="0">
                <a:solidFill>
                  <a:srgbClr val="C00000"/>
                </a:solidFill>
              </a:rPr>
              <a:t>128 bytes</a:t>
            </a:r>
          </a:p>
          <a:p>
            <a:pPr marL="574675" lvl="1"/>
            <a:r>
              <a:rPr lang="en-US" sz="1800" dirty="0"/>
              <a:t>It maps to a 128-byte aligned segment in device memory</a:t>
            </a:r>
          </a:p>
          <a:p>
            <a:pPr marL="574675" lvl="1"/>
            <a:r>
              <a:rPr lang="en-US" sz="1800" dirty="0"/>
              <a:t>Note: it so happens that 128 bytes = 32 (warp size) * 4 bytes</a:t>
            </a:r>
          </a:p>
          <a:p>
            <a:pPr marL="574675" lvl="1"/>
            <a:r>
              <a:rPr lang="en-US" sz="1800" dirty="0"/>
              <a:t>In other words, 32 floats or 32 </a:t>
            </a:r>
            <a:r>
              <a:rPr lang="en-US" sz="1800" dirty="0" err="1">
                <a:latin typeface="Consolas" panose="020B0609020204030204" pitchFamily="49" charset="0"/>
              </a:rPr>
              <a:t>int</a:t>
            </a:r>
            <a:r>
              <a:rPr lang="en-US" sz="1800" dirty="0" err="1"/>
              <a:t>s</a:t>
            </a:r>
            <a:r>
              <a:rPr lang="en-US" sz="1800" dirty="0"/>
              <a:t> fit in one cache line (and can be brought in L2 or L1 in one trip)</a:t>
            </a:r>
            <a:endParaRPr lang="en-US" sz="2400" dirty="0">
              <a:solidFill>
                <a:srgbClr val="C00000"/>
              </a:solidFill>
            </a:endParaRPr>
          </a:p>
          <a:p>
            <a:endParaRPr lang="en-US" sz="2000" dirty="0"/>
          </a:p>
          <a:p>
            <a:endParaRPr lang="en-US" sz="2000" dirty="0"/>
          </a:p>
          <a:p>
            <a:r>
              <a:rPr lang="en-US" sz="2000" dirty="0"/>
              <a:t>If the size of the type accessed by each thread is more than 4 bytes, a memory request by a warp is first split into separate 128-byte memory requests that are issued independently</a:t>
            </a:r>
          </a:p>
          <a:p>
            <a:endParaRPr lang="en-US" sz="20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7</a:t>
            </a:fld>
            <a:endParaRPr lang="en-US" altLang="en-US" dirty="0"/>
          </a:p>
        </p:txBody>
      </p:sp>
    </p:spTree>
    <p:extLst>
      <p:ext uri="{BB962C8B-B14F-4D97-AF65-F5344CB8AC3E}">
        <p14:creationId xmlns:p14="http://schemas.microsoft.com/office/powerpoint/2010/main" val="387725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L1 &amp; L2 Cache Issues</a:t>
            </a:r>
            <a:br>
              <a:rPr lang="en-US" sz="3200" dirty="0"/>
            </a:br>
            <a:r>
              <a:rPr lang="en-US" sz="2000" dirty="0"/>
              <a:t>[two slide detour – 1/2]</a:t>
            </a:r>
            <a:endParaRPr lang="en-US" sz="3200" dirty="0"/>
          </a:p>
        </p:txBody>
      </p:sp>
      <p:sp>
        <p:nvSpPr>
          <p:cNvPr id="3" name="Content Placeholder 2"/>
          <p:cNvSpPr>
            <a:spLocks noGrp="1"/>
          </p:cNvSpPr>
          <p:nvPr>
            <p:ph idx="1"/>
          </p:nvPr>
        </p:nvSpPr>
        <p:spPr/>
        <p:txBody>
          <a:bodyPr/>
          <a:lstStyle/>
          <a:p>
            <a:endParaRPr lang="en-US" sz="2000" dirty="0"/>
          </a:p>
          <a:p>
            <a:endParaRPr lang="en-US" sz="2000" dirty="0"/>
          </a:p>
          <a:p>
            <a:r>
              <a:rPr lang="en-US" sz="2000" dirty="0"/>
              <a:t>L1 and L2 cache used to cache accesses to </a:t>
            </a:r>
          </a:p>
          <a:p>
            <a:pPr lvl="1"/>
            <a:r>
              <a:rPr lang="en-US" sz="1800" dirty="0"/>
              <a:t>Local memory</a:t>
            </a:r>
          </a:p>
          <a:p>
            <a:pPr lvl="1"/>
            <a:r>
              <a:rPr lang="en-US" sz="1800" dirty="0"/>
              <a:t>Global </a:t>
            </a:r>
            <a:r>
              <a:rPr lang="en-US" sz="1800" dirty="0" smtClean="0"/>
              <a:t>memory</a:t>
            </a:r>
          </a:p>
          <a:p>
            <a:pPr lvl="1"/>
            <a:r>
              <a:rPr lang="en-US" sz="1600" dirty="0" smtClean="0"/>
              <a:t>(texture &amp; constant as well)</a:t>
            </a:r>
          </a:p>
          <a:p>
            <a:pPr lvl="1"/>
            <a:endParaRPr lang="en-US" sz="1600" dirty="0"/>
          </a:p>
          <a:p>
            <a:r>
              <a:rPr lang="en-US" sz="2000" dirty="0"/>
              <a:t>L2 cache (Volta): 6144 KB – one big pool available to *all* SMs on the device</a:t>
            </a:r>
          </a:p>
          <a:p>
            <a:endParaRPr lang="en-US" sz="2000" dirty="0"/>
          </a:p>
          <a:p>
            <a:r>
              <a:rPr lang="en-US" sz="2000" dirty="0"/>
              <a:t>Whether reads are cached in </a:t>
            </a:r>
            <a:r>
              <a:rPr lang="en-US" sz="2000" dirty="0">
                <a:solidFill>
                  <a:srgbClr val="0070C0"/>
                </a:solidFill>
              </a:rPr>
              <a:t>[L1 &amp; L2]</a:t>
            </a:r>
            <a:r>
              <a:rPr lang="en-US" sz="2000" dirty="0"/>
              <a:t> or in </a:t>
            </a:r>
            <a:r>
              <a:rPr lang="en-US" sz="2000" dirty="0">
                <a:solidFill>
                  <a:srgbClr val="0070C0"/>
                </a:solidFill>
              </a:rPr>
              <a:t>[L2 only]</a:t>
            </a:r>
            <a:r>
              <a:rPr lang="en-US" sz="2000" dirty="0"/>
              <a:t> can be partially configured on a per-access basis using modifiers to the load or store instruction</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8</a:t>
            </a:fld>
            <a:endParaRPr lang="en-US" altLang="en-US" dirty="0"/>
          </a:p>
        </p:txBody>
      </p:sp>
    </p:spTree>
    <p:extLst>
      <p:ext uri="{BB962C8B-B14F-4D97-AF65-F5344CB8AC3E}">
        <p14:creationId xmlns:p14="http://schemas.microsoft.com/office/powerpoint/2010/main" val="3238140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L1 Cache vs. Shared Memory</a:t>
            </a:r>
            <a:br>
              <a:rPr lang="en-US" sz="3200" dirty="0"/>
            </a:br>
            <a:r>
              <a:rPr lang="en-US" sz="2000" dirty="0"/>
              <a:t>[two slide detour – 2/2]</a:t>
            </a:r>
            <a:endParaRPr lang="en-US" sz="3200" dirty="0"/>
          </a:p>
        </p:txBody>
      </p:sp>
      <p:sp>
        <p:nvSpPr>
          <p:cNvPr id="3" name="Content Placeholder 2"/>
          <p:cNvSpPr>
            <a:spLocks noGrp="1"/>
          </p:cNvSpPr>
          <p:nvPr>
            <p:ph idx="1"/>
          </p:nvPr>
        </p:nvSpPr>
        <p:spPr/>
        <p:txBody>
          <a:bodyPr/>
          <a:lstStyle/>
          <a:p>
            <a:r>
              <a:rPr lang="en-US" sz="2000" dirty="0"/>
              <a:t>Starting w/ Fermi architecture, you can split some fast memory between shared memory and cache</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9</a:t>
            </a:fld>
            <a:endParaRPr lang="en-US"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367" y="2518303"/>
            <a:ext cx="2286000"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800600" y="2471738"/>
            <a:ext cx="7073900" cy="4081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800" kern="0" dirty="0"/>
              <a:t>Example, Fermi: you can go 48/16 or 16/48 KB for Shared Mem/Cache</a:t>
            </a:r>
          </a:p>
          <a:p>
            <a:pPr lvl="1"/>
            <a:endParaRPr lang="en-US" sz="1400" kern="0" dirty="0"/>
          </a:p>
          <a:p>
            <a:pPr lvl="1"/>
            <a:endParaRPr lang="en-US" sz="1400" kern="0" dirty="0"/>
          </a:p>
          <a:p>
            <a:r>
              <a:rPr lang="en-US" sz="1800" u="sng" kern="0" dirty="0"/>
              <a:t>OPTION 1</a:t>
            </a:r>
            <a:r>
              <a:rPr lang="en-US" sz="1800" kern="0" dirty="0"/>
              <a:t>: </a:t>
            </a:r>
            <a:r>
              <a:rPr lang="en-US" sz="1800" kern="0" dirty="0" smtClean="0"/>
              <a:t>you choose to go w/ “Lots </a:t>
            </a:r>
            <a:r>
              <a:rPr lang="en-US" sz="1800" kern="0" dirty="0"/>
              <a:t>of Cache &amp; Little Shared </a:t>
            </a:r>
            <a:r>
              <a:rPr lang="en-US" sz="1800" kern="0" dirty="0" smtClean="0"/>
              <a:t>Mem”</a:t>
            </a:r>
            <a:endParaRPr lang="en-US" sz="1800" kern="0" dirty="0"/>
          </a:p>
          <a:p>
            <a:pPr lvl="1"/>
            <a:r>
              <a:rPr lang="en-US" sz="1600" kern="0" dirty="0"/>
              <a:t>Cache handled for you by the scheduler</a:t>
            </a:r>
          </a:p>
          <a:p>
            <a:pPr lvl="1"/>
            <a:r>
              <a:rPr lang="en-US" sz="1600" kern="0" dirty="0"/>
              <a:t>No control over it</a:t>
            </a:r>
          </a:p>
          <a:p>
            <a:pPr lvl="1"/>
            <a:r>
              <a:rPr lang="en-US" sz="1600" kern="0" dirty="0"/>
              <a:t>Can’t have too many blocks of threads running if blocks use Shared Mem</a:t>
            </a:r>
          </a:p>
          <a:p>
            <a:pPr lvl="1"/>
            <a:endParaRPr lang="en-US" sz="1600" kern="0" dirty="0"/>
          </a:p>
          <a:p>
            <a:r>
              <a:rPr lang="en-US" sz="1800" u="sng" kern="0" dirty="0"/>
              <a:t>OPTION 2</a:t>
            </a:r>
            <a:r>
              <a:rPr lang="en-US" sz="1800" kern="0" dirty="0"/>
              <a:t>: you choose to go w/ </a:t>
            </a:r>
            <a:r>
              <a:rPr lang="en-US" sz="1800" kern="0" dirty="0" smtClean="0"/>
              <a:t>“Lots </a:t>
            </a:r>
            <a:r>
              <a:rPr lang="en-US" sz="1800" kern="0" dirty="0"/>
              <a:t>of Shared Mem &amp; Little </a:t>
            </a:r>
            <a:r>
              <a:rPr lang="en-US" sz="1800" kern="0" dirty="0" smtClean="0"/>
              <a:t>Cache”</a:t>
            </a:r>
            <a:endParaRPr lang="en-US" sz="1800" kern="0" dirty="0"/>
          </a:p>
          <a:p>
            <a:pPr lvl="1"/>
            <a:r>
              <a:rPr lang="en-US" sz="1600" kern="0" dirty="0"/>
              <a:t>Good in tiling, you have full control</a:t>
            </a:r>
          </a:p>
          <a:p>
            <a:pPr lvl="1"/>
            <a:r>
              <a:rPr lang="en-US" sz="1600" kern="0" dirty="0"/>
              <a:t>Shared Mem pretty cumbersome to manage</a:t>
            </a:r>
          </a:p>
        </p:txBody>
      </p:sp>
    </p:spTree>
    <p:extLst>
      <p:ext uri="{BB962C8B-B14F-4D97-AF65-F5344CB8AC3E}">
        <p14:creationId xmlns:p14="http://schemas.microsoft.com/office/powerpoint/2010/main" val="90520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12507</TotalTime>
  <Words>7069</Words>
  <Application>Microsoft Office PowerPoint</Application>
  <PresentationFormat>Widescreen</PresentationFormat>
  <Paragraphs>1260</Paragraphs>
  <Slides>64</Slides>
  <Notes>32</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64</vt:i4>
      </vt:variant>
    </vt:vector>
  </HeadingPairs>
  <TitlesOfParts>
    <vt:vector size="79" baseType="lpstr">
      <vt:lpstr>Arial</vt:lpstr>
      <vt:lpstr>Calibri</vt:lpstr>
      <vt:lpstr>Calibri Light</vt:lpstr>
      <vt:lpstr>Cambria Math</vt:lpstr>
      <vt:lpstr>cmsy10</vt:lpstr>
      <vt:lpstr>Consolas</vt:lpstr>
      <vt:lpstr>Courier New</vt:lpstr>
      <vt:lpstr>Tahoma</vt:lpstr>
      <vt:lpstr>Times New Roman</vt:lpstr>
      <vt:lpstr>Wingdings</vt:lpstr>
      <vt:lpstr>Custom Design</vt:lpstr>
      <vt:lpstr>Main</vt:lpstr>
      <vt:lpstr>1_Main</vt:lpstr>
      <vt:lpstr>2_Main</vt:lpstr>
      <vt:lpstr>3_Main</vt:lpstr>
      <vt:lpstr>ME759 High Performance Computing for Applications in Engineering  [Spring 2020] </vt:lpstr>
      <vt:lpstr>Quote of the day</vt:lpstr>
      <vt:lpstr>Student Feedback quotes of the day [Fake]</vt:lpstr>
      <vt:lpstr>Before we get going…</vt:lpstr>
      <vt:lpstr>3 Ways to Set Aside Shared Memory</vt:lpstr>
      <vt:lpstr>Memory Layout, Fermi and more recent architectures</vt:lpstr>
      <vt:lpstr>GPU Cache Line</vt:lpstr>
      <vt:lpstr>L1 &amp; L2 Cache Issues [two slide detour – 1/2]</vt:lpstr>
      <vt:lpstr>L1 Cache vs. Shared Memory [two slide detour – 2/2]</vt:lpstr>
      <vt:lpstr>On the architecture of the GPU’s Shared Memory [1/2]</vt:lpstr>
      <vt:lpstr>On the architecture of the GPU’s Shared Memory [1/2]</vt:lpstr>
      <vt:lpstr>On the architecture of the GPU’s Shared Memory [2/2]</vt:lpstr>
      <vt:lpstr>Shared Memory: Transaction Rules &amp; Bank Conflicts</vt:lpstr>
      <vt:lpstr>Shared Memory Bank Conflicts</vt:lpstr>
      <vt:lpstr>Example: How Addresses Map to Banks, for array of float</vt:lpstr>
      <vt:lpstr>Bank Addressing Examples Transactions Involving 4 Byte Words</vt:lpstr>
      <vt:lpstr>Bank Addressing Examples Transactions Involving 4 Byte Words</vt:lpstr>
      <vt:lpstr>Other Examples</vt:lpstr>
      <vt:lpstr>Linear Addressing</vt:lpstr>
      <vt:lpstr>Data types and bank conflicts</vt:lpstr>
      <vt:lpstr>Exercise: Is ShMem access below good or bad?</vt:lpstr>
      <vt:lpstr>A better array access pattern: Revisiting example on previous slide</vt:lpstr>
      <vt:lpstr>PowerPoint Presentation</vt:lpstr>
      <vt:lpstr>CUDA Device Memory Allocation/Deallocation </vt:lpstr>
      <vt:lpstr>CUDA Host-Device Data Transfer</vt:lpstr>
      <vt:lpstr>CUDA Host-Device Data Transfer (cont.)</vt:lpstr>
      <vt:lpstr>Ruminations, memory related</vt:lpstr>
      <vt:lpstr>PowerPoint Presentation</vt:lpstr>
      <vt:lpstr>PowerPoint Presentation</vt:lpstr>
      <vt:lpstr>Data Hazards in Parallel Computing</vt:lpstr>
      <vt:lpstr>Parallel computing, bottom line</vt:lpstr>
      <vt:lpstr>The concept of “memory consistency”</vt:lpstr>
      <vt:lpstr>Flavors of memory consistency</vt:lpstr>
      <vt:lpstr>Not a GPU computing but rather a parallel computing issue</vt:lpstr>
      <vt:lpstr>The CUDA __threadfence function, backdrop</vt:lpstr>
      <vt:lpstr>The CUDA __threadfence family of functions</vt:lpstr>
      <vt:lpstr>The CUDA __threadfence family of functions</vt:lpstr>
      <vt:lpstr>The nitty-gritty, has to do with enforcing ordering…</vt:lpstr>
      <vt:lpstr>PowerPoint Presentation</vt:lpstr>
      <vt:lpstr>PowerPoint Presentation</vt:lpstr>
      <vt:lpstr>The volatile qualifier</vt:lpstr>
      <vt:lpstr>The volatile qualifier: how things go south, ShMem example</vt:lpstr>
      <vt:lpstr>Shared Memory: Historical Fact</vt:lpstr>
      <vt:lpstr>PowerPoint Presentation</vt:lpstr>
      <vt:lpstr>volatile vs. __threadfence(): how different?</vt:lpstr>
      <vt:lpstr>Landmines everywhere???</vt:lpstr>
      <vt:lpstr>Ruminations, memory related</vt:lpstr>
      <vt:lpstr>Memory Access Issues</vt:lpstr>
      <vt:lpstr>Data Access “Divergence”</vt:lpstr>
      <vt:lpstr>Global Memory Access</vt:lpstr>
      <vt:lpstr>Comment, on the “layout of the access” attribute</vt:lpstr>
      <vt:lpstr>Comment, on the “alignment” attribute</vt:lpstr>
      <vt:lpstr>Hitting the jackpot/winning the lottery</vt:lpstr>
      <vt:lpstr>Scenario A: Coalesced and aligned – great!</vt:lpstr>
      <vt:lpstr>Scenario B: Coalesced, but not aligned</vt:lpstr>
      <vt:lpstr>Why is this important?</vt:lpstr>
      <vt:lpstr>A note on the effective bandwidth</vt:lpstr>
      <vt:lpstr>Example: Adding Two Matrices</vt:lpstr>
      <vt:lpstr>Test Your Understanding</vt:lpstr>
      <vt:lpstr>Reflecting on Accessing Global Memory in CUDA</vt:lpstr>
      <vt:lpstr>How Do You Avoid Bad Memory Accesses?</vt:lpstr>
      <vt:lpstr>Related to Data Organization</vt:lpstr>
      <vt:lpstr>SoA or AoS?</vt:lpstr>
      <vt:lpstr>Latency vs. Bandwidth, or how the CPU and GPU go about hiding memory access overhead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423</cp:revision>
  <dcterms:created xsi:type="dcterms:W3CDTF">2018-05-16T17:28:20Z</dcterms:created>
  <dcterms:modified xsi:type="dcterms:W3CDTF">2020-02-19T16:50:50Z</dcterms:modified>
</cp:coreProperties>
</file>