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92" r:id="rId2"/>
    <p:sldMasterId id="2147483704" r:id="rId3"/>
    <p:sldMasterId id="2147483716" r:id="rId4"/>
    <p:sldMasterId id="2147483728" r:id="rId5"/>
  </p:sldMasterIdLst>
  <p:notesMasterIdLst>
    <p:notesMasterId r:id="rId108"/>
  </p:notesMasterIdLst>
  <p:handoutMasterIdLst>
    <p:handoutMasterId r:id="rId109"/>
  </p:handoutMasterIdLst>
  <p:sldIdLst>
    <p:sldId id="256" r:id="rId6"/>
    <p:sldId id="1457" r:id="rId7"/>
    <p:sldId id="1454" r:id="rId8"/>
    <p:sldId id="1458" r:id="rId9"/>
    <p:sldId id="1459" r:id="rId10"/>
    <p:sldId id="1460" r:id="rId11"/>
    <p:sldId id="1461" r:id="rId12"/>
    <p:sldId id="1462" r:id="rId13"/>
    <p:sldId id="1463" r:id="rId14"/>
    <p:sldId id="1464" r:id="rId15"/>
    <p:sldId id="1465" r:id="rId16"/>
    <p:sldId id="1466" r:id="rId17"/>
    <p:sldId id="1467" r:id="rId18"/>
    <p:sldId id="1468" r:id="rId19"/>
    <p:sldId id="1469" r:id="rId20"/>
    <p:sldId id="1470" r:id="rId21"/>
    <p:sldId id="1471" r:id="rId22"/>
    <p:sldId id="1472" r:id="rId23"/>
    <p:sldId id="1473" r:id="rId24"/>
    <p:sldId id="1474" r:id="rId25"/>
    <p:sldId id="1475" r:id="rId26"/>
    <p:sldId id="1476" r:id="rId27"/>
    <p:sldId id="1477" r:id="rId28"/>
    <p:sldId id="1478" r:id="rId29"/>
    <p:sldId id="1557" r:id="rId30"/>
    <p:sldId id="1480" r:id="rId31"/>
    <p:sldId id="1481" r:id="rId32"/>
    <p:sldId id="1482" r:id="rId33"/>
    <p:sldId id="1483" r:id="rId34"/>
    <p:sldId id="1484" r:id="rId35"/>
    <p:sldId id="1485" r:id="rId36"/>
    <p:sldId id="1486" r:id="rId37"/>
    <p:sldId id="1487" r:id="rId38"/>
    <p:sldId id="1488" r:id="rId39"/>
    <p:sldId id="1489" r:id="rId40"/>
    <p:sldId id="1490" r:id="rId41"/>
    <p:sldId id="1491" r:id="rId42"/>
    <p:sldId id="1492" r:id="rId43"/>
    <p:sldId id="1493" r:id="rId44"/>
    <p:sldId id="1494" r:id="rId45"/>
    <p:sldId id="1495" r:id="rId46"/>
    <p:sldId id="1496" r:id="rId47"/>
    <p:sldId id="1497" r:id="rId48"/>
    <p:sldId id="1498" r:id="rId49"/>
    <p:sldId id="1499" r:id="rId50"/>
    <p:sldId id="1500" r:id="rId51"/>
    <p:sldId id="1501" r:id="rId52"/>
    <p:sldId id="1502" r:id="rId53"/>
    <p:sldId id="1503" r:id="rId54"/>
    <p:sldId id="1504" r:id="rId55"/>
    <p:sldId id="1505" r:id="rId56"/>
    <p:sldId id="1506" r:id="rId57"/>
    <p:sldId id="1507" r:id="rId58"/>
    <p:sldId id="1508" r:id="rId59"/>
    <p:sldId id="1509" r:id="rId60"/>
    <p:sldId id="1510" r:id="rId61"/>
    <p:sldId id="1511" r:id="rId62"/>
    <p:sldId id="1512" r:id="rId63"/>
    <p:sldId id="1513" r:id="rId64"/>
    <p:sldId id="1514" r:id="rId65"/>
    <p:sldId id="1515" r:id="rId66"/>
    <p:sldId id="1516" r:id="rId67"/>
    <p:sldId id="1517" r:id="rId68"/>
    <p:sldId id="1518" r:id="rId69"/>
    <p:sldId id="1519" r:id="rId70"/>
    <p:sldId id="1520" r:id="rId71"/>
    <p:sldId id="1521" r:id="rId72"/>
    <p:sldId id="1522" r:id="rId73"/>
    <p:sldId id="1523" r:id="rId74"/>
    <p:sldId id="1524" r:id="rId75"/>
    <p:sldId id="1525" r:id="rId76"/>
    <p:sldId id="1526" r:id="rId77"/>
    <p:sldId id="1527" r:id="rId78"/>
    <p:sldId id="1528" r:id="rId79"/>
    <p:sldId id="1529" r:id="rId80"/>
    <p:sldId id="1530" r:id="rId81"/>
    <p:sldId id="1531" r:id="rId82"/>
    <p:sldId id="1532" r:id="rId83"/>
    <p:sldId id="1533" r:id="rId84"/>
    <p:sldId id="1534" r:id="rId85"/>
    <p:sldId id="1535" r:id="rId86"/>
    <p:sldId id="1536" r:id="rId87"/>
    <p:sldId id="1537" r:id="rId88"/>
    <p:sldId id="1538" r:id="rId89"/>
    <p:sldId id="1539" r:id="rId90"/>
    <p:sldId id="1540" r:id="rId91"/>
    <p:sldId id="1541" r:id="rId92"/>
    <p:sldId id="1542" r:id="rId93"/>
    <p:sldId id="1543" r:id="rId94"/>
    <p:sldId id="1544" r:id="rId95"/>
    <p:sldId id="1545" r:id="rId96"/>
    <p:sldId id="1546" r:id="rId97"/>
    <p:sldId id="1547" r:id="rId98"/>
    <p:sldId id="1548" r:id="rId99"/>
    <p:sldId id="1549" r:id="rId100"/>
    <p:sldId id="1550" r:id="rId101"/>
    <p:sldId id="1551" r:id="rId102"/>
    <p:sldId id="1552" r:id="rId103"/>
    <p:sldId id="1553" r:id="rId104"/>
    <p:sldId id="1554" r:id="rId105"/>
    <p:sldId id="1555" r:id="rId106"/>
    <p:sldId id="1556" r:id="rId1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7527" autoAdjust="0"/>
  </p:normalViewPr>
  <p:slideViewPr>
    <p:cSldViewPr snapToGrid="0">
      <p:cViewPr varScale="1">
        <p:scale>
          <a:sx n="143" d="100"/>
          <a:sy n="143" d="100"/>
        </p:scale>
        <p:origin x="884" y="68"/>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23" d="100"/>
          <a:sy n="123" d="100"/>
        </p:scale>
        <p:origin x="4904" y="8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theme" Target="theme/theme1.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tableStyles" Target="tableStyles.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notesMaster" Target="notesMasters/notesMaster1.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handoutMaster" Target="handoutMasters/handoutMaster1.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presProps" Target="presProps.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69CFD-328E-4760-9332-97AC06BEEEEC}" type="datetimeFigureOut">
              <a:rPr lang="en-US" smtClean="0"/>
              <a:t>2/21/2020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B46486-9398-4514-B0E8-02E83D6802A0}" type="slidenum">
              <a:rPr lang="en-US" smtClean="0"/>
              <a:t>‹#›</a:t>
            </a:fld>
            <a:endParaRPr lang="en-US"/>
          </a:p>
        </p:txBody>
      </p:sp>
    </p:spTree>
    <p:extLst>
      <p:ext uri="{BB962C8B-B14F-4D97-AF65-F5344CB8AC3E}">
        <p14:creationId xmlns:p14="http://schemas.microsoft.com/office/powerpoint/2010/main" val="428681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5E7EB-0097-4BEC-B1F6-65CBBBF5455F}" type="datetimeFigureOut">
              <a:rPr lang="en-US" smtClean="0"/>
              <a:t>2/21/2020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10F1B-C815-4D63-837F-DE9BF80525A3}" type="slidenum">
              <a:rPr lang="en-US" smtClean="0"/>
              <a:t>‹#›</a:t>
            </a:fld>
            <a:endParaRPr lang="en-US"/>
          </a:p>
        </p:txBody>
      </p:sp>
    </p:spTree>
    <p:extLst>
      <p:ext uri="{BB962C8B-B14F-4D97-AF65-F5344CB8AC3E}">
        <p14:creationId xmlns:p14="http://schemas.microsoft.com/office/powerpoint/2010/main" val="308310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We discuss the 1</a:t>
            </a:r>
            <a:r>
              <a:rPr lang="en-US" sz="900" baseline="30000" dirty="0"/>
              <a:t>st</a:t>
            </a:r>
            <a:r>
              <a:rPr lang="en-US" sz="900" dirty="0"/>
              <a:t> one:</a:t>
            </a:r>
          </a:p>
          <a:p>
            <a:pPr marL="171450" indent="-171450">
              <a:buFont typeface="Arial" panose="020B0604020202020204" pitchFamily="34" charset="0"/>
              <a:buChar char="•"/>
            </a:pPr>
            <a:r>
              <a:rPr lang="en-US" sz="900" dirty="0"/>
              <a:t>scheduling is important here</a:t>
            </a:r>
            <a:br>
              <a:rPr lang="en-US" sz="900" dirty="0"/>
            </a:br>
            <a:endParaRPr lang="en-US" sz="900" dirty="0"/>
          </a:p>
          <a:p>
            <a:r>
              <a:rPr lang="en-US" sz="900" dirty="0"/>
              <a:t>We do not discuss</a:t>
            </a:r>
            <a:r>
              <a:rPr lang="en-US" sz="900" baseline="0" dirty="0"/>
              <a:t> the 2</a:t>
            </a:r>
            <a:r>
              <a:rPr lang="en-US" sz="900" baseline="30000" dirty="0"/>
              <a:t>nd</a:t>
            </a:r>
            <a:r>
              <a:rPr lang="en-US" sz="900" baseline="0" dirty="0"/>
              <a:t> one:</a:t>
            </a:r>
            <a:endParaRPr lang="en-US" sz="900" dirty="0"/>
          </a:p>
          <a:p>
            <a:pPr marL="171450" indent="-171450">
              <a:buFont typeface="Arial" panose="020B0604020202020204" pitchFamily="34" charset="0"/>
              <a:buChar char="•"/>
            </a:pPr>
            <a:r>
              <a:rPr lang="en-US" sz="900" dirty="0"/>
              <a:t>physical layout of the memory banks</a:t>
            </a:r>
            <a:r>
              <a:rPr lang="en-US" sz="900" baseline="0" dirty="0"/>
              <a:t> used for L1 cache / </a:t>
            </a:r>
            <a:r>
              <a:rPr lang="en-US" sz="900" baseline="0" dirty="0" err="1"/>
              <a:t>ShMem</a:t>
            </a:r>
            <a:endParaRPr lang="en-US" sz="900" baseline="0" dirty="0"/>
          </a:p>
          <a:p>
            <a:pPr marL="171450" indent="-171450">
              <a:buFont typeface="Arial" panose="020B0604020202020204" pitchFamily="34" charset="0"/>
              <a:buChar char="•"/>
            </a:pPr>
            <a:r>
              <a:rPr lang="en-US" sz="900" baseline="0" dirty="0"/>
              <a:t>bank conflicts</a:t>
            </a:r>
            <a:endParaRPr lang="en-US" sz="900"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6</a:t>
            </a:fld>
            <a:endParaRPr lang="en-US"/>
          </a:p>
        </p:txBody>
      </p:sp>
    </p:spTree>
    <p:extLst>
      <p:ext uri="{BB962C8B-B14F-4D97-AF65-F5344CB8AC3E}">
        <p14:creationId xmlns:p14="http://schemas.microsoft.com/office/powerpoint/2010/main" val="3539895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a:t>
            </a:r>
          </a:p>
          <a:p>
            <a:r>
              <a:rPr lang="en-US" dirty="0"/>
              <a:t>This is what used to be: </a:t>
            </a:r>
            <a:r>
              <a:rPr lang="pl-PL" dirty="0">
                <a:solidFill>
                  <a:prstClr val="black"/>
                </a:solidFill>
                <a:latin typeface="Consolas" pitchFamily="49" charset="0"/>
                <a:cs typeface="Consolas" pitchFamily="49" charset="0"/>
              </a:rPr>
              <a:t> </a:t>
            </a:r>
            <a:r>
              <a:rPr lang="pl-PL" dirty="0">
                <a:solidFill>
                  <a:srgbClr val="0000FF"/>
                </a:solidFill>
                <a:latin typeface="Consolas" pitchFamily="49" charset="0"/>
                <a:cs typeface="Consolas" pitchFamily="49" charset="0"/>
              </a:rPr>
              <a:t>int</a:t>
            </a:r>
            <a:r>
              <a:rPr lang="pl-PL" dirty="0">
                <a:solidFill>
                  <a:prstClr val="black"/>
                </a:solidFill>
                <a:latin typeface="Consolas" pitchFamily="49" charset="0"/>
                <a:cs typeface="Consolas" pitchFamily="49" charset="0"/>
              </a:rPr>
              <a:t> j = atomicAdd(x, 1);    </a:t>
            </a:r>
            <a:r>
              <a:rPr lang="pl-PL" dirty="0">
                <a:solidFill>
                  <a:srgbClr val="008000"/>
                </a:solidFill>
                <a:latin typeface="Consolas" pitchFamily="49" charset="0"/>
                <a:cs typeface="Consolas" pitchFamily="49" charset="0"/>
              </a:rPr>
              <a:t>// j = *x; *x = j + i;</a:t>
            </a:r>
            <a:endParaRPr lang="en-US" dirty="0">
              <a:solidFill>
                <a:srgbClr val="008000"/>
              </a:solidFill>
              <a:latin typeface="Consolas" pitchFamily="49" charset="0"/>
              <a:cs typeface="Consolas" pitchFamily="49" charset="0"/>
            </a:endParaRPr>
          </a:p>
          <a:p>
            <a:r>
              <a:rPr lang="en-US" dirty="0">
                <a:solidFill>
                  <a:srgbClr val="008000"/>
                </a:solidFill>
                <a:latin typeface="Consolas" pitchFamily="49" charset="0"/>
                <a:cs typeface="Consolas" pitchFamily="49" charset="0"/>
              </a:rPr>
              <a:t>This is now: </a:t>
            </a:r>
            <a:r>
              <a:rPr lang="pl-PL" dirty="0">
                <a:solidFill>
                  <a:prstClr val="black"/>
                </a:solidFill>
                <a:latin typeface="Consolas" pitchFamily="49" charset="0"/>
                <a:cs typeface="Consolas" pitchFamily="49" charset="0"/>
              </a:rPr>
              <a:t> </a:t>
            </a:r>
            <a:r>
              <a:rPr lang="pl-PL" dirty="0">
                <a:solidFill>
                  <a:srgbClr val="0000FF"/>
                </a:solidFill>
                <a:latin typeface="Consolas" pitchFamily="49" charset="0"/>
                <a:cs typeface="Consolas" pitchFamily="49" charset="0"/>
              </a:rPr>
              <a:t>int</a:t>
            </a:r>
            <a:r>
              <a:rPr lang="pl-PL" dirty="0">
                <a:solidFill>
                  <a:prstClr val="black"/>
                </a:solidFill>
                <a:latin typeface="Consolas" pitchFamily="49" charset="0"/>
                <a:cs typeface="Consolas" pitchFamily="49" charset="0"/>
              </a:rPr>
              <a:t> j = atomicAdd(x, 1);    </a:t>
            </a:r>
            <a:r>
              <a:rPr lang="pl-PL" dirty="0">
                <a:solidFill>
                  <a:srgbClr val="008000"/>
                </a:solidFill>
                <a:latin typeface="Consolas" pitchFamily="49" charset="0"/>
                <a:cs typeface="Consolas" pitchFamily="49" charset="0"/>
              </a:rPr>
              <a:t>// j = *x; </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31</a:t>
            </a:fld>
            <a:endParaRPr lang="en-US"/>
          </a:p>
        </p:txBody>
      </p:sp>
    </p:spTree>
    <p:extLst>
      <p:ext uri="{BB962C8B-B14F-4D97-AF65-F5344CB8AC3E}">
        <p14:creationId xmlns:p14="http://schemas.microsoft.com/office/powerpoint/2010/main" val="1508472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solidFill>
                  <a:prstClr val="black"/>
                </a:solidFill>
                <a:latin typeface="Consolas" pitchFamily="49" charset="0"/>
                <a:cs typeface="Consolas" pitchFamily="49" charset="0"/>
              </a:rPr>
              <a:t>picturePixels</a:t>
            </a:r>
            <a:r>
              <a:rPr lang="en-US" dirty="0"/>
              <a:t>[i] returns one of say seven integers that correspond</a:t>
            </a:r>
            <a:r>
              <a:rPr lang="en-US" baseline="0" dirty="0"/>
              <a:t> to the possible seven colors in the picture.</a:t>
            </a:r>
          </a:p>
          <a:p>
            <a:r>
              <a:rPr lang="en-US" baseline="0" dirty="0"/>
              <a:t>“bucket” is an array of </a:t>
            </a:r>
            <a:r>
              <a:rPr lang="en-US" baseline="0" dirty="0" err="1"/>
              <a:t>int</a:t>
            </a:r>
            <a:r>
              <a:rPr lang="en-US" baseline="0" dirty="0"/>
              <a:t> of dimension </a:t>
            </a:r>
            <a:r>
              <a:rPr lang="en-US" baseline="0" dirty="0" err="1"/>
              <a:t>seve</a:t>
            </a:r>
            <a:r>
              <a:rPr lang="en-US" baseline="0" dirty="0"/>
              <a:t>.</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34</a:t>
            </a:fld>
            <a:endParaRPr lang="en-US"/>
          </a:p>
        </p:txBody>
      </p:sp>
    </p:spTree>
    <p:extLst>
      <p:ext uri="{BB962C8B-B14F-4D97-AF65-F5344CB8AC3E}">
        <p14:creationId xmlns:p14="http://schemas.microsoft.com/office/powerpoint/2010/main" val="712716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Hammad:</a:t>
            </a:r>
            <a:r>
              <a:rPr lang="en-US" baseline="0" dirty="0"/>
              <a:t> The </a:t>
            </a:r>
            <a:r>
              <a:rPr lang="en-US" baseline="0" dirty="0" err="1"/>
              <a:t>kepler</a:t>
            </a:r>
            <a:r>
              <a:rPr lang="en-US" baseline="0" dirty="0"/>
              <a:t> and Maxwell architectures improved atomic performance. Maxwell improved performance for shared memory atomics. </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35</a:t>
            </a:fld>
            <a:endParaRPr lang="en-US"/>
          </a:p>
        </p:txBody>
      </p:sp>
    </p:spTree>
    <p:extLst>
      <p:ext uri="{BB962C8B-B14F-4D97-AF65-F5344CB8AC3E}">
        <p14:creationId xmlns:p14="http://schemas.microsoft.com/office/powerpoint/2010/main" val="2643133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A57CD3-0AAD-47D4-AA49-9D7CA2CEB419}" type="slidenum">
              <a:rPr lang="en-US" smtClean="0"/>
              <a:pPr/>
              <a:t>40</a:t>
            </a:fld>
            <a:endParaRPr lang="en-US"/>
          </a:p>
        </p:txBody>
      </p:sp>
    </p:spTree>
    <p:extLst>
      <p:ext uri="{BB962C8B-B14F-4D97-AF65-F5344CB8AC3E}">
        <p14:creationId xmlns:p14="http://schemas.microsoft.com/office/powerpoint/2010/main" val="3098380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dirty="0"/>
              <a:t>Fermi:   must have at least 2 blocks to even have a chance to reach 100% occupancy</a:t>
            </a:r>
          </a:p>
          <a:p>
            <a:r>
              <a:rPr lang="en-US" sz="1000" dirty="0"/>
              <a:t>Indeed,</a:t>
            </a:r>
            <a:r>
              <a:rPr lang="en-US" sz="1000" baseline="0" dirty="0"/>
              <a:t> 1024 max. threads/ block </a:t>
            </a:r>
            <a:r>
              <a:rPr lang="en-US" sz="1000" baseline="0" dirty="0">
                <a:sym typeface="Wingdings" panose="05000000000000000000" pitchFamily="2" charset="2"/>
              </a:rPr>
              <a:t> 32 max. warps / block</a:t>
            </a:r>
            <a:endParaRPr lang="en-US" sz="1000" dirty="0"/>
          </a:p>
        </p:txBody>
      </p:sp>
      <p:sp>
        <p:nvSpPr>
          <p:cNvPr id="4" name="Slide Number Placeholder 3"/>
          <p:cNvSpPr>
            <a:spLocks noGrp="1"/>
          </p:cNvSpPr>
          <p:nvPr>
            <p:ph type="sldNum" sz="quarter" idx="10"/>
          </p:nvPr>
        </p:nvSpPr>
        <p:spPr/>
        <p:txBody>
          <a:bodyPr/>
          <a:lstStyle/>
          <a:p>
            <a:fld id="{ACA57CD3-0AAD-47D4-AA49-9D7CA2CEB419}" type="slidenum">
              <a:rPr lang="en-US" smtClean="0"/>
              <a:pPr/>
              <a:t>41</a:t>
            </a:fld>
            <a:endParaRPr lang="en-US"/>
          </a:p>
        </p:txBody>
      </p:sp>
    </p:spTree>
    <p:extLst>
      <p:ext uri="{BB962C8B-B14F-4D97-AF65-F5344CB8AC3E}">
        <p14:creationId xmlns:p14="http://schemas.microsoft.com/office/powerpoint/2010/main" val="3019542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dirty="0"/>
              <a:t>Also, each thread can use</a:t>
            </a:r>
            <a:r>
              <a:rPr lang="en-US" sz="1000" baseline="0" dirty="0"/>
              <a:t> a maximum of 256 registers</a:t>
            </a:r>
            <a:endParaRPr lang="en-US" sz="1000" dirty="0"/>
          </a:p>
        </p:txBody>
      </p:sp>
      <p:sp>
        <p:nvSpPr>
          <p:cNvPr id="4" name="Slide Number Placeholder 3"/>
          <p:cNvSpPr>
            <a:spLocks noGrp="1"/>
          </p:cNvSpPr>
          <p:nvPr>
            <p:ph type="sldNum" sz="quarter" idx="10"/>
          </p:nvPr>
        </p:nvSpPr>
        <p:spPr/>
        <p:txBody>
          <a:bodyPr/>
          <a:lstStyle/>
          <a:p>
            <a:fld id="{ACA57CD3-0AAD-47D4-AA49-9D7CA2CEB419}" type="slidenum">
              <a:rPr lang="en-US" smtClean="0"/>
              <a:pPr/>
              <a:t>42</a:t>
            </a:fld>
            <a:endParaRPr lang="en-US"/>
          </a:p>
        </p:txBody>
      </p:sp>
    </p:spTree>
    <p:extLst>
      <p:ext uri="{BB962C8B-B14F-4D97-AF65-F5344CB8AC3E}">
        <p14:creationId xmlns:p14="http://schemas.microsoft.com/office/powerpoint/2010/main" val="3277833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dirty="0"/>
              <a:t>maximum 48 resident warps/SM - Fermi</a:t>
            </a:r>
          </a:p>
        </p:txBody>
      </p:sp>
      <p:sp>
        <p:nvSpPr>
          <p:cNvPr id="4" name="Slide Number Placeholder 3"/>
          <p:cNvSpPr>
            <a:spLocks noGrp="1"/>
          </p:cNvSpPr>
          <p:nvPr>
            <p:ph type="sldNum" sz="quarter" idx="10"/>
          </p:nvPr>
        </p:nvSpPr>
        <p:spPr/>
        <p:txBody>
          <a:bodyPr/>
          <a:lstStyle/>
          <a:p>
            <a:fld id="{ACA57CD3-0AAD-47D4-AA49-9D7CA2CEB419}" type="slidenum">
              <a:rPr lang="en-US" smtClean="0"/>
              <a:pPr/>
              <a:t>43</a:t>
            </a:fld>
            <a:endParaRPr lang="en-US"/>
          </a:p>
        </p:txBody>
      </p:sp>
    </p:spTree>
    <p:extLst>
      <p:ext uri="{BB962C8B-B14F-4D97-AF65-F5344CB8AC3E}">
        <p14:creationId xmlns:p14="http://schemas.microsoft.com/office/powerpoint/2010/main" val="3798700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A57CD3-0AAD-47D4-AA49-9D7CA2CEB419}" type="slidenum">
              <a:rPr lang="en-US" smtClean="0"/>
              <a:pPr/>
              <a:t>44</a:t>
            </a:fld>
            <a:endParaRPr lang="en-US"/>
          </a:p>
        </p:txBody>
      </p:sp>
    </p:spTree>
    <p:extLst>
      <p:ext uri="{BB962C8B-B14F-4D97-AF65-F5344CB8AC3E}">
        <p14:creationId xmlns:p14="http://schemas.microsoft.com/office/powerpoint/2010/main" val="1954071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dirty="0"/>
              <a:t>Yes, under these conditions, 3 blocks will still fit on an SM.</a:t>
            </a:r>
          </a:p>
          <a:p>
            <a:r>
              <a:rPr lang="en-US" sz="1000" dirty="0"/>
              <a:t>Moreover, we would get 100% occupancy (512 x 3 threads</a:t>
            </a:r>
            <a:r>
              <a:rPr lang="en-US" sz="1000" baseline="0" dirty="0"/>
              <a:t> = 48 warps)</a:t>
            </a:r>
            <a:endParaRPr lang="en-US" sz="1000" dirty="0"/>
          </a:p>
          <a:p>
            <a:endParaRPr lang="en-US" sz="1000" dirty="0"/>
          </a:p>
          <a:p>
            <a:r>
              <a:rPr lang="en-US" sz="1000" b="1" dirty="0"/>
              <a:t>Attention</a:t>
            </a:r>
            <a:r>
              <a:rPr lang="en-US" sz="1000" dirty="0"/>
              <a:t>: increasing the required number of registers per thread by only 1 or 2 can immediately drop occupancy (by limiting the number of blocks that can be assigned to one SM)</a:t>
            </a:r>
          </a:p>
          <a:p>
            <a:endParaRPr lang="en-US" sz="1000" dirty="0"/>
          </a:p>
          <a:p>
            <a:r>
              <a:rPr lang="en-US" sz="1000" dirty="0"/>
              <a:t>Indeed, in example 3, if each thread requires 32 registers, we can only fit 2 blocks/SM!   </a:t>
            </a:r>
            <a:r>
              <a:rPr lang="en-US" sz="1000" dirty="0">
                <a:sym typeface="Wingdings" panose="05000000000000000000" pitchFamily="2" charset="2"/>
              </a:rPr>
              <a:t> 66%</a:t>
            </a:r>
            <a:r>
              <a:rPr lang="en-US" sz="1000" baseline="0" dirty="0">
                <a:sym typeface="Wingdings" panose="05000000000000000000" pitchFamily="2" charset="2"/>
              </a:rPr>
              <a:t> drop in occupancy</a:t>
            </a:r>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ACA57CD3-0AAD-47D4-AA49-9D7CA2CEB419}" type="slidenum">
              <a:rPr lang="en-US" smtClean="0"/>
              <a:pPr/>
              <a:t>45</a:t>
            </a:fld>
            <a:endParaRPr lang="en-US"/>
          </a:p>
        </p:txBody>
      </p:sp>
    </p:spTree>
    <p:extLst>
      <p:ext uri="{BB962C8B-B14F-4D97-AF65-F5344CB8AC3E}">
        <p14:creationId xmlns:p14="http://schemas.microsoft.com/office/powerpoint/2010/main" val="545328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dirty="0"/>
              <a:t>Can also use compiler flags to report</a:t>
            </a:r>
            <a:r>
              <a:rPr lang="en-US" sz="900" baseline="0" dirty="0"/>
              <a:t> resource utilization.</a:t>
            </a:r>
          </a:p>
          <a:p>
            <a:r>
              <a:rPr lang="en-US" sz="900" baseline="0" dirty="0"/>
              <a:t>For example, passing </a:t>
            </a:r>
            <a:r>
              <a:rPr lang="en-US" sz="900" b="1" baseline="0" dirty="0"/>
              <a:t>–</a:t>
            </a:r>
            <a:r>
              <a:rPr lang="en-US" sz="900" b="1" baseline="0" dirty="0" err="1"/>
              <a:t>ptax</a:t>
            </a:r>
            <a:r>
              <a:rPr lang="en-US" sz="900" b="1" baseline="0" dirty="0"/>
              <a:t>-options=-v</a:t>
            </a:r>
            <a:r>
              <a:rPr lang="en-US" sz="900" baseline="0" dirty="0"/>
              <a:t> to </a:t>
            </a:r>
            <a:r>
              <a:rPr lang="en-US" sz="900" baseline="0" dirty="0" err="1"/>
              <a:t>nvcc</a:t>
            </a:r>
            <a:r>
              <a:rPr lang="en-US" sz="900" baseline="0" dirty="0"/>
              <a:t> will report the number of registers/thread</a:t>
            </a:r>
          </a:p>
          <a:p>
            <a:endParaRPr lang="en-US" sz="900" baseline="0" dirty="0"/>
          </a:p>
          <a:p>
            <a:r>
              <a:rPr lang="en-US" sz="900" baseline="0" dirty="0"/>
              <a:t>Profiler will also give you all this information.</a:t>
            </a:r>
            <a:endParaRPr lang="en-US" sz="900" dirty="0"/>
          </a:p>
        </p:txBody>
      </p:sp>
      <p:sp>
        <p:nvSpPr>
          <p:cNvPr id="4" name="Slide Number Placeholder 3"/>
          <p:cNvSpPr>
            <a:spLocks noGrp="1"/>
          </p:cNvSpPr>
          <p:nvPr>
            <p:ph type="sldNum" sz="quarter" idx="10"/>
          </p:nvPr>
        </p:nvSpPr>
        <p:spPr/>
        <p:txBody>
          <a:bodyPr/>
          <a:lstStyle/>
          <a:p>
            <a:fld id="{ACA57CD3-0AAD-47D4-AA49-9D7CA2CEB419}" type="slidenum">
              <a:rPr lang="en-US" smtClean="0"/>
              <a:pPr/>
              <a:t>46</a:t>
            </a:fld>
            <a:endParaRPr lang="en-US"/>
          </a:p>
        </p:txBody>
      </p:sp>
    </p:spTree>
    <p:extLst>
      <p:ext uri="{BB962C8B-B14F-4D97-AF65-F5344CB8AC3E}">
        <p14:creationId xmlns:p14="http://schemas.microsoft.com/office/powerpoint/2010/main" val="4284541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ABBB97-749C-4245-8061-B156C9257047}" type="slidenum">
              <a:rPr lang="en-US"/>
              <a:pPr/>
              <a:t>8</a:t>
            </a:fld>
            <a:endParaRPr lang="en-US"/>
          </a:p>
        </p:txBody>
      </p:sp>
      <p:sp>
        <p:nvSpPr>
          <p:cNvPr id="1045506" name="Rectangle 2"/>
          <p:cNvSpPr>
            <a:spLocks noGrp="1" noRot="1" noChangeAspect="1" noChangeArrowheads="1" noTextEdit="1"/>
          </p:cNvSpPr>
          <p:nvPr>
            <p:ph type="sldImg"/>
          </p:nvPr>
        </p:nvSpPr>
        <p:spPr>
          <a:ln/>
        </p:spPr>
      </p:sp>
      <p:sp>
        <p:nvSpPr>
          <p:cNvPr id="1045507" name="Rectangle 3"/>
          <p:cNvSpPr>
            <a:spLocks noGrp="1" noChangeArrowheads="1"/>
          </p:cNvSpPr>
          <p:nvPr>
            <p:ph type="body" idx="1"/>
          </p:nvPr>
        </p:nvSpPr>
        <p:spPr/>
        <p:txBody>
          <a:bodyPr/>
          <a:lstStyle/>
          <a:p>
            <a:r>
              <a:rPr lang="en-US" sz="900" dirty="0"/>
              <a:t>Recall:  most programs are </a:t>
            </a:r>
            <a:r>
              <a:rPr lang="en-US" sz="900" b="1" dirty="0"/>
              <a:t>memory-bound</a:t>
            </a:r>
            <a:r>
              <a:rPr lang="en-US" sz="900" dirty="0"/>
              <a:t>,  flops are cheap</a:t>
            </a:r>
          </a:p>
          <a:p>
            <a:pPr marL="171450" indent="-171450">
              <a:buFont typeface="Arial" panose="020B0604020202020204" pitchFamily="34" charset="0"/>
              <a:buChar char="•"/>
            </a:pPr>
            <a:r>
              <a:rPr lang="en-US" sz="900" dirty="0"/>
              <a:t>Memory transactions are playing key role in the performance of your code.</a:t>
            </a:r>
            <a:br>
              <a:rPr lang="en-US" sz="900" dirty="0"/>
            </a:br>
            <a:r>
              <a:rPr lang="en-US" sz="900" dirty="0"/>
              <a:t>Getting maximum memory throughput requires you to follow certain access pattern rules.</a:t>
            </a:r>
          </a:p>
          <a:p>
            <a:endParaRPr lang="en-US" sz="900" dirty="0"/>
          </a:p>
          <a:p>
            <a:r>
              <a:rPr lang="en-US" sz="900" b="1" dirty="0"/>
              <a:t>Data “divergence”</a:t>
            </a:r>
            <a:r>
              <a:rPr lang="en-US" sz="900" dirty="0"/>
              <a:t>:   concept similar to thread divergence</a:t>
            </a:r>
          </a:p>
          <a:p>
            <a:pPr marL="171450" indent="-171450">
              <a:buFont typeface="Arial" panose="020B0604020202020204" pitchFamily="34" charset="0"/>
              <a:buChar char="•"/>
            </a:pPr>
            <a:r>
              <a:rPr lang="en-US" sz="900" dirty="0"/>
              <a:t>hardware is optimized for so-called coalesced memory transactions (accessing contiguous blocks of global memory)</a:t>
            </a:r>
          </a:p>
          <a:p>
            <a:pPr marL="171450" indent="-171450">
              <a:buFont typeface="Arial" panose="020B0604020202020204" pitchFamily="34" charset="0"/>
              <a:buChar char="•"/>
            </a:pPr>
            <a:r>
              <a:rPr lang="en-US" sz="900" dirty="0"/>
              <a:t>divergence: neighboring threads access memory locations physically</a:t>
            </a:r>
            <a:r>
              <a:rPr lang="en-US" sz="900" baseline="0" dirty="0"/>
              <a:t> far from each other</a:t>
            </a:r>
            <a:endParaRPr lang="en-US" sz="900" dirty="0"/>
          </a:p>
          <a:p>
            <a:pPr defTabSz="914266">
              <a:defRPr/>
            </a:pPr>
            <a:endParaRPr lang="en-US" sz="900" dirty="0"/>
          </a:p>
          <a:p>
            <a:endParaRPr lang="en-US" sz="900" dirty="0"/>
          </a:p>
        </p:txBody>
      </p:sp>
    </p:spTree>
    <p:extLst>
      <p:ext uri="{BB962C8B-B14F-4D97-AF65-F5344CB8AC3E}">
        <p14:creationId xmlns:p14="http://schemas.microsoft.com/office/powerpoint/2010/main" val="19379749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C9FA4B-F6D8-44CB-9A56-00AD4B331B63}" type="slidenum">
              <a:rPr lang="en-US">
                <a:solidFill>
                  <a:srgbClr val="000000"/>
                </a:solidFill>
              </a:rPr>
              <a:pPr/>
              <a:t>48</a:t>
            </a:fld>
            <a:endParaRPr lang="en-US">
              <a:solidFill>
                <a:srgbClr val="000000"/>
              </a:solidFill>
            </a:endParaRPr>
          </a:p>
        </p:txBody>
      </p:sp>
      <p:sp>
        <p:nvSpPr>
          <p:cNvPr id="194562" name="Rectangle 2"/>
          <p:cNvSpPr>
            <a:spLocks noGrp="1" noRot="1" noChangeAspect="1" noChangeArrowheads="1" noTextEdit="1"/>
          </p:cNvSpPr>
          <p:nvPr>
            <p:ph type="sldImg"/>
          </p:nvPr>
        </p:nvSpPr>
        <p:spPr>
          <a:xfrm>
            <a:off x="2311400" y="525463"/>
            <a:ext cx="4672013" cy="2628900"/>
          </a:xfrm>
          <a:ln/>
        </p:spPr>
      </p:sp>
      <p:sp>
        <p:nvSpPr>
          <p:cNvPr id="1945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5548670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C9FA4B-F6D8-44CB-9A56-00AD4B331B63}" type="slidenum">
              <a:rPr lang="en-US">
                <a:solidFill>
                  <a:srgbClr val="000000"/>
                </a:solidFill>
              </a:rPr>
              <a:pPr/>
              <a:t>51</a:t>
            </a:fld>
            <a:endParaRPr lang="en-US">
              <a:solidFill>
                <a:srgbClr val="000000"/>
              </a:solidFill>
            </a:endParaRPr>
          </a:p>
        </p:txBody>
      </p:sp>
      <p:sp>
        <p:nvSpPr>
          <p:cNvPr id="194562" name="Rectangle 2"/>
          <p:cNvSpPr>
            <a:spLocks noGrp="1" noRot="1" noChangeAspect="1" noChangeArrowheads="1" noTextEdit="1"/>
          </p:cNvSpPr>
          <p:nvPr>
            <p:ph type="sldImg"/>
          </p:nvPr>
        </p:nvSpPr>
        <p:spPr>
          <a:xfrm>
            <a:off x="2311400" y="525463"/>
            <a:ext cx="4672013" cy="2628900"/>
          </a:xfrm>
          <a:ln/>
        </p:spPr>
      </p:sp>
      <p:sp>
        <p:nvSpPr>
          <p:cNvPr id="1945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82744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used to be a sixth bullet above:</a:t>
            </a:r>
            <a:br>
              <a:rPr lang="en-US" baseline="0" dirty="0"/>
            </a:br>
            <a:r>
              <a:rPr lang="en-US" baseline="0" dirty="0"/>
              <a:t>6.  </a:t>
            </a:r>
            <a:r>
              <a:rPr lang="en-US" sz="2100" dirty="0"/>
              <a:t>Use signed integers rather than unsigned integers as loop counters</a:t>
            </a:r>
          </a:p>
          <a:p>
            <a:pPr marL="658686" lvl="1" indent="-296408">
              <a:buFont typeface="Courier New" pitchFamily="49" charset="0"/>
              <a:buChar char="o"/>
            </a:pPr>
            <a:r>
              <a:rPr lang="en-US" sz="1700" dirty="0"/>
              <a:t>The compiler can optimize more aggressively with signed arithmetic than it can with unsigned arithmetic (due to rules regarding overflow behavior). This is of particular note with loop counters </a:t>
            </a:r>
          </a:p>
          <a:p>
            <a:endParaRPr lang="en-US" dirty="0"/>
          </a:p>
          <a:p>
            <a:endParaRPr lang="en-US" dirty="0"/>
          </a:p>
          <a:p>
            <a:r>
              <a:rPr lang="en-US" dirty="0"/>
              <a:t>In the C language standard, unsigned integer overflow semantics are well defined, whereas signed integer overflow causes undefined results. Therefore, the compiler can optimize more aggressively with signed arithmetic than it can with unsigned arithmetic. This is of particular note with loop counters: since it is common for loop counters to have values that are always positive, it may be tempting to declare the counters as unsigned. For slightly better performance, however, they should instead be declared as signed. </a:t>
            </a:r>
          </a:p>
        </p:txBody>
      </p:sp>
      <p:sp>
        <p:nvSpPr>
          <p:cNvPr id="4" name="Slide Number Placeholder 3"/>
          <p:cNvSpPr>
            <a:spLocks noGrp="1"/>
          </p:cNvSpPr>
          <p:nvPr>
            <p:ph type="sldNum" sz="quarter" idx="10"/>
          </p:nvPr>
        </p:nvSpPr>
        <p:spPr/>
        <p:txBody>
          <a:bodyPr/>
          <a:lstStyle/>
          <a:p>
            <a:fld id="{A6821D61-D015-4274-B894-314414003888}" type="slidenum">
              <a:rPr lang="en-US" smtClean="0"/>
              <a:pPr/>
              <a:t>55</a:t>
            </a:fld>
            <a:endParaRPr lang="en-US"/>
          </a:p>
        </p:txBody>
      </p:sp>
    </p:spTree>
    <p:extLst>
      <p:ext uri="{BB962C8B-B14F-4D97-AF65-F5344CB8AC3E}">
        <p14:creationId xmlns:p14="http://schemas.microsoft.com/office/powerpoint/2010/main" val="2721267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DB6AB0-048D-48E4-9FC7-48EDF22E172F}" type="slidenum">
              <a:rPr lang="en-US"/>
              <a:pPr/>
              <a:t>57</a:t>
            </a:fld>
            <a:endParaRPr lang="en-US"/>
          </a:p>
        </p:txBody>
      </p:sp>
      <p:sp>
        <p:nvSpPr>
          <p:cNvPr id="865282" name="Rectangle 2"/>
          <p:cNvSpPr>
            <a:spLocks noGrp="1" noRot="1" noChangeAspect="1" noChangeArrowheads="1" noTextEdit="1"/>
          </p:cNvSpPr>
          <p:nvPr>
            <p:ph type="sldImg"/>
          </p:nvPr>
        </p:nvSpPr>
        <p:spPr>
          <a:ln/>
        </p:spPr>
      </p:sp>
      <p:sp>
        <p:nvSpPr>
          <p:cNvPr id="865283" name="Rectangle 3"/>
          <p:cNvSpPr>
            <a:spLocks noGrp="1" noChangeArrowheads="1"/>
          </p:cNvSpPr>
          <p:nvPr>
            <p:ph type="body" idx="1"/>
          </p:nvPr>
        </p:nvSpPr>
        <p:spPr/>
        <p:txBody>
          <a:bodyPr/>
          <a:lstStyle/>
          <a:p>
            <a:pPr marL="171450" indent="-171450">
              <a:buFont typeface="Arial" panose="020B0604020202020204" pitchFamily="34" charset="0"/>
              <a:buChar char="•"/>
            </a:pPr>
            <a:r>
              <a:rPr lang="en-US" sz="900" dirty="0" err="1"/>
              <a:t>nvcc</a:t>
            </a:r>
            <a:r>
              <a:rPr lang="en-US" sz="900" dirty="0"/>
              <a:t> separates what should run on CPU from GPU code</a:t>
            </a:r>
          </a:p>
          <a:p>
            <a:pPr marL="171450" indent="-171450">
              <a:buFont typeface="Arial" panose="020B0604020202020204" pitchFamily="34" charset="0"/>
              <a:buChar char="•"/>
            </a:pPr>
            <a:r>
              <a:rPr lang="en-US" sz="900" dirty="0"/>
              <a:t>First stage is to translate into PTX code (assembly)</a:t>
            </a:r>
          </a:p>
          <a:p>
            <a:pPr marL="171450" indent="-171450">
              <a:buFont typeface="Arial" panose="020B0604020202020204" pitchFamily="34" charset="0"/>
              <a:buChar char="•"/>
            </a:pPr>
            <a:r>
              <a:rPr lang="en-US" sz="900" dirty="0"/>
              <a:t>PTX is machine independent</a:t>
            </a:r>
          </a:p>
          <a:p>
            <a:pPr marL="171450" indent="-171450">
              <a:buFont typeface="Arial" panose="020B0604020202020204" pitchFamily="34" charset="0"/>
              <a:buChar char="•"/>
            </a:pPr>
            <a:r>
              <a:rPr lang="en-US" sz="900" dirty="0"/>
              <a:t>FORTRAN generates</a:t>
            </a:r>
            <a:r>
              <a:rPr lang="en-US" sz="900" baseline="0" dirty="0"/>
              <a:t> PTX too</a:t>
            </a:r>
            <a:endParaRPr lang="en-US" sz="900" dirty="0"/>
          </a:p>
          <a:p>
            <a:pPr marL="171450" indent="-171450">
              <a:buFont typeface="Arial" panose="020B0604020202020204" pitchFamily="34" charset="0"/>
              <a:buChar char="•"/>
            </a:pPr>
            <a:r>
              <a:rPr lang="en-US" sz="900" dirty="0"/>
              <a:t>Second stage: compile PTX for target GPU</a:t>
            </a:r>
          </a:p>
        </p:txBody>
      </p:sp>
    </p:spTree>
    <p:extLst>
      <p:ext uri="{BB962C8B-B14F-4D97-AF65-F5344CB8AC3E}">
        <p14:creationId xmlns:p14="http://schemas.microsoft.com/office/powerpoint/2010/main" val="3134912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DB6AB0-048D-48E4-9FC7-48EDF22E172F}" type="slidenum">
              <a:rPr lang="en-US"/>
              <a:pPr/>
              <a:t>58</a:t>
            </a:fld>
            <a:endParaRPr lang="en-US"/>
          </a:p>
        </p:txBody>
      </p:sp>
      <p:sp>
        <p:nvSpPr>
          <p:cNvPr id="865282" name="Rectangle 2"/>
          <p:cNvSpPr>
            <a:spLocks noGrp="1" noRot="1" noChangeAspect="1" noChangeArrowheads="1" noTextEdit="1"/>
          </p:cNvSpPr>
          <p:nvPr>
            <p:ph type="sldImg"/>
          </p:nvPr>
        </p:nvSpPr>
        <p:spPr>
          <a:ln/>
        </p:spPr>
      </p:sp>
      <p:sp>
        <p:nvSpPr>
          <p:cNvPr id="865283" name="Rectangle 3"/>
          <p:cNvSpPr>
            <a:spLocks noGrp="1" noChangeArrowheads="1"/>
          </p:cNvSpPr>
          <p:nvPr>
            <p:ph type="body" idx="1"/>
          </p:nvPr>
        </p:nvSpPr>
        <p:spPr/>
        <p:txBody>
          <a:bodyPr/>
          <a:lstStyle/>
          <a:p>
            <a:r>
              <a:rPr lang="en-US" sz="900" dirty="0"/>
              <a:t>PTX</a:t>
            </a:r>
          </a:p>
          <a:p>
            <a:pPr marL="171450" indent="-171450">
              <a:buFont typeface="Arial" panose="020B0604020202020204" pitchFamily="34" charset="0"/>
              <a:buChar char="•"/>
            </a:pPr>
            <a:r>
              <a:rPr lang="en-US" sz="900" dirty="0"/>
              <a:t>similar to assembly code</a:t>
            </a:r>
            <a:endParaRPr lang="en-US" sz="900" dirty="0">
              <a:cs typeface="Calibri"/>
            </a:endParaRPr>
          </a:p>
          <a:p>
            <a:pPr marL="171450" indent="-171450">
              <a:buFont typeface="Arial" panose="020B0604020202020204" pitchFamily="34" charset="0"/>
              <a:buChar char="•"/>
            </a:pPr>
            <a:r>
              <a:rPr lang="en-US" sz="900" dirty="0"/>
              <a:t>does not contain information on what particular GPU</a:t>
            </a:r>
            <a:r>
              <a:rPr lang="en-US" sz="900" baseline="0" dirty="0"/>
              <a:t> card the code should run (device neutral representation)</a:t>
            </a:r>
          </a:p>
          <a:p>
            <a:pPr marL="171450" indent="-171450">
              <a:buFont typeface="Arial" panose="020B0604020202020204" pitchFamily="34" charset="0"/>
              <a:buChar char="•"/>
            </a:pPr>
            <a:r>
              <a:rPr lang="en-US" sz="900" baseline="0" dirty="0"/>
              <a:t>important to distribute CUDA code to clients without knowing their GPU capability</a:t>
            </a:r>
          </a:p>
          <a:p>
            <a:endParaRPr lang="en-US" sz="900" dirty="0">
              <a:cs typeface="Calibri"/>
            </a:endParaRPr>
          </a:p>
          <a:p>
            <a:r>
              <a:rPr lang="en-US" sz="900" dirty="0">
                <a:cs typeface="Calibri"/>
              </a:rPr>
              <a:t>[Colin] </a:t>
            </a:r>
            <a:r>
              <a:rPr lang="en-US" dirty="0"/>
              <a:t>PTX </a:t>
            </a:r>
            <a:r>
              <a:rPr lang="en-US" b="1" i="1" dirty="0"/>
              <a:t>is</a:t>
            </a:r>
            <a:r>
              <a:rPr lang="en-US" dirty="0"/>
              <a:t> an assembly language. There is a separate assembler called </a:t>
            </a:r>
            <a:r>
              <a:rPr lang="en-US" dirty="0" err="1"/>
              <a:t>ptxas</a:t>
            </a:r>
            <a:r>
              <a:rPr lang="en-US" dirty="0"/>
              <a:t> which is used to build it.</a:t>
            </a:r>
            <a:endParaRPr lang="en-US" dirty="0">
              <a:cs typeface="Calibri"/>
            </a:endParaRPr>
          </a:p>
          <a:p>
            <a:r>
              <a:rPr lang="en-US" sz="900" dirty="0" err="1">
                <a:cs typeface="Calibri"/>
              </a:rPr>
              <a:t>nvcc</a:t>
            </a:r>
            <a:r>
              <a:rPr lang="en-US" sz="900" dirty="0">
                <a:cs typeface="Calibri"/>
              </a:rPr>
              <a:t> is an LLVM-based compiler (like Clang); It generates a subset of LLVM IR called NVVM IR, which is then compiled to PTX assembly.</a:t>
            </a:r>
            <a:endParaRPr lang="en-US" dirty="0">
              <a:cs typeface="Calibri"/>
            </a:endParaRPr>
          </a:p>
          <a:p>
            <a:r>
              <a:rPr lang="en-US" sz="900" dirty="0">
                <a:cs typeface="Calibri"/>
              </a:rPr>
              <a:t>Other CUDA compilers (Fortran, for example) generate this IR, and then the rest of the process acts as normal.</a:t>
            </a:r>
          </a:p>
          <a:p>
            <a:endParaRPr lang="en-US" sz="900" dirty="0">
              <a:cs typeface="Calibri"/>
            </a:endParaRPr>
          </a:p>
        </p:txBody>
      </p:sp>
    </p:spTree>
    <p:extLst>
      <p:ext uri="{BB962C8B-B14F-4D97-AF65-F5344CB8AC3E}">
        <p14:creationId xmlns:p14="http://schemas.microsoft.com/office/powerpoint/2010/main" val="8684928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443981-BE57-438F-BB5C-F91FE015BCCD}" type="slidenum">
              <a:rPr lang="en-US"/>
              <a:pPr/>
              <a:t>59</a:t>
            </a:fld>
            <a:endParaRPr lang="en-US"/>
          </a:p>
        </p:txBody>
      </p:sp>
      <p:sp>
        <p:nvSpPr>
          <p:cNvPr id="893954" name="Rectangle 2"/>
          <p:cNvSpPr>
            <a:spLocks noGrp="1" noRot="1" noChangeAspect="1" noChangeArrowheads="1" noTextEdit="1"/>
          </p:cNvSpPr>
          <p:nvPr>
            <p:ph type="sldImg"/>
          </p:nvPr>
        </p:nvSpPr>
        <p:spPr>
          <a:ln/>
        </p:spPr>
      </p:sp>
      <p:sp>
        <p:nvSpPr>
          <p:cNvPr id="893955" name="Rectangle 3"/>
          <p:cNvSpPr>
            <a:spLocks noGrp="1" noChangeArrowheads="1"/>
          </p:cNvSpPr>
          <p:nvPr>
            <p:ph type="body" idx="1"/>
          </p:nvPr>
        </p:nvSpPr>
        <p:spPr/>
        <p:txBody>
          <a:bodyPr/>
          <a:lstStyle/>
          <a:p>
            <a:r>
              <a:rPr lang="en-US" sz="900" dirty="0" err="1"/>
              <a:t>nvcc</a:t>
            </a:r>
            <a:r>
              <a:rPr lang="en-US" sz="900" dirty="0"/>
              <a:t> can output</a:t>
            </a:r>
          </a:p>
          <a:p>
            <a:pPr marL="171450" indent="-171450">
              <a:buFont typeface="Arial" panose="020B0604020202020204" pitchFamily="34" charset="0"/>
              <a:buChar char="•"/>
            </a:pPr>
            <a:r>
              <a:rPr lang="en-US" sz="900" dirty="0"/>
              <a:t>C</a:t>
            </a:r>
            <a:r>
              <a:rPr lang="en-US" sz="900" baseline="0" dirty="0"/>
              <a:t> code (which must then be compiled with the rest using another tool)</a:t>
            </a:r>
          </a:p>
          <a:p>
            <a:pPr marL="171450" indent="-171450">
              <a:buFont typeface="Arial" panose="020B0604020202020204" pitchFamily="34" charset="0"/>
              <a:buChar char="•"/>
            </a:pPr>
            <a:r>
              <a:rPr lang="en-US" sz="900" baseline="0" dirty="0" err="1"/>
              <a:t>ptx</a:t>
            </a:r>
            <a:r>
              <a:rPr lang="en-US" sz="900" baseline="0" dirty="0"/>
              <a:t> code (device independent)</a:t>
            </a:r>
          </a:p>
          <a:p>
            <a:pPr marL="171450" indent="-171450">
              <a:buFont typeface="Arial" panose="020B0604020202020204" pitchFamily="34" charset="0"/>
              <a:buChar char="•"/>
            </a:pPr>
            <a:r>
              <a:rPr lang="en-US" sz="900" baseline="0" dirty="0"/>
              <a:t>object code (</a:t>
            </a:r>
            <a:r>
              <a:rPr lang="en-US" sz="900" baseline="0" dirty="0" err="1"/>
              <a:t>cubin</a:t>
            </a:r>
            <a:r>
              <a:rPr lang="en-US" sz="900" baseline="0" dirty="0"/>
              <a:t>)</a:t>
            </a:r>
            <a:endParaRPr lang="en-US" sz="900" dirty="0"/>
          </a:p>
        </p:txBody>
      </p:sp>
    </p:spTree>
    <p:extLst>
      <p:ext uri="{BB962C8B-B14F-4D97-AF65-F5344CB8AC3E}">
        <p14:creationId xmlns:p14="http://schemas.microsoft.com/office/powerpoint/2010/main" val="23445000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[Colin] </a:t>
            </a:r>
            <a:r>
              <a:rPr lang="en-US" dirty="0"/>
              <a:t>PTX </a:t>
            </a:r>
            <a:r>
              <a:rPr lang="en-US" b="1" i="1" dirty="0"/>
              <a:t>is</a:t>
            </a:r>
            <a:r>
              <a:rPr lang="en-US" dirty="0"/>
              <a:t> an assembly language. There is a separate assembler called </a:t>
            </a:r>
            <a:r>
              <a:rPr lang="en-US" dirty="0" err="1"/>
              <a:t>ptxas</a:t>
            </a:r>
            <a:r>
              <a:rPr lang="en-US" dirty="0"/>
              <a:t> which is used to build it.</a:t>
            </a:r>
          </a:p>
          <a:p>
            <a:r>
              <a:rPr lang="en-US" dirty="0" err="1"/>
              <a:t>nvcc</a:t>
            </a:r>
            <a:r>
              <a:rPr lang="en-US" dirty="0"/>
              <a:t> is an LLVM-based compiler (like Clang); It generates a subset of LLVM IR called NVVM IR, which is then compiled to PTX assembly.</a:t>
            </a:r>
          </a:p>
          <a:p>
            <a:r>
              <a:rPr lang="en-US" dirty="0"/>
              <a:t>Other CUDA compilers (Fortran, for example) generate this IR, and then the rest of the process acts as normal.</a:t>
            </a:r>
            <a:endParaRPr lang="en-US" dirty="0">
              <a:cs typeface="Calibri"/>
            </a:endParaRPr>
          </a:p>
          <a:p>
            <a:r>
              <a:rPr lang="en-US" dirty="0">
                <a:cs typeface="+mn-lt"/>
              </a:rPr>
              <a:t/>
            </a:r>
            <a:br>
              <a:rPr lang="en-US" dirty="0">
                <a:cs typeface="+mn-lt"/>
              </a:rPr>
            </a:br>
            <a:endParaRPr lang="en-US">
              <a:cs typeface="Calibri"/>
            </a:endParaRPr>
          </a:p>
        </p:txBody>
      </p:sp>
      <p:sp>
        <p:nvSpPr>
          <p:cNvPr id="4" name="Slide Number Placeholder 3"/>
          <p:cNvSpPr>
            <a:spLocks noGrp="1"/>
          </p:cNvSpPr>
          <p:nvPr>
            <p:ph type="sldNum" sz="quarter" idx="5"/>
          </p:nvPr>
        </p:nvSpPr>
        <p:spPr/>
        <p:txBody>
          <a:bodyPr/>
          <a:lstStyle/>
          <a:p>
            <a:fld id="{FD610F1B-C815-4D63-837F-DE9BF80525A3}" type="slidenum">
              <a:rPr lang="en-US" smtClean="0"/>
              <a:t>60</a:t>
            </a:fld>
            <a:endParaRPr lang="en-US"/>
          </a:p>
        </p:txBody>
      </p:sp>
    </p:spTree>
    <p:extLst>
      <p:ext uri="{BB962C8B-B14F-4D97-AF65-F5344CB8AC3E}">
        <p14:creationId xmlns:p14="http://schemas.microsoft.com/office/powerpoint/2010/main" val="10129689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stage s, only thread who’s divisible to 2^s gets to work</a:t>
            </a:r>
          </a:p>
        </p:txBody>
      </p:sp>
      <p:sp>
        <p:nvSpPr>
          <p:cNvPr id="4" name="Slide Number Placeholder 3"/>
          <p:cNvSpPr>
            <a:spLocks noGrp="1"/>
          </p:cNvSpPr>
          <p:nvPr>
            <p:ph type="sldNum" sz="quarter" idx="10"/>
          </p:nvPr>
        </p:nvSpPr>
        <p:spPr/>
        <p:txBody>
          <a:bodyPr/>
          <a:lstStyle/>
          <a:p>
            <a:fld id="{A6821D61-D015-4274-B894-314414003888}" type="slidenum">
              <a:rPr lang="en-US" smtClean="0"/>
              <a:pPr/>
              <a:t>72</a:t>
            </a:fld>
            <a:endParaRPr lang="en-US"/>
          </a:p>
        </p:txBody>
      </p:sp>
    </p:spTree>
    <p:extLst>
      <p:ext uri="{BB962C8B-B14F-4D97-AF65-F5344CB8AC3E}">
        <p14:creationId xmlns:p14="http://schemas.microsoft.com/office/powerpoint/2010/main" val="24132430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a:t>
            </a:r>
            <a:r>
              <a:rPr lang="en-US" baseline="0" dirty="0"/>
              <a:t>: the number of elements after one stage = number of blocks that were launched to deal with that </a:t>
            </a:r>
            <a:r>
              <a:rPr lang="en-US" baseline="0" dirty="0" smtClean="0"/>
              <a:t>stage</a:t>
            </a:r>
          </a:p>
          <a:p>
            <a:r>
              <a:rPr lang="en-US" baseline="0" dirty="0" smtClean="0"/>
              <a:t>First, threads multiple of 2 do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Next, threads multiple of 4 do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Next, threads multiple of 8 do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so on…</a:t>
            </a:r>
          </a:p>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73</a:t>
            </a:fld>
            <a:endParaRPr lang="en-US"/>
          </a:p>
        </p:txBody>
      </p:sp>
    </p:spTree>
    <p:extLst>
      <p:ext uri="{BB962C8B-B14F-4D97-AF65-F5344CB8AC3E}">
        <p14:creationId xmlns:p14="http://schemas.microsoft.com/office/powerpoint/2010/main" val="12366325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a:t>
            </a:r>
            <a:r>
              <a:rPr lang="en-US" baseline="0" dirty="0"/>
              <a:t> case: one thread works, several next to it don’t.</a:t>
            </a:r>
          </a:p>
          <a:p>
            <a:r>
              <a:rPr lang="en-US" baseline="0" dirty="0"/>
              <a:t>Second case: thread A works and A+1 works too, except that it goes far from the memory location where thread A goes</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76</a:t>
            </a:fld>
            <a:endParaRPr lang="en-US"/>
          </a:p>
        </p:txBody>
      </p:sp>
    </p:spTree>
    <p:extLst>
      <p:ext uri="{BB962C8B-B14F-4D97-AF65-F5344CB8AC3E}">
        <p14:creationId xmlns:p14="http://schemas.microsoft.com/office/powerpoint/2010/main" val="404404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27F2F9-6797-469F-8C15-EB54F3FE2F71}" type="slidenum">
              <a:rPr lang="en-US"/>
              <a:pPr/>
              <a:t>9</a:t>
            </a:fld>
            <a:endParaRPr lang="en-US"/>
          </a:p>
        </p:txBody>
      </p:sp>
      <p:sp>
        <p:nvSpPr>
          <p:cNvPr id="1053698" name="Rectangle 2"/>
          <p:cNvSpPr>
            <a:spLocks noGrp="1" noRot="1" noChangeAspect="1" noChangeArrowheads="1" noTextEdit="1"/>
          </p:cNvSpPr>
          <p:nvPr>
            <p:ph type="sldImg"/>
          </p:nvPr>
        </p:nvSpPr>
        <p:spPr>
          <a:ln/>
        </p:spPr>
      </p:sp>
      <p:sp>
        <p:nvSpPr>
          <p:cNvPr id="1053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800637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 </a:t>
            </a:r>
          </a:p>
          <a:p>
            <a:r>
              <a:rPr lang="en-US" dirty="0"/>
              <a:t>- First you go half</a:t>
            </a:r>
            <a:r>
              <a:rPr lang="en-US" baseline="0" dirty="0"/>
              <a:t> the size of the block to match a thread with its second operand</a:t>
            </a:r>
          </a:p>
          <a:p>
            <a:r>
              <a:rPr lang="en-US" baseline="0" dirty="0"/>
              <a:t>- Then you go ¼ of the block size</a:t>
            </a:r>
          </a:p>
          <a:p>
            <a:r>
              <a:rPr lang="en-US" baseline="0" dirty="0"/>
              <a:t>- Then you go 1/8 of the block size, etc.</a:t>
            </a:r>
            <a:endParaRPr lang="en-US" dirty="0"/>
          </a:p>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79</a:t>
            </a:fld>
            <a:endParaRPr lang="en-US"/>
          </a:p>
        </p:txBody>
      </p:sp>
    </p:spTree>
    <p:extLst>
      <p:ext uri="{BB962C8B-B14F-4D97-AF65-F5344CB8AC3E}">
        <p14:creationId xmlns:p14="http://schemas.microsoft.com/office/powerpoint/2010/main" val="38749178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81</a:t>
            </a:fld>
            <a:endParaRPr lang="en-US"/>
          </a:p>
        </p:txBody>
      </p:sp>
    </p:spTree>
    <p:extLst>
      <p:ext uri="{BB962C8B-B14F-4D97-AF65-F5344CB8AC3E}">
        <p14:creationId xmlns:p14="http://schemas.microsoft.com/office/powerpoint/2010/main" val="3616284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 Instead</a:t>
            </a:r>
            <a:r>
              <a:rPr lang="en-US" baseline="0" dirty="0"/>
              <a:t> of </a:t>
            </a:r>
            <a:r>
              <a:rPr lang="en-US" dirty="0"/>
              <a:t>fetching one number, each thread now fetches two numbers.  Therefore,</a:t>
            </a:r>
            <a:r>
              <a:rPr lang="en-US" baseline="0" dirty="0"/>
              <a:t> the number of blocks is ½ of what used to be.</a:t>
            </a:r>
          </a:p>
          <a:p>
            <a:r>
              <a:rPr lang="en-US" baseline="0" dirty="0"/>
              <a:t>DN: A thread T brings from some position and also what used to be one block away.  That’s why you have the “</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*2</a:t>
            </a:r>
            <a:r>
              <a:rPr lang="en-US" baseline="0" dirty="0"/>
              <a:t>” in the computation of i</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82</a:t>
            </a:fld>
            <a:endParaRPr lang="en-US"/>
          </a:p>
        </p:txBody>
      </p:sp>
    </p:spTree>
    <p:extLst>
      <p:ext uri="{BB962C8B-B14F-4D97-AF65-F5344CB8AC3E}">
        <p14:creationId xmlns:p14="http://schemas.microsoft.com/office/powerpoint/2010/main" val="7859228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call the </a:t>
            </a:r>
            <a:r>
              <a:rPr lang="en-US" dirty="0" err="1"/>
              <a:t>warpReduce</a:t>
            </a:r>
            <a:r>
              <a:rPr lang="en-US" baseline="0" dirty="0"/>
              <a:t> function only when you got to one wrap. Reason: you don’t have to synchronize at that point.</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90</a:t>
            </a:fld>
            <a:endParaRPr lang="en-US"/>
          </a:p>
        </p:txBody>
      </p:sp>
    </p:spTree>
    <p:extLst>
      <p:ext uri="{BB962C8B-B14F-4D97-AF65-F5344CB8AC3E}">
        <p14:creationId xmlns:p14="http://schemas.microsoft.com/office/powerpoint/2010/main" val="10147835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a:t>
            </a:r>
            <a:r>
              <a:rPr lang="en-US" baseline="0" dirty="0"/>
              <a:t> You don’t know at compile time the value of “threads” in the “switch” statement but you are covered since for each “case” the compiler generates optimal code since you provided the template argument.</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91</a:t>
            </a:fld>
            <a:endParaRPr lang="en-US"/>
          </a:p>
        </p:txBody>
      </p:sp>
    </p:spTree>
    <p:extLst>
      <p:ext uri="{BB962C8B-B14F-4D97-AF65-F5344CB8AC3E}">
        <p14:creationId xmlns:p14="http://schemas.microsoft.com/office/powerpoint/2010/main" val="23437857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a:t>
            </a:r>
            <a:r>
              <a:rPr lang="en-US" baseline="0" dirty="0"/>
              <a:t> you have a relatively small number of blocks.  Therefore, one thread does a lot of ops to shrink the total number of entries that need to be added.</a:t>
            </a:r>
          </a:p>
          <a:p>
            <a:r>
              <a:rPr lang="en-US" baseline="0" dirty="0"/>
              <a:t>Cooked up example, not related to size of warps, typical CUDA block dim, etc.:</a:t>
            </a:r>
          </a:p>
          <a:p>
            <a:r>
              <a:rPr lang="en-US" baseline="0" dirty="0"/>
              <a:t>Say you have 1024 numbers.  You start with 32 blocks, each with 4 threads.  Then, 128 threads total.  It means that a thread in block 11 would have to add two numbers, then two numbers, then two numbers, then two more numbers.  At this point, everything is in shared memory.</a:t>
            </a:r>
          </a:p>
        </p:txBody>
      </p:sp>
      <p:sp>
        <p:nvSpPr>
          <p:cNvPr id="4" name="Slide Number Placeholder 3"/>
          <p:cNvSpPr>
            <a:spLocks noGrp="1"/>
          </p:cNvSpPr>
          <p:nvPr>
            <p:ph type="sldNum" sz="quarter" idx="10"/>
          </p:nvPr>
        </p:nvSpPr>
        <p:spPr/>
        <p:txBody>
          <a:bodyPr/>
          <a:lstStyle/>
          <a:p>
            <a:fld id="{A6821D61-D015-4274-B894-314414003888}" type="slidenum">
              <a:rPr lang="en-US" smtClean="0"/>
              <a:pPr/>
              <a:t>99</a:t>
            </a:fld>
            <a:endParaRPr lang="en-US"/>
          </a:p>
        </p:txBody>
      </p:sp>
    </p:spTree>
    <p:extLst>
      <p:ext uri="{BB962C8B-B14F-4D97-AF65-F5344CB8AC3E}">
        <p14:creationId xmlns:p14="http://schemas.microsoft.com/office/powerpoint/2010/main" val="1809955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27F2F9-6797-469F-8C15-EB54F3FE2F71}" type="slidenum">
              <a:rPr lang="en-US"/>
              <a:pPr/>
              <a:t>10</a:t>
            </a:fld>
            <a:endParaRPr lang="en-US"/>
          </a:p>
        </p:txBody>
      </p:sp>
      <p:sp>
        <p:nvSpPr>
          <p:cNvPr id="1053698" name="Rectangle 2"/>
          <p:cNvSpPr>
            <a:spLocks noGrp="1" noRot="1" noChangeAspect="1" noChangeArrowheads="1" noTextEdit="1"/>
          </p:cNvSpPr>
          <p:nvPr>
            <p:ph type="sldImg"/>
          </p:nvPr>
        </p:nvSpPr>
        <p:spPr>
          <a:ln/>
        </p:spPr>
      </p:sp>
      <p:sp>
        <p:nvSpPr>
          <p:cNvPr id="1053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16940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261">
              <a:defRPr/>
            </a:pPr>
            <a:r>
              <a:rPr lang="en-US" sz="900" b="0" dirty="0"/>
              <a:t>Mapping threads to data</a:t>
            </a:r>
            <a:r>
              <a:rPr lang="en-US" sz="900" b="0" baseline="0" dirty="0"/>
              <a:t> is not unique.  Some choices are better than others… (from a memory access point of view)</a:t>
            </a:r>
            <a:endParaRPr lang="en-US" sz="900" b="0" dirty="0"/>
          </a:p>
          <a:p>
            <a:pPr defTabSz="881261">
              <a:defRPr/>
            </a:pPr>
            <a:endParaRPr lang="en-US" sz="900" b="0" dirty="0"/>
          </a:p>
          <a:p>
            <a:pPr defTabSz="881261">
              <a:defRPr/>
            </a:pPr>
            <a:r>
              <a:rPr lang="en-US" sz="900" b="0" dirty="0"/>
              <a:t>Must keep in mind how 2-dimensional arrays are stored in C/C++</a:t>
            </a:r>
          </a:p>
          <a:p>
            <a:pPr defTabSz="881261">
              <a:defRPr/>
            </a:pPr>
            <a:endParaRPr lang="en-US" sz="900" b="0" dirty="0"/>
          </a:p>
          <a:p>
            <a:pPr defTabSz="881261">
              <a:defRPr/>
            </a:pPr>
            <a:r>
              <a:rPr lang="en-US" sz="900" b="0" dirty="0"/>
              <a:t>Answer: </a:t>
            </a:r>
            <a:r>
              <a:rPr lang="en-US" sz="900" b="0" dirty="0">
                <a:latin typeface="Consolas" pitchFamily="49" charset="0"/>
                <a:cs typeface="Consolas" pitchFamily="49" charset="0"/>
              </a:rPr>
              <a:t>C[j][i] = A[j][i] + B[j][i]</a:t>
            </a:r>
          </a:p>
          <a:p>
            <a:endParaRPr lang="en-US" sz="900" b="0"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17</a:t>
            </a:fld>
            <a:endParaRPr lang="en-US"/>
          </a:p>
        </p:txBody>
      </p:sp>
    </p:spTree>
    <p:extLst>
      <p:ext uri="{BB962C8B-B14F-4D97-AF65-F5344CB8AC3E}">
        <p14:creationId xmlns:p14="http://schemas.microsoft.com/office/powerpoint/2010/main" val="3487947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a:t>
            </a:r>
            <a:r>
              <a:rPr lang="en-US" baseline="0" dirty="0"/>
              <a:t> of these scenarios can lead to out-of-bounds access as well. Particularly the last one</a:t>
            </a:r>
            <a:endParaRPr lang="en-US" dirty="0"/>
          </a:p>
        </p:txBody>
      </p:sp>
      <p:sp>
        <p:nvSpPr>
          <p:cNvPr id="4" name="Slide Number Placeholder 3"/>
          <p:cNvSpPr>
            <a:spLocks noGrp="1"/>
          </p:cNvSpPr>
          <p:nvPr>
            <p:ph type="sldNum" sz="quarter" idx="10"/>
          </p:nvPr>
        </p:nvSpPr>
        <p:spPr/>
        <p:txBody>
          <a:bodyPr/>
          <a:lstStyle/>
          <a:p>
            <a:fld id="{ACA57CD3-0AAD-47D4-AA49-9D7CA2CEB419}" type="slidenum">
              <a:rPr lang="en-US" smtClean="0"/>
              <a:pPr/>
              <a:t>18</a:t>
            </a:fld>
            <a:endParaRPr lang="en-US"/>
          </a:p>
        </p:txBody>
      </p:sp>
    </p:spTree>
    <p:extLst>
      <p:ext uri="{BB962C8B-B14F-4D97-AF65-F5344CB8AC3E}">
        <p14:creationId xmlns:p14="http://schemas.microsoft.com/office/powerpoint/2010/main" val="2022975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Example: 3D points</a:t>
            </a:r>
          </a:p>
          <a:p>
            <a:endParaRPr lang="en-US" sz="1050" dirty="0"/>
          </a:p>
          <a:p>
            <a:r>
              <a:rPr lang="en-US" sz="1050" dirty="0" err="1"/>
              <a:t>AoS</a:t>
            </a:r>
            <a:r>
              <a:rPr lang="en-US" sz="1050" baseline="0" dirty="0"/>
              <a:t>: Swiss cheese (many holes </a:t>
            </a:r>
            <a:r>
              <a:rPr lang="en-US" sz="1050" baseline="0" dirty="0">
                <a:sym typeface="Wingdings" panose="05000000000000000000" pitchFamily="2" charset="2"/>
              </a:rPr>
              <a:t> wasted trips to memory)</a:t>
            </a:r>
          </a:p>
          <a:p>
            <a:r>
              <a:rPr lang="en-US" sz="1050" baseline="0" dirty="0" err="1">
                <a:sym typeface="Wingdings" panose="05000000000000000000" pitchFamily="2" charset="2"/>
              </a:rPr>
              <a:t>SoA</a:t>
            </a:r>
            <a:r>
              <a:rPr lang="en-US" sz="1050" baseline="0" dirty="0">
                <a:sym typeface="Wingdings" panose="05000000000000000000" pitchFamily="2" charset="2"/>
              </a:rPr>
              <a:t>: Parmesan (very dense)</a:t>
            </a:r>
            <a:endParaRPr lang="en-US" sz="1050" dirty="0"/>
          </a:p>
        </p:txBody>
      </p:sp>
      <p:sp>
        <p:nvSpPr>
          <p:cNvPr id="4" name="Slide Number Placeholder 3"/>
          <p:cNvSpPr>
            <a:spLocks noGrp="1"/>
          </p:cNvSpPr>
          <p:nvPr>
            <p:ph type="sldNum" sz="quarter" idx="10"/>
          </p:nvPr>
        </p:nvSpPr>
        <p:spPr/>
        <p:txBody>
          <a:bodyPr/>
          <a:lstStyle/>
          <a:p>
            <a:fld id="{ACA57CD3-0AAD-47D4-AA49-9D7CA2CEB419}" type="slidenum">
              <a:rPr lang="en-US" smtClean="0"/>
              <a:pPr/>
              <a:t>20</a:t>
            </a:fld>
            <a:endParaRPr lang="en-US"/>
          </a:p>
        </p:txBody>
      </p:sp>
    </p:spTree>
    <p:extLst>
      <p:ext uri="{BB962C8B-B14F-4D97-AF65-F5344CB8AC3E}">
        <p14:creationId xmlns:p14="http://schemas.microsoft.com/office/powerpoint/2010/main" val="2440202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Let’s jump right into a non-trivial CUDA example.</a:t>
            </a:r>
          </a:p>
          <a:p>
            <a:r>
              <a:rPr lang="en-US" sz="900" dirty="0"/>
              <a:t>Shows the main elements of CUDA programming</a:t>
            </a:r>
            <a:r>
              <a:rPr lang="en-US" sz="900" baseline="0" dirty="0"/>
              <a:t> (80/20 rule)</a:t>
            </a:r>
            <a:endParaRPr lang="en-US" sz="900" dirty="0"/>
          </a:p>
          <a:p>
            <a:endParaRPr lang="en-US" sz="900" dirty="0"/>
          </a:p>
          <a:p>
            <a:r>
              <a:rPr lang="en-US" sz="900" dirty="0"/>
              <a:t>Explain:</a:t>
            </a:r>
          </a:p>
          <a:p>
            <a:pPr marL="171450" indent="-171450">
              <a:buFont typeface="Arial" panose="020B0604020202020204" pitchFamily="34" charset="0"/>
              <a:buChar char="•"/>
            </a:pPr>
            <a:r>
              <a:rPr lang="en-US" sz="900" dirty="0"/>
              <a:t>__global__</a:t>
            </a:r>
          </a:p>
          <a:p>
            <a:pPr marL="171450" indent="-171450">
              <a:buFont typeface="Arial" panose="020B0604020202020204" pitchFamily="34" charset="0"/>
              <a:buChar char="•"/>
            </a:pPr>
            <a:r>
              <a:rPr lang="en-US" sz="900" dirty="0" err="1"/>
              <a:t>cudaMalloc</a:t>
            </a:r>
            <a:endParaRPr lang="en-US" sz="900" dirty="0"/>
          </a:p>
          <a:p>
            <a:pPr marL="171450" indent="-171450">
              <a:buFont typeface="Arial" panose="020B0604020202020204" pitchFamily="34" charset="0"/>
              <a:buChar char="•"/>
            </a:pPr>
            <a:r>
              <a:rPr lang="en-US" sz="900" dirty="0"/>
              <a:t>kernel execution configuration</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900" dirty="0" err="1"/>
              <a:t>cudaMemcpy</a:t>
            </a:r>
            <a:endParaRPr lang="en-US" sz="900" dirty="0"/>
          </a:p>
          <a:p>
            <a:endParaRPr lang="en-US" sz="900" dirty="0"/>
          </a:p>
          <a:p>
            <a:r>
              <a:rPr lang="en-US" sz="900" dirty="0" err="1"/>
              <a:t>nvcc</a:t>
            </a:r>
            <a:r>
              <a:rPr lang="en-US" sz="900" dirty="0"/>
              <a:t> looks for such keywords and separates code that is supposed to run on CPU and GPU</a:t>
            </a:r>
          </a:p>
        </p:txBody>
      </p:sp>
      <p:sp>
        <p:nvSpPr>
          <p:cNvPr id="4" name="Slide Number Placeholder 3"/>
          <p:cNvSpPr>
            <a:spLocks noGrp="1"/>
          </p:cNvSpPr>
          <p:nvPr>
            <p:ph type="sldNum" sz="quarter" idx="10"/>
          </p:nvPr>
        </p:nvSpPr>
        <p:spPr/>
        <p:txBody>
          <a:bodyPr/>
          <a:lstStyle/>
          <a:p>
            <a:fld id="{ACA57CD3-0AAD-47D4-AA49-9D7CA2CEB419}" type="slidenum">
              <a:rPr lang="en-US" smtClean="0"/>
              <a:pPr/>
              <a:t>26</a:t>
            </a:fld>
            <a:endParaRPr lang="en-US"/>
          </a:p>
        </p:txBody>
      </p:sp>
    </p:spTree>
    <p:extLst>
      <p:ext uri="{BB962C8B-B14F-4D97-AF65-F5344CB8AC3E}">
        <p14:creationId xmlns:p14="http://schemas.microsoft.com/office/powerpoint/2010/main" val="3030745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29</a:t>
            </a:fld>
            <a:endParaRPr lang="en-US"/>
          </a:p>
        </p:txBody>
      </p:sp>
    </p:spTree>
    <p:extLst>
      <p:ext uri="{BB962C8B-B14F-4D97-AF65-F5344CB8AC3E}">
        <p14:creationId xmlns:p14="http://schemas.microsoft.com/office/powerpoint/2010/main" val="1036577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555704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5287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72111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94393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538285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959363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83874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5162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25662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728555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971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86015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4497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870360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30758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2854129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224122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5222819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38569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82780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388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68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7614743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22480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37092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9734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44671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66465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6550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19367341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00707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77760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173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4700809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62507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06106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5287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49633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12866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29357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09979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32632956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4792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0709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38960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84900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69701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55313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881438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05763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632353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61024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72348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18077892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0519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Tree>
    <p:extLst>
      <p:ext uri="{BB962C8B-B14F-4D97-AF65-F5344CB8AC3E}">
        <p14:creationId xmlns:p14="http://schemas.microsoft.com/office/powerpoint/2010/main" val="29963191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75505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622085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378542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88841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23890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444855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31909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01910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663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85370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35305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57060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3.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1.pn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4.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1.pn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5.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fld id="{67D2203D-769A-4D5A-AE4C-EA73FDE6A130}" type="slidenum">
              <a:rPr lang="en-US" smtClean="0"/>
              <a:t>‹#›</a:t>
            </a:fld>
            <a:endParaRPr lang="en-US"/>
          </a:p>
        </p:txBody>
      </p:sp>
      <p:sp>
        <p:nvSpPr>
          <p:cNvPr id="7" name="Rectangle 6"/>
          <p:cNvSpPr/>
          <p:nvPr userDrawn="1"/>
        </p:nvSpPr>
        <p:spPr>
          <a:xfrm>
            <a:off x="5164182" y="6656478"/>
            <a:ext cx="1570401" cy="215444"/>
          </a:xfrm>
          <a:prstGeom prst="rect">
            <a:avLst/>
          </a:prstGeom>
        </p:spPr>
        <p:txBody>
          <a:bodyPr wrap="square">
            <a:spAutoFit/>
          </a:bodyPr>
          <a:lstStyle/>
          <a:p>
            <a:r>
              <a:rPr lang="en-US" sz="800"/>
              <a:t>University of </a:t>
            </a:r>
            <a:r>
              <a:rPr lang="en-US" sz="800">
                <a:solidFill>
                  <a:srgbClr val="C00000"/>
                </a:solidFill>
              </a:rPr>
              <a:t>Wisconsin</a:t>
            </a:r>
            <a:r>
              <a:rPr lang="en-US" sz="800"/>
              <a:t>-Madison</a:t>
            </a:r>
          </a:p>
        </p:txBody>
      </p:sp>
    </p:spTree>
    <p:extLst>
      <p:ext uri="{BB962C8B-B14F-4D97-AF65-F5344CB8AC3E}">
        <p14:creationId xmlns:p14="http://schemas.microsoft.com/office/powerpoint/2010/main" val="386359482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81" r:id="rId3"/>
    <p:sldLayoutId id="2147483688" r:id="rId4"/>
    <p:sldLayoutId id="2147483689" r:id="rId5"/>
    <p:sldLayoutId id="2147483679" r:id="rId6"/>
    <p:sldLayoutId id="2147483680" r:id="rId7"/>
    <p:sldLayoutId id="2147483668" r:id="rId8"/>
    <p:sldLayoutId id="2147483669" r:id="rId9"/>
    <p:sldLayoutId id="2147483685" r:id="rId10"/>
    <p:sldLayoutId id="2147483683" r:id="rId11"/>
    <p:sldLayoutId id="2147483686" r:id="rId12"/>
    <p:sldLayoutId id="2147483684" r:id="rId13"/>
    <p:sldLayoutId id="2147483682" r:id="rId14"/>
    <p:sldLayoutId id="2147483690" r:id="rId15"/>
    <p:sldLayoutId id="2147483691" r:id="rId16"/>
    <p:sldLayoutId id="2147483670" r:id="rId17"/>
    <p:sldLayoutId id="2147483671" r:id="rId18"/>
    <p:sldLayoutId id="2147483687" r:id="rId19"/>
    <p:sldLayoutId id="2147483672" r:id="rId20"/>
    <p:sldLayoutId id="2147483673" r:id="rId21"/>
    <p:sldLayoutId id="2147483674" r:id="rId22"/>
    <p:sldLayoutId id="2147483675" r:id="rId23"/>
    <p:sldLayoutId id="2147483676" r:id="rId24"/>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27395150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10981804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264971969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219983281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hyperlink" Target="http://docs.nvidia.com/cuda/cuda-c-best-practices-guide/index.html#abstract"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hyperlink" Target="http://docs.nvidia.com/cuda/cuda-c-best-practices-guide/index.html#abstract" TargetMode="Externa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hyperlink" Target="http://docs.nvidia.com/cuda/cuda-c-best-practices-guide/index.html#abstract" TargetMode="Externa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hyperlink" Target="http://docs.nvidia.com/cuda/cuda-c-best-practices-guide/index.html#abstract" TargetMode="External"/><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ME759</a:t>
            </a:r>
            <a:br>
              <a:rPr lang="en-US" dirty="0"/>
            </a:br>
            <a:r>
              <a:rPr lang="en-US" sz="2400" dirty="0"/>
              <a:t>High Performance Computing for Applications in Engineering</a:t>
            </a:r>
            <a:br>
              <a:rPr lang="en-US" sz="2400" dirty="0"/>
            </a:br>
            <a:r>
              <a:rPr lang="en-US" sz="2400" dirty="0"/>
              <a:t/>
            </a:r>
            <a:br>
              <a:rPr lang="en-US" sz="2400" dirty="0"/>
            </a:br>
            <a:r>
              <a:rPr lang="en-US" sz="2400" dirty="0"/>
              <a:t>[Spring 2020]</a:t>
            </a:r>
            <a:br>
              <a:rPr lang="en-US" sz="2400" dirty="0"/>
            </a:br>
            <a:endParaRPr lang="en-US" sz="2400" dirty="0"/>
          </a:p>
        </p:txBody>
      </p:sp>
      <p:sp>
        <p:nvSpPr>
          <p:cNvPr id="5" name="Subtitle 4"/>
          <p:cNvSpPr>
            <a:spLocks noGrp="1"/>
          </p:cNvSpPr>
          <p:nvPr>
            <p:ph type="subTitle" idx="1"/>
          </p:nvPr>
        </p:nvSpPr>
        <p:spPr/>
        <p:txBody>
          <a:bodyPr>
            <a:normAutofit/>
          </a:bodyPr>
          <a:lstStyle/>
          <a:p>
            <a:endParaRPr lang="en-US" dirty="0"/>
          </a:p>
          <a:p>
            <a:r>
              <a:rPr lang="en-US" dirty="0"/>
              <a:t>Lecture </a:t>
            </a:r>
            <a:r>
              <a:rPr lang="en-US" dirty="0" smtClean="0"/>
              <a:t>13</a:t>
            </a:r>
            <a:endParaRPr lang="en-US" dirty="0"/>
          </a:p>
          <a:p>
            <a:r>
              <a:rPr lang="en-US" dirty="0" smtClean="0"/>
              <a:t>02/21/2019</a:t>
            </a:r>
            <a:endParaRPr lang="en-US" dirty="0"/>
          </a:p>
          <a:p>
            <a:endParaRPr lang="en-US" dirty="0"/>
          </a:p>
        </p:txBody>
      </p:sp>
      <p:sp>
        <p:nvSpPr>
          <p:cNvPr id="4" name="Slide Number Placeholder 3"/>
          <p:cNvSpPr>
            <a:spLocks noGrp="1"/>
          </p:cNvSpPr>
          <p:nvPr>
            <p:ph type="sldNum" sz="quarter" idx="12"/>
          </p:nvPr>
        </p:nvSpPr>
        <p:spPr/>
        <p:txBody>
          <a:bodyPr/>
          <a:lstStyle/>
          <a:p>
            <a:fld id="{533C3136-38B5-49B0-B7B2-ED139F0532E2}" type="slidenum">
              <a:rPr lang="en-US" smtClean="0"/>
              <a:t>1</a:t>
            </a:fld>
            <a:endParaRPr lang="en-US"/>
          </a:p>
        </p:txBody>
      </p:sp>
      <p:sp>
        <p:nvSpPr>
          <p:cNvPr id="6" name="Rectangle 5"/>
          <p:cNvSpPr>
            <a:spLocks noChangeArrowheads="1"/>
          </p:cNvSpPr>
          <p:nvPr/>
        </p:nvSpPr>
        <p:spPr bwMode="auto">
          <a:xfrm>
            <a:off x="0" y="6581001"/>
            <a:ext cx="861133" cy="276999"/>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r>
              <a:rPr lang="en-US" sz="600" dirty="0">
                <a:latin typeface="Tahoma" pitchFamily="34" charset="0"/>
              </a:rPr>
              <a:t>Dan Negrut, 2020</a:t>
            </a:r>
            <a:br>
              <a:rPr lang="en-US" sz="600" dirty="0">
                <a:latin typeface="Tahoma" pitchFamily="34" charset="0"/>
              </a:rPr>
            </a:br>
            <a:r>
              <a:rPr lang="en-US" sz="600" dirty="0">
                <a:latin typeface="Tahoma" pitchFamily="34" charset="0"/>
              </a:rPr>
              <a:t>ME759 UW-Madison</a:t>
            </a:r>
          </a:p>
        </p:txBody>
      </p:sp>
    </p:spTree>
    <p:extLst>
      <p:ext uri="{BB962C8B-B14F-4D97-AF65-F5344CB8AC3E}">
        <p14:creationId xmlns:p14="http://schemas.microsoft.com/office/powerpoint/2010/main" val="3360349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674" name="Rectangle 2"/>
          <p:cNvSpPr>
            <a:spLocks noGrp="1" noChangeArrowheads="1"/>
          </p:cNvSpPr>
          <p:nvPr>
            <p:ph type="title"/>
          </p:nvPr>
        </p:nvSpPr>
        <p:spPr/>
        <p:txBody>
          <a:bodyPr/>
          <a:lstStyle/>
          <a:p>
            <a:r>
              <a:rPr lang="en-US" sz="3200" dirty="0"/>
              <a:t>Comment, on the “</a:t>
            </a:r>
            <a:r>
              <a:rPr lang="en-US" sz="3200" dirty="0">
                <a:solidFill>
                  <a:srgbClr val="FFC000"/>
                </a:solidFill>
              </a:rPr>
              <a:t>alignment</a:t>
            </a:r>
            <a:r>
              <a:rPr lang="en-US" sz="3200" dirty="0"/>
              <a:t>” attribute</a:t>
            </a:r>
          </a:p>
        </p:txBody>
      </p:sp>
      <p:sp>
        <p:nvSpPr>
          <p:cNvPr id="1052675" name="Rectangle 3"/>
          <p:cNvSpPr>
            <a:spLocks noGrp="1" noChangeArrowheads="1"/>
          </p:cNvSpPr>
          <p:nvPr>
            <p:ph idx="1"/>
          </p:nvPr>
        </p:nvSpPr>
        <p:spPr/>
        <p:txBody>
          <a:bodyPr/>
          <a:lstStyle/>
          <a:p>
            <a:endParaRPr lang="en-US" sz="2000" dirty="0"/>
          </a:p>
          <a:p>
            <a:endParaRPr lang="en-US" sz="2000" dirty="0"/>
          </a:p>
          <a:p>
            <a:endParaRPr lang="en-US" sz="2000" dirty="0"/>
          </a:p>
          <a:p>
            <a:r>
              <a:rPr lang="en-US" sz="2000" dirty="0"/>
              <a:t>Fact: Any address of memory allocated in device memory with </a:t>
            </a:r>
            <a:r>
              <a:rPr lang="en-US" sz="2000" dirty="0" err="1">
                <a:latin typeface="Consolas" panose="020B0609020204030204" pitchFamily="49" charset="0"/>
              </a:rPr>
              <a:t>cudaMalloc</a:t>
            </a:r>
            <a:r>
              <a:rPr lang="en-US" sz="2000" dirty="0"/>
              <a:t> is a multiple of 256</a:t>
            </a:r>
          </a:p>
          <a:p>
            <a:endParaRPr lang="en-US" sz="2000" dirty="0"/>
          </a:p>
          <a:p>
            <a:endParaRPr lang="en-US" sz="2000" dirty="0"/>
          </a:p>
          <a:p>
            <a:endParaRPr lang="en-US" sz="2000" dirty="0"/>
          </a:p>
          <a:p>
            <a:r>
              <a:rPr lang="en-US" sz="2000" dirty="0"/>
              <a:t>The “alignment” component of this story: </a:t>
            </a:r>
          </a:p>
          <a:p>
            <a:pPr lvl="1"/>
            <a:r>
              <a:rPr lang="en-US" sz="1600" dirty="0"/>
              <a:t>It’s a really nice if all threads in a warp access data inside only one memory block</a:t>
            </a:r>
          </a:p>
          <a:p>
            <a:endParaRPr lang="en-US" sz="2000" dirty="0"/>
          </a:p>
          <a:p>
            <a:endParaRPr lang="en-US" sz="2000" dirty="0"/>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10</a:t>
            </a:fld>
            <a:endParaRPr lang="en-US" altLang="en-US" dirty="0"/>
          </a:p>
        </p:txBody>
      </p:sp>
    </p:spTree>
    <p:extLst>
      <p:ext uri="{BB962C8B-B14F-4D97-AF65-F5344CB8AC3E}">
        <p14:creationId xmlns:p14="http://schemas.microsoft.com/office/powerpoint/2010/main" val="158821124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3" name="Rectangle 5"/>
          <p:cNvSpPr>
            <a:spLocks noGrp="1" noChangeArrowheads="1"/>
          </p:cNvSpPr>
          <p:nvPr>
            <p:ph type="title"/>
          </p:nvPr>
        </p:nvSpPr>
        <p:spPr/>
        <p:txBody>
          <a:bodyPr/>
          <a:lstStyle/>
          <a:p>
            <a:pPr eaLnBrk="1" hangingPunct="1">
              <a:defRPr/>
            </a:pPr>
            <a:r>
              <a:rPr lang="en-US" dirty="0"/>
              <a:t>Performance Comparison</a:t>
            </a:r>
          </a:p>
        </p:txBody>
      </p:sp>
      <p:sp>
        <p:nvSpPr>
          <p:cNvPr id="6" name="Slide Number Placeholder 3"/>
          <p:cNvSpPr>
            <a:spLocks noGrp="1"/>
          </p:cNvSpPr>
          <p:nvPr>
            <p:ph type="sldNum" sz="quarter" idx="12"/>
          </p:nvPr>
        </p:nvSpPr>
        <p:spPr/>
        <p:txBody>
          <a:bodyPr/>
          <a:lstStyle/>
          <a:p>
            <a:fld id="{04A7C484-7E24-447E-8CB0-5149A4D34DEF}" type="slidenum">
              <a:rPr lang="en-US" altLang="en-US" smtClean="0"/>
              <a:pPr/>
              <a:t>100</a:t>
            </a:fld>
            <a:endParaRPr lang="en-US" altLang="en-US" dirty="0"/>
          </a:p>
        </p:txBody>
      </p:sp>
      <p:sp>
        <p:nvSpPr>
          <p:cNvPr id="40962"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EC73BB43-1E6C-48A5-9415-A934DCDD37D3}" type="slidenum">
              <a:rPr lang="en-US" smtClean="0">
                <a:solidFill>
                  <a:schemeClr val="tx2"/>
                </a:solidFill>
              </a:rPr>
              <a:pPr eaLnBrk="1" hangingPunct="1"/>
              <a:t>100</a:t>
            </a:fld>
            <a:endParaRPr lang="en-US">
              <a:solidFill>
                <a:schemeClr val="tx2"/>
              </a:solidFill>
            </a:endParaRPr>
          </a:p>
        </p:txBody>
      </p:sp>
      <p:graphicFrame>
        <p:nvGraphicFramePr>
          <p:cNvPr id="40964" name="Object 7"/>
          <p:cNvGraphicFramePr>
            <a:graphicFrameLocks noGrp="1" noChangeAspect="1"/>
          </p:cNvGraphicFramePr>
          <p:nvPr>
            <p:ph idx="4294967295"/>
            <p:extLst/>
          </p:nvPr>
        </p:nvGraphicFramePr>
        <p:xfrm>
          <a:off x="1484722" y="1019386"/>
          <a:ext cx="8959850" cy="5411788"/>
        </p:xfrm>
        <a:graphic>
          <a:graphicData uri="http://schemas.openxmlformats.org/presentationml/2006/ole">
            <mc:AlternateContent xmlns:mc="http://schemas.openxmlformats.org/markup-compatibility/2006">
              <mc:Choice xmlns:v="urn:schemas-microsoft-com:vml" Requires="v">
                <p:oleObj spid="_x0000_s1029" name="Chart" r:id="rId3" imgW="7705864" imgH="4457700" progId="Excel.Chart.8">
                  <p:embed/>
                </p:oleObj>
              </mc:Choice>
              <mc:Fallback>
                <p:oleObj name="Chart" r:id="rId3" imgW="7705864" imgH="4457700" progId="Excel.Chart.8">
                  <p:embed/>
                  <p:pic>
                    <p:nvPicPr>
                      <p:cNvPr id="4096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4722" y="1019386"/>
                        <a:ext cx="8959850" cy="541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4108585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eaLnBrk="1" hangingPunct="1">
              <a:defRPr/>
            </a:pPr>
            <a:r>
              <a:rPr lang="en-US" sz="3200" dirty="0"/>
              <a:t>Sources of Efficiency Improvement</a:t>
            </a:r>
          </a:p>
        </p:txBody>
      </p:sp>
      <p:sp>
        <p:nvSpPr>
          <p:cNvPr id="41988" name="Rectangle 3"/>
          <p:cNvSpPr>
            <a:spLocks noGrp="1" noChangeArrowheads="1"/>
          </p:cNvSpPr>
          <p:nvPr>
            <p:ph idx="1"/>
          </p:nvPr>
        </p:nvSpPr>
        <p:spPr/>
        <p:txBody>
          <a:bodyPr/>
          <a:lstStyle/>
          <a:p>
            <a:pPr eaLnBrk="1" hangingPunct="1"/>
            <a:endParaRPr lang="en-US" dirty="0"/>
          </a:p>
          <a:p>
            <a:pPr eaLnBrk="1" hangingPunct="1"/>
            <a:r>
              <a:rPr lang="en-US" dirty="0"/>
              <a:t>Algorithmic optimizations</a:t>
            </a:r>
          </a:p>
          <a:p>
            <a:pPr lvl="1" eaLnBrk="1" hangingPunct="1"/>
            <a:r>
              <a:rPr lang="en-US" dirty="0"/>
              <a:t>Changes to addressing, algorithm cascading</a:t>
            </a:r>
          </a:p>
          <a:p>
            <a:pPr lvl="1" eaLnBrk="1" hangingPunct="1"/>
            <a:r>
              <a:rPr lang="en-US" dirty="0"/>
              <a:t>11.84x speedup, combined</a:t>
            </a:r>
          </a:p>
          <a:p>
            <a:pPr lvl="1" eaLnBrk="1" hangingPunct="1"/>
            <a:endParaRPr lang="en-US" dirty="0"/>
          </a:p>
          <a:p>
            <a:pPr lvl="1" eaLnBrk="1" hangingPunct="1"/>
            <a:endParaRPr lang="en-US" dirty="0"/>
          </a:p>
          <a:p>
            <a:pPr eaLnBrk="1" hangingPunct="1"/>
            <a:r>
              <a:rPr lang="en-US" dirty="0"/>
              <a:t>Code optimizations</a:t>
            </a:r>
          </a:p>
          <a:p>
            <a:pPr lvl="1" eaLnBrk="1" hangingPunct="1"/>
            <a:r>
              <a:rPr lang="en-US" dirty="0"/>
              <a:t>Loop unrolling</a:t>
            </a:r>
          </a:p>
          <a:p>
            <a:pPr lvl="1" eaLnBrk="1" hangingPunct="1"/>
            <a:r>
              <a:rPr lang="en-US" dirty="0"/>
              <a:t>2.54x speedup, combined</a:t>
            </a:r>
          </a:p>
        </p:txBody>
      </p:sp>
      <p:sp>
        <p:nvSpPr>
          <p:cNvPr id="419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ACA14639-80D8-4EF1-B989-05E0BB18D185}" type="slidenum">
              <a:rPr lang="en-US" smtClean="0">
                <a:solidFill>
                  <a:schemeClr val="tx2"/>
                </a:solidFill>
              </a:rPr>
              <a:pPr algn="r" eaLnBrk="1" hangingPunct="1"/>
              <a:t>101</a:t>
            </a:fld>
            <a:endParaRPr lang="en-US" dirty="0">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8602033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pPr eaLnBrk="1" hangingPunct="1">
              <a:defRPr/>
            </a:pPr>
            <a:r>
              <a:rPr lang="en-US" sz="3200" dirty="0"/>
              <a:t>Lessons Learned, Vector Reduction</a:t>
            </a:r>
          </a:p>
        </p:txBody>
      </p:sp>
      <p:sp>
        <p:nvSpPr>
          <p:cNvPr id="43012" name="Rectangle 3"/>
          <p:cNvSpPr>
            <a:spLocks noGrp="1" noChangeArrowheads="1"/>
          </p:cNvSpPr>
          <p:nvPr>
            <p:ph idx="1"/>
          </p:nvPr>
        </p:nvSpPr>
        <p:spPr/>
        <p:txBody>
          <a:bodyPr/>
          <a:lstStyle/>
          <a:p>
            <a:pPr eaLnBrk="1" hangingPunct="1"/>
            <a:r>
              <a:rPr lang="en-US" sz="1800" dirty="0"/>
              <a:t>Understand CUDA performance characteristics</a:t>
            </a:r>
          </a:p>
          <a:p>
            <a:pPr lvl="1" eaLnBrk="1" hangingPunct="1"/>
            <a:r>
              <a:rPr lang="en-US" sz="1600" dirty="0"/>
              <a:t>Memory coalescing</a:t>
            </a:r>
          </a:p>
          <a:p>
            <a:pPr lvl="1" eaLnBrk="1" hangingPunct="1"/>
            <a:r>
              <a:rPr lang="en-US" sz="1600" dirty="0"/>
              <a:t>Warp divergence</a:t>
            </a:r>
          </a:p>
          <a:p>
            <a:pPr lvl="1" eaLnBrk="1" hangingPunct="1"/>
            <a:r>
              <a:rPr lang="en-US" sz="1600" dirty="0"/>
              <a:t>Bank conflicts</a:t>
            </a:r>
          </a:p>
          <a:p>
            <a:pPr lvl="1" eaLnBrk="1" hangingPunct="1"/>
            <a:r>
              <a:rPr lang="en-US" sz="1600" dirty="0"/>
              <a:t>Latency hiding</a:t>
            </a:r>
          </a:p>
          <a:p>
            <a:pPr lvl="2"/>
            <a:endParaRPr lang="en-US" sz="1400" dirty="0"/>
          </a:p>
          <a:p>
            <a:pPr eaLnBrk="1" hangingPunct="1"/>
            <a:r>
              <a:rPr lang="en-US" sz="1800" dirty="0"/>
              <a:t>Use </a:t>
            </a:r>
            <a:r>
              <a:rPr lang="en-US" sz="1800" i="1" dirty="0"/>
              <a:t>peak performance metrics</a:t>
            </a:r>
            <a:r>
              <a:rPr lang="en-US" sz="1800" dirty="0"/>
              <a:t> to guide optimization </a:t>
            </a:r>
          </a:p>
          <a:p>
            <a:pPr lvl="2"/>
            <a:endParaRPr lang="en-US" sz="1200" dirty="0"/>
          </a:p>
          <a:p>
            <a:pPr eaLnBrk="1" hangingPunct="1"/>
            <a:r>
              <a:rPr lang="en-US" sz="1800" dirty="0"/>
              <a:t>Know how to identify type of bottleneck</a:t>
            </a:r>
          </a:p>
          <a:p>
            <a:pPr lvl="1" eaLnBrk="1" hangingPunct="1"/>
            <a:r>
              <a:rPr lang="en-US" sz="1600" dirty="0"/>
              <a:t>E.g. memory, core computation, or instruction overhead</a:t>
            </a:r>
          </a:p>
          <a:p>
            <a:pPr lvl="2"/>
            <a:endParaRPr lang="en-US" sz="1400" dirty="0"/>
          </a:p>
          <a:p>
            <a:pPr eaLnBrk="1" hangingPunct="1"/>
            <a:r>
              <a:rPr lang="en-US" sz="1800" dirty="0"/>
              <a:t>Optimize your algorithm, </a:t>
            </a:r>
            <a:r>
              <a:rPr lang="en-US" sz="1800" i="1" dirty="0"/>
              <a:t>then </a:t>
            </a:r>
            <a:r>
              <a:rPr lang="en-US" sz="1800" dirty="0"/>
              <a:t>unroll loops</a:t>
            </a:r>
          </a:p>
          <a:p>
            <a:pPr lvl="2"/>
            <a:endParaRPr lang="en-US" sz="1200" dirty="0"/>
          </a:p>
          <a:p>
            <a:pPr eaLnBrk="1" hangingPunct="1"/>
            <a:r>
              <a:rPr lang="en-US" sz="1800" dirty="0"/>
              <a:t>Use template parameters to generate optimal code</a:t>
            </a:r>
          </a:p>
          <a:p>
            <a:pPr lvl="2"/>
            <a:endParaRPr lang="en-US" sz="1100" dirty="0"/>
          </a:p>
          <a:p>
            <a:pPr eaLnBrk="1" hangingPunct="1"/>
            <a:r>
              <a:rPr lang="en-US" sz="1800" dirty="0"/>
              <a:t>Understand parallel algorithm complexity theory</a:t>
            </a:r>
          </a:p>
        </p:txBody>
      </p:sp>
      <p:sp>
        <p:nvSpPr>
          <p:cNvPr id="430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05F23B71-3878-4E4F-B45F-8C1754259B5E}" type="slidenum">
              <a:rPr lang="en-US" smtClean="0">
                <a:solidFill>
                  <a:schemeClr val="tx2"/>
                </a:solidFill>
              </a:rPr>
              <a:pPr algn="r" eaLnBrk="1" hangingPunct="1"/>
              <a:t>102</a:t>
            </a:fld>
            <a:endParaRPr lang="en-US" dirty="0">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1486930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Hitting the jackpot/winning the lottery</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Best memory </a:t>
            </a:r>
            <a:r>
              <a:rPr lang="en-US" dirty="0" smtClean="0"/>
              <a:t>accesses are simultaneously: </a:t>
            </a:r>
            <a:r>
              <a:rPr lang="en-US" dirty="0"/>
              <a:t>(1) coalesced and (2) properly aligned</a:t>
            </a:r>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41901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A: Coalesced and aligned – great!</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13"/>
              </p:nvPr>
            </p:nvSpPr>
            <p:spPr/>
            <p:txBody>
              <a:bodyPr/>
              <a:lstStyle/>
              <a:p>
                <a:r>
                  <a:rPr lang="en-US" dirty="0" smtClean="0"/>
                  <a:t>[NVIDIA]</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13"/>
              </p:nvPr>
            </p:nvSpPr>
            <p:spPr>
              <a:blipFill>
                <a:blip r:embed="rId2"/>
                <a:stretch>
                  <a:fillRect/>
                </a:stretch>
              </a:blipFill>
            </p:spPr>
            <p:txBody>
              <a:bodyPr/>
              <a:lstStyle/>
              <a:p>
                <a:r>
                  <a:rPr lang="en-US">
                    <a:noFill/>
                  </a:rPr>
                  <a:t> </a:t>
                </a:r>
              </a:p>
            </p:txBody>
          </p:sp>
        </mc:Fallback>
      </mc:AlternateContent>
      <p:pic>
        <p:nvPicPr>
          <p:cNvPr id="5" name="Picture 4"/>
          <p:cNvPicPr>
            <a:picLocks noChangeAspect="1"/>
          </p:cNvPicPr>
          <p:nvPr/>
        </p:nvPicPr>
        <p:blipFill rotWithShape="1">
          <a:blip r:embed="rId3"/>
          <a:srcRect b="51715"/>
          <a:stretch/>
        </p:blipFill>
        <p:spPr>
          <a:xfrm>
            <a:off x="3322935" y="2235516"/>
            <a:ext cx="5334462" cy="2145985"/>
          </a:xfrm>
          <a:prstGeom prst="rect">
            <a:avLst/>
          </a:prstGeom>
        </p:spPr>
      </p:pic>
    </p:spTree>
    <p:extLst>
      <p:ext uri="{BB962C8B-B14F-4D97-AF65-F5344CB8AC3E}">
        <p14:creationId xmlns:p14="http://schemas.microsoft.com/office/powerpoint/2010/main" val="752895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B: Coalesced, but not aligned</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 name="Text Placeholder 3"/>
              <p:cNvSpPr>
                <a:spLocks noGrp="1"/>
              </p:cNvSpPr>
              <p:nvPr>
                <p:ph type="body" sz="quarter" idx="13"/>
              </p:nvPr>
            </p:nvSpPr>
            <p:spPr/>
            <p:txBody>
              <a:bodyPr/>
              <a:lstStyle/>
              <a:p>
                <a:r>
                  <a:rPr lang="en-US" dirty="0"/>
                  <a:t>[NVIDIA]</a:t>
                </a:r>
                <a14:m>
                  <m:oMath xmlns:m="http://schemas.openxmlformats.org/officeDocument/2006/math">
                    <m:r>
                      <a:rPr lang="en-US" i="1">
                        <a:latin typeface="Cambria Math" panose="02040503050406030204" pitchFamily="18" charset="0"/>
                      </a:rPr>
                      <m:t>→</m:t>
                    </m:r>
                  </m:oMath>
                </a14:m>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sz="quarter" idx="13"/>
              </p:nvPr>
            </p:nvSpPr>
            <p:spPr>
              <a:blipFill>
                <a:blip r:embed="rId2"/>
                <a:stretch>
                  <a:fillRect/>
                </a:stretch>
              </a:blipFill>
            </p:spPr>
            <p:txBody>
              <a:bodyPr/>
              <a:lstStyle/>
              <a:p>
                <a:r>
                  <a:rPr lang="en-US">
                    <a:noFill/>
                  </a:rPr>
                  <a:t> </a:t>
                </a:r>
              </a:p>
            </p:txBody>
          </p:sp>
        </mc:Fallback>
      </mc:AlternateContent>
      <p:pic>
        <p:nvPicPr>
          <p:cNvPr id="5" name="Picture 4"/>
          <p:cNvPicPr>
            <a:picLocks noChangeAspect="1"/>
          </p:cNvPicPr>
          <p:nvPr/>
        </p:nvPicPr>
        <p:blipFill rotWithShape="1">
          <a:blip r:embed="rId3"/>
          <a:srcRect l="6749" t="48286" r="7385" b="3517"/>
          <a:stretch/>
        </p:blipFill>
        <p:spPr>
          <a:xfrm>
            <a:off x="3306233" y="2565400"/>
            <a:ext cx="4580467" cy="2142067"/>
          </a:xfrm>
          <a:prstGeom prst="rect">
            <a:avLst/>
          </a:prstGeom>
        </p:spPr>
      </p:pic>
    </p:spTree>
    <p:extLst>
      <p:ext uri="{BB962C8B-B14F-4D97-AF65-F5344CB8AC3E}">
        <p14:creationId xmlns:p14="http://schemas.microsoft.com/office/powerpoint/2010/main" val="37100077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this important?</a:t>
            </a:r>
          </a:p>
        </p:txBody>
      </p:sp>
      <p:sp>
        <p:nvSpPr>
          <p:cNvPr id="3" name="Content Placeholder 2"/>
          <p:cNvSpPr>
            <a:spLocks noGrp="1"/>
          </p:cNvSpPr>
          <p:nvPr>
            <p:ph idx="1"/>
          </p:nvPr>
        </p:nvSpPr>
        <p:spPr/>
        <p:txBody>
          <a:bodyPr>
            <a:normAutofit/>
          </a:bodyPr>
          <a:lstStyle/>
          <a:p>
            <a:endParaRPr lang="en-US" sz="2000" dirty="0"/>
          </a:p>
          <a:p>
            <a:endParaRPr lang="en-US" sz="2000" dirty="0"/>
          </a:p>
          <a:p>
            <a:r>
              <a:rPr lang="en-US" sz="2000" dirty="0"/>
              <a:t>In </a:t>
            </a:r>
            <a:r>
              <a:rPr lang="en-US" sz="2000" dirty="0">
                <a:solidFill>
                  <a:srgbClr val="C00000"/>
                </a:solidFill>
              </a:rPr>
              <a:t>Scenario B</a:t>
            </a:r>
            <a:r>
              <a:rPr lang="en-US" sz="2000" dirty="0"/>
              <a:t> you have half the effective bandwidth you get in </a:t>
            </a:r>
            <a:r>
              <a:rPr lang="en-US" sz="2000" dirty="0">
                <a:solidFill>
                  <a:srgbClr val="C00000"/>
                </a:solidFill>
              </a:rPr>
              <a:t>Scenario A</a:t>
            </a:r>
          </a:p>
          <a:p>
            <a:pPr lvl="1"/>
            <a:r>
              <a:rPr lang="en-US" sz="1800" dirty="0"/>
              <a:t>Just because of the alignment of your data access</a:t>
            </a:r>
          </a:p>
          <a:p>
            <a:pPr lvl="1"/>
            <a:endParaRPr lang="en-US" sz="1600" dirty="0"/>
          </a:p>
          <a:p>
            <a:endParaRPr lang="en-US" sz="2000" dirty="0"/>
          </a:p>
          <a:p>
            <a:r>
              <a:rPr lang="en-US" sz="2000" dirty="0"/>
              <a:t>If your code is memory bound and dominated by this type of access, you might see a sizeable slow down…</a:t>
            </a:r>
          </a:p>
          <a:p>
            <a:pPr lvl="1"/>
            <a:endParaRPr lang="en-US" sz="1600" dirty="0"/>
          </a:p>
          <a:p>
            <a:endParaRPr lang="en-US" sz="2000" dirty="0"/>
          </a:p>
          <a:p>
            <a:r>
              <a:rPr lang="en-US" sz="2000" dirty="0"/>
              <a:t>The moral of the story:</a:t>
            </a:r>
          </a:p>
          <a:p>
            <a:pPr lvl="1"/>
            <a:r>
              <a:rPr lang="en-US" sz="1800" dirty="0"/>
              <a:t>When you reach out to fetch data from global memory, </a:t>
            </a:r>
            <a:r>
              <a:rPr lang="en-US" sz="1800" u="sng" dirty="0">
                <a:solidFill>
                  <a:srgbClr val="0070C0"/>
                </a:solidFill>
              </a:rPr>
              <a:t>visualize how a full warp reaches out for access</a:t>
            </a:r>
            <a:r>
              <a:rPr lang="en-US" sz="1800" dirty="0"/>
              <a:t>.  </a:t>
            </a:r>
            <a:endParaRPr lang="en-US" sz="1800" dirty="0" smtClean="0"/>
          </a:p>
          <a:p>
            <a:pPr lvl="2"/>
            <a:r>
              <a:rPr lang="en-US" sz="1600" dirty="0" smtClean="0"/>
              <a:t>Is the access coalesced and well aligned?</a:t>
            </a:r>
            <a:endParaRPr lang="en-US" sz="1600" dirty="0"/>
          </a:p>
          <a:p>
            <a:pPr lvl="1"/>
            <a:endParaRPr lang="en-US" sz="1600" dirty="0"/>
          </a:p>
        </p:txBody>
      </p:sp>
      <p:sp>
        <p:nvSpPr>
          <p:cNvPr id="5" name="Slide Number Placeholder 4"/>
          <p:cNvSpPr>
            <a:spLocks noGrp="1"/>
          </p:cNvSpPr>
          <p:nvPr>
            <p:ph type="sldNum" sz="quarter" idx="12"/>
          </p:nvPr>
        </p:nvSpPr>
        <p:spPr/>
        <p:txBody>
          <a:bodyPr/>
          <a:lstStyle/>
          <a:p>
            <a:fld id="{2607EFA3-406F-4E56-9DD2-4C036976C4CD}" type="slidenum">
              <a:rPr lang="en-US" altLang="en-US" smtClean="0"/>
              <a:pPr/>
              <a:t>14</a:t>
            </a:fld>
            <a:endParaRPr lang="en-US" altLang="en-US" dirty="0"/>
          </a:p>
        </p:txBody>
      </p:sp>
    </p:spTree>
    <p:extLst>
      <p:ext uri="{BB962C8B-B14F-4D97-AF65-F5344CB8AC3E}">
        <p14:creationId xmlns:p14="http://schemas.microsoft.com/office/powerpoint/2010/main" val="40847108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 on the effective bandwidth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endParaRPr lang="en-US" dirty="0"/>
              </a:p>
              <a:p>
                <a:r>
                  <a:rPr lang="en-US" dirty="0"/>
                  <a:t>If you need data from multiple 128 byte-memory blocks, effective bandwidth goes down</a:t>
                </a:r>
              </a:p>
              <a:p>
                <a:endParaRPr lang="en-US" dirty="0"/>
              </a:p>
              <a:p>
                <a:endParaRPr lang="en-US" dirty="0"/>
              </a:p>
              <a:p>
                <a:r>
                  <a:rPr lang="en-US" dirty="0"/>
                  <a:t>Reduction in effective bandwidth (assuming caching doesn’t come into play)</a:t>
                </a:r>
              </a:p>
              <a:p>
                <a:pPr lvl="1"/>
                <a:r>
                  <a:rPr lang="en-US" dirty="0"/>
                  <a:t>Reduction equal to the number of 128-byte memory blocks you are hitting on</a:t>
                </a:r>
              </a:p>
              <a:p>
                <a:endParaRPr lang="en-US" dirty="0"/>
              </a:p>
              <a:p>
                <a:endParaRPr lang="en-US" dirty="0"/>
              </a:p>
              <a:p>
                <a:r>
                  <a:rPr lang="en-US" dirty="0"/>
                  <a:t>Side effect: if you work with type </a:t>
                </a:r>
                <a:r>
                  <a:rPr lang="en-US" dirty="0">
                    <a:solidFill>
                      <a:srgbClr val="0070C0"/>
                    </a:solidFill>
                    <a:latin typeface="Consolas" panose="020B0609020204030204" pitchFamily="49" charset="0"/>
                  </a:rPr>
                  <a:t>double</a:t>
                </a:r>
                <a:r>
                  <a:rPr lang="en-US" dirty="0"/>
                  <a:t>, </a:t>
                </a:r>
                <a:r>
                  <a:rPr lang="en-US" dirty="0" smtClean="0"/>
                  <a:t>effective </a:t>
                </a:r>
                <a:r>
                  <a:rPr lang="en-US" dirty="0"/>
                  <a:t>bandwidth </a:t>
                </a:r>
                <a:r>
                  <a:rPr lang="en-US" dirty="0" smtClean="0"/>
                  <a:t>halves (vs. </a:t>
                </a:r>
                <a:r>
                  <a:rPr lang="en-US" dirty="0">
                    <a:latin typeface="Consolas" panose="020B0609020204030204" pitchFamily="49" charset="0"/>
                  </a:rPr>
                  <a:t>float</a:t>
                </a:r>
                <a:r>
                  <a:rPr lang="en-US" dirty="0"/>
                  <a:t> or </a:t>
                </a:r>
                <a:r>
                  <a:rPr lang="en-US" dirty="0">
                    <a:latin typeface="Consolas" panose="020B0609020204030204" pitchFamily="49" charset="0"/>
                  </a:rPr>
                  <a:t>int</a:t>
                </a:r>
                <a:r>
                  <a:rPr lang="en-US" dirty="0"/>
                  <a:t>)</a:t>
                </a:r>
              </a:p>
              <a:p>
                <a:pPr lvl="1"/>
                <a:r>
                  <a:rPr lang="en-US" dirty="0">
                    <a:latin typeface="Consolas" panose="020B0609020204030204" pitchFamily="49" charset="0"/>
                  </a:rPr>
                  <a:t>float</a:t>
                </a:r>
                <a:r>
                  <a:rPr lang="en-US" dirty="0"/>
                  <a:t> &amp; </a:t>
                </a:r>
                <a:r>
                  <a:rPr lang="en-US" dirty="0">
                    <a:latin typeface="Consolas" panose="020B0609020204030204" pitchFamily="49" charset="0"/>
                  </a:rPr>
                  <a:t>int</a:t>
                </a:r>
                <a:r>
                  <a:rPr lang="en-US" dirty="0"/>
                  <a:t>: 4 bytes (4 </a:t>
                </a:r>
                <a14:m>
                  <m:oMath xmlns:m="http://schemas.openxmlformats.org/officeDocument/2006/math">
                    <m:r>
                      <a:rPr lang="en-US" b="0" i="1" smtClean="0">
                        <a:latin typeface="Cambria Math" panose="02040503050406030204" pitchFamily="18" charset="0"/>
                      </a:rPr>
                      <m:t>×</m:t>
                    </m:r>
                  </m:oMath>
                </a14:m>
                <a:r>
                  <a:rPr lang="en-US" dirty="0"/>
                  <a:t>32 threads/warp = 128 </a:t>
                </a:r>
                <a:r>
                  <a:rPr lang="en-US" dirty="0" smtClean="0"/>
                  <a:t>bytes)</a:t>
                </a:r>
                <a:endParaRPr lang="en-US" dirty="0"/>
              </a:p>
              <a:p>
                <a:pPr lvl="1"/>
                <a:r>
                  <a:rPr lang="en-US" dirty="0">
                    <a:latin typeface="Consolas" panose="020B0609020204030204" pitchFamily="49" charset="0"/>
                  </a:rPr>
                  <a:t>double</a:t>
                </a:r>
                <a:r>
                  <a:rPr lang="en-US" dirty="0"/>
                  <a:t>: 8 bytes (8 </a:t>
                </a:r>
                <a14:m>
                  <m:oMath xmlns:m="http://schemas.openxmlformats.org/officeDocument/2006/math">
                    <m:r>
                      <a:rPr lang="en-US" i="1">
                        <a:latin typeface="Cambria Math" panose="02040503050406030204" pitchFamily="18" charset="0"/>
                      </a:rPr>
                      <m:t>×</m:t>
                    </m:r>
                  </m:oMath>
                </a14:m>
                <a:r>
                  <a:rPr lang="en-US" dirty="0"/>
                  <a:t>32 threads/warp = 256 bytes </a:t>
                </a:r>
                <a14:m>
                  <m:oMath xmlns:m="http://schemas.openxmlformats.org/officeDocument/2006/math">
                    <m:r>
                      <a:rPr lang="en-US" i="1">
                        <a:latin typeface="Cambria Math" panose="02040503050406030204" pitchFamily="18" charset="0"/>
                      </a:rPr>
                      <m:t>→</m:t>
                    </m:r>
                  </m:oMath>
                </a14:m>
                <a:r>
                  <a:rPr lang="en-US" dirty="0"/>
                  <a:t> </a:t>
                </a:r>
                <a:r>
                  <a:rPr lang="en-US" dirty="0" smtClean="0"/>
                  <a:t>likely hitting at </a:t>
                </a:r>
                <a:r>
                  <a:rPr lang="en-US" dirty="0"/>
                  <a:t>least 2 mem. blocks)</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92431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 Adding Two Matrices</a:t>
            </a:r>
          </a:p>
        </p:txBody>
      </p:sp>
      <p:sp>
        <p:nvSpPr>
          <p:cNvPr id="6" name="Slide Number Placeholder 5"/>
          <p:cNvSpPr>
            <a:spLocks noGrp="1"/>
          </p:cNvSpPr>
          <p:nvPr>
            <p:ph type="sldNum" sz="quarter" idx="12"/>
          </p:nvPr>
        </p:nvSpPr>
        <p:spPr/>
        <p:txBody>
          <a:bodyPr/>
          <a:lstStyle/>
          <a:p>
            <a:fld id="{2607EFA3-406F-4E56-9DD2-4C036976C4CD}" type="slidenum">
              <a:rPr lang="en-US" altLang="en-US" smtClean="0"/>
              <a:pPr/>
              <a:t>16</a:t>
            </a:fld>
            <a:endParaRPr lang="en-US" altLang="en-US" dirty="0"/>
          </a:p>
        </p:txBody>
      </p:sp>
      <p:sp>
        <p:nvSpPr>
          <p:cNvPr id="3" name="Content Placeholder 2"/>
          <p:cNvSpPr>
            <a:spLocks noGrp="1"/>
          </p:cNvSpPr>
          <p:nvPr>
            <p:ph idx="4294967295"/>
          </p:nvPr>
        </p:nvSpPr>
        <p:spPr>
          <a:xfrm>
            <a:off x="948267" y="1157027"/>
            <a:ext cx="8153400" cy="1252538"/>
          </a:xfrm>
        </p:spPr>
        <p:txBody>
          <a:bodyPr/>
          <a:lstStyle/>
          <a:p>
            <a:r>
              <a:rPr lang="en-US" sz="2000" dirty="0"/>
              <a:t>You have two matrices A and B of dimension </a:t>
            </a:r>
            <a:r>
              <a:rPr lang="en-US" sz="2000" dirty="0" err="1"/>
              <a:t>N</a:t>
            </a:r>
            <a:r>
              <a:rPr lang="en-US" sz="2000" dirty="0" err="1">
                <a:latin typeface="cmsy10"/>
              </a:rPr>
              <a:t>x</a:t>
            </a:r>
            <a:r>
              <a:rPr lang="en-US" sz="2000" dirty="0" err="1"/>
              <a:t>N</a:t>
            </a:r>
            <a:r>
              <a:rPr lang="en-US" sz="2000" dirty="0"/>
              <a:t> (N=32)</a:t>
            </a:r>
          </a:p>
          <a:p>
            <a:r>
              <a:rPr lang="en-US" sz="2000" dirty="0"/>
              <a:t>You want to compute C=A+B in parallel</a:t>
            </a:r>
          </a:p>
          <a:p>
            <a:r>
              <a:rPr lang="en-US" sz="2000" dirty="0"/>
              <a:t>Code provided below (some details omitted, such as </a:t>
            </a:r>
            <a:r>
              <a:rPr lang="en-US" sz="2000" b="1" dirty="0"/>
              <a:t>#define N 32</a:t>
            </a:r>
            <a:r>
              <a:rPr lang="en-US" sz="2000" dirty="0"/>
              <a:t>)</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5959" y="2506133"/>
            <a:ext cx="7556509"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11303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Test Your Understanding</a:t>
            </a:r>
          </a:p>
        </p:txBody>
      </p:sp>
      <p:sp>
        <p:nvSpPr>
          <p:cNvPr id="3" name="Content Placeholder 2"/>
          <p:cNvSpPr>
            <a:spLocks noGrp="1"/>
          </p:cNvSpPr>
          <p:nvPr>
            <p:ph idx="1"/>
          </p:nvPr>
        </p:nvSpPr>
        <p:spPr/>
        <p:txBody>
          <a:bodyPr/>
          <a:lstStyle/>
          <a:p>
            <a:r>
              <a:rPr lang="en-US" sz="1800" dirty="0"/>
              <a:t>Given that the x field of a thread index changes the fastest, is the array indexing scheme on the previous slide good or bad?</a:t>
            </a:r>
          </a:p>
          <a:p>
            <a:pPr lvl="1"/>
            <a:r>
              <a:rPr lang="en-US" sz="1400" dirty="0"/>
              <a:t>HINT: think how threads are mapped into a set of 1D sequence of consecutive IDs</a:t>
            </a:r>
          </a:p>
          <a:p>
            <a:endParaRPr lang="en-US" sz="1800" dirty="0"/>
          </a:p>
          <a:p>
            <a:r>
              <a:rPr lang="en-US" sz="1800" dirty="0"/>
              <a:t>The “good or bad” refers to how data is accessed in the device’s global memory </a:t>
            </a:r>
          </a:p>
          <a:p>
            <a:endParaRPr lang="en-US" sz="1800" dirty="0"/>
          </a:p>
          <a:p>
            <a:endParaRPr lang="en-US" sz="1800" dirty="0"/>
          </a:p>
          <a:p>
            <a:r>
              <a:rPr lang="en-US" sz="1800" dirty="0"/>
              <a:t>In other words should we have</a:t>
            </a:r>
          </a:p>
          <a:p>
            <a:endParaRPr lang="en-US" sz="1800" dirty="0"/>
          </a:p>
          <a:p>
            <a:endParaRPr lang="en-US" sz="1800" dirty="0"/>
          </a:p>
          <a:p>
            <a:pPr marL="0" indent="0">
              <a:buNone/>
            </a:pPr>
            <a:r>
              <a:rPr lang="en-US" sz="1800" dirty="0"/>
              <a:t>		or… </a:t>
            </a:r>
          </a:p>
        </p:txBody>
      </p:sp>
      <p:sp>
        <p:nvSpPr>
          <p:cNvPr id="7" name="Slide Number Placeholder 6"/>
          <p:cNvSpPr>
            <a:spLocks noGrp="1"/>
          </p:cNvSpPr>
          <p:nvPr>
            <p:ph type="sldNum" sz="quarter" idx="12"/>
          </p:nvPr>
        </p:nvSpPr>
        <p:spPr/>
        <p:txBody>
          <a:bodyPr/>
          <a:lstStyle/>
          <a:p>
            <a:fld id="{2607EFA3-406F-4E56-9DD2-4C036976C4CD}" type="slidenum">
              <a:rPr lang="en-US" altLang="en-US" smtClean="0"/>
              <a:pPr/>
              <a:t>17</a:t>
            </a:fld>
            <a:endParaRPr lang="en-US" altLang="en-US" dirty="0"/>
          </a:p>
        </p:txBody>
      </p:sp>
      <p:sp>
        <p:nvSpPr>
          <p:cNvPr id="5" name="Rectangle 4"/>
          <p:cNvSpPr/>
          <p:nvPr/>
        </p:nvSpPr>
        <p:spPr>
          <a:xfrm>
            <a:off x="4705350" y="4724400"/>
            <a:ext cx="3603872" cy="369332"/>
          </a:xfrm>
          <a:prstGeom prst="rect">
            <a:avLst/>
          </a:prstGeom>
          <a:solidFill>
            <a:schemeClr val="accent1"/>
          </a:solidFill>
        </p:spPr>
        <p:txBody>
          <a:bodyPr wrap="none">
            <a:spAutoFit/>
          </a:bodyPr>
          <a:lstStyle/>
          <a:p>
            <a:r>
              <a:rPr lang="en-US" b="1" dirty="0">
                <a:latin typeface="Consolas" pitchFamily="49" charset="0"/>
                <a:cs typeface="Consolas" pitchFamily="49" charset="0"/>
              </a:rPr>
              <a:t>C[i][j] = A[i][j] + B[i][j]</a:t>
            </a:r>
          </a:p>
        </p:txBody>
      </p:sp>
      <p:sp>
        <p:nvSpPr>
          <p:cNvPr id="6" name="Rectangle 5"/>
          <p:cNvSpPr/>
          <p:nvPr/>
        </p:nvSpPr>
        <p:spPr>
          <a:xfrm>
            <a:off x="4715119" y="5638800"/>
            <a:ext cx="3603872" cy="369332"/>
          </a:xfrm>
          <a:prstGeom prst="rect">
            <a:avLst/>
          </a:prstGeom>
          <a:solidFill>
            <a:schemeClr val="accent1"/>
          </a:solidFill>
        </p:spPr>
        <p:txBody>
          <a:bodyPr wrap="none">
            <a:spAutoFit/>
          </a:bodyPr>
          <a:lstStyle/>
          <a:p>
            <a:r>
              <a:rPr lang="en-US" b="1" dirty="0">
                <a:latin typeface="Consolas" pitchFamily="49" charset="0"/>
                <a:cs typeface="Consolas" pitchFamily="49" charset="0"/>
              </a:rPr>
              <a:t>C[j][i] = A[j][i] + B[j][i]</a:t>
            </a:r>
          </a:p>
        </p:txBody>
      </p:sp>
    </p:spTree>
    <p:extLst>
      <p:ext uri="{BB962C8B-B14F-4D97-AF65-F5344CB8AC3E}">
        <p14:creationId xmlns:p14="http://schemas.microsoft.com/office/powerpoint/2010/main" val="3522238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Reflecting on Accessing Global Memory in CUDA</a:t>
            </a:r>
          </a:p>
        </p:txBody>
      </p:sp>
      <p:sp>
        <p:nvSpPr>
          <p:cNvPr id="3" name="Content Placeholder 2"/>
          <p:cNvSpPr>
            <a:spLocks noGrp="1"/>
          </p:cNvSpPr>
          <p:nvPr>
            <p:ph idx="1"/>
          </p:nvPr>
        </p:nvSpPr>
        <p:spPr/>
        <p:txBody>
          <a:bodyPr>
            <a:normAutofit fontScale="92500" lnSpcReduction="10000"/>
          </a:bodyPr>
          <a:lstStyle/>
          <a:p>
            <a:r>
              <a:rPr lang="en-US" dirty="0"/>
              <a:t>Assume </a:t>
            </a:r>
            <a:r>
              <a:rPr lang="en-US" dirty="0" err="1">
                <a:latin typeface="Courier New" panose="02070309020205020404" pitchFamily="49" charset="0"/>
                <a:cs typeface="Courier New" panose="02070309020205020404" pitchFamily="49" charset="0"/>
              </a:rPr>
              <a:t>dA</a:t>
            </a:r>
            <a:r>
              <a:rPr lang="en-US" dirty="0"/>
              <a:t> is a device array, holding </a:t>
            </a:r>
            <a:r>
              <a:rPr lang="en-US" dirty="0" err="1">
                <a:latin typeface="Courier New" panose="02070309020205020404" pitchFamily="49" charset="0"/>
                <a:cs typeface="Courier New" panose="02070309020205020404" pitchFamily="49" charset="0"/>
              </a:rPr>
              <a:t>int</a:t>
            </a:r>
            <a:r>
              <a:rPr lang="en-US" dirty="0" err="1"/>
              <a:t>s</a:t>
            </a:r>
            <a:r>
              <a:rPr lang="en-US" dirty="0"/>
              <a:t> </a:t>
            </a:r>
          </a:p>
          <a:p>
            <a:r>
              <a:rPr lang="en-US" dirty="0"/>
              <a:t>Assume </a:t>
            </a:r>
            <a:r>
              <a:rPr lang="en-US" dirty="0">
                <a:latin typeface="Courier New" panose="02070309020205020404" pitchFamily="49" charset="0"/>
                <a:cs typeface="Courier New" panose="02070309020205020404" pitchFamily="49" charset="0"/>
              </a:rPr>
              <a:t>z[]</a:t>
            </a:r>
            <a:r>
              <a:rPr lang="en-US" dirty="0"/>
              <a:t> is an array of </a:t>
            </a:r>
            <a:r>
              <a:rPr lang="en-US" dirty="0">
                <a:latin typeface="Consolas" panose="020B0609020204030204" pitchFamily="49" charset="0"/>
              </a:rPr>
              <a:t>unsigned </a:t>
            </a:r>
            <a:r>
              <a:rPr lang="en-US" dirty="0" err="1">
                <a:latin typeface="Courier New" panose="02070309020205020404" pitchFamily="49" charset="0"/>
                <a:cs typeface="Courier New" panose="02070309020205020404" pitchFamily="49" charset="0"/>
              </a:rPr>
              <a:t>int</a:t>
            </a:r>
            <a:r>
              <a:rPr lang="en-US" dirty="0" err="1"/>
              <a:t>s</a:t>
            </a:r>
            <a:endParaRPr lang="en-US" dirty="0"/>
          </a:p>
          <a:p>
            <a:endParaRPr lang="en-US" dirty="0"/>
          </a:p>
          <a:p>
            <a:r>
              <a:rPr lang="en-US" dirty="0"/>
              <a:t>Which of these </a:t>
            </a:r>
            <a:r>
              <a:rPr lang="en-US" dirty="0" smtClean="0"/>
              <a:t>global memory accesses </a:t>
            </a:r>
            <a:r>
              <a:rPr lang="en-US" dirty="0"/>
              <a:t>are good/bad? Why?</a:t>
            </a:r>
          </a:p>
          <a:p>
            <a:pPr marL="801687" lvl="1" indent="-457200">
              <a:buFont typeface="+mj-lt"/>
              <a:buAutoNum type="arabicPeriod"/>
            </a:pPr>
            <a:r>
              <a:rPr lang="en-US" dirty="0" err="1">
                <a:latin typeface="Consolas" panose="020B0609020204030204" pitchFamily="49" charset="0"/>
                <a:cs typeface="Courier New" panose="02070309020205020404" pitchFamily="49" charset="0"/>
              </a:rPr>
              <a:t>dA</a:t>
            </a:r>
            <a:r>
              <a:rPr lang="en-US" dirty="0">
                <a:latin typeface="Consolas" panose="020B0609020204030204" pitchFamily="49" charset="0"/>
                <a:cs typeface="Courier New" panose="02070309020205020404" pitchFamily="49" charset="0"/>
              </a:rPr>
              <a:t>[</a:t>
            </a:r>
            <a:r>
              <a:rPr lang="en-US" dirty="0" err="1">
                <a:latin typeface="Consolas" panose="020B0609020204030204" pitchFamily="49" charset="0"/>
                <a:cs typeface="Courier New" panose="02070309020205020404" pitchFamily="49" charset="0"/>
              </a:rPr>
              <a:t>threadIdx.x</a:t>
            </a:r>
            <a:r>
              <a:rPr lang="en-US" dirty="0">
                <a:latin typeface="Consolas" panose="020B0609020204030204" pitchFamily="49" charset="0"/>
                <a:cs typeface="Courier New" panose="02070309020205020404" pitchFamily="49" charset="0"/>
              </a:rPr>
              <a:t>]</a:t>
            </a:r>
          </a:p>
          <a:p>
            <a:pPr marL="801687" lvl="1" indent="-457200">
              <a:buFont typeface="+mj-lt"/>
              <a:buAutoNum type="arabicPeriod"/>
            </a:pPr>
            <a:endParaRPr lang="en-US" dirty="0">
              <a:latin typeface="Consolas" panose="020B0609020204030204" pitchFamily="49" charset="0"/>
            </a:endParaRPr>
          </a:p>
          <a:p>
            <a:pPr marL="801687" lvl="1" indent="-457200">
              <a:buFont typeface="+mj-lt"/>
              <a:buAutoNum type="arabicPeriod"/>
            </a:pPr>
            <a:r>
              <a:rPr lang="en-US" dirty="0" err="1">
                <a:latin typeface="Consolas" panose="020B0609020204030204" pitchFamily="49" charset="0"/>
                <a:cs typeface="Courier New" panose="02070309020205020404" pitchFamily="49" charset="0"/>
              </a:rPr>
              <a:t>dA</a:t>
            </a:r>
            <a:r>
              <a:rPr lang="en-US" dirty="0">
                <a:latin typeface="Consolas" panose="020B0609020204030204" pitchFamily="49" charset="0"/>
                <a:cs typeface="Courier New" panose="02070309020205020404" pitchFamily="49" charset="0"/>
              </a:rPr>
              <a:t>[threadIdx.x+2]</a:t>
            </a:r>
          </a:p>
          <a:p>
            <a:pPr marL="801687" lvl="1" indent="-457200">
              <a:buFont typeface="+mj-lt"/>
              <a:buAutoNum type="arabicPeriod"/>
            </a:pPr>
            <a:endParaRPr lang="en-US" dirty="0">
              <a:latin typeface="Consolas" panose="020B0609020204030204" pitchFamily="49" charset="0"/>
            </a:endParaRPr>
          </a:p>
          <a:p>
            <a:pPr marL="801687" lvl="1" indent="-457200">
              <a:buFont typeface="+mj-lt"/>
              <a:buAutoNum type="arabicPeriod"/>
            </a:pPr>
            <a:r>
              <a:rPr lang="en-US" dirty="0" err="1">
                <a:latin typeface="Consolas" panose="020B0609020204030204" pitchFamily="49" charset="0"/>
                <a:cs typeface="Courier New" panose="02070309020205020404" pitchFamily="49" charset="0"/>
              </a:rPr>
              <a:t>dA</a:t>
            </a:r>
            <a:r>
              <a:rPr lang="en-US" dirty="0">
                <a:latin typeface="Consolas" panose="020B0609020204030204" pitchFamily="49" charset="0"/>
                <a:cs typeface="Courier New" panose="02070309020205020404" pitchFamily="49" charset="0"/>
              </a:rPr>
              <a:t>[3*threadIdx.x+2]</a:t>
            </a:r>
          </a:p>
          <a:p>
            <a:pPr marL="801687" lvl="1" indent="-457200">
              <a:buFont typeface="+mj-lt"/>
              <a:buAutoNum type="arabicPeriod"/>
            </a:pPr>
            <a:endParaRPr lang="en-US" dirty="0">
              <a:latin typeface="Consolas" panose="020B0609020204030204" pitchFamily="49" charset="0"/>
            </a:endParaRPr>
          </a:p>
          <a:p>
            <a:pPr marL="801687" lvl="1" indent="-457200">
              <a:buFont typeface="+mj-lt"/>
              <a:buAutoNum type="arabicPeriod"/>
            </a:pPr>
            <a:r>
              <a:rPr lang="en-US" dirty="0" err="1">
                <a:latin typeface="Consolas" panose="020B0609020204030204" pitchFamily="49" charset="0"/>
                <a:cs typeface="Courier New" panose="02070309020205020404" pitchFamily="49" charset="0"/>
              </a:rPr>
              <a:t>dA</a:t>
            </a:r>
            <a:r>
              <a:rPr lang="en-US" dirty="0">
                <a:latin typeface="Consolas" panose="020B0609020204030204" pitchFamily="49" charset="0"/>
                <a:cs typeface="Courier New" panose="02070309020205020404" pitchFamily="49" charset="0"/>
              </a:rPr>
              <a:t>[z[</a:t>
            </a:r>
            <a:r>
              <a:rPr lang="en-US" dirty="0" err="1">
                <a:latin typeface="Consolas" panose="020B0609020204030204" pitchFamily="49" charset="0"/>
                <a:cs typeface="Courier New" panose="02070309020205020404" pitchFamily="49" charset="0"/>
              </a:rPr>
              <a:t>threadIdx.x</a:t>
            </a:r>
            <a:r>
              <a:rPr lang="en-US" dirty="0" smtClean="0">
                <a:latin typeface="Consolas" panose="020B0609020204030204" pitchFamily="49" charset="0"/>
                <a:cs typeface="Courier New" panose="02070309020205020404" pitchFamily="49" charset="0"/>
              </a:rPr>
              <a:t>]]</a:t>
            </a:r>
          </a:p>
          <a:p>
            <a:pPr>
              <a:lnSpc>
                <a:spcPct val="100000"/>
              </a:lnSpc>
            </a:pPr>
            <a:endParaRPr lang="en-US" dirty="0" smtClean="0"/>
          </a:p>
          <a:p>
            <a:pPr>
              <a:lnSpc>
                <a:spcPct val="100000"/>
              </a:lnSpc>
            </a:pPr>
            <a:r>
              <a:rPr lang="en-US" u="sng" dirty="0" smtClean="0"/>
              <a:t>This might be helpful</a:t>
            </a:r>
            <a:r>
              <a:rPr lang="en-US" dirty="0" smtClean="0"/>
              <a:t>: </a:t>
            </a:r>
            <a:r>
              <a:rPr lang="en-US" dirty="0"/>
              <a:t>When answering 1-4 </a:t>
            </a:r>
            <a:r>
              <a:rPr lang="en-US" dirty="0" smtClean="0"/>
              <a:t>above, imagine </a:t>
            </a:r>
            <a:r>
              <a:rPr lang="en-US" dirty="0"/>
              <a:t>you’re a </a:t>
            </a:r>
            <a:r>
              <a:rPr lang="en-US" dirty="0" smtClean="0"/>
              <a:t>thread </a:t>
            </a:r>
            <a:r>
              <a:rPr lang="en-US" dirty="0"/>
              <a:t>and </a:t>
            </a:r>
            <a:r>
              <a:rPr lang="en-US" dirty="0" smtClean="0"/>
              <a:t>try to understand what </a:t>
            </a:r>
            <a:r>
              <a:rPr lang="en-US" dirty="0"/>
              <a:t>the other 31 threads in the warp do when </a:t>
            </a:r>
            <a:r>
              <a:rPr lang="en-US" dirty="0" smtClean="0"/>
              <a:t>the warp executes some memory instruction</a:t>
            </a:r>
            <a:endParaRPr lang="en-US" dirty="0"/>
          </a:p>
        </p:txBody>
      </p:sp>
      <p:sp>
        <p:nvSpPr>
          <p:cNvPr id="4" name="Slide Number Placeholder 3"/>
          <p:cNvSpPr>
            <a:spLocks noGrp="1"/>
          </p:cNvSpPr>
          <p:nvPr>
            <p:ph type="sldNum" sz="quarter" idx="12"/>
          </p:nvPr>
        </p:nvSpPr>
        <p:spPr/>
        <p:txBody>
          <a:bodyPr/>
          <a:lstStyle/>
          <a:p>
            <a:fld id="{2607EFA3-406F-4E56-9DD2-4C036976C4CD}" type="slidenum">
              <a:rPr lang="en-US" altLang="en-US" smtClean="0"/>
              <a:pPr/>
              <a:t>18</a:t>
            </a:fld>
            <a:endParaRPr lang="en-US" altLang="en-US" dirty="0"/>
          </a:p>
        </p:txBody>
      </p:sp>
    </p:spTree>
    <p:extLst>
      <p:ext uri="{BB962C8B-B14F-4D97-AF65-F5344CB8AC3E}">
        <p14:creationId xmlns:p14="http://schemas.microsoft.com/office/powerpoint/2010/main" val="2845794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Avoid Bad Memory Accesses?</a:t>
            </a:r>
          </a:p>
        </p:txBody>
      </p:sp>
      <p:sp>
        <p:nvSpPr>
          <p:cNvPr id="3" name="Content Placeholder 2"/>
          <p:cNvSpPr>
            <a:spLocks noGrp="1"/>
          </p:cNvSpPr>
          <p:nvPr>
            <p:ph idx="1"/>
          </p:nvPr>
        </p:nvSpPr>
        <p:spPr/>
        <p:txBody>
          <a:bodyPr/>
          <a:lstStyle/>
          <a:p>
            <a:pPr lvl="1"/>
            <a:endParaRPr lang="en-US" sz="1600" dirty="0"/>
          </a:p>
          <a:p>
            <a:r>
              <a:rPr lang="en-US" sz="2000" dirty="0"/>
              <a:t>Design your data structures in a way that leads to advantageous memory accesses</a:t>
            </a:r>
          </a:p>
          <a:p>
            <a:pPr lvl="1"/>
            <a:r>
              <a:rPr lang="en-US" sz="1600" dirty="0"/>
              <a:t>Choosing a design: done before you write any line of code</a:t>
            </a:r>
          </a:p>
          <a:p>
            <a:pPr lvl="1"/>
            <a:r>
              <a:rPr lang="en-US" sz="1600" dirty="0"/>
              <a:t>Reflect on your algorithm</a:t>
            </a:r>
          </a:p>
          <a:p>
            <a:pPr lvl="2"/>
            <a:r>
              <a:rPr lang="en-US" sz="1300" dirty="0"/>
              <a:t>What data it needs, how much of it, where you read from/write to, how often</a:t>
            </a:r>
          </a:p>
          <a:p>
            <a:endParaRPr lang="en-US" sz="2000" dirty="0"/>
          </a:p>
          <a:p>
            <a:r>
              <a:rPr lang="en-US" sz="2000" dirty="0"/>
              <a:t>A good data structure design for parallel computing is likely different than a good data structure design for sequential computing</a:t>
            </a:r>
          </a:p>
          <a:p>
            <a:endParaRPr lang="en-US" sz="2000" dirty="0"/>
          </a:p>
          <a:p>
            <a:r>
              <a:rPr lang="en-US" sz="2000" dirty="0"/>
              <a:t>I learn programming exclusively thinking about </a:t>
            </a:r>
            <a:r>
              <a:rPr lang="en-US" sz="2000" dirty="0">
                <a:solidFill>
                  <a:srgbClr val="0070C0"/>
                </a:solidFill>
              </a:rPr>
              <a:t>correctness </a:t>
            </a:r>
          </a:p>
          <a:p>
            <a:pPr lvl="1"/>
            <a:r>
              <a:rPr lang="en-US" sz="1600" dirty="0" smtClean="0"/>
              <a:t>Other aspects to consider when writing code:</a:t>
            </a:r>
          </a:p>
          <a:p>
            <a:pPr lvl="2"/>
            <a:r>
              <a:rPr lang="en-US" sz="1400" dirty="0">
                <a:solidFill>
                  <a:srgbClr val="0070C0"/>
                </a:solidFill>
              </a:rPr>
              <a:t>speed of execution</a:t>
            </a:r>
            <a:r>
              <a:rPr lang="en-US" sz="1400" dirty="0"/>
              <a:t> &amp; </a:t>
            </a:r>
            <a:r>
              <a:rPr lang="en-US" sz="1400" dirty="0" smtClean="0">
                <a:solidFill>
                  <a:srgbClr val="0070C0"/>
                </a:solidFill>
              </a:rPr>
              <a:t>convenience</a:t>
            </a:r>
            <a:r>
              <a:rPr lang="en-US" sz="1400" dirty="0" smtClean="0"/>
              <a:t> &amp; </a:t>
            </a:r>
            <a:r>
              <a:rPr lang="en-US" sz="1400" dirty="0" smtClean="0">
                <a:solidFill>
                  <a:srgbClr val="0070C0"/>
                </a:solidFill>
              </a:rPr>
              <a:t>productivity</a:t>
            </a:r>
            <a:r>
              <a:rPr lang="en-US" sz="1400" dirty="0" smtClean="0"/>
              <a:t> </a:t>
            </a:r>
            <a:r>
              <a:rPr lang="en-US" sz="1400" dirty="0"/>
              <a:t>&amp; </a:t>
            </a:r>
            <a:r>
              <a:rPr lang="en-US" sz="1400" dirty="0" smtClean="0">
                <a:solidFill>
                  <a:srgbClr val="0070C0"/>
                </a:solidFill>
              </a:rPr>
              <a:t>code legacy</a:t>
            </a:r>
            <a:r>
              <a:rPr lang="en-US" sz="1400" dirty="0" smtClean="0"/>
              <a:t> </a:t>
            </a:r>
            <a:r>
              <a:rPr lang="en-US" sz="1400" dirty="0"/>
              <a:t>&amp; </a:t>
            </a:r>
            <a:r>
              <a:rPr lang="en-US" sz="1400" dirty="0" smtClean="0">
                <a:solidFill>
                  <a:srgbClr val="0070C0"/>
                </a:solidFill>
              </a:rPr>
              <a:t>large team development </a:t>
            </a:r>
            <a:r>
              <a:rPr lang="en-US" sz="1400" dirty="0"/>
              <a:t>&amp;</a:t>
            </a:r>
            <a:r>
              <a:rPr lang="en-US" sz="1400" dirty="0">
                <a:solidFill>
                  <a:srgbClr val="0070C0"/>
                </a:solidFill>
              </a:rPr>
              <a:t> </a:t>
            </a:r>
            <a:r>
              <a:rPr lang="en-US" sz="1400" dirty="0" smtClean="0">
                <a:solidFill>
                  <a:srgbClr val="0070C0"/>
                </a:solidFill>
              </a:rPr>
              <a:t>portability</a:t>
            </a:r>
            <a:endParaRPr lang="en-US" sz="1400" dirty="0"/>
          </a:p>
        </p:txBody>
      </p:sp>
      <p:sp>
        <p:nvSpPr>
          <p:cNvPr id="4" name="Slide Number Placeholder 3"/>
          <p:cNvSpPr>
            <a:spLocks noGrp="1"/>
          </p:cNvSpPr>
          <p:nvPr>
            <p:ph type="sldNum" sz="quarter" idx="12"/>
          </p:nvPr>
        </p:nvSpPr>
        <p:spPr/>
        <p:txBody>
          <a:bodyPr/>
          <a:lstStyle/>
          <a:p>
            <a:fld id="{2607EFA3-406F-4E56-9DD2-4C036976C4CD}" type="slidenum">
              <a:rPr lang="en-US" altLang="en-US" smtClean="0"/>
              <a:pPr/>
              <a:t>19</a:t>
            </a:fld>
            <a:endParaRPr lang="en-US" altLang="en-US" dirty="0"/>
          </a:p>
        </p:txBody>
      </p:sp>
    </p:spTree>
    <p:extLst>
      <p:ext uri="{BB962C8B-B14F-4D97-AF65-F5344CB8AC3E}">
        <p14:creationId xmlns:p14="http://schemas.microsoft.com/office/powerpoint/2010/main" val="4027646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Quote of the day</a:t>
            </a:r>
          </a:p>
        </p:txBody>
      </p:sp>
      <p:sp>
        <p:nvSpPr>
          <p:cNvPr id="3" name="Content Placeholder 2"/>
          <p:cNvSpPr>
            <a:spLocks noGrp="1"/>
          </p:cNvSpPr>
          <p:nvPr>
            <p:ph idx="1"/>
          </p:nvPr>
        </p:nvSpPr>
        <p:spPr>
          <a:xfrm>
            <a:off x="687351" y="3381947"/>
            <a:ext cx="10817298" cy="681134"/>
          </a:xfrm>
        </p:spPr>
        <p:txBody>
          <a:bodyPr>
            <a:normAutofit fontScale="85000" lnSpcReduction="10000"/>
          </a:bodyPr>
          <a:lstStyle/>
          <a:p>
            <a:pPr marL="0" indent="0" algn="r">
              <a:buNone/>
            </a:pPr>
            <a:r>
              <a:rPr lang="en-US" dirty="0"/>
              <a:t>“Let yourself be silently drawn by the strange pull of what you really love. It will not lead you astray</a:t>
            </a:r>
            <a:r>
              <a:rPr lang="en-US" dirty="0" smtClean="0"/>
              <a:t>.”</a:t>
            </a:r>
            <a:endParaRPr lang="en-US" dirty="0"/>
          </a:p>
          <a:p>
            <a:pPr marL="0" indent="0" algn="r">
              <a:buNone/>
            </a:pPr>
            <a:r>
              <a:rPr lang="en-US" sz="1300" dirty="0" smtClean="0"/>
              <a:t>-- </a:t>
            </a:r>
            <a:r>
              <a:rPr lang="da-DK" sz="1300" dirty="0" smtClean="0"/>
              <a:t>Rumi, Persian poet [1207 (Afghanistan) – 1273 (Turkey)] – the best selling poet in the </a:t>
            </a:r>
            <a:r>
              <a:rPr lang="da-DK" sz="1300" dirty="0"/>
              <a:t>US in 2017</a:t>
            </a:r>
            <a:r>
              <a:rPr lang="en-US" sz="1300" dirty="0" smtClean="0"/>
              <a:t>.</a:t>
            </a:r>
            <a:endParaRPr lang="en-US" sz="1300" dirty="0"/>
          </a:p>
          <a:p>
            <a:pPr algn="r"/>
            <a:endParaRPr lang="en-US" dirty="0"/>
          </a:p>
        </p:txBody>
      </p:sp>
      <p:sp>
        <p:nvSpPr>
          <p:cNvPr id="4" name="Slide Number Placeholder 3"/>
          <p:cNvSpPr>
            <a:spLocks noGrp="1"/>
          </p:cNvSpPr>
          <p:nvPr>
            <p:ph type="sldNum" sz="quarter" idx="12"/>
          </p:nvPr>
        </p:nvSpPr>
        <p:spPr/>
        <p:txBody>
          <a:bodyPr/>
          <a:lstStyle/>
          <a:p>
            <a:fld id="{67D2203D-769A-4D5A-AE4C-EA73FDE6A130}" type="slidenum">
              <a:rPr lang="en-US" smtClean="0"/>
              <a:t>2</a:t>
            </a:fld>
            <a:endParaRPr lang="en-US"/>
          </a:p>
        </p:txBody>
      </p:sp>
    </p:spTree>
    <p:extLst>
      <p:ext uri="{BB962C8B-B14F-4D97-AF65-F5344CB8AC3E}">
        <p14:creationId xmlns:p14="http://schemas.microsoft.com/office/powerpoint/2010/main" val="29975793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to Data Organization</a:t>
            </a:r>
          </a:p>
        </p:txBody>
      </p:sp>
      <p:sp>
        <p:nvSpPr>
          <p:cNvPr id="3" name="Content Placeholder 2"/>
          <p:cNvSpPr>
            <a:spLocks noGrp="1"/>
          </p:cNvSpPr>
          <p:nvPr>
            <p:ph idx="1"/>
          </p:nvPr>
        </p:nvSpPr>
        <p:spPr/>
        <p:txBody>
          <a:bodyPr/>
          <a:lstStyle/>
          <a:p>
            <a:endParaRPr lang="en-US" sz="2000" dirty="0"/>
          </a:p>
          <a:p>
            <a:r>
              <a:rPr lang="en-US" sz="2000" dirty="0"/>
              <a:t>Say you use in your program complex data constructs that could be organized using C-structures</a:t>
            </a:r>
          </a:p>
          <a:p>
            <a:endParaRPr lang="en-US" sz="2000" dirty="0"/>
          </a:p>
          <a:p>
            <a:r>
              <a:rPr lang="en-US" sz="2000" dirty="0"/>
              <a:t>For GPU computing, how is it more advantageous to store data in global memory?</a:t>
            </a:r>
          </a:p>
          <a:p>
            <a:pPr lvl="1"/>
            <a:r>
              <a:rPr lang="en-US" sz="1800" dirty="0"/>
              <a:t>Alternative A: as an array of </a:t>
            </a:r>
            <a:r>
              <a:rPr lang="en-US" sz="1800" dirty="0" smtClean="0"/>
              <a:t>structures (</a:t>
            </a:r>
            <a:r>
              <a:rPr lang="en-US" sz="1800" dirty="0" err="1" smtClean="0"/>
              <a:t>AoS</a:t>
            </a:r>
            <a:r>
              <a:rPr lang="en-US" sz="1800" dirty="0" smtClean="0"/>
              <a:t>)</a:t>
            </a:r>
            <a:endParaRPr lang="en-US" sz="1800" dirty="0"/>
          </a:p>
          <a:p>
            <a:pPr lvl="1"/>
            <a:r>
              <a:rPr lang="en-US" sz="1800" dirty="0"/>
              <a:t>Alternative B: as a structure of </a:t>
            </a:r>
            <a:r>
              <a:rPr lang="en-US" sz="1800" dirty="0" smtClean="0"/>
              <a:t>arrays (</a:t>
            </a:r>
            <a:r>
              <a:rPr lang="en-US" sz="1800" dirty="0" err="1" smtClean="0"/>
              <a:t>SoA</a:t>
            </a:r>
            <a:r>
              <a:rPr lang="en-US" sz="1800" dirty="0" smtClean="0"/>
              <a:t>)</a:t>
            </a:r>
            <a:endParaRPr lang="en-US" sz="1800" dirty="0"/>
          </a:p>
          <a:p>
            <a:pPr lvl="1"/>
            <a:endParaRPr lang="en-US" sz="1800" dirty="0"/>
          </a:p>
          <a:p>
            <a:r>
              <a:rPr lang="en-US" sz="2000" dirty="0"/>
              <a:t>If you use all the data in a </a:t>
            </a:r>
            <a:r>
              <a:rPr lang="en-US" sz="2000" dirty="0" err="1">
                <a:latin typeface="Courier New" panose="02070309020205020404" pitchFamily="49" charset="0"/>
                <a:cs typeface="Courier New" panose="02070309020205020404" pitchFamily="49" charset="0"/>
              </a:rPr>
              <a:t>struct</a:t>
            </a:r>
            <a:r>
              <a:rPr lang="en-US" sz="2000" dirty="0"/>
              <a:t> once you bring over, question not that relevant (although there are aspects that come into play)</a:t>
            </a:r>
          </a:p>
          <a:p>
            <a:endParaRPr lang="en-US" sz="2000" dirty="0"/>
          </a:p>
          <a:p>
            <a:r>
              <a:rPr lang="en-US" sz="2000" dirty="0"/>
              <a:t>However, if you only use one field from a </a:t>
            </a:r>
            <a:r>
              <a:rPr lang="en-US" sz="2000" dirty="0" err="1">
                <a:latin typeface="Courier New" panose="02070309020205020404" pitchFamily="49" charset="0"/>
                <a:cs typeface="Courier New" panose="02070309020205020404" pitchFamily="49" charset="0"/>
              </a:rPr>
              <a:t>struct</a:t>
            </a:r>
            <a:r>
              <a:rPr lang="en-US" sz="2000" dirty="0"/>
              <a:t>, stick w/ </a:t>
            </a:r>
            <a:r>
              <a:rPr lang="en-US" sz="2000" dirty="0" err="1"/>
              <a:t>SoA</a:t>
            </a:r>
            <a:endParaRPr lang="en-US" sz="2000" dirty="0"/>
          </a:p>
        </p:txBody>
      </p:sp>
      <p:sp>
        <p:nvSpPr>
          <p:cNvPr id="5" name="Slide Number Placeholder 4"/>
          <p:cNvSpPr>
            <a:spLocks noGrp="1"/>
          </p:cNvSpPr>
          <p:nvPr>
            <p:ph type="sldNum" sz="quarter" idx="12"/>
          </p:nvPr>
        </p:nvSpPr>
        <p:spPr/>
        <p:txBody>
          <a:bodyPr/>
          <a:lstStyle/>
          <a:p>
            <a:fld id="{2607EFA3-406F-4E56-9DD2-4C036976C4CD}" type="slidenum">
              <a:rPr lang="en-US" altLang="en-US" smtClean="0"/>
              <a:pPr/>
              <a:t>20</a:t>
            </a:fld>
            <a:endParaRPr lang="en-US" altLang="en-US" dirty="0"/>
          </a:p>
        </p:txBody>
      </p:sp>
    </p:spTree>
    <p:extLst>
      <p:ext uri="{BB962C8B-B14F-4D97-AF65-F5344CB8AC3E}">
        <p14:creationId xmlns:p14="http://schemas.microsoft.com/office/powerpoint/2010/main" val="3107321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SoA</a:t>
            </a:r>
            <a:r>
              <a:rPr lang="en-US" dirty="0" smtClean="0"/>
              <a:t> or </a:t>
            </a:r>
            <a:r>
              <a:rPr lang="en-US" dirty="0" err="1" smtClean="0"/>
              <a:t>AoS</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dirty="0"/>
              </a:p>
              <a:p>
                <a:r>
                  <a:rPr lang="en-US" dirty="0"/>
                  <a:t>Collection of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=10,000</m:t>
                    </m:r>
                  </m:oMath>
                </a14:m>
                <a:r>
                  <a:rPr lang="en-US" dirty="0"/>
                  <a:t> points in 3D</a:t>
                </a:r>
              </a:p>
              <a:p>
                <a:r>
                  <a:rPr lang="en-US" dirty="0"/>
                  <a:t>Need to compute difference between the </a:t>
                </a:r>
                <a14:m>
                  <m:oMath xmlns:m="http://schemas.openxmlformats.org/officeDocument/2006/math">
                    <m:r>
                      <a:rPr lang="en-US" i="1" dirty="0" smtClean="0">
                        <a:latin typeface="Cambria Math" panose="02040503050406030204" pitchFamily="18" charset="0"/>
                      </a:rPr>
                      <m:t>𝑥</m:t>
                    </m:r>
                  </m:oMath>
                </a14:m>
                <a:r>
                  <a:rPr lang="en-US" dirty="0"/>
                  <a:t> coordinates of </a:t>
                </a:r>
                <a:r>
                  <a:rPr lang="en-US" dirty="0" smtClean="0"/>
                  <a:t>a bunch of points:</a:t>
                </a:r>
                <a:endParaRPr lang="en-US" dirty="0"/>
              </a:p>
              <a:p>
                <a:pPr marL="457200" lvl="1"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b="0" i="1" smtClean="0">
                        <a:latin typeface="Cambria Math" panose="02040503050406030204" pitchFamily="18" charset="0"/>
                      </a:rPr>
                      <m:t>|</m:t>
                    </m:r>
                  </m:oMath>
                </a14:m>
                <a:r>
                  <a:rPr lang="en-US" dirty="0"/>
                  <a:t> for </a:t>
                </a:r>
                <a14:m>
                  <m:oMath xmlns:m="http://schemas.openxmlformats.org/officeDocument/2006/math">
                    <m:r>
                      <a:rPr lang="en-US">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&lt;</m:t>
                    </m:r>
                    <m:r>
                      <a:rPr lang="en-US" i="1">
                        <a:latin typeface="Cambria Math" panose="02040503050406030204" pitchFamily="18" charset="0"/>
                      </a:rPr>
                      <m:t>𝑁</m:t>
                    </m:r>
                  </m:oMath>
                </a14:m>
                <a:endParaRPr lang="en-US" dirty="0"/>
              </a:p>
              <a:p>
                <a:pPr lvl="1"/>
                <a:endParaRPr lang="en-US" dirty="0" smtClean="0"/>
              </a:p>
              <a:p>
                <a:pPr lvl="1"/>
                <a:r>
                  <a:rPr lang="en-US" dirty="0" smtClean="0"/>
                  <a:t>However, you don’t use the </a:t>
                </a:r>
                <a14:m>
                  <m:oMath xmlns:m="http://schemas.openxmlformats.org/officeDocument/2006/math">
                    <m:r>
                      <a:rPr lang="en-US" i="1" dirty="0" smtClean="0">
                        <a:latin typeface="Cambria Math" panose="02040503050406030204" pitchFamily="18" charset="0"/>
                      </a:rPr>
                      <m:t>𝑦</m:t>
                    </m:r>
                  </m:oMath>
                </a14:m>
                <a:r>
                  <a:rPr lang="en-US" dirty="0" smtClean="0"/>
                  <a:t> and </a:t>
                </a:r>
                <a14:m>
                  <m:oMath xmlns:m="http://schemas.openxmlformats.org/officeDocument/2006/math">
                    <m:r>
                      <a:rPr lang="en-US" i="1" dirty="0" smtClean="0">
                        <a:latin typeface="Cambria Math" panose="02040503050406030204" pitchFamily="18" charset="0"/>
                      </a:rPr>
                      <m:t>𝑧</m:t>
                    </m:r>
                  </m:oMath>
                </a14:m>
                <a:r>
                  <a:rPr lang="en-US" dirty="0" smtClean="0"/>
                  <a:t> coordinates of your points</a:t>
                </a:r>
                <a:endParaRPr lang="en-US" dirty="0"/>
              </a:p>
              <a:p>
                <a:endParaRPr lang="en-US" dirty="0" smtClean="0"/>
              </a:p>
              <a:p>
                <a:endParaRPr lang="en-US" dirty="0"/>
              </a:p>
              <a:p>
                <a:r>
                  <a:rPr lang="en-US" dirty="0"/>
                  <a:t>Should I work w/ </a:t>
                </a:r>
                <a:r>
                  <a:rPr lang="en-US" dirty="0" err="1"/>
                  <a:t>AoS</a:t>
                </a:r>
                <a:r>
                  <a:rPr lang="en-US" dirty="0"/>
                  <a:t> or </a:t>
                </a:r>
                <a:r>
                  <a:rPr lang="en-US" dirty="0" err="1"/>
                  <a:t>SoA</a:t>
                </a:r>
                <a:r>
                  <a:rPr lang="en-US" dirty="0"/>
                  <a:t>? </a:t>
                </a:r>
              </a:p>
              <a:p>
                <a:r>
                  <a:rPr lang="en-US" dirty="0"/>
                  <a:t>What’s a good data structure for this problem?</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607EFA3-406F-4E56-9DD2-4C036976C4CD}" type="slidenum">
              <a:rPr lang="en-US" altLang="en-US" smtClean="0"/>
              <a:pPr/>
              <a:t>21</a:t>
            </a:fld>
            <a:endParaRPr lang="en-US" altLang="en-US" dirty="0"/>
          </a:p>
        </p:txBody>
      </p:sp>
    </p:spTree>
    <p:extLst>
      <p:ext uri="{BB962C8B-B14F-4D97-AF65-F5344CB8AC3E}">
        <p14:creationId xmlns:p14="http://schemas.microsoft.com/office/powerpoint/2010/main" val="16892475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Latency vs. Bandwidth</a:t>
            </a:r>
            <a:r>
              <a:rPr lang="en-US" sz="2800" dirty="0" smtClean="0"/>
              <a:t>, or </a:t>
            </a:r>
            <a:r>
              <a:rPr lang="en-US" sz="2800" dirty="0"/>
              <a:t>how the CPU and GPU go about hiding memory access overhead</a:t>
            </a:r>
          </a:p>
        </p:txBody>
      </p:sp>
      <p:sp>
        <p:nvSpPr>
          <p:cNvPr id="3" name="Content Placeholder 2"/>
          <p:cNvSpPr>
            <a:spLocks noGrp="1"/>
          </p:cNvSpPr>
          <p:nvPr>
            <p:ph idx="1"/>
          </p:nvPr>
        </p:nvSpPr>
        <p:spPr/>
        <p:txBody>
          <a:bodyPr>
            <a:normAutofit/>
          </a:bodyPr>
          <a:lstStyle/>
          <a:p>
            <a:endParaRPr lang="en-US" sz="2000" dirty="0"/>
          </a:p>
          <a:p>
            <a:endParaRPr lang="en-US" sz="2000" dirty="0"/>
          </a:p>
          <a:p>
            <a:r>
              <a:rPr lang="en-US" sz="2000" dirty="0"/>
              <a:t>CPU uses the low latency of the cache to hide memory access overhead</a:t>
            </a:r>
          </a:p>
          <a:p>
            <a:pPr lvl="1"/>
            <a:r>
              <a:rPr lang="en-US" sz="1600" dirty="0"/>
              <a:t>Caches have small latency; bandwidth though is that of the system memory</a:t>
            </a:r>
          </a:p>
          <a:p>
            <a:pPr lvl="2"/>
            <a:r>
              <a:rPr lang="en-US" sz="1400" dirty="0"/>
              <a:t>Why? Caches are small, 256 KB, doesn’t make sense to talk about bandwidth when all you have is 0.000256 GB</a:t>
            </a:r>
          </a:p>
          <a:p>
            <a:endParaRPr lang="en-US" sz="2000" dirty="0"/>
          </a:p>
          <a:p>
            <a:endParaRPr lang="en-US" sz="2000" dirty="0"/>
          </a:p>
          <a:p>
            <a:r>
              <a:rPr lang="en-US" sz="2000" dirty="0"/>
              <a:t>GPU hides memory latency by using a combination of two things: SM oversubscription &amp; high bandwidths</a:t>
            </a:r>
          </a:p>
          <a:p>
            <a:endParaRPr lang="en-US" sz="2000" dirty="0"/>
          </a:p>
          <a:p>
            <a:endParaRPr lang="en-US" sz="2000" dirty="0"/>
          </a:p>
          <a:p>
            <a:r>
              <a:rPr lang="en-US" sz="2000" dirty="0"/>
              <a:t>Caveat: data needs to find its way into the GPU global memory</a:t>
            </a:r>
          </a:p>
          <a:p>
            <a:pPr lvl="1"/>
            <a:r>
              <a:rPr lang="en-US" sz="1600" dirty="0" err="1"/>
              <a:t>PCIe</a:t>
            </a:r>
            <a:r>
              <a:rPr lang="en-US" sz="1600" dirty="0"/>
              <a:t> – a good I/O bus, but not a good memory bus</a:t>
            </a:r>
          </a:p>
          <a:p>
            <a:pPr lvl="1"/>
            <a:r>
              <a:rPr lang="en-US" sz="1600" dirty="0"/>
              <a:t>NVLINK: a good memory bus</a:t>
            </a:r>
          </a:p>
        </p:txBody>
      </p:sp>
      <p:sp>
        <p:nvSpPr>
          <p:cNvPr id="4" name="Slide Number Placeholder 3"/>
          <p:cNvSpPr>
            <a:spLocks noGrp="1"/>
          </p:cNvSpPr>
          <p:nvPr>
            <p:ph type="sldNum" sz="quarter" idx="12"/>
          </p:nvPr>
        </p:nvSpPr>
        <p:spPr/>
        <p:txBody>
          <a:bodyPr/>
          <a:lstStyle/>
          <a:p>
            <a:fld id="{2607EFA3-406F-4E56-9DD2-4C036976C4CD}" type="slidenum">
              <a:rPr lang="en-US" altLang="en-US" smtClean="0"/>
              <a:pPr/>
              <a:t>22</a:t>
            </a:fld>
            <a:endParaRPr lang="en-US" altLang="en-US" dirty="0"/>
          </a:p>
        </p:txBody>
      </p:sp>
    </p:spTree>
    <p:extLst>
      <p:ext uri="{BB962C8B-B14F-4D97-AF65-F5344CB8AC3E}">
        <p14:creationId xmlns:p14="http://schemas.microsoft.com/office/powerpoint/2010/main" val="10004963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4966" y="3526366"/>
            <a:ext cx="4910668" cy="823393"/>
          </a:xfrm>
        </p:spPr>
        <p:txBody>
          <a:bodyPr>
            <a:normAutofit/>
          </a:bodyPr>
          <a:lstStyle/>
          <a:p>
            <a:r>
              <a:rPr lang="en-US" dirty="0"/>
              <a:t>Atomic Operations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28089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Coordinating Memory </a:t>
            </a:r>
            <a:r>
              <a:rPr lang="en-US" sz="3200" dirty="0" smtClean="0"/>
              <a:t>Operations to Avoid Data Hazards </a:t>
            </a:r>
            <a:endParaRPr lang="en-US" sz="3200" dirty="0"/>
          </a:p>
        </p:txBody>
      </p:sp>
      <p:sp>
        <p:nvSpPr>
          <p:cNvPr id="3" name="Content Placeholder 2"/>
          <p:cNvSpPr>
            <a:spLocks noGrp="1"/>
          </p:cNvSpPr>
          <p:nvPr>
            <p:ph idx="1"/>
          </p:nvPr>
        </p:nvSpPr>
        <p:spPr/>
        <p:txBody>
          <a:bodyPr>
            <a:normAutofit/>
          </a:bodyPr>
          <a:lstStyle/>
          <a:p>
            <a:endParaRPr lang="en-US" sz="1800" dirty="0"/>
          </a:p>
          <a:p>
            <a:endParaRPr lang="en-US" sz="1800" dirty="0"/>
          </a:p>
          <a:p>
            <a:r>
              <a:rPr lang="en-US" sz="1800" dirty="0"/>
              <a:t>Accesses to shared locations (global memory &amp; shared memory) need to be correctly choreographed (orchestrated) to avoid race conditions</a:t>
            </a:r>
          </a:p>
          <a:p>
            <a:pPr lvl="1"/>
            <a:endParaRPr lang="en-US" sz="1400" dirty="0"/>
          </a:p>
          <a:p>
            <a:pPr lvl="1"/>
            <a:endParaRPr lang="en-US" sz="1400" dirty="0"/>
          </a:p>
          <a:p>
            <a:r>
              <a:rPr lang="en-US" sz="1800" dirty="0"/>
              <a:t>In many common shared memory multithreaded programming models, one uses coordination mechanisms such as </a:t>
            </a:r>
            <a:r>
              <a:rPr lang="en-US" sz="1800" dirty="0">
                <a:solidFill>
                  <a:srgbClr val="0070C0"/>
                </a:solidFill>
              </a:rPr>
              <a:t>locks</a:t>
            </a:r>
            <a:r>
              <a:rPr lang="en-US" sz="1800" dirty="0"/>
              <a:t> to choreograph accesses to shared data</a:t>
            </a:r>
          </a:p>
          <a:p>
            <a:pPr lvl="1"/>
            <a:endParaRPr lang="en-US" sz="1400" dirty="0"/>
          </a:p>
          <a:p>
            <a:pPr lvl="1"/>
            <a:endParaRPr lang="en-US" sz="1400" dirty="0"/>
          </a:p>
          <a:p>
            <a:r>
              <a:rPr lang="en-US" sz="1800" dirty="0"/>
              <a:t>CUDA has a scalable coordination mechanism called “</a:t>
            </a:r>
            <a:r>
              <a:rPr lang="en-US" sz="1800" dirty="0">
                <a:solidFill>
                  <a:srgbClr val="0070C0"/>
                </a:solidFill>
              </a:rPr>
              <a:t>atomic memory operation</a:t>
            </a:r>
            <a:r>
              <a:rPr lang="en-US" sz="1800" dirty="0"/>
              <a:t>”</a:t>
            </a:r>
          </a:p>
          <a:p>
            <a:endParaRPr lang="en-US" sz="18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24</a:t>
            </a:fld>
            <a:endParaRPr lang="en-US" altLang="en-US"/>
          </a:p>
        </p:txBody>
      </p:sp>
    </p:spTree>
    <p:extLst>
      <p:ext uri="{BB962C8B-B14F-4D97-AF65-F5344CB8AC3E}">
        <p14:creationId xmlns:p14="http://schemas.microsoft.com/office/powerpoint/2010/main" val="9946909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diving in</a:t>
            </a:r>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a:p>
          <a:p>
            <a:r>
              <a:rPr lang="en-US" dirty="0"/>
              <a:t>Next slides: several examples that show “race conditions”</a:t>
            </a:r>
          </a:p>
          <a:p>
            <a:endParaRPr lang="en-US" dirty="0"/>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53649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Recall a </a:t>
            </a:r>
            <a:r>
              <a:rPr lang="en-US" sz="3200"/>
              <a:t>CUDA Early Example</a:t>
            </a:r>
            <a:endParaRPr lang="en-US" sz="3200" dirty="0"/>
          </a:p>
        </p:txBody>
      </p:sp>
      <p:sp>
        <p:nvSpPr>
          <p:cNvPr id="4" name="Slide Number Placeholder 3"/>
          <p:cNvSpPr>
            <a:spLocks noGrp="1"/>
          </p:cNvSpPr>
          <p:nvPr>
            <p:ph type="sldNum" sz="quarter" idx="12"/>
          </p:nvPr>
        </p:nvSpPr>
        <p:spPr/>
        <p:txBody>
          <a:bodyPr/>
          <a:lstStyle/>
          <a:p>
            <a:fld id="{2607EFA3-406F-4E56-9DD2-4C036976C4CD}" type="slidenum">
              <a:rPr lang="en-US" altLang="en-US" smtClean="0"/>
              <a:pPr/>
              <a:t>26</a:t>
            </a:fld>
            <a:endParaRPr lang="en-US" altLang="en-US" dirty="0"/>
          </a:p>
        </p:txBody>
      </p:sp>
      <p:sp>
        <p:nvSpPr>
          <p:cNvPr id="3" name="Rectangle 2"/>
          <p:cNvSpPr/>
          <p:nvPr/>
        </p:nvSpPr>
        <p:spPr>
          <a:xfrm>
            <a:off x="397933" y="872062"/>
            <a:ext cx="7387167" cy="5816977"/>
          </a:xfrm>
          <a:prstGeom prst="rect">
            <a:avLst/>
          </a:prstGeom>
          <a:solidFill>
            <a:schemeClr val="bg1">
              <a:lumMod val="95000"/>
            </a:schemeClr>
          </a:solidFill>
          <a:ln>
            <a:solidFill>
              <a:srgbClr val="0070C0"/>
            </a:solidFill>
          </a:ln>
        </p:spPr>
        <p:txBody>
          <a:bodyPr wrap="square">
            <a:spAutoFit/>
          </a:bodyPr>
          <a:lstStyle/>
          <a:p>
            <a:r>
              <a:rPr lang="en-US" sz="1200" dirty="0">
                <a:solidFill>
                  <a:srgbClr val="808080"/>
                </a:solidFill>
                <a:latin typeface="Consolas" panose="020B0609020204030204" pitchFamily="49" charset="0"/>
              </a:rPr>
              <a:t>#include</a:t>
            </a:r>
            <a:r>
              <a:rPr lang="en-US" sz="1200" dirty="0">
                <a:solidFill>
                  <a:srgbClr val="A31515"/>
                </a:solidFill>
                <a:latin typeface="Consolas" panose="020B0609020204030204" pitchFamily="49" charset="0"/>
              </a:rPr>
              <a:t>&lt;</a:t>
            </a:r>
            <a:r>
              <a:rPr lang="en-US" sz="1200" dirty="0" err="1">
                <a:solidFill>
                  <a:srgbClr val="A31515"/>
                </a:solidFill>
                <a:latin typeface="Consolas" panose="020B0609020204030204" pitchFamily="49" charset="0"/>
              </a:rPr>
              <a:t>cuda.h</a:t>
            </a:r>
            <a:r>
              <a:rPr lang="en-US" sz="1200" dirty="0">
                <a:solidFill>
                  <a:srgbClr val="A31515"/>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808080"/>
                </a:solidFill>
                <a:latin typeface="Consolas" panose="020B0609020204030204" pitchFamily="49" charset="0"/>
              </a:rPr>
              <a:t>#include</a:t>
            </a:r>
            <a:r>
              <a:rPr lang="en-US" sz="1200" dirty="0">
                <a:solidFill>
                  <a:srgbClr val="A31515"/>
                </a:solidFill>
                <a:latin typeface="Consolas" panose="020B0609020204030204" pitchFamily="49" charset="0"/>
              </a:rPr>
              <a:t>&lt;</a:t>
            </a:r>
            <a:r>
              <a:rPr lang="en-US" sz="1200" dirty="0" err="1">
                <a:solidFill>
                  <a:srgbClr val="A31515"/>
                </a:solidFill>
                <a:latin typeface="Consolas" panose="020B0609020204030204" pitchFamily="49" charset="0"/>
              </a:rPr>
              <a:t>iostream</a:t>
            </a:r>
            <a:r>
              <a:rPr lang="en-US" sz="1200" dirty="0">
                <a:solidFill>
                  <a:srgbClr val="A31515"/>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__global__</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simpleKernel</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data)</a:t>
            </a:r>
          </a:p>
          <a:p>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//this adds a value to a variable stored in global memory</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data[</a:t>
            </a:r>
            <a:r>
              <a:rPr lang="en-US" sz="1200" dirty="0" err="1">
                <a:solidFill>
                  <a:srgbClr val="0000FF"/>
                </a:solidFill>
                <a:latin typeface="Consolas" panose="020B0609020204030204" pitchFamily="49" charset="0"/>
              </a:rPr>
              <a:t>threadIdx</a:t>
            </a:r>
            <a:r>
              <a:rPr lang="en-US" sz="1200" dirty="0" err="1">
                <a:solidFill>
                  <a:srgbClr val="000000"/>
                </a:solidFill>
                <a:latin typeface="Consolas" panose="020B0609020204030204" pitchFamily="49" charset="0"/>
              </a:rPr>
              <a:t>.x</a:t>
            </a:r>
            <a:r>
              <a:rPr lang="en-US" sz="1200" dirty="0">
                <a:solidFill>
                  <a:srgbClr val="000000"/>
                </a:solidFill>
                <a:latin typeface="Consolas" panose="020B0609020204030204" pitchFamily="49" charset="0"/>
              </a:rPr>
              <a:t>] = data[</a:t>
            </a:r>
            <a:r>
              <a:rPr lang="en-US" sz="1200" dirty="0" err="1">
                <a:solidFill>
                  <a:srgbClr val="0000FF"/>
                </a:solidFill>
                <a:latin typeface="Consolas" panose="020B0609020204030204" pitchFamily="49" charset="0"/>
              </a:rPr>
              <a:t>threadIdx</a:t>
            </a:r>
            <a:r>
              <a:rPr lang="en-US" sz="1200" dirty="0" err="1">
                <a:solidFill>
                  <a:srgbClr val="000000"/>
                </a:solidFill>
                <a:latin typeface="Consolas" panose="020B0609020204030204" pitchFamily="49" charset="0"/>
              </a:rPr>
              <a:t>.x</a:t>
            </a:r>
            <a:r>
              <a:rPr lang="en-US" sz="1200" dirty="0">
                <a:solidFill>
                  <a:srgbClr val="000000"/>
                </a:solidFill>
                <a:latin typeface="Consolas" panose="020B0609020204030204" pitchFamily="49" charset="0"/>
              </a:rPr>
              <a:t>] + 2*(</a:t>
            </a:r>
            <a:r>
              <a:rPr lang="en-US" sz="1200" dirty="0" err="1">
                <a:solidFill>
                  <a:srgbClr val="0000FF"/>
                </a:solidFill>
                <a:latin typeface="Consolas" panose="020B0609020204030204" pitchFamily="49" charset="0"/>
              </a:rPr>
              <a:t>blockIdx</a:t>
            </a:r>
            <a:r>
              <a:rPr lang="en-US" sz="1200" dirty="0" err="1">
                <a:solidFill>
                  <a:srgbClr val="000000"/>
                </a:solidFill>
                <a:latin typeface="Consolas" panose="020B0609020204030204" pitchFamily="49" charset="0"/>
              </a:rPr>
              <a:t>.x</a:t>
            </a:r>
            <a:r>
              <a:rPr lang="en-US" sz="1200" dirty="0">
                <a:solidFill>
                  <a:srgbClr val="000000"/>
                </a:solidFill>
                <a:latin typeface="Consolas" panose="020B0609020204030204" pitchFamily="49" charset="0"/>
              </a:rPr>
              <a:t> + </a:t>
            </a:r>
            <a:r>
              <a:rPr lang="en-US" sz="1200" dirty="0" err="1">
                <a:solidFill>
                  <a:srgbClr val="0000FF"/>
                </a:solidFill>
                <a:latin typeface="Consolas" panose="020B0609020204030204" pitchFamily="49" charset="0"/>
              </a:rPr>
              <a:t>threadIdx</a:t>
            </a:r>
            <a:r>
              <a:rPr lang="en-US" sz="1200" dirty="0" err="1">
                <a:solidFill>
                  <a:srgbClr val="000000"/>
                </a:solidFill>
                <a:latin typeface="Consolas" panose="020B0609020204030204" pitchFamily="49" charset="0"/>
              </a:rPr>
              <a:t>.x</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 {</a:t>
            </a: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numElems</a:t>
            </a:r>
            <a:r>
              <a:rPr lang="en-US" sz="1200" dirty="0">
                <a:solidFill>
                  <a:srgbClr val="000000"/>
                </a:solidFill>
                <a:latin typeface="Consolas" panose="020B0609020204030204" pitchFamily="49" charset="0"/>
              </a:rPr>
              <a:t> = 4;</a:t>
            </a: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hostArray</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numElems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devArray</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//allocate memory on the device (GPU); zero out all entries in this device array </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cudaMalloc</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**)&amp;</a:t>
            </a:r>
            <a:r>
              <a:rPr lang="en-US" sz="1200" dirty="0" err="1">
                <a:solidFill>
                  <a:srgbClr val="000000"/>
                </a:solidFill>
                <a:latin typeface="Consolas" panose="020B0609020204030204" pitchFamily="49" charset="0"/>
              </a:rPr>
              <a:t>devArray</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sizeof</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numElems</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cudaMemset</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devArray</a:t>
            </a:r>
            <a:r>
              <a:rPr lang="en-US" sz="1200" dirty="0">
                <a:solidFill>
                  <a:srgbClr val="000000"/>
                </a:solidFill>
                <a:latin typeface="Consolas" panose="020B0609020204030204" pitchFamily="49" charset="0"/>
              </a:rPr>
              <a:t>, 0, </a:t>
            </a:r>
            <a:r>
              <a:rPr lang="en-US" sz="1200" dirty="0" err="1">
                <a:solidFill>
                  <a:srgbClr val="000000"/>
                </a:solidFill>
                <a:latin typeface="Consolas" panose="020B0609020204030204" pitchFamily="49" charset="0"/>
              </a:rPr>
              <a:t>numElems</a:t>
            </a:r>
            <a:r>
              <a:rPr lang="en-US" sz="1200" dirty="0">
                <a:solidFill>
                  <a:srgbClr val="000000"/>
                </a:solidFill>
                <a:latin typeface="Consolas" panose="020B0609020204030204" pitchFamily="49" charset="0"/>
              </a:rPr>
              <a:t> * </a:t>
            </a:r>
            <a:r>
              <a:rPr lang="en-US" sz="1200" dirty="0" err="1">
                <a:solidFill>
                  <a:srgbClr val="0000FF"/>
                </a:solidFill>
                <a:latin typeface="Consolas" panose="020B0609020204030204" pitchFamily="49" charset="0"/>
              </a:rPr>
              <a:t>sizeof</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//invoke GPU kernel, with one block that has four threads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simpleKernel</a:t>
            </a:r>
            <a:r>
              <a:rPr lang="en-US" sz="1200" dirty="0">
                <a:solidFill>
                  <a:srgbClr val="000000"/>
                </a:solidFill>
                <a:latin typeface="Consolas" panose="020B0609020204030204" pitchFamily="49" charset="0"/>
              </a:rPr>
              <a:t>&lt;&lt;&lt;</a:t>
            </a:r>
            <a:r>
              <a:rPr lang="en-US" sz="1200" dirty="0" smtClean="0">
                <a:solidFill>
                  <a:srgbClr val="000000"/>
                </a:solidFill>
                <a:latin typeface="Consolas" panose="020B0609020204030204" pitchFamily="49" charset="0"/>
              </a:rPr>
              <a:t>1,4&gt;&gt;&gt;(</a:t>
            </a:r>
            <a:r>
              <a:rPr lang="en-US" sz="1200" dirty="0" err="1">
                <a:solidFill>
                  <a:srgbClr val="000000"/>
                </a:solidFill>
                <a:latin typeface="Consolas" panose="020B0609020204030204" pitchFamily="49" charset="0"/>
              </a:rPr>
              <a:t>devArray</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//bring the result back from the GPU into the </a:t>
            </a:r>
            <a:r>
              <a:rPr lang="en-US" sz="1200" dirty="0" err="1">
                <a:solidFill>
                  <a:srgbClr val="008000"/>
                </a:solidFill>
                <a:latin typeface="Consolas" panose="020B0609020204030204" pitchFamily="49" charset="0"/>
              </a:rPr>
              <a:t>hostArray</a:t>
            </a:r>
            <a:r>
              <a:rPr lang="en-US" sz="1200" dirty="0">
                <a:solidFill>
                  <a:srgbClr val="008000"/>
                </a:solidFill>
                <a:latin typeface="Consolas" panose="020B0609020204030204" pitchFamily="49" charset="0"/>
              </a:rPr>
              <a:t> </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cudaMemcpy</a:t>
            </a:r>
            <a:r>
              <a:rPr lang="en-US" sz="1200" dirty="0">
                <a:solidFill>
                  <a:srgbClr val="000000"/>
                </a:solidFill>
                <a:latin typeface="Consolas" panose="020B0609020204030204" pitchFamily="49" charset="0"/>
              </a:rPr>
              <a:t>(&amp;</a:t>
            </a:r>
            <a:r>
              <a:rPr lang="en-US" sz="1200" dirty="0" err="1">
                <a:solidFill>
                  <a:srgbClr val="000000"/>
                </a:solidFill>
                <a:latin typeface="Consolas" panose="020B0609020204030204" pitchFamily="49" charset="0"/>
              </a:rPr>
              <a:t>hostArray</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devArray</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sizeof</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numElems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cudaMemcpyDeviceToHost</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//print out the result to confirm that things are looking good </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cout</a:t>
            </a:r>
            <a:r>
              <a:rPr lang="en-US" sz="1200" dirty="0">
                <a:solidFill>
                  <a:srgbClr val="000000"/>
                </a:solidFill>
                <a:latin typeface="Consolas" panose="020B0609020204030204" pitchFamily="49" charset="0"/>
              </a:rPr>
              <a:t> &lt;&lt; </a:t>
            </a:r>
            <a:r>
              <a:rPr lang="en-US" sz="1200" dirty="0">
                <a:solidFill>
                  <a:srgbClr val="A31515"/>
                </a:solidFill>
                <a:latin typeface="Consolas" panose="020B0609020204030204" pitchFamily="49" charset="0"/>
              </a:rPr>
              <a:t>"Values stored in </a:t>
            </a:r>
            <a:r>
              <a:rPr lang="en-US" sz="1200" dirty="0" err="1">
                <a:solidFill>
                  <a:srgbClr val="A31515"/>
                </a:solidFill>
                <a:latin typeface="Consolas" panose="020B0609020204030204" pitchFamily="49" charset="0"/>
              </a:rPr>
              <a:t>hostArray</a:t>
            </a:r>
            <a:r>
              <a:rPr lang="en-US" sz="1200" dirty="0">
                <a:solidFill>
                  <a:srgbClr val="A31515"/>
                </a:solidFill>
                <a:latin typeface="Consolas" panose="020B0609020204030204" pitchFamily="49" charset="0"/>
              </a:rPr>
              <a:t>: "</a:t>
            </a:r>
            <a:r>
              <a:rPr lang="en-US" sz="1200" dirty="0">
                <a:solidFill>
                  <a:srgbClr val="000000"/>
                </a:solidFill>
                <a:latin typeface="Consolas" panose="020B0609020204030204" pitchFamily="49" charset="0"/>
              </a:rPr>
              <a:t> &lt;&lt; </a:t>
            </a:r>
            <a:r>
              <a:rPr lang="en-US" sz="1200" dirty="0" err="1">
                <a:solidFill>
                  <a:srgbClr val="0000FF"/>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r>
              <a:rPr lang="nn-NO" sz="1200" dirty="0">
                <a:solidFill>
                  <a:srgbClr val="000000"/>
                </a:solidFill>
                <a:latin typeface="Consolas" panose="020B0609020204030204" pitchFamily="49" charset="0"/>
              </a:rPr>
              <a:t>    </a:t>
            </a:r>
            <a:r>
              <a:rPr lang="nn-NO" sz="1200" dirty="0">
                <a:solidFill>
                  <a:srgbClr val="0000FF"/>
                </a:solidFill>
                <a:latin typeface="Consolas" panose="020B0609020204030204" pitchFamily="49" charset="0"/>
              </a:rPr>
              <a:t>for</a:t>
            </a:r>
            <a:r>
              <a:rPr lang="nn-NO" sz="1200" dirty="0">
                <a:solidFill>
                  <a:srgbClr val="000000"/>
                </a:solidFill>
                <a:latin typeface="Consolas" panose="020B0609020204030204" pitchFamily="49" charset="0"/>
              </a:rPr>
              <a:t> (</a:t>
            </a:r>
            <a:r>
              <a:rPr lang="nn-NO" sz="1200" dirty="0">
                <a:solidFill>
                  <a:srgbClr val="0000FF"/>
                </a:solidFill>
                <a:latin typeface="Consolas" panose="020B0609020204030204" pitchFamily="49" charset="0"/>
              </a:rPr>
              <a:t>int</a:t>
            </a:r>
            <a:r>
              <a:rPr lang="nn-NO" sz="1200" dirty="0">
                <a:solidFill>
                  <a:srgbClr val="000000"/>
                </a:solidFill>
                <a:latin typeface="Consolas" panose="020B0609020204030204" pitchFamily="49" charset="0"/>
              </a:rPr>
              <a:t> i = 0; i &lt; numElems; i++)</a:t>
            </a: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cout</a:t>
            </a:r>
            <a:r>
              <a:rPr lang="en-US" sz="1200" dirty="0">
                <a:solidFill>
                  <a:srgbClr val="000000"/>
                </a:solidFill>
                <a:latin typeface="Consolas" panose="020B0609020204030204" pitchFamily="49" charset="0"/>
              </a:rPr>
              <a:t> &lt;&lt; </a:t>
            </a:r>
            <a:r>
              <a:rPr lang="en-US" sz="1200" dirty="0" err="1">
                <a:solidFill>
                  <a:srgbClr val="000000"/>
                </a:solidFill>
                <a:latin typeface="Consolas" panose="020B0609020204030204" pitchFamily="49" charset="0"/>
              </a:rPr>
              <a:t>hostArray</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 &lt;&lt; </a:t>
            </a:r>
            <a:r>
              <a:rPr lang="en-US" sz="1200" dirty="0" err="1">
                <a:solidFill>
                  <a:srgbClr val="0000FF"/>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//release the memory allocated on the GPU </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cudaFree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devArray</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0;</a:t>
            </a:r>
          </a:p>
          <a:p>
            <a:r>
              <a:rPr lang="en-US" sz="1200" dirty="0">
                <a:solidFill>
                  <a:srgbClr val="000000"/>
                </a:solidFill>
                <a:latin typeface="Consolas" panose="020B0609020204030204" pitchFamily="49" charset="0"/>
              </a:rPr>
              <a:t>}</a:t>
            </a:r>
          </a:p>
        </p:txBody>
      </p:sp>
      <p:pic>
        <p:nvPicPr>
          <p:cNvPr id="6" name="Picture 5"/>
          <p:cNvPicPr>
            <a:picLocks noChangeAspect="1"/>
          </p:cNvPicPr>
          <p:nvPr/>
        </p:nvPicPr>
        <p:blipFill>
          <a:blip r:embed="rId3"/>
          <a:stretch>
            <a:fillRect/>
          </a:stretch>
        </p:blipFill>
        <p:spPr>
          <a:xfrm>
            <a:off x="7607096" y="4941978"/>
            <a:ext cx="4029075" cy="1714500"/>
          </a:xfrm>
          <a:prstGeom prst="rect">
            <a:avLst/>
          </a:prstGeom>
        </p:spPr>
      </p:pic>
    </p:spTree>
    <p:extLst>
      <p:ext uri="{BB962C8B-B14F-4D97-AF65-F5344CB8AC3E}">
        <p14:creationId xmlns:p14="http://schemas.microsoft.com/office/powerpoint/2010/main" val="400600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Old Question…</a:t>
            </a:r>
          </a:p>
        </p:txBody>
      </p:sp>
      <p:sp>
        <p:nvSpPr>
          <p:cNvPr id="3" name="Content Placeholder 2"/>
          <p:cNvSpPr>
            <a:spLocks noGrp="1"/>
          </p:cNvSpPr>
          <p:nvPr>
            <p:ph idx="1"/>
          </p:nvPr>
        </p:nvSpPr>
        <p:spPr/>
        <p:txBody>
          <a:bodyPr/>
          <a:lstStyle/>
          <a:p>
            <a:endParaRPr lang="en-US" dirty="0"/>
          </a:p>
          <a:p>
            <a:r>
              <a:rPr lang="en-US" dirty="0"/>
              <a:t>In our code, we invoked the kernel like this:</a:t>
            </a:r>
          </a:p>
          <a:p>
            <a:pPr marL="0" indent="0">
              <a:buNone/>
            </a:pPr>
            <a:r>
              <a:rPr lang="en-US" dirty="0" err="1">
                <a:solidFill>
                  <a:srgbClr val="0070C0"/>
                </a:solidFill>
                <a:latin typeface="Consolas" panose="020B0609020204030204" pitchFamily="49" charset="0"/>
                <a:cs typeface="Consolas" panose="020B0609020204030204" pitchFamily="49" charset="0"/>
              </a:rPr>
              <a:t>simpleKernel</a:t>
            </a:r>
            <a:r>
              <a:rPr lang="en-US" dirty="0">
                <a:solidFill>
                  <a:srgbClr val="0070C0"/>
                </a:solidFill>
                <a:latin typeface="Consolas" panose="020B0609020204030204" pitchFamily="49" charset="0"/>
                <a:cs typeface="Consolas" panose="020B0609020204030204" pitchFamily="49" charset="0"/>
              </a:rPr>
              <a:t>&lt;&lt;&lt;1,4&gt;&gt;&gt;(</a:t>
            </a:r>
            <a:r>
              <a:rPr lang="en-US" dirty="0" err="1">
                <a:solidFill>
                  <a:srgbClr val="0070C0"/>
                </a:solidFill>
                <a:latin typeface="Consolas" panose="020B0609020204030204" pitchFamily="49" charset="0"/>
                <a:cs typeface="Consolas" panose="020B0609020204030204" pitchFamily="49" charset="0"/>
              </a:rPr>
              <a:t>devArray</a:t>
            </a:r>
            <a:r>
              <a:rPr lang="en-US" dirty="0">
                <a:solidFill>
                  <a:srgbClr val="0070C0"/>
                </a:solidFill>
                <a:latin typeface="Consolas" panose="020B0609020204030204" pitchFamily="49" charset="0"/>
                <a:cs typeface="Consolas" panose="020B0609020204030204" pitchFamily="49" charset="0"/>
              </a:rPr>
              <a:t>)</a:t>
            </a:r>
          </a:p>
          <a:p>
            <a:pPr lvl="1"/>
            <a:endParaRPr lang="en-US" dirty="0"/>
          </a:p>
          <a:p>
            <a:pPr lvl="1"/>
            <a:endParaRPr lang="en-US" dirty="0"/>
          </a:p>
          <a:p>
            <a:pPr lvl="1"/>
            <a:endParaRPr lang="en-US" dirty="0"/>
          </a:p>
          <a:p>
            <a:r>
              <a:rPr lang="en-US" dirty="0"/>
              <a:t>What would happen if we invoke the kernel like this:</a:t>
            </a:r>
          </a:p>
          <a:p>
            <a:pPr marL="0" indent="0">
              <a:buNone/>
            </a:pPr>
            <a:r>
              <a:rPr lang="en-US" dirty="0" err="1">
                <a:solidFill>
                  <a:srgbClr val="0070C0"/>
                </a:solidFill>
                <a:latin typeface="Consolas" panose="020B0609020204030204" pitchFamily="49" charset="0"/>
                <a:cs typeface="Consolas" panose="020B0609020204030204" pitchFamily="49" charset="0"/>
              </a:rPr>
              <a:t>simpleKernel</a:t>
            </a:r>
            <a:r>
              <a:rPr lang="en-US" dirty="0">
                <a:solidFill>
                  <a:srgbClr val="0070C0"/>
                </a:solidFill>
                <a:latin typeface="Consolas" panose="020B0609020204030204" pitchFamily="49" charset="0"/>
                <a:cs typeface="Consolas" panose="020B0609020204030204" pitchFamily="49" charset="0"/>
              </a:rPr>
              <a:t>&lt;&lt;&lt;2,4&gt;&gt;&gt;(</a:t>
            </a:r>
            <a:r>
              <a:rPr lang="en-US" dirty="0" err="1">
                <a:solidFill>
                  <a:srgbClr val="0070C0"/>
                </a:solidFill>
                <a:latin typeface="Consolas" panose="020B0609020204030204" pitchFamily="49" charset="0"/>
                <a:cs typeface="Consolas" panose="020B0609020204030204" pitchFamily="49" charset="0"/>
              </a:rPr>
              <a:t>devArray</a:t>
            </a:r>
            <a:r>
              <a:rPr lang="en-US" dirty="0">
                <a:solidFill>
                  <a:srgbClr val="0070C0"/>
                </a:solidFill>
                <a:latin typeface="Consolas" panose="020B0609020204030204" pitchFamily="49" charset="0"/>
                <a:cs typeface="Consolas" panose="020B0609020204030204" pitchFamily="49" charset="0"/>
              </a:rPr>
              <a:t>)</a:t>
            </a:r>
          </a:p>
          <a:p>
            <a:pPr marL="0" indent="0">
              <a:buNone/>
            </a:pPr>
            <a:endParaRPr lang="en-US" dirty="0"/>
          </a:p>
        </p:txBody>
      </p:sp>
      <p:sp>
        <p:nvSpPr>
          <p:cNvPr id="4" name="Slide Number Placeholder 3"/>
          <p:cNvSpPr>
            <a:spLocks noGrp="1"/>
          </p:cNvSpPr>
          <p:nvPr>
            <p:ph type="sldNum" sz="quarter" idx="12"/>
          </p:nvPr>
        </p:nvSpPr>
        <p:spPr/>
        <p:txBody>
          <a:bodyPr/>
          <a:lstStyle/>
          <a:p>
            <a:fld id="{2607EFA3-406F-4E56-9DD2-4C036976C4CD}" type="slidenum">
              <a:rPr lang="en-US" altLang="en-US" smtClean="0"/>
              <a:pPr/>
              <a:t>27</a:t>
            </a:fld>
            <a:endParaRPr lang="en-US" altLang="en-US" dirty="0"/>
          </a:p>
        </p:txBody>
      </p:sp>
    </p:spTree>
    <p:extLst>
      <p:ext uri="{BB962C8B-B14F-4D97-AF65-F5344CB8AC3E}">
        <p14:creationId xmlns:p14="http://schemas.microsoft.com/office/powerpoint/2010/main" val="38045780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Race Condition</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28</a:t>
            </a:fld>
            <a:endParaRPr lang="en-US" altLang="en-US"/>
          </a:p>
        </p:txBody>
      </p:sp>
      <p:sp>
        <p:nvSpPr>
          <p:cNvPr id="3" name="Content Placeholder 2"/>
          <p:cNvSpPr>
            <a:spLocks noGrp="1"/>
          </p:cNvSpPr>
          <p:nvPr>
            <p:ph idx="4294967295"/>
          </p:nvPr>
        </p:nvSpPr>
        <p:spPr>
          <a:xfrm>
            <a:off x="0" y="1219200"/>
            <a:ext cx="8229600" cy="642938"/>
          </a:xfrm>
        </p:spPr>
        <p:txBody>
          <a:bodyPr/>
          <a:lstStyle/>
          <a:p>
            <a:r>
              <a:rPr lang="en-US" sz="2000" dirty="0"/>
              <a:t>A contrived (cooked up) example…</a:t>
            </a:r>
          </a:p>
          <a:p>
            <a:endParaRPr lang="en-US" sz="2000" dirty="0"/>
          </a:p>
        </p:txBody>
      </p:sp>
      <p:sp>
        <p:nvSpPr>
          <p:cNvPr id="5" name="Rectangle 4"/>
          <p:cNvSpPr/>
          <p:nvPr/>
        </p:nvSpPr>
        <p:spPr>
          <a:xfrm>
            <a:off x="2209800" y="2057400"/>
            <a:ext cx="7391400" cy="3970318"/>
          </a:xfrm>
          <a:prstGeom prst="rect">
            <a:avLst/>
          </a:prstGeom>
          <a:solidFill>
            <a:schemeClr val="bg1">
              <a:lumMod val="95000"/>
            </a:schemeClr>
          </a:solidFill>
        </p:spPr>
        <p:txBody>
          <a:bodyPr wrap="square">
            <a:spAutoFit/>
          </a:bodyPr>
          <a:lstStyle/>
          <a:p>
            <a:r>
              <a:rPr lang="en-US" dirty="0">
                <a:solidFill>
                  <a:srgbClr val="008000"/>
                </a:solidFill>
                <a:latin typeface="Consolas" pitchFamily="49" charset="0"/>
                <a:cs typeface="Consolas" pitchFamily="49" charset="0"/>
              </a:rPr>
              <a:t>// update.cu</a:t>
            </a:r>
          </a:p>
          <a:p>
            <a:r>
              <a:rPr lang="en-US" dirty="0">
                <a:solidFill>
                  <a:srgbClr val="FF00FF"/>
                </a:solidFill>
                <a:latin typeface="Consolas" pitchFamily="49" charset="0"/>
                <a:cs typeface="Consolas" pitchFamily="49" charset="0"/>
              </a:rPr>
              <a:t>__global__</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void</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update_race</a:t>
            </a:r>
            <a:r>
              <a:rPr lang="en-US" dirty="0">
                <a:solidFill>
                  <a:prstClr val="black"/>
                </a:solidFill>
                <a:latin typeface="Consolas" pitchFamily="49" charset="0"/>
                <a:cs typeface="Consolas" pitchFamily="49" charset="0"/>
              </a:rPr>
              <a:t>(</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x,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y)</a:t>
            </a:r>
          </a:p>
          <a:p>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 (i &lt; 2) </a:t>
            </a:r>
          </a:p>
          <a:p>
            <a:r>
              <a:rPr lang="en-US" dirty="0">
                <a:solidFill>
                  <a:prstClr val="black"/>
                </a:solidFill>
                <a:latin typeface="Consolas" pitchFamily="49" charset="0"/>
                <a:cs typeface="Consolas" pitchFamily="49" charset="0"/>
              </a:rPr>
              <a:t>     *x += *y;</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else</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   </a:t>
            </a:r>
            <a:r>
              <a:rPr lang="en-US" dirty="0">
                <a:solidFill>
                  <a:prstClr val="black"/>
                </a:solidFill>
                <a:latin typeface="Consolas" pitchFamily="49" charset="0"/>
                <a:cs typeface="Consolas" pitchFamily="49" charset="0"/>
              </a:rPr>
              <a:t>*x += 2*i; </a:t>
            </a:r>
          </a:p>
          <a:p>
            <a:r>
              <a:rPr lang="en-US" dirty="0">
                <a:solidFill>
                  <a:prstClr val="black"/>
                </a:solidFill>
                <a:latin typeface="Consolas" pitchFamily="49" charset="0"/>
                <a:cs typeface="Consolas" pitchFamily="49" charset="0"/>
              </a:rPr>
              <a:t>}</a:t>
            </a:r>
          </a:p>
          <a:p>
            <a:endParaRPr lang="en-US" dirty="0">
              <a:solidFill>
                <a:prstClr val="black"/>
              </a:solidFill>
              <a:latin typeface="Consolas" pitchFamily="49" charset="0"/>
              <a:cs typeface="Consolas" pitchFamily="49" charset="0"/>
            </a:endParaRPr>
          </a:p>
          <a:p>
            <a:r>
              <a:rPr lang="en-US" dirty="0">
                <a:solidFill>
                  <a:srgbClr val="008000"/>
                </a:solidFill>
                <a:latin typeface="Consolas" pitchFamily="49" charset="0"/>
                <a:cs typeface="Consolas" pitchFamily="49" charset="0"/>
              </a:rPr>
              <a:t>// main.cpp</a:t>
            </a:r>
          </a:p>
          <a:p>
            <a:r>
              <a:rPr lang="en-US" dirty="0" err="1">
                <a:solidFill>
                  <a:prstClr val="black"/>
                </a:solidFill>
                <a:latin typeface="Consolas" pitchFamily="49" charset="0"/>
                <a:cs typeface="Consolas" pitchFamily="49" charset="0"/>
              </a:rPr>
              <a:t>update_race</a:t>
            </a:r>
            <a:r>
              <a:rPr lang="en-US" dirty="0">
                <a:solidFill>
                  <a:prstClr val="black"/>
                </a:solidFill>
                <a:latin typeface="Consolas" pitchFamily="49" charset="0"/>
                <a:cs typeface="Consolas" pitchFamily="49" charset="0"/>
              </a:rPr>
              <a:t>&lt;&lt;&lt;1,4&gt;&gt;&gt;(</a:t>
            </a:r>
            <a:r>
              <a:rPr lang="en-US" dirty="0" err="1">
                <a:solidFill>
                  <a:prstClr val="black"/>
                </a:solidFill>
                <a:latin typeface="Consolas" pitchFamily="49" charset="0"/>
                <a:cs typeface="Consolas" pitchFamily="49" charset="0"/>
              </a:rPr>
              <a:t>d_x</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d_y</a:t>
            </a:r>
            <a:r>
              <a:rPr lang="en-US" dirty="0">
                <a:solidFill>
                  <a:prstClr val="black"/>
                </a:solidFill>
                <a:latin typeface="Consolas" pitchFamily="49" charset="0"/>
                <a:cs typeface="Consolas" pitchFamily="49" charset="0"/>
              </a:rPr>
              <a:t>);</a:t>
            </a:r>
          </a:p>
          <a:p>
            <a:r>
              <a:rPr lang="en-US" dirty="0" err="1">
                <a:solidFill>
                  <a:srgbClr val="FF00FF"/>
                </a:solidFill>
                <a:latin typeface="Consolas" pitchFamily="49" charset="0"/>
                <a:cs typeface="Consolas" pitchFamily="49" charset="0"/>
              </a:rPr>
              <a:t>cudaMemcpy</a:t>
            </a:r>
            <a:r>
              <a:rPr lang="en-US" dirty="0">
                <a:solidFill>
                  <a:prstClr val="black"/>
                </a:solidFill>
                <a:latin typeface="Consolas" pitchFamily="49" charset="0"/>
                <a:cs typeface="Consolas" pitchFamily="49" charset="0"/>
              </a:rPr>
              <a:t>(y, </a:t>
            </a:r>
            <a:r>
              <a:rPr lang="en-US" dirty="0" err="1">
                <a:solidFill>
                  <a:prstClr val="black"/>
                </a:solidFill>
                <a:latin typeface="Consolas" pitchFamily="49" charset="0"/>
                <a:cs typeface="Consolas" pitchFamily="49" charset="0"/>
              </a:rPr>
              <a:t>d_y</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sizeof</a:t>
            </a:r>
            <a:r>
              <a:rPr lang="en-US" dirty="0">
                <a:solidFill>
                  <a:prstClr val="black"/>
                </a:solidFill>
                <a:latin typeface="Consolas" pitchFamily="49" charset="0"/>
                <a:cs typeface="Consolas" pitchFamily="49" charset="0"/>
              </a:rPr>
              <a:t>(</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cudaMemcpyDeviceToHost</a:t>
            </a:r>
            <a:r>
              <a:rPr lang="en-US" dirty="0">
                <a:solidFill>
                  <a:prstClr val="black"/>
                </a:solidFill>
                <a:latin typeface="Consolas" pitchFamily="49" charset="0"/>
                <a:cs typeface="Consolas" pitchFamily="49" charset="0"/>
              </a:rPr>
              <a:t>);</a:t>
            </a:r>
          </a:p>
          <a:p>
            <a:endParaRPr lang="en-US" dirty="0">
              <a:solidFill>
                <a:prstClr val="black"/>
              </a:solidFill>
              <a:latin typeface="Consolas" pitchFamily="49" charset="0"/>
              <a:cs typeface="Consolas" pitchFamily="49" charset="0"/>
            </a:endParaRPr>
          </a:p>
        </p:txBody>
      </p:sp>
    </p:spTree>
    <p:extLst>
      <p:ext uri="{BB962C8B-B14F-4D97-AF65-F5344CB8AC3E}">
        <p14:creationId xmlns:p14="http://schemas.microsoft.com/office/powerpoint/2010/main" val="36554372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Inter-Block Issue</a:t>
            </a:r>
          </a:p>
        </p:txBody>
      </p:sp>
      <p:sp>
        <p:nvSpPr>
          <p:cNvPr id="3" name="Slide Number Placeholder 2"/>
          <p:cNvSpPr>
            <a:spLocks noGrp="1"/>
          </p:cNvSpPr>
          <p:nvPr>
            <p:ph type="sldNum" sz="quarter" idx="12"/>
          </p:nvPr>
        </p:nvSpPr>
        <p:spPr/>
        <p:txBody>
          <a:bodyPr/>
          <a:lstStyle/>
          <a:p>
            <a:fld id="{04A7C484-7E24-447E-8CB0-5149A4D34DEF}" type="slidenum">
              <a:rPr lang="en-US" altLang="en-US" smtClean="0"/>
              <a:pPr/>
              <a:t>29</a:t>
            </a:fld>
            <a:endParaRPr lang="en-US" altLang="en-US"/>
          </a:p>
        </p:txBody>
      </p:sp>
      <p:sp>
        <p:nvSpPr>
          <p:cNvPr id="6" name="Rectangle 5"/>
          <p:cNvSpPr/>
          <p:nvPr/>
        </p:nvSpPr>
        <p:spPr>
          <a:xfrm>
            <a:off x="2362200" y="2650126"/>
            <a:ext cx="7620000" cy="2862322"/>
          </a:xfrm>
          <a:prstGeom prst="rect">
            <a:avLst/>
          </a:prstGeom>
          <a:solidFill>
            <a:schemeClr val="bg1">
              <a:lumMod val="85000"/>
            </a:schemeClr>
          </a:solidFill>
        </p:spPr>
        <p:txBody>
          <a:bodyPr wrap="square">
            <a:spAutoFit/>
          </a:bodyPr>
          <a:lstStyle/>
          <a:p>
            <a:r>
              <a:rPr lang="en-US" dirty="0">
                <a:solidFill>
                  <a:srgbClr val="008000"/>
                </a:solidFill>
                <a:latin typeface="Consolas" pitchFamily="49" charset="0"/>
                <a:cs typeface="Consolas" pitchFamily="49" charset="0"/>
              </a:rPr>
              <a:t>// update.cu</a:t>
            </a:r>
          </a:p>
          <a:p>
            <a:r>
              <a:rPr lang="en-US" dirty="0">
                <a:solidFill>
                  <a:srgbClr val="FF00FF"/>
                </a:solidFill>
                <a:latin typeface="Consolas" pitchFamily="49" charset="0"/>
                <a:cs typeface="Consolas" pitchFamily="49" charset="0"/>
              </a:rPr>
              <a:t>__global__</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void</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updateVals</a:t>
            </a:r>
            <a:r>
              <a:rPr lang="en-US" dirty="0">
                <a:solidFill>
                  <a:prstClr val="black"/>
                </a:solidFill>
                <a:latin typeface="Consolas" pitchFamily="49" charset="0"/>
                <a:cs typeface="Consolas" pitchFamily="49" charset="0"/>
              </a:rPr>
              <a:t>(</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x)</a:t>
            </a:r>
          </a:p>
          <a:p>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 (i == 0) *x += </a:t>
            </a:r>
            <a:r>
              <a:rPr lang="en-US" dirty="0" err="1">
                <a:solidFill>
                  <a:srgbClr val="FF00FF"/>
                </a:solidFill>
                <a:latin typeface="Consolas" pitchFamily="49" charset="0"/>
                <a:cs typeface="Consolas" pitchFamily="49" charset="0"/>
              </a:rPr>
              <a:t>blockIdx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a:t>
            </a:r>
          </a:p>
          <a:p>
            <a:endParaRPr lang="en-US" dirty="0">
              <a:solidFill>
                <a:prstClr val="black"/>
              </a:solidFill>
              <a:latin typeface="Consolas" pitchFamily="49" charset="0"/>
              <a:cs typeface="Consolas" pitchFamily="49" charset="0"/>
            </a:endParaRPr>
          </a:p>
          <a:p>
            <a:r>
              <a:rPr lang="en-US" dirty="0">
                <a:solidFill>
                  <a:srgbClr val="008000"/>
                </a:solidFill>
                <a:latin typeface="Consolas" pitchFamily="49" charset="0"/>
                <a:cs typeface="Consolas" pitchFamily="49" charset="0"/>
              </a:rPr>
              <a:t>// main.cpp</a:t>
            </a:r>
          </a:p>
          <a:p>
            <a:r>
              <a:rPr lang="en-US" dirty="0">
                <a:solidFill>
                  <a:srgbClr val="008000"/>
                </a:solidFill>
                <a:latin typeface="Consolas" pitchFamily="49" charset="0"/>
                <a:cs typeface="Consolas" pitchFamily="49" charset="0"/>
              </a:rPr>
              <a:t>// assume </a:t>
            </a:r>
            <a:r>
              <a:rPr lang="en-US" dirty="0" err="1">
                <a:solidFill>
                  <a:srgbClr val="008000"/>
                </a:solidFill>
                <a:latin typeface="Consolas" pitchFamily="49" charset="0"/>
                <a:cs typeface="Consolas" pitchFamily="49" charset="0"/>
              </a:rPr>
              <a:t>d_x</a:t>
            </a:r>
            <a:r>
              <a:rPr lang="en-US" dirty="0">
                <a:solidFill>
                  <a:srgbClr val="008000"/>
                </a:solidFill>
                <a:latin typeface="Consolas" pitchFamily="49" charset="0"/>
                <a:cs typeface="Consolas" pitchFamily="49" charset="0"/>
              </a:rPr>
              <a:t> starting value is zero</a:t>
            </a:r>
          </a:p>
          <a:p>
            <a:r>
              <a:rPr lang="en-US" dirty="0" err="1">
                <a:solidFill>
                  <a:prstClr val="black"/>
                </a:solidFill>
                <a:latin typeface="Consolas" pitchFamily="49" charset="0"/>
                <a:cs typeface="Consolas" pitchFamily="49" charset="0"/>
              </a:rPr>
              <a:t>updateVals</a:t>
            </a:r>
            <a:r>
              <a:rPr lang="en-US" dirty="0">
                <a:solidFill>
                  <a:prstClr val="black"/>
                </a:solidFill>
                <a:latin typeface="Consolas" pitchFamily="49" charset="0"/>
                <a:cs typeface="Consolas" pitchFamily="49" charset="0"/>
              </a:rPr>
              <a:t>&lt;&lt;&lt;</a:t>
            </a:r>
            <a:r>
              <a:rPr lang="en-US" b="1" dirty="0">
                <a:solidFill>
                  <a:srgbClr val="C00000"/>
                </a:solidFill>
                <a:latin typeface="Consolas" pitchFamily="49" charset="0"/>
                <a:cs typeface="Consolas" pitchFamily="49" charset="0"/>
              </a:rPr>
              <a:t>2</a:t>
            </a:r>
            <a:r>
              <a:rPr lang="en-US" dirty="0">
                <a:solidFill>
                  <a:prstClr val="black"/>
                </a:solidFill>
                <a:latin typeface="Consolas" pitchFamily="49" charset="0"/>
                <a:cs typeface="Consolas" pitchFamily="49" charset="0"/>
              </a:rPr>
              <a:t>,5&gt;&gt;&gt;(</a:t>
            </a:r>
            <a:r>
              <a:rPr lang="en-US" dirty="0" err="1">
                <a:solidFill>
                  <a:prstClr val="black"/>
                </a:solidFill>
                <a:latin typeface="Consolas" pitchFamily="49" charset="0"/>
                <a:cs typeface="Consolas" pitchFamily="49" charset="0"/>
              </a:rPr>
              <a:t>d_x</a:t>
            </a:r>
            <a:r>
              <a:rPr lang="en-US" dirty="0">
                <a:solidFill>
                  <a:prstClr val="black"/>
                </a:solidFill>
                <a:latin typeface="Consolas" pitchFamily="49" charset="0"/>
                <a:cs typeface="Consolas" pitchFamily="49" charset="0"/>
              </a:rPr>
              <a:t>);</a:t>
            </a:r>
          </a:p>
        </p:txBody>
      </p:sp>
      <p:sp>
        <p:nvSpPr>
          <p:cNvPr id="7" name="Content Placeholder 2"/>
          <p:cNvSpPr txBox="1">
            <a:spLocks/>
          </p:cNvSpPr>
          <p:nvPr/>
        </p:nvSpPr>
        <p:spPr bwMode="auto">
          <a:xfrm>
            <a:off x="1676400" y="1395837"/>
            <a:ext cx="7391400" cy="795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endParaRPr lang="en-US" sz="2000" dirty="0"/>
          </a:p>
          <a:p>
            <a:r>
              <a:rPr lang="en-US" sz="2000" dirty="0"/>
              <a:t>Would this fly?</a:t>
            </a:r>
          </a:p>
        </p:txBody>
      </p:sp>
      <p:sp>
        <p:nvSpPr>
          <p:cNvPr id="4" name="Right Arrow 3"/>
          <p:cNvSpPr/>
          <p:nvPr/>
        </p:nvSpPr>
        <p:spPr>
          <a:xfrm rot="16200000">
            <a:off x="4038600" y="5486400"/>
            <a:ext cx="228600" cy="2286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3318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12192000" cy="823393"/>
          </a:xfrm>
        </p:spPr>
        <p:txBody>
          <a:bodyPr/>
          <a:lstStyle/>
          <a:p>
            <a:r>
              <a:rPr lang="en-US" dirty="0"/>
              <a:t>Before </a:t>
            </a:r>
            <a:r>
              <a:rPr lang="en-US"/>
              <a:t>we get going…</a:t>
            </a:r>
          </a:p>
        </p:txBody>
      </p:sp>
      <p:sp>
        <p:nvSpPr>
          <p:cNvPr id="6" name="Content Placeholder 5"/>
          <p:cNvSpPr>
            <a:spLocks noGrp="1"/>
          </p:cNvSpPr>
          <p:nvPr>
            <p:ph sz="half" idx="1"/>
          </p:nvPr>
        </p:nvSpPr>
        <p:spPr/>
        <p:txBody>
          <a:bodyPr>
            <a:normAutofit fontScale="70000" lnSpcReduction="20000"/>
          </a:bodyPr>
          <a:lstStyle/>
          <a:p>
            <a:r>
              <a:rPr lang="en-US" dirty="0" smtClean="0"/>
              <a:t>Last time:</a:t>
            </a:r>
            <a:endParaRPr lang="en-US" dirty="0"/>
          </a:p>
          <a:p>
            <a:pPr lvl="1"/>
            <a:r>
              <a:rPr lang="en-US" dirty="0"/>
              <a:t>Wrap up memory ecosystem</a:t>
            </a:r>
          </a:p>
          <a:p>
            <a:pPr lvl="2"/>
            <a:r>
              <a:rPr lang="en-US" dirty="0"/>
              <a:t>Shared memory issues</a:t>
            </a:r>
          </a:p>
          <a:p>
            <a:pPr lvl="2"/>
            <a:r>
              <a:rPr lang="en-US" dirty="0"/>
              <a:t>Good global memory accesses</a:t>
            </a:r>
          </a:p>
          <a:p>
            <a:pPr lvl="1"/>
            <a:r>
              <a:rPr lang="en-US" dirty="0" smtClean="0"/>
              <a:t>Discussion of parallel computing hazards: RAW, WAW, etc. </a:t>
            </a:r>
          </a:p>
          <a:p>
            <a:pPr lvl="1"/>
            <a:r>
              <a:rPr lang="en-US" dirty="0" smtClean="0"/>
              <a:t>Memory consistency model</a:t>
            </a:r>
          </a:p>
          <a:p>
            <a:pPr lvl="1"/>
            <a:r>
              <a:rPr lang="en-US" dirty="0" smtClean="0"/>
              <a:t>The use of thread fences &amp; </a:t>
            </a:r>
            <a:r>
              <a:rPr lang="en-US" dirty="0" smtClean="0">
                <a:latin typeface="Consolas" panose="020B0609020204030204" pitchFamily="49" charset="0"/>
              </a:rPr>
              <a:t>volatile</a:t>
            </a:r>
            <a:r>
              <a:rPr lang="en-US" dirty="0" smtClean="0"/>
              <a:t> </a:t>
            </a:r>
          </a:p>
          <a:p>
            <a:endParaRPr lang="en-US" dirty="0" smtClean="0"/>
          </a:p>
          <a:p>
            <a:r>
              <a:rPr lang="en-US" dirty="0" smtClean="0"/>
              <a:t>Today:</a:t>
            </a:r>
            <a:endParaRPr lang="en-US" dirty="0"/>
          </a:p>
          <a:p>
            <a:pPr lvl="1"/>
            <a:r>
              <a:rPr lang="en-US" dirty="0" smtClean="0"/>
              <a:t>Memory aspects: speed issues</a:t>
            </a:r>
          </a:p>
          <a:p>
            <a:pPr lvl="1"/>
            <a:r>
              <a:rPr lang="en-US" dirty="0" smtClean="0"/>
              <a:t>Atomic operations</a:t>
            </a:r>
          </a:p>
          <a:p>
            <a:pPr lvl="1"/>
            <a:r>
              <a:rPr lang="en-US" dirty="0" smtClean="0"/>
              <a:t>Case study: a reduction operation on the GPU</a:t>
            </a:r>
            <a:endParaRPr lang="en-US" dirty="0"/>
          </a:p>
          <a:p>
            <a:endParaRPr lang="en-US" dirty="0" smtClean="0"/>
          </a:p>
          <a:p>
            <a:r>
              <a:rPr lang="en-US" dirty="0" smtClean="0"/>
              <a:t>Other </a:t>
            </a:r>
            <a:r>
              <a:rPr lang="en-US" dirty="0"/>
              <a:t>tidbits:</a:t>
            </a:r>
          </a:p>
          <a:p>
            <a:pPr lvl="1"/>
            <a:r>
              <a:rPr lang="en-US" dirty="0" smtClean="0"/>
              <a:t>Assignment </a:t>
            </a:r>
            <a:r>
              <a:rPr lang="en-US" dirty="0"/>
              <a:t>due </a:t>
            </a:r>
            <a:r>
              <a:rPr lang="en-US" dirty="0" smtClean="0"/>
              <a:t>tonight at </a:t>
            </a:r>
            <a:r>
              <a:rPr lang="en-US" dirty="0"/>
              <a:t>9 pm</a:t>
            </a:r>
          </a:p>
          <a:p>
            <a:pPr lvl="1"/>
            <a:r>
              <a:rPr lang="en-US" dirty="0" smtClean="0"/>
              <a:t>Please read assigned readings</a:t>
            </a:r>
          </a:p>
          <a:p>
            <a:pPr lvl="1"/>
            <a:r>
              <a:rPr lang="en-US" dirty="0" smtClean="0"/>
              <a:t>Dan also has office hours online in Canvas each </a:t>
            </a:r>
            <a:r>
              <a:rPr lang="en-US" dirty="0" err="1" smtClean="0"/>
              <a:t>Wd</a:t>
            </a:r>
            <a:r>
              <a:rPr lang="en-US" dirty="0" smtClean="0"/>
              <a:t> at 7 PM</a:t>
            </a:r>
          </a:p>
          <a:p>
            <a:pPr lvl="1"/>
            <a:r>
              <a:rPr lang="en-US" dirty="0" smtClean="0"/>
              <a:t>Next time:</a:t>
            </a:r>
          </a:p>
          <a:p>
            <a:pPr lvl="2"/>
            <a:r>
              <a:rPr lang="en-US" dirty="0" smtClean="0"/>
              <a:t>Quick discussion about Final Project proposal</a:t>
            </a:r>
          </a:p>
        </p:txBody>
      </p:sp>
      <p:sp>
        <p:nvSpPr>
          <p:cNvPr id="3" name="Slide Number Placeholder 2"/>
          <p:cNvSpPr>
            <a:spLocks noGrp="1"/>
          </p:cNvSpPr>
          <p:nvPr>
            <p:ph type="sldNum" sz="quarter" idx="12"/>
          </p:nvPr>
        </p:nvSpPr>
        <p:spPr/>
        <p:txBody>
          <a:bodyPr/>
          <a:lstStyle/>
          <a:p>
            <a:fld id="{67D2203D-769A-4D5A-AE4C-EA73FDE6A130}" type="slidenum">
              <a:rPr lang="en-US" smtClean="0"/>
              <a:t>3</a:t>
            </a:fld>
            <a:endParaRPr lang="en-US"/>
          </a:p>
        </p:txBody>
      </p:sp>
      <p:sp>
        <p:nvSpPr>
          <p:cNvPr id="7" name="Rectangle 6"/>
          <p:cNvSpPr/>
          <p:nvPr/>
        </p:nvSpPr>
        <p:spPr>
          <a:xfrm>
            <a:off x="7738946" y="2607419"/>
            <a:ext cx="3887873" cy="2893100"/>
          </a:xfrm>
          <a:prstGeom prst="rect">
            <a:avLst/>
          </a:prstGeom>
          <a:solidFill>
            <a:schemeClr val="bg1">
              <a:lumMod val="95000"/>
            </a:schemeClr>
          </a:solidFill>
        </p:spPr>
        <p:txBody>
          <a:bodyPr wrap="square">
            <a:spAutoFit/>
          </a:bodyPr>
          <a:lstStyle/>
          <a:p>
            <a:r>
              <a:rPr lang="en-US" sz="1400" b="1" dirty="0">
                <a:solidFill>
                  <a:srgbClr val="AC2CD4"/>
                </a:solidFill>
                <a:latin typeface="Consolas" panose="020B0609020204030204" pitchFamily="49" charset="0"/>
              </a:rPr>
              <a:t>__device__</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volatile</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int</a:t>
            </a:r>
            <a:r>
              <a:rPr lang="en-US" sz="1400" b="1" dirty="0">
                <a:solidFill>
                  <a:srgbClr val="000000"/>
                </a:solidFill>
                <a:latin typeface="Consolas" panose="020B0609020204030204" pitchFamily="49" charset="0"/>
              </a:rPr>
              <a:t> X = 1, Y = 2;</a:t>
            </a:r>
          </a:p>
          <a:p>
            <a:endParaRPr lang="en-US" sz="1400" b="1" dirty="0">
              <a:solidFill>
                <a:srgbClr val="000000"/>
              </a:solidFill>
              <a:latin typeface="Consolas" panose="020B0609020204030204" pitchFamily="49" charset="0"/>
            </a:endParaRPr>
          </a:p>
          <a:p>
            <a:r>
              <a:rPr lang="en-US" sz="1400" b="1" dirty="0">
                <a:solidFill>
                  <a:srgbClr val="AC2CD4"/>
                </a:solidFill>
                <a:latin typeface="Consolas" panose="020B0609020204030204" pitchFamily="49" charset="0"/>
              </a:rPr>
              <a:t>__device__</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writeXY</a:t>
            </a:r>
            <a:r>
              <a:rPr lang="en-US" sz="1400" b="1" dirty="0">
                <a:solidFill>
                  <a:srgbClr val="000000"/>
                </a:solidFill>
                <a:latin typeface="Consolas" panose="020B0609020204030204" pitchFamily="49" charset="0"/>
              </a:rPr>
              <a:t>()</a:t>
            </a:r>
          </a:p>
          <a:p>
            <a:r>
              <a:rPr lang="en-US" sz="1400" b="1" dirty="0">
                <a:solidFill>
                  <a:srgbClr val="000000"/>
                </a:solidFill>
                <a:latin typeface="Consolas" panose="020B0609020204030204" pitchFamily="49" charset="0"/>
              </a:rPr>
              <a:t>{</a:t>
            </a:r>
          </a:p>
          <a:p>
            <a:r>
              <a:rPr lang="en-US" sz="1400" b="1" dirty="0">
                <a:solidFill>
                  <a:srgbClr val="000000"/>
                </a:solidFill>
                <a:latin typeface="Consolas" panose="020B0609020204030204" pitchFamily="49" charset="0"/>
              </a:rPr>
              <a:t>    X = 10;</a:t>
            </a:r>
          </a:p>
          <a:p>
            <a:r>
              <a:rPr lang="en-US" sz="1400" b="1" dirty="0">
                <a:solidFill>
                  <a:srgbClr val="000000"/>
                </a:solidFill>
                <a:latin typeface="Consolas" panose="020B0609020204030204" pitchFamily="49" charset="0"/>
              </a:rPr>
              <a:t>    Y = 20;</a:t>
            </a:r>
          </a:p>
          <a:p>
            <a:r>
              <a:rPr lang="en-US" sz="1400" b="1" dirty="0">
                <a:solidFill>
                  <a:srgbClr val="000000"/>
                </a:solidFill>
                <a:latin typeface="Consolas" panose="020B0609020204030204" pitchFamily="49" charset="0"/>
              </a:rPr>
              <a:t>}</a:t>
            </a:r>
          </a:p>
          <a:p>
            <a:endParaRPr lang="en-US" sz="1400" b="1" dirty="0">
              <a:solidFill>
                <a:srgbClr val="0000FF"/>
              </a:solidFill>
              <a:latin typeface="Consolas" panose="020B0609020204030204" pitchFamily="49" charset="0"/>
            </a:endParaRPr>
          </a:p>
          <a:p>
            <a:r>
              <a:rPr lang="en-US" sz="1400" b="1" dirty="0">
                <a:solidFill>
                  <a:srgbClr val="AC2CD4"/>
                </a:solidFill>
                <a:latin typeface="Consolas" panose="020B0609020204030204" pitchFamily="49" charset="0"/>
              </a:rPr>
              <a:t>__device__</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readXY</a:t>
            </a:r>
            <a:r>
              <a:rPr lang="en-US" sz="1400" b="1" dirty="0">
                <a:solidFill>
                  <a:srgbClr val="000000"/>
                </a:solidFill>
                <a:latin typeface="Consolas" panose="020B0609020204030204" pitchFamily="49" charset="0"/>
              </a:rPr>
              <a:t>()</a:t>
            </a:r>
          </a:p>
          <a:p>
            <a:r>
              <a:rPr lang="en-US" sz="1400" b="1" dirty="0">
                <a:solidFill>
                  <a:srgbClr val="000000"/>
                </a:solidFill>
                <a:latin typeface="Consolas" panose="020B0609020204030204" pitchFamily="49" charset="0"/>
              </a:rPr>
              <a:t>{</a:t>
            </a:r>
          </a:p>
          <a:p>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int</a:t>
            </a:r>
            <a:r>
              <a:rPr lang="en-US" sz="1400" b="1" dirty="0">
                <a:solidFill>
                  <a:srgbClr val="000000"/>
                </a:solidFill>
                <a:latin typeface="Consolas" panose="020B0609020204030204" pitchFamily="49" charset="0"/>
              </a:rPr>
              <a:t> A = Y;</a:t>
            </a:r>
          </a:p>
          <a:p>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int</a:t>
            </a:r>
            <a:r>
              <a:rPr lang="en-US" sz="1400" b="1" dirty="0">
                <a:solidFill>
                  <a:srgbClr val="000000"/>
                </a:solidFill>
                <a:latin typeface="Consolas" panose="020B0609020204030204" pitchFamily="49" charset="0"/>
              </a:rPr>
              <a:t> B = X;</a:t>
            </a:r>
          </a:p>
          <a:p>
            <a:r>
              <a:rPr lang="en-US" sz="1400" b="1" dirty="0">
                <a:solidFill>
                  <a:srgbClr val="000000"/>
                </a:solidFill>
                <a:latin typeface="Consolas" panose="020B0609020204030204" pitchFamily="49" charset="0"/>
              </a:rPr>
              <a:t>}</a:t>
            </a:r>
            <a:endParaRPr lang="en-US" sz="3600" b="1" dirty="0"/>
          </a:p>
        </p:txBody>
      </p:sp>
    </p:spTree>
    <p:extLst>
      <p:ext uri="{BB962C8B-B14F-4D97-AF65-F5344CB8AC3E}">
        <p14:creationId xmlns:p14="http://schemas.microsoft.com/office/powerpoint/2010/main" val="6189229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Atomics, Introduction</a:t>
            </a:r>
          </a:p>
        </p:txBody>
      </p:sp>
      <p:sp>
        <p:nvSpPr>
          <p:cNvPr id="3" name="Content Placeholder 2"/>
          <p:cNvSpPr>
            <a:spLocks noGrp="1"/>
          </p:cNvSpPr>
          <p:nvPr>
            <p:ph idx="1"/>
          </p:nvPr>
        </p:nvSpPr>
        <p:spPr/>
        <p:txBody>
          <a:bodyPr/>
          <a:lstStyle/>
          <a:p>
            <a:endParaRPr lang="en-US" sz="1800" dirty="0"/>
          </a:p>
          <a:p>
            <a:endParaRPr lang="en-US" sz="1800" dirty="0"/>
          </a:p>
          <a:p>
            <a:r>
              <a:rPr lang="en-US" sz="1800" dirty="0"/>
              <a:t>Atomic memory operations (atomic functions) are used to solve </a:t>
            </a:r>
            <a:r>
              <a:rPr lang="en-US" sz="1800" dirty="0" smtClean="0">
                <a:solidFill>
                  <a:srgbClr val="FF0000"/>
                </a:solidFill>
              </a:rPr>
              <a:t>access coordination</a:t>
            </a:r>
            <a:r>
              <a:rPr lang="en-US" sz="1800" dirty="0" smtClean="0"/>
              <a:t> </a:t>
            </a:r>
            <a:r>
              <a:rPr lang="en-US" sz="1800" dirty="0"/>
              <a:t>problems in parallel computing</a:t>
            </a:r>
          </a:p>
          <a:p>
            <a:endParaRPr lang="en-US" sz="1800" dirty="0"/>
          </a:p>
          <a:p>
            <a:endParaRPr lang="en-US" sz="1800" dirty="0"/>
          </a:p>
          <a:p>
            <a:r>
              <a:rPr lang="en-US" sz="1800" dirty="0"/>
              <a:t>General concept: provide a mechanism for a thread to update a memory location such that the update appears to happen </a:t>
            </a:r>
            <a:r>
              <a:rPr lang="en-US" sz="1800" dirty="0">
                <a:solidFill>
                  <a:srgbClr val="0070C0"/>
                </a:solidFill>
              </a:rPr>
              <a:t>without interruption</a:t>
            </a:r>
            <a:r>
              <a:rPr lang="en-US" sz="1800" dirty="0"/>
              <a:t> (atomically) with respect to all other threads</a:t>
            </a:r>
          </a:p>
          <a:p>
            <a:endParaRPr lang="en-US" sz="1800" dirty="0"/>
          </a:p>
          <a:p>
            <a:endParaRPr lang="en-US" sz="1800" dirty="0"/>
          </a:p>
          <a:p>
            <a:r>
              <a:rPr lang="en-US" sz="1800" dirty="0"/>
              <a:t>This ensures that all atomic updates issued are performed (</a:t>
            </a:r>
            <a:r>
              <a:rPr lang="en-US" sz="1800" dirty="0">
                <a:solidFill>
                  <a:srgbClr val="0070C0"/>
                </a:solidFill>
              </a:rPr>
              <a:t>in some unspecified order</a:t>
            </a:r>
            <a:r>
              <a:rPr lang="en-US" sz="1800" dirty="0"/>
              <a:t>) to completion and that all threads can observe all updates</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30</a:t>
            </a:fld>
            <a:endParaRPr lang="en-US" altLang="en-US"/>
          </a:p>
        </p:txBody>
      </p:sp>
    </p:spTree>
    <p:extLst>
      <p:ext uri="{BB962C8B-B14F-4D97-AF65-F5344CB8AC3E}">
        <p14:creationId xmlns:p14="http://schemas.microsoft.com/office/powerpoint/2010/main" val="33043683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Atomic </a:t>
            </a:r>
            <a:r>
              <a:rPr lang="en-US" dirty="0" smtClean="0"/>
              <a:t>Functions, Example </a:t>
            </a:r>
            <a:r>
              <a:rPr lang="en-US" sz="2000" dirty="0"/>
              <a:t>[1/3]</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31</a:t>
            </a:fld>
            <a:endParaRPr lang="en-US" altLang="en-US"/>
          </a:p>
        </p:txBody>
      </p:sp>
      <p:sp>
        <p:nvSpPr>
          <p:cNvPr id="3" name="Content Placeholder 2"/>
          <p:cNvSpPr>
            <a:spLocks noGrp="1"/>
          </p:cNvSpPr>
          <p:nvPr>
            <p:ph idx="4294967295"/>
          </p:nvPr>
        </p:nvSpPr>
        <p:spPr>
          <a:xfrm>
            <a:off x="336550" y="1256964"/>
            <a:ext cx="11366500" cy="660735"/>
          </a:xfrm>
        </p:spPr>
        <p:txBody>
          <a:bodyPr>
            <a:normAutofit/>
          </a:bodyPr>
          <a:lstStyle/>
          <a:p>
            <a:r>
              <a:rPr lang="en-US" sz="2000" dirty="0"/>
              <a:t>Atomic functions perform read-modify-write operations on data residing in global or shared </a:t>
            </a:r>
            <a:r>
              <a:rPr lang="en-US" sz="2000" dirty="0" smtClean="0"/>
              <a:t>memory</a:t>
            </a:r>
            <a:endParaRPr lang="en-US" sz="1600" dirty="0"/>
          </a:p>
        </p:txBody>
      </p:sp>
      <p:sp>
        <p:nvSpPr>
          <p:cNvPr id="6" name="Rectangle 5"/>
          <p:cNvSpPr/>
          <p:nvPr/>
        </p:nvSpPr>
        <p:spPr>
          <a:xfrm>
            <a:off x="1714500" y="2130525"/>
            <a:ext cx="8851900" cy="3970318"/>
          </a:xfrm>
          <a:prstGeom prst="rect">
            <a:avLst/>
          </a:prstGeom>
          <a:solidFill>
            <a:schemeClr val="bg1">
              <a:lumMod val="85000"/>
            </a:schemeClr>
          </a:solidFill>
        </p:spPr>
        <p:txBody>
          <a:bodyPr wrap="square">
            <a:spAutoFit/>
          </a:bodyPr>
          <a:lstStyle/>
          <a:p>
            <a:r>
              <a:rPr lang="en-US" dirty="0">
                <a:solidFill>
                  <a:srgbClr val="008000"/>
                </a:solidFill>
                <a:latin typeface="Consolas" pitchFamily="49" charset="0"/>
                <a:cs typeface="Consolas" pitchFamily="49" charset="0"/>
              </a:rPr>
              <a:t>//example of </a:t>
            </a:r>
            <a:r>
              <a:rPr lang="en-US" dirty="0" err="1">
                <a:solidFill>
                  <a:srgbClr val="008000"/>
                </a:solidFill>
                <a:latin typeface="Consolas" pitchFamily="49" charset="0"/>
                <a:cs typeface="Consolas" pitchFamily="49" charset="0"/>
              </a:rPr>
              <a:t>int</a:t>
            </a:r>
            <a:r>
              <a:rPr lang="en-US" dirty="0">
                <a:solidFill>
                  <a:srgbClr val="008000"/>
                </a:solidFill>
                <a:latin typeface="Consolas" pitchFamily="49" charset="0"/>
                <a:cs typeface="Consolas" pitchFamily="49" charset="0"/>
              </a:rPr>
              <a:t> </a:t>
            </a:r>
            <a:r>
              <a:rPr lang="en-US" dirty="0" err="1">
                <a:solidFill>
                  <a:srgbClr val="008000"/>
                </a:solidFill>
                <a:latin typeface="Consolas" pitchFamily="49" charset="0"/>
                <a:cs typeface="Consolas" pitchFamily="49" charset="0"/>
              </a:rPr>
              <a:t>atomicAdd</a:t>
            </a:r>
            <a:r>
              <a:rPr lang="en-US" dirty="0">
                <a:solidFill>
                  <a:srgbClr val="008000"/>
                </a:solidFill>
                <a:latin typeface="Consolas" pitchFamily="49" charset="0"/>
                <a:cs typeface="Consolas" pitchFamily="49" charset="0"/>
              </a:rPr>
              <a:t>(</a:t>
            </a:r>
            <a:r>
              <a:rPr lang="en-US" dirty="0" err="1">
                <a:solidFill>
                  <a:srgbClr val="008000"/>
                </a:solidFill>
                <a:latin typeface="Consolas" pitchFamily="49" charset="0"/>
                <a:cs typeface="Consolas" pitchFamily="49" charset="0"/>
              </a:rPr>
              <a:t>int</a:t>
            </a:r>
            <a:r>
              <a:rPr lang="en-US" dirty="0">
                <a:solidFill>
                  <a:srgbClr val="008000"/>
                </a:solidFill>
                <a:latin typeface="Consolas" pitchFamily="49" charset="0"/>
                <a:cs typeface="Consolas" pitchFamily="49" charset="0"/>
              </a:rPr>
              <a:t>* </a:t>
            </a:r>
            <a:r>
              <a:rPr lang="en-US" dirty="0" err="1">
                <a:solidFill>
                  <a:srgbClr val="008000"/>
                </a:solidFill>
                <a:latin typeface="Consolas" pitchFamily="49" charset="0"/>
                <a:cs typeface="Consolas" pitchFamily="49" charset="0"/>
              </a:rPr>
              <a:t>addr</a:t>
            </a:r>
            <a:r>
              <a:rPr lang="en-US" dirty="0">
                <a:solidFill>
                  <a:srgbClr val="008000"/>
                </a:solidFill>
                <a:latin typeface="Consolas" pitchFamily="49" charset="0"/>
                <a:cs typeface="Consolas" pitchFamily="49" charset="0"/>
              </a:rPr>
              <a:t>, </a:t>
            </a:r>
            <a:r>
              <a:rPr lang="en-US" dirty="0" err="1">
                <a:solidFill>
                  <a:srgbClr val="008000"/>
                </a:solidFill>
                <a:latin typeface="Consolas" pitchFamily="49" charset="0"/>
                <a:cs typeface="Consolas" pitchFamily="49" charset="0"/>
              </a:rPr>
              <a:t>int</a:t>
            </a:r>
            <a:r>
              <a:rPr lang="en-US" dirty="0">
                <a:solidFill>
                  <a:srgbClr val="008000"/>
                </a:solidFill>
                <a:latin typeface="Consolas" pitchFamily="49" charset="0"/>
                <a:cs typeface="Consolas" pitchFamily="49" charset="0"/>
              </a:rPr>
              <a:t> </a:t>
            </a:r>
            <a:r>
              <a:rPr lang="en-US" dirty="0" err="1">
                <a:solidFill>
                  <a:srgbClr val="008000"/>
                </a:solidFill>
                <a:latin typeface="Consolas" pitchFamily="49" charset="0"/>
                <a:cs typeface="Consolas" pitchFamily="49" charset="0"/>
              </a:rPr>
              <a:t>val</a:t>
            </a:r>
            <a:r>
              <a:rPr lang="en-US" dirty="0">
                <a:solidFill>
                  <a:srgbClr val="008000"/>
                </a:solidFill>
                <a:latin typeface="Consolas" pitchFamily="49" charset="0"/>
                <a:cs typeface="Consolas" pitchFamily="49" charset="0"/>
              </a:rPr>
              <a:t>)</a:t>
            </a:r>
          </a:p>
          <a:p>
            <a:r>
              <a:rPr lang="en-US" dirty="0">
                <a:solidFill>
                  <a:srgbClr val="FF00FF"/>
                </a:solidFill>
                <a:latin typeface="Consolas" pitchFamily="49" charset="0"/>
                <a:cs typeface="Consolas" pitchFamily="49" charset="0"/>
              </a:rPr>
              <a:t>__global__</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void</a:t>
            </a:r>
            <a:r>
              <a:rPr lang="en-US" dirty="0">
                <a:solidFill>
                  <a:prstClr val="black"/>
                </a:solidFill>
                <a:latin typeface="Consolas" pitchFamily="49" charset="0"/>
                <a:cs typeface="Consolas" pitchFamily="49" charset="0"/>
              </a:rPr>
              <a:t> update(</a:t>
            </a:r>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x)</a:t>
            </a:r>
          </a:p>
          <a:p>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blockIdx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pl-PL" dirty="0">
                <a:solidFill>
                  <a:prstClr val="black"/>
                </a:solidFill>
                <a:latin typeface="Consolas" pitchFamily="49" charset="0"/>
                <a:cs typeface="Consolas" pitchFamily="49" charset="0"/>
              </a:rPr>
              <a:t>  </a:t>
            </a:r>
            <a:r>
              <a:rPr lang="pl-PL" dirty="0">
                <a:solidFill>
                  <a:srgbClr val="0000FF"/>
                </a:solidFill>
                <a:latin typeface="Consolas" pitchFamily="49" charset="0"/>
                <a:cs typeface="Consolas" pitchFamily="49" charset="0"/>
              </a:rPr>
              <a:t>int</a:t>
            </a:r>
            <a:r>
              <a:rPr lang="pl-PL" dirty="0">
                <a:solidFill>
                  <a:prstClr val="black"/>
                </a:solidFill>
                <a:latin typeface="Consolas" pitchFamily="49" charset="0"/>
                <a:cs typeface="Consolas" pitchFamily="49" charset="0"/>
              </a:rPr>
              <a:t> j = atomicAdd(x, </a:t>
            </a:r>
            <a:r>
              <a:rPr lang="en-US" dirty="0">
                <a:solidFill>
                  <a:prstClr val="black"/>
                </a:solidFill>
                <a:latin typeface="Consolas" pitchFamily="49" charset="0"/>
                <a:cs typeface="Consolas" pitchFamily="49" charset="0"/>
              </a:rPr>
              <a:t>i</a:t>
            </a:r>
            <a:r>
              <a:rPr lang="pl-PL" dirty="0">
                <a:solidFill>
                  <a:prstClr val="black"/>
                </a:solidFill>
                <a:latin typeface="Consolas" pitchFamily="49" charset="0"/>
                <a:cs typeface="Consolas" pitchFamily="49" charset="0"/>
              </a:rPr>
              <a:t>);    </a:t>
            </a:r>
            <a:r>
              <a:rPr lang="pl-PL" dirty="0">
                <a:solidFill>
                  <a:srgbClr val="008000"/>
                </a:solidFill>
                <a:latin typeface="Consolas" pitchFamily="49" charset="0"/>
                <a:cs typeface="Consolas" pitchFamily="49" charset="0"/>
              </a:rPr>
              <a:t>// j </a:t>
            </a:r>
            <a:r>
              <a:rPr lang="en-US" dirty="0">
                <a:solidFill>
                  <a:srgbClr val="008000"/>
                </a:solidFill>
                <a:latin typeface="Consolas" pitchFamily="49" charset="0"/>
                <a:cs typeface="Consolas" pitchFamily="49" charset="0"/>
              </a:rPr>
              <a:t>is now old value of x</a:t>
            </a:r>
            <a:r>
              <a:rPr lang="pl-PL" dirty="0">
                <a:solidFill>
                  <a:srgbClr val="008000"/>
                </a:solidFill>
                <a:latin typeface="Consolas" pitchFamily="49" charset="0"/>
                <a:cs typeface="Consolas" pitchFamily="49" charset="0"/>
              </a:rPr>
              <a:t>;</a:t>
            </a:r>
            <a:endParaRPr lang="en-US" dirty="0">
              <a:solidFill>
                <a:srgbClr val="008000"/>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a:t>
            </a:r>
          </a:p>
          <a:p>
            <a:endParaRPr lang="en-US" dirty="0">
              <a:solidFill>
                <a:prstClr val="black"/>
              </a:solidFill>
              <a:latin typeface="Consolas" pitchFamily="49" charset="0"/>
              <a:cs typeface="Consolas" pitchFamily="49" charset="0"/>
            </a:endParaRPr>
          </a:p>
          <a:p>
            <a:r>
              <a:rPr lang="en-US" dirty="0">
                <a:solidFill>
                  <a:srgbClr val="008000"/>
                </a:solidFill>
                <a:latin typeface="Consolas" pitchFamily="49" charset="0"/>
                <a:cs typeface="Consolas" pitchFamily="49" charset="0"/>
              </a:rPr>
              <a:t>//-----------------------------------</a:t>
            </a:r>
          </a:p>
          <a:p>
            <a:endParaRPr lang="en-US" dirty="0">
              <a:solidFill>
                <a:prstClr val="black"/>
              </a:solidFill>
              <a:latin typeface="Consolas" pitchFamily="49" charset="0"/>
              <a:cs typeface="Consolas" pitchFamily="49" charset="0"/>
            </a:endParaRPr>
          </a:p>
          <a:p>
            <a:r>
              <a:rPr lang="en-US" dirty="0">
                <a:solidFill>
                  <a:srgbClr val="008000"/>
                </a:solidFill>
                <a:latin typeface="Consolas" pitchFamily="49" charset="0"/>
                <a:cs typeface="Consolas" pitchFamily="49" charset="0"/>
              </a:rPr>
              <a:t>// snippet of code in </a:t>
            </a:r>
            <a:r>
              <a:rPr lang="en-US" dirty="0" smtClean="0">
                <a:solidFill>
                  <a:srgbClr val="008000"/>
                </a:solidFill>
                <a:latin typeface="Consolas" pitchFamily="49" charset="0"/>
                <a:cs typeface="Consolas" pitchFamily="49" charset="0"/>
              </a:rPr>
              <a:t>main.cu; mem. was already allocated on device</a:t>
            </a:r>
            <a:endParaRPr lang="en-US" dirty="0">
              <a:solidFill>
                <a:srgbClr val="008000"/>
              </a:solidFill>
              <a:latin typeface="Consolas" pitchFamily="49" charset="0"/>
              <a:cs typeface="Consolas" pitchFamily="49" charset="0"/>
            </a:endParaRPr>
          </a:p>
          <a:p>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x = 0;</a:t>
            </a:r>
          </a:p>
          <a:p>
            <a:r>
              <a:rPr lang="en-US" dirty="0" err="1">
                <a:solidFill>
                  <a:srgbClr val="FF00FF"/>
                </a:solidFill>
                <a:latin typeface="Consolas" pitchFamily="49" charset="0"/>
                <a:cs typeface="Consolas" pitchFamily="49" charset="0"/>
              </a:rPr>
              <a:t>cudaMemcpy</a:t>
            </a:r>
            <a:r>
              <a:rPr lang="en-US" dirty="0">
                <a:solidFill>
                  <a:prstClr val="black"/>
                </a:solidFill>
                <a:latin typeface="Consolas" pitchFamily="49" charset="0"/>
                <a:cs typeface="Consolas" pitchFamily="49" charset="0"/>
              </a:rPr>
              <a:t>(&amp;</a:t>
            </a:r>
            <a:r>
              <a:rPr lang="en-US" dirty="0" err="1">
                <a:solidFill>
                  <a:prstClr val="black"/>
                </a:solidFill>
                <a:latin typeface="Consolas" pitchFamily="49" charset="0"/>
                <a:cs typeface="Consolas" pitchFamily="49" charset="0"/>
              </a:rPr>
              <a:t>d_x</a:t>
            </a:r>
            <a:r>
              <a:rPr lang="en-US" dirty="0">
                <a:solidFill>
                  <a:prstClr val="black"/>
                </a:solidFill>
                <a:latin typeface="Consolas" pitchFamily="49" charset="0"/>
                <a:cs typeface="Consolas" pitchFamily="49" charset="0"/>
              </a:rPr>
              <a:t>, &amp;x, </a:t>
            </a:r>
            <a:r>
              <a:rPr lang="en-US" dirty="0" err="1">
                <a:solidFill>
                  <a:prstClr val="black"/>
                </a:solidFill>
                <a:latin typeface="Consolas" pitchFamily="49" charset="0"/>
                <a:cs typeface="Consolas" pitchFamily="49" charset="0"/>
              </a:rPr>
              <a:t>cudaMemcpyHostToDevice</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update&lt;&lt;&lt;1,128&gt;&gt;&gt;(&amp;</a:t>
            </a:r>
            <a:r>
              <a:rPr lang="en-US" dirty="0" err="1">
                <a:solidFill>
                  <a:prstClr val="black"/>
                </a:solidFill>
                <a:latin typeface="Consolas" pitchFamily="49" charset="0"/>
                <a:cs typeface="Consolas" pitchFamily="49" charset="0"/>
              </a:rPr>
              <a:t>d_x</a:t>
            </a:r>
            <a:r>
              <a:rPr lang="en-US" dirty="0">
                <a:solidFill>
                  <a:prstClr val="black"/>
                </a:solidFill>
                <a:latin typeface="Consolas" pitchFamily="49" charset="0"/>
                <a:cs typeface="Consolas" pitchFamily="49" charset="0"/>
              </a:rPr>
              <a:t>);</a:t>
            </a:r>
          </a:p>
          <a:p>
            <a:r>
              <a:rPr lang="en-US" dirty="0" err="1">
                <a:solidFill>
                  <a:srgbClr val="FF00FF"/>
                </a:solidFill>
                <a:latin typeface="Consolas" pitchFamily="49" charset="0"/>
                <a:cs typeface="Consolas" pitchFamily="49" charset="0"/>
              </a:rPr>
              <a:t>cudaMemcpy</a:t>
            </a:r>
            <a:r>
              <a:rPr lang="en-US" dirty="0">
                <a:solidFill>
                  <a:prstClr val="black"/>
                </a:solidFill>
                <a:latin typeface="Consolas" pitchFamily="49" charset="0"/>
                <a:cs typeface="Consolas" pitchFamily="49" charset="0"/>
              </a:rPr>
              <a:t>(&amp;x, &amp;</a:t>
            </a:r>
            <a:r>
              <a:rPr lang="en-US" dirty="0" err="1">
                <a:solidFill>
                  <a:prstClr val="black"/>
                </a:solidFill>
                <a:latin typeface="Consolas" pitchFamily="49" charset="0"/>
                <a:cs typeface="Consolas" pitchFamily="49" charset="0"/>
              </a:rPr>
              <a:t>d_x</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cudaMemcpyDeviceToHost</a:t>
            </a:r>
            <a:r>
              <a:rPr lang="en-US" dirty="0">
                <a:solidFill>
                  <a:prstClr val="black"/>
                </a:solidFill>
                <a:latin typeface="Consolas" pitchFamily="49" charset="0"/>
                <a:cs typeface="Consolas" pitchFamily="49" charset="0"/>
              </a:rPr>
              <a:t>);</a:t>
            </a:r>
          </a:p>
        </p:txBody>
      </p:sp>
      <p:sp>
        <p:nvSpPr>
          <p:cNvPr id="7" name="Rectangle 6"/>
          <p:cNvSpPr/>
          <p:nvPr/>
        </p:nvSpPr>
        <p:spPr>
          <a:xfrm>
            <a:off x="80433" y="6594853"/>
            <a:ext cx="1143262" cy="230832"/>
          </a:xfrm>
          <a:prstGeom prst="rect">
            <a:avLst/>
          </a:prstGeom>
        </p:spPr>
        <p:txBody>
          <a:bodyPr wrap="none">
            <a:spAutoFit/>
          </a:bodyPr>
          <a:lstStyle/>
          <a:p>
            <a:r>
              <a:rPr lang="en-US" sz="900" dirty="0">
                <a:latin typeface="+mj-lt"/>
              </a:rPr>
              <a:t>NVIDIA [J. Balfour]</a:t>
            </a:r>
            <a:r>
              <a:rPr lang="en-US" sz="900" dirty="0">
                <a:latin typeface="+mj-lt"/>
                <a:cs typeface="Calibri"/>
              </a:rPr>
              <a:t>→</a:t>
            </a:r>
            <a:endParaRPr lang="en-US" sz="900" dirty="0">
              <a:latin typeface="+mj-lt"/>
            </a:endParaRPr>
          </a:p>
        </p:txBody>
      </p:sp>
      <p:sp>
        <p:nvSpPr>
          <p:cNvPr id="5" name="Rectangle 4"/>
          <p:cNvSpPr/>
          <p:nvPr/>
        </p:nvSpPr>
        <p:spPr>
          <a:xfrm>
            <a:off x="6862233" y="6464912"/>
            <a:ext cx="4982634" cy="261610"/>
          </a:xfrm>
          <a:prstGeom prst="rect">
            <a:avLst/>
          </a:prstGeom>
          <a:ln>
            <a:solidFill>
              <a:srgbClr val="0070C0"/>
            </a:solidFill>
          </a:ln>
        </p:spPr>
        <p:txBody>
          <a:bodyPr wrap="square">
            <a:spAutoFit/>
          </a:bodyPr>
          <a:lstStyle/>
          <a:p>
            <a:r>
              <a:rPr lang="en-US" sz="1100" dirty="0" smtClean="0"/>
              <a:t>Side-note question: </a:t>
            </a:r>
            <a:r>
              <a:rPr lang="en-US" sz="1100" dirty="0"/>
              <a:t>in example below, are we working w/ global or shared memory?</a:t>
            </a:r>
          </a:p>
        </p:txBody>
      </p:sp>
    </p:spTree>
    <p:extLst>
      <p:ext uri="{BB962C8B-B14F-4D97-AF65-F5344CB8AC3E}">
        <p14:creationId xmlns:p14="http://schemas.microsoft.com/office/powerpoint/2010/main" val="13270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Atomic Functions </a:t>
            </a:r>
            <a:r>
              <a:rPr lang="en-US" sz="2000" dirty="0"/>
              <a:t>[2/3]</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32</a:t>
            </a:fld>
            <a:endParaRPr lang="en-US" altLang="en-US"/>
          </a:p>
        </p:txBody>
      </p:sp>
      <p:sp>
        <p:nvSpPr>
          <p:cNvPr id="3" name="Content Placeholder 2"/>
          <p:cNvSpPr>
            <a:spLocks noGrp="1"/>
          </p:cNvSpPr>
          <p:nvPr>
            <p:ph idx="4294967295"/>
          </p:nvPr>
        </p:nvSpPr>
        <p:spPr>
          <a:xfrm>
            <a:off x="163132" y="1637698"/>
            <a:ext cx="11895786" cy="912320"/>
          </a:xfrm>
        </p:spPr>
        <p:txBody>
          <a:bodyPr/>
          <a:lstStyle/>
          <a:p>
            <a:r>
              <a:rPr lang="en-US" sz="2000" dirty="0"/>
              <a:t>Atomic functions perform read-modify-write operations on data that can reside in </a:t>
            </a:r>
            <a:r>
              <a:rPr lang="en-US" sz="2000" dirty="0">
                <a:solidFill>
                  <a:srgbClr val="0070C0"/>
                </a:solidFill>
              </a:rPr>
              <a:t>global</a:t>
            </a:r>
            <a:r>
              <a:rPr lang="en-US" sz="2000" dirty="0"/>
              <a:t> or </a:t>
            </a:r>
            <a:r>
              <a:rPr lang="en-US" sz="2000" dirty="0">
                <a:solidFill>
                  <a:srgbClr val="0070C0"/>
                </a:solidFill>
              </a:rPr>
              <a:t>shared memory</a:t>
            </a:r>
          </a:p>
          <a:p>
            <a:r>
              <a:rPr lang="en-US" sz="2000" dirty="0"/>
              <a:t>Synopsis of atomic function </a:t>
            </a:r>
            <a:r>
              <a:rPr lang="en-US" sz="2000" b="1" dirty="0" err="1">
                <a:solidFill>
                  <a:srgbClr val="0070C0"/>
                </a:solidFill>
                <a:latin typeface="Consolas" pitchFamily="49" charset="0"/>
                <a:cs typeface="Consolas" pitchFamily="49" charset="0"/>
              </a:rPr>
              <a:t>atomicOP</a:t>
            </a:r>
            <a:r>
              <a:rPr lang="en-US" sz="2000" b="1" dirty="0">
                <a:solidFill>
                  <a:srgbClr val="0070C0"/>
                </a:solidFill>
                <a:latin typeface="Consolas" pitchFamily="49" charset="0"/>
                <a:cs typeface="Consolas" pitchFamily="49" charset="0"/>
              </a:rPr>
              <a:t>(</a:t>
            </a:r>
            <a:r>
              <a:rPr lang="en-US" sz="2000" b="1" dirty="0" err="1">
                <a:solidFill>
                  <a:srgbClr val="0070C0"/>
                </a:solidFill>
                <a:latin typeface="Consolas" pitchFamily="49" charset="0"/>
                <a:cs typeface="Consolas" pitchFamily="49" charset="0"/>
              </a:rPr>
              <a:t>a,b</a:t>
            </a:r>
            <a:r>
              <a:rPr lang="en-US" sz="2000" b="1" dirty="0">
                <a:solidFill>
                  <a:srgbClr val="0070C0"/>
                </a:solidFill>
                <a:latin typeface="Consolas" pitchFamily="49" charset="0"/>
                <a:cs typeface="Consolas" pitchFamily="49" charset="0"/>
              </a:rPr>
              <a:t>)</a:t>
            </a:r>
            <a:r>
              <a:rPr lang="en-US" sz="2000" dirty="0"/>
              <a:t> is typically</a:t>
            </a:r>
          </a:p>
        </p:txBody>
      </p:sp>
      <p:sp>
        <p:nvSpPr>
          <p:cNvPr id="5" name="Content Placeholder 2"/>
          <p:cNvSpPr txBox="1">
            <a:spLocks/>
          </p:cNvSpPr>
          <p:nvPr/>
        </p:nvSpPr>
        <p:spPr bwMode="auto">
          <a:xfrm>
            <a:off x="214648" y="4800602"/>
            <a:ext cx="11797048" cy="95196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sz="2000" dirty="0"/>
              <a:t>All statements are executed atomically without interruption by any other function/process</a:t>
            </a:r>
          </a:p>
          <a:p>
            <a:r>
              <a:rPr lang="en-US" sz="2000" dirty="0"/>
              <a:t>The atomic function returns the initial value, *not* the final value, stored at the memory location</a:t>
            </a:r>
          </a:p>
        </p:txBody>
      </p:sp>
      <p:sp>
        <p:nvSpPr>
          <p:cNvPr id="6" name="Rectangle 5"/>
          <p:cNvSpPr/>
          <p:nvPr/>
        </p:nvSpPr>
        <p:spPr>
          <a:xfrm>
            <a:off x="3462271" y="3073977"/>
            <a:ext cx="5334000" cy="1200329"/>
          </a:xfrm>
          <a:prstGeom prst="rect">
            <a:avLst/>
          </a:prstGeom>
          <a:solidFill>
            <a:schemeClr val="bg1">
              <a:lumMod val="85000"/>
            </a:schemeClr>
          </a:solidFill>
        </p:spPr>
        <p:txBody>
          <a:bodyPr wrap="square">
            <a:spAutoFit/>
          </a:bodyPr>
          <a:lstStyle/>
          <a:p>
            <a:pPr indent="1027113"/>
            <a:r>
              <a:rPr lang="en-US" dirty="0">
                <a:latin typeface="Consolas" pitchFamily="49" charset="0"/>
                <a:cs typeface="Consolas" pitchFamily="49" charset="0"/>
              </a:rPr>
              <a:t>t1 = *a;           </a:t>
            </a:r>
            <a:r>
              <a:rPr lang="en-US" dirty="0">
                <a:solidFill>
                  <a:srgbClr val="008000"/>
                </a:solidFill>
                <a:latin typeface="Consolas" pitchFamily="49" charset="0"/>
                <a:cs typeface="Consolas" pitchFamily="49" charset="0"/>
              </a:rPr>
              <a:t>// </a:t>
            </a:r>
            <a:r>
              <a:rPr lang="en-US" dirty="0">
                <a:solidFill>
                  <a:srgbClr val="C00000"/>
                </a:solidFill>
                <a:latin typeface="Consolas" pitchFamily="49" charset="0"/>
                <a:cs typeface="Consolas" pitchFamily="49" charset="0"/>
              </a:rPr>
              <a:t>read</a:t>
            </a:r>
          </a:p>
          <a:p>
            <a:pPr indent="1027113"/>
            <a:r>
              <a:rPr lang="fr-FR" dirty="0">
                <a:solidFill>
                  <a:prstClr val="black"/>
                </a:solidFill>
                <a:latin typeface="Consolas" pitchFamily="49" charset="0"/>
                <a:cs typeface="Consolas" pitchFamily="49" charset="0"/>
              </a:rPr>
              <a:t>t2 = (*a) </a:t>
            </a:r>
            <a:r>
              <a:rPr lang="fr-FR" dirty="0">
                <a:solidFill>
                  <a:srgbClr val="0070C0"/>
                </a:solidFill>
                <a:latin typeface="Consolas" pitchFamily="49" charset="0"/>
                <a:cs typeface="Consolas" pitchFamily="49" charset="0"/>
              </a:rPr>
              <a:t>OP</a:t>
            </a:r>
            <a:r>
              <a:rPr lang="fr-FR" dirty="0">
                <a:solidFill>
                  <a:prstClr val="black"/>
                </a:solidFill>
                <a:latin typeface="Consolas" pitchFamily="49" charset="0"/>
                <a:cs typeface="Consolas" pitchFamily="49" charset="0"/>
              </a:rPr>
              <a:t> (*b); </a:t>
            </a:r>
            <a:r>
              <a:rPr lang="fr-FR" dirty="0">
                <a:solidFill>
                  <a:srgbClr val="008000"/>
                </a:solidFill>
                <a:latin typeface="Consolas" pitchFamily="49" charset="0"/>
                <a:cs typeface="Consolas" pitchFamily="49" charset="0"/>
              </a:rPr>
              <a:t>// </a:t>
            </a:r>
            <a:r>
              <a:rPr lang="fr-FR" dirty="0">
                <a:solidFill>
                  <a:srgbClr val="C00000"/>
                </a:solidFill>
                <a:latin typeface="Consolas" pitchFamily="49" charset="0"/>
                <a:cs typeface="Consolas" pitchFamily="49" charset="0"/>
              </a:rPr>
              <a:t>modify</a:t>
            </a:r>
          </a:p>
          <a:p>
            <a:pPr indent="1027113"/>
            <a:r>
              <a:rPr lang="en-US" dirty="0">
                <a:solidFill>
                  <a:prstClr val="black"/>
                </a:solidFill>
                <a:latin typeface="Consolas" pitchFamily="49" charset="0"/>
                <a:cs typeface="Consolas" pitchFamily="49" charset="0"/>
              </a:rPr>
              <a:t>*a = t2;           </a:t>
            </a:r>
            <a:r>
              <a:rPr lang="en-US" dirty="0">
                <a:solidFill>
                  <a:srgbClr val="008000"/>
                </a:solidFill>
                <a:latin typeface="Consolas" pitchFamily="49" charset="0"/>
                <a:cs typeface="Consolas" pitchFamily="49" charset="0"/>
              </a:rPr>
              <a:t>// </a:t>
            </a:r>
            <a:r>
              <a:rPr lang="en-US" dirty="0">
                <a:solidFill>
                  <a:srgbClr val="C00000"/>
                </a:solidFill>
                <a:latin typeface="Consolas" pitchFamily="49" charset="0"/>
                <a:cs typeface="Consolas" pitchFamily="49" charset="0"/>
              </a:rPr>
              <a:t>write</a:t>
            </a:r>
          </a:p>
          <a:p>
            <a:pPr indent="1027113"/>
            <a:r>
              <a:rPr lang="en-US" dirty="0">
                <a:solidFill>
                  <a:srgbClr val="0000FF"/>
                </a:solidFill>
                <a:latin typeface="Consolas" pitchFamily="49" charset="0"/>
                <a:cs typeface="Consolas" pitchFamily="49" charset="0"/>
              </a:rPr>
              <a:t>return</a:t>
            </a:r>
            <a:r>
              <a:rPr lang="en-US" dirty="0">
                <a:solidFill>
                  <a:prstClr val="black"/>
                </a:solidFill>
                <a:latin typeface="Consolas" pitchFamily="49" charset="0"/>
                <a:cs typeface="Consolas" pitchFamily="49" charset="0"/>
              </a:rPr>
              <a:t> t1;</a:t>
            </a:r>
          </a:p>
        </p:txBody>
      </p:sp>
      <p:sp>
        <p:nvSpPr>
          <p:cNvPr id="7" name="Rectangle 6"/>
          <p:cNvSpPr/>
          <p:nvPr/>
        </p:nvSpPr>
        <p:spPr>
          <a:xfrm>
            <a:off x="1600200" y="6531605"/>
            <a:ext cx="1143262" cy="230832"/>
          </a:xfrm>
          <a:prstGeom prst="rect">
            <a:avLst/>
          </a:prstGeom>
        </p:spPr>
        <p:txBody>
          <a:bodyPr wrap="none">
            <a:spAutoFit/>
          </a:bodyPr>
          <a:lstStyle/>
          <a:p>
            <a:r>
              <a:rPr lang="en-US" sz="900" dirty="0">
                <a:latin typeface="+mj-lt"/>
              </a:rPr>
              <a:t>NVIDIA [J. Balfour]</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13373138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Atomic Functions </a:t>
            </a:r>
            <a:r>
              <a:rPr lang="en-US" sz="2000" dirty="0"/>
              <a:t>[3/3]</a:t>
            </a:r>
          </a:p>
        </p:txBody>
      </p:sp>
      <p:sp>
        <p:nvSpPr>
          <p:cNvPr id="3" name="Content Placeholder 2"/>
          <p:cNvSpPr>
            <a:spLocks noGrp="1"/>
          </p:cNvSpPr>
          <p:nvPr>
            <p:ph idx="1"/>
          </p:nvPr>
        </p:nvSpPr>
        <p:spPr/>
        <p:txBody>
          <a:bodyPr/>
          <a:lstStyle/>
          <a:p>
            <a:pPr lvl="1"/>
            <a:endParaRPr lang="en-US" sz="1600" dirty="0"/>
          </a:p>
          <a:p>
            <a:r>
              <a:rPr lang="en-US" sz="2000" dirty="0"/>
              <a:t>The order in which concurrent atomic updates are performed is not defined, and may appear arbitrary</a:t>
            </a:r>
          </a:p>
          <a:p>
            <a:pPr lvl="1"/>
            <a:endParaRPr lang="en-US" sz="1600" dirty="0"/>
          </a:p>
          <a:p>
            <a:r>
              <a:rPr lang="en-US" sz="2000" dirty="0"/>
              <a:t>While order is not clear, none of the atomic updates will be lost</a:t>
            </a:r>
          </a:p>
          <a:p>
            <a:pPr lvl="1"/>
            <a:endParaRPr lang="en-US" sz="1600" dirty="0"/>
          </a:p>
          <a:p>
            <a:r>
              <a:rPr lang="en-US" sz="2000" dirty="0"/>
              <a:t>Several different kinds of atomic operations:</a:t>
            </a:r>
          </a:p>
          <a:p>
            <a:pPr lvl="1"/>
            <a:r>
              <a:rPr lang="en-US" sz="1600" dirty="0"/>
              <a:t>Add (add), Sub (subtract), </a:t>
            </a:r>
            <a:r>
              <a:rPr lang="en-US" sz="1600" dirty="0" err="1"/>
              <a:t>Inc</a:t>
            </a:r>
            <a:r>
              <a:rPr lang="en-US" sz="1600" dirty="0"/>
              <a:t> (increment), Dec (decrement)</a:t>
            </a:r>
          </a:p>
          <a:p>
            <a:pPr lvl="1"/>
            <a:r>
              <a:rPr lang="en-US" sz="1600" dirty="0"/>
              <a:t>And (bit-wise and), Or (bit-wise or) , </a:t>
            </a:r>
            <a:r>
              <a:rPr lang="en-US" sz="1600" dirty="0" err="1"/>
              <a:t>Xor</a:t>
            </a:r>
            <a:r>
              <a:rPr lang="en-US" sz="1600" dirty="0"/>
              <a:t> (bit-wise exclusive or)</a:t>
            </a:r>
          </a:p>
          <a:p>
            <a:pPr lvl="1"/>
            <a:r>
              <a:rPr lang="en-US" sz="1600" dirty="0" err="1"/>
              <a:t>Exch</a:t>
            </a:r>
            <a:r>
              <a:rPr lang="en-US" sz="1600" dirty="0"/>
              <a:t> (Exchange)</a:t>
            </a:r>
          </a:p>
          <a:p>
            <a:pPr lvl="1"/>
            <a:r>
              <a:rPr lang="en-US" sz="1600" dirty="0"/>
              <a:t>Min (Minimum), Max (Maximum)</a:t>
            </a:r>
          </a:p>
          <a:p>
            <a:pPr lvl="1"/>
            <a:r>
              <a:rPr lang="en-US" sz="1600" dirty="0"/>
              <a:t>Compare-and-Swap</a:t>
            </a:r>
          </a:p>
          <a:p>
            <a:pPr lvl="1"/>
            <a:r>
              <a:rPr lang="en-US" sz="1600" dirty="0"/>
              <a:t>Etc.</a:t>
            </a:r>
          </a:p>
          <a:p>
            <a:endParaRPr lang="en-US" sz="2000" dirty="0"/>
          </a:p>
          <a:p>
            <a:endParaRPr lang="en-US" sz="20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33</a:t>
            </a:fld>
            <a:endParaRPr lang="en-US" altLang="en-US"/>
          </a:p>
        </p:txBody>
      </p:sp>
      <p:sp>
        <p:nvSpPr>
          <p:cNvPr id="5" name="Rectangle 4"/>
          <p:cNvSpPr/>
          <p:nvPr/>
        </p:nvSpPr>
        <p:spPr>
          <a:xfrm>
            <a:off x="147344" y="6556829"/>
            <a:ext cx="1143262" cy="230832"/>
          </a:xfrm>
          <a:prstGeom prst="rect">
            <a:avLst/>
          </a:prstGeom>
        </p:spPr>
        <p:txBody>
          <a:bodyPr wrap="none">
            <a:spAutoFit/>
          </a:bodyPr>
          <a:lstStyle/>
          <a:p>
            <a:r>
              <a:rPr lang="en-US" sz="900" dirty="0">
                <a:latin typeface="+mj-lt"/>
              </a:rPr>
              <a:t>NVIDIA [J. Balfour]</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8732949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 Example</a:t>
            </a:r>
          </a:p>
        </p:txBody>
      </p:sp>
      <p:sp>
        <p:nvSpPr>
          <p:cNvPr id="5" name="Rectangle 4"/>
          <p:cNvSpPr/>
          <p:nvPr/>
        </p:nvSpPr>
        <p:spPr>
          <a:xfrm>
            <a:off x="1495022" y="1485827"/>
            <a:ext cx="8763000" cy="4524315"/>
          </a:xfrm>
          <a:prstGeom prst="rect">
            <a:avLst/>
          </a:prstGeom>
          <a:solidFill>
            <a:schemeClr val="bg1">
              <a:lumMod val="85000"/>
            </a:schemeClr>
          </a:solidFill>
        </p:spPr>
        <p:txBody>
          <a:bodyPr wrap="square">
            <a:spAutoFit/>
          </a:bodyPr>
          <a:lstStyle/>
          <a:p>
            <a:r>
              <a:rPr lang="en-US" dirty="0">
                <a:solidFill>
                  <a:srgbClr val="008000"/>
                </a:solidFill>
                <a:latin typeface="Consolas" pitchFamily="49" charset="0"/>
                <a:cs typeface="Consolas" pitchFamily="49" charset="0"/>
              </a:rPr>
              <a:t>// Compute histogram of colors in an image</a:t>
            </a:r>
          </a:p>
          <a:p>
            <a:r>
              <a:rPr lang="en-US" dirty="0">
                <a:solidFill>
                  <a:srgbClr val="008000"/>
                </a:solidFill>
                <a:latin typeface="Consolas" pitchFamily="49" charset="0"/>
                <a:cs typeface="Consolas" pitchFamily="49" charset="0"/>
              </a:rPr>
              <a:t>//</a:t>
            </a:r>
          </a:p>
          <a:p>
            <a:r>
              <a:rPr lang="en-US" dirty="0">
                <a:solidFill>
                  <a:srgbClr val="008000"/>
                </a:solidFill>
                <a:latin typeface="Consolas" pitchFamily="49" charset="0"/>
                <a:cs typeface="Consolas" pitchFamily="49" charset="0"/>
              </a:rPr>
              <a:t>// </a:t>
            </a:r>
            <a:r>
              <a:rPr lang="en-US" dirty="0" err="1">
                <a:solidFill>
                  <a:srgbClr val="008000"/>
                </a:solidFill>
                <a:latin typeface="Consolas" pitchFamily="49" charset="0"/>
                <a:cs typeface="Consolas" pitchFamily="49" charset="0"/>
              </a:rPr>
              <a:t>picturePixels</a:t>
            </a:r>
            <a:r>
              <a:rPr lang="en-US" dirty="0">
                <a:solidFill>
                  <a:srgbClr val="008000"/>
                </a:solidFill>
                <a:latin typeface="Consolas" pitchFamily="49" charset="0"/>
                <a:cs typeface="Consolas" pitchFamily="49" charset="0"/>
              </a:rPr>
              <a:t> – pointer to picture pixels, each w/ its own color</a:t>
            </a:r>
          </a:p>
          <a:p>
            <a:r>
              <a:rPr lang="en-US" dirty="0">
                <a:solidFill>
                  <a:srgbClr val="008000"/>
                </a:solidFill>
                <a:latin typeface="Consolas" pitchFamily="49" charset="0"/>
                <a:cs typeface="Consolas" pitchFamily="49" charset="0"/>
              </a:rPr>
              <a:t>// </a:t>
            </a:r>
            <a:r>
              <a:rPr lang="en-US" dirty="0" err="1">
                <a:solidFill>
                  <a:srgbClr val="008000"/>
                </a:solidFill>
                <a:latin typeface="Consolas" pitchFamily="49" charset="0"/>
                <a:cs typeface="Consolas" pitchFamily="49" charset="0"/>
              </a:rPr>
              <a:t>picturePixels</a:t>
            </a:r>
            <a:r>
              <a:rPr lang="en-US" dirty="0">
                <a:solidFill>
                  <a:srgbClr val="008000"/>
                </a:solidFill>
                <a:latin typeface="Consolas" pitchFamily="49" charset="0"/>
                <a:cs typeface="Consolas" pitchFamily="49" charset="0"/>
              </a:rPr>
              <a:t>[i] – takes a value between 0 and 6 (7 colors total)</a:t>
            </a:r>
          </a:p>
          <a:p>
            <a:r>
              <a:rPr lang="en-US" dirty="0">
                <a:solidFill>
                  <a:srgbClr val="008000"/>
                </a:solidFill>
                <a:latin typeface="Consolas" pitchFamily="49" charset="0"/>
                <a:cs typeface="Consolas" pitchFamily="49" charset="0"/>
              </a:rPr>
              <a:t>// bucket–pointer to histogram bucket of size equal to # of colors</a:t>
            </a:r>
          </a:p>
          <a:p>
            <a:r>
              <a:rPr lang="en-US" dirty="0">
                <a:solidFill>
                  <a:srgbClr val="008000"/>
                </a:solidFill>
                <a:latin typeface="Consolas" pitchFamily="49" charset="0"/>
                <a:cs typeface="Consolas" pitchFamily="49" charset="0"/>
              </a:rPr>
              <a:t>//</a:t>
            </a:r>
          </a:p>
          <a:p>
            <a:endParaRPr lang="en-US" dirty="0">
              <a:solidFill>
                <a:srgbClr val="008000"/>
              </a:solidFill>
              <a:latin typeface="Consolas" pitchFamily="49" charset="0"/>
              <a:cs typeface="Consolas" pitchFamily="49" charset="0"/>
            </a:endParaRPr>
          </a:p>
          <a:p>
            <a:r>
              <a:rPr lang="en-US" dirty="0">
                <a:solidFill>
                  <a:srgbClr val="FF00FF"/>
                </a:solidFill>
                <a:latin typeface="Consolas" pitchFamily="49" charset="0"/>
                <a:cs typeface="Consolas" pitchFamily="49" charset="0"/>
              </a:rPr>
              <a:t>__global__</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void</a:t>
            </a:r>
            <a:r>
              <a:rPr lang="en-US" dirty="0">
                <a:solidFill>
                  <a:prstClr val="black"/>
                </a:solidFill>
                <a:latin typeface="Consolas" pitchFamily="49" charset="0"/>
                <a:cs typeface="Consolas" pitchFamily="49" charset="0"/>
              </a:rPr>
              <a:t> histogram(</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n,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picturePixels</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bucket)</a:t>
            </a:r>
          </a:p>
          <a:p>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blockIdx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 (i &lt; n)</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c = </a:t>
            </a:r>
            <a:r>
              <a:rPr lang="en-US" dirty="0" err="1">
                <a:solidFill>
                  <a:prstClr val="black"/>
                </a:solidFill>
                <a:latin typeface="Consolas" pitchFamily="49" charset="0"/>
                <a:cs typeface="Consolas" pitchFamily="49" charset="0"/>
              </a:rPr>
              <a:t>picturePixels</a:t>
            </a:r>
            <a:r>
              <a:rPr lang="en-US" dirty="0">
                <a:solidFill>
                  <a:prstClr val="black"/>
                </a:solidFill>
                <a:latin typeface="Consolas" pitchFamily="49" charset="0"/>
                <a:cs typeface="Consolas" pitchFamily="49" charset="0"/>
              </a:rPr>
              <a:t>[i];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atomicAdd</a:t>
            </a:r>
            <a:r>
              <a:rPr lang="en-US" dirty="0">
                <a:solidFill>
                  <a:prstClr val="black"/>
                </a:solidFill>
                <a:latin typeface="Consolas" pitchFamily="49" charset="0"/>
                <a:cs typeface="Consolas" pitchFamily="49" charset="0"/>
              </a:rPr>
              <a:t>(&amp;bucket[c], 1);</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a:t>
            </a:r>
            <a:endParaRPr lang="en-US" dirty="0">
              <a:latin typeface="Consolas" pitchFamily="49" charset="0"/>
              <a:cs typeface="Consolas" pitchFamily="49" charset="0"/>
            </a:endParaRPr>
          </a:p>
        </p:txBody>
      </p:sp>
      <p:sp>
        <p:nvSpPr>
          <p:cNvPr id="6" name="Rectangle 5"/>
          <p:cNvSpPr/>
          <p:nvPr/>
        </p:nvSpPr>
        <p:spPr>
          <a:xfrm>
            <a:off x="76200" y="6656478"/>
            <a:ext cx="824265" cy="184666"/>
          </a:xfrm>
          <a:prstGeom prst="rect">
            <a:avLst/>
          </a:prstGeom>
        </p:spPr>
        <p:txBody>
          <a:bodyPr wrap="none">
            <a:spAutoFit/>
          </a:bodyPr>
          <a:lstStyle/>
          <a:p>
            <a:r>
              <a:rPr lang="en-US" sz="600" dirty="0">
                <a:latin typeface="+mj-lt"/>
              </a:rPr>
              <a:t>NVIDIA [J. Balfour]</a:t>
            </a:r>
            <a:r>
              <a:rPr lang="en-US" sz="600" dirty="0">
                <a:latin typeface="+mj-lt"/>
                <a:cs typeface="Calibri"/>
              </a:rPr>
              <a:t>→</a:t>
            </a:r>
            <a:endParaRPr lang="en-US" sz="600" dirty="0">
              <a:latin typeface="+mj-lt"/>
            </a:endParaRPr>
          </a:p>
        </p:txBody>
      </p:sp>
      <p:sp>
        <p:nvSpPr>
          <p:cNvPr id="3" name="Slide Number Placeholder 2"/>
          <p:cNvSpPr>
            <a:spLocks noGrp="1"/>
          </p:cNvSpPr>
          <p:nvPr>
            <p:ph type="sldNum" sz="quarter" idx="12"/>
          </p:nvPr>
        </p:nvSpPr>
        <p:spPr/>
        <p:txBody>
          <a:bodyPr/>
          <a:lstStyle/>
          <a:p>
            <a:fld id="{04A7C484-7E24-447E-8CB0-5149A4D34DEF}" type="slidenum">
              <a:rPr lang="en-US" altLang="en-US" smtClean="0"/>
              <a:pPr/>
              <a:t>34</a:t>
            </a:fld>
            <a:endParaRPr lang="en-US" altLang="en-US"/>
          </a:p>
        </p:txBody>
      </p:sp>
    </p:spTree>
    <p:extLst>
      <p:ext uri="{BB962C8B-B14F-4D97-AF65-F5344CB8AC3E}">
        <p14:creationId xmlns:p14="http://schemas.microsoft.com/office/powerpoint/2010/main" val="8496967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Notes	</a:t>
            </a:r>
          </a:p>
        </p:txBody>
      </p:sp>
      <p:sp>
        <p:nvSpPr>
          <p:cNvPr id="3" name="Content Placeholder 2"/>
          <p:cNvSpPr>
            <a:spLocks noGrp="1"/>
          </p:cNvSpPr>
          <p:nvPr>
            <p:ph idx="1"/>
          </p:nvPr>
        </p:nvSpPr>
        <p:spPr/>
        <p:txBody>
          <a:bodyPr>
            <a:normAutofit/>
          </a:bodyPr>
          <a:lstStyle/>
          <a:p>
            <a:endParaRPr lang="en-US" sz="2000" dirty="0"/>
          </a:p>
          <a:p>
            <a:endParaRPr lang="en-US" sz="2000" dirty="0"/>
          </a:p>
          <a:p>
            <a:r>
              <a:rPr lang="en-US" sz="2000" dirty="0"/>
              <a:t>While very convenient to use, atomics </a:t>
            </a:r>
            <a:r>
              <a:rPr lang="en-US" sz="2000" dirty="0" smtClean="0"/>
              <a:t>do impact </a:t>
            </a:r>
            <a:r>
              <a:rPr lang="en-US" sz="2000" dirty="0" smtClean="0"/>
              <a:t>the speed of the code</a:t>
            </a:r>
            <a:endParaRPr lang="en-US" sz="2000" dirty="0"/>
          </a:p>
          <a:p>
            <a:endParaRPr lang="en-US" sz="2000" dirty="0"/>
          </a:p>
          <a:p>
            <a:endParaRPr lang="en-US" sz="2000" dirty="0"/>
          </a:p>
          <a:p>
            <a:endParaRPr lang="en-US" sz="2000" dirty="0"/>
          </a:p>
          <a:p>
            <a:r>
              <a:rPr lang="en-US" sz="2000" dirty="0"/>
              <a:t>Performance poor when </a:t>
            </a:r>
            <a:r>
              <a:rPr lang="en-US" sz="2000" u="sng" dirty="0"/>
              <a:t>many</a:t>
            </a:r>
            <a:r>
              <a:rPr lang="en-US" sz="2000" dirty="0"/>
              <a:t> threads attempt to perform atomic operations on a </a:t>
            </a:r>
            <a:r>
              <a:rPr lang="en-US" sz="2000" u="sng" dirty="0"/>
              <a:t>small</a:t>
            </a:r>
            <a:r>
              <a:rPr lang="en-US" sz="2000" dirty="0"/>
              <a:t> number of locations</a:t>
            </a:r>
          </a:p>
          <a:p>
            <a:pPr lvl="1"/>
            <a:r>
              <a:rPr lang="en-US" sz="1600" dirty="0"/>
              <a:t>Bad case: all threads trying to update the same variable</a:t>
            </a:r>
          </a:p>
          <a:p>
            <a:endParaRPr lang="en-US" sz="2000" dirty="0"/>
          </a:p>
          <a:p>
            <a:endParaRPr lang="en-US" sz="20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35</a:t>
            </a:fld>
            <a:endParaRPr lang="en-US" altLang="en-US"/>
          </a:p>
        </p:txBody>
      </p:sp>
      <p:sp>
        <p:nvSpPr>
          <p:cNvPr id="5" name="Rectangle 4"/>
          <p:cNvSpPr/>
          <p:nvPr/>
        </p:nvSpPr>
        <p:spPr>
          <a:xfrm>
            <a:off x="147344" y="6562792"/>
            <a:ext cx="1143262" cy="230832"/>
          </a:xfrm>
          <a:prstGeom prst="rect">
            <a:avLst/>
          </a:prstGeom>
        </p:spPr>
        <p:txBody>
          <a:bodyPr wrap="none">
            <a:spAutoFit/>
          </a:bodyPr>
          <a:lstStyle/>
          <a:p>
            <a:r>
              <a:rPr lang="en-US" sz="900" dirty="0">
                <a:latin typeface="+mj-lt"/>
              </a:rPr>
              <a:t>NVIDIA [J. Balfour]</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10579407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mix-and-match, please…</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36</a:t>
            </a:fld>
            <a:endParaRPr lang="en-US" altLang="en-US"/>
          </a:p>
        </p:txBody>
      </p:sp>
      <p:sp>
        <p:nvSpPr>
          <p:cNvPr id="3" name="Content Placeholder 2"/>
          <p:cNvSpPr>
            <a:spLocks noGrp="1"/>
          </p:cNvSpPr>
          <p:nvPr>
            <p:ph idx="4294967295"/>
          </p:nvPr>
        </p:nvSpPr>
        <p:spPr>
          <a:xfrm>
            <a:off x="351366" y="1075266"/>
            <a:ext cx="11535834" cy="745067"/>
          </a:xfrm>
        </p:spPr>
        <p:txBody>
          <a:bodyPr/>
          <a:lstStyle/>
          <a:p>
            <a:r>
              <a:rPr lang="en-US" sz="2000" dirty="0"/>
              <a:t>Atomic updates are not guaranteed to appear atomic to concurrent accesses that also use loads and stores</a:t>
            </a:r>
          </a:p>
          <a:p>
            <a:pPr lvl="1"/>
            <a:r>
              <a:rPr lang="en-US" sz="1600" dirty="0"/>
              <a:t>No mix and match, please</a:t>
            </a:r>
          </a:p>
        </p:txBody>
      </p:sp>
      <p:sp>
        <p:nvSpPr>
          <p:cNvPr id="5" name="Rectangle 4"/>
          <p:cNvSpPr/>
          <p:nvPr/>
        </p:nvSpPr>
        <p:spPr>
          <a:xfrm>
            <a:off x="1786467" y="2103967"/>
            <a:ext cx="8229600" cy="4247317"/>
          </a:xfrm>
          <a:prstGeom prst="rect">
            <a:avLst/>
          </a:prstGeom>
          <a:solidFill>
            <a:schemeClr val="bg1">
              <a:lumMod val="85000"/>
            </a:schemeClr>
          </a:solidFill>
        </p:spPr>
        <p:txBody>
          <a:bodyPr wrap="square">
            <a:spAutoFit/>
          </a:bodyPr>
          <a:lstStyle/>
          <a:p>
            <a:r>
              <a:rPr lang="en-US" dirty="0">
                <a:solidFill>
                  <a:srgbClr val="FF00FF"/>
                </a:solidFill>
                <a:latin typeface="Consolas" pitchFamily="49" charset="0"/>
                <a:cs typeface="Consolas" pitchFamily="49" charset="0"/>
              </a:rPr>
              <a:t>__global__</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void</a:t>
            </a:r>
            <a:r>
              <a:rPr lang="en-US" dirty="0">
                <a:solidFill>
                  <a:prstClr val="black"/>
                </a:solidFill>
                <a:latin typeface="Consolas" pitchFamily="49" charset="0"/>
                <a:cs typeface="Consolas" pitchFamily="49" charset="0"/>
              </a:rPr>
              <a:t> broken(</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n,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x)</a:t>
            </a:r>
          </a:p>
          <a:p>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blockIdx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 (i == 0)</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*x = *x + 1;</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else</a:t>
            </a:r>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p>
          <a:p>
            <a:r>
              <a:rPr lang="pl-PL" dirty="0">
                <a:solidFill>
                  <a:prstClr val="black"/>
                </a:solidFill>
                <a:latin typeface="Consolas" pitchFamily="49" charset="0"/>
                <a:cs typeface="Consolas" pitchFamily="49" charset="0"/>
              </a:rPr>
              <a:t>    </a:t>
            </a:r>
            <a:r>
              <a:rPr lang="pl-PL" dirty="0">
                <a:solidFill>
                  <a:srgbClr val="0000FF"/>
                </a:solidFill>
                <a:latin typeface="Consolas" pitchFamily="49" charset="0"/>
                <a:cs typeface="Consolas" pitchFamily="49" charset="0"/>
              </a:rPr>
              <a:t>int</a:t>
            </a:r>
            <a:r>
              <a:rPr lang="pl-PL" dirty="0">
                <a:solidFill>
                  <a:prstClr val="black"/>
                </a:solidFill>
                <a:latin typeface="Consolas" pitchFamily="49" charset="0"/>
                <a:cs typeface="Consolas" pitchFamily="49" charset="0"/>
              </a:rPr>
              <a:t> j = atomicAdd(x, 1); </a:t>
            </a:r>
            <a:r>
              <a:rPr lang="pl-PL" dirty="0">
                <a:solidFill>
                  <a:srgbClr val="008000"/>
                </a:solidFill>
                <a:latin typeface="Consolas" pitchFamily="49" charset="0"/>
                <a:cs typeface="Consolas" pitchFamily="49" charset="0"/>
              </a:rPr>
              <a:t>// j = *x; *x </a:t>
            </a:r>
            <a:r>
              <a:rPr lang="en-US" dirty="0">
                <a:solidFill>
                  <a:srgbClr val="008000"/>
                </a:solidFill>
                <a:latin typeface="Consolas" pitchFamily="49" charset="0"/>
                <a:cs typeface="Consolas" pitchFamily="49" charset="0"/>
              </a:rPr>
              <a:t>+</a:t>
            </a:r>
            <a:r>
              <a:rPr lang="pl-PL" dirty="0">
                <a:solidFill>
                  <a:srgbClr val="008000"/>
                </a:solidFill>
                <a:latin typeface="Consolas" pitchFamily="49" charset="0"/>
                <a:cs typeface="Consolas" pitchFamily="49" charset="0"/>
              </a:rPr>
              <a:t>= i;</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a:t>
            </a:r>
          </a:p>
          <a:p>
            <a:endParaRPr lang="en-US" dirty="0">
              <a:solidFill>
                <a:prstClr val="black"/>
              </a:solidFill>
              <a:latin typeface="Consolas" pitchFamily="49" charset="0"/>
              <a:cs typeface="Consolas" pitchFamily="49" charset="0"/>
            </a:endParaRPr>
          </a:p>
          <a:p>
            <a:r>
              <a:rPr lang="en-US" dirty="0">
                <a:solidFill>
                  <a:srgbClr val="008000"/>
                </a:solidFill>
                <a:latin typeface="Consolas" pitchFamily="49" charset="0"/>
                <a:cs typeface="Consolas" pitchFamily="49" charset="0"/>
              </a:rPr>
              <a:t>// main.cpp</a:t>
            </a:r>
          </a:p>
          <a:p>
            <a:r>
              <a:rPr lang="nl-NL" dirty="0">
                <a:solidFill>
                  <a:prstClr val="black"/>
                </a:solidFill>
                <a:latin typeface="Consolas" pitchFamily="49" charset="0"/>
                <a:cs typeface="Consolas" pitchFamily="49" charset="0"/>
              </a:rPr>
              <a:t>broken&lt;&lt;&lt;1,128&gt;&gt;&gt;(128, d_x); </a:t>
            </a:r>
            <a:r>
              <a:rPr lang="nl-NL" dirty="0">
                <a:solidFill>
                  <a:srgbClr val="008000"/>
                </a:solidFill>
                <a:latin typeface="Consolas" pitchFamily="49" charset="0"/>
                <a:cs typeface="Consolas" pitchFamily="49" charset="0"/>
              </a:rPr>
              <a:t>// d_x = d_x + {1, 127, 128}</a:t>
            </a:r>
          </a:p>
        </p:txBody>
      </p:sp>
      <p:sp>
        <p:nvSpPr>
          <p:cNvPr id="6" name="Rectangle 5"/>
          <p:cNvSpPr/>
          <p:nvPr/>
        </p:nvSpPr>
        <p:spPr>
          <a:xfrm>
            <a:off x="33866" y="6627168"/>
            <a:ext cx="824265" cy="184666"/>
          </a:xfrm>
          <a:prstGeom prst="rect">
            <a:avLst/>
          </a:prstGeom>
        </p:spPr>
        <p:txBody>
          <a:bodyPr wrap="none">
            <a:spAutoFit/>
          </a:bodyPr>
          <a:lstStyle/>
          <a:p>
            <a:r>
              <a:rPr lang="en-US" sz="600" dirty="0">
                <a:latin typeface="+mj-lt"/>
              </a:rPr>
              <a:t>NVIDIA [J. Balfour]</a:t>
            </a:r>
            <a:r>
              <a:rPr lang="en-US" sz="600" dirty="0">
                <a:latin typeface="+mj-lt"/>
                <a:cs typeface="Calibri"/>
              </a:rPr>
              <a:t>→</a:t>
            </a:r>
            <a:endParaRPr lang="en-US" sz="600" dirty="0">
              <a:latin typeface="+mj-lt"/>
            </a:endParaRPr>
          </a:p>
        </p:txBody>
      </p:sp>
    </p:spTree>
    <p:extLst>
      <p:ext uri="{BB962C8B-B14F-4D97-AF65-F5344CB8AC3E}">
        <p14:creationId xmlns:p14="http://schemas.microsoft.com/office/powerpoint/2010/main" val="18922033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of thumb, atomic ops</a:t>
            </a:r>
            <a:endParaRPr lang="en-US" dirty="0"/>
          </a:p>
        </p:txBody>
      </p:sp>
      <p:sp>
        <p:nvSpPr>
          <p:cNvPr id="3" name="Content Placeholder 2"/>
          <p:cNvSpPr>
            <a:spLocks noGrp="1"/>
          </p:cNvSpPr>
          <p:nvPr>
            <p:ph idx="1"/>
          </p:nvPr>
        </p:nvSpPr>
        <p:spPr/>
        <p:txBody>
          <a:bodyPr/>
          <a:lstStyle/>
          <a:p>
            <a:endParaRPr lang="en-US" sz="1800" dirty="0"/>
          </a:p>
          <a:p>
            <a:r>
              <a:rPr lang="en-US" sz="1800" dirty="0"/>
              <a:t>When to use: Cannot fall back on normal memory operations because of possible race conditions</a:t>
            </a:r>
          </a:p>
          <a:p>
            <a:endParaRPr lang="en-US" sz="1800" dirty="0"/>
          </a:p>
          <a:p>
            <a:endParaRPr lang="en-US" sz="1800" dirty="0"/>
          </a:p>
          <a:p>
            <a:r>
              <a:rPr lang="en-US" sz="1800" dirty="0"/>
              <a:t>Use for infrequent, sparse, and/or unpredictable global communication</a:t>
            </a:r>
          </a:p>
          <a:p>
            <a:pPr marL="0" indent="0">
              <a:buNone/>
            </a:pPr>
            <a:endParaRPr lang="en-US" sz="1800" dirty="0"/>
          </a:p>
          <a:p>
            <a:pPr marL="0" indent="0">
              <a:buNone/>
            </a:pPr>
            <a:endParaRPr lang="en-US" sz="1800" dirty="0"/>
          </a:p>
          <a:p>
            <a:r>
              <a:rPr lang="en-US" sz="1800" dirty="0"/>
              <a:t>Use shared memory and/or customized data structures &amp; algorithms to avoid synchronization whenever  reasonable</a:t>
            </a:r>
          </a:p>
          <a:p>
            <a:endParaRPr lang="en-US" sz="1800" dirty="0"/>
          </a:p>
          <a:p>
            <a:endParaRPr lang="en-US" sz="1800" dirty="0"/>
          </a:p>
          <a:p>
            <a:r>
              <a:rPr lang="en-US" sz="1800" dirty="0"/>
              <a:t>Recent compute capabilities (post Maxwell) improved the speed of atomic operations</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37</a:t>
            </a:fld>
            <a:endParaRPr lang="en-US" altLang="en-US"/>
          </a:p>
        </p:txBody>
      </p:sp>
      <p:sp>
        <p:nvSpPr>
          <p:cNvPr id="5" name="Rectangle 4"/>
          <p:cNvSpPr/>
          <p:nvPr/>
        </p:nvSpPr>
        <p:spPr>
          <a:xfrm>
            <a:off x="147344" y="6590759"/>
            <a:ext cx="931665" cy="200055"/>
          </a:xfrm>
          <a:prstGeom prst="rect">
            <a:avLst/>
          </a:prstGeom>
        </p:spPr>
        <p:txBody>
          <a:bodyPr wrap="none">
            <a:spAutoFit/>
          </a:bodyPr>
          <a:lstStyle/>
          <a:p>
            <a:r>
              <a:rPr lang="en-US" sz="700" dirty="0">
                <a:latin typeface="+mj-lt"/>
              </a:rPr>
              <a:t>NVIDIA [J. Balfour]</a:t>
            </a:r>
            <a:r>
              <a:rPr lang="en-US" sz="700" dirty="0">
                <a:latin typeface="+mj-lt"/>
                <a:cs typeface="Calibri"/>
              </a:rPr>
              <a:t>→</a:t>
            </a:r>
            <a:endParaRPr lang="en-US" sz="700" dirty="0">
              <a:latin typeface="+mj-lt"/>
            </a:endParaRPr>
          </a:p>
        </p:txBody>
      </p:sp>
    </p:spTree>
    <p:extLst>
      <p:ext uri="{BB962C8B-B14F-4D97-AF65-F5344CB8AC3E}">
        <p14:creationId xmlns:p14="http://schemas.microsoft.com/office/powerpoint/2010/main" val="15817123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vs. Coordination</a:t>
            </a:r>
          </a:p>
        </p:txBody>
      </p:sp>
      <p:sp>
        <p:nvSpPr>
          <p:cNvPr id="3" name="Content Placeholder 2"/>
          <p:cNvSpPr>
            <a:spLocks noGrp="1"/>
          </p:cNvSpPr>
          <p:nvPr>
            <p:ph idx="1"/>
          </p:nvPr>
        </p:nvSpPr>
        <p:spPr/>
        <p:txBody>
          <a:bodyPr/>
          <a:lstStyle/>
          <a:p>
            <a:endParaRPr lang="en-US" sz="2000" dirty="0"/>
          </a:p>
          <a:p>
            <a:r>
              <a:rPr lang="en-US" sz="2000" dirty="0"/>
              <a:t>There is a qualitative difference between a </a:t>
            </a:r>
            <a:r>
              <a:rPr lang="en-US" sz="2000" dirty="0">
                <a:solidFill>
                  <a:srgbClr val="0070C0"/>
                </a:solidFill>
                <a:latin typeface="Consolas" panose="020B0609020204030204" pitchFamily="49" charset="0"/>
                <a:cs typeface="Consolas" panose="020B0609020204030204" pitchFamily="49" charset="0"/>
              </a:rPr>
              <a:t>__</a:t>
            </a:r>
            <a:r>
              <a:rPr lang="en-US" sz="2000" dirty="0" err="1">
                <a:solidFill>
                  <a:srgbClr val="0070C0"/>
                </a:solidFill>
                <a:latin typeface="Consolas" panose="020B0609020204030204" pitchFamily="49" charset="0"/>
                <a:cs typeface="Consolas" panose="020B0609020204030204" pitchFamily="49" charset="0"/>
              </a:rPr>
              <a:t>syncthreads</a:t>
            </a:r>
            <a:r>
              <a:rPr lang="en-US" sz="2000" dirty="0">
                <a:solidFill>
                  <a:srgbClr val="0070C0"/>
                </a:solidFill>
                <a:latin typeface="Consolas" panose="020B0609020204030204" pitchFamily="49" charset="0"/>
                <a:cs typeface="Consolas" panose="020B0609020204030204" pitchFamily="49" charset="0"/>
              </a:rPr>
              <a:t>()</a:t>
            </a:r>
            <a:r>
              <a:rPr lang="en-US" sz="2000" dirty="0"/>
              <a:t> function and an atomic operation</a:t>
            </a:r>
          </a:p>
          <a:p>
            <a:endParaRPr lang="en-US" sz="2000" dirty="0"/>
          </a:p>
          <a:p>
            <a:endParaRPr lang="en-US" sz="2000" dirty="0"/>
          </a:p>
          <a:p>
            <a:pPr lvl="1"/>
            <a:r>
              <a:rPr lang="en-US" sz="1600" dirty="0">
                <a:solidFill>
                  <a:srgbClr val="0070C0"/>
                </a:solidFill>
                <a:latin typeface="Consolas" panose="020B0609020204030204" pitchFamily="49" charset="0"/>
                <a:cs typeface="Consolas" panose="020B0609020204030204" pitchFamily="49" charset="0"/>
              </a:rPr>
              <a:t>__</a:t>
            </a:r>
            <a:r>
              <a:rPr lang="en-US" sz="1600" dirty="0" err="1">
                <a:solidFill>
                  <a:srgbClr val="0070C0"/>
                </a:solidFill>
                <a:latin typeface="Consolas" panose="020B0609020204030204" pitchFamily="49" charset="0"/>
                <a:cs typeface="Consolas" panose="020B0609020204030204" pitchFamily="49" charset="0"/>
              </a:rPr>
              <a:t>syncthreads</a:t>
            </a:r>
            <a:r>
              <a:rPr lang="en-US" sz="1600" dirty="0">
                <a:solidFill>
                  <a:srgbClr val="0070C0"/>
                </a:solidFill>
                <a:latin typeface="Consolas" panose="020B0609020204030204" pitchFamily="49" charset="0"/>
                <a:cs typeface="Consolas" panose="020B0609020204030204" pitchFamily="49" charset="0"/>
              </a:rPr>
              <a:t>()</a:t>
            </a:r>
            <a:r>
              <a:rPr lang="en-US" sz="1600" dirty="0"/>
              <a:t> has the connotation of barrier; i.e., of synchronization</a:t>
            </a:r>
          </a:p>
          <a:p>
            <a:pPr lvl="2"/>
            <a:r>
              <a:rPr lang="en-US" sz="1500" dirty="0">
                <a:solidFill>
                  <a:srgbClr val="0070C0"/>
                </a:solidFill>
                <a:latin typeface="Consolas" panose="020B0609020204030204" pitchFamily="49" charset="0"/>
                <a:cs typeface="Consolas" panose="020B0609020204030204" pitchFamily="49" charset="0"/>
              </a:rPr>
              <a:t>__</a:t>
            </a:r>
            <a:r>
              <a:rPr lang="en-US" sz="1500" dirty="0" err="1">
                <a:solidFill>
                  <a:srgbClr val="0070C0"/>
                </a:solidFill>
                <a:latin typeface="Consolas" panose="020B0609020204030204" pitchFamily="49" charset="0"/>
                <a:cs typeface="Consolas" panose="020B0609020204030204" pitchFamily="49" charset="0"/>
              </a:rPr>
              <a:t>syncthreads</a:t>
            </a:r>
            <a:r>
              <a:rPr lang="en-US" sz="1500" dirty="0">
                <a:solidFill>
                  <a:srgbClr val="0070C0"/>
                </a:solidFill>
                <a:latin typeface="Consolas" panose="020B0609020204030204" pitchFamily="49" charset="0"/>
                <a:cs typeface="Consolas" panose="020B0609020204030204" pitchFamily="49" charset="0"/>
              </a:rPr>
              <a:t>()</a:t>
            </a:r>
            <a:r>
              <a:rPr lang="en-US" sz="1500" dirty="0"/>
              <a:t> establishes a point in the execution of the kernel that every thread in the **block** needs to reach before any block thread can move beyond that point. Also, all memory ops are seen through</a:t>
            </a:r>
          </a:p>
          <a:p>
            <a:pPr lvl="1"/>
            <a:endParaRPr lang="en-US" sz="1600" dirty="0"/>
          </a:p>
          <a:p>
            <a:pPr lvl="1"/>
            <a:endParaRPr lang="en-US" sz="1600" dirty="0"/>
          </a:p>
          <a:p>
            <a:pPr lvl="1"/>
            <a:r>
              <a:rPr lang="en-US" sz="1600" dirty="0"/>
              <a:t>The “atomic operation” concept instead tied to the idea of coordination in relation to operations that involve </a:t>
            </a:r>
            <a:r>
              <a:rPr lang="en-US" sz="1600" dirty="0">
                <a:solidFill>
                  <a:srgbClr val="0070C0"/>
                </a:solidFill>
              </a:rPr>
              <a:t>memory</a:t>
            </a:r>
            <a:r>
              <a:rPr lang="en-US" sz="1600" dirty="0"/>
              <a:t> transactions</a:t>
            </a:r>
          </a:p>
          <a:p>
            <a:pPr lvl="2"/>
            <a:r>
              <a:rPr lang="en-US" sz="1500" dirty="0"/>
              <a:t>Threads </a:t>
            </a:r>
            <a:r>
              <a:rPr lang="en-US" sz="1500" i="1" dirty="0"/>
              <a:t>need not</a:t>
            </a:r>
            <a:r>
              <a:rPr lang="en-US" sz="1500" dirty="0"/>
              <a:t> synchronize their </a:t>
            </a:r>
            <a:r>
              <a:rPr lang="en-US" sz="1500" dirty="0" smtClean="0"/>
              <a:t>execution, it’s only that a </a:t>
            </a:r>
            <a:r>
              <a:rPr lang="en-US" sz="1500" dirty="0"/>
              <a:t>certain memory operation </a:t>
            </a:r>
            <a:r>
              <a:rPr lang="en-US" sz="1500" dirty="0" smtClean="0"/>
              <a:t>in </a:t>
            </a:r>
            <a:r>
              <a:rPr lang="en-US" sz="1500" dirty="0"/>
              <a:t>a kernel is conducted in an atomic fashion</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38</a:t>
            </a:fld>
            <a:endParaRPr lang="en-US" altLang="en-US"/>
          </a:p>
        </p:txBody>
      </p:sp>
    </p:spTree>
    <p:extLst>
      <p:ext uri="{BB962C8B-B14F-4D97-AF65-F5344CB8AC3E}">
        <p14:creationId xmlns:p14="http://schemas.microsoft.com/office/powerpoint/2010/main" val="10953765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52499" y="3827917"/>
            <a:ext cx="8822267" cy="823393"/>
          </a:xfrm>
        </p:spPr>
        <p:txBody>
          <a:bodyPr>
            <a:normAutofit/>
          </a:bodyPr>
          <a:lstStyle/>
          <a:p>
            <a:r>
              <a:rPr lang="en-US" dirty="0"/>
              <a:t>Resource Management Considerations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1607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D9995-93F3-429F-9CE8-87E6CE4EEC4C}"/>
              </a:ext>
            </a:extLst>
          </p:cNvPr>
          <p:cNvSpPr>
            <a:spLocks noGrp="1"/>
          </p:cNvSpPr>
          <p:nvPr>
            <p:ph type="title"/>
          </p:nvPr>
        </p:nvSpPr>
        <p:spPr/>
        <p:txBody>
          <a:bodyPr/>
          <a:lstStyle/>
          <a:p>
            <a:r>
              <a:rPr lang="en-US" dirty="0"/>
              <a:t>Landmines everywhere???</a:t>
            </a:r>
          </a:p>
        </p:txBody>
      </p:sp>
      <p:sp>
        <p:nvSpPr>
          <p:cNvPr id="3" name="Content Placeholder 2">
            <a:extLst>
              <a:ext uri="{FF2B5EF4-FFF2-40B4-BE49-F238E27FC236}">
                <a16:creationId xmlns:a16="http://schemas.microsoft.com/office/drawing/2014/main" id="{5E42A59D-4FBD-4069-9BDE-A7926AC356D4}"/>
              </a:ext>
            </a:extLst>
          </p:cNvPr>
          <p:cNvSpPr>
            <a:spLocks noGrp="1"/>
          </p:cNvSpPr>
          <p:nvPr>
            <p:ph idx="1"/>
          </p:nvPr>
        </p:nvSpPr>
        <p:spPr/>
        <p:txBody>
          <a:bodyPr/>
          <a:lstStyle/>
          <a:p>
            <a:pPr lvl="1"/>
            <a:endParaRPr lang="en-US" dirty="0"/>
          </a:p>
          <a:p>
            <a:r>
              <a:rPr lang="en-US" dirty="0"/>
              <a:t>Is parallel computing riddled with landmines all over the place? </a:t>
            </a:r>
          </a:p>
          <a:p>
            <a:endParaRPr lang="en-US" dirty="0"/>
          </a:p>
          <a:p>
            <a:endParaRPr lang="en-US" dirty="0"/>
          </a:p>
          <a:p>
            <a:r>
              <a:rPr lang="en-US" dirty="0"/>
              <a:t>If same memory location gets accessed by different threads: </a:t>
            </a:r>
            <a:r>
              <a:rPr lang="en-US" dirty="0">
                <a:solidFill>
                  <a:schemeClr val="bg1">
                    <a:lumMod val="50000"/>
                  </a:schemeClr>
                </a:solidFill>
              </a:rPr>
              <a:t>keep your eyes peeled</a:t>
            </a:r>
          </a:p>
          <a:p>
            <a:pPr lvl="1"/>
            <a:r>
              <a:rPr lang="en-US" dirty="0"/>
              <a:t>Up to you to take necessary steps to ensure proper sequence in memory operations (RAW, WAW, WAR)</a:t>
            </a:r>
          </a:p>
          <a:p>
            <a:pPr lvl="1"/>
            <a:r>
              <a:rPr lang="en-US" dirty="0"/>
              <a:t>The </a:t>
            </a:r>
            <a:r>
              <a:rPr lang="en-US" dirty="0" smtClean="0"/>
              <a:t>tools of the trade (or “tools of the thread”?):</a:t>
            </a:r>
            <a:endParaRPr lang="en-US" dirty="0"/>
          </a:p>
          <a:p>
            <a:pPr lvl="2"/>
            <a:r>
              <a:rPr lang="en-US" dirty="0"/>
              <a:t>Use of </a:t>
            </a:r>
            <a:r>
              <a:rPr lang="en-US" dirty="0">
                <a:latin typeface="Consolas" panose="020B0609020204030204" pitchFamily="49" charset="0"/>
              </a:rPr>
              <a:t>volatile</a:t>
            </a:r>
            <a:r>
              <a:rPr lang="en-US" dirty="0"/>
              <a:t> </a:t>
            </a:r>
            <a:r>
              <a:rPr lang="en-US" dirty="0" smtClean="0"/>
              <a:t>qualifier</a:t>
            </a:r>
            <a:endParaRPr lang="en-US" dirty="0"/>
          </a:p>
          <a:p>
            <a:pPr lvl="2"/>
            <a:r>
              <a:rPr lang="en-US" dirty="0"/>
              <a:t>Memory fences</a:t>
            </a:r>
          </a:p>
          <a:p>
            <a:pPr lvl="2"/>
            <a:r>
              <a:rPr lang="en-US" dirty="0" smtClean="0"/>
              <a:t>Thread </a:t>
            </a:r>
            <a:r>
              <a:rPr lang="en-US" dirty="0"/>
              <a:t>synchronization</a:t>
            </a:r>
          </a:p>
          <a:p>
            <a:endParaRPr lang="en-US" dirty="0"/>
          </a:p>
          <a:p>
            <a:r>
              <a:rPr lang="en-US" dirty="0"/>
              <a:t>Note: this transcends GPU computing, applies equally well to multi-core parallel computing</a:t>
            </a:r>
          </a:p>
        </p:txBody>
      </p:sp>
      <p:sp>
        <p:nvSpPr>
          <p:cNvPr id="4" name="Slide Number Placeholder 3">
            <a:extLst>
              <a:ext uri="{FF2B5EF4-FFF2-40B4-BE49-F238E27FC236}">
                <a16:creationId xmlns:a16="http://schemas.microsoft.com/office/drawing/2014/main" id="{90AEA622-6BD0-462F-BDDE-9E7A5D70C90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352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What is “Resource Management”?</a:t>
            </a:r>
          </a:p>
        </p:txBody>
      </p:sp>
      <p:sp>
        <p:nvSpPr>
          <p:cNvPr id="3" name="Content Placeholder 2"/>
          <p:cNvSpPr>
            <a:spLocks noGrp="1"/>
          </p:cNvSpPr>
          <p:nvPr>
            <p:ph idx="1"/>
          </p:nvPr>
        </p:nvSpPr>
        <p:spPr/>
        <p:txBody>
          <a:bodyPr/>
          <a:lstStyle/>
          <a:p>
            <a:endParaRPr lang="en-US" sz="2000" dirty="0"/>
          </a:p>
          <a:p>
            <a:r>
              <a:rPr lang="en-US" sz="2000" dirty="0"/>
              <a:t>The GPU is a resourceful device</a:t>
            </a:r>
          </a:p>
          <a:p>
            <a:endParaRPr lang="en-US" sz="2000" dirty="0"/>
          </a:p>
          <a:p>
            <a:endParaRPr lang="en-US" sz="2000" dirty="0"/>
          </a:p>
          <a:p>
            <a:r>
              <a:rPr lang="en-US" sz="2000" dirty="0"/>
              <a:t>How do you get to use the card at capacity?</a:t>
            </a:r>
          </a:p>
          <a:p>
            <a:pPr lvl="1"/>
            <a:r>
              <a:rPr lang="en-US" sz="1800" dirty="0"/>
              <a:t>“used at capacity”: SM executes the max. number of warps it can possibly host</a:t>
            </a:r>
          </a:p>
          <a:p>
            <a:endParaRPr lang="en-US" sz="2000" dirty="0"/>
          </a:p>
          <a:p>
            <a:endParaRPr lang="en-US" sz="2000" dirty="0"/>
          </a:p>
          <a:p>
            <a:r>
              <a:rPr lang="en-US" sz="2000" dirty="0"/>
              <a:t>The three factors that come into play are</a:t>
            </a:r>
          </a:p>
          <a:p>
            <a:pPr lvl="1"/>
            <a:r>
              <a:rPr lang="en-US" sz="1600" dirty="0"/>
              <a:t>How many threads you decide to use in each block		- </a:t>
            </a:r>
            <a:r>
              <a:rPr lang="en-US" sz="1600" dirty="0">
                <a:solidFill>
                  <a:srgbClr val="C00000"/>
                </a:solidFill>
              </a:rPr>
              <a:t>threads/block = ?</a:t>
            </a:r>
          </a:p>
          <a:p>
            <a:pPr lvl="1"/>
            <a:r>
              <a:rPr lang="en-US" sz="1600" dirty="0"/>
              <a:t>What register requirements end up associated with a thread	- </a:t>
            </a:r>
            <a:r>
              <a:rPr lang="en-US" sz="1600" dirty="0">
                <a:solidFill>
                  <a:srgbClr val="C00000"/>
                </a:solidFill>
              </a:rPr>
              <a:t>registers/thread = ?</a:t>
            </a:r>
          </a:p>
          <a:p>
            <a:pPr lvl="1"/>
            <a:r>
              <a:rPr lang="en-US" sz="1600" dirty="0"/>
              <a:t>How much shared memory you assign to one block of threads 	- </a:t>
            </a:r>
            <a:r>
              <a:rPr lang="en-US" sz="1600" dirty="0" err="1">
                <a:solidFill>
                  <a:srgbClr val="C00000"/>
                </a:solidFill>
              </a:rPr>
              <a:t>shMem</a:t>
            </a:r>
            <a:r>
              <a:rPr lang="en-US" sz="1600" dirty="0">
                <a:solidFill>
                  <a:srgbClr val="C00000"/>
                </a:solidFill>
              </a:rPr>
              <a:t>/block = ?</a:t>
            </a:r>
          </a:p>
        </p:txBody>
      </p:sp>
      <p:sp>
        <p:nvSpPr>
          <p:cNvPr id="6" name="Slide Number Placeholder 5"/>
          <p:cNvSpPr>
            <a:spLocks noGrp="1"/>
          </p:cNvSpPr>
          <p:nvPr>
            <p:ph type="sldNum" sz="quarter" idx="12"/>
          </p:nvPr>
        </p:nvSpPr>
        <p:spPr/>
        <p:txBody>
          <a:bodyPr/>
          <a:lstStyle/>
          <a:p>
            <a:fld id="{2607EFA3-406F-4E56-9DD2-4C036976C4CD}" type="slidenum">
              <a:rPr lang="en-US" altLang="en-US" smtClean="0"/>
              <a:pPr/>
              <a:t>40</a:t>
            </a:fld>
            <a:endParaRPr lang="en-US" altLang="en-US" dirty="0"/>
          </a:p>
        </p:txBody>
      </p:sp>
    </p:spTree>
    <p:extLst>
      <p:ext uri="{BB962C8B-B14F-4D97-AF65-F5344CB8AC3E}">
        <p14:creationId xmlns:p14="http://schemas.microsoft.com/office/powerpoint/2010/main" val="31099088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Some Hard Constraints (1/2)</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Max number of </a:t>
            </a:r>
            <a:r>
              <a:rPr lang="en-US" sz="2000" dirty="0">
                <a:solidFill>
                  <a:srgbClr val="C00000"/>
                </a:solidFill>
              </a:rPr>
              <a:t>warps</a:t>
            </a:r>
            <a:r>
              <a:rPr lang="en-US" sz="2000" dirty="0"/>
              <a:t> that one SM can service simultaneously:</a:t>
            </a:r>
          </a:p>
          <a:p>
            <a:pPr lvl="1"/>
            <a:r>
              <a:rPr lang="en-US" sz="1800" dirty="0"/>
              <a:t>32 on Tesla </a:t>
            </a:r>
            <a:r>
              <a:rPr lang="en-US" sz="1800" dirty="0" smtClean="0"/>
              <a:t>C1060 and Turing (wow)</a:t>
            </a:r>
            <a:endParaRPr lang="en-US" sz="1800" dirty="0"/>
          </a:p>
          <a:p>
            <a:pPr lvl="1"/>
            <a:r>
              <a:rPr lang="en-US" sz="1800" dirty="0"/>
              <a:t>48 on Fermi</a:t>
            </a:r>
          </a:p>
          <a:p>
            <a:pPr lvl="1"/>
            <a:r>
              <a:rPr lang="en-US" sz="1800" dirty="0"/>
              <a:t>64 on Kepler, Maxwell, Pascal, and Volta</a:t>
            </a:r>
          </a:p>
          <a:p>
            <a:pPr marL="344487" lvl="1" indent="0">
              <a:buNone/>
            </a:pPr>
            <a:endParaRPr lang="en-US" sz="1800" dirty="0"/>
          </a:p>
          <a:p>
            <a:pPr lvl="1"/>
            <a:endParaRPr lang="en-US" sz="1800" dirty="0"/>
          </a:p>
          <a:p>
            <a:r>
              <a:rPr lang="en-US" sz="2000" dirty="0"/>
              <a:t>Max number of </a:t>
            </a:r>
            <a:r>
              <a:rPr lang="en-US" sz="2000" dirty="0">
                <a:solidFill>
                  <a:srgbClr val="C00000"/>
                </a:solidFill>
              </a:rPr>
              <a:t>blocks</a:t>
            </a:r>
            <a:r>
              <a:rPr lang="en-US" sz="2000" dirty="0"/>
              <a:t> that one SM can process simultaneously:</a:t>
            </a:r>
          </a:p>
          <a:p>
            <a:pPr lvl="1"/>
            <a:r>
              <a:rPr lang="en-US" sz="1800" dirty="0"/>
              <a:t>8 on Fermi</a:t>
            </a:r>
          </a:p>
          <a:p>
            <a:pPr lvl="1"/>
            <a:r>
              <a:rPr lang="en-US" sz="1800" dirty="0"/>
              <a:t>16 on </a:t>
            </a:r>
            <a:r>
              <a:rPr lang="en-US" sz="1800" dirty="0" smtClean="0"/>
              <a:t>Kepler and Turing (wow)</a:t>
            </a:r>
            <a:endParaRPr lang="en-US" sz="1800" dirty="0"/>
          </a:p>
          <a:p>
            <a:pPr lvl="1"/>
            <a:r>
              <a:rPr lang="en-US" sz="1800" dirty="0"/>
              <a:t>32 on Maxwell, Pascal, and Volta</a:t>
            </a:r>
          </a:p>
        </p:txBody>
      </p:sp>
      <p:sp>
        <p:nvSpPr>
          <p:cNvPr id="6" name="Slide Number Placeholder 5"/>
          <p:cNvSpPr>
            <a:spLocks noGrp="1"/>
          </p:cNvSpPr>
          <p:nvPr>
            <p:ph type="sldNum" sz="quarter" idx="12"/>
          </p:nvPr>
        </p:nvSpPr>
        <p:spPr/>
        <p:txBody>
          <a:bodyPr/>
          <a:lstStyle/>
          <a:p>
            <a:fld id="{2607EFA3-406F-4E56-9DD2-4C036976C4CD}" type="slidenum">
              <a:rPr lang="en-US" altLang="en-US" smtClean="0"/>
              <a:pPr/>
              <a:t>41</a:t>
            </a:fld>
            <a:endParaRPr lang="en-US" altLang="en-US" dirty="0"/>
          </a:p>
        </p:txBody>
      </p:sp>
    </p:spTree>
    <p:extLst>
      <p:ext uri="{BB962C8B-B14F-4D97-AF65-F5344CB8AC3E}">
        <p14:creationId xmlns:p14="http://schemas.microsoft.com/office/powerpoint/2010/main" val="4016960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Some Hard Constraints (2/2)</a:t>
            </a:r>
          </a:p>
        </p:txBody>
      </p:sp>
      <p:sp>
        <p:nvSpPr>
          <p:cNvPr id="3" name="Content Placeholder 2"/>
          <p:cNvSpPr>
            <a:spLocks noGrp="1"/>
          </p:cNvSpPr>
          <p:nvPr>
            <p:ph idx="1"/>
          </p:nvPr>
        </p:nvSpPr>
        <p:spPr/>
        <p:txBody>
          <a:bodyPr/>
          <a:lstStyle/>
          <a:p>
            <a:r>
              <a:rPr lang="en-US" sz="2000" dirty="0"/>
              <a:t>The number of </a:t>
            </a:r>
            <a:r>
              <a:rPr lang="en-US" sz="2000" dirty="0">
                <a:solidFill>
                  <a:srgbClr val="C00000"/>
                </a:solidFill>
              </a:rPr>
              <a:t>32-bit registers </a:t>
            </a:r>
            <a:r>
              <a:rPr lang="en-US" sz="2000" dirty="0"/>
              <a:t>available on each SM is limited:</a:t>
            </a:r>
          </a:p>
          <a:p>
            <a:pPr lvl="1"/>
            <a:r>
              <a:rPr lang="en-US" sz="1800" dirty="0"/>
              <a:t>16,384 registers </a:t>
            </a:r>
            <a:r>
              <a:rPr lang="en-US" sz="1800" dirty="0">
                <a:latin typeface="Arial" pitchFamily="34" charset="0"/>
              </a:rPr>
              <a:t>(</a:t>
            </a:r>
            <a:r>
              <a:rPr lang="en-US" sz="1800" dirty="0"/>
              <a:t>on Tesla C1060)</a:t>
            </a:r>
          </a:p>
          <a:p>
            <a:pPr lvl="1"/>
            <a:r>
              <a:rPr lang="en-US" sz="1800" dirty="0"/>
              <a:t>Roughly 48,000 on Fermi</a:t>
            </a:r>
          </a:p>
          <a:p>
            <a:pPr lvl="1"/>
            <a:r>
              <a:rPr lang="en-US" sz="1800" dirty="0"/>
              <a:t>Roughly 64,000 on Kepler, Maxwell, Pascal, and Volta</a:t>
            </a:r>
          </a:p>
          <a:p>
            <a:pPr lvl="1"/>
            <a:endParaRPr lang="en-US" sz="1800" dirty="0"/>
          </a:p>
          <a:p>
            <a:pPr lvl="1"/>
            <a:endParaRPr lang="en-US" sz="1800" dirty="0"/>
          </a:p>
          <a:p>
            <a:r>
              <a:rPr lang="en-US" sz="2000" dirty="0"/>
              <a:t>The amount of </a:t>
            </a:r>
            <a:r>
              <a:rPr lang="en-US" sz="2000" dirty="0">
                <a:solidFill>
                  <a:srgbClr val="C00000"/>
                </a:solidFill>
              </a:rPr>
              <a:t>shared memory </a:t>
            </a:r>
            <a:r>
              <a:rPr lang="en-US" sz="2000" dirty="0"/>
              <a:t>available to each SM is limited</a:t>
            </a:r>
          </a:p>
          <a:p>
            <a:pPr lvl="1"/>
            <a:r>
              <a:rPr lang="en-US" sz="1800" dirty="0"/>
              <a:t>16 KB on Tesla 1060</a:t>
            </a:r>
          </a:p>
          <a:p>
            <a:pPr lvl="1"/>
            <a:r>
              <a:rPr lang="en-US" sz="1800" dirty="0"/>
              <a:t>64 KB on Fermi (16/48 or 48/16 configurable between L1 and shared memory)</a:t>
            </a:r>
          </a:p>
          <a:p>
            <a:pPr lvl="1"/>
            <a:r>
              <a:rPr lang="en-US" sz="1800" dirty="0"/>
              <a:t>64 KB on Kepler (16/48 or 48/16 or 32/32 configurable)</a:t>
            </a:r>
          </a:p>
          <a:p>
            <a:pPr lvl="1"/>
            <a:r>
              <a:rPr lang="en-US" sz="1800" dirty="0"/>
              <a:t>64 KB on Maxwell and Pascal, but not split w/ L1</a:t>
            </a:r>
          </a:p>
          <a:p>
            <a:pPr lvl="1"/>
            <a:r>
              <a:rPr lang="en-US" sz="1800" dirty="0"/>
              <a:t>96 KB on </a:t>
            </a:r>
            <a:r>
              <a:rPr lang="en-US" sz="1800" dirty="0" smtClean="0"/>
              <a:t>Volta (this is split-able again, w/ L1 and texture)</a:t>
            </a:r>
          </a:p>
          <a:p>
            <a:pPr lvl="1"/>
            <a:endParaRPr lang="en-US" sz="1800" dirty="0"/>
          </a:p>
          <a:p>
            <a:r>
              <a:rPr lang="en-US" sz="2200" dirty="0" smtClean="0"/>
              <a:t>Note: there is also a max amount of </a:t>
            </a:r>
            <a:r>
              <a:rPr lang="en-US" sz="2200" dirty="0" err="1" smtClean="0"/>
              <a:t>ShMem</a:t>
            </a:r>
            <a:r>
              <a:rPr lang="en-US" sz="2200" dirty="0" smtClean="0"/>
              <a:t> that a block can get assigned</a:t>
            </a:r>
          </a:p>
          <a:p>
            <a:pPr lvl="1"/>
            <a:r>
              <a:rPr lang="en-US" sz="1800" dirty="0" smtClean="0"/>
              <a:t>At </a:t>
            </a:r>
            <a:r>
              <a:rPr lang="en-US" sz="1800" dirty="0" smtClean="0"/>
              <a:t>48 KB </a:t>
            </a:r>
            <a:r>
              <a:rPr lang="en-US" sz="1800" dirty="0" smtClean="0"/>
              <a:t>, sometimes 64KB, sometimes 96 KB</a:t>
            </a:r>
            <a:endParaRPr lang="en-US" sz="1800" dirty="0"/>
          </a:p>
        </p:txBody>
      </p:sp>
      <p:sp>
        <p:nvSpPr>
          <p:cNvPr id="6" name="Slide Number Placeholder 5"/>
          <p:cNvSpPr>
            <a:spLocks noGrp="1"/>
          </p:cNvSpPr>
          <p:nvPr>
            <p:ph type="sldNum" sz="quarter" idx="12"/>
          </p:nvPr>
        </p:nvSpPr>
        <p:spPr/>
        <p:txBody>
          <a:bodyPr/>
          <a:lstStyle/>
          <a:p>
            <a:fld id="{2607EFA3-406F-4E56-9DD2-4C036976C4CD}" type="slidenum">
              <a:rPr lang="en-US" altLang="en-US" smtClean="0"/>
              <a:pPr/>
              <a:t>42</a:t>
            </a:fld>
            <a:endParaRPr lang="en-US" altLang="en-US" dirty="0"/>
          </a:p>
        </p:txBody>
      </p:sp>
    </p:spTree>
    <p:extLst>
      <p:ext uri="{BB962C8B-B14F-4D97-AF65-F5344CB8AC3E}">
        <p14:creationId xmlns:p14="http://schemas.microsoft.com/office/powerpoint/2010/main" val="18903858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The Concept of Occupancy (1/2)</a:t>
            </a:r>
          </a:p>
        </p:txBody>
      </p:sp>
      <p:sp>
        <p:nvSpPr>
          <p:cNvPr id="3" name="Content Placeholder 2"/>
          <p:cNvSpPr>
            <a:spLocks noGrp="1"/>
          </p:cNvSpPr>
          <p:nvPr>
            <p:ph idx="1"/>
          </p:nvPr>
        </p:nvSpPr>
        <p:spPr/>
        <p:txBody>
          <a:bodyPr/>
          <a:lstStyle/>
          <a:p>
            <a:endParaRPr lang="en-US" sz="2000" dirty="0"/>
          </a:p>
          <a:p>
            <a:r>
              <a:rPr lang="en-US" sz="2000" dirty="0"/>
              <a:t>Let’s talk Pascal on this slide (discussion similar for Volta, Maxwell, Kepler, etc.)</a:t>
            </a:r>
          </a:p>
          <a:p>
            <a:pPr lvl="1"/>
            <a:endParaRPr lang="en-US" sz="1600" dirty="0"/>
          </a:p>
          <a:p>
            <a:pPr lvl="1"/>
            <a:r>
              <a:rPr lang="en-US" sz="1600" dirty="0"/>
              <a:t>On Pascal, you want to have up to 64 warps serviced at the same time by one </a:t>
            </a:r>
            <a:r>
              <a:rPr lang="en-US" sz="1600" dirty="0" smtClean="0"/>
              <a:t>SM (that is, 64 warps in flight)</a:t>
            </a:r>
            <a:endParaRPr lang="en-US" sz="1600" dirty="0"/>
          </a:p>
          <a:p>
            <a:pPr lvl="2"/>
            <a:r>
              <a:rPr lang="en-US" sz="1500" dirty="0"/>
              <a:t>High warp count: increases likelihood of hiding mem access latencies with useful computation</a:t>
            </a:r>
          </a:p>
          <a:p>
            <a:pPr marL="639762" lvl="2" indent="0">
              <a:buNone/>
            </a:pPr>
            <a:endParaRPr lang="en-US" sz="1500" dirty="0"/>
          </a:p>
          <a:p>
            <a:pPr marL="639762" lvl="2" indent="0">
              <a:buNone/>
            </a:pPr>
            <a:endParaRPr lang="en-US" sz="1500" dirty="0"/>
          </a:p>
          <a:p>
            <a:pPr lvl="1"/>
            <a:r>
              <a:rPr lang="en-US" sz="1600" dirty="0"/>
              <a:t>Occupancy examples:</a:t>
            </a:r>
          </a:p>
          <a:p>
            <a:pPr lvl="2"/>
            <a:r>
              <a:rPr lang="en-US" sz="1500" dirty="0"/>
              <a:t>Four blocks with 512 threads running together on one SM: 100% occupancy</a:t>
            </a:r>
          </a:p>
          <a:p>
            <a:pPr lvl="2"/>
            <a:endParaRPr lang="en-US" sz="1500" dirty="0"/>
          </a:p>
          <a:p>
            <a:pPr lvl="2"/>
            <a:r>
              <a:rPr lang="en-US" sz="1500" dirty="0"/>
              <a:t>Four blocks of 256 threads each running on one SM: 50% occupancy</a:t>
            </a:r>
          </a:p>
          <a:p>
            <a:pPr lvl="2"/>
            <a:endParaRPr lang="en-US" sz="1500" dirty="0"/>
          </a:p>
          <a:p>
            <a:pPr lvl="2"/>
            <a:r>
              <a:rPr lang="en-US" sz="1500" dirty="0"/>
              <a:t>96 blocks with 32 threads each – oops, can’t have more than 32 blocks on a Volta SM</a:t>
            </a:r>
          </a:p>
          <a:p>
            <a:pPr lvl="3"/>
            <a:r>
              <a:rPr lang="en-US" sz="1300" dirty="0"/>
              <a:t>Effectively this scenario gives you at most 50% occupancy (up to 32 blocks w/ 32 threads each)</a:t>
            </a:r>
          </a:p>
        </p:txBody>
      </p:sp>
      <p:sp>
        <p:nvSpPr>
          <p:cNvPr id="6" name="Slide Number Placeholder 5"/>
          <p:cNvSpPr>
            <a:spLocks noGrp="1"/>
          </p:cNvSpPr>
          <p:nvPr>
            <p:ph type="sldNum" sz="quarter" idx="12"/>
          </p:nvPr>
        </p:nvSpPr>
        <p:spPr/>
        <p:txBody>
          <a:bodyPr/>
          <a:lstStyle/>
          <a:p>
            <a:fld id="{2607EFA3-406F-4E56-9DD2-4C036976C4CD}" type="slidenum">
              <a:rPr lang="en-US" altLang="en-US" smtClean="0"/>
              <a:pPr/>
              <a:t>43</a:t>
            </a:fld>
            <a:endParaRPr lang="en-US" altLang="en-US" dirty="0"/>
          </a:p>
        </p:txBody>
      </p:sp>
    </p:spTree>
    <p:extLst>
      <p:ext uri="{BB962C8B-B14F-4D97-AF65-F5344CB8AC3E}">
        <p14:creationId xmlns:p14="http://schemas.microsoft.com/office/powerpoint/2010/main" val="12150666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The Concept of Occupancy (2/2)</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What prevents you from getting high occupancy?</a:t>
            </a:r>
          </a:p>
          <a:p>
            <a:pPr lvl="2"/>
            <a:endParaRPr lang="en-US" dirty="0"/>
          </a:p>
          <a:p>
            <a:pPr lvl="2"/>
            <a:r>
              <a:rPr lang="en-US" dirty="0"/>
              <a:t>Amount of shared mem demanded by each block</a:t>
            </a:r>
          </a:p>
          <a:p>
            <a:pPr lvl="3"/>
            <a:r>
              <a:rPr lang="en-US" dirty="0"/>
              <a:t>Total amount of shared memory in one SM is limited: up to 64 Kb on Pascal</a:t>
            </a:r>
          </a:p>
          <a:p>
            <a:pPr lvl="2"/>
            <a:endParaRPr lang="en-US" dirty="0"/>
          </a:p>
          <a:p>
            <a:pPr lvl="2"/>
            <a:r>
              <a:rPr lang="en-US" dirty="0"/>
              <a:t>Number of registers used by each thread</a:t>
            </a:r>
          </a:p>
          <a:p>
            <a:pPr lvl="3"/>
            <a:r>
              <a:rPr lang="en-US" dirty="0"/>
              <a:t>Size of the register file in one SM: 64K four byte registers on Kepler, Maxwell, Pascal, etc.</a:t>
            </a:r>
          </a:p>
          <a:p>
            <a:pPr lvl="3"/>
            <a:endParaRPr lang="en-US" sz="1300" dirty="0"/>
          </a:p>
          <a:p>
            <a:pPr lvl="3"/>
            <a:endParaRPr lang="en-US" sz="1300" dirty="0"/>
          </a:p>
          <a:p>
            <a:r>
              <a:rPr lang="en-US" sz="2000" dirty="0"/>
              <a:t>How do you find out how many registers and shared memory get used?</a:t>
            </a:r>
          </a:p>
          <a:p>
            <a:pPr lvl="1"/>
            <a:r>
              <a:rPr lang="en-US" sz="1600" dirty="0"/>
              <a:t>Solution 1: using the CUDA profiler</a:t>
            </a:r>
          </a:p>
          <a:p>
            <a:pPr lvl="1"/>
            <a:r>
              <a:rPr lang="en-US" sz="1600" dirty="0"/>
              <a:t>Solution 2: use the flag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ptax</a:t>
            </a:r>
            <a:r>
              <a:rPr lang="en-US" sz="1600" dirty="0">
                <a:latin typeface="Courier New" panose="02070309020205020404" pitchFamily="49" charset="0"/>
                <a:cs typeface="Courier New" panose="02070309020205020404" pitchFamily="49" charset="0"/>
              </a:rPr>
              <a:t>-options=-v</a:t>
            </a:r>
            <a:r>
              <a:rPr lang="en-US" sz="1600" dirty="0"/>
              <a:t> when you compile your kernel w/ </a:t>
            </a:r>
            <a:r>
              <a:rPr lang="en-US" sz="1600" dirty="0" err="1">
                <a:latin typeface="Courier New" panose="02070309020205020404" pitchFamily="49" charset="0"/>
                <a:cs typeface="Courier New" panose="02070309020205020404" pitchFamily="49" charset="0"/>
              </a:rPr>
              <a:t>nvcc</a:t>
            </a:r>
            <a:endParaRPr lang="en-US" sz="1600" dirty="0">
              <a:latin typeface="Courier New" panose="02070309020205020404" pitchFamily="49" charset="0"/>
              <a:cs typeface="Courier New" panose="02070309020205020404" pitchFamily="49" charset="0"/>
            </a:endParaRPr>
          </a:p>
        </p:txBody>
      </p:sp>
      <p:sp>
        <p:nvSpPr>
          <p:cNvPr id="6" name="Slide Number Placeholder 5"/>
          <p:cNvSpPr>
            <a:spLocks noGrp="1"/>
          </p:cNvSpPr>
          <p:nvPr>
            <p:ph type="sldNum" sz="quarter" idx="12"/>
          </p:nvPr>
        </p:nvSpPr>
        <p:spPr/>
        <p:txBody>
          <a:bodyPr/>
          <a:lstStyle/>
          <a:p>
            <a:fld id="{2607EFA3-406F-4E56-9DD2-4C036976C4CD}" type="slidenum">
              <a:rPr lang="en-US" altLang="en-US" smtClean="0"/>
              <a:pPr/>
              <a:t>44</a:t>
            </a:fld>
            <a:endParaRPr lang="en-US" altLang="en-US" dirty="0"/>
          </a:p>
        </p:txBody>
      </p:sp>
      <p:graphicFrame>
        <p:nvGraphicFramePr>
          <p:cNvPr id="4" name="Table 3"/>
          <p:cNvGraphicFramePr>
            <a:graphicFrameLocks noGrp="1"/>
          </p:cNvGraphicFramePr>
          <p:nvPr>
            <p:extLst/>
          </p:nvPr>
        </p:nvGraphicFramePr>
        <p:xfrm>
          <a:off x="4759325" y="1217199"/>
          <a:ext cx="2673350" cy="368300"/>
        </p:xfrm>
        <a:graphic>
          <a:graphicData uri="http://schemas.openxmlformats.org/drawingml/2006/table">
            <a:tbl>
              <a:tblPr>
                <a:tableStyleId>{5C22544A-7EE6-4342-B048-85BDC9FD1C3A}</a:tableStyleId>
              </a:tblPr>
              <a:tblGrid>
                <a:gridCol w="1098862">
                  <a:extLst>
                    <a:ext uri="{9D8B030D-6E8A-4147-A177-3AD203B41FA5}">
                      <a16:colId xmlns:a16="http://schemas.microsoft.com/office/drawing/2014/main" val="3917067060"/>
                    </a:ext>
                  </a:extLst>
                </a:gridCol>
                <a:gridCol w="660088">
                  <a:extLst>
                    <a:ext uri="{9D8B030D-6E8A-4147-A177-3AD203B41FA5}">
                      <a16:colId xmlns:a16="http://schemas.microsoft.com/office/drawing/2014/main" val="3509980273"/>
                    </a:ext>
                  </a:extLst>
                </a:gridCol>
                <a:gridCol w="914400">
                  <a:extLst>
                    <a:ext uri="{9D8B030D-6E8A-4147-A177-3AD203B41FA5}">
                      <a16:colId xmlns:a16="http://schemas.microsoft.com/office/drawing/2014/main" val="2836445745"/>
                    </a:ext>
                  </a:extLst>
                </a:gridCol>
              </a:tblGrid>
              <a:tr h="184150">
                <a:tc>
                  <a:txBody>
                    <a:bodyPr/>
                    <a:lstStyle/>
                    <a:p>
                      <a:pPr algn="ctr" fontAlgn="ctr"/>
                      <a:r>
                        <a:rPr lang="en-US" sz="1100" u="none" strike="noStrike" dirty="0">
                          <a:effectLst/>
                        </a:rPr>
                        <a:t>registers</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0" i="0" u="none" strike="noStrike" dirty="0">
                          <a:solidFill>
                            <a:srgbClr val="000000"/>
                          </a:solidFill>
                          <a:effectLst/>
                          <a:latin typeface="Calibri" panose="020F0502020204030204" pitchFamily="34" charset="0"/>
                        </a:rPr>
                        <a:t>↔</a:t>
                      </a:r>
                    </a:p>
                  </a:txBody>
                  <a:tcPr marL="6350" marR="6350" marT="6350" marB="0" anchor="ctr"/>
                </a:tc>
                <a:tc>
                  <a:txBody>
                    <a:bodyPr/>
                    <a:lstStyle/>
                    <a:p>
                      <a:pPr algn="ctr" fontAlgn="ctr"/>
                      <a:r>
                        <a:rPr lang="en-US" sz="1100" u="none" strike="noStrike" dirty="0">
                          <a:effectLst/>
                        </a:rPr>
                        <a:t>per thread</a:t>
                      </a:r>
                      <a:endParaRPr lang="en-US"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366763459"/>
                  </a:ext>
                </a:extLst>
              </a:tr>
              <a:tr h="184150">
                <a:tc>
                  <a:txBody>
                    <a:bodyPr/>
                    <a:lstStyle/>
                    <a:p>
                      <a:pPr algn="ctr" fontAlgn="ctr"/>
                      <a:r>
                        <a:rPr lang="en-US" sz="1100" u="none" strike="noStrike" dirty="0">
                          <a:effectLst/>
                        </a:rPr>
                        <a:t>shared mem</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0" i="0" u="none" strike="noStrike" dirty="0">
                          <a:solidFill>
                            <a:srgbClr val="000000"/>
                          </a:solidFill>
                          <a:effectLst/>
                          <a:latin typeface="Calibri" panose="020F0502020204030204" pitchFamily="34" charset="0"/>
                        </a:rPr>
                        <a:t>↔</a:t>
                      </a:r>
                    </a:p>
                  </a:txBody>
                  <a:tcPr marL="6350" marR="6350" marT="6350" marB="0" anchor="ctr"/>
                </a:tc>
                <a:tc>
                  <a:txBody>
                    <a:bodyPr/>
                    <a:lstStyle/>
                    <a:p>
                      <a:pPr algn="ctr" fontAlgn="ctr"/>
                      <a:r>
                        <a:rPr lang="en-US" sz="1100" u="none" strike="noStrike" dirty="0">
                          <a:effectLst/>
                        </a:rPr>
                        <a:t>per block</a:t>
                      </a:r>
                      <a:endParaRPr lang="en-US"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673926866"/>
                  </a:ext>
                </a:extLst>
              </a:tr>
            </a:tbl>
          </a:graphicData>
        </a:graphic>
      </p:graphicFrame>
    </p:spTree>
    <p:extLst>
      <p:ext uri="{BB962C8B-B14F-4D97-AF65-F5344CB8AC3E}">
        <p14:creationId xmlns:p14="http://schemas.microsoft.com/office/powerpoint/2010/main" val="11790589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Examples, Occupancy of </a:t>
            </a:r>
            <a:r>
              <a:rPr lang="en-US" sz="3200" dirty="0" smtClean="0"/>
              <a:t>hardware (Fermi example, 48 KB of </a:t>
            </a:r>
            <a:r>
              <a:rPr lang="en-US" sz="3200" dirty="0" err="1" smtClean="0"/>
              <a:t>ShMem</a:t>
            </a:r>
            <a:r>
              <a:rPr lang="en-US" sz="3200" dirty="0" smtClean="0"/>
              <a:t>)</a:t>
            </a:r>
            <a:endParaRPr lang="en-US" sz="3200" dirty="0"/>
          </a:p>
        </p:txBody>
      </p:sp>
      <p:sp>
        <p:nvSpPr>
          <p:cNvPr id="3" name="Content Placeholder 2"/>
          <p:cNvSpPr>
            <a:spLocks noGrp="1"/>
          </p:cNvSpPr>
          <p:nvPr>
            <p:ph idx="1"/>
          </p:nvPr>
        </p:nvSpPr>
        <p:spPr/>
        <p:txBody>
          <a:bodyPr/>
          <a:lstStyle/>
          <a:p>
            <a:r>
              <a:rPr lang="en-US" sz="1800" b="1" dirty="0"/>
              <a:t>Example 1, Fermi</a:t>
            </a:r>
            <a:r>
              <a:rPr lang="en-US" sz="1800" dirty="0"/>
              <a:t>: If each of your block demands 80 KB of shared </a:t>
            </a:r>
            <a:br>
              <a:rPr lang="en-US" sz="1800" dirty="0"/>
            </a:br>
            <a:r>
              <a:rPr lang="en-US" sz="1800" dirty="0"/>
              <a:t>memory, the kernel will fail to launch</a:t>
            </a:r>
          </a:p>
          <a:p>
            <a:pPr lvl="1"/>
            <a:r>
              <a:rPr lang="en-US" sz="1600" dirty="0"/>
              <a:t>Not enough memory on the SM to run even a block</a:t>
            </a:r>
          </a:p>
          <a:p>
            <a:pPr marL="344487" lvl="1" indent="0">
              <a:buNone/>
            </a:pPr>
            <a:r>
              <a:rPr lang="en-US" sz="1600" dirty="0"/>
              <a:t/>
            </a:r>
            <a:br>
              <a:rPr lang="en-US" sz="1600" dirty="0"/>
            </a:br>
            <a:endParaRPr lang="en-US" sz="1600" dirty="0"/>
          </a:p>
          <a:p>
            <a:r>
              <a:rPr lang="en-US" sz="1800" b="1" dirty="0"/>
              <a:t>Example 2, Fermi</a:t>
            </a:r>
            <a:r>
              <a:rPr lang="en-US" sz="1800" dirty="0"/>
              <a:t>: If your blocks each uses 15 KB of shared mem, you can have up to three blocks running on one SM (there will be some shared mem that will go unused)</a:t>
            </a:r>
          </a:p>
          <a:p>
            <a:pPr marL="344487" lvl="1" indent="0">
              <a:buNone/>
            </a:pPr>
            <a:endParaRPr lang="en-US" sz="1400" dirty="0"/>
          </a:p>
          <a:p>
            <a:pPr lvl="1"/>
            <a:endParaRPr lang="en-US" sz="1400" dirty="0"/>
          </a:p>
          <a:p>
            <a:r>
              <a:rPr lang="en-US" sz="1800" b="1" dirty="0"/>
              <a:t>Example 3, Fermi</a:t>
            </a:r>
            <a:r>
              <a:rPr lang="en-US" sz="1800" dirty="0"/>
              <a:t>: Like Example 2 above, and you have 512 threads per block, each thread uses 30 registers.  Will one SM be able to handle </a:t>
            </a:r>
            <a:r>
              <a:rPr lang="en-US" sz="1800" dirty="0">
                <a:solidFill>
                  <a:srgbClr val="0070C0"/>
                </a:solidFill>
              </a:rPr>
              <a:t>2</a:t>
            </a:r>
            <a:r>
              <a:rPr lang="en-US" sz="1800" dirty="0"/>
              <a:t> blocks?</a:t>
            </a:r>
          </a:p>
          <a:p>
            <a:pPr lvl="1"/>
            <a:r>
              <a:rPr lang="en-US" sz="1600" dirty="0"/>
              <a:t>Total number of registers: 	512 x 2 x 30 = 30,720 out of the 48,000 are used   </a:t>
            </a:r>
            <a:r>
              <a:rPr lang="en-US" sz="1600" b="1" dirty="0">
                <a:solidFill>
                  <a:srgbClr val="008A3E"/>
                </a:solidFill>
              </a:rPr>
              <a:t>OK</a:t>
            </a:r>
          </a:p>
          <a:p>
            <a:pPr lvl="1"/>
            <a:r>
              <a:rPr lang="en-US" sz="1600" dirty="0"/>
              <a:t>Amount of shared memory: 	2 x 15K = 30 KB, well below 48 KB   </a:t>
            </a:r>
            <a:r>
              <a:rPr lang="en-US" sz="1600" b="1" dirty="0">
                <a:solidFill>
                  <a:srgbClr val="008A3E"/>
                </a:solidFill>
              </a:rPr>
              <a:t>OK</a:t>
            </a:r>
          </a:p>
          <a:p>
            <a:pPr lvl="1"/>
            <a:r>
              <a:rPr lang="en-US" sz="1600" dirty="0"/>
              <a:t>Number of warps: 	2 blocks x 512 threads = 1024 threads = 32 warps &lt; max of 48 </a:t>
            </a:r>
            <a:r>
              <a:rPr lang="en-US" sz="1600" b="1" dirty="0">
                <a:solidFill>
                  <a:srgbClr val="008A3E"/>
                </a:solidFill>
              </a:rPr>
              <a:t>OK</a:t>
            </a:r>
          </a:p>
          <a:p>
            <a:pPr lvl="1"/>
            <a:endParaRPr lang="en-US" sz="1600" dirty="0" smtClean="0"/>
          </a:p>
          <a:p>
            <a:pPr lvl="1"/>
            <a:r>
              <a:rPr lang="en-US" sz="1600" dirty="0" smtClean="0">
                <a:solidFill>
                  <a:srgbClr val="FF0000"/>
                </a:solidFill>
              </a:rPr>
              <a:t>Quiz</a:t>
            </a:r>
            <a:r>
              <a:rPr lang="en-US" sz="1600" dirty="0" smtClean="0"/>
              <a:t>: </a:t>
            </a:r>
            <a:r>
              <a:rPr lang="en-US" sz="1600" dirty="0"/>
              <a:t>Will the SM be able to handle 3 blocks?</a:t>
            </a:r>
          </a:p>
        </p:txBody>
      </p:sp>
      <p:sp>
        <p:nvSpPr>
          <p:cNvPr id="6" name="Slide Number Placeholder 5"/>
          <p:cNvSpPr>
            <a:spLocks noGrp="1"/>
          </p:cNvSpPr>
          <p:nvPr>
            <p:ph type="sldNum" sz="quarter" idx="12"/>
          </p:nvPr>
        </p:nvSpPr>
        <p:spPr/>
        <p:txBody>
          <a:bodyPr/>
          <a:lstStyle/>
          <a:p>
            <a:fld id="{2607EFA3-406F-4E56-9DD2-4C036976C4CD}" type="slidenum">
              <a:rPr lang="en-US" altLang="en-US" smtClean="0"/>
              <a:pPr/>
              <a:t>45</a:t>
            </a:fld>
            <a:endParaRPr lang="en-US" altLang="en-US" dirty="0"/>
          </a:p>
        </p:txBody>
      </p:sp>
    </p:spTree>
    <p:extLst>
      <p:ext uri="{BB962C8B-B14F-4D97-AF65-F5344CB8AC3E}">
        <p14:creationId xmlns:p14="http://schemas.microsoft.com/office/powerpoint/2010/main" val="2986591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NVIDIA CUDA Occupancy Calculator</a:t>
            </a:r>
          </a:p>
        </p:txBody>
      </p:sp>
      <p:sp>
        <p:nvSpPr>
          <p:cNvPr id="3" name="Content Placeholder 2"/>
          <p:cNvSpPr>
            <a:spLocks noGrp="1"/>
          </p:cNvSpPr>
          <p:nvPr>
            <p:ph idx="1"/>
          </p:nvPr>
        </p:nvSpPr>
        <p:spPr/>
        <p:txBody>
          <a:bodyPr/>
          <a:lstStyle/>
          <a:p>
            <a:r>
              <a:rPr lang="en-US" sz="2000" dirty="0"/>
              <a:t>There is an “occupancy calculator” that can tell you what percentage of the HW gets utilized by your kernel</a:t>
            </a:r>
          </a:p>
          <a:p>
            <a:pPr lvl="1"/>
            <a:endParaRPr lang="en-US" sz="1600" dirty="0"/>
          </a:p>
          <a:p>
            <a:pPr lvl="1"/>
            <a:endParaRPr lang="en-US" sz="1600" dirty="0"/>
          </a:p>
          <a:p>
            <a:r>
              <a:rPr lang="en-US" sz="2000" dirty="0"/>
              <a:t>Comes as an Excel spreadsheet</a:t>
            </a:r>
          </a:p>
          <a:p>
            <a:pPr lvl="1"/>
            <a:endParaRPr lang="en-US" sz="1600" dirty="0"/>
          </a:p>
          <a:p>
            <a:pPr lvl="1"/>
            <a:endParaRPr lang="en-US" sz="1600" dirty="0"/>
          </a:p>
          <a:p>
            <a:r>
              <a:rPr lang="en-US" sz="2000" dirty="0"/>
              <a:t>Requires the following input</a:t>
            </a:r>
          </a:p>
          <a:p>
            <a:pPr lvl="1"/>
            <a:r>
              <a:rPr lang="en-US" sz="1800" dirty="0" smtClean="0"/>
              <a:t>Compute capability</a:t>
            </a:r>
          </a:p>
          <a:p>
            <a:pPr lvl="1"/>
            <a:r>
              <a:rPr lang="en-US" sz="1800" dirty="0" smtClean="0"/>
              <a:t>Threads </a:t>
            </a:r>
            <a:r>
              <a:rPr lang="en-US" sz="1800" dirty="0"/>
              <a:t>per block</a:t>
            </a:r>
          </a:p>
          <a:p>
            <a:pPr lvl="1"/>
            <a:r>
              <a:rPr lang="en-US" sz="1800" dirty="0"/>
              <a:t>Registers per thread</a:t>
            </a:r>
          </a:p>
          <a:p>
            <a:pPr lvl="1"/>
            <a:r>
              <a:rPr lang="en-US" sz="1800" dirty="0"/>
              <a:t>Shared memory per </a:t>
            </a:r>
            <a:r>
              <a:rPr lang="en-US" sz="1800" dirty="0" smtClean="0"/>
              <a:t>block</a:t>
            </a:r>
          </a:p>
          <a:p>
            <a:pPr lvl="1"/>
            <a:r>
              <a:rPr lang="en-US" sz="1800" dirty="0" smtClean="0"/>
              <a:t>Selected </a:t>
            </a:r>
            <a:r>
              <a:rPr lang="en-US" sz="1800" dirty="0"/>
              <a:t>Shared Memory Size </a:t>
            </a:r>
            <a:r>
              <a:rPr lang="en-US" sz="1800" dirty="0" err="1"/>
              <a:t>Config</a:t>
            </a:r>
            <a:r>
              <a:rPr lang="en-US" sz="1800" dirty="0"/>
              <a:t> (bytes)</a:t>
            </a:r>
          </a:p>
          <a:p>
            <a:pPr lvl="1"/>
            <a:r>
              <a:rPr lang="en-US" sz="1600" dirty="0" smtClean="0"/>
              <a:t>Selected </a:t>
            </a:r>
            <a:r>
              <a:rPr lang="en-US" sz="1600" dirty="0"/>
              <a:t>Global Load Caching Mode</a:t>
            </a:r>
          </a:p>
          <a:p>
            <a:pPr lvl="1"/>
            <a:endParaRPr lang="en-US" sz="1600" dirty="0"/>
          </a:p>
          <a:p>
            <a:r>
              <a:rPr lang="en-US" sz="2000" dirty="0"/>
              <a:t>Search online “CUDA occupancy calculator” </a:t>
            </a:r>
            <a:r>
              <a:rPr lang="en-US" sz="2000" dirty="0" smtClean="0"/>
              <a:t>to get the excel file</a:t>
            </a:r>
            <a:endParaRPr lang="en-US" sz="2000" dirty="0"/>
          </a:p>
        </p:txBody>
      </p:sp>
      <p:sp>
        <p:nvSpPr>
          <p:cNvPr id="6" name="Slide Number Placeholder 5"/>
          <p:cNvSpPr>
            <a:spLocks noGrp="1"/>
          </p:cNvSpPr>
          <p:nvPr>
            <p:ph type="sldNum" sz="quarter" idx="12"/>
          </p:nvPr>
        </p:nvSpPr>
        <p:spPr/>
        <p:txBody>
          <a:bodyPr/>
          <a:lstStyle/>
          <a:p>
            <a:fld id="{2607EFA3-406F-4E56-9DD2-4C036976C4CD}" type="slidenum">
              <a:rPr lang="en-US" altLang="en-US" smtClean="0"/>
              <a:pPr/>
              <a:t>46</a:t>
            </a:fld>
            <a:endParaRPr lang="en-US" altLang="en-US" dirty="0"/>
          </a:p>
        </p:txBody>
      </p:sp>
    </p:spTree>
    <p:extLst>
      <p:ext uri="{BB962C8B-B14F-4D97-AF65-F5344CB8AC3E}">
        <p14:creationId xmlns:p14="http://schemas.microsoft.com/office/powerpoint/2010/main" val="17486894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txBox="1">
            <a:spLocks/>
          </p:cNvSpPr>
          <p:nvPr/>
        </p:nvSpPr>
        <p:spPr bwMode="auto">
          <a:xfrm>
            <a:off x="0" y="6629400"/>
            <a:ext cx="2514600" cy="2286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2400" kern="1200">
                <a:solidFill>
                  <a:srgbClr val="FFFFFF"/>
                </a:solidFill>
                <a:latin typeface="Arial" charset="0"/>
                <a:ea typeface="ＭＳ Ｐゴシック" pitchFamily="-112" charset="-128"/>
                <a:cs typeface="+mn-cs"/>
                <a:sym typeface="Arial" charset="0"/>
              </a:defRPr>
            </a:lvl1pPr>
            <a:lvl2pPr marL="37931725" indent="-37474525" algn="l" rtl="0" eaLnBrk="0" fontAlgn="base" hangingPunct="0">
              <a:spcBef>
                <a:spcPct val="0"/>
              </a:spcBef>
              <a:spcAft>
                <a:spcPct val="0"/>
              </a:spcAft>
              <a:defRPr sz="2400" kern="1200">
                <a:solidFill>
                  <a:srgbClr val="FFFFFF"/>
                </a:solidFill>
                <a:latin typeface="Arial" charset="0"/>
                <a:ea typeface="ＭＳ Ｐゴシック" pitchFamily="-112" charset="-128"/>
                <a:cs typeface="+mn-cs"/>
                <a:sym typeface="Arial" charset="0"/>
              </a:defRPr>
            </a:lvl2pPr>
            <a:lvl3pPr marL="914400" algn="l" rtl="0" eaLnBrk="0" fontAlgn="base" hangingPunct="0">
              <a:spcBef>
                <a:spcPct val="0"/>
              </a:spcBef>
              <a:spcAft>
                <a:spcPct val="0"/>
              </a:spcAft>
              <a:defRPr sz="2400" kern="1200">
                <a:solidFill>
                  <a:srgbClr val="FFFFFF"/>
                </a:solidFill>
                <a:latin typeface="Arial" charset="0"/>
                <a:ea typeface="ＭＳ Ｐゴシック" pitchFamily="-112" charset="-128"/>
                <a:cs typeface="+mn-cs"/>
                <a:sym typeface="Arial" charset="0"/>
              </a:defRPr>
            </a:lvl3pPr>
            <a:lvl4pPr marL="1371600" algn="l" rtl="0" eaLnBrk="0" fontAlgn="base" hangingPunct="0">
              <a:spcBef>
                <a:spcPct val="0"/>
              </a:spcBef>
              <a:spcAft>
                <a:spcPct val="0"/>
              </a:spcAft>
              <a:defRPr sz="2400" kern="1200">
                <a:solidFill>
                  <a:srgbClr val="FFFFFF"/>
                </a:solidFill>
                <a:latin typeface="Arial" charset="0"/>
                <a:ea typeface="ＭＳ Ｐゴシック" pitchFamily="-112" charset="-128"/>
                <a:cs typeface="+mn-cs"/>
                <a:sym typeface="Arial" charset="0"/>
              </a:defRPr>
            </a:lvl4pPr>
            <a:lvl5pPr marL="1828800" algn="l" rtl="0" eaLnBrk="0" fontAlgn="base" hangingPunct="0">
              <a:spcBef>
                <a:spcPct val="0"/>
              </a:spcBef>
              <a:spcAft>
                <a:spcPct val="0"/>
              </a:spcAft>
              <a:defRPr sz="2400" kern="1200">
                <a:solidFill>
                  <a:srgbClr val="FFFFFF"/>
                </a:solidFill>
                <a:latin typeface="Arial" charset="0"/>
                <a:ea typeface="ＭＳ Ｐゴシック" pitchFamily="-112" charset="-128"/>
                <a:cs typeface="+mn-cs"/>
                <a:sym typeface="Arial" charset="0"/>
              </a:defRPr>
            </a:lvl5pPr>
            <a:lvl6pPr marL="457200" algn="l" defTabSz="914400" rtl="0" eaLnBrk="0" fontAlgn="base" latinLnBrk="0" hangingPunct="0">
              <a:spcBef>
                <a:spcPct val="0"/>
              </a:spcBef>
              <a:spcAft>
                <a:spcPct val="0"/>
              </a:spcAft>
              <a:defRPr sz="2400" kern="1200">
                <a:solidFill>
                  <a:srgbClr val="FFFFFF"/>
                </a:solidFill>
                <a:latin typeface="Arial" charset="0"/>
                <a:ea typeface="ＭＳ Ｐゴシック" pitchFamily="-112" charset="-128"/>
                <a:cs typeface="+mn-cs"/>
                <a:sym typeface="Arial" charset="0"/>
              </a:defRPr>
            </a:lvl6pPr>
            <a:lvl7pPr marL="914400" algn="l" defTabSz="914400" rtl="0" eaLnBrk="0" fontAlgn="base" latinLnBrk="0" hangingPunct="0">
              <a:spcBef>
                <a:spcPct val="0"/>
              </a:spcBef>
              <a:spcAft>
                <a:spcPct val="0"/>
              </a:spcAft>
              <a:defRPr sz="2400" kern="1200">
                <a:solidFill>
                  <a:srgbClr val="FFFFFF"/>
                </a:solidFill>
                <a:latin typeface="Arial" charset="0"/>
                <a:ea typeface="ＭＳ Ｐゴシック" pitchFamily="-112" charset="-128"/>
                <a:cs typeface="+mn-cs"/>
                <a:sym typeface="Arial" charset="0"/>
              </a:defRPr>
            </a:lvl7pPr>
            <a:lvl8pPr marL="1371600" algn="l" defTabSz="914400" rtl="0" eaLnBrk="0" fontAlgn="base" latinLnBrk="0" hangingPunct="0">
              <a:spcBef>
                <a:spcPct val="0"/>
              </a:spcBef>
              <a:spcAft>
                <a:spcPct val="0"/>
              </a:spcAft>
              <a:defRPr sz="2400" kern="1200">
                <a:solidFill>
                  <a:srgbClr val="FFFFFF"/>
                </a:solidFill>
                <a:latin typeface="Arial" charset="0"/>
                <a:ea typeface="ＭＳ Ｐゴシック" pitchFamily="-112" charset="-128"/>
                <a:cs typeface="+mn-cs"/>
                <a:sym typeface="Arial" charset="0"/>
              </a:defRPr>
            </a:lvl8pPr>
            <a:lvl9pPr marL="1828800" algn="l" defTabSz="914400" rtl="0" eaLnBrk="0" fontAlgn="base" latinLnBrk="0" hangingPunct="0">
              <a:spcBef>
                <a:spcPct val="0"/>
              </a:spcBef>
              <a:spcAft>
                <a:spcPct val="0"/>
              </a:spcAft>
              <a:defRPr sz="2400" kern="1200">
                <a:solidFill>
                  <a:srgbClr val="FFFFFF"/>
                </a:solidFill>
                <a:latin typeface="Arial" charset="0"/>
                <a:ea typeface="ＭＳ Ｐゴシック" pitchFamily="-112" charset="-128"/>
                <a:cs typeface="+mn-cs"/>
                <a:sym typeface="Arial" charset="0"/>
              </a:defRPr>
            </a:lvl9pPr>
          </a:lstStyle>
          <a:p>
            <a:pPr algn="l" eaLnBrk="1" hangingPunct="1"/>
            <a:r>
              <a:rPr lang="en-US" sz="800" dirty="0" smtClean="0">
                <a:solidFill>
                  <a:schemeClr val="tx1"/>
                </a:solidFill>
              </a:rPr>
              <a:t>Google this term: </a:t>
            </a:r>
            <a:r>
              <a:rPr lang="en-US" sz="800" dirty="0">
                <a:solidFill>
                  <a:schemeClr val="tx1"/>
                </a:solidFill>
              </a:rPr>
              <a:t>“</a:t>
            </a:r>
            <a:r>
              <a:rPr lang="en-US" sz="800" dirty="0" err="1">
                <a:solidFill>
                  <a:schemeClr val="tx1"/>
                </a:solidFill>
              </a:rPr>
              <a:t>cuda</a:t>
            </a:r>
            <a:r>
              <a:rPr lang="en-US" sz="800" dirty="0">
                <a:solidFill>
                  <a:schemeClr val="tx1"/>
                </a:solidFill>
              </a:rPr>
              <a:t> occupancy calculator”</a:t>
            </a:r>
          </a:p>
        </p:txBody>
      </p:sp>
      <p:sp>
        <p:nvSpPr>
          <p:cNvPr id="2" name="Title 1"/>
          <p:cNvSpPr>
            <a:spLocks noGrp="1"/>
          </p:cNvSpPr>
          <p:nvPr>
            <p:ph type="title"/>
          </p:nvPr>
        </p:nvSpPr>
        <p:spPr/>
        <p:txBody>
          <a:bodyPr>
            <a:normAutofit/>
          </a:bodyPr>
          <a:lstStyle/>
          <a:p>
            <a:r>
              <a:rPr lang="en-US" dirty="0"/>
              <a:t>NVIDIA CUDA Occupancy </a:t>
            </a:r>
            <a:r>
              <a:rPr lang="en-US" dirty="0" smtClean="0"/>
              <a:t>Calculator</a:t>
            </a:r>
            <a:endParaRPr lang="en-US" dirty="0"/>
          </a:p>
        </p:txBody>
      </p:sp>
      <p:pic>
        <p:nvPicPr>
          <p:cNvPr id="4" name="Picture 3"/>
          <p:cNvPicPr>
            <a:picLocks noChangeAspect="1"/>
          </p:cNvPicPr>
          <p:nvPr/>
        </p:nvPicPr>
        <p:blipFill>
          <a:blip r:embed="rId2"/>
          <a:stretch>
            <a:fillRect/>
          </a:stretch>
        </p:blipFill>
        <p:spPr>
          <a:xfrm>
            <a:off x="1804989" y="865848"/>
            <a:ext cx="8278368" cy="5721096"/>
          </a:xfrm>
          <a:prstGeom prst="rect">
            <a:avLst/>
          </a:prstGeom>
        </p:spPr>
      </p:pic>
    </p:spTree>
    <p:extLst>
      <p:ext uri="{BB962C8B-B14F-4D97-AF65-F5344CB8AC3E}">
        <p14:creationId xmlns:p14="http://schemas.microsoft.com/office/powerpoint/2010/main" val="2834945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sz="3200" dirty="0"/>
              <a:t>Example: Occupancy Study</a:t>
            </a:r>
            <a:br>
              <a:rPr lang="en-US" sz="3200" dirty="0"/>
            </a:br>
            <a:r>
              <a:rPr lang="en-US" sz="1800" dirty="0"/>
              <a:t>[NOTE: Specific to </a:t>
            </a:r>
            <a:r>
              <a:rPr lang="en-US" sz="1800" dirty="0">
                <a:solidFill>
                  <a:srgbClr val="FFCC66"/>
                </a:solidFill>
              </a:rPr>
              <a:t>Fermi</a:t>
            </a:r>
            <a:r>
              <a:rPr lang="en-US" sz="1800" dirty="0"/>
              <a:t>]</a:t>
            </a:r>
          </a:p>
        </p:txBody>
      </p:sp>
      <p:sp>
        <p:nvSpPr>
          <p:cNvPr id="193539" name="Rectangle 3"/>
          <p:cNvSpPr>
            <a:spLocks noGrp="1" noChangeArrowheads="1"/>
          </p:cNvSpPr>
          <p:nvPr>
            <p:ph idx="1"/>
          </p:nvPr>
        </p:nvSpPr>
        <p:spPr/>
        <p:txBody>
          <a:bodyPr/>
          <a:lstStyle/>
          <a:p>
            <a:endParaRPr lang="en-US" sz="2000" dirty="0"/>
          </a:p>
          <a:p>
            <a:endParaRPr lang="en-US" sz="2000" dirty="0"/>
          </a:p>
          <a:p>
            <a:r>
              <a:rPr lang="en-US" sz="2000" dirty="0"/>
              <a:t>For Matrix Multiplication example (with shared memory), should I use 8x8, 16x16, or 64x64 threads per blocks?</a:t>
            </a:r>
          </a:p>
          <a:p>
            <a:pPr lvl="3"/>
            <a:endParaRPr lang="en-US" sz="1200" dirty="0"/>
          </a:p>
          <a:p>
            <a:pPr lvl="1"/>
            <a:r>
              <a:rPr lang="en-US" sz="1800" dirty="0"/>
              <a:t>For 8x8, we have 64 threads per Block. Since each Fermi SM can manage up to 1536 resident threads, it could take up to 32 Blocks. However, each SM is limited to 8 resident Blocks, so only 512 threads will go into each SM!</a:t>
            </a:r>
          </a:p>
          <a:p>
            <a:pPr lvl="3"/>
            <a:endParaRPr lang="en-US" sz="1200" dirty="0"/>
          </a:p>
          <a:p>
            <a:pPr lvl="1"/>
            <a:r>
              <a:rPr lang="en-US" sz="1800" dirty="0"/>
              <a:t>For 16x16, we have 256 threads per Block. Since each Fermi SM can take up to 1536 resident threads, it can take up to 6 Blocks unless other resource considerations overrule.</a:t>
            </a:r>
          </a:p>
          <a:p>
            <a:pPr lvl="2"/>
            <a:r>
              <a:rPr lang="en-US" sz="1600" dirty="0"/>
              <a:t>Next you need to see how much shared memory and how many registers get used in order to understand whether you can actually have four blocks per SM</a:t>
            </a:r>
          </a:p>
          <a:p>
            <a:pPr lvl="3"/>
            <a:endParaRPr lang="en-US" sz="1200" dirty="0"/>
          </a:p>
          <a:p>
            <a:pPr lvl="1"/>
            <a:r>
              <a:rPr lang="en-US" sz="1800" dirty="0"/>
              <a:t>64x64 is a no starter,  you can only have up to 1024 threads in a block, the tile cannot be this big</a:t>
            </a:r>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48</a:t>
            </a:fld>
            <a:endParaRPr lang="en-US" altLang="en-US" dirty="0"/>
          </a:p>
        </p:txBody>
      </p:sp>
    </p:spTree>
    <p:extLst>
      <p:ext uri="{BB962C8B-B14F-4D97-AF65-F5344CB8AC3E}">
        <p14:creationId xmlns:p14="http://schemas.microsoft.com/office/powerpoint/2010/main" val="29017477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Occupancy != </a:t>
            </a:r>
            <a:r>
              <a:rPr lang="en-US" dirty="0" smtClean="0"/>
              <a:t>Performance</a:t>
            </a:r>
            <a:br>
              <a:rPr lang="en-US" dirty="0" smtClean="0"/>
            </a:br>
            <a:r>
              <a:rPr lang="en-US" sz="1600" dirty="0"/>
              <a:t>[yet a pretty good proxy]</a:t>
            </a:r>
          </a:p>
        </p:txBody>
      </p:sp>
      <p:sp>
        <p:nvSpPr>
          <p:cNvPr id="3" name="Content Placeholder 2"/>
          <p:cNvSpPr>
            <a:spLocks noGrp="1"/>
          </p:cNvSpPr>
          <p:nvPr>
            <p:ph idx="1"/>
          </p:nvPr>
        </p:nvSpPr>
        <p:spPr/>
        <p:txBody>
          <a:bodyPr/>
          <a:lstStyle/>
          <a:p>
            <a:endParaRPr lang="en-US" sz="2000" dirty="0"/>
          </a:p>
          <a:p>
            <a:r>
              <a:rPr lang="en-US" sz="2000" dirty="0"/>
              <a:t>Increasing occupancy does not necessarily increase performance</a:t>
            </a:r>
          </a:p>
          <a:p>
            <a:pPr lvl="1"/>
            <a:r>
              <a:rPr lang="en-US" sz="1600" dirty="0"/>
              <a:t>If you want to read more about this, there is a </a:t>
            </a:r>
            <a:r>
              <a:rPr lang="en-US" sz="1600" dirty="0" err="1"/>
              <a:t>Volkov</a:t>
            </a:r>
            <a:r>
              <a:rPr lang="en-US" sz="1600" dirty="0"/>
              <a:t> </a:t>
            </a:r>
            <a:r>
              <a:rPr lang="en-US" sz="1600" dirty="0" smtClean="0"/>
              <a:t>paper, assigned reading</a:t>
            </a:r>
            <a:endParaRPr lang="en-US" sz="1600" dirty="0"/>
          </a:p>
          <a:p>
            <a:pPr lvl="1"/>
            <a:r>
              <a:rPr lang="en-US" sz="1600" dirty="0"/>
              <a:t>What controls the damage is the Instruction Level Parallelism (ILP) that the compiler can capitalize on (better efficiency in pipelining, instruction reordering, etc.)</a:t>
            </a:r>
          </a:p>
          <a:p>
            <a:endParaRPr lang="en-US" sz="2000" dirty="0"/>
          </a:p>
          <a:p>
            <a:pPr marL="0" indent="0" algn="ctr">
              <a:buNone/>
            </a:pPr>
            <a:r>
              <a:rPr lang="en-US" sz="1600" dirty="0"/>
              <a:t>HOWEVER,</a:t>
            </a:r>
          </a:p>
          <a:p>
            <a:endParaRPr lang="en-US" sz="2000" dirty="0"/>
          </a:p>
          <a:p>
            <a:r>
              <a:rPr lang="en-US" sz="2000" dirty="0"/>
              <a:t>Low-occupancy multiprocessors are likely to have a hard time when it comes to hiding latency on memory-bound kernels</a:t>
            </a:r>
          </a:p>
          <a:p>
            <a:pPr lvl="1"/>
            <a:r>
              <a:rPr lang="en-US" sz="1600" dirty="0"/>
              <a:t>This latency hiding draws on Thread Level Parallelism (TLP); i.e., having enough threads (warps, that is) that are ready for execution</a:t>
            </a:r>
          </a:p>
          <a:p>
            <a:pPr lvl="1"/>
            <a:endParaRPr lang="en-US" sz="16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49</a:t>
            </a:fld>
            <a:endParaRPr lang="en-US" altLang="en-US"/>
          </a:p>
        </p:txBody>
      </p:sp>
    </p:spTree>
    <p:extLst>
      <p:ext uri="{BB962C8B-B14F-4D97-AF65-F5344CB8AC3E}">
        <p14:creationId xmlns:p14="http://schemas.microsoft.com/office/powerpoint/2010/main" val="3210634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13ED-35B7-4F85-B960-1A21F04B5AFF}"/>
              </a:ext>
            </a:extLst>
          </p:cNvPr>
          <p:cNvSpPr>
            <a:spLocks noGrp="1"/>
          </p:cNvSpPr>
          <p:nvPr>
            <p:ph type="title"/>
          </p:nvPr>
        </p:nvSpPr>
        <p:spPr/>
        <p:txBody>
          <a:bodyPr/>
          <a:lstStyle/>
          <a:p>
            <a:r>
              <a:rPr lang="en-US" dirty="0"/>
              <a:t>Ruminations, memory related</a:t>
            </a:r>
          </a:p>
        </p:txBody>
      </p:sp>
      <p:sp>
        <p:nvSpPr>
          <p:cNvPr id="3" name="Content Placeholder 2">
            <a:extLst>
              <a:ext uri="{FF2B5EF4-FFF2-40B4-BE49-F238E27FC236}">
                <a16:creationId xmlns:a16="http://schemas.microsoft.com/office/drawing/2014/main" id="{04C897E0-0BDD-4DA7-9953-FBE8BEBAB544}"/>
              </a:ext>
            </a:extLst>
          </p:cNvPr>
          <p:cNvSpPr>
            <a:spLocks noGrp="1"/>
          </p:cNvSpPr>
          <p:nvPr>
            <p:ph idx="1"/>
          </p:nvPr>
        </p:nvSpPr>
        <p:spPr/>
        <p:txBody>
          <a:bodyPr/>
          <a:lstStyle/>
          <a:p>
            <a:endParaRPr lang="en-US" dirty="0"/>
          </a:p>
          <a:p>
            <a:r>
              <a:rPr lang="en-US" dirty="0"/>
              <a:t>Ruminations, on two topics</a:t>
            </a:r>
          </a:p>
          <a:p>
            <a:endParaRPr lang="en-US" dirty="0"/>
          </a:p>
          <a:p>
            <a:endParaRPr lang="en-US" dirty="0"/>
          </a:p>
          <a:p>
            <a:pPr lvl="1"/>
            <a:r>
              <a:rPr lang="en-US" dirty="0"/>
              <a:t>Memory operations, getting the result right (broad discussion, for parallel computing)</a:t>
            </a:r>
          </a:p>
          <a:p>
            <a:pPr lvl="1"/>
            <a:endParaRPr lang="en-US" dirty="0"/>
          </a:p>
          <a:p>
            <a:pPr lvl="1"/>
            <a:endParaRPr lang="en-US" dirty="0"/>
          </a:p>
          <a:p>
            <a:pPr lvl="1"/>
            <a:endParaRPr lang="en-US" dirty="0"/>
          </a:p>
          <a:p>
            <a:pPr lvl="1"/>
            <a:r>
              <a:rPr lang="en-US" dirty="0"/>
              <a:t>Memory operations, getting the result fast (narrower discussion, for GPU computing)</a:t>
            </a:r>
          </a:p>
        </p:txBody>
      </p:sp>
      <p:sp>
        <p:nvSpPr>
          <p:cNvPr id="4" name="Slide Number Placeholder 3">
            <a:extLst>
              <a:ext uri="{FF2B5EF4-FFF2-40B4-BE49-F238E27FC236}">
                <a16:creationId xmlns:a16="http://schemas.microsoft.com/office/drawing/2014/main" id="{FB8A5B71-8451-44D1-AAC8-FE5B358F98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ight Arrow 4"/>
          <p:cNvSpPr/>
          <p:nvPr/>
        </p:nvSpPr>
        <p:spPr>
          <a:xfrm>
            <a:off x="207434" y="4580467"/>
            <a:ext cx="372533" cy="338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674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Parameterize Your </a:t>
            </a:r>
            <a:r>
              <a:rPr lang="en-US" dirty="0" smtClean="0"/>
              <a:t>Application</a:t>
            </a:r>
            <a:endParaRPr lang="en-US" dirty="0"/>
          </a:p>
        </p:txBody>
      </p:sp>
      <p:sp>
        <p:nvSpPr>
          <p:cNvPr id="3" name="Content Placeholder 2"/>
          <p:cNvSpPr>
            <a:spLocks noGrp="1"/>
          </p:cNvSpPr>
          <p:nvPr>
            <p:ph idx="1"/>
          </p:nvPr>
        </p:nvSpPr>
        <p:spPr/>
        <p:txBody>
          <a:bodyPr/>
          <a:lstStyle/>
          <a:p>
            <a:r>
              <a:rPr lang="en-US" sz="2000" dirty="0"/>
              <a:t>Parameterization helps adaptation to different GPUs</a:t>
            </a:r>
          </a:p>
          <a:p>
            <a:endParaRPr lang="en-US" sz="2000" dirty="0"/>
          </a:p>
          <a:p>
            <a:r>
              <a:rPr lang="en-US" sz="2000" dirty="0"/>
              <a:t>GPUs vary in many ways</a:t>
            </a:r>
          </a:p>
          <a:p>
            <a:pPr lvl="1"/>
            <a:r>
              <a:rPr lang="en-US" sz="1600" dirty="0"/>
              <a:t># of SMs</a:t>
            </a:r>
          </a:p>
          <a:p>
            <a:pPr lvl="1"/>
            <a:r>
              <a:rPr lang="en-US" sz="1600" dirty="0"/>
              <a:t>Memory bandwidth</a:t>
            </a:r>
          </a:p>
          <a:p>
            <a:pPr lvl="1"/>
            <a:r>
              <a:rPr lang="en-US" sz="1600" dirty="0"/>
              <a:t>Shared memory size</a:t>
            </a:r>
          </a:p>
          <a:p>
            <a:pPr lvl="1"/>
            <a:r>
              <a:rPr lang="en-US" sz="1600" dirty="0"/>
              <a:t>Register file size</a:t>
            </a:r>
          </a:p>
          <a:p>
            <a:pPr lvl="1"/>
            <a:r>
              <a:rPr lang="en-US" sz="1600" dirty="0"/>
              <a:t>Max. threads per block</a:t>
            </a:r>
          </a:p>
          <a:p>
            <a:pPr lvl="1"/>
            <a:r>
              <a:rPr lang="en-US" sz="1600" dirty="0"/>
              <a:t>Max. number of warps per SM</a:t>
            </a:r>
          </a:p>
          <a:p>
            <a:endParaRPr lang="en-US" sz="2000" dirty="0"/>
          </a:p>
          <a:p>
            <a:r>
              <a:rPr lang="en-US" sz="2000" dirty="0"/>
              <a:t>You can even make apps self-tuning (like FFTW and ATLAS)</a:t>
            </a:r>
          </a:p>
          <a:p>
            <a:pPr lvl="1"/>
            <a:r>
              <a:rPr lang="en-US" sz="1600" dirty="0"/>
              <a:t>“Experiment” mode discovers and saves optimal configuration</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50</a:t>
            </a:fld>
            <a:endParaRPr lang="en-US" altLang="en-US"/>
          </a:p>
        </p:txBody>
      </p:sp>
    </p:spTree>
    <p:extLst>
      <p:ext uri="{BB962C8B-B14F-4D97-AF65-F5344CB8AC3E}">
        <p14:creationId xmlns:p14="http://schemas.microsoft.com/office/powerpoint/2010/main" val="23169599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1178145" y="3628163"/>
            <a:ext cx="7890933" cy="823393"/>
          </a:xfrm>
        </p:spPr>
        <p:txBody>
          <a:bodyPr/>
          <a:lstStyle/>
          <a:p>
            <a:r>
              <a:rPr lang="en-US" sz="3200" dirty="0"/>
              <a:t>CUDA Optimization Rules of Thumb</a:t>
            </a:r>
            <a:endParaRPr lang="en-US" sz="1800" dirty="0"/>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51</a:t>
            </a:fld>
            <a:endParaRPr lang="en-US" altLang="en-US" dirty="0"/>
          </a:p>
        </p:txBody>
      </p:sp>
    </p:spTree>
    <p:extLst>
      <p:ext uri="{BB962C8B-B14F-4D97-AF65-F5344CB8AC3E}">
        <p14:creationId xmlns:p14="http://schemas.microsoft.com/office/powerpoint/2010/main" val="14035418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Writing CUDA Software: </a:t>
            </a:r>
            <a:r>
              <a:rPr lang="en-US" dirty="0">
                <a:solidFill>
                  <a:srgbClr val="FFC000"/>
                </a:solidFill>
              </a:rPr>
              <a:t>High-Priority</a:t>
            </a:r>
            <a:r>
              <a:rPr lang="en-US" dirty="0"/>
              <a:t> Recommendations</a:t>
            </a:r>
          </a:p>
        </p:txBody>
      </p:sp>
      <p:sp>
        <p:nvSpPr>
          <p:cNvPr id="3" name="Content Placeholder 2"/>
          <p:cNvSpPr>
            <a:spLocks noGrp="1"/>
          </p:cNvSpPr>
          <p:nvPr>
            <p:ph idx="1"/>
          </p:nvPr>
        </p:nvSpPr>
        <p:spPr/>
        <p:txBody>
          <a:bodyPr/>
          <a:lstStyle/>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r>
              <a:rPr lang="en-US" sz="2000" dirty="0" smtClean="0"/>
              <a:t>To </a:t>
            </a:r>
            <a:r>
              <a:rPr lang="en-US" sz="2000" dirty="0"/>
              <a:t>get the maximum benefit from CUDA, focus first on finding ways to </a:t>
            </a:r>
            <a:r>
              <a:rPr lang="en-US" sz="2000" dirty="0">
                <a:solidFill>
                  <a:srgbClr val="0070C0"/>
                </a:solidFill>
              </a:rPr>
              <a:t>parallelize sequential</a:t>
            </a:r>
            <a:r>
              <a:rPr lang="en-US" sz="2000" dirty="0"/>
              <a:t> code. Expose fine grain parallelism</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r>
              <a:rPr lang="en-US" sz="2000" dirty="0">
                <a:solidFill>
                  <a:srgbClr val="0070C0"/>
                </a:solidFill>
              </a:rPr>
              <a:t>Minimize data transfer</a:t>
            </a:r>
            <a:r>
              <a:rPr lang="en-US" sz="2000" dirty="0"/>
              <a:t> between the host and the device, even if it means running some kernels on the device that do not show performance gains when compared with running them on the host CPU</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52</a:t>
            </a:fld>
            <a:endParaRPr lang="en-US" altLang="en-US"/>
          </a:p>
        </p:txBody>
      </p:sp>
      <p:sp>
        <p:nvSpPr>
          <p:cNvPr id="8" name="Rectangle 7"/>
          <p:cNvSpPr/>
          <p:nvPr/>
        </p:nvSpPr>
        <p:spPr>
          <a:xfrm>
            <a:off x="2286000" y="6400801"/>
            <a:ext cx="7772400" cy="276999"/>
          </a:xfrm>
          <a:prstGeom prst="rect">
            <a:avLst/>
          </a:prstGeom>
        </p:spPr>
        <p:txBody>
          <a:bodyPr wrap="square">
            <a:spAutoFit/>
          </a:bodyPr>
          <a:lstStyle/>
          <a:p>
            <a:r>
              <a:rPr lang="en-US" sz="1200" dirty="0"/>
              <a:t>Very good resource:  </a:t>
            </a:r>
            <a:r>
              <a:rPr lang="en-US" sz="1200" dirty="0">
                <a:hlinkClick r:id="rId2"/>
              </a:rPr>
              <a:t>http://docs.nvidia.com/cuda/cuda-c-best-practices-guide/index.html#abstract</a:t>
            </a:r>
            <a:endParaRPr lang="en-US" sz="1200" dirty="0"/>
          </a:p>
        </p:txBody>
      </p:sp>
    </p:spTree>
    <p:extLst>
      <p:ext uri="{BB962C8B-B14F-4D97-AF65-F5344CB8AC3E}">
        <p14:creationId xmlns:p14="http://schemas.microsoft.com/office/powerpoint/2010/main" val="8643951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Writing CUDA Software: </a:t>
            </a:r>
            <a:r>
              <a:rPr lang="en-US" dirty="0">
                <a:solidFill>
                  <a:srgbClr val="FFC000"/>
                </a:solidFill>
              </a:rPr>
              <a:t>High-Priority</a:t>
            </a:r>
            <a:r>
              <a:rPr lang="en-US" dirty="0"/>
              <a:t> Recommendations</a:t>
            </a:r>
          </a:p>
        </p:txBody>
      </p:sp>
      <p:sp>
        <p:nvSpPr>
          <p:cNvPr id="3" name="Content Placeholder 2"/>
          <p:cNvSpPr>
            <a:spLocks noGrp="1"/>
          </p:cNvSpPr>
          <p:nvPr>
            <p:ph idx="1"/>
          </p:nvPr>
        </p:nvSpPr>
        <p:spPr/>
        <p:txBody>
          <a:bodyPr/>
          <a:lstStyle/>
          <a:p>
            <a:pPr marL="457200" indent="-457200">
              <a:buFont typeface="+mj-lt"/>
              <a:buAutoNum type="arabicPeriod" startAt="4"/>
            </a:pPr>
            <a:endParaRPr lang="en-US" sz="2000" dirty="0"/>
          </a:p>
          <a:p>
            <a:pPr marL="457200" indent="-457200">
              <a:buFont typeface="+mj-lt"/>
              <a:buAutoNum type="arabicPeriod" startAt="4"/>
            </a:pPr>
            <a:endParaRPr lang="en-US" sz="2000" dirty="0" smtClean="0"/>
          </a:p>
          <a:p>
            <a:pPr marL="457200" indent="-457200">
              <a:buFont typeface="+mj-lt"/>
              <a:buAutoNum type="arabicPeriod" startAt="4"/>
            </a:pPr>
            <a:endParaRPr lang="en-US" sz="2000" dirty="0"/>
          </a:p>
          <a:p>
            <a:pPr>
              <a:buFont typeface="+mj-lt"/>
              <a:buAutoNum type="arabicPeriod" startAt="3"/>
            </a:pPr>
            <a:r>
              <a:rPr lang="en-US" sz="2000" dirty="0"/>
              <a:t>Strive to have </a:t>
            </a:r>
            <a:r>
              <a:rPr lang="en-US" sz="2000" dirty="0">
                <a:solidFill>
                  <a:srgbClr val="0070C0"/>
                </a:solidFill>
              </a:rPr>
              <a:t>aligned and coalesced global memory accesses</a:t>
            </a:r>
            <a:r>
              <a:rPr lang="en-US" sz="2000" dirty="0"/>
              <a:t>. Design your implementation such that global memory accesses are coalesced for that part of the red-hot parts of the code</a:t>
            </a:r>
          </a:p>
          <a:p>
            <a:pPr marL="457200" indent="-457200">
              <a:buFont typeface="+mj-lt"/>
              <a:buAutoNum type="arabicPeriod" startAt="3"/>
            </a:pPr>
            <a:endParaRPr lang="en-US" sz="2000" dirty="0"/>
          </a:p>
          <a:p>
            <a:pPr marL="457200" indent="-457200">
              <a:buFont typeface="+mj-lt"/>
              <a:buAutoNum type="arabicPeriod" startAt="3"/>
            </a:pPr>
            <a:endParaRPr lang="en-US" sz="2000" dirty="0" smtClean="0"/>
          </a:p>
          <a:p>
            <a:pPr marL="457200" indent="-457200">
              <a:buFont typeface="+mj-lt"/>
              <a:buAutoNum type="arabicPeriod" startAt="3"/>
            </a:pPr>
            <a:endParaRPr lang="en-US" sz="2000" dirty="0"/>
          </a:p>
          <a:p>
            <a:pPr marL="457200" indent="-457200">
              <a:buFont typeface="+mj-lt"/>
              <a:buAutoNum type="arabicPeriod" startAt="3"/>
            </a:pPr>
            <a:r>
              <a:rPr lang="en-US" sz="2000" dirty="0"/>
              <a:t>Minimize the use of global memory. Prefer </a:t>
            </a:r>
            <a:r>
              <a:rPr lang="en-US" sz="2000" dirty="0">
                <a:solidFill>
                  <a:srgbClr val="0070C0"/>
                </a:solidFill>
              </a:rPr>
              <a:t>shared memory</a:t>
            </a:r>
            <a:r>
              <a:rPr lang="en-US" sz="2000" dirty="0"/>
              <a:t> access where possible (consider tiling as a design solution)</a:t>
            </a:r>
          </a:p>
          <a:p>
            <a:pPr marL="457200" indent="-457200">
              <a:buFont typeface="+mj-lt"/>
              <a:buAutoNum type="arabicPeriod" startAt="3"/>
            </a:pPr>
            <a:endParaRPr lang="en-US" sz="20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53</a:t>
            </a:fld>
            <a:endParaRPr lang="en-US" altLang="en-US"/>
          </a:p>
        </p:txBody>
      </p:sp>
      <p:sp>
        <p:nvSpPr>
          <p:cNvPr id="7" name="Rectangle 6"/>
          <p:cNvSpPr/>
          <p:nvPr/>
        </p:nvSpPr>
        <p:spPr>
          <a:xfrm>
            <a:off x="2286000" y="6400801"/>
            <a:ext cx="7086600" cy="276999"/>
          </a:xfrm>
          <a:prstGeom prst="rect">
            <a:avLst/>
          </a:prstGeom>
        </p:spPr>
        <p:txBody>
          <a:bodyPr wrap="square">
            <a:spAutoFit/>
          </a:bodyPr>
          <a:lstStyle/>
          <a:p>
            <a:r>
              <a:rPr lang="en-US" sz="1200" dirty="0">
                <a:hlinkClick r:id="rId2"/>
              </a:rPr>
              <a:t>http://docs.nvidia.com/cuda/cuda-c-best-practices-guide/index.html#abstract</a:t>
            </a:r>
            <a:endParaRPr lang="en-US" sz="1200" dirty="0"/>
          </a:p>
        </p:txBody>
      </p:sp>
    </p:spTree>
    <p:extLst>
      <p:ext uri="{BB962C8B-B14F-4D97-AF65-F5344CB8AC3E}">
        <p14:creationId xmlns:p14="http://schemas.microsoft.com/office/powerpoint/2010/main" val="2551690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Writing CUDA Software: </a:t>
            </a:r>
            <a:r>
              <a:rPr lang="en-US" dirty="0">
                <a:solidFill>
                  <a:srgbClr val="FFC000"/>
                </a:solidFill>
              </a:rPr>
              <a:t>Medium-Priority</a:t>
            </a:r>
            <a:r>
              <a:rPr lang="en-US" dirty="0"/>
              <a:t> Recommendations</a:t>
            </a:r>
          </a:p>
        </p:txBody>
      </p:sp>
      <p:sp>
        <p:nvSpPr>
          <p:cNvPr id="3" name="Content Placeholder 2"/>
          <p:cNvSpPr>
            <a:spLocks noGrp="1"/>
          </p:cNvSpPr>
          <p:nvPr>
            <p:ph idx="1"/>
          </p:nvPr>
        </p:nvSpPr>
        <p:spPr/>
        <p:txBody>
          <a:bodyPr/>
          <a:lstStyle/>
          <a:p>
            <a:pPr marL="457200" indent="-457200">
              <a:buFont typeface="+mj-lt"/>
              <a:buAutoNum type="arabicPeriod"/>
            </a:pPr>
            <a:endParaRPr lang="en-US" sz="2000" dirty="0"/>
          </a:p>
          <a:p>
            <a:pPr marL="457200" indent="-457200">
              <a:buFont typeface="+mj-lt"/>
              <a:buAutoNum type="arabicPeriod"/>
            </a:pPr>
            <a:r>
              <a:rPr lang="en-US" sz="2000" dirty="0"/>
              <a:t>Accesses to shared memory should be designed to avoid serializing requests due to </a:t>
            </a:r>
            <a:r>
              <a:rPr lang="en-US" sz="2000" dirty="0">
                <a:solidFill>
                  <a:srgbClr val="0070C0"/>
                </a:solidFill>
              </a:rPr>
              <a:t>bank conflicts</a:t>
            </a:r>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r>
              <a:rPr lang="en-US" sz="2000" dirty="0" smtClean="0"/>
              <a:t>Maintain </a:t>
            </a:r>
            <a:r>
              <a:rPr lang="en-US" sz="2000" dirty="0"/>
              <a:t>sufficient numbers of active threads per multiprocessor (i.e., sufficient occupancy)</a:t>
            </a:r>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r>
              <a:rPr lang="en-US" sz="2000" dirty="0"/>
              <a:t>Keep the number of threads per block a </a:t>
            </a:r>
            <a:r>
              <a:rPr lang="en-US" sz="2000" dirty="0">
                <a:solidFill>
                  <a:srgbClr val="0070C0"/>
                </a:solidFill>
              </a:rPr>
              <a:t>multiple of 32</a:t>
            </a:r>
            <a:r>
              <a:rPr lang="en-US" sz="2000" dirty="0"/>
              <a:t> to avoid wasted lanes</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54</a:t>
            </a:fld>
            <a:endParaRPr lang="en-US" altLang="en-US"/>
          </a:p>
        </p:txBody>
      </p:sp>
      <p:sp>
        <p:nvSpPr>
          <p:cNvPr id="6" name="Rectangle 5"/>
          <p:cNvSpPr/>
          <p:nvPr/>
        </p:nvSpPr>
        <p:spPr>
          <a:xfrm>
            <a:off x="2286000" y="6400801"/>
            <a:ext cx="7086600" cy="276999"/>
          </a:xfrm>
          <a:prstGeom prst="rect">
            <a:avLst/>
          </a:prstGeom>
        </p:spPr>
        <p:txBody>
          <a:bodyPr wrap="square">
            <a:spAutoFit/>
          </a:bodyPr>
          <a:lstStyle/>
          <a:p>
            <a:r>
              <a:rPr lang="en-US" sz="1200" dirty="0">
                <a:hlinkClick r:id="rId2"/>
              </a:rPr>
              <a:t>http://docs.nvidia.com/cuda/cuda-c-best-practices-guide/index.html#abstract</a:t>
            </a:r>
            <a:endParaRPr lang="en-US" sz="1200" dirty="0"/>
          </a:p>
        </p:txBody>
      </p:sp>
    </p:spTree>
    <p:extLst>
      <p:ext uri="{BB962C8B-B14F-4D97-AF65-F5344CB8AC3E}">
        <p14:creationId xmlns:p14="http://schemas.microsoft.com/office/powerpoint/2010/main" val="35675733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CUDA Software: </a:t>
            </a:r>
            <a:r>
              <a:rPr lang="en-US" dirty="0">
                <a:solidFill>
                  <a:srgbClr val="FFC000"/>
                </a:solidFill>
              </a:rPr>
              <a:t>Medium-Priority</a:t>
            </a:r>
            <a:r>
              <a:rPr lang="en-US" dirty="0"/>
              <a:t> Recommendations</a:t>
            </a:r>
          </a:p>
        </p:txBody>
      </p:sp>
      <p:sp>
        <p:nvSpPr>
          <p:cNvPr id="3" name="Content Placeholder 2"/>
          <p:cNvSpPr>
            <a:spLocks noGrp="1"/>
          </p:cNvSpPr>
          <p:nvPr>
            <p:ph idx="1"/>
          </p:nvPr>
        </p:nvSpPr>
        <p:spPr/>
        <p:txBody>
          <a:bodyPr/>
          <a:lstStyle/>
          <a:p>
            <a:pPr lvl="2">
              <a:buFont typeface="+mj-lt"/>
              <a:buAutoNum type="arabicPeriod" startAt="4"/>
            </a:pPr>
            <a:endParaRPr lang="en-US" sz="1300" dirty="0"/>
          </a:p>
          <a:p>
            <a:pPr marL="457200" indent="-457200">
              <a:buFont typeface="+mj-lt"/>
              <a:buAutoNum type="arabicPeriod" startAt="4"/>
            </a:pPr>
            <a:endParaRPr lang="en-US" sz="2000" dirty="0"/>
          </a:p>
          <a:p>
            <a:pPr marL="457200" indent="-457200">
              <a:buFont typeface="+mj-lt"/>
              <a:buAutoNum type="arabicPeriod" startAt="4"/>
            </a:pPr>
            <a:endParaRPr lang="en-US" sz="2000" dirty="0"/>
          </a:p>
          <a:p>
            <a:pPr marL="457200" indent="-457200">
              <a:buFont typeface="+mj-lt"/>
              <a:buAutoNum type="arabicPeriod" startAt="4"/>
            </a:pPr>
            <a:r>
              <a:rPr lang="en-US" sz="2000" dirty="0"/>
              <a:t>Use the </a:t>
            </a:r>
            <a:r>
              <a:rPr lang="en-US" sz="2000" dirty="0">
                <a:solidFill>
                  <a:srgbClr val="0070C0"/>
                </a:solidFill>
              </a:rPr>
              <a:t>fast math library</a:t>
            </a:r>
            <a:r>
              <a:rPr lang="en-US" sz="2000" dirty="0"/>
              <a:t> whenever speed is very important and you can live with a tiny loss of accuracy</a:t>
            </a:r>
          </a:p>
          <a:p>
            <a:pPr lvl="2">
              <a:buFont typeface="+mj-lt"/>
              <a:buAutoNum type="arabicPeriod" startAt="4"/>
            </a:pPr>
            <a:endParaRPr lang="en-US" sz="1300" dirty="0"/>
          </a:p>
          <a:p>
            <a:pPr lvl="2">
              <a:buFont typeface="+mj-lt"/>
              <a:buAutoNum type="arabicPeriod" startAt="4"/>
            </a:pPr>
            <a:endParaRPr lang="en-US" sz="1300" dirty="0"/>
          </a:p>
          <a:p>
            <a:pPr lvl="2">
              <a:buFont typeface="+mj-lt"/>
              <a:buAutoNum type="arabicPeriod" startAt="4"/>
            </a:pPr>
            <a:endParaRPr lang="en-US" sz="1300" dirty="0"/>
          </a:p>
          <a:p>
            <a:pPr marL="457200" indent="-457200">
              <a:buFont typeface="+mj-lt"/>
              <a:buAutoNum type="arabicPeriod" startAt="4"/>
            </a:pPr>
            <a:r>
              <a:rPr lang="en-US" sz="2000" dirty="0">
                <a:solidFill>
                  <a:srgbClr val="0070C0"/>
                </a:solidFill>
              </a:rPr>
              <a:t>Avoid thread divergence</a:t>
            </a:r>
          </a:p>
          <a:p>
            <a:pPr marL="457200" indent="-457200">
              <a:buFont typeface="+mj-lt"/>
              <a:buAutoNum type="arabicPeriod" startAt="4"/>
            </a:pPr>
            <a:endParaRPr lang="en-US" sz="2000" dirty="0"/>
          </a:p>
          <a:p>
            <a:pPr lvl="2">
              <a:buFont typeface="+mj-lt"/>
              <a:buAutoNum type="arabicPeriod" startAt="4"/>
            </a:pPr>
            <a:endParaRPr lang="en-US" sz="1300" dirty="0"/>
          </a:p>
          <a:p>
            <a:pPr lvl="2">
              <a:buFont typeface="+mj-lt"/>
              <a:buAutoNum type="arabicPeriod" startAt="4"/>
            </a:pPr>
            <a:endParaRPr lang="en-US" sz="1300" dirty="0"/>
          </a:p>
          <a:p>
            <a:pPr lvl="2">
              <a:buFont typeface="+mj-lt"/>
              <a:buAutoNum type="arabicPeriod" startAt="4"/>
            </a:pPr>
            <a:endParaRPr lang="en-US" sz="13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55</a:t>
            </a:fld>
            <a:endParaRPr lang="en-US" altLang="en-US"/>
          </a:p>
        </p:txBody>
      </p:sp>
      <p:sp>
        <p:nvSpPr>
          <p:cNvPr id="5" name="Rectangle 4"/>
          <p:cNvSpPr/>
          <p:nvPr/>
        </p:nvSpPr>
        <p:spPr>
          <a:xfrm>
            <a:off x="1676400" y="6477000"/>
            <a:ext cx="6477000" cy="261610"/>
          </a:xfrm>
          <a:prstGeom prst="rect">
            <a:avLst/>
          </a:prstGeom>
        </p:spPr>
        <p:txBody>
          <a:bodyPr wrap="square">
            <a:spAutoFit/>
          </a:bodyPr>
          <a:lstStyle/>
          <a:p>
            <a:r>
              <a:rPr lang="en-US" sz="1100" dirty="0">
                <a:hlinkClick r:id="rId3"/>
              </a:rPr>
              <a:t>http://docs.nvidia.com/cuda/cuda-c-best-practices-guide/index.html#abstract</a:t>
            </a:r>
            <a:endParaRPr lang="en-US" sz="1100" dirty="0"/>
          </a:p>
        </p:txBody>
      </p:sp>
    </p:spTree>
    <p:extLst>
      <p:ext uri="{BB962C8B-B14F-4D97-AF65-F5344CB8AC3E}">
        <p14:creationId xmlns:p14="http://schemas.microsoft.com/office/powerpoint/2010/main" val="20552667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3432" y="3867864"/>
            <a:ext cx="9732411" cy="823393"/>
          </a:xfrm>
        </p:spPr>
        <p:txBody>
          <a:bodyPr/>
          <a:lstStyle/>
          <a:p>
            <a:r>
              <a:rPr lang="en-US" dirty="0"/>
              <a:t>Some nuts and bolts, compiler related and such</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19091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p:txBody>
          <a:bodyPr/>
          <a:lstStyle/>
          <a:p>
            <a:r>
              <a:rPr lang="en-US" altLang="ko-KR" sz="3200" dirty="0">
                <a:ea typeface="Gulim" pitchFamily="34" charset="-127"/>
              </a:rPr>
              <a:t>Compiling CUDA Code</a:t>
            </a:r>
            <a:r>
              <a:rPr lang="en-US" altLang="ko-KR" dirty="0">
                <a:ea typeface="Gulim" pitchFamily="34" charset="-127"/>
              </a:rPr>
              <a:t/>
            </a:r>
            <a:br>
              <a:rPr lang="en-US" altLang="ko-KR" dirty="0">
                <a:ea typeface="Gulim" pitchFamily="34" charset="-127"/>
              </a:rPr>
            </a:br>
            <a:r>
              <a:rPr lang="en-US" altLang="ko-KR" sz="1800" dirty="0">
                <a:ea typeface="Gulim" pitchFamily="34" charset="-127"/>
              </a:rPr>
              <a:t>[with </a:t>
            </a:r>
            <a:r>
              <a:rPr lang="en-US" altLang="ko-KR" sz="2000" dirty="0" err="1">
                <a:latin typeface="Consolas" pitchFamily="49" charset="0"/>
                <a:ea typeface="Gulim" pitchFamily="34" charset="-127"/>
                <a:cs typeface="Consolas" pitchFamily="49" charset="0"/>
              </a:rPr>
              <a:t>nvcc</a:t>
            </a:r>
            <a:r>
              <a:rPr lang="en-US" altLang="ko-KR" sz="1800" dirty="0">
                <a:ea typeface="Gulim" pitchFamily="34" charset="-127"/>
              </a:rPr>
              <a:t> driver]</a:t>
            </a:r>
            <a:endParaRPr lang="en-US" sz="1800" dirty="0"/>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57</a:t>
            </a:fld>
            <a:endParaRPr lang="en-US" altLang="en-US" dirty="0"/>
          </a:p>
        </p:txBody>
      </p:sp>
      <p:grpSp>
        <p:nvGrpSpPr>
          <p:cNvPr id="864260" name="Group 4"/>
          <p:cNvGrpSpPr>
            <a:grpSpLocks/>
          </p:cNvGrpSpPr>
          <p:nvPr/>
        </p:nvGrpSpPr>
        <p:grpSpPr bwMode="auto">
          <a:xfrm>
            <a:off x="3764643" y="1007378"/>
            <a:ext cx="4394200" cy="5438775"/>
            <a:chOff x="1736" y="744"/>
            <a:chExt cx="2768" cy="3426"/>
          </a:xfrm>
        </p:grpSpPr>
        <p:sp>
          <p:nvSpPr>
            <p:cNvPr id="864261" name="Oval 5"/>
            <p:cNvSpPr>
              <a:spLocks noChangeArrowheads="1"/>
            </p:cNvSpPr>
            <p:nvPr/>
          </p:nvSpPr>
          <p:spPr bwMode="auto">
            <a:xfrm>
              <a:off x="2280" y="1440"/>
              <a:ext cx="960" cy="480"/>
            </a:xfrm>
            <a:prstGeom prst="ellipse">
              <a:avLst/>
            </a:prstGeom>
            <a:solidFill>
              <a:srgbClr val="008000"/>
            </a:solidFill>
            <a:ln w="19050" algn="ctr">
              <a:solidFill>
                <a:schemeClr val="tx1"/>
              </a:solidFill>
              <a:round/>
              <a:headEnd/>
              <a:tailEnd/>
            </a:ln>
            <a:effectLst/>
          </p:spPr>
          <p:txBody>
            <a:bodyPr wrap="none" anchor="ctr"/>
            <a:lstStyle/>
            <a:p>
              <a:pPr algn="ctr">
                <a:buSzPct val="180000"/>
                <a:tabLst>
                  <a:tab pos="3714750" algn="l"/>
                </a:tabLst>
              </a:pPr>
              <a:r>
                <a:rPr lang="en-US" b="1">
                  <a:solidFill>
                    <a:schemeClr val="bg1"/>
                  </a:solidFill>
                  <a:latin typeface="Arial" pitchFamily="34" charset="0"/>
                </a:rPr>
                <a:t>NVCC</a:t>
              </a:r>
            </a:p>
          </p:txBody>
        </p:sp>
        <p:sp>
          <p:nvSpPr>
            <p:cNvPr id="864262" name="AutoShape 6"/>
            <p:cNvSpPr>
              <a:spLocks noChangeArrowheads="1"/>
            </p:cNvSpPr>
            <p:nvPr/>
          </p:nvSpPr>
          <p:spPr bwMode="auto">
            <a:xfrm>
              <a:off x="2280" y="744"/>
              <a:ext cx="960" cy="480"/>
            </a:xfrm>
            <a:prstGeom prst="flowChartDocument">
              <a:avLst/>
            </a:prstGeom>
            <a:solidFill>
              <a:srgbClr val="0066CC"/>
            </a:solidFill>
            <a:ln w="19050" algn="ctr">
              <a:solidFill>
                <a:schemeClr val="tx1"/>
              </a:solidFill>
              <a:miter lim="800000"/>
              <a:headEnd/>
              <a:tailEnd/>
            </a:ln>
            <a:effectLst/>
          </p:spPr>
          <p:txBody>
            <a:bodyPr wrap="none" anchor="ctr"/>
            <a:lstStyle/>
            <a:p>
              <a:pPr marL="3175" lvl="1" algn="ctr">
                <a:buSzPct val="180000"/>
                <a:tabLst>
                  <a:tab pos="3714750" algn="l"/>
                </a:tabLst>
              </a:pPr>
              <a:r>
                <a:rPr lang="en-US" b="1" dirty="0">
                  <a:solidFill>
                    <a:schemeClr val="bg1"/>
                  </a:solidFill>
                  <a:latin typeface="Arial" pitchFamily="34" charset="0"/>
                </a:rPr>
                <a:t>C/C++ CUDA</a:t>
              </a:r>
            </a:p>
            <a:p>
              <a:pPr marL="3175" lvl="1" algn="ctr">
                <a:buSzPct val="180000"/>
                <a:tabLst>
                  <a:tab pos="3714750" algn="l"/>
                </a:tabLst>
              </a:pPr>
              <a:r>
                <a:rPr lang="en-US" b="1" dirty="0">
                  <a:solidFill>
                    <a:schemeClr val="bg1"/>
                  </a:solidFill>
                  <a:latin typeface="Arial" pitchFamily="34" charset="0"/>
                </a:rPr>
                <a:t>Application</a:t>
              </a:r>
            </a:p>
          </p:txBody>
        </p:sp>
        <p:sp>
          <p:nvSpPr>
            <p:cNvPr id="864263" name="Oval 7"/>
            <p:cNvSpPr>
              <a:spLocks noChangeArrowheads="1"/>
            </p:cNvSpPr>
            <p:nvPr/>
          </p:nvSpPr>
          <p:spPr bwMode="auto">
            <a:xfrm>
              <a:off x="2131" y="2670"/>
              <a:ext cx="1250" cy="528"/>
            </a:xfrm>
            <a:prstGeom prst="ellipse">
              <a:avLst/>
            </a:prstGeom>
            <a:solidFill>
              <a:srgbClr val="008000"/>
            </a:solidFill>
            <a:ln w="19050" algn="ctr">
              <a:solidFill>
                <a:schemeClr val="tx1"/>
              </a:solidFill>
              <a:round/>
              <a:headEnd/>
              <a:tailEnd/>
            </a:ln>
            <a:effectLst/>
          </p:spPr>
          <p:txBody>
            <a:bodyPr wrap="none" anchor="ctr"/>
            <a:lstStyle/>
            <a:p>
              <a:pPr algn="ctr">
                <a:buSzPct val="180000"/>
                <a:tabLst>
                  <a:tab pos="3714750" algn="l"/>
                </a:tabLst>
              </a:pPr>
              <a:r>
                <a:rPr lang="en-US" b="1" dirty="0">
                  <a:solidFill>
                    <a:schemeClr val="bg1"/>
                  </a:solidFill>
                  <a:latin typeface="Arial" pitchFamily="34" charset="0"/>
                </a:rPr>
                <a:t>PTX to Target</a:t>
              </a:r>
            </a:p>
            <a:p>
              <a:pPr algn="ctr">
                <a:buSzPct val="180000"/>
                <a:tabLst>
                  <a:tab pos="3714750" algn="l"/>
                </a:tabLst>
              </a:pPr>
              <a:r>
                <a:rPr lang="en-US" sz="2000" b="1" dirty="0">
                  <a:solidFill>
                    <a:schemeClr val="bg1"/>
                  </a:solidFill>
                  <a:latin typeface="Arial" pitchFamily="34" charset="0"/>
                </a:rPr>
                <a:t>Compile</a:t>
              </a:r>
            </a:p>
          </p:txBody>
        </p:sp>
        <p:cxnSp>
          <p:nvCxnSpPr>
            <p:cNvPr id="864264" name="AutoShape 8"/>
            <p:cNvCxnSpPr>
              <a:cxnSpLocks noChangeShapeType="1"/>
              <a:stCxn id="864262" idx="2"/>
              <a:endCxn id="864261" idx="0"/>
            </p:cNvCxnSpPr>
            <p:nvPr/>
          </p:nvCxnSpPr>
          <p:spPr bwMode="auto">
            <a:xfrm rot="5400000">
              <a:off x="2644" y="1319"/>
              <a:ext cx="231" cy="0"/>
            </a:xfrm>
            <a:prstGeom prst="straightConnector1">
              <a:avLst/>
            </a:prstGeom>
            <a:noFill/>
            <a:ln w="19050">
              <a:solidFill>
                <a:schemeClr val="tx1"/>
              </a:solidFill>
              <a:round/>
              <a:headEnd/>
              <a:tailEnd type="triangle" w="lg" len="med"/>
            </a:ln>
            <a:effectLst/>
          </p:spPr>
        </p:cxnSp>
        <p:cxnSp>
          <p:nvCxnSpPr>
            <p:cNvPr id="864265" name="AutoShape 9"/>
            <p:cNvCxnSpPr>
              <a:cxnSpLocks noChangeShapeType="1"/>
              <a:stCxn id="864261" idx="4"/>
              <a:endCxn id="864271" idx="0"/>
            </p:cNvCxnSpPr>
            <p:nvPr/>
          </p:nvCxnSpPr>
          <p:spPr bwMode="auto">
            <a:xfrm rot="5400000">
              <a:off x="2663" y="2023"/>
              <a:ext cx="194" cy="0"/>
            </a:xfrm>
            <a:prstGeom prst="straightConnector1">
              <a:avLst/>
            </a:prstGeom>
            <a:noFill/>
            <a:ln w="19050">
              <a:solidFill>
                <a:schemeClr val="tx1"/>
              </a:solidFill>
              <a:round/>
              <a:headEnd/>
              <a:tailEnd type="triangle" w="lg" len="med"/>
            </a:ln>
            <a:effectLst/>
          </p:spPr>
        </p:cxnSp>
        <p:cxnSp>
          <p:nvCxnSpPr>
            <p:cNvPr id="864266" name="AutoShape 10"/>
            <p:cNvCxnSpPr>
              <a:cxnSpLocks noChangeShapeType="1"/>
              <a:stCxn id="864271" idx="2"/>
              <a:endCxn id="864263" idx="0"/>
            </p:cNvCxnSpPr>
            <p:nvPr/>
          </p:nvCxnSpPr>
          <p:spPr bwMode="auto">
            <a:xfrm rot="5400000">
              <a:off x="2628" y="2532"/>
              <a:ext cx="260" cy="4"/>
            </a:xfrm>
            <a:prstGeom prst="curvedConnector3">
              <a:avLst>
                <a:gd name="adj1" fmla="val 53079"/>
              </a:avLst>
            </a:prstGeom>
            <a:noFill/>
            <a:ln w="19050">
              <a:solidFill>
                <a:schemeClr val="tx1"/>
              </a:solidFill>
              <a:round/>
              <a:headEnd/>
              <a:tailEnd type="triangle" w="lg" len="med"/>
            </a:ln>
            <a:effectLst/>
          </p:spPr>
        </p:cxnSp>
        <p:sp>
          <p:nvSpPr>
            <p:cNvPr id="864267" name="AutoShape 11"/>
            <p:cNvSpPr>
              <a:spLocks noChangeArrowheads="1"/>
            </p:cNvSpPr>
            <p:nvPr/>
          </p:nvSpPr>
          <p:spPr bwMode="auto">
            <a:xfrm>
              <a:off x="1978" y="3534"/>
              <a:ext cx="485" cy="364"/>
            </a:xfrm>
            <a:prstGeom prst="flowChartDocument">
              <a:avLst/>
            </a:prstGeom>
            <a:solidFill>
              <a:srgbClr val="000099"/>
            </a:solidFill>
            <a:ln w="19050" algn="ctr">
              <a:solidFill>
                <a:schemeClr val="tx1"/>
              </a:solidFill>
              <a:miter lim="800000"/>
              <a:headEnd/>
              <a:tailEnd/>
            </a:ln>
            <a:effectLst/>
          </p:spPr>
          <p:txBody>
            <a:bodyPr wrap="none" lIns="0" rIns="182880" anchor="ctr"/>
            <a:lstStyle/>
            <a:p>
              <a:pPr marL="1588" lvl="1" algn="ctr">
                <a:spcBef>
                  <a:spcPct val="20000"/>
                </a:spcBef>
                <a:buSzPct val="180000"/>
                <a:tabLst>
                  <a:tab pos="3714750" algn="l"/>
                </a:tabLst>
              </a:pPr>
              <a:r>
                <a:rPr lang="en-US" b="1" dirty="0">
                  <a:solidFill>
                    <a:schemeClr val="bg1"/>
                  </a:solidFill>
                  <a:latin typeface="Arial" pitchFamily="34" charset="0"/>
                </a:rPr>
                <a:t> K20X</a:t>
              </a:r>
            </a:p>
          </p:txBody>
        </p:sp>
        <p:sp>
          <p:nvSpPr>
            <p:cNvPr id="864268" name="AutoShape 12"/>
            <p:cNvSpPr>
              <a:spLocks noChangeArrowheads="1"/>
            </p:cNvSpPr>
            <p:nvPr/>
          </p:nvSpPr>
          <p:spPr bwMode="auto">
            <a:xfrm>
              <a:off x="2523" y="3534"/>
              <a:ext cx="485" cy="364"/>
            </a:xfrm>
            <a:prstGeom prst="flowChartDocument">
              <a:avLst/>
            </a:prstGeom>
            <a:solidFill>
              <a:srgbClr val="000099"/>
            </a:solidFill>
            <a:ln w="19050" algn="ctr">
              <a:solidFill>
                <a:schemeClr val="tx1"/>
              </a:solidFill>
              <a:miter lim="800000"/>
              <a:headEnd/>
              <a:tailEnd/>
            </a:ln>
            <a:effectLst/>
          </p:spPr>
          <p:txBody>
            <a:bodyPr wrap="none" lIns="0" rIns="182880" anchor="ctr"/>
            <a:lstStyle/>
            <a:p>
              <a:pPr marL="1588" lvl="1" algn="ctr">
                <a:spcBef>
                  <a:spcPct val="20000"/>
                </a:spcBef>
                <a:buSzPct val="180000"/>
                <a:tabLst>
                  <a:tab pos="3714750" algn="l"/>
                </a:tabLst>
              </a:pPr>
              <a:r>
                <a:rPr lang="en-US" b="1">
                  <a:solidFill>
                    <a:schemeClr val="bg1"/>
                  </a:solidFill>
                  <a:latin typeface="Arial" pitchFamily="34" charset="0"/>
                </a:rPr>
                <a:t>   …</a:t>
              </a:r>
            </a:p>
          </p:txBody>
        </p:sp>
        <p:sp>
          <p:nvSpPr>
            <p:cNvPr id="864269" name="AutoShape 13"/>
            <p:cNvSpPr>
              <a:spLocks noChangeArrowheads="1"/>
            </p:cNvSpPr>
            <p:nvPr/>
          </p:nvSpPr>
          <p:spPr bwMode="auto">
            <a:xfrm>
              <a:off x="3069" y="3534"/>
              <a:ext cx="485" cy="364"/>
            </a:xfrm>
            <a:prstGeom prst="flowChartDocument">
              <a:avLst/>
            </a:prstGeom>
            <a:solidFill>
              <a:srgbClr val="000099"/>
            </a:solidFill>
            <a:ln w="19050" algn="ctr">
              <a:solidFill>
                <a:schemeClr val="tx1"/>
              </a:solidFill>
              <a:miter lim="800000"/>
              <a:headEnd/>
              <a:tailEnd/>
            </a:ln>
            <a:effectLst/>
          </p:spPr>
          <p:txBody>
            <a:bodyPr wrap="none" lIns="0" rIns="182880" anchor="ctr"/>
            <a:lstStyle/>
            <a:p>
              <a:pPr algn="ctr">
                <a:spcBef>
                  <a:spcPct val="20000"/>
                </a:spcBef>
                <a:buSzPct val="180000"/>
                <a:tabLst>
                  <a:tab pos="3714750" algn="l"/>
                </a:tabLst>
              </a:pPr>
              <a:r>
                <a:rPr lang="en-US" b="1" dirty="0">
                  <a:solidFill>
                    <a:schemeClr val="bg1"/>
                  </a:solidFill>
                  <a:latin typeface="Arial" pitchFamily="34" charset="0"/>
                </a:rPr>
                <a:t>    P100 </a:t>
              </a:r>
            </a:p>
          </p:txBody>
        </p:sp>
        <p:sp>
          <p:nvSpPr>
            <p:cNvPr id="864270" name="Text Box 14"/>
            <p:cNvSpPr txBox="1">
              <a:spLocks noChangeArrowheads="1"/>
            </p:cNvSpPr>
            <p:nvPr/>
          </p:nvSpPr>
          <p:spPr bwMode="auto">
            <a:xfrm>
              <a:off x="1736" y="3918"/>
              <a:ext cx="2110" cy="252"/>
            </a:xfrm>
            <a:prstGeom prst="rect">
              <a:avLst/>
            </a:prstGeom>
            <a:noFill/>
            <a:ln w="9525" algn="ctr">
              <a:noFill/>
              <a:miter lim="800000"/>
              <a:headEnd/>
              <a:tailEnd/>
            </a:ln>
            <a:effectLst/>
          </p:spPr>
          <p:txBody>
            <a:bodyPr wrap="square">
              <a:spAutoFit/>
            </a:bodyPr>
            <a:lstStyle/>
            <a:p>
              <a:pPr algn="ctr">
                <a:spcBef>
                  <a:spcPct val="20000"/>
                </a:spcBef>
                <a:buSzPct val="180000"/>
                <a:tabLst>
                  <a:tab pos="3714750" algn="l"/>
                </a:tabLst>
              </a:pPr>
              <a:r>
                <a:rPr lang="en-US" sz="2000" b="1" dirty="0">
                  <a:latin typeface="Arial" pitchFamily="34" charset="0"/>
                </a:rPr>
                <a:t>Target binary </a:t>
              </a:r>
              <a:r>
                <a:rPr lang="en-US" sz="2000" b="1" dirty="0" err="1">
                  <a:solidFill>
                    <a:srgbClr val="0070C0"/>
                  </a:solidFill>
                  <a:latin typeface="Consolas" panose="020B0609020204030204" pitchFamily="49" charset="0"/>
                </a:rPr>
                <a:t>cubin</a:t>
              </a:r>
              <a:r>
                <a:rPr lang="en-US" sz="2000" b="1" dirty="0">
                  <a:latin typeface="Arial" pitchFamily="34" charset="0"/>
                </a:rPr>
                <a:t> code</a:t>
              </a:r>
            </a:p>
          </p:txBody>
        </p:sp>
        <p:sp>
          <p:nvSpPr>
            <p:cNvPr id="864271" name="AutoShape 15"/>
            <p:cNvSpPr>
              <a:spLocks noChangeArrowheads="1"/>
            </p:cNvSpPr>
            <p:nvPr/>
          </p:nvSpPr>
          <p:spPr bwMode="auto">
            <a:xfrm>
              <a:off x="2304" y="2126"/>
              <a:ext cx="912" cy="288"/>
            </a:xfrm>
            <a:prstGeom prst="flowChartDocument">
              <a:avLst/>
            </a:prstGeom>
            <a:solidFill>
              <a:srgbClr val="6666FF"/>
            </a:solidFill>
            <a:ln w="19050" algn="ctr">
              <a:solidFill>
                <a:schemeClr val="tx1"/>
              </a:solidFill>
              <a:miter lim="800000"/>
              <a:headEnd/>
              <a:tailEnd/>
            </a:ln>
            <a:effectLst/>
          </p:spPr>
          <p:txBody>
            <a:bodyPr wrap="none" anchor="ctr"/>
            <a:lstStyle/>
            <a:p>
              <a:pPr marL="4763" lvl="1" algn="ctr">
                <a:buSzPct val="180000"/>
                <a:tabLst>
                  <a:tab pos="3714750" algn="l"/>
                </a:tabLst>
              </a:pPr>
              <a:r>
                <a:rPr lang="en-US" b="1">
                  <a:solidFill>
                    <a:schemeClr val="bg1"/>
                  </a:solidFill>
                  <a:latin typeface="Arial" pitchFamily="34" charset="0"/>
                </a:rPr>
                <a:t>PTX Code</a:t>
              </a:r>
            </a:p>
          </p:txBody>
        </p:sp>
        <p:cxnSp>
          <p:nvCxnSpPr>
            <p:cNvPr id="864272" name="AutoShape 16"/>
            <p:cNvCxnSpPr>
              <a:cxnSpLocks noChangeShapeType="1"/>
              <a:stCxn id="864263" idx="4"/>
              <a:endCxn id="864267" idx="0"/>
            </p:cNvCxnSpPr>
            <p:nvPr/>
          </p:nvCxnSpPr>
          <p:spPr bwMode="auto">
            <a:xfrm rot="5400000">
              <a:off x="2327" y="3098"/>
              <a:ext cx="324" cy="535"/>
            </a:xfrm>
            <a:prstGeom prst="curvedConnector3">
              <a:avLst>
                <a:gd name="adj1" fmla="val 50000"/>
              </a:avLst>
            </a:prstGeom>
            <a:noFill/>
            <a:ln w="19050">
              <a:solidFill>
                <a:schemeClr val="tx1"/>
              </a:solidFill>
              <a:round/>
              <a:headEnd/>
              <a:tailEnd type="triangle" w="lg" len="med"/>
            </a:ln>
            <a:effectLst/>
          </p:spPr>
        </p:cxnSp>
        <p:cxnSp>
          <p:nvCxnSpPr>
            <p:cNvPr id="864273" name="AutoShape 17"/>
            <p:cNvCxnSpPr>
              <a:cxnSpLocks noChangeShapeType="1"/>
              <a:stCxn id="864263" idx="4"/>
              <a:endCxn id="864268" idx="0"/>
            </p:cNvCxnSpPr>
            <p:nvPr/>
          </p:nvCxnSpPr>
          <p:spPr bwMode="auto">
            <a:xfrm rot="16200000" flipH="1">
              <a:off x="2599" y="3361"/>
              <a:ext cx="324" cy="10"/>
            </a:xfrm>
            <a:prstGeom prst="curvedConnector3">
              <a:avLst>
                <a:gd name="adj1" fmla="val 50000"/>
              </a:avLst>
            </a:prstGeom>
            <a:noFill/>
            <a:ln w="19050">
              <a:solidFill>
                <a:schemeClr val="tx1"/>
              </a:solidFill>
              <a:round/>
              <a:headEnd/>
              <a:tailEnd type="triangle" w="lg" len="med"/>
            </a:ln>
            <a:effectLst/>
          </p:spPr>
        </p:cxnSp>
        <p:cxnSp>
          <p:nvCxnSpPr>
            <p:cNvPr id="864274" name="AutoShape 18"/>
            <p:cNvCxnSpPr>
              <a:cxnSpLocks noChangeShapeType="1"/>
              <a:stCxn id="864263" idx="4"/>
              <a:endCxn id="864269" idx="0"/>
            </p:cNvCxnSpPr>
            <p:nvPr/>
          </p:nvCxnSpPr>
          <p:spPr bwMode="auto">
            <a:xfrm rot="16200000" flipH="1">
              <a:off x="2872" y="3088"/>
              <a:ext cx="324" cy="556"/>
            </a:xfrm>
            <a:prstGeom prst="curvedConnector3">
              <a:avLst>
                <a:gd name="adj1" fmla="val 50000"/>
              </a:avLst>
            </a:prstGeom>
            <a:noFill/>
            <a:ln w="19050">
              <a:solidFill>
                <a:schemeClr val="tx1"/>
              </a:solidFill>
              <a:round/>
              <a:headEnd/>
              <a:tailEnd type="triangle" w="lg" len="med"/>
            </a:ln>
            <a:effectLst/>
          </p:spPr>
        </p:cxnSp>
        <p:cxnSp>
          <p:nvCxnSpPr>
            <p:cNvPr id="864275" name="AutoShape 19"/>
            <p:cNvCxnSpPr>
              <a:cxnSpLocks noChangeShapeType="1"/>
              <a:stCxn id="864261" idx="6"/>
              <a:endCxn id="864276" idx="1"/>
            </p:cNvCxnSpPr>
            <p:nvPr/>
          </p:nvCxnSpPr>
          <p:spPr bwMode="auto">
            <a:xfrm flipV="1">
              <a:off x="3246" y="1678"/>
              <a:ext cx="340" cy="2"/>
            </a:xfrm>
            <a:prstGeom prst="curvedConnector3">
              <a:avLst>
                <a:gd name="adj1" fmla="val 50000"/>
              </a:avLst>
            </a:prstGeom>
            <a:noFill/>
            <a:ln w="19050">
              <a:solidFill>
                <a:schemeClr val="tx1"/>
              </a:solidFill>
              <a:round/>
              <a:headEnd/>
              <a:tailEnd type="triangle" w="lg" len="med"/>
            </a:ln>
            <a:effectLst/>
          </p:spPr>
        </p:cxnSp>
        <p:sp>
          <p:nvSpPr>
            <p:cNvPr id="864276" name="AutoShape 20"/>
            <p:cNvSpPr>
              <a:spLocks noChangeArrowheads="1"/>
            </p:cNvSpPr>
            <p:nvPr/>
          </p:nvSpPr>
          <p:spPr bwMode="auto">
            <a:xfrm>
              <a:off x="3592" y="1534"/>
              <a:ext cx="912" cy="288"/>
            </a:xfrm>
            <a:prstGeom prst="flowChartDocument">
              <a:avLst/>
            </a:prstGeom>
            <a:solidFill>
              <a:srgbClr val="6666FF"/>
            </a:solidFill>
            <a:ln w="19050" algn="ctr">
              <a:solidFill>
                <a:schemeClr val="tx1"/>
              </a:solidFill>
              <a:miter lim="800000"/>
              <a:headEnd/>
              <a:tailEnd/>
            </a:ln>
            <a:effectLst/>
          </p:spPr>
          <p:txBody>
            <a:bodyPr wrap="none" anchor="ctr"/>
            <a:lstStyle/>
            <a:p>
              <a:pPr marL="4763" lvl="1" algn="ctr">
                <a:buSzPct val="180000"/>
                <a:tabLst>
                  <a:tab pos="3714750" algn="l"/>
                </a:tabLst>
              </a:pPr>
              <a:r>
                <a:rPr lang="en-US" b="1">
                  <a:solidFill>
                    <a:schemeClr val="bg1"/>
                  </a:solidFill>
                  <a:latin typeface="Arial" pitchFamily="34" charset="0"/>
                </a:rPr>
                <a:t>CPU Code</a:t>
              </a:r>
            </a:p>
          </p:txBody>
        </p:sp>
      </p:grpSp>
    </p:spTree>
    <p:extLst>
      <p:ext uri="{BB962C8B-B14F-4D97-AF65-F5344CB8AC3E}">
        <p14:creationId xmlns:p14="http://schemas.microsoft.com/office/powerpoint/2010/main" val="40028638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p:txBody>
          <a:bodyPr/>
          <a:lstStyle/>
          <a:p>
            <a:r>
              <a:rPr lang="en-US" sz="3200" dirty="0">
                <a:ea typeface="Gulim" pitchFamily="34" charset="-127"/>
              </a:rPr>
              <a:t>PTX: Parallel Thread </a:t>
            </a:r>
            <a:r>
              <a:rPr lang="en-US" sz="3200" dirty="0" err="1">
                <a:ea typeface="Gulim" pitchFamily="34" charset="-127"/>
              </a:rPr>
              <a:t>eXecution</a:t>
            </a:r>
            <a:endParaRPr lang="en-US" sz="3200" dirty="0"/>
          </a:p>
        </p:txBody>
      </p:sp>
      <p:sp>
        <p:nvSpPr>
          <p:cNvPr id="7" name="Slide Number Placeholder 6"/>
          <p:cNvSpPr>
            <a:spLocks noGrp="1"/>
          </p:cNvSpPr>
          <p:nvPr>
            <p:ph type="sldNum" sz="quarter" idx="12"/>
          </p:nvPr>
        </p:nvSpPr>
        <p:spPr/>
        <p:txBody>
          <a:bodyPr/>
          <a:lstStyle/>
          <a:p>
            <a:fld id="{2607EFA3-406F-4E56-9DD2-4C036976C4CD}" type="slidenum">
              <a:rPr lang="en-US" altLang="en-US" smtClean="0"/>
              <a:pPr/>
              <a:t>58</a:t>
            </a:fld>
            <a:endParaRPr lang="en-US" altLang="en-US" dirty="0"/>
          </a:p>
        </p:txBody>
      </p:sp>
      <p:sp>
        <p:nvSpPr>
          <p:cNvPr id="864259" name="Rectangle 3"/>
          <p:cNvSpPr>
            <a:spLocks noGrp="1" noChangeArrowheads="1"/>
          </p:cNvSpPr>
          <p:nvPr>
            <p:ph idx="4294967295"/>
          </p:nvPr>
        </p:nvSpPr>
        <p:spPr>
          <a:xfrm>
            <a:off x="662009" y="1090613"/>
            <a:ext cx="4572000" cy="3862387"/>
          </a:xfrm>
          <a:ln>
            <a:solidFill>
              <a:schemeClr val="tx1"/>
            </a:solidFill>
          </a:ln>
        </p:spPr>
        <p:txBody>
          <a:bodyPr vert="horz" lIns="91440" tIns="45720" rIns="91440" bIns="45720" rtlCol="0" anchor="t">
            <a:normAutofit/>
          </a:bodyPr>
          <a:lstStyle/>
          <a:p>
            <a:r>
              <a:rPr lang="en-US" sz="2000" dirty="0"/>
              <a:t>PTX: an assembly language used in CUDA programming environment</a:t>
            </a:r>
          </a:p>
          <a:p>
            <a:pPr lvl="2"/>
            <a:endParaRPr lang="en-US" sz="1300" dirty="0"/>
          </a:p>
          <a:p>
            <a:r>
              <a:rPr lang="en-US" sz="2000" b="1" dirty="0" err="1">
                <a:latin typeface="Courier New"/>
                <a:cs typeface="Courier New"/>
              </a:rPr>
              <a:t>nvcc</a:t>
            </a:r>
            <a:r>
              <a:rPr lang="en-US" sz="2000" dirty="0"/>
              <a:t> translates code written in CUDA’s C into the language-agnostic Intermediate Representation, and then into PTX assembly</a:t>
            </a:r>
            <a:endParaRPr lang="en-US" sz="2000" dirty="0">
              <a:cs typeface="Calibri"/>
            </a:endParaRPr>
          </a:p>
          <a:p>
            <a:pPr lvl="2"/>
            <a:endParaRPr lang="en-US" sz="1300" dirty="0"/>
          </a:p>
          <a:p>
            <a:r>
              <a:rPr lang="en-US" sz="2000" b="1" dirty="0" err="1">
                <a:latin typeface="Courier New"/>
                <a:cs typeface="Courier New"/>
              </a:rPr>
              <a:t>nvcc</a:t>
            </a:r>
            <a:r>
              <a:rPr lang="en-US" sz="2000" dirty="0"/>
              <a:t> subsequently invokes an assembler which translates the PTX into a binary code which can be run on a certain GPU</a:t>
            </a:r>
            <a:endParaRPr lang="en-US" sz="2000" dirty="0">
              <a:cs typeface="Calibri"/>
            </a:endParaRPr>
          </a:p>
        </p:txBody>
      </p:sp>
      <p:sp>
        <p:nvSpPr>
          <p:cNvPr id="3" name="Rectangle 2"/>
          <p:cNvSpPr/>
          <p:nvPr/>
        </p:nvSpPr>
        <p:spPr>
          <a:xfrm>
            <a:off x="6629400" y="1463220"/>
            <a:ext cx="3925312" cy="4708981"/>
          </a:xfrm>
          <a:prstGeom prst="rect">
            <a:avLst/>
          </a:prstGeom>
          <a:solidFill>
            <a:schemeClr val="bg1">
              <a:lumMod val="85000"/>
            </a:schemeClr>
          </a:solidFill>
        </p:spPr>
        <p:txBody>
          <a:bodyPr wrap="square">
            <a:spAutoFit/>
          </a:bodyPr>
          <a:lstStyle/>
          <a:p>
            <a:r>
              <a:rPr lang="en-US" sz="1000" b="1" dirty="0">
                <a:latin typeface="Consolas" pitchFamily="49" charset="0"/>
                <a:cs typeface="Consolas" pitchFamily="49" charset="0"/>
              </a:rPr>
              <a:t>.entry _Z10fillKernelPii (</a:t>
            </a:r>
          </a:p>
          <a:p>
            <a:r>
              <a:rPr lang="en-US" sz="1000" b="1" dirty="0">
                <a:latin typeface="Consolas" pitchFamily="49" charset="0"/>
                <a:cs typeface="Consolas" pitchFamily="49" charset="0"/>
              </a:rPr>
              <a:t>.</a:t>
            </a:r>
            <a:r>
              <a:rPr lang="en-US" sz="1000" b="1" dirty="0" err="1">
                <a:latin typeface="Consolas" pitchFamily="49" charset="0"/>
                <a:cs typeface="Consolas" pitchFamily="49" charset="0"/>
              </a:rPr>
              <a:t>param</a:t>
            </a:r>
            <a:r>
              <a:rPr lang="en-US" sz="1000" b="1" dirty="0">
                <a:latin typeface="Consolas" pitchFamily="49" charset="0"/>
                <a:cs typeface="Consolas" pitchFamily="49" charset="0"/>
              </a:rPr>
              <a:t> .u64 __cudaparm__Z10fillKernelPii_a,</a:t>
            </a:r>
          </a:p>
          <a:p>
            <a:r>
              <a:rPr lang="en-US" sz="1000" b="1" dirty="0">
                <a:latin typeface="Consolas" pitchFamily="49" charset="0"/>
                <a:cs typeface="Consolas" pitchFamily="49" charset="0"/>
              </a:rPr>
              <a:t>.</a:t>
            </a:r>
            <a:r>
              <a:rPr lang="en-US" sz="1000" b="1" dirty="0" err="1">
                <a:latin typeface="Consolas" pitchFamily="49" charset="0"/>
                <a:cs typeface="Consolas" pitchFamily="49" charset="0"/>
              </a:rPr>
              <a:t>param</a:t>
            </a:r>
            <a:r>
              <a:rPr lang="en-US" sz="1000" b="1" dirty="0">
                <a:latin typeface="Consolas" pitchFamily="49" charset="0"/>
                <a:cs typeface="Consolas" pitchFamily="49" charset="0"/>
              </a:rPr>
              <a:t> .s32 __cudaparm__Z10fillKernelPii_n)</a:t>
            </a:r>
          </a:p>
          <a:p>
            <a:r>
              <a:rPr lang="en-US" sz="1000" b="1" dirty="0">
                <a:latin typeface="Consolas" pitchFamily="49" charset="0"/>
                <a:cs typeface="Consolas" pitchFamily="49" charset="0"/>
              </a:rPr>
              <a:t>{</a:t>
            </a:r>
          </a:p>
          <a:p>
            <a:r>
              <a:rPr lang="en-US" sz="1000" b="1" dirty="0">
                <a:latin typeface="Consolas" pitchFamily="49" charset="0"/>
                <a:cs typeface="Consolas" pitchFamily="49" charset="0"/>
              </a:rPr>
              <a:t>.</a:t>
            </a:r>
            <a:r>
              <a:rPr lang="en-US" sz="1000" b="1" dirty="0" err="1">
                <a:latin typeface="Consolas" pitchFamily="49" charset="0"/>
                <a:cs typeface="Consolas" pitchFamily="49" charset="0"/>
              </a:rPr>
              <a:t>reg</a:t>
            </a:r>
            <a:r>
              <a:rPr lang="en-US" sz="1000" b="1" dirty="0">
                <a:latin typeface="Consolas" pitchFamily="49" charset="0"/>
                <a:cs typeface="Consolas" pitchFamily="49" charset="0"/>
              </a:rPr>
              <a:t> .u16 %</a:t>
            </a:r>
            <a:r>
              <a:rPr lang="en-US" sz="1000" b="1" dirty="0" err="1">
                <a:latin typeface="Consolas" pitchFamily="49" charset="0"/>
                <a:cs typeface="Consolas" pitchFamily="49" charset="0"/>
              </a:rPr>
              <a:t>rh</a:t>
            </a:r>
            <a:r>
              <a:rPr lang="en-US" sz="1000" b="1" dirty="0">
                <a:latin typeface="Consolas" pitchFamily="49" charset="0"/>
                <a:cs typeface="Consolas" pitchFamily="49" charset="0"/>
              </a:rPr>
              <a:t>&lt;4&gt;;</a:t>
            </a:r>
          </a:p>
          <a:p>
            <a:r>
              <a:rPr lang="en-US" sz="1000" b="1" dirty="0">
                <a:latin typeface="Consolas" pitchFamily="49" charset="0"/>
                <a:cs typeface="Consolas" pitchFamily="49" charset="0"/>
              </a:rPr>
              <a:t>.</a:t>
            </a:r>
            <a:r>
              <a:rPr lang="en-US" sz="1000" b="1" dirty="0" err="1">
                <a:latin typeface="Consolas" pitchFamily="49" charset="0"/>
                <a:cs typeface="Consolas" pitchFamily="49" charset="0"/>
              </a:rPr>
              <a:t>reg</a:t>
            </a:r>
            <a:r>
              <a:rPr lang="en-US" sz="1000" b="1" dirty="0">
                <a:latin typeface="Consolas" pitchFamily="49" charset="0"/>
                <a:cs typeface="Consolas" pitchFamily="49" charset="0"/>
              </a:rPr>
              <a:t> .u32 %r&lt;6&gt;;</a:t>
            </a:r>
          </a:p>
          <a:p>
            <a:r>
              <a:rPr lang="en-US" sz="1000" b="1" dirty="0">
                <a:latin typeface="Consolas" pitchFamily="49" charset="0"/>
                <a:cs typeface="Consolas" pitchFamily="49" charset="0"/>
              </a:rPr>
              <a:t>.</a:t>
            </a:r>
            <a:r>
              <a:rPr lang="en-US" sz="1000" b="1" dirty="0" err="1">
                <a:latin typeface="Consolas" pitchFamily="49" charset="0"/>
                <a:cs typeface="Consolas" pitchFamily="49" charset="0"/>
              </a:rPr>
              <a:t>reg</a:t>
            </a:r>
            <a:r>
              <a:rPr lang="en-US" sz="1000" b="1" dirty="0">
                <a:latin typeface="Consolas" pitchFamily="49" charset="0"/>
                <a:cs typeface="Consolas" pitchFamily="49" charset="0"/>
              </a:rPr>
              <a:t> .u64 %</a:t>
            </a:r>
            <a:r>
              <a:rPr lang="en-US" sz="1000" b="1" dirty="0" err="1">
                <a:latin typeface="Consolas" pitchFamily="49" charset="0"/>
                <a:cs typeface="Consolas" pitchFamily="49" charset="0"/>
              </a:rPr>
              <a:t>rd</a:t>
            </a:r>
            <a:r>
              <a:rPr lang="en-US" sz="1000" b="1" dirty="0">
                <a:latin typeface="Consolas" pitchFamily="49" charset="0"/>
                <a:cs typeface="Consolas" pitchFamily="49" charset="0"/>
              </a:rPr>
              <a:t>&lt;6&gt;;</a:t>
            </a:r>
          </a:p>
          <a:p>
            <a:r>
              <a:rPr lang="en-US" sz="1000" b="1" dirty="0">
                <a:latin typeface="Consolas" pitchFamily="49" charset="0"/>
                <a:cs typeface="Consolas" pitchFamily="49" charset="0"/>
              </a:rPr>
              <a:t>.</a:t>
            </a:r>
            <a:r>
              <a:rPr lang="en-US" sz="1000" b="1" dirty="0" err="1">
                <a:latin typeface="Consolas" pitchFamily="49" charset="0"/>
                <a:cs typeface="Consolas" pitchFamily="49" charset="0"/>
              </a:rPr>
              <a:t>reg</a:t>
            </a:r>
            <a:r>
              <a:rPr lang="en-US" sz="1000" b="1" dirty="0">
                <a:latin typeface="Consolas" pitchFamily="49" charset="0"/>
                <a:cs typeface="Consolas" pitchFamily="49" charset="0"/>
              </a:rPr>
              <a:t> .</a:t>
            </a:r>
            <a:r>
              <a:rPr lang="en-US" sz="1000" b="1" dirty="0" err="1">
                <a:latin typeface="Consolas" pitchFamily="49" charset="0"/>
                <a:cs typeface="Consolas" pitchFamily="49" charset="0"/>
              </a:rPr>
              <a:t>pred</a:t>
            </a:r>
            <a:r>
              <a:rPr lang="en-US" sz="1000" b="1" dirty="0">
                <a:latin typeface="Consolas" pitchFamily="49" charset="0"/>
                <a:cs typeface="Consolas" pitchFamily="49" charset="0"/>
              </a:rPr>
              <a:t> %p&lt;3&gt;;</a:t>
            </a:r>
          </a:p>
          <a:p>
            <a:r>
              <a:rPr lang="en-US" sz="1000" b="1" dirty="0">
                <a:latin typeface="Consolas" pitchFamily="49" charset="0"/>
                <a:cs typeface="Consolas" pitchFamily="49" charset="0"/>
              </a:rPr>
              <a:t>.</a:t>
            </a:r>
            <a:r>
              <a:rPr lang="en-US" sz="1000" b="1" dirty="0" err="1">
                <a:latin typeface="Consolas" pitchFamily="49" charset="0"/>
                <a:cs typeface="Consolas" pitchFamily="49" charset="0"/>
              </a:rPr>
              <a:t>loc</a:t>
            </a:r>
            <a:r>
              <a:rPr lang="en-US" sz="1000" b="1" dirty="0">
                <a:latin typeface="Consolas" pitchFamily="49" charset="0"/>
                <a:cs typeface="Consolas" pitchFamily="49" charset="0"/>
              </a:rPr>
              <a:t>	14	5	0</a:t>
            </a:r>
          </a:p>
          <a:p>
            <a:r>
              <a:rPr lang="en-US" sz="1000" b="1" dirty="0">
                <a:latin typeface="Consolas" pitchFamily="49" charset="0"/>
                <a:cs typeface="Consolas" pitchFamily="49" charset="0"/>
              </a:rPr>
              <a:t>$LDWbegin__Z10fillKernelPii:</a:t>
            </a:r>
          </a:p>
          <a:p>
            <a:r>
              <a:rPr lang="en-US" sz="1000" b="1" dirty="0">
                <a:latin typeface="Consolas" pitchFamily="49" charset="0"/>
                <a:cs typeface="Consolas" pitchFamily="49" charset="0"/>
              </a:rPr>
              <a:t>mov.u16 %rh1, %</a:t>
            </a:r>
            <a:r>
              <a:rPr lang="en-US" sz="1000" b="1" dirty="0" err="1">
                <a:latin typeface="Consolas" pitchFamily="49" charset="0"/>
                <a:cs typeface="Consolas" pitchFamily="49" charset="0"/>
              </a:rPr>
              <a:t>ctaid.x</a:t>
            </a:r>
            <a:r>
              <a:rPr lang="en-US" sz="1000" b="1" dirty="0">
                <a:latin typeface="Consolas" pitchFamily="49" charset="0"/>
                <a:cs typeface="Consolas" pitchFamily="49" charset="0"/>
              </a:rPr>
              <a:t>;</a:t>
            </a:r>
          </a:p>
          <a:p>
            <a:r>
              <a:rPr lang="en-US" sz="1000" b="1" dirty="0">
                <a:latin typeface="Consolas" pitchFamily="49" charset="0"/>
                <a:cs typeface="Consolas" pitchFamily="49" charset="0"/>
              </a:rPr>
              <a:t>mov.u16 %rh2, %</a:t>
            </a:r>
            <a:r>
              <a:rPr lang="en-US" sz="1000" b="1" dirty="0" err="1">
                <a:latin typeface="Consolas" pitchFamily="49" charset="0"/>
                <a:cs typeface="Consolas" pitchFamily="49" charset="0"/>
              </a:rPr>
              <a:t>ntid.x</a:t>
            </a:r>
            <a:r>
              <a:rPr lang="en-US" sz="1000" b="1" dirty="0">
                <a:latin typeface="Consolas" pitchFamily="49" charset="0"/>
                <a:cs typeface="Consolas" pitchFamily="49" charset="0"/>
              </a:rPr>
              <a:t>;</a:t>
            </a:r>
          </a:p>
          <a:p>
            <a:r>
              <a:rPr lang="en-US" sz="1000" b="1" dirty="0">
                <a:latin typeface="Consolas" pitchFamily="49" charset="0"/>
                <a:cs typeface="Consolas" pitchFamily="49" charset="0"/>
              </a:rPr>
              <a:t>mul.wide.u16 %r1, %rh1, %rh2;</a:t>
            </a:r>
          </a:p>
          <a:p>
            <a:r>
              <a:rPr lang="en-US" sz="1000" b="1" dirty="0">
                <a:latin typeface="Consolas" pitchFamily="49" charset="0"/>
                <a:cs typeface="Consolas" pitchFamily="49" charset="0"/>
              </a:rPr>
              <a:t>cvt.u32.u16 %r2, %</a:t>
            </a:r>
            <a:r>
              <a:rPr lang="en-US" sz="1000" b="1" dirty="0" err="1">
                <a:latin typeface="Consolas" pitchFamily="49" charset="0"/>
                <a:cs typeface="Consolas" pitchFamily="49" charset="0"/>
              </a:rPr>
              <a:t>tid.x</a:t>
            </a:r>
            <a:r>
              <a:rPr lang="en-US" sz="1000" b="1" dirty="0">
                <a:latin typeface="Consolas" pitchFamily="49" charset="0"/>
                <a:cs typeface="Consolas" pitchFamily="49" charset="0"/>
              </a:rPr>
              <a:t>;</a:t>
            </a:r>
          </a:p>
          <a:p>
            <a:r>
              <a:rPr lang="en-US" sz="1000" b="1" dirty="0">
                <a:latin typeface="Consolas" pitchFamily="49" charset="0"/>
                <a:cs typeface="Consolas" pitchFamily="49" charset="0"/>
              </a:rPr>
              <a:t>add.u32 %r3, %r2, %r1;</a:t>
            </a:r>
          </a:p>
          <a:p>
            <a:r>
              <a:rPr lang="en-US" sz="1000" b="1" dirty="0">
                <a:latin typeface="Consolas" pitchFamily="49" charset="0"/>
                <a:cs typeface="Consolas" pitchFamily="49" charset="0"/>
              </a:rPr>
              <a:t>ld.param.s32 %r4, [__cudaparm__Z10fillKernelPii_n];</a:t>
            </a:r>
          </a:p>
          <a:p>
            <a:r>
              <a:rPr lang="en-US" sz="1000" b="1" dirty="0">
                <a:latin typeface="Consolas" pitchFamily="49" charset="0"/>
                <a:cs typeface="Consolas" pitchFamily="49" charset="0"/>
              </a:rPr>
              <a:t>setp.le.s32 %p1, %r4, %r3;</a:t>
            </a:r>
          </a:p>
          <a:p>
            <a:r>
              <a:rPr lang="en-US" sz="1000" b="1" dirty="0">
                <a:latin typeface="Consolas" pitchFamily="49" charset="0"/>
                <a:cs typeface="Consolas" pitchFamily="49" charset="0"/>
              </a:rPr>
              <a:t>@%p1 bra $Lt_0_1026;</a:t>
            </a:r>
          </a:p>
          <a:p>
            <a:r>
              <a:rPr lang="en-US" sz="1000" b="1" dirty="0">
                <a:latin typeface="Consolas" pitchFamily="49" charset="0"/>
                <a:cs typeface="Consolas" pitchFamily="49" charset="0"/>
              </a:rPr>
              <a:t>.</a:t>
            </a:r>
            <a:r>
              <a:rPr lang="en-US" sz="1000" b="1" dirty="0" err="1">
                <a:latin typeface="Consolas" pitchFamily="49" charset="0"/>
                <a:cs typeface="Consolas" pitchFamily="49" charset="0"/>
              </a:rPr>
              <a:t>loc</a:t>
            </a:r>
            <a:r>
              <a:rPr lang="en-US" sz="1000" b="1" dirty="0">
                <a:latin typeface="Consolas" pitchFamily="49" charset="0"/>
                <a:cs typeface="Consolas" pitchFamily="49" charset="0"/>
              </a:rPr>
              <a:t>	14	9	0</a:t>
            </a:r>
          </a:p>
          <a:p>
            <a:r>
              <a:rPr lang="en-US" sz="1000" b="1" dirty="0">
                <a:latin typeface="Consolas" pitchFamily="49" charset="0"/>
                <a:cs typeface="Consolas" pitchFamily="49" charset="0"/>
              </a:rPr>
              <a:t>ld.param.u64 %rd1, [__cudaparm__Z10fillKernelPii_a];</a:t>
            </a:r>
          </a:p>
          <a:p>
            <a:r>
              <a:rPr lang="en-US" sz="1000" b="1" dirty="0">
                <a:latin typeface="Consolas" pitchFamily="49" charset="0"/>
                <a:cs typeface="Consolas" pitchFamily="49" charset="0"/>
              </a:rPr>
              <a:t>cvt.s64.s32 %rd2, %r3;</a:t>
            </a:r>
          </a:p>
          <a:p>
            <a:r>
              <a:rPr lang="en-US" sz="1000" b="1" dirty="0">
                <a:latin typeface="Consolas" pitchFamily="49" charset="0"/>
                <a:cs typeface="Consolas" pitchFamily="49" charset="0"/>
              </a:rPr>
              <a:t>mul.wide.s32 %rd3, %r3, 4;</a:t>
            </a:r>
          </a:p>
          <a:p>
            <a:r>
              <a:rPr lang="en-US" sz="1000" b="1" dirty="0">
                <a:latin typeface="Consolas" pitchFamily="49" charset="0"/>
                <a:cs typeface="Consolas" pitchFamily="49" charset="0"/>
              </a:rPr>
              <a:t>add.u64 %rd4, %rd1, %rd3;</a:t>
            </a:r>
          </a:p>
          <a:p>
            <a:r>
              <a:rPr lang="en-US" sz="1000" b="1" dirty="0">
                <a:latin typeface="Consolas" pitchFamily="49" charset="0"/>
                <a:cs typeface="Consolas" pitchFamily="49" charset="0"/>
              </a:rPr>
              <a:t>st.global.s32 [%rd4+0], %r3;</a:t>
            </a:r>
          </a:p>
          <a:p>
            <a:r>
              <a:rPr lang="en-US" sz="1000" b="1" dirty="0">
                <a:latin typeface="Consolas" pitchFamily="49" charset="0"/>
                <a:cs typeface="Consolas" pitchFamily="49" charset="0"/>
              </a:rPr>
              <a:t>$Lt_0_1026:</a:t>
            </a:r>
          </a:p>
          <a:p>
            <a:r>
              <a:rPr lang="en-US" sz="1000" b="1" dirty="0">
                <a:latin typeface="Consolas" pitchFamily="49" charset="0"/>
                <a:cs typeface="Consolas" pitchFamily="49" charset="0"/>
              </a:rPr>
              <a:t>.</a:t>
            </a:r>
            <a:r>
              <a:rPr lang="en-US" sz="1000" b="1" dirty="0" err="1">
                <a:latin typeface="Consolas" pitchFamily="49" charset="0"/>
                <a:cs typeface="Consolas" pitchFamily="49" charset="0"/>
              </a:rPr>
              <a:t>loc</a:t>
            </a:r>
            <a:r>
              <a:rPr lang="en-US" sz="1000" b="1" dirty="0">
                <a:latin typeface="Consolas" pitchFamily="49" charset="0"/>
                <a:cs typeface="Consolas" pitchFamily="49" charset="0"/>
              </a:rPr>
              <a:t>	14	11	0</a:t>
            </a:r>
          </a:p>
          <a:p>
            <a:r>
              <a:rPr lang="en-US" sz="1000" b="1" dirty="0">
                <a:latin typeface="Consolas" pitchFamily="49" charset="0"/>
                <a:cs typeface="Consolas" pitchFamily="49" charset="0"/>
              </a:rPr>
              <a:t>exit;</a:t>
            </a:r>
          </a:p>
          <a:p>
            <a:r>
              <a:rPr lang="en-US" sz="1000" b="1" dirty="0">
                <a:latin typeface="Consolas" pitchFamily="49" charset="0"/>
                <a:cs typeface="Consolas" pitchFamily="49" charset="0"/>
              </a:rPr>
              <a:t>$LDWend__Z10fillKernelPii:</a:t>
            </a:r>
          </a:p>
          <a:p>
            <a:r>
              <a:rPr lang="en-US" sz="1000" b="1" dirty="0">
                <a:latin typeface="Consolas" pitchFamily="49" charset="0"/>
                <a:cs typeface="Consolas" pitchFamily="49" charset="0"/>
              </a:rPr>
              <a:t>} </a:t>
            </a:r>
          </a:p>
          <a:p>
            <a:endParaRPr lang="en-US" sz="1000" b="1" dirty="0">
              <a:latin typeface="Consolas" pitchFamily="49" charset="0"/>
              <a:cs typeface="Consolas" pitchFamily="49" charset="0"/>
            </a:endParaRPr>
          </a:p>
        </p:txBody>
      </p:sp>
      <p:sp>
        <p:nvSpPr>
          <p:cNvPr id="4" name="Rectangle 3"/>
          <p:cNvSpPr/>
          <p:nvPr/>
        </p:nvSpPr>
        <p:spPr>
          <a:xfrm>
            <a:off x="6934200" y="1066800"/>
            <a:ext cx="2163990" cy="369332"/>
          </a:xfrm>
          <a:prstGeom prst="rect">
            <a:avLst/>
          </a:prstGeom>
        </p:spPr>
        <p:txBody>
          <a:bodyPr wrap="none">
            <a:spAutoFit/>
          </a:bodyPr>
          <a:lstStyle/>
          <a:p>
            <a:r>
              <a:rPr lang="en-US" dirty="0">
                <a:latin typeface="+mj-lt"/>
              </a:rPr>
              <a:t>PTX for </a:t>
            </a:r>
            <a:r>
              <a:rPr lang="en-US" dirty="0" err="1">
                <a:latin typeface="Consolas" pitchFamily="49" charset="0"/>
                <a:cs typeface="Consolas" pitchFamily="49" charset="0"/>
              </a:rPr>
              <a:t>fillKernel</a:t>
            </a:r>
            <a:endParaRPr lang="en-US" dirty="0">
              <a:latin typeface="Consolas" pitchFamily="49" charset="0"/>
              <a:cs typeface="Consolas" pitchFamily="49" charset="0"/>
            </a:endParaRPr>
          </a:p>
        </p:txBody>
      </p:sp>
      <p:cxnSp>
        <p:nvCxnSpPr>
          <p:cNvPr id="6" name="Straight Arrow Connector 5"/>
          <p:cNvCxnSpPr>
            <a:stCxn id="2" idx="0"/>
          </p:cNvCxnSpPr>
          <p:nvPr/>
        </p:nvCxnSpPr>
        <p:spPr>
          <a:xfrm flipV="1">
            <a:off x="4152900" y="1676401"/>
            <a:ext cx="2857500" cy="3463411"/>
          </a:xfrm>
          <a:prstGeom prst="straightConnector1">
            <a:avLst/>
          </a:prstGeom>
          <a:ln w="38100" cap="rnd">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662009" y="5062764"/>
            <a:ext cx="4953000" cy="1600438"/>
          </a:xfrm>
          <a:prstGeom prst="rect">
            <a:avLst/>
          </a:prstGeom>
          <a:solidFill>
            <a:schemeClr val="bg1">
              <a:lumMod val="85000"/>
            </a:schemeClr>
          </a:solidFill>
        </p:spPr>
        <p:txBody>
          <a:bodyPr wrap="square">
            <a:spAutoFit/>
          </a:bodyPr>
          <a:lstStyle/>
          <a:p>
            <a:r>
              <a:rPr lang="en-US" sz="1400" dirty="0">
                <a:solidFill>
                  <a:srgbClr val="FF00FF"/>
                </a:solidFill>
                <a:latin typeface="Consolas" pitchFamily="49" charset="0"/>
                <a:cs typeface="Consolas" pitchFamily="49" charset="0"/>
              </a:rPr>
              <a:t>__global__</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void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fillKernel</a:t>
            </a:r>
            <a:r>
              <a:rPr lang="en-US" sz="1400" dirty="0">
                <a:solidFill>
                  <a:prstClr val="black"/>
                </a:solidFill>
                <a:latin typeface="Consolas" pitchFamily="49" charset="0"/>
                <a:cs typeface="Consolas" pitchFamily="49" charset="0"/>
              </a:rPr>
              <a:t>(</a:t>
            </a:r>
            <a:r>
              <a:rPr lang="en-US" sz="1400" dirty="0" err="1">
                <a:solidFill>
                  <a:srgbClr val="0000FF"/>
                </a:solidFill>
                <a:latin typeface="Consolas" pitchFamily="49" charset="0"/>
                <a:cs typeface="Consolas" pitchFamily="49" charset="0"/>
              </a:rPr>
              <a:t>int</a:t>
            </a:r>
            <a:r>
              <a:rPr lang="en-US" sz="1400" dirty="0">
                <a:solidFill>
                  <a:prstClr val="black"/>
                </a:solidFill>
                <a:latin typeface="Consolas" pitchFamily="49" charset="0"/>
                <a:cs typeface="Consolas" pitchFamily="49" charset="0"/>
              </a:rPr>
              <a:t> *a, </a:t>
            </a:r>
            <a:r>
              <a:rPr lang="en-US" sz="1400" dirty="0" err="1">
                <a:solidFill>
                  <a:srgbClr val="0000FF"/>
                </a:solidFill>
                <a:latin typeface="Consolas" pitchFamily="49" charset="0"/>
                <a:cs typeface="Consolas" pitchFamily="49" charset="0"/>
              </a:rPr>
              <a:t>int</a:t>
            </a:r>
            <a:r>
              <a:rPr lang="en-US" sz="1400" dirty="0">
                <a:solidFill>
                  <a:prstClr val="black"/>
                </a:solidFill>
                <a:latin typeface="Consolas" pitchFamily="49" charset="0"/>
                <a:cs typeface="Consolas" pitchFamily="49" charset="0"/>
              </a:rPr>
              <a:t> n)</a:t>
            </a:r>
          </a:p>
          <a:p>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int</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tid</a:t>
            </a:r>
            <a:r>
              <a:rPr lang="en-US" sz="1400" dirty="0">
                <a:solidFill>
                  <a:prstClr val="black"/>
                </a:solidFill>
                <a:latin typeface="Consolas" pitchFamily="49" charset="0"/>
                <a:cs typeface="Consolas" pitchFamily="49" charset="0"/>
              </a:rPr>
              <a:t> = </a:t>
            </a:r>
            <a:r>
              <a:rPr lang="en-US" sz="1400" dirty="0" err="1">
                <a:solidFill>
                  <a:srgbClr val="FF00FF"/>
                </a:solidFill>
                <a:latin typeface="Consolas" pitchFamily="49" charset="0"/>
                <a:cs typeface="Consolas" pitchFamily="49" charset="0"/>
              </a:rPr>
              <a:t>blockIdx</a:t>
            </a:r>
            <a:r>
              <a:rPr lang="en-US" sz="1400" dirty="0" err="1">
                <a:solidFill>
                  <a:prstClr val="black"/>
                </a:solidFill>
                <a:latin typeface="Consolas" pitchFamily="49" charset="0"/>
                <a:cs typeface="Consolas" pitchFamily="49" charset="0"/>
              </a:rPr>
              <a:t>.x</a:t>
            </a:r>
            <a:r>
              <a:rPr lang="en-US" sz="1400" dirty="0">
                <a:solidFill>
                  <a:prstClr val="black"/>
                </a:solidFill>
                <a:latin typeface="Consolas" pitchFamily="49" charset="0"/>
                <a:cs typeface="Consolas" pitchFamily="49" charset="0"/>
              </a:rPr>
              <a:t>*</a:t>
            </a:r>
            <a:r>
              <a:rPr lang="en-US" sz="1400" dirty="0" err="1">
                <a:solidFill>
                  <a:srgbClr val="FF00FF"/>
                </a:solidFill>
                <a:latin typeface="Consolas" pitchFamily="49" charset="0"/>
                <a:cs typeface="Consolas" pitchFamily="49" charset="0"/>
              </a:rPr>
              <a:t>blockDim</a:t>
            </a:r>
            <a:r>
              <a:rPr lang="en-US" sz="1400" dirty="0" err="1">
                <a:solidFill>
                  <a:prstClr val="black"/>
                </a:solidFill>
                <a:latin typeface="Consolas" pitchFamily="49" charset="0"/>
                <a:cs typeface="Consolas" pitchFamily="49" charset="0"/>
              </a:rPr>
              <a:t>.x</a:t>
            </a:r>
            <a:r>
              <a:rPr lang="en-US" sz="1400" dirty="0">
                <a:solidFill>
                  <a:prstClr val="black"/>
                </a:solidFill>
                <a:latin typeface="Consolas" pitchFamily="49" charset="0"/>
                <a:cs typeface="Consolas" pitchFamily="49" charset="0"/>
              </a:rPr>
              <a:t> + </a:t>
            </a:r>
            <a:r>
              <a:rPr lang="en-US" sz="1400" dirty="0" err="1">
                <a:solidFill>
                  <a:srgbClr val="FF00FF"/>
                </a:solidFill>
                <a:latin typeface="Consolas" pitchFamily="49" charset="0"/>
                <a:cs typeface="Consolas" pitchFamily="49" charset="0"/>
              </a:rPr>
              <a:t>threadIdx</a:t>
            </a:r>
            <a:r>
              <a:rPr lang="en-US" sz="1400" dirty="0" err="1">
                <a:solidFill>
                  <a:prstClr val="black"/>
                </a:solidFill>
                <a:latin typeface="Consolas" pitchFamily="49" charset="0"/>
                <a:cs typeface="Consolas" pitchFamily="49" charset="0"/>
              </a:rPr>
              <a:t>.x</a:t>
            </a:r>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if</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tid</a:t>
            </a:r>
            <a:r>
              <a:rPr lang="en-US" sz="1400" dirty="0">
                <a:solidFill>
                  <a:prstClr val="black"/>
                </a:solidFill>
                <a:latin typeface="Consolas" pitchFamily="49" charset="0"/>
                <a:cs typeface="Consolas" pitchFamily="49" charset="0"/>
              </a:rPr>
              <a:t> &lt; n) {</a:t>
            </a:r>
          </a:p>
          <a:p>
            <a:r>
              <a:rPr lang="en-US" sz="1400" dirty="0">
                <a:solidFill>
                  <a:prstClr val="black"/>
                </a:solidFill>
                <a:latin typeface="Consolas" pitchFamily="49" charset="0"/>
                <a:cs typeface="Consolas" pitchFamily="49" charset="0"/>
              </a:rPr>
              <a:t>    a[</a:t>
            </a:r>
            <a:r>
              <a:rPr lang="en-US" sz="1400" dirty="0" err="1">
                <a:solidFill>
                  <a:prstClr val="black"/>
                </a:solidFill>
                <a:latin typeface="Consolas" pitchFamily="49" charset="0"/>
                <a:cs typeface="Consolas" pitchFamily="49" charset="0"/>
              </a:rPr>
              <a:t>tid</a:t>
            </a:r>
            <a:r>
              <a:rPr lang="en-US" sz="1400" dirty="0">
                <a:solidFill>
                  <a:prstClr val="black"/>
                </a:solidFill>
                <a:latin typeface="Consolas" pitchFamily="49" charset="0"/>
                <a:cs typeface="Consolas" pitchFamily="49" charset="0"/>
              </a:rPr>
              <a:t>] = </a:t>
            </a:r>
            <a:r>
              <a:rPr lang="en-US" sz="1400" dirty="0" err="1">
                <a:solidFill>
                  <a:prstClr val="black"/>
                </a:solidFill>
                <a:latin typeface="Consolas" pitchFamily="49" charset="0"/>
                <a:cs typeface="Consolas" pitchFamily="49" charset="0"/>
              </a:rPr>
              <a:t>tid</a:t>
            </a:r>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  }</a:t>
            </a:r>
          </a:p>
          <a:p>
            <a:r>
              <a:rPr lang="en-US" sz="1400" dirty="0">
                <a:solidFill>
                  <a:prstClr val="black"/>
                </a:solidFill>
                <a:latin typeface="Consolas" pitchFamily="49" charset="0"/>
                <a:cs typeface="Consolas" pitchFamily="49" charset="0"/>
              </a:rPr>
              <a:t>}</a:t>
            </a:r>
          </a:p>
        </p:txBody>
      </p:sp>
    </p:spTree>
    <p:extLst>
      <p:ext uri="{BB962C8B-B14F-4D97-AF65-F5344CB8AC3E}">
        <p14:creationId xmlns:p14="http://schemas.microsoft.com/office/powerpoint/2010/main" val="31546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ChangeArrowheads="1"/>
          </p:cNvSpPr>
          <p:nvPr>
            <p:ph type="title"/>
          </p:nvPr>
        </p:nvSpPr>
        <p:spPr/>
        <p:txBody>
          <a:bodyPr/>
          <a:lstStyle/>
          <a:p>
            <a:r>
              <a:rPr lang="en-US" sz="3200" dirty="0"/>
              <a:t>More on the </a:t>
            </a:r>
            <a:r>
              <a:rPr lang="en-US" sz="3200" dirty="0" err="1"/>
              <a:t>nvcc</a:t>
            </a:r>
            <a:r>
              <a:rPr lang="en-US" sz="3200" dirty="0"/>
              <a:t> compiler</a:t>
            </a:r>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59</a:t>
            </a:fld>
            <a:endParaRPr lang="en-US" altLang="en-US" dirty="0"/>
          </a:p>
        </p:txBody>
      </p:sp>
      <p:graphicFrame>
        <p:nvGraphicFramePr>
          <p:cNvPr id="893108" name="Group 180"/>
          <p:cNvGraphicFramePr>
            <a:graphicFrameLocks noGrp="1"/>
          </p:cNvGraphicFramePr>
          <p:nvPr/>
        </p:nvGraphicFramePr>
        <p:xfrm>
          <a:off x="2057399" y="2109355"/>
          <a:ext cx="8229600" cy="3566160"/>
        </p:xfrm>
        <a:graphic>
          <a:graphicData uri="http://schemas.openxmlformats.org/drawingml/2006/table">
            <a:tbl>
              <a:tblPr/>
              <a:tblGrid>
                <a:gridCol w="2511425">
                  <a:extLst>
                    <a:ext uri="{9D8B030D-6E8A-4147-A177-3AD203B41FA5}">
                      <a16:colId xmlns:a16="http://schemas.microsoft.com/office/drawing/2014/main" val="20000"/>
                    </a:ext>
                  </a:extLst>
                </a:gridCol>
                <a:gridCol w="5718175">
                  <a:extLst>
                    <a:ext uri="{9D8B030D-6E8A-4147-A177-3AD203B41FA5}">
                      <a16:colId xmlns:a16="http://schemas.microsoft.com/office/drawing/2014/main" val="20001"/>
                    </a:ext>
                  </a:extLst>
                </a:gridCol>
              </a:tblGrid>
              <a:tr h="3032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mn-lt"/>
                          <a:cs typeface="Arial" pitchFamily="34" charset="0"/>
                        </a:rPr>
                        <a:t>File suffix</a:t>
                      </a:r>
                      <a:endParaRPr kumimoji="0" lang="en-US" sz="1800" b="0" i="0" u="none" strike="noStrike" cap="none" normalizeH="0" baseline="0" dirty="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cs typeface="Arial" pitchFamily="34" charset="0"/>
                        </a:rPr>
                        <a:t>How the nvcc compiler interprets the file</a:t>
                      </a:r>
                      <a:endParaRPr kumimoji="0" lang="en-US" sz="1800" b="0" i="0" u="none" strike="noStrike" cap="none" normalizeH="0" baseline="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303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.cu</a:t>
                      </a:r>
                      <a:endParaRPr kumimoji="0" lang="en-US" sz="1800" b="0" i="0" u="none" strike="noStrike" cap="none" normalizeH="0" baseline="0" dirty="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CUDA source file, containing host and device code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a:t>
                      </a:r>
                      <a:r>
                        <a:rPr kumimoji="0" lang="en-US" sz="1800" b="0" i="0" u="none" strike="noStrike" cap="none" normalizeH="0" baseline="0" dirty="0" err="1">
                          <a:ln>
                            <a:noFill/>
                          </a:ln>
                          <a:solidFill>
                            <a:schemeClr val="tx1"/>
                          </a:solidFill>
                          <a:effectLst/>
                          <a:latin typeface="+mn-lt"/>
                        </a:rPr>
                        <a:t>cuh</a:t>
                      </a:r>
                      <a:endParaRPr kumimoji="0" lang="en-US" sz="1800" b="0" i="0" u="none" strike="noStrike" cap="none" normalizeH="0" baseline="0" dirty="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CUDA header files, containing host and device code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14780589"/>
                  </a:ext>
                </a:extLst>
              </a:tr>
              <a:tr h="303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.cup</a:t>
                      </a:r>
                      <a:endParaRPr kumimoji="0" lang="en-US" sz="1800" b="0" i="0" u="none" strike="noStrike" cap="none" normalizeH="0" baseline="0" dirty="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Preprocessed CUDA source file, containing host code and device functions</a:t>
                      </a:r>
                      <a:endParaRPr kumimoji="0" lang="en-US" sz="1800" b="0" i="0" u="none" strike="noStrike" cap="none" normalizeH="0" baseline="0" dirty="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6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.c</a:t>
                      </a:r>
                      <a:endParaRPr kumimoji="0" lang="en-US" sz="1800" b="0" i="0" u="none" strike="noStrike" cap="none" normalizeH="0" baseline="0" dirty="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C source file</a:t>
                      </a:r>
                      <a:endParaRPr kumimoji="0" lang="en-US" sz="1800" b="0" i="0" u="none" strike="noStrike" cap="none" normalizeH="0" baseline="0" dirty="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n-lt"/>
                          <a:cs typeface="Arial" pitchFamily="34" charset="0"/>
                        </a:rPr>
                        <a:t>.cc, .cxx, .cpp</a:t>
                      </a:r>
                      <a:endParaRPr kumimoji="0" lang="en-US" sz="1800" b="0" i="0" u="none" strike="noStrike" cap="none" normalizeH="0" baseline="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C++ source file</a:t>
                      </a:r>
                      <a:endParaRPr kumimoji="0" lang="en-US" sz="1800" b="0" i="0" u="none" strike="noStrike" cap="none" normalizeH="0" baseline="0" dirty="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3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n-lt"/>
                          <a:cs typeface="Arial" pitchFamily="34" charset="0"/>
                        </a:rPr>
                        <a:t>.gpu</a:t>
                      </a:r>
                      <a:endParaRPr kumimoji="0" lang="en-US" sz="1800" b="0" i="0" u="none" strike="noStrike" cap="none" normalizeH="0" baseline="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GPU intermediate file (device code only)</a:t>
                      </a:r>
                      <a:endParaRPr kumimoji="0" lang="en-US" sz="1800" b="0" i="0" u="none" strike="noStrike" cap="none" normalizeH="0" baseline="0" dirty="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3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n-lt"/>
                          <a:cs typeface="Arial" pitchFamily="34" charset="0"/>
                        </a:rPr>
                        <a:t>.ptx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PTX intermediate assembly file (device code only)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3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n-lt"/>
                          <a:cs typeface="Arial" pitchFamily="34" charset="0"/>
                        </a:rPr>
                        <a:t>.cubin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CUDA device only binary file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65732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Memory Access Issues</a:t>
            </a:r>
          </a:p>
        </p:txBody>
      </p:sp>
      <p:sp>
        <p:nvSpPr>
          <p:cNvPr id="5" name="Slide Number Placeholder 4"/>
          <p:cNvSpPr>
            <a:spLocks noGrp="1"/>
          </p:cNvSpPr>
          <p:nvPr>
            <p:ph type="sldNum" sz="quarter" idx="12"/>
          </p:nvPr>
        </p:nvSpPr>
        <p:spPr/>
        <p:txBody>
          <a:bodyPr/>
          <a:lstStyle/>
          <a:p>
            <a:fld id="{2607EFA3-406F-4E56-9DD2-4C036976C4CD}" type="slidenum">
              <a:rPr lang="en-US" altLang="en-US" smtClean="0"/>
              <a:pPr/>
              <a:t>6</a:t>
            </a:fld>
            <a:endParaRPr lang="en-US" altLang="en-US" dirty="0"/>
          </a:p>
        </p:txBody>
      </p:sp>
      <p:sp>
        <p:nvSpPr>
          <p:cNvPr id="3" name="Content Placeholder 2"/>
          <p:cNvSpPr>
            <a:spLocks noGrp="1"/>
          </p:cNvSpPr>
          <p:nvPr>
            <p:ph idx="4294967295"/>
          </p:nvPr>
        </p:nvSpPr>
        <p:spPr>
          <a:xfrm>
            <a:off x="423747" y="1676400"/>
            <a:ext cx="11537794" cy="4411663"/>
          </a:xfrm>
        </p:spPr>
        <p:txBody>
          <a:bodyPr>
            <a:normAutofit fontScale="92500" lnSpcReduction="20000"/>
          </a:bodyPr>
          <a:lstStyle/>
          <a:p>
            <a:r>
              <a:rPr lang="en-US" dirty="0" smtClean="0"/>
              <a:t>Issue 1: Not </a:t>
            </a:r>
            <a:r>
              <a:rPr lang="en-US" dirty="0"/>
              <a:t>all </a:t>
            </a:r>
            <a:r>
              <a:rPr lang="en-US" dirty="0">
                <a:solidFill>
                  <a:srgbClr val="0070C0"/>
                </a:solidFill>
              </a:rPr>
              <a:t>global</a:t>
            </a:r>
            <a:r>
              <a:rPr lang="en-US" dirty="0"/>
              <a:t> memory accesses are equally efficient</a:t>
            </a:r>
          </a:p>
          <a:p>
            <a:pPr lvl="1"/>
            <a:r>
              <a:rPr lang="en-US" dirty="0"/>
              <a:t>How can you optimize memory access?</a:t>
            </a:r>
          </a:p>
          <a:p>
            <a:pPr lvl="1"/>
            <a:r>
              <a:rPr lang="en-US" dirty="0" smtClean="0"/>
              <a:t>Question is highly relevant (for fast execution)</a:t>
            </a:r>
            <a:endParaRPr lang="en-US" dirty="0"/>
          </a:p>
          <a:p>
            <a:endParaRPr lang="en-US" dirty="0"/>
          </a:p>
          <a:p>
            <a:endParaRPr lang="en-US" dirty="0"/>
          </a:p>
          <a:p>
            <a:r>
              <a:rPr lang="en-US" dirty="0"/>
              <a:t>Issue </a:t>
            </a:r>
            <a:r>
              <a:rPr lang="en-US" dirty="0" smtClean="0"/>
              <a:t>2: </a:t>
            </a:r>
            <a:r>
              <a:rPr lang="en-US" dirty="0"/>
              <a:t>Not all </a:t>
            </a:r>
            <a:r>
              <a:rPr lang="en-US" dirty="0">
                <a:solidFill>
                  <a:srgbClr val="0070C0"/>
                </a:solidFill>
              </a:rPr>
              <a:t>shared</a:t>
            </a:r>
            <a:r>
              <a:rPr lang="en-US" dirty="0"/>
              <a:t> memory accesses are equally efficient</a:t>
            </a:r>
          </a:p>
          <a:p>
            <a:pPr lvl="1"/>
            <a:r>
              <a:rPr lang="en-US" dirty="0"/>
              <a:t>How can </a:t>
            </a:r>
            <a:r>
              <a:rPr lang="en-US" dirty="0" smtClean="0"/>
              <a:t>we optimize </a:t>
            </a:r>
            <a:r>
              <a:rPr lang="en-US" dirty="0"/>
              <a:t>shared memory accesses?</a:t>
            </a:r>
          </a:p>
          <a:p>
            <a:pPr lvl="1"/>
            <a:r>
              <a:rPr lang="en-US" dirty="0"/>
              <a:t>Moderately relevant question</a:t>
            </a:r>
          </a:p>
          <a:p>
            <a:pPr lvl="1"/>
            <a:r>
              <a:rPr lang="en-US" dirty="0"/>
              <a:t>Discussed </a:t>
            </a:r>
            <a:r>
              <a:rPr lang="en-US" dirty="0" smtClean="0"/>
              <a:t>already, </a:t>
            </a:r>
            <a:r>
              <a:rPr lang="en-US" dirty="0"/>
              <a:t>bottom line: avoid bank </a:t>
            </a:r>
            <a:r>
              <a:rPr lang="en-US" dirty="0" smtClean="0"/>
              <a:t>conflicts</a:t>
            </a:r>
            <a:endParaRPr lang="en-US" dirty="0"/>
          </a:p>
          <a:p>
            <a:pPr lvl="1"/>
            <a:endParaRPr lang="en-US" dirty="0"/>
          </a:p>
          <a:p>
            <a:endParaRPr lang="en-US" dirty="0"/>
          </a:p>
          <a:p>
            <a:endParaRPr lang="en-US" dirty="0"/>
          </a:p>
          <a:p>
            <a:r>
              <a:rPr lang="en-US" dirty="0"/>
              <a:t>NOTE: Getting global memory access right has higher priority</a:t>
            </a:r>
            <a:endParaRPr lang="en-US" sz="2000" dirty="0"/>
          </a:p>
        </p:txBody>
      </p:sp>
    </p:spTree>
    <p:extLst>
      <p:ext uri="{BB962C8B-B14F-4D97-AF65-F5344CB8AC3E}">
        <p14:creationId xmlns:p14="http://schemas.microsoft.com/office/powerpoint/2010/main" val="309713945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JIT story</a:t>
            </a:r>
          </a:p>
        </p:txBody>
      </p:sp>
      <p:sp>
        <p:nvSpPr>
          <p:cNvPr id="3" name="Content Placeholder 2"/>
          <p:cNvSpPr>
            <a:spLocks noGrp="1"/>
          </p:cNvSpPr>
          <p:nvPr>
            <p:ph idx="1"/>
          </p:nvPr>
        </p:nvSpPr>
        <p:spPr/>
        <p:txBody>
          <a:bodyPr vert="horz" lIns="91440" tIns="45720" rIns="91440" bIns="45720" rtlCol="0" anchor="t">
            <a:normAutofit fontScale="85000" lnSpcReduction="10000"/>
          </a:bodyPr>
          <a:lstStyle/>
          <a:p>
            <a:r>
              <a:rPr lang="en-US" dirty="0"/>
              <a:t>C code gets converted into an Intermediate Representation (IR) called NVVM IR</a:t>
            </a:r>
          </a:p>
          <a:p>
            <a:r>
              <a:rPr lang="en-US" dirty="0">
                <a:cs typeface="Calibri"/>
              </a:rPr>
              <a:t>NVVM IR is then converted to PTX assembly</a:t>
            </a:r>
          </a:p>
          <a:p>
            <a:r>
              <a:rPr lang="en-US" dirty="0"/>
              <a:t>PTX assembly gets assembled into binary code for some number of GPU targets (“</a:t>
            </a:r>
            <a:r>
              <a:rPr lang="en-US" dirty="0" err="1"/>
              <a:t>cubin</a:t>
            </a:r>
            <a:r>
              <a:rPr lang="en-US" dirty="0"/>
              <a:t>”)</a:t>
            </a:r>
            <a:endParaRPr lang="en-US" dirty="0">
              <a:cs typeface="Calibri"/>
            </a:endParaRPr>
          </a:p>
          <a:p>
            <a:endParaRPr lang="en-US" dirty="0"/>
          </a:p>
          <a:p>
            <a:r>
              <a:rPr lang="en-US" dirty="0"/>
              <a:t>Why the intermediate steps?</a:t>
            </a:r>
            <a:endParaRPr lang="en-US" dirty="0">
              <a:cs typeface="Calibri"/>
            </a:endParaRPr>
          </a:p>
          <a:p>
            <a:endParaRPr lang="en-US" dirty="0"/>
          </a:p>
          <a:p>
            <a:r>
              <a:rPr lang="en-US" dirty="0"/>
              <a:t>Brings into the picture the concept of just-in-time (JIT) compiling </a:t>
            </a:r>
          </a:p>
          <a:p>
            <a:pPr lvl="1"/>
            <a:r>
              <a:rPr lang="en-US" dirty="0">
                <a:cs typeface="Calibri"/>
              </a:rPr>
              <a:t>Compilers for other languages can generate this intermediate representation rather than implementing a dialect of PTX assembly for each frontend language (Clang and CUDA Fortran do this) </a:t>
            </a:r>
          </a:p>
          <a:p>
            <a:pPr lvl="1"/>
            <a:r>
              <a:rPr lang="en-US" dirty="0"/>
              <a:t>PTX material can be converted at run-time into </a:t>
            </a:r>
            <a:r>
              <a:rPr lang="en-US" dirty="0" err="1"/>
              <a:t>cubin</a:t>
            </a:r>
            <a:r>
              <a:rPr lang="en-US" dirty="0"/>
              <a:t> instructions</a:t>
            </a:r>
            <a:endParaRPr lang="en-US" dirty="0">
              <a:cs typeface="Calibri"/>
            </a:endParaRPr>
          </a:p>
          <a:p>
            <a:endParaRPr lang="en-US" dirty="0"/>
          </a:p>
          <a:p>
            <a:r>
              <a:rPr lang="en-US" dirty="0"/>
              <a:t>Why bother with JIT?</a:t>
            </a:r>
          </a:p>
          <a:p>
            <a:pPr lvl="1"/>
            <a:r>
              <a:rPr lang="en-US" dirty="0"/>
              <a:t>CON: JIT increases the load-time of an application (since an additional compile step needs to happen)</a:t>
            </a:r>
          </a:p>
          <a:p>
            <a:pPr lvl="1"/>
            <a:r>
              <a:rPr lang="en-US" dirty="0"/>
              <a:t>PRO: Allows the app to benefit from newer devices (better compilers, more advanced features supported by the hardware)</a:t>
            </a:r>
          </a:p>
          <a:p>
            <a:pPr lvl="2"/>
            <a:r>
              <a:rPr lang="en-US" dirty="0"/>
              <a:t>The only way an app can run on a device that didn’t exist at the time the PTX was generated</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77088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JIT and the magic of –code and –arch </a:t>
            </a:r>
            <a:r>
              <a:rPr lang="en-US" dirty="0" err="1"/>
              <a:t>nvcc</a:t>
            </a:r>
            <a:r>
              <a:rPr lang="en-US" dirty="0"/>
              <a:t> flags</a:t>
            </a:r>
          </a:p>
        </p:txBody>
      </p:sp>
      <p:sp>
        <p:nvSpPr>
          <p:cNvPr id="3" name="Content Placeholder 2"/>
          <p:cNvSpPr>
            <a:spLocks noGrp="1"/>
          </p:cNvSpPr>
          <p:nvPr>
            <p:ph idx="1"/>
          </p:nvPr>
        </p:nvSpPr>
        <p:spPr/>
        <p:txBody>
          <a:bodyPr/>
          <a:lstStyle/>
          <a:p>
            <a:endParaRPr lang="en-US" dirty="0"/>
          </a:p>
          <a:p>
            <a:endParaRPr lang="en-US" dirty="0"/>
          </a:p>
          <a:p>
            <a:r>
              <a:rPr lang="en-US" dirty="0"/>
              <a:t>How does one control how PTX is generated?</a:t>
            </a:r>
          </a:p>
          <a:p>
            <a:endParaRPr lang="en-US" dirty="0"/>
          </a:p>
          <a:p>
            <a:endParaRPr lang="en-US" dirty="0"/>
          </a:p>
          <a:p>
            <a:endParaRPr lang="en-US" dirty="0"/>
          </a:p>
          <a:p>
            <a:r>
              <a:rPr lang="en-US" dirty="0"/>
              <a:t>How does one control how the </a:t>
            </a:r>
            <a:r>
              <a:rPr lang="en-US" dirty="0" err="1"/>
              <a:t>cubin</a:t>
            </a:r>
            <a:r>
              <a:rPr lang="en-US" dirty="0"/>
              <a:t> is generated?</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75514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stuck with a CC, via the </a:t>
            </a:r>
            <a:r>
              <a:rPr lang="en-US" dirty="0">
                <a:latin typeface="Consolas" panose="020B0609020204030204" pitchFamily="49" charset="0"/>
              </a:rPr>
              <a:t>–code</a:t>
            </a:r>
            <a:r>
              <a:rPr lang="en-US" dirty="0"/>
              <a:t> flag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endParaRPr lang="en-US" dirty="0"/>
              </a:p>
              <a:p>
                <a:r>
                  <a:rPr lang="en-US" dirty="0"/>
                  <a:t>Compiling to produce </a:t>
                </a:r>
                <a:r>
                  <a:rPr lang="en-US" dirty="0" err="1"/>
                  <a:t>cubin</a:t>
                </a:r>
                <a:r>
                  <a:rPr lang="en-US" dirty="0"/>
                  <a:t> </a:t>
                </a:r>
                <a:r>
                  <a:rPr lang="en-US" u="sng" dirty="0"/>
                  <a:t>binary</a:t>
                </a:r>
                <a:r>
                  <a:rPr lang="en-US" dirty="0"/>
                  <a:t> code for CC 3.5 done like this</a:t>
                </a:r>
              </a:p>
              <a:p>
                <a:pPr marL="0" indent="0">
                  <a:buNone/>
                </a:pPr>
                <a:r>
                  <a:rPr lang="en-US" dirty="0">
                    <a:latin typeface="Consolas" panose="020B0609020204030204" pitchFamily="49" charset="0"/>
                  </a:rPr>
                  <a:t>&gt;&gt; </a:t>
                </a:r>
                <a:r>
                  <a:rPr lang="en-US" dirty="0" err="1">
                    <a:latin typeface="Consolas" panose="020B0609020204030204" pitchFamily="49" charset="0"/>
                  </a:rPr>
                  <a:t>nvcc</a:t>
                </a:r>
                <a:r>
                  <a:rPr lang="en-US" dirty="0">
                    <a:latin typeface="Consolas" panose="020B0609020204030204" pitchFamily="49" charset="0"/>
                  </a:rPr>
                  <a:t> –</a:t>
                </a:r>
                <a:r>
                  <a:rPr lang="en-US" dirty="0">
                    <a:solidFill>
                      <a:srgbClr val="0070C0"/>
                    </a:solidFill>
                    <a:latin typeface="Consolas" panose="020B0609020204030204" pitchFamily="49" charset="0"/>
                  </a:rPr>
                  <a:t>code</a:t>
                </a:r>
                <a:r>
                  <a:rPr lang="en-US" dirty="0">
                    <a:latin typeface="Consolas" panose="020B0609020204030204" pitchFamily="49" charset="0"/>
                  </a:rPr>
                  <a:t>=sm_35 …</a:t>
                </a:r>
                <a:r>
                  <a:rPr lang="en-US" dirty="0" err="1">
                    <a:latin typeface="Consolas" panose="020B0609020204030204" pitchFamily="49" charset="0"/>
                  </a:rPr>
                  <a:t>otherstuff</a:t>
                </a:r>
                <a:r>
                  <a:rPr lang="en-US" dirty="0">
                    <a:latin typeface="Consolas" panose="020B0609020204030204" pitchFamily="49" charset="0"/>
                  </a:rPr>
                  <a:t>…</a:t>
                </a:r>
              </a:p>
              <a:p>
                <a:endParaRPr lang="en-US" dirty="0"/>
              </a:p>
              <a:p>
                <a:r>
                  <a:rPr lang="en-US" dirty="0"/>
                  <a:t>You are stuck with 3.5 CC, you can’t run this on a device of CC 4.0</a:t>
                </a:r>
              </a:p>
              <a:p>
                <a:pPr lvl="1"/>
                <a:r>
                  <a:rPr lang="en-US" dirty="0"/>
                  <a:t>Rule: A </a:t>
                </a:r>
                <a:r>
                  <a:rPr lang="en-US" dirty="0" err="1"/>
                  <a:t>cubin</a:t>
                </a:r>
                <a:r>
                  <a:rPr lang="en-US" dirty="0"/>
                  <a:t> object generated for CC </a:t>
                </a:r>
                <a14:m>
                  <m:oMath xmlns:m="http://schemas.openxmlformats.org/officeDocument/2006/math">
                    <m:r>
                      <a:rPr lang="en-US" i="1" dirty="0" smtClean="0">
                        <a:latin typeface="Cambria Math" panose="02040503050406030204" pitchFamily="18" charset="0"/>
                      </a:rPr>
                      <m:t>𝑋</m:t>
                    </m:r>
                    <m:r>
                      <a:rPr lang="en-US" i="1" dirty="0" smtClean="0">
                        <a:latin typeface="Cambria Math" panose="02040503050406030204" pitchFamily="18" charset="0"/>
                      </a:rPr>
                      <m:t>.</m:t>
                    </m:r>
                    <m:r>
                      <a:rPr lang="en-US" i="1" dirty="0" smtClean="0">
                        <a:latin typeface="Cambria Math" panose="02040503050406030204" pitchFamily="18" charset="0"/>
                      </a:rPr>
                      <m:t>𝑦</m:t>
                    </m:r>
                  </m:oMath>
                </a14:m>
                <a:r>
                  <a:rPr lang="en-US" dirty="0"/>
                  <a:t> will only run on hardware of CC </a:t>
                </a:r>
                <a14:m>
                  <m:oMath xmlns:m="http://schemas.openxmlformats.org/officeDocument/2006/math">
                    <m:r>
                      <a:rPr lang="en-US" i="1" dirty="0" smtClean="0">
                        <a:latin typeface="Cambria Math" panose="02040503050406030204" pitchFamily="18" charset="0"/>
                      </a:rPr>
                      <m:t>𝑋</m:t>
                    </m:r>
                    <m:r>
                      <a:rPr lang="en-US" i="1" dirty="0" smtClean="0">
                        <a:latin typeface="Cambria Math" panose="02040503050406030204" pitchFamily="18" charset="0"/>
                      </a:rPr>
                      <m:t>.</m:t>
                    </m:r>
                    <m:r>
                      <a:rPr lang="en-US" i="1" dirty="0" smtClean="0">
                        <a:latin typeface="Cambria Math" panose="02040503050406030204" pitchFamily="18" charset="0"/>
                      </a:rPr>
                      <m:t>𝑧</m:t>
                    </m:r>
                  </m:oMath>
                </a14:m>
                <a:r>
                  <a:rPr lang="en-US" dirty="0"/>
                  <a:t>, where </a:t>
                </a:r>
                <a14:m>
                  <m:oMath xmlns:m="http://schemas.openxmlformats.org/officeDocument/2006/math">
                    <m:r>
                      <m:rPr>
                        <m:sty m:val="p"/>
                      </m:rPr>
                      <a:rPr lang="en-US">
                        <a:latin typeface="Cambria Math" panose="02040503050406030204" pitchFamily="18" charset="0"/>
                      </a:rPr>
                      <m:t>z</m:t>
                    </m:r>
                    <m:r>
                      <a:rPr lang="en-US" b="0" i="1" smtClean="0">
                        <a:latin typeface="Cambria Math" panose="02040503050406030204" pitchFamily="18" charset="0"/>
                      </a:rPr>
                      <m:t>≥</m:t>
                    </m:r>
                    <m:r>
                      <a:rPr lang="en-US" b="0" i="1" smtClean="0">
                        <a:latin typeface="Cambria Math" panose="02040503050406030204" pitchFamily="18" charset="0"/>
                      </a:rPr>
                      <m:t>𝑦</m:t>
                    </m:r>
                  </m:oMath>
                </a14:m>
                <a:endParaRPr lang="en-US" dirty="0"/>
              </a:p>
              <a:p>
                <a:endParaRPr lang="en-US" dirty="0"/>
              </a:p>
              <a:p>
                <a:r>
                  <a:rPr lang="en-US" dirty="0"/>
                  <a:t>Using the </a:t>
                </a:r>
                <a:r>
                  <a:rPr lang="en-US" dirty="0" err="1">
                    <a:latin typeface="Consolas" panose="020B0609020204030204" pitchFamily="49" charset="0"/>
                  </a:rPr>
                  <a:t>nvcc</a:t>
                </a:r>
                <a:r>
                  <a:rPr lang="en-US" dirty="0"/>
                  <a:t> command above is ok as long as you know *for sure* that you only run on a certain card (like your personal laptop, office desktop, etc.)</a:t>
                </a:r>
              </a:p>
              <a:p>
                <a:endParaRPr lang="en-US" dirty="0"/>
              </a:p>
              <a:p>
                <a:r>
                  <a:rPr lang="en-US" dirty="0"/>
                  <a:t>Not good if you want to distribute the app to be run by other folks with unknown hardware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6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28442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word on PTX compatibility, and the role of the –arch flag</a:t>
            </a:r>
          </a:p>
        </p:txBody>
      </p:sp>
      <p:sp>
        <p:nvSpPr>
          <p:cNvPr id="3" name="Content Placeholder 2"/>
          <p:cNvSpPr>
            <a:spLocks noGrp="1"/>
          </p:cNvSpPr>
          <p:nvPr>
            <p:ph idx="1"/>
          </p:nvPr>
        </p:nvSpPr>
        <p:spPr/>
        <p:txBody>
          <a:bodyPr/>
          <a:lstStyle/>
          <a:p>
            <a:endParaRPr lang="en-US" dirty="0"/>
          </a:p>
          <a:p>
            <a:r>
              <a:rPr lang="en-US" dirty="0"/>
              <a:t>Some CUDA features supported only on devices of higher CC</a:t>
            </a:r>
          </a:p>
          <a:p>
            <a:pPr lvl="1"/>
            <a:r>
              <a:rPr lang="en-US" dirty="0"/>
              <a:t>Example: unified (managed) memory</a:t>
            </a:r>
          </a:p>
          <a:p>
            <a:endParaRPr lang="en-US" dirty="0"/>
          </a:p>
          <a:p>
            <a:r>
              <a:rPr lang="en-US" dirty="0"/>
              <a:t>You can control the C to PTX translation so that you do/don’t pick certain CUDA features</a:t>
            </a:r>
          </a:p>
          <a:p>
            <a:endParaRPr lang="en-US" dirty="0"/>
          </a:p>
          <a:p>
            <a:r>
              <a:rPr lang="en-US" dirty="0"/>
              <a:t>Example: Warp Shuffle Function available only in CC 3.0 and above</a:t>
            </a:r>
          </a:p>
          <a:p>
            <a:pPr lvl="1"/>
            <a:r>
              <a:rPr lang="en-US" dirty="0"/>
              <a:t>Code that contains Warp Shuffle functionality should be compiled with this in mind</a:t>
            </a:r>
          </a:p>
          <a:p>
            <a:pPr lvl="2"/>
            <a:r>
              <a:rPr lang="en-US" dirty="0"/>
              <a:t>Accomplished by the use of the </a:t>
            </a:r>
            <a:r>
              <a:rPr lang="en-US" dirty="0">
                <a:latin typeface="Consolas" panose="020B0609020204030204" pitchFamily="49" charset="0"/>
              </a:rPr>
              <a:t>–arch=compute_30</a:t>
            </a:r>
            <a:r>
              <a:rPr lang="en-US" dirty="0"/>
              <a:t> flag on </a:t>
            </a:r>
            <a:r>
              <a:rPr lang="en-US" dirty="0" err="1">
                <a:latin typeface="Consolas" panose="020B0609020204030204" pitchFamily="49" charset="0"/>
              </a:rPr>
              <a:t>nvcc</a:t>
            </a:r>
            <a:r>
              <a:rPr lang="en-US" dirty="0"/>
              <a:t>  </a:t>
            </a:r>
          </a:p>
          <a:p>
            <a:pPr marL="914400" lvl="2" indent="0">
              <a:buNone/>
            </a:pPr>
            <a:r>
              <a:rPr lang="en-US" dirty="0">
                <a:latin typeface="Consolas" panose="020B0609020204030204" pitchFamily="49" charset="0"/>
              </a:rPr>
              <a:t>&gt;&gt; </a:t>
            </a:r>
            <a:r>
              <a:rPr lang="en-US" dirty="0" err="1">
                <a:latin typeface="Consolas" panose="020B0609020204030204" pitchFamily="49" charset="0"/>
              </a:rPr>
              <a:t>nvcc</a:t>
            </a:r>
            <a:r>
              <a:rPr lang="en-US" dirty="0">
                <a:latin typeface="Consolas" panose="020B0609020204030204" pitchFamily="49" charset="0"/>
              </a:rPr>
              <a:t> –arch=compute_30 …</a:t>
            </a:r>
            <a:r>
              <a:rPr lang="en-US" dirty="0" err="1">
                <a:latin typeface="Consolas" panose="020B0609020204030204" pitchFamily="49" charset="0"/>
              </a:rPr>
              <a:t>blahblah</a:t>
            </a:r>
            <a:r>
              <a:rPr lang="en-US" dirty="0">
                <a:latin typeface="Consolas" panose="020B0609020204030204" pitchFamily="49" charset="0"/>
              </a:rPr>
              <a:t>…</a:t>
            </a:r>
          </a:p>
          <a:p>
            <a:pPr lvl="2"/>
            <a:r>
              <a:rPr lang="en-US" dirty="0"/>
              <a:t>NOTE: the PTX generated by the above can then be compiled to </a:t>
            </a:r>
            <a:r>
              <a:rPr lang="en-US" dirty="0" err="1"/>
              <a:t>cubin</a:t>
            </a:r>
            <a:r>
              <a:rPr lang="en-US" dirty="0"/>
              <a:t> to run on higher CC</a:t>
            </a:r>
          </a:p>
          <a:p>
            <a:pPr lvl="3"/>
            <a:r>
              <a:rPr lang="en-US" dirty="0"/>
              <a:t>Recall the </a:t>
            </a:r>
            <a:r>
              <a:rPr lang="en-US" dirty="0" err="1"/>
              <a:t>cubin</a:t>
            </a:r>
            <a:r>
              <a:rPr lang="en-US" dirty="0"/>
              <a:t> generation control by the –code flag</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33095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combining </a:t>
            </a:r>
            <a:r>
              <a:rPr lang="en-US" dirty="0">
                <a:latin typeface="Consolas" panose="020B0609020204030204" pitchFamily="49" charset="0"/>
              </a:rPr>
              <a:t>–arch</a:t>
            </a:r>
            <a:r>
              <a:rPr lang="en-US" dirty="0"/>
              <a:t> and </a:t>
            </a:r>
            <a:r>
              <a:rPr lang="en-US" dirty="0">
                <a:latin typeface="Consolas" panose="020B0609020204030204" pitchFamily="49" charset="0"/>
              </a:rPr>
              <a:t>–code</a:t>
            </a:r>
            <a:r>
              <a:rPr lang="en-US" dirty="0"/>
              <a:t> via </a:t>
            </a:r>
            <a:r>
              <a:rPr lang="en-US" dirty="0">
                <a:latin typeface="Consolas" panose="020B0609020204030204" pitchFamily="49" charset="0"/>
              </a:rPr>
              <a:t>-</a:t>
            </a:r>
            <a:r>
              <a:rPr lang="en-US" dirty="0" err="1">
                <a:latin typeface="Consolas" panose="020B0609020204030204" pitchFamily="49" charset="0"/>
              </a:rPr>
              <a:t>gencode</a:t>
            </a:r>
            <a:endParaRPr lang="en-US" dirty="0">
              <a:latin typeface="Consolas" panose="020B0609020204030204" pitchFamily="49" charset="0"/>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dirty="0">
                <a:latin typeface="Consolas" panose="020B0609020204030204" pitchFamily="49" charset="0"/>
              </a:rPr>
              <a:t>&gt;&gt; </a:t>
            </a:r>
            <a:r>
              <a:rPr lang="en-US" dirty="0" err="1">
                <a:latin typeface="Consolas" panose="020B0609020204030204" pitchFamily="49" charset="0"/>
              </a:rPr>
              <a:t>nvcc</a:t>
            </a:r>
            <a:r>
              <a:rPr lang="en-US" dirty="0">
                <a:latin typeface="Consolas" panose="020B0609020204030204" pitchFamily="49" charset="0"/>
              </a:rPr>
              <a:t> x.cu </a:t>
            </a:r>
          </a:p>
          <a:p>
            <a:pPr marL="0" indent="0">
              <a:buNone/>
            </a:pPr>
            <a:r>
              <a:rPr lang="en-US" dirty="0">
                <a:latin typeface="Consolas" panose="020B0609020204030204" pitchFamily="49" charset="0"/>
              </a:rPr>
              <a:t>	-</a:t>
            </a:r>
            <a:r>
              <a:rPr lang="en-US" dirty="0" err="1">
                <a:latin typeface="Consolas" panose="020B0609020204030204" pitchFamily="49" charset="0"/>
              </a:rPr>
              <a:t>gencode</a:t>
            </a:r>
            <a:r>
              <a:rPr lang="en-US" dirty="0">
                <a:latin typeface="Consolas" panose="020B0609020204030204" pitchFamily="49" charset="0"/>
              </a:rPr>
              <a:t> arch=compute_35,code=sm_35</a:t>
            </a:r>
          </a:p>
          <a:p>
            <a:pPr marL="0" indent="0">
              <a:buNone/>
            </a:pPr>
            <a:r>
              <a:rPr lang="en-US" dirty="0">
                <a:latin typeface="Consolas" panose="020B0609020204030204" pitchFamily="49" charset="0"/>
              </a:rPr>
              <a:t>	-</a:t>
            </a:r>
            <a:r>
              <a:rPr lang="en-US" dirty="0" err="1">
                <a:latin typeface="Consolas" panose="020B0609020204030204" pitchFamily="49" charset="0"/>
              </a:rPr>
              <a:t>gencode</a:t>
            </a:r>
            <a:r>
              <a:rPr lang="en-US" dirty="0">
                <a:latin typeface="Consolas" panose="020B0609020204030204" pitchFamily="49" charset="0"/>
              </a:rPr>
              <a:t> arch=compute_50,code=sm_50</a:t>
            </a:r>
          </a:p>
          <a:p>
            <a:pPr marL="0" indent="0">
              <a:buNone/>
            </a:pPr>
            <a:r>
              <a:rPr lang="en-US" dirty="0">
                <a:latin typeface="Consolas" panose="020B0609020204030204" pitchFamily="49" charset="0"/>
              </a:rPr>
              <a:t>	-</a:t>
            </a:r>
            <a:r>
              <a:rPr lang="en-US" dirty="0" err="1">
                <a:latin typeface="Consolas" panose="020B0609020204030204" pitchFamily="49" charset="0"/>
              </a:rPr>
              <a:t>gencode</a:t>
            </a:r>
            <a:r>
              <a:rPr lang="en-US" dirty="0">
                <a:latin typeface="Consolas" panose="020B0609020204030204" pitchFamily="49" charset="0"/>
              </a:rPr>
              <a:t> arch=compute_60,code=\'compute_60,sm_60\'</a:t>
            </a:r>
          </a:p>
          <a:p>
            <a:endParaRPr lang="en-US" dirty="0"/>
          </a:p>
          <a:p>
            <a:r>
              <a:rPr lang="en-US" dirty="0"/>
              <a:t>The </a:t>
            </a:r>
            <a:r>
              <a:rPr lang="en-US" dirty="0" err="1"/>
              <a:t>cubin</a:t>
            </a:r>
            <a:r>
              <a:rPr lang="en-US" dirty="0"/>
              <a:t> fat binary generated by this command embeds the following (it’s got bigger footprint to accommodate all):</a:t>
            </a:r>
          </a:p>
          <a:p>
            <a:pPr lvl="1"/>
            <a:r>
              <a:rPr lang="en-US" dirty="0"/>
              <a:t>Binary code generated to work on Kepler (CC 3.5)</a:t>
            </a:r>
          </a:p>
          <a:p>
            <a:pPr lvl="1"/>
            <a:r>
              <a:rPr lang="en-US" dirty="0"/>
              <a:t>Binary code generated to work on Maxwell (CC 5.0)</a:t>
            </a:r>
          </a:p>
          <a:p>
            <a:pPr lvl="1"/>
            <a:r>
              <a:rPr lang="en-US" dirty="0"/>
              <a:t>PTX and binary code to work on Pascal (CC 6.0)</a:t>
            </a:r>
          </a:p>
          <a:p>
            <a:pPr lvl="1"/>
            <a:endParaRPr lang="en-US" dirty="0"/>
          </a:p>
          <a:p>
            <a:pPr lvl="1"/>
            <a:r>
              <a:rPr lang="en-US" dirty="0"/>
              <a:t>The </a:t>
            </a:r>
            <a:r>
              <a:rPr lang="en-US" dirty="0">
                <a:latin typeface="Consolas" panose="020B0609020204030204" pitchFamily="49" charset="0"/>
              </a:rPr>
              <a:t>arch</a:t>
            </a:r>
            <a:r>
              <a:rPr lang="en-US" dirty="0"/>
              <a:t> part says that the binary code in each case should be produced based on PTX code generated as you’d expect: binary for 3.5 comes from PTX for 3.5, binary for 5.0 comes from PTX for 5.0, binary for 6.0 comes from PTX for 6.0 </a:t>
            </a:r>
          </a:p>
          <a:p>
            <a:pPr lvl="1"/>
            <a:endParaRPr lang="en-US" dirty="0"/>
          </a:p>
          <a:p>
            <a:r>
              <a:rPr lang="en-US" dirty="0"/>
              <a:t>Shortcut: you can get </a:t>
            </a:r>
            <a:r>
              <a:rPr lang="en-US" dirty="0">
                <a:latin typeface="Consolas" panose="020B0609020204030204" pitchFamily="49" charset="0"/>
              </a:rPr>
              <a:t>-</a:t>
            </a:r>
            <a:r>
              <a:rPr lang="en-US" dirty="0" err="1">
                <a:latin typeface="Consolas" panose="020B0609020204030204" pitchFamily="49" charset="0"/>
              </a:rPr>
              <a:t>gencode</a:t>
            </a:r>
            <a:r>
              <a:rPr lang="en-US" dirty="0">
                <a:latin typeface="Consolas" panose="020B0609020204030204" pitchFamily="49" charset="0"/>
              </a:rPr>
              <a:t> arch=compute_60,code=\'compute_60,sm_60\‘</a:t>
            </a:r>
            <a:r>
              <a:rPr lang="en-US" dirty="0"/>
              <a:t> by simply saying :</a:t>
            </a:r>
          </a:p>
          <a:p>
            <a:pPr marL="457200" lvl="1" indent="0">
              <a:buNone/>
            </a:pPr>
            <a:r>
              <a:rPr lang="en-US" dirty="0">
                <a:latin typeface="Consolas" panose="020B0609020204030204" pitchFamily="49" charset="0"/>
              </a:rPr>
              <a:t>&gt;&gt; </a:t>
            </a:r>
            <a:r>
              <a:rPr lang="en-US" dirty="0" err="1">
                <a:latin typeface="Consolas" panose="020B0609020204030204" pitchFamily="49" charset="0"/>
              </a:rPr>
              <a:t>nvcc</a:t>
            </a:r>
            <a:r>
              <a:rPr lang="en-US" dirty="0">
                <a:latin typeface="Consolas" panose="020B0609020204030204" pitchFamily="49" charset="0"/>
              </a:rPr>
              <a:t> x.cu -arch=sm_60</a:t>
            </a:r>
          </a:p>
          <a:p>
            <a:pPr marL="228600" lvl="1">
              <a:spcBef>
                <a:spcPts val="1000"/>
              </a:spcBef>
            </a:pPr>
            <a:endParaRPr lang="en-US" sz="2400" dirty="0"/>
          </a:p>
          <a:p>
            <a:pPr marL="228600" lvl="1">
              <a:spcBef>
                <a:spcPts val="1000"/>
              </a:spcBef>
            </a:pPr>
            <a:r>
              <a:rPr lang="en-US" sz="2400" dirty="0"/>
              <a:t>If you don’t say anything but “</a:t>
            </a:r>
            <a:r>
              <a:rPr lang="en-US" sz="2400" dirty="0" err="1"/>
              <a:t>nvcc</a:t>
            </a:r>
            <a:r>
              <a:rPr lang="en-US" sz="2400" dirty="0"/>
              <a:t> x.cu” the compile driver will use default </a:t>
            </a:r>
            <a:r>
              <a:rPr lang="en-US" sz="2400" dirty="0">
                <a:latin typeface="Consolas" panose="020B0609020204030204" pitchFamily="49" charset="0"/>
              </a:rPr>
              <a:t>arch</a:t>
            </a:r>
            <a:r>
              <a:rPr lang="en-US" sz="2400" dirty="0"/>
              <a:t> &amp; </a:t>
            </a:r>
            <a:r>
              <a:rPr lang="en-US" sz="2400" dirty="0">
                <a:latin typeface="Consolas" panose="020B0609020204030204" pitchFamily="49" charset="0"/>
              </a:rPr>
              <a:t>code</a:t>
            </a:r>
            <a:r>
              <a:rPr lang="en-US" sz="2400" dirty="0"/>
              <a:t> settings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38089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901700" y="3809472"/>
            <a:ext cx="6908800" cy="851428"/>
          </a:xfrm>
        </p:spPr>
        <p:txBody>
          <a:bodyPr/>
          <a:lstStyle/>
          <a:p>
            <a:pPr eaLnBrk="1" hangingPunct="1">
              <a:defRPr/>
            </a:pPr>
            <a:r>
              <a:rPr lang="en-US" dirty="0"/>
              <a:t>CUDA Case Study: Parallel Reduction</a:t>
            </a:r>
            <a:endParaRPr lang="en-US" sz="1800" dirty="0"/>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18629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eaLnBrk="1" hangingPunct="1">
              <a:defRPr/>
            </a:pPr>
            <a:r>
              <a:rPr lang="en-US" dirty="0"/>
              <a:t>Parallel Reduction in CUDA</a:t>
            </a:r>
          </a:p>
        </p:txBody>
      </p:sp>
      <p:sp>
        <p:nvSpPr>
          <p:cNvPr id="6148" name="Rectangle 3"/>
          <p:cNvSpPr>
            <a:spLocks noGrp="1" noChangeArrowheads="1"/>
          </p:cNvSpPr>
          <p:nvPr>
            <p:ph idx="1"/>
          </p:nvPr>
        </p:nvSpPr>
        <p:spPr/>
        <p:txBody>
          <a:bodyPr/>
          <a:lstStyle/>
          <a:p>
            <a:pPr eaLnBrk="1" hangingPunct="1"/>
            <a:r>
              <a:rPr lang="en-US" sz="2000" dirty="0"/>
              <a:t>Exercise draws on material made available by Mark Harris of NVIDIA</a:t>
            </a:r>
          </a:p>
          <a:p>
            <a:pPr eaLnBrk="1" hangingPunct="1"/>
            <a:endParaRPr lang="en-US" sz="2000" dirty="0"/>
          </a:p>
          <a:p>
            <a:pPr eaLnBrk="1" hangingPunct="1"/>
            <a:r>
              <a:rPr lang="en-US" sz="2000" dirty="0"/>
              <a:t>Parallel Reduction: Common and important data parallel primitive</a:t>
            </a:r>
          </a:p>
          <a:p>
            <a:pPr lvl="1"/>
            <a:r>
              <a:rPr lang="en-US" sz="1800" dirty="0"/>
              <a:t>Example: Used to compute the norm of a large vector </a:t>
            </a:r>
          </a:p>
          <a:p>
            <a:pPr eaLnBrk="1" hangingPunct="1"/>
            <a:endParaRPr lang="en-US" sz="2000" dirty="0"/>
          </a:p>
          <a:p>
            <a:pPr eaLnBrk="1" hangingPunct="1"/>
            <a:r>
              <a:rPr lang="en-US" sz="2000" dirty="0"/>
              <a:t>Easy to implement in CUDA</a:t>
            </a:r>
          </a:p>
          <a:p>
            <a:pPr lvl="1" eaLnBrk="1" hangingPunct="1"/>
            <a:r>
              <a:rPr lang="en-US" sz="1800" dirty="0"/>
              <a:t>Challenging to get it to run fast though</a:t>
            </a:r>
          </a:p>
          <a:p>
            <a:pPr lvl="1" eaLnBrk="1" hangingPunct="1"/>
            <a:endParaRPr lang="en-US" sz="1800" dirty="0"/>
          </a:p>
          <a:p>
            <a:pPr eaLnBrk="1" hangingPunct="1"/>
            <a:r>
              <a:rPr lang="en-US" sz="2000" dirty="0"/>
              <a:t>Serves as a good optimization example</a:t>
            </a:r>
          </a:p>
          <a:p>
            <a:pPr lvl="1" eaLnBrk="1" hangingPunct="1"/>
            <a:r>
              <a:rPr lang="en-US" sz="1800" dirty="0"/>
              <a:t>Walk step by step through several different versions</a:t>
            </a:r>
          </a:p>
          <a:p>
            <a:pPr lvl="1" eaLnBrk="1" hangingPunct="1"/>
            <a:r>
              <a:rPr lang="en-US" sz="1800" dirty="0"/>
              <a:t>Demonstrates several important optimization strategies</a:t>
            </a:r>
          </a:p>
          <a:p>
            <a:endParaRPr lang="en-US" sz="2200" dirty="0"/>
          </a:p>
          <a:p>
            <a:r>
              <a:rPr lang="en-US" sz="2000" dirty="0"/>
              <a:t>Results are for old CC, yet </a:t>
            </a:r>
            <a:r>
              <a:rPr lang="en-US" sz="2000" dirty="0" smtClean="0"/>
              <a:t>it’s instructive to understand how far folks went to get top performance</a:t>
            </a:r>
            <a:endParaRPr lang="en-US" sz="2000" dirty="0"/>
          </a:p>
        </p:txBody>
      </p:sp>
      <p:sp>
        <p:nvSpPr>
          <p:cNvPr id="61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3862B1CB-50A4-4B76-BEC9-55B93FEE7A6D}" type="slidenum">
              <a:rPr lang="en-US" smtClean="0">
                <a:solidFill>
                  <a:schemeClr val="tx2"/>
                </a:solidFill>
              </a:rPr>
              <a:pPr eaLnBrk="1" hangingPunct="1"/>
              <a:t>66</a:t>
            </a:fld>
            <a:endParaRPr lang="en-US" dirty="0">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2670005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pPr eaLnBrk="1" hangingPunct="1">
              <a:defRPr/>
            </a:pPr>
            <a:r>
              <a:rPr lang="en-US"/>
              <a:t>Parallel Reduction</a:t>
            </a:r>
          </a:p>
        </p:txBody>
      </p:sp>
      <p:sp>
        <p:nvSpPr>
          <p:cNvPr id="7172" name="Rectangle 3"/>
          <p:cNvSpPr>
            <a:spLocks noGrp="1" noChangeArrowheads="1"/>
          </p:cNvSpPr>
          <p:nvPr>
            <p:ph idx="1"/>
          </p:nvPr>
        </p:nvSpPr>
        <p:spPr/>
        <p:txBody>
          <a:bodyPr>
            <a:normAutofit/>
          </a:bodyPr>
          <a:lstStyle/>
          <a:p>
            <a:pPr eaLnBrk="1" hangingPunct="1">
              <a:lnSpc>
                <a:spcPct val="90000"/>
              </a:lnSpc>
            </a:pPr>
            <a:r>
              <a:rPr lang="en-US" sz="2000" dirty="0"/>
              <a:t>Basic Idea: tree-based approach used within each thread block</a:t>
            </a:r>
          </a:p>
          <a:p>
            <a:pPr eaLnBrk="1" hangingPunct="1">
              <a:lnSpc>
                <a:spcPct val="90000"/>
              </a:lnSpc>
            </a:pPr>
            <a:endParaRPr lang="en-US" sz="2000" dirty="0"/>
          </a:p>
          <a:p>
            <a:pPr eaLnBrk="1" hangingPunct="1">
              <a:lnSpc>
                <a:spcPct val="90000"/>
              </a:lnSpc>
            </a:pPr>
            <a:endParaRPr lang="en-US" sz="2000" dirty="0"/>
          </a:p>
          <a:p>
            <a:pPr eaLnBrk="1" hangingPunct="1">
              <a:lnSpc>
                <a:spcPct val="90000"/>
              </a:lnSpc>
            </a:pPr>
            <a:endParaRPr lang="en-US" sz="2000" dirty="0"/>
          </a:p>
          <a:p>
            <a:pPr eaLnBrk="1" hangingPunct="1">
              <a:lnSpc>
                <a:spcPct val="90000"/>
              </a:lnSpc>
            </a:pPr>
            <a:endParaRPr lang="en-US" sz="2000" dirty="0"/>
          </a:p>
          <a:p>
            <a:pPr eaLnBrk="1" hangingPunct="1">
              <a:lnSpc>
                <a:spcPct val="90000"/>
              </a:lnSpc>
            </a:pPr>
            <a:endParaRPr lang="en-US" sz="2000" dirty="0"/>
          </a:p>
          <a:p>
            <a:pPr eaLnBrk="1" hangingPunct="1">
              <a:lnSpc>
                <a:spcPct val="90000"/>
              </a:lnSpc>
            </a:pPr>
            <a:endParaRPr lang="en-US" sz="2000" dirty="0"/>
          </a:p>
          <a:p>
            <a:pPr eaLnBrk="1" hangingPunct="1">
              <a:lnSpc>
                <a:spcPct val="90000"/>
              </a:lnSpc>
            </a:pPr>
            <a:endParaRPr lang="en-US" sz="2000" dirty="0"/>
          </a:p>
          <a:p>
            <a:pPr eaLnBrk="1" hangingPunct="1">
              <a:lnSpc>
                <a:spcPct val="90000"/>
              </a:lnSpc>
            </a:pPr>
            <a:r>
              <a:rPr lang="en-US" sz="2000" dirty="0" smtClean="0"/>
              <a:t>Backdrop: assume you have very large arrays – 100,000 entries and beyond</a:t>
            </a:r>
            <a:endParaRPr lang="en-US" sz="2000" dirty="0"/>
          </a:p>
          <a:p>
            <a:pPr lvl="1" eaLnBrk="1" hangingPunct="1">
              <a:lnSpc>
                <a:spcPct val="90000"/>
              </a:lnSpc>
            </a:pPr>
            <a:r>
              <a:rPr lang="en-US" sz="1800" dirty="0" smtClean="0"/>
              <a:t>Keep </a:t>
            </a:r>
            <a:r>
              <a:rPr lang="en-US" sz="1800" dirty="0"/>
              <a:t>all multiprocessors on the GPU busy</a:t>
            </a:r>
          </a:p>
          <a:p>
            <a:pPr lvl="1" eaLnBrk="1" hangingPunct="1">
              <a:lnSpc>
                <a:spcPct val="90000"/>
              </a:lnSpc>
            </a:pPr>
            <a:r>
              <a:rPr lang="en-US" sz="1800" dirty="0" smtClean="0"/>
              <a:t>Each </a:t>
            </a:r>
            <a:r>
              <a:rPr lang="en-US" sz="1800" dirty="0"/>
              <a:t>thread block reduces a portion of the array to one single value</a:t>
            </a:r>
          </a:p>
          <a:p>
            <a:pPr lvl="1" eaLnBrk="1" hangingPunct="1">
              <a:lnSpc>
                <a:spcPct val="90000"/>
              </a:lnSpc>
            </a:pPr>
            <a:endParaRPr lang="en-US" sz="1800" dirty="0"/>
          </a:p>
          <a:p>
            <a:pPr eaLnBrk="1" hangingPunct="1">
              <a:lnSpc>
                <a:spcPct val="90000"/>
              </a:lnSpc>
            </a:pPr>
            <a:r>
              <a:rPr lang="en-US" sz="2000" dirty="0"/>
              <a:t>Q: How do we communicate partial results between thread blocks?</a:t>
            </a:r>
          </a:p>
        </p:txBody>
      </p:sp>
      <p:sp>
        <p:nvSpPr>
          <p:cNvPr id="71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82B09639-1567-4E26-A9A5-967A0E3FD8C8}" type="slidenum">
              <a:rPr lang="en-US" smtClean="0">
                <a:solidFill>
                  <a:schemeClr val="tx2"/>
                </a:solidFill>
              </a:rPr>
              <a:pPr algn="r" eaLnBrk="1" hangingPunct="1"/>
              <a:t>67</a:t>
            </a:fld>
            <a:endParaRPr lang="en-US" dirty="0">
              <a:solidFill>
                <a:schemeClr val="tx2"/>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1" y="2209800"/>
            <a:ext cx="3633787"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41271387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pPr eaLnBrk="1" hangingPunct="1">
              <a:defRPr/>
            </a:pPr>
            <a:r>
              <a:rPr lang="en-US" dirty="0"/>
              <a:t>Problem: Global Synchronization</a:t>
            </a:r>
          </a:p>
        </p:txBody>
      </p:sp>
      <p:sp>
        <p:nvSpPr>
          <p:cNvPr id="8196" name="Rectangle 3"/>
          <p:cNvSpPr>
            <a:spLocks noGrp="1" noChangeArrowheads="1"/>
          </p:cNvSpPr>
          <p:nvPr>
            <p:ph idx="1"/>
          </p:nvPr>
        </p:nvSpPr>
        <p:spPr/>
        <p:txBody>
          <a:bodyPr/>
          <a:lstStyle/>
          <a:p>
            <a:pPr eaLnBrk="1" hangingPunct="1"/>
            <a:r>
              <a:rPr lang="en-US" sz="1800" dirty="0"/>
              <a:t>If we could synchronize across all thread blocks, could easily reduce very large arrays</a:t>
            </a:r>
          </a:p>
          <a:p>
            <a:pPr lvl="1" eaLnBrk="1" hangingPunct="1"/>
            <a:r>
              <a:rPr lang="en-US" sz="1600" dirty="0"/>
              <a:t>Global sync after each block produces its result</a:t>
            </a:r>
          </a:p>
          <a:p>
            <a:pPr lvl="1" eaLnBrk="1" hangingPunct="1"/>
            <a:r>
              <a:rPr lang="en-US" sz="1600" dirty="0"/>
              <a:t>Once all blocks reach sync, continue recursively</a:t>
            </a:r>
          </a:p>
          <a:p>
            <a:pPr eaLnBrk="1" hangingPunct="1"/>
            <a:endParaRPr lang="en-US" sz="1800" dirty="0"/>
          </a:p>
          <a:p>
            <a:pPr eaLnBrk="1" hangingPunct="1"/>
            <a:endParaRPr lang="en-US" sz="1800" dirty="0"/>
          </a:p>
          <a:p>
            <a:pPr eaLnBrk="1" hangingPunct="1"/>
            <a:r>
              <a:rPr lang="en-US" sz="1800" dirty="0"/>
              <a:t>But CUDA has no global synchronization</a:t>
            </a:r>
          </a:p>
          <a:p>
            <a:pPr lvl="1"/>
            <a:r>
              <a:rPr lang="en-US" sz="1400" dirty="0"/>
              <a:t>Only synchronization of threads that belong to the same block</a:t>
            </a:r>
          </a:p>
          <a:p>
            <a:pPr eaLnBrk="1" hangingPunct="1"/>
            <a:endParaRPr lang="en-US" sz="1800" dirty="0"/>
          </a:p>
          <a:p>
            <a:pPr eaLnBrk="1" hangingPunct="1"/>
            <a:endParaRPr lang="en-US" sz="1800" dirty="0"/>
          </a:p>
          <a:p>
            <a:pPr eaLnBrk="1" hangingPunct="1"/>
            <a:r>
              <a:rPr lang="en-US" sz="1800" dirty="0"/>
              <a:t>Solution: decompose into multiple kernels</a:t>
            </a:r>
          </a:p>
          <a:p>
            <a:pPr lvl="1" eaLnBrk="1" hangingPunct="1"/>
            <a:r>
              <a:rPr lang="en-US" sz="1600" dirty="0"/>
              <a:t>Kernel launch serves as a global synchronization point</a:t>
            </a:r>
          </a:p>
          <a:p>
            <a:pPr lvl="1" eaLnBrk="1" hangingPunct="1"/>
            <a:r>
              <a:rPr lang="en-US" sz="1600" dirty="0"/>
              <a:t>Kernel launch has negligible </a:t>
            </a:r>
            <a:r>
              <a:rPr lang="en-US" sz="1600" dirty="0" smtClean="0"/>
              <a:t>overhead</a:t>
            </a:r>
            <a:endParaRPr lang="en-US" sz="1600" dirty="0"/>
          </a:p>
        </p:txBody>
      </p:sp>
      <p:sp>
        <p:nvSpPr>
          <p:cNvPr id="81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31B7F737-93EB-4AC6-A189-6217C9614D21}" type="slidenum">
              <a:rPr lang="en-US" smtClean="0">
                <a:solidFill>
                  <a:schemeClr val="tx2"/>
                </a:solidFill>
              </a:rPr>
              <a:pPr algn="r" eaLnBrk="1" hangingPunct="1"/>
              <a:t>68</a:t>
            </a:fld>
            <a:endParaRPr lang="en-US">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69272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6">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6">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 Kernel Calls</a:t>
            </a:r>
            <a:br>
              <a:rPr lang="en-US" dirty="0"/>
            </a:br>
            <a:r>
              <a:rPr lang="en-US" sz="2000" dirty="0"/>
              <a:t>[An Example, and how it all works out…]</a:t>
            </a:r>
            <a:endParaRPr lang="en-US" dirty="0"/>
          </a:p>
        </p:txBody>
      </p:sp>
      <p:sp>
        <p:nvSpPr>
          <p:cNvPr id="3" name="Content Placeholder 2"/>
          <p:cNvSpPr>
            <a:spLocks noGrp="1"/>
          </p:cNvSpPr>
          <p:nvPr>
            <p:ph idx="1"/>
          </p:nvPr>
        </p:nvSpPr>
        <p:spPr/>
        <p:txBody>
          <a:bodyPr>
            <a:normAutofit lnSpcReduction="10000"/>
          </a:bodyPr>
          <a:lstStyle/>
          <a:p>
            <a:r>
              <a:rPr lang="en-US" sz="2000" dirty="0"/>
              <a:t>Imagine you launch a 1D grid in which each 1D block has 256 threads</a:t>
            </a:r>
          </a:p>
          <a:p>
            <a:pPr lvl="2"/>
            <a:endParaRPr lang="en-US" sz="1300" dirty="0"/>
          </a:p>
          <a:p>
            <a:r>
              <a:rPr lang="en-US" sz="2000" dirty="0"/>
              <a:t>Assume that the number or elements in the array is N=100,000</a:t>
            </a:r>
          </a:p>
          <a:p>
            <a:pPr lvl="1"/>
            <a:r>
              <a:rPr lang="en-US" sz="1600" dirty="0"/>
              <a:t>Note that 100,000= </a:t>
            </a:r>
            <a:r>
              <a:rPr lang="en-US" sz="1600" dirty="0">
                <a:solidFill>
                  <a:srgbClr val="C00000"/>
                </a:solidFill>
              </a:rPr>
              <a:t>390</a:t>
            </a:r>
            <a:r>
              <a:rPr lang="en-US" sz="1600" dirty="0"/>
              <a:t>*256 + 160, therefore </a:t>
            </a:r>
            <a:r>
              <a:rPr lang="en-US" sz="1800" b="1" dirty="0">
                <a:latin typeface="Courier New" pitchFamily="49" charset="0"/>
                <a:cs typeface="Courier New" pitchFamily="49" charset="0"/>
              </a:rPr>
              <a:t>[(N+255)/256]=391</a:t>
            </a:r>
            <a:r>
              <a:rPr lang="en-US" sz="1600" dirty="0"/>
              <a:t> blocks needed</a:t>
            </a:r>
          </a:p>
          <a:p>
            <a:pPr lvl="1"/>
            <a:endParaRPr lang="en-US" sz="1600" dirty="0"/>
          </a:p>
          <a:p>
            <a:r>
              <a:rPr lang="en-US" sz="2000" dirty="0"/>
              <a:t>For the first stage, you launch 391 blocks of 256 threads</a:t>
            </a:r>
          </a:p>
          <a:p>
            <a:pPr lvl="1"/>
            <a:r>
              <a:rPr lang="en-US" sz="1600" dirty="0"/>
              <a:t>At the end of this stage you still have to operate on 391 elements</a:t>
            </a:r>
          </a:p>
          <a:p>
            <a:pPr lvl="2"/>
            <a:endParaRPr lang="en-US" sz="1300" dirty="0"/>
          </a:p>
          <a:p>
            <a:r>
              <a:rPr lang="en-US" sz="2000" dirty="0"/>
              <a:t>For the second stage, you launch two blocks of 256 threads</a:t>
            </a:r>
          </a:p>
          <a:p>
            <a:pPr lvl="1"/>
            <a:r>
              <a:rPr lang="en-US" sz="1600" dirty="0"/>
              <a:t>At the end of this stage you only have to operate on two elements</a:t>
            </a:r>
          </a:p>
          <a:p>
            <a:pPr lvl="2"/>
            <a:endParaRPr lang="en-US" sz="1300" dirty="0"/>
          </a:p>
          <a:p>
            <a:r>
              <a:rPr lang="en-US" sz="2000" dirty="0"/>
              <a:t>For the third and last stage, you launch one block of 32 threads</a:t>
            </a:r>
          </a:p>
          <a:p>
            <a:pPr lvl="1"/>
            <a:r>
              <a:rPr lang="en-US" sz="1600" dirty="0"/>
              <a:t>Almost all threads idle…</a:t>
            </a:r>
          </a:p>
          <a:p>
            <a:pPr lvl="2"/>
            <a:endParaRPr lang="en-US" sz="1300" dirty="0"/>
          </a:p>
          <a:p>
            <a:r>
              <a:rPr lang="en-US" sz="2000" dirty="0"/>
              <a:t>NOTE: after the first stage, each subsequent stage operates on a number of entries equal to the number of blocks in the previous stage</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69</a:t>
            </a:fld>
            <a:endParaRPr lang="en-US" altLang="en-US" dirty="0"/>
          </a:p>
        </p:txBody>
      </p:sp>
    </p:spTree>
    <p:extLst>
      <p:ext uri="{BB962C8B-B14F-4D97-AF65-F5344CB8AC3E}">
        <p14:creationId xmlns:p14="http://schemas.microsoft.com/office/powerpoint/2010/main" val="3174930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Access “Divergence”</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Concept is similar to thread divergence and often conflated</a:t>
            </a:r>
          </a:p>
          <a:p>
            <a:endParaRPr lang="en-US" sz="1900" dirty="0"/>
          </a:p>
          <a:p>
            <a:endParaRPr lang="en-US" sz="1900" dirty="0"/>
          </a:p>
          <a:p>
            <a:r>
              <a:rPr lang="en-US" sz="2000" dirty="0"/>
              <a:t>Hardware is optimized for accessing contiguous blocks of global memory when performing loads and stores</a:t>
            </a:r>
          </a:p>
          <a:p>
            <a:endParaRPr lang="en-US" sz="1900" dirty="0"/>
          </a:p>
          <a:p>
            <a:endParaRPr lang="en-US" sz="1900" dirty="0"/>
          </a:p>
          <a:p>
            <a:r>
              <a:rPr lang="en-US" sz="1900" dirty="0"/>
              <a:t>“block of global memory”: a 128-byte aligned chunk of 128 byte of memory</a:t>
            </a:r>
          </a:p>
          <a:p>
            <a:pPr lvl="1"/>
            <a:r>
              <a:rPr lang="en-US" sz="1500" dirty="0"/>
              <a:t>Becomes a GPU cache line, once </a:t>
            </a:r>
            <a:r>
              <a:rPr lang="en-US" sz="1500" dirty="0" smtClean="0"/>
              <a:t>it gets read </a:t>
            </a:r>
            <a:r>
              <a:rPr lang="en-US" sz="1500" dirty="0"/>
              <a:t>in L2 (and possibly L1) memory</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7</a:t>
            </a:fld>
            <a:endParaRPr lang="en-US" altLang="en-US"/>
          </a:p>
        </p:txBody>
      </p:sp>
    </p:spTree>
    <p:extLst>
      <p:ext uri="{BB962C8B-B14F-4D97-AF65-F5344CB8AC3E}">
        <p14:creationId xmlns:p14="http://schemas.microsoft.com/office/powerpoint/2010/main" val="17039035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pPr eaLnBrk="1" hangingPunct="1">
              <a:defRPr/>
            </a:pPr>
            <a:r>
              <a:rPr lang="en-US" sz="3000" dirty="0"/>
              <a:t>Vector Reduction: 30,000 Feet Perspective</a:t>
            </a:r>
          </a:p>
        </p:txBody>
      </p:sp>
      <p:sp>
        <p:nvSpPr>
          <p:cNvPr id="92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218F8193-5B63-4496-9FCE-D18409D4914E}" type="slidenum">
              <a:rPr lang="en-US" smtClean="0">
                <a:solidFill>
                  <a:schemeClr val="tx2"/>
                </a:solidFill>
              </a:rPr>
              <a:pPr algn="r" eaLnBrk="1" hangingPunct="1"/>
              <a:t>70</a:t>
            </a:fld>
            <a:endParaRPr lang="en-US" dirty="0">
              <a:solidFill>
                <a:schemeClr val="tx2"/>
              </a:solidFill>
            </a:endParaRPr>
          </a:p>
        </p:txBody>
      </p:sp>
      <p:sp>
        <p:nvSpPr>
          <p:cNvPr id="289" name="Rectangle 3"/>
          <p:cNvSpPr txBox="1">
            <a:spLocks noChangeArrowheads="1"/>
          </p:cNvSpPr>
          <p:nvPr/>
        </p:nvSpPr>
        <p:spPr bwMode="auto">
          <a:xfrm>
            <a:off x="593950" y="1356793"/>
            <a:ext cx="9022900" cy="144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sz="2000" dirty="0"/>
              <a:t>At the block level: Bring data in shared memory, then start adding in parallel</a:t>
            </a:r>
          </a:p>
          <a:p>
            <a:r>
              <a:rPr lang="en-US" sz="2000" dirty="0"/>
              <a:t>Fewer and fewer threads of a block participate</a:t>
            </a:r>
          </a:p>
          <a:p>
            <a:r>
              <a:rPr lang="en-US" sz="2000" dirty="0"/>
              <a:t>The process is memory bound, low arithmetic intensity…</a:t>
            </a:r>
          </a:p>
          <a:p>
            <a:pPr marL="0" indent="0">
              <a:buNone/>
            </a:pP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250" y="3352801"/>
            <a:ext cx="8699500" cy="218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Line Callout 2 1"/>
          <p:cNvSpPr/>
          <p:nvPr/>
        </p:nvSpPr>
        <p:spPr>
          <a:xfrm>
            <a:off x="9144000" y="3810000"/>
            <a:ext cx="1479100" cy="457200"/>
          </a:xfrm>
          <a:prstGeom prst="borderCallout2">
            <a:avLst>
              <a:gd name="adj1" fmla="val 1051"/>
              <a:gd name="adj2" fmla="val 49246"/>
              <a:gd name="adj3" fmla="val -64436"/>
              <a:gd name="adj4" fmla="val 82496"/>
              <a:gd name="adj5" fmla="val -62721"/>
              <a:gd name="adj6" fmla="val 6038"/>
            </a:avLst>
          </a:prstGeom>
          <a:ln w="31750">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Data staged in shared memory</a:t>
            </a:r>
          </a:p>
        </p:txBody>
      </p:sp>
      <p:sp>
        <p:nvSpPr>
          <p:cNvPr id="8" name="Line Callout 2 7"/>
          <p:cNvSpPr/>
          <p:nvPr/>
        </p:nvSpPr>
        <p:spPr>
          <a:xfrm>
            <a:off x="8610600" y="4800600"/>
            <a:ext cx="2012500" cy="609600"/>
          </a:xfrm>
          <a:prstGeom prst="borderCallout2">
            <a:avLst>
              <a:gd name="adj1" fmla="val 47511"/>
              <a:gd name="adj2" fmla="val -3142"/>
              <a:gd name="adj3" fmla="val 47069"/>
              <a:gd name="adj4" fmla="val -54132"/>
              <a:gd name="adj5" fmla="val 70023"/>
              <a:gd name="adj6" fmla="val -132618"/>
            </a:avLst>
          </a:prstGeom>
          <a:ln w="31750">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 small number of threads finishes off</a:t>
            </a:r>
          </a:p>
        </p:txBody>
      </p:sp>
      <p:sp>
        <p:nvSpPr>
          <p:cNvPr id="9" name="Rectangle 8"/>
          <p:cNvSpPr/>
          <p:nvPr/>
        </p:nvSpPr>
        <p:spPr>
          <a:xfrm>
            <a:off x="1600200" y="6553200"/>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16072742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pPr eaLnBrk="1" hangingPunct="1">
              <a:defRPr/>
            </a:pPr>
            <a:r>
              <a:rPr lang="en-US" dirty="0"/>
              <a:t>What is Our Optimization Goal?</a:t>
            </a:r>
          </a:p>
        </p:txBody>
      </p:sp>
      <p:sp>
        <p:nvSpPr>
          <p:cNvPr id="10244" name="Rectangle 3"/>
          <p:cNvSpPr>
            <a:spLocks noGrp="1" noChangeArrowheads="1"/>
          </p:cNvSpPr>
          <p:nvPr>
            <p:ph idx="1"/>
          </p:nvPr>
        </p:nvSpPr>
        <p:spPr/>
        <p:txBody>
          <a:bodyPr/>
          <a:lstStyle/>
          <a:p>
            <a:r>
              <a:rPr lang="en-US" sz="1800" dirty="0"/>
              <a:t>We should strive to reach GPU peak performance</a:t>
            </a:r>
          </a:p>
          <a:p>
            <a:pPr lvl="1"/>
            <a:r>
              <a:rPr lang="en-US" sz="1600" dirty="0"/>
              <a:t>Choose the right metric:</a:t>
            </a:r>
          </a:p>
          <a:p>
            <a:pPr lvl="2"/>
            <a:r>
              <a:rPr lang="en-US" sz="1300" dirty="0"/>
              <a:t>GFLOP/s: for compute-bound kernels</a:t>
            </a:r>
          </a:p>
          <a:p>
            <a:pPr lvl="2"/>
            <a:r>
              <a:rPr lang="en-US" sz="1300" dirty="0"/>
              <a:t>Bandwidth: for memory-bound kernels</a:t>
            </a:r>
          </a:p>
          <a:p>
            <a:pPr lvl="2"/>
            <a:endParaRPr lang="en-US" sz="1400" dirty="0"/>
          </a:p>
          <a:p>
            <a:pPr lvl="2"/>
            <a:endParaRPr lang="en-US" sz="1400" dirty="0"/>
          </a:p>
          <a:p>
            <a:pPr eaLnBrk="1" hangingPunct="1"/>
            <a:r>
              <a:rPr lang="en-US" sz="1800" dirty="0"/>
              <a:t>Reductions have very low arithmetic intensity</a:t>
            </a:r>
          </a:p>
          <a:p>
            <a:pPr lvl="1" eaLnBrk="1" hangingPunct="1"/>
            <a:r>
              <a:rPr lang="en-US" sz="1600" dirty="0"/>
              <a:t>1 flop per element loaded (bandwidth-optimal)</a:t>
            </a:r>
          </a:p>
          <a:p>
            <a:pPr lvl="1"/>
            <a:r>
              <a:rPr lang="en-US" sz="1400" dirty="0"/>
              <a:t>Therefore we should strive for peak bandwidth</a:t>
            </a:r>
          </a:p>
          <a:p>
            <a:pPr lvl="1"/>
            <a:endParaRPr lang="en-US" sz="1400" dirty="0"/>
          </a:p>
          <a:p>
            <a:pPr lvl="1"/>
            <a:endParaRPr lang="en-US" sz="1400" dirty="0"/>
          </a:p>
          <a:p>
            <a:pPr eaLnBrk="1" hangingPunct="1"/>
            <a:r>
              <a:rPr lang="en-US" sz="1800" dirty="0" smtClean="0"/>
              <a:t>We’ll go through an old example - results </a:t>
            </a:r>
            <a:r>
              <a:rPr lang="en-US" sz="1800" dirty="0"/>
              <a:t>generated using </a:t>
            </a:r>
            <a:r>
              <a:rPr lang="en-US" sz="1800" dirty="0" smtClean="0"/>
              <a:t>an old </a:t>
            </a:r>
            <a:r>
              <a:rPr lang="en-US" sz="1800" dirty="0"/>
              <a:t>G80 GPU</a:t>
            </a:r>
          </a:p>
          <a:p>
            <a:pPr lvl="1"/>
            <a:r>
              <a:rPr lang="en-US" sz="1600" dirty="0"/>
              <a:t>Compute capability (CC) 1.0</a:t>
            </a:r>
          </a:p>
          <a:p>
            <a:pPr lvl="1" eaLnBrk="1" hangingPunct="1"/>
            <a:r>
              <a:rPr lang="en-US" sz="1600" dirty="0"/>
              <a:t>384-bit memory interface, 900 MHz DDR</a:t>
            </a:r>
          </a:p>
          <a:p>
            <a:pPr lvl="1" eaLnBrk="1" hangingPunct="1"/>
            <a:r>
              <a:rPr lang="en-US" sz="1600" dirty="0"/>
              <a:t>384 * </a:t>
            </a:r>
            <a:r>
              <a:rPr lang="en-US" sz="1600" dirty="0" smtClean="0"/>
              <a:t>0.900 </a:t>
            </a:r>
            <a:r>
              <a:rPr lang="en-US" sz="1600" dirty="0"/>
              <a:t>*2 / 8 = </a:t>
            </a:r>
            <a:r>
              <a:rPr lang="en-US" sz="1600" dirty="0">
                <a:solidFill>
                  <a:schemeClr val="tx2"/>
                </a:solidFill>
              </a:rPr>
              <a:t>86.4 GB/s</a:t>
            </a:r>
          </a:p>
          <a:p>
            <a:pPr lvl="1"/>
            <a:r>
              <a:rPr lang="en-US" sz="1600" dirty="0"/>
              <a:t>Example carries over to other </a:t>
            </a:r>
            <a:r>
              <a:rPr lang="en-US" sz="1600" dirty="0" smtClean="0"/>
              <a:t>CCs – on NVIDIA hardware this </a:t>
            </a:r>
            <a:r>
              <a:rPr lang="en-US" sz="1600" dirty="0"/>
              <a:t>algorithm will </a:t>
            </a:r>
            <a:r>
              <a:rPr lang="en-US" sz="1600" dirty="0" smtClean="0"/>
              <a:t>always be </a:t>
            </a:r>
            <a:r>
              <a:rPr lang="en-US" sz="1600" dirty="0"/>
              <a:t>memory bound</a:t>
            </a:r>
          </a:p>
        </p:txBody>
      </p:sp>
      <p:sp>
        <p:nvSpPr>
          <p:cNvPr id="102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7D2CDA7F-51FE-417C-9C59-E1B3270E935D}" type="slidenum">
              <a:rPr lang="en-US" smtClean="0">
                <a:solidFill>
                  <a:schemeClr val="tx2"/>
                </a:solidFill>
              </a:rPr>
              <a:pPr algn="r" eaLnBrk="1" hangingPunct="1"/>
              <a:t>71</a:t>
            </a:fld>
            <a:endParaRPr lang="en-US" dirty="0">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15592198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normAutofit/>
          </a:bodyPr>
          <a:lstStyle/>
          <a:p>
            <a:pPr eaLnBrk="1" hangingPunct="1">
              <a:defRPr/>
            </a:pPr>
            <a:r>
              <a:rPr lang="en-US" sz="3200" dirty="0"/>
              <a:t>Parallel Reduction: Interleaved Addressing</a:t>
            </a:r>
          </a:p>
        </p:txBody>
      </p:sp>
      <p:sp>
        <p:nvSpPr>
          <p:cNvPr id="122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8EB9F596-9E1E-4391-9864-1A1D9D6FBF48}" type="slidenum">
              <a:rPr lang="en-US" smtClean="0">
                <a:solidFill>
                  <a:schemeClr val="tx2"/>
                </a:solidFill>
              </a:rPr>
              <a:pPr algn="r" eaLnBrk="1" hangingPunct="1"/>
              <a:t>72</a:t>
            </a:fld>
            <a:endParaRPr lang="en-US" dirty="0">
              <a:solidFill>
                <a:schemeClr val="tx2"/>
              </a:solidFill>
            </a:endParaRPr>
          </a:p>
        </p:txBody>
      </p:sp>
      <p:sp>
        <p:nvSpPr>
          <p:cNvPr id="12328" name="Text Box 39"/>
          <p:cNvSpPr txBox="1">
            <a:spLocks noChangeArrowheads="1"/>
          </p:cNvSpPr>
          <p:nvPr/>
        </p:nvSpPr>
        <p:spPr bwMode="auto">
          <a:xfrm>
            <a:off x="1012987" y="1224329"/>
            <a:ext cx="2636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dirty="0"/>
              <a:t>Values (</a:t>
            </a:r>
            <a:r>
              <a:rPr lang="en-US" sz="1600" b="1" dirty="0">
                <a:solidFill>
                  <a:srgbClr val="C00000"/>
                </a:solidFill>
              </a:rPr>
              <a:t>shared</a:t>
            </a:r>
            <a:r>
              <a:rPr lang="en-US" sz="1600" b="1" dirty="0"/>
              <a:t> memory)</a:t>
            </a:r>
          </a:p>
        </p:txBody>
      </p:sp>
      <p:sp>
        <p:nvSpPr>
          <p:cNvPr id="12389" name="Text Box 100"/>
          <p:cNvSpPr txBox="1">
            <a:spLocks noChangeArrowheads="1"/>
          </p:cNvSpPr>
          <p:nvPr/>
        </p:nvSpPr>
        <p:spPr bwMode="auto">
          <a:xfrm>
            <a:off x="2725900" y="2200641"/>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2438" name="Text Box 149"/>
          <p:cNvSpPr txBox="1">
            <a:spLocks noChangeArrowheads="1"/>
          </p:cNvSpPr>
          <p:nvPr/>
        </p:nvSpPr>
        <p:spPr bwMode="auto">
          <a:xfrm>
            <a:off x="2725900" y="3216641"/>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2481" name="Text Box 192"/>
          <p:cNvSpPr txBox="1">
            <a:spLocks noChangeArrowheads="1"/>
          </p:cNvSpPr>
          <p:nvPr/>
        </p:nvSpPr>
        <p:spPr bwMode="auto">
          <a:xfrm>
            <a:off x="2725900" y="4232641"/>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2536" name="Text Box 247"/>
          <p:cNvSpPr txBox="1">
            <a:spLocks noChangeArrowheads="1"/>
          </p:cNvSpPr>
          <p:nvPr/>
        </p:nvSpPr>
        <p:spPr bwMode="auto">
          <a:xfrm>
            <a:off x="2725900" y="5235941"/>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2537" name="Text Box 248"/>
          <p:cNvSpPr txBox="1">
            <a:spLocks noChangeArrowheads="1"/>
          </p:cNvSpPr>
          <p:nvPr/>
        </p:nvSpPr>
        <p:spPr bwMode="auto">
          <a:xfrm>
            <a:off x="2671925" y="1603741"/>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2538" name="Text Box 249"/>
          <p:cNvSpPr txBox="1">
            <a:spLocks noChangeArrowheads="1"/>
          </p:cNvSpPr>
          <p:nvPr/>
        </p:nvSpPr>
        <p:spPr bwMode="auto">
          <a:xfrm>
            <a:off x="1390813" y="1513254"/>
            <a:ext cx="10826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dirty="0"/>
              <a:t>Step 1 Stride 1</a:t>
            </a:r>
          </a:p>
        </p:txBody>
      </p:sp>
      <p:sp>
        <p:nvSpPr>
          <p:cNvPr id="12539" name="Text Box 250"/>
          <p:cNvSpPr txBox="1">
            <a:spLocks noChangeArrowheads="1"/>
          </p:cNvSpPr>
          <p:nvPr/>
        </p:nvSpPr>
        <p:spPr bwMode="auto">
          <a:xfrm>
            <a:off x="1390813" y="2516554"/>
            <a:ext cx="10826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Step 2 Stride 2</a:t>
            </a:r>
          </a:p>
        </p:txBody>
      </p:sp>
      <p:sp>
        <p:nvSpPr>
          <p:cNvPr id="12540" name="Text Box 251"/>
          <p:cNvSpPr txBox="1">
            <a:spLocks noChangeArrowheads="1"/>
          </p:cNvSpPr>
          <p:nvPr/>
        </p:nvSpPr>
        <p:spPr bwMode="auto">
          <a:xfrm>
            <a:off x="1390813" y="3532554"/>
            <a:ext cx="10826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Step 3 Stride 4</a:t>
            </a:r>
          </a:p>
        </p:txBody>
      </p:sp>
      <p:sp>
        <p:nvSpPr>
          <p:cNvPr id="12541" name="Text Box 252"/>
          <p:cNvSpPr txBox="1">
            <a:spLocks noChangeArrowheads="1"/>
          </p:cNvSpPr>
          <p:nvPr/>
        </p:nvSpPr>
        <p:spPr bwMode="auto">
          <a:xfrm>
            <a:off x="1390813" y="4548554"/>
            <a:ext cx="10826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Step 4 Stride 8</a:t>
            </a:r>
          </a:p>
        </p:txBody>
      </p:sp>
      <p:sp>
        <p:nvSpPr>
          <p:cNvPr id="12542" name="Text Box 253"/>
          <p:cNvSpPr txBox="1">
            <a:spLocks noChangeArrowheads="1"/>
          </p:cNvSpPr>
          <p:nvPr/>
        </p:nvSpPr>
        <p:spPr bwMode="auto">
          <a:xfrm>
            <a:off x="2671925" y="2608629"/>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2543" name="Text Box 254"/>
          <p:cNvSpPr txBox="1">
            <a:spLocks noChangeArrowheads="1"/>
          </p:cNvSpPr>
          <p:nvPr/>
        </p:nvSpPr>
        <p:spPr bwMode="auto">
          <a:xfrm>
            <a:off x="2671925" y="3623041"/>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2544" name="Text Box 255"/>
          <p:cNvSpPr txBox="1">
            <a:spLocks noChangeArrowheads="1"/>
          </p:cNvSpPr>
          <p:nvPr/>
        </p:nvSpPr>
        <p:spPr bwMode="auto">
          <a:xfrm>
            <a:off x="2671925" y="4640629"/>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graphicFrame>
        <p:nvGraphicFramePr>
          <p:cNvPr id="147" name="Group 3"/>
          <p:cNvGraphicFramePr>
            <a:graphicFrameLocks noGrp="1"/>
          </p:cNvGraphicFramePr>
          <p:nvPr>
            <p:extLst/>
          </p:nvPr>
        </p:nvGraphicFramePr>
        <p:xfrm>
          <a:off x="3694275" y="1195754"/>
          <a:ext cx="6235700" cy="342900"/>
        </p:xfrm>
        <a:graphic>
          <a:graphicData uri="http://schemas.openxmlformats.org/drawingml/2006/table">
            <a:tbl>
              <a:tblPr/>
              <a:tblGrid>
                <a:gridCol w="390525">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88937">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88938">
                  <a:extLst>
                    <a:ext uri="{9D8B030D-6E8A-4147-A177-3AD203B41FA5}">
                      <a16:colId xmlns:a16="http://schemas.microsoft.com/office/drawing/2014/main" val="20005"/>
                    </a:ext>
                  </a:extLst>
                </a:gridCol>
                <a:gridCol w="390525">
                  <a:extLst>
                    <a:ext uri="{9D8B030D-6E8A-4147-A177-3AD203B41FA5}">
                      <a16:colId xmlns:a16="http://schemas.microsoft.com/office/drawing/2014/main" val="20006"/>
                    </a:ext>
                  </a:extLst>
                </a:gridCol>
                <a:gridCol w="390525">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390525">
                  <a:extLst>
                    <a:ext uri="{9D8B030D-6E8A-4147-A177-3AD203B41FA5}">
                      <a16:colId xmlns:a16="http://schemas.microsoft.com/office/drawing/2014/main" val="20010"/>
                    </a:ext>
                  </a:extLst>
                </a:gridCol>
                <a:gridCol w="388937">
                  <a:extLst>
                    <a:ext uri="{9D8B030D-6E8A-4147-A177-3AD203B41FA5}">
                      <a16:colId xmlns:a16="http://schemas.microsoft.com/office/drawing/2014/main" val="20011"/>
                    </a:ext>
                  </a:extLst>
                </a:gridCol>
                <a:gridCol w="390525">
                  <a:extLst>
                    <a:ext uri="{9D8B030D-6E8A-4147-A177-3AD203B41FA5}">
                      <a16:colId xmlns:a16="http://schemas.microsoft.com/office/drawing/2014/main" val="20012"/>
                    </a:ext>
                  </a:extLst>
                </a:gridCol>
                <a:gridCol w="388938">
                  <a:extLst>
                    <a:ext uri="{9D8B030D-6E8A-4147-A177-3AD203B41FA5}">
                      <a16:colId xmlns:a16="http://schemas.microsoft.com/office/drawing/2014/main" val="20013"/>
                    </a:ext>
                  </a:extLst>
                </a:gridCol>
                <a:gridCol w="390525">
                  <a:extLst>
                    <a:ext uri="{9D8B030D-6E8A-4147-A177-3AD203B41FA5}">
                      <a16:colId xmlns:a16="http://schemas.microsoft.com/office/drawing/2014/main" val="20014"/>
                    </a:ext>
                  </a:extLst>
                </a:gridCol>
                <a:gridCol w="388937">
                  <a:extLst>
                    <a:ext uri="{9D8B030D-6E8A-4147-A177-3AD203B41FA5}">
                      <a16:colId xmlns:a16="http://schemas.microsoft.com/office/drawing/2014/main" val="20015"/>
                    </a:ext>
                  </a:extLst>
                </a:gridCol>
              </a:tblGrid>
              <a:tr h="3429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10</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8" name="Oval 40"/>
          <p:cNvSpPr>
            <a:spLocks noChangeArrowheads="1"/>
          </p:cNvSpPr>
          <p:nvPr/>
        </p:nvSpPr>
        <p:spPr bwMode="auto">
          <a:xfrm>
            <a:off x="3749839" y="1748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sz="1600" b="1" kern="0">
                <a:solidFill>
                  <a:sysClr val="windowText" lastClr="000000"/>
                </a:solidFill>
              </a:rPr>
              <a:t>0</a:t>
            </a:r>
          </a:p>
        </p:txBody>
      </p:sp>
      <p:cxnSp>
        <p:nvCxnSpPr>
          <p:cNvPr id="149" name="AutoShape 41"/>
          <p:cNvCxnSpPr>
            <a:cxnSpLocks noChangeShapeType="1"/>
            <a:endCxn id="148" idx="0"/>
          </p:cNvCxnSpPr>
          <p:nvPr/>
        </p:nvCxnSpPr>
        <p:spPr bwMode="auto">
          <a:xfrm rot="5400000">
            <a:off x="3790319" y="1636285"/>
            <a:ext cx="196850" cy="1588"/>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50" name="AutoShape 42"/>
          <p:cNvCxnSpPr>
            <a:cxnSpLocks noChangeShapeType="1"/>
            <a:endCxn id="148" idx="6"/>
          </p:cNvCxnSpPr>
          <p:nvPr/>
        </p:nvCxnSpPr>
        <p:spPr bwMode="auto">
          <a:xfrm rot="5400000">
            <a:off x="3984788" y="1591041"/>
            <a:ext cx="347662" cy="242888"/>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51" name="Oval 43"/>
          <p:cNvSpPr>
            <a:spLocks noChangeArrowheads="1"/>
          </p:cNvSpPr>
          <p:nvPr/>
        </p:nvSpPr>
        <p:spPr bwMode="auto">
          <a:xfrm>
            <a:off x="4527714" y="1748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2</a:t>
            </a:r>
          </a:p>
        </p:txBody>
      </p:sp>
      <p:cxnSp>
        <p:nvCxnSpPr>
          <p:cNvPr id="152" name="AutoShape 44"/>
          <p:cNvCxnSpPr>
            <a:cxnSpLocks noChangeShapeType="1"/>
            <a:endCxn id="151" idx="0"/>
          </p:cNvCxnSpPr>
          <p:nvPr/>
        </p:nvCxnSpPr>
        <p:spPr bwMode="auto">
          <a:xfrm rot="5400000">
            <a:off x="4568988" y="1635492"/>
            <a:ext cx="196850" cy="3175"/>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53" name="AutoShape 45"/>
          <p:cNvCxnSpPr>
            <a:cxnSpLocks noChangeShapeType="1"/>
            <a:endCxn id="151" idx="6"/>
          </p:cNvCxnSpPr>
          <p:nvPr/>
        </p:nvCxnSpPr>
        <p:spPr bwMode="auto">
          <a:xfrm rot="5400000">
            <a:off x="4763457" y="1590248"/>
            <a:ext cx="347662" cy="244475"/>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54" name="Oval 46"/>
          <p:cNvSpPr>
            <a:spLocks noChangeArrowheads="1"/>
          </p:cNvSpPr>
          <p:nvPr/>
        </p:nvSpPr>
        <p:spPr bwMode="auto">
          <a:xfrm>
            <a:off x="5307175" y="1748205"/>
            <a:ext cx="274638"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4</a:t>
            </a:r>
          </a:p>
        </p:txBody>
      </p:sp>
      <p:cxnSp>
        <p:nvCxnSpPr>
          <p:cNvPr id="155" name="AutoShape 47"/>
          <p:cNvCxnSpPr>
            <a:cxnSpLocks noChangeShapeType="1"/>
            <a:endCxn id="154" idx="0"/>
          </p:cNvCxnSpPr>
          <p:nvPr/>
        </p:nvCxnSpPr>
        <p:spPr bwMode="auto">
          <a:xfrm rot="5400000">
            <a:off x="5348451" y="1635492"/>
            <a:ext cx="196850" cy="3175"/>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56" name="AutoShape 48"/>
          <p:cNvCxnSpPr>
            <a:cxnSpLocks noChangeShapeType="1"/>
            <a:endCxn id="154" idx="6"/>
          </p:cNvCxnSpPr>
          <p:nvPr/>
        </p:nvCxnSpPr>
        <p:spPr bwMode="auto">
          <a:xfrm rot="5400000">
            <a:off x="5542920" y="1590248"/>
            <a:ext cx="347662" cy="244475"/>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57" name="Oval 49"/>
          <p:cNvSpPr>
            <a:spLocks noChangeArrowheads="1"/>
          </p:cNvSpPr>
          <p:nvPr/>
        </p:nvSpPr>
        <p:spPr bwMode="auto">
          <a:xfrm>
            <a:off x="6086639" y="1748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6</a:t>
            </a:r>
          </a:p>
        </p:txBody>
      </p:sp>
      <p:cxnSp>
        <p:nvCxnSpPr>
          <p:cNvPr id="158" name="AutoShape 50"/>
          <p:cNvCxnSpPr>
            <a:cxnSpLocks noChangeShapeType="1"/>
            <a:endCxn id="157" idx="0"/>
          </p:cNvCxnSpPr>
          <p:nvPr/>
        </p:nvCxnSpPr>
        <p:spPr bwMode="auto">
          <a:xfrm rot="5400000">
            <a:off x="6127913" y="1635492"/>
            <a:ext cx="196850" cy="3175"/>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59" name="AutoShape 51"/>
          <p:cNvCxnSpPr>
            <a:cxnSpLocks noChangeShapeType="1"/>
            <a:endCxn id="157" idx="6"/>
          </p:cNvCxnSpPr>
          <p:nvPr/>
        </p:nvCxnSpPr>
        <p:spPr bwMode="auto">
          <a:xfrm rot="5400000">
            <a:off x="6322382" y="1590248"/>
            <a:ext cx="347662" cy="244475"/>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60" name="Oval 52"/>
          <p:cNvSpPr>
            <a:spLocks noChangeArrowheads="1"/>
          </p:cNvSpPr>
          <p:nvPr/>
        </p:nvSpPr>
        <p:spPr bwMode="auto">
          <a:xfrm>
            <a:off x="6864514" y="1748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8</a:t>
            </a:r>
          </a:p>
        </p:txBody>
      </p:sp>
      <p:cxnSp>
        <p:nvCxnSpPr>
          <p:cNvPr id="161" name="AutoShape 53"/>
          <p:cNvCxnSpPr>
            <a:cxnSpLocks noChangeShapeType="1"/>
            <a:endCxn id="160" idx="0"/>
          </p:cNvCxnSpPr>
          <p:nvPr/>
        </p:nvCxnSpPr>
        <p:spPr bwMode="auto">
          <a:xfrm rot="5400000">
            <a:off x="6906582" y="1634698"/>
            <a:ext cx="196850" cy="4763"/>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62" name="AutoShape 54"/>
          <p:cNvCxnSpPr>
            <a:cxnSpLocks noChangeShapeType="1"/>
            <a:endCxn id="160" idx="6"/>
          </p:cNvCxnSpPr>
          <p:nvPr/>
        </p:nvCxnSpPr>
        <p:spPr bwMode="auto">
          <a:xfrm rot="5400000">
            <a:off x="7100257" y="1590248"/>
            <a:ext cx="347662" cy="244475"/>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63" name="Oval 55"/>
          <p:cNvSpPr>
            <a:spLocks noChangeArrowheads="1"/>
          </p:cNvSpPr>
          <p:nvPr/>
        </p:nvSpPr>
        <p:spPr bwMode="auto">
          <a:xfrm>
            <a:off x="7643975" y="1748205"/>
            <a:ext cx="274638"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10</a:t>
            </a:r>
          </a:p>
        </p:txBody>
      </p:sp>
      <p:cxnSp>
        <p:nvCxnSpPr>
          <p:cNvPr id="164" name="AutoShape 56"/>
          <p:cNvCxnSpPr>
            <a:cxnSpLocks noChangeShapeType="1"/>
            <a:endCxn id="163" idx="0"/>
          </p:cNvCxnSpPr>
          <p:nvPr/>
        </p:nvCxnSpPr>
        <p:spPr bwMode="auto">
          <a:xfrm rot="5400000">
            <a:off x="7686044" y="1634698"/>
            <a:ext cx="196850" cy="4762"/>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65" name="AutoShape 57"/>
          <p:cNvCxnSpPr>
            <a:cxnSpLocks noChangeShapeType="1"/>
            <a:endCxn id="163" idx="6"/>
          </p:cNvCxnSpPr>
          <p:nvPr/>
        </p:nvCxnSpPr>
        <p:spPr bwMode="auto">
          <a:xfrm rot="5400000">
            <a:off x="7880513" y="1589454"/>
            <a:ext cx="347662" cy="246062"/>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66" name="Oval 58"/>
          <p:cNvSpPr>
            <a:spLocks noChangeArrowheads="1"/>
          </p:cNvSpPr>
          <p:nvPr/>
        </p:nvSpPr>
        <p:spPr bwMode="auto">
          <a:xfrm>
            <a:off x="8423439" y="1748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12</a:t>
            </a:r>
          </a:p>
        </p:txBody>
      </p:sp>
      <p:cxnSp>
        <p:nvCxnSpPr>
          <p:cNvPr id="167" name="AutoShape 59"/>
          <p:cNvCxnSpPr>
            <a:cxnSpLocks noChangeShapeType="1"/>
            <a:endCxn id="166" idx="0"/>
          </p:cNvCxnSpPr>
          <p:nvPr/>
        </p:nvCxnSpPr>
        <p:spPr bwMode="auto">
          <a:xfrm rot="5400000">
            <a:off x="8465507" y="1634698"/>
            <a:ext cx="196850" cy="4763"/>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68" name="AutoShape 60"/>
          <p:cNvCxnSpPr>
            <a:cxnSpLocks noChangeShapeType="1"/>
            <a:endCxn id="166" idx="6"/>
          </p:cNvCxnSpPr>
          <p:nvPr/>
        </p:nvCxnSpPr>
        <p:spPr bwMode="auto">
          <a:xfrm rot="5400000">
            <a:off x="8659976" y="1589454"/>
            <a:ext cx="347662" cy="246063"/>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69" name="Oval 61"/>
          <p:cNvSpPr>
            <a:spLocks noChangeArrowheads="1"/>
          </p:cNvSpPr>
          <p:nvPr/>
        </p:nvSpPr>
        <p:spPr bwMode="auto">
          <a:xfrm>
            <a:off x="9202900" y="1748205"/>
            <a:ext cx="274638"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14</a:t>
            </a:r>
          </a:p>
        </p:txBody>
      </p:sp>
      <p:cxnSp>
        <p:nvCxnSpPr>
          <p:cNvPr id="170" name="AutoShape 62"/>
          <p:cNvCxnSpPr>
            <a:cxnSpLocks noChangeShapeType="1"/>
            <a:endCxn id="169" idx="0"/>
          </p:cNvCxnSpPr>
          <p:nvPr/>
        </p:nvCxnSpPr>
        <p:spPr bwMode="auto">
          <a:xfrm rot="5400000">
            <a:off x="9244969" y="1634698"/>
            <a:ext cx="196850" cy="4762"/>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71" name="AutoShape 63"/>
          <p:cNvCxnSpPr>
            <a:cxnSpLocks noChangeShapeType="1"/>
            <a:endCxn id="169" idx="6"/>
          </p:cNvCxnSpPr>
          <p:nvPr/>
        </p:nvCxnSpPr>
        <p:spPr bwMode="auto">
          <a:xfrm rot="5400000">
            <a:off x="9439438" y="1589454"/>
            <a:ext cx="347662" cy="246062"/>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graphicFrame>
        <p:nvGraphicFramePr>
          <p:cNvPr id="172" name="Group 64"/>
          <p:cNvGraphicFramePr>
            <a:graphicFrameLocks noGrp="1"/>
          </p:cNvGraphicFramePr>
          <p:nvPr>
            <p:extLst/>
          </p:nvPr>
        </p:nvGraphicFramePr>
        <p:xfrm>
          <a:off x="3694275" y="2211754"/>
          <a:ext cx="6235700" cy="342900"/>
        </p:xfrm>
        <a:graphic>
          <a:graphicData uri="http://schemas.openxmlformats.org/drawingml/2006/table">
            <a:tbl>
              <a:tblPr/>
              <a:tblGrid>
                <a:gridCol w="390525">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88937">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88938">
                  <a:extLst>
                    <a:ext uri="{9D8B030D-6E8A-4147-A177-3AD203B41FA5}">
                      <a16:colId xmlns:a16="http://schemas.microsoft.com/office/drawing/2014/main" val="20005"/>
                    </a:ext>
                  </a:extLst>
                </a:gridCol>
                <a:gridCol w="390525">
                  <a:extLst>
                    <a:ext uri="{9D8B030D-6E8A-4147-A177-3AD203B41FA5}">
                      <a16:colId xmlns:a16="http://schemas.microsoft.com/office/drawing/2014/main" val="20006"/>
                    </a:ext>
                  </a:extLst>
                </a:gridCol>
                <a:gridCol w="390525">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390525">
                  <a:extLst>
                    <a:ext uri="{9D8B030D-6E8A-4147-A177-3AD203B41FA5}">
                      <a16:colId xmlns:a16="http://schemas.microsoft.com/office/drawing/2014/main" val="20010"/>
                    </a:ext>
                  </a:extLst>
                </a:gridCol>
                <a:gridCol w="388937">
                  <a:extLst>
                    <a:ext uri="{9D8B030D-6E8A-4147-A177-3AD203B41FA5}">
                      <a16:colId xmlns:a16="http://schemas.microsoft.com/office/drawing/2014/main" val="20011"/>
                    </a:ext>
                  </a:extLst>
                </a:gridCol>
                <a:gridCol w="390525">
                  <a:extLst>
                    <a:ext uri="{9D8B030D-6E8A-4147-A177-3AD203B41FA5}">
                      <a16:colId xmlns:a16="http://schemas.microsoft.com/office/drawing/2014/main" val="20012"/>
                    </a:ext>
                  </a:extLst>
                </a:gridCol>
                <a:gridCol w="388938">
                  <a:extLst>
                    <a:ext uri="{9D8B030D-6E8A-4147-A177-3AD203B41FA5}">
                      <a16:colId xmlns:a16="http://schemas.microsoft.com/office/drawing/2014/main" val="20013"/>
                    </a:ext>
                  </a:extLst>
                </a:gridCol>
                <a:gridCol w="390525">
                  <a:extLst>
                    <a:ext uri="{9D8B030D-6E8A-4147-A177-3AD203B41FA5}">
                      <a16:colId xmlns:a16="http://schemas.microsoft.com/office/drawing/2014/main" val="20014"/>
                    </a:ext>
                  </a:extLst>
                </a:gridCol>
                <a:gridCol w="388937">
                  <a:extLst>
                    <a:ext uri="{9D8B030D-6E8A-4147-A177-3AD203B41FA5}">
                      <a16:colId xmlns:a16="http://schemas.microsoft.com/office/drawing/2014/main" val="20015"/>
                    </a:ext>
                  </a:extLst>
                </a:gridCol>
              </a:tblGrid>
              <a:tr h="3429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73" name="Oval 101"/>
          <p:cNvSpPr>
            <a:spLocks noChangeArrowheads="1"/>
          </p:cNvSpPr>
          <p:nvPr/>
        </p:nvSpPr>
        <p:spPr bwMode="auto">
          <a:xfrm>
            <a:off x="3749839" y="2764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sz="1600" b="1" kern="0">
                <a:solidFill>
                  <a:sysClr val="windowText" lastClr="000000"/>
                </a:solidFill>
              </a:rPr>
              <a:t>0</a:t>
            </a:r>
          </a:p>
        </p:txBody>
      </p:sp>
      <p:cxnSp>
        <p:nvCxnSpPr>
          <p:cNvPr id="174" name="AutoShape 102"/>
          <p:cNvCxnSpPr>
            <a:cxnSpLocks noChangeShapeType="1"/>
            <a:endCxn id="173" idx="0"/>
          </p:cNvCxnSpPr>
          <p:nvPr/>
        </p:nvCxnSpPr>
        <p:spPr bwMode="auto">
          <a:xfrm rot="5400000">
            <a:off x="3790319" y="2652285"/>
            <a:ext cx="196850" cy="1588"/>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75" name="AutoShape 103"/>
          <p:cNvCxnSpPr>
            <a:cxnSpLocks noChangeShapeType="1"/>
            <a:endCxn id="173" idx="6"/>
          </p:cNvCxnSpPr>
          <p:nvPr/>
        </p:nvCxnSpPr>
        <p:spPr bwMode="auto">
          <a:xfrm rot="5400000">
            <a:off x="4179257" y="2412573"/>
            <a:ext cx="347662" cy="631825"/>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76" name="Oval 104"/>
          <p:cNvSpPr>
            <a:spLocks noChangeArrowheads="1"/>
          </p:cNvSpPr>
          <p:nvPr/>
        </p:nvSpPr>
        <p:spPr bwMode="auto">
          <a:xfrm>
            <a:off x="5307175" y="2764205"/>
            <a:ext cx="274638"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4</a:t>
            </a:r>
          </a:p>
        </p:txBody>
      </p:sp>
      <p:cxnSp>
        <p:nvCxnSpPr>
          <p:cNvPr id="177" name="AutoShape 105"/>
          <p:cNvCxnSpPr>
            <a:cxnSpLocks noChangeShapeType="1"/>
            <a:endCxn id="176" idx="0"/>
          </p:cNvCxnSpPr>
          <p:nvPr/>
        </p:nvCxnSpPr>
        <p:spPr bwMode="auto">
          <a:xfrm rot="5400000">
            <a:off x="5348451" y="2651492"/>
            <a:ext cx="196850" cy="3175"/>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78" name="AutoShape 106"/>
          <p:cNvCxnSpPr>
            <a:cxnSpLocks noChangeShapeType="1"/>
            <a:endCxn id="176" idx="6"/>
          </p:cNvCxnSpPr>
          <p:nvPr/>
        </p:nvCxnSpPr>
        <p:spPr bwMode="auto">
          <a:xfrm rot="5400000">
            <a:off x="5737388" y="2411779"/>
            <a:ext cx="347662" cy="633412"/>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79" name="Oval 107"/>
          <p:cNvSpPr>
            <a:spLocks noChangeArrowheads="1"/>
          </p:cNvSpPr>
          <p:nvPr/>
        </p:nvSpPr>
        <p:spPr bwMode="auto">
          <a:xfrm>
            <a:off x="6864514" y="2764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8</a:t>
            </a:r>
          </a:p>
        </p:txBody>
      </p:sp>
      <p:cxnSp>
        <p:nvCxnSpPr>
          <p:cNvPr id="180" name="AutoShape 108"/>
          <p:cNvCxnSpPr>
            <a:cxnSpLocks noChangeShapeType="1"/>
            <a:endCxn id="179" idx="0"/>
          </p:cNvCxnSpPr>
          <p:nvPr/>
        </p:nvCxnSpPr>
        <p:spPr bwMode="auto">
          <a:xfrm rot="5400000">
            <a:off x="6906582" y="2650698"/>
            <a:ext cx="196850" cy="4763"/>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81" name="AutoShape 109"/>
          <p:cNvCxnSpPr>
            <a:cxnSpLocks noChangeShapeType="1"/>
            <a:endCxn id="179" idx="6"/>
          </p:cNvCxnSpPr>
          <p:nvPr/>
        </p:nvCxnSpPr>
        <p:spPr bwMode="auto">
          <a:xfrm rot="5400000">
            <a:off x="7295519" y="2410985"/>
            <a:ext cx="347662" cy="635000"/>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82" name="Oval 110"/>
          <p:cNvSpPr>
            <a:spLocks noChangeArrowheads="1"/>
          </p:cNvSpPr>
          <p:nvPr/>
        </p:nvSpPr>
        <p:spPr bwMode="auto">
          <a:xfrm>
            <a:off x="8423439" y="2764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12</a:t>
            </a:r>
          </a:p>
        </p:txBody>
      </p:sp>
      <p:cxnSp>
        <p:nvCxnSpPr>
          <p:cNvPr id="183" name="AutoShape 111"/>
          <p:cNvCxnSpPr>
            <a:cxnSpLocks noChangeShapeType="1"/>
            <a:endCxn id="182" idx="0"/>
          </p:cNvCxnSpPr>
          <p:nvPr/>
        </p:nvCxnSpPr>
        <p:spPr bwMode="auto">
          <a:xfrm rot="5400000">
            <a:off x="8465507" y="2650698"/>
            <a:ext cx="196850" cy="4763"/>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84" name="AutoShape 112"/>
          <p:cNvCxnSpPr>
            <a:cxnSpLocks noChangeShapeType="1"/>
            <a:endCxn id="182" idx="6"/>
          </p:cNvCxnSpPr>
          <p:nvPr/>
        </p:nvCxnSpPr>
        <p:spPr bwMode="auto">
          <a:xfrm rot="5400000">
            <a:off x="8854444" y="2410985"/>
            <a:ext cx="347662" cy="635000"/>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graphicFrame>
        <p:nvGraphicFramePr>
          <p:cNvPr id="185" name="Group 113"/>
          <p:cNvGraphicFramePr>
            <a:graphicFrameLocks noGrp="1"/>
          </p:cNvGraphicFramePr>
          <p:nvPr>
            <p:extLst/>
          </p:nvPr>
        </p:nvGraphicFramePr>
        <p:xfrm>
          <a:off x="3694275" y="3227754"/>
          <a:ext cx="6235700" cy="342900"/>
        </p:xfrm>
        <a:graphic>
          <a:graphicData uri="http://schemas.openxmlformats.org/drawingml/2006/table">
            <a:tbl>
              <a:tblPr/>
              <a:tblGrid>
                <a:gridCol w="390525">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88937">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88938">
                  <a:extLst>
                    <a:ext uri="{9D8B030D-6E8A-4147-A177-3AD203B41FA5}">
                      <a16:colId xmlns:a16="http://schemas.microsoft.com/office/drawing/2014/main" val="20005"/>
                    </a:ext>
                  </a:extLst>
                </a:gridCol>
                <a:gridCol w="390525">
                  <a:extLst>
                    <a:ext uri="{9D8B030D-6E8A-4147-A177-3AD203B41FA5}">
                      <a16:colId xmlns:a16="http://schemas.microsoft.com/office/drawing/2014/main" val="20006"/>
                    </a:ext>
                  </a:extLst>
                </a:gridCol>
                <a:gridCol w="390525">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390525">
                  <a:extLst>
                    <a:ext uri="{9D8B030D-6E8A-4147-A177-3AD203B41FA5}">
                      <a16:colId xmlns:a16="http://schemas.microsoft.com/office/drawing/2014/main" val="20010"/>
                    </a:ext>
                  </a:extLst>
                </a:gridCol>
                <a:gridCol w="388937">
                  <a:extLst>
                    <a:ext uri="{9D8B030D-6E8A-4147-A177-3AD203B41FA5}">
                      <a16:colId xmlns:a16="http://schemas.microsoft.com/office/drawing/2014/main" val="20011"/>
                    </a:ext>
                  </a:extLst>
                </a:gridCol>
                <a:gridCol w="390525">
                  <a:extLst>
                    <a:ext uri="{9D8B030D-6E8A-4147-A177-3AD203B41FA5}">
                      <a16:colId xmlns:a16="http://schemas.microsoft.com/office/drawing/2014/main" val="20012"/>
                    </a:ext>
                  </a:extLst>
                </a:gridCol>
                <a:gridCol w="388938">
                  <a:extLst>
                    <a:ext uri="{9D8B030D-6E8A-4147-A177-3AD203B41FA5}">
                      <a16:colId xmlns:a16="http://schemas.microsoft.com/office/drawing/2014/main" val="20013"/>
                    </a:ext>
                  </a:extLst>
                </a:gridCol>
                <a:gridCol w="390525">
                  <a:extLst>
                    <a:ext uri="{9D8B030D-6E8A-4147-A177-3AD203B41FA5}">
                      <a16:colId xmlns:a16="http://schemas.microsoft.com/office/drawing/2014/main" val="20014"/>
                    </a:ext>
                  </a:extLst>
                </a:gridCol>
                <a:gridCol w="388937">
                  <a:extLst>
                    <a:ext uri="{9D8B030D-6E8A-4147-A177-3AD203B41FA5}">
                      <a16:colId xmlns:a16="http://schemas.microsoft.com/office/drawing/2014/main" val="20015"/>
                    </a:ext>
                  </a:extLst>
                </a:gridCol>
              </a:tblGrid>
              <a:tr h="3429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18</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dirty="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86" name="Oval 150"/>
          <p:cNvSpPr>
            <a:spLocks noChangeArrowheads="1"/>
          </p:cNvSpPr>
          <p:nvPr/>
        </p:nvSpPr>
        <p:spPr bwMode="auto">
          <a:xfrm>
            <a:off x="3749839" y="3780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sz="1600" b="1" kern="0" dirty="0">
                <a:solidFill>
                  <a:sysClr val="windowText" lastClr="000000"/>
                </a:solidFill>
              </a:rPr>
              <a:t>0</a:t>
            </a:r>
          </a:p>
        </p:txBody>
      </p:sp>
      <p:cxnSp>
        <p:nvCxnSpPr>
          <p:cNvPr id="187" name="AutoShape 151"/>
          <p:cNvCxnSpPr>
            <a:cxnSpLocks noChangeShapeType="1"/>
            <a:endCxn id="186" idx="0"/>
          </p:cNvCxnSpPr>
          <p:nvPr/>
        </p:nvCxnSpPr>
        <p:spPr bwMode="auto">
          <a:xfrm rot="5400000">
            <a:off x="3790319" y="3668285"/>
            <a:ext cx="196850" cy="1588"/>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88" name="AutoShape 152"/>
          <p:cNvCxnSpPr>
            <a:cxnSpLocks noChangeShapeType="1"/>
            <a:endCxn id="186" idx="6"/>
          </p:cNvCxnSpPr>
          <p:nvPr/>
        </p:nvCxnSpPr>
        <p:spPr bwMode="auto">
          <a:xfrm rot="5400000">
            <a:off x="4568988" y="3038841"/>
            <a:ext cx="347662" cy="1411288"/>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89" name="Oval 153"/>
          <p:cNvSpPr>
            <a:spLocks noChangeArrowheads="1"/>
          </p:cNvSpPr>
          <p:nvPr/>
        </p:nvSpPr>
        <p:spPr bwMode="auto">
          <a:xfrm>
            <a:off x="6864514" y="3780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8</a:t>
            </a:r>
          </a:p>
        </p:txBody>
      </p:sp>
      <p:cxnSp>
        <p:nvCxnSpPr>
          <p:cNvPr id="190" name="AutoShape 154"/>
          <p:cNvCxnSpPr>
            <a:cxnSpLocks noChangeShapeType="1"/>
            <a:endCxn id="189" idx="0"/>
          </p:cNvCxnSpPr>
          <p:nvPr/>
        </p:nvCxnSpPr>
        <p:spPr bwMode="auto">
          <a:xfrm rot="5400000">
            <a:off x="6906582" y="3666698"/>
            <a:ext cx="196850" cy="4763"/>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91" name="AutoShape 155"/>
          <p:cNvCxnSpPr>
            <a:cxnSpLocks noChangeShapeType="1"/>
            <a:endCxn id="189" idx="6"/>
          </p:cNvCxnSpPr>
          <p:nvPr/>
        </p:nvCxnSpPr>
        <p:spPr bwMode="auto">
          <a:xfrm rot="5400000">
            <a:off x="7685251" y="3037254"/>
            <a:ext cx="347662" cy="1414463"/>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graphicFrame>
        <p:nvGraphicFramePr>
          <p:cNvPr id="192" name="Group 156"/>
          <p:cNvGraphicFramePr>
            <a:graphicFrameLocks noGrp="1"/>
          </p:cNvGraphicFramePr>
          <p:nvPr>
            <p:extLst/>
          </p:nvPr>
        </p:nvGraphicFramePr>
        <p:xfrm>
          <a:off x="3694275" y="4243754"/>
          <a:ext cx="6235700" cy="342900"/>
        </p:xfrm>
        <a:graphic>
          <a:graphicData uri="http://schemas.openxmlformats.org/drawingml/2006/table">
            <a:tbl>
              <a:tblPr/>
              <a:tblGrid>
                <a:gridCol w="390525">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88937">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88938">
                  <a:extLst>
                    <a:ext uri="{9D8B030D-6E8A-4147-A177-3AD203B41FA5}">
                      <a16:colId xmlns:a16="http://schemas.microsoft.com/office/drawing/2014/main" val="20005"/>
                    </a:ext>
                  </a:extLst>
                </a:gridCol>
                <a:gridCol w="390525">
                  <a:extLst>
                    <a:ext uri="{9D8B030D-6E8A-4147-A177-3AD203B41FA5}">
                      <a16:colId xmlns:a16="http://schemas.microsoft.com/office/drawing/2014/main" val="20006"/>
                    </a:ext>
                  </a:extLst>
                </a:gridCol>
                <a:gridCol w="390525">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390525">
                  <a:extLst>
                    <a:ext uri="{9D8B030D-6E8A-4147-A177-3AD203B41FA5}">
                      <a16:colId xmlns:a16="http://schemas.microsoft.com/office/drawing/2014/main" val="20010"/>
                    </a:ext>
                  </a:extLst>
                </a:gridCol>
                <a:gridCol w="388937">
                  <a:extLst>
                    <a:ext uri="{9D8B030D-6E8A-4147-A177-3AD203B41FA5}">
                      <a16:colId xmlns:a16="http://schemas.microsoft.com/office/drawing/2014/main" val="20011"/>
                    </a:ext>
                  </a:extLst>
                </a:gridCol>
                <a:gridCol w="390525">
                  <a:extLst>
                    <a:ext uri="{9D8B030D-6E8A-4147-A177-3AD203B41FA5}">
                      <a16:colId xmlns:a16="http://schemas.microsoft.com/office/drawing/2014/main" val="20012"/>
                    </a:ext>
                  </a:extLst>
                </a:gridCol>
                <a:gridCol w="388938">
                  <a:extLst>
                    <a:ext uri="{9D8B030D-6E8A-4147-A177-3AD203B41FA5}">
                      <a16:colId xmlns:a16="http://schemas.microsoft.com/office/drawing/2014/main" val="20013"/>
                    </a:ext>
                  </a:extLst>
                </a:gridCol>
                <a:gridCol w="390525">
                  <a:extLst>
                    <a:ext uri="{9D8B030D-6E8A-4147-A177-3AD203B41FA5}">
                      <a16:colId xmlns:a16="http://schemas.microsoft.com/office/drawing/2014/main" val="20014"/>
                    </a:ext>
                  </a:extLst>
                </a:gridCol>
                <a:gridCol w="388937">
                  <a:extLst>
                    <a:ext uri="{9D8B030D-6E8A-4147-A177-3AD203B41FA5}">
                      <a16:colId xmlns:a16="http://schemas.microsoft.com/office/drawing/2014/main" val="20015"/>
                    </a:ext>
                  </a:extLst>
                </a:gridCol>
              </a:tblGrid>
              <a:tr h="3429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24</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dirty="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93" name="Oval 193"/>
          <p:cNvSpPr>
            <a:spLocks noChangeArrowheads="1"/>
          </p:cNvSpPr>
          <p:nvPr/>
        </p:nvSpPr>
        <p:spPr bwMode="auto">
          <a:xfrm>
            <a:off x="3749839" y="4796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sz="1600" b="1" kern="0">
                <a:solidFill>
                  <a:sysClr val="windowText" lastClr="000000"/>
                </a:solidFill>
              </a:rPr>
              <a:t>0</a:t>
            </a:r>
          </a:p>
        </p:txBody>
      </p:sp>
      <p:cxnSp>
        <p:nvCxnSpPr>
          <p:cNvPr id="194" name="AutoShape 194"/>
          <p:cNvCxnSpPr>
            <a:cxnSpLocks noChangeShapeType="1"/>
            <a:endCxn id="193" idx="0"/>
          </p:cNvCxnSpPr>
          <p:nvPr/>
        </p:nvCxnSpPr>
        <p:spPr bwMode="auto">
          <a:xfrm rot="5400000">
            <a:off x="3790319" y="4684285"/>
            <a:ext cx="196850" cy="1588"/>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95" name="AutoShape 195"/>
          <p:cNvCxnSpPr>
            <a:cxnSpLocks noChangeShapeType="1"/>
            <a:endCxn id="193" idx="6"/>
          </p:cNvCxnSpPr>
          <p:nvPr/>
        </p:nvCxnSpPr>
        <p:spPr bwMode="auto">
          <a:xfrm rot="5400000">
            <a:off x="5348451" y="3275379"/>
            <a:ext cx="347662" cy="2970213"/>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96" name="AutoShape 196"/>
          <p:cNvCxnSpPr>
            <a:cxnSpLocks noChangeShapeType="1"/>
            <a:stCxn id="148" idx="4"/>
          </p:cNvCxnSpPr>
          <p:nvPr/>
        </p:nvCxnSpPr>
        <p:spPr bwMode="auto">
          <a:xfrm rot="16200000" flipH="1">
            <a:off x="3800638" y="2122854"/>
            <a:ext cx="176213" cy="1588"/>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97" name="AutoShape 197"/>
          <p:cNvCxnSpPr>
            <a:cxnSpLocks noChangeShapeType="1"/>
            <a:stCxn id="151" idx="4"/>
          </p:cNvCxnSpPr>
          <p:nvPr/>
        </p:nvCxnSpPr>
        <p:spPr bwMode="auto">
          <a:xfrm rot="16200000" flipH="1">
            <a:off x="4579307" y="2122061"/>
            <a:ext cx="176213" cy="3175"/>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98" name="AutoShape 198"/>
          <p:cNvCxnSpPr>
            <a:cxnSpLocks noChangeShapeType="1"/>
            <a:stCxn id="154" idx="4"/>
          </p:cNvCxnSpPr>
          <p:nvPr/>
        </p:nvCxnSpPr>
        <p:spPr bwMode="auto">
          <a:xfrm rot="16200000" flipH="1">
            <a:off x="5358770" y="2122061"/>
            <a:ext cx="176213" cy="3175"/>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99" name="AutoShape 199"/>
          <p:cNvCxnSpPr>
            <a:cxnSpLocks noChangeShapeType="1"/>
            <a:stCxn id="157" idx="4"/>
          </p:cNvCxnSpPr>
          <p:nvPr/>
        </p:nvCxnSpPr>
        <p:spPr bwMode="auto">
          <a:xfrm rot="16200000" flipH="1">
            <a:off x="6138232" y="2122061"/>
            <a:ext cx="176213" cy="3175"/>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200" name="AutoShape 200"/>
          <p:cNvCxnSpPr>
            <a:cxnSpLocks noChangeShapeType="1"/>
            <a:stCxn id="160" idx="4"/>
          </p:cNvCxnSpPr>
          <p:nvPr/>
        </p:nvCxnSpPr>
        <p:spPr bwMode="auto">
          <a:xfrm rot="16200000" flipH="1">
            <a:off x="6916901" y="2121267"/>
            <a:ext cx="176213" cy="4763"/>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201" name="AutoShape 201"/>
          <p:cNvCxnSpPr>
            <a:cxnSpLocks noChangeShapeType="1"/>
            <a:stCxn id="163" idx="4"/>
          </p:cNvCxnSpPr>
          <p:nvPr/>
        </p:nvCxnSpPr>
        <p:spPr bwMode="auto">
          <a:xfrm rot="16200000" flipH="1">
            <a:off x="7696363" y="2121267"/>
            <a:ext cx="176213" cy="4762"/>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202" name="AutoShape 202"/>
          <p:cNvCxnSpPr>
            <a:cxnSpLocks noChangeShapeType="1"/>
            <a:stCxn id="166" idx="4"/>
          </p:cNvCxnSpPr>
          <p:nvPr/>
        </p:nvCxnSpPr>
        <p:spPr bwMode="auto">
          <a:xfrm rot="16200000" flipH="1">
            <a:off x="8475826" y="2121267"/>
            <a:ext cx="176213" cy="4763"/>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203" name="AutoShape 203"/>
          <p:cNvCxnSpPr>
            <a:cxnSpLocks noChangeShapeType="1"/>
            <a:stCxn id="169" idx="4"/>
          </p:cNvCxnSpPr>
          <p:nvPr/>
        </p:nvCxnSpPr>
        <p:spPr bwMode="auto">
          <a:xfrm rot="16200000" flipH="1">
            <a:off x="9255288" y="2121267"/>
            <a:ext cx="176213" cy="4762"/>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204" name="AutoShape 204"/>
          <p:cNvCxnSpPr>
            <a:cxnSpLocks noChangeShapeType="1"/>
            <a:stCxn id="173" idx="4"/>
          </p:cNvCxnSpPr>
          <p:nvPr/>
        </p:nvCxnSpPr>
        <p:spPr bwMode="auto">
          <a:xfrm rot="16200000" flipH="1">
            <a:off x="3800638" y="3138854"/>
            <a:ext cx="176213" cy="1588"/>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205" name="AutoShape 205"/>
          <p:cNvCxnSpPr>
            <a:cxnSpLocks noChangeShapeType="1"/>
            <a:stCxn id="176" idx="4"/>
          </p:cNvCxnSpPr>
          <p:nvPr/>
        </p:nvCxnSpPr>
        <p:spPr bwMode="auto">
          <a:xfrm rot="16200000" flipH="1">
            <a:off x="5358770" y="3138061"/>
            <a:ext cx="176213" cy="3175"/>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206" name="AutoShape 206"/>
          <p:cNvCxnSpPr>
            <a:cxnSpLocks noChangeShapeType="1"/>
            <a:stCxn id="179" idx="4"/>
          </p:cNvCxnSpPr>
          <p:nvPr/>
        </p:nvCxnSpPr>
        <p:spPr bwMode="auto">
          <a:xfrm rot="16200000" flipH="1">
            <a:off x="6916901" y="3137267"/>
            <a:ext cx="176213" cy="4763"/>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207" name="AutoShape 207"/>
          <p:cNvCxnSpPr>
            <a:cxnSpLocks noChangeShapeType="1"/>
            <a:stCxn id="182" idx="4"/>
          </p:cNvCxnSpPr>
          <p:nvPr/>
        </p:nvCxnSpPr>
        <p:spPr bwMode="auto">
          <a:xfrm rot="16200000" flipH="1">
            <a:off x="8475826" y="3137267"/>
            <a:ext cx="176213" cy="4763"/>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208" name="AutoShape 208"/>
          <p:cNvCxnSpPr>
            <a:cxnSpLocks noChangeShapeType="1"/>
            <a:stCxn id="186" idx="4"/>
          </p:cNvCxnSpPr>
          <p:nvPr/>
        </p:nvCxnSpPr>
        <p:spPr bwMode="auto">
          <a:xfrm rot="16200000" flipH="1">
            <a:off x="3800638" y="4154854"/>
            <a:ext cx="176213" cy="1588"/>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209" name="AutoShape 209"/>
          <p:cNvCxnSpPr>
            <a:cxnSpLocks noChangeShapeType="1"/>
            <a:stCxn id="189" idx="4"/>
          </p:cNvCxnSpPr>
          <p:nvPr/>
        </p:nvCxnSpPr>
        <p:spPr bwMode="auto">
          <a:xfrm rot="16200000" flipH="1">
            <a:off x="6916901" y="4153267"/>
            <a:ext cx="176213" cy="4763"/>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graphicFrame>
        <p:nvGraphicFramePr>
          <p:cNvPr id="210" name="Group 210"/>
          <p:cNvGraphicFramePr>
            <a:graphicFrameLocks noGrp="1"/>
          </p:cNvGraphicFramePr>
          <p:nvPr>
            <p:extLst/>
          </p:nvPr>
        </p:nvGraphicFramePr>
        <p:xfrm>
          <a:off x="3694275" y="5247054"/>
          <a:ext cx="6235700" cy="342900"/>
        </p:xfrm>
        <a:graphic>
          <a:graphicData uri="http://schemas.openxmlformats.org/drawingml/2006/table">
            <a:tbl>
              <a:tblPr/>
              <a:tblGrid>
                <a:gridCol w="390525">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88937">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88938">
                  <a:extLst>
                    <a:ext uri="{9D8B030D-6E8A-4147-A177-3AD203B41FA5}">
                      <a16:colId xmlns:a16="http://schemas.microsoft.com/office/drawing/2014/main" val="20005"/>
                    </a:ext>
                  </a:extLst>
                </a:gridCol>
                <a:gridCol w="390525">
                  <a:extLst>
                    <a:ext uri="{9D8B030D-6E8A-4147-A177-3AD203B41FA5}">
                      <a16:colId xmlns:a16="http://schemas.microsoft.com/office/drawing/2014/main" val="20006"/>
                    </a:ext>
                  </a:extLst>
                </a:gridCol>
                <a:gridCol w="390525">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390525">
                  <a:extLst>
                    <a:ext uri="{9D8B030D-6E8A-4147-A177-3AD203B41FA5}">
                      <a16:colId xmlns:a16="http://schemas.microsoft.com/office/drawing/2014/main" val="20010"/>
                    </a:ext>
                  </a:extLst>
                </a:gridCol>
                <a:gridCol w="388937">
                  <a:extLst>
                    <a:ext uri="{9D8B030D-6E8A-4147-A177-3AD203B41FA5}">
                      <a16:colId xmlns:a16="http://schemas.microsoft.com/office/drawing/2014/main" val="20011"/>
                    </a:ext>
                  </a:extLst>
                </a:gridCol>
                <a:gridCol w="390525">
                  <a:extLst>
                    <a:ext uri="{9D8B030D-6E8A-4147-A177-3AD203B41FA5}">
                      <a16:colId xmlns:a16="http://schemas.microsoft.com/office/drawing/2014/main" val="20012"/>
                    </a:ext>
                  </a:extLst>
                </a:gridCol>
                <a:gridCol w="388938">
                  <a:extLst>
                    <a:ext uri="{9D8B030D-6E8A-4147-A177-3AD203B41FA5}">
                      <a16:colId xmlns:a16="http://schemas.microsoft.com/office/drawing/2014/main" val="20013"/>
                    </a:ext>
                  </a:extLst>
                </a:gridCol>
                <a:gridCol w="390525">
                  <a:extLst>
                    <a:ext uri="{9D8B030D-6E8A-4147-A177-3AD203B41FA5}">
                      <a16:colId xmlns:a16="http://schemas.microsoft.com/office/drawing/2014/main" val="20014"/>
                    </a:ext>
                  </a:extLst>
                </a:gridCol>
                <a:gridCol w="388937">
                  <a:extLst>
                    <a:ext uri="{9D8B030D-6E8A-4147-A177-3AD203B41FA5}">
                      <a16:colId xmlns:a16="http://schemas.microsoft.com/office/drawing/2014/main" val="20015"/>
                    </a:ext>
                  </a:extLst>
                </a:gridCol>
              </a:tblGrid>
              <a:tr h="3429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dirty="0">
                          <a:ln>
                            <a:noFill/>
                          </a:ln>
                          <a:solidFill>
                            <a:schemeClr val="tx1"/>
                          </a:solidFill>
                          <a:effectLst/>
                          <a:latin typeface="Arial" charset="0"/>
                        </a:rPr>
                        <a:t>41</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dirty="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211" name="AutoShape 246"/>
          <p:cNvCxnSpPr>
            <a:cxnSpLocks noChangeShapeType="1"/>
            <a:stCxn id="193" idx="4"/>
          </p:cNvCxnSpPr>
          <p:nvPr/>
        </p:nvCxnSpPr>
        <p:spPr bwMode="auto">
          <a:xfrm rot="16200000" flipH="1">
            <a:off x="3806988" y="5164504"/>
            <a:ext cx="163513" cy="1588"/>
          </a:xfrm>
          <a:prstGeom prst="curvedConnector3">
            <a:avLst>
              <a:gd name="adj1" fmla="val 45630"/>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82" name="Rectangle 81"/>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2" name="Rectangle 1"/>
          <p:cNvSpPr/>
          <p:nvPr/>
        </p:nvSpPr>
        <p:spPr>
          <a:xfrm>
            <a:off x="1390813" y="6086902"/>
            <a:ext cx="9742243" cy="400110"/>
          </a:xfrm>
          <a:prstGeom prst="rect">
            <a:avLst/>
          </a:prstGeom>
          <a:solidFill>
            <a:schemeClr val="hlink"/>
          </a:solidFill>
          <a:ln w="28575" algn="ctr">
            <a:solidFill>
              <a:schemeClr val="tx1"/>
            </a:solidFill>
            <a:miter lim="800000"/>
            <a:headEnd/>
            <a:tailEnd/>
          </a:ln>
        </p:spPr>
        <p:txBody>
          <a:bodyPr wrap="square">
            <a:spAutoFit/>
          </a:bodyPr>
          <a:lstStyle/>
          <a:p>
            <a:pPr algn="ctr"/>
            <a:r>
              <a:rPr lang="en-US" sz="2000" b="1" dirty="0">
                <a:solidFill>
                  <a:schemeClr val="bg1"/>
                </a:solidFill>
                <a:latin typeface="Arial" charset="0"/>
              </a:rPr>
              <a:t>Note: in stage s, only threads divisible to 2^s get to do work. Stride: 2^(s-1)</a:t>
            </a:r>
          </a:p>
        </p:txBody>
      </p:sp>
    </p:spTree>
    <p:extLst>
      <p:ext uri="{BB962C8B-B14F-4D97-AF65-F5344CB8AC3E}">
        <p14:creationId xmlns:p14="http://schemas.microsoft.com/office/powerpoint/2010/main" val="18192624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eaLnBrk="1" hangingPunct="1">
              <a:defRPr/>
            </a:pPr>
            <a:r>
              <a:rPr lang="en-US" sz="3200" dirty="0"/>
              <a:t>Reduction #1: Interleaved Addressing</a:t>
            </a:r>
          </a:p>
        </p:txBody>
      </p:sp>
      <p:sp>
        <p:nvSpPr>
          <p:cNvPr id="112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ED1684CC-4228-4DEE-91A6-9783592DD986}" type="slidenum">
              <a:rPr lang="en-US" smtClean="0">
                <a:solidFill>
                  <a:schemeClr val="tx2"/>
                </a:solidFill>
              </a:rPr>
              <a:pPr algn="r" eaLnBrk="1" hangingPunct="1"/>
              <a:t>73</a:t>
            </a:fld>
            <a:endParaRPr lang="en-US" dirty="0">
              <a:solidFill>
                <a:schemeClr val="tx2"/>
              </a:solidFill>
            </a:endParaRPr>
          </a:p>
        </p:txBody>
      </p:sp>
      <p:sp>
        <p:nvSpPr>
          <p:cNvPr id="2" name="Rectangle 1"/>
          <p:cNvSpPr/>
          <p:nvPr/>
        </p:nvSpPr>
        <p:spPr>
          <a:xfrm>
            <a:off x="1214967" y="997090"/>
            <a:ext cx="8534400" cy="5632311"/>
          </a:xfrm>
          <a:prstGeom prst="rect">
            <a:avLst/>
          </a:prstGeom>
          <a:solidFill>
            <a:schemeClr val="bg1">
              <a:lumMod val="85000"/>
            </a:schemeClr>
          </a:solidFill>
        </p:spPr>
        <p:txBody>
          <a:bodyPr wrap="square">
            <a:spAutoFit/>
          </a:bodyPr>
          <a:lstStyle/>
          <a:p>
            <a:r>
              <a:rPr lang="en-US" dirty="0">
                <a:solidFill>
                  <a:srgbClr val="FF00FF"/>
                </a:solidFill>
                <a:latin typeface="Consolas" pitchFamily="49" charset="0"/>
                <a:cs typeface="Consolas" pitchFamily="49" charset="0"/>
              </a:rPr>
              <a:t>__global__</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void</a:t>
            </a:r>
            <a:r>
              <a:rPr lang="en-US" dirty="0">
                <a:solidFill>
                  <a:prstClr val="black"/>
                </a:solidFill>
                <a:latin typeface="Consolas" pitchFamily="49" charset="0"/>
                <a:cs typeface="Consolas" pitchFamily="49" charset="0"/>
              </a:rPr>
              <a:t> reduce1(</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g_idata</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g_odata</a:t>
            </a:r>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extern</a:t>
            </a:r>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__shared__</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008000"/>
                </a:solidFill>
                <a:latin typeface="Consolas" pitchFamily="49" charset="0"/>
                <a:cs typeface="Consolas" pitchFamily="49" charset="0"/>
              </a:rPr>
              <a:t>// each thread loads one element from global to shared </a:t>
            </a:r>
            <a:r>
              <a:rPr lang="en-US" dirty="0" err="1">
                <a:solidFill>
                  <a:srgbClr val="008000"/>
                </a:solidFill>
                <a:latin typeface="Consolas" pitchFamily="49" charset="0"/>
                <a:cs typeface="Consolas" pitchFamily="49" charset="0"/>
              </a:rPr>
              <a:t>mem</a:t>
            </a:r>
            <a:endParaRPr lang="en-US" dirty="0">
              <a:solidFill>
                <a:srgbClr val="008000"/>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 = </a:t>
            </a:r>
            <a:r>
              <a:rPr lang="en-US" dirty="0" err="1">
                <a:solidFill>
                  <a:srgbClr val="FF00FF"/>
                </a:solidFill>
                <a:latin typeface="Consolas" pitchFamily="49" charset="0"/>
                <a:cs typeface="Consolas" pitchFamily="49" charset="0"/>
              </a:rPr>
              <a:t>blockIdx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g_idata</a:t>
            </a:r>
            <a:r>
              <a:rPr lang="en-US" dirty="0">
                <a:solidFill>
                  <a:prstClr val="black"/>
                </a:solidFill>
                <a:latin typeface="Consolas" pitchFamily="49" charset="0"/>
                <a:cs typeface="Consolas" pitchFamily="49" charset="0"/>
              </a:rPr>
              <a:t>[i];</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008000"/>
                </a:solidFill>
                <a:latin typeface="Consolas" pitchFamily="49" charset="0"/>
                <a:cs typeface="Consolas" pitchFamily="49" charset="0"/>
              </a:rPr>
              <a:t>// do reduction in shared </a:t>
            </a:r>
            <a:r>
              <a:rPr lang="en-US" dirty="0" err="1">
                <a:solidFill>
                  <a:srgbClr val="008000"/>
                </a:solidFill>
                <a:latin typeface="Consolas" pitchFamily="49" charset="0"/>
                <a:cs typeface="Consolas" pitchFamily="49" charset="0"/>
              </a:rPr>
              <a:t>mem</a:t>
            </a:r>
            <a:endParaRPr lang="en-US" dirty="0">
              <a:solidFill>
                <a:srgbClr val="008000"/>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for</a:t>
            </a:r>
            <a:r>
              <a:rPr lang="en-US" dirty="0">
                <a:solidFill>
                  <a:prstClr val="black"/>
                </a:solidFill>
                <a:latin typeface="Consolas" pitchFamily="49" charset="0"/>
                <a:cs typeface="Consolas" pitchFamily="49" charset="0"/>
              </a:rPr>
              <a:t>(</a:t>
            </a:r>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s=1; s &lt; </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 s *= 2) {</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(2*s) == 0)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s];</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008000"/>
                </a:solidFill>
                <a:latin typeface="Consolas" pitchFamily="49" charset="0"/>
                <a:cs typeface="Consolas" pitchFamily="49" charset="0"/>
              </a:rPr>
              <a:t>// write result for this block to global memory</a:t>
            </a:r>
          </a:p>
          <a:p>
            <a:r>
              <a:rPr lang="sv-SE" dirty="0">
                <a:solidFill>
                  <a:prstClr val="black"/>
                </a:solidFill>
                <a:latin typeface="Consolas" pitchFamily="49" charset="0"/>
                <a:cs typeface="Consolas" pitchFamily="49" charset="0"/>
              </a:rPr>
              <a:t>    </a:t>
            </a:r>
            <a:r>
              <a:rPr lang="sv-SE" dirty="0">
                <a:solidFill>
                  <a:srgbClr val="0000FF"/>
                </a:solidFill>
                <a:latin typeface="Consolas" pitchFamily="49" charset="0"/>
                <a:cs typeface="Consolas" pitchFamily="49" charset="0"/>
              </a:rPr>
              <a:t>if</a:t>
            </a:r>
            <a:r>
              <a:rPr lang="sv-SE" dirty="0">
                <a:solidFill>
                  <a:prstClr val="black"/>
                </a:solidFill>
                <a:latin typeface="Consolas" pitchFamily="49" charset="0"/>
                <a:cs typeface="Consolas" pitchFamily="49" charset="0"/>
              </a:rPr>
              <a:t> (tid == 0) g_odata[</a:t>
            </a:r>
            <a:r>
              <a:rPr lang="sv-SE" dirty="0">
                <a:solidFill>
                  <a:srgbClr val="FF00FF"/>
                </a:solidFill>
                <a:latin typeface="Consolas" pitchFamily="49" charset="0"/>
                <a:cs typeface="Consolas" pitchFamily="49" charset="0"/>
              </a:rPr>
              <a:t>blockIdx</a:t>
            </a:r>
            <a:r>
              <a:rPr lang="sv-SE" dirty="0">
                <a:solidFill>
                  <a:prstClr val="black"/>
                </a:solidFill>
                <a:latin typeface="Consolas" pitchFamily="49" charset="0"/>
                <a:cs typeface="Consolas" pitchFamily="49" charset="0"/>
              </a:rPr>
              <a:t>.x] = sdata[0];</a:t>
            </a:r>
          </a:p>
          <a:p>
            <a:r>
              <a:rPr lang="en-US" dirty="0">
                <a:solidFill>
                  <a:prstClr val="black"/>
                </a:solidFill>
                <a:latin typeface="Consolas" pitchFamily="49" charset="0"/>
                <a:cs typeface="Consolas" pitchFamily="49" charset="0"/>
              </a:rPr>
              <a:t>}</a:t>
            </a:r>
          </a:p>
        </p:txBody>
      </p:sp>
      <p:sp>
        <p:nvSpPr>
          <p:cNvPr id="3" name="Rectangle 2"/>
          <p:cNvSpPr/>
          <p:nvPr/>
        </p:nvSpPr>
        <p:spPr>
          <a:xfrm>
            <a:off x="1214967" y="3429000"/>
            <a:ext cx="8534400" cy="2057400"/>
          </a:xfrm>
          <a:prstGeom prst="rect">
            <a:avLst/>
          </a:prstGeom>
          <a:solidFill>
            <a:srgbClr val="C00000">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750761" y="4503695"/>
            <a:ext cx="2939339" cy="923330"/>
          </a:xfrm>
          <a:prstGeom prst="rect">
            <a:avLst/>
          </a:prstGeom>
          <a:ln>
            <a:solidFill>
              <a:srgbClr val="0070C0"/>
            </a:solidFill>
          </a:ln>
        </p:spPr>
        <p:txBody>
          <a:bodyPr wrap="square">
            <a:spAutoFit/>
          </a:bodyPr>
          <a:lstStyle/>
          <a:p>
            <a:pPr algn="just"/>
            <a:r>
              <a:rPr lang="en-US" b="1" dirty="0">
                <a:latin typeface="Corbel" pitchFamily="34" charset="0"/>
              </a:rPr>
              <a:t>Problem: highly divergent </a:t>
            </a:r>
          </a:p>
          <a:p>
            <a:pPr algn="just"/>
            <a:r>
              <a:rPr lang="en-US" b="1" dirty="0">
                <a:latin typeface="Corbel" pitchFamily="34" charset="0"/>
              </a:rPr>
              <a:t>warps are inefficient, and % </a:t>
            </a:r>
          </a:p>
          <a:p>
            <a:pPr algn="just"/>
            <a:r>
              <a:rPr lang="en-US" b="1" dirty="0">
                <a:latin typeface="Corbel" pitchFamily="34" charset="0"/>
              </a:rPr>
              <a:t>operator is very slow</a:t>
            </a:r>
          </a:p>
        </p:txBody>
      </p:sp>
      <p:sp>
        <p:nvSpPr>
          <p:cNvPr id="7" name="Rectangle 6"/>
          <p:cNvSpPr/>
          <p:nvPr/>
        </p:nvSpPr>
        <p:spPr>
          <a:xfrm>
            <a:off x="-33867" y="6629401"/>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5" name="Rectangle 4"/>
          <p:cNvSpPr/>
          <p:nvPr/>
        </p:nvSpPr>
        <p:spPr>
          <a:xfrm>
            <a:off x="10331396" y="2591771"/>
            <a:ext cx="1819794" cy="646331"/>
          </a:xfrm>
          <a:prstGeom prst="rect">
            <a:avLst/>
          </a:prstGeom>
        </p:spPr>
        <p:txBody>
          <a:bodyPr wrap="none">
            <a:spAutoFit/>
          </a:bodyPr>
          <a:lstStyle/>
          <a:p>
            <a:r>
              <a:rPr lang="en-US" dirty="0">
                <a:solidFill>
                  <a:srgbClr val="C00000"/>
                </a:solidFill>
              </a:rPr>
              <a:t>Why do we need </a:t>
            </a:r>
          </a:p>
          <a:p>
            <a:r>
              <a:rPr lang="en-US" dirty="0">
                <a:solidFill>
                  <a:srgbClr val="C00000"/>
                </a:solidFill>
              </a:rPr>
              <a:t>to sync threads?</a:t>
            </a:r>
          </a:p>
        </p:txBody>
      </p:sp>
      <p:sp>
        <p:nvSpPr>
          <p:cNvPr id="6" name="Rectangle 5"/>
          <p:cNvSpPr/>
          <p:nvPr/>
        </p:nvSpPr>
        <p:spPr>
          <a:xfrm>
            <a:off x="9931402" y="3985282"/>
            <a:ext cx="2152057" cy="646331"/>
          </a:xfrm>
          <a:prstGeom prst="rect">
            <a:avLst/>
          </a:prstGeom>
        </p:spPr>
        <p:txBody>
          <a:bodyPr wrap="square">
            <a:spAutoFit/>
          </a:bodyPr>
          <a:lstStyle/>
          <a:p>
            <a:r>
              <a:rPr lang="en-US" sz="900" dirty="0"/>
              <a:t>First, threads </a:t>
            </a:r>
            <a:r>
              <a:rPr lang="en-US" sz="900" dirty="0" smtClean="0"/>
              <a:t>w/ ID multiple </a:t>
            </a:r>
            <a:r>
              <a:rPr lang="en-US" sz="900" dirty="0"/>
              <a:t>of 2 do work</a:t>
            </a:r>
          </a:p>
          <a:p>
            <a:pPr lvl="0">
              <a:defRPr/>
            </a:pPr>
            <a:r>
              <a:rPr lang="en-US" sz="900" dirty="0"/>
              <a:t>Next, threads w/ ID </a:t>
            </a:r>
            <a:r>
              <a:rPr lang="en-US" sz="900" dirty="0" smtClean="0"/>
              <a:t>multiple </a:t>
            </a:r>
            <a:r>
              <a:rPr lang="en-US" sz="900" dirty="0"/>
              <a:t>of 4 do work</a:t>
            </a:r>
          </a:p>
          <a:p>
            <a:pPr lvl="0">
              <a:defRPr/>
            </a:pPr>
            <a:r>
              <a:rPr lang="en-US" sz="900" dirty="0"/>
              <a:t>Next, threads w/ ID </a:t>
            </a:r>
            <a:r>
              <a:rPr lang="en-US" sz="900" dirty="0" smtClean="0"/>
              <a:t>multiple </a:t>
            </a:r>
            <a:r>
              <a:rPr lang="en-US" sz="900" dirty="0"/>
              <a:t>of 8 do work</a:t>
            </a:r>
          </a:p>
          <a:p>
            <a:pPr lvl="0">
              <a:defRPr/>
            </a:pPr>
            <a:r>
              <a:rPr lang="en-US" sz="900" dirty="0"/>
              <a:t>And so on…</a:t>
            </a:r>
          </a:p>
        </p:txBody>
      </p:sp>
    </p:spTree>
    <p:extLst>
      <p:ext uri="{BB962C8B-B14F-4D97-AF65-F5344CB8AC3E}">
        <p14:creationId xmlns:p14="http://schemas.microsoft.com/office/powerpoint/2010/main" val="1087851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eaLnBrk="1" hangingPunct="1">
              <a:defRPr/>
            </a:pPr>
            <a:r>
              <a:rPr lang="en-US" sz="3200" dirty="0"/>
              <a:t>Performance for 4 Million element reduction</a:t>
            </a:r>
          </a:p>
        </p:txBody>
      </p:sp>
      <p:sp>
        <p:nvSpPr>
          <p:cNvPr id="143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C14CA977-0AD7-4DF5-BCB0-98B27551DD5E}" type="slidenum">
              <a:rPr lang="en-US" smtClean="0">
                <a:solidFill>
                  <a:schemeClr val="tx2"/>
                </a:solidFill>
              </a:rPr>
              <a:pPr algn="r" eaLnBrk="1" hangingPunct="1"/>
              <a:t>74</a:t>
            </a:fld>
            <a:endParaRPr lang="en-US" dirty="0">
              <a:solidFill>
                <a:schemeClr val="tx2"/>
              </a:solidFill>
            </a:endParaRPr>
          </a:p>
        </p:txBody>
      </p:sp>
      <p:graphicFrame>
        <p:nvGraphicFramePr>
          <p:cNvPr id="298245" name="Group 261"/>
          <p:cNvGraphicFramePr>
            <a:graphicFrameLocks noGrp="1"/>
          </p:cNvGraphicFramePr>
          <p:nvPr>
            <p:ph idx="4294967295"/>
            <p:extLst/>
          </p:nvPr>
        </p:nvGraphicFramePr>
        <p:xfrm>
          <a:off x="1600200" y="2286292"/>
          <a:ext cx="8229600" cy="762000"/>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1: </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interleaved addressing</a:t>
                      </a:r>
                      <a:br>
                        <a:rPr kumimoji="0" lang="en-US" sz="12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with divergent branching</a:t>
                      </a:r>
                    </a:p>
                  </a:txBody>
                  <a:tcPr horzOverflow="overflow">
                    <a:lnL cap="flat">
                      <a:noFill/>
                    </a:lnL>
                    <a:lnR>
                      <a:noFill/>
                    </a:lnR>
                    <a:lnT cap="flat">
                      <a:noFill/>
                    </a:lnT>
                    <a:lnB cap="flat">
                      <a:noFill/>
                    </a:lnB>
                    <a:lnTlToBr>
                      <a:noFill/>
                    </a:lnTlToBr>
                    <a:lnBlToTr>
                      <a:noFill/>
                    </a:lnBlToTr>
                    <a:solidFill>
                      <a:schemeClr val="tx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8.054 ms</a:t>
                      </a:r>
                    </a:p>
                  </a:txBody>
                  <a:tcPr horzOverflow="overflow">
                    <a:lnL>
                      <a:noFill/>
                    </a:lnL>
                    <a:lnR>
                      <a:noFill/>
                    </a:lnR>
                    <a:lnT cap="flat">
                      <a:noFill/>
                    </a:lnT>
                    <a:lnB cap="flat">
                      <a:noFill/>
                    </a:lnB>
                    <a:lnTlToBr>
                      <a:noFill/>
                    </a:lnTlToBr>
                    <a:lnBlToTr>
                      <a:noFill/>
                    </a:lnBlToTr>
                    <a:solidFill>
                      <a:schemeClr val="tx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2.083 GB/s</a:t>
                      </a:r>
                    </a:p>
                  </a:txBody>
                  <a:tcPr horzOverflow="overflow">
                    <a:lnL>
                      <a:noFill/>
                    </a:lnL>
                    <a:lnR cap="flat">
                      <a:noFill/>
                    </a:lnR>
                    <a:lnT cap="flat">
                      <a:noFill/>
                    </a:lnT>
                    <a:lnB cap="flat">
                      <a:noFill/>
                    </a:lnB>
                    <a:lnTlToBr>
                      <a:noFill/>
                    </a:lnTlToBr>
                    <a:lnBlToTr>
                      <a:noFill/>
                    </a:lnBlToTr>
                    <a:solidFill>
                      <a:schemeClr val="tx2">
                        <a:alpha val="50000"/>
                      </a:schemeClr>
                    </a:solidFill>
                  </a:tcPr>
                </a:tc>
                <a:extLst>
                  <a:ext uri="{0D108BD9-81ED-4DB2-BD59-A6C34878D82A}">
                    <a16:rowId xmlns:a16="http://schemas.microsoft.com/office/drawing/2014/main" val="10000"/>
                  </a:ext>
                </a:extLst>
              </a:tr>
            </a:tbl>
          </a:graphicData>
        </a:graphic>
      </p:graphicFrame>
      <p:sp>
        <p:nvSpPr>
          <p:cNvPr id="14344" name="Text Box 262"/>
          <p:cNvSpPr txBox="1">
            <a:spLocks noChangeArrowheads="1"/>
          </p:cNvSpPr>
          <p:nvPr/>
        </p:nvSpPr>
        <p:spPr bwMode="auto">
          <a:xfrm>
            <a:off x="3657600" y="3443288"/>
            <a:ext cx="449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a:t>Note: Block Size = 128 threads for all tests</a:t>
            </a:r>
          </a:p>
        </p:txBody>
      </p:sp>
      <p:sp>
        <p:nvSpPr>
          <p:cNvPr id="14345" name="Text Box 263"/>
          <p:cNvSpPr txBox="1">
            <a:spLocks noChangeArrowheads="1"/>
          </p:cNvSpPr>
          <p:nvPr/>
        </p:nvSpPr>
        <p:spPr bwMode="auto">
          <a:xfrm>
            <a:off x="7486650" y="1843088"/>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Bandwidth</a:t>
            </a:r>
          </a:p>
        </p:txBody>
      </p:sp>
      <p:sp>
        <p:nvSpPr>
          <p:cNvPr id="14346" name="Text Box 264"/>
          <p:cNvSpPr txBox="1">
            <a:spLocks noChangeArrowheads="1"/>
          </p:cNvSpPr>
          <p:nvPr/>
        </p:nvSpPr>
        <p:spPr bwMode="auto">
          <a:xfrm>
            <a:off x="4418014" y="1843088"/>
            <a:ext cx="1677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Time (2</a:t>
            </a:r>
            <a:r>
              <a:rPr lang="en-US" b="1" baseline="30000"/>
              <a:t>22 </a:t>
            </a:r>
            <a:r>
              <a:rPr lang="en-US" b="1"/>
              <a:t>ints)</a:t>
            </a:r>
          </a:p>
        </p:txBody>
      </p:sp>
      <p:sp>
        <p:nvSpPr>
          <p:cNvPr id="8" name="Rectangle 7"/>
          <p:cNvSpPr/>
          <p:nvPr/>
        </p:nvSpPr>
        <p:spPr>
          <a:xfrm>
            <a:off x="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11411171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pPr eaLnBrk="1" hangingPunct="1">
              <a:defRPr/>
            </a:pPr>
            <a:r>
              <a:rPr lang="en-US" sz="2800"/>
              <a:t>Parallel Reduction: Interleaved Addressing</a:t>
            </a:r>
          </a:p>
        </p:txBody>
      </p:sp>
      <p:sp>
        <p:nvSpPr>
          <p:cNvPr id="163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9052540D-ACA5-45B0-8F23-813FB618AEB7}" type="slidenum">
              <a:rPr lang="en-US" smtClean="0">
                <a:solidFill>
                  <a:schemeClr val="tx2"/>
                </a:solidFill>
              </a:rPr>
              <a:pPr algn="r" eaLnBrk="1" hangingPunct="1"/>
              <a:t>75</a:t>
            </a:fld>
            <a:endParaRPr lang="en-US" dirty="0">
              <a:solidFill>
                <a:schemeClr val="tx2"/>
              </a:solidFill>
            </a:endParaRPr>
          </a:p>
        </p:txBody>
      </p:sp>
      <p:sp>
        <p:nvSpPr>
          <p:cNvPr id="16424" name="Text Box 39"/>
          <p:cNvSpPr txBox="1">
            <a:spLocks noChangeArrowheads="1"/>
          </p:cNvSpPr>
          <p:nvPr/>
        </p:nvSpPr>
        <p:spPr bwMode="auto">
          <a:xfrm>
            <a:off x="1458383" y="1366839"/>
            <a:ext cx="2636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 (shared memory)</a:t>
            </a:r>
          </a:p>
        </p:txBody>
      </p:sp>
      <p:sp>
        <p:nvSpPr>
          <p:cNvPr id="16485" name="Text Box 100"/>
          <p:cNvSpPr txBox="1">
            <a:spLocks noChangeArrowheads="1"/>
          </p:cNvSpPr>
          <p:nvPr/>
        </p:nvSpPr>
        <p:spPr bwMode="auto">
          <a:xfrm>
            <a:off x="3171296" y="2343151"/>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6534" name="Text Box 149"/>
          <p:cNvSpPr txBox="1">
            <a:spLocks noChangeArrowheads="1"/>
          </p:cNvSpPr>
          <p:nvPr/>
        </p:nvSpPr>
        <p:spPr bwMode="auto">
          <a:xfrm>
            <a:off x="3171296" y="3359151"/>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6577" name="Text Box 192"/>
          <p:cNvSpPr txBox="1">
            <a:spLocks noChangeArrowheads="1"/>
          </p:cNvSpPr>
          <p:nvPr/>
        </p:nvSpPr>
        <p:spPr bwMode="auto">
          <a:xfrm>
            <a:off x="3171296" y="4375151"/>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6632" name="Text Box 247"/>
          <p:cNvSpPr txBox="1">
            <a:spLocks noChangeArrowheads="1"/>
          </p:cNvSpPr>
          <p:nvPr/>
        </p:nvSpPr>
        <p:spPr bwMode="auto">
          <a:xfrm>
            <a:off x="3171296" y="5378451"/>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6633" name="Text Box 248"/>
          <p:cNvSpPr txBox="1">
            <a:spLocks noChangeArrowheads="1"/>
          </p:cNvSpPr>
          <p:nvPr/>
        </p:nvSpPr>
        <p:spPr bwMode="auto">
          <a:xfrm>
            <a:off x="3117321" y="1746251"/>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6634" name="Text Box 249"/>
          <p:cNvSpPr txBox="1">
            <a:spLocks noChangeArrowheads="1"/>
          </p:cNvSpPr>
          <p:nvPr/>
        </p:nvSpPr>
        <p:spPr bwMode="auto">
          <a:xfrm>
            <a:off x="1803651" y="1651100"/>
            <a:ext cx="10826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dirty="0"/>
              <a:t>Step 1 Stride 2</a:t>
            </a:r>
            <a:r>
              <a:rPr lang="en-US" sz="1600" b="1" baseline="30000" dirty="0"/>
              <a:t>0</a:t>
            </a:r>
          </a:p>
        </p:txBody>
      </p:sp>
      <p:sp>
        <p:nvSpPr>
          <p:cNvPr id="16635" name="Text Box 250"/>
          <p:cNvSpPr txBox="1">
            <a:spLocks noChangeArrowheads="1"/>
          </p:cNvSpPr>
          <p:nvPr/>
        </p:nvSpPr>
        <p:spPr bwMode="auto">
          <a:xfrm>
            <a:off x="1803651" y="2659064"/>
            <a:ext cx="10826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dirty="0"/>
              <a:t>Step 2 Stride 2</a:t>
            </a:r>
            <a:r>
              <a:rPr lang="en-US" sz="1600" b="1" baseline="30000" dirty="0"/>
              <a:t>1</a:t>
            </a:r>
          </a:p>
        </p:txBody>
      </p:sp>
      <p:sp>
        <p:nvSpPr>
          <p:cNvPr id="16636" name="Text Box 251"/>
          <p:cNvSpPr txBox="1">
            <a:spLocks noChangeArrowheads="1"/>
          </p:cNvSpPr>
          <p:nvPr/>
        </p:nvSpPr>
        <p:spPr bwMode="auto">
          <a:xfrm>
            <a:off x="1803651" y="3675064"/>
            <a:ext cx="10826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dirty="0"/>
              <a:t>Step 3 Stride 2</a:t>
            </a:r>
            <a:r>
              <a:rPr lang="en-US" sz="1600" b="1" baseline="30000" dirty="0"/>
              <a:t>2</a:t>
            </a:r>
          </a:p>
        </p:txBody>
      </p:sp>
      <p:sp>
        <p:nvSpPr>
          <p:cNvPr id="16637" name="Text Box 252"/>
          <p:cNvSpPr txBox="1">
            <a:spLocks noChangeArrowheads="1"/>
          </p:cNvSpPr>
          <p:nvPr/>
        </p:nvSpPr>
        <p:spPr bwMode="auto">
          <a:xfrm>
            <a:off x="1803651" y="4691064"/>
            <a:ext cx="10826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dirty="0"/>
              <a:t>Step 4 Stride 2</a:t>
            </a:r>
            <a:r>
              <a:rPr lang="en-US" sz="1600" b="1" baseline="30000" dirty="0"/>
              <a:t>3</a:t>
            </a:r>
          </a:p>
        </p:txBody>
      </p:sp>
      <p:sp>
        <p:nvSpPr>
          <p:cNvPr id="16638" name="Text Box 253"/>
          <p:cNvSpPr txBox="1">
            <a:spLocks noChangeArrowheads="1"/>
          </p:cNvSpPr>
          <p:nvPr/>
        </p:nvSpPr>
        <p:spPr bwMode="auto">
          <a:xfrm>
            <a:off x="3117321" y="2751139"/>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6639" name="Text Box 254"/>
          <p:cNvSpPr txBox="1">
            <a:spLocks noChangeArrowheads="1"/>
          </p:cNvSpPr>
          <p:nvPr/>
        </p:nvSpPr>
        <p:spPr bwMode="auto">
          <a:xfrm>
            <a:off x="3117321" y="3765551"/>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6640" name="Text Box 255"/>
          <p:cNvSpPr txBox="1">
            <a:spLocks noChangeArrowheads="1"/>
          </p:cNvSpPr>
          <p:nvPr/>
        </p:nvSpPr>
        <p:spPr bwMode="auto">
          <a:xfrm>
            <a:off x="3117321" y="4783139"/>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6641" name="Text Box 256"/>
          <p:cNvSpPr txBox="1">
            <a:spLocks noChangeArrowheads="1"/>
          </p:cNvSpPr>
          <p:nvPr/>
        </p:nvSpPr>
        <p:spPr bwMode="auto">
          <a:xfrm>
            <a:off x="2886326" y="6132867"/>
            <a:ext cx="6248400" cy="400110"/>
          </a:xfrm>
          <a:prstGeom prst="rect">
            <a:avLst/>
          </a:prstGeom>
          <a:solidFill>
            <a:schemeClr val="hlink"/>
          </a:solidFill>
          <a:ln w="28575" algn="ctr">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r>
              <a:rPr lang="en-US" sz="2000" b="1" dirty="0">
                <a:solidFill>
                  <a:schemeClr val="bg1"/>
                </a:solidFill>
              </a:rPr>
              <a:t>New Problem: Shared Memory Bank Conflicts</a:t>
            </a:r>
          </a:p>
        </p:txBody>
      </p:sp>
      <p:graphicFrame>
        <p:nvGraphicFramePr>
          <p:cNvPr id="83" name="Group 3"/>
          <p:cNvGraphicFramePr>
            <a:graphicFrameLocks noGrp="1"/>
          </p:cNvGraphicFramePr>
          <p:nvPr>
            <p:extLst/>
          </p:nvPr>
        </p:nvGraphicFramePr>
        <p:xfrm>
          <a:off x="4023783" y="1338264"/>
          <a:ext cx="6235700" cy="342900"/>
        </p:xfrm>
        <a:graphic>
          <a:graphicData uri="http://schemas.openxmlformats.org/drawingml/2006/table">
            <a:tbl>
              <a:tblPr/>
              <a:tblGrid>
                <a:gridCol w="390525">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88937">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88938">
                  <a:extLst>
                    <a:ext uri="{9D8B030D-6E8A-4147-A177-3AD203B41FA5}">
                      <a16:colId xmlns:a16="http://schemas.microsoft.com/office/drawing/2014/main" val="20005"/>
                    </a:ext>
                  </a:extLst>
                </a:gridCol>
                <a:gridCol w="390525">
                  <a:extLst>
                    <a:ext uri="{9D8B030D-6E8A-4147-A177-3AD203B41FA5}">
                      <a16:colId xmlns:a16="http://schemas.microsoft.com/office/drawing/2014/main" val="20006"/>
                    </a:ext>
                  </a:extLst>
                </a:gridCol>
                <a:gridCol w="390525">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390525">
                  <a:extLst>
                    <a:ext uri="{9D8B030D-6E8A-4147-A177-3AD203B41FA5}">
                      <a16:colId xmlns:a16="http://schemas.microsoft.com/office/drawing/2014/main" val="20010"/>
                    </a:ext>
                  </a:extLst>
                </a:gridCol>
                <a:gridCol w="388937">
                  <a:extLst>
                    <a:ext uri="{9D8B030D-6E8A-4147-A177-3AD203B41FA5}">
                      <a16:colId xmlns:a16="http://schemas.microsoft.com/office/drawing/2014/main" val="20011"/>
                    </a:ext>
                  </a:extLst>
                </a:gridCol>
                <a:gridCol w="390525">
                  <a:extLst>
                    <a:ext uri="{9D8B030D-6E8A-4147-A177-3AD203B41FA5}">
                      <a16:colId xmlns:a16="http://schemas.microsoft.com/office/drawing/2014/main" val="20012"/>
                    </a:ext>
                  </a:extLst>
                </a:gridCol>
                <a:gridCol w="388938">
                  <a:extLst>
                    <a:ext uri="{9D8B030D-6E8A-4147-A177-3AD203B41FA5}">
                      <a16:colId xmlns:a16="http://schemas.microsoft.com/office/drawing/2014/main" val="20013"/>
                    </a:ext>
                  </a:extLst>
                </a:gridCol>
                <a:gridCol w="390525">
                  <a:extLst>
                    <a:ext uri="{9D8B030D-6E8A-4147-A177-3AD203B41FA5}">
                      <a16:colId xmlns:a16="http://schemas.microsoft.com/office/drawing/2014/main" val="20014"/>
                    </a:ext>
                  </a:extLst>
                </a:gridCol>
                <a:gridCol w="388937">
                  <a:extLst>
                    <a:ext uri="{9D8B030D-6E8A-4147-A177-3AD203B41FA5}">
                      <a16:colId xmlns:a16="http://schemas.microsoft.com/office/drawing/2014/main" val="20015"/>
                    </a:ext>
                  </a:extLst>
                </a:gridCol>
              </a:tblGrid>
              <a:tr h="3429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10</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4" name="Oval 40"/>
          <p:cNvSpPr>
            <a:spLocks noChangeArrowheads="1"/>
          </p:cNvSpPr>
          <p:nvPr/>
        </p:nvSpPr>
        <p:spPr bwMode="auto">
          <a:xfrm>
            <a:off x="4079347" y="1890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sz="1600" b="1" kern="0">
                <a:solidFill>
                  <a:sysClr val="windowText" lastClr="000000"/>
                </a:solidFill>
              </a:rPr>
              <a:t>0</a:t>
            </a:r>
          </a:p>
        </p:txBody>
      </p:sp>
      <p:cxnSp>
        <p:nvCxnSpPr>
          <p:cNvPr id="85" name="AutoShape 41"/>
          <p:cNvCxnSpPr>
            <a:cxnSpLocks noChangeShapeType="1"/>
            <a:endCxn id="84" idx="0"/>
          </p:cNvCxnSpPr>
          <p:nvPr/>
        </p:nvCxnSpPr>
        <p:spPr bwMode="auto">
          <a:xfrm rot="5400000">
            <a:off x="4119827" y="1778795"/>
            <a:ext cx="196850" cy="1588"/>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86" name="AutoShape 42"/>
          <p:cNvCxnSpPr>
            <a:cxnSpLocks noChangeShapeType="1"/>
            <a:endCxn id="84" idx="6"/>
          </p:cNvCxnSpPr>
          <p:nvPr/>
        </p:nvCxnSpPr>
        <p:spPr bwMode="auto">
          <a:xfrm rot="5400000">
            <a:off x="4314296" y="1733551"/>
            <a:ext cx="347662" cy="242888"/>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87" name="Oval 43"/>
          <p:cNvSpPr>
            <a:spLocks noChangeArrowheads="1"/>
          </p:cNvSpPr>
          <p:nvPr/>
        </p:nvSpPr>
        <p:spPr bwMode="auto">
          <a:xfrm>
            <a:off x="4857222" y="1890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1</a:t>
            </a:r>
          </a:p>
        </p:txBody>
      </p:sp>
      <p:cxnSp>
        <p:nvCxnSpPr>
          <p:cNvPr id="88" name="AutoShape 44"/>
          <p:cNvCxnSpPr>
            <a:cxnSpLocks noChangeShapeType="1"/>
            <a:endCxn id="87" idx="0"/>
          </p:cNvCxnSpPr>
          <p:nvPr/>
        </p:nvCxnSpPr>
        <p:spPr bwMode="auto">
          <a:xfrm rot="5400000">
            <a:off x="4898496" y="1778002"/>
            <a:ext cx="196850" cy="3175"/>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89" name="AutoShape 45"/>
          <p:cNvCxnSpPr>
            <a:cxnSpLocks noChangeShapeType="1"/>
            <a:endCxn id="87" idx="6"/>
          </p:cNvCxnSpPr>
          <p:nvPr/>
        </p:nvCxnSpPr>
        <p:spPr bwMode="auto">
          <a:xfrm rot="5400000">
            <a:off x="5092965" y="1732758"/>
            <a:ext cx="347662" cy="244475"/>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90" name="Oval 46"/>
          <p:cNvSpPr>
            <a:spLocks noChangeArrowheads="1"/>
          </p:cNvSpPr>
          <p:nvPr/>
        </p:nvSpPr>
        <p:spPr bwMode="auto">
          <a:xfrm>
            <a:off x="5636683" y="1890715"/>
            <a:ext cx="274638"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2</a:t>
            </a:r>
          </a:p>
        </p:txBody>
      </p:sp>
      <p:cxnSp>
        <p:nvCxnSpPr>
          <p:cNvPr id="91" name="AutoShape 47"/>
          <p:cNvCxnSpPr>
            <a:cxnSpLocks noChangeShapeType="1"/>
            <a:endCxn id="90" idx="0"/>
          </p:cNvCxnSpPr>
          <p:nvPr/>
        </p:nvCxnSpPr>
        <p:spPr bwMode="auto">
          <a:xfrm rot="5400000">
            <a:off x="5677959" y="1778002"/>
            <a:ext cx="196850" cy="3175"/>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92" name="AutoShape 48"/>
          <p:cNvCxnSpPr>
            <a:cxnSpLocks noChangeShapeType="1"/>
            <a:endCxn id="90" idx="6"/>
          </p:cNvCxnSpPr>
          <p:nvPr/>
        </p:nvCxnSpPr>
        <p:spPr bwMode="auto">
          <a:xfrm rot="5400000">
            <a:off x="5872428" y="1732758"/>
            <a:ext cx="347662" cy="244475"/>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93" name="Oval 49"/>
          <p:cNvSpPr>
            <a:spLocks noChangeArrowheads="1"/>
          </p:cNvSpPr>
          <p:nvPr/>
        </p:nvSpPr>
        <p:spPr bwMode="auto">
          <a:xfrm>
            <a:off x="6416147" y="1890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3</a:t>
            </a:r>
          </a:p>
        </p:txBody>
      </p:sp>
      <p:cxnSp>
        <p:nvCxnSpPr>
          <p:cNvPr id="94" name="AutoShape 50"/>
          <p:cNvCxnSpPr>
            <a:cxnSpLocks noChangeShapeType="1"/>
            <a:endCxn id="93" idx="0"/>
          </p:cNvCxnSpPr>
          <p:nvPr/>
        </p:nvCxnSpPr>
        <p:spPr bwMode="auto">
          <a:xfrm rot="5400000">
            <a:off x="6457421" y="1778002"/>
            <a:ext cx="196850" cy="3175"/>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95" name="AutoShape 51"/>
          <p:cNvCxnSpPr>
            <a:cxnSpLocks noChangeShapeType="1"/>
            <a:endCxn id="93" idx="6"/>
          </p:cNvCxnSpPr>
          <p:nvPr/>
        </p:nvCxnSpPr>
        <p:spPr bwMode="auto">
          <a:xfrm rot="5400000">
            <a:off x="6651890" y="1732758"/>
            <a:ext cx="347662" cy="244475"/>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96" name="Oval 52"/>
          <p:cNvSpPr>
            <a:spLocks noChangeArrowheads="1"/>
          </p:cNvSpPr>
          <p:nvPr/>
        </p:nvSpPr>
        <p:spPr bwMode="auto">
          <a:xfrm>
            <a:off x="7194022" y="1890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4</a:t>
            </a:r>
          </a:p>
        </p:txBody>
      </p:sp>
      <p:cxnSp>
        <p:nvCxnSpPr>
          <p:cNvPr id="97" name="AutoShape 53"/>
          <p:cNvCxnSpPr>
            <a:cxnSpLocks noChangeShapeType="1"/>
            <a:endCxn id="96" idx="0"/>
          </p:cNvCxnSpPr>
          <p:nvPr/>
        </p:nvCxnSpPr>
        <p:spPr bwMode="auto">
          <a:xfrm rot="5400000">
            <a:off x="7236090" y="1777208"/>
            <a:ext cx="196850" cy="4763"/>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98" name="AutoShape 54"/>
          <p:cNvCxnSpPr>
            <a:cxnSpLocks noChangeShapeType="1"/>
            <a:endCxn id="96" idx="6"/>
          </p:cNvCxnSpPr>
          <p:nvPr/>
        </p:nvCxnSpPr>
        <p:spPr bwMode="auto">
          <a:xfrm rot="5400000">
            <a:off x="7429765" y="1732758"/>
            <a:ext cx="347662" cy="244475"/>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99" name="Oval 55"/>
          <p:cNvSpPr>
            <a:spLocks noChangeArrowheads="1"/>
          </p:cNvSpPr>
          <p:nvPr/>
        </p:nvSpPr>
        <p:spPr bwMode="auto">
          <a:xfrm>
            <a:off x="7973483" y="1890715"/>
            <a:ext cx="274638"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5</a:t>
            </a:r>
          </a:p>
        </p:txBody>
      </p:sp>
      <p:cxnSp>
        <p:nvCxnSpPr>
          <p:cNvPr id="100" name="AutoShape 56"/>
          <p:cNvCxnSpPr>
            <a:cxnSpLocks noChangeShapeType="1"/>
            <a:endCxn id="99" idx="0"/>
          </p:cNvCxnSpPr>
          <p:nvPr/>
        </p:nvCxnSpPr>
        <p:spPr bwMode="auto">
          <a:xfrm rot="5400000">
            <a:off x="8015552" y="1777208"/>
            <a:ext cx="196850" cy="4762"/>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01" name="AutoShape 57"/>
          <p:cNvCxnSpPr>
            <a:cxnSpLocks noChangeShapeType="1"/>
            <a:endCxn id="99" idx="6"/>
          </p:cNvCxnSpPr>
          <p:nvPr/>
        </p:nvCxnSpPr>
        <p:spPr bwMode="auto">
          <a:xfrm rot="5400000">
            <a:off x="8210021" y="1731964"/>
            <a:ext cx="347662" cy="246062"/>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02" name="Oval 58"/>
          <p:cNvSpPr>
            <a:spLocks noChangeArrowheads="1"/>
          </p:cNvSpPr>
          <p:nvPr/>
        </p:nvSpPr>
        <p:spPr bwMode="auto">
          <a:xfrm>
            <a:off x="8752947" y="1890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6</a:t>
            </a:r>
          </a:p>
        </p:txBody>
      </p:sp>
      <p:cxnSp>
        <p:nvCxnSpPr>
          <p:cNvPr id="103" name="AutoShape 59"/>
          <p:cNvCxnSpPr>
            <a:cxnSpLocks noChangeShapeType="1"/>
            <a:endCxn id="102" idx="0"/>
          </p:cNvCxnSpPr>
          <p:nvPr/>
        </p:nvCxnSpPr>
        <p:spPr bwMode="auto">
          <a:xfrm rot="5400000">
            <a:off x="8795015" y="1777208"/>
            <a:ext cx="196850" cy="4763"/>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04" name="AutoShape 60"/>
          <p:cNvCxnSpPr>
            <a:cxnSpLocks noChangeShapeType="1"/>
            <a:endCxn id="102" idx="6"/>
          </p:cNvCxnSpPr>
          <p:nvPr/>
        </p:nvCxnSpPr>
        <p:spPr bwMode="auto">
          <a:xfrm rot="5400000">
            <a:off x="8989484" y="1731964"/>
            <a:ext cx="347662" cy="246063"/>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05" name="Oval 61"/>
          <p:cNvSpPr>
            <a:spLocks noChangeArrowheads="1"/>
          </p:cNvSpPr>
          <p:nvPr/>
        </p:nvSpPr>
        <p:spPr bwMode="auto">
          <a:xfrm>
            <a:off x="9532408" y="1890715"/>
            <a:ext cx="274638"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7</a:t>
            </a:r>
          </a:p>
        </p:txBody>
      </p:sp>
      <p:cxnSp>
        <p:nvCxnSpPr>
          <p:cNvPr id="106" name="AutoShape 62"/>
          <p:cNvCxnSpPr>
            <a:cxnSpLocks noChangeShapeType="1"/>
            <a:endCxn id="105" idx="0"/>
          </p:cNvCxnSpPr>
          <p:nvPr/>
        </p:nvCxnSpPr>
        <p:spPr bwMode="auto">
          <a:xfrm rot="5400000">
            <a:off x="9574477" y="1777208"/>
            <a:ext cx="196850" cy="4762"/>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07" name="AutoShape 63"/>
          <p:cNvCxnSpPr>
            <a:cxnSpLocks noChangeShapeType="1"/>
            <a:endCxn id="105" idx="6"/>
          </p:cNvCxnSpPr>
          <p:nvPr/>
        </p:nvCxnSpPr>
        <p:spPr bwMode="auto">
          <a:xfrm rot="5400000">
            <a:off x="9768946" y="1731964"/>
            <a:ext cx="347662" cy="246062"/>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graphicFrame>
        <p:nvGraphicFramePr>
          <p:cNvPr id="108" name="Group 64"/>
          <p:cNvGraphicFramePr>
            <a:graphicFrameLocks noGrp="1"/>
          </p:cNvGraphicFramePr>
          <p:nvPr>
            <p:extLst/>
          </p:nvPr>
        </p:nvGraphicFramePr>
        <p:xfrm>
          <a:off x="4023783" y="2354264"/>
          <a:ext cx="6235700" cy="342900"/>
        </p:xfrm>
        <a:graphic>
          <a:graphicData uri="http://schemas.openxmlformats.org/drawingml/2006/table">
            <a:tbl>
              <a:tblPr/>
              <a:tblGrid>
                <a:gridCol w="390525">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88937">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88938">
                  <a:extLst>
                    <a:ext uri="{9D8B030D-6E8A-4147-A177-3AD203B41FA5}">
                      <a16:colId xmlns:a16="http://schemas.microsoft.com/office/drawing/2014/main" val="20005"/>
                    </a:ext>
                  </a:extLst>
                </a:gridCol>
                <a:gridCol w="390525">
                  <a:extLst>
                    <a:ext uri="{9D8B030D-6E8A-4147-A177-3AD203B41FA5}">
                      <a16:colId xmlns:a16="http://schemas.microsoft.com/office/drawing/2014/main" val="20006"/>
                    </a:ext>
                  </a:extLst>
                </a:gridCol>
                <a:gridCol w="390525">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390525">
                  <a:extLst>
                    <a:ext uri="{9D8B030D-6E8A-4147-A177-3AD203B41FA5}">
                      <a16:colId xmlns:a16="http://schemas.microsoft.com/office/drawing/2014/main" val="20010"/>
                    </a:ext>
                  </a:extLst>
                </a:gridCol>
                <a:gridCol w="388937">
                  <a:extLst>
                    <a:ext uri="{9D8B030D-6E8A-4147-A177-3AD203B41FA5}">
                      <a16:colId xmlns:a16="http://schemas.microsoft.com/office/drawing/2014/main" val="20011"/>
                    </a:ext>
                  </a:extLst>
                </a:gridCol>
                <a:gridCol w="390525">
                  <a:extLst>
                    <a:ext uri="{9D8B030D-6E8A-4147-A177-3AD203B41FA5}">
                      <a16:colId xmlns:a16="http://schemas.microsoft.com/office/drawing/2014/main" val="20012"/>
                    </a:ext>
                  </a:extLst>
                </a:gridCol>
                <a:gridCol w="388938">
                  <a:extLst>
                    <a:ext uri="{9D8B030D-6E8A-4147-A177-3AD203B41FA5}">
                      <a16:colId xmlns:a16="http://schemas.microsoft.com/office/drawing/2014/main" val="20013"/>
                    </a:ext>
                  </a:extLst>
                </a:gridCol>
                <a:gridCol w="390525">
                  <a:extLst>
                    <a:ext uri="{9D8B030D-6E8A-4147-A177-3AD203B41FA5}">
                      <a16:colId xmlns:a16="http://schemas.microsoft.com/office/drawing/2014/main" val="20014"/>
                    </a:ext>
                  </a:extLst>
                </a:gridCol>
                <a:gridCol w="388937">
                  <a:extLst>
                    <a:ext uri="{9D8B030D-6E8A-4147-A177-3AD203B41FA5}">
                      <a16:colId xmlns:a16="http://schemas.microsoft.com/office/drawing/2014/main" val="20015"/>
                    </a:ext>
                  </a:extLst>
                </a:gridCol>
              </a:tblGrid>
              <a:tr h="3429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dirty="0">
                          <a:ln>
                            <a:noFill/>
                          </a:ln>
                          <a:solidFill>
                            <a:schemeClr val="tx1"/>
                          </a:solidFill>
                          <a:effectLst/>
                          <a:latin typeface="Arial" charset="0"/>
                        </a:rPr>
                        <a:t>11</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dirty="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9" name="Oval 101"/>
          <p:cNvSpPr>
            <a:spLocks noChangeArrowheads="1"/>
          </p:cNvSpPr>
          <p:nvPr/>
        </p:nvSpPr>
        <p:spPr bwMode="auto">
          <a:xfrm>
            <a:off x="4079347" y="2906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sz="1600" b="1" kern="0">
                <a:solidFill>
                  <a:sysClr val="windowText" lastClr="000000"/>
                </a:solidFill>
              </a:rPr>
              <a:t>0</a:t>
            </a:r>
          </a:p>
        </p:txBody>
      </p:sp>
      <p:cxnSp>
        <p:nvCxnSpPr>
          <p:cNvPr id="110" name="AutoShape 102"/>
          <p:cNvCxnSpPr>
            <a:cxnSpLocks noChangeShapeType="1"/>
            <a:endCxn id="109" idx="0"/>
          </p:cNvCxnSpPr>
          <p:nvPr/>
        </p:nvCxnSpPr>
        <p:spPr bwMode="auto">
          <a:xfrm rot="5400000">
            <a:off x="4119827" y="2794795"/>
            <a:ext cx="196850" cy="1588"/>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11" name="AutoShape 103"/>
          <p:cNvCxnSpPr>
            <a:cxnSpLocks noChangeShapeType="1"/>
            <a:endCxn id="109" idx="6"/>
          </p:cNvCxnSpPr>
          <p:nvPr/>
        </p:nvCxnSpPr>
        <p:spPr bwMode="auto">
          <a:xfrm rot="5400000">
            <a:off x="4508765" y="2555083"/>
            <a:ext cx="347662" cy="631825"/>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12" name="Oval 104"/>
          <p:cNvSpPr>
            <a:spLocks noChangeArrowheads="1"/>
          </p:cNvSpPr>
          <p:nvPr/>
        </p:nvSpPr>
        <p:spPr bwMode="auto">
          <a:xfrm>
            <a:off x="5636683" y="2906715"/>
            <a:ext cx="274638"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1</a:t>
            </a:r>
          </a:p>
        </p:txBody>
      </p:sp>
      <p:cxnSp>
        <p:nvCxnSpPr>
          <p:cNvPr id="113" name="AutoShape 105"/>
          <p:cNvCxnSpPr>
            <a:cxnSpLocks noChangeShapeType="1"/>
            <a:endCxn id="112" idx="0"/>
          </p:cNvCxnSpPr>
          <p:nvPr/>
        </p:nvCxnSpPr>
        <p:spPr bwMode="auto">
          <a:xfrm rot="5400000">
            <a:off x="5677959" y="2794002"/>
            <a:ext cx="196850" cy="3175"/>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14" name="AutoShape 106"/>
          <p:cNvCxnSpPr>
            <a:cxnSpLocks noChangeShapeType="1"/>
            <a:endCxn id="112" idx="6"/>
          </p:cNvCxnSpPr>
          <p:nvPr/>
        </p:nvCxnSpPr>
        <p:spPr bwMode="auto">
          <a:xfrm rot="5400000">
            <a:off x="6066896" y="2554289"/>
            <a:ext cx="347662" cy="633412"/>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15" name="Oval 107"/>
          <p:cNvSpPr>
            <a:spLocks noChangeArrowheads="1"/>
          </p:cNvSpPr>
          <p:nvPr/>
        </p:nvSpPr>
        <p:spPr bwMode="auto">
          <a:xfrm>
            <a:off x="7194022" y="2906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2</a:t>
            </a:r>
          </a:p>
        </p:txBody>
      </p:sp>
      <p:cxnSp>
        <p:nvCxnSpPr>
          <p:cNvPr id="116" name="AutoShape 108"/>
          <p:cNvCxnSpPr>
            <a:cxnSpLocks noChangeShapeType="1"/>
            <a:endCxn id="115" idx="0"/>
          </p:cNvCxnSpPr>
          <p:nvPr/>
        </p:nvCxnSpPr>
        <p:spPr bwMode="auto">
          <a:xfrm rot="5400000">
            <a:off x="7236090" y="2793208"/>
            <a:ext cx="196850" cy="4763"/>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17" name="AutoShape 109"/>
          <p:cNvCxnSpPr>
            <a:cxnSpLocks noChangeShapeType="1"/>
            <a:endCxn id="115" idx="6"/>
          </p:cNvCxnSpPr>
          <p:nvPr/>
        </p:nvCxnSpPr>
        <p:spPr bwMode="auto">
          <a:xfrm rot="5400000">
            <a:off x="7625027" y="2553495"/>
            <a:ext cx="347662" cy="635000"/>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18" name="Oval 110"/>
          <p:cNvSpPr>
            <a:spLocks noChangeArrowheads="1"/>
          </p:cNvSpPr>
          <p:nvPr/>
        </p:nvSpPr>
        <p:spPr bwMode="auto">
          <a:xfrm>
            <a:off x="8752947" y="2906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3</a:t>
            </a:r>
          </a:p>
        </p:txBody>
      </p:sp>
      <p:cxnSp>
        <p:nvCxnSpPr>
          <p:cNvPr id="119" name="AutoShape 111"/>
          <p:cNvCxnSpPr>
            <a:cxnSpLocks noChangeShapeType="1"/>
            <a:endCxn id="118" idx="0"/>
          </p:cNvCxnSpPr>
          <p:nvPr/>
        </p:nvCxnSpPr>
        <p:spPr bwMode="auto">
          <a:xfrm rot="5400000">
            <a:off x="8795015" y="2793208"/>
            <a:ext cx="196850" cy="4763"/>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20" name="AutoShape 112"/>
          <p:cNvCxnSpPr>
            <a:cxnSpLocks noChangeShapeType="1"/>
            <a:endCxn id="118" idx="6"/>
          </p:cNvCxnSpPr>
          <p:nvPr/>
        </p:nvCxnSpPr>
        <p:spPr bwMode="auto">
          <a:xfrm rot="5400000">
            <a:off x="9183952" y="2553495"/>
            <a:ext cx="347662" cy="635000"/>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graphicFrame>
        <p:nvGraphicFramePr>
          <p:cNvPr id="121" name="Group 113"/>
          <p:cNvGraphicFramePr>
            <a:graphicFrameLocks noGrp="1"/>
          </p:cNvGraphicFramePr>
          <p:nvPr>
            <p:extLst/>
          </p:nvPr>
        </p:nvGraphicFramePr>
        <p:xfrm>
          <a:off x="4023783" y="3370264"/>
          <a:ext cx="6235700" cy="342900"/>
        </p:xfrm>
        <a:graphic>
          <a:graphicData uri="http://schemas.openxmlformats.org/drawingml/2006/table">
            <a:tbl>
              <a:tblPr/>
              <a:tblGrid>
                <a:gridCol w="390525">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88937">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88938">
                  <a:extLst>
                    <a:ext uri="{9D8B030D-6E8A-4147-A177-3AD203B41FA5}">
                      <a16:colId xmlns:a16="http://schemas.microsoft.com/office/drawing/2014/main" val="20005"/>
                    </a:ext>
                  </a:extLst>
                </a:gridCol>
                <a:gridCol w="390525">
                  <a:extLst>
                    <a:ext uri="{9D8B030D-6E8A-4147-A177-3AD203B41FA5}">
                      <a16:colId xmlns:a16="http://schemas.microsoft.com/office/drawing/2014/main" val="20006"/>
                    </a:ext>
                  </a:extLst>
                </a:gridCol>
                <a:gridCol w="390525">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390525">
                  <a:extLst>
                    <a:ext uri="{9D8B030D-6E8A-4147-A177-3AD203B41FA5}">
                      <a16:colId xmlns:a16="http://schemas.microsoft.com/office/drawing/2014/main" val="20010"/>
                    </a:ext>
                  </a:extLst>
                </a:gridCol>
                <a:gridCol w="388937">
                  <a:extLst>
                    <a:ext uri="{9D8B030D-6E8A-4147-A177-3AD203B41FA5}">
                      <a16:colId xmlns:a16="http://schemas.microsoft.com/office/drawing/2014/main" val="20011"/>
                    </a:ext>
                  </a:extLst>
                </a:gridCol>
                <a:gridCol w="390525">
                  <a:extLst>
                    <a:ext uri="{9D8B030D-6E8A-4147-A177-3AD203B41FA5}">
                      <a16:colId xmlns:a16="http://schemas.microsoft.com/office/drawing/2014/main" val="20012"/>
                    </a:ext>
                  </a:extLst>
                </a:gridCol>
                <a:gridCol w="388938">
                  <a:extLst>
                    <a:ext uri="{9D8B030D-6E8A-4147-A177-3AD203B41FA5}">
                      <a16:colId xmlns:a16="http://schemas.microsoft.com/office/drawing/2014/main" val="20013"/>
                    </a:ext>
                  </a:extLst>
                </a:gridCol>
                <a:gridCol w="390525">
                  <a:extLst>
                    <a:ext uri="{9D8B030D-6E8A-4147-A177-3AD203B41FA5}">
                      <a16:colId xmlns:a16="http://schemas.microsoft.com/office/drawing/2014/main" val="20014"/>
                    </a:ext>
                  </a:extLst>
                </a:gridCol>
                <a:gridCol w="388937">
                  <a:extLst>
                    <a:ext uri="{9D8B030D-6E8A-4147-A177-3AD203B41FA5}">
                      <a16:colId xmlns:a16="http://schemas.microsoft.com/office/drawing/2014/main" val="20015"/>
                    </a:ext>
                  </a:extLst>
                </a:gridCol>
              </a:tblGrid>
              <a:tr h="3429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18</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2" name="Oval 150"/>
          <p:cNvSpPr>
            <a:spLocks noChangeArrowheads="1"/>
          </p:cNvSpPr>
          <p:nvPr/>
        </p:nvSpPr>
        <p:spPr bwMode="auto">
          <a:xfrm>
            <a:off x="4079347" y="3922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sz="1600" b="1" kern="0">
                <a:solidFill>
                  <a:sysClr val="windowText" lastClr="000000"/>
                </a:solidFill>
              </a:rPr>
              <a:t>0</a:t>
            </a:r>
          </a:p>
        </p:txBody>
      </p:sp>
      <p:cxnSp>
        <p:nvCxnSpPr>
          <p:cNvPr id="123" name="AutoShape 151"/>
          <p:cNvCxnSpPr>
            <a:cxnSpLocks noChangeShapeType="1"/>
            <a:endCxn id="122" idx="0"/>
          </p:cNvCxnSpPr>
          <p:nvPr/>
        </p:nvCxnSpPr>
        <p:spPr bwMode="auto">
          <a:xfrm rot="5400000">
            <a:off x="4119827" y="3810795"/>
            <a:ext cx="196850" cy="1588"/>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24" name="AutoShape 152"/>
          <p:cNvCxnSpPr>
            <a:cxnSpLocks noChangeShapeType="1"/>
            <a:endCxn id="122" idx="6"/>
          </p:cNvCxnSpPr>
          <p:nvPr/>
        </p:nvCxnSpPr>
        <p:spPr bwMode="auto">
          <a:xfrm rot="5400000">
            <a:off x="4898496" y="3181351"/>
            <a:ext cx="347662" cy="1411288"/>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25" name="Oval 153"/>
          <p:cNvSpPr>
            <a:spLocks noChangeArrowheads="1"/>
          </p:cNvSpPr>
          <p:nvPr/>
        </p:nvSpPr>
        <p:spPr bwMode="auto">
          <a:xfrm>
            <a:off x="7194022" y="3922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1</a:t>
            </a:r>
          </a:p>
        </p:txBody>
      </p:sp>
      <p:cxnSp>
        <p:nvCxnSpPr>
          <p:cNvPr id="126" name="AutoShape 154"/>
          <p:cNvCxnSpPr>
            <a:cxnSpLocks noChangeShapeType="1"/>
            <a:endCxn id="125" idx="0"/>
          </p:cNvCxnSpPr>
          <p:nvPr/>
        </p:nvCxnSpPr>
        <p:spPr bwMode="auto">
          <a:xfrm rot="5400000">
            <a:off x="7236090" y="3809208"/>
            <a:ext cx="196850" cy="4763"/>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27" name="AutoShape 155"/>
          <p:cNvCxnSpPr>
            <a:cxnSpLocks noChangeShapeType="1"/>
            <a:endCxn id="125" idx="6"/>
          </p:cNvCxnSpPr>
          <p:nvPr/>
        </p:nvCxnSpPr>
        <p:spPr bwMode="auto">
          <a:xfrm rot="5400000">
            <a:off x="8014759" y="3179764"/>
            <a:ext cx="347662" cy="1414463"/>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graphicFrame>
        <p:nvGraphicFramePr>
          <p:cNvPr id="128" name="Group 156"/>
          <p:cNvGraphicFramePr>
            <a:graphicFrameLocks noGrp="1"/>
          </p:cNvGraphicFramePr>
          <p:nvPr>
            <p:extLst/>
          </p:nvPr>
        </p:nvGraphicFramePr>
        <p:xfrm>
          <a:off x="4023783" y="4386264"/>
          <a:ext cx="6235700" cy="342900"/>
        </p:xfrm>
        <a:graphic>
          <a:graphicData uri="http://schemas.openxmlformats.org/drawingml/2006/table">
            <a:tbl>
              <a:tblPr/>
              <a:tblGrid>
                <a:gridCol w="390525">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88937">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88938">
                  <a:extLst>
                    <a:ext uri="{9D8B030D-6E8A-4147-A177-3AD203B41FA5}">
                      <a16:colId xmlns:a16="http://schemas.microsoft.com/office/drawing/2014/main" val="20005"/>
                    </a:ext>
                  </a:extLst>
                </a:gridCol>
                <a:gridCol w="390525">
                  <a:extLst>
                    <a:ext uri="{9D8B030D-6E8A-4147-A177-3AD203B41FA5}">
                      <a16:colId xmlns:a16="http://schemas.microsoft.com/office/drawing/2014/main" val="20006"/>
                    </a:ext>
                  </a:extLst>
                </a:gridCol>
                <a:gridCol w="390525">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390525">
                  <a:extLst>
                    <a:ext uri="{9D8B030D-6E8A-4147-A177-3AD203B41FA5}">
                      <a16:colId xmlns:a16="http://schemas.microsoft.com/office/drawing/2014/main" val="20010"/>
                    </a:ext>
                  </a:extLst>
                </a:gridCol>
                <a:gridCol w="388937">
                  <a:extLst>
                    <a:ext uri="{9D8B030D-6E8A-4147-A177-3AD203B41FA5}">
                      <a16:colId xmlns:a16="http://schemas.microsoft.com/office/drawing/2014/main" val="20011"/>
                    </a:ext>
                  </a:extLst>
                </a:gridCol>
                <a:gridCol w="390525">
                  <a:extLst>
                    <a:ext uri="{9D8B030D-6E8A-4147-A177-3AD203B41FA5}">
                      <a16:colId xmlns:a16="http://schemas.microsoft.com/office/drawing/2014/main" val="20012"/>
                    </a:ext>
                  </a:extLst>
                </a:gridCol>
                <a:gridCol w="388938">
                  <a:extLst>
                    <a:ext uri="{9D8B030D-6E8A-4147-A177-3AD203B41FA5}">
                      <a16:colId xmlns:a16="http://schemas.microsoft.com/office/drawing/2014/main" val="20013"/>
                    </a:ext>
                  </a:extLst>
                </a:gridCol>
                <a:gridCol w="390525">
                  <a:extLst>
                    <a:ext uri="{9D8B030D-6E8A-4147-A177-3AD203B41FA5}">
                      <a16:colId xmlns:a16="http://schemas.microsoft.com/office/drawing/2014/main" val="20014"/>
                    </a:ext>
                  </a:extLst>
                </a:gridCol>
                <a:gridCol w="388937">
                  <a:extLst>
                    <a:ext uri="{9D8B030D-6E8A-4147-A177-3AD203B41FA5}">
                      <a16:colId xmlns:a16="http://schemas.microsoft.com/office/drawing/2014/main" val="20015"/>
                    </a:ext>
                  </a:extLst>
                </a:gridCol>
              </a:tblGrid>
              <a:tr h="3429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24</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9" name="Oval 193"/>
          <p:cNvSpPr>
            <a:spLocks noChangeArrowheads="1"/>
          </p:cNvSpPr>
          <p:nvPr/>
        </p:nvSpPr>
        <p:spPr bwMode="auto">
          <a:xfrm>
            <a:off x="4079347" y="4938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sz="1600" b="1" kern="0">
                <a:solidFill>
                  <a:sysClr val="windowText" lastClr="000000"/>
                </a:solidFill>
              </a:rPr>
              <a:t>0</a:t>
            </a:r>
          </a:p>
        </p:txBody>
      </p:sp>
      <p:cxnSp>
        <p:nvCxnSpPr>
          <p:cNvPr id="130" name="AutoShape 194"/>
          <p:cNvCxnSpPr>
            <a:cxnSpLocks noChangeShapeType="1"/>
            <a:endCxn id="129" idx="0"/>
          </p:cNvCxnSpPr>
          <p:nvPr/>
        </p:nvCxnSpPr>
        <p:spPr bwMode="auto">
          <a:xfrm rot="5400000">
            <a:off x="4119827" y="4826795"/>
            <a:ext cx="196850" cy="1588"/>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31" name="AutoShape 195"/>
          <p:cNvCxnSpPr>
            <a:cxnSpLocks noChangeShapeType="1"/>
            <a:endCxn id="129" idx="6"/>
          </p:cNvCxnSpPr>
          <p:nvPr/>
        </p:nvCxnSpPr>
        <p:spPr bwMode="auto">
          <a:xfrm rot="5400000">
            <a:off x="5677959" y="3417889"/>
            <a:ext cx="347662" cy="2970213"/>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32" name="AutoShape 196"/>
          <p:cNvCxnSpPr>
            <a:cxnSpLocks noChangeShapeType="1"/>
            <a:stCxn id="84" idx="4"/>
          </p:cNvCxnSpPr>
          <p:nvPr/>
        </p:nvCxnSpPr>
        <p:spPr bwMode="auto">
          <a:xfrm rot="16200000" flipH="1">
            <a:off x="4130146" y="2265364"/>
            <a:ext cx="176213" cy="1588"/>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33" name="AutoShape 197"/>
          <p:cNvCxnSpPr>
            <a:cxnSpLocks noChangeShapeType="1"/>
            <a:stCxn id="87" idx="4"/>
          </p:cNvCxnSpPr>
          <p:nvPr/>
        </p:nvCxnSpPr>
        <p:spPr bwMode="auto">
          <a:xfrm rot="16200000" flipH="1">
            <a:off x="4908815" y="2264571"/>
            <a:ext cx="176213" cy="3175"/>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34" name="AutoShape 198"/>
          <p:cNvCxnSpPr>
            <a:cxnSpLocks noChangeShapeType="1"/>
            <a:stCxn id="90" idx="4"/>
          </p:cNvCxnSpPr>
          <p:nvPr/>
        </p:nvCxnSpPr>
        <p:spPr bwMode="auto">
          <a:xfrm rot="16200000" flipH="1">
            <a:off x="5688278" y="2264571"/>
            <a:ext cx="176213" cy="3175"/>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35" name="AutoShape 199"/>
          <p:cNvCxnSpPr>
            <a:cxnSpLocks noChangeShapeType="1"/>
            <a:stCxn id="93" idx="4"/>
          </p:cNvCxnSpPr>
          <p:nvPr/>
        </p:nvCxnSpPr>
        <p:spPr bwMode="auto">
          <a:xfrm rot="16200000" flipH="1">
            <a:off x="6467740" y="2264571"/>
            <a:ext cx="176213" cy="3175"/>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36" name="AutoShape 200"/>
          <p:cNvCxnSpPr>
            <a:cxnSpLocks noChangeShapeType="1"/>
            <a:stCxn id="96" idx="4"/>
          </p:cNvCxnSpPr>
          <p:nvPr/>
        </p:nvCxnSpPr>
        <p:spPr bwMode="auto">
          <a:xfrm rot="16200000" flipH="1">
            <a:off x="7246409" y="2263777"/>
            <a:ext cx="176213" cy="4763"/>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37" name="AutoShape 201"/>
          <p:cNvCxnSpPr>
            <a:cxnSpLocks noChangeShapeType="1"/>
            <a:stCxn id="99" idx="4"/>
          </p:cNvCxnSpPr>
          <p:nvPr/>
        </p:nvCxnSpPr>
        <p:spPr bwMode="auto">
          <a:xfrm rot="16200000" flipH="1">
            <a:off x="8025871" y="2263777"/>
            <a:ext cx="176213" cy="4762"/>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38" name="AutoShape 202"/>
          <p:cNvCxnSpPr>
            <a:cxnSpLocks noChangeShapeType="1"/>
            <a:stCxn id="102" idx="4"/>
          </p:cNvCxnSpPr>
          <p:nvPr/>
        </p:nvCxnSpPr>
        <p:spPr bwMode="auto">
          <a:xfrm rot="16200000" flipH="1">
            <a:off x="8805334" y="2263777"/>
            <a:ext cx="176213" cy="4763"/>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39" name="AutoShape 203"/>
          <p:cNvCxnSpPr>
            <a:cxnSpLocks noChangeShapeType="1"/>
            <a:stCxn id="105" idx="4"/>
          </p:cNvCxnSpPr>
          <p:nvPr/>
        </p:nvCxnSpPr>
        <p:spPr bwMode="auto">
          <a:xfrm rot="16200000" flipH="1">
            <a:off x="9584796" y="2263777"/>
            <a:ext cx="176213" cy="4762"/>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40" name="AutoShape 204"/>
          <p:cNvCxnSpPr>
            <a:cxnSpLocks noChangeShapeType="1"/>
            <a:stCxn id="109" idx="4"/>
          </p:cNvCxnSpPr>
          <p:nvPr/>
        </p:nvCxnSpPr>
        <p:spPr bwMode="auto">
          <a:xfrm rot="16200000" flipH="1">
            <a:off x="4130146" y="3281364"/>
            <a:ext cx="176213" cy="1588"/>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41" name="AutoShape 205"/>
          <p:cNvCxnSpPr>
            <a:cxnSpLocks noChangeShapeType="1"/>
            <a:stCxn id="112" idx="4"/>
          </p:cNvCxnSpPr>
          <p:nvPr/>
        </p:nvCxnSpPr>
        <p:spPr bwMode="auto">
          <a:xfrm rot="16200000" flipH="1">
            <a:off x="5688278" y="3280571"/>
            <a:ext cx="176213" cy="3175"/>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42" name="AutoShape 206"/>
          <p:cNvCxnSpPr>
            <a:cxnSpLocks noChangeShapeType="1"/>
            <a:stCxn id="115" idx="4"/>
          </p:cNvCxnSpPr>
          <p:nvPr/>
        </p:nvCxnSpPr>
        <p:spPr bwMode="auto">
          <a:xfrm rot="16200000" flipH="1">
            <a:off x="7246409" y="3279777"/>
            <a:ext cx="176213" cy="4763"/>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43" name="AutoShape 207"/>
          <p:cNvCxnSpPr>
            <a:cxnSpLocks noChangeShapeType="1"/>
            <a:stCxn id="118" idx="4"/>
          </p:cNvCxnSpPr>
          <p:nvPr/>
        </p:nvCxnSpPr>
        <p:spPr bwMode="auto">
          <a:xfrm rot="16200000" flipH="1">
            <a:off x="8805334" y="3279777"/>
            <a:ext cx="176213" cy="4763"/>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44" name="AutoShape 208"/>
          <p:cNvCxnSpPr>
            <a:cxnSpLocks noChangeShapeType="1"/>
            <a:stCxn id="122" idx="4"/>
          </p:cNvCxnSpPr>
          <p:nvPr/>
        </p:nvCxnSpPr>
        <p:spPr bwMode="auto">
          <a:xfrm rot="16200000" flipH="1">
            <a:off x="4130146" y="4297364"/>
            <a:ext cx="176213" cy="1588"/>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45" name="AutoShape 209"/>
          <p:cNvCxnSpPr>
            <a:cxnSpLocks noChangeShapeType="1"/>
            <a:stCxn id="125" idx="4"/>
          </p:cNvCxnSpPr>
          <p:nvPr/>
        </p:nvCxnSpPr>
        <p:spPr bwMode="auto">
          <a:xfrm rot="16200000" flipH="1">
            <a:off x="7246409" y="4295777"/>
            <a:ext cx="176213" cy="4763"/>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graphicFrame>
        <p:nvGraphicFramePr>
          <p:cNvPr id="146" name="Group 210"/>
          <p:cNvGraphicFramePr>
            <a:graphicFrameLocks noGrp="1"/>
          </p:cNvGraphicFramePr>
          <p:nvPr>
            <p:extLst/>
          </p:nvPr>
        </p:nvGraphicFramePr>
        <p:xfrm>
          <a:off x="4023783" y="5389564"/>
          <a:ext cx="6235700" cy="342900"/>
        </p:xfrm>
        <a:graphic>
          <a:graphicData uri="http://schemas.openxmlformats.org/drawingml/2006/table">
            <a:tbl>
              <a:tblPr/>
              <a:tblGrid>
                <a:gridCol w="390525">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88937">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88938">
                  <a:extLst>
                    <a:ext uri="{9D8B030D-6E8A-4147-A177-3AD203B41FA5}">
                      <a16:colId xmlns:a16="http://schemas.microsoft.com/office/drawing/2014/main" val="20005"/>
                    </a:ext>
                  </a:extLst>
                </a:gridCol>
                <a:gridCol w="390525">
                  <a:extLst>
                    <a:ext uri="{9D8B030D-6E8A-4147-A177-3AD203B41FA5}">
                      <a16:colId xmlns:a16="http://schemas.microsoft.com/office/drawing/2014/main" val="20006"/>
                    </a:ext>
                  </a:extLst>
                </a:gridCol>
                <a:gridCol w="390525">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390525">
                  <a:extLst>
                    <a:ext uri="{9D8B030D-6E8A-4147-A177-3AD203B41FA5}">
                      <a16:colId xmlns:a16="http://schemas.microsoft.com/office/drawing/2014/main" val="20010"/>
                    </a:ext>
                  </a:extLst>
                </a:gridCol>
                <a:gridCol w="388937">
                  <a:extLst>
                    <a:ext uri="{9D8B030D-6E8A-4147-A177-3AD203B41FA5}">
                      <a16:colId xmlns:a16="http://schemas.microsoft.com/office/drawing/2014/main" val="20011"/>
                    </a:ext>
                  </a:extLst>
                </a:gridCol>
                <a:gridCol w="390525">
                  <a:extLst>
                    <a:ext uri="{9D8B030D-6E8A-4147-A177-3AD203B41FA5}">
                      <a16:colId xmlns:a16="http://schemas.microsoft.com/office/drawing/2014/main" val="20012"/>
                    </a:ext>
                  </a:extLst>
                </a:gridCol>
                <a:gridCol w="388938">
                  <a:extLst>
                    <a:ext uri="{9D8B030D-6E8A-4147-A177-3AD203B41FA5}">
                      <a16:colId xmlns:a16="http://schemas.microsoft.com/office/drawing/2014/main" val="20013"/>
                    </a:ext>
                  </a:extLst>
                </a:gridCol>
                <a:gridCol w="390525">
                  <a:extLst>
                    <a:ext uri="{9D8B030D-6E8A-4147-A177-3AD203B41FA5}">
                      <a16:colId xmlns:a16="http://schemas.microsoft.com/office/drawing/2014/main" val="20014"/>
                    </a:ext>
                  </a:extLst>
                </a:gridCol>
                <a:gridCol w="388937">
                  <a:extLst>
                    <a:ext uri="{9D8B030D-6E8A-4147-A177-3AD203B41FA5}">
                      <a16:colId xmlns:a16="http://schemas.microsoft.com/office/drawing/2014/main" val="20015"/>
                    </a:ext>
                  </a:extLst>
                </a:gridCol>
              </a:tblGrid>
              <a:tr h="3429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41</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147" name="AutoShape 246"/>
          <p:cNvCxnSpPr>
            <a:cxnSpLocks noChangeShapeType="1"/>
            <a:stCxn id="129" idx="4"/>
          </p:cNvCxnSpPr>
          <p:nvPr/>
        </p:nvCxnSpPr>
        <p:spPr bwMode="auto">
          <a:xfrm rot="16200000" flipH="1">
            <a:off x="4136496" y="5307014"/>
            <a:ext cx="163513" cy="1588"/>
          </a:xfrm>
          <a:prstGeom prst="curvedConnector3">
            <a:avLst>
              <a:gd name="adj1" fmla="val 45630"/>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48" name="Rectangle 147"/>
          <p:cNvSpPr/>
          <p:nvPr/>
        </p:nvSpPr>
        <p:spPr>
          <a:xfrm>
            <a:off x="1016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09320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4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p:txBody>
          <a:bodyPr/>
          <a:lstStyle/>
          <a:p>
            <a:pPr eaLnBrk="1" hangingPunct="1">
              <a:defRPr/>
            </a:pPr>
            <a:r>
              <a:rPr lang="en-US" sz="3200" dirty="0"/>
              <a:t>Reduction #2: Interleaved Addressing</a:t>
            </a:r>
          </a:p>
        </p:txBody>
      </p:sp>
      <p:sp>
        <p:nvSpPr>
          <p:cNvPr id="153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806E355B-A22A-4651-8E5B-42ADAE1780F6}" type="slidenum">
              <a:rPr lang="en-US" smtClean="0">
                <a:solidFill>
                  <a:schemeClr val="tx2"/>
                </a:solidFill>
              </a:rPr>
              <a:pPr algn="r" eaLnBrk="1" hangingPunct="1"/>
              <a:t>76</a:t>
            </a:fld>
            <a:endParaRPr lang="en-US" dirty="0">
              <a:solidFill>
                <a:schemeClr val="tx2"/>
              </a:solidFill>
            </a:endParaRPr>
          </a:p>
        </p:txBody>
      </p:sp>
      <p:sp>
        <p:nvSpPr>
          <p:cNvPr id="15367" name="Text Box 4"/>
          <p:cNvSpPr txBox="1">
            <a:spLocks noChangeArrowheads="1"/>
          </p:cNvSpPr>
          <p:nvPr/>
        </p:nvSpPr>
        <p:spPr bwMode="auto">
          <a:xfrm>
            <a:off x="1445899" y="987696"/>
            <a:ext cx="58657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400" dirty="0">
                <a:latin typeface="Corbel" pitchFamily="34" charset="0"/>
              </a:rPr>
              <a:t>Just replace divergent branch in inner loop…</a:t>
            </a:r>
          </a:p>
        </p:txBody>
      </p:sp>
      <p:sp>
        <p:nvSpPr>
          <p:cNvPr id="15368" name="Text Box 5"/>
          <p:cNvSpPr txBox="1">
            <a:spLocks noChangeArrowheads="1"/>
          </p:cNvSpPr>
          <p:nvPr/>
        </p:nvSpPr>
        <p:spPr bwMode="auto">
          <a:xfrm>
            <a:off x="1369699" y="3807096"/>
            <a:ext cx="61302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400" dirty="0">
                <a:latin typeface="Corbel" pitchFamily="34" charset="0"/>
              </a:rPr>
              <a:t>…with </a:t>
            </a:r>
            <a:r>
              <a:rPr lang="en-US" sz="2400" dirty="0" err="1">
                <a:latin typeface="Corbel" pitchFamily="34" charset="0"/>
              </a:rPr>
              <a:t>strided</a:t>
            </a:r>
            <a:r>
              <a:rPr lang="en-US" sz="2400" dirty="0">
                <a:latin typeface="Corbel" pitchFamily="34" charset="0"/>
              </a:rPr>
              <a:t> index and non-divergent branch:</a:t>
            </a:r>
          </a:p>
        </p:txBody>
      </p:sp>
      <p:sp>
        <p:nvSpPr>
          <p:cNvPr id="3" name="Rectangle 2"/>
          <p:cNvSpPr/>
          <p:nvPr/>
        </p:nvSpPr>
        <p:spPr>
          <a:xfrm>
            <a:off x="1445899" y="1449360"/>
            <a:ext cx="6629400" cy="1754326"/>
          </a:xfrm>
          <a:prstGeom prst="rect">
            <a:avLst/>
          </a:prstGeom>
          <a:solidFill>
            <a:schemeClr val="bg1">
              <a:lumMod val="85000"/>
            </a:schemeClr>
          </a:solidFill>
        </p:spPr>
        <p:txBody>
          <a:bodyPr wrap="square">
            <a:spAutoFit/>
          </a:bodyPr>
          <a:lstStyle/>
          <a:p>
            <a:r>
              <a:rPr lang="en-US" dirty="0">
                <a:solidFill>
                  <a:srgbClr val="0000FF"/>
                </a:solidFill>
                <a:latin typeface="Consolas" pitchFamily="49" charset="0"/>
                <a:cs typeface="Consolas" pitchFamily="49" charset="0"/>
              </a:rPr>
              <a:t>for</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s=1; s &lt; </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 s *= 2)  {</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(2*s) == 0)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s];</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a:t>
            </a:r>
          </a:p>
        </p:txBody>
      </p:sp>
      <p:sp>
        <p:nvSpPr>
          <p:cNvPr id="4" name="Rectangle 3"/>
          <p:cNvSpPr/>
          <p:nvPr/>
        </p:nvSpPr>
        <p:spPr>
          <a:xfrm>
            <a:off x="1369699" y="4268760"/>
            <a:ext cx="6934200" cy="2308324"/>
          </a:xfrm>
          <a:prstGeom prst="rect">
            <a:avLst/>
          </a:prstGeom>
          <a:solidFill>
            <a:schemeClr val="bg1">
              <a:lumMod val="85000"/>
            </a:schemeClr>
          </a:solidFill>
        </p:spPr>
        <p:txBody>
          <a:bodyPr wrap="square">
            <a:spAutoFit/>
          </a:bodyPr>
          <a:lstStyle/>
          <a:p>
            <a:r>
              <a:rPr lang="en-US" dirty="0">
                <a:solidFill>
                  <a:srgbClr val="0000FF"/>
                </a:solidFill>
                <a:latin typeface="Consolas" pitchFamily="49" charset="0"/>
                <a:cs typeface="Consolas" pitchFamily="49" charset="0"/>
              </a:rPr>
              <a:t>for</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s=1; s &lt; </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 s *= 2)  {</a:t>
            </a:r>
          </a:p>
          <a:p>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index = 2 * s *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a:t>
            </a:r>
          </a:p>
          <a:p>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 (index &lt; </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[index]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[index + s];</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a:t>
            </a:r>
          </a:p>
        </p:txBody>
      </p:sp>
      <p:sp>
        <p:nvSpPr>
          <p:cNvPr id="8" name="Rectangle 7"/>
          <p:cNvSpPr/>
          <p:nvPr/>
        </p:nvSpPr>
        <p:spPr>
          <a:xfrm>
            <a:off x="0" y="665647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2" name="Rectangle 1"/>
          <p:cNvSpPr/>
          <p:nvPr/>
        </p:nvSpPr>
        <p:spPr>
          <a:xfrm>
            <a:off x="8569154" y="3322219"/>
            <a:ext cx="3582036" cy="600164"/>
          </a:xfrm>
          <a:prstGeom prst="rect">
            <a:avLst/>
          </a:prstGeom>
        </p:spPr>
        <p:txBody>
          <a:bodyPr wrap="square">
            <a:spAutoFit/>
          </a:bodyPr>
          <a:lstStyle/>
          <a:p>
            <a:r>
              <a:rPr lang="en-US" sz="1100" dirty="0" smtClean="0"/>
              <a:t>Previous </a:t>
            </a:r>
            <a:r>
              <a:rPr lang="en-US" sz="1100" dirty="0"/>
              <a:t>case: one thread works, several next to it don’t.</a:t>
            </a:r>
          </a:p>
          <a:p>
            <a:r>
              <a:rPr lang="en-US" sz="1100" dirty="0" smtClean="0"/>
              <a:t>This </a:t>
            </a:r>
            <a:r>
              <a:rPr lang="en-US" sz="1100" dirty="0"/>
              <a:t>case: thread A works </a:t>
            </a:r>
            <a:r>
              <a:rPr lang="en-US" sz="1100" dirty="0" smtClean="0"/>
              <a:t>&amp; </a:t>
            </a:r>
            <a:r>
              <a:rPr lang="en-US" sz="1100" dirty="0"/>
              <a:t>A+1 works too, except that </a:t>
            </a:r>
            <a:r>
              <a:rPr lang="en-US" sz="1100" dirty="0" smtClean="0"/>
              <a:t>A+1 </a:t>
            </a:r>
            <a:r>
              <a:rPr lang="en-US" sz="1100" dirty="0"/>
              <a:t>goes far from the memory location where thread A goes</a:t>
            </a:r>
          </a:p>
        </p:txBody>
      </p:sp>
    </p:spTree>
    <p:extLst>
      <p:ext uri="{BB962C8B-B14F-4D97-AF65-F5344CB8AC3E}">
        <p14:creationId xmlns:p14="http://schemas.microsoft.com/office/powerpoint/2010/main" val="21797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eaLnBrk="1" hangingPunct="1">
              <a:defRPr/>
            </a:pPr>
            <a:r>
              <a:rPr lang="en-US" sz="3000" dirty="0"/>
              <a:t>Performance for 4M element reduction</a:t>
            </a:r>
          </a:p>
        </p:txBody>
      </p:sp>
      <p:sp>
        <p:nvSpPr>
          <p:cNvPr id="174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40319B58-3047-4B3C-97C1-F736067BE43A}" type="slidenum">
              <a:rPr lang="en-US" smtClean="0">
                <a:solidFill>
                  <a:schemeClr val="tx2"/>
                </a:solidFill>
              </a:rPr>
              <a:pPr algn="r" eaLnBrk="1" hangingPunct="1"/>
              <a:t>77</a:t>
            </a:fld>
            <a:endParaRPr lang="en-US" dirty="0">
              <a:solidFill>
                <a:schemeClr val="tx2"/>
              </a:solidFill>
            </a:endParaRPr>
          </a:p>
        </p:txBody>
      </p:sp>
      <p:graphicFrame>
        <p:nvGraphicFramePr>
          <p:cNvPr id="357411" name="Group 35"/>
          <p:cNvGraphicFramePr>
            <a:graphicFrameLocks noGrp="1"/>
          </p:cNvGraphicFramePr>
          <p:nvPr>
            <p:ph idx="4294967295"/>
            <p:extLst/>
          </p:nvPr>
        </p:nvGraphicFramePr>
        <p:xfrm>
          <a:off x="1900984" y="2505270"/>
          <a:ext cx="8305800" cy="1524000"/>
        </p:xfrm>
        <a:graphic>
          <a:graphicData uri="http://schemas.openxmlformats.org/drawingml/2006/table">
            <a:tbl>
              <a:tblPr/>
              <a:tblGrid>
                <a:gridCol w="2362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1: </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interleaved addressing</a:t>
                      </a:r>
                      <a:br>
                        <a:rPr kumimoji="0" lang="en-US" sz="12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with divergent branching</a:t>
                      </a:r>
                    </a:p>
                  </a:txBody>
                  <a:tcPr horzOverflow="overflow">
                    <a:lnL cap="flat">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8.054 ms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2.083 GB/s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cap="flat">
                      <a:noFill/>
                    </a:lnR>
                    <a:lnT cap="fla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0"/>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2:</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interleaved addressing</a:t>
                      </a:r>
                      <a:br>
                        <a:rPr kumimoji="0" lang="en-US" sz="12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with bank conflicts</a:t>
                      </a:r>
                    </a:p>
                  </a:txBody>
                  <a:tcPr horzOverflow="overflow">
                    <a:lnL cap="flat">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3.456 </a:t>
                      </a:r>
                      <a:r>
                        <a:rPr kumimoji="0" lang="en-US" sz="2000" b="1" i="0" u="none" strike="noStrike" cap="none" normalizeH="0" baseline="0" dirty="0" err="1">
                          <a:ln>
                            <a:noFill/>
                          </a:ln>
                          <a:solidFill>
                            <a:schemeClr val="tx1"/>
                          </a:solidFill>
                          <a:effectLst/>
                          <a:latin typeface="Arial" charset="0"/>
                        </a:rPr>
                        <a:t>ms</a:t>
                      </a:r>
                      <a:endParaRPr kumimoji="0" lang="en-US" sz="2000" b="1" i="0" u="none" strike="noStrike" cap="none" normalizeH="0" baseline="0" dirty="0">
                        <a:ln>
                          <a:noFill/>
                        </a:ln>
                        <a:solidFill>
                          <a:schemeClr val="tx1"/>
                        </a:solidFill>
                        <a:effectLst/>
                        <a:latin typeface="Arial" charset="0"/>
                      </a:endParaRPr>
                    </a:p>
                  </a:txBody>
                  <a:tcPr anchor="ctr" horzOverflow="overflow">
                    <a:lnL>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4.854 GB/s</a:t>
                      </a:r>
                    </a:p>
                  </a:txBody>
                  <a:tcPr anchor="ctr" horzOverflow="overflow">
                    <a:lnL>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2.33x</a:t>
                      </a:r>
                    </a:p>
                  </a:txBody>
                  <a:tcPr anchor="ctr" horzOverflow="overflow">
                    <a:lnL>
                      <a:noFill/>
                    </a:lnL>
                    <a:lnR cap="flat">
                      <a:noFill/>
                    </a:lnR>
                    <a:lnT>
                      <a:noFill/>
                    </a:lnT>
                    <a:lnB cap="flat">
                      <a:noFill/>
                    </a:lnB>
                    <a:lnTlToBr>
                      <a:noFill/>
                    </a:lnTlToBr>
                    <a:lnBlToTr>
                      <a:noFill/>
                    </a:lnBlToTr>
                    <a:solidFill>
                      <a:schemeClr val="hlink">
                        <a:alpha val="50000"/>
                      </a:schemeClr>
                    </a:solidFill>
                  </a:tcPr>
                </a:tc>
                <a:extLst>
                  <a:ext uri="{0D108BD9-81ED-4DB2-BD59-A6C34878D82A}">
                    <a16:rowId xmlns:a16="http://schemas.microsoft.com/office/drawing/2014/main" val="10001"/>
                  </a:ext>
                </a:extLst>
              </a:tr>
            </a:tbl>
          </a:graphicData>
        </a:graphic>
      </p:graphicFrame>
      <p:sp>
        <p:nvSpPr>
          <p:cNvPr id="17423" name="Text Box 31"/>
          <p:cNvSpPr txBox="1">
            <a:spLocks noChangeArrowheads="1"/>
          </p:cNvSpPr>
          <p:nvPr/>
        </p:nvSpPr>
        <p:spPr bwMode="auto">
          <a:xfrm>
            <a:off x="7689850" y="1752600"/>
            <a:ext cx="114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Step</a:t>
            </a:r>
            <a:br>
              <a:rPr lang="en-US" b="1"/>
            </a:br>
            <a:r>
              <a:rPr lang="en-US" b="1"/>
              <a:t>Speedup</a:t>
            </a:r>
          </a:p>
        </p:txBody>
      </p:sp>
      <p:sp>
        <p:nvSpPr>
          <p:cNvPr id="17424" name="Text Box 32"/>
          <p:cNvSpPr txBox="1">
            <a:spLocks noChangeArrowheads="1"/>
          </p:cNvSpPr>
          <p:nvPr/>
        </p:nvSpPr>
        <p:spPr bwMode="auto">
          <a:xfrm>
            <a:off x="6191250" y="1981201"/>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Bandwidth</a:t>
            </a:r>
          </a:p>
        </p:txBody>
      </p:sp>
      <p:sp>
        <p:nvSpPr>
          <p:cNvPr id="17425" name="Text Box 33"/>
          <p:cNvSpPr txBox="1">
            <a:spLocks noChangeArrowheads="1"/>
          </p:cNvSpPr>
          <p:nvPr/>
        </p:nvSpPr>
        <p:spPr bwMode="auto">
          <a:xfrm>
            <a:off x="4189414" y="1981201"/>
            <a:ext cx="1677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Time (2</a:t>
            </a:r>
            <a:r>
              <a:rPr lang="en-US" b="1" baseline="30000"/>
              <a:t>22 </a:t>
            </a:r>
            <a:r>
              <a:rPr lang="en-US" b="1"/>
              <a:t>ints)</a:t>
            </a:r>
          </a:p>
        </p:txBody>
      </p:sp>
      <p:sp>
        <p:nvSpPr>
          <p:cNvPr id="17426" name="Text Box 34"/>
          <p:cNvSpPr txBox="1">
            <a:spLocks noChangeArrowheads="1"/>
          </p:cNvSpPr>
          <p:nvPr/>
        </p:nvSpPr>
        <p:spPr bwMode="auto">
          <a:xfrm>
            <a:off x="8839200" y="1752600"/>
            <a:ext cx="1416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Cumulative</a:t>
            </a:r>
            <a:br>
              <a:rPr lang="en-US" b="1"/>
            </a:br>
            <a:r>
              <a:rPr lang="en-US" b="1"/>
              <a:t>Speedup</a:t>
            </a:r>
          </a:p>
        </p:txBody>
      </p:sp>
      <p:sp>
        <p:nvSpPr>
          <p:cNvPr id="9" name="Rectangle 8"/>
          <p:cNvSpPr/>
          <p:nvPr/>
        </p:nvSpPr>
        <p:spPr>
          <a:xfrm>
            <a:off x="29633"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3761655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normAutofit/>
          </a:bodyPr>
          <a:lstStyle/>
          <a:p>
            <a:pPr eaLnBrk="1" hangingPunct="1">
              <a:defRPr/>
            </a:pPr>
            <a:r>
              <a:rPr lang="en-US" sz="3200" dirty="0"/>
              <a:t>Parallel Reduction: Sequential Addressing</a:t>
            </a:r>
          </a:p>
        </p:txBody>
      </p:sp>
      <p:sp>
        <p:nvSpPr>
          <p:cNvPr id="184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10C5BA4D-C049-4512-A66F-7C9E1EE9CF92}" type="slidenum">
              <a:rPr lang="en-US" smtClean="0">
                <a:solidFill>
                  <a:schemeClr val="tx2"/>
                </a:solidFill>
              </a:rPr>
              <a:pPr algn="r" eaLnBrk="1" hangingPunct="1"/>
              <a:t>78</a:t>
            </a:fld>
            <a:endParaRPr lang="en-US" dirty="0">
              <a:solidFill>
                <a:schemeClr val="tx2"/>
              </a:solidFill>
            </a:endParaRPr>
          </a:p>
        </p:txBody>
      </p:sp>
      <p:sp>
        <p:nvSpPr>
          <p:cNvPr id="18472" name="Text Box 39"/>
          <p:cNvSpPr txBox="1">
            <a:spLocks noChangeArrowheads="1"/>
          </p:cNvSpPr>
          <p:nvPr/>
        </p:nvSpPr>
        <p:spPr bwMode="auto">
          <a:xfrm>
            <a:off x="1114958" y="1081092"/>
            <a:ext cx="25447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dirty="0"/>
              <a:t>Values (shared memory)</a:t>
            </a:r>
          </a:p>
        </p:txBody>
      </p:sp>
      <p:sp>
        <p:nvSpPr>
          <p:cNvPr id="18533" name="Text Box 100"/>
          <p:cNvSpPr txBox="1">
            <a:spLocks noChangeArrowheads="1"/>
          </p:cNvSpPr>
          <p:nvPr/>
        </p:nvSpPr>
        <p:spPr bwMode="auto">
          <a:xfrm>
            <a:off x="2775483" y="2465392"/>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8582" name="Text Box 149"/>
          <p:cNvSpPr txBox="1">
            <a:spLocks noChangeArrowheads="1"/>
          </p:cNvSpPr>
          <p:nvPr/>
        </p:nvSpPr>
        <p:spPr bwMode="auto">
          <a:xfrm>
            <a:off x="2775483" y="3684592"/>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8625" name="Text Box 192"/>
          <p:cNvSpPr txBox="1">
            <a:spLocks noChangeArrowheads="1"/>
          </p:cNvSpPr>
          <p:nvPr/>
        </p:nvSpPr>
        <p:spPr bwMode="auto">
          <a:xfrm>
            <a:off x="2775483" y="4649792"/>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8680" name="Text Box 247"/>
          <p:cNvSpPr txBox="1">
            <a:spLocks noChangeArrowheads="1"/>
          </p:cNvSpPr>
          <p:nvPr/>
        </p:nvSpPr>
        <p:spPr bwMode="auto">
          <a:xfrm>
            <a:off x="2775483" y="5589592"/>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8681" name="Text Box 248"/>
          <p:cNvSpPr txBox="1">
            <a:spLocks noChangeArrowheads="1"/>
          </p:cNvSpPr>
          <p:nvPr/>
        </p:nvSpPr>
        <p:spPr bwMode="auto">
          <a:xfrm>
            <a:off x="2721508" y="1652592"/>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8682" name="Text Box 249"/>
          <p:cNvSpPr txBox="1">
            <a:spLocks noChangeArrowheads="1"/>
          </p:cNvSpPr>
          <p:nvPr/>
        </p:nvSpPr>
        <p:spPr bwMode="auto">
          <a:xfrm>
            <a:off x="1440396" y="1600205"/>
            <a:ext cx="1082675"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Step 1 Stride 8</a:t>
            </a:r>
          </a:p>
        </p:txBody>
      </p:sp>
      <p:sp>
        <p:nvSpPr>
          <p:cNvPr id="18683" name="Text Box 250"/>
          <p:cNvSpPr txBox="1">
            <a:spLocks noChangeArrowheads="1"/>
          </p:cNvSpPr>
          <p:nvPr/>
        </p:nvSpPr>
        <p:spPr bwMode="auto">
          <a:xfrm>
            <a:off x="1440396" y="2857505"/>
            <a:ext cx="1082675"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Step 2 Stride 4</a:t>
            </a:r>
          </a:p>
        </p:txBody>
      </p:sp>
      <p:sp>
        <p:nvSpPr>
          <p:cNvPr id="18684" name="Text Box 251"/>
          <p:cNvSpPr txBox="1">
            <a:spLocks noChangeArrowheads="1"/>
          </p:cNvSpPr>
          <p:nvPr/>
        </p:nvSpPr>
        <p:spPr bwMode="auto">
          <a:xfrm>
            <a:off x="1440396" y="3949705"/>
            <a:ext cx="1082675"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Step 3 Stride 2</a:t>
            </a:r>
          </a:p>
        </p:txBody>
      </p:sp>
      <p:sp>
        <p:nvSpPr>
          <p:cNvPr id="18685" name="Text Box 252"/>
          <p:cNvSpPr txBox="1">
            <a:spLocks noChangeArrowheads="1"/>
          </p:cNvSpPr>
          <p:nvPr/>
        </p:nvSpPr>
        <p:spPr bwMode="auto">
          <a:xfrm>
            <a:off x="1440396" y="4927605"/>
            <a:ext cx="1082675"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Step 4 Stride 1</a:t>
            </a:r>
          </a:p>
        </p:txBody>
      </p:sp>
      <p:sp>
        <p:nvSpPr>
          <p:cNvPr id="18686" name="Text Box 253"/>
          <p:cNvSpPr txBox="1">
            <a:spLocks noChangeArrowheads="1"/>
          </p:cNvSpPr>
          <p:nvPr/>
        </p:nvSpPr>
        <p:spPr bwMode="auto">
          <a:xfrm>
            <a:off x="2721508" y="2949579"/>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8687" name="Text Box 254"/>
          <p:cNvSpPr txBox="1">
            <a:spLocks noChangeArrowheads="1"/>
          </p:cNvSpPr>
          <p:nvPr/>
        </p:nvSpPr>
        <p:spPr bwMode="auto">
          <a:xfrm>
            <a:off x="2721508" y="4052892"/>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8688" name="Text Box 255"/>
          <p:cNvSpPr txBox="1">
            <a:spLocks noChangeArrowheads="1"/>
          </p:cNvSpPr>
          <p:nvPr/>
        </p:nvSpPr>
        <p:spPr bwMode="auto">
          <a:xfrm>
            <a:off x="2721508" y="5006979"/>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8689" name="Text Box 256"/>
          <p:cNvSpPr txBox="1">
            <a:spLocks noChangeArrowheads="1"/>
          </p:cNvSpPr>
          <p:nvPr/>
        </p:nvSpPr>
        <p:spPr bwMode="auto">
          <a:xfrm>
            <a:off x="3248875" y="6227878"/>
            <a:ext cx="6391493" cy="400110"/>
          </a:xfrm>
          <a:prstGeom prst="rect">
            <a:avLst/>
          </a:prstGeom>
          <a:solidFill>
            <a:schemeClr val="hlink"/>
          </a:solidFill>
          <a:ln w="28575" algn="ctr">
            <a:solidFill>
              <a:schemeClr val="tx1"/>
            </a:solidFill>
            <a:miter lim="800000"/>
            <a:headEnd/>
            <a:tailEnd/>
          </a:ln>
          <a:extLst/>
        </p:spPr>
        <p:txBody>
          <a:bodyPr>
            <a:spAutoFit/>
          </a:bodyPr>
          <a:lstStyle>
            <a:defPPr>
              <a:defRPr lang="en-US"/>
            </a:defPPr>
            <a:lvl1pPr algn="ctr">
              <a:defRPr sz="2000" b="1">
                <a:solidFill>
                  <a:schemeClr val="bg1"/>
                </a:solidFill>
                <a:latin typeface="Arial" charset="0"/>
              </a:defRPr>
            </a:lvl1pPr>
            <a:lvl2pPr marL="742950" indent="-285750" eaLnBrk="0" hangingPunct="0">
              <a:defRPr>
                <a:latin typeface="Arial" charset="0"/>
              </a:defRPr>
            </a:lvl2pPr>
            <a:lvl3pPr marL="1143000" indent="-228600" eaLnBrk="0" hangingPunct="0">
              <a:defRPr>
                <a:latin typeface="Arial" charset="0"/>
              </a:defRPr>
            </a:lvl3pPr>
            <a:lvl4pPr marL="1600200" indent="-228600" eaLnBrk="0" hangingPunct="0">
              <a:defRPr>
                <a:latin typeface="Arial" charset="0"/>
              </a:defRPr>
            </a:lvl4pPr>
            <a:lvl5pPr marL="2057400" indent="-228600" eaLnBrk="0" hangingPunct="0">
              <a:defRPr>
                <a:latin typeface="Arial" charset="0"/>
              </a:defRPr>
            </a:lvl5pPr>
            <a:lvl6pPr marL="2514600" indent="-228600" algn="ctr" eaLnBrk="0" fontAlgn="base" hangingPunct="0">
              <a:spcBef>
                <a:spcPct val="0"/>
              </a:spcBef>
              <a:spcAft>
                <a:spcPct val="0"/>
              </a:spcAft>
              <a:defRPr>
                <a:latin typeface="Arial" charset="0"/>
              </a:defRPr>
            </a:lvl6pPr>
            <a:lvl7pPr marL="2971800" indent="-228600" algn="ctr" eaLnBrk="0" fontAlgn="base" hangingPunct="0">
              <a:spcBef>
                <a:spcPct val="0"/>
              </a:spcBef>
              <a:spcAft>
                <a:spcPct val="0"/>
              </a:spcAft>
              <a:defRPr>
                <a:latin typeface="Arial" charset="0"/>
              </a:defRPr>
            </a:lvl7pPr>
            <a:lvl8pPr marL="3429000" indent="-228600" algn="ctr" eaLnBrk="0" fontAlgn="base" hangingPunct="0">
              <a:spcBef>
                <a:spcPct val="0"/>
              </a:spcBef>
              <a:spcAft>
                <a:spcPct val="0"/>
              </a:spcAft>
              <a:defRPr>
                <a:latin typeface="Arial" charset="0"/>
              </a:defRPr>
            </a:lvl8pPr>
            <a:lvl9pPr marL="3886200" indent="-228600" algn="ctr" eaLnBrk="0" fontAlgn="base" hangingPunct="0">
              <a:spcBef>
                <a:spcPct val="0"/>
              </a:spcBef>
              <a:spcAft>
                <a:spcPct val="0"/>
              </a:spcAft>
              <a:defRPr>
                <a:latin typeface="Arial" charset="0"/>
              </a:defRPr>
            </a:lvl9pPr>
          </a:lstStyle>
          <a:p>
            <a:r>
              <a:rPr lang="en-US" dirty="0"/>
              <a:t>Sequential addressing is Shared Mem. conflict free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5770" y="1231906"/>
            <a:ext cx="6248400" cy="485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0" y="662798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6439733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p:txBody>
          <a:bodyPr/>
          <a:lstStyle/>
          <a:p>
            <a:pPr eaLnBrk="1" hangingPunct="1">
              <a:defRPr/>
            </a:pPr>
            <a:r>
              <a:rPr lang="en-US" sz="3200" dirty="0"/>
              <a:t>Reduction #3: Sequential Addressing</a:t>
            </a:r>
          </a:p>
        </p:txBody>
      </p:sp>
      <p:sp>
        <p:nvSpPr>
          <p:cNvPr id="153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806E355B-A22A-4651-8E5B-42ADAE1780F6}" type="slidenum">
              <a:rPr lang="en-US" smtClean="0">
                <a:solidFill>
                  <a:schemeClr val="tx2"/>
                </a:solidFill>
              </a:rPr>
              <a:pPr algn="r" eaLnBrk="1" hangingPunct="1"/>
              <a:t>79</a:t>
            </a:fld>
            <a:endParaRPr lang="en-US" dirty="0">
              <a:solidFill>
                <a:schemeClr val="tx2"/>
              </a:solidFill>
            </a:endParaRPr>
          </a:p>
        </p:txBody>
      </p:sp>
      <p:sp>
        <p:nvSpPr>
          <p:cNvPr id="15367" name="Text Box 4"/>
          <p:cNvSpPr txBox="1">
            <a:spLocks noChangeArrowheads="1"/>
          </p:cNvSpPr>
          <p:nvPr/>
        </p:nvSpPr>
        <p:spPr bwMode="auto">
          <a:xfrm>
            <a:off x="1905000" y="1062336"/>
            <a:ext cx="58657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400" dirty="0">
                <a:latin typeface="Corbel" pitchFamily="34" charset="0"/>
              </a:rPr>
              <a:t>Just replace </a:t>
            </a:r>
            <a:r>
              <a:rPr lang="en-US" sz="2400" dirty="0" err="1">
                <a:latin typeface="Corbel" pitchFamily="34" charset="0"/>
              </a:rPr>
              <a:t>strided</a:t>
            </a:r>
            <a:r>
              <a:rPr lang="en-US" sz="2400" dirty="0">
                <a:latin typeface="Corbel" pitchFamily="34" charset="0"/>
              </a:rPr>
              <a:t> indexing in inner loop…</a:t>
            </a:r>
          </a:p>
        </p:txBody>
      </p:sp>
      <p:sp>
        <p:nvSpPr>
          <p:cNvPr id="15368" name="Text Box 5"/>
          <p:cNvSpPr txBox="1">
            <a:spLocks noChangeArrowheads="1"/>
          </p:cNvSpPr>
          <p:nvPr/>
        </p:nvSpPr>
        <p:spPr bwMode="auto">
          <a:xfrm>
            <a:off x="1828800" y="4189474"/>
            <a:ext cx="6593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400" dirty="0">
                <a:latin typeface="Corbel" pitchFamily="34" charset="0"/>
              </a:rPr>
              <a:t>…with </a:t>
            </a:r>
            <a:r>
              <a:rPr lang="en-US" sz="2400" dirty="0">
                <a:solidFill>
                  <a:srgbClr val="C00000"/>
                </a:solidFill>
                <a:latin typeface="Corbel" pitchFamily="34" charset="0"/>
              </a:rPr>
              <a:t>reversed</a:t>
            </a:r>
            <a:r>
              <a:rPr lang="en-US" sz="2400" dirty="0">
                <a:latin typeface="Corbel" pitchFamily="34" charset="0"/>
              </a:rPr>
              <a:t> loop and </a:t>
            </a:r>
            <a:r>
              <a:rPr lang="en-US" sz="2400" dirty="0" err="1">
                <a:latin typeface="Corbel" pitchFamily="34" charset="0"/>
              </a:rPr>
              <a:t>threadID</a:t>
            </a:r>
            <a:r>
              <a:rPr lang="en-US" sz="2400" dirty="0">
                <a:latin typeface="Corbel" pitchFamily="34" charset="0"/>
              </a:rPr>
              <a:t>-based indexing:</a:t>
            </a:r>
          </a:p>
        </p:txBody>
      </p:sp>
      <p:sp>
        <p:nvSpPr>
          <p:cNvPr id="3" name="Rectangle 2"/>
          <p:cNvSpPr/>
          <p:nvPr/>
        </p:nvSpPr>
        <p:spPr>
          <a:xfrm>
            <a:off x="1905000" y="1524000"/>
            <a:ext cx="6629400" cy="2308324"/>
          </a:xfrm>
          <a:prstGeom prst="rect">
            <a:avLst/>
          </a:prstGeom>
          <a:solidFill>
            <a:schemeClr val="bg1">
              <a:lumMod val="85000"/>
            </a:schemeClr>
          </a:solidFill>
        </p:spPr>
        <p:txBody>
          <a:bodyPr wrap="square">
            <a:spAutoFit/>
          </a:bodyPr>
          <a:lstStyle/>
          <a:p>
            <a:r>
              <a:rPr lang="en-US" dirty="0">
                <a:solidFill>
                  <a:srgbClr val="0000FF"/>
                </a:solidFill>
                <a:latin typeface="Consolas" pitchFamily="49" charset="0"/>
                <a:cs typeface="Consolas" pitchFamily="49" charset="0"/>
              </a:rPr>
              <a:t>for</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s=1; s &lt; </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 s *= 2)  {</a:t>
            </a:r>
          </a:p>
          <a:p>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index = 2 * s *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a:t>
            </a:r>
          </a:p>
          <a:p>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 (index &lt; </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[index]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[index + s];</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a:t>
            </a:r>
          </a:p>
        </p:txBody>
      </p:sp>
      <p:sp>
        <p:nvSpPr>
          <p:cNvPr id="4" name="Rectangle 3"/>
          <p:cNvSpPr/>
          <p:nvPr/>
        </p:nvSpPr>
        <p:spPr>
          <a:xfrm>
            <a:off x="1828800" y="4651138"/>
            <a:ext cx="6934200" cy="1754326"/>
          </a:xfrm>
          <a:prstGeom prst="rect">
            <a:avLst/>
          </a:prstGeom>
          <a:solidFill>
            <a:schemeClr val="bg1">
              <a:lumMod val="85000"/>
            </a:schemeClr>
          </a:solidFill>
        </p:spPr>
        <p:txBody>
          <a:bodyPr wrap="square">
            <a:spAutoFit/>
          </a:bodyPr>
          <a:lstStyle/>
          <a:p>
            <a:r>
              <a:rPr lang="en-US" dirty="0">
                <a:solidFill>
                  <a:srgbClr val="0000FF"/>
                </a:solidFill>
                <a:latin typeface="Consolas" pitchFamily="49" charset="0"/>
                <a:cs typeface="Consolas" pitchFamily="49" charset="0"/>
              </a:rPr>
              <a:t>for</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s=</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/2; s&gt;0; s&gt;&gt;=1) {</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&lt; s)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s];</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a:t>
            </a:r>
          </a:p>
        </p:txBody>
      </p:sp>
      <p:sp>
        <p:nvSpPr>
          <p:cNvPr id="8" name="Rectangle 7"/>
          <p:cNvSpPr/>
          <p:nvPr/>
        </p:nvSpPr>
        <p:spPr>
          <a:xfrm>
            <a:off x="381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2" name="Rectangle 1"/>
          <p:cNvSpPr/>
          <p:nvPr/>
        </p:nvSpPr>
        <p:spPr>
          <a:xfrm>
            <a:off x="7770707" y="5333777"/>
            <a:ext cx="2843873" cy="1015663"/>
          </a:xfrm>
          <a:prstGeom prst="rect">
            <a:avLst/>
          </a:prstGeom>
          <a:solidFill>
            <a:schemeClr val="bg1"/>
          </a:solidFill>
          <a:ln>
            <a:solidFill>
              <a:srgbClr val="C00000"/>
            </a:solidFill>
          </a:ln>
        </p:spPr>
        <p:txBody>
          <a:bodyPr wrap="square">
            <a:spAutoFit/>
          </a:bodyPr>
          <a:lstStyle/>
          <a:p>
            <a:pPr marL="171450" indent="-171450">
              <a:buFontTx/>
              <a:buChar char="-"/>
            </a:pPr>
            <a:r>
              <a:rPr lang="en-US" sz="1200" dirty="0"/>
              <a:t>First you go out 1/2 the block size to match a thread with its second operand</a:t>
            </a:r>
          </a:p>
          <a:p>
            <a:pPr marL="171450" indent="-171450">
              <a:buFontTx/>
              <a:buChar char="-"/>
            </a:pPr>
            <a:r>
              <a:rPr lang="en-US" sz="1200" dirty="0"/>
              <a:t>Then you go out 1/4 of the block size</a:t>
            </a:r>
          </a:p>
          <a:p>
            <a:pPr marL="171450" indent="-171450">
              <a:buFontTx/>
              <a:buChar char="-"/>
            </a:pPr>
            <a:r>
              <a:rPr lang="en-US" sz="1200" dirty="0"/>
              <a:t>Then you go out 1/8 of the block size</a:t>
            </a:r>
          </a:p>
          <a:p>
            <a:pPr marL="171450" indent="-171450">
              <a:buFontTx/>
              <a:buChar char="-"/>
            </a:pPr>
            <a:r>
              <a:rPr lang="en-US" sz="1200" dirty="0"/>
              <a:t>Etc.</a:t>
            </a:r>
          </a:p>
        </p:txBody>
      </p:sp>
    </p:spTree>
    <p:extLst>
      <p:ext uri="{BB962C8B-B14F-4D97-AF65-F5344CB8AC3E}">
        <p14:creationId xmlns:p14="http://schemas.microsoft.com/office/powerpoint/2010/main" val="283099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p:bldP spid="4"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Rectangle 2"/>
          <p:cNvSpPr>
            <a:spLocks noGrp="1" noChangeArrowheads="1"/>
          </p:cNvSpPr>
          <p:nvPr>
            <p:ph type="title"/>
          </p:nvPr>
        </p:nvSpPr>
        <p:spPr/>
        <p:txBody>
          <a:bodyPr/>
          <a:lstStyle/>
          <a:p>
            <a:r>
              <a:rPr lang="en-US" sz="3200" dirty="0"/>
              <a:t>Global Memory Access</a:t>
            </a:r>
          </a:p>
        </p:txBody>
      </p:sp>
      <p:sp>
        <p:nvSpPr>
          <p:cNvPr id="1044483" name="Rectangle 3"/>
          <p:cNvSpPr>
            <a:spLocks noGrp="1" noChangeArrowheads="1"/>
          </p:cNvSpPr>
          <p:nvPr>
            <p:ph idx="1"/>
          </p:nvPr>
        </p:nvSpPr>
        <p:spPr/>
        <p:txBody>
          <a:bodyPr/>
          <a:lstStyle/>
          <a:p>
            <a:endParaRPr lang="en-US" sz="2000" dirty="0"/>
          </a:p>
          <a:p>
            <a:r>
              <a:rPr lang="en-US" sz="2000" dirty="0"/>
              <a:t>Two aspects of global memory access are relevant when fetching data into shared memory and/or registers</a:t>
            </a:r>
          </a:p>
          <a:p>
            <a:endParaRPr lang="en-US" sz="2000" dirty="0"/>
          </a:p>
          <a:p>
            <a:pPr lvl="1"/>
            <a:r>
              <a:rPr lang="en-US" sz="1800" dirty="0"/>
              <a:t>The </a:t>
            </a:r>
            <a:r>
              <a:rPr lang="en-US" sz="1800" b="1" dirty="0">
                <a:solidFill>
                  <a:srgbClr val="C00000"/>
                </a:solidFill>
              </a:rPr>
              <a:t>layout of the access </a:t>
            </a:r>
            <a:r>
              <a:rPr lang="en-US" sz="1800" dirty="0"/>
              <a:t>to global memory (the pattern of the access) </a:t>
            </a:r>
          </a:p>
          <a:p>
            <a:pPr lvl="1"/>
            <a:endParaRPr lang="en-US" sz="1800" dirty="0"/>
          </a:p>
          <a:p>
            <a:pPr lvl="1"/>
            <a:r>
              <a:rPr lang="en-US" sz="1800" dirty="0"/>
              <a:t>The </a:t>
            </a:r>
            <a:r>
              <a:rPr lang="en-US" sz="1800" b="1" dirty="0">
                <a:solidFill>
                  <a:srgbClr val="C00000"/>
                </a:solidFill>
              </a:rPr>
              <a:t>alignment</a:t>
            </a:r>
            <a:r>
              <a:rPr lang="en-US" sz="1800" dirty="0"/>
              <a:t> of the data you try to fetch from global memory</a:t>
            </a:r>
          </a:p>
          <a:p>
            <a:pPr lvl="1"/>
            <a:endParaRPr lang="en-US" sz="1800" dirty="0"/>
          </a:p>
          <a:p>
            <a:pPr lvl="1"/>
            <a:endParaRPr lang="en-US" sz="1800" dirty="0"/>
          </a:p>
          <a:p>
            <a:pPr lvl="1"/>
            <a:endParaRPr lang="en-US" sz="1800" dirty="0"/>
          </a:p>
          <a:p>
            <a:pPr lvl="1"/>
            <a:endParaRPr lang="en-US" sz="1800" dirty="0"/>
          </a:p>
          <a:p>
            <a:r>
              <a:rPr lang="en-US" sz="2000" u="sng" dirty="0" smtClean="0"/>
              <a:t>IMPORTANT</a:t>
            </a:r>
            <a:r>
              <a:rPr lang="en-US" sz="2000" dirty="0" smtClean="0"/>
              <a:t>:</a:t>
            </a:r>
            <a:endParaRPr lang="en-US" sz="2000" dirty="0"/>
          </a:p>
          <a:p>
            <a:pPr lvl="1"/>
            <a:r>
              <a:rPr lang="en-US" sz="1600" dirty="0"/>
              <a:t>The two attributes in red above should be interpreted in the context of a memory transaction carried out by </a:t>
            </a:r>
            <a:r>
              <a:rPr lang="en-US" sz="1600" dirty="0" smtClean="0"/>
              <a:t>one </a:t>
            </a:r>
            <a:r>
              <a:rPr lang="en-US" sz="1600" dirty="0"/>
              <a:t>warp of threads</a:t>
            </a:r>
          </a:p>
          <a:p>
            <a:pPr marL="344487" lvl="1" indent="0">
              <a:buNone/>
            </a:pPr>
            <a:endParaRPr lang="en-US" sz="1800" dirty="0"/>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8</a:t>
            </a:fld>
            <a:endParaRPr lang="en-US" altLang="en-US" dirty="0"/>
          </a:p>
        </p:txBody>
      </p:sp>
    </p:spTree>
    <p:extLst>
      <p:ext uri="{BB962C8B-B14F-4D97-AF65-F5344CB8AC3E}">
        <p14:creationId xmlns:p14="http://schemas.microsoft.com/office/powerpoint/2010/main" val="304712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48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44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pPr eaLnBrk="1" hangingPunct="1">
              <a:defRPr/>
            </a:pPr>
            <a:r>
              <a:rPr lang="en-US" sz="3000" dirty="0"/>
              <a:t>Performance for 4M element reduction</a:t>
            </a:r>
          </a:p>
        </p:txBody>
      </p:sp>
      <p:sp>
        <p:nvSpPr>
          <p:cNvPr id="2048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2E106B41-D010-4FF5-9EE9-15155D6DF672}" type="slidenum">
              <a:rPr lang="en-US" smtClean="0">
                <a:solidFill>
                  <a:schemeClr val="tx2"/>
                </a:solidFill>
              </a:rPr>
              <a:pPr algn="r" eaLnBrk="1" hangingPunct="1"/>
              <a:t>80</a:t>
            </a:fld>
            <a:endParaRPr lang="en-US" dirty="0">
              <a:solidFill>
                <a:schemeClr val="tx2"/>
              </a:solidFill>
            </a:endParaRPr>
          </a:p>
        </p:txBody>
      </p:sp>
      <p:graphicFrame>
        <p:nvGraphicFramePr>
          <p:cNvPr id="356394" name="Group 42"/>
          <p:cNvGraphicFramePr>
            <a:graphicFrameLocks noGrp="1"/>
          </p:cNvGraphicFramePr>
          <p:nvPr>
            <p:ph idx="4294967295"/>
            <p:extLst/>
          </p:nvPr>
        </p:nvGraphicFramePr>
        <p:xfrm>
          <a:off x="1949450" y="2486547"/>
          <a:ext cx="8305800" cy="2114550"/>
        </p:xfrm>
        <a:graphic>
          <a:graphicData uri="http://schemas.openxmlformats.org/drawingml/2006/table">
            <a:tbl>
              <a:tblPr/>
              <a:tblGrid>
                <a:gridCol w="2362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1: </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interleaved addressing</a:t>
                      </a:r>
                      <a:br>
                        <a:rPr kumimoji="0" lang="en-US" sz="12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with divergent branching</a:t>
                      </a:r>
                    </a:p>
                  </a:txBody>
                  <a:tcPr horzOverflow="overflow">
                    <a:lnL cap="flat">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8.054 ms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2.083 GB/s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cap="flat">
                      <a:noFill/>
                    </a:lnR>
                    <a:lnT cap="fla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0"/>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2:</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interleaved addressing</a:t>
                      </a:r>
                      <a:br>
                        <a:rPr kumimoji="0" lang="en-US" sz="12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with bank conflicts</a:t>
                      </a:r>
                    </a:p>
                  </a:txBody>
                  <a:tcPr horzOverflow="overflow">
                    <a:lnL cap="flat">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3.456 ms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4.854 GB/s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cap="flat">
                      <a:noFill/>
                    </a:lnR>
                    <a:lnT>
                      <a:noFill/>
                    </a:lnT>
                    <a:lnB>
                      <a:noFill/>
                    </a:lnB>
                    <a:lnTlToBr>
                      <a:noFill/>
                    </a:lnTlToBr>
                    <a:lnBlToTr>
                      <a:noFill/>
                    </a:lnBlToTr>
                    <a:solidFill>
                      <a:schemeClr val="hlink">
                        <a:alpha val="50000"/>
                      </a:schemeClr>
                    </a:solidFill>
                  </a:tcPr>
                </a:tc>
                <a:extLst>
                  <a:ext uri="{0D108BD9-81ED-4DB2-BD59-A6C34878D82A}">
                    <a16:rowId xmlns:a16="http://schemas.microsoft.com/office/drawing/2014/main" val="10001"/>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3:</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sequential addressing</a:t>
                      </a:r>
                      <a:endParaRPr kumimoji="0" lang="en-US" sz="700" b="1" i="0" u="none" strike="noStrike" cap="none" normalizeH="0" baseline="0">
                        <a:ln>
                          <a:noFill/>
                        </a:ln>
                        <a:solidFill>
                          <a:schemeClr val="tx1"/>
                        </a:solidFill>
                        <a:effectLst/>
                        <a:latin typeface="Arial" charset="0"/>
                      </a:endParaRPr>
                    </a:p>
                  </a:txBody>
                  <a:tcPr horzOverflow="overflow">
                    <a:lnL cap="flat">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1.722 ms</a:t>
                      </a:r>
                    </a:p>
                  </a:txBody>
                  <a:tcPr anchor="ctr" horzOverflow="overflow">
                    <a:lnL>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9.741 GB/s</a:t>
                      </a:r>
                    </a:p>
                  </a:txBody>
                  <a:tcPr anchor="ctr" horzOverflow="overflow">
                    <a:lnL>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2.01x</a:t>
                      </a:r>
                    </a:p>
                  </a:txBody>
                  <a:tcPr anchor="ctr" horzOverflow="overflow">
                    <a:lnL>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4.68x</a:t>
                      </a:r>
                    </a:p>
                  </a:txBody>
                  <a:tcPr anchor="ctr" horzOverflow="overflow">
                    <a:lnL>
                      <a:noFill/>
                    </a:lnL>
                    <a:lnR cap="flat">
                      <a:noFill/>
                    </a:lnR>
                    <a:lnT>
                      <a:noFill/>
                    </a:lnT>
                    <a:lnB cap="flat">
                      <a:noFill/>
                    </a:lnB>
                    <a:lnTlToBr>
                      <a:noFill/>
                    </a:lnTlToBr>
                    <a:lnBlToTr>
                      <a:noFill/>
                    </a:lnBlToTr>
                    <a:solidFill>
                      <a:schemeClr val="tx2">
                        <a:alpha val="50000"/>
                      </a:schemeClr>
                    </a:solidFill>
                  </a:tcPr>
                </a:tc>
                <a:extLst>
                  <a:ext uri="{0D108BD9-81ED-4DB2-BD59-A6C34878D82A}">
                    <a16:rowId xmlns:a16="http://schemas.microsoft.com/office/drawing/2014/main" val="10002"/>
                  </a:ext>
                </a:extLst>
              </a:tr>
            </a:tbl>
          </a:graphicData>
        </a:graphic>
      </p:graphicFrame>
      <p:sp>
        <p:nvSpPr>
          <p:cNvPr id="20500" name="Text Box 38"/>
          <p:cNvSpPr txBox="1">
            <a:spLocks noChangeArrowheads="1"/>
          </p:cNvSpPr>
          <p:nvPr/>
        </p:nvSpPr>
        <p:spPr bwMode="auto">
          <a:xfrm>
            <a:off x="7689850" y="1771650"/>
            <a:ext cx="114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Step</a:t>
            </a:r>
            <a:br>
              <a:rPr lang="en-US" b="1"/>
            </a:br>
            <a:r>
              <a:rPr lang="en-US" b="1"/>
              <a:t>Speedup</a:t>
            </a:r>
          </a:p>
        </p:txBody>
      </p:sp>
      <p:sp>
        <p:nvSpPr>
          <p:cNvPr id="20501" name="Text Box 39"/>
          <p:cNvSpPr txBox="1">
            <a:spLocks noChangeArrowheads="1"/>
          </p:cNvSpPr>
          <p:nvPr/>
        </p:nvSpPr>
        <p:spPr bwMode="auto">
          <a:xfrm>
            <a:off x="6191250" y="2000251"/>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Bandwidth</a:t>
            </a:r>
          </a:p>
        </p:txBody>
      </p:sp>
      <p:sp>
        <p:nvSpPr>
          <p:cNvPr id="20502" name="Text Box 40"/>
          <p:cNvSpPr txBox="1">
            <a:spLocks noChangeArrowheads="1"/>
          </p:cNvSpPr>
          <p:nvPr/>
        </p:nvSpPr>
        <p:spPr bwMode="auto">
          <a:xfrm>
            <a:off x="4189414" y="2000251"/>
            <a:ext cx="1677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Time (2</a:t>
            </a:r>
            <a:r>
              <a:rPr lang="en-US" b="1" baseline="30000"/>
              <a:t>22 </a:t>
            </a:r>
            <a:r>
              <a:rPr lang="en-US" b="1"/>
              <a:t>ints)</a:t>
            </a:r>
          </a:p>
        </p:txBody>
      </p:sp>
      <p:sp>
        <p:nvSpPr>
          <p:cNvPr id="20503" name="Text Box 41"/>
          <p:cNvSpPr txBox="1">
            <a:spLocks noChangeArrowheads="1"/>
          </p:cNvSpPr>
          <p:nvPr/>
        </p:nvSpPr>
        <p:spPr bwMode="auto">
          <a:xfrm>
            <a:off x="8839200" y="1771650"/>
            <a:ext cx="1416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Cumulative</a:t>
            </a:r>
            <a:br>
              <a:rPr lang="en-US" b="1"/>
            </a:br>
            <a:r>
              <a:rPr lang="en-US" b="1"/>
              <a:t>Speedup</a:t>
            </a:r>
          </a:p>
        </p:txBody>
      </p:sp>
      <p:sp>
        <p:nvSpPr>
          <p:cNvPr id="9" name="Rectangle 8"/>
          <p:cNvSpPr/>
          <p:nvPr/>
        </p:nvSpPr>
        <p:spPr>
          <a:xfrm>
            <a:off x="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11069152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7" name="Rectangle 5"/>
          <p:cNvSpPr>
            <a:spLocks noGrp="1" noChangeArrowheads="1"/>
          </p:cNvSpPr>
          <p:nvPr>
            <p:ph type="title"/>
          </p:nvPr>
        </p:nvSpPr>
        <p:spPr/>
        <p:txBody>
          <a:bodyPr/>
          <a:lstStyle/>
          <a:p>
            <a:pPr eaLnBrk="1" hangingPunct="1">
              <a:defRPr/>
            </a:pPr>
            <a:r>
              <a:rPr lang="en-US" dirty="0"/>
              <a:t>Idle Threads…</a:t>
            </a:r>
          </a:p>
        </p:txBody>
      </p:sp>
      <p:sp>
        <p:nvSpPr>
          <p:cNvPr id="215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99B8979B-6272-4E31-921A-34300E93AF79}" type="slidenum">
              <a:rPr lang="en-US" smtClean="0">
                <a:solidFill>
                  <a:schemeClr val="tx2"/>
                </a:solidFill>
              </a:rPr>
              <a:pPr algn="r" eaLnBrk="1" hangingPunct="1"/>
              <a:t>81</a:t>
            </a:fld>
            <a:endParaRPr lang="en-US" dirty="0">
              <a:solidFill>
                <a:schemeClr val="tx2"/>
              </a:solidFill>
            </a:endParaRPr>
          </a:p>
        </p:txBody>
      </p:sp>
      <p:sp>
        <p:nvSpPr>
          <p:cNvPr id="8" name="Rectangle 7"/>
          <p:cNvSpPr/>
          <p:nvPr/>
        </p:nvSpPr>
        <p:spPr>
          <a:xfrm>
            <a:off x="2590800" y="2514600"/>
            <a:ext cx="6934200" cy="1754326"/>
          </a:xfrm>
          <a:prstGeom prst="rect">
            <a:avLst/>
          </a:prstGeom>
          <a:solidFill>
            <a:schemeClr val="bg1">
              <a:lumMod val="85000"/>
            </a:schemeClr>
          </a:solidFill>
        </p:spPr>
        <p:txBody>
          <a:bodyPr wrap="square">
            <a:spAutoFit/>
          </a:bodyPr>
          <a:lstStyle/>
          <a:p>
            <a:r>
              <a:rPr lang="en-US" dirty="0">
                <a:solidFill>
                  <a:srgbClr val="0000FF"/>
                </a:solidFill>
                <a:latin typeface="Consolas" pitchFamily="49" charset="0"/>
                <a:cs typeface="Consolas" pitchFamily="49" charset="0"/>
              </a:rPr>
              <a:t>for</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s=</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/2; s&gt;0; s&gt;&gt;=1) {</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&lt; s)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s];</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a:t>
            </a:r>
          </a:p>
        </p:txBody>
      </p:sp>
      <p:sp>
        <p:nvSpPr>
          <p:cNvPr id="9" name="Text Box 4"/>
          <p:cNvSpPr txBox="1">
            <a:spLocks noChangeArrowheads="1"/>
          </p:cNvSpPr>
          <p:nvPr/>
        </p:nvSpPr>
        <p:spPr bwMode="auto">
          <a:xfrm>
            <a:off x="1826784" y="5446337"/>
            <a:ext cx="8462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400" dirty="0">
                <a:latin typeface="+mj-lt"/>
              </a:rPr>
              <a:t>Half of the threads are idle on first loop iteration. This is wasteful…</a:t>
            </a:r>
          </a:p>
        </p:txBody>
      </p:sp>
      <p:sp>
        <p:nvSpPr>
          <p:cNvPr id="10" name="Text Box 4"/>
          <p:cNvSpPr txBox="1">
            <a:spLocks noChangeArrowheads="1"/>
          </p:cNvSpPr>
          <p:nvPr/>
        </p:nvSpPr>
        <p:spPr bwMode="auto">
          <a:xfrm>
            <a:off x="2611030" y="2055634"/>
            <a:ext cx="30277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400" dirty="0">
                <a:latin typeface="+mj-lt"/>
              </a:rPr>
              <a:t>Current solution:</a:t>
            </a:r>
          </a:p>
        </p:txBody>
      </p:sp>
      <p:sp>
        <p:nvSpPr>
          <p:cNvPr id="7" name="Rectangle 6"/>
          <p:cNvSpPr/>
          <p:nvPr/>
        </p:nvSpPr>
        <p:spPr>
          <a:xfrm>
            <a:off x="40064"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7778517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a:spLocks noGrp="1" noChangeArrowheads="1"/>
          </p:cNvSpPr>
          <p:nvPr>
            <p:ph type="title"/>
          </p:nvPr>
        </p:nvSpPr>
        <p:spPr/>
        <p:txBody>
          <a:bodyPr/>
          <a:lstStyle/>
          <a:p>
            <a:pPr eaLnBrk="1" hangingPunct="1">
              <a:defRPr/>
            </a:pPr>
            <a:r>
              <a:rPr lang="en-US" sz="3000" dirty="0"/>
              <a:t>Reduction #4: First Add During Load</a:t>
            </a:r>
          </a:p>
        </p:txBody>
      </p:sp>
      <p:sp>
        <p:nvSpPr>
          <p:cNvPr id="153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806E355B-A22A-4651-8E5B-42ADAE1780F6}" type="slidenum">
              <a:rPr lang="en-US" smtClean="0">
                <a:solidFill>
                  <a:schemeClr val="tx2"/>
                </a:solidFill>
              </a:rPr>
              <a:pPr algn="r" eaLnBrk="1" hangingPunct="1"/>
              <a:t>82</a:t>
            </a:fld>
            <a:endParaRPr lang="en-US" dirty="0">
              <a:solidFill>
                <a:schemeClr val="tx2"/>
              </a:solidFill>
            </a:endParaRPr>
          </a:p>
        </p:txBody>
      </p:sp>
      <p:sp>
        <p:nvSpPr>
          <p:cNvPr id="15367" name="Text Box 4"/>
          <p:cNvSpPr txBox="1">
            <a:spLocks noChangeArrowheads="1"/>
          </p:cNvSpPr>
          <p:nvPr/>
        </p:nvSpPr>
        <p:spPr bwMode="auto">
          <a:xfrm>
            <a:off x="1910542" y="1304021"/>
            <a:ext cx="20124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dirty="0">
                <a:latin typeface="+mj-lt"/>
              </a:rPr>
              <a:t>Replace single load:</a:t>
            </a:r>
          </a:p>
        </p:txBody>
      </p:sp>
      <p:sp>
        <p:nvSpPr>
          <p:cNvPr id="15368" name="Text Box 5"/>
          <p:cNvSpPr txBox="1">
            <a:spLocks noChangeArrowheads="1"/>
          </p:cNvSpPr>
          <p:nvPr/>
        </p:nvSpPr>
        <p:spPr bwMode="auto">
          <a:xfrm>
            <a:off x="1828800" y="3669268"/>
            <a:ext cx="5715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dirty="0">
                <a:latin typeface="+mj-lt"/>
              </a:rPr>
              <a:t>…With two loads and first add of the reduction:</a:t>
            </a:r>
          </a:p>
        </p:txBody>
      </p:sp>
      <p:sp>
        <p:nvSpPr>
          <p:cNvPr id="3" name="Rectangle 2"/>
          <p:cNvSpPr/>
          <p:nvPr/>
        </p:nvSpPr>
        <p:spPr>
          <a:xfrm>
            <a:off x="1905000" y="1680865"/>
            <a:ext cx="7467600" cy="1477328"/>
          </a:xfrm>
          <a:prstGeom prst="rect">
            <a:avLst/>
          </a:prstGeom>
          <a:solidFill>
            <a:schemeClr val="bg1">
              <a:lumMod val="85000"/>
            </a:schemeClr>
          </a:solidFill>
        </p:spPr>
        <p:txBody>
          <a:bodyPr wrap="square">
            <a:spAutoFit/>
          </a:bodyPr>
          <a:lstStyle/>
          <a:p>
            <a:r>
              <a:rPr lang="en-US" dirty="0">
                <a:solidFill>
                  <a:srgbClr val="008000"/>
                </a:solidFill>
                <a:latin typeface="Consolas" pitchFamily="49" charset="0"/>
                <a:cs typeface="Consolas" pitchFamily="49" charset="0"/>
              </a:rPr>
              <a:t>// each thread loads one element from global to shared </a:t>
            </a:r>
            <a:r>
              <a:rPr lang="en-US" dirty="0" err="1">
                <a:solidFill>
                  <a:srgbClr val="008000"/>
                </a:solidFill>
                <a:latin typeface="Consolas" pitchFamily="49" charset="0"/>
                <a:cs typeface="Consolas" pitchFamily="49" charset="0"/>
              </a:rPr>
              <a:t>mem</a:t>
            </a:r>
            <a:endParaRPr lang="en-US" dirty="0">
              <a:solidFill>
                <a:srgbClr val="008000"/>
              </a:solidFill>
              <a:latin typeface="Consolas" pitchFamily="49" charset="0"/>
              <a:cs typeface="Consolas" pitchFamily="49" charset="0"/>
            </a:endParaRPr>
          </a:p>
          <a:p>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   = </a:t>
            </a:r>
            <a:r>
              <a:rPr lang="en-US" dirty="0" err="1">
                <a:solidFill>
                  <a:srgbClr val="FF00FF"/>
                </a:solidFill>
                <a:latin typeface="Consolas" pitchFamily="49" charset="0"/>
                <a:cs typeface="Consolas" pitchFamily="49" charset="0"/>
              </a:rPr>
              <a:t>blockIdx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g_idata</a:t>
            </a:r>
            <a:r>
              <a:rPr lang="en-US" dirty="0">
                <a:solidFill>
                  <a:prstClr val="black"/>
                </a:solidFill>
                <a:latin typeface="Consolas" pitchFamily="49" charset="0"/>
                <a:cs typeface="Consolas" pitchFamily="49" charset="0"/>
              </a:rPr>
              <a:t>[i];</a:t>
            </a:r>
          </a:p>
          <a:p>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p:txBody>
      </p:sp>
      <p:sp>
        <p:nvSpPr>
          <p:cNvPr id="4" name="Rectangle 3"/>
          <p:cNvSpPr/>
          <p:nvPr/>
        </p:nvSpPr>
        <p:spPr>
          <a:xfrm>
            <a:off x="1828800" y="4036874"/>
            <a:ext cx="8153400" cy="1754326"/>
          </a:xfrm>
          <a:prstGeom prst="rect">
            <a:avLst/>
          </a:prstGeom>
          <a:solidFill>
            <a:schemeClr val="bg1">
              <a:lumMod val="85000"/>
            </a:schemeClr>
          </a:solidFill>
        </p:spPr>
        <p:txBody>
          <a:bodyPr wrap="square">
            <a:spAutoFit/>
          </a:bodyPr>
          <a:lstStyle/>
          <a:p>
            <a:r>
              <a:rPr lang="en-US" dirty="0">
                <a:solidFill>
                  <a:srgbClr val="008000"/>
                </a:solidFill>
                <a:latin typeface="Consolas" pitchFamily="49" charset="0"/>
                <a:cs typeface="Consolas" pitchFamily="49" charset="0"/>
              </a:rPr>
              <a:t>// perform first level of reduction upon reading from </a:t>
            </a:r>
          </a:p>
          <a:p>
            <a:r>
              <a:rPr lang="en-US" dirty="0">
                <a:solidFill>
                  <a:srgbClr val="008000"/>
                </a:solidFill>
                <a:latin typeface="Consolas" pitchFamily="49" charset="0"/>
                <a:cs typeface="Consolas" pitchFamily="49" charset="0"/>
              </a:rPr>
              <a:t>// global memory and writing to shared memory</a:t>
            </a:r>
          </a:p>
          <a:p>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   = </a:t>
            </a:r>
            <a:r>
              <a:rPr lang="en-US" dirty="0" err="1">
                <a:solidFill>
                  <a:srgbClr val="FF00FF"/>
                </a:solidFill>
                <a:latin typeface="Consolas" pitchFamily="49" charset="0"/>
                <a:cs typeface="Consolas" pitchFamily="49" charset="0"/>
              </a:rPr>
              <a:t>blockIdx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*2)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g_idata</a:t>
            </a:r>
            <a:r>
              <a:rPr lang="en-US" dirty="0">
                <a:solidFill>
                  <a:prstClr val="black"/>
                </a:solidFill>
                <a:latin typeface="Consolas" pitchFamily="49" charset="0"/>
                <a:cs typeface="Consolas" pitchFamily="49" charset="0"/>
              </a:rPr>
              <a:t>[i] + </a:t>
            </a:r>
            <a:r>
              <a:rPr lang="en-US" dirty="0" err="1">
                <a:solidFill>
                  <a:prstClr val="black"/>
                </a:solidFill>
                <a:latin typeface="Consolas" pitchFamily="49" charset="0"/>
                <a:cs typeface="Consolas" pitchFamily="49" charset="0"/>
              </a:rPr>
              <a:t>g_idata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i+</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p:txBody>
      </p:sp>
      <p:sp>
        <p:nvSpPr>
          <p:cNvPr id="8" name="Rectangle 7"/>
          <p:cNvSpPr/>
          <p:nvPr/>
        </p:nvSpPr>
        <p:spPr>
          <a:xfrm>
            <a:off x="63631"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10" name="Text Box 5"/>
          <p:cNvSpPr txBox="1">
            <a:spLocks noChangeArrowheads="1"/>
          </p:cNvSpPr>
          <p:nvPr/>
        </p:nvSpPr>
        <p:spPr bwMode="auto">
          <a:xfrm>
            <a:off x="1581740" y="6171619"/>
            <a:ext cx="8534400" cy="400110"/>
          </a:xfrm>
          <a:prstGeom prst="rect">
            <a:avLst/>
          </a:prstGeom>
          <a:solidFill>
            <a:schemeClr val="hlink"/>
          </a:solidFill>
          <a:ln w="28575" algn="ctr">
            <a:solidFill>
              <a:schemeClr val="tx1"/>
            </a:solidFill>
            <a:miter lim="800000"/>
            <a:headEnd/>
            <a:tailEnd/>
          </a:ln>
          <a:extLst/>
        </p:spPr>
        <p:txBody>
          <a:bodyPr>
            <a:spAutoFit/>
          </a:bodyPr>
          <a:lstStyle>
            <a:defPPr>
              <a:defRPr lang="en-US"/>
            </a:defPPr>
            <a:lvl1pPr algn="ctr">
              <a:defRPr sz="2000" b="1">
                <a:solidFill>
                  <a:schemeClr val="bg1"/>
                </a:solidFill>
                <a:latin typeface="Arial" charset="0"/>
              </a:defRPr>
            </a:lvl1pPr>
            <a:lvl2pPr marL="742950" indent="-285750" eaLnBrk="0" hangingPunct="0">
              <a:defRPr>
                <a:latin typeface="Arial" charset="0"/>
              </a:defRPr>
            </a:lvl2pPr>
            <a:lvl3pPr marL="1143000" indent="-228600" eaLnBrk="0" hangingPunct="0">
              <a:defRPr>
                <a:latin typeface="Arial" charset="0"/>
              </a:defRPr>
            </a:lvl3pPr>
            <a:lvl4pPr marL="1600200" indent="-228600" eaLnBrk="0" hangingPunct="0">
              <a:defRPr>
                <a:latin typeface="Arial" charset="0"/>
              </a:defRPr>
            </a:lvl4pPr>
            <a:lvl5pPr marL="2057400" indent="-228600" eaLnBrk="0" hangingPunct="0">
              <a:defRPr>
                <a:latin typeface="Arial" charset="0"/>
              </a:defRPr>
            </a:lvl5pPr>
            <a:lvl6pPr marL="2514600" indent="-228600" algn="ctr" eaLnBrk="0" fontAlgn="base" hangingPunct="0">
              <a:spcBef>
                <a:spcPct val="0"/>
              </a:spcBef>
              <a:spcAft>
                <a:spcPct val="0"/>
              </a:spcAft>
              <a:defRPr>
                <a:latin typeface="Arial" charset="0"/>
              </a:defRPr>
            </a:lvl6pPr>
            <a:lvl7pPr marL="2971800" indent="-228600" algn="ctr" eaLnBrk="0" fontAlgn="base" hangingPunct="0">
              <a:spcBef>
                <a:spcPct val="0"/>
              </a:spcBef>
              <a:spcAft>
                <a:spcPct val="0"/>
              </a:spcAft>
              <a:defRPr>
                <a:latin typeface="Arial" charset="0"/>
              </a:defRPr>
            </a:lvl7pPr>
            <a:lvl8pPr marL="3429000" indent="-228600" algn="ctr" eaLnBrk="0" fontAlgn="base" hangingPunct="0">
              <a:spcBef>
                <a:spcPct val="0"/>
              </a:spcBef>
              <a:spcAft>
                <a:spcPct val="0"/>
              </a:spcAft>
              <a:defRPr>
                <a:latin typeface="Arial" charset="0"/>
              </a:defRPr>
            </a:lvl8pPr>
            <a:lvl9pPr marL="3886200" indent="-228600" algn="ctr" eaLnBrk="0" fontAlgn="base" hangingPunct="0">
              <a:spcBef>
                <a:spcPct val="0"/>
              </a:spcBef>
              <a:spcAft>
                <a:spcPct val="0"/>
              </a:spcAft>
              <a:defRPr>
                <a:latin typeface="Arial" charset="0"/>
              </a:defRPr>
            </a:lvl9pPr>
          </a:lstStyle>
          <a:p>
            <a:r>
              <a:rPr lang="en-US" dirty="0"/>
              <a:t>Side-effect: number of blocks needed half of what it used to be…</a:t>
            </a:r>
          </a:p>
        </p:txBody>
      </p:sp>
    </p:spTree>
    <p:extLst>
      <p:ext uri="{BB962C8B-B14F-4D97-AF65-F5344CB8AC3E}">
        <p14:creationId xmlns:p14="http://schemas.microsoft.com/office/powerpoint/2010/main" val="8209058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pPr eaLnBrk="1" hangingPunct="1">
              <a:defRPr/>
            </a:pPr>
            <a:r>
              <a:rPr lang="en-US" sz="3000" dirty="0"/>
              <a:t>Performance for 4M element reduction</a:t>
            </a:r>
          </a:p>
        </p:txBody>
      </p:sp>
      <p:sp>
        <p:nvSpPr>
          <p:cNvPr id="235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8C3F7EB3-BAA7-4EB2-A715-781C0D005923}" type="slidenum">
              <a:rPr lang="en-US" smtClean="0">
                <a:solidFill>
                  <a:schemeClr val="tx2"/>
                </a:solidFill>
              </a:rPr>
              <a:pPr algn="r" eaLnBrk="1" hangingPunct="1"/>
              <a:t>83</a:t>
            </a:fld>
            <a:endParaRPr lang="en-US" dirty="0">
              <a:solidFill>
                <a:schemeClr val="tx2"/>
              </a:solidFill>
            </a:endParaRPr>
          </a:p>
        </p:txBody>
      </p:sp>
      <p:graphicFrame>
        <p:nvGraphicFramePr>
          <p:cNvPr id="355377" name="Group 49"/>
          <p:cNvGraphicFramePr>
            <a:graphicFrameLocks noGrp="1"/>
          </p:cNvGraphicFramePr>
          <p:nvPr>
            <p:ph idx="4294967295"/>
            <p:extLst/>
          </p:nvPr>
        </p:nvGraphicFramePr>
        <p:xfrm>
          <a:off x="1943100" y="2530929"/>
          <a:ext cx="8305800" cy="2705100"/>
        </p:xfrm>
        <a:graphic>
          <a:graphicData uri="http://schemas.openxmlformats.org/drawingml/2006/table">
            <a:tbl>
              <a:tblPr/>
              <a:tblGrid>
                <a:gridCol w="2362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1: </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interleaved addressing</a:t>
                      </a:r>
                      <a:br>
                        <a:rPr kumimoji="0" lang="en-US" sz="12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with divergent branching</a:t>
                      </a:r>
                    </a:p>
                  </a:txBody>
                  <a:tcPr horzOverflow="overflow">
                    <a:lnL cap="flat">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8.054 ms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2.083 GB/s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cap="flat">
                      <a:noFill/>
                    </a:lnR>
                    <a:lnT cap="fla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0"/>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2:</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interleaved addressing</a:t>
                      </a:r>
                      <a:br>
                        <a:rPr kumimoji="0" lang="en-US" sz="12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with bank conflicts</a:t>
                      </a:r>
                    </a:p>
                  </a:txBody>
                  <a:tcPr horzOverflow="overflow">
                    <a:lnL cap="flat">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3.456 ms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4.854 GB/s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cap="flat">
                      <a:noFill/>
                    </a:lnR>
                    <a:lnT>
                      <a:noFill/>
                    </a:lnT>
                    <a:lnB>
                      <a:noFill/>
                    </a:lnB>
                    <a:lnTlToBr>
                      <a:noFill/>
                    </a:lnTlToBr>
                    <a:lnBlToTr>
                      <a:noFill/>
                    </a:lnBlToTr>
                    <a:solidFill>
                      <a:schemeClr val="hlink">
                        <a:alpha val="50000"/>
                      </a:schemeClr>
                    </a:solidFill>
                  </a:tcPr>
                </a:tc>
                <a:extLst>
                  <a:ext uri="{0D108BD9-81ED-4DB2-BD59-A6C34878D82A}">
                    <a16:rowId xmlns:a16="http://schemas.microsoft.com/office/drawing/2014/main" val="10001"/>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Kernel 3:</a:t>
                      </a:r>
                      <a:br>
                        <a:rPr kumimoji="0" lang="en-US" sz="2000" b="1" i="0" u="none" strike="noStrike" cap="none" normalizeH="0" baseline="0" dirty="0">
                          <a:ln>
                            <a:noFill/>
                          </a:ln>
                          <a:solidFill>
                            <a:schemeClr val="tx1"/>
                          </a:solidFill>
                          <a:effectLst/>
                          <a:latin typeface="Arial" charset="0"/>
                        </a:rPr>
                      </a:br>
                      <a:r>
                        <a:rPr kumimoji="0" lang="en-US" sz="1200" b="1" i="0" u="none" strike="noStrike" cap="none" normalizeH="0" baseline="0" dirty="0">
                          <a:ln>
                            <a:noFill/>
                          </a:ln>
                          <a:solidFill>
                            <a:schemeClr val="tx1"/>
                          </a:solidFill>
                          <a:effectLst/>
                          <a:latin typeface="Arial" charset="0"/>
                        </a:rPr>
                        <a:t>sequential addressing</a:t>
                      </a:r>
                      <a:endParaRPr kumimoji="0" lang="en-US" sz="700" b="1" i="0" u="none" strike="noStrike" cap="none" normalizeH="0" baseline="0" dirty="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1.722 ms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9.741 GB/s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2.01x</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4.68x</a:t>
                      </a:r>
                    </a:p>
                  </a:txBody>
                  <a:tcPr anchor="ctr" horzOverflow="overflow">
                    <a:lnL>
                      <a:noFill/>
                    </a:lnL>
                    <a:lnR cap="flat">
                      <a:noFill/>
                    </a:lnR>
                    <a:ln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2"/>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4:</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first add during global load</a:t>
                      </a:r>
                    </a:p>
                  </a:txBody>
                  <a:tcPr horzOverflow="overflow">
                    <a:lnL cap="flat">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0.965 ms</a:t>
                      </a:r>
                    </a:p>
                  </a:txBody>
                  <a:tcPr anchor="ctr" horzOverflow="overflow">
                    <a:lnL>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17.377 GB/s</a:t>
                      </a:r>
                    </a:p>
                  </a:txBody>
                  <a:tcPr anchor="ctr" horzOverflow="overflow">
                    <a:lnL>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1.78x</a:t>
                      </a:r>
                    </a:p>
                  </a:txBody>
                  <a:tcPr anchor="ctr" horzOverflow="overflow">
                    <a:lnL>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8.34x</a:t>
                      </a:r>
                    </a:p>
                  </a:txBody>
                  <a:tcPr anchor="ctr" horzOverflow="overflow">
                    <a:lnL>
                      <a:noFill/>
                    </a:lnL>
                    <a:lnR cap="flat">
                      <a:noFill/>
                    </a:lnR>
                    <a:lnT>
                      <a:noFill/>
                    </a:lnT>
                    <a:lnB cap="flat">
                      <a:noFill/>
                    </a:lnB>
                    <a:lnTlToBr>
                      <a:noFill/>
                    </a:lnTlToBr>
                    <a:lnBlToTr>
                      <a:noFill/>
                    </a:lnBlToTr>
                    <a:solidFill>
                      <a:schemeClr val="hlink">
                        <a:alpha val="50000"/>
                      </a:schemeClr>
                    </a:solidFill>
                  </a:tcPr>
                </a:tc>
                <a:extLst>
                  <a:ext uri="{0D108BD9-81ED-4DB2-BD59-A6C34878D82A}">
                    <a16:rowId xmlns:a16="http://schemas.microsoft.com/office/drawing/2014/main" val="10003"/>
                  </a:ext>
                </a:extLst>
              </a:tr>
            </a:tbl>
          </a:graphicData>
        </a:graphic>
      </p:graphicFrame>
      <p:sp>
        <p:nvSpPr>
          <p:cNvPr id="23577" name="Text Box 45"/>
          <p:cNvSpPr txBox="1">
            <a:spLocks noChangeArrowheads="1"/>
          </p:cNvSpPr>
          <p:nvPr/>
        </p:nvSpPr>
        <p:spPr bwMode="auto">
          <a:xfrm>
            <a:off x="7689850" y="1790700"/>
            <a:ext cx="114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Step</a:t>
            </a:r>
            <a:br>
              <a:rPr lang="en-US" b="1"/>
            </a:br>
            <a:r>
              <a:rPr lang="en-US" b="1"/>
              <a:t>Speedup</a:t>
            </a:r>
          </a:p>
        </p:txBody>
      </p:sp>
      <p:sp>
        <p:nvSpPr>
          <p:cNvPr id="23578" name="Text Box 46"/>
          <p:cNvSpPr txBox="1">
            <a:spLocks noChangeArrowheads="1"/>
          </p:cNvSpPr>
          <p:nvPr/>
        </p:nvSpPr>
        <p:spPr bwMode="auto">
          <a:xfrm>
            <a:off x="6191250" y="2019301"/>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Bandwidth</a:t>
            </a:r>
          </a:p>
        </p:txBody>
      </p:sp>
      <p:sp>
        <p:nvSpPr>
          <p:cNvPr id="23579" name="Text Box 47"/>
          <p:cNvSpPr txBox="1">
            <a:spLocks noChangeArrowheads="1"/>
          </p:cNvSpPr>
          <p:nvPr/>
        </p:nvSpPr>
        <p:spPr bwMode="auto">
          <a:xfrm>
            <a:off x="4189414" y="2019301"/>
            <a:ext cx="1677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Time (2</a:t>
            </a:r>
            <a:r>
              <a:rPr lang="en-US" b="1" baseline="30000"/>
              <a:t>22 </a:t>
            </a:r>
            <a:r>
              <a:rPr lang="en-US" b="1"/>
              <a:t>ints)</a:t>
            </a:r>
          </a:p>
        </p:txBody>
      </p:sp>
      <p:sp>
        <p:nvSpPr>
          <p:cNvPr id="23580" name="Text Box 48"/>
          <p:cNvSpPr txBox="1">
            <a:spLocks noChangeArrowheads="1"/>
          </p:cNvSpPr>
          <p:nvPr/>
        </p:nvSpPr>
        <p:spPr bwMode="auto">
          <a:xfrm>
            <a:off x="8839200" y="1790700"/>
            <a:ext cx="1416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Cumulative</a:t>
            </a:r>
            <a:br>
              <a:rPr lang="en-US" b="1"/>
            </a:br>
            <a:r>
              <a:rPr lang="en-US" b="1"/>
              <a:t>Speedup</a:t>
            </a:r>
          </a:p>
        </p:txBody>
      </p:sp>
      <p:sp>
        <p:nvSpPr>
          <p:cNvPr id="9" name="Rectangle 8"/>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9246921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eaLnBrk="1" hangingPunct="1">
              <a:defRPr/>
            </a:pPr>
            <a:r>
              <a:rPr lang="en-US" dirty="0"/>
              <a:t>Instruction Bottleneck</a:t>
            </a:r>
          </a:p>
        </p:txBody>
      </p:sp>
      <p:sp>
        <p:nvSpPr>
          <p:cNvPr id="24580" name="Rectangle 3"/>
          <p:cNvSpPr>
            <a:spLocks noGrp="1" noChangeArrowheads="1"/>
          </p:cNvSpPr>
          <p:nvPr>
            <p:ph idx="1"/>
          </p:nvPr>
        </p:nvSpPr>
        <p:spPr/>
        <p:txBody>
          <a:bodyPr/>
          <a:lstStyle/>
          <a:p>
            <a:pPr eaLnBrk="1" hangingPunct="1"/>
            <a:endParaRPr lang="en-US" sz="2000" dirty="0"/>
          </a:p>
          <a:p>
            <a:pPr eaLnBrk="1" hangingPunct="1"/>
            <a:r>
              <a:rPr lang="en-US" sz="2000" dirty="0"/>
              <a:t>At 17 GB/s, we’re far from bandwidth bound</a:t>
            </a:r>
          </a:p>
          <a:p>
            <a:pPr eaLnBrk="1" hangingPunct="1"/>
            <a:endParaRPr lang="en-US" sz="2000" dirty="0"/>
          </a:p>
          <a:p>
            <a:pPr eaLnBrk="1" hangingPunct="1"/>
            <a:endParaRPr lang="en-US" sz="2000" dirty="0"/>
          </a:p>
          <a:p>
            <a:pPr eaLnBrk="1" hangingPunct="1"/>
            <a:r>
              <a:rPr lang="en-US" sz="2000" dirty="0"/>
              <a:t>Therefore a likely bottleneck is instruction overhead</a:t>
            </a:r>
          </a:p>
          <a:p>
            <a:pPr lvl="1" eaLnBrk="1" hangingPunct="1"/>
            <a:r>
              <a:rPr lang="en-US" sz="1800" dirty="0"/>
              <a:t>Ancillary instructions that are not loads, stores, or core arithmetic</a:t>
            </a:r>
          </a:p>
          <a:p>
            <a:pPr lvl="1" eaLnBrk="1" hangingPunct="1"/>
            <a:r>
              <a:rPr lang="en-US" sz="1800" dirty="0"/>
              <a:t>In other words: </a:t>
            </a:r>
            <a:r>
              <a:rPr lang="en-US" sz="1800" dirty="0">
                <a:solidFill>
                  <a:srgbClr val="0070C0"/>
                </a:solidFill>
              </a:rPr>
              <a:t>address arithmetic</a:t>
            </a:r>
            <a:r>
              <a:rPr lang="en-US" sz="1800" dirty="0"/>
              <a:t> and </a:t>
            </a:r>
            <a:r>
              <a:rPr lang="en-US" sz="1800" dirty="0">
                <a:solidFill>
                  <a:srgbClr val="0070C0"/>
                </a:solidFill>
              </a:rPr>
              <a:t>loop overhead</a:t>
            </a:r>
          </a:p>
          <a:p>
            <a:endParaRPr lang="en-US" sz="2200" dirty="0"/>
          </a:p>
          <a:p>
            <a:endParaRPr lang="en-US" sz="2200" dirty="0"/>
          </a:p>
          <a:p>
            <a:pPr eaLnBrk="1" hangingPunct="1"/>
            <a:r>
              <a:rPr lang="en-US" sz="2000" dirty="0"/>
              <a:t>Strategy: unroll loops</a:t>
            </a:r>
          </a:p>
        </p:txBody>
      </p:sp>
      <p:sp>
        <p:nvSpPr>
          <p:cNvPr id="245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09DA630D-C17D-4008-A69A-B59F8DF11132}" type="slidenum">
              <a:rPr lang="en-US" smtClean="0">
                <a:solidFill>
                  <a:schemeClr val="tx2"/>
                </a:solidFill>
              </a:rPr>
              <a:pPr algn="r" eaLnBrk="1" hangingPunct="1"/>
              <a:t>84</a:t>
            </a:fld>
            <a:endParaRPr lang="en-US" dirty="0">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7229511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eaLnBrk="1" hangingPunct="1">
              <a:defRPr/>
            </a:pPr>
            <a:r>
              <a:rPr lang="en-US" dirty="0"/>
              <a:t>Unrolling the Last Warp</a:t>
            </a:r>
          </a:p>
        </p:txBody>
      </p:sp>
      <p:sp>
        <p:nvSpPr>
          <p:cNvPr id="25604" name="Rectangle 3"/>
          <p:cNvSpPr>
            <a:spLocks noGrp="1" noChangeArrowheads="1"/>
          </p:cNvSpPr>
          <p:nvPr>
            <p:ph idx="1"/>
          </p:nvPr>
        </p:nvSpPr>
        <p:spPr/>
        <p:txBody>
          <a:bodyPr/>
          <a:lstStyle/>
          <a:p>
            <a:pPr eaLnBrk="1" hangingPunct="1"/>
            <a:r>
              <a:rPr lang="en-US" sz="2000" dirty="0"/>
              <a:t>As reduction proceeds, the number of “active” threads decreases</a:t>
            </a:r>
          </a:p>
          <a:p>
            <a:pPr lvl="1" eaLnBrk="1" hangingPunct="1"/>
            <a:r>
              <a:rPr lang="en-US" sz="1800" dirty="0"/>
              <a:t>When </a:t>
            </a:r>
            <a:r>
              <a:rPr lang="en-US" sz="1800" b="1" dirty="0">
                <a:solidFill>
                  <a:srgbClr val="0070C0"/>
                </a:solidFill>
                <a:latin typeface="Consolas" pitchFamily="49" charset="0"/>
                <a:cs typeface="Consolas" pitchFamily="49" charset="0"/>
              </a:rPr>
              <a:t>s &lt;= 32</a:t>
            </a:r>
            <a:r>
              <a:rPr lang="en-US" sz="1800" dirty="0"/>
              <a:t>, we have only one warp left</a:t>
            </a:r>
          </a:p>
          <a:p>
            <a:pPr lvl="2"/>
            <a:endParaRPr lang="en-US" sz="1600" dirty="0"/>
          </a:p>
          <a:p>
            <a:pPr lvl="2"/>
            <a:endParaRPr lang="en-US" sz="1600" dirty="0"/>
          </a:p>
          <a:p>
            <a:pPr eaLnBrk="1" hangingPunct="1"/>
            <a:r>
              <a:rPr lang="en-US" sz="2000" dirty="0"/>
              <a:t>Instructions executed in lockstep fashion within a warp (not on Volta, though!)</a:t>
            </a:r>
            <a:endParaRPr lang="en-US" sz="1600" dirty="0"/>
          </a:p>
          <a:p>
            <a:pPr lvl="1"/>
            <a:endParaRPr lang="en-US" sz="1900" dirty="0"/>
          </a:p>
          <a:p>
            <a:pPr eaLnBrk="1" hangingPunct="1"/>
            <a:r>
              <a:rPr lang="en-US" sz="2000" dirty="0"/>
              <a:t>That means when </a:t>
            </a:r>
            <a:r>
              <a:rPr lang="en-US" sz="2000" b="1" dirty="0">
                <a:solidFill>
                  <a:srgbClr val="0070C0"/>
                </a:solidFill>
                <a:latin typeface="Consolas" pitchFamily="49" charset="0"/>
                <a:cs typeface="Consolas" pitchFamily="49" charset="0"/>
              </a:rPr>
              <a:t>s &lt;= 32</a:t>
            </a:r>
            <a:r>
              <a:rPr lang="en-US" sz="2000" dirty="0"/>
              <a:t>:</a:t>
            </a:r>
          </a:p>
          <a:p>
            <a:pPr lvl="1" eaLnBrk="1" hangingPunct="1"/>
            <a:r>
              <a:rPr lang="en-US" sz="1800" dirty="0"/>
              <a:t>We don’t need to </a:t>
            </a:r>
            <a:r>
              <a:rPr lang="en-US" sz="1800" b="1" dirty="0">
                <a:solidFill>
                  <a:srgbClr val="0070C0"/>
                </a:solidFill>
                <a:latin typeface="Consolas" pitchFamily="49" charset="0"/>
                <a:cs typeface="Consolas" pitchFamily="49" charset="0"/>
              </a:rPr>
              <a:t>__</a:t>
            </a:r>
            <a:r>
              <a:rPr lang="en-US" sz="1800" b="1" dirty="0" err="1">
                <a:solidFill>
                  <a:srgbClr val="0070C0"/>
                </a:solidFill>
                <a:latin typeface="Consolas" pitchFamily="49" charset="0"/>
                <a:cs typeface="Consolas" pitchFamily="49" charset="0"/>
              </a:rPr>
              <a:t>syncthreads</a:t>
            </a:r>
            <a:r>
              <a:rPr lang="en-US" sz="1800" b="1" dirty="0">
                <a:solidFill>
                  <a:srgbClr val="0070C0"/>
                </a:solidFill>
                <a:latin typeface="Consolas" pitchFamily="49" charset="0"/>
                <a:cs typeface="Consolas" pitchFamily="49" charset="0"/>
              </a:rPr>
              <a:t>()</a:t>
            </a:r>
          </a:p>
          <a:p>
            <a:pPr lvl="1" eaLnBrk="1" hangingPunct="1"/>
            <a:r>
              <a:rPr lang="en-US" sz="1800" dirty="0"/>
              <a:t>We don’t need “</a:t>
            </a:r>
            <a:r>
              <a:rPr lang="en-US" sz="1800" b="1" dirty="0">
                <a:solidFill>
                  <a:srgbClr val="0070C0"/>
                </a:solidFill>
                <a:latin typeface="Consolas" pitchFamily="49" charset="0"/>
                <a:cs typeface="Consolas" pitchFamily="49" charset="0"/>
              </a:rPr>
              <a:t>if (</a:t>
            </a:r>
            <a:r>
              <a:rPr lang="en-US" sz="1800" b="1" dirty="0" err="1">
                <a:solidFill>
                  <a:srgbClr val="0070C0"/>
                </a:solidFill>
                <a:latin typeface="Consolas" pitchFamily="49" charset="0"/>
                <a:cs typeface="Consolas" pitchFamily="49" charset="0"/>
              </a:rPr>
              <a:t>tid</a:t>
            </a:r>
            <a:r>
              <a:rPr lang="en-US" sz="1800" b="1" dirty="0">
                <a:solidFill>
                  <a:srgbClr val="0070C0"/>
                </a:solidFill>
                <a:latin typeface="Consolas" pitchFamily="49" charset="0"/>
                <a:cs typeface="Consolas" pitchFamily="49" charset="0"/>
              </a:rPr>
              <a:t> &lt; s)</a:t>
            </a:r>
            <a:r>
              <a:rPr lang="en-US" sz="1800" dirty="0"/>
              <a:t>” because it doesn’t save any work</a:t>
            </a:r>
          </a:p>
          <a:p>
            <a:pPr lvl="2"/>
            <a:endParaRPr lang="en-US" sz="1600" dirty="0"/>
          </a:p>
          <a:p>
            <a:pPr lvl="2"/>
            <a:endParaRPr lang="en-US" sz="1600" dirty="0"/>
          </a:p>
          <a:p>
            <a:pPr eaLnBrk="1" hangingPunct="1"/>
            <a:r>
              <a:rPr lang="en-US" sz="2000" dirty="0"/>
              <a:t>The key idea: unroll the last 6 iterations of the inner loop, which involve 32 or less threads</a:t>
            </a:r>
          </a:p>
        </p:txBody>
      </p:sp>
      <p:sp>
        <p:nvSpPr>
          <p:cNvPr id="2560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F0A45258-290C-42E4-8466-E82BA9463A50}" type="slidenum">
              <a:rPr lang="en-US" smtClean="0">
                <a:solidFill>
                  <a:schemeClr val="tx2"/>
                </a:solidFill>
              </a:rPr>
              <a:pPr algn="r" eaLnBrk="1" hangingPunct="1"/>
              <a:t>85</a:t>
            </a:fld>
            <a:endParaRPr lang="en-US">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41843807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
          <p:cNvSpPr>
            <a:spLocks noGrp="1" noChangeArrowheads="1"/>
          </p:cNvSpPr>
          <p:nvPr>
            <p:ph type="title"/>
          </p:nvPr>
        </p:nvSpPr>
        <p:spPr/>
        <p:txBody>
          <a:bodyPr/>
          <a:lstStyle/>
          <a:p>
            <a:pPr eaLnBrk="1" hangingPunct="1">
              <a:defRPr/>
            </a:pPr>
            <a:r>
              <a:rPr lang="en-US" sz="3000" dirty="0"/>
              <a:t>Reduction #5: Unroll the Last Warp</a:t>
            </a:r>
          </a:p>
        </p:txBody>
      </p:sp>
      <p:sp>
        <p:nvSpPr>
          <p:cNvPr id="2663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34A2BAC7-977B-4E7C-B2C4-46DED188E243}" type="slidenum">
              <a:rPr lang="en-US" smtClean="0">
                <a:solidFill>
                  <a:schemeClr val="tx2"/>
                </a:solidFill>
              </a:rPr>
              <a:pPr algn="r" eaLnBrk="1" hangingPunct="1"/>
              <a:t>86</a:t>
            </a:fld>
            <a:endParaRPr lang="en-US" dirty="0">
              <a:solidFill>
                <a:schemeClr val="tx2"/>
              </a:solidFill>
            </a:endParaRPr>
          </a:p>
        </p:txBody>
      </p:sp>
      <p:sp>
        <p:nvSpPr>
          <p:cNvPr id="26632" name="Text Box 9"/>
          <p:cNvSpPr txBox="1">
            <a:spLocks noChangeArrowheads="1"/>
          </p:cNvSpPr>
          <p:nvPr/>
        </p:nvSpPr>
        <p:spPr bwMode="auto">
          <a:xfrm>
            <a:off x="1794465" y="5957888"/>
            <a:ext cx="842645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dirty="0"/>
              <a:t>Note: This saves useless work in </a:t>
            </a:r>
            <a:r>
              <a:rPr lang="en-US" sz="2000" b="1" i="1" dirty="0"/>
              <a:t>all</a:t>
            </a:r>
            <a:r>
              <a:rPr lang="en-US" sz="2000" b="1" dirty="0"/>
              <a:t> warps, not just the last one!</a:t>
            </a:r>
          </a:p>
          <a:p>
            <a:pPr algn="l" eaLnBrk="1" hangingPunct="1"/>
            <a:r>
              <a:rPr lang="en-US" dirty="0"/>
              <a:t>Without unrolling, all warps execute every iteration of the for loop and if statement</a:t>
            </a:r>
          </a:p>
        </p:txBody>
      </p:sp>
      <p:sp>
        <p:nvSpPr>
          <p:cNvPr id="3" name="Rectangle 2"/>
          <p:cNvSpPr/>
          <p:nvPr/>
        </p:nvSpPr>
        <p:spPr>
          <a:xfrm>
            <a:off x="1921476" y="3635276"/>
            <a:ext cx="7543800" cy="2308324"/>
          </a:xfrm>
          <a:prstGeom prst="rect">
            <a:avLst/>
          </a:prstGeom>
          <a:solidFill>
            <a:schemeClr val="bg1">
              <a:lumMod val="85000"/>
            </a:schemeClr>
          </a:solidFill>
        </p:spPr>
        <p:txBody>
          <a:bodyPr wrap="square">
            <a:spAutoFit/>
          </a:bodyPr>
          <a:lstStyle/>
          <a:p>
            <a:r>
              <a:rPr lang="it-IT" dirty="0">
                <a:solidFill>
                  <a:srgbClr val="FF00FF"/>
                </a:solidFill>
                <a:latin typeface="Consolas" pitchFamily="49" charset="0"/>
                <a:cs typeface="Consolas" pitchFamily="49" charset="0"/>
              </a:rPr>
              <a:t>__device__</a:t>
            </a:r>
            <a:r>
              <a:rPr lang="it-IT" dirty="0">
                <a:solidFill>
                  <a:prstClr val="black"/>
                </a:solidFill>
                <a:latin typeface="Consolas" pitchFamily="49" charset="0"/>
                <a:cs typeface="Consolas" pitchFamily="49" charset="0"/>
              </a:rPr>
              <a:t> </a:t>
            </a:r>
            <a:r>
              <a:rPr lang="it-IT" dirty="0">
                <a:solidFill>
                  <a:srgbClr val="0000FF"/>
                </a:solidFill>
                <a:latin typeface="Consolas" pitchFamily="49" charset="0"/>
                <a:cs typeface="Consolas" pitchFamily="49" charset="0"/>
              </a:rPr>
              <a:t>void</a:t>
            </a:r>
            <a:r>
              <a:rPr lang="it-IT" dirty="0">
                <a:solidFill>
                  <a:prstClr val="black"/>
                </a:solidFill>
                <a:latin typeface="Consolas" pitchFamily="49" charset="0"/>
                <a:cs typeface="Consolas" pitchFamily="49" charset="0"/>
              </a:rPr>
              <a:t> warpReduce(</a:t>
            </a:r>
            <a:r>
              <a:rPr lang="it-IT" dirty="0">
                <a:solidFill>
                  <a:srgbClr val="0000FF"/>
                </a:solidFill>
                <a:latin typeface="Consolas" pitchFamily="49" charset="0"/>
                <a:cs typeface="Consolas" pitchFamily="49" charset="0"/>
              </a:rPr>
              <a:t>volatile</a:t>
            </a:r>
            <a:r>
              <a:rPr lang="it-IT" dirty="0">
                <a:solidFill>
                  <a:prstClr val="black"/>
                </a:solidFill>
                <a:latin typeface="Consolas" pitchFamily="49" charset="0"/>
                <a:cs typeface="Consolas" pitchFamily="49" charset="0"/>
              </a:rPr>
              <a:t> </a:t>
            </a:r>
            <a:r>
              <a:rPr lang="it-IT" dirty="0">
                <a:solidFill>
                  <a:srgbClr val="0000FF"/>
                </a:solidFill>
                <a:latin typeface="Consolas" pitchFamily="49" charset="0"/>
                <a:cs typeface="Consolas" pitchFamily="49" charset="0"/>
              </a:rPr>
              <a:t>int</a:t>
            </a:r>
            <a:r>
              <a:rPr lang="it-IT" dirty="0">
                <a:solidFill>
                  <a:prstClr val="black"/>
                </a:solidFill>
                <a:latin typeface="Consolas" pitchFamily="49" charset="0"/>
                <a:cs typeface="Consolas" pitchFamily="49" charset="0"/>
              </a:rPr>
              <a:t>* sdata, </a:t>
            </a:r>
            <a:r>
              <a:rPr lang="it-IT" dirty="0">
                <a:solidFill>
                  <a:srgbClr val="0000FF"/>
                </a:solidFill>
                <a:latin typeface="Consolas" pitchFamily="49" charset="0"/>
                <a:cs typeface="Consolas" pitchFamily="49" charset="0"/>
              </a:rPr>
              <a:t>int</a:t>
            </a:r>
            <a:r>
              <a:rPr lang="it-IT" dirty="0">
                <a:solidFill>
                  <a:prstClr val="black"/>
                </a:solidFill>
                <a:latin typeface="Consolas" pitchFamily="49" charset="0"/>
                <a:cs typeface="Consolas" pitchFamily="49" charset="0"/>
              </a:rPr>
              <a:t> tid)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+ 32];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+ 16];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8];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4];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2];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1]; </a:t>
            </a:r>
          </a:p>
          <a:p>
            <a:r>
              <a:rPr lang="en-US" dirty="0">
                <a:solidFill>
                  <a:prstClr val="black"/>
                </a:solidFill>
                <a:latin typeface="Consolas" pitchFamily="49" charset="0"/>
                <a:cs typeface="Consolas" pitchFamily="49" charset="0"/>
              </a:rPr>
              <a:t>}</a:t>
            </a:r>
          </a:p>
        </p:txBody>
      </p:sp>
      <p:sp>
        <p:nvSpPr>
          <p:cNvPr id="4" name="Rectangle 3"/>
          <p:cNvSpPr/>
          <p:nvPr/>
        </p:nvSpPr>
        <p:spPr>
          <a:xfrm>
            <a:off x="1905000" y="1120676"/>
            <a:ext cx="6934200" cy="2308324"/>
          </a:xfrm>
          <a:prstGeom prst="rect">
            <a:avLst/>
          </a:prstGeom>
          <a:solidFill>
            <a:schemeClr val="bg1">
              <a:lumMod val="85000"/>
            </a:schemeClr>
          </a:solidFill>
        </p:spPr>
        <p:txBody>
          <a:bodyPr wrap="square">
            <a:spAutoFit/>
          </a:bodyPr>
          <a:lstStyle/>
          <a:p>
            <a:r>
              <a:rPr lang="en-US" dirty="0">
                <a:solidFill>
                  <a:srgbClr val="008000"/>
                </a:solidFill>
                <a:latin typeface="Consolas" pitchFamily="49" charset="0"/>
                <a:cs typeface="Consolas" pitchFamily="49" charset="0"/>
              </a:rPr>
              <a:t>// and use later like this…</a:t>
            </a:r>
          </a:p>
          <a:p>
            <a:r>
              <a:rPr lang="en-US" dirty="0">
                <a:solidFill>
                  <a:srgbClr val="0000FF"/>
                </a:solidFill>
                <a:latin typeface="Consolas" pitchFamily="49" charset="0"/>
                <a:cs typeface="Consolas" pitchFamily="49" charset="0"/>
              </a:rPr>
              <a:t>for</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s=</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/2; s&gt;32; s&gt;&gt;=1) {</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&lt; s)</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s];</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a:t>
            </a:r>
          </a:p>
          <a:p>
            <a:endParaRPr lang="en-US" dirty="0">
              <a:solidFill>
                <a:prstClr val="black"/>
              </a:solidFill>
              <a:latin typeface="Consolas" pitchFamily="49" charset="0"/>
              <a:cs typeface="Consolas" pitchFamily="49" charset="0"/>
            </a:endParaRPr>
          </a:p>
          <a:p>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&lt; 32) </a:t>
            </a:r>
            <a:r>
              <a:rPr lang="en-US" dirty="0" err="1">
                <a:solidFill>
                  <a:prstClr val="black"/>
                </a:solidFill>
                <a:latin typeface="Consolas" pitchFamily="49" charset="0"/>
                <a:cs typeface="Consolas" pitchFamily="49" charset="0"/>
              </a:rPr>
              <a:t>warpReduce</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a:t>
            </a:r>
          </a:p>
        </p:txBody>
      </p:sp>
      <p:sp>
        <p:nvSpPr>
          <p:cNvPr id="5" name="Line Callout 2 4"/>
          <p:cNvSpPr/>
          <p:nvPr/>
        </p:nvSpPr>
        <p:spPr>
          <a:xfrm>
            <a:off x="8229600" y="4473476"/>
            <a:ext cx="2209800" cy="838200"/>
          </a:xfrm>
          <a:prstGeom prst="borderCallout2">
            <a:avLst>
              <a:gd name="adj1" fmla="val 48678"/>
              <a:gd name="adj2" fmla="val -1742"/>
              <a:gd name="adj3" fmla="val 17785"/>
              <a:gd name="adj4" fmla="val -63173"/>
              <a:gd name="adj5" fmla="val -61273"/>
              <a:gd name="adj6" fmla="val -85483"/>
            </a:avLst>
          </a:prstGeom>
          <a:solidFill>
            <a:schemeClr val="bg1"/>
          </a:solidFill>
          <a:ln>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latin typeface="Corbel" pitchFamily="34" charset="0"/>
              </a:rPr>
              <a:t>IMPORTANT: For this to be correct, we must use the “</a:t>
            </a:r>
            <a:r>
              <a:rPr lang="en-US" sz="1400" b="1" dirty="0">
                <a:solidFill>
                  <a:srgbClr val="0070C0"/>
                </a:solidFill>
                <a:latin typeface="Consolas" pitchFamily="49" charset="0"/>
                <a:cs typeface="Consolas" pitchFamily="49" charset="0"/>
              </a:rPr>
              <a:t>volatile</a:t>
            </a:r>
            <a:r>
              <a:rPr lang="en-US" sz="1400" b="1" dirty="0">
                <a:solidFill>
                  <a:srgbClr val="C00000"/>
                </a:solidFill>
                <a:latin typeface="Corbel" pitchFamily="34" charset="0"/>
              </a:rPr>
              <a:t>” keyword!</a:t>
            </a:r>
          </a:p>
        </p:txBody>
      </p:sp>
      <p:sp>
        <p:nvSpPr>
          <p:cNvPr id="8" name="Rectangle 7"/>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9" name="Line Callout 2 8"/>
          <p:cNvSpPr/>
          <p:nvPr/>
        </p:nvSpPr>
        <p:spPr>
          <a:xfrm>
            <a:off x="8686800" y="2111276"/>
            <a:ext cx="1524000" cy="419100"/>
          </a:xfrm>
          <a:prstGeom prst="borderCallout2">
            <a:avLst>
              <a:gd name="adj1" fmla="val 48678"/>
              <a:gd name="adj2" fmla="val -1742"/>
              <a:gd name="adj3" fmla="val 46747"/>
              <a:gd name="adj4" fmla="val -87598"/>
              <a:gd name="adj5" fmla="val -100855"/>
              <a:gd name="adj6" fmla="val -146692"/>
            </a:avLst>
          </a:prstGeom>
          <a:solidFill>
            <a:schemeClr val="bg1"/>
          </a:solidFill>
          <a:ln>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latin typeface="Corbel" pitchFamily="34" charset="0"/>
              </a:rPr>
              <a:t>This used to be:</a:t>
            </a:r>
          </a:p>
          <a:p>
            <a:pPr algn="ctr"/>
            <a:r>
              <a:rPr lang="en-US" sz="1400" b="1" dirty="0">
                <a:solidFill>
                  <a:srgbClr val="0070C0"/>
                </a:solidFill>
                <a:latin typeface="Consolas" pitchFamily="49" charset="0"/>
                <a:cs typeface="Consolas" pitchFamily="49" charset="0"/>
              </a:rPr>
              <a:t>S&gt;0</a:t>
            </a:r>
          </a:p>
        </p:txBody>
      </p:sp>
    </p:spTree>
    <p:extLst>
      <p:ext uri="{BB962C8B-B14F-4D97-AF65-F5344CB8AC3E}">
        <p14:creationId xmlns:p14="http://schemas.microsoft.com/office/powerpoint/2010/main" val="47764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2" grpId="0"/>
      <p:bldP spid="3" grpId="0" animBg="1"/>
      <p:bldP spid="5" grpId="0" animBg="1"/>
      <p:bldP spid="9"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pPr eaLnBrk="1" hangingPunct="1">
              <a:defRPr/>
            </a:pPr>
            <a:r>
              <a:rPr lang="en-US" sz="3000" dirty="0"/>
              <a:t>Performance for 4M element reduction</a:t>
            </a:r>
          </a:p>
        </p:txBody>
      </p:sp>
      <p:sp>
        <p:nvSpPr>
          <p:cNvPr id="276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E6925A7F-5B7B-4B37-A324-BB0786D94406}" type="slidenum">
              <a:rPr lang="en-US" smtClean="0">
                <a:solidFill>
                  <a:schemeClr val="tx2"/>
                </a:solidFill>
              </a:rPr>
              <a:pPr algn="r" eaLnBrk="1" hangingPunct="1"/>
              <a:t>87</a:t>
            </a:fld>
            <a:endParaRPr lang="en-US" dirty="0">
              <a:solidFill>
                <a:schemeClr val="tx2"/>
              </a:solidFill>
            </a:endParaRPr>
          </a:p>
        </p:txBody>
      </p:sp>
      <p:graphicFrame>
        <p:nvGraphicFramePr>
          <p:cNvPr id="354360" name="Group 56"/>
          <p:cNvGraphicFramePr>
            <a:graphicFrameLocks noGrp="1"/>
          </p:cNvGraphicFramePr>
          <p:nvPr>
            <p:ph idx="4294967295"/>
            <p:extLst/>
          </p:nvPr>
        </p:nvGraphicFramePr>
        <p:xfrm>
          <a:off x="1932345" y="2442676"/>
          <a:ext cx="8305800" cy="3295650"/>
        </p:xfrm>
        <a:graphic>
          <a:graphicData uri="http://schemas.openxmlformats.org/drawingml/2006/table">
            <a:tbl>
              <a:tblPr/>
              <a:tblGrid>
                <a:gridCol w="2362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Kernel 1: </a:t>
                      </a:r>
                      <a:br>
                        <a:rPr kumimoji="0" lang="en-US" sz="2000" b="1" i="0" u="none" strike="noStrike" cap="none" normalizeH="0" baseline="0" dirty="0">
                          <a:ln>
                            <a:noFill/>
                          </a:ln>
                          <a:solidFill>
                            <a:schemeClr val="tx1"/>
                          </a:solidFill>
                          <a:effectLst/>
                          <a:latin typeface="Arial" charset="0"/>
                        </a:rPr>
                      </a:br>
                      <a:r>
                        <a:rPr kumimoji="0" lang="en-US" sz="1200" b="1" i="0" u="none" strike="noStrike" cap="none" normalizeH="0" baseline="0" dirty="0">
                          <a:ln>
                            <a:noFill/>
                          </a:ln>
                          <a:solidFill>
                            <a:schemeClr val="tx1"/>
                          </a:solidFill>
                          <a:effectLst/>
                          <a:latin typeface="Arial" charset="0"/>
                        </a:rPr>
                        <a:t>interleaved addressing</a:t>
                      </a:r>
                      <a:br>
                        <a:rPr kumimoji="0" lang="en-US" sz="1200" b="1" i="0" u="none" strike="noStrike" cap="none" normalizeH="0" baseline="0" dirty="0">
                          <a:ln>
                            <a:noFill/>
                          </a:ln>
                          <a:solidFill>
                            <a:schemeClr val="tx1"/>
                          </a:solidFill>
                          <a:effectLst/>
                          <a:latin typeface="Arial" charset="0"/>
                        </a:rPr>
                      </a:br>
                      <a:r>
                        <a:rPr kumimoji="0" lang="en-US" sz="1200" b="1" i="0" u="none" strike="noStrike" cap="none" normalizeH="0" baseline="0" dirty="0">
                          <a:ln>
                            <a:noFill/>
                          </a:ln>
                          <a:solidFill>
                            <a:schemeClr val="tx1"/>
                          </a:solidFill>
                          <a:effectLst/>
                          <a:latin typeface="Arial" charset="0"/>
                        </a:rPr>
                        <a:t>with divergent branching</a:t>
                      </a:r>
                    </a:p>
                  </a:txBody>
                  <a:tcPr horzOverflow="overflow">
                    <a:lnL cap="flat">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8.054 ms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2.083 GB/s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cap="flat">
                      <a:noFill/>
                    </a:lnR>
                    <a:lnT cap="fla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0"/>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2:</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interleaved addressing</a:t>
                      </a:r>
                      <a:br>
                        <a:rPr kumimoji="0" lang="en-US" sz="12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with bank conflicts</a:t>
                      </a:r>
                    </a:p>
                  </a:txBody>
                  <a:tcPr horzOverflow="overflow">
                    <a:lnL cap="flat">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3.456 ms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4.854 GB/s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cap="flat">
                      <a:noFill/>
                    </a:lnR>
                    <a:lnT>
                      <a:noFill/>
                    </a:lnT>
                    <a:lnB>
                      <a:noFill/>
                    </a:lnB>
                    <a:lnTlToBr>
                      <a:noFill/>
                    </a:lnTlToBr>
                    <a:lnBlToTr>
                      <a:noFill/>
                    </a:lnBlToTr>
                    <a:solidFill>
                      <a:schemeClr val="hlink">
                        <a:alpha val="50000"/>
                      </a:schemeClr>
                    </a:solidFill>
                  </a:tcPr>
                </a:tc>
                <a:extLst>
                  <a:ext uri="{0D108BD9-81ED-4DB2-BD59-A6C34878D82A}">
                    <a16:rowId xmlns:a16="http://schemas.microsoft.com/office/drawing/2014/main" val="10001"/>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3:</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sequential addressing</a:t>
                      </a:r>
                      <a:endParaRPr kumimoji="0" lang="en-US" sz="700" b="1"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1.722 ms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9.741 GB/s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2.01x</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4.68x</a:t>
                      </a:r>
                    </a:p>
                  </a:txBody>
                  <a:tcPr anchor="ctr" horzOverflow="overflow">
                    <a:lnL>
                      <a:noFill/>
                    </a:lnL>
                    <a:lnR cap="flat">
                      <a:noFill/>
                    </a:lnR>
                    <a:ln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2"/>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4:</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first add during global load</a:t>
                      </a:r>
                    </a:p>
                  </a:txBody>
                  <a:tcPr horzOverflow="overflow">
                    <a:lnL cap="flat">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0.965 ms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17.377 GB/s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1.78x</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8.34x</a:t>
                      </a:r>
                    </a:p>
                  </a:txBody>
                  <a:tcPr anchor="ctr" horzOverflow="overflow">
                    <a:lnL>
                      <a:noFill/>
                    </a:lnL>
                    <a:lnR cap="flat">
                      <a:noFill/>
                    </a:lnR>
                    <a:lnT>
                      <a:noFill/>
                    </a:lnT>
                    <a:lnB>
                      <a:noFill/>
                    </a:lnB>
                    <a:lnTlToBr>
                      <a:noFill/>
                    </a:lnTlToBr>
                    <a:lnBlToTr>
                      <a:noFill/>
                    </a:lnBlToTr>
                    <a:solidFill>
                      <a:schemeClr val="hlink">
                        <a:alpha val="50000"/>
                      </a:schemeClr>
                    </a:solidFill>
                  </a:tcPr>
                </a:tc>
                <a:extLst>
                  <a:ext uri="{0D108BD9-81ED-4DB2-BD59-A6C34878D82A}">
                    <a16:rowId xmlns:a16="http://schemas.microsoft.com/office/drawing/2014/main" val="10003"/>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Kernel 5:</a:t>
                      </a:r>
                      <a:br>
                        <a:rPr kumimoji="0" lang="en-US" sz="2000" b="1" i="0" u="none" strike="noStrike" cap="none" normalizeH="0" baseline="0" dirty="0">
                          <a:ln>
                            <a:noFill/>
                          </a:ln>
                          <a:solidFill>
                            <a:schemeClr val="tx1"/>
                          </a:solidFill>
                          <a:effectLst/>
                          <a:latin typeface="Arial" charset="0"/>
                        </a:rPr>
                      </a:br>
                      <a:r>
                        <a:rPr kumimoji="0" lang="en-US" sz="1200" b="1" i="0" u="none" strike="noStrike" cap="none" normalizeH="0" baseline="0" dirty="0">
                          <a:ln>
                            <a:noFill/>
                          </a:ln>
                          <a:solidFill>
                            <a:schemeClr val="tx1"/>
                          </a:solidFill>
                          <a:effectLst/>
                          <a:latin typeface="Arial" charset="0"/>
                        </a:rPr>
                        <a:t>unroll last warp</a:t>
                      </a:r>
                    </a:p>
                  </a:txBody>
                  <a:tcPr horzOverflow="overflow">
                    <a:lnL cap="flat">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0.536 ms</a:t>
                      </a:r>
                    </a:p>
                  </a:txBody>
                  <a:tcPr anchor="ctr" horzOverflow="overflow">
                    <a:lnL>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31.289 GB/s</a:t>
                      </a:r>
                    </a:p>
                  </a:txBody>
                  <a:tcPr anchor="ctr" horzOverflow="overflow">
                    <a:lnL>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1.8x</a:t>
                      </a:r>
                    </a:p>
                  </a:txBody>
                  <a:tcPr anchor="ctr" horzOverflow="overflow">
                    <a:lnL>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15.01x</a:t>
                      </a:r>
                    </a:p>
                  </a:txBody>
                  <a:tcPr anchor="ctr" horzOverflow="overflow">
                    <a:lnL>
                      <a:noFill/>
                    </a:lnL>
                    <a:lnR cap="flat">
                      <a:noFill/>
                    </a:lnR>
                    <a:lnT>
                      <a:noFill/>
                    </a:lnT>
                    <a:lnB cap="flat">
                      <a:noFill/>
                    </a:lnB>
                    <a:lnTlToBr>
                      <a:noFill/>
                    </a:lnTlToBr>
                    <a:lnBlToTr>
                      <a:noFill/>
                    </a:lnBlToTr>
                    <a:solidFill>
                      <a:schemeClr val="tx2">
                        <a:alpha val="50000"/>
                      </a:schemeClr>
                    </a:solidFill>
                  </a:tcPr>
                </a:tc>
                <a:extLst>
                  <a:ext uri="{0D108BD9-81ED-4DB2-BD59-A6C34878D82A}">
                    <a16:rowId xmlns:a16="http://schemas.microsoft.com/office/drawing/2014/main" val="10004"/>
                  </a:ext>
                </a:extLst>
              </a:tr>
            </a:tbl>
          </a:graphicData>
        </a:graphic>
      </p:graphicFrame>
      <p:sp>
        <p:nvSpPr>
          <p:cNvPr id="27678" name="Text Box 52"/>
          <p:cNvSpPr txBox="1">
            <a:spLocks noChangeArrowheads="1"/>
          </p:cNvSpPr>
          <p:nvPr/>
        </p:nvSpPr>
        <p:spPr bwMode="auto">
          <a:xfrm>
            <a:off x="7689850" y="1733550"/>
            <a:ext cx="114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Step</a:t>
            </a:r>
            <a:br>
              <a:rPr lang="en-US" b="1"/>
            </a:br>
            <a:r>
              <a:rPr lang="en-US" b="1"/>
              <a:t>Speedup</a:t>
            </a:r>
          </a:p>
        </p:txBody>
      </p:sp>
      <p:sp>
        <p:nvSpPr>
          <p:cNvPr id="27679" name="Text Box 53"/>
          <p:cNvSpPr txBox="1">
            <a:spLocks noChangeArrowheads="1"/>
          </p:cNvSpPr>
          <p:nvPr/>
        </p:nvSpPr>
        <p:spPr bwMode="auto">
          <a:xfrm>
            <a:off x="6191250" y="1962151"/>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Bandwidth</a:t>
            </a:r>
          </a:p>
        </p:txBody>
      </p:sp>
      <p:sp>
        <p:nvSpPr>
          <p:cNvPr id="27680" name="Text Box 54"/>
          <p:cNvSpPr txBox="1">
            <a:spLocks noChangeArrowheads="1"/>
          </p:cNvSpPr>
          <p:nvPr/>
        </p:nvSpPr>
        <p:spPr bwMode="auto">
          <a:xfrm>
            <a:off x="4189414" y="1962151"/>
            <a:ext cx="1677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Time (2</a:t>
            </a:r>
            <a:r>
              <a:rPr lang="en-US" b="1" baseline="30000"/>
              <a:t>22 </a:t>
            </a:r>
            <a:r>
              <a:rPr lang="en-US" b="1"/>
              <a:t>ints)</a:t>
            </a:r>
          </a:p>
        </p:txBody>
      </p:sp>
      <p:sp>
        <p:nvSpPr>
          <p:cNvPr id="27681" name="Text Box 55"/>
          <p:cNvSpPr txBox="1">
            <a:spLocks noChangeArrowheads="1"/>
          </p:cNvSpPr>
          <p:nvPr/>
        </p:nvSpPr>
        <p:spPr bwMode="auto">
          <a:xfrm>
            <a:off x="8839200" y="1733550"/>
            <a:ext cx="1416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Cumulative</a:t>
            </a:r>
            <a:br>
              <a:rPr lang="en-US" b="1"/>
            </a:br>
            <a:r>
              <a:rPr lang="en-US" b="1"/>
              <a:t>Speedup</a:t>
            </a:r>
          </a:p>
        </p:txBody>
      </p:sp>
      <p:sp>
        <p:nvSpPr>
          <p:cNvPr id="9" name="Rectangle 8"/>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4571229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pPr eaLnBrk="1" hangingPunct="1">
              <a:defRPr/>
            </a:pPr>
            <a:r>
              <a:rPr lang="en-US" dirty="0"/>
              <a:t>Complete Unrolling</a:t>
            </a:r>
          </a:p>
        </p:txBody>
      </p:sp>
      <p:sp>
        <p:nvSpPr>
          <p:cNvPr id="28676" name="Rectangle 3"/>
          <p:cNvSpPr>
            <a:spLocks noGrp="1" noChangeArrowheads="1"/>
          </p:cNvSpPr>
          <p:nvPr>
            <p:ph idx="1"/>
          </p:nvPr>
        </p:nvSpPr>
        <p:spPr/>
        <p:txBody>
          <a:bodyPr/>
          <a:lstStyle/>
          <a:p>
            <a:pPr eaLnBrk="1" hangingPunct="1"/>
            <a:endParaRPr lang="en-US" sz="2000" dirty="0"/>
          </a:p>
          <a:p>
            <a:pPr eaLnBrk="1" hangingPunct="1"/>
            <a:r>
              <a:rPr lang="en-US" sz="2000" dirty="0"/>
              <a:t>If we knew the number of iterations (or equivalently, of threads in a block) at compile time, we could completely unroll the reduction</a:t>
            </a:r>
          </a:p>
          <a:p>
            <a:pPr lvl="1" eaLnBrk="1" hangingPunct="1"/>
            <a:r>
              <a:rPr lang="en-US" sz="1800" dirty="0"/>
              <a:t>Luckily, the block size on G80 is limited by the GPU to 512 threads</a:t>
            </a:r>
          </a:p>
          <a:p>
            <a:pPr lvl="2"/>
            <a:r>
              <a:rPr lang="en-US" sz="1500" dirty="0"/>
              <a:t>1024 on Fermi GPUs and newer</a:t>
            </a:r>
          </a:p>
          <a:p>
            <a:pPr lvl="1" eaLnBrk="1" hangingPunct="1"/>
            <a:r>
              <a:rPr lang="en-US" sz="1800" dirty="0"/>
              <a:t>Also, we are sticking to power-of-2 block sizes</a:t>
            </a:r>
          </a:p>
          <a:p>
            <a:endParaRPr lang="en-US" sz="2200" dirty="0"/>
          </a:p>
          <a:p>
            <a:pPr eaLnBrk="1" hangingPunct="1"/>
            <a:r>
              <a:rPr lang="en-US" sz="2000" dirty="0"/>
              <a:t>Basic idea: unroll everything for a fixed block size</a:t>
            </a:r>
          </a:p>
          <a:p>
            <a:pPr lvl="1" eaLnBrk="1" hangingPunct="1"/>
            <a:r>
              <a:rPr lang="en-US" sz="1800" dirty="0"/>
              <a:t>But we need to be generic – how can we unroll for block sizes that we don’t know at compile time?</a:t>
            </a:r>
          </a:p>
          <a:p>
            <a:endParaRPr lang="en-US" sz="2200" dirty="0"/>
          </a:p>
          <a:p>
            <a:pPr eaLnBrk="1" hangingPunct="1"/>
            <a:r>
              <a:rPr lang="en-US" sz="2000" dirty="0"/>
              <a:t>Use of templates can solve this issue…</a:t>
            </a:r>
          </a:p>
          <a:p>
            <a:pPr lvl="1" eaLnBrk="1" hangingPunct="1"/>
            <a:r>
              <a:rPr lang="en-US" sz="1800" dirty="0"/>
              <a:t>CUDA supports C++ template parameters on device and host functions</a:t>
            </a:r>
          </a:p>
        </p:txBody>
      </p:sp>
      <p:sp>
        <p:nvSpPr>
          <p:cNvPr id="286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40195567-856C-4DC0-9DCE-2C4BC59B0A98}" type="slidenum">
              <a:rPr lang="en-US" smtClean="0">
                <a:solidFill>
                  <a:schemeClr val="tx2"/>
                </a:solidFill>
              </a:rPr>
              <a:pPr algn="r" eaLnBrk="1" hangingPunct="1"/>
              <a:t>88</a:t>
            </a:fld>
            <a:endParaRPr lang="en-US" dirty="0">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6323463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pPr eaLnBrk="1" hangingPunct="1">
              <a:defRPr/>
            </a:pPr>
            <a:r>
              <a:rPr lang="en-US" dirty="0"/>
              <a:t>Unrolling with Templates</a:t>
            </a:r>
          </a:p>
        </p:txBody>
      </p:sp>
      <p:sp>
        <p:nvSpPr>
          <p:cNvPr id="296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1298E061-0BC6-4442-8F2E-2B2C92EFD01F}" type="slidenum">
              <a:rPr lang="en-US" smtClean="0">
                <a:solidFill>
                  <a:schemeClr val="tx2"/>
                </a:solidFill>
              </a:rPr>
              <a:pPr algn="r" eaLnBrk="1" hangingPunct="1"/>
              <a:t>89</a:t>
            </a:fld>
            <a:endParaRPr lang="en-US" dirty="0">
              <a:solidFill>
                <a:schemeClr val="tx2"/>
              </a:solidFill>
            </a:endParaRPr>
          </a:p>
        </p:txBody>
      </p:sp>
      <p:sp>
        <p:nvSpPr>
          <p:cNvPr id="29700" name="Rectangle 3"/>
          <p:cNvSpPr>
            <a:spLocks noGrp="1" noChangeArrowheads="1"/>
          </p:cNvSpPr>
          <p:nvPr>
            <p:ph type="body" idx="4294967295"/>
          </p:nvPr>
        </p:nvSpPr>
        <p:spPr>
          <a:xfrm>
            <a:off x="0" y="2389188"/>
            <a:ext cx="8229600" cy="1192212"/>
          </a:xfrm>
        </p:spPr>
        <p:txBody>
          <a:bodyPr/>
          <a:lstStyle/>
          <a:p>
            <a:pPr eaLnBrk="1" hangingPunct="1"/>
            <a:r>
              <a:rPr lang="en-US" dirty="0"/>
              <a:t>Specify block size as a function template parameter</a:t>
            </a:r>
          </a:p>
          <a:p>
            <a:pPr lvl="3"/>
            <a:endParaRPr lang="en-US" sz="1400" dirty="0"/>
          </a:p>
          <a:p>
            <a:pPr eaLnBrk="1" hangingPunct="1"/>
            <a:r>
              <a:rPr lang="en-US" dirty="0"/>
              <a:t>The kernel is parameterized:</a:t>
            </a:r>
          </a:p>
        </p:txBody>
      </p:sp>
      <p:sp>
        <p:nvSpPr>
          <p:cNvPr id="3" name="Rectangle 2"/>
          <p:cNvSpPr/>
          <p:nvPr/>
        </p:nvSpPr>
        <p:spPr>
          <a:xfrm>
            <a:off x="2438400" y="3697070"/>
            <a:ext cx="7010400" cy="646331"/>
          </a:xfrm>
          <a:prstGeom prst="rect">
            <a:avLst/>
          </a:prstGeom>
          <a:solidFill>
            <a:schemeClr val="bg1">
              <a:lumMod val="85000"/>
            </a:schemeClr>
          </a:solidFill>
        </p:spPr>
        <p:txBody>
          <a:bodyPr wrap="square">
            <a:spAutoFit/>
          </a:bodyPr>
          <a:lstStyle/>
          <a:p>
            <a:r>
              <a:rPr lang="en-US" dirty="0">
                <a:solidFill>
                  <a:srgbClr val="0000FF"/>
                </a:solidFill>
                <a:latin typeface="Consolas" pitchFamily="49" charset="0"/>
                <a:cs typeface="Consolas" pitchFamily="49" charset="0"/>
              </a:rPr>
              <a:t>template</a:t>
            </a:r>
            <a:r>
              <a:rPr lang="en-US" dirty="0">
                <a:solidFill>
                  <a:prstClr val="black"/>
                </a:solidFill>
                <a:latin typeface="Consolas" pitchFamily="49" charset="0"/>
                <a:cs typeface="Consolas" pitchFamily="49" charset="0"/>
              </a:rPr>
              <a:t> &lt;</a:t>
            </a:r>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blockSize</a:t>
            </a:r>
            <a:r>
              <a:rPr lang="en-US" dirty="0">
                <a:solidFill>
                  <a:prstClr val="black"/>
                </a:solidFill>
                <a:latin typeface="Consolas" pitchFamily="49" charset="0"/>
                <a:cs typeface="Consolas" pitchFamily="49" charset="0"/>
              </a:rPr>
              <a:t>&gt; </a:t>
            </a:r>
          </a:p>
          <a:p>
            <a:r>
              <a:rPr lang="en-US" dirty="0">
                <a:solidFill>
                  <a:srgbClr val="FF00FF"/>
                </a:solidFill>
                <a:latin typeface="Consolas" pitchFamily="49" charset="0"/>
                <a:cs typeface="Consolas" pitchFamily="49" charset="0"/>
              </a:rPr>
              <a:t>__global__</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void</a:t>
            </a:r>
            <a:r>
              <a:rPr lang="en-US" dirty="0">
                <a:solidFill>
                  <a:prstClr val="black"/>
                </a:solidFill>
                <a:latin typeface="Consolas" pitchFamily="49" charset="0"/>
                <a:cs typeface="Consolas" pitchFamily="49" charset="0"/>
              </a:rPr>
              <a:t> reduce6(</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g_idata</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g_odata</a:t>
            </a:r>
            <a:r>
              <a:rPr lang="en-US" dirty="0">
                <a:solidFill>
                  <a:prstClr val="black"/>
                </a:solidFill>
                <a:latin typeface="Consolas" pitchFamily="49" charset="0"/>
                <a:cs typeface="Consolas" pitchFamily="49" charset="0"/>
              </a:rPr>
              <a:t>)</a:t>
            </a:r>
          </a:p>
        </p:txBody>
      </p:sp>
      <p:sp>
        <p:nvSpPr>
          <p:cNvPr id="6" name="Rectangle 5"/>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387934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674" name="Rectangle 2"/>
          <p:cNvSpPr>
            <a:spLocks noGrp="1" noChangeArrowheads="1"/>
          </p:cNvSpPr>
          <p:nvPr>
            <p:ph type="title"/>
          </p:nvPr>
        </p:nvSpPr>
        <p:spPr/>
        <p:txBody>
          <a:bodyPr/>
          <a:lstStyle/>
          <a:p>
            <a:r>
              <a:rPr lang="en-US" sz="3200" dirty="0"/>
              <a:t>Comment, on the “</a:t>
            </a:r>
            <a:r>
              <a:rPr lang="en-US" sz="3200" dirty="0">
                <a:solidFill>
                  <a:srgbClr val="FFC000"/>
                </a:solidFill>
              </a:rPr>
              <a:t>layout of the access</a:t>
            </a:r>
            <a:r>
              <a:rPr lang="en-US" sz="3200" dirty="0"/>
              <a:t>” attribute</a:t>
            </a:r>
          </a:p>
        </p:txBody>
      </p:sp>
      <p:sp>
        <p:nvSpPr>
          <p:cNvPr id="1052675" name="Rectangle 3"/>
          <p:cNvSpPr>
            <a:spLocks noGrp="1" noChangeArrowheads="1"/>
          </p:cNvSpPr>
          <p:nvPr>
            <p:ph idx="1"/>
          </p:nvPr>
        </p:nvSpPr>
        <p:spPr/>
        <p:txBody>
          <a:bodyPr/>
          <a:lstStyle/>
          <a:p>
            <a:endParaRPr lang="en-US" sz="2000" dirty="0"/>
          </a:p>
          <a:p>
            <a:r>
              <a:rPr lang="en-US" sz="2000" dirty="0"/>
              <a:t>The basic idea: </a:t>
            </a:r>
          </a:p>
          <a:p>
            <a:pPr lvl="1"/>
            <a:r>
              <a:rPr lang="en-US" sz="1800" dirty="0"/>
              <a:t>Suppose each thread in a warp accesses a global memory address for a load operation at some point in the execution of the kernel</a:t>
            </a:r>
          </a:p>
          <a:p>
            <a:pPr lvl="2"/>
            <a:endParaRPr lang="en-US" sz="1500" dirty="0"/>
          </a:p>
          <a:p>
            <a:pPr lvl="1"/>
            <a:r>
              <a:rPr lang="en-US" sz="1800" dirty="0"/>
              <a:t>These threads can access global memory data that is either </a:t>
            </a:r>
            <a:r>
              <a:rPr lang="en-US" sz="1800" dirty="0">
                <a:solidFill>
                  <a:srgbClr val="0070C0"/>
                </a:solidFill>
              </a:rPr>
              <a:t>(a)</a:t>
            </a:r>
            <a:r>
              <a:rPr lang="en-US" sz="1800" dirty="0"/>
              <a:t> neatly grouped, or </a:t>
            </a:r>
            <a:r>
              <a:rPr lang="en-US" sz="1800" dirty="0">
                <a:solidFill>
                  <a:srgbClr val="0070C0"/>
                </a:solidFill>
              </a:rPr>
              <a:t>(b)</a:t>
            </a:r>
            <a:r>
              <a:rPr lang="en-US" sz="1800" dirty="0"/>
              <a:t> scattered all over the place</a:t>
            </a:r>
          </a:p>
          <a:p>
            <a:pPr lvl="2"/>
            <a:endParaRPr lang="en-US" sz="1500" dirty="0"/>
          </a:p>
          <a:p>
            <a:pPr lvl="1"/>
            <a:r>
              <a:rPr lang="en-US" sz="1800" dirty="0"/>
              <a:t>Case (a) is called a “</a:t>
            </a:r>
            <a:r>
              <a:rPr lang="en-US" sz="1800" dirty="0">
                <a:solidFill>
                  <a:srgbClr val="C00000"/>
                </a:solidFill>
              </a:rPr>
              <a:t>coalesced memory access</a:t>
            </a:r>
            <a:r>
              <a:rPr lang="en-US" sz="1800" dirty="0"/>
              <a:t>” </a:t>
            </a:r>
          </a:p>
          <a:p>
            <a:pPr lvl="2"/>
            <a:r>
              <a:rPr lang="en-US" sz="1700" dirty="0"/>
              <a:t>If you end up with (b) this will adversely impact the </a:t>
            </a:r>
            <a:r>
              <a:rPr lang="en-US" sz="1700" dirty="0" smtClean="0"/>
              <a:t>effective bandwidth of your program</a:t>
            </a:r>
            <a:endParaRPr lang="en-US" sz="1700" dirty="0"/>
          </a:p>
          <a:p>
            <a:pPr lvl="2"/>
            <a:endParaRPr lang="en-US" sz="1500" dirty="0"/>
          </a:p>
          <a:p>
            <a:pPr lvl="1"/>
            <a:endParaRPr lang="en-US" sz="1800" dirty="0" smtClean="0"/>
          </a:p>
          <a:p>
            <a:pPr lvl="1"/>
            <a:r>
              <a:rPr lang="en-US" sz="1800" dirty="0" smtClean="0"/>
              <a:t>Analogy</a:t>
            </a:r>
            <a:endParaRPr lang="en-US" sz="1800" dirty="0"/>
          </a:p>
          <a:p>
            <a:pPr lvl="2"/>
            <a:r>
              <a:rPr lang="en-US" sz="1700" dirty="0" smtClean="0"/>
              <a:t>It’s one thing to get the timber I need from one forest</a:t>
            </a:r>
            <a:endParaRPr lang="en-US" sz="1700" dirty="0"/>
          </a:p>
          <a:p>
            <a:pPr lvl="2"/>
            <a:r>
              <a:rPr lang="en-US" sz="1700" dirty="0"/>
              <a:t>Alternatively, </a:t>
            </a:r>
            <a:r>
              <a:rPr lang="en-US" sz="1700" dirty="0" smtClean="0"/>
              <a:t>in case I need timber from different forests several trips will be in order to get what I need</a:t>
            </a:r>
            <a:endParaRPr lang="en-US" sz="1700" dirty="0"/>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9</a:t>
            </a:fld>
            <a:endParaRPr lang="en-US" altLang="en-US" dirty="0"/>
          </a:p>
        </p:txBody>
      </p:sp>
    </p:spTree>
    <p:extLst>
      <p:ext uri="{BB962C8B-B14F-4D97-AF65-F5344CB8AC3E}">
        <p14:creationId xmlns:p14="http://schemas.microsoft.com/office/powerpoint/2010/main" val="131934781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pPr eaLnBrk="1" hangingPunct="1">
              <a:defRPr/>
            </a:pPr>
            <a:r>
              <a:rPr lang="en-US" sz="3000" dirty="0"/>
              <a:t>Reduction #6: Completely Unrolled</a:t>
            </a:r>
          </a:p>
        </p:txBody>
      </p:sp>
      <p:sp>
        <p:nvSpPr>
          <p:cNvPr id="307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47A4BCAD-C088-4DF1-9E58-EF3E3C9E08A3}" type="slidenum">
              <a:rPr lang="en-US" smtClean="0">
                <a:solidFill>
                  <a:schemeClr val="tx2"/>
                </a:solidFill>
              </a:rPr>
              <a:pPr algn="r" eaLnBrk="1" hangingPunct="1"/>
              <a:t>90</a:t>
            </a:fld>
            <a:endParaRPr lang="en-US" dirty="0">
              <a:solidFill>
                <a:schemeClr val="tx2"/>
              </a:solidFill>
            </a:endParaRPr>
          </a:p>
        </p:txBody>
      </p:sp>
      <p:sp>
        <p:nvSpPr>
          <p:cNvPr id="9" name="Content Placeholder 2"/>
          <p:cNvSpPr>
            <a:spLocks noGrp="1"/>
          </p:cNvSpPr>
          <p:nvPr>
            <p:ph idx="4294967295"/>
          </p:nvPr>
        </p:nvSpPr>
        <p:spPr>
          <a:xfrm>
            <a:off x="490194" y="5668962"/>
            <a:ext cx="8839200" cy="950913"/>
          </a:xfrm>
        </p:spPr>
        <p:txBody>
          <a:bodyPr>
            <a:normAutofit fontScale="92500"/>
          </a:bodyPr>
          <a:lstStyle/>
          <a:p>
            <a:r>
              <a:rPr lang="en-US" sz="1400" dirty="0"/>
              <a:t>All code in </a:t>
            </a:r>
            <a:r>
              <a:rPr lang="en-US" sz="1400" dirty="0">
                <a:solidFill>
                  <a:srgbClr val="C00000"/>
                </a:solidFill>
              </a:rPr>
              <a:t>RED</a:t>
            </a:r>
            <a:r>
              <a:rPr lang="en-US" sz="1400" dirty="0"/>
              <a:t> will be evaluated at compile time.  Results in a very efficient inner loop.</a:t>
            </a:r>
          </a:p>
          <a:p>
            <a:r>
              <a:rPr lang="en-US" sz="1400" dirty="0"/>
              <a:t>For Fermi and newer CC, you’d have one more </a:t>
            </a:r>
            <a:r>
              <a:rPr lang="en-US" sz="1400" dirty="0">
                <a:solidFill>
                  <a:srgbClr val="0000FF"/>
                </a:solidFill>
                <a:latin typeface="Consolas" pitchFamily="49" charset="0"/>
                <a:cs typeface="Consolas" pitchFamily="49" charset="0"/>
              </a:rPr>
              <a:t>if</a:t>
            </a:r>
            <a:r>
              <a:rPr lang="en-US" sz="1400" dirty="0"/>
              <a:t> statement that covers the case when </a:t>
            </a:r>
            <a:r>
              <a:rPr lang="en-US" sz="1400" dirty="0" err="1">
                <a:solidFill>
                  <a:srgbClr val="C00000"/>
                </a:solidFill>
                <a:latin typeface="Consolas" pitchFamily="49" charset="0"/>
                <a:cs typeface="Consolas" pitchFamily="49" charset="0"/>
              </a:rPr>
              <a:t>blockSize</a:t>
            </a:r>
            <a:r>
              <a:rPr lang="en-US" sz="1400" dirty="0">
                <a:latin typeface="Consolas" pitchFamily="49" charset="0"/>
                <a:cs typeface="Consolas" pitchFamily="49" charset="0"/>
              </a:rPr>
              <a:t>&gt;=1024</a:t>
            </a:r>
          </a:p>
          <a:p>
            <a:r>
              <a:rPr lang="en-US" sz="1400" dirty="0"/>
              <a:t>You can call the </a:t>
            </a:r>
            <a:r>
              <a:rPr lang="en-US" sz="1400" b="1" dirty="0" err="1">
                <a:latin typeface="Consolas" pitchFamily="49" charset="0"/>
                <a:cs typeface="Consolas" pitchFamily="49" charset="0"/>
              </a:rPr>
              <a:t>warpReduce</a:t>
            </a:r>
            <a:r>
              <a:rPr lang="en-US" sz="1400" dirty="0"/>
              <a:t> function only when you got to one warp. Reason: you don’t have to synchronize at that point.</a:t>
            </a:r>
          </a:p>
          <a:p>
            <a:endParaRPr lang="en-US" sz="1400" dirty="0">
              <a:latin typeface="Consolas" pitchFamily="49" charset="0"/>
              <a:cs typeface="Consolas" pitchFamily="49" charset="0"/>
            </a:endParaRPr>
          </a:p>
        </p:txBody>
      </p:sp>
      <p:sp>
        <p:nvSpPr>
          <p:cNvPr id="2" name="Rectangle 1"/>
          <p:cNvSpPr/>
          <p:nvPr/>
        </p:nvSpPr>
        <p:spPr>
          <a:xfrm>
            <a:off x="2209801" y="3230562"/>
            <a:ext cx="6932815" cy="2339102"/>
          </a:xfrm>
          <a:prstGeom prst="rect">
            <a:avLst/>
          </a:prstGeom>
          <a:solidFill>
            <a:schemeClr val="bg1">
              <a:lumMod val="85000"/>
            </a:schemeClr>
          </a:solidFill>
        </p:spPr>
        <p:txBody>
          <a:bodyPr wrap="square">
            <a:spAutoFit/>
          </a:bodyPr>
          <a:lstStyle/>
          <a:p>
            <a:r>
              <a:rPr lang="en-US" sz="1600" dirty="0">
                <a:solidFill>
                  <a:srgbClr val="0000FF"/>
                </a:solidFill>
                <a:latin typeface="Consolas" pitchFamily="49" charset="0"/>
                <a:cs typeface="Consolas" pitchFamily="49" charset="0"/>
              </a:rPr>
              <a:t>template</a:t>
            </a:r>
            <a:r>
              <a:rPr lang="en-US" sz="1600" dirty="0">
                <a:latin typeface="Consolas" pitchFamily="49" charset="0"/>
                <a:cs typeface="Consolas" pitchFamily="49" charset="0"/>
              </a:rPr>
              <a:t> &lt;</a:t>
            </a:r>
            <a:r>
              <a:rPr lang="en-US" sz="1600" dirty="0">
                <a:solidFill>
                  <a:srgbClr val="0000FF"/>
                </a:solidFill>
                <a:latin typeface="Consolas" pitchFamily="49" charset="0"/>
                <a:cs typeface="Consolas" pitchFamily="49" charset="0"/>
              </a:rPr>
              <a:t>unsigned</a:t>
            </a:r>
            <a:r>
              <a:rPr lang="en-US" sz="1600" dirty="0">
                <a:solidFill>
                  <a:prstClr val="black"/>
                </a:solidFill>
                <a:latin typeface="Consolas" pitchFamily="49" charset="0"/>
                <a:cs typeface="Consolas" pitchFamily="49" charset="0"/>
              </a:rPr>
              <a:t> </a:t>
            </a:r>
            <a:r>
              <a:rPr lang="en-US" sz="1600" dirty="0" err="1">
                <a:solidFill>
                  <a:srgbClr val="0000FF"/>
                </a:solidFill>
                <a:latin typeface="Consolas" pitchFamily="49" charset="0"/>
                <a:cs typeface="Consolas" pitchFamily="49" charset="0"/>
              </a:rPr>
              <a:t>int</a:t>
            </a:r>
            <a:r>
              <a:rPr lang="en-US" sz="1600" dirty="0">
                <a:solidFill>
                  <a:prstClr val="black"/>
                </a:solidFill>
                <a:latin typeface="Consolas" pitchFamily="49" charset="0"/>
                <a:cs typeface="Consolas" pitchFamily="49" charset="0"/>
              </a:rPr>
              <a:t> </a:t>
            </a:r>
            <a:r>
              <a:rPr lang="en-US" sz="1600" dirty="0" err="1">
                <a:solidFill>
                  <a:srgbClr val="C00000"/>
                </a:solidFill>
                <a:latin typeface="Consolas" pitchFamily="49" charset="0"/>
                <a:cs typeface="Consolas" pitchFamily="49" charset="0"/>
              </a:rPr>
              <a:t>blockSize</a:t>
            </a:r>
            <a:r>
              <a:rPr lang="en-US" sz="1600" dirty="0">
                <a:solidFill>
                  <a:prstClr val="black"/>
                </a:solidFill>
                <a:latin typeface="Consolas" pitchFamily="49" charset="0"/>
                <a:cs typeface="Consolas" pitchFamily="49" charset="0"/>
              </a:rPr>
              <a:t>&gt;</a:t>
            </a:r>
          </a:p>
          <a:p>
            <a:r>
              <a:rPr lang="it-IT" sz="1600" dirty="0">
                <a:solidFill>
                  <a:srgbClr val="FF00FF"/>
                </a:solidFill>
                <a:latin typeface="Consolas" pitchFamily="49" charset="0"/>
                <a:cs typeface="Consolas" pitchFamily="49" charset="0"/>
              </a:rPr>
              <a:t>__device__</a:t>
            </a:r>
            <a:r>
              <a:rPr lang="it-IT" sz="1600" dirty="0">
                <a:solidFill>
                  <a:prstClr val="black"/>
                </a:solidFill>
                <a:latin typeface="Consolas" pitchFamily="49" charset="0"/>
                <a:cs typeface="Consolas" pitchFamily="49" charset="0"/>
              </a:rPr>
              <a:t> </a:t>
            </a:r>
            <a:r>
              <a:rPr lang="it-IT" sz="1600" dirty="0">
                <a:solidFill>
                  <a:srgbClr val="0000FF"/>
                </a:solidFill>
                <a:latin typeface="Consolas" pitchFamily="49" charset="0"/>
                <a:cs typeface="Consolas" pitchFamily="49" charset="0"/>
              </a:rPr>
              <a:t>void</a:t>
            </a:r>
            <a:r>
              <a:rPr lang="it-IT" sz="1600" dirty="0">
                <a:solidFill>
                  <a:prstClr val="black"/>
                </a:solidFill>
                <a:latin typeface="Consolas" pitchFamily="49" charset="0"/>
                <a:cs typeface="Consolas" pitchFamily="49" charset="0"/>
              </a:rPr>
              <a:t> warpReduce(</a:t>
            </a:r>
            <a:r>
              <a:rPr lang="it-IT" sz="1600" dirty="0">
                <a:solidFill>
                  <a:srgbClr val="0000FF"/>
                </a:solidFill>
                <a:latin typeface="Consolas" pitchFamily="49" charset="0"/>
                <a:cs typeface="Consolas" pitchFamily="49" charset="0"/>
              </a:rPr>
              <a:t>volatile</a:t>
            </a:r>
            <a:r>
              <a:rPr lang="it-IT" sz="1600" dirty="0">
                <a:solidFill>
                  <a:prstClr val="black"/>
                </a:solidFill>
                <a:latin typeface="Consolas" pitchFamily="49" charset="0"/>
                <a:cs typeface="Consolas" pitchFamily="49" charset="0"/>
              </a:rPr>
              <a:t> </a:t>
            </a:r>
            <a:r>
              <a:rPr lang="it-IT" sz="1600" dirty="0">
                <a:solidFill>
                  <a:srgbClr val="0000FF"/>
                </a:solidFill>
                <a:latin typeface="Consolas" pitchFamily="49" charset="0"/>
                <a:cs typeface="Consolas" pitchFamily="49" charset="0"/>
              </a:rPr>
              <a:t>int</a:t>
            </a:r>
            <a:r>
              <a:rPr lang="it-IT" sz="1600" dirty="0">
                <a:solidFill>
                  <a:prstClr val="black"/>
                </a:solidFill>
                <a:latin typeface="Consolas" pitchFamily="49" charset="0"/>
                <a:cs typeface="Consolas" pitchFamily="49" charset="0"/>
              </a:rPr>
              <a:t>* sdata, </a:t>
            </a:r>
            <a:r>
              <a:rPr lang="it-IT" sz="1600" dirty="0">
                <a:solidFill>
                  <a:srgbClr val="0000FF"/>
                </a:solidFill>
                <a:latin typeface="Consolas" pitchFamily="49" charset="0"/>
                <a:cs typeface="Consolas" pitchFamily="49" charset="0"/>
              </a:rPr>
              <a:t>int</a:t>
            </a:r>
            <a:r>
              <a:rPr lang="it-IT" sz="1600" dirty="0">
                <a:solidFill>
                  <a:prstClr val="black"/>
                </a:solidFill>
                <a:latin typeface="Consolas" pitchFamily="49" charset="0"/>
                <a:cs typeface="Consolas" pitchFamily="49" charset="0"/>
              </a:rPr>
              <a:t> tid) {</a:t>
            </a:r>
          </a:p>
          <a:p>
            <a:r>
              <a:rPr lang="sv-SE" sz="1600" dirty="0">
                <a:solidFill>
                  <a:prstClr val="black"/>
                </a:solidFill>
                <a:latin typeface="Consolas" pitchFamily="49" charset="0"/>
                <a:cs typeface="Consolas" pitchFamily="49" charset="0"/>
              </a:rPr>
              <a:t>    </a:t>
            </a:r>
            <a:r>
              <a:rPr lang="sv-SE" sz="1600" dirty="0">
                <a:solidFill>
                  <a:srgbClr val="0000FF"/>
                </a:solidFill>
                <a:latin typeface="Consolas" pitchFamily="49" charset="0"/>
                <a:cs typeface="Consolas" pitchFamily="49" charset="0"/>
              </a:rPr>
              <a:t>if</a:t>
            </a:r>
            <a:r>
              <a:rPr lang="sv-SE" sz="1600" dirty="0">
                <a:solidFill>
                  <a:prstClr val="black"/>
                </a:solidFill>
                <a:latin typeface="Consolas" pitchFamily="49" charset="0"/>
                <a:cs typeface="Consolas" pitchFamily="49" charset="0"/>
              </a:rPr>
              <a:t> (</a:t>
            </a:r>
            <a:r>
              <a:rPr lang="sv-SE" sz="1600" dirty="0">
                <a:solidFill>
                  <a:srgbClr val="C00000"/>
                </a:solidFill>
                <a:latin typeface="Consolas" pitchFamily="49" charset="0"/>
                <a:cs typeface="Consolas" pitchFamily="49" charset="0"/>
              </a:rPr>
              <a:t>blockSize</a:t>
            </a:r>
            <a:r>
              <a:rPr lang="sv-SE" sz="1600" dirty="0">
                <a:solidFill>
                  <a:prstClr val="black"/>
                </a:solidFill>
                <a:latin typeface="Consolas" pitchFamily="49" charset="0"/>
                <a:cs typeface="Consolas" pitchFamily="49" charset="0"/>
              </a:rPr>
              <a:t> &gt;= 64) sdata[tid] += sdata[tid + 32]; </a:t>
            </a:r>
          </a:p>
          <a:p>
            <a:r>
              <a:rPr lang="sv-SE" sz="1600" dirty="0">
                <a:solidFill>
                  <a:prstClr val="black"/>
                </a:solidFill>
                <a:latin typeface="Consolas" pitchFamily="49" charset="0"/>
                <a:cs typeface="Consolas" pitchFamily="49" charset="0"/>
              </a:rPr>
              <a:t>    </a:t>
            </a:r>
            <a:r>
              <a:rPr lang="sv-SE" sz="1600" dirty="0">
                <a:solidFill>
                  <a:srgbClr val="0000FF"/>
                </a:solidFill>
                <a:latin typeface="Consolas" pitchFamily="49" charset="0"/>
                <a:cs typeface="Consolas" pitchFamily="49" charset="0"/>
              </a:rPr>
              <a:t>if</a:t>
            </a:r>
            <a:r>
              <a:rPr lang="sv-SE" sz="1600" dirty="0">
                <a:solidFill>
                  <a:prstClr val="black"/>
                </a:solidFill>
                <a:latin typeface="Consolas" pitchFamily="49" charset="0"/>
                <a:cs typeface="Consolas" pitchFamily="49" charset="0"/>
              </a:rPr>
              <a:t> (</a:t>
            </a:r>
            <a:r>
              <a:rPr lang="sv-SE" sz="1600" dirty="0">
                <a:solidFill>
                  <a:srgbClr val="C00000"/>
                </a:solidFill>
                <a:latin typeface="Consolas" pitchFamily="49" charset="0"/>
                <a:cs typeface="Consolas" pitchFamily="49" charset="0"/>
              </a:rPr>
              <a:t>blockSize</a:t>
            </a:r>
            <a:r>
              <a:rPr lang="sv-SE" sz="1600" dirty="0">
                <a:solidFill>
                  <a:prstClr val="black"/>
                </a:solidFill>
                <a:latin typeface="Consolas" pitchFamily="49" charset="0"/>
                <a:cs typeface="Consolas" pitchFamily="49" charset="0"/>
              </a:rPr>
              <a:t> &gt;= 32) sdata[tid] += sdata[tid + 16]; </a:t>
            </a:r>
          </a:p>
          <a:p>
            <a:r>
              <a:rPr lang="sv-SE" sz="1600" dirty="0">
                <a:solidFill>
                  <a:prstClr val="black"/>
                </a:solidFill>
                <a:latin typeface="Consolas" pitchFamily="49" charset="0"/>
                <a:cs typeface="Consolas" pitchFamily="49" charset="0"/>
              </a:rPr>
              <a:t>    </a:t>
            </a:r>
            <a:r>
              <a:rPr lang="sv-SE" sz="1600" dirty="0">
                <a:solidFill>
                  <a:srgbClr val="0000FF"/>
                </a:solidFill>
                <a:latin typeface="Consolas" pitchFamily="49" charset="0"/>
                <a:cs typeface="Consolas" pitchFamily="49" charset="0"/>
              </a:rPr>
              <a:t>if</a:t>
            </a:r>
            <a:r>
              <a:rPr lang="sv-SE" sz="1600" dirty="0">
                <a:solidFill>
                  <a:prstClr val="black"/>
                </a:solidFill>
                <a:latin typeface="Consolas" pitchFamily="49" charset="0"/>
                <a:cs typeface="Consolas" pitchFamily="49" charset="0"/>
              </a:rPr>
              <a:t> (</a:t>
            </a:r>
            <a:r>
              <a:rPr lang="sv-SE" sz="1600" dirty="0">
                <a:solidFill>
                  <a:srgbClr val="C00000"/>
                </a:solidFill>
                <a:latin typeface="Consolas" pitchFamily="49" charset="0"/>
                <a:cs typeface="Consolas" pitchFamily="49" charset="0"/>
              </a:rPr>
              <a:t>blockSize</a:t>
            </a:r>
            <a:r>
              <a:rPr lang="sv-SE" sz="1600" dirty="0">
                <a:solidFill>
                  <a:prstClr val="black"/>
                </a:solidFill>
                <a:latin typeface="Consolas" pitchFamily="49" charset="0"/>
                <a:cs typeface="Consolas" pitchFamily="49" charset="0"/>
              </a:rPr>
              <a:t> &gt;= 16) sdata[tid] += sdata[tid +  8]; </a:t>
            </a:r>
          </a:p>
          <a:p>
            <a:r>
              <a:rPr lang="sv-SE" sz="1600" dirty="0">
                <a:solidFill>
                  <a:prstClr val="black"/>
                </a:solidFill>
                <a:latin typeface="Consolas" pitchFamily="49" charset="0"/>
                <a:cs typeface="Consolas" pitchFamily="49" charset="0"/>
              </a:rPr>
              <a:t>    </a:t>
            </a:r>
            <a:r>
              <a:rPr lang="sv-SE" sz="1600" dirty="0">
                <a:solidFill>
                  <a:srgbClr val="0000FF"/>
                </a:solidFill>
                <a:latin typeface="Consolas" pitchFamily="49" charset="0"/>
                <a:cs typeface="Consolas" pitchFamily="49" charset="0"/>
              </a:rPr>
              <a:t>if</a:t>
            </a:r>
            <a:r>
              <a:rPr lang="sv-SE" sz="1600" dirty="0">
                <a:solidFill>
                  <a:prstClr val="black"/>
                </a:solidFill>
                <a:latin typeface="Consolas" pitchFamily="49" charset="0"/>
                <a:cs typeface="Consolas" pitchFamily="49" charset="0"/>
              </a:rPr>
              <a:t> (</a:t>
            </a:r>
            <a:r>
              <a:rPr lang="sv-SE" sz="1600" dirty="0">
                <a:solidFill>
                  <a:srgbClr val="C00000"/>
                </a:solidFill>
                <a:latin typeface="Consolas" pitchFamily="49" charset="0"/>
                <a:cs typeface="Consolas" pitchFamily="49" charset="0"/>
              </a:rPr>
              <a:t>blockSize</a:t>
            </a:r>
            <a:r>
              <a:rPr lang="sv-SE" sz="1600" dirty="0">
                <a:solidFill>
                  <a:prstClr val="black"/>
                </a:solidFill>
                <a:latin typeface="Consolas" pitchFamily="49" charset="0"/>
                <a:cs typeface="Consolas" pitchFamily="49" charset="0"/>
              </a:rPr>
              <a:t> &gt;=  8) sdata[tid] += sdata[tid +  4]; </a:t>
            </a:r>
          </a:p>
          <a:p>
            <a:r>
              <a:rPr lang="sv-SE" sz="1600" dirty="0">
                <a:solidFill>
                  <a:prstClr val="black"/>
                </a:solidFill>
                <a:latin typeface="Consolas" pitchFamily="49" charset="0"/>
                <a:cs typeface="Consolas" pitchFamily="49" charset="0"/>
              </a:rPr>
              <a:t>    </a:t>
            </a:r>
            <a:r>
              <a:rPr lang="sv-SE" sz="1600" dirty="0">
                <a:solidFill>
                  <a:srgbClr val="0000FF"/>
                </a:solidFill>
                <a:latin typeface="Consolas" pitchFamily="49" charset="0"/>
                <a:cs typeface="Consolas" pitchFamily="49" charset="0"/>
              </a:rPr>
              <a:t>if</a:t>
            </a:r>
            <a:r>
              <a:rPr lang="sv-SE" sz="1600" dirty="0">
                <a:solidFill>
                  <a:prstClr val="black"/>
                </a:solidFill>
                <a:latin typeface="Consolas" pitchFamily="49" charset="0"/>
                <a:cs typeface="Consolas" pitchFamily="49" charset="0"/>
              </a:rPr>
              <a:t> (</a:t>
            </a:r>
            <a:r>
              <a:rPr lang="sv-SE" sz="1600" dirty="0">
                <a:solidFill>
                  <a:srgbClr val="C00000"/>
                </a:solidFill>
                <a:latin typeface="Consolas" pitchFamily="49" charset="0"/>
                <a:cs typeface="Consolas" pitchFamily="49" charset="0"/>
              </a:rPr>
              <a:t>blockSize</a:t>
            </a:r>
            <a:r>
              <a:rPr lang="sv-SE" sz="1600" dirty="0">
                <a:solidFill>
                  <a:prstClr val="black"/>
                </a:solidFill>
                <a:latin typeface="Consolas" pitchFamily="49" charset="0"/>
                <a:cs typeface="Consolas" pitchFamily="49" charset="0"/>
              </a:rPr>
              <a:t> &gt;=  4) sdata[tid] += sdata[tid +  2]; </a:t>
            </a:r>
          </a:p>
          <a:p>
            <a:r>
              <a:rPr lang="sv-SE" sz="1600" dirty="0">
                <a:solidFill>
                  <a:prstClr val="black"/>
                </a:solidFill>
                <a:latin typeface="Consolas" pitchFamily="49" charset="0"/>
                <a:cs typeface="Consolas" pitchFamily="49" charset="0"/>
              </a:rPr>
              <a:t>    </a:t>
            </a:r>
            <a:r>
              <a:rPr lang="sv-SE" sz="1600" dirty="0">
                <a:solidFill>
                  <a:srgbClr val="0000FF"/>
                </a:solidFill>
                <a:latin typeface="Consolas" pitchFamily="49" charset="0"/>
                <a:cs typeface="Consolas" pitchFamily="49" charset="0"/>
              </a:rPr>
              <a:t>if</a:t>
            </a:r>
            <a:r>
              <a:rPr lang="sv-SE" sz="1600" dirty="0">
                <a:solidFill>
                  <a:prstClr val="black"/>
                </a:solidFill>
                <a:latin typeface="Consolas" pitchFamily="49" charset="0"/>
                <a:cs typeface="Consolas" pitchFamily="49" charset="0"/>
              </a:rPr>
              <a:t> (</a:t>
            </a:r>
            <a:r>
              <a:rPr lang="sv-SE" sz="1600" dirty="0">
                <a:solidFill>
                  <a:srgbClr val="C00000"/>
                </a:solidFill>
                <a:latin typeface="Consolas" pitchFamily="49" charset="0"/>
                <a:cs typeface="Consolas" pitchFamily="49" charset="0"/>
              </a:rPr>
              <a:t>blockSize</a:t>
            </a:r>
            <a:r>
              <a:rPr lang="sv-SE" sz="1600" dirty="0">
                <a:solidFill>
                  <a:prstClr val="black"/>
                </a:solidFill>
                <a:latin typeface="Consolas" pitchFamily="49" charset="0"/>
                <a:cs typeface="Consolas" pitchFamily="49" charset="0"/>
              </a:rPr>
              <a:t> &gt;=  2) sdata[tid] += sdata[tid +  1]; </a:t>
            </a:r>
          </a:p>
          <a:p>
            <a:r>
              <a:rPr lang="en-US" sz="1600" dirty="0">
                <a:solidFill>
                  <a:prstClr val="black"/>
                </a:solidFill>
                <a:latin typeface="Consolas" pitchFamily="49" charset="0"/>
                <a:cs typeface="Consolas" pitchFamily="49" charset="0"/>
              </a:rPr>
              <a:t>}</a:t>
            </a:r>
          </a:p>
        </p:txBody>
      </p:sp>
      <p:sp>
        <p:nvSpPr>
          <p:cNvPr id="3" name="Rectangle 2"/>
          <p:cNvSpPr/>
          <p:nvPr/>
        </p:nvSpPr>
        <p:spPr>
          <a:xfrm>
            <a:off x="2209800" y="944562"/>
            <a:ext cx="8153400" cy="2123658"/>
          </a:xfrm>
          <a:prstGeom prst="rect">
            <a:avLst/>
          </a:prstGeom>
          <a:solidFill>
            <a:schemeClr val="bg1">
              <a:lumMod val="85000"/>
            </a:schemeClr>
          </a:solidFill>
        </p:spPr>
        <p:txBody>
          <a:bodyPr wrap="square">
            <a:spAutoFit/>
          </a:bodyPr>
          <a:lstStyle/>
          <a:p>
            <a:r>
              <a:rPr lang="en-US" sz="1600" dirty="0">
                <a:solidFill>
                  <a:srgbClr val="0000FF"/>
                </a:solidFill>
                <a:latin typeface="Consolas" pitchFamily="49" charset="0"/>
                <a:cs typeface="Consolas" pitchFamily="49" charset="0"/>
              </a:rPr>
              <a:t>if</a:t>
            </a:r>
            <a:r>
              <a:rPr lang="en-US" sz="1600" dirty="0">
                <a:solidFill>
                  <a:prstClr val="black"/>
                </a:solidFill>
                <a:latin typeface="Consolas" pitchFamily="49" charset="0"/>
                <a:cs typeface="Consolas" pitchFamily="49" charset="0"/>
              </a:rPr>
              <a:t> (</a:t>
            </a:r>
            <a:r>
              <a:rPr lang="en-US" sz="1600" dirty="0" err="1">
                <a:solidFill>
                  <a:srgbClr val="C00000"/>
                </a:solidFill>
                <a:latin typeface="Consolas" pitchFamily="49" charset="0"/>
                <a:cs typeface="Consolas" pitchFamily="49" charset="0"/>
              </a:rPr>
              <a:t>blockSize</a:t>
            </a:r>
            <a:r>
              <a:rPr lang="en-US" sz="1600" dirty="0">
                <a:solidFill>
                  <a:prstClr val="black"/>
                </a:solidFill>
                <a:latin typeface="Consolas" pitchFamily="49" charset="0"/>
                <a:cs typeface="Consolas" pitchFamily="49" charset="0"/>
              </a:rPr>
              <a:t> &gt;= 512) </a:t>
            </a:r>
            <a:r>
              <a:rPr lang="en-US" sz="1600" dirty="0">
                <a:solidFill>
                  <a:srgbClr val="00B050"/>
                </a:solidFill>
                <a:latin typeface="Consolas" pitchFamily="49" charset="0"/>
                <a:cs typeface="Consolas" pitchFamily="49" charset="0"/>
              </a:rPr>
              <a:t>{</a:t>
            </a:r>
          </a:p>
          <a:p>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if</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&lt; 256){ </a:t>
            </a:r>
            <a:r>
              <a:rPr lang="en-US" sz="1600" dirty="0" err="1">
                <a:solidFill>
                  <a:prstClr val="black"/>
                </a:solidFill>
                <a:latin typeface="Consolas" pitchFamily="49" charset="0"/>
                <a:cs typeface="Consolas" pitchFamily="49" charset="0"/>
              </a:rPr>
              <a:t>sdata</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 </a:t>
            </a:r>
            <a:r>
              <a:rPr lang="en-US" sz="1600" dirty="0" err="1">
                <a:solidFill>
                  <a:prstClr val="black"/>
                </a:solidFill>
                <a:latin typeface="Consolas" pitchFamily="49" charset="0"/>
                <a:cs typeface="Consolas" pitchFamily="49" charset="0"/>
              </a:rPr>
              <a:t>sdata</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+ 256]; } </a:t>
            </a:r>
            <a:r>
              <a:rPr lang="en-US" sz="1600" dirty="0">
                <a:solidFill>
                  <a:srgbClr val="FF00FF"/>
                </a:solidFill>
                <a:latin typeface="Consolas" pitchFamily="49" charset="0"/>
                <a:cs typeface="Consolas" pitchFamily="49" charset="0"/>
              </a:rPr>
              <a:t>__</a:t>
            </a:r>
            <a:r>
              <a:rPr lang="en-US" sz="1600" dirty="0" err="1">
                <a:solidFill>
                  <a:srgbClr val="FF00FF"/>
                </a:solidFill>
                <a:latin typeface="Consolas" pitchFamily="49" charset="0"/>
                <a:cs typeface="Consolas" pitchFamily="49" charset="0"/>
              </a:rPr>
              <a:t>syncthreads</a:t>
            </a:r>
            <a:r>
              <a:rPr lang="en-US" sz="1600" dirty="0">
                <a:solidFill>
                  <a:prstClr val="black"/>
                </a:solidFill>
                <a:latin typeface="Consolas" pitchFamily="49" charset="0"/>
                <a:cs typeface="Consolas" pitchFamily="49" charset="0"/>
              </a:rPr>
              <a:t>();</a:t>
            </a:r>
            <a:r>
              <a:rPr lang="en-US" sz="1600" dirty="0">
                <a:solidFill>
                  <a:srgbClr val="00B050"/>
                </a:solidFill>
                <a:latin typeface="Consolas" pitchFamily="49" charset="0"/>
                <a:cs typeface="Consolas" pitchFamily="49" charset="0"/>
              </a:rPr>
              <a:t>}</a:t>
            </a:r>
          </a:p>
          <a:p>
            <a:r>
              <a:rPr lang="en-US" sz="1600" dirty="0">
                <a:solidFill>
                  <a:srgbClr val="0000FF"/>
                </a:solidFill>
                <a:latin typeface="Consolas" pitchFamily="49" charset="0"/>
                <a:cs typeface="Consolas" pitchFamily="49" charset="0"/>
              </a:rPr>
              <a:t>if</a:t>
            </a:r>
            <a:r>
              <a:rPr lang="en-US" sz="1600" dirty="0">
                <a:solidFill>
                  <a:prstClr val="black"/>
                </a:solidFill>
                <a:latin typeface="Consolas" pitchFamily="49" charset="0"/>
                <a:cs typeface="Consolas" pitchFamily="49" charset="0"/>
              </a:rPr>
              <a:t> (</a:t>
            </a:r>
            <a:r>
              <a:rPr lang="en-US" sz="1600" dirty="0" err="1">
                <a:solidFill>
                  <a:srgbClr val="C00000"/>
                </a:solidFill>
                <a:latin typeface="Consolas" pitchFamily="49" charset="0"/>
                <a:cs typeface="Consolas" pitchFamily="49" charset="0"/>
              </a:rPr>
              <a:t>blockSize</a:t>
            </a:r>
            <a:r>
              <a:rPr lang="en-US" sz="1600" dirty="0">
                <a:solidFill>
                  <a:prstClr val="black"/>
                </a:solidFill>
                <a:latin typeface="Consolas" pitchFamily="49" charset="0"/>
                <a:cs typeface="Consolas" pitchFamily="49" charset="0"/>
              </a:rPr>
              <a:t> &gt;= 256) </a:t>
            </a:r>
            <a:r>
              <a:rPr lang="en-US" sz="1600" dirty="0">
                <a:solidFill>
                  <a:srgbClr val="00B050"/>
                </a:solidFill>
                <a:latin typeface="Consolas" pitchFamily="49" charset="0"/>
                <a:cs typeface="Consolas" pitchFamily="49" charset="0"/>
              </a:rPr>
              <a:t>{</a:t>
            </a:r>
            <a:r>
              <a:rPr lang="en-US" sz="1600" dirty="0">
                <a:solidFill>
                  <a:prstClr val="black"/>
                </a:solidFill>
                <a:latin typeface="Consolas" pitchFamily="49" charset="0"/>
                <a:cs typeface="Consolas" pitchFamily="49" charset="0"/>
              </a:rPr>
              <a:t>  </a:t>
            </a:r>
          </a:p>
          <a:p>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if</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&lt; 128){ </a:t>
            </a:r>
            <a:r>
              <a:rPr lang="en-US" sz="1600" dirty="0" err="1">
                <a:solidFill>
                  <a:prstClr val="black"/>
                </a:solidFill>
                <a:latin typeface="Consolas" pitchFamily="49" charset="0"/>
                <a:cs typeface="Consolas" pitchFamily="49" charset="0"/>
              </a:rPr>
              <a:t>sdata</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 </a:t>
            </a:r>
            <a:r>
              <a:rPr lang="en-US" sz="1600" dirty="0" err="1">
                <a:solidFill>
                  <a:prstClr val="black"/>
                </a:solidFill>
                <a:latin typeface="Consolas" pitchFamily="49" charset="0"/>
                <a:cs typeface="Consolas" pitchFamily="49" charset="0"/>
              </a:rPr>
              <a:t>sdata</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+ 128]; } </a:t>
            </a:r>
            <a:r>
              <a:rPr lang="en-US" sz="1600" dirty="0">
                <a:solidFill>
                  <a:srgbClr val="FF00FF"/>
                </a:solidFill>
                <a:latin typeface="Consolas" pitchFamily="49" charset="0"/>
                <a:cs typeface="Consolas" pitchFamily="49" charset="0"/>
              </a:rPr>
              <a:t>__</a:t>
            </a:r>
            <a:r>
              <a:rPr lang="en-US" sz="1600" dirty="0" err="1">
                <a:solidFill>
                  <a:srgbClr val="FF00FF"/>
                </a:solidFill>
                <a:latin typeface="Consolas" pitchFamily="49" charset="0"/>
                <a:cs typeface="Consolas" pitchFamily="49" charset="0"/>
              </a:rPr>
              <a:t>syncthreads</a:t>
            </a:r>
            <a:r>
              <a:rPr lang="en-US" sz="1600" dirty="0">
                <a:solidFill>
                  <a:prstClr val="black"/>
                </a:solidFill>
                <a:latin typeface="Consolas" pitchFamily="49" charset="0"/>
                <a:cs typeface="Consolas" pitchFamily="49" charset="0"/>
              </a:rPr>
              <a:t>();</a:t>
            </a:r>
            <a:r>
              <a:rPr lang="en-US" sz="1600" dirty="0">
                <a:solidFill>
                  <a:srgbClr val="00B050"/>
                </a:solidFill>
                <a:latin typeface="Consolas" pitchFamily="49" charset="0"/>
                <a:cs typeface="Consolas" pitchFamily="49" charset="0"/>
              </a:rPr>
              <a:t>}</a:t>
            </a:r>
            <a:r>
              <a:rPr lang="en-US" sz="1600" dirty="0">
                <a:solidFill>
                  <a:prstClr val="black"/>
                </a:solidFill>
                <a:latin typeface="Consolas" pitchFamily="49" charset="0"/>
                <a:cs typeface="Consolas" pitchFamily="49" charset="0"/>
              </a:rPr>
              <a:t> </a:t>
            </a:r>
          </a:p>
          <a:p>
            <a:r>
              <a:rPr lang="en-US" sz="1600" dirty="0">
                <a:solidFill>
                  <a:srgbClr val="0000FF"/>
                </a:solidFill>
                <a:latin typeface="Consolas" pitchFamily="49" charset="0"/>
                <a:cs typeface="Consolas" pitchFamily="49" charset="0"/>
              </a:rPr>
              <a:t>if</a:t>
            </a:r>
            <a:r>
              <a:rPr lang="en-US" sz="1600" dirty="0">
                <a:solidFill>
                  <a:prstClr val="black"/>
                </a:solidFill>
                <a:latin typeface="Consolas" pitchFamily="49" charset="0"/>
                <a:cs typeface="Consolas" pitchFamily="49" charset="0"/>
              </a:rPr>
              <a:t> (</a:t>
            </a:r>
            <a:r>
              <a:rPr lang="en-US" sz="1600" dirty="0" err="1">
                <a:solidFill>
                  <a:srgbClr val="C00000"/>
                </a:solidFill>
                <a:latin typeface="Consolas" pitchFamily="49" charset="0"/>
                <a:cs typeface="Consolas" pitchFamily="49" charset="0"/>
              </a:rPr>
              <a:t>blockSize</a:t>
            </a:r>
            <a:r>
              <a:rPr lang="en-US" sz="1600" dirty="0">
                <a:solidFill>
                  <a:prstClr val="black"/>
                </a:solidFill>
                <a:latin typeface="Consolas" pitchFamily="49" charset="0"/>
                <a:cs typeface="Consolas" pitchFamily="49" charset="0"/>
              </a:rPr>
              <a:t> &gt;= 128) </a:t>
            </a:r>
            <a:r>
              <a:rPr lang="en-US" sz="1600" dirty="0">
                <a:solidFill>
                  <a:srgbClr val="00B050"/>
                </a:solidFill>
                <a:latin typeface="Consolas" pitchFamily="49" charset="0"/>
                <a:cs typeface="Consolas" pitchFamily="49" charset="0"/>
              </a:rPr>
              <a:t>{</a:t>
            </a:r>
          </a:p>
          <a:p>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if</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&lt;  64){ </a:t>
            </a:r>
            <a:r>
              <a:rPr lang="en-US" sz="1600" dirty="0" err="1">
                <a:solidFill>
                  <a:prstClr val="black"/>
                </a:solidFill>
                <a:latin typeface="Consolas" pitchFamily="49" charset="0"/>
                <a:cs typeface="Consolas" pitchFamily="49" charset="0"/>
              </a:rPr>
              <a:t>sdata</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 </a:t>
            </a:r>
            <a:r>
              <a:rPr lang="en-US" sz="1600" dirty="0" err="1">
                <a:solidFill>
                  <a:prstClr val="black"/>
                </a:solidFill>
                <a:latin typeface="Consolas" pitchFamily="49" charset="0"/>
                <a:cs typeface="Consolas" pitchFamily="49" charset="0"/>
              </a:rPr>
              <a:t>sdata</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  64]; } </a:t>
            </a:r>
            <a:r>
              <a:rPr lang="en-US" sz="1600" dirty="0">
                <a:solidFill>
                  <a:srgbClr val="FF00FF"/>
                </a:solidFill>
                <a:latin typeface="Consolas" pitchFamily="49" charset="0"/>
                <a:cs typeface="Consolas" pitchFamily="49" charset="0"/>
              </a:rPr>
              <a:t>__</a:t>
            </a:r>
            <a:r>
              <a:rPr lang="en-US" sz="1600" dirty="0" err="1">
                <a:solidFill>
                  <a:srgbClr val="FF00FF"/>
                </a:solidFill>
                <a:latin typeface="Consolas" pitchFamily="49" charset="0"/>
                <a:cs typeface="Consolas" pitchFamily="49" charset="0"/>
              </a:rPr>
              <a:t>syncthreads</a:t>
            </a:r>
            <a:r>
              <a:rPr lang="en-US" sz="1600" dirty="0">
                <a:solidFill>
                  <a:prstClr val="black"/>
                </a:solidFill>
                <a:latin typeface="Consolas" pitchFamily="49" charset="0"/>
                <a:cs typeface="Consolas" pitchFamily="49" charset="0"/>
              </a:rPr>
              <a:t>();</a:t>
            </a:r>
            <a:r>
              <a:rPr lang="en-US" sz="1600" dirty="0">
                <a:solidFill>
                  <a:srgbClr val="00B050"/>
                </a:solidFill>
                <a:latin typeface="Consolas" pitchFamily="49" charset="0"/>
                <a:cs typeface="Consolas" pitchFamily="49" charset="0"/>
              </a:rPr>
              <a:t>}</a:t>
            </a:r>
          </a:p>
          <a:p>
            <a:endParaRPr lang="en-US" sz="1600" dirty="0">
              <a:solidFill>
                <a:prstClr val="black"/>
              </a:solidFill>
              <a:latin typeface="Consolas" pitchFamily="49" charset="0"/>
              <a:cs typeface="Consolas" pitchFamily="49" charset="0"/>
            </a:endParaRPr>
          </a:p>
          <a:p>
            <a:r>
              <a:rPr lang="en-US" sz="1600" dirty="0">
                <a:solidFill>
                  <a:srgbClr val="0000FF"/>
                </a:solidFill>
                <a:latin typeface="Consolas" pitchFamily="49" charset="0"/>
                <a:cs typeface="Consolas" pitchFamily="49" charset="0"/>
              </a:rPr>
              <a:t>if</a:t>
            </a:r>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&lt; 32) </a:t>
            </a:r>
            <a:r>
              <a:rPr lang="en-US" sz="1600" dirty="0" err="1">
                <a:solidFill>
                  <a:prstClr val="black"/>
                </a:solidFill>
                <a:latin typeface="Consolas" pitchFamily="49" charset="0"/>
                <a:cs typeface="Consolas" pitchFamily="49" charset="0"/>
              </a:rPr>
              <a:t>warpReduce</a:t>
            </a:r>
            <a:r>
              <a:rPr lang="en-US" sz="1600" dirty="0">
                <a:solidFill>
                  <a:prstClr val="black"/>
                </a:solidFill>
                <a:latin typeface="Consolas" pitchFamily="49" charset="0"/>
                <a:cs typeface="Consolas" pitchFamily="49" charset="0"/>
              </a:rPr>
              <a:t>&lt;</a:t>
            </a:r>
            <a:r>
              <a:rPr lang="en-US" sz="1600" dirty="0" err="1">
                <a:solidFill>
                  <a:srgbClr val="C00000"/>
                </a:solidFill>
                <a:latin typeface="Consolas" pitchFamily="49" charset="0"/>
                <a:cs typeface="Consolas" pitchFamily="49" charset="0"/>
              </a:rPr>
              <a:t>blockSize</a:t>
            </a:r>
            <a:r>
              <a:rPr lang="en-US" sz="1600" dirty="0">
                <a:solidFill>
                  <a:prstClr val="black"/>
                </a:solidFill>
                <a:latin typeface="Consolas" pitchFamily="49" charset="0"/>
                <a:cs typeface="Consolas" pitchFamily="49" charset="0"/>
              </a:rPr>
              <a:t>&gt;(</a:t>
            </a:r>
            <a:r>
              <a:rPr lang="en-US" sz="1600" dirty="0" err="1">
                <a:solidFill>
                  <a:prstClr val="black"/>
                </a:solidFill>
                <a:latin typeface="Consolas" pitchFamily="49" charset="0"/>
                <a:cs typeface="Consolas" pitchFamily="49" charset="0"/>
              </a:rPr>
              <a:t>sdata</a:t>
            </a:r>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a:t>
            </a:r>
            <a:r>
              <a:rPr lang="en-US" sz="1600" dirty="0">
                <a:solidFill>
                  <a:srgbClr val="008000"/>
                </a:solidFill>
                <a:latin typeface="Consolas" pitchFamily="49" charset="0"/>
                <a:cs typeface="Consolas" pitchFamily="49" charset="0"/>
              </a:rPr>
              <a:t>// last warp only</a:t>
            </a:r>
          </a:p>
        </p:txBody>
      </p:sp>
      <p:sp>
        <p:nvSpPr>
          <p:cNvPr id="7" name="Rectangle 6"/>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4" name="Rectangle 3"/>
          <p:cNvSpPr/>
          <p:nvPr/>
        </p:nvSpPr>
        <p:spPr>
          <a:xfrm>
            <a:off x="6629400" y="715962"/>
            <a:ext cx="3934090" cy="369332"/>
          </a:xfrm>
          <a:prstGeom prst="rect">
            <a:avLst/>
          </a:prstGeom>
          <a:solidFill>
            <a:schemeClr val="bg1"/>
          </a:solidFill>
          <a:ln>
            <a:solidFill>
              <a:schemeClr val="tx1"/>
            </a:solidFill>
          </a:ln>
        </p:spPr>
        <p:txBody>
          <a:bodyPr wrap="none">
            <a:spAutoFit/>
          </a:bodyPr>
          <a:lstStyle/>
          <a:p>
            <a:r>
              <a:rPr lang="en-US" b="1" dirty="0">
                <a:solidFill>
                  <a:srgbClr val="0070C0"/>
                </a:solidFill>
                <a:latin typeface="Tahoma" panose="020B0604030504040204" pitchFamily="34" charset="0"/>
                <a:ea typeface="Tahoma" panose="020B0604030504040204" pitchFamily="34" charset="0"/>
                <a:cs typeface="Tahoma" panose="020B0604030504040204" pitchFamily="34" charset="0"/>
              </a:rPr>
              <a:t>This is the key part of the kernel</a:t>
            </a:r>
          </a:p>
        </p:txBody>
      </p:sp>
      <p:sp>
        <p:nvSpPr>
          <p:cNvPr id="10" name="Rectangle 9"/>
          <p:cNvSpPr/>
          <p:nvPr/>
        </p:nvSpPr>
        <p:spPr>
          <a:xfrm>
            <a:off x="6452049" y="3115823"/>
            <a:ext cx="4533613" cy="369332"/>
          </a:xfrm>
          <a:prstGeom prst="rect">
            <a:avLst/>
          </a:prstGeom>
          <a:solidFill>
            <a:schemeClr val="bg1"/>
          </a:solidFill>
          <a:ln>
            <a:solidFill>
              <a:schemeClr val="tx1"/>
            </a:solidFill>
          </a:ln>
        </p:spPr>
        <p:txBody>
          <a:bodyPr wrap="none">
            <a:spAutoFit/>
          </a:bodyPr>
          <a:lstStyle/>
          <a:p>
            <a:r>
              <a:rPr lang="en-US" b="1" dirty="0">
                <a:solidFill>
                  <a:srgbClr val="0070C0"/>
                </a:solidFill>
                <a:latin typeface="Tahoma" panose="020B0604030504040204" pitchFamily="34" charset="0"/>
                <a:ea typeface="Tahoma" panose="020B0604030504040204" pitchFamily="34" charset="0"/>
                <a:cs typeface="Tahoma" panose="020B0604030504040204" pitchFamily="34" charset="0"/>
              </a:rPr>
              <a:t>This is a helper function (device only)</a:t>
            </a:r>
          </a:p>
        </p:txBody>
      </p:sp>
    </p:spTree>
    <p:extLst>
      <p:ext uri="{BB962C8B-B14F-4D97-AF65-F5344CB8AC3E}">
        <p14:creationId xmlns:p14="http://schemas.microsoft.com/office/powerpoint/2010/main" val="2776656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 grpId="0" animBg="1"/>
      <p:bldP spid="10"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eaLnBrk="1" hangingPunct="1">
              <a:defRPr/>
            </a:pPr>
            <a:r>
              <a:rPr lang="en-US" dirty="0"/>
              <a:t>Invoking Template Kernels</a:t>
            </a:r>
          </a:p>
        </p:txBody>
      </p:sp>
      <p:sp>
        <p:nvSpPr>
          <p:cNvPr id="317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E858DF90-91C5-4FD2-9582-8BC54B2635E3}" type="slidenum">
              <a:rPr lang="en-US" smtClean="0">
                <a:solidFill>
                  <a:schemeClr val="tx2"/>
                </a:solidFill>
              </a:rPr>
              <a:pPr algn="r" eaLnBrk="1" hangingPunct="1"/>
              <a:t>91</a:t>
            </a:fld>
            <a:endParaRPr lang="en-US">
              <a:solidFill>
                <a:schemeClr val="tx2"/>
              </a:solidFill>
            </a:endParaRPr>
          </a:p>
        </p:txBody>
      </p:sp>
      <p:sp>
        <p:nvSpPr>
          <p:cNvPr id="31748" name="Rectangle 3"/>
          <p:cNvSpPr>
            <a:spLocks noGrp="1" noChangeArrowheads="1"/>
          </p:cNvSpPr>
          <p:nvPr>
            <p:ph type="body" idx="4294967295"/>
          </p:nvPr>
        </p:nvSpPr>
        <p:spPr>
          <a:xfrm>
            <a:off x="244311" y="952412"/>
            <a:ext cx="8229600" cy="914400"/>
          </a:xfrm>
        </p:spPr>
        <p:txBody>
          <a:bodyPr/>
          <a:lstStyle/>
          <a:p>
            <a:pPr eaLnBrk="1" hangingPunct="1"/>
            <a:r>
              <a:rPr lang="en-US" dirty="0"/>
              <a:t>Don’t we still need block size at compile time?</a:t>
            </a:r>
          </a:p>
          <a:p>
            <a:pPr lvl="1" eaLnBrk="1" hangingPunct="1"/>
            <a:r>
              <a:rPr lang="en-US" dirty="0"/>
              <a:t>There is a way out, use a switch statement for 10 possible block sizes:</a:t>
            </a:r>
          </a:p>
        </p:txBody>
      </p:sp>
      <p:sp>
        <p:nvSpPr>
          <p:cNvPr id="2" name="Rectangle 1"/>
          <p:cNvSpPr/>
          <p:nvPr/>
        </p:nvSpPr>
        <p:spPr>
          <a:xfrm>
            <a:off x="1600200" y="1795076"/>
            <a:ext cx="8915400" cy="4832092"/>
          </a:xfrm>
          <a:prstGeom prst="rect">
            <a:avLst/>
          </a:prstGeom>
          <a:solidFill>
            <a:schemeClr val="bg1">
              <a:lumMod val="85000"/>
            </a:schemeClr>
          </a:solidFill>
        </p:spPr>
        <p:txBody>
          <a:bodyPr wrap="square">
            <a:spAutoFit/>
          </a:bodyPr>
          <a:lstStyle/>
          <a:p>
            <a:r>
              <a:rPr lang="en-US" sz="1400" dirty="0">
                <a:solidFill>
                  <a:srgbClr val="0000FF"/>
                </a:solidFill>
                <a:latin typeface="Consolas" pitchFamily="49" charset="0"/>
                <a:cs typeface="Consolas" pitchFamily="49" charset="0"/>
              </a:rPr>
              <a:t>switch</a:t>
            </a:r>
            <a:r>
              <a:rPr lang="en-US" sz="1400" dirty="0">
                <a:solidFill>
                  <a:prstClr val="black"/>
                </a:solidFill>
                <a:latin typeface="Consolas" pitchFamily="49" charset="0"/>
                <a:cs typeface="Consolas" pitchFamily="49" charset="0"/>
              </a:rPr>
              <a:t> (threads) {</a:t>
            </a:r>
          </a:p>
          <a:p>
            <a:r>
              <a:rPr lang="en-US" sz="1400" dirty="0">
                <a:solidFill>
                  <a:srgbClr val="0000FF"/>
                </a:solidFill>
                <a:latin typeface="Consolas" pitchFamily="49" charset="0"/>
                <a:cs typeface="Consolas" pitchFamily="49" charset="0"/>
              </a:rPr>
              <a:t>case</a:t>
            </a:r>
            <a:r>
              <a:rPr lang="en-US" sz="1400" dirty="0">
                <a:solidFill>
                  <a:prstClr val="black"/>
                </a:solidFill>
                <a:latin typeface="Consolas" pitchFamily="49" charset="0"/>
                <a:cs typeface="Consolas" pitchFamily="49" charset="0"/>
              </a:rPr>
              <a:t> 512:</a:t>
            </a:r>
          </a:p>
          <a:p>
            <a:r>
              <a:rPr lang="en-US" sz="1400" dirty="0">
                <a:solidFill>
                  <a:prstClr val="black"/>
                </a:solidFill>
                <a:latin typeface="Consolas" pitchFamily="49" charset="0"/>
                <a:cs typeface="Consolas" pitchFamily="49" charset="0"/>
              </a:rPr>
              <a:t>    </a:t>
            </a:r>
            <a:r>
              <a:rPr lang="en-US" sz="1400" dirty="0">
                <a:solidFill>
                  <a:srgbClr val="C00000"/>
                </a:solidFill>
                <a:latin typeface="Consolas" pitchFamily="49" charset="0"/>
                <a:cs typeface="Consolas" pitchFamily="49" charset="0"/>
              </a:rPr>
              <a:t>reduce6</a:t>
            </a:r>
            <a:r>
              <a:rPr lang="en-US" sz="1400" dirty="0">
                <a:solidFill>
                  <a:prstClr val="black"/>
                </a:solidFill>
                <a:latin typeface="Consolas" pitchFamily="49" charset="0"/>
                <a:cs typeface="Consolas" pitchFamily="49" charset="0"/>
              </a:rPr>
              <a:t>&lt;</a:t>
            </a:r>
            <a:r>
              <a:rPr lang="en-US" sz="1400" dirty="0">
                <a:solidFill>
                  <a:srgbClr val="C00000"/>
                </a:solidFill>
                <a:latin typeface="Consolas" pitchFamily="49" charset="0"/>
                <a:cs typeface="Consolas" pitchFamily="49" charset="0"/>
              </a:rPr>
              <a:t>512</a:t>
            </a:r>
            <a:r>
              <a:rPr lang="en-US" sz="1400" dirty="0">
                <a:solidFill>
                  <a:prstClr val="black"/>
                </a:solidFill>
                <a:latin typeface="Consolas" pitchFamily="49" charset="0"/>
                <a:cs typeface="Consolas" pitchFamily="49" charset="0"/>
              </a:rPr>
              <a:t>&gt;&lt;&lt;&lt; </a:t>
            </a:r>
            <a:r>
              <a:rPr lang="en-US" sz="1400" dirty="0" err="1">
                <a:solidFill>
                  <a:prstClr val="black"/>
                </a:solidFill>
                <a:latin typeface="Consolas" pitchFamily="49" charset="0"/>
                <a:cs typeface="Consolas" pitchFamily="49" charset="0"/>
              </a:rPr>
              <a:t>dimGrid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dimBlock</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smemSize</a:t>
            </a:r>
            <a:r>
              <a:rPr lang="en-US" sz="1400" dirty="0">
                <a:solidFill>
                  <a:prstClr val="black"/>
                </a:solidFill>
                <a:latin typeface="Consolas" pitchFamily="49" charset="0"/>
                <a:cs typeface="Consolas" pitchFamily="49" charset="0"/>
              </a:rPr>
              <a:t> &gt;&gt;&gt;(</a:t>
            </a:r>
            <a:r>
              <a:rPr lang="en-US" sz="1400" dirty="0" err="1">
                <a:solidFill>
                  <a:prstClr val="black"/>
                </a:solidFill>
                <a:latin typeface="Consolas" pitchFamily="49" charset="0"/>
                <a:cs typeface="Consolas" pitchFamily="49" charset="0"/>
              </a:rPr>
              <a:t>d_idata</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d_odata</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break</a:t>
            </a:r>
            <a:r>
              <a:rPr lang="en-US" sz="1400" dirty="0">
                <a:solidFill>
                  <a:prstClr val="black"/>
                </a:solidFill>
                <a:latin typeface="Consolas" pitchFamily="49" charset="0"/>
                <a:cs typeface="Consolas" pitchFamily="49" charset="0"/>
              </a:rPr>
              <a:t>;</a:t>
            </a:r>
          </a:p>
          <a:p>
            <a:r>
              <a:rPr lang="en-US" sz="1400" dirty="0">
                <a:solidFill>
                  <a:srgbClr val="0000FF"/>
                </a:solidFill>
                <a:latin typeface="Consolas" pitchFamily="49" charset="0"/>
                <a:cs typeface="Consolas" pitchFamily="49" charset="0"/>
              </a:rPr>
              <a:t>case</a:t>
            </a:r>
            <a:r>
              <a:rPr lang="en-US" sz="1400" dirty="0">
                <a:solidFill>
                  <a:prstClr val="black"/>
                </a:solidFill>
                <a:latin typeface="Consolas" pitchFamily="49" charset="0"/>
                <a:cs typeface="Consolas" pitchFamily="49" charset="0"/>
              </a:rPr>
              <a:t> 256:</a:t>
            </a:r>
          </a:p>
          <a:p>
            <a:r>
              <a:rPr lang="en-US" sz="1400" dirty="0">
                <a:solidFill>
                  <a:prstClr val="black"/>
                </a:solidFill>
                <a:latin typeface="Consolas" pitchFamily="49" charset="0"/>
                <a:cs typeface="Consolas" pitchFamily="49" charset="0"/>
              </a:rPr>
              <a:t>    </a:t>
            </a:r>
            <a:r>
              <a:rPr lang="en-US" sz="1400" dirty="0">
                <a:solidFill>
                  <a:srgbClr val="C00000"/>
                </a:solidFill>
                <a:latin typeface="Consolas" pitchFamily="49" charset="0"/>
                <a:cs typeface="Consolas" pitchFamily="49" charset="0"/>
              </a:rPr>
              <a:t>reduce6</a:t>
            </a:r>
            <a:r>
              <a:rPr lang="en-US" sz="1400" dirty="0">
                <a:solidFill>
                  <a:prstClr val="black"/>
                </a:solidFill>
                <a:latin typeface="Consolas" pitchFamily="49" charset="0"/>
                <a:cs typeface="Consolas" pitchFamily="49" charset="0"/>
              </a:rPr>
              <a:t>&lt;</a:t>
            </a:r>
            <a:r>
              <a:rPr lang="en-US" sz="1400" dirty="0">
                <a:solidFill>
                  <a:srgbClr val="C00000"/>
                </a:solidFill>
                <a:latin typeface="Consolas" pitchFamily="49" charset="0"/>
                <a:cs typeface="Consolas" pitchFamily="49" charset="0"/>
              </a:rPr>
              <a:t>256</a:t>
            </a:r>
            <a:r>
              <a:rPr lang="en-US" sz="1400" dirty="0">
                <a:solidFill>
                  <a:prstClr val="black"/>
                </a:solidFill>
                <a:latin typeface="Consolas" pitchFamily="49" charset="0"/>
                <a:cs typeface="Consolas" pitchFamily="49" charset="0"/>
              </a:rPr>
              <a:t>&gt;&lt;&lt;&lt; </a:t>
            </a:r>
            <a:r>
              <a:rPr lang="en-US" sz="1400" dirty="0" err="1">
                <a:solidFill>
                  <a:prstClr val="black"/>
                </a:solidFill>
                <a:latin typeface="Consolas" pitchFamily="49" charset="0"/>
                <a:cs typeface="Consolas" pitchFamily="49" charset="0"/>
              </a:rPr>
              <a:t>dimGrid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dimBlock</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smemSize</a:t>
            </a:r>
            <a:r>
              <a:rPr lang="en-US" sz="1400" dirty="0">
                <a:solidFill>
                  <a:prstClr val="black"/>
                </a:solidFill>
                <a:latin typeface="Consolas" pitchFamily="49" charset="0"/>
                <a:cs typeface="Consolas" pitchFamily="49" charset="0"/>
              </a:rPr>
              <a:t> &gt;&gt;&gt;(</a:t>
            </a:r>
            <a:r>
              <a:rPr lang="en-US" sz="1400" dirty="0" err="1">
                <a:solidFill>
                  <a:prstClr val="black"/>
                </a:solidFill>
                <a:latin typeface="Consolas" pitchFamily="49" charset="0"/>
                <a:cs typeface="Consolas" pitchFamily="49" charset="0"/>
              </a:rPr>
              <a:t>d_idata</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d_odata</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break</a:t>
            </a:r>
            <a:r>
              <a:rPr lang="en-US" sz="1400" dirty="0">
                <a:solidFill>
                  <a:prstClr val="black"/>
                </a:solidFill>
                <a:latin typeface="Consolas" pitchFamily="49" charset="0"/>
                <a:cs typeface="Consolas" pitchFamily="49" charset="0"/>
              </a:rPr>
              <a:t>;</a:t>
            </a:r>
          </a:p>
          <a:p>
            <a:r>
              <a:rPr lang="en-US" sz="1400" dirty="0">
                <a:solidFill>
                  <a:srgbClr val="0000FF"/>
                </a:solidFill>
                <a:latin typeface="Consolas" pitchFamily="49" charset="0"/>
                <a:cs typeface="Consolas" pitchFamily="49" charset="0"/>
              </a:rPr>
              <a:t>case</a:t>
            </a:r>
            <a:r>
              <a:rPr lang="en-US" sz="1400" dirty="0">
                <a:solidFill>
                  <a:prstClr val="black"/>
                </a:solidFill>
                <a:latin typeface="Consolas" pitchFamily="49" charset="0"/>
                <a:cs typeface="Consolas" pitchFamily="49" charset="0"/>
              </a:rPr>
              <a:t> 128:</a:t>
            </a:r>
          </a:p>
          <a:p>
            <a:r>
              <a:rPr lang="en-US" sz="1400" dirty="0">
                <a:solidFill>
                  <a:prstClr val="black"/>
                </a:solidFill>
                <a:latin typeface="Consolas" pitchFamily="49" charset="0"/>
                <a:cs typeface="Consolas" pitchFamily="49" charset="0"/>
              </a:rPr>
              <a:t>    </a:t>
            </a:r>
            <a:r>
              <a:rPr lang="en-US" sz="1400" dirty="0">
                <a:solidFill>
                  <a:srgbClr val="C00000"/>
                </a:solidFill>
                <a:latin typeface="Consolas" pitchFamily="49" charset="0"/>
                <a:cs typeface="Consolas" pitchFamily="49" charset="0"/>
              </a:rPr>
              <a:t>reduce6</a:t>
            </a:r>
            <a:r>
              <a:rPr lang="en-US" sz="1400" dirty="0">
                <a:solidFill>
                  <a:prstClr val="black"/>
                </a:solidFill>
                <a:latin typeface="Consolas" pitchFamily="49" charset="0"/>
                <a:cs typeface="Consolas" pitchFamily="49" charset="0"/>
              </a:rPr>
              <a:t>&lt;</a:t>
            </a:r>
            <a:r>
              <a:rPr lang="en-US" sz="1400" dirty="0">
                <a:solidFill>
                  <a:srgbClr val="C00000"/>
                </a:solidFill>
                <a:latin typeface="Consolas" pitchFamily="49" charset="0"/>
                <a:cs typeface="Consolas" pitchFamily="49" charset="0"/>
              </a:rPr>
              <a:t>128</a:t>
            </a:r>
            <a:r>
              <a:rPr lang="en-US" sz="1400" dirty="0">
                <a:solidFill>
                  <a:prstClr val="black"/>
                </a:solidFill>
                <a:latin typeface="Consolas" pitchFamily="49" charset="0"/>
                <a:cs typeface="Consolas" pitchFamily="49" charset="0"/>
              </a:rPr>
              <a:t>&gt;&lt;&lt;&lt; </a:t>
            </a:r>
            <a:r>
              <a:rPr lang="en-US" sz="1400" dirty="0" err="1">
                <a:solidFill>
                  <a:prstClr val="black"/>
                </a:solidFill>
                <a:latin typeface="Consolas" pitchFamily="49" charset="0"/>
                <a:cs typeface="Consolas" pitchFamily="49" charset="0"/>
              </a:rPr>
              <a:t>dimGrid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dimBlock</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smemSize</a:t>
            </a:r>
            <a:r>
              <a:rPr lang="en-US" sz="1400" dirty="0">
                <a:solidFill>
                  <a:prstClr val="black"/>
                </a:solidFill>
                <a:latin typeface="Consolas" pitchFamily="49" charset="0"/>
                <a:cs typeface="Consolas" pitchFamily="49" charset="0"/>
              </a:rPr>
              <a:t> &gt;&gt;&gt;(</a:t>
            </a:r>
            <a:r>
              <a:rPr lang="en-US" sz="1400" dirty="0" err="1">
                <a:solidFill>
                  <a:prstClr val="black"/>
                </a:solidFill>
                <a:latin typeface="Consolas" pitchFamily="49" charset="0"/>
                <a:cs typeface="Consolas" pitchFamily="49" charset="0"/>
              </a:rPr>
              <a:t>d_idata</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d_odata</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break</a:t>
            </a:r>
            <a:r>
              <a:rPr lang="en-US" sz="1400" dirty="0">
                <a:solidFill>
                  <a:prstClr val="black"/>
                </a:solidFill>
                <a:latin typeface="Consolas" pitchFamily="49" charset="0"/>
                <a:cs typeface="Consolas" pitchFamily="49" charset="0"/>
              </a:rPr>
              <a:t>;</a:t>
            </a:r>
          </a:p>
          <a:p>
            <a:r>
              <a:rPr lang="en-US" sz="1400" dirty="0">
                <a:solidFill>
                  <a:srgbClr val="0000FF"/>
                </a:solidFill>
                <a:latin typeface="Consolas" pitchFamily="49" charset="0"/>
                <a:cs typeface="Consolas" pitchFamily="49" charset="0"/>
              </a:rPr>
              <a:t>case</a:t>
            </a:r>
            <a:r>
              <a:rPr lang="en-US" sz="1400" dirty="0">
                <a:solidFill>
                  <a:prstClr val="black"/>
                </a:solidFill>
                <a:latin typeface="Consolas" pitchFamily="49" charset="0"/>
                <a:cs typeface="Consolas" pitchFamily="49" charset="0"/>
              </a:rPr>
              <a:t> 64:</a:t>
            </a:r>
          </a:p>
          <a:p>
            <a:r>
              <a:rPr lang="en-US" sz="1400" dirty="0">
                <a:solidFill>
                  <a:prstClr val="black"/>
                </a:solidFill>
                <a:latin typeface="Consolas" pitchFamily="49" charset="0"/>
                <a:cs typeface="Consolas" pitchFamily="49" charset="0"/>
              </a:rPr>
              <a:t>    </a:t>
            </a:r>
            <a:r>
              <a:rPr lang="en-US" sz="1400" dirty="0">
                <a:solidFill>
                  <a:srgbClr val="C00000"/>
                </a:solidFill>
                <a:latin typeface="Consolas" pitchFamily="49" charset="0"/>
                <a:cs typeface="Consolas" pitchFamily="49" charset="0"/>
              </a:rPr>
              <a:t>reduce6</a:t>
            </a:r>
            <a:r>
              <a:rPr lang="en-US" sz="1400" dirty="0">
                <a:solidFill>
                  <a:prstClr val="black"/>
                </a:solidFill>
                <a:latin typeface="Consolas" pitchFamily="49" charset="0"/>
                <a:cs typeface="Consolas" pitchFamily="49" charset="0"/>
              </a:rPr>
              <a:t>&lt; </a:t>
            </a:r>
            <a:r>
              <a:rPr lang="en-US" sz="1400" dirty="0">
                <a:solidFill>
                  <a:srgbClr val="C00000"/>
                </a:solidFill>
                <a:latin typeface="Consolas" pitchFamily="49" charset="0"/>
                <a:cs typeface="Consolas" pitchFamily="49" charset="0"/>
              </a:rPr>
              <a:t>64</a:t>
            </a:r>
            <a:r>
              <a:rPr lang="en-US" sz="1400" dirty="0">
                <a:solidFill>
                  <a:prstClr val="black"/>
                </a:solidFill>
                <a:latin typeface="Consolas" pitchFamily="49" charset="0"/>
                <a:cs typeface="Consolas" pitchFamily="49" charset="0"/>
              </a:rPr>
              <a:t>&gt;&lt;&lt;&lt; </a:t>
            </a:r>
            <a:r>
              <a:rPr lang="en-US" sz="1400" dirty="0" err="1">
                <a:solidFill>
                  <a:prstClr val="black"/>
                </a:solidFill>
                <a:latin typeface="Consolas" pitchFamily="49" charset="0"/>
                <a:cs typeface="Consolas" pitchFamily="49" charset="0"/>
              </a:rPr>
              <a:t>dimGrid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dimBlock</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smemSize</a:t>
            </a:r>
            <a:r>
              <a:rPr lang="en-US" sz="1400" dirty="0">
                <a:solidFill>
                  <a:prstClr val="black"/>
                </a:solidFill>
                <a:latin typeface="Consolas" pitchFamily="49" charset="0"/>
                <a:cs typeface="Consolas" pitchFamily="49" charset="0"/>
              </a:rPr>
              <a:t> &gt;&gt;&gt;(</a:t>
            </a:r>
            <a:r>
              <a:rPr lang="en-US" sz="1400" dirty="0" err="1">
                <a:solidFill>
                  <a:prstClr val="black"/>
                </a:solidFill>
                <a:latin typeface="Consolas" pitchFamily="49" charset="0"/>
                <a:cs typeface="Consolas" pitchFamily="49" charset="0"/>
              </a:rPr>
              <a:t>d_idata</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d_odata</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break</a:t>
            </a:r>
            <a:r>
              <a:rPr lang="en-US" sz="1400" dirty="0">
                <a:solidFill>
                  <a:prstClr val="black"/>
                </a:solidFill>
                <a:latin typeface="Consolas" pitchFamily="49" charset="0"/>
                <a:cs typeface="Consolas" pitchFamily="49" charset="0"/>
              </a:rPr>
              <a:t>;</a:t>
            </a:r>
          </a:p>
          <a:p>
            <a:r>
              <a:rPr lang="en-US" sz="1400" dirty="0">
                <a:solidFill>
                  <a:srgbClr val="0000FF"/>
                </a:solidFill>
                <a:latin typeface="Consolas" pitchFamily="49" charset="0"/>
                <a:cs typeface="Consolas" pitchFamily="49" charset="0"/>
              </a:rPr>
              <a:t>case</a:t>
            </a:r>
            <a:r>
              <a:rPr lang="en-US" sz="1400" dirty="0">
                <a:solidFill>
                  <a:prstClr val="black"/>
                </a:solidFill>
                <a:latin typeface="Consolas" pitchFamily="49" charset="0"/>
                <a:cs typeface="Consolas" pitchFamily="49" charset="0"/>
              </a:rPr>
              <a:t> 32:</a:t>
            </a:r>
          </a:p>
          <a:p>
            <a:r>
              <a:rPr lang="en-US" sz="1400" dirty="0">
                <a:solidFill>
                  <a:prstClr val="black"/>
                </a:solidFill>
                <a:latin typeface="Consolas" pitchFamily="49" charset="0"/>
                <a:cs typeface="Consolas" pitchFamily="49" charset="0"/>
              </a:rPr>
              <a:t>    </a:t>
            </a:r>
            <a:r>
              <a:rPr lang="en-US" sz="1400" dirty="0">
                <a:solidFill>
                  <a:srgbClr val="C00000"/>
                </a:solidFill>
                <a:latin typeface="Consolas" pitchFamily="49" charset="0"/>
                <a:cs typeface="Consolas" pitchFamily="49" charset="0"/>
              </a:rPr>
              <a:t>reduce6</a:t>
            </a:r>
            <a:r>
              <a:rPr lang="en-US" sz="1400" dirty="0">
                <a:solidFill>
                  <a:prstClr val="black"/>
                </a:solidFill>
                <a:latin typeface="Consolas" pitchFamily="49" charset="0"/>
                <a:cs typeface="Consolas" pitchFamily="49" charset="0"/>
              </a:rPr>
              <a:t>&lt; </a:t>
            </a:r>
            <a:r>
              <a:rPr lang="en-US" sz="1400" dirty="0">
                <a:solidFill>
                  <a:srgbClr val="C00000"/>
                </a:solidFill>
                <a:latin typeface="Consolas" pitchFamily="49" charset="0"/>
                <a:cs typeface="Consolas" pitchFamily="49" charset="0"/>
              </a:rPr>
              <a:t>32</a:t>
            </a:r>
            <a:r>
              <a:rPr lang="en-US" sz="1400" dirty="0">
                <a:solidFill>
                  <a:prstClr val="black"/>
                </a:solidFill>
                <a:latin typeface="Consolas" pitchFamily="49" charset="0"/>
                <a:cs typeface="Consolas" pitchFamily="49" charset="0"/>
              </a:rPr>
              <a:t>&gt;&lt;&lt;&lt; </a:t>
            </a:r>
            <a:r>
              <a:rPr lang="en-US" sz="1400" dirty="0" err="1">
                <a:solidFill>
                  <a:prstClr val="black"/>
                </a:solidFill>
                <a:latin typeface="Consolas" pitchFamily="49" charset="0"/>
                <a:cs typeface="Consolas" pitchFamily="49" charset="0"/>
              </a:rPr>
              <a:t>dimGrid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dimBlock</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smemSize</a:t>
            </a:r>
            <a:r>
              <a:rPr lang="en-US" sz="1400" dirty="0">
                <a:solidFill>
                  <a:prstClr val="black"/>
                </a:solidFill>
                <a:latin typeface="Consolas" pitchFamily="49" charset="0"/>
                <a:cs typeface="Consolas" pitchFamily="49" charset="0"/>
              </a:rPr>
              <a:t> &gt;&gt;&gt;(</a:t>
            </a:r>
            <a:r>
              <a:rPr lang="en-US" sz="1400" dirty="0" err="1">
                <a:solidFill>
                  <a:prstClr val="black"/>
                </a:solidFill>
                <a:latin typeface="Consolas" pitchFamily="49" charset="0"/>
                <a:cs typeface="Consolas" pitchFamily="49" charset="0"/>
              </a:rPr>
              <a:t>d_idata</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d_odata</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break</a:t>
            </a:r>
            <a:r>
              <a:rPr lang="en-US" sz="1400" dirty="0">
                <a:solidFill>
                  <a:prstClr val="black"/>
                </a:solidFill>
                <a:latin typeface="Consolas" pitchFamily="49" charset="0"/>
                <a:cs typeface="Consolas" pitchFamily="49" charset="0"/>
              </a:rPr>
              <a:t>;</a:t>
            </a:r>
          </a:p>
          <a:p>
            <a:r>
              <a:rPr lang="en-US" sz="1400" dirty="0">
                <a:solidFill>
                  <a:srgbClr val="0000FF"/>
                </a:solidFill>
                <a:latin typeface="Consolas" pitchFamily="49" charset="0"/>
                <a:cs typeface="Consolas" pitchFamily="49" charset="0"/>
              </a:rPr>
              <a:t>case</a:t>
            </a:r>
            <a:r>
              <a:rPr lang="en-US" sz="1400" dirty="0">
                <a:solidFill>
                  <a:prstClr val="black"/>
                </a:solidFill>
                <a:latin typeface="Consolas" pitchFamily="49" charset="0"/>
                <a:cs typeface="Consolas" pitchFamily="49" charset="0"/>
              </a:rPr>
              <a:t> 16:</a:t>
            </a:r>
          </a:p>
          <a:p>
            <a:r>
              <a:rPr lang="en-US" sz="1400" dirty="0">
                <a:solidFill>
                  <a:prstClr val="black"/>
                </a:solidFill>
                <a:latin typeface="Consolas" pitchFamily="49" charset="0"/>
                <a:cs typeface="Consolas" pitchFamily="49" charset="0"/>
              </a:rPr>
              <a:t>    </a:t>
            </a:r>
            <a:r>
              <a:rPr lang="en-US" sz="1400" dirty="0">
                <a:solidFill>
                  <a:srgbClr val="C00000"/>
                </a:solidFill>
                <a:latin typeface="Consolas" pitchFamily="49" charset="0"/>
                <a:cs typeface="Consolas" pitchFamily="49" charset="0"/>
              </a:rPr>
              <a:t>reduce6</a:t>
            </a:r>
            <a:r>
              <a:rPr lang="en-US" sz="1400" dirty="0">
                <a:solidFill>
                  <a:prstClr val="black"/>
                </a:solidFill>
                <a:latin typeface="Consolas" pitchFamily="49" charset="0"/>
                <a:cs typeface="Consolas" pitchFamily="49" charset="0"/>
              </a:rPr>
              <a:t>&lt; </a:t>
            </a:r>
            <a:r>
              <a:rPr lang="en-US" sz="1400" dirty="0">
                <a:solidFill>
                  <a:srgbClr val="C00000"/>
                </a:solidFill>
                <a:latin typeface="Consolas" pitchFamily="49" charset="0"/>
                <a:cs typeface="Consolas" pitchFamily="49" charset="0"/>
              </a:rPr>
              <a:t>16</a:t>
            </a:r>
            <a:r>
              <a:rPr lang="en-US" sz="1400" dirty="0">
                <a:solidFill>
                  <a:prstClr val="black"/>
                </a:solidFill>
                <a:latin typeface="Consolas" pitchFamily="49" charset="0"/>
                <a:cs typeface="Consolas" pitchFamily="49" charset="0"/>
              </a:rPr>
              <a:t>&gt;&lt;&lt;&lt; </a:t>
            </a:r>
            <a:r>
              <a:rPr lang="en-US" sz="1400" dirty="0" err="1">
                <a:solidFill>
                  <a:prstClr val="black"/>
                </a:solidFill>
                <a:latin typeface="Consolas" pitchFamily="49" charset="0"/>
                <a:cs typeface="Consolas" pitchFamily="49" charset="0"/>
              </a:rPr>
              <a:t>dimGrid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dimBlock</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smemSize</a:t>
            </a:r>
            <a:r>
              <a:rPr lang="en-US" sz="1400" dirty="0">
                <a:solidFill>
                  <a:prstClr val="black"/>
                </a:solidFill>
                <a:latin typeface="Consolas" pitchFamily="49" charset="0"/>
                <a:cs typeface="Consolas" pitchFamily="49" charset="0"/>
              </a:rPr>
              <a:t> &gt;&gt;&gt;(</a:t>
            </a:r>
            <a:r>
              <a:rPr lang="en-US" sz="1400" dirty="0" err="1">
                <a:solidFill>
                  <a:prstClr val="black"/>
                </a:solidFill>
                <a:latin typeface="Consolas" pitchFamily="49" charset="0"/>
                <a:cs typeface="Consolas" pitchFamily="49" charset="0"/>
              </a:rPr>
              <a:t>d_idata</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d_odata</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break</a:t>
            </a:r>
            <a:r>
              <a:rPr lang="en-US" sz="1400" dirty="0">
                <a:solidFill>
                  <a:prstClr val="black"/>
                </a:solidFill>
                <a:latin typeface="Consolas" pitchFamily="49" charset="0"/>
                <a:cs typeface="Consolas" pitchFamily="49" charset="0"/>
              </a:rPr>
              <a:t>;</a:t>
            </a:r>
          </a:p>
          <a:p>
            <a:r>
              <a:rPr lang="en-US" sz="1400" dirty="0">
                <a:solidFill>
                  <a:srgbClr val="0000FF"/>
                </a:solidFill>
                <a:latin typeface="Consolas" pitchFamily="49" charset="0"/>
                <a:cs typeface="Consolas" pitchFamily="49" charset="0"/>
              </a:rPr>
              <a:t>case</a:t>
            </a:r>
            <a:r>
              <a:rPr lang="en-US" sz="1400" dirty="0">
                <a:solidFill>
                  <a:prstClr val="black"/>
                </a:solidFill>
                <a:latin typeface="Consolas" pitchFamily="49" charset="0"/>
                <a:cs typeface="Consolas" pitchFamily="49" charset="0"/>
              </a:rPr>
              <a:t>  8:</a:t>
            </a:r>
          </a:p>
          <a:p>
            <a:r>
              <a:rPr lang="en-US" sz="1400" dirty="0">
                <a:solidFill>
                  <a:prstClr val="black"/>
                </a:solidFill>
                <a:latin typeface="Consolas" pitchFamily="49" charset="0"/>
                <a:cs typeface="Consolas" pitchFamily="49" charset="0"/>
              </a:rPr>
              <a:t>    </a:t>
            </a:r>
            <a:r>
              <a:rPr lang="en-US" sz="1400" dirty="0">
                <a:solidFill>
                  <a:srgbClr val="C00000"/>
                </a:solidFill>
                <a:latin typeface="Consolas" pitchFamily="49" charset="0"/>
                <a:cs typeface="Consolas" pitchFamily="49" charset="0"/>
              </a:rPr>
              <a:t>reduce6</a:t>
            </a:r>
            <a:r>
              <a:rPr lang="en-US" sz="1400" dirty="0">
                <a:solidFill>
                  <a:prstClr val="black"/>
                </a:solidFill>
                <a:latin typeface="Consolas" pitchFamily="49" charset="0"/>
                <a:cs typeface="Consolas" pitchFamily="49" charset="0"/>
              </a:rPr>
              <a:t>&lt;  </a:t>
            </a:r>
            <a:r>
              <a:rPr lang="en-US" sz="1400" dirty="0">
                <a:solidFill>
                  <a:srgbClr val="C00000"/>
                </a:solidFill>
                <a:latin typeface="Consolas" pitchFamily="49" charset="0"/>
                <a:cs typeface="Consolas" pitchFamily="49" charset="0"/>
              </a:rPr>
              <a:t>8</a:t>
            </a:r>
            <a:r>
              <a:rPr lang="en-US" sz="1400" dirty="0">
                <a:solidFill>
                  <a:prstClr val="black"/>
                </a:solidFill>
                <a:latin typeface="Consolas" pitchFamily="49" charset="0"/>
                <a:cs typeface="Consolas" pitchFamily="49" charset="0"/>
              </a:rPr>
              <a:t>&gt;&lt;&lt;&lt; </a:t>
            </a:r>
            <a:r>
              <a:rPr lang="en-US" sz="1400" dirty="0" err="1">
                <a:solidFill>
                  <a:prstClr val="black"/>
                </a:solidFill>
                <a:latin typeface="Consolas" pitchFamily="49" charset="0"/>
                <a:cs typeface="Consolas" pitchFamily="49" charset="0"/>
              </a:rPr>
              <a:t>dimGrid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dimBlock</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smemSize</a:t>
            </a:r>
            <a:r>
              <a:rPr lang="en-US" sz="1400" dirty="0">
                <a:solidFill>
                  <a:prstClr val="black"/>
                </a:solidFill>
                <a:latin typeface="Consolas" pitchFamily="49" charset="0"/>
                <a:cs typeface="Consolas" pitchFamily="49" charset="0"/>
              </a:rPr>
              <a:t> &gt;&gt;&gt;(</a:t>
            </a:r>
            <a:r>
              <a:rPr lang="en-US" sz="1400" dirty="0" err="1">
                <a:solidFill>
                  <a:prstClr val="black"/>
                </a:solidFill>
                <a:latin typeface="Consolas" pitchFamily="49" charset="0"/>
                <a:cs typeface="Consolas" pitchFamily="49" charset="0"/>
              </a:rPr>
              <a:t>d_idata</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d_odata</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break</a:t>
            </a:r>
            <a:r>
              <a:rPr lang="en-US" sz="1400" dirty="0">
                <a:solidFill>
                  <a:prstClr val="black"/>
                </a:solidFill>
                <a:latin typeface="Consolas" pitchFamily="49" charset="0"/>
                <a:cs typeface="Consolas" pitchFamily="49" charset="0"/>
              </a:rPr>
              <a:t>;</a:t>
            </a:r>
          </a:p>
          <a:p>
            <a:r>
              <a:rPr lang="en-US" sz="1400" dirty="0">
                <a:solidFill>
                  <a:srgbClr val="0000FF"/>
                </a:solidFill>
                <a:latin typeface="Consolas" pitchFamily="49" charset="0"/>
                <a:cs typeface="Consolas" pitchFamily="49" charset="0"/>
              </a:rPr>
              <a:t>case</a:t>
            </a:r>
            <a:r>
              <a:rPr lang="en-US" sz="1400" dirty="0">
                <a:solidFill>
                  <a:prstClr val="black"/>
                </a:solidFill>
                <a:latin typeface="Consolas" pitchFamily="49" charset="0"/>
                <a:cs typeface="Consolas" pitchFamily="49" charset="0"/>
              </a:rPr>
              <a:t>  4:</a:t>
            </a:r>
          </a:p>
          <a:p>
            <a:r>
              <a:rPr lang="en-US" sz="1400" dirty="0">
                <a:solidFill>
                  <a:prstClr val="black"/>
                </a:solidFill>
                <a:latin typeface="Consolas" pitchFamily="49" charset="0"/>
                <a:cs typeface="Consolas" pitchFamily="49" charset="0"/>
              </a:rPr>
              <a:t>    </a:t>
            </a:r>
            <a:r>
              <a:rPr lang="en-US" sz="1400" dirty="0">
                <a:solidFill>
                  <a:srgbClr val="C00000"/>
                </a:solidFill>
                <a:latin typeface="Consolas" pitchFamily="49" charset="0"/>
                <a:cs typeface="Consolas" pitchFamily="49" charset="0"/>
              </a:rPr>
              <a:t>reduce6</a:t>
            </a:r>
            <a:r>
              <a:rPr lang="en-US" sz="1400" dirty="0">
                <a:solidFill>
                  <a:prstClr val="black"/>
                </a:solidFill>
                <a:latin typeface="Consolas" pitchFamily="49" charset="0"/>
                <a:cs typeface="Consolas" pitchFamily="49" charset="0"/>
              </a:rPr>
              <a:t>&lt;  </a:t>
            </a:r>
            <a:r>
              <a:rPr lang="en-US" sz="1400" dirty="0">
                <a:solidFill>
                  <a:srgbClr val="C00000"/>
                </a:solidFill>
                <a:latin typeface="Consolas" pitchFamily="49" charset="0"/>
                <a:cs typeface="Consolas" pitchFamily="49" charset="0"/>
              </a:rPr>
              <a:t>4</a:t>
            </a:r>
            <a:r>
              <a:rPr lang="en-US" sz="1400" dirty="0">
                <a:solidFill>
                  <a:prstClr val="black"/>
                </a:solidFill>
                <a:latin typeface="Consolas" pitchFamily="49" charset="0"/>
                <a:cs typeface="Consolas" pitchFamily="49" charset="0"/>
              </a:rPr>
              <a:t>&gt;&lt;&lt;&lt; </a:t>
            </a:r>
            <a:r>
              <a:rPr lang="en-US" sz="1400" dirty="0" err="1">
                <a:solidFill>
                  <a:prstClr val="black"/>
                </a:solidFill>
                <a:latin typeface="Consolas" pitchFamily="49" charset="0"/>
                <a:cs typeface="Consolas" pitchFamily="49" charset="0"/>
              </a:rPr>
              <a:t>dimGrid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dimBlock</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smemSize</a:t>
            </a:r>
            <a:r>
              <a:rPr lang="en-US" sz="1400" dirty="0">
                <a:solidFill>
                  <a:prstClr val="black"/>
                </a:solidFill>
                <a:latin typeface="Consolas" pitchFamily="49" charset="0"/>
                <a:cs typeface="Consolas" pitchFamily="49" charset="0"/>
              </a:rPr>
              <a:t> &gt;&gt;&gt;(</a:t>
            </a:r>
            <a:r>
              <a:rPr lang="en-US" sz="1400" dirty="0" err="1">
                <a:solidFill>
                  <a:prstClr val="black"/>
                </a:solidFill>
                <a:latin typeface="Consolas" pitchFamily="49" charset="0"/>
                <a:cs typeface="Consolas" pitchFamily="49" charset="0"/>
              </a:rPr>
              <a:t>d_idata</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d_odata</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break</a:t>
            </a:r>
            <a:r>
              <a:rPr lang="en-US" sz="1400" dirty="0">
                <a:solidFill>
                  <a:prstClr val="black"/>
                </a:solidFill>
                <a:latin typeface="Consolas" pitchFamily="49" charset="0"/>
                <a:cs typeface="Consolas" pitchFamily="49" charset="0"/>
              </a:rPr>
              <a:t>;</a:t>
            </a:r>
          </a:p>
          <a:p>
            <a:r>
              <a:rPr lang="en-US" sz="1400" dirty="0">
                <a:solidFill>
                  <a:srgbClr val="0000FF"/>
                </a:solidFill>
                <a:latin typeface="Consolas" pitchFamily="49" charset="0"/>
                <a:cs typeface="Consolas" pitchFamily="49" charset="0"/>
              </a:rPr>
              <a:t>case</a:t>
            </a:r>
            <a:r>
              <a:rPr lang="en-US" sz="1400" dirty="0">
                <a:solidFill>
                  <a:prstClr val="black"/>
                </a:solidFill>
                <a:latin typeface="Consolas" pitchFamily="49" charset="0"/>
                <a:cs typeface="Consolas" pitchFamily="49" charset="0"/>
              </a:rPr>
              <a:t>  2:</a:t>
            </a:r>
          </a:p>
          <a:p>
            <a:r>
              <a:rPr lang="en-US" sz="1400" dirty="0">
                <a:solidFill>
                  <a:prstClr val="black"/>
                </a:solidFill>
                <a:latin typeface="Consolas" pitchFamily="49" charset="0"/>
                <a:cs typeface="Consolas" pitchFamily="49" charset="0"/>
              </a:rPr>
              <a:t>    </a:t>
            </a:r>
            <a:r>
              <a:rPr lang="en-US" sz="1400" dirty="0">
                <a:solidFill>
                  <a:srgbClr val="C00000"/>
                </a:solidFill>
                <a:latin typeface="Consolas" pitchFamily="49" charset="0"/>
                <a:cs typeface="Consolas" pitchFamily="49" charset="0"/>
              </a:rPr>
              <a:t>reduce6</a:t>
            </a:r>
            <a:r>
              <a:rPr lang="en-US" sz="1400" dirty="0">
                <a:solidFill>
                  <a:prstClr val="black"/>
                </a:solidFill>
                <a:latin typeface="Consolas" pitchFamily="49" charset="0"/>
                <a:cs typeface="Consolas" pitchFamily="49" charset="0"/>
              </a:rPr>
              <a:t>&lt;  </a:t>
            </a:r>
            <a:r>
              <a:rPr lang="en-US" sz="1400" dirty="0">
                <a:solidFill>
                  <a:srgbClr val="C00000"/>
                </a:solidFill>
                <a:latin typeface="Consolas" pitchFamily="49" charset="0"/>
                <a:cs typeface="Consolas" pitchFamily="49" charset="0"/>
              </a:rPr>
              <a:t>2</a:t>
            </a:r>
            <a:r>
              <a:rPr lang="en-US" sz="1400" dirty="0">
                <a:solidFill>
                  <a:prstClr val="black"/>
                </a:solidFill>
                <a:latin typeface="Consolas" pitchFamily="49" charset="0"/>
                <a:cs typeface="Consolas" pitchFamily="49" charset="0"/>
              </a:rPr>
              <a:t>&gt;&lt;&lt;&lt; </a:t>
            </a:r>
            <a:r>
              <a:rPr lang="en-US" sz="1400" dirty="0" err="1">
                <a:solidFill>
                  <a:prstClr val="black"/>
                </a:solidFill>
                <a:latin typeface="Consolas" pitchFamily="49" charset="0"/>
                <a:cs typeface="Consolas" pitchFamily="49" charset="0"/>
              </a:rPr>
              <a:t>dimGrid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dimBlock</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smemSize</a:t>
            </a:r>
            <a:r>
              <a:rPr lang="en-US" sz="1400" dirty="0">
                <a:solidFill>
                  <a:prstClr val="black"/>
                </a:solidFill>
                <a:latin typeface="Consolas" pitchFamily="49" charset="0"/>
                <a:cs typeface="Consolas" pitchFamily="49" charset="0"/>
              </a:rPr>
              <a:t> &gt;&gt;&gt;(</a:t>
            </a:r>
            <a:r>
              <a:rPr lang="en-US" sz="1400" dirty="0" err="1">
                <a:solidFill>
                  <a:prstClr val="black"/>
                </a:solidFill>
                <a:latin typeface="Consolas" pitchFamily="49" charset="0"/>
                <a:cs typeface="Consolas" pitchFamily="49" charset="0"/>
              </a:rPr>
              <a:t>d_idata</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d_odata</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break</a:t>
            </a:r>
            <a:r>
              <a:rPr lang="en-US" sz="1400" dirty="0">
                <a:solidFill>
                  <a:prstClr val="black"/>
                </a:solidFill>
                <a:latin typeface="Consolas" pitchFamily="49" charset="0"/>
                <a:cs typeface="Consolas" pitchFamily="49" charset="0"/>
              </a:rPr>
              <a:t>;</a:t>
            </a:r>
          </a:p>
          <a:p>
            <a:r>
              <a:rPr lang="en-US" sz="1400" dirty="0">
                <a:solidFill>
                  <a:srgbClr val="0000FF"/>
                </a:solidFill>
                <a:latin typeface="Consolas" pitchFamily="49" charset="0"/>
                <a:cs typeface="Consolas" pitchFamily="49" charset="0"/>
              </a:rPr>
              <a:t>case</a:t>
            </a:r>
            <a:r>
              <a:rPr lang="en-US" sz="1400" dirty="0">
                <a:solidFill>
                  <a:prstClr val="black"/>
                </a:solidFill>
                <a:latin typeface="Consolas" pitchFamily="49" charset="0"/>
                <a:cs typeface="Consolas" pitchFamily="49" charset="0"/>
              </a:rPr>
              <a:t>  1:</a:t>
            </a:r>
          </a:p>
          <a:p>
            <a:r>
              <a:rPr lang="en-US" sz="1400" dirty="0">
                <a:solidFill>
                  <a:prstClr val="black"/>
                </a:solidFill>
                <a:latin typeface="Consolas" pitchFamily="49" charset="0"/>
                <a:cs typeface="Consolas" pitchFamily="49" charset="0"/>
              </a:rPr>
              <a:t>    </a:t>
            </a:r>
            <a:r>
              <a:rPr lang="en-US" sz="1400" dirty="0">
                <a:solidFill>
                  <a:srgbClr val="C00000"/>
                </a:solidFill>
                <a:latin typeface="Consolas" pitchFamily="49" charset="0"/>
                <a:cs typeface="Consolas" pitchFamily="49" charset="0"/>
              </a:rPr>
              <a:t>reduce6</a:t>
            </a:r>
            <a:r>
              <a:rPr lang="en-US" sz="1400" dirty="0">
                <a:solidFill>
                  <a:prstClr val="black"/>
                </a:solidFill>
                <a:latin typeface="Consolas" pitchFamily="49" charset="0"/>
                <a:cs typeface="Consolas" pitchFamily="49" charset="0"/>
              </a:rPr>
              <a:t>&lt;  </a:t>
            </a:r>
            <a:r>
              <a:rPr lang="en-US" sz="1400" dirty="0">
                <a:solidFill>
                  <a:srgbClr val="C00000"/>
                </a:solidFill>
                <a:latin typeface="Consolas" pitchFamily="49" charset="0"/>
                <a:cs typeface="Consolas" pitchFamily="49" charset="0"/>
              </a:rPr>
              <a:t>1</a:t>
            </a:r>
            <a:r>
              <a:rPr lang="en-US" sz="1400" dirty="0">
                <a:solidFill>
                  <a:prstClr val="black"/>
                </a:solidFill>
                <a:latin typeface="Consolas" pitchFamily="49" charset="0"/>
                <a:cs typeface="Consolas" pitchFamily="49" charset="0"/>
              </a:rPr>
              <a:t>&gt;&lt;&lt;&lt; </a:t>
            </a:r>
            <a:r>
              <a:rPr lang="en-US" sz="1400" dirty="0" err="1">
                <a:solidFill>
                  <a:prstClr val="black"/>
                </a:solidFill>
                <a:latin typeface="Consolas" pitchFamily="49" charset="0"/>
                <a:cs typeface="Consolas" pitchFamily="49" charset="0"/>
              </a:rPr>
              <a:t>dimGrid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dimBlock</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smemSize</a:t>
            </a:r>
            <a:r>
              <a:rPr lang="en-US" sz="1400" dirty="0">
                <a:solidFill>
                  <a:prstClr val="black"/>
                </a:solidFill>
                <a:latin typeface="Consolas" pitchFamily="49" charset="0"/>
                <a:cs typeface="Consolas" pitchFamily="49" charset="0"/>
              </a:rPr>
              <a:t> &gt;&gt;&gt;(</a:t>
            </a:r>
            <a:r>
              <a:rPr lang="en-US" sz="1400" dirty="0" err="1">
                <a:solidFill>
                  <a:prstClr val="black"/>
                </a:solidFill>
                <a:latin typeface="Consolas" pitchFamily="49" charset="0"/>
                <a:cs typeface="Consolas" pitchFamily="49" charset="0"/>
              </a:rPr>
              <a:t>d_idata</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d_odata</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break</a:t>
            </a:r>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a:t>
            </a:r>
          </a:p>
        </p:txBody>
      </p:sp>
      <p:sp>
        <p:nvSpPr>
          <p:cNvPr id="6" name="Rectangle 5"/>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7" name="Rectangle 6"/>
          <p:cNvSpPr/>
          <p:nvPr/>
        </p:nvSpPr>
        <p:spPr>
          <a:xfrm>
            <a:off x="5381920" y="1682146"/>
            <a:ext cx="6556342" cy="369332"/>
          </a:xfrm>
          <a:prstGeom prst="rect">
            <a:avLst/>
          </a:prstGeom>
          <a:solidFill>
            <a:schemeClr val="bg1"/>
          </a:solidFill>
          <a:ln>
            <a:solidFill>
              <a:schemeClr val="tx1"/>
            </a:solidFill>
          </a:ln>
        </p:spPr>
        <p:txBody>
          <a:bodyPr wrap="square">
            <a:spAutoFit/>
          </a:bodyPr>
          <a:lstStyle/>
          <a:p>
            <a:r>
              <a:rPr lang="en-US" b="1" dirty="0">
                <a:solidFill>
                  <a:srgbClr val="0070C0"/>
                </a:solidFill>
                <a:latin typeface="Tahoma" panose="020B0604030504040204" pitchFamily="34" charset="0"/>
                <a:ea typeface="Tahoma" panose="020B0604030504040204" pitchFamily="34" charset="0"/>
                <a:cs typeface="Tahoma" panose="020B0604030504040204" pitchFamily="34" charset="0"/>
              </a:rPr>
              <a:t>This is code on the host, calling the appropriate kernel</a:t>
            </a:r>
          </a:p>
        </p:txBody>
      </p:sp>
    </p:spTree>
    <p:extLst>
      <p:ext uri="{BB962C8B-B14F-4D97-AF65-F5344CB8AC3E}">
        <p14:creationId xmlns:p14="http://schemas.microsoft.com/office/powerpoint/2010/main" val="335314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eaLnBrk="1" hangingPunct="1">
              <a:defRPr/>
            </a:pPr>
            <a:r>
              <a:rPr lang="en-US" sz="3000" dirty="0"/>
              <a:t>Performance for 4 Million element reduction</a:t>
            </a:r>
          </a:p>
        </p:txBody>
      </p:sp>
      <p:sp>
        <p:nvSpPr>
          <p:cNvPr id="327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57630FE8-04C0-402F-9593-19B8EFA4CE48}" type="slidenum">
              <a:rPr lang="en-US" smtClean="0">
                <a:solidFill>
                  <a:schemeClr val="tx2"/>
                </a:solidFill>
              </a:rPr>
              <a:pPr algn="r" eaLnBrk="1" hangingPunct="1"/>
              <a:t>92</a:t>
            </a:fld>
            <a:endParaRPr lang="en-US" dirty="0">
              <a:solidFill>
                <a:schemeClr val="tx2"/>
              </a:solidFill>
            </a:endParaRPr>
          </a:p>
        </p:txBody>
      </p:sp>
      <p:graphicFrame>
        <p:nvGraphicFramePr>
          <p:cNvPr id="353344" name="Group 64"/>
          <p:cNvGraphicFramePr>
            <a:graphicFrameLocks noGrp="1"/>
          </p:cNvGraphicFramePr>
          <p:nvPr>
            <p:ph idx="4294967295"/>
            <p:extLst/>
          </p:nvPr>
        </p:nvGraphicFramePr>
        <p:xfrm>
          <a:off x="1913466" y="2343672"/>
          <a:ext cx="8305800" cy="3886200"/>
        </p:xfrm>
        <a:graphic>
          <a:graphicData uri="http://schemas.openxmlformats.org/drawingml/2006/table">
            <a:tbl>
              <a:tblPr/>
              <a:tblGrid>
                <a:gridCol w="2362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Kernel 1: </a:t>
                      </a:r>
                      <a:br>
                        <a:rPr kumimoji="0" lang="en-US" sz="2000" b="1" i="0" u="none" strike="noStrike" cap="none" normalizeH="0" baseline="0" dirty="0">
                          <a:ln>
                            <a:noFill/>
                          </a:ln>
                          <a:solidFill>
                            <a:schemeClr val="tx1"/>
                          </a:solidFill>
                          <a:effectLst/>
                          <a:latin typeface="Arial" charset="0"/>
                        </a:rPr>
                      </a:br>
                      <a:r>
                        <a:rPr kumimoji="0" lang="en-US" sz="1200" b="1" i="0" u="none" strike="noStrike" cap="none" normalizeH="0" baseline="0" dirty="0">
                          <a:ln>
                            <a:noFill/>
                          </a:ln>
                          <a:solidFill>
                            <a:schemeClr val="tx1"/>
                          </a:solidFill>
                          <a:effectLst/>
                          <a:latin typeface="Arial" charset="0"/>
                        </a:rPr>
                        <a:t>interleaved addressing</a:t>
                      </a:r>
                      <a:br>
                        <a:rPr kumimoji="0" lang="en-US" sz="1200" b="1" i="0" u="none" strike="noStrike" cap="none" normalizeH="0" baseline="0" dirty="0">
                          <a:ln>
                            <a:noFill/>
                          </a:ln>
                          <a:solidFill>
                            <a:schemeClr val="tx1"/>
                          </a:solidFill>
                          <a:effectLst/>
                          <a:latin typeface="Arial" charset="0"/>
                        </a:rPr>
                      </a:br>
                      <a:r>
                        <a:rPr kumimoji="0" lang="en-US" sz="1200" b="1" i="0" u="none" strike="noStrike" cap="none" normalizeH="0" baseline="0" dirty="0">
                          <a:ln>
                            <a:noFill/>
                          </a:ln>
                          <a:solidFill>
                            <a:schemeClr val="tx1"/>
                          </a:solidFill>
                          <a:effectLst/>
                          <a:latin typeface="Arial" charset="0"/>
                        </a:rPr>
                        <a:t>with divergent branching</a:t>
                      </a:r>
                    </a:p>
                  </a:txBody>
                  <a:tcPr horzOverflow="overflow">
                    <a:lnL cap="flat">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8.054 ms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2.083 GB/s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cap="flat">
                      <a:noFill/>
                    </a:lnR>
                    <a:lnT cap="fla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0"/>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2:</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interleaved addressing</a:t>
                      </a:r>
                      <a:br>
                        <a:rPr kumimoji="0" lang="en-US" sz="12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with bank conflicts</a:t>
                      </a:r>
                    </a:p>
                  </a:txBody>
                  <a:tcPr horzOverflow="overflow">
                    <a:lnL cap="flat">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3.456 ms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4.854 GB/s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cap="flat">
                      <a:noFill/>
                    </a:lnR>
                    <a:lnT>
                      <a:noFill/>
                    </a:lnT>
                    <a:lnB>
                      <a:noFill/>
                    </a:lnB>
                    <a:lnTlToBr>
                      <a:noFill/>
                    </a:lnTlToBr>
                    <a:lnBlToTr>
                      <a:noFill/>
                    </a:lnBlToTr>
                    <a:solidFill>
                      <a:schemeClr val="hlink">
                        <a:alpha val="50000"/>
                      </a:schemeClr>
                    </a:solidFill>
                  </a:tcPr>
                </a:tc>
                <a:extLst>
                  <a:ext uri="{0D108BD9-81ED-4DB2-BD59-A6C34878D82A}">
                    <a16:rowId xmlns:a16="http://schemas.microsoft.com/office/drawing/2014/main" val="10001"/>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3:</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sequential addressing</a:t>
                      </a:r>
                      <a:endParaRPr kumimoji="0" lang="en-US" sz="700" b="1"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1.722 ms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9.741 GB/s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2.01x</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4.68x</a:t>
                      </a:r>
                    </a:p>
                  </a:txBody>
                  <a:tcPr anchor="ctr" horzOverflow="overflow">
                    <a:lnL>
                      <a:noFill/>
                    </a:lnL>
                    <a:lnR cap="flat">
                      <a:noFill/>
                    </a:lnR>
                    <a:ln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2"/>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4:</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first add during global load</a:t>
                      </a:r>
                    </a:p>
                  </a:txBody>
                  <a:tcPr horzOverflow="overflow">
                    <a:lnL cap="flat">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0.965 ms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17.377 GB/s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1.78x</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8.34x</a:t>
                      </a:r>
                    </a:p>
                  </a:txBody>
                  <a:tcPr anchor="ctr" horzOverflow="overflow">
                    <a:lnL>
                      <a:noFill/>
                    </a:lnL>
                    <a:lnR cap="flat">
                      <a:noFill/>
                    </a:lnR>
                    <a:lnT>
                      <a:noFill/>
                    </a:lnT>
                    <a:lnB>
                      <a:noFill/>
                    </a:lnB>
                    <a:lnTlToBr>
                      <a:noFill/>
                    </a:lnTlToBr>
                    <a:lnBlToTr>
                      <a:noFill/>
                    </a:lnBlToTr>
                    <a:solidFill>
                      <a:schemeClr val="hlink">
                        <a:alpha val="50000"/>
                      </a:schemeClr>
                    </a:solidFill>
                  </a:tcPr>
                </a:tc>
                <a:extLst>
                  <a:ext uri="{0D108BD9-81ED-4DB2-BD59-A6C34878D82A}">
                    <a16:rowId xmlns:a16="http://schemas.microsoft.com/office/drawing/2014/main" val="10003"/>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5:</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unroll last warp</a:t>
                      </a:r>
                    </a:p>
                  </a:txBody>
                  <a:tcPr horzOverflow="overflow">
                    <a:lnL cap="flat">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0.536 ms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31.289 GB/s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1.8x</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15.01x</a:t>
                      </a:r>
                    </a:p>
                  </a:txBody>
                  <a:tcPr anchor="ctr" horzOverflow="overflow">
                    <a:lnL>
                      <a:noFill/>
                    </a:lnL>
                    <a:lnR cap="flat">
                      <a:noFill/>
                    </a:lnR>
                    <a:ln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4"/>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6:</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completely unrolled</a:t>
                      </a:r>
                      <a:endParaRPr kumimoji="0" lang="en-US" sz="2000" b="1" i="0" u="none" strike="noStrike" cap="none" normalizeH="0" baseline="0">
                        <a:ln>
                          <a:noFill/>
                        </a:ln>
                        <a:solidFill>
                          <a:schemeClr val="tx1"/>
                        </a:solidFill>
                        <a:effectLst/>
                        <a:latin typeface="Arial" charset="0"/>
                      </a:endParaRPr>
                    </a:p>
                  </a:txBody>
                  <a:tcPr horzOverflow="overflow">
                    <a:lnL cap="flat">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0.381 ms</a:t>
                      </a:r>
                    </a:p>
                  </a:txBody>
                  <a:tcPr anchor="ctr" horzOverflow="overflow">
                    <a:lnL>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43.996 GB/s</a:t>
                      </a:r>
                    </a:p>
                  </a:txBody>
                  <a:tcPr anchor="ctr" horzOverflow="overflow">
                    <a:lnL>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1.41x</a:t>
                      </a:r>
                    </a:p>
                  </a:txBody>
                  <a:tcPr anchor="ctr" horzOverflow="overflow">
                    <a:lnL>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21.16x</a:t>
                      </a:r>
                    </a:p>
                  </a:txBody>
                  <a:tcPr anchor="ctr" horzOverflow="overflow">
                    <a:lnL>
                      <a:noFill/>
                    </a:lnL>
                    <a:lnR cap="flat">
                      <a:noFill/>
                    </a:lnR>
                    <a:lnT>
                      <a:noFill/>
                    </a:lnT>
                    <a:lnB cap="flat">
                      <a:noFill/>
                    </a:lnB>
                    <a:lnTlToBr>
                      <a:noFill/>
                    </a:lnTlToBr>
                    <a:lnBlToTr>
                      <a:noFill/>
                    </a:lnBlToTr>
                    <a:solidFill>
                      <a:schemeClr val="hlink">
                        <a:alpha val="50000"/>
                      </a:schemeClr>
                    </a:solidFill>
                  </a:tcPr>
                </a:tc>
                <a:extLst>
                  <a:ext uri="{0D108BD9-81ED-4DB2-BD59-A6C34878D82A}">
                    <a16:rowId xmlns:a16="http://schemas.microsoft.com/office/drawing/2014/main" val="10005"/>
                  </a:ext>
                </a:extLst>
              </a:tr>
            </a:tbl>
          </a:graphicData>
        </a:graphic>
      </p:graphicFrame>
      <p:sp>
        <p:nvSpPr>
          <p:cNvPr id="32803" name="Text Box 60"/>
          <p:cNvSpPr txBox="1">
            <a:spLocks noChangeArrowheads="1"/>
          </p:cNvSpPr>
          <p:nvPr/>
        </p:nvSpPr>
        <p:spPr bwMode="auto">
          <a:xfrm>
            <a:off x="7689850" y="1676400"/>
            <a:ext cx="114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Step</a:t>
            </a:r>
            <a:br>
              <a:rPr lang="en-US" b="1"/>
            </a:br>
            <a:r>
              <a:rPr lang="en-US" b="1"/>
              <a:t>Speedup</a:t>
            </a:r>
          </a:p>
        </p:txBody>
      </p:sp>
      <p:sp>
        <p:nvSpPr>
          <p:cNvPr id="32804" name="Text Box 61"/>
          <p:cNvSpPr txBox="1">
            <a:spLocks noChangeArrowheads="1"/>
          </p:cNvSpPr>
          <p:nvPr/>
        </p:nvSpPr>
        <p:spPr bwMode="auto">
          <a:xfrm>
            <a:off x="6191250" y="1905001"/>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Bandwidth</a:t>
            </a:r>
          </a:p>
        </p:txBody>
      </p:sp>
      <p:sp>
        <p:nvSpPr>
          <p:cNvPr id="32805" name="Text Box 62"/>
          <p:cNvSpPr txBox="1">
            <a:spLocks noChangeArrowheads="1"/>
          </p:cNvSpPr>
          <p:nvPr/>
        </p:nvSpPr>
        <p:spPr bwMode="auto">
          <a:xfrm>
            <a:off x="4189414" y="1905001"/>
            <a:ext cx="1677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Time (2</a:t>
            </a:r>
            <a:r>
              <a:rPr lang="en-US" b="1" baseline="30000"/>
              <a:t>22 </a:t>
            </a:r>
            <a:r>
              <a:rPr lang="en-US" b="1"/>
              <a:t>ints)</a:t>
            </a:r>
          </a:p>
        </p:txBody>
      </p:sp>
      <p:sp>
        <p:nvSpPr>
          <p:cNvPr id="32806" name="Text Box 63"/>
          <p:cNvSpPr txBox="1">
            <a:spLocks noChangeArrowheads="1"/>
          </p:cNvSpPr>
          <p:nvPr/>
        </p:nvSpPr>
        <p:spPr bwMode="auto">
          <a:xfrm>
            <a:off x="8839200" y="1676400"/>
            <a:ext cx="1416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Cumulative</a:t>
            </a:r>
            <a:br>
              <a:rPr lang="en-US" b="1"/>
            </a:br>
            <a:r>
              <a:rPr lang="en-US" b="1"/>
              <a:t>Speedup</a:t>
            </a:r>
          </a:p>
        </p:txBody>
      </p:sp>
      <p:sp>
        <p:nvSpPr>
          <p:cNvPr id="9" name="Rectangle 8"/>
          <p:cNvSpPr/>
          <p:nvPr/>
        </p:nvSpPr>
        <p:spPr>
          <a:xfrm>
            <a:off x="0" y="665647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41156922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pPr eaLnBrk="1" hangingPunct="1">
              <a:defRPr/>
            </a:pPr>
            <a:r>
              <a:rPr lang="en-US" dirty="0"/>
              <a:t>Parallel Reduction Complexity</a:t>
            </a:r>
          </a:p>
        </p:txBody>
      </p:sp>
      <p:sp>
        <p:nvSpPr>
          <p:cNvPr id="33796" name="Rectangle 3"/>
          <p:cNvSpPr>
            <a:spLocks noGrp="1" noChangeArrowheads="1"/>
          </p:cNvSpPr>
          <p:nvPr>
            <p:ph idx="1"/>
          </p:nvPr>
        </p:nvSpPr>
        <p:spPr/>
        <p:txBody>
          <a:bodyPr/>
          <a:lstStyle/>
          <a:p>
            <a:pPr>
              <a:lnSpc>
                <a:spcPct val="90000"/>
              </a:lnSpc>
            </a:pPr>
            <a:r>
              <a:rPr lang="en-US" sz="1800" dirty="0"/>
              <a:t>Assume that the number of elements in array is of the form </a:t>
            </a:r>
            <a:r>
              <a:rPr lang="en-US" sz="1800" i="1" dirty="0"/>
              <a:t>N</a:t>
            </a:r>
            <a:r>
              <a:rPr lang="en-US" sz="1800" dirty="0"/>
              <a:t>=2</a:t>
            </a:r>
            <a:r>
              <a:rPr lang="en-US" sz="1800" i="1" baseline="30000" dirty="0"/>
              <a:t>D</a:t>
            </a:r>
            <a:endParaRPr lang="en-US" sz="1800" dirty="0"/>
          </a:p>
          <a:p>
            <a:pPr lvl="1">
              <a:lnSpc>
                <a:spcPct val="90000"/>
              </a:lnSpc>
            </a:pPr>
            <a:endParaRPr lang="en-US" sz="1400" dirty="0"/>
          </a:p>
          <a:p>
            <a:pPr lvl="1">
              <a:lnSpc>
                <a:spcPct val="90000"/>
              </a:lnSpc>
            </a:pPr>
            <a:endParaRPr lang="en-US" sz="1400" dirty="0"/>
          </a:p>
          <a:p>
            <a:pPr eaLnBrk="1" hangingPunct="1">
              <a:lnSpc>
                <a:spcPct val="90000"/>
              </a:lnSpc>
            </a:pPr>
            <a:r>
              <a:rPr lang="en-US" sz="1800" dirty="0">
                <a:solidFill>
                  <a:schemeClr val="accent2"/>
                </a:solidFill>
              </a:rPr>
              <a:t>Log </a:t>
            </a:r>
            <a:r>
              <a:rPr lang="en-US" sz="1800" i="1" dirty="0">
                <a:solidFill>
                  <a:schemeClr val="accent2"/>
                </a:solidFill>
              </a:rPr>
              <a:t>N</a:t>
            </a:r>
            <a:r>
              <a:rPr lang="en-US" sz="1800" dirty="0"/>
              <a:t> parallel stages, each stage </a:t>
            </a:r>
            <a:r>
              <a:rPr lang="en-US" sz="1800" i="1" dirty="0"/>
              <a:t>S</a:t>
            </a:r>
            <a:r>
              <a:rPr lang="en-US" sz="1800" dirty="0"/>
              <a:t> requires </a:t>
            </a:r>
            <a:r>
              <a:rPr lang="en-US" sz="1800" i="1" dirty="0"/>
              <a:t>N</a:t>
            </a:r>
            <a:r>
              <a:rPr lang="en-US" sz="1800" dirty="0"/>
              <a:t>/2</a:t>
            </a:r>
            <a:r>
              <a:rPr lang="en-US" sz="1800" i="1" baseline="30000" dirty="0"/>
              <a:t>S</a:t>
            </a:r>
            <a:r>
              <a:rPr lang="en-US" sz="1800" dirty="0"/>
              <a:t> independent ops</a:t>
            </a:r>
          </a:p>
          <a:p>
            <a:pPr lvl="1" eaLnBrk="1" hangingPunct="1">
              <a:lnSpc>
                <a:spcPct val="90000"/>
              </a:lnSpc>
            </a:pPr>
            <a:r>
              <a:rPr lang="en-US" sz="1600" dirty="0">
                <a:solidFill>
                  <a:schemeClr val="accent2"/>
                </a:solidFill>
              </a:rPr>
              <a:t>Stage Complexity </a:t>
            </a:r>
            <a:r>
              <a:rPr lang="en-US" sz="1600" dirty="0"/>
              <a:t>is O(log </a:t>
            </a:r>
            <a:r>
              <a:rPr lang="en-US" sz="1600" i="1" dirty="0"/>
              <a:t>N</a:t>
            </a:r>
            <a:r>
              <a:rPr lang="en-US" sz="1600" dirty="0"/>
              <a:t>)</a:t>
            </a:r>
          </a:p>
          <a:p>
            <a:pPr lvl="1">
              <a:lnSpc>
                <a:spcPct val="90000"/>
              </a:lnSpc>
            </a:pPr>
            <a:endParaRPr lang="en-US" sz="1400" dirty="0"/>
          </a:p>
          <a:p>
            <a:pPr lvl="1">
              <a:lnSpc>
                <a:spcPct val="90000"/>
              </a:lnSpc>
            </a:pPr>
            <a:endParaRPr lang="en-US" sz="1400" dirty="0"/>
          </a:p>
          <a:p>
            <a:pPr eaLnBrk="1" hangingPunct="1">
              <a:lnSpc>
                <a:spcPct val="90000"/>
              </a:lnSpc>
            </a:pPr>
            <a:r>
              <a:rPr lang="en-US" sz="1800" dirty="0"/>
              <a:t>For </a:t>
            </a:r>
            <a:r>
              <a:rPr lang="en-US" sz="1800" i="1" dirty="0"/>
              <a:t>N</a:t>
            </a:r>
            <a:r>
              <a:rPr lang="en-US" sz="1800" dirty="0"/>
              <a:t>=2</a:t>
            </a:r>
            <a:r>
              <a:rPr lang="en-US" sz="1800" i="1" baseline="30000" dirty="0"/>
              <a:t>D</a:t>
            </a:r>
            <a:r>
              <a:rPr lang="en-US" sz="1800" dirty="0"/>
              <a:t>, approach requires a total of </a:t>
            </a:r>
            <a:r>
              <a:rPr lang="en-US" sz="1800" dirty="0">
                <a:sym typeface="Symbol" pitchFamily="18" charset="2"/>
              </a:rPr>
              <a:t></a:t>
            </a:r>
            <a:r>
              <a:rPr lang="en-US" sz="1800" i="1" baseline="-25000" dirty="0">
                <a:sym typeface="Symbol" pitchFamily="18" charset="2"/>
              </a:rPr>
              <a:t>S</a:t>
            </a:r>
            <a:r>
              <a:rPr lang="en-US" sz="1800" baseline="-25000" dirty="0">
                <a:sym typeface="Symbol" pitchFamily="18" charset="2"/>
              </a:rPr>
              <a:t>[1..</a:t>
            </a:r>
            <a:r>
              <a:rPr lang="en-US" sz="1800" i="1" baseline="-25000" dirty="0">
                <a:sym typeface="Symbol" pitchFamily="18" charset="2"/>
              </a:rPr>
              <a:t>D</a:t>
            </a:r>
            <a:r>
              <a:rPr lang="en-US" sz="1800" baseline="-25000" dirty="0">
                <a:sym typeface="Symbol" pitchFamily="18" charset="2"/>
              </a:rPr>
              <a:t>]</a:t>
            </a:r>
            <a:r>
              <a:rPr lang="en-US" sz="1800" dirty="0"/>
              <a:t>2</a:t>
            </a:r>
            <a:r>
              <a:rPr lang="en-US" sz="1800" i="1" baseline="30000" dirty="0"/>
              <a:t>D</a:t>
            </a:r>
            <a:r>
              <a:rPr lang="en-US" sz="1800" baseline="30000" dirty="0"/>
              <a:t>-</a:t>
            </a:r>
            <a:r>
              <a:rPr lang="en-US" sz="1800" i="1" baseline="30000" dirty="0"/>
              <a:t>S</a:t>
            </a:r>
            <a:r>
              <a:rPr lang="en-US" sz="1800" dirty="0"/>
              <a:t> = </a:t>
            </a:r>
            <a:r>
              <a:rPr lang="en-US" sz="1800" i="1" dirty="0"/>
              <a:t>N</a:t>
            </a:r>
            <a:r>
              <a:rPr lang="en-US" sz="1800" dirty="0"/>
              <a:t>-1 operations </a:t>
            </a:r>
          </a:p>
          <a:p>
            <a:pPr lvl="1" eaLnBrk="1" hangingPunct="1">
              <a:lnSpc>
                <a:spcPct val="90000"/>
              </a:lnSpc>
            </a:pPr>
            <a:r>
              <a:rPr lang="en-US" sz="1600" dirty="0">
                <a:solidFill>
                  <a:schemeClr val="accent2"/>
                </a:solidFill>
              </a:rPr>
              <a:t>Work Complexity </a:t>
            </a:r>
            <a:r>
              <a:rPr lang="en-US" sz="1600" dirty="0"/>
              <a:t>is O(</a:t>
            </a:r>
            <a:r>
              <a:rPr lang="en-US" sz="1600" i="1" dirty="0"/>
              <a:t>N</a:t>
            </a:r>
            <a:r>
              <a:rPr lang="en-US" sz="1600" dirty="0"/>
              <a:t>)</a:t>
            </a:r>
            <a:r>
              <a:rPr lang="en-US" sz="1600" dirty="0">
                <a:solidFill>
                  <a:schemeClr val="accent2"/>
                </a:solidFill>
              </a:rPr>
              <a:t> </a:t>
            </a:r>
            <a:r>
              <a:rPr lang="en-US" sz="1600" dirty="0"/>
              <a:t>– It is </a:t>
            </a:r>
            <a:r>
              <a:rPr lang="en-US" sz="1600" dirty="0">
                <a:solidFill>
                  <a:schemeClr val="accent2"/>
                </a:solidFill>
              </a:rPr>
              <a:t>work-efficient</a:t>
            </a:r>
            <a:r>
              <a:rPr lang="en-US" sz="1600" dirty="0"/>
              <a:t> </a:t>
            </a:r>
          </a:p>
          <a:p>
            <a:pPr lvl="1" eaLnBrk="1" hangingPunct="1">
              <a:lnSpc>
                <a:spcPct val="90000"/>
              </a:lnSpc>
            </a:pPr>
            <a:r>
              <a:rPr lang="en-US" sz="1600" dirty="0"/>
              <a:t>That is,  it does not perform more operations than a sequential algorithm</a:t>
            </a:r>
          </a:p>
          <a:p>
            <a:pPr lvl="1">
              <a:lnSpc>
                <a:spcPct val="90000"/>
              </a:lnSpc>
            </a:pPr>
            <a:endParaRPr lang="en-US" sz="1400" dirty="0"/>
          </a:p>
          <a:p>
            <a:pPr lvl="1">
              <a:lnSpc>
                <a:spcPct val="90000"/>
              </a:lnSpc>
            </a:pPr>
            <a:endParaRPr lang="en-US" sz="1400" dirty="0"/>
          </a:p>
          <a:p>
            <a:pPr eaLnBrk="1" hangingPunct="1">
              <a:lnSpc>
                <a:spcPct val="90000"/>
              </a:lnSpc>
            </a:pPr>
            <a:r>
              <a:rPr lang="en-US" sz="1800" dirty="0">
                <a:solidFill>
                  <a:schemeClr val="accent2"/>
                </a:solidFill>
              </a:rPr>
              <a:t>Time complexity, </a:t>
            </a:r>
            <a:r>
              <a:rPr lang="en-US" sz="1800" dirty="0"/>
              <a:t>for </a:t>
            </a:r>
            <a:r>
              <a:rPr lang="en-US" sz="1800" i="1" dirty="0"/>
              <a:t>P</a:t>
            </a:r>
            <a:r>
              <a:rPr lang="en-US" sz="1800" dirty="0"/>
              <a:t> threads physically in parallel (</a:t>
            </a:r>
            <a:r>
              <a:rPr lang="en-US" sz="1800" i="1" dirty="0"/>
              <a:t>P</a:t>
            </a:r>
            <a:r>
              <a:rPr lang="en-US" sz="1800" dirty="0"/>
              <a:t> processors):  O(</a:t>
            </a:r>
            <a:r>
              <a:rPr lang="en-US" sz="1800" i="1" dirty="0"/>
              <a:t>N</a:t>
            </a:r>
            <a:r>
              <a:rPr lang="en-US" sz="1800" dirty="0"/>
              <a:t>/</a:t>
            </a:r>
            <a:r>
              <a:rPr lang="en-US" sz="1800" i="1" dirty="0"/>
              <a:t>P </a:t>
            </a:r>
            <a:r>
              <a:rPr lang="en-US" sz="1800" dirty="0"/>
              <a:t>+ log </a:t>
            </a:r>
            <a:r>
              <a:rPr lang="en-US" sz="1800" i="1" dirty="0"/>
              <a:t>N</a:t>
            </a:r>
            <a:r>
              <a:rPr lang="en-US" sz="1800" dirty="0"/>
              <a:t>) </a:t>
            </a:r>
          </a:p>
          <a:p>
            <a:pPr lvl="1" eaLnBrk="1" hangingPunct="1">
              <a:lnSpc>
                <a:spcPct val="90000"/>
              </a:lnSpc>
            </a:pPr>
            <a:r>
              <a:rPr lang="en-US" sz="1600" dirty="0"/>
              <a:t>Compare to O(</a:t>
            </a:r>
            <a:r>
              <a:rPr lang="en-US" sz="1600" i="1" dirty="0"/>
              <a:t>N</a:t>
            </a:r>
            <a:r>
              <a:rPr lang="en-US" sz="1600" dirty="0"/>
              <a:t>) for sequential reduction</a:t>
            </a:r>
          </a:p>
          <a:p>
            <a:pPr lvl="1" eaLnBrk="1" hangingPunct="1">
              <a:lnSpc>
                <a:spcPct val="90000"/>
              </a:lnSpc>
            </a:pPr>
            <a:r>
              <a:rPr lang="en-US" sz="1600" dirty="0"/>
              <a:t>In a thread block, N=P, so </a:t>
            </a:r>
            <a:r>
              <a:rPr lang="en-US" sz="1600" dirty="0">
                <a:solidFill>
                  <a:schemeClr val="accent2"/>
                </a:solidFill>
              </a:rPr>
              <a:t>O(log N)</a:t>
            </a:r>
          </a:p>
        </p:txBody>
      </p:sp>
      <p:sp>
        <p:nvSpPr>
          <p:cNvPr id="337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A1FD767F-7130-4A7C-AE33-D779BFA95C24}" type="slidenum">
              <a:rPr lang="en-US" smtClean="0">
                <a:solidFill>
                  <a:schemeClr val="tx2"/>
                </a:solidFill>
              </a:rPr>
              <a:pPr algn="r" eaLnBrk="1" hangingPunct="1"/>
              <a:t>93</a:t>
            </a:fld>
            <a:endParaRPr lang="en-US" dirty="0">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88830040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pPr eaLnBrk="1" hangingPunct="1">
              <a:defRPr/>
            </a:pPr>
            <a:r>
              <a:rPr lang="en-US" dirty="0"/>
              <a:t>What About </a:t>
            </a:r>
            <a:r>
              <a:rPr lang="en-US" i="1" dirty="0"/>
              <a:t>Cost?</a:t>
            </a:r>
          </a:p>
        </p:txBody>
      </p:sp>
      <p:sp>
        <p:nvSpPr>
          <p:cNvPr id="34820" name="Rectangle 3"/>
          <p:cNvSpPr>
            <a:spLocks noGrp="1" noChangeArrowheads="1"/>
          </p:cNvSpPr>
          <p:nvPr>
            <p:ph idx="1"/>
          </p:nvPr>
        </p:nvSpPr>
        <p:spPr/>
        <p:txBody>
          <a:bodyPr/>
          <a:lstStyle/>
          <a:p>
            <a:pPr eaLnBrk="1" hangingPunct="1">
              <a:lnSpc>
                <a:spcPct val="90000"/>
              </a:lnSpc>
            </a:pPr>
            <a:r>
              <a:rPr lang="en-US" sz="2000" i="1" dirty="0"/>
              <a:t>Cost</a:t>
            </a:r>
            <a:r>
              <a:rPr lang="en-US" sz="2000" dirty="0"/>
              <a:t> of a parallel algorithm is processors </a:t>
            </a:r>
            <a:r>
              <a:rPr lang="en-US" sz="2000" dirty="0">
                <a:cs typeface="Arial" charset="0"/>
              </a:rPr>
              <a:t>×</a:t>
            </a:r>
            <a:r>
              <a:rPr lang="en-US" sz="2000" dirty="0"/>
              <a:t> time complexity</a:t>
            </a:r>
          </a:p>
          <a:p>
            <a:pPr lvl="1" eaLnBrk="1" hangingPunct="1">
              <a:lnSpc>
                <a:spcPct val="90000"/>
              </a:lnSpc>
            </a:pPr>
            <a:r>
              <a:rPr lang="en-US" sz="1800" dirty="0"/>
              <a:t>Allocate threads instead of processors: O(</a:t>
            </a:r>
            <a:r>
              <a:rPr lang="en-US" sz="1800" i="1" dirty="0"/>
              <a:t>N</a:t>
            </a:r>
            <a:r>
              <a:rPr lang="en-US" sz="1800" dirty="0"/>
              <a:t>) threads</a:t>
            </a:r>
          </a:p>
          <a:p>
            <a:pPr lvl="1" eaLnBrk="1" hangingPunct="1">
              <a:lnSpc>
                <a:spcPct val="90000"/>
              </a:lnSpc>
            </a:pPr>
            <a:r>
              <a:rPr lang="en-US" sz="1800" dirty="0"/>
              <a:t>Time complexity is O(log </a:t>
            </a:r>
            <a:r>
              <a:rPr lang="en-US" sz="1800" i="1" dirty="0"/>
              <a:t>N</a:t>
            </a:r>
            <a:r>
              <a:rPr lang="en-US" sz="1800" dirty="0"/>
              <a:t>), so </a:t>
            </a:r>
            <a:r>
              <a:rPr lang="en-US" sz="1800" i="1" dirty="0"/>
              <a:t>cost</a:t>
            </a:r>
            <a:r>
              <a:rPr lang="en-US" sz="1800" dirty="0"/>
              <a:t> is O(</a:t>
            </a:r>
            <a:r>
              <a:rPr lang="en-US" sz="1800" i="1" dirty="0"/>
              <a:t>N</a:t>
            </a:r>
            <a:r>
              <a:rPr lang="en-US" sz="1800" dirty="0"/>
              <a:t> log </a:t>
            </a:r>
            <a:r>
              <a:rPr lang="en-US" sz="1800" i="1" dirty="0"/>
              <a:t>N</a:t>
            </a:r>
            <a:r>
              <a:rPr lang="en-US" sz="1800" dirty="0"/>
              <a:t>) : </a:t>
            </a:r>
            <a:r>
              <a:rPr lang="en-US" sz="1800" dirty="0">
                <a:solidFill>
                  <a:schemeClr val="accent2"/>
                </a:solidFill>
              </a:rPr>
              <a:t>not cost efficient!</a:t>
            </a:r>
          </a:p>
          <a:p>
            <a:pPr lvl="1" eaLnBrk="1" hangingPunct="1">
              <a:lnSpc>
                <a:spcPct val="90000"/>
              </a:lnSpc>
            </a:pPr>
            <a:endParaRPr lang="en-US" sz="1800" dirty="0"/>
          </a:p>
          <a:p>
            <a:pPr lvl="1" eaLnBrk="1" hangingPunct="1">
              <a:lnSpc>
                <a:spcPct val="90000"/>
              </a:lnSpc>
            </a:pPr>
            <a:endParaRPr lang="en-US" sz="1800" dirty="0"/>
          </a:p>
          <a:p>
            <a:pPr eaLnBrk="1" hangingPunct="1">
              <a:lnSpc>
                <a:spcPct val="90000"/>
              </a:lnSpc>
            </a:pPr>
            <a:r>
              <a:rPr lang="en-US" sz="2000" dirty="0"/>
              <a:t>Brent’s theorem suggests O(</a:t>
            </a:r>
            <a:r>
              <a:rPr lang="en-US" sz="2000" i="1" dirty="0"/>
              <a:t>N</a:t>
            </a:r>
            <a:r>
              <a:rPr lang="en-US" sz="2000" dirty="0"/>
              <a:t>/log </a:t>
            </a:r>
            <a:r>
              <a:rPr lang="en-US" sz="2000" i="1" dirty="0"/>
              <a:t>N</a:t>
            </a:r>
            <a:r>
              <a:rPr lang="en-US" sz="2000" dirty="0"/>
              <a:t>) threads</a:t>
            </a:r>
          </a:p>
          <a:p>
            <a:pPr lvl="1" eaLnBrk="1" hangingPunct="1">
              <a:lnSpc>
                <a:spcPct val="90000"/>
              </a:lnSpc>
            </a:pPr>
            <a:r>
              <a:rPr lang="en-US" sz="1800" dirty="0"/>
              <a:t>Each thread does O(log </a:t>
            </a:r>
            <a:r>
              <a:rPr lang="en-US" sz="1800" i="1" dirty="0"/>
              <a:t>N</a:t>
            </a:r>
            <a:r>
              <a:rPr lang="en-US" sz="1800" dirty="0"/>
              <a:t>) sequential work</a:t>
            </a:r>
          </a:p>
          <a:p>
            <a:pPr lvl="1" eaLnBrk="1" hangingPunct="1">
              <a:lnSpc>
                <a:spcPct val="90000"/>
              </a:lnSpc>
            </a:pPr>
            <a:r>
              <a:rPr lang="en-US" sz="1800" dirty="0"/>
              <a:t>Then all O(</a:t>
            </a:r>
            <a:r>
              <a:rPr lang="en-US" sz="1800" i="1" dirty="0"/>
              <a:t>N</a:t>
            </a:r>
            <a:r>
              <a:rPr lang="en-US" sz="1800" dirty="0"/>
              <a:t>/log </a:t>
            </a:r>
            <a:r>
              <a:rPr lang="en-US" sz="1800" i="1" dirty="0"/>
              <a:t>N</a:t>
            </a:r>
            <a:r>
              <a:rPr lang="en-US" sz="1800" dirty="0"/>
              <a:t>) threads cooperate for O(log </a:t>
            </a:r>
            <a:r>
              <a:rPr lang="en-US" sz="1800" i="1" dirty="0"/>
              <a:t>N</a:t>
            </a:r>
            <a:r>
              <a:rPr lang="en-US" sz="1800" dirty="0"/>
              <a:t>) stages</a:t>
            </a:r>
          </a:p>
          <a:p>
            <a:pPr lvl="1" eaLnBrk="1" hangingPunct="1">
              <a:lnSpc>
                <a:spcPct val="90000"/>
              </a:lnSpc>
            </a:pPr>
            <a:r>
              <a:rPr lang="en-US" sz="1800" dirty="0"/>
              <a:t>Cost = O((</a:t>
            </a:r>
            <a:r>
              <a:rPr lang="en-US" sz="1800" i="1" dirty="0"/>
              <a:t>N</a:t>
            </a:r>
            <a:r>
              <a:rPr lang="en-US" sz="1800" dirty="0"/>
              <a:t>/log </a:t>
            </a:r>
            <a:r>
              <a:rPr lang="en-US" sz="1800" i="1" dirty="0"/>
              <a:t>N</a:t>
            </a:r>
            <a:r>
              <a:rPr lang="en-US" sz="1800" dirty="0"/>
              <a:t>) * log </a:t>
            </a:r>
            <a:r>
              <a:rPr lang="en-US" sz="1800" i="1" dirty="0"/>
              <a:t>N</a:t>
            </a:r>
            <a:r>
              <a:rPr lang="en-US" sz="1800" dirty="0"/>
              <a:t>) = O(</a:t>
            </a:r>
            <a:r>
              <a:rPr lang="en-US" sz="1800" i="1" dirty="0"/>
              <a:t>N</a:t>
            </a:r>
            <a:r>
              <a:rPr lang="en-US" sz="1800" dirty="0"/>
              <a:t>) </a:t>
            </a:r>
            <a:r>
              <a:rPr lang="en-US" sz="1800" dirty="0">
                <a:sym typeface="Wingdings" pitchFamily="2" charset="2"/>
              </a:rPr>
              <a:t> cost efficient</a:t>
            </a:r>
            <a:endParaRPr lang="en-US" sz="1800" dirty="0"/>
          </a:p>
          <a:p>
            <a:pPr eaLnBrk="1" hangingPunct="1">
              <a:lnSpc>
                <a:spcPct val="90000"/>
              </a:lnSpc>
              <a:buFontTx/>
              <a:buNone/>
            </a:pPr>
            <a:r>
              <a:rPr lang="en-US" sz="2000" dirty="0"/>
              <a:t>	</a:t>
            </a:r>
          </a:p>
          <a:p>
            <a:pPr eaLnBrk="1" hangingPunct="1">
              <a:lnSpc>
                <a:spcPct val="90000"/>
              </a:lnSpc>
              <a:buFontTx/>
              <a:buNone/>
            </a:pPr>
            <a:endParaRPr lang="en-US" sz="2000" dirty="0"/>
          </a:p>
          <a:p>
            <a:pPr eaLnBrk="1" hangingPunct="1">
              <a:lnSpc>
                <a:spcPct val="90000"/>
              </a:lnSpc>
            </a:pPr>
            <a:r>
              <a:rPr lang="en-US" sz="2000" dirty="0"/>
              <a:t>Sometimes called </a:t>
            </a:r>
            <a:r>
              <a:rPr lang="en-US" sz="2000" i="1" dirty="0"/>
              <a:t>algorithm cascading</a:t>
            </a:r>
          </a:p>
          <a:p>
            <a:pPr lvl="1" eaLnBrk="1" hangingPunct="1">
              <a:lnSpc>
                <a:spcPct val="90000"/>
              </a:lnSpc>
            </a:pPr>
            <a:r>
              <a:rPr lang="en-US" sz="1800" dirty="0"/>
              <a:t>Can lead to significant speedups in practice</a:t>
            </a:r>
          </a:p>
        </p:txBody>
      </p:sp>
      <p:sp>
        <p:nvSpPr>
          <p:cNvPr id="348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068DB5E3-F540-4C4E-8DDC-27CCFCA5703B}" type="slidenum">
              <a:rPr lang="en-US" smtClean="0">
                <a:solidFill>
                  <a:schemeClr val="tx2"/>
                </a:solidFill>
              </a:rPr>
              <a:pPr algn="r" eaLnBrk="1" hangingPunct="1"/>
              <a:t>94</a:t>
            </a:fld>
            <a:endParaRPr lang="en-US" dirty="0">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0946185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eaLnBrk="1" hangingPunct="1">
              <a:defRPr/>
            </a:pPr>
            <a:r>
              <a:rPr lang="en-US" dirty="0"/>
              <a:t>Algorithm Cascading</a:t>
            </a:r>
          </a:p>
        </p:txBody>
      </p:sp>
      <p:sp>
        <p:nvSpPr>
          <p:cNvPr id="35844" name="Rectangle 3"/>
          <p:cNvSpPr>
            <a:spLocks noGrp="1" noChangeArrowheads="1"/>
          </p:cNvSpPr>
          <p:nvPr>
            <p:ph idx="1"/>
          </p:nvPr>
        </p:nvSpPr>
        <p:spPr/>
        <p:txBody>
          <a:bodyPr/>
          <a:lstStyle/>
          <a:p>
            <a:pPr eaLnBrk="1" hangingPunct="1">
              <a:lnSpc>
                <a:spcPct val="90000"/>
              </a:lnSpc>
            </a:pPr>
            <a:r>
              <a:rPr lang="en-US" sz="2000" dirty="0"/>
              <a:t>Combine sequential and parallel reduction</a:t>
            </a:r>
          </a:p>
          <a:p>
            <a:pPr lvl="1" eaLnBrk="1" hangingPunct="1">
              <a:lnSpc>
                <a:spcPct val="90000"/>
              </a:lnSpc>
            </a:pPr>
            <a:r>
              <a:rPr lang="en-US" sz="1800" dirty="0"/>
              <a:t>Each thread loads and sums multiple elements into shared memory</a:t>
            </a:r>
          </a:p>
          <a:p>
            <a:pPr lvl="1" eaLnBrk="1" hangingPunct="1">
              <a:lnSpc>
                <a:spcPct val="90000"/>
              </a:lnSpc>
            </a:pPr>
            <a:r>
              <a:rPr lang="en-US" sz="1800" dirty="0"/>
              <a:t>Tree-based reduction in shared memory</a:t>
            </a:r>
          </a:p>
          <a:p>
            <a:pPr lvl="1" eaLnBrk="1" hangingPunct="1">
              <a:lnSpc>
                <a:spcPct val="90000"/>
              </a:lnSpc>
            </a:pPr>
            <a:endParaRPr lang="en-US" sz="1800" dirty="0"/>
          </a:p>
          <a:p>
            <a:pPr eaLnBrk="1" hangingPunct="1">
              <a:lnSpc>
                <a:spcPct val="90000"/>
              </a:lnSpc>
            </a:pPr>
            <a:r>
              <a:rPr lang="en-US" sz="2000" dirty="0"/>
              <a:t>Brent’s theorem says each thread should sum O(log N) elements</a:t>
            </a:r>
          </a:p>
          <a:p>
            <a:pPr lvl="1" eaLnBrk="1" hangingPunct="1">
              <a:lnSpc>
                <a:spcPct val="90000"/>
              </a:lnSpc>
            </a:pPr>
            <a:r>
              <a:rPr lang="en-US" sz="1800" dirty="0"/>
              <a:t>i.e. 1024 or 2048 elements per block vs. 256</a:t>
            </a:r>
          </a:p>
          <a:p>
            <a:pPr lvl="1" eaLnBrk="1" hangingPunct="1">
              <a:lnSpc>
                <a:spcPct val="90000"/>
              </a:lnSpc>
            </a:pPr>
            <a:endParaRPr lang="en-US" sz="1800" dirty="0"/>
          </a:p>
          <a:p>
            <a:pPr eaLnBrk="1" hangingPunct="1">
              <a:lnSpc>
                <a:spcPct val="90000"/>
              </a:lnSpc>
            </a:pPr>
            <a:r>
              <a:rPr lang="en-US" sz="2000" dirty="0"/>
              <a:t>Probably beneficial to push it even further</a:t>
            </a:r>
          </a:p>
          <a:p>
            <a:pPr lvl="1" eaLnBrk="1" hangingPunct="1">
              <a:lnSpc>
                <a:spcPct val="90000"/>
              </a:lnSpc>
            </a:pPr>
            <a:r>
              <a:rPr lang="en-US" sz="1800" dirty="0"/>
              <a:t>Possibly better latency hiding with more work per thread</a:t>
            </a:r>
          </a:p>
          <a:p>
            <a:pPr lvl="1" eaLnBrk="1" hangingPunct="1">
              <a:lnSpc>
                <a:spcPct val="90000"/>
              </a:lnSpc>
            </a:pPr>
            <a:r>
              <a:rPr lang="en-US" sz="1800" dirty="0"/>
              <a:t>More threads per block reduces levels in tree of recursive kernel invocations </a:t>
            </a:r>
          </a:p>
          <a:p>
            <a:pPr lvl="1" eaLnBrk="1" hangingPunct="1">
              <a:lnSpc>
                <a:spcPct val="90000"/>
              </a:lnSpc>
            </a:pPr>
            <a:r>
              <a:rPr lang="en-US" sz="1800" dirty="0"/>
              <a:t>High kernel launch overhead in last levels with few blocks</a:t>
            </a:r>
          </a:p>
          <a:p>
            <a:pPr lvl="1" eaLnBrk="1" hangingPunct="1">
              <a:lnSpc>
                <a:spcPct val="90000"/>
              </a:lnSpc>
            </a:pPr>
            <a:endParaRPr lang="en-US" sz="1800" dirty="0"/>
          </a:p>
          <a:p>
            <a:pPr eaLnBrk="1" hangingPunct="1">
              <a:lnSpc>
                <a:spcPct val="90000"/>
              </a:lnSpc>
            </a:pPr>
            <a:r>
              <a:rPr lang="en-US" sz="2000" dirty="0"/>
              <a:t>On G80, best performance with 64-256 blocks of 128 threads</a:t>
            </a:r>
          </a:p>
          <a:p>
            <a:pPr lvl="1" eaLnBrk="1" hangingPunct="1">
              <a:lnSpc>
                <a:spcPct val="90000"/>
              </a:lnSpc>
            </a:pPr>
            <a:r>
              <a:rPr lang="en-US" sz="1800" dirty="0"/>
              <a:t>1024-4096 elements per </a:t>
            </a:r>
            <a:r>
              <a:rPr lang="en-US" sz="1800" i="1" dirty="0"/>
              <a:t>thread</a:t>
            </a:r>
          </a:p>
        </p:txBody>
      </p:sp>
      <p:sp>
        <p:nvSpPr>
          <p:cNvPr id="358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FD3F05F3-7C55-4DBB-BD76-8C733E2F4968}" type="slidenum">
              <a:rPr lang="en-US" smtClean="0">
                <a:solidFill>
                  <a:schemeClr val="tx2"/>
                </a:solidFill>
              </a:rPr>
              <a:pPr algn="r" eaLnBrk="1" hangingPunct="1"/>
              <a:t>95</a:t>
            </a:fld>
            <a:endParaRPr lang="en-US" dirty="0">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36809208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eaLnBrk="1" hangingPunct="1">
              <a:defRPr/>
            </a:pPr>
            <a:r>
              <a:rPr lang="en-US" sz="3200" dirty="0"/>
              <a:t>Kernel 7, Comments</a:t>
            </a:r>
          </a:p>
        </p:txBody>
      </p:sp>
      <p:sp>
        <p:nvSpPr>
          <p:cNvPr id="41988" name="Rectangle 3"/>
          <p:cNvSpPr>
            <a:spLocks noGrp="1" noChangeArrowheads="1"/>
          </p:cNvSpPr>
          <p:nvPr>
            <p:ph idx="1"/>
          </p:nvPr>
        </p:nvSpPr>
        <p:spPr/>
        <p:txBody>
          <a:bodyPr/>
          <a:lstStyle/>
          <a:p>
            <a:pPr eaLnBrk="1" hangingPunct="1"/>
            <a:r>
              <a:rPr lang="en-US" sz="2000" dirty="0"/>
              <a:t>For the first six kernels a large number of blocks was used to “tile” the array </a:t>
            </a:r>
          </a:p>
          <a:p>
            <a:pPr lvl="1"/>
            <a:endParaRPr lang="en-US" sz="1600" dirty="0"/>
          </a:p>
          <a:p>
            <a:pPr lvl="1"/>
            <a:endParaRPr lang="en-US" sz="1600" dirty="0"/>
          </a:p>
          <a:p>
            <a:pPr eaLnBrk="1" hangingPunct="1"/>
            <a:r>
              <a:rPr lang="en-US" sz="2000" dirty="0"/>
              <a:t>Kernel 7: reduce the number of blocks and have a thread do more work than just fetch something to shared memory</a:t>
            </a:r>
          </a:p>
          <a:p>
            <a:pPr lvl="1"/>
            <a:endParaRPr lang="en-US" sz="1600" dirty="0"/>
          </a:p>
          <a:p>
            <a:pPr lvl="1"/>
            <a:endParaRPr lang="en-US" sz="1600" dirty="0"/>
          </a:p>
          <a:p>
            <a:r>
              <a:rPr lang="en-US" sz="2000" dirty="0"/>
              <a:t>Example </a:t>
            </a:r>
            <a:r>
              <a:rPr lang="en-US" sz="1400" dirty="0"/>
              <a:t>[cooked up, not related to actual CUDA warp size, typical CUDA block dim, etc.]</a:t>
            </a:r>
            <a:r>
              <a:rPr lang="en-US" sz="2000" dirty="0"/>
              <a:t>:</a:t>
            </a:r>
          </a:p>
          <a:p>
            <a:pPr marL="465138" lvl="1" indent="-233363"/>
            <a:r>
              <a:rPr lang="en-US" sz="1800" dirty="0"/>
              <a:t>Say you have 1024 elements stored in an array; you need to reduce that array </a:t>
            </a:r>
          </a:p>
          <a:p>
            <a:pPr marL="465138" lvl="1" indent="-233363"/>
            <a:r>
              <a:rPr lang="en-US" sz="1800" dirty="0"/>
              <a:t>You start with 32 blocks, each with 4 threads</a:t>
            </a:r>
          </a:p>
          <a:p>
            <a:pPr marL="465138" lvl="1" indent="-233363"/>
            <a:r>
              <a:rPr lang="en-US" sz="1800" dirty="0"/>
              <a:t>Then, 128 threads total.  It means that a thread, say in block 11, would have to add two numbers, then two numbers, then two numbers, then two more numbers.  </a:t>
            </a:r>
          </a:p>
          <a:p>
            <a:pPr marL="465138" lvl="1" indent="-233363"/>
            <a:r>
              <a:rPr lang="en-US" sz="1800" dirty="0"/>
              <a:t>At this point, everything is in the union of the shared memory associated with the 32 blocks.  At this point proceed like before with kernel 6.</a:t>
            </a:r>
          </a:p>
        </p:txBody>
      </p:sp>
      <p:sp>
        <p:nvSpPr>
          <p:cNvPr id="419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ACA14639-80D8-4EF1-B989-05E0BB18D185}" type="slidenum">
              <a:rPr lang="en-US" smtClean="0">
                <a:solidFill>
                  <a:schemeClr val="tx2"/>
                </a:solidFill>
              </a:rPr>
              <a:pPr algn="r" eaLnBrk="1" hangingPunct="1"/>
              <a:t>96</a:t>
            </a:fld>
            <a:endParaRPr lang="en-US" dirty="0">
              <a:solidFill>
                <a:schemeClr val="tx2"/>
              </a:solidFill>
            </a:endParaRPr>
          </a:p>
        </p:txBody>
      </p:sp>
    </p:spTree>
    <p:extLst>
      <p:ext uri="{BB962C8B-B14F-4D97-AF65-F5344CB8AC3E}">
        <p14:creationId xmlns:p14="http://schemas.microsoft.com/office/powerpoint/2010/main" val="13629099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9" name="Rectangle 3"/>
          <p:cNvSpPr>
            <a:spLocks noGrp="1" noChangeArrowheads="1"/>
          </p:cNvSpPr>
          <p:nvPr>
            <p:ph type="title"/>
          </p:nvPr>
        </p:nvSpPr>
        <p:spPr/>
        <p:txBody>
          <a:bodyPr/>
          <a:lstStyle/>
          <a:p>
            <a:pPr eaLnBrk="1" hangingPunct="1">
              <a:defRPr/>
            </a:pPr>
            <a:r>
              <a:rPr lang="en-US" sz="3000" dirty="0"/>
              <a:t>Reduction #7: Multiple Adds / Thread</a:t>
            </a:r>
          </a:p>
        </p:txBody>
      </p:sp>
      <p:sp>
        <p:nvSpPr>
          <p:cNvPr id="378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2B818C37-C256-4680-A4AC-867E71DFAB8C}" type="slidenum">
              <a:rPr lang="en-US" smtClean="0">
                <a:solidFill>
                  <a:schemeClr val="tx2"/>
                </a:solidFill>
              </a:rPr>
              <a:pPr algn="r" eaLnBrk="1" hangingPunct="1"/>
              <a:t>97</a:t>
            </a:fld>
            <a:endParaRPr lang="en-US" dirty="0">
              <a:solidFill>
                <a:schemeClr val="tx2"/>
              </a:solidFill>
            </a:endParaRPr>
          </a:p>
        </p:txBody>
      </p:sp>
      <p:sp>
        <p:nvSpPr>
          <p:cNvPr id="37893" name="Text Box 4"/>
          <p:cNvSpPr txBox="1">
            <a:spLocks noChangeArrowheads="1"/>
          </p:cNvSpPr>
          <p:nvPr/>
        </p:nvSpPr>
        <p:spPr bwMode="auto">
          <a:xfrm>
            <a:off x="2209801" y="1084263"/>
            <a:ext cx="5802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400" b="1"/>
              <a:t>Replace load and add of two elements:</a:t>
            </a:r>
          </a:p>
        </p:txBody>
      </p:sp>
      <p:sp>
        <p:nvSpPr>
          <p:cNvPr id="37894" name="Text Box 5"/>
          <p:cNvSpPr txBox="1">
            <a:spLocks noChangeArrowheads="1"/>
          </p:cNvSpPr>
          <p:nvPr/>
        </p:nvSpPr>
        <p:spPr bwMode="auto">
          <a:xfrm>
            <a:off x="2133600" y="3200400"/>
            <a:ext cx="7072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400" b="1" dirty="0"/>
              <a:t>With a while loop to add as many as necessary:</a:t>
            </a:r>
          </a:p>
        </p:txBody>
      </p:sp>
      <p:sp>
        <p:nvSpPr>
          <p:cNvPr id="2" name="Rectangle 1"/>
          <p:cNvSpPr/>
          <p:nvPr/>
        </p:nvSpPr>
        <p:spPr>
          <a:xfrm>
            <a:off x="1828801" y="1676401"/>
            <a:ext cx="8047037" cy="1200329"/>
          </a:xfrm>
          <a:prstGeom prst="rect">
            <a:avLst/>
          </a:prstGeom>
          <a:solidFill>
            <a:schemeClr val="bg1">
              <a:lumMod val="85000"/>
            </a:schemeClr>
          </a:solidFill>
        </p:spPr>
        <p:txBody>
          <a:bodyPr wrap="square">
            <a:spAutoFit/>
          </a:bodyPr>
          <a:lstStyle/>
          <a:p>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 = </a:t>
            </a:r>
            <a:r>
              <a:rPr lang="en-US" dirty="0" err="1">
                <a:solidFill>
                  <a:srgbClr val="FF00FF"/>
                </a:solidFill>
                <a:latin typeface="Consolas" pitchFamily="49" charset="0"/>
                <a:cs typeface="Consolas" pitchFamily="49" charset="0"/>
              </a:rPr>
              <a:t>blockIdx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*2)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g_idata</a:t>
            </a:r>
            <a:r>
              <a:rPr lang="en-US" dirty="0">
                <a:solidFill>
                  <a:prstClr val="black"/>
                </a:solidFill>
                <a:latin typeface="Consolas" pitchFamily="49" charset="0"/>
                <a:cs typeface="Consolas" pitchFamily="49" charset="0"/>
              </a:rPr>
              <a:t>[i] + </a:t>
            </a:r>
            <a:r>
              <a:rPr lang="en-US" dirty="0" err="1">
                <a:solidFill>
                  <a:prstClr val="black"/>
                </a:solidFill>
                <a:latin typeface="Consolas" pitchFamily="49" charset="0"/>
                <a:cs typeface="Consolas" pitchFamily="49" charset="0"/>
              </a:rPr>
              <a:t>g_idata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i+</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p:txBody>
      </p:sp>
      <p:sp>
        <p:nvSpPr>
          <p:cNvPr id="3" name="Rectangle 2"/>
          <p:cNvSpPr/>
          <p:nvPr/>
        </p:nvSpPr>
        <p:spPr>
          <a:xfrm>
            <a:off x="1828801" y="3657600"/>
            <a:ext cx="7483475" cy="2862322"/>
          </a:xfrm>
          <a:prstGeom prst="rect">
            <a:avLst/>
          </a:prstGeom>
          <a:solidFill>
            <a:schemeClr val="bg1">
              <a:lumMod val="85000"/>
            </a:schemeClr>
          </a:solidFill>
        </p:spPr>
        <p:txBody>
          <a:bodyPr wrap="square">
            <a:spAutoFit/>
          </a:bodyPr>
          <a:lstStyle/>
          <a:p>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 = </a:t>
            </a:r>
            <a:r>
              <a:rPr lang="en-US" dirty="0" err="1">
                <a:solidFill>
                  <a:srgbClr val="FF00FF"/>
                </a:solidFill>
                <a:latin typeface="Consolas" pitchFamily="49" charset="0"/>
                <a:cs typeface="Consolas" pitchFamily="49" charset="0"/>
              </a:rPr>
              <a:t>blockIdx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blockSize</a:t>
            </a:r>
            <a:r>
              <a:rPr lang="en-US" dirty="0">
                <a:solidFill>
                  <a:prstClr val="black"/>
                </a:solidFill>
                <a:latin typeface="Consolas" pitchFamily="49" charset="0"/>
                <a:cs typeface="Consolas" pitchFamily="49" charset="0"/>
              </a:rPr>
              <a:t>*2)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gridSize</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blockSize</a:t>
            </a:r>
            <a:r>
              <a:rPr lang="en-US" dirty="0">
                <a:solidFill>
                  <a:prstClr val="black"/>
                </a:solidFill>
                <a:latin typeface="Consolas" pitchFamily="49" charset="0"/>
                <a:cs typeface="Consolas" pitchFamily="49" charset="0"/>
              </a:rPr>
              <a:t>*2*</a:t>
            </a:r>
            <a:r>
              <a:rPr lang="en-US" dirty="0" err="1">
                <a:solidFill>
                  <a:srgbClr val="FF00FF"/>
                </a:solidFill>
                <a:latin typeface="Consolas" pitchFamily="49" charset="0"/>
                <a:cs typeface="Consolas" pitchFamily="49" charset="0"/>
              </a:rPr>
              <a:t>gridDim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0;</a:t>
            </a:r>
          </a:p>
          <a:p>
            <a:endParaRPr lang="en-US" dirty="0">
              <a:solidFill>
                <a:prstClr val="black"/>
              </a:solidFill>
              <a:latin typeface="Consolas" pitchFamily="49" charset="0"/>
              <a:cs typeface="Consolas" pitchFamily="49" charset="0"/>
            </a:endParaRPr>
          </a:p>
          <a:p>
            <a:r>
              <a:rPr lang="en-US" dirty="0">
                <a:solidFill>
                  <a:srgbClr val="0000FF"/>
                </a:solidFill>
                <a:latin typeface="Consolas" pitchFamily="49" charset="0"/>
                <a:cs typeface="Consolas" pitchFamily="49" charset="0"/>
              </a:rPr>
              <a:t>while</a:t>
            </a:r>
            <a:r>
              <a:rPr lang="en-US" dirty="0">
                <a:solidFill>
                  <a:prstClr val="black"/>
                </a:solidFill>
                <a:latin typeface="Consolas" pitchFamily="49" charset="0"/>
                <a:cs typeface="Consolas" pitchFamily="49" charset="0"/>
              </a:rPr>
              <a:t> (i &lt; n)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g_idata</a:t>
            </a:r>
            <a:r>
              <a:rPr lang="en-US" dirty="0">
                <a:solidFill>
                  <a:prstClr val="black"/>
                </a:solidFill>
                <a:latin typeface="Consolas" pitchFamily="49" charset="0"/>
                <a:cs typeface="Consolas" pitchFamily="49" charset="0"/>
              </a:rPr>
              <a:t>[i] + </a:t>
            </a:r>
            <a:r>
              <a:rPr lang="en-US" dirty="0" err="1">
                <a:solidFill>
                  <a:prstClr val="black"/>
                </a:solidFill>
                <a:latin typeface="Consolas" pitchFamily="49" charset="0"/>
                <a:cs typeface="Consolas" pitchFamily="49" charset="0"/>
              </a:rPr>
              <a:t>g_idata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i+blockSize</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i += </a:t>
            </a:r>
            <a:r>
              <a:rPr lang="en-US" dirty="0" err="1">
                <a:solidFill>
                  <a:prstClr val="black"/>
                </a:solidFill>
                <a:latin typeface="Consolas" pitchFamily="49" charset="0"/>
                <a:cs typeface="Consolas" pitchFamily="49" charset="0"/>
              </a:rPr>
              <a:t>gridSize</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a:t>
            </a:r>
          </a:p>
          <a:p>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p:txBody>
      </p:sp>
      <p:sp>
        <p:nvSpPr>
          <p:cNvPr id="4" name="Line Callout 2 3"/>
          <p:cNvSpPr/>
          <p:nvPr/>
        </p:nvSpPr>
        <p:spPr>
          <a:xfrm>
            <a:off x="7162800" y="5791200"/>
            <a:ext cx="3048000" cy="685800"/>
          </a:xfrm>
          <a:prstGeom prst="borderCallout2">
            <a:avLst>
              <a:gd name="adj1" fmla="val 48249"/>
              <a:gd name="adj2" fmla="val -1961"/>
              <a:gd name="adj3" fmla="val 47069"/>
              <a:gd name="adj4" fmla="val -84101"/>
              <a:gd name="adj5" fmla="val 18105"/>
              <a:gd name="adj6" fmla="val -105340"/>
            </a:avLst>
          </a:prstGeom>
          <a:ln>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C00000"/>
                </a:solidFill>
              </a:rPr>
              <a:t>Note: </a:t>
            </a:r>
            <a:r>
              <a:rPr lang="en-US" b="1" dirty="0" err="1">
                <a:solidFill>
                  <a:srgbClr val="C00000"/>
                </a:solidFill>
              </a:rPr>
              <a:t>gridSize</a:t>
            </a:r>
            <a:r>
              <a:rPr lang="en-US" b="1" dirty="0">
                <a:solidFill>
                  <a:srgbClr val="C00000"/>
                </a:solidFill>
              </a:rPr>
              <a:t> loop stride to maintain coalescing!</a:t>
            </a:r>
          </a:p>
        </p:txBody>
      </p:sp>
      <p:sp>
        <p:nvSpPr>
          <p:cNvPr id="9" name="Rectangle 8"/>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70286129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pPr eaLnBrk="1" hangingPunct="1">
              <a:defRPr/>
            </a:pPr>
            <a:r>
              <a:rPr lang="en-US" sz="3000" dirty="0"/>
              <a:t>Performance for 4 Million element reduction</a:t>
            </a:r>
          </a:p>
        </p:txBody>
      </p:sp>
      <p:sp>
        <p:nvSpPr>
          <p:cNvPr id="389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442B3D9B-A536-411F-B784-BC2ED8A6187E}" type="slidenum">
              <a:rPr lang="en-US" smtClean="0">
                <a:solidFill>
                  <a:schemeClr val="tx2"/>
                </a:solidFill>
              </a:rPr>
              <a:pPr algn="r" eaLnBrk="1" hangingPunct="1"/>
              <a:t>98</a:t>
            </a:fld>
            <a:endParaRPr lang="en-US" dirty="0">
              <a:solidFill>
                <a:schemeClr val="tx2"/>
              </a:solidFill>
            </a:endParaRPr>
          </a:p>
        </p:txBody>
      </p:sp>
      <p:graphicFrame>
        <p:nvGraphicFramePr>
          <p:cNvPr id="310409" name="Group 137"/>
          <p:cNvGraphicFramePr>
            <a:graphicFrameLocks noGrp="1"/>
          </p:cNvGraphicFramePr>
          <p:nvPr>
            <p:ph idx="4294967295"/>
            <p:extLst/>
          </p:nvPr>
        </p:nvGraphicFramePr>
        <p:xfrm>
          <a:off x="1870075" y="1441571"/>
          <a:ext cx="8305800" cy="4476750"/>
        </p:xfrm>
        <a:graphic>
          <a:graphicData uri="http://schemas.openxmlformats.org/drawingml/2006/table">
            <a:tbl>
              <a:tblPr/>
              <a:tblGrid>
                <a:gridCol w="2362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Kernel 1: </a:t>
                      </a:r>
                      <a:br>
                        <a:rPr kumimoji="0" lang="en-US" sz="2000" b="1" i="0" u="none" strike="noStrike" cap="none" normalizeH="0" baseline="0" dirty="0">
                          <a:ln>
                            <a:noFill/>
                          </a:ln>
                          <a:solidFill>
                            <a:schemeClr val="tx1"/>
                          </a:solidFill>
                          <a:effectLst/>
                          <a:latin typeface="Arial" charset="0"/>
                        </a:rPr>
                      </a:br>
                      <a:r>
                        <a:rPr kumimoji="0" lang="en-US" sz="1200" b="1" i="0" u="none" strike="noStrike" cap="none" normalizeH="0" baseline="0" dirty="0">
                          <a:ln>
                            <a:noFill/>
                          </a:ln>
                          <a:solidFill>
                            <a:schemeClr val="tx1"/>
                          </a:solidFill>
                          <a:effectLst/>
                          <a:latin typeface="Arial" charset="0"/>
                        </a:rPr>
                        <a:t>interleaved addressing</a:t>
                      </a:r>
                      <a:br>
                        <a:rPr kumimoji="0" lang="en-US" sz="1200" b="1" i="0" u="none" strike="noStrike" cap="none" normalizeH="0" baseline="0" dirty="0">
                          <a:ln>
                            <a:noFill/>
                          </a:ln>
                          <a:solidFill>
                            <a:schemeClr val="tx1"/>
                          </a:solidFill>
                          <a:effectLst/>
                          <a:latin typeface="Arial" charset="0"/>
                        </a:rPr>
                      </a:br>
                      <a:r>
                        <a:rPr kumimoji="0" lang="en-US" sz="1200" b="1" i="0" u="none" strike="noStrike" cap="none" normalizeH="0" baseline="0" dirty="0">
                          <a:ln>
                            <a:noFill/>
                          </a:ln>
                          <a:solidFill>
                            <a:schemeClr val="tx1"/>
                          </a:solidFill>
                          <a:effectLst/>
                          <a:latin typeface="Arial" charset="0"/>
                        </a:rPr>
                        <a:t>with divergent branching</a:t>
                      </a:r>
                    </a:p>
                  </a:txBody>
                  <a:tcPr horzOverflow="overflow">
                    <a:lnL cap="flat">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8.054 ms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2.083 GB/s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cap="flat">
                      <a:noFill/>
                    </a:lnR>
                    <a:lnT cap="fla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0"/>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2:</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interleaved addressing</a:t>
                      </a:r>
                      <a:br>
                        <a:rPr kumimoji="0" lang="en-US" sz="12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with bank conflicts</a:t>
                      </a:r>
                    </a:p>
                  </a:txBody>
                  <a:tcPr horzOverflow="overflow">
                    <a:lnL cap="flat">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3.456 ms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4.854 GB/s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cap="flat">
                      <a:noFill/>
                    </a:lnR>
                    <a:lnT>
                      <a:noFill/>
                    </a:lnT>
                    <a:lnB>
                      <a:noFill/>
                    </a:lnB>
                    <a:lnTlToBr>
                      <a:noFill/>
                    </a:lnTlToBr>
                    <a:lnBlToTr>
                      <a:noFill/>
                    </a:lnBlToTr>
                    <a:solidFill>
                      <a:schemeClr val="hlink">
                        <a:alpha val="50000"/>
                      </a:schemeClr>
                    </a:solidFill>
                  </a:tcPr>
                </a:tc>
                <a:extLst>
                  <a:ext uri="{0D108BD9-81ED-4DB2-BD59-A6C34878D82A}">
                    <a16:rowId xmlns:a16="http://schemas.microsoft.com/office/drawing/2014/main" val="10001"/>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3:</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sequential addressing</a:t>
                      </a:r>
                      <a:endParaRPr kumimoji="0" lang="en-US" sz="700" b="1"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1.722 ms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9.741 GB/s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2.01x</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4.68x</a:t>
                      </a:r>
                    </a:p>
                  </a:txBody>
                  <a:tcPr anchor="ctr" horzOverflow="overflow">
                    <a:lnL>
                      <a:noFill/>
                    </a:lnL>
                    <a:lnR cap="flat">
                      <a:noFill/>
                    </a:lnR>
                    <a:ln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2"/>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4:</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first add during global load</a:t>
                      </a:r>
                    </a:p>
                  </a:txBody>
                  <a:tcPr horzOverflow="overflow">
                    <a:lnL cap="flat">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0.965 ms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17.377 GB/s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1.78x</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8.34x</a:t>
                      </a:r>
                    </a:p>
                  </a:txBody>
                  <a:tcPr anchor="ctr" horzOverflow="overflow">
                    <a:lnL>
                      <a:noFill/>
                    </a:lnL>
                    <a:lnR cap="flat">
                      <a:noFill/>
                    </a:lnR>
                    <a:lnT>
                      <a:noFill/>
                    </a:lnT>
                    <a:lnB>
                      <a:noFill/>
                    </a:lnB>
                    <a:lnTlToBr>
                      <a:noFill/>
                    </a:lnTlToBr>
                    <a:lnBlToTr>
                      <a:noFill/>
                    </a:lnBlToTr>
                    <a:solidFill>
                      <a:schemeClr val="hlink">
                        <a:alpha val="50000"/>
                      </a:schemeClr>
                    </a:solidFill>
                  </a:tcPr>
                </a:tc>
                <a:extLst>
                  <a:ext uri="{0D108BD9-81ED-4DB2-BD59-A6C34878D82A}">
                    <a16:rowId xmlns:a16="http://schemas.microsoft.com/office/drawing/2014/main" val="10003"/>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5:</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unroll last warp</a:t>
                      </a:r>
                    </a:p>
                  </a:txBody>
                  <a:tcPr horzOverflow="overflow">
                    <a:lnL cap="flat">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0.536 ms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31.289 GB/s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1.8x</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15.01x</a:t>
                      </a:r>
                    </a:p>
                  </a:txBody>
                  <a:tcPr anchor="ctr" horzOverflow="overflow">
                    <a:lnL>
                      <a:noFill/>
                    </a:lnL>
                    <a:lnR cap="flat">
                      <a:noFill/>
                    </a:lnR>
                    <a:ln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4"/>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6:</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completely unrolled</a:t>
                      </a:r>
                      <a:endParaRPr kumimoji="0" lang="en-US" sz="2000" b="1"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0.381 ms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43.996 GB/s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1.41x</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21.16x</a:t>
                      </a:r>
                    </a:p>
                  </a:txBody>
                  <a:tcPr anchor="ctr" horzOverflow="overflow">
                    <a:lnL>
                      <a:noFill/>
                    </a:lnL>
                    <a:lnR cap="flat">
                      <a:noFill/>
                    </a:lnR>
                    <a:lnT>
                      <a:noFill/>
                    </a:lnT>
                    <a:lnB>
                      <a:noFill/>
                    </a:lnB>
                    <a:lnTlToBr>
                      <a:noFill/>
                    </a:lnTlToBr>
                    <a:lnBlToTr>
                      <a:noFill/>
                    </a:lnBlToTr>
                    <a:solidFill>
                      <a:schemeClr val="hlink">
                        <a:alpha val="50000"/>
                      </a:schemeClr>
                    </a:solidFill>
                  </a:tcPr>
                </a:tc>
                <a:extLst>
                  <a:ext uri="{0D108BD9-81ED-4DB2-BD59-A6C34878D82A}">
                    <a16:rowId xmlns:a16="http://schemas.microsoft.com/office/drawing/2014/main" val="10005"/>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7:</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multiple elements per thread</a:t>
                      </a:r>
                      <a:endParaRPr kumimoji="0" lang="en-US" sz="2000" b="1" i="0" u="none" strike="noStrike" cap="none" normalizeH="0" baseline="0">
                        <a:ln>
                          <a:noFill/>
                        </a:ln>
                        <a:solidFill>
                          <a:schemeClr val="tx1"/>
                        </a:solidFill>
                        <a:effectLst/>
                        <a:latin typeface="Arial" charset="0"/>
                      </a:endParaRPr>
                    </a:p>
                  </a:txBody>
                  <a:tcPr horzOverflow="overflow">
                    <a:lnL cap="flat">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0.268 ms</a:t>
                      </a:r>
                    </a:p>
                  </a:txBody>
                  <a:tcPr anchor="ctr" horzOverflow="overflow">
                    <a:lnL>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62.671 GB/s</a:t>
                      </a:r>
                    </a:p>
                  </a:txBody>
                  <a:tcPr anchor="ctr" horzOverflow="overflow">
                    <a:lnL>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1.42x</a:t>
                      </a:r>
                    </a:p>
                  </a:txBody>
                  <a:tcPr anchor="ctr" horzOverflow="overflow">
                    <a:lnL>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30.04x</a:t>
                      </a:r>
                    </a:p>
                  </a:txBody>
                  <a:tcPr anchor="ctr" horzOverflow="overflow">
                    <a:lnL>
                      <a:noFill/>
                    </a:lnL>
                    <a:lnR cap="flat">
                      <a:noFill/>
                    </a:lnR>
                    <a:lnT>
                      <a:noFill/>
                    </a:lnT>
                    <a:lnB cap="flat">
                      <a:noFill/>
                    </a:lnB>
                    <a:lnTlToBr>
                      <a:noFill/>
                    </a:lnTlToBr>
                    <a:lnBlToTr>
                      <a:noFill/>
                    </a:lnBlToTr>
                    <a:solidFill>
                      <a:schemeClr val="tx2">
                        <a:alpha val="50000"/>
                      </a:schemeClr>
                    </a:solidFill>
                  </a:tcPr>
                </a:tc>
                <a:extLst>
                  <a:ext uri="{0D108BD9-81ED-4DB2-BD59-A6C34878D82A}">
                    <a16:rowId xmlns:a16="http://schemas.microsoft.com/office/drawing/2014/main" val="10006"/>
                  </a:ext>
                </a:extLst>
              </a:tr>
            </a:tbl>
          </a:graphicData>
        </a:graphic>
      </p:graphicFrame>
      <p:sp>
        <p:nvSpPr>
          <p:cNvPr id="38952" name="Text Box 45"/>
          <p:cNvSpPr txBox="1">
            <a:spLocks noChangeArrowheads="1"/>
          </p:cNvSpPr>
          <p:nvPr/>
        </p:nvSpPr>
        <p:spPr bwMode="auto">
          <a:xfrm>
            <a:off x="3625851" y="6139624"/>
            <a:ext cx="4483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000" b="1" dirty="0">
                <a:solidFill>
                  <a:schemeClr val="tx2"/>
                </a:solidFill>
              </a:rPr>
              <a:t>Kernel 7 on 32M elements: 73 GB/s!</a:t>
            </a:r>
          </a:p>
        </p:txBody>
      </p:sp>
      <p:sp>
        <p:nvSpPr>
          <p:cNvPr id="38953" name="Text Box 72"/>
          <p:cNvSpPr txBox="1">
            <a:spLocks noChangeArrowheads="1"/>
          </p:cNvSpPr>
          <p:nvPr/>
        </p:nvSpPr>
        <p:spPr bwMode="auto">
          <a:xfrm>
            <a:off x="7689850" y="846257"/>
            <a:ext cx="114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Step</a:t>
            </a:r>
            <a:br>
              <a:rPr lang="en-US" b="1"/>
            </a:br>
            <a:r>
              <a:rPr lang="en-US" b="1"/>
              <a:t>Speedup</a:t>
            </a:r>
          </a:p>
        </p:txBody>
      </p:sp>
      <p:sp>
        <p:nvSpPr>
          <p:cNvPr id="38954" name="Text Box 73"/>
          <p:cNvSpPr txBox="1">
            <a:spLocks noChangeArrowheads="1"/>
          </p:cNvSpPr>
          <p:nvPr/>
        </p:nvSpPr>
        <p:spPr bwMode="auto">
          <a:xfrm>
            <a:off x="6191250" y="1074858"/>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Bandwidth</a:t>
            </a:r>
          </a:p>
        </p:txBody>
      </p:sp>
      <p:sp>
        <p:nvSpPr>
          <p:cNvPr id="38955" name="Text Box 74"/>
          <p:cNvSpPr txBox="1">
            <a:spLocks noChangeArrowheads="1"/>
          </p:cNvSpPr>
          <p:nvPr/>
        </p:nvSpPr>
        <p:spPr bwMode="auto">
          <a:xfrm>
            <a:off x="4189414" y="1074858"/>
            <a:ext cx="1677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Time (2</a:t>
            </a:r>
            <a:r>
              <a:rPr lang="en-US" b="1" baseline="30000"/>
              <a:t>22 </a:t>
            </a:r>
            <a:r>
              <a:rPr lang="en-US" b="1"/>
              <a:t>ints)</a:t>
            </a:r>
          </a:p>
        </p:txBody>
      </p:sp>
      <p:sp>
        <p:nvSpPr>
          <p:cNvPr id="38956" name="Text Box 135"/>
          <p:cNvSpPr txBox="1">
            <a:spLocks noChangeArrowheads="1"/>
          </p:cNvSpPr>
          <p:nvPr/>
        </p:nvSpPr>
        <p:spPr bwMode="auto">
          <a:xfrm>
            <a:off x="8839200" y="846257"/>
            <a:ext cx="1416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Cumulative</a:t>
            </a:r>
            <a:br>
              <a:rPr lang="en-US" b="1"/>
            </a:br>
            <a:r>
              <a:rPr lang="en-US" b="1"/>
              <a:t>Speedup</a:t>
            </a:r>
          </a:p>
        </p:txBody>
      </p:sp>
      <p:sp>
        <p:nvSpPr>
          <p:cNvPr id="10" name="Rectangle 9"/>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06781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5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eaLnBrk="1" hangingPunct="1">
              <a:defRPr/>
            </a:pPr>
            <a:r>
              <a:rPr lang="en-US" dirty="0"/>
              <a:t>Final Kernel…</a:t>
            </a:r>
          </a:p>
        </p:txBody>
      </p:sp>
      <p:sp>
        <p:nvSpPr>
          <p:cNvPr id="399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F298E009-738A-4E74-8B7D-7C1EC81A0424}" type="slidenum">
              <a:rPr lang="en-US" smtClean="0">
                <a:solidFill>
                  <a:schemeClr val="tx2"/>
                </a:solidFill>
              </a:rPr>
              <a:pPr algn="r" eaLnBrk="1" hangingPunct="1"/>
              <a:t>99</a:t>
            </a:fld>
            <a:endParaRPr lang="en-US" dirty="0">
              <a:solidFill>
                <a:schemeClr val="tx2"/>
              </a:solidFill>
            </a:endParaRPr>
          </a:p>
        </p:txBody>
      </p:sp>
      <p:sp>
        <p:nvSpPr>
          <p:cNvPr id="6" name="Rectangle 5"/>
          <p:cNvSpPr/>
          <p:nvPr/>
        </p:nvSpPr>
        <p:spPr>
          <a:xfrm>
            <a:off x="1676400" y="1295401"/>
            <a:ext cx="8686800" cy="5262979"/>
          </a:xfrm>
          <a:prstGeom prst="rect">
            <a:avLst/>
          </a:prstGeom>
          <a:solidFill>
            <a:schemeClr val="bg1">
              <a:lumMod val="85000"/>
            </a:schemeClr>
          </a:solidFill>
        </p:spPr>
        <p:txBody>
          <a:bodyPr wrap="square">
            <a:spAutoFit/>
          </a:bodyPr>
          <a:lstStyle/>
          <a:p>
            <a:r>
              <a:rPr lang="en-US" sz="1200" b="1" dirty="0">
                <a:solidFill>
                  <a:srgbClr val="0000FF"/>
                </a:solidFill>
                <a:latin typeface="Consolas" pitchFamily="49" charset="0"/>
                <a:cs typeface="Consolas" pitchFamily="49" charset="0"/>
              </a:rPr>
              <a:t>template</a:t>
            </a:r>
            <a:r>
              <a:rPr lang="en-US" sz="1200" b="1" dirty="0">
                <a:solidFill>
                  <a:prstClr val="black"/>
                </a:solidFill>
                <a:latin typeface="Consolas" pitchFamily="49" charset="0"/>
                <a:cs typeface="Consolas" pitchFamily="49" charset="0"/>
              </a:rPr>
              <a:t> &lt;</a:t>
            </a:r>
            <a:r>
              <a:rPr lang="en-US" sz="1200" b="1" dirty="0">
                <a:solidFill>
                  <a:srgbClr val="0000FF"/>
                </a:solidFill>
                <a:latin typeface="Consolas" pitchFamily="49" charset="0"/>
                <a:cs typeface="Consolas" pitchFamily="49" charset="0"/>
              </a:rPr>
              <a:t>unsigned</a:t>
            </a:r>
            <a:r>
              <a:rPr lang="en-US" sz="1200" b="1" dirty="0">
                <a:solidFill>
                  <a:prstClr val="black"/>
                </a:solidFill>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blockSize</a:t>
            </a:r>
            <a:r>
              <a:rPr lang="en-US" sz="1200" b="1" dirty="0">
                <a:solidFill>
                  <a:prstClr val="black"/>
                </a:solidFill>
                <a:latin typeface="Consolas" pitchFamily="49" charset="0"/>
                <a:cs typeface="Consolas" pitchFamily="49" charset="0"/>
              </a:rPr>
              <a:t>&gt;</a:t>
            </a:r>
          </a:p>
          <a:p>
            <a:r>
              <a:rPr lang="en-US" sz="1200" b="1" dirty="0">
                <a:solidFill>
                  <a:srgbClr val="FF00FF"/>
                </a:solidFill>
                <a:latin typeface="Consolas" pitchFamily="49" charset="0"/>
                <a:cs typeface="Consolas" pitchFamily="49" charset="0"/>
              </a:rPr>
              <a:t>__device__</a:t>
            </a:r>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void</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warpReduce</a:t>
            </a:r>
            <a:r>
              <a:rPr lang="en-US" sz="1200" b="1" dirty="0">
                <a:solidFill>
                  <a:prstClr val="black"/>
                </a:solidFill>
                <a:latin typeface="Consolas" pitchFamily="49" charset="0"/>
                <a:cs typeface="Consolas" pitchFamily="49" charset="0"/>
              </a:rPr>
              <a:t>(</a:t>
            </a:r>
            <a:r>
              <a:rPr lang="en-US" sz="1200" b="1" dirty="0">
                <a:solidFill>
                  <a:srgbClr val="0000FF"/>
                </a:solidFill>
                <a:latin typeface="Consolas" pitchFamily="49" charset="0"/>
                <a:cs typeface="Consolas" pitchFamily="49" charset="0"/>
              </a:rPr>
              <a:t>volatile</a:t>
            </a:r>
            <a:r>
              <a:rPr lang="en-US" sz="1200" b="1" dirty="0">
                <a:solidFill>
                  <a:prstClr val="black"/>
                </a:solidFill>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unsigned</a:t>
            </a:r>
            <a:r>
              <a:rPr lang="en-US" sz="1200" b="1" dirty="0">
                <a:solidFill>
                  <a:prstClr val="black"/>
                </a:solidFill>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a:t>
            </a:r>
          </a:p>
          <a:p>
            <a:r>
              <a:rPr lang="sv-SE" sz="1200" b="1" dirty="0">
                <a:solidFill>
                  <a:prstClr val="black"/>
                </a:solidFill>
                <a:latin typeface="Consolas" pitchFamily="49" charset="0"/>
                <a:cs typeface="Consolas" pitchFamily="49" charset="0"/>
              </a:rPr>
              <a:t>    </a:t>
            </a:r>
            <a:r>
              <a:rPr lang="sv-SE" sz="1200" b="1" dirty="0">
                <a:solidFill>
                  <a:srgbClr val="0000FF"/>
                </a:solidFill>
                <a:latin typeface="Consolas" pitchFamily="49" charset="0"/>
                <a:cs typeface="Consolas" pitchFamily="49" charset="0"/>
              </a:rPr>
              <a:t>if</a:t>
            </a:r>
            <a:r>
              <a:rPr lang="sv-SE" sz="1200" b="1" dirty="0">
                <a:solidFill>
                  <a:prstClr val="black"/>
                </a:solidFill>
                <a:latin typeface="Consolas" pitchFamily="49" charset="0"/>
                <a:cs typeface="Consolas" pitchFamily="49" charset="0"/>
              </a:rPr>
              <a:t> (blockSize &gt;=  64) sdata[tid] += sdata[tid + 32];</a:t>
            </a:r>
          </a:p>
          <a:p>
            <a:r>
              <a:rPr lang="sv-SE" sz="1200" b="1" dirty="0">
                <a:solidFill>
                  <a:prstClr val="black"/>
                </a:solidFill>
                <a:latin typeface="Consolas" pitchFamily="49" charset="0"/>
                <a:cs typeface="Consolas" pitchFamily="49" charset="0"/>
              </a:rPr>
              <a:t>    </a:t>
            </a:r>
            <a:r>
              <a:rPr lang="sv-SE" sz="1200" b="1" dirty="0">
                <a:solidFill>
                  <a:srgbClr val="0000FF"/>
                </a:solidFill>
                <a:latin typeface="Consolas" pitchFamily="49" charset="0"/>
                <a:cs typeface="Consolas" pitchFamily="49" charset="0"/>
              </a:rPr>
              <a:t>if</a:t>
            </a:r>
            <a:r>
              <a:rPr lang="sv-SE" sz="1200" b="1" dirty="0">
                <a:solidFill>
                  <a:prstClr val="black"/>
                </a:solidFill>
                <a:latin typeface="Consolas" pitchFamily="49" charset="0"/>
                <a:cs typeface="Consolas" pitchFamily="49" charset="0"/>
              </a:rPr>
              <a:t> (blockSize &gt;=  32) sdata[tid] += sdata[tid + 16];</a:t>
            </a:r>
          </a:p>
          <a:p>
            <a:r>
              <a:rPr lang="sv-SE" sz="1200" b="1" dirty="0">
                <a:solidFill>
                  <a:prstClr val="black"/>
                </a:solidFill>
                <a:latin typeface="Consolas" pitchFamily="49" charset="0"/>
                <a:cs typeface="Consolas" pitchFamily="49" charset="0"/>
              </a:rPr>
              <a:t>    </a:t>
            </a:r>
            <a:r>
              <a:rPr lang="sv-SE" sz="1200" b="1" dirty="0">
                <a:solidFill>
                  <a:srgbClr val="0000FF"/>
                </a:solidFill>
                <a:latin typeface="Consolas" pitchFamily="49" charset="0"/>
                <a:cs typeface="Consolas" pitchFamily="49" charset="0"/>
              </a:rPr>
              <a:t>if</a:t>
            </a:r>
            <a:r>
              <a:rPr lang="sv-SE" sz="1200" b="1" dirty="0">
                <a:solidFill>
                  <a:prstClr val="black"/>
                </a:solidFill>
                <a:latin typeface="Consolas" pitchFamily="49" charset="0"/>
                <a:cs typeface="Consolas" pitchFamily="49" charset="0"/>
              </a:rPr>
              <a:t> (blockSize &gt;=  16) sdata[tid] += sdata[tid +  8];</a:t>
            </a:r>
          </a:p>
          <a:p>
            <a:r>
              <a:rPr lang="sv-SE" sz="1200" b="1" dirty="0">
                <a:solidFill>
                  <a:prstClr val="black"/>
                </a:solidFill>
                <a:latin typeface="Consolas" pitchFamily="49" charset="0"/>
                <a:cs typeface="Consolas" pitchFamily="49" charset="0"/>
              </a:rPr>
              <a:t>    </a:t>
            </a:r>
            <a:r>
              <a:rPr lang="sv-SE" sz="1200" b="1" dirty="0">
                <a:solidFill>
                  <a:srgbClr val="0000FF"/>
                </a:solidFill>
                <a:latin typeface="Consolas" pitchFamily="49" charset="0"/>
                <a:cs typeface="Consolas" pitchFamily="49" charset="0"/>
              </a:rPr>
              <a:t>if</a:t>
            </a:r>
            <a:r>
              <a:rPr lang="sv-SE" sz="1200" b="1" dirty="0">
                <a:solidFill>
                  <a:prstClr val="black"/>
                </a:solidFill>
                <a:latin typeface="Consolas" pitchFamily="49" charset="0"/>
                <a:cs typeface="Consolas" pitchFamily="49" charset="0"/>
              </a:rPr>
              <a:t> (blockSize &gt;=   8) sdata[tid] += sdata[tid +  4];</a:t>
            </a:r>
          </a:p>
          <a:p>
            <a:r>
              <a:rPr lang="sv-SE" sz="1200" b="1" dirty="0">
                <a:solidFill>
                  <a:prstClr val="black"/>
                </a:solidFill>
                <a:latin typeface="Consolas" pitchFamily="49" charset="0"/>
                <a:cs typeface="Consolas" pitchFamily="49" charset="0"/>
              </a:rPr>
              <a:t>    </a:t>
            </a:r>
            <a:r>
              <a:rPr lang="sv-SE" sz="1200" b="1" dirty="0">
                <a:solidFill>
                  <a:srgbClr val="0000FF"/>
                </a:solidFill>
                <a:latin typeface="Consolas" pitchFamily="49" charset="0"/>
                <a:cs typeface="Consolas" pitchFamily="49" charset="0"/>
              </a:rPr>
              <a:t>if</a:t>
            </a:r>
            <a:r>
              <a:rPr lang="sv-SE" sz="1200" b="1" dirty="0">
                <a:solidFill>
                  <a:prstClr val="black"/>
                </a:solidFill>
                <a:latin typeface="Consolas" pitchFamily="49" charset="0"/>
                <a:cs typeface="Consolas" pitchFamily="49" charset="0"/>
              </a:rPr>
              <a:t> (blockSize &gt;=   4) sdata[tid] += sdata[tid +  2];</a:t>
            </a:r>
          </a:p>
          <a:p>
            <a:r>
              <a:rPr lang="sv-SE" sz="1200" b="1" dirty="0">
                <a:solidFill>
                  <a:prstClr val="black"/>
                </a:solidFill>
                <a:latin typeface="Consolas" pitchFamily="49" charset="0"/>
                <a:cs typeface="Consolas" pitchFamily="49" charset="0"/>
              </a:rPr>
              <a:t>    </a:t>
            </a:r>
            <a:r>
              <a:rPr lang="sv-SE" sz="1200" b="1" dirty="0">
                <a:solidFill>
                  <a:srgbClr val="0000FF"/>
                </a:solidFill>
                <a:latin typeface="Consolas" pitchFamily="49" charset="0"/>
                <a:cs typeface="Consolas" pitchFamily="49" charset="0"/>
              </a:rPr>
              <a:t>if</a:t>
            </a:r>
            <a:r>
              <a:rPr lang="sv-SE" sz="1200" b="1" dirty="0">
                <a:solidFill>
                  <a:prstClr val="black"/>
                </a:solidFill>
                <a:latin typeface="Consolas" pitchFamily="49" charset="0"/>
                <a:cs typeface="Consolas" pitchFamily="49" charset="0"/>
              </a:rPr>
              <a:t> (blockSize &gt;=   2) sdata[tid] += sdata[tid +  1];</a:t>
            </a:r>
          </a:p>
          <a:p>
            <a:r>
              <a:rPr lang="en-US" sz="1200" b="1" dirty="0">
                <a:solidFill>
                  <a:prstClr val="black"/>
                </a:solidFill>
                <a:latin typeface="Consolas" pitchFamily="49" charset="0"/>
                <a:cs typeface="Consolas" pitchFamily="49" charset="0"/>
              </a:rPr>
              <a:t>}</a:t>
            </a:r>
          </a:p>
          <a:p>
            <a:endParaRPr lang="en-US" sz="1200" b="1" dirty="0">
              <a:solidFill>
                <a:prstClr val="black"/>
              </a:solidFill>
              <a:latin typeface="Consolas" pitchFamily="49" charset="0"/>
              <a:cs typeface="Consolas" pitchFamily="49" charset="0"/>
            </a:endParaRPr>
          </a:p>
          <a:p>
            <a:r>
              <a:rPr lang="en-US" sz="1200" b="1" dirty="0">
                <a:solidFill>
                  <a:srgbClr val="0000FF"/>
                </a:solidFill>
                <a:latin typeface="Consolas" pitchFamily="49" charset="0"/>
                <a:cs typeface="Consolas" pitchFamily="49" charset="0"/>
              </a:rPr>
              <a:t>template</a:t>
            </a:r>
            <a:r>
              <a:rPr lang="en-US" sz="1200" b="1" dirty="0">
                <a:solidFill>
                  <a:prstClr val="black"/>
                </a:solidFill>
                <a:latin typeface="Consolas" pitchFamily="49" charset="0"/>
                <a:cs typeface="Consolas" pitchFamily="49" charset="0"/>
              </a:rPr>
              <a:t> &lt;</a:t>
            </a:r>
            <a:r>
              <a:rPr lang="en-US" sz="1200" b="1" dirty="0">
                <a:solidFill>
                  <a:srgbClr val="0000FF"/>
                </a:solidFill>
                <a:latin typeface="Consolas" pitchFamily="49" charset="0"/>
                <a:cs typeface="Consolas" pitchFamily="49" charset="0"/>
              </a:rPr>
              <a:t>unsigned</a:t>
            </a:r>
            <a:r>
              <a:rPr lang="en-US" sz="1200" b="1" dirty="0">
                <a:solidFill>
                  <a:prstClr val="black"/>
                </a:solidFill>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blockSize</a:t>
            </a:r>
            <a:r>
              <a:rPr lang="en-US" sz="1200" b="1" dirty="0">
                <a:solidFill>
                  <a:prstClr val="black"/>
                </a:solidFill>
                <a:latin typeface="Consolas" pitchFamily="49" charset="0"/>
                <a:cs typeface="Consolas" pitchFamily="49" charset="0"/>
              </a:rPr>
              <a:t>&gt;</a:t>
            </a:r>
          </a:p>
          <a:p>
            <a:r>
              <a:rPr lang="en-US" sz="1200" b="1" dirty="0">
                <a:solidFill>
                  <a:srgbClr val="FF00FF"/>
                </a:solidFill>
                <a:latin typeface="Consolas" pitchFamily="49" charset="0"/>
                <a:cs typeface="Consolas" pitchFamily="49" charset="0"/>
              </a:rPr>
              <a:t>__global__</a:t>
            </a:r>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void</a:t>
            </a:r>
            <a:r>
              <a:rPr lang="en-US" sz="1200" b="1" dirty="0">
                <a:solidFill>
                  <a:prstClr val="black"/>
                </a:solidFill>
                <a:latin typeface="Consolas" pitchFamily="49" charset="0"/>
                <a:cs typeface="Consolas" pitchFamily="49" charset="0"/>
              </a:rPr>
              <a:t> reduce7(</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g_idata</a:t>
            </a:r>
            <a:r>
              <a:rPr lang="en-US" sz="1200" b="1" dirty="0">
                <a:solidFill>
                  <a:prstClr val="black"/>
                </a:solidFill>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g_odata</a:t>
            </a:r>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unsigned</a:t>
            </a:r>
            <a:r>
              <a:rPr lang="en-US" sz="1200" b="1" dirty="0">
                <a:solidFill>
                  <a:prstClr val="black"/>
                </a:solidFill>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n) {</a:t>
            </a:r>
          </a:p>
          <a:p>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extern</a:t>
            </a:r>
            <a:r>
              <a:rPr lang="en-US" sz="1200" b="1" dirty="0">
                <a:solidFill>
                  <a:prstClr val="black"/>
                </a:solidFill>
                <a:latin typeface="Consolas" pitchFamily="49" charset="0"/>
                <a:cs typeface="Consolas" pitchFamily="49" charset="0"/>
              </a:rPr>
              <a:t> </a:t>
            </a:r>
            <a:r>
              <a:rPr lang="en-US" sz="1200" b="1" dirty="0">
                <a:solidFill>
                  <a:srgbClr val="FF00FF"/>
                </a:solidFill>
                <a:latin typeface="Consolas" pitchFamily="49" charset="0"/>
                <a:cs typeface="Consolas" pitchFamily="49" charset="0"/>
              </a:rPr>
              <a:t>__shared__</a:t>
            </a:r>
            <a:r>
              <a:rPr lang="en-US" sz="1200" b="1" dirty="0">
                <a:solidFill>
                  <a:prstClr val="black"/>
                </a:solidFill>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a:t>
            </a:r>
          </a:p>
          <a:p>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unsigned</a:t>
            </a:r>
            <a:r>
              <a:rPr lang="en-US" sz="1200" b="1" dirty="0">
                <a:solidFill>
                  <a:prstClr val="black"/>
                </a:solidFill>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 </a:t>
            </a:r>
            <a:r>
              <a:rPr lang="en-US" sz="1200" b="1" dirty="0" err="1">
                <a:solidFill>
                  <a:srgbClr val="FF00FF"/>
                </a:solidFill>
                <a:latin typeface="Consolas" pitchFamily="49" charset="0"/>
                <a:cs typeface="Consolas" pitchFamily="49" charset="0"/>
              </a:rPr>
              <a:t>threadIdx</a:t>
            </a:r>
            <a:r>
              <a:rPr lang="en-US" sz="1200" b="1" dirty="0" err="1">
                <a:solidFill>
                  <a:prstClr val="black"/>
                </a:solidFill>
                <a:latin typeface="Consolas" pitchFamily="49" charset="0"/>
                <a:cs typeface="Consolas" pitchFamily="49" charset="0"/>
              </a:rPr>
              <a:t>.x</a:t>
            </a:r>
            <a:r>
              <a:rPr lang="en-US" sz="1200" b="1" dirty="0">
                <a:solidFill>
                  <a:prstClr val="black"/>
                </a:solidFill>
                <a:latin typeface="Consolas" pitchFamily="49" charset="0"/>
                <a:cs typeface="Consolas" pitchFamily="49" charset="0"/>
              </a:rPr>
              <a:t>;</a:t>
            </a:r>
          </a:p>
          <a:p>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unsigned</a:t>
            </a:r>
            <a:r>
              <a:rPr lang="en-US" sz="1200" b="1" dirty="0">
                <a:solidFill>
                  <a:prstClr val="black"/>
                </a:solidFill>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i = </a:t>
            </a:r>
            <a:r>
              <a:rPr lang="en-US" sz="1200" b="1" dirty="0" err="1">
                <a:solidFill>
                  <a:srgbClr val="FF00FF"/>
                </a:solidFill>
                <a:latin typeface="Consolas" pitchFamily="49" charset="0"/>
                <a:cs typeface="Consolas" pitchFamily="49" charset="0"/>
              </a:rPr>
              <a:t>blockIdx</a:t>
            </a:r>
            <a:r>
              <a:rPr lang="en-US" sz="1200" b="1" dirty="0" err="1">
                <a:solidFill>
                  <a:prstClr val="black"/>
                </a:solidFill>
                <a:latin typeface="Consolas" pitchFamily="49" charset="0"/>
                <a:cs typeface="Consolas" pitchFamily="49" charset="0"/>
              </a:rPr>
              <a:t>.x</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blockSize</a:t>
            </a:r>
            <a:r>
              <a:rPr lang="en-US" sz="1200" b="1" dirty="0">
                <a:solidFill>
                  <a:prstClr val="black"/>
                </a:solidFill>
                <a:latin typeface="Consolas" pitchFamily="49" charset="0"/>
                <a:cs typeface="Consolas" pitchFamily="49" charset="0"/>
              </a:rPr>
              <a:t>*2) + </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a:t>
            </a:r>
          </a:p>
          <a:p>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unsigned</a:t>
            </a:r>
            <a:r>
              <a:rPr lang="en-US" sz="1200" b="1" dirty="0">
                <a:solidFill>
                  <a:prstClr val="black"/>
                </a:solidFill>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gridSize</a:t>
            </a:r>
            <a:r>
              <a:rPr lang="en-US" sz="1200" b="1" dirty="0">
                <a:solidFill>
                  <a:prstClr val="black"/>
                </a:solidFill>
                <a:latin typeface="Consolas" pitchFamily="49" charset="0"/>
                <a:cs typeface="Consolas" pitchFamily="49" charset="0"/>
              </a:rPr>
              <a:t> = </a:t>
            </a:r>
            <a:r>
              <a:rPr lang="en-US" sz="1200" b="1" dirty="0" err="1">
                <a:solidFill>
                  <a:prstClr val="black"/>
                </a:solidFill>
                <a:latin typeface="Consolas" pitchFamily="49" charset="0"/>
                <a:cs typeface="Consolas" pitchFamily="49" charset="0"/>
              </a:rPr>
              <a:t>blockSize</a:t>
            </a:r>
            <a:r>
              <a:rPr lang="en-US" sz="1200" b="1" dirty="0">
                <a:solidFill>
                  <a:prstClr val="black"/>
                </a:solidFill>
                <a:latin typeface="Consolas" pitchFamily="49" charset="0"/>
                <a:cs typeface="Consolas" pitchFamily="49" charset="0"/>
              </a:rPr>
              <a:t>*2*</a:t>
            </a:r>
            <a:r>
              <a:rPr lang="en-US" sz="1200" b="1" dirty="0" err="1">
                <a:solidFill>
                  <a:srgbClr val="FF00FF"/>
                </a:solidFill>
                <a:latin typeface="Consolas" pitchFamily="49" charset="0"/>
                <a:cs typeface="Consolas" pitchFamily="49" charset="0"/>
              </a:rPr>
              <a:t>gridDim</a:t>
            </a:r>
            <a:r>
              <a:rPr lang="en-US" sz="1200" b="1" dirty="0" err="1">
                <a:solidFill>
                  <a:prstClr val="black"/>
                </a:solidFill>
                <a:latin typeface="Consolas" pitchFamily="49" charset="0"/>
                <a:cs typeface="Consolas" pitchFamily="49" charset="0"/>
              </a:rPr>
              <a:t>.x</a:t>
            </a:r>
            <a:r>
              <a:rPr lang="en-US" sz="1200" b="1" dirty="0">
                <a:solidFill>
                  <a:prstClr val="black"/>
                </a:solidFill>
                <a:latin typeface="Consolas" pitchFamily="49" charset="0"/>
                <a:cs typeface="Consolas" pitchFamily="49" charset="0"/>
              </a:rPr>
              <a:t>;</a:t>
            </a:r>
          </a:p>
          <a:p>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 0;</a:t>
            </a:r>
          </a:p>
          <a:p>
            <a:endParaRPr lang="en-US" sz="1200" b="1" dirty="0">
              <a:solidFill>
                <a:prstClr val="black"/>
              </a:solidFill>
              <a:latin typeface="Consolas" pitchFamily="49" charset="0"/>
              <a:cs typeface="Consolas" pitchFamily="49" charset="0"/>
            </a:endParaRPr>
          </a:p>
          <a:p>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while</a:t>
            </a:r>
            <a:r>
              <a:rPr lang="en-US" sz="1200" b="1" dirty="0">
                <a:solidFill>
                  <a:prstClr val="black"/>
                </a:solidFill>
                <a:latin typeface="Consolas" pitchFamily="49" charset="0"/>
                <a:cs typeface="Consolas" pitchFamily="49" charset="0"/>
              </a:rPr>
              <a:t> (i &lt; n) { </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 </a:t>
            </a:r>
            <a:r>
              <a:rPr lang="en-US" sz="1200" b="1" dirty="0" err="1">
                <a:solidFill>
                  <a:prstClr val="black"/>
                </a:solidFill>
                <a:latin typeface="Consolas" pitchFamily="49" charset="0"/>
                <a:cs typeface="Consolas" pitchFamily="49" charset="0"/>
              </a:rPr>
              <a:t>g_idata</a:t>
            </a:r>
            <a:r>
              <a:rPr lang="en-US" sz="1200" b="1" dirty="0">
                <a:solidFill>
                  <a:prstClr val="black"/>
                </a:solidFill>
                <a:latin typeface="Consolas" pitchFamily="49" charset="0"/>
                <a:cs typeface="Consolas" pitchFamily="49" charset="0"/>
              </a:rPr>
              <a:t>[i] + </a:t>
            </a:r>
            <a:r>
              <a:rPr lang="en-US" sz="1200" b="1" dirty="0" err="1">
                <a:solidFill>
                  <a:prstClr val="black"/>
                </a:solidFill>
                <a:latin typeface="Consolas" pitchFamily="49" charset="0"/>
                <a:cs typeface="Consolas" pitchFamily="49" charset="0"/>
              </a:rPr>
              <a:t>g_idata</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i+blockSize</a:t>
            </a:r>
            <a:r>
              <a:rPr lang="en-US" sz="1200" b="1" dirty="0">
                <a:solidFill>
                  <a:prstClr val="black"/>
                </a:solidFill>
                <a:latin typeface="Consolas" pitchFamily="49" charset="0"/>
                <a:cs typeface="Consolas" pitchFamily="49" charset="0"/>
              </a:rPr>
              <a:t>];  i += </a:t>
            </a:r>
            <a:r>
              <a:rPr lang="en-US" sz="1200" b="1" dirty="0" err="1">
                <a:solidFill>
                  <a:prstClr val="black"/>
                </a:solidFill>
                <a:latin typeface="Consolas" pitchFamily="49" charset="0"/>
                <a:cs typeface="Consolas" pitchFamily="49" charset="0"/>
              </a:rPr>
              <a:t>gridSize</a:t>
            </a:r>
            <a:r>
              <a:rPr lang="en-US" sz="1200" b="1" dirty="0">
                <a:solidFill>
                  <a:prstClr val="black"/>
                </a:solidFill>
                <a:latin typeface="Consolas" pitchFamily="49" charset="0"/>
                <a:cs typeface="Consolas" pitchFamily="49" charset="0"/>
              </a:rPr>
              <a:t>;  }</a:t>
            </a:r>
          </a:p>
          <a:p>
            <a:r>
              <a:rPr lang="en-US" sz="1200" b="1" dirty="0">
                <a:solidFill>
                  <a:prstClr val="black"/>
                </a:solidFill>
                <a:latin typeface="Consolas" pitchFamily="49" charset="0"/>
                <a:cs typeface="Consolas" pitchFamily="49" charset="0"/>
              </a:rPr>
              <a:t>    </a:t>
            </a:r>
            <a:r>
              <a:rPr lang="en-US" sz="1200" b="1" dirty="0">
                <a:solidFill>
                  <a:srgbClr val="FF00FF"/>
                </a:solidFill>
                <a:latin typeface="Consolas" pitchFamily="49" charset="0"/>
                <a:cs typeface="Consolas" pitchFamily="49" charset="0"/>
              </a:rPr>
              <a:t>__</a:t>
            </a:r>
            <a:r>
              <a:rPr lang="en-US" sz="1200" b="1" dirty="0" err="1">
                <a:solidFill>
                  <a:srgbClr val="FF00FF"/>
                </a:solidFill>
                <a:latin typeface="Consolas" pitchFamily="49" charset="0"/>
                <a:cs typeface="Consolas" pitchFamily="49" charset="0"/>
              </a:rPr>
              <a:t>syncthreads</a:t>
            </a:r>
            <a:r>
              <a:rPr lang="en-US" sz="1200" b="1" dirty="0">
                <a:solidFill>
                  <a:prstClr val="black"/>
                </a:solidFill>
                <a:latin typeface="Consolas" pitchFamily="49" charset="0"/>
                <a:cs typeface="Consolas" pitchFamily="49" charset="0"/>
              </a:rPr>
              <a:t>();</a:t>
            </a:r>
          </a:p>
          <a:p>
            <a:endParaRPr lang="en-US" sz="1200" b="1" dirty="0">
              <a:solidFill>
                <a:prstClr val="black"/>
              </a:solidFill>
              <a:latin typeface="Consolas" pitchFamily="49" charset="0"/>
              <a:cs typeface="Consolas" pitchFamily="49" charset="0"/>
            </a:endParaRPr>
          </a:p>
          <a:p>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if</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blockSize</a:t>
            </a:r>
            <a:r>
              <a:rPr lang="en-US" sz="1200" b="1" dirty="0">
                <a:solidFill>
                  <a:prstClr val="black"/>
                </a:solidFill>
                <a:latin typeface="Consolas" pitchFamily="49" charset="0"/>
                <a:cs typeface="Consolas" pitchFamily="49" charset="0"/>
              </a:rPr>
              <a:t> &gt;= 512) { </a:t>
            </a:r>
            <a:r>
              <a:rPr lang="en-US" sz="1200" b="1" dirty="0">
                <a:solidFill>
                  <a:srgbClr val="0000FF"/>
                </a:solidFill>
                <a:latin typeface="Consolas" pitchFamily="49" charset="0"/>
                <a:cs typeface="Consolas" pitchFamily="49" charset="0"/>
              </a:rPr>
              <a:t>if</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&lt; 256) { </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 </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+ 256]; } </a:t>
            </a:r>
            <a:r>
              <a:rPr lang="en-US" sz="1200" b="1" dirty="0">
                <a:solidFill>
                  <a:srgbClr val="FF00FF"/>
                </a:solidFill>
                <a:latin typeface="Consolas" pitchFamily="49" charset="0"/>
                <a:cs typeface="Consolas" pitchFamily="49" charset="0"/>
              </a:rPr>
              <a:t>__</a:t>
            </a:r>
            <a:r>
              <a:rPr lang="en-US" sz="1200" b="1" dirty="0" err="1">
                <a:solidFill>
                  <a:srgbClr val="FF00FF"/>
                </a:solidFill>
                <a:latin typeface="Consolas" pitchFamily="49" charset="0"/>
                <a:cs typeface="Consolas" pitchFamily="49" charset="0"/>
              </a:rPr>
              <a:t>syncthreads</a:t>
            </a:r>
            <a:r>
              <a:rPr lang="en-US" sz="1200" b="1" dirty="0">
                <a:solidFill>
                  <a:prstClr val="black"/>
                </a:solidFill>
                <a:latin typeface="Consolas" pitchFamily="49" charset="0"/>
                <a:cs typeface="Consolas" pitchFamily="49" charset="0"/>
              </a:rPr>
              <a:t>(); }</a:t>
            </a:r>
          </a:p>
          <a:p>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if</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blockSize</a:t>
            </a:r>
            <a:r>
              <a:rPr lang="en-US" sz="1200" b="1" dirty="0">
                <a:solidFill>
                  <a:prstClr val="black"/>
                </a:solidFill>
                <a:latin typeface="Consolas" pitchFamily="49" charset="0"/>
                <a:cs typeface="Consolas" pitchFamily="49" charset="0"/>
              </a:rPr>
              <a:t> &gt;= 256) { </a:t>
            </a:r>
            <a:r>
              <a:rPr lang="en-US" sz="1200" b="1" dirty="0">
                <a:solidFill>
                  <a:srgbClr val="0000FF"/>
                </a:solidFill>
                <a:latin typeface="Consolas" pitchFamily="49" charset="0"/>
                <a:cs typeface="Consolas" pitchFamily="49" charset="0"/>
              </a:rPr>
              <a:t>if</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&lt; 128) { </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 </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+ 128]; } </a:t>
            </a:r>
            <a:r>
              <a:rPr lang="en-US" sz="1200" b="1" dirty="0">
                <a:solidFill>
                  <a:srgbClr val="FF00FF"/>
                </a:solidFill>
                <a:latin typeface="Consolas" pitchFamily="49" charset="0"/>
                <a:cs typeface="Consolas" pitchFamily="49" charset="0"/>
              </a:rPr>
              <a:t>__</a:t>
            </a:r>
            <a:r>
              <a:rPr lang="en-US" sz="1200" b="1" dirty="0" err="1">
                <a:solidFill>
                  <a:srgbClr val="FF00FF"/>
                </a:solidFill>
                <a:latin typeface="Consolas" pitchFamily="49" charset="0"/>
                <a:cs typeface="Consolas" pitchFamily="49" charset="0"/>
              </a:rPr>
              <a:t>syncthreads</a:t>
            </a:r>
            <a:r>
              <a:rPr lang="en-US" sz="1200" b="1" dirty="0">
                <a:solidFill>
                  <a:prstClr val="black"/>
                </a:solidFill>
                <a:latin typeface="Consolas" pitchFamily="49" charset="0"/>
                <a:cs typeface="Consolas" pitchFamily="49" charset="0"/>
              </a:rPr>
              <a:t>(); }</a:t>
            </a:r>
          </a:p>
          <a:p>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if</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blockSize</a:t>
            </a:r>
            <a:r>
              <a:rPr lang="en-US" sz="1200" b="1" dirty="0">
                <a:solidFill>
                  <a:prstClr val="black"/>
                </a:solidFill>
                <a:latin typeface="Consolas" pitchFamily="49" charset="0"/>
                <a:cs typeface="Consolas" pitchFamily="49" charset="0"/>
              </a:rPr>
              <a:t> &gt;= 128) { </a:t>
            </a:r>
            <a:r>
              <a:rPr lang="en-US" sz="1200" b="1" dirty="0">
                <a:solidFill>
                  <a:srgbClr val="0000FF"/>
                </a:solidFill>
                <a:latin typeface="Consolas" pitchFamily="49" charset="0"/>
                <a:cs typeface="Consolas" pitchFamily="49" charset="0"/>
              </a:rPr>
              <a:t>if</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&lt;  64) { </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 </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  64]; } </a:t>
            </a:r>
            <a:r>
              <a:rPr lang="en-US" sz="1200" b="1" dirty="0">
                <a:solidFill>
                  <a:srgbClr val="FF00FF"/>
                </a:solidFill>
                <a:latin typeface="Consolas" pitchFamily="49" charset="0"/>
                <a:cs typeface="Consolas" pitchFamily="49" charset="0"/>
              </a:rPr>
              <a:t>__</a:t>
            </a:r>
            <a:r>
              <a:rPr lang="en-US" sz="1200" b="1" dirty="0" err="1">
                <a:solidFill>
                  <a:srgbClr val="FF00FF"/>
                </a:solidFill>
                <a:latin typeface="Consolas" pitchFamily="49" charset="0"/>
                <a:cs typeface="Consolas" pitchFamily="49" charset="0"/>
              </a:rPr>
              <a:t>syncthreads</a:t>
            </a:r>
            <a:r>
              <a:rPr lang="en-US" sz="1200" b="1" dirty="0">
                <a:solidFill>
                  <a:prstClr val="black"/>
                </a:solidFill>
                <a:latin typeface="Consolas" pitchFamily="49" charset="0"/>
                <a:cs typeface="Consolas" pitchFamily="49" charset="0"/>
              </a:rPr>
              <a:t>(); }</a:t>
            </a:r>
          </a:p>
          <a:p>
            <a:endParaRPr lang="en-US" sz="1200" b="1" dirty="0">
              <a:solidFill>
                <a:prstClr val="black"/>
              </a:solidFill>
              <a:latin typeface="Consolas" pitchFamily="49" charset="0"/>
              <a:cs typeface="Consolas" pitchFamily="49" charset="0"/>
            </a:endParaRPr>
          </a:p>
          <a:p>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if</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&lt; 32) </a:t>
            </a:r>
            <a:r>
              <a:rPr lang="en-US" sz="1200" b="1" dirty="0" err="1">
                <a:solidFill>
                  <a:prstClr val="black"/>
                </a:solidFill>
                <a:latin typeface="Consolas" pitchFamily="49" charset="0"/>
                <a:cs typeface="Consolas" pitchFamily="49" charset="0"/>
              </a:rPr>
              <a:t>warpReduce</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a:t>
            </a:r>
          </a:p>
          <a:p>
            <a:r>
              <a:rPr lang="sv-SE" sz="1200" b="1" dirty="0">
                <a:solidFill>
                  <a:prstClr val="black"/>
                </a:solidFill>
                <a:latin typeface="Consolas" pitchFamily="49" charset="0"/>
                <a:cs typeface="Consolas" pitchFamily="49" charset="0"/>
              </a:rPr>
              <a:t>    </a:t>
            </a:r>
            <a:r>
              <a:rPr lang="sv-SE" sz="1200" b="1" dirty="0">
                <a:solidFill>
                  <a:srgbClr val="0000FF"/>
                </a:solidFill>
                <a:latin typeface="Consolas" pitchFamily="49" charset="0"/>
                <a:cs typeface="Consolas" pitchFamily="49" charset="0"/>
              </a:rPr>
              <a:t>if</a:t>
            </a:r>
            <a:r>
              <a:rPr lang="sv-SE" sz="1200" b="1" dirty="0">
                <a:solidFill>
                  <a:prstClr val="black"/>
                </a:solidFill>
                <a:latin typeface="Consolas" pitchFamily="49" charset="0"/>
                <a:cs typeface="Consolas" pitchFamily="49" charset="0"/>
              </a:rPr>
              <a:t> (tid == 0) g_odata[</a:t>
            </a:r>
            <a:r>
              <a:rPr lang="sv-SE" sz="1200" b="1" dirty="0">
                <a:solidFill>
                  <a:srgbClr val="FF00FF"/>
                </a:solidFill>
                <a:latin typeface="Consolas" pitchFamily="49" charset="0"/>
                <a:cs typeface="Consolas" pitchFamily="49" charset="0"/>
              </a:rPr>
              <a:t>blockIdx</a:t>
            </a:r>
            <a:r>
              <a:rPr lang="sv-SE" sz="1200" b="1" dirty="0">
                <a:solidFill>
                  <a:prstClr val="black"/>
                </a:solidFill>
                <a:latin typeface="Consolas" pitchFamily="49" charset="0"/>
                <a:cs typeface="Consolas" pitchFamily="49" charset="0"/>
              </a:rPr>
              <a:t>.x] = sdata[0];</a:t>
            </a:r>
          </a:p>
          <a:p>
            <a:r>
              <a:rPr lang="en-US" sz="1200" b="1" dirty="0">
                <a:solidFill>
                  <a:prstClr val="black"/>
                </a:solidFill>
                <a:latin typeface="Consolas" pitchFamily="49" charset="0"/>
                <a:cs typeface="Consolas" pitchFamily="49" charset="0"/>
              </a:rPr>
              <a:t>}</a:t>
            </a:r>
            <a:endParaRPr lang="en-US" sz="1200" b="1" dirty="0">
              <a:latin typeface="Consolas" pitchFamily="49" charset="0"/>
              <a:cs typeface="Consolas" pitchFamily="49" charset="0"/>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62103494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3.xml><?xml version="1.0" encoding="utf-8"?>
<a:theme xmlns:a="http://schemas.openxmlformats.org/drawingml/2006/main" name="1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4.xml><?xml version="1.0" encoding="utf-8"?>
<a:theme xmlns:a="http://schemas.openxmlformats.org/drawingml/2006/main" name="2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5.xml><?xml version="1.0" encoding="utf-8"?>
<a:theme xmlns:a="http://schemas.openxmlformats.org/drawingml/2006/main" name="3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12537</TotalTime>
  <Words>9909</Words>
  <Application>Microsoft Office PowerPoint</Application>
  <PresentationFormat>Widescreen</PresentationFormat>
  <Paragraphs>1868</Paragraphs>
  <Slides>102</Slides>
  <Notes>35</Notes>
  <HiddenSlides>0</HiddenSlides>
  <MMClips>0</MMClips>
  <ScaleCrop>false</ScaleCrop>
  <HeadingPairs>
    <vt:vector size="8" baseType="variant">
      <vt:variant>
        <vt:lpstr>Fonts Used</vt:lpstr>
      </vt:variant>
      <vt:variant>
        <vt:i4>13</vt:i4>
      </vt:variant>
      <vt:variant>
        <vt:lpstr>Theme</vt:lpstr>
      </vt:variant>
      <vt:variant>
        <vt:i4>5</vt:i4>
      </vt:variant>
      <vt:variant>
        <vt:lpstr>Embedded OLE Servers</vt:lpstr>
      </vt:variant>
      <vt:variant>
        <vt:i4>1</vt:i4>
      </vt:variant>
      <vt:variant>
        <vt:lpstr>Slide Titles</vt:lpstr>
      </vt:variant>
      <vt:variant>
        <vt:i4>102</vt:i4>
      </vt:variant>
    </vt:vector>
  </HeadingPairs>
  <TitlesOfParts>
    <vt:vector size="121" baseType="lpstr">
      <vt:lpstr>ＭＳ Ｐゴシック</vt:lpstr>
      <vt:lpstr>Arial</vt:lpstr>
      <vt:lpstr>Calibri</vt:lpstr>
      <vt:lpstr>Calibri Light</vt:lpstr>
      <vt:lpstr>Cambria Math</vt:lpstr>
      <vt:lpstr>cmsy10</vt:lpstr>
      <vt:lpstr>Consolas</vt:lpstr>
      <vt:lpstr>Corbel</vt:lpstr>
      <vt:lpstr>Courier New</vt:lpstr>
      <vt:lpstr>Gulim</vt:lpstr>
      <vt:lpstr>Symbol</vt:lpstr>
      <vt:lpstr>Tahoma</vt:lpstr>
      <vt:lpstr>Wingdings</vt:lpstr>
      <vt:lpstr>Custom Design</vt:lpstr>
      <vt:lpstr>Main</vt:lpstr>
      <vt:lpstr>1_Main</vt:lpstr>
      <vt:lpstr>2_Main</vt:lpstr>
      <vt:lpstr>3_Main</vt:lpstr>
      <vt:lpstr>Chart</vt:lpstr>
      <vt:lpstr>ME759 High Performance Computing for Applications in Engineering  [Spring 2020] </vt:lpstr>
      <vt:lpstr>Quote of the day</vt:lpstr>
      <vt:lpstr>Before we get going…</vt:lpstr>
      <vt:lpstr>Landmines everywhere???</vt:lpstr>
      <vt:lpstr>Ruminations, memory related</vt:lpstr>
      <vt:lpstr>Memory Access Issues</vt:lpstr>
      <vt:lpstr>Data Access “Divergence”</vt:lpstr>
      <vt:lpstr>Global Memory Access</vt:lpstr>
      <vt:lpstr>Comment, on the “layout of the access” attribute</vt:lpstr>
      <vt:lpstr>Comment, on the “alignment” attribute</vt:lpstr>
      <vt:lpstr>Hitting the jackpot/winning the lottery</vt:lpstr>
      <vt:lpstr>Scenario A: Coalesced and aligned – great!</vt:lpstr>
      <vt:lpstr>Scenario B: Coalesced, but not aligned</vt:lpstr>
      <vt:lpstr>Why is this important?</vt:lpstr>
      <vt:lpstr>A note on the effective bandwidth</vt:lpstr>
      <vt:lpstr>Example: Adding Two Matrices</vt:lpstr>
      <vt:lpstr>Test Your Understanding</vt:lpstr>
      <vt:lpstr>Reflecting on Accessing Global Memory in CUDA</vt:lpstr>
      <vt:lpstr>How Do You Avoid Bad Memory Accesses?</vt:lpstr>
      <vt:lpstr>Related to Data Organization</vt:lpstr>
      <vt:lpstr>SoA or AoS?</vt:lpstr>
      <vt:lpstr>Latency vs. Bandwidth, or how the CPU and GPU go about hiding memory access overhead</vt:lpstr>
      <vt:lpstr>Atomic Operations</vt:lpstr>
      <vt:lpstr>Coordinating Memory Operations to Avoid Data Hazards </vt:lpstr>
      <vt:lpstr>Before diving in</vt:lpstr>
      <vt:lpstr>Recall a CUDA Early Example</vt:lpstr>
      <vt:lpstr>Old Question…</vt:lpstr>
      <vt:lpstr>Another Race Condition</vt:lpstr>
      <vt:lpstr>Example: Inter-Block Issue</vt:lpstr>
      <vt:lpstr>Atomics, Introduction</vt:lpstr>
      <vt:lpstr>Atomic Functions, Example [1/3]</vt:lpstr>
      <vt:lpstr>Atomic Functions [2/3]</vt:lpstr>
      <vt:lpstr>Atomic Functions [3/3]</vt:lpstr>
      <vt:lpstr>Histogram Example</vt:lpstr>
      <vt:lpstr>Performance Notes </vt:lpstr>
      <vt:lpstr>No mix-and-match, please…</vt:lpstr>
      <vt:lpstr>Rules of thumb, atomic ops</vt:lpstr>
      <vt:lpstr>Synchronization vs. Coordination</vt:lpstr>
      <vt:lpstr>Resource Management Considerations</vt:lpstr>
      <vt:lpstr>What is “Resource Management”?</vt:lpstr>
      <vt:lpstr>Some Hard Constraints (1/2)</vt:lpstr>
      <vt:lpstr>Some Hard Constraints (2/2)</vt:lpstr>
      <vt:lpstr>The Concept of Occupancy (1/2)</vt:lpstr>
      <vt:lpstr>The Concept of Occupancy (2/2)</vt:lpstr>
      <vt:lpstr>Examples, Occupancy of hardware (Fermi example, 48 KB of ShMem)</vt:lpstr>
      <vt:lpstr>NVIDIA CUDA Occupancy Calculator</vt:lpstr>
      <vt:lpstr>NVIDIA CUDA Occupancy Calculator</vt:lpstr>
      <vt:lpstr>Example: Occupancy Study [NOTE: Specific to Fermi]</vt:lpstr>
      <vt:lpstr>Occupancy != Performance [yet a pretty good proxy]</vt:lpstr>
      <vt:lpstr>Parameterize Your Application</vt:lpstr>
      <vt:lpstr>CUDA Optimization Rules of Thumb</vt:lpstr>
      <vt:lpstr>Writing CUDA Software: High-Priority Recommendations</vt:lpstr>
      <vt:lpstr>Writing CUDA Software: High-Priority Recommendations</vt:lpstr>
      <vt:lpstr>Writing CUDA Software: Medium-Priority Recommendations</vt:lpstr>
      <vt:lpstr>Writing CUDA Software: Medium-Priority Recommendations</vt:lpstr>
      <vt:lpstr>Some nuts and bolts, compiler related and such</vt:lpstr>
      <vt:lpstr>Compiling CUDA Code [with nvcc driver]</vt:lpstr>
      <vt:lpstr>PTX: Parallel Thread eXecution</vt:lpstr>
      <vt:lpstr>More on the nvcc compiler</vt:lpstr>
      <vt:lpstr>The JIT story</vt:lpstr>
      <vt:lpstr>JIT and the magic of –code and –arch nvcc flags</vt:lpstr>
      <vt:lpstr>Getting stuck with a CC, via the –code flag</vt:lpstr>
      <vt:lpstr>A word on PTX compatibility, and the role of the –arch flag</vt:lpstr>
      <vt:lpstr>Example, combining –arch and –code via -gencode</vt:lpstr>
      <vt:lpstr>CUDA Case Study: Parallel Reduction</vt:lpstr>
      <vt:lpstr>Parallel Reduction in CUDA</vt:lpstr>
      <vt:lpstr>Parallel Reduction</vt:lpstr>
      <vt:lpstr>Problem: Global Synchronization</vt:lpstr>
      <vt:lpstr>Multiple Kernel Calls [An Example, and how it all works out…]</vt:lpstr>
      <vt:lpstr>Vector Reduction: 30,000 Feet Perspective</vt:lpstr>
      <vt:lpstr>What is Our Optimization Goal?</vt:lpstr>
      <vt:lpstr>Parallel Reduction: Interleaved Addressing</vt:lpstr>
      <vt:lpstr>Reduction #1: Interleaved Addressing</vt:lpstr>
      <vt:lpstr>Performance for 4 Million element reduction</vt:lpstr>
      <vt:lpstr>Parallel Reduction: Interleaved Addressing</vt:lpstr>
      <vt:lpstr>Reduction #2: Interleaved Addressing</vt:lpstr>
      <vt:lpstr>Performance for 4M element reduction</vt:lpstr>
      <vt:lpstr>Parallel Reduction: Sequential Addressing</vt:lpstr>
      <vt:lpstr>Reduction #3: Sequential Addressing</vt:lpstr>
      <vt:lpstr>Performance for 4M element reduction</vt:lpstr>
      <vt:lpstr>Idle Threads…</vt:lpstr>
      <vt:lpstr>Reduction #4: First Add During Load</vt:lpstr>
      <vt:lpstr>Performance for 4M element reduction</vt:lpstr>
      <vt:lpstr>Instruction Bottleneck</vt:lpstr>
      <vt:lpstr>Unrolling the Last Warp</vt:lpstr>
      <vt:lpstr>Reduction #5: Unroll the Last Warp</vt:lpstr>
      <vt:lpstr>Performance for 4M element reduction</vt:lpstr>
      <vt:lpstr>Complete Unrolling</vt:lpstr>
      <vt:lpstr>Unrolling with Templates</vt:lpstr>
      <vt:lpstr>Reduction #6: Completely Unrolled</vt:lpstr>
      <vt:lpstr>Invoking Template Kernels</vt:lpstr>
      <vt:lpstr>Performance for 4 Million element reduction</vt:lpstr>
      <vt:lpstr>Parallel Reduction Complexity</vt:lpstr>
      <vt:lpstr>What About Cost?</vt:lpstr>
      <vt:lpstr>Algorithm Cascading</vt:lpstr>
      <vt:lpstr>Kernel 7, Comments</vt:lpstr>
      <vt:lpstr>Reduction #7: Multiple Adds / Thread</vt:lpstr>
      <vt:lpstr>Performance for 4 Million element reduction</vt:lpstr>
      <vt:lpstr>Final Kernel…</vt:lpstr>
      <vt:lpstr>Performance Comparison</vt:lpstr>
      <vt:lpstr>Sources of Efficiency Improvement</vt:lpstr>
      <vt:lpstr>Lessons Learned, Vector Reduction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Negrut</dc:creator>
  <cp:lastModifiedBy>Dan Negrut</cp:lastModifiedBy>
  <cp:revision>432</cp:revision>
  <dcterms:created xsi:type="dcterms:W3CDTF">2018-05-16T17:28:20Z</dcterms:created>
  <dcterms:modified xsi:type="dcterms:W3CDTF">2020-02-21T16:46:03Z</dcterms:modified>
</cp:coreProperties>
</file>