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3.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4.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2.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92" r:id="rId2"/>
    <p:sldMasterId id="2147483704" r:id="rId3"/>
    <p:sldMasterId id="2147483716" r:id="rId4"/>
    <p:sldMasterId id="2147483728" r:id="rId5"/>
  </p:sldMasterIdLst>
  <p:notesMasterIdLst>
    <p:notesMasterId r:id="rId88"/>
  </p:notesMasterIdLst>
  <p:handoutMasterIdLst>
    <p:handoutMasterId r:id="rId89"/>
  </p:handoutMasterIdLst>
  <p:sldIdLst>
    <p:sldId id="256" r:id="rId6"/>
    <p:sldId id="1457" r:id="rId7"/>
    <p:sldId id="1454" r:id="rId8"/>
    <p:sldId id="1558" r:id="rId9"/>
    <p:sldId id="1559" r:id="rId10"/>
    <p:sldId id="1561" r:id="rId11"/>
    <p:sldId id="1562" r:id="rId12"/>
    <p:sldId id="1563" r:id="rId13"/>
    <p:sldId id="1564" r:id="rId14"/>
    <p:sldId id="1565" r:id="rId15"/>
    <p:sldId id="1566" r:id="rId16"/>
    <p:sldId id="1567" r:id="rId17"/>
    <p:sldId id="1568" r:id="rId18"/>
    <p:sldId id="1569" r:id="rId19"/>
    <p:sldId id="1570" r:id="rId20"/>
    <p:sldId id="1571" r:id="rId21"/>
    <p:sldId id="1572" r:id="rId22"/>
    <p:sldId id="1573" r:id="rId23"/>
    <p:sldId id="1574" r:id="rId24"/>
    <p:sldId id="1575" r:id="rId25"/>
    <p:sldId id="1576" r:id="rId26"/>
    <p:sldId id="1577" r:id="rId27"/>
    <p:sldId id="1578" r:id="rId28"/>
    <p:sldId id="1579" r:id="rId29"/>
    <p:sldId id="1580" r:id="rId30"/>
    <p:sldId id="1581" r:id="rId31"/>
    <p:sldId id="1582" r:id="rId32"/>
    <p:sldId id="1583" r:id="rId33"/>
    <p:sldId id="1584" r:id="rId34"/>
    <p:sldId id="1585" r:id="rId35"/>
    <p:sldId id="1586" r:id="rId36"/>
    <p:sldId id="1587" r:id="rId37"/>
    <p:sldId id="1588" r:id="rId38"/>
    <p:sldId id="1589" r:id="rId39"/>
    <p:sldId id="1590" r:id="rId40"/>
    <p:sldId id="1591" r:id="rId41"/>
    <p:sldId id="1592" r:id="rId42"/>
    <p:sldId id="1593" r:id="rId43"/>
    <p:sldId id="1594" r:id="rId44"/>
    <p:sldId id="1595" r:id="rId45"/>
    <p:sldId id="1596" r:id="rId46"/>
    <p:sldId id="1597" r:id="rId47"/>
    <p:sldId id="1598" r:id="rId48"/>
    <p:sldId id="1599" r:id="rId49"/>
    <p:sldId id="1600" r:id="rId50"/>
    <p:sldId id="1601" r:id="rId51"/>
    <p:sldId id="1602" r:id="rId52"/>
    <p:sldId id="1603" r:id="rId53"/>
    <p:sldId id="1604" r:id="rId54"/>
    <p:sldId id="1605" r:id="rId55"/>
    <p:sldId id="1606" r:id="rId56"/>
    <p:sldId id="1607" r:id="rId57"/>
    <p:sldId id="1608" r:id="rId58"/>
    <p:sldId id="1609" r:id="rId59"/>
    <p:sldId id="1610" r:id="rId60"/>
    <p:sldId id="1611" r:id="rId61"/>
    <p:sldId id="1612" r:id="rId62"/>
    <p:sldId id="1613" r:id="rId63"/>
    <p:sldId id="1614" r:id="rId64"/>
    <p:sldId id="1615" r:id="rId65"/>
    <p:sldId id="1616" r:id="rId66"/>
    <p:sldId id="1617" r:id="rId67"/>
    <p:sldId id="1618" r:id="rId68"/>
    <p:sldId id="1619" r:id="rId69"/>
    <p:sldId id="1620" r:id="rId70"/>
    <p:sldId id="1621" r:id="rId71"/>
    <p:sldId id="1622" r:id="rId72"/>
    <p:sldId id="1623" r:id="rId73"/>
    <p:sldId id="1624" r:id="rId74"/>
    <p:sldId id="1625" r:id="rId75"/>
    <p:sldId id="1626" r:id="rId76"/>
    <p:sldId id="1627" r:id="rId77"/>
    <p:sldId id="1628" r:id="rId78"/>
    <p:sldId id="1629" r:id="rId79"/>
    <p:sldId id="1630" r:id="rId80"/>
    <p:sldId id="1631" r:id="rId81"/>
    <p:sldId id="1632" r:id="rId82"/>
    <p:sldId id="1633" r:id="rId83"/>
    <p:sldId id="1634" r:id="rId84"/>
    <p:sldId id="1635" r:id="rId85"/>
    <p:sldId id="1636" r:id="rId86"/>
    <p:sldId id="1637" r:id="rId8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87527" autoAdjust="0"/>
  </p:normalViewPr>
  <p:slideViewPr>
    <p:cSldViewPr snapToGrid="0">
      <p:cViewPr varScale="1">
        <p:scale>
          <a:sx n="143" d="100"/>
          <a:sy n="143" d="100"/>
        </p:scale>
        <p:origin x="884" y="84"/>
      </p:cViewPr>
      <p:guideLst/>
    </p:cSldViewPr>
  </p:slideViewPr>
  <p:notesTextViewPr>
    <p:cViewPr>
      <p:scale>
        <a:sx n="1" d="1"/>
        <a:sy n="1" d="1"/>
      </p:scale>
      <p:origin x="0" y="0"/>
    </p:cViewPr>
  </p:notesTextViewPr>
  <p:sorterViewPr>
    <p:cViewPr varScale="1">
      <p:scale>
        <a:sx n="1" d="1"/>
        <a:sy n="1" d="1"/>
      </p:scale>
      <p:origin x="0" y="-4148"/>
    </p:cViewPr>
  </p:sorterViewPr>
  <p:notesViewPr>
    <p:cSldViewPr snapToGrid="0">
      <p:cViewPr varScale="1">
        <p:scale>
          <a:sx n="123" d="100"/>
          <a:sy n="123" d="100"/>
        </p:scale>
        <p:origin x="4904" y="8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handoutMaster" Target="handoutMasters/handoutMaster1.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5" Type="http://schemas.openxmlformats.org/officeDocument/2006/relationships/slideMaster" Target="slideMasters/slideMaster5.xml"/><Relationship Id="rId90" Type="http://schemas.openxmlformats.org/officeDocument/2006/relationships/presProps" Target="presProps.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theme" Target="theme/theme1.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669CFD-328E-4760-9332-97AC06BEEEEC}" type="datetimeFigureOut">
              <a:rPr lang="en-US" smtClean="0"/>
              <a:t>2/24/2020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B46486-9398-4514-B0E8-02E83D6802A0}" type="slidenum">
              <a:rPr lang="en-US" smtClean="0"/>
              <a:t>‹#›</a:t>
            </a:fld>
            <a:endParaRPr lang="en-US"/>
          </a:p>
        </p:txBody>
      </p:sp>
    </p:spTree>
    <p:extLst>
      <p:ext uri="{BB962C8B-B14F-4D97-AF65-F5344CB8AC3E}">
        <p14:creationId xmlns:p14="http://schemas.microsoft.com/office/powerpoint/2010/main" val="4286810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F5E7EB-0097-4BEC-B1F6-65CBBBF5455F}" type="datetimeFigureOut">
              <a:rPr lang="en-US" smtClean="0"/>
              <a:t>2/24/2020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610F1B-C815-4D63-837F-DE9BF80525A3}" type="slidenum">
              <a:rPr lang="en-US" smtClean="0"/>
              <a:t>‹#›</a:t>
            </a:fld>
            <a:endParaRPr lang="en-US"/>
          </a:p>
        </p:txBody>
      </p:sp>
    </p:spTree>
    <p:extLst>
      <p:ext uri="{BB962C8B-B14F-4D97-AF65-F5344CB8AC3E}">
        <p14:creationId xmlns:p14="http://schemas.microsoft.com/office/powerpoint/2010/main" val="3083106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E2020E-F2A8-400E-A8FA-C2D9BD704659}" type="slidenum">
              <a:rPr lang="en-US"/>
              <a:pPr/>
              <a:t>4</a:t>
            </a:fld>
            <a:endParaRPr lang="en-US"/>
          </a:p>
        </p:txBody>
      </p:sp>
      <p:sp>
        <p:nvSpPr>
          <p:cNvPr id="483330" name="Rectangle 2"/>
          <p:cNvSpPr>
            <a:spLocks noGrp="1" noRot="1" noChangeAspect="1" noChangeArrowheads="1" noTextEdit="1"/>
          </p:cNvSpPr>
          <p:nvPr>
            <p:ph type="sldImg"/>
          </p:nvPr>
        </p:nvSpPr>
        <p:spPr>
          <a:xfrm>
            <a:off x="2365375" y="546100"/>
            <a:ext cx="4875213" cy="2743200"/>
          </a:xfrm>
          <a:ln/>
        </p:spPr>
      </p:sp>
      <p:sp>
        <p:nvSpPr>
          <p:cNvPr id="483331" name="Rectangle 3"/>
          <p:cNvSpPr>
            <a:spLocks noGrp="1" noChangeArrowheads="1"/>
          </p:cNvSpPr>
          <p:nvPr>
            <p:ph type="body" idx="1"/>
          </p:nvPr>
        </p:nvSpPr>
        <p:spPr>
          <a:xfrm>
            <a:off x="960540" y="3474964"/>
            <a:ext cx="7680127" cy="3293533"/>
          </a:xfrm>
        </p:spPr>
        <p:txBody>
          <a:bodyPr/>
          <a:lstStyle/>
          <a:p>
            <a:endParaRPr lang="en-US"/>
          </a:p>
        </p:txBody>
      </p:sp>
    </p:spTree>
    <p:extLst>
      <p:ext uri="{BB962C8B-B14F-4D97-AF65-F5344CB8AC3E}">
        <p14:creationId xmlns:p14="http://schemas.microsoft.com/office/powerpoint/2010/main" val="35757176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stage s, only thread who’s divisible to 2^s gets to work</a:t>
            </a:r>
          </a:p>
        </p:txBody>
      </p:sp>
      <p:sp>
        <p:nvSpPr>
          <p:cNvPr id="4" name="Slide Number Placeholder 3"/>
          <p:cNvSpPr>
            <a:spLocks noGrp="1"/>
          </p:cNvSpPr>
          <p:nvPr>
            <p:ph type="sldNum" sz="quarter" idx="10"/>
          </p:nvPr>
        </p:nvSpPr>
        <p:spPr/>
        <p:txBody>
          <a:bodyPr/>
          <a:lstStyle/>
          <a:p>
            <a:fld id="{A6821D61-D015-4274-B894-314414003888}" type="slidenum">
              <a:rPr lang="en-US" smtClean="0"/>
              <a:pPr/>
              <a:t>28</a:t>
            </a:fld>
            <a:endParaRPr lang="en-US"/>
          </a:p>
        </p:txBody>
      </p:sp>
    </p:spTree>
    <p:extLst>
      <p:ext uri="{BB962C8B-B14F-4D97-AF65-F5344CB8AC3E}">
        <p14:creationId xmlns:p14="http://schemas.microsoft.com/office/powerpoint/2010/main" val="17698532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DN</a:t>
            </a:r>
            <a:r>
              <a:rPr lang="en-US" baseline="0" dirty="0"/>
              <a:t>: the number of elements after one stage = number of blocks that were launched to deal with that </a:t>
            </a:r>
            <a:r>
              <a:rPr lang="en-US" baseline="0" dirty="0" smtClean="0"/>
              <a:t>stage</a:t>
            </a:r>
          </a:p>
          <a:p>
            <a:r>
              <a:rPr lang="en-US" baseline="0" dirty="0" smtClean="0"/>
              <a:t>First, threads multiple of 2 do work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Next, threads multiple of 4 do work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Next, threads multiple of 8 do work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so on…</a:t>
            </a:r>
          </a:p>
          <a:p>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29</a:t>
            </a:fld>
            <a:endParaRPr lang="en-US"/>
          </a:p>
        </p:txBody>
      </p:sp>
    </p:spTree>
    <p:extLst>
      <p:ext uri="{BB962C8B-B14F-4D97-AF65-F5344CB8AC3E}">
        <p14:creationId xmlns:p14="http://schemas.microsoft.com/office/powerpoint/2010/main" val="19326401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a:t>
            </a:r>
            <a:r>
              <a:rPr lang="en-US" baseline="0" dirty="0"/>
              <a:t> case: one thread works, several next to it don’t.</a:t>
            </a:r>
          </a:p>
          <a:p>
            <a:r>
              <a:rPr lang="en-US" baseline="0" dirty="0"/>
              <a:t>Second case: thread A works and A+1 works too, except that it goes far from the memory location where thread A goes</a:t>
            </a:r>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32</a:t>
            </a:fld>
            <a:endParaRPr lang="en-US"/>
          </a:p>
        </p:txBody>
      </p:sp>
    </p:spTree>
    <p:extLst>
      <p:ext uri="{BB962C8B-B14F-4D97-AF65-F5344CB8AC3E}">
        <p14:creationId xmlns:p14="http://schemas.microsoft.com/office/powerpoint/2010/main" val="26182786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DN: </a:t>
            </a:r>
          </a:p>
          <a:p>
            <a:r>
              <a:rPr lang="en-US" dirty="0"/>
              <a:t>- First you go half</a:t>
            </a:r>
            <a:r>
              <a:rPr lang="en-US" baseline="0" dirty="0"/>
              <a:t> the size of the block to match a thread with its second operand</a:t>
            </a:r>
          </a:p>
          <a:p>
            <a:r>
              <a:rPr lang="en-US" baseline="0" dirty="0"/>
              <a:t>- Then you go ¼ of the block size</a:t>
            </a:r>
          </a:p>
          <a:p>
            <a:r>
              <a:rPr lang="en-US" baseline="0" dirty="0"/>
              <a:t>- Then you go 1/8 of the block size, etc.</a:t>
            </a:r>
            <a:endParaRPr lang="en-US" dirty="0"/>
          </a:p>
          <a:p>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35</a:t>
            </a:fld>
            <a:endParaRPr lang="en-US"/>
          </a:p>
        </p:txBody>
      </p:sp>
    </p:spTree>
    <p:extLst>
      <p:ext uri="{BB962C8B-B14F-4D97-AF65-F5344CB8AC3E}">
        <p14:creationId xmlns:p14="http://schemas.microsoft.com/office/powerpoint/2010/main" val="13163398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37</a:t>
            </a:fld>
            <a:endParaRPr lang="en-US"/>
          </a:p>
        </p:txBody>
      </p:sp>
    </p:spTree>
    <p:extLst>
      <p:ext uri="{BB962C8B-B14F-4D97-AF65-F5344CB8AC3E}">
        <p14:creationId xmlns:p14="http://schemas.microsoft.com/office/powerpoint/2010/main" val="23528105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DN: Instead</a:t>
            </a:r>
            <a:r>
              <a:rPr lang="en-US" baseline="0" dirty="0"/>
              <a:t> of </a:t>
            </a:r>
            <a:r>
              <a:rPr lang="en-US" dirty="0"/>
              <a:t>fetching one number, each thread now fetches two numbers.  Therefore,</a:t>
            </a:r>
            <a:r>
              <a:rPr lang="en-US" baseline="0" dirty="0"/>
              <a:t> the number of blocks is ½ of what used to be.</a:t>
            </a:r>
          </a:p>
          <a:p>
            <a:r>
              <a:rPr lang="en-US" baseline="0" dirty="0"/>
              <a:t>DN: A thread T brings from some position and also what used to be one block away.  That’s why you have the “</a:t>
            </a:r>
            <a:r>
              <a:rPr lang="en-US" dirty="0" err="1">
                <a:solidFill>
                  <a:srgbClr val="FF00FF"/>
                </a:solidFill>
                <a:latin typeface="Consolas" pitchFamily="49" charset="0"/>
                <a:cs typeface="Consolas" pitchFamily="49" charset="0"/>
              </a:rPr>
              <a:t>blockDim</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*2</a:t>
            </a:r>
            <a:r>
              <a:rPr lang="en-US" baseline="0" dirty="0"/>
              <a:t>” in the computation of i</a:t>
            </a:r>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38</a:t>
            </a:fld>
            <a:endParaRPr lang="en-US"/>
          </a:p>
        </p:txBody>
      </p:sp>
    </p:spTree>
    <p:extLst>
      <p:ext uri="{BB962C8B-B14F-4D97-AF65-F5344CB8AC3E}">
        <p14:creationId xmlns:p14="http://schemas.microsoft.com/office/powerpoint/2010/main" val="41469083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call the </a:t>
            </a:r>
            <a:r>
              <a:rPr lang="en-US" dirty="0" err="1"/>
              <a:t>warpReduce</a:t>
            </a:r>
            <a:r>
              <a:rPr lang="en-US" baseline="0" dirty="0"/>
              <a:t> function only when you got to one wrap. Reason: you don’t have to synchronize at that point.</a:t>
            </a:r>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47</a:t>
            </a:fld>
            <a:endParaRPr lang="en-US"/>
          </a:p>
        </p:txBody>
      </p:sp>
    </p:spTree>
    <p:extLst>
      <p:ext uri="{BB962C8B-B14F-4D97-AF65-F5344CB8AC3E}">
        <p14:creationId xmlns:p14="http://schemas.microsoft.com/office/powerpoint/2010/main" val="20981791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DN:</a:t>
            </a:r>
            <a:r>
              <a:rPr lang="en-US" baseline="0" dirty="0"/>
              <a:t> You don’t know at compile time the value of “threads” in the “switch” statement but you are covered since for each “case” the compiler generates optimal code since you provided the template argument.</a:t>
            </a:r>
            <a:endParaRPr lang="en-US" dirty="0"/>
          </a:p>
        </p:txBody>
      </p:sp>
      <p:sp>
        <p:nvSpPr>
          <p:cNvPr id="4" name="Slide Number Placeholder 3"/>
          <p:cNvSpPr>
            <a:spLocks noGrp="1"/>
          </p:cNvSpPr>
          <p:nvPr>
            <p:ph type="sldNum" sz="quarter" idx="10"/>
          </p:nvPr>
        </p:nvSpPr>
        <p:spPr/>
        <p:txBody>
          <a:bodyPr/>
          <a:lstStyle/>
          <a:p>
            <a:fld id="{A6821D61-D015-4274-B894-314414003888}" type="slidenum">
              <a:rPr lang="en-US" smtClean="0"/>
              <a:pPr/>
              <a:t>48</a:t>
            </a:fld>
            <a:endParaRPr lang="en-US"/>
          </a:p>
        </p:txBody>
      </p:sp>
    </p:spTree>
    <p:extLst>
      <p:ext uri="{BB962C8B-B14F-4D97-AF65-F5344CB8AC3E}">
        <p14:creationId xmlns:p14="http://schemas.microsoft.com/office/powerpoint/2010/main" val="21096597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DN:</a:t>
            </a:r>
            <a:r>
              <a:rPr lang="en-US" baseline="0" dirty="0"/>
              <a:t> you have a relatively small number of blocks.  Therefore, one thread does a lot of ops to shrink the total number of entries that need to be added.</a:t>
            </a:r>
          </a:p>
          <a:p>
            <a:r>
              <a:rPr lang="en-US" baseline="0" dirty="0"/>
              <a:t>Cooked up example, not related to size of warps, typical CUDA block dim, etc.:</a:t>
            </a:r>
          </a:p>
          <a:p>
            <a:r>
              <a:rPr lang="en-US" baseline="0" dirty="0"/>
              <a:t>Say you have 1024 numbers.  You start with 32 blocks, each with 4 threads.  Then, 128 threads total.  It means that a thread in block 11 would have to add two numbers, then two numbers, then two numbers, then two more numbers.  At this point, everything is in shared memory.</a:t>
            </a:r>
          </a:p>
        </p:txBody>
      </p:sp>
      <p:sp>
        <p:nvSpPr>
          <p:cNvPr id="4" name="Slide Number Placeholder 3"/>
          <p:cNvSpPr>
            <a:spLocks noGrp="1"/>
          </p:cNvSpPr>
          <p:nvPr>
            <p:ph type="sldNum" sz="quarter" idx="10"/>
          </p:nvPr>
        </p:nvSpPr>
        <p:spPr/>
        <p:txBody>
          <a:bodyPr/>
          <a:lstStyle/>
          <a:p>
            <a:fld id="{A6821D61-D015-4274-B894-314414003888}" type="slidenum">
              <a:rPr lang="en-US" smtClean="0"/>
              <a:pPr/>
              <a:t>56</a:t>
            </a:fld>
            <a:endParaRPr lang="en-US"/>
          </a:p>
        </p:txBody>
      </p:sp>
    </p:spTree>
    <p:extLst>
      <p:ext uri="{BB962C8B-B14F-4D97-AF65-F5344CB8AC3E}">
        <p14:creationId xmlns:p14="http://schemas.microsoft.com/office/powerpoint/2010/main" val="11350289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5F9872-9FB2-491B-89F5-7287FF1199BF}" type="slidenum">
              <a:rPr lang="en-US"/>
              <a:pPr/>
              <a:t>61</a:t>
            </a:fld>
            <a:endParaRPr lang="en-US"/>
          </a:p>
        </p:txBody>
      </p:sp>
      <p:sp>
        <p:nvSpPr>
          <p:cNvPr id="585730" name="Rectangle 2"/>
          <p:cNvSpPr>
            <a:spLocks noGrp="1" noRot="1" noChangeAspect="1" noChangeArrowheads="1" noTextEdit="1"/>
          </p:cNvSpPr>
          <p:nvPr>
            <p:ph type="sldImg"/>
          </p:nvPr>
        </p:nvSpPr>
        <p:spPr>
          <a:ln/>
        </p:spPr>
      </p:sp>
      <p:sp>
        <p:nvSpPr>
          <p:cNvPr id="585731" name="Rectangle 3"/>
          <p:cNvSpPr>
            <a:spLocks noGrp="1" noChangeArrowheads="1"/>
          </p:cNvSpPr>
          <p:nvPr>
            <p:ph type="body" idx="1"/>
          </p:nvPr>
        </p:nvSpPr>
        <p:spPr/>
        <p:txBody>
          <a:bodyPr/>
          <a:lstStyle/>
          <a:p>
            <a:pPr marL="0" lvl="1" defTabSz="967525">
              <a:defRPr/>
            </a:pPr>
            <a:r>
              <a:rPr lang="en-US" dirty="0"/>
              <a:t>DN: </a:t>
            </a:r>
            <a:r>
              <a:rPr lang="en-US" sz="1700" dirty="0"/>
              <a:t>Patterns are the tricks of the trade</a:t>
            </a:r>
          </a:p>
          <a:p>
            <a:endParaRPr lang="en-US" dirty="0"/>
          </a:p>
        </p:txBody>
      </p:sp>
    </p:spTree>
    <p:extLst>
      <p:ext uri="{BB962C8B-B14F-4D97-AF65-F5344CB8AC3E}">
        <p14:creationId xmlns:p14="http://schemas.microsoft.com/office/powerpoint/2010/main" val="4292774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E2020E-F2A8-400E-A8FA-C2D9BD704659}" type="slidenum">
              <a:rPr lang="en-US"/>
              <a:pPr/>
              <a:t>5</a:t>
            </a:fld>
            <a:endParaRPr lang="en-US"/>
          </a:p>
        </p:txBody>
      </p:sp>
      <p:sp>
        <p:nvSpPr>
          <p:cNvPr id="483330" name="Rectangle 2"/>
          <p:cNvSpPr>
            <a:spLocks noGrp="1" noRot="1" noChangeAspect="1" noChangeArrowheads="1" noTextEdit="1"/>
          </p:cNvSpPr>
          <p:nvPr>
            <p:ph type="sldImg"/>
          </p:nvPr>
        </p:nvSpPr>
        <p:spPr>
          <a:xfrm>
            <a:off x="2365375" y="546100"/>
            <a:ext cx="4875213" cy="2743200"/>
          </a:xfrm>
          <a:ln/>
        </p:spPr>
      </p:sp>
      <p:sp>
        <p:nvSpPr>
          <p:cNvPr id="483331" name="Rectangle 3"/>
          <p:cNvSpPr>
            <a:spLocks noGrp="1" noChangeArrowheads="1"/>
          </p:cNvSpPr>
          <p:nvPr>
            <p:ph type="body" idx="1"/>
          </p:nvPr>
        </p:nvSpPr>
        <p:spPr>
          <a:xfrm>
            <a:off x="960540" y="3474964"/>
            <a:ext cx="7680127" cy="3293533"/>
          </a:xfrm>
        </p:spPr>
        <p:txBody>
          <a:bodyPr/>
          <a:lstStyle/>
          <a:p>
            <a:endParaRPr lang="en-US"/>
          </a:p>
        </p:txBody>
      </p:sp>
    </p:spTree>
    <p:extLst>
      <p:ext uri="{BB962C8B-B14F-4D97-AF65-F5344CB8AC3E}">
        <p14:creationId xmlns:p14="http://schemas.microsoft.com/office/powerpoint/2010/main" val="17213948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0B2261-5E39-44CE-A654-8783CF768936}" type="slidenum">
              <a:rPr lang="en-US"/>
              <a:pPr/>
              <a:t>62</a:t>
            </a:fld>
            <a:endParaRPr lang="en-US"/>
          </a:p>
        </p:txBody>
      </p:sp>
      <p:sp>
        <p:nvSpPr>
          <p:cNvPr id="606210" name="Rectangle 2"/>
          <p:cNvSpPr>
            <a:spLocks noGrp="1" noRot="1" noChangeAspect="1" noChangeArrowheads="1" noTextEdit="1"/>
          </p:cNvSpPr>
          <p:nvPr>
            <p:ph type="sldImg"/>
          </p:nvPr>
        </p:nvSpPr>
        <p:spPr>
          <a:ln/>
        </p:spPr>
      </p:sp>
      <p:sp>
        <p:nvSpPr>
          <p:cNvPr id="6062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508552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1C83A1-2F81-443D-A4C0-B54544F94735}" type="slidenum">
              <a:rPr lang="en-US"/>
              <a:pPr/>
              <a:t>63</a:t>
            </a:fld>
            <a:endParaRPr lang="en-US"/>
          </a:p>
        </p:txBody>
      </p:sp>
      <p:sp>
        <p:nvSpPr>
          <p:cNvPr id="610306" name="Rectangle 2"/>
          <p:cNvSpPr>
            <a:spLocks noGrp="1" noRot="1" noChangeAspect="1" noChangeArrowheads="1" noTextEdit="1"/>
          </p:cNvSpPr>
          <p:nvPr>
            <p:ph type="sldImg"/>
          </p:nvPr>
        </p:nvSpPr>
        <p:spPr>
          <a:ln/>
        </p:spPr>
      </p:sp>
      <p:sp>
        <p:nvSpPr>
          <p:cNvPr id="610307" name="Rectangle 3"/>
          <p:cNvSpPr>
            <a:spLocks noGrp="1" noChangeArrowheads="1"/>
          </p:cNvSpPr>
          <p:nvPr>
            <p:ph type="body" idx="1"/>
          </p:nvPr>
        </p:nvSpPr>
        <p:spPr/>
        <p:txBody>
          <a:bodyPr/>
          <a:lstStyle/>
          <a:p>
            <a:r>
              <a:rPr lang="en-US"/>
              <a:t>(Dan): n-1 instead of n adds</a:t>
            </a:r>
          </a:p>
        </p:txBody>
      </p:sp>
    </p:spTree>
    <p:extLst>
      <p:ext uri="{BB962C8B-B14F-4D97-AF65-F5344CB8AC3E}">
        <p14:creationId xmlns:p14="http://schemas.microsoft.com/office/powerpoint/2010/main" val="39055697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48DF14-716B-44D7-9252-B95E09963910}" type="slidenum">
              <a:rPr lang="en-US"/>
              <a:pPr/>
              <a:t>64</a:t>
            </a:fld>
            <a:endParaRPr lang="en-US"/>
          </a:p>
        </p:txBody>
      </p:sp>
      <p:sp>
        <p:nvSpPr>
          <p:cNvPr id="608258" name="Rectangle 2"/>
          <p:cNvSpPr>
            <a:spLocks noGrp="1" noRot="1" noChangeAspect="1" noChangeArrowheads="1" noTextEdit="1"/>
          </p:cNvSpPr>
          <p:nvPr>
            <p:ph type="sldImg"/>
          </p:nvPr>
        </p:nvSpPr>
        <p:spPr>
          <a:ln/>
        </p:spPr>
      </p:sp>
      <p:sp>
        <p:nvSpPr>
          <p:cNvPr id="6082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003219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687A62-A5C7-4E7B-88D4-C07D0895A831}" type="slidenum">
              <a:rPr lang="en-US"/>
              <a:pPr/>
              <a:t>65</a:t>
            </a:fld>
            <a:endParaRPr lang="en-US"/>
          </a:p>
        </p:txBody>
      </p:sp>
      <p:sp>
        <p:nvSpPr>
          <p:cNvPr id="1112066" name="Rectangle 2"/>
          <p:cNvSpPr>
            <a:spLocks noGrp="1" noRot="1" noChangeAspect="1" noChangeArrowheads="1" noTextEdit="1"/>
          </p:cNvSpPr>
          <p:nvPr>
            <p:ph type="sldImg"/>
          </p:nvPr>
        </p:nvSpPr>
        <p:spPr>
          <a:ln/>
        </p:spPr>
      </p:sp>
      <p:sp>
        <p:nvSpPr>
          <p:cNvPr id="11120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154048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198A5B-B1DE-4616-B24B-881562B63AFD}" type="slidenum">
              <a:rPr lang="en-US"/>
              <a:pPr/>
              <a:t>66</a:t>
            </a:fld>
            <a:endParaRPr lang="en-US"/>
          </a:p>
        </p:txBody>
      </p:sp>
      <p:sp>
        <p:nvSpPr>
          <p:cNvPr id="1107970" name="Rectangle 2"/>
          <p:cNvSpPr>
            <a:spLocks noGrp="1" noRot="1" noChangeAspect="1" noChangeArrowheads="1" noTextEdit="1"/>
          </p:cNvSpPr>
          <p:nvPr>
            <p:ph type="sldImg"/>
          </p:nvPr>
        </p:nvSpPr>
        <p:spPr>
          <a:ln/>
        </p:spPr>
      </p:sp>
      <p:sp>
        <p:nvSpPr>
          <p:cNvPr id="11079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262196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92E21D-042A-4A2F-A313-7BBF54641A8D}" type="slidenum">
              <a:rPr lang="en-US"/>
              <a:pPr/>
              <a:t>67</a:t>
            </a:fld>
            <a:endParaRPr lang="en-US"/>
          </a:p>
        </p:txBody>
      </p:sp>
      <p:sp>
        <p:nvSpPr>
          <p:cNvPr id="1110018" name="Rectangle 2"/>
          <p:cNvSpPr>
            <a:spLocks noGrp="1" noRot="1" noChangeAspect="1" noChangeArrowheads="1" noTextEdit="1"/>
          </p:cNvSpPr>
          <p:nvPr>
            <p:ph type="sldImg"/>
          </p:nvPr>
        </p:nvSpPr>
        <p:spPr>
          <a:ln/>
        </p:spPr>
      </p:sp>
      <p:sp>
        <p:nvSpPr>
          <p:cNvPr id="11100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1503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B04790-1398-4BFC-AF98-AEF7AE48ED06}" type="slidenum">
              <a:rPr lang="en-US"/>
              <a:pPr/>
              <a:t>68</a:t>
            </a:fld>
            <a:endParaRPr lang="en-US"/>
          </a:p>
        </p:txBody>
      </p:sp>
      <p:sp>
        <p:nvSpPr>
          <p:cNvPr id="1114114" name="Rectangle 2"/>
          <p:cNvSpPr>
            <a:spLocks noGrp="1" noRot="1" noChangeAspect="1" noChangeArrowheads="1" noTextEdit="1"/>
          </p:cNvSpPr>
          <p:nvPr>
            <p:ph type="sldImg"/>
          </p:nvPr>
        </p:nvSpPr>
        <p:spPr>
          <a:ln/>
        </p:spPr>
      </p:sp>
      <p:sp>
        <p:nvSpPr>
          <p:cNvPr id="1114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66272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AB22C0-C21F-4D73-8B58-E7B4EF973514}" type="slidenum">
              <a:rPr lang="en-US"/>
              <a:pPr/>
              <a:t>69</a:t>
            </a:fld>
            <a:endParaRPr lang="en-US"/>
          </a:p>
        </p:txBody>
      </p:sp>
      <p:sp>
        <p:nvSpPr>
          <p:cNvPr id="622594" name="Rectangle 2"/>
          <p:cNvSpPr>
            <a:spLocks noGrp="1" noRot="1" noChangeAspect="1" noChangeArrowheads="1" noTextEdit="1"/>
          </p:cNvSpPr>
          <p:nvPr>
            <p:ph type="sldImg"/>
          </p:nvPr>
        </p:nvSpPr>
        <p:spPr>
          <a:ln/>
        </p:spPr>
      </p:sp>
      <p:sp>
        <p:nvSpPr>
          <p:cNvPr id="622595" name="Rectangle 3"/>
          <p:cNvSpPr>
            <a:spLocks noGrp="1" noChangeArrowheads="1"/>
          </p:cNvSpPr>
          <p:nvPr>
            <p:ph type="body" idx="1"/>
          </p:nvPr>
        </p:nvSpPr>
        <p:spPr/>
        <p:txBody>
          <a:bodyPr/>
          <a:lstStyle/>
          <a:p>
            <a:r>
              <a:rPr lang="en-US" dirty="0"/>
              <a:t>DN: there was a bullet like this (not</a:t>
            </a:r>
            <a:r>
              <a:rPr lang="en-US" baseline="0" dirty="0"/>
              <a:t> clear what it meant):</a:t>
            </a:r>
          </a:p>
          <a:p>
            <a:pPr defTabSz="932734">
              <a:defRPr/>
            </a:pPr>
            <a:r>
              <a:rPr lang="en-US" dirty="0"/>
              <a:t>* A parallel algorithm can be slow when execution resources are saturated due to low algorithm efficiency</a:t>
            </a:r>
          </a:p>
          <a:p>
            <a:endParaRPr lang="en-US" dirty="0"/>
          </a:p>
        </p:txBody>
      </p:sp>
    </p:spTree>
    <p:extLst>
      <p:ext uri="{BB962C8B-B14F-4D97-AF65-F5344CB8AC3E}">
        <p14:creationId xmlns:p14="http://schemas.microsoft.com/office/powerpoint/2010/main" val="683274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6D8702-8316-450A-9DC3-2B00139D7D43}" type="slidenum">
              <a:rPr lang="en-US"/>
              <a:pPr/>
              <a:t>70</a:t>
            </a:fld>
            <a:endParaRPr lang="en-US"/>
          </a:p>
        </p:txBody>
      </p:sp>
      <p:sp>
        <p:nvSpPr>
          <p:cNvPr id="1116162" name="Rectangle 2"/>
          <p:cNvSpPr>
            <a:spLocks noGrp="1" noRot="1" noChangeAspect="1" noChangeArrowheads="1" noTextEdit="1"/>
          </p:cNvSpPr>
          <p:nvPr>
            <p:ph type="sldImg"/>
          </p:nvPr>
        </p:nvSpPr>
        <p:spPr>
          <a:ln/>
        </p:spPr>
      </p:sp>
      <p:sp>
        <p:nvSpPr>
          <p:cNvPr id="11161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99465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956A26-5935-44BD-9882-7192147AF19C}" type="slidenum">
              <a:rPr lang="en-US"/>
              <a:pPr/>
              <a:t>71</a:t>
            </a:fld>
            <a:endParaRPr lang="en-US"/>
          </a:p>
        </p:txBody>
      </p:sp>
      <p:sp>
        <p:nvSpPr>
          <p:cNvPr id="1118210" name="Rectangle 2"/>
          <p:cNvSpPr>
            <a:spLocks noGrp="1" noRot="1" noChangeAspect="1" noChangeArrowheads="1" noTextEdit="1"/>
          </p:cNvSpPr>
          <p:nvPr>
            <p:ph type="sldImg"/>
          </p:nvPr>
        </p:nvSpPr>
        <p:spPr>
          <a:ln/>
        </p:spPr>
      </p:sp>
      <p:sp>
        <p:nvSpPr>
          <p:cNvPr id="11182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23665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E2020E-F2A8-400E-A8FA-C2D9BD704659}" type="slidenum">
              <a:rPr lang="en-US"/>
              <a:pPr/>
              <a:t>6</a:t>
            </a:fld>
            <a:endParaRPr lang="en-US"/>
          </a:p>
        </p:txBody>
      </p:sp>
      <p:sp>
        <p:nvSpPr>
          <p:cNvPr id="483330" name="Rectangle 2"/>
          <p:cNvSpPr>
            <a:spLocks noGrp="1" noRot="1" noChangeAspect="1" noChangeArrowheads="1" noTextEdit="1"/>
          </p:cNvSpPr>
          <p:nvPr>
            <p:ph type="sldImg"/>
          </p:nvPr>
        </p:nvSpPr>
        <p:spPr>
          <a:xfrm>
            <a:off x="2365375" y="546100"/>
            <a:ext cx="4875213" cy="2743200"/>
          </a:xfrm>
          <a:ln/>
        </p:spPr>
      </p:sp>
      <p:sp>
        <p:nvSpPr>
          <p:cNvPr id="483331" name="Rectangle 3"/>
          <p:cNvSpPr>
            <a:spLocks noGrp="1" noChangeArrowheads="1"/>
          </p:cNvSpPr>
          <p:nvPr>
            <p:ph type="body" idx="1"/>
          </p:nvPr>
        </p:nvSpPr>
        <p:spPr>
          <a:xfrm>
            <a:off x="960540" y="3474964"/>
            <a:ext cx="7680127" cy="3293533"/>
          </a:xfrm>
        </p:spPr>
        <p:txBody>
          <a:bodyPr/>
          <a:lstStyle/>
          <a:p>
            <a:endParaRPr lang="en-US"/>
          </a:p>
        </p:txBody>
      </p:sp>
    </p:spTree>
    <p:extLst>
      <p:ext uri="{BB962C8B-B14F-4D97-AF65-F5344CB8AC3E}">
        <p14:creationId xmlns:p14="http://schemas.microsoft.com/office/powerpoint/2010/main" val="12136936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6F626E-363B-430A-A50A-850081E9D317}" type="slidenum">
              <a:rPr lang="en-US"/>
              <a:pPr/>
              <a:t>72</a:t>
            </a:fld>
            <a:endParaRPr lang="en-US"/>
          </a:p>
        </p:txBody>
      </p:sp>
      <p:sp>
        <p:nvSpPr>
          <p:cNvPr id="624642" name="Rectangle 2"/>
          <p:cNvSpPr>
            <a:spLocks noGrp="1" noRot="1" noChangeAspect="1" noChangeArrowheads="1" noTextEdit="1"/>
          </p:cNvSpPr>
          <p:nvPr>
            <p:ph type="sldImg"/>
          </p:nvPr>
        </p:nvSpPr>
        <p:spPr>
          <a:ln/>
        </p:spPr>
      </p:sp>
      <p:sp>
        <p:nvSpPr>
          <p:cNvPr id="624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502797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BD807F-F9A3-4FED-B64D-CB608CA62C9B}" type="slidenum">
              <a:rPr lang="en-US"/>
              <a:pPr/>
              <a:t>73</a:t>
            </a:fld>
            <a:endParaRPr lang="en-US"/>
          </a:p>
        </p:txBody>
      </p:sp>
      <p:sp>
        <p:nvSpPr>
          <p:cNvPr id="1124354" name="Rectangle 2"/>
          <p:cNvSpPr>
            <a:spLocks noGrp="1" noRot="1" noChangeAspect="1" noChangeArrowheads="1" noTextEdit="1"/>
          </p:cNvSpPr>
          <p:nvPr>
            <p:ph type="sldImg"/>
          </p:nvPr>
        </p:nvSpPr>
        <p:spPr>
          <a:ln/>
        </p:spPr>
      </p:sp>
      <p:sp>
        <p:nvSpPr>
          <p:cNvPr id="112435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2688177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C247ED-6695-4CF8-9903-66746494FC03}" type="slidenum">
              <a:rPr lang="en-US"/>
              <a:pPr/>
              <a:t>74</a:t>
            </a:fld>
            <a:endParaRPr lang="en-US"/>
          </a:p>
        </p:txBody>
      </p:sp>
      <p:sp>
        <p:nvSpPr>
          <p:cNvPr id="1122306" name="Rectangle 2"/>
          <p:cNvSpPr>
            <a:spLocks noGrp="1" noRot="1" noChangeAspect="1" noChangeArrowheads="1" noTextEdit="1"/>
          </p:cNvSpPr>
          <p:nvPr>
            <p:ph type="sldImg"/>
          </p:nvPr>
        </p:nvSpPr>
        <p:spPr>
          <a:ln/>
        </p:spPr>
      </p:sp>
      <p:sp>
        <p:nvSpPr>
          <p:cNvPr id="11223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710323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45C299-687D-486D-B9F0-8BEA0C284BA0}" type="slidenum">
              <a:rPr lang="en-US"/>
              <a:pPr/>
              <a:t>75</a:t>
            </a:fld>
            <a:endParaRPr lang="en-US"/>
          </a:p>
        </p:txBody>
      </p:sp>
      <p:sp>
        <p:nvSpPr>
          <p:cNvPr id="1126402" name="Rectangle 2"/>
          <p:cNvSpPr>
            <a:spLocks noGrp="1" noRot="1" noChangeAspect="1" noChangeArrowheads="1" noTextEdit="1"/>
          </p:cNvSpPr>
          <p:nvPr>
            <p:ph type="sldImg"/>
          </p:nvPr>
        </p:nvSpPr>
        <p:spPr>
          <a:ln/>
        </p:spPr>
      </p:sp>
      <p:sp>
        <p:nvSpPr>
          <p:cNvPr id="112640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5054013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79239D-854D-4F6D-8800-1571807282BB}" type="slidenum">
              <a:rPr lang="en-US"/>
              <a:pPr/>
              <a:t>76</a:t>
            </a:fld>
            <a:endParaRPr lang="en-US"/>
          </a:p>
        </p:txBody>
      </p:sp>
      <p:sp>
        <p:nvSpPr>
          <p:cNvPr id="1128450" name="Rectangle 2"/>
          <p:cNvSpPr>
            <a:spLocks noGrp="1" noRot="1" noChangeAspect="1" noChangeArrowheads="1" noTextEdit="1"/>
          </p:cNvSpPr>
          <p:nvPr>
            <p:ph type="sldImg"/>
          </p:nvPr>
        </p:nvSpPr>
        <p:spPr>
          <a:ln/>
        </p:spPr>
      </p:sp>
      <p:sp>
        <p:nvSpPr>
          <p:cNvPr id="11284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209366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1C165A-7FDB-43D5-868F-FD5418266412}" type="slidenum">
              <a:rPr lang="en-US"/>
              <a:pPr/>
              <a:t>77</a:t>
            </a:fld>
            <a:endParaRPr lang="en-US"/>
          </a:p>
        </p:txBody>
      </p:sp>
      <p:sp>
        <p:nvSpPr>
          <p:cNvPr id="1130498" name="Rectangle 2"/>
          <p:cNvSpPr>
            <a:spLocks noGrp="1" noRot="1" noChangeAspect="1" noChangeArrowheads="1" noTextEdit="1"/>
          </p:cNvSpPr>
          <p:nvPr>
            <p:ph type="sldImg"/>
          </p:nvPr>
        </p:nvSpPr>
        <p:spPr>
          <a:ln/>
        </p:spPr>
      </p:sp>
      <p:sp>
        <p:nvSpPr>
          <p:cNvPr id="11304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720229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4EE87F-A531-48B9-81AC-EC03C30E9719}" type="slidenum">
              <a:rPr lang="en-US"/>
              <a:pPr/>
              <a:t>81</a:t>
            </a:fld>
            <a:endParaRPr lang="en-US"/>
          </a:p>
        </p:txBody>
      </p:sp>
      <p:sp>
        <p:nvSpPr>
          <p:cNvPr id="1134594" name="Rectangle 2"/>
          <p:cNvSpPr>
            <a:spLocks noGrp="1" noRot="1" noChangeAspect="1" noChangeArrowheads="1" noTextEdit="1"/>
          </p:cNvSpPr>
          <p:nvPr>
            <p:ph type="sldImg"/>
          </p:nvPr>
        </p:nvSpPr>
        <p:spPr>
          <a:ln/>
        </p:spPr>
      </p:sp>
      <p:sp>
        <p:nvSpPr>
          <p:cNvPr id="11345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372603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9B0EAB-0987-467E-BB10-0F1A4EF39D16}" type="slidenum">
              <a:rPr lang="en-US"/>
              <a:pPr/>
              <a:t>82</a:t>
            </a:fld>
            <a:endParaRPr lang="en-US"/>
          </a:p>
        </p:txBody>
      </p:sp>
      <p:sp>
        <p:nvSpPr>
          <p:cNvPr id="1136642" name="Rectangle 2"/>
          <p:cNvSpPr>
            <a:spLocks noGrp="1" noRot="1" noChangeAspect="1" noChangeArrowheads="1" noTextEdit="1"/>
          </p:cNvSpPr>
          <p:nvPr>
            <p:ph type="sldImg"/>
          </p:nvPr>
        </p:nvSpPr>
        <p:spPr>
          <a:ln/>
        </p:spPr>
      </p:sp>
      <p:sp>
        <p:nvSpPr>
          <p:cNvPr id="1136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56359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C9FA4B-F6D8-44CB-9A56-00AD4B331B63}" type="slidenum">
              <a:rPr lang="en-US">
                <a:solidFill>
                  <a:srgbClr val="000000"/>
                </a:solidFill>
              </a:rPr>
              <a:pPr/>
              <a:t>7</a:t>
            </a:fld>
            <a:endParaRPr lang="en-US">
              <a:solidFill>
                <a:srgbClr val="000000"/>
              </a:solidFill>
            </a:endParaRPr>
          </a:p>
        </p:txBody>
      </p:sp>
      <p:sp>
        <p:nvSpPr>
          <p:cNvPr id="194562" name="Rectangle 2"/>
          <p:cNvSpPr>
            <a:spLocks noGrp="1" noRot="1" noChangeAspect="1" noChangeArrowheads="1" noTextEdit="1"/>
          </p:cNvSpPr>
          <p:nvPr>
            <p:ph type="sldImg"/>
          </p:nvPr>
        </p:nvSpPr>
        <p:spPr>
          <a:xfrm>
            <a:off x="2311400" y="525463"/>
            <a:ext cx="4672013" cy="2628900"/>
          </a:xfrm>
          <a:ln/>
        </p:spPr>
      </p:sp>
      <p:sp>
        <p:nvSpPr>
          <p:cNvPr id="19456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525666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a:t>
            </a:r>
            <a:r>
              <a:rPr lang="en-US" baseline="0" dirty="0"/>
              <a:t> used to be a sixth bullet above:</a:t>
            </a:r>
            <a:br>
              <a:rPr lang="en-US" baseline="0" dirty="0"/>
            </a:br>
            <a:r>
              <a:rPr lang="en-US" baseline="0" dirty="0"/>
              <a:t>6.  </a:t>
            </a:r>
            <a:r>
              <a:rPr lang="en-US" sz="2100" dirty="0"/>
              <a:t>Use signed integers rather than unsigned integers as loop counters</a:t>
            </a:r>
          </a:p>
          <a:p>
            <a:pPr marL="658686" lvl="1" indent="-296408">
              <a:buFont typeface="Courier New" pitchFamily="49" charset="0"/>
              <a:buChar char="o"/>
            </a:pPr>
            <a:r>
              <a:rPr lang="en-US" sz="1700" dirty="0"/>
              <a:t>The compiler can optimize more aggressively with signed arithmetic than it can with unsigned arithmetic (due to rules regarding overflow behavior). This is of particular note with loop counters </a:t>
            </a:r>
          </a:p>
          <a:p>
            <a:endParaRPr lang="en-US" dirty="0"/>
          </a:p>
          <a:p>
            <a:endParaRPr lang="en-US" dirty="0"/>
          </a:p>
          <a:p>
            <a:r>
              <a:rPr lang="en-US" dirty="0"/>
              <a:t>In the C language standard, unsigned integer overflow semantics are well defined, whereas signed integer overflow causes undefined results. Therefore, the compiler can optimize more aggressively with signed arithmetic than it can with unsigned arithmetic. This is of particular note with loop counters: since it is common for loop counters to have values that are always positive, it may be tempting to declare the counters as unsigned. For slightly better performance, however, they should instead be declared as signed. </a:t>
            </a:r>
          </a:p>
        </p:txBody>
      </p:sp>
      <p:sp>
        <p:nvSpPr>
          <p:cNvPr id="4" name="Slide Number Placeholder 3"/>
          <p:cNvSpPr>
            <a:spLocks noGrp="1"/>
          </p:cNvSpPr>
          <p:nvPr>
            <p:ph type="sldNum" sz="quarter" idx="10"/>
          </p:nvPr>
        </p:nvSpPr>
        <p:spPr/>
        <p:txBody>
          <a:bodyPr/>
          <a:lstStyle/>
          <a:p>
            <a:fld id="{A6821D61-D015-4274-B894-314414003888}" type="slidenum">
              <a:rPr lang="en-US" smtClean="0"/>
              <a:pPr/>
              <a:t>11</a:t>
            </a:fld>
            <a:endParaRPr lang="en-US"/>
          </a:p>
        </p:txBody>
      </p:sp>
    </p:spTree>
    <p:extLst>
      <p:ext uri="{BB962C8B-B14F-4D97-AF65-F5344CB8AC3E}">
        <p14:creationId xmlns:p14="http://schemas.microsoft.com/office/powerpoint/2010/main" val="2037598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DB6AB0-048D-48E4-9FC7-48EDF22E172F}" type="slidenum">
              <a:rPr lang="en-US"/>
              <a:pPr/>
              <a:t>13</a:t>
            </a:fld>
            <a:endParaRPr lang="en-US"/>
          </a:p>
        </p:txBody>
      </p:sp>
      <p:sp>
        <p:nvSpPr>
          <p:cNvPr id="865282" name="Rectangle 2"/>
          <p:cNvSpPr>
            <a:spLocks noGrp="1" noRot="1" noChangeAspect="1" noChangeArrowheads="1" noTextEdit="1"/>
          </p:cNvSpPr>
          <p:nvPr>
            <p:ph type="sldImg"/>
          </p:nvPr>
        </p:nvSpPr>
        <p:spPr>
          <a:ln/>
        </p:spPr>
      </p:sp>
      <p:sp>
        <p:nvSpPr>
          <p:cNvPr id="865283" name="Rectangle 3"/>
          <p:cNvSpPr>
            <a:spLocks noGrp="1" noChangeArrowheads="1"/>
          </p:cNvSpPr>
          <p:nvPr>
            <p:ph type="body" idx="1"/>
          </p:nvPr>
        </p:nvSpPr>
        <p:spPr/>
        <p:txBody>
          <a:bodyPr/>
          <a:lstStyle/>
          <a:p>
            <a:pPr marL="171450" indent="-171450">
              <a:buFont typeface="Arial" panose="020B0604020202020204" pitchFamily="34" charset="0"/>
              <a:buChar char="•"/>
            </a:pPr>
            <a:r>
              <a:rPr lang="en-US" sz="900" dirty="0" err="1"/>
              <a:t>nvcc</a:t>
            </a:r>
            <a:r>
              <a:rPr lang="en-US" sz="900" dirty="0"/>
              <a:t> separates what should run on CPU from GPU code</a:t>
            </a:r>
          </a:p>
          <a:p>
            <a:pPr marL="171450" indent="-171450">
              <a:buFont typeface="Arial" panose="020B0604020202020204" pitchFamily="34" charset="0"/>
              <a:buChar char="•"/>
            </a:pPr>
            <a:r>
              <a:rPr lang="en-US" sz="900" dirty="0"/>
              <a:t>First stage is to translate into PTX code (assembly)</a:t>
            </a:r>
          </a:p>
          <a:p>
            <a:pPr marL="171450" indent="-171450">
              <a:buFont typeface="Arial" panose="020B0604020202020204" pitchFamily="34" charset="0"/>
              <a:buChar char="•"/>
            </a:pPr>
            <a:r>
              <a:rPr lang="en-US" sz="900" dirty="0"/>
              <a:t>PTX is machine independent</a:t>
            </a:r>
          </a:p>
          <a:p>
            <a:pPr marL="171450" indent="-171450">
              <a:buFont typeface="Arial" panose="020B0604020202020204" pitchFamily="34" charset="0"/>
              <a:buChar char="•"/>
            </a:pPr>
            <a:r>
              <a:rPr lang="en-US" sz="900" dirty="0"/>
              <a:t>FORTRAN generates</a:t>
            </a:r>
            <a:r>
              <a:rPr lang="en-US" sz="900" baseline="0" dirty="0"/>
              <a:t> PTX too</a:t>
            </a:r>
            <a:endParaRPr lang="en-US" sz="900" dirty="0"/>
          </a:p>
          <a:p>
            <a:pPr marL="171450" indent="-171450">
              <a:buFont typeface="Arial" panose="020B0604020202020204" pitchFamily="34" charset="0"/>
              <a:buChar char="•"/>
            </a:pPr>
            <a:r>
              <a:rPr lang="en-US" sz="900" dirty="0"/>
              <a:t>Second stage: compile PTX for target GPU</a:t>
            </a:r>
          </a:p>
        </p:txBody>
      </p:sp>
    </p:spTree>
    <p:extLst>
      <p:ext uri="{BB962C8B-B14F-4D97-AF65-F5344CB8AC3E}">
        <p14:creationId xmlns:p14="http://schemas.microsoft.com/office/powerpoint/2010/main" val="25346121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DB6AB0-048D-48E4-9FC7-48EDF22E172F}" type="slidenum">
              <a:rPr lang="en-US"/>
              <a:pPr/>
              <a:t>14</a:t>
            </a:fld>
            <a:endParaRPr lang="en-US"/>
          </a:p>
        </p:txBody>
      </p:sp>
      <p:sp>
        <p:nvSpPr>
          <p:cNvPr id="865282" name="Rectangle 2"/>
          <p:cNvSpPr>
            <a:spLocks noGrp="1" noRot="1" noChangeAspect="1" noChangeArrowheads="1" noTextEdit="1"/>
          </p:cNvSpPr>
          <p:nvPr>
            <p:ph type="sldImg"/>
          </p:nvPr>
        </p:nvSpPr>
        <p:spPr>
          <a:ln/>
        </p:spPr>
      </p:sp>
      <p:sp>
        <p:nvSpPr>
          <p:cNvPr id="865283" name="Rectangle 3"/>
          <p:cNvSpPr>
            <a:spLocks noGrp="1" noChangeArrowheads="1"/>
          </p:cNvSpPr>
          <p:nvPr>
            <p:ph type="body" idx="1"/>
          </p:nvPr>
        </p:nvSpPr>
        <p:spPr/>
        <p:txBody>
          <a:bodyPr/>
          <a:lstStyle/>
          <a:p>
            <a:r>
              <a:rPr lang="en-US" sz="900" dirty="0"/>
              <a:t>PTX</a:t>
            </a:r>
          </a:p>
          <a:p>
            <a:pPr marL="171450" indent="-171450">
              <a:buFont typeface="Arial" panose="020B0604020202020204" pitchFamily="34" charset="0"/>
              <a:buChar char="•"/>
            </a:pPr>
            <a:r>
              <a:rPr lang="en-US" sz="900" dirty="0"/>
              <a:t>similar to assembly code</a:t>
            </a:r>
            <a:endParaRPr lang="en-US" sz="900" dirty="0">
              <a:cs typeface="Calibri"/>
            </a:endParaRPr>
          </a:p>
          <a:p>
            <a:pPr marL="171450" indent="-171450">
              <a:buFont typeface="Arial" panose="020B0604020202020204" pitchFamily="34" charset="0"/>
              <a:buChar char="•"/>
            </a:pPr>
            <a:r>
              <a:rPr lang="en-US" sz="900" dirty="0"/>
              <a:t>does not contain information on what particular GPU</a:t>
            </a:r>
            <a:r>
              <a:rPr lang="en-US" sz="900" baseline="0" dirty="0"/>
              <a:t> card the code should run (device neutral representation)</a:t>
            </a:r>
          </a:p>
          <a:p>
            <a:pPr marL="171450" indent="-171450">
              <a:buFont typeface="Arial" panose="020B0604020202020204" pitchFamily="34" charset="0"/>
              <a:buChar char="•"/>
            </a:pPr>
            <a:r>
              <a:rPr lang="en-US" sz="900" baseline="0" dirty="0"/>
              <a:t>important to distribute CUDA code to clients without knowing their GPU capability</a:t>
            </a:r>
          </a:p>
          <a:p>
            <a:endParaRPr lang="en-US" sz="900" dirty="0">
              <a:cs typeface="Calibri"/>
            </a:endParaRPr>
          </a:p>
          <a:p>
            <a:r>
              <a:rPr lang="en-US" sz="900" dirty="0">
                <a:cs typeface="Calibri"/>
              </a:rPr>
              <a:t>[Colin] </a:t>
            </a:r>
            <a:r>
              <a:rPr lang="en-US" dirty="0"/>
              <a:t>PTX </a:t>
            </a:r>
            <a:r>
              <a:rPr lang="en-US" b="1" i="1" dirty="0"/>
              <a:t>is</a:t>
            </a:r>
            <a:r>
              <a:rPr lang="en-US" dirty="0"/>
              <a:t> an assembly language. There is a separate assembler called </a:t>
            </a:r>
            <a:r>
              <a:rPr lang="en-US" dirty="0" err="1"/>
              <a:t>ptxas</a:t>
            </a:r>
            <a:r>
              <a:rPr lang="en-US" dirty="0"/>
              <a:t> which is used to build it.</a:t>
            </a:r>
            <a:endParaRPr lang="en-US" dirty="0">
              <a:cs typeface="Calibri"/>
            </a:endParaRPr>
          </a:p>
          <a:p>
            <a:r>
              <a:rPr lang="en-US" sz="900" dirty="0" err="1">
                <a:cs typeface="Calibri"/>
              </a:rPr>
              <a:t>nvcc</a:t>
            </a:r>
            <a:r>
              <a:rPr lang="en-US" sz="900" dirty="0">
                <a:cs typeface="Calibri"/>
              </a:rPr>
              <a:t> is an LLVM-based compiler (like Clang); It generates a subset of LLVM IR called NVVM IR, which is then compiled to PTX assembly.</a:t>
            </a:r>
            <a:endParaRPr lang="en-US" dirty="0">
              <a:cs typeface="Calibri"/>
            </a:endParaRPr>
          </a:p>
          <a:p>
            <a:r>
              <a:rPr lang="en-US" sz="900" dirty="0">
                <a:cs typeface="Calibri"/>
              </a:rPr>
              <a:t>Other CUDA compilers (Fortran, for example) generate this IR, and then the rest of the process acts as normal.</a:t>
            </a:r>
          </a:p>
          <a:p>
            <a:endParaRPr lang="en-US" sz="900" dirty="0">
              <a:cs typeface="Calibri"/>
            </a:endParaRPr>
          </a:p>
        </p:txBody>
      </p:sp>
    </p:spTree>
    <p:extLst>
      <p:ext uri="{BB962C8B-B14F-4D97-AF65-F5344CB8AC3E}">
        <p14:creationId xmlns:p14="http://schemas.microsoft.com/office/powerpoint/2010/main" val="27214088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443981-BE57-438F-BB5C-F91FE015BCCD}" type="slidenum">
              <a:rPr lang="en-US"/>
              <a:pPr/>
              <a:t>15</a:t>
            </a:fld>
            <a:endParaRPr lang="en-US"/>
          </a:p>
        </p:txBody>
      </p:sp>
      <p:sp>
        <p:nvSpPr>
          <p:cNvPr id="893954" name="Rectangle 2"/>
          <p:cNvSpPr>
            <a:spLocks noGrp="1" noRot="1" noChangeAspect="1" noChangeArrowheads="1" noTextEdit="1"/>
          </p:cNvSpPr>
          <p:nvPr>
            <p:ph type="sldImg"/>
          </p:nvPr>
        </p:nvSpPr>
        <p:spPr>
          <a:ln/>
        </p:spPr>
      </p:sp>
      <p:sp>
        <p:nvSpPr>
          <p:cNvPr id="893955" name="Rectangle 3"/>
          <p:cNvSpPr>
            <a:spLocks noGrp="1" noChangeArrowheads="1"/>
          </p:cNvSpPr>
          <p:nvPr>
            <p:ph type="body" idx="1"/>
          </p:nvPr>
        </p:nvSpPr>
        <p:spPr/>
        <p:txBody>
          <a:bodyPr/>
          <a:lstStyle/>
          <a:p>
            <a:r>
              <a:rPr lang="en-US" sz="900" dirty="0" err="1"/>
              <a:t>nvcc</a:t>
            </a:r>
            <a:r>
              <a:rPr lang="en-US" sz="900" dirty="0"/>
              <a:t> can output</a:t>
            </a:r>
          </a:p>
          <a:p>
            <a:pPr marL="171450" indent="-171450">
              <a:buFont typeface="Arial" panose="020B0604020202020204" pitchFamily="34" charset="0"/>
              <a:buChar char="•"/>
            </a:pPr>
            <a:r>
              <a:rPr lang="en-US" sz="900" dirty="0"/>
              <a:t>C</a:t>
            </a:r>
            <a:r>
              <a:rPr lang="en-US" sz="900" baseline="0" dirty="0"/>
              <a:t> code (which must then be compiled with the rest using another tool)</a:t>
            </a:r>
          </a:p>
          <a:p>
            <a:pPr marL="171450" indent="-171450">
              <a:buFont typeface="Arial" panose="020B0604020202020204" pitchFamily="34" charset="0"/>
              <a:buChar char="•"/>
            </a:pPr>
            <a:r>
              <a:rPr lang="en-US" sz="900" baseline="0" dirty="0" err="1"/>
              <a:t>ptx</a:t>
            </a:r>
            <a:r>
              <a:rPr lang="en-US" sz="900" baseline="0" dirty="0"/>
              <a:t> code (device independent)</a:t>
            </a:r>
          </a:p>
          <a:p>
            <a:pPr marL="171450" indent="-171450">
              <a:buFont typeface="Arial" panose="020B0604020202020204" pitchFamily="34" charset="0"/>
              <a:buChar char="•"/>
            </a:pPr>
            <a:r>
              <a:rPr lang="en-US" sz="900" baseline="0" dirty="0"/>
              <a:t>object code (</a:t>
            </a:r>
            <a:r>
              <a:rPr lang="en-US" sz="900" baseline="0" dirty="0" err="1"/>
              <a:t>cubin</a:t>
            </a:r>
            <a:r>
              <a:rPr lang="en-US" sz="900" baseline="0" dirty="0"/>
              <a:t>)</a:t>
            </a:r>
            <a:endParaRPr lang="en-US" sz="900" dirty="0"/>
          </a:p>
        </p:txBody>
      </p:sp>
    </p:spTree>
    <p:extLst>
      <p:ext uri="{BB962C8B-B14F-4D97-AF65-F5344CB8AC3E}">
        <p14:creationId xmlns:p14="http://schemas.microsoft.com/office/powerpoint/2010/main" val="10785796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[Colin] </a:t>
            </a:r>
            <a:r>
              <a:rPr lang="en-US" dirty="0"/>
              <a:t>PTX </a:t>
            </a:r>
            <a:r>
              <a:rPr lang="en-US" b="1" i="1" dirty="0"/>
              <a:t>is</a:t>
            </a:r>
            <a:r>
              <a:rPr lang="en-US" dirty="0"/>
              <a:t> an assembly language. There is a separate assembler called </a:t>
            </a:r>
            <a:r>
              <a:rPr lang="en-US" dirty="0" err="1"/>
              <a:t>ptxas</a:t>
            </a:r>
            <a:r>
              <a:rPr lang="en-US" dirty="0"/>
              <a:t> which is used to build it.</a:t>
            </a:r>
          </a:p>
          <a:p>
            <a:r>
              <a:rPr lang="en-US" dirty="0" err="1"/>
              <a:t>nvcc</a:t>
            </a:r>
            <a:r>
              <a:rPr lang="en-US" dirty="0"/>
              <a:t> is an LLVM-based compiler (like Clang); It generates a subset of LLVM IR called NVVM IR, which is then compiled to PTX assembly.</a:t>
            </a:r>
          </a:p>
          <a:p>
            <a:r>
              <a:rPr lang="en-US" dirty="0"/>
              <a:t>Other CUDA compilers (Fortran, for example) generate this IR, and then the rest of the process acts as normal.</a:t>
            </a:r>
            <a:endParaRPr lang="en-US" dirty="0">
              <a:cs typeface="Calibri"/>
            </a:endParaRPr>
          </a:p>
          <a:p>
            <a:r>
              <a:rPr lang="en-US" dirty="0">
                <a:cs typeface="+mn-lt"/>
              </a:rPr>
              <a:t/>
            </a:r>
            <a:br>
              <a:rPr lang="en-US" dirty="0">
                <a:cs typeface="+mn-lt"/>
              </a:rPr>
            </a:br>
            <a:endParaRPr lang="en-US">
              <a:cs typeface="Calibri"/>
            </a:endParaRPr>
          </a:p>
        </p:txBody>
      </p:sp>
      <p:sp>
        <p:nvSpPr>
          <p:cNvPr id="4" name="Slide Number Placeholder 3"/>
          <p:cNvSpPr>
            <a:spLocks noGrp="1"/>
          </p:cNvSpPr>
          <p:nvPr>
            <p:ph type="sldNum" sz="quarter" idx="5"/>
          </p:nvPr>
        </p:nvSpPr>
        <p:spPr/>
        <p:txBody>
          <a:bodyPr/>
          <a:lstStyle/>
          <a:p>
            <a:fld id="{FD610F1B-C815-4D63-837F-DE9BF80525A3}" type="slidenum">
              <a:rPr lang="en-US" smtClean="0"/>
              <a:t>16</a:t>
            </a:fld>
            <a:endParaRPr lang="en-US"/>
          </a:p>
        </p:txBody>
      </p:sp>
    </p:spTree>
    <p:extLst>
      <p:ext uri="{BB962C8B-B14F-4D97-AF65-F5344CB8AC3E}">
        <p14:creationId xmlns:p14="http://schemas.microsoft.com/office/powerpoint/2010/main" val="37807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555704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Sided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3215287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RightSd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721118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ightSi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194393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neSid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5382858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neSideCodeRefer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29593637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xpeditionLeft">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1838741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ExpeditionLeftCredits">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vert="horz" lIns="91440" tIns="45720" rIns="91440" bIns="45720" rtlCol="0" anchor="ctr">
            <a:normAutofit/>
          </a:bodyPr>
          <a:lstStyle>
            <a:lvl1pPr>
              <a:defRPr lang="en-US">
                <a:solidFill>
                  <a:schemeClr val="accent2">
                    <a:lumMod val="50000"/>
                  </a:schemeClr>
                </a:solidFill>
              </a:defRPr>
            </a:lvl1pPr>
          </a:lstStyle>
          <a:p>
            <a:pPr lvl="0"/>
            <a:r>
              <a:rPr lang="en-US"/>
              <a:t>Click to edit Master title style</a:t>
            </a:r>
          </a:p>
        </p:txBody>
      </p:sp>
      <p:sp>
        <p:nvSpPr>
          <p:cNvPr id="3" name="Content Placeholder 2"/>
          <p:cNvSpPr>
            <a:spLocks noGrp="1"/>
          </p:cNvSpPr>
          <p:nvPr>
            <p:ph sz="half" idx="1"/>
          </p:nvPr>
        </p:nvSpPr>
        <p:spPr>
          <a:xfrm>
            <a:off x="380674" y="1486442"/>
            <a:ext cx="5631278" cy="48319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
        <p:nvSpPr>
          <p:cNvPr id="6"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14251624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7256625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7285556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Only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67D2203D-769A-4D5A-AE4C-EA73FDE6A130}" type="slidenum">
              <a:rPr lang="en-US" smtClean="0"/>
              <a:t>‹#›</a:t>
            </a:fld>
            <a:endParaRPr lang="en-US"/>
          </a:p>
        </p:txBody>
      </p:sp>
      <p:sp>
        <p:nvSpPr>
          <p:cNvPr id="4"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3219719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860153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1449749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18703603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40307582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2854129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12241221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9281" y="1122363"/>
            <a:ext cx="11598089" cy="2387600"/>
          </a:xfrm>
        </p:spPr>
        <p:txBody>
          <a:bodyPr anchor="b">
            <a:normAutofit/>
          </a:bodyPr>
          <a:lstStyle>
            <a:lvl1pPr algn="ctr">
              <a:defRPr sz="4000"/>
            </a:lvl1pPr>
          </a:lstStyle>
          <a:p>
            <a:r>
              <a:rPr lang="en-US"/>
              <a:t>Click to edit Master title style</a:t>
            </a:r>
            <a:endParaRPr lang="en-US" dirty="0"/>
          </a:p>
        </p:txBody>
      </p:sp>
      <p:sp>
        <p:nvSpPr>
          <p:cNvPr id="3" name="Subtitle 2"/>
          <p:cNvSpPr>
            <a:spLocks noGrp="1"/>
          </p:cNvSpPr>
          <p:nvPr>
            <p:ph type="subTitle" idx="1"/>
          </p:nvPr>
        </p:nvSpPr>
        <p:spPr>
          <a:xfrm>
            <a:off x="309281" y="3602038"/>
            <a:ext cx="11598089" cy="1655762"/>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93678" y="5433002"/>
            <a:ext cx="1629294" cy="548640"/>
          </a:xfrm>
          <a:prstGeom prst="rect">
            <a:avLst/>
          </a:prstGeom>
        </p:spPr>
      </p:pic>
    </p:spTree>
    <p:extLst>
      <p:ext uri="{BB962C8B-B14F-4D97-AF65-F5344CB8AC3E}">
        <p14:creationId xmlns:p14="http://schemas.microsoft.com/office/powerpoint/2010/main" val="5222819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385690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182780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9281" y="1241700"/>
            <a:ext cx="5710519"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1241700"/>
            <a:ext cx="5735171"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0388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1686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lainVanilla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11281508" y="6538281"/>
            <a:ext cx="691660" cy="269874"/>
          </a:xfrm>
        </p:spPr>
        <p:txBody>
          <a:bodyPr/>
          <a:lstStyle/>
          <a:p>
            <a:fld id="{533C3136-38B5-49B0-B7B2-ED139F0532E2}" type="slidenum">
              <a:rPr lang="en-US" smtClean="0"/>
              <a:t>‹#›</a:t>
            </a:fld>
            <a:endParaRPr lang="en-US"/>
          </a:p>
        </p:txBody>
      </p:sp>
      <p:sp>
        <p:nvSpPr>
          <p:cNvPr id="9"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76147438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224805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37092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897340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2446718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6664656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865503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9281" y="1122363"/>
            <a:ext cx="11598089" cy="2387600"/>
          </a:xfrm>
        </p:spPr>
        <p:txBody>
          <a:bodyPr anchor="b">
            <a:normAutofit/>
          </a:bodyPr>
          <a:lstStyle>
            <a:lvl1pPr algn="ctr">
              <a:defRPr sz="4000"/>
            </a:lvl1pPr>
          </a:lstStyle>
          <a:p>
            <a:r>
              <a:rPr lang="en-US"/>
              <a:t>Click to edit Master title style</a:t>
            </a:r>
            <a:endParaRPr lang="en-US" dirty="0"/>
          </a:p>
        </p:txBody>
      </p:sp>
      <p:sp>
        <p:nvSpPr>
          <p:cNvPr id="3" name="Subtitle 2"/>
          <p:cNvSpPr>
            <a:spLocks noGrp="1"/>
          </p:cNvSpPr>
          <p:nvPr>
            <p:ph type="subTitle" idx="1"/>
          </p:nvPr>
        </p:nvSpPr>
        <p:spPr>
          <a:xfrm>
            <a:off x="309281" y="3602038"/>
            <a:ext cx="11598089" cy="1655762"/>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93678" y="5433002"/>
            <a:ext cx="1629294" cy="548640"/>
          </a:xfrm>
          <a:prstGeom prst="rect">
            <a:avLst/>
          </a:prstGeom>
        </p:spPr>
      </p:pic>
    </p:spTree>
    <p:extLst>
      <p:ext uri="{BB962C8B-B14F-4D97-AF65-F5344CB8AC3E}">
        <p14:creationId xmlns:p14="http://schemas.microsoft.com/office/powerpoint/2010/main" val="193673410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9007077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777601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9281" y="1241700"/>
            <a:ext cx="5710519"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1241700"/>
            <a:ext cx="5735171"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173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ShortExcursion">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47008097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2625077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0061063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9952874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496339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128663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293578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3099793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9281" y="1122363"/>
            <a:ext cx="11598089" cy="2387600"/>
          </a:xfrm>
        </p:spPr>
        <p:txBody>
          <a:bodyPr anchor="b">
            <a:normAutofit/>
          </a:bodyPr>
          <a:lstStyle>
            <a:lvl1pPr algn="ctr">
              <a:defRPr sz="4000"/>
            </a:lvl1pPr>
          </a:lstStyle>
          <a:p>
            <a:r>
              <a:rPr lang="en-US"/>
              <a:t>Click to edit Master title style</a:t>
            </a:r>
            <a:endParaRPr lang="en-US" dirty="0"/>
          </a:p>
        </p:txBody>
      </p:sp>
      <p:sp>
        <p:nvSpPr>
          <p:cNvPr id="3" name="Subtitle 2"/>
          <p:cNvSpPr>
            <a:spLocks noGrp="1"/>
          </p:cNvSpPr>
          <p:nvPr>
            <p:ph type="subTitle" idx="1"/>
          </p:nvPr>
        </p:nvSpPr>
        <p:spPr>
          <a:xfrm>
            <a:off x="309281" y="3602038"/>
            <a:ext cx="11598089" cy="1655762"/>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93678" y="5433002"/>
            <a:ext cx="1629294" cy="548640"/>
          </a:xfrm>
          <a:prstGeom prst="rect">
            <a:avLst/>
          </a:prstGeom>
        </p:spPr>
      </p:pic>
    </p:spTree>
    <p:extLst>
      <p:ext uri="{BB962C8B-B14F-4D97-AF65-F5344CB8AC3E}">
        <p14:creationId xmlns:p14="http://schemas.microsoft.com/office/powerpoint/2010/main" val="32632956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447929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0709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hortExcursionCredits">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lvl1pPr>
              <a:defRPr>
                <a:solidFill>
                  <a:schemeClr val="accent2">
                    <a:lumMod val="50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
        <p:nvSpPr>
          <p:cNvPr id="5" name="Text Placeholder 8"/>
          <p:cNvSpPr>
            <a:spLocks noGrp="1"/>
          </p:cNvSpPr>
          <p:nvPr>
            <p:ph type="body" sz="quarter" idx="13" hasCustomPrompt="1"/>
          </p:nvPr>
        </p:nvSpPr>
        <p:spPr>
          <a:xfrm>
            <a:off x="147344" y="6525676"/>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142389604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9281" y="1241700"/>
            <a:ext cx="5710519"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1241700"/>
            <a:ext cx="5735171"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849009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69701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553139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881438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0057638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1632353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610246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723481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9281" y="1122363"/>
            <a:ext cx="11598089" cy="2387600"/>
          </a:xfrm>
        </p:spPr>
        <p:txBody>
          <a:bodyPr anchor="b">
            <a:normAutofit/>
          </a:bodyPr>
          <a:lstStyle>
            <a:lvl1pPr algn="ctr">
              <a:defRPr sz="4000"/>
            </a:lvl1pPr>
          </a:lstStyle>
          <a:p>
            <a:r>
              <a:rPr lang="en-US"/>
              <a:t>Click to edit Master title style</a:t>
            </a:r>
            <a:endParaRPr lang="en-US" dirty="0"/>
          </a:p>
        </p:txBody>
      </p:sp>
      <p:sp>
        <p:nvSpPr>
          <p:cNvPr id="3" name="Subtitle 2"/>
          <p:cNvSpPr>
            <a:spLocks noGrp="1"/>
          </p:cNvSpPr>
          <p:nvPr>
            <p:ph type="subTitle" idx="1"/>
          </p:nvPr>
        </p:nvSpPr>
        <p:spPr>
          <a:xfrm>
            <a:off x="309281" y="3602038"/>
            <a:ext cx="11598089" cy="1655762"/>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93678" y="5433002"/>
            <a:ext cx="1629294" cy="548640"/>
          </a:xfrm>
          <a:prstGeom prst="rect">
            <a:avLst/>
          </a:prstGeom>
        </p:spPr>
      </p:pic>
    </p:spTree>
    <p:extLst>
      <p:ext uri="{BB962C8B-B14F-4D97-AF65-F5344CB8AC3E}">
        <p14:creationId xmlns:p14="http://schemas.microsoft.com/office/powerpoint/2010/main" val="180778928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0519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PlainVanillaNumber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514350" indent="-514350">
              <a:buClr>
                <a:schemeClr val="accent5">
                  <a:lumMod val="75000"/>
                </a:schemeClr>
              </a:buClr>
              <a:buFont typeface="+mj-lt"/>
              <a:buAutoNum type="arabicPeriod"/>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533C3136-38B5-49B0-B7B2-ED139F0532E2}" type="slidenum">
              <a:rPr lang="en-US" smtClean="0"/>
              <a:t>‹#›</a:t>
            </a:fld>
            <a:endParaRPr lang="en-US"/>
          </a:p>
        </p:txBody>
      </p:sp>
    </p:spTree>
    <p:extLst>
      <p:ext uri="{BB962C8B-B14F-4D97-AF65-F5344CB8AC3E}">
        <p14:creationId xmlns:p14="http://schemas.microsoft.com/office/powerpoint/2010/main" val="299631911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275505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9281" y="1241700"/>
            <a:ext cx="5710519"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1241700"/>
            <a:ext cx="5735171" cy="4935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622085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378542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888841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238904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444855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131909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9019109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6633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lainVanillaNumberCredi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514350" indent="-514350">
              <a:buClr>
                <a:schemeClr val="accent5">
                  <a:lumMod val="75000"/>
                </a:schemeClr>
              </a:buClr>
              <a:buFont typeface="+mj-lt"/>
              <a:buAutoNum type="arabicPeriod"/>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533C3136-38B5-49B0-B7B2-ED139F0532E2}" type="slidenum">
              <a:rPr lang="en-US" smtClean="0"/>
              <a:t>‹#›</a:t>
            </a:fld>
            <a:endParaRPr lang="en-US"/>
          </a:p>
        </p:txBody>
      </p:sp>
      <p:sp>
        <p:nvSpPr>
          <p:cNvPr id="9" name="Text Placeholder 8"/>
          <p:cNvSpPr>
            <a:spLocks noGrp="1"/>
          </p:cNvSpPr>
          <p:nvPr>
            <p:ph type="body" sz="quarter" idx="13" hasCustomPrompt="1"/>
          </p:nvPr>
        </p:nvSpPr>
        <p:spPr>
          <a:xfrm>
            <a:off x="147344" y="6553568"/>
            <a:ext cx="2567110" cy="205819"/>
          </a:xfrm>
        </p:spPr>
        <p:txBody>
          <a:bodyPr>
            <a:noAutofit/>
          </a:bodyPr>
          <a:lstStyle>
            <a:lvl1pPr marL="0" indent="0">
              <a:buNone/>
              <a:defRPr sz="600"/>
            </a:lvl1pPr>
          </a:lstStyle>
          <a:p>
            <a:pPr lvl="0"/>
            <a:r>
              <a:rPr lang="en-US" dirty="0"/>
              <a:t>[reference here]</a:t>
            </a:r>
          </a:p>
        </p:txBody>
      </p:sp>
    </p:spTree>
    <p:extLst>
      <p:ext uri="{BB962C8B-B14F-4D97-AF65-F5344CB8AC3E}">
        <p14:creationId xmlns:p14="http://schemas.microsoft.com/office/powerpoint/2010/main" val="853708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3353051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2Si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0674" y="1789554"/>
            <a:ext cx="5631278"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44871" y="1789554"/>
            <a:ext cx="5640435" cy="45288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7D2203D-769A-4D5A-AE4C-EA73FDE6A130}" type="slidenum">
              <a:rPr lang="en-US" smtClean="0"/>
              <a:t>‹#›</a:t>
            </a:fld>
            <a:endParaRPr lang="en-US"/>
          </a:p>
        </p:txBody>
      </p:sp>
    </p:spTree>
    <p:extLst>
      <p:ext uri="{BB962C8B-B14F-4D97-AF65-F5344CB8AC3E}">
        <p14:creationId xmlns:p14="http://schemas.microsoft.com/office/powerpoint/2010/main" val="2570601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1.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2.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image" Target="../media/image1.png"/><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3.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image" Target="../media/image1.png"/><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4.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image" Target="../media/image1.png"/><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theme" Target="../theme/theme5.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12192000" cy="823393"/>
          </a:xfrm>
          <a:prstGeom prst="rect">
            <a:avLst/>
          </a:prstGeom>
          <a:solidFill>
            <a:schemeClr val="accent1">
              <a:lumMod val="50000"/>
            </a:schemeClr>
          </a:solidFill>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7344" y="1495221"/>
            <a:ext cx="11960872" cy="493305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1458167" y="6522143"/>
            <a:ext cx="693023" cy="268671"/>
          </a:xfrm>
          <a:prstGeom prst="rect">
            <a:avLst/>
          </a:prstGeom>
        </p:spPr>
        <p:txBody>
          <a:bodyPr vert="horz" lIns="91440" tIns="45720" rIns="91440" bIns="45720" rtlCol="0" anchor="ctr"/>
          <a:lstStyle>
            <a:lvl1pPr algn="r">
              <a:defRPr sz="1200">
                <a:solidFill>
                  <a:schemeClr val="tx1">
                    <a:tint val="75000"/>
                  </a:schemeClr>
                </a:solidFill>
              </a:defRPr>
            </a:lvl1pPr>
          </a:lstStyle>
          <a:p>
            <a:fld id="{67D2203D-769A-4D5A-AE4C-EA73FDE6A130}" type="slidenum">
              <a:rPr lang="en-US" smtClean="0"/>
              <a:t>‹#›</a:t>
            </a:fld>
            <a:endParaRPr lang="en-US"/>
          </a:p>
        </p:txBody>
      </p:sp>
      <p:sp>
        <p:nvSpPr>
          <p:cNvPr id="7" name="Rectangle 6"/>
          <p:cNvSpPr/>
          <p:nvPr userDrawn="1"/>
        </p:nvSpPr>
        <p:spPr>
          <a:xfrm>
            <a:off x="5164182" y="6656478"/>
            <a:ext cx="1570401" cy="215444"/>
          </a:xfrm>
          <a:prstGeom prst="rect">
            <a:avLst/>
          </a:prstGeom>
        </p:spPr>
        <p:txBody>
          <a:bodyPr wrap="square">
            <a:spAutoFit/>
          </a:bodyPr>
          <a:lstStyle/>
          <a:p>
            <a:r>
              <a:rPr lang="en-US" sz="800"/>
              <a:t>University of </a:t>
            </a:r>
            <a:r>
              <a:rPr lang="en-US" sz="800">
                <a:solidFill>
                  <a:srgbClr val="C00000"/>
                </a:solidFill>
              </a:rPr>
              <a:t>Wisconsin</a:t>
            </a:r>
            <a:r>
              <a:rPr lang="en-US" sz="800"/>
              <a:t>-Madison</a:t>
            </a:r>
          </a:p>
        </p:txBody>
      </p:sp>
    </p:spTree>
    <p:extLst>
      <p:ext uri="{BB962C8B-B14F-4D97-AF65-F5344CB8AC3E}">
        <p14:creationId xmlns:p14="http://schemas.microsoft.com/office/powerpoint/2010/main" val="3863594827"/>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81" r:id="rId3"/>
    <p:sldLayoutId id="2147483688" r:id="rId4"/>
    <p:sldLayoutId id="2147483689" r:id="rId5"/>
    <p:sldLayoutId id="2147483679" r:id="rId6"/>
    <p:sldLayoutId id="2147483680" r:id="rId7"/>
    <p:sldLayoutId id="2147483668" r:id="rId8"/>
    <p:sldLayoutId id="2147483669" r:id="rId9"/>
    <p:sldLayoutId id="2147483685" r:id="rId10"/>
    <p:sldLayoutId id="2147483683" r:id="rId11"/>
    <p:sldLayoutId id="2147483686" r:id="rId12"/>
    <p:sldLayoutId id="2147483684" r:id="rId13"/>
    <p:sldLayoutId id="2147483682" r:id="rId14"/>
    <p:sldLayoutId id="2147483690" r:id="rId15"/>
    <p:sldLayoutId id="2147483691" r:id="rId16"/>
    <p:sldLayoutId id="2147483670" r:id="rId17"/>
    <p:sldLayoutId id="2147483671" r:id="rId18"/>
    <p:sldLayoutId id="2147483687" r:id="rId19"/>
    <p:sldLayoutId id="2147483672" r:id="rId20"/>
    <p:sldLayoutId id="2147483673" r:id="rId21"/>
    <p:sldLayoutId id="2147483674" r:id="rId22"/>
    <p:sldLayoutId id="2147483675" r:id="rId23"/>
    <p:sldLayoutId id="2147483676" r:id="rId24"/>
  </p:sldLayoutIdLst>
  <p:hf hdr="0" ftr="0" dt="0"/>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9281" y="190309"/>
            <a:ext cx="10724031" cy="87200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9281" y="1243853"/>
            <a:ext cx="11598089" cy="493311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09281" y="6356348"/>
            <a:ext cx="2600647"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9164170"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457868" y="461570"/>
            <a:ext cx="233390" cy="365760"/>
          </a:xfrm>
          <a:prstGeom prst="rect">
            <a:avLst/>
          </a:prstGeom>
        </p:spPr>
      </p:pic>
      <p:pic>
        <p:nvPicPr>
          <p:cNvPr id="12" name="Picture 11"/>
          <p:cNvPicPr>
            <a:picLocks noChangeAspect="1"/>
          </p:cNvPicPr>
          <p:nvPr userDrawn="1"/>
        </p:nvPicPr>
        <p:blipFill>
          <a:blip r:embed="rId14"/>
          <a:stretch>
            <a:fillRect/>
          </a:stretch>
        </p:blipFill>
        <p:spPr>
          <a:xfrm>
            <a:off x="11146587" y="220597"/>
            <a:ext cx="855953" cy="190211"/>
          </a:xfrm>
          <a:prstGeom prst="rect">
            <a:avLst/>
          </a:prstGeom>
        </p:spPr>
      </p:pic>
    </p:spTree>
    <p:extLst>
      <p:ext uri="{BB962C8B-B14F-4D97-AF65-F5344CB8AC3E}">
        <p14:creationId xmlns:p14="http://schemas.microsoft.com/office/powerpoint/2010/main" val="3273951506"/>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9281" y="190309"/>
            <a:ext cx="10724031" cy="87200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9281" y="1243853"/>
            <a:ext cx="11598089" cy="493311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09281" y="6356348"/>
            <a:ext cx="2600647"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9164170"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457868" y="461570"/>
            <a:ext cx="233390" cy="365760"/>
          </a:xfrm>
          <a:prstGeom prst="rect">
            <a:avLst/>
          </a:prstGeom>
        </p:spPr>
      </p:pic>
      <p:pic>
        <p:nvPicPr>
          <p:cNvPr id="12" name="Picture 11"/>
          <p:cNvPicPr>
            <a:picLocks noChangeAspect="1"/>
          </p:cNvPicPr>
          <p:nvPr userDrawn="1"/>
        </p:nvPicPr>
        <p:blipFill>
          <a:blip r:embed="rId14"/>
          <a:stretch>
            <a:fillRect/>
          </a:stretch>
        </p:blipFill>
        <p:spPr>
          <a:xfrm>
            <a:off x="11146587" y="220597"/>
            <a:ext cx="855953" cy="190211"/>
          </a:xfrm>
          <a:prstGeom prst="rect">
            <a:avLst/>
          </a:prstGeom>
        </p:spPr>
      </p:pic>
    </p:spTree>
    <p:extLst>
      <p:ext uri="{BB962C8B-B14F-4D97-AF65-F5344CB8AC3E}">
        <p14:creationId xmlns:p14="http://schemas.microsoft.com/office/powerpoint/2010/main" val="3109818047"/>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9281" y="190309"/>
            <a:ext cx="10724031" cy="87200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9281" y="1243853"/>
            <a:ext cx="11598089" cy="493311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09281" y="6356348"/>
            <a:ext cx="2600647"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9164170"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457868" y="461570"/>
            <a:ext cx="233390" cy="365760"/>
          </a:xfrm>
          <a:prstGeom prst="rect">
            <a:avLst/>
          </a:prstGeom>
        </p:spPr>
      </p:pic>
      <p:pic>
        <p:nvPicPr>
          <p:cNvPr id="12" name="Picture 11"/>
          <p:cNvPicPr>
            <a:picLocks noChangeAspect="1"/>
          </p:cNvPicPr>
          <p:nvPr userDrawn="1"/>
        </p:nvPicPr>
        <p:blipFill>
          <a:blip r:embed="rId14"/>
          <a:stretch>
            <a:fillRect/>
          </a:stretch>
        </p:blipFill>
        <p:spPr>
          <a:xfrm>
            <a:off x="11146587" y="220597"/>
            <a:ext cx="855953" cy="190211"/>
          </a:xfrm>
          <a:prstGeom prst="rect">
            <a:avLst/>
          </a:prstGeom>
        </p:spPr>
      </p:pic>
    </p:spTree>
    <p:extLst>
      <p:ext uri="{BB962C8B-B14F-4D97-AF65-F5344CB8AC3E}">
        <p14:creationId xmlns:p14="http://schemas.microsoft.com/office/powerpoint/2010/main" val="2649719698"/>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9281" y="190309"/>
            <a:ext cx="10724031" cy="87200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9281" y="1243853"/>
            <a:ext cx="11598089" cy="493311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09281" y="6356348"/>
            <a:ext cx="2600647"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9164170"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34F7DE0-CD33-4544-89D1-5E733A6C2DD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457868" y="461570"/>
            <a:ext cx="233390" cy="365760"/>
          </a:xfrm>
          <a:prstGeom prst="rect">
            <a:avLst/>
          </a:prstGeom>
        </p:spPr>
      </p:pic>
      <p:pic>
        <p:nvPicPr>
          <p:cNvPr id="12" name="Picture 11"/>
          <p:cNvPicPr>
            <a:picLocks noChangeAspect="1"/>
          </p:cNvPicPr>
          <p:nvPr userDrawn="1"/>
        </p:nvPicPr>
        <p:blipFill>
          <a:blip r:embed="rId14"/>
          <a:stretch>
            <a:fillRect/>
          </a:stretch>
        </p:blipFill>
        <p:spPr>
          <a:xfrm>
            <a:off x="11146587" y="220597"/>
            <a:ext cx="855953" cy="190211"/>
          </a:xfrm>
          <a:prstGeom prst="rect">
            <a:avLst/>
          </a:prstGeom>
        </p:spPr>
      </p:pic>
    </p:spTree>
    <p:extLst>
      <p:ext uri="{BB962C8B-B14F-4D97-AF65-F5344CB8AC3E}">
        <p14:creationId xmlns:p14="http://schemas.microsoft.com/office/powerpoint/2010/main" val="2199832813"/>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docs.nvidia.com/cuda/cuda-c-best-practices-guide/index.html#abstract"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docs.nvidia.com/cuda/cuda-c-best-practices-guide/index.html#abstract" TargetMode="External"/><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www.amazon.com/ZXUY-Measurement-Also-Centimetre-Reverse/dp/B008U4E7RU" TargetMode="External"/><Relationship Id="rId2" Type="http://schemas.openxmlformats.org/officeDocument/2006/relationships/image" Target="../media/image8.png"/><Relationship Id="rId1" Type="http://schemas.openxmlformats.org/officeDocument/2006/relationships/slideLayout" Target="../slideLayouts/slideLayout18.xml"/><Relationship Id="rId4" Type="http://schemas.openxmlformats.org/officeDocument/2006/relationships/image" Target="../media/image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8.xml"/><Relationship Id="rId1" Type="http://schemas.openxmlformats.org/officeDocument/2006/relationships/vmlDrawing" Target="../drawings/vmlDrawing1.vml"/><Relationship Id="rId4" Type="http://schemas.openxmlformats.org/officeDocument/2006/relationships/image" Target="../media/image10.e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6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3.emf"/><Relationship Id="rId4" Type="http://schemas.openxmlformats.org/officeDocument/2006/relationships/oleObject" Target="../embeddings/oleObject2.bin"/></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8.xml"/><Relationship Id="rId1" Type="http://schemas.openxmlformats.org/officeDocument/2006/relationships/tags" Target="../tags/tag2.xml"/><Relationship Id="rId4" Type="http://schemas.openxmlformats.org/officeDocument/2006/relationships/image" Target="../media/image14.png"/></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8.xml"/><Relationship Id="rId1" Type="http://schemas.openxmlformats.org/officeDocument/2006/relationships/vmlDrawing" Target="../drawings/vmlDrawing3.vml"/><Relationship Id="rId5" Type="http://schemas.openxmlformats.org/officeDocument/2006/relationships/image" Target="../media/image15.emf"/><Relationship Id="rId4" Type="http://schemas.openxmlformats.org/officeDocument/2006/relationships/oleObject" Target="../embeddings/oleObject3.bin"/></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0.xml"/></Relationships>
</file>

<file path=ppt/slides/_rels/slide7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docs.nvidia.com/cuda/cuda-c-best-practices-guide/index.html#abstract" TargetMode="Externa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8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docs.nvidia.com/cuda/cuda-c-best-practices-guide/index.html#abstract"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ME759</a:t>
            </a:r>
            <a:br>
              <a:rPr lang="en-US" dirty="0"/>
            </a:br>
            <a:r>
              <a:rPr lang="en-US" sz="2400" dirty="0"/>
              <a:t>High Performance Computing for Applications in Engineering</a:t>
            </a:r>
            <a:br>
              <a:rPr lang="en-US" sz="2400" dirty="0"/>
            </a:br>
            <a:r>
              <a:rPr lang="en-US" sz="2400" dirty="0"/>
              <a:t/>
            </a:r>
            <a:br>
              <a:rPr lang="en-US" sz="2400" dirty="0"/>
            </a:br>
            <a:r>
              <a:rPr lang="en-US" sz="2400" dirty="0"/>
              <a:t>[Spring 2020]</a:t>
            </a:r>
            <a:br>
              <a:rPr lang="en-US" sz="2400" dirty="0"/>
            </a:br>
            <a:endParaRPr lang="en-US" sz="2400" dirty="0"/>
          </a:p>
        </p:txBody>
      </p:sp>
      <p:sp>
        <p:nvSpPr>
          <p:cNvPr id="5" name="Subtitle 4"/>
          <p:cNvSpPr>
            <a:spLocks noGrp="1"/>
          </p:cNvSpPr>
          <p:nvPr>
            <p:ph type="subTitle" idx="1"/>
          </p:nvPr>
        </p:nvSpPr>
        <p:spPr/>
        <p:txBody>
          <a:bodyPr>
            <a:normAutofit/>
          </a:bodyPr>
          <a:lstStyle/>
          <a:p>
            <a:endParaRPr lang="en-US" dirty="0"/>
          </a:p>
          <a:p>
            <a:r>
              <a:rPr lang="en-US" dirty="0"/>
              <a:t>Lecture </a:t>
            </a:r>
            <a:r>
              <a:rPr lang="en-US" dirty="0" smtClean="0"/>
              <a:t>14</a:t>
            </a:r>
            <a:endParaRPr lang="en-US" dirty="0"/>
          </a:p>
          <a:p>
            <a:r>
              <a:rPr lang="en-US" dirty="0" smtClean="0"/>
              <a:t>02/24/2019</a:t>
            </a:r>
            <a:endParaRPr lang="en-US" dirty="0"/>
          </a:p>
          <a:p>
            <a:endParaRPr lang="en-US" dirty="0"/>
          </a:p>
        </p:txBody>
      </p:sp>
      <p:sp>
        <p:nvSpPr>
          <p:cNvPr id="4" name="Slide Number Placeholder 3"/>
          <p:cNvSpPr>
            <a:spLocks noGrp="1"/>
          </p:cNvSpPr>
          <p:nvPr>
            <p:ph type="sldNum" sz="quarter" idx="12"/>
          </p:nvPr>
        </p:nvSpPr>
        <p:spPr/>
        <p:txBody>
          <a:bodyPr/>
          <a:lstStyle/>
          <a:p>
            <a:fld id="{533C3136-38B5-49B0-B7B2-ED139F0532E2}" type="slidenum">
              <a:rPr lang="en-US" smtClean="0"/>
              <a:t>1</a:t>
            </a:fld>
            <a:endParaRPr lang="en-US"/>
          </a:p>
        </p:txBody>
      </p:sp>
      <p:sp>
        <p:nvSpPr>
          <p:cNvPr id="6" name="Rectangle 5"/>
          <p:cNvSpPr>
            <a:spLocks noChangeArrowheads="1"/>
          </p:cNvSpPr>
          <p:nvPr/>
        </p:nvSpPr>
        <p:spPr bwMode="auto">
          <a:xfrm>
            <a:off x="0" y="6581001"/>
            <a:ext cx="861133" cy="276999"/>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0" hangingPunct="0"/>
            <a:r>
              <a:rPr lang="en-US" sz="600" dirty="0">
                <a:latin typeface="Tahoma" pitchFamily="34" charset="0"/>
              </a:rPr>
              <a:t>Dan Negrut, 2020</a:t>
            </a:r>
            <a:br>
              <a:rPr lang="en-US" sz="600" dirty="0">
                <a:latin typeface="Tahoma" pitchFamily="34" charset="0"/>
              </a:rPr>
            </a:br>
            <a:r>
              <a:rPr lang="en-US" sz="600" dirty="0">
                <a:latin typeface="Tahoma" pitchFamily="34" charset="0"/>
              </a:rPr>
              <a:t>ME759 UW-Madison</a:t>
            </a:r>
          </a:p>
        </p:txBody>
      </p:sp>
    </p:spTree>
    <p:extLst>
      <p:ext uri="{BB962C8B-B14F-4D97-AF65-F5344CB8AC3E}">
        <p14:creationId xmlns:p14="http://schemas.microsoft.com/office/powerpoint/2010/main" val="33603490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Writing CUDA Software: </a:t>
            </a:r>
            <a:r>
              <a:rPr lang="en-US" dirty="0">
                <a:solidFill>
                  <a:srgbClr val="FFC000"/>
                </a:solidFill>
              </a:rPr>
              <a:t>Medium-Priority</a:t>
            </a:r>
            <a:r>
              <a:rPr lang="en-US" dirty="0"/>
              <a:t> Recommendations</a:t>
            </a:r>
          </a:p>
        </p:txBody>
      </p:sp>
      <p:sp>
        <p:nvSpPr>
          <p:cNvPr id="3" name="Content Placeholder 2"/>
          <p:cNvSpPr>
            <a:spLocks noGrp="1"/>
          </p:cNvSpPr>
          <p:nvPr>
            <p:ph idx="1"/>
          </p:nvPr>
        </p:nvSpPr>
        <p:spPr/>
        <p:txBody>
          <a:bodyPr/>
          <a:lstStyle/>
          <a:p>
            <a:pPr marL="457200" indent="-457200">
              <a:buFont typeface="+mj-lt"/>
              <a:buAutoNum type="arabicPeriod"/>
            </a:pPr>
            <a:endParaRPr lang="en-US" sz="2000" dirty="0"/>
          </a:p>
          <a:p>
            <a:pPr marL="457200" indent="-457200">
              <a:buFont typeface="+mj-lt"/>
              <a:buAutoNum type="arabicPeriod"/>
            </a:pPr>
            <a:r>
              <a:rPr lang="en-US" sz="2000" dirty="0"/>
              <a:t>Accesses to shared memory should be designed to avoid serializing requests due to </a:t>
            </a:r>
            <a:r>
              <a:rPr lang="en-US" sz="2000" dirty="0">
                <a:solidFill>
                  <a:srgbClr val="0070C0"/>
                </a:solidFill>
              </a:rPr>
              <a:t>bank conflicts</a:t>
            </a:r>
          </a:p>
          <a:p>
            <a:pPr marL="457200" indent="-457200">
              <a:buFont typeface="+mj-lt"/>
              <a:buAutoNum type="arabicPeriod"/>
            </a:pPr>
            <a:endParaRPr lang="en-US" sz="2000" dirty="0"/>
          </a:p>
          <a:p>
            <a:pPr marL="457200" indent="-457200">
              <a:buFont typeface="+mj-lt"/>
              <a:buAutoNum type="arabicPeriod"/>
            </a:pPr>
            <a:endParaRPr lang="en-US" sz="2000" dirty="0" smtClean="0"/>
          </a:p>
          <a:p>
            <a:pPr marL="457200" indent="-457200">
              <a:buFont typeface="+mj-lt"/>
              <a:buAutoNum type="arabicPeriod"/>
            </a:pPr>
            <a:endParaRPr lang="en-US" sz="2000" dirty="0"/>
          </a:p>
          <a:p>
            <a:pPr marL="457200" indent="-457200">
              <a:buFont typeface="+mj-lt"/>
              <a:buAutoNum type="arabicPeriod"/>
            </a:pPr>
            <a:r>
              <a:rPr lang="en-US" sz="2000" dirty="0" smtClean="0"/>
              <a:t>Maintain </a:t>
            </a:r>
            <a:r>
              <a:rPr lang="en-US" sz="2000" dirty="0"/>
              <a:t>sufficient numbers of active threads per multiprocessor (i.e., sufficient occupancy)</a:t>
            </a:r>
          </a:p>
          <a:p>
            <a:pPr marL="457200" indent="-457200">
              <a:buFont typeface="+mj-lt"/>
              <a:buAutoNum type="arabicPeriod"/>
            </a:pPr>
            <a:endParaRPr lang="en-US" sz="2000" dirty="0" smtClean="0"/>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r>
              <a:rPr lang="en-US" sz="2000" dirty="0"/>
              <a:t>Keep the number of threads per block a </a:t>
            </a:r>
            <a:r>
              <a:rPr lang="en-US" sz="2000" dirty="0">
                <a:solidFill>
                  <a:srgbClr val="0070C0"/>
                </a:solidFill>
              </a:rPr>
              <a:t>multiple of 32</a:t>
            </a:r>
            <a:r>
              <a:rPr lang="en-US" sz="2000" dirty="0"/>
              <a:t> to avoid wasted lanes</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10</a:t>
            </a:fld>
            <a:endParaRPr lang="en-US" altLang="en-US"/>
          </a:p>
        </p:txBody>
      </p:sp>
      <p:sp>
        <p:nvSpPr>
          <p:cNvPr id="6" name="Rectangle 5"/>
          <p:cNvSpPr/>
          <p:nvPr/>
        </p:nvSpPr>
        <p:spPr>
          <a:xfrm>
            <a:off x="2286000" y="6400801"/>
            <a:ext cx="7086600" cy="276999"/>
          </a:xfrm>
          <a:prstGeom prst="rect">
            <a:avLst/>
          </a:prstGeom>
        </p:spPr>
        <p:txBody>
          <a:bodyPr wrap="square">
            <a:spAutoFit/>
          </a:bodyPr>
          <a:lstStyle/>
          <a:p>
            <a:r>
              <a:rPr lang="en-US" sz="1200" dirty="0">
                <a:hlinkClick r:id="rId2"/>
              </a:rPr>
              <a:t>http://docs.nvidia.com/cuda/cuda-c-best-practices-guide/index.html#abstract</a:t>
            </a:r>
            <a:endParaRPr lang="en-US" sz="1200" dirty="0"/>
          </a:p>
        </p:txBody>
      </p:sp>
    </p:spTree>
    <p:extLst>
      <p:ext uri="{BB962C8B-B14F-4D97-AF65-F5344CB8AC3E}">
        <p14:creationId xmlns:p14="http://schemas.microsoft.com/office/powerpoint/2010/main" val="2357552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CUDA Software: </a:t>
            </a:r>
            <a:r>
              <a:rPr lang="en-US" dirty="0">
                <a:solidFill>
                  <a:srgbClr val="FFC000"/>
                </a:solidFill>
              </a:rPr>
              <a:t>Medium-Priority</a:t>
            </a:r>
            <a:r>
              <a:rPr lang="en-US" dirty="0"/>
              <a:t> Recommendations</a:t>
            </a:r>
          </a:p>
        </p:txBody>
      </p:sp>
      <p:sp>
        <p:nvSpPr>
          <p:cNvPr id="3" name="Content Placeholder 2"/>
          <p:cNvSpPr>
            <a:spLocks noGrp="1"/>
          </p:cNvSpPr>
          <p:nvPr>
            <p:ph idx="1"/>
          </p:nvPr>
        </p:nvSpPr>
        <p:spPr/>
        <p:txBody>
          <a:bodyPr/>
          <a:lstStyle/>
          <a:p>
            <a:pPr lvl="2">
              <a:buFont typeface="+mj-lt"/>
              <a:buAutoNum type="arabicPeriod" startAt="4"/>
            </a:pPr>
            <a:endParaRPr lang="en-US" sz="1300" dirty="0"/>
          </a:p>
          <a:p>
            <a:pPr marL="457200" indent="-457200">
              <a:buFont typeface="+mj-lt"/>
              <a:buAutoNum type="arabicPeriod" startAt="4"/>
            </a:pPr>
            <a:endParaRPr lang="en-US" sz="2000" dirty="0"/>
          </a:p>
          <a:p>
            <a:pPr marL="457200" indent="-457200">
              <a:buFont typeface="+mj-lt"/>
              <a:buAutoNum type="arabicPeriod" startAt="4"/>
            </a:pPr>
            <a:endParaRPr lang="en-US" sz="2000" dirty="0"/>
          </a:p>
          <a:p>
            <a:pPr marL="457200" indent="-457200">
              <a:buFont typeface="+mj-lt"/>
              <a:buAutoNum type="arabicPeriod" startAt="4"/>
            </a:pPr>
            <a:r>
              <a:rPr lang="en-US" sz="2000" dirty="0"/>
              <a:t>Use the </a:t>
            </a:r>
            <a:r>
              <a:rPr lang="en-US" sz="2000" dirty="0">
                <a:solidFill>
                  <a:srgbClr val="0070C0"/>
                </a:solidFill>
              </a:rPr>
              <a:t>fast math library</a:t>
            </a:r>
            <a:r>
              <a:rPr lang="en-US" sz="2000" dirty="0"/>
              <a:t> whenever speed is very important and you can live with a tiny loss of accuracy</a:t>
            </a:r>
          </a:p>
          <a:p>
            <a:pPr lvl="2">
              <a:buFont typeface="+mj-lt"/>
              <a:buAutoNum type="arabicPeriod" startAt="4"/>
            </a:pPr>
            <a:endParaRPr lang="en-US" sz="1300" dirty="0"/>
          </a:p>
          <a:p>
            <a:pPr lvl="2">
              <a:buFont typeface="+mj-lt"/>
              <a:buAutoNum type="arabicPeriod" startAt="4"/>
            </a:pPr>
            <a:endParaRPr lang="en-US" sz="1300" dirty="0"/>
          </a:p>
          <a:p>
            <a:pPr lvl="2">
              <a:buFont typeface="+mj-lt"/>
              <a:buAutoNum type="arabicPeriod" startAt="4"/>
            </a:pPr>
            <a:endParaRPr lang="en-US" sz="1300" dirty="0"/>
          </a:p>
          <a:p>
            <a:pPr marL="457200" indent="-457200">
              <a:buFont typeface="+mj-lt"/>
              <a:buAutoNum type="arabicPeriod" startAt="4"/>
            </a:pPr>
            <a:r>
              <a:rPr lang="en-US" sz="2000" dirty="0">
                <a:solidFill>
                  <a:srgbClr val="0070C0"/>
                </a:solidFill>
              </a:rPr>
              <a:t>Avoid thread divergence</a:t>
            </a:r>
          </a:p>
          <a:p>
            <a:pPr marL="457200" indent="-457200">
              <a:buFont typeface="+mj-lt"/>
              <a:buAutoNum type="arabicPeriod" startAt="4"/>
            </a:pPr>
            <a:endParaRPr lang="en-US" sz="2000" dirty="0"/>
          </a:p>
          <a:p>
            <a:pPr lvl="2">
              <a:buFont typeface="+mj-lt"/>
              <a:buAutoNum type="arabicPeriod" startAt="4"/>
            </a:pPr>
            <a:endParaRPr lang="en-US" sz="1300" dirty="0"/>
          </a:p>
          <a:p>
            <a:pPr lvl="2">
              <a:buFont typeface="+mj-lt"/>
              <a:buAutoNum type="arabicPeriod" startAt="4"/>
            </a:pPr>
            <a:endParaRPr lang="en-US" sz="1300" dirty="0"/>
          </a:p>
          <a:p>
            <a:pPr lvl="2">
              <a:buFont typeface="+mj-lt"/>
              <a:buAutoNum type="arabicPeriod" startAt="4"/>
            </a:pPr>
            <a:endParaRPr lang="en-US" sz="1300" dirty="0"/>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11</a:t>
            </a:fld>
            <a:endParaRPr lang="en-US" altLang="en-US"/>
          </a:p>
        </p:txBody>
      </p:sp>
      <p:sp>
        <p:nvSpPr>
          <p:cNvPr id="5" name="Rectangle 4"/>
          <p:cNvSpPr/>
          <p:nvPr/>
        </p:nvSpPr>
        <p:spPr>
          <a:xfrm>
            <a:off x="1676400" y="6477000"/>
            <a:ext cx="6477000" cy="261610"/>
          </a:xfrm>
          <a:prstGeom prst="rect">
            <a:avLst/>
          </a:prstGeom>
        </p:spPr>
        <p:txBody>
          <a:bodyPr wrap="square">
            <a:spAutoFit/>
          </a:bodyPr>
          <a:lstStyle/>
          <a:p>
            <a:r>
              <a:rPr lang="en-US" sz="1100" dirty="0">
                <a:hlinkClick r:id="rId3"/>
              </a:rPr>
              <a:t>http://docs.nvidia.com/cuda/cuda-c-best-practices-guide/index.html#abstract</a:t>
            </a:r>
            <a:endParaRPr lang="en-US" sz="1100" dirty="0"/>
          </a:p>
        </p:txBody>
      </p:sp>
    </p:spTree>
    <p:extLst>
      <p:ext uri="{BB962C8B-B14F-4D97-AF65-F5344CB8AC3E}">
        <p14:creationId xmlns:p14="http://schemas.microsoft.com/office/powerpoint/2010/main" val="2740529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13432" y="3867864"/>
            <a:ext cx="9732411" cy="823393"/>
          </a:xfrm>
        </p:spPr>
        <p:txBody>
          <a:bodyPr/>
          <a:lstStyle/>
          <a:p>
            <a:r>
              <a:rPr lang="en-US" dirty="0"/>
              <a:t>Some nuts and bolts, compiler related and such</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9428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4258" name="Rectangle 2"/>
          <p:cNvSpPr>
            <a:spLocks noGrp="1" noChangeArrowheads="1"/>
          </p:cNvSpPr>
          <p:nvPr>
            <p:ph type="title"/>
          </p:nvPr>
        </p:nvSpPr>
        <p:spPr/>
        <p:txBody>
          <a:bodyPr/>
          <a:lstStyle/>
          <a:p>
            <a:r>
              <a:rPr lang="en-US" altLang="ko-KR" sz="3200" dirty="0">
                <a:ea typeface="Gulim" pitchFamily="34" charset="-127"/>
              </a:rPr>
              <a:t>Compiling CUDA Code</a:t>
            </a:r>
            <a:r>
              <a:rPr lang="en-US" altLang="ko-KR" dirty="0">
                <a:ea typeface="Gulim" pitchFamily="34" charset="-127"/>
              </a:rPr>
              <a:t/>
            </a:r>
            <a:br>
              <a:rPr lang="en-US" altLang="ko-KR" dirty="0">
                <a:ea typeface="Gulim" pitchFamily="34" charset="-127"/>
              </a:rPr>
            </a:br>
            <a:r>
              <a:rPr lang="en-US" altLang="ko-KR" sz="1800" dirty="0">
                <a:ea typeface="Gulim" pitchFamily="34" charset="-127"/>
              </a:rPr>
              <a:t>[with </a:t>
            </a:r>
            <a:r>
              <a:rPr lang="en-US" altLang="ko-KR" sz="2000" dirty="0" err="1">
                <a:latin typeface="Consolas" pitchFamily="49" charset="0"/>
                <a:ea typeface="Gulim" pitchFamily="34" charset="-127"/>
                <a:cs typeface="Consolas" pitchFamily="49" charset="0"/>
              </a:rPr>
              <a:t>nvcc</a:t>
            </a:r>
            <a:r>
              <a:rPr lang="en-US" altLang="ko-KR" sz="1800" dirty="0">
                <a:ea typeface="Gulim" pitchFamily="34" charset="-127"/>
              </a:rPr>
              <a:t> driver]</a:t>
            </a:r>
            <a:endParaRPr lang="en-US" sz="1800" dirty="0"/>
          </a:p>
        </p:txBody>
      </p:sp>
      <p:sp>
        <p:nvSpPr>
          <p:cNvPr id="3" name="Slide Number Placeholder 2"/>
          <p:cNvSpPr>
            <a:spLocks noGrp="1"/>
          </p:cNvSpPr>
          <p:nvPr>
            <p:ph type="sldNum" sz="quarter" idx="12"/>
          </p:nvPr>
        </p:nvSpPr>
        <p:spPr/>
        <p:txBody>
          <a:bodyPr/>
          <a:lstStyle/>
          <a:p>
            <a:fld id="{2607EFA3-406F-4E56-9DD2-4C036976C4CD}" type="slidenum">
              <a:rPr lang="en-US" altLang="en-US" smtClean="0"/>
              <a:pPr/>
              <a:t>13</a:t>
            </a:fld>
            <a:endParaRPr lang="en-US" altLang="en-US" dirty="0"/>
          </a:p>
        </p:txBody>
      </p:sp>
      <p:grpSp>
        <p:nvGrpSpPr>
          <p:cNvPr id="864260" name="Group 4"/>
          <p:cNvGrpSpPr>
            <a:grpSpLocks/>
          </p:cNvGrpSpPr>
          <p:nvPr/>
        </p:nvGrpSpPr>
        <p:grpSpPr bwMode="auto">
          <a:xfrm>
            <a:off x="3764643" y="1007378"/>
            <a:ext cx="4394200" cy="5438775"/>
            <a:chOff x="1736" y="744"/>
            <a:chExt cx="2768" cy="3426"/>
          </a:xfrm>
        </p:grpSpPr>
        <p:sp>
          <p:nvSpPr>
            <p:cNvPr id="864261" name="Oval 5"/>
            <p:cNvSpPr>
              <a:spLocks noChangeArrowheads="1"/>
            </p:cNvSpPr>
            <p:nvPr/>
          </p:nvSpPr>
          <p:spPr bwMode="auto">
            <a:xfrm>
              <a:off x="2280" y="1440"/>
              <a:ext cx="960" cy="480"/>
            </a:xfrm>
            <a:prstGeom prst="ellipse">
              <a:avLst/>
            </a:prstGeom>
            <a:solidFill>
              <a:srgbClr val="008000"/>
            </a:solidFill>
            <a:ln w="19050" algn="ctr">
              <a:solidFill>
                <a:schemeClr val="tx1"/>
              </a:solidFill>
              <a:round/>
              <a:headEnd/>
              <a:tailEnd/>
            </a:ln>
            <a:effectLst/>
          </p:spPr>
          <p:txBody>
            <a:bodyPr wrap="none" anchor="ctr"/>
            <a:lstStyle/>
            <a:p>
              <a:pPr algn="ctr">
                <a:buSzPct val="180000"/>
                <a:tabLst>
                  <a:tab pos="3714750" algn="l"/>
                </a:tabLst>
              </a:pPr>
              <a:r>
                <a:rPr lang="en-US" b="1">
                  <a:solidFill>
                    <a:schemeClr val="bg1"/>
                  </a:solidFill>
                  <a:latin typeface="Arial" pitchFamily="34" charset="0"/>
                </a:rPr>
                <a:t>NVCC</a:t>
              </a:r>
            </a:p>
          </p:txBody>
        </p:sp>
        <p:sp>
          <p:nvSpPr>
            <p:cNvPr id="864262" name="AutoShape 6"/>
            <p:cNvSpPr>
              <a:spLocks noChangeArrowheads="1"/>
            </p:cNvSpPr>
            <p:nvPr/>
          </p:nvSpPr>
          <p:spPr bwMode="auto">
            <a:xfrm>
              <a:off x="2280" y="744"/>
              <a:ext cx="960" cy="480"/>
            </a:xfrm>
            <a:prstGeom prst="flowChartDocument">
              <a:avLst/>
            </a:prstGeom>
            <a:solidFill>
              <a:srgbClr val="0066CC"/>
            </a:solidFill>
            <a:ln w="19050" algn="ctr">
              <a:solidFill>
                <a:schemeClr val="tx1"/>
              </a:solidFill>
              <a:miter lim="800000"/>
              <a:headEnd/>
              <a:tailEnd/>
            </a:ln>
            <a:effectLst/>
          </p:spPr>
          <p:txBody>
            <a:bodyPr wrap="none" anchor="ctr"/>
            <a:lstStyle/>
            <a:p>
              <a:pPr marL="3175" lvl="1" algn="ctr">
                <a:buSzPct val="180000"/>
                <a:tabLst>
                  <a:tab pos="3714750" algn="l"/>
                </a:tabLst>
              </a:pPr>
              <a:r>
                <a:rPr lang="en-US" b="1" dirty="0">
                  <a:solidFill>
                    <a:schemeClr val="bg1"/>
                  </a:solidFill>
                  <a:latin typeface="Arial" pitchFamily="34" charset="0"/>
                </a:rPr>
                <a:t>C/C++ CUDA</a:t>
              </a:r>
            </a:p>
            <a:p>
              <a:pPr marL="3175" lvl="1" algn="ctr">
                <a:buSzPct val="180000"/>
                <a:tabLst>
                  <a:tab pos="3714750" algn="l"/>
                </a:tabLst>
              </a:pPr>
              <a:r>
                <a:rPr lang="en-US" b="1" dirty="0">
                  <a:solidFill>
                    <a:schemeClr val="bg1"/>
                  </a:solidFill>
                  <a:latin typeface="Arial" pitchFamily="34" charset="0"/>
                </a:rPr>
                <a:t>Application</a:t>
              </a:r>
            </a:p>
          </p:txBody>
        </p:sp>
        <p:sp>
          <p:nvSpPr>
            <p:cNvPr id="864263" name="Oval 7"/>
            <p:cNvSpPr>
              <a:spLocks noChangeArrowheads="1"/>
            </p:cNvSpPr>
            <p:nvPr/>
          </p:nvSpPr>
          <p:spPr bwMode="auto">
            <a:xfrm>
              <a:off x="2131" y="2670"/>
              <a:ext cx="1250" cy="528"/>
            </a:xfrm>
            <a:prstGeom prst="ellipse">
              <a:avLst/>
            </a:prstGeom>
            <a:solidFill>
              <a:srgbClr val="008000"/>
            </a:solidFill>
            <a:ln w="19050" algn="ctr">
              <a:solidFill>
                <a:schemeClr val="tx1"/>
              </a:solidFill>
              <a:round/>
              <a:headEnd/>
              <a:tailEnd/>
            </a:ln>
            <a:effectLst/>
          </p:spPr>
          <p:txBody>
            <a:bodyPr wrap="none" anchor="ctr"/>
            <a:lstStyle/>
            <a:p>
              <a:pPr algn="ctr">
                <a:buSzPct val="180000"/>
                <a:tabLst>
                  <a:tab pos="3714750" algn="l"/>
                </a:tabLst>
              </a:pPr>
              <a:r>
                <a:rPr lang="en-US" b="1" dirty="0">
                  <a:solidFill>
                    <a:schemeClr val="bg1"/>
                  </a:solidFill>
                  <a:latin typeface="Arial" pitchFamily="34" charset="0"/>
                </a:rPr>
                <a:t>PTX to Target</a:t>
              </a:r>
            </a:p>
            <a:p>
              <a:pPr algn="ctr">
                <a:buSzPct val="180000"/>
                <a:tabLst>
                  <a:tab pos="3714750" algn="l"/>
                </a:tabLst>
              </a:pPr>
              <a:r>
                <a:rPr lang="en-US" sz="2000" b="1" dirty="0">
                  <a:solidFill>
                    <a:schemeClr val="bg1"/>
                  </a:solidFill>
                  <a:latin typeface="Arial" pitchFamily="34" charset="0"/>
                </a:rPr>
                <a:t>Compile</a:t>
              </a:r>
            </a:p>
          </p:txBody>
        </p:sp>
        <p:cxnSp>
          <p:nvCxnSpPr>
            <p:cNvPr id="864264" name="AutoShape 8"/>
            <p:cNvCxnSpPr>
              <a:cxnSpLocks noChangeShapeType="1"/>
              <a:stCxn id="864262" idx="2"/>
              <a:endCxn id="864261" idx="0"/>
            </p:cNvCxnSpPr>
            <p:nvPr/>
          </p:nvCxnSpPr>
          <p:spPr bwMode="auto">
            <a:xfrm rot="5400000">
              <a:off x="2644" y="1319"/>
              <a:ext cx="231" cy="0"/>
            </a:xfrm>
            <a:prstGeom prst="straightConnector1">
              <a:avLst/>
            </a:prstGeom>
            <a:noFill/>
            <a:ln w="19050">
              <a:solidFill>
                <a:schemeClr val="tx1"/>
              </a:solidFill>
              <a:round/>
              <a:headEnd/>
              <a:tailEnd type="triangle" w="lg" len="med"/>
            </a:ln>
            <a:effectLst/>
          </p:spPr>
        </p:cxnSp>
        <p:cxnSp>
          <p:nvCxnSpPr>
            <p:cNvPr id="864265" name="AutoShape 9"/>
            <p:cNvCxnSpPr>
              <a:cxnSpLocks noChangeShapeType="1"/>
              <a:stCxn id="864261" idx="4"/>
              <a:endCxn id="864271" idx="0"/>
            </p:cNvCxnSpPr>
            <p:nvPr/>
          </p:nvCxnSpPr>
          <p:spPr bwMode="auto">
            <a:xfrm rot="5400000">
              <a:off x="2663" y="2023"/>
              <a:ext cx="194" cy="0"/>
            </a:xfrm>
            <a:prstGeom prst="straightConnector1">
              <a:avLst/>
            </a:prstGeom>
            <a:noFill/>
            <a:ln w="19050">
              <a:solidFill>
                <a:schemeClr val="tx1"/>
              </a:solidFill>
              <a:round/>
              <a:headEnd/>
              <a:tailEnd type="triangle" w="lg" len="med"/>
            </a:ln>
            <a:effectLst/>
          </p:spPr>
        </p:cxnSp>
        <p:cxnSp>
          <p:nvCxnSpPr>
            <p:cNvPr id="864266" name="AutoShape 10"/>
            <p:cNvCxnSpPr>
              <a:cxnSpLocks noChangeShapeType="1"/>
              <a:stCxn id="864271" idx="2"/>
              <a:endCxn id="864263" idx="0"/>
            </p:cNvCxnSpPr>
            <p:nvPr/>
          </p:nvCxnSpPr>
          <p:spPr bwMode="auto">
            <a:xfrm rot="5400000">
              <a:off x="2628" y="2532"/>
              <a:ext cx="260" cy="4"/>
            </a:xfrm>
            <a:prstGeom prst="curvedConnector3">
              <a:avLst>
                <a:gd name="adj1" fmla="val 53079"/>
              </a:avLst>
            </a:prstGeom>
            <a:noFill/>
            <a:ln w="19050">
              <a:solidFill>
                <a:schemeClr val="tx1"/>
              </a:solidFill>
              <a:round/>
              <a:headEnd/>
              <a:tailEnd type="triangle" w="lg" len="med"/>
            </a:ln>
            <a:effectLst/>
          </p:spPr>
        </p:cxnSp>
        <p:sp>
          <p:nvSpPr>
            <p:cNvPr id="864267" name="AutoShape 11"/>
            <p:cNvSpPr>
              <a:spLocks noChangeArrowheads="1"/>
            </p:cNvSpPr>
            <p:nvPr/>
          </p:nvSpPr>
          <p:spPr bwMode="auto">
            <a:xfrm>
              <a:off x="1978" y="3534"/>
              <a:ext cx="485" cy="364"/>
            </a:xfrm>
            <a:prstGeom prst="flowChartDocument">
              <a:avLst/>
            </a:prstGeom>
            <a:solidFill>
              <a:srgbClr val="000099"/>
            </a:solidFill>
            <a:ln w="19050" algn="ctr">
              <a:solidFill>
                <a:schemeClr val="tx1"/>
              </a:solidFill>
              <a:miter lim="800000"/>
              <a:headEnd/>
              <a:tailEnd/>
            </a:ln>
            <a:effectLst/>
          </p:spPr>
          <p:txBody>
            <a:bodyPr wrap="none" lIns="0" rIns="182880" anchor="ctr"/>
            <a:lstStyle/>
            <a:p>
              <a:pPr marL="1588" lvl="1" algn="ctr">
                <a:spcBef>
                  <a:spcPct val="20000"/>
                </a:spcBef>
                <a:buSzPct val="180000"/>
                <a:tabLst>
                  <a:tab pos="3714750" algn="l"/>
                </a:tabLst>
              </a:pPr>
              <a:r>
                <a:rPr lang="en-US" b="1" dirty="0">
                  <a:solidFill>
                    <a:schemeClr val="bg1"/>
                  </a:solidFill>
                  <a:latin typeface="Arial" pitchFamily="34" charset="0"/>
                </a:rPr>
                <a:t> K20X</a:t>
              </a:r>
            </a:p>
          </p:txBody>
        </p:sp>
        <p:sp>
          <p:nvSpPr>
            <p:cNvPr id="864268" name="AutoShape 12"/>
            <p:cNvSpPr>
              <a:spLocks noChangeArrowheads="1"/>
            </p:cNvSpPr>
            <p:nvPr/>
          </p:nvSpPr>
          <p:spPr bwMode="auto">
            <a:xfrm>
              <a:off x="2523" y="3534"/>
              <a:ext cx="485" cy="364"/>
            </a:xfrm>
            <a:prstGeom prst="flowChartDocument">
              <a:avLst/>
            </a:prstGeom>
            <a:solidFill>
              <a:srgbClr val="000099"/>
            </a:solidFill>
            <a:ln w="19050" algn="ctr">
              <a:solidFill>
                <a:schemeClr val="tx1"/>
              </a:solidFill>
              <a:miter lim="800000"/>
              <a:headEnd/>
              <a:tailEnd/>
            </a:ln>
            <a:effectLst/>
          </p:spPr>
          <p:txBody>
            <a:bodyPr wrap="none" lIns="0" rIns="182880" anchor="ctr"/>
            <a:lstStyle/>
            <a:p>
              <a:pPr marL="1588" lvl="1" algn="ctr">
                <a:spcBef>
                  <a:spcPct val="20000"/>
                </a:spcBef>
                <a:buSzPct val="180000"/>
                <a:tabLst>
                  <a:tab pos="3714750" algn="l"/>
                </a:tabLst>
              </a:pPr>
              <a:r>
                <a:rPr lang="en-US" b="1">
                  <a:solidFill>
                    <a:schemeClr val="bg1"/>
                  </a:solidFill>
                  <a:latin typeface="Arial" pitchFamily="34" charset="0"/>
                </a:rPr>
                <a:t>   …</a:t>
              </a:r>
            </a:p>
          </p:txBody>
        </p:sp>
        <p:sp>
          <p:nvSpPr>
            <p:cNvPr id="864269" name="AutoShape 13"/>
            <p:cNvSpPr>
              <a:spLocks noChangeArrowheads="1"/>
            </p:cNvSpPr>
            <p:nvPr/>
          </p:nvSpPr>
          <p:spPr bwMode="auto">
            <a:xfrm>
              <a:off x="3069" y="3534"/>
              <a:ext cx="485" cy="364"/>
            </a:xfrm>
            <a:prstGeom prst="flowChartDocument">
              <a:avLst/>
            </a:prstGeom>
            <a:solidFill>
              <a:srgbClr val="000099"/>
            </a:solidFill>
            <a:ln w="19050" algn="ctr">
              <a:solidFill>
                <a:schemeClr val="tx1"/>
              </a:solidFill>
              <a:miter lim="800000"/>
              <a:headEnd/>
              <a:tailEnd/>
            </a:ln>
            <a:effectLst/>
          </p:spPr>
          <p:txBody>
            <a:bodyPr wrap="none" lIns="0" rIns="182880" anchor="ctr"/>
            <a:lstStyle/>
            <a:p>
              <a:pPr algn="ctr">
                <a:spcBef>
                  <a:spcPct val="20000"/>
                </a:spcBef>
                <a:buSzPct val="180000"/>
                <a:tabLst>
                  <a:tab pos="3714750" algn="l"/>
                </a:tabLst>
              </a:pPr>
              <a:r>
                <a:rPr lang="en-US" b="1" dirty="0">
                  <a:solidFill>
                    <a:schemeClr val="bg1"/>
                  </a:solidFill>
                  <a:latin typeface="Arial" pitchFamily="34" charset="0"/>
                </a:rPr>
                <a:t>    P100 </a:t>
              </a:r>
            </a:p>
          </p:txBody>
        </p:sp>
        <p:sp>
          <p:nvSpPr>
            <p:cNvPr id="864270" name="Text Box 14"/>
            <p:cNvSpPr txBox="1">
              <a:spLocks noChangeArrowheads="1"/>
            </p:cNvSpPr>
            <p:nvPr/>
          </p:nvSpPr>
          <p:spPr bwMode="auto">
            <a:xfrm>
              <a:off x="1736" y="3918"/>
              <a:ext cx="2110" cy="252"/>
            </a:xfrm>
            <a:prstGeom prst="rect">
              <a:avLst/>
            </a:prstGeom>
            <a:noFill/>
            <a:ln w="9525" algn="ctr">
              <a:noFill/>
              <a:miter lim="800000"/>
              <a:headEnd/>
              <a:tailEnd/>
            </a:ln>
            <a:effectLst/>
          </p:spPr>
          <p:txBody>
            <a:bodyPr wrap="square">
              <a:spAutoFit/>
            </a:bodyPr>
            <a:lstStyle/>
            <a:p>
              <a:pPr algn="ctr">
                <a:spcBef>
                  <a:spcPct val="20000"/>
                </a:spcBef>
                <a:buSzPct val="180000"/>
                <a:tabLst>
                  <a:tab pos="3714750" algn="l"/>
                </a:tabLst>
              </a:pPr>
              <a:r>
                <a:rPr lang="en-US" sz="2000" b="1" dirty="0">
                  <a:latin typeface="Arial" pitchFamily="34" charset="0"/>
                </a:rPr>
                <a:t>Target binary </a:t>
              </a:r>
              <a:r>
                <a:rPr lang="en-US" sz="2000" b="1" dirty="0" err="1">
                  <a:solidFill>
                    <a:srgbClr val="0070C0"/>
                  </a:solidFill>
                  <a:latin typeface="Consolas" panose="020B0609020204030204" pitchFamily="49" charset="0"/>
                </a:rPr>
                <a:t>cubin</a:t>
              </a:r>
              <a:r>
                <a:rPr lang="en-US" sz="2000" b="1" dirty="0">
                  <a:latin typeface="Arial" pitchFamily="34" charset="0"/>
                </a:rPr>
                <a:t> code</a:t>
              </a:r>
            </a:p>
          </p:txBody>
        </p:sp>
        <p:sp>
          <p:nvSpPr>
            <p:cNvPr id="864271" name="AutoShape 15"/>
            <p:cNvSpPr>
              <a:spLocks noChangeArrowheads="1"/>
            </p:cNvSpPr>
            <p:nvPr/>
          </p:nvSpPr>
          <p:spPr bwMode="auto">
            <a:xfrm>
              <a:off x="2304" y="2126"/>
              <a:ext cx="912" cy="288"/>
            </a:xfrm>
            <a:prstGeom prst="flowChartDocument">
              <a:avLst/>
            </a:prstGeom>
            <a:solidFill>
              <a:srgbClr val="6666FF"/>
            </a:solidFill>
            <a:ln w="19050" algn="ctr">
              <a:solidFill>
                <a:schemeClr val="tx1"/>
              </a:solidFill>
              <a:miter lim="800000"/>
              <a:headEnd/>
              <a:tailEnd/>
            </a:ln>
            <a:effectLst/>
          </p:spPr>
          <p:txBody>
            <a:bodyPr wrap="none" anchor="ctr"/>
            <a:lstStyle/>
            <a:p>
              <a:pPr marL="4763" lvl="1" algn="ctr">
                <a:buSzPct val="180000"/>
                <a:tabLst>
                  <a:tab pos="3714750" algn="l"/>
                </a:tabLst>
              </a:pPr>
              <a:r>
                <a:rPr lang="en-US" b="1">
                  <a:solidFill>
                    <a:schemeClr val="bg1"/>
                  </a:solidFill>
                  <a:latin typeface="Arial" pitchFamily="34" charset="0"/>
                </a:rPr>
                <a:t>PTX Code</a:t>
              </a:r>
            </a:p>
          </p:txBody>
        </p:sp>
        <p:cxnSp>
          <p:nvCxnSpPr>
            <p:cNvPr id="864272" name="AutoShape 16"/>
            <p:cNvCxnSpPr>
              <a:cxnSpLocks noChangeShapeType="1"/>
              <a:stCxn id="864263" idx="4"/>
              <a:endCxn id="864267" idx="0"/>
            </p:cNvCxnSpPr>
            <p:nvPr/>
          </p:nvCxnSpPr>
          <p:spPr bwMode="auto">
            <a:xfrm rot="5400000">
              <a:off x="2327" y="3098"/>
              <a:ext cx="324" cy="535"/>
            </a:xfrm>
            <a:prstGeom prst="curvedConnector3">
              <a:avLst>
                <a:gd name="adj1" fmla="val 50000"/>
              </a:avLst>
            </a:prstGeom>
            <a:noFill/>
            <a:ln w="19050">
              <a:solidFill>
                <a:schemeClr val="tx1"/>
              </a:solidFill>
              <a:round/>
              <a:headEnd/>
              <a:tailEnd type="triangle" w="lg" len="med"/>
            </a:ln>
            <a:effectLst/>
          </p:spPr>
        </p:cxnSp>
        <p:cxnSp>
          <p:nvCxnSpPr>
            <p:cNvPr id="864273" name="AutoShape 17"/>
            <p:cNvCxnSpPr>
              <a:cxnSpLocks noChangeShapeType="1"/>
              <a:stCxn id="864263" idx="4"/>
              <a:endCxn id="864268" idx="0"/>
            </p:cNvCxnSpPr>
            <p:nvPr/>
          </p:nvCxnSpPr>
          <p:spPr bwMode="auto">
            <a:xfrm rot="16200000" flipH="1">
              <a:off x="2599" y="3361"/>
              <a:ext cx="324" cy="10"/>
            </a:xfrm>
            <a:prstGeom prst="curvedConnector3">
              <a:avLst>
                <a:gd name="adj1" fmla="val 50000"/>
              </a:avLst>
            </a:prstGeom>
            <a:noFill/>
            <a:ln w="19050">
              <a:solidFill>
                <a:schemeClr val="tx1"/>
              </a:solidFill>
              <a:round/>
              <a:headEnd/>
              <a:tailEnd type="triangle" w="lg" len="med"/>
            </a:ln>
            <a:effectLst/>
          </p:spPr>
        </p:cxnSp>
        <p:cxnSp>
          <p:nvCxnSpPr>
            <p:cNvPr id="864274" name="AutoShape 18"/>
            <p:cNvCxnSpPr>
              <a:cxnSpLocks noChangeShapeType="1"/>
              <a:stCxn id="864263" idx="4"/>
              <a:endCxn id="864269" idx="0"/>
            </p:cNvCxnSpPr>
            <p:nvPr/>
          </p:nvCxnSpPr>
          <p:spPr bwMode="auto">
            <a:xfrm rot="16200000" flipH="1">
              <a:off x="2872" y="3088"/>
              <a:ext cx="324" cy="556"/>
            </a:xfrm>
            <a:prstGeom prst="curvedConnector3">
              <a:avLst>
                <a:gd name="adj1" fmla="val 50000"/>
              </a:avLst>
            </a:prstGeom>
            <a:noFill/>
            <a:ln w="19050">
              <a:solidFill>
                <a:schemeClr val="tx1"/>
              </a:solidFill>
              <a:round/>
              <a:headEnd/>
              <a:tailEnd type="triangle" w="lg" len="med"/>
            </a:ln>
            <a:effectLst/>
          </p:spPr>
        </p:cxnSp>
        <p:cxnSp>
          <p:nvCxnSpPr>
            <p:cNvPr id="864275" name="AutoShape 19"/>
            <p:cNvCxnSpPr>
              <a:cxnSpLocks noChangeShapeType="1"/>
              <a:stCxn id="864261" idx="6"/>
              <a:endCxn id="864276" idx="1"/>
            </p:cNvCxnSpPr>
            <p:nvPr/>
          </p:nvCxnSpPr>
          <p:spPr bwMode="auto">
            <a:xfrm flipV="1">
              <a:off x="3246" y="1678"/>
              <a:ext cx="340" cy="2"/>
            </a:xfrm>
            <a:prstGeom prst="curvedConnector3">
              <a:avLst>
                <a:gd name="adj1" fmla="val 50000"/>
              </a:avLst>
            </a:prstGeom>
            <a:noFill/>
            <a:ln w="19050">
              <a:solidFill>
                <a:schemeClr val="tx1"/>
              </a:solidFill>
              <a:round/>
              <a:headEnd/>
              <a:tailEnd type="triangle" w="lg" len="med"/>
            </a:ln>
            <a:effectLst/>
          </p:spPr>
        </p:cxnSp>
        <p:sp>
          <p:nvSpPr>
            <p:cNvPr id="864276" name="AutoShape 20"/>
            <p:cNvSpPr>
              <a:spLocks noChangeArrowheads="1"/>
            </p:cNvSpPr>
            <p:nvPr/>
          </p:nvSpPr>
          <p:spPr bwMode="auto">
            <a:xfrm>
              <a:off x="3592" y="1534"/>
              <a:ext cx="912" cy="288"/>
            </a:xfrm>
            <a:prstGeom prst="flowChartDocument">
              <a:avLst/>
            </a:prstGeom>
            <a:solidFill>
              <a:srgbClr val="6666FF"/>
            </a:solidFill>
            <a:ln w="19050" algn="ctr">
              <a:solidFill>
                <a:schemeClr val="tx1"/>
              </a:solidFill>
              <a:miter lim="800000"/>
              <a:headEnd/>
              <a:tailEnd/>
            </a:ln>
            <a:effectLst/>
          </p:spPr>
          <p:txBody>
            <a:bodyPr wrap="none" anchor="ctr"/>
            <a:lstStyle/>
            <a:p>
              <a:pPr marL="4763" lvl="1" algn="ctr">
                <a:buSzPct val="180000"/>
                <a:tabLst>
                  <a:tab pos="3714750" algn="l"/>
                </a:tabLst>
              </a:pPr>
              <a:r>
                <a:rPr lang="en-US" b="1">
                  <a:solidFill>
                    <a:schemeClr val="bg1"/>
                  </a:solidFill>
                  <a:latin typeface="Arial" pitchFamily="34" charset="0"/>
                </a:rPr>
                <a:t>CPU Code</a:t>
              </a:r>
            </a:p>
          </p:txBody>
        </p:sp>
      </p:grpSp>
    </p:spTree>
    <p:extLst>
      <p:ext uri="{BB962C8B-B14F-4D97-AF65-F5344CB8AC3E}">
        <p14:creationId xmlns:p14="http://schemas.microsoft.com/office/powerpoint/2010/main" val="1204431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4258" name="Rectangle 2"/>
          <p:cNvSpPr>
            <a:spLocks noGrp="1" noChangeArrowheads="1"/>
          </p:cNvSpPr>
          <p:nvPr>
            <p:ph type="title"/>
          </p:nvPr>
        </p:nvSpPr>
        <p:spPr/>
        <p:txBody>
          <a:bodyPr/>
          <a:lstStyle/>
          <a:p>
            <a:r>
              <a:rPr lang="en-US" sz="3200" dirty="0">
                <a:ea typeface="Gulim" pitchFamily="34" charset="-127"/>
              </a:rPr>
              <a:t>PTX: Parallel Thread </a:t>
            </a:r>
            <a:r>
              <a:rPr lang="en-US" sz="3200" dirty="0" err="1">
                <a:ea typeface="Gulim" pitchFamily="34" charset="-127"/>
              </a:rPr>
              <a:t>eXecution</a:t>
            </a:r>
            <a:endParaRPr lang="en-US" sz="3200" dirty="0"/>
          </a:p>
        </p:txBody>
      </p:sp>
      <p:sp>
        <p:nvSpPr>
          <p:cNvPr id="7" name="Slide Number Placeholder 6"/>
          <p:cNvSpPr>
            <a:spLocks noGrp="1"/>
          </p:cNvSpPr>
          <p:nvPr>
            <p:ph type="sldNum" sz="quarter" idx="12"/>
          </p:nvPr>
        </p:nvSpPr>
        <p:spPr/>
        <p:txBody>
          <a:bodyPr/>
          <a:lstStyle/>
          <a:p>
            <a:fld id="{2607EFA3-406F-4E56-9DD2-4C036976C4CD}" type="slidenum">
              <a:rPr lang="en-US" altLang="en-US" smtClean="0"/>
              <a:pPr/>
              <a:t>14</a:t>
            </a:fld>
            <a:endParaRPr lang="en-US" altLang="en-US" dirty="0"/>
          </a:p>
        </p:txBody>
      </p:sp>
      <p:sp>
        <p:nvSpPr>
          <p:cNvPr id="864259" name="Rectangle 3"/>
          <p:cNvSpPr>
            <a:spLocks noGrp="1" noChangeArrowheads="1"/>
          </p:cNvSpPr>
          <p:nvPr>
            <p:ph idx="4294967295"/>
          </p:nvPr>
        </p:nvSpPr>
        <p:spPr>
          <a:xfrm>
            <a:off x="662009" y="1090613"/>
            <a:ext cx="4572000" cy="3862387"/>
          </a:xfrm>
          <a:ln>
            <a:solidFill>
              <a:schemeClr val="tx1"/>
            </a:solidFill>
          </a:ln>
        </p:spPr>
        <p:txBody>
          <a:bodyPr vert="horz" lIns="91440" tIns="45720" rIns="91440" bIns="45720" rtlCol="0" anchor="t">
            <a:normAutofit/>
          </a:bodyPr>
          <a:lstStyle/>
          <a:p>
            <a:r>
              <a:rPr lang="en-US" sz="2000" dirty="0"/>
              <a:t>PTX: an assembly language used in CUDA programming environment</a:t>
            </a:r>
          </a:p>
          <a:p>
            <a:pPr lvl="2"/>
            <a:endParaRPr lang="en-US" sz="1300" dirty="0"/>
          </a:p>
          <a:p>
            <a:r>
              <a:rPr lang="en-US" sz="2000" b="1" dirty="0" err="1">
                <a:latin typeface="Courier New"/>
                <a:cs typeface="Courier New"/>
              </a:rPr>
              <a:t>nvcc</a:t>
            </a:r>
            <a:r>
              <a:rPr lang="en-US" sz="2000" dirty="0"/>
              <a:t> translates code written in CUDA’s C into the language-agnostic Intermediate Representation, and then into PTX assembly</a:t>
            </a:r>
            <a:endParaRPr lang="en-US" sz="2000" dirty="0">
              <a:cs typeface="Calibri"/>
            </a:endParaRPr>
          </a:p>
          <a:p>
            <a:pPr lvl="2"/>
            <a:endParaRPr lang="en-US" sz="1300" dirty="0"/>
          </a:p>
          <a:p>
            <a:r>
              <a:rPr lang="en-US" sz="2000" b="1" dirty="0" err="1">
                <a:latin typeface="Courier New"/>
                <a:cs typeface="Courier New"/>
              </a:rPr>
              <a:t>nvcc</a:t>
            </a:r>
            <a:r>
              <a:rPr lang="en-US" sz="2000" dirty="0"/>
              <a:t> subsequently invokes an assembler which translates the PTX into a binary code which can be run on a certain GPU</a:t>
            </a:r>
            <a:endParaRPr lang="en-US" sz="2000" dirty="0">
              <a:cs typeface="Calibri"/>
            </a:endParaRPr>
          </a:p>
        </p:txBody>
      </p:sp>
      <p:sp>
        <p:nvSpPr>
          <p:cNvPr id="3" name="Rectangle 2"/>
          <p:cNvSpPr/>
          <p:nvPr/>
        </p:nvSpPr>
        <p:spPr>
          <a:xfrm>
            <a:off x="6629400" y="1463220"/>
            <a:ext cx="3925312" cy="4708981"/>
          </a:xfrm>
          <a:prstGeom prst="rect">
            <a:avLst/>
          </a:prstGeom>
          <a:solidFill>
            <a:schemeClr val="bg1">
              <a:lumMod val="85000"/>
            </a:schemeClr>
          </a:solidFill>
        </p:spPr>
        <p:txBody>
          <a:bodyPr wrap="square">
            <a:spAutoFit/>
          </a:bodyPr>
          <a:lstStyle/>
          <a:p>
            <a:r>
              <a:rPr lang="en-US" sz="1000" b="1" dirty="0">
                <a:latin typeface="Consolas" pitchFamily="49" charset="0"/>
                <a:cs typeface="Consolas" pitchFamily="49" charset="0"/>
              </a:rPr>
              <a:t>.entry _Z10fillKernelPii (</a:t>
            </a:r>
          </a:p>
          <a:p>
            <a:r>
              <a:rPr lang="en-US" sz="1000" b="1" dirty="0">
                <a:latin typeface="Consolas" pitchFamily="49" charset="0"/>
                <a:cs typeface="Consolas" pitchFamily="49" charset="0"/>
              </a:rPr>
              <a:t>.</a:t>
            </a:r>
            <a:r>
              <a:rPr lang="en-US" sz="1000" b="1" dirty="0" err="1">
                <a:latin typeface="Consolas" pitchFamily="49" charset="0"/>
                <a:cs typeface="Consolas" pitchFamily="49" charset="0"/>
              </a:rPr>
              <a:t>param</a:t>
            </a:r>
            <a:r>
              <a:rPr lang="en-US" sz="1000" b="1" dirty="0">
                <a:latin typeface="Consolas" pitchFamily="49" charset="0"/>
                <a:cs typeface="Consolas" pitchFamily="49" charset="0"/>
              </a:rPr>
              <a:t> .u64 __cudaparm__Z10fillKernelPii_a,</a:t>
            </a:r>
          </a:p>
          <a:p>
            <a:r>
              <a:rPr lang="en-US" sz="1000" b="1" dirty="0">
                <a:latin typeface="Consolas" pitchFamily="49" charset="0"/>
                <a:cs typeface="Consolas" pitchFamily="49" charset="0"/>
              </a:rPr>
              <a:t>.</a:t>
            </a:r>
            <a:r>
              <a:rPr lang="en-US" sz="1000" b="1" dirty="0" err="1">
                <a:latin typeface="Consolas" pitchFamily="49" charset="0"/>
                <a:cs typeface="Consolas" pitchFamily="49" charset="0"/>
              </a:rPr>
              <a:t>param</a:t>
            </a:r>
            <a:r>
              <a:rPr lang="en-US" sz="1000" b="1" dirty="0">
                <a:latin typeface="Consolas" pitchFamily="49" charset="0"/>
                <a:cs typeface="Consolas" pitchFamily="49" charset="0"/>
              </a:rPr>
              <a:t> .s32 __cudaparm__Z10fillKernelPii_n)</a:t>
            </a:r>
          </a:p>
          <a:p>
            <a:r>
              <a:rPr lang="en-US" sz="1000" b="1" dirty="0">
                <a:latin typeface="Consolas" pitchFamily="49" charset="0"/>
                <a:cs typeface="Consolas" pitchFamily="49" charset="0"/>
              </a:rPr>
              <a:t>{</a:t>
            </a:r>
          </a:p>
          <a:p>
            <a:r>
              <a:rPr lang="en-US" sz="1000" b="1" dirty="0">
                <a:latin typeface="Consolas" pitchFamily="49" charset="0"/>
                <a:cs typeface="Consolas" pitchFamily="49" charset="0"/>
              </a:rPr>
              <a:t>.</a:t>
            </a:r>
            <a:r>
              <a:rPr lang="en-US" sz="1000" b="1" dirty="0" err="1">
                <a:latin typeface="Consolas" pitchFamily="49" charset="0"/>
                <a:cs typeface="Consolas" pitchFamily="49" charset="0"/>
              </a:rPr>
              <a:t>reg</a:t>
            </a:r>
            <a:r>
              <a:rPr lang="en-US" sz="1000" b="1" dirty="0">
                <a:latin typeface="Consolas" pitchFamily="49" charset="0"/>
                <a:cs typeface="Consolas" pitchFamily="49" charset="0"/>
              </a:rPr>
              <a:t> .u16 %</a:t>
            </a:r>
            <a:r>
              <a:rPr lang="en-US" sz="1000" b="1" dirty="0" err="1">
                <a:latin typeface="Consolas" pitchFamily="49" charset="0"/>
                <a:cs typeface="Consolas" pitchFamily="49" charset="0"/>
              </a:rPr>
              <a:t>rh</a:t>
            </a:r>
            <a:r>
              <a:rPr lang="en-US" sz="1000" b="1" dirty="0">
                <a:latin typeface="Consolas" pitchFamily="49" charset="0"/>
                <a:cs typeface="Consolas" pitchFamily="49" charset="0"/>
              </a:rPr>
              <a:t>&lt;4&gt;;</a:t>
            </a:r>
          </a:p>
          <a:p>
            <a:r>
              <a:rPr lang="en-US" sz="1000" b="1" dirty="0">
                <a:latin typeface="Consolas" pitchFamily="49" charset="0"/>
                <a:cs typeface="Consolas" pitchFamily="49" charset="0"/>
              </a:rPr>
              <a:t>.</a:t>
            </a:r>
            <a:r>
              <a:rPr lang="en-US" sz="1000" b="1" dirty="0" err="1">
                <a:latin typeface="Consolas" pitchFamily="49" charset="0"/>
                <a:cs typeface="Consolas" pitchFamily="49" charset="0"/>
              </a:rPr>
              <a:t>reg</a:t>
            </a:r>
            <a:r>
              <a:rPr lang="en-US" sz="1000" b="1" dirty="0">
                <a:latin typeface="Consolas" pitchFamily="49" charset="0"/>
                <a:cs typeface="Consolas" pitchFamily="49" charset="0"/>
              </a:rPr>
              <a:t> .u32 %r&lt;6&gt;;</a:t>
            </a:r>
          </a:p>
          <a:p>
            <a:r>
              <a:rPr lang="en-US" sz="1000" b="1" dirty="0">
                <a:latin typeface="Consolas" pitchFamily="49" charset="0"/>
                <a:cs typeface="Consolas" pitchFamily="49" charset="0"/>
              </a:rPr>
              <a:t>.</a:t>
            </a:r>
            <a:r>
              <a:rPr lang="en-US" sz="1000" b="1" dirty="0" err="1">
                <a:latin typeface="Consolas" pitchFamily="49" charset="0"/>
                <a:cs typeface="Consolas" pitchFamily="49" charset="0"/>
              </a:rPr>
              <a:t>reg</a:t>
            </a:r>
            <a:r>
              <a:rPr lang="en-US" sz="1000" b="1" dirty="0">
                <a:latin typeface="Consolas" pitchFamily="49" charset="0"/>
                <a:cs typeface="Consolas" pitchFamily="49" charset="0"/>
              </a:rPr>
              <a:t> .u64 %</a:t>
            </a:r>
            <a:r>
              <a:rPr lang="en-US" sz="1000" b="1" dirty="0" err="1">
                <a:latin typeface="Consolas" pitchFamily="49" charset="0"/>
                <a:cs typeface="Consolas" pitchFamily="49" charset="0"/>
              </a:rPr>
              <a:t>rd</a:t>
            </a:r>
            <a:r>
              <a:rPr lang="en-US" sz="1000" b="1" dirty="0">
                <a:latin typeface="Consolas" pitchFamily="49" charset="0"/>
                <a:cs typeface="Consolas" pitchFamily="49" charset="0"/>
              </a:rPr>
              <a:t>&lt;6&gt;;</a:t>
            </a:r>
          </a:p>
          <a:p>
            <a:r>
              <a:rPr lang="en-US" sz="1000" b="1" dirty="0">
                <a:latin typeface="Consolas" pitchFamily="49" charset="0"/>
                <a:cs typeface="Consolas" pitchFamily="49" charset="0"/>
              </a:rPr>
              <a:t>.</a:t>
            </a:r>
            <a:r>
              <a:rPr lang="en-US" sz="1000" b="1" dirty="0" err="1">
                <a:latin typeface="Consolas" pitchFamily="49" charset="0"/>
                <a:cs typeface="Consolas" pitchFamily="49" charset="0"/>
              </a:rPr>
              <a:t>reg</a:t>
            </a:r>
            <a:r>
              <a:rPr lang="en-US" sz="1000" b="1" dirty="0">
                <a:latin typeface="Consolas" pitchFamily="49" charset="0"/>
                <a:cs typeface="Consolas" pitchFamily="49" charset="0"/>
              </a:rPr>
              <a:t> .</a:t>
            </a:r>
            <a:r>
              <a:rPr lang="en-US" sz="1000" b="1" dirty="0" err="1">
                <a:latin typeface="Consolas" pitchFamily="49" charset="0"/>
                <a:cs typeface="Consolas" pitchFamily="49" charset="0"/>
              </a:rPr>
              <a:t>pred</a:t>
            </a:r>
            <a:r>
              <a:rPr lang="en-US" sz="1000" b="1" dirty="0">
                <a:latin typeface="Consolas" pitchFamily="49" charset="0"/>
                <a:cs typeface="Consolas" pitchFamily="49" charset="0"/>
              </a:rPr>
              <a:t> %p&lt;3&gt;;</a:t>
            </a:r>
          </a:p>
          <a:p>
            <a:r>
              <a:rPr lang="en-US" sz="1000" b="1" dirty="0">
                <a:latin typeface="Consolas" pitchFamily="49" charset="0"/>
                <a:cs typeface="Consolas" pitchFamily="49" charset="0"/>
              </a:rPr>
              <a:t>.</a:t>
            </a:r>
            <a:r>
              <a:rPr lang="en-US" sz="1000" b="1" dirty="0" err="1">
                <a:latin typeface="Consolas" pitchFamily="49" charset="0"/>
                <a:cs typeface="Consolas" pitchFamily="49" charset="0"/>
              </a:rPr>
              <a:t>loc</a:t>
            </a:r>
            <a:r>
              <a:rPr lang="en-US" sz="1000" b="1" dirty="0">
                <a:latin typeface="Consolas" pitchFamily="49" charset="0"/>
                <a:cs typeface="Consolas" pitchFamily="49" charset="0"/>
              </a:rPr>
              <a:t>	14	5	0</a:t>
            </a:r>
          </a:p>
          <a:p>
            <a:r>
              <a:rPr lang="en-US" sz="1000" b="1" dirty="0">
                <a:latin typeface="Consolas" pitchFamily="49" charset="0"/>
                <a:cs typeface="Consolas" pitchFamily="49" charset="0"/>
              </a:rPr>
              <a:t>$LDWbegin__Z10fillKernelPii:</a:t>
            </a:r>
          </a:p>
          <a:p>
            <a:r>
              <a:rPr lang="en-US" sz="1000" b="1" dirty="0">
                <a:latin typeface="Consolas" pitchFamily="49" charset="0"/>
                <a:cs typeface="Consolas" pitchFamily="49" charset="0"/>
              </a:rPr>
              <a:t>mov.u16 %rh1, %</a:t>
            </a:r>
            <a:r>
              <a:rPr lang="en-US" sz="1000" b="1" dirty="0" err="1">
                <a:latin typeface="Consolas" pitchFamily="49" charset="0"/>
                <a:cs typeface="Consolas" pitchFamily="49" charset="0"/>
              </a:rPr>
              <a:t>ctaid.x</a:t>
            </a:r>
            <a:r>
              <a:rPr lang="en-US" sz="1000" b="1" dirty="0">
                <a:latin typeface="Consolas" pitchFamily="49" charset="0"/>
                <a:cs typeface="Consolas" pitchFamily="49" charset="0"/>
              </a:rPr>
              <a:t>;</a:t>
            </a:r>
          </a:p>
          <a:p>
            <a:r>
              <a:rPr lang="en-US" sz="1000" b="1" dirty="0">
                <a:latin typeface="Consolas" pitchFamily="49" charset="0"/>
                <a:cs typeface="Consolas" pitchFamily="49" charset="0"/>
              </a:rPr>
              <a:t>mov.u16 %rh2, %</a:t>
            </a:r>
            <a:r>
              <a:rPr lang="en-US" sz="1000" b="1" dirty="0" err="1">
                <a:latin typeface="Consolas" pitchFamily="49" charset="0"/>
                <a:cs typeface="Consolas" pitchFamily="49" charset="0"/>
              </a:rPr>
              <a:t>ntid.x</a:t>
            </a:r>
            <a:r>
              <a:rPr lang="en-US" sz="1000" b="1" dirty="0">
                <a:latin typeface="Consolas" pitchFamily="49" charset="0"/>
                <a:cs typeface="Consolas" pitchFamily="49" charset="0"/>
              </a:rPr>
              <a:t>;</a:t>
            </a:r>
          </a:p>
          <a:p>
            <a:r>
              <a:rPr lang="en-US" sz="1000" b="1" dirty="0">
                <a:latin typeface="Consolas" pitchFamily="49" charset="0"/>
                <a:cs typeface="Consolas" pitchFamily="49" charset="0"/>
              </a:rPr>
              <a:t>mul.wide.u16 %r1, %rh1, %rh2;</a:t>
            </a:r>
          </a:p>
          <a:p>
            <a:r>
              <a:rPr lang="en-US" sz="1000" b="1" dirty="0">
                <a:latin typeface="Consolas" pitchFamily="49" charset="0"/>
                <a:cs typeface="Consolas" pitchFamily="49" charset="0"/>
              </a:rPr>
              <a:t>cvt.u32.u16 %r2, %</a:t>
            </a:r>
            <a:r>
              <a:rPr lang="en-US" sz="1000" b="1" dirty="0" err="1">
                <a:latin typeface="Consolas" pitchFamily="49" charset="0"/>
                <a:cs typeface="Consolas" pitchFamily="49" charset="0"/>
              </a:rPr>
              <a:t>tid.x</a:t>
            </a:r>
            <a:r>
              <a:rPr lang="en-US" sz="1000" b="1" dirty="0">
                <a:latin typeface="Consolas" pitchFamily="49" charset="0"/>
                <a:cs typeface="Consolas" pitchFamily="49" charset="0"/>
              </a:rPr>
              <a:t>;</a:t>
            </a:r>
          </a:p>
          <a:p>
            <a:r>
              <a:rPr lang="en-US" sz="1000" b="1" dirty="0">
                <a:latin typeface="Consolas" pitchFamily="49" charset="0"/>
                <a:cs typeface="Consolas" pitchFamily="49" charset="0"/>
              </a:rPr>
              <a:t>add.u32 %r3, %r2, %r1;</a:t>
            </a:r>
          </a:p>
          <a:p>
            <a:r>
              <a:rPr lang="en-US" sz="1000" b="1" dirty="0">
                <a:latin typeface="Consolas" pitchFamily="49" charset="0"/>
                <a:cs typeface="Consolas" pitchFamily="49" charset="0"/>
              </a:rPr>
              <a:t>ld.param.s32 %r4, [__cudaparm__Z10fillKernelPii_n];</a:t>
            </a:r>
          </a:p>
          <a:p>
            <a:r>
              <a:rPr lang="en-US" sz="1000" b="1" dirty="0">
                <a:latin typeface="Consolas" pitchFamily="49" charset="0"/>
                <a:cs typeface="Consolas" pitchFamily="49" charset="0"/>
              </a:rPr>
              <a:t>setp.le.s32 %p1, %r4, %r3;</a:t>
            </a:r>
          </a:p>
          <a:p>
            <a:r>
              <a:rPr lang="en-US" sz="1000" b="1" dirty="0">
                <a:latin typeface="Consolas" pitchFamily="49" charset="0"/>
                <a:cs typeface="Consolas" pitchFamily="49" charset="0"/>
              </a:rPr>
              <a:t>@%p1 bra $Lt_0_1026;</a:t>
            </a:r>
          </a:p>
          <a:p>
            <a:r>
              <a:rPr lang="en-US" sz="1000" b="1" dirty="0">
                <a:latin typeface="Consolas" pitchFamily="49" charset="0"/>
                <a:cs typeface="Consolas" pitchFamily="49" charset="0"/>
              </a:rPr>
              <a:t>.</a:t>
            </a:r>
            <a:r>
              <a:rPr lang="en-US" sz="1000" b="1" dirty="0" err="1">
                <a:latin typeface="Consolas" pitchFamily="49" charset="0"/>
                <a:cs typeface="Consolas" pitchFamily="49" charset="0"/>
              </a:rPr>
              <a:t>loc</a:t>
            </a:r>
            <a:r>
              <a:rPr lang="en-US" sz="1000" b="1" dirty="0">
                <a:latin typeface="Consolas" pitchFamily="49" charset="0"/>
                <a:cs typeface="Consolas" pitchFamily="49" charset="0"/>
              </a:rPr>
              <a:t>	14	9	0</a:t>
            </a:r>
          </a:p>
          <a:p>
            <a:r>
              <a:rPr lang="en-US" sz="1000" b="1" dirty="0">
                <a:latin typeface="Consolas" pitchFamily="49" charset="0"/>
                <a:cs typeface="Consolas" pitchFamily="49" charset="0"/>
              </a:rPr>
              <a:t>ld.param.u64 %rd1, [__cudaparm__Z10fillKernelPii_a];</a:t>
            </a:r>
          </a:p>
          <a:p>
            <a:r>
              <a:rPr lang="en-US" sz="1000" b="1" dirty="0">
                <a:latin typeface="Consolas" pitchFamily="49" charset="0"/>
                <a:cs typeface="Consolas" pitchFamily="49" charset="0"/>
              </a:rPr>
              <a:t>cvt.s64.s32 %rd2, %r3;</a:t>
            </a:r>
          </a:p>
          <a:p>
            <a:r>
              <a:rPr lang="en-US" sz="1000" b="1" dirty="0">
                <a:latin typeface="Consolas" pitchFamily="49" charset="0"/>
                <a:cs typeface="Consolas" pitchFamily="49" charset="0"/>
              </a:rPr>
              <a:t>mul.wide.s32 %rd3, %r3, 4;</a:t>
            </a:r>
          </a:p>
          <a:p>
            <a:r>
              <a:rPr lang="en-US" sz="1000" b="1" dirty="0">
                <a:latin typeface="Consolas" pitchFamily="49" charset="0"/>
                <a:cs typeface="Consolas" pitchFamily="49" charset="0"/>
              </a:rPr>
              <a:t>add.u64 %rd4, %rd1, %rd3;</a:t>
            </a:r>
          </a:p>
          <a:p>
            <a:r>
              <a:rPr lang="en-US" sz="1000" b="1" dirty="0">
                <a:latin typeface="Consolas" pitchFamily="49" charset="0"/>
                <a:cs typeface="Consolas" pitchFamily="49" charset="0"/>
              </a:rPr>
              <a:t>st.global.s32 [%rd4+0], %r3;</a:t>
            </a:r>
          </a:p>
          <a:p>
            <a:r>
              <a:rPr lang="en-US" sz="1000" b="1" dirty="0">
                <a:latin typeface="Consolas" pitchFamily="49" charset="0"/>
                <a:cs typeface="Consolas" pitchFamily="49" charset="0"/>
              </a:rPr>
              <a:t>$Lt_0_1026:</a:t>
            </a:r>
          </a:p>
          <a:p>
            <a:r>
              <a:rPr lang="en-US" sz="1000" b="1" dirty="0">
                <a:latin typeface="Consolas" pitchFamily="49" charset="0"/>
                <a:cs typeface="Consolas" pitchFamily="49" charset="0"/>
              </a:rPr>
              <a:t>.</a:t>
            </a:r>
            <a:r>
              <a:rPr lang="en-US" sz="1000" b="1" dirty="0" err="1">
                <a:latin typeface="Consolas" pitchFamily="49" charset="0"/>
                <a:cs typeface="Consolas" pitchFamily="49" charset="0"/>
              </a:rPr>
              <a:t>loc</a:t>
            </a:r>
            <a:r>
              <a:rPr lang="en-US" sz="1000" b="1" dirty="0">
                <a:latin typeface="Consolas" pitchFamily="49" charset="0"/>
                <a:cs typeface="Consolas" pitchFamily="49" charset="0"/>
              </a:rPr>
              <a:t>	14	11	0</a:t>
            </a:r>
          </a:p>
          <a:p>
            <a:r>
              <a:rPr lang="en-US" sz="1000" b="1" dirty="0">
                <a:latin typeface="Consolas" pitchFamily="49" charset="0"/>
                <a:cs typeface="Consolas" pitchFamily="49" charset="0"/>
              </a:rPr>
              <a:t>exit;</a:t>
            </a:r>
          </a:p>
          <a:p>
            <a:r>
              <a:rPr lang="en-US" sz="1000" b="1" dirty="0">
                <a:latin typeface="Consolas" pitchFamily="49" charset="0"/>
                <a:cs typeface="Consolas" pitchFamily="49" charset="0"/>
              </a:rPr>
              <a:t>$LDWend__Z10fillKernelPii:</a:t>
            </a:r>
          </a:p>
          <a:p>
            <a:r>
              <a:rPr lang="en-US" sz="1000" b="1" dirty="0">
                <a:latin typeface="Consolas" pitchFamily="49" charset="0"/>
                <a:cs typeface="Consolas" pitchFamily="49" charset="0"/>
              </a:rPr>
              <a:t>} </a:t>
            </a:r>
          </a:p>
          <a:p>
            <a:endParaRPr lang="en-US" sz="1000" b="1" dirty="0">
              <a:latin typeface="Consolas" pitchFamily="49" charset="0"/>
              <a:cs typeface="Consolas" pitchFamily="49" charset="0"/>
            </a:endParaRPr>
          </a:p>
        </p:txBody>
      </p:sp>
      <p:sp>
        <p:nvSpPr>
          <p:cNvPr id="4" name="Rectangle 3"/>
          <p:cNvSpPr/>
          <p:nvPr/>
        </p:nvSpPr>
        <p:spPr>
          <a:xfrm>
            <a:off x="6934200" y="1066800"/>
            <a:ext cx="2163990" cy="369332"/>
          </a:xfrm>
          <a:prstGeom prst="rect">
            <a:avLst/>
          </a:prstGeom>
        </p:spPr>
        <p:txBody>
          <a:bodyPr wrap="none">
            <a:spAutoFit/>
          </a:bodyPr>
          <a:lstStyle/>
          <a:p>
            <a:r>
              <a:rPr lang="en-US" dirty="0">
                <a:latin typeface="+mj-lt"/>
              </a:rPr>
              <a:t>PTX for </a:t>
            </a:r>
            <a:r>
              <a:rPr lang="en-US" dirty="0" err="1">
                <a:latin typeface="Consolas" pitchFamily="49" charset="0"/>
                <a:cs typeface="Consolas" pitchFamily="49" charset="0"/>
              </a:rPr>
              <a:t>fillKernel</a:t>
            </a:r>
            <a:endParaRPr lang="en-US" dirty="0">
              <a:latin typeface="Consolas" pitchFamily="49" charset="0"/>
              <a:cs typeface="Consolas" pitchFamily="49" charset="0"/>
            </a:endParaRPr>
          </a:p>
        </p:txBody>
      </p:sp>
      <p:cxnSp>
        <p:nvCxnSpPr>
          <p:cNvPr id="6" name="Straight Arrow Connector 5"/>
          <p:cNvCxnSpPr>
            <a:stCxn id="2" idx="0"/>
          </p:cNvCxnSpPr>
          <p:nvPr/>
        </p:nvCxnSpPr>
        <p:spPr>
          <a:xfrm flipV="1">
            <a:off x="4152900" y="1676401"/>
            <a:ext cx="2857500" cy="3463411"/>
          </a:xfrm>
          <a:prstGeom prst="straightConnector1">
            <a:avLst/>
          </a:prstGeom>
          <a:ln w="38100" cap="rnd">
            <a:solidFill>
              <a:srgbClr val="C00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662009" y="5062764"/>
            <a:ext cx="4953000" cy="1600438"/>
          </a:xfrm>
          <a:prstGeom prst="rect">
            <a:avLst/>
          </a:prstGeom>
          <a:solidFill>
            <a:schemeClr val="bg1">
              <a:lumMod val="85000"/>
            </a:schemeClr>
          </a:solidFill>
        </p:spPr>
        <p:txBody>
          <a:bodyPr wrap="square">
            <a:spAutoFit/>
          </a:bodyPr>
          <a:lstStyle/>
          <a:p>
            <a:r>
              <a:rPr lang="en-US" sz="1400" dirty="0">
                <a:solidFill>
                  <a:srgbClr val="FF00FF"/>
                </a:solidFill>
                <a:latin typeface="Consolas" pitchFamily="49" charset="0"/>
                <a:cs typeface="Consolas" pitchFamily="49" charset="0"/>
              </a:rPr>
              <a:t>__global__</a:t>
            </a:r>
            <a:r>
              <a:rPr lang="en-US" sz="1400" dirty="0">
                <a:solidFill>
                  <a:prstClr val="black"/>
                </a:solidFill>
                <a:latin typeface="Consolas" pitchFamily="49" charset="0"/>
                <a:cs typeface="Consolas" pitchFamily="49" charset="0"/>
              </a:rPr>
              <a:t> </a:t>
            </a:r>
            <a:r>
              <a:rPr lang="en-US" sz="1400" dirty="0">
                <a:solidFill>
                  <a:srgbClr val="0000FF"/>
                </a:solidFill>
                <a:latin typeface="Consolas" pitchFamily="49" charset="0"/>
                <a:cs typeface="Consolas" pitchFamily="49" charset="0"/>
              </a:rPr>
              <a:t>void</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fillKernel</a:t>
            </a:r>
            <a:r>
              <a:rPr lang="en-US" sz="1400" dirty="0">
                <a:solidFill>
                  <a:prstClr val="black"/>
                </a:solidFill>
                <a:latin typeface="Consolas" pitchFamily="49" charset="0"/>
                <a:cs typeface="Consolas" pitchFamily="49" charset="0"/>
              </a:rPr>
              <a:t>(</a:t>
            </a:r>
            <a:r>
              <a:rPr lang="en-US" sz="1400" dirty="0" err="1">
                <a:solidFill>
                  <a:srgbClr val="0000FF"/>
                </a:solidFill>
                <a:latin typeface="Consolas" pitchFamily="49" charset="0"/>
                <a:cs typeface="Consolas" pitchFamily="49" charset="0"/>
              </a:rPr>
              <a:t>int</a:t>
            </a:r>
            <a:r>
              <a:rPr lang="en-US" sz="1400" dirty="0">
                <a:solidFill>
                  <a:prstClr val="black"/>
                </a:solidFill>
                <a:latin typeface="Consolas" pitchFamily="49" charset="0"/>
                <a:cs typeface="Consolas" pitchFamily="49" charset="0"/>
              </a:rPr>
              <a:t> *a, </a:t>
            </a:r>
            <a:r>
              <a:rPr lang="en-US" sz="1400" dirty="0" err="1">
                <a:solidFill>
                  <a:srgbClr val="0000FF"/>
                </a:solidFill>
                <a:latin typeface="Consolas" pitchFamily="49" charset="0"/>
                <a:cs typeface="Consolas" pitchFamily="49" charset="0"/>
              </a:rPr>
              <a:t>int</a:t>
            </a:r>
            <a:r>
              <a:rPr lang="en-US" sz="1400" dirty="0">
                <a:solidFill>
                  <a:prstClr val="black"/>
                </a:solidFill>
                <a:latin typeface="Consolas" pitchFamily="49" charset="0"/>
                <a:cs typeface="Consolas" pitchFamily="49" charset="0"/>
              </a:rPr>
              <a:t> n)</a:t>
            </a:r>
          </a:p>
          <a:p>
            <a:r>
              <a:rPr lang="en-US" sz="1400" dirty="0">
                <a:solidFill>
                  <a:prstClr val="black"/>
                </a:solidFill>
                <a:latin typeface="Consolas" pitchFamily="49" charset="0"/>
                <a:cs typeface="Consolas" pitchFamily="49" charset="0"/>
              </a:rPr>
              <a:t>{</a:t>
            </a:r>
          </a:p>
          <a:p>
            <a:r>
              <a:rPr lang="en-US" sz="1400" dirty="0">
                <a:solidFill>
                  <a:prstClr val="black"/>
                </a:solidFill>
                <a:latin typeface="Consolas" pitchFamily="49" charset="0"/>
                <a:cs typeface="Consolas" pitchFamily="49" charset="0"/>
              </a:rPr>
              <a:t>  </a:t>
            </a:r>
            <a:r>
              <a:rPr lang="en-US" sz="1400" dirty="0" err="1">
                <a:solidFill>
                  <a:srgbClr val="0000FF"/>
                </a:solidFill>
                <a:latin typeface="Consolas" pitchFamily="49" charset="0"/>
                <a:cs typeface="Consolas" pitchFamily="49" charset="0"/>
              </a:rPr>
              <a:t>int</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tid</a:t>
            </a:r>
            <a:r>
              <a:rPr lang="en-US" sz="1400" dirty="0">
                <a:solidFill>
                  <a:prstClr val="black"/>
                </a:solidFill>
                <a:latin typeface="Consolas" pitchFamily="49" charset="0"/>
                <a:cs typeface="Consolas" pitchFamily="49" charset="0"/>
              </a:rPr>
              <a:t> = </a:t>
            </a:r>
            <a:r>
              <a:rPr lang="en-US" sz="1400" dirty="0" err="1">
                <a:solidFill>
                  <a:srgbClr val="FF00FF"/>
                </a:solidFill>
                <a:latin typeface="Consolas" pitchFamily="49" charset="0"/>
                <a:cs typeface="Consolas" pitchFamily="49" charset="0"/>
              </a:rPr>
              <a:t>blockIdx</a:t>
            </a:r>
            <a:r>
              <a:rPr lang="en-US" sz="1400" dirty="0" err="1">
                <a:solidFill>
                  <a:prstClr val="black"/>
                </a:solidFill>
                <a:latin typeface="Consolas" pitchFamily="49" charset="0"/>
                <a:cs typeface="Consolas" pitchFamily="49" charset="0"/>
              </a:rPr>
              <a:t>.x</a:t>
            </a:r>
            <a:r>
              <a:rPr lang="en-US" sz="1400" dirty="0">
                <a:solidFill>
                  <a:prstClr val="black"/>
                </a:solidFill>
                <a:latin typeface="Consolas" pitchFamily="49" charset="0"/>
                <a:cs typeface="Consolas" pitchFamily="49" charset="0"/>
              </a:rPr>
              <a:t>*</a:t>
            </a:r>
            <a:r>
              <a:rPr lang="en-US" sz="1400" dirty="0" err="1">
                <a:solidFill>
                  <a:srgbClr val="FF00FF"/>
                </a:solidFill>
                <a:latin typeface="Consolas" pitchFamily="49" charset="0"/>
                <a:cs typeface="Consolas" pitchFamily="49" charset="0"/>
              </a:rPr>
              <a:t>blockDim</a:t>
            </a:r>
            <a:r>
              <a:rPr lang="en-US" sz="1400" dirty="0" err="1">
                <a:solidFill>
                  <a:prstClr val="black"/>
                </a:solidFill>
                <a:latin typeface="Consolas" pitchFamily="49" charset="0"/>
                <a:cs typeface="Consolas" pitchFamily="49" charset="0"/>
              </a:rPr>
              <a:t>.x</a:t>
            </a:r>
            <a:r>
              <a:rPr lang="en-US" sz="1400" dirty="0">
                <a:solidFill>
                  <a:prstClr val="black"/>
                </a:solidFill>
                <a:latin typeface="Consolas" pitchFamily="49" charset="0"/>
                <a:cs typeface="Consolas" pitchFamily="49" charset="0"/>
              </a:rPr>
              <a:t> + </a:t>
            </a:r>
            <a:r>
              <a:rPr lang="en-US" sz="1400" dirty="0" err="1">
                <a:solidFill>
                  <a:srgbClr val="FF00FF"/>
                </a:solidFill>
                <a:latin typeface="Consolas" pitchFamily="49" charset="0"/>
                <a:cs typeface="Consolas" pitchFamily="49" charset="0"/>
              </a:rPr>
              <a:t>threadIdx</a:t>
            </a:r>
            <a:r>
              <a:rPr lang="en-US" sz="1400" dirty="0" err="1">
                <a:solidFill>
                  <a:prstClr val="black"/>
                </a:solidFill>
                <a:latin typeface="Consolas" pitchFamily="49" charset="0"/>
                <a:cs typeface="Consolas" pitchFamily="49" charset="0"/>
              </a:rPr>
              <a:t>.x</a:t>
            </a:r>
            <a:r>
              <a:rPr lang="en-US" sz="1400" dirty="0">
                <a:solidFill>
                  <a:prstClr val="black"/>
                </a:solidFill>
                <a:latin typeface="Consolas" pitchFamily="49" charset="0"/>
                <a:cs typeface="Consolas" pitchFamily="49" charset="0"/>
              </a:rPr>
              <a:t>;</a:t>
            </a:r>
          </a:p>
          <a:p>
            <a:r>
              <a:rPr lang="en-US" sz="1400" dirty="0">
                <a:solidFill>
                  <a:prstClr val="black"/>
                </a:solidFill>
                <a:latin typeface="Consolas" pitchFamily="49" charset="0"/>
                <a:cs typeface="Consolas" pitchFamily="49" charset="0"/>
              </a:rPr>
              <a:t>  </a:t>
            </a:r>
            <a:r>
              <a:rPr lang="en-US" sz="1400" dirty="0">
                <a:solidFill>
                  <a:srgbClr val="0000FF"/>
                </a:solidFill>
                <a:latin typeface="Consolas" pitchFamily="49" charset="0"/>
                <a:cs typeface="Consolas" pitchFamily="49" charset="0"/>
              </a:rPr>
              <a:t>if</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tid</a:t>
            </a:r>
            <a:r>
              <a:rPr lang="en-US" sz="1400" dirty="0">
                <a:solidFill>
                  <a:prstClr val="black"/>
                </a:solidFill>
                <a:latin typeface="Consolas" pitchFamily="49" charset="0"/>
                <a:cs typeface="Consolas" pitchFamily="49" charset="0"/>
              </a:rPr>
              <a:t> &lt; n) {</a:t>
            </a:r>
          </a:p>
          <a:p>
            <a:r>
              <a:rPr lang="en-US" sz="1400" dirty="0">
                <a:solidFill>
                  <a:prstClr val="black"/>
                </a:solidFill>
                <a:latin typeface="Consolas" pitchFamily="49" charset="0"/>
                <a:cs typeface="Consolas" pitchFamily="49" charset="0"/>
              </a:rPr>
              <a:t>    a[</a:t>
            </a:r>
            <a:r>
              <a:rPr lang="en-US" sz="1400" dirty="0" err="1">
                <a:solidFill>
                  <a:prstClr val="black"/>
                </a:solidFill>
                <a:latin typeface="Consolas" pitchFamily="49" charset="0"/>
                <a:cs typeface="Consolas" pitchFamily="49" charset="0"/>
              </a:rPr>
              <a:t>tid</a:t>
            </a:r>
            <a:r>
              <a:rPr lang="en-US" sz="1400" dirty="0">
                <a:solidFill>
                  <a:prstClr val="black"/>
                </a:solidFill>
                <a:latin typeface="Consolas" pitchFamily="49" charset="0"/>
                <a:cs typeface="Consolas" pitchFamily="49" charset="0"/>
              </a:rPr>
              <a:t>] = </a:t>
            </a:r>
            <a:r>
              <a:rPr lang="en-US" sz="1400" dirty="0" err="1">
                <a:solidFill>
                  <a:prstClr val="black"/>
                </a:solidFill>
                <a:latin typeface="Consolas" pitchFamily="49" charset="0"/>
                <a:cs typeface="Consolas" pitchFamily="49" charset="0"/>
              </a:rPr>
              <a:t>tid</a:t>
            </a:r>
            <a:r>
              <a:rPr lang="en-US" sz="1400" dirty="0">
                <a:solidFill>
                  <a:prstClr val="black"/>
                </a:solidFill>
                <a:latin typeface="Consolas" pitchFamily="49" charset="0"/>
                <a:cs typeface="Consolas" pitchFamily="49" charset="0"/>
              </a:rPr>
              <a:t>;</a:t>
            </a:r>
          </a:p>
          <a:p>
            <a:r>
              <a:rPr lang="en-US" sz="1400" dirty="0">
                <a:solidFill>
                  <a:prstClr val="black"/>
                </a:solidFill>
                <a:latin typeface="Consolas" pitchFamily="49" charset="0"/>
                <a:cs typeface="Consolas" pitchFamily="49" charset="0"/>
              </a:rPr>
              <a:t>  }</a:t>
            </a:r>
          </a:p>
          <a:p>
            <a:r>
              <a:rPr lang="en-US" sz="1400" dirty="0">
                <a:solidFill>
                  <a:prstClr val="black"/>
                </a:solidFill>
                <a:latin typeface="Consolas" pitchFamily="49" charset="0"/>
                <a:cs typeface="Consolas" pitchFamily="49" charset="0"/>
              </a:rPr>
              <a:t>}</a:t>
            </a:r>
          </a:p>
        </p:txBody>
      </p:sp>
    </p:spTree>
    <p:extLst>
      <p:ext uri="{BB962C8B-B14F-4D97-AF65-F5344CB8AC3E}">
        <p14:creationId xmlns:p14="http://schemas.microsoft.com/office/powerpoint/2010/main" val="1928602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2930" name="Rectangle 2"/>
          <p:cNvSpPr>
            <a:spLocks noGrp="1" noChangeArrowheads="1"/>
          </p:cNvSpPr>
          <p:nvPr>
            <p:ph type="title"/>
          </p:nvPr>
        </p:nvSpPr>
        <p:spPr/>
        <p:txBody>
          <a:bodyPr/>
          <a:lstStyle/>
          <a:p>
            <a:r>
              <a:rPr lang="en-US" sz="3200" dirty="0"/>
              <a:t>More on the </a:t>
            </a:r>
            <a:r>
              <a:rPr lang="en-US" sz="3200" dirty="0" err="1"/>
              <a:t>nvcc</a:t>
            </a:r>
            <a:r>
              <a:rPr lang="en-US" sz="3200" dirty="0"/>
              <a:t> compiler</a:t>
            </a:r>
          </a:p>
        </p:txBody>
      </p:sp>
      <p:sp>
        <p:nvSpPr>
          <p:cNvPr id="3" name="Slide Number Placeholder 2"/>
          <p:cNvSpPr>
            <a:spLocks noGrp="1"/>
          </p:cNvSpPr>
          <p:nvPr>
            <p:ph type="sldNum" sz="quarter" idx="12"/>
          </p:nvPr>
        </p:nvSpPr>
        <p:spPr/>
        <p:txBody>
          <a:bodyPr/>
          <a:lstStyle/>
          <a:p>
            <a:fld id="{2607EFA3-406F-4E56-9DD2-4C036976C4CD}" type="slidenum">
              <a:rPr lang="en-US" altLang="en-US" smtClean="0"/>
              <a:pPr/>
              <a:t>15</a:t>
            </a:fld>
            <a:endParaRPr lang="en-US" altLang="en-US" dirty="0"/>
          </a:p>
        </p:txBody>
      </p:sp>
      <p:graphicFrame>
        <p:nvGraphicFramePr>
          <p:cNvPr id="893108" name="Group 180"/>
          <p:cNvGraphicFramePr>
            <a:graphicFrameLocks noGrp="1"/>
          </p:cNvGraphicFramePr>
          <p:nvPr/>
        </p:nvGraphicFramePr>
        <p:xfrm>
          <a:off x="2057399" y="2109355"/>
          <a:ext cx="8229600" cy="3566160"/>
        </p:xfrm>
        <a:graphic>
          <a:graphicData uri="http://schemas.openxmlformats.org/drawingml/2006/table">
            <a:tbl>
              <a:tblPr/>
              <a:tblGrid>
                <a:gridCol w="2511425">
                  <a:extLst>
                    <a:ext uri="{9D8B030D-6E8A-4147-A177-3AD203B41FA5}">
                      <a16:colId xmlns:a16="http://schemas.microsoft.com/office/drawing/2014/main" val="20000"/>
                    </a:ext>
                  </a:extLst>
                </a:gridCol>
                <a:gridCol w="5718175">
                  <a:extLst>
                    <a:ext uri="{9D8B030D-6E8A-4147-A177-3AD203B41FA5}">
                      <a16:colId xmlns:a16="http://schemas.microsoft.com/office/drawing/2014/main" val="20001"/>
                    </a:ext>
                  </a:extLst>
                </a:gridCol>
              </a:tblGrid>
              <a:tr h="303213">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mn-lt"/>
                          <a:cs typeface="Arial" pitchFamily="34" charset="0"/>
                        </a:rPr>
                        <a:t>File suffix</a:t>
                      </a:r>
                      <a:endParaRPr kumimoji="0" lang="en-US" sz="1800" b="0" i="0" u="none" strike="noStrike" cap="none" normalizeH="0" baseline="0" dirty="0">
                        <a:ln>
                          <a:noFill/>
                        </a:ln>
                        <a:solidFill>
                          <a:schemeClr val="tx1"/>
                        </a:solidFill>
                        <a:effectLst/>
                        <a:latin typeface="+mn-lt"/>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cs typeface="Arial" pitchFamily="34" charset="0"/>
                        </a:rPr>
                        <a:t>How the nvcc compiler interprets the file</a:t>
                      </a:r>
                      <a:endParaRPr kumimoji="0" lang="en-US" sz="1800" b="0" i="0" u="none" strike="noStrike" cap="none" normalizeH="0" baseline="0">
                        <a:ln>
                          <a:noFill/>
                        </a:ln>
                        <a:solidFill>
                          <a:schemeClr val="tx1"/>
                        </a:solidFill>
                        <a:effectLst/>
                        <a:latin typeface="+mn-lt"/>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extLst>
                  <a:ext uri="{0D108BD9-81ED-4DB2-BD59-A6C34878D82A}">
                    <a16:rowId xmlns:a16="http://schemas.microsoft.com/office/drawing/2014/main" val="10000"/>
                  </a:ext>
                </a:extLst>
              </a:tr>
              <a:tr h="30321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cs typeface="Arial" pitchFamily="34" charset="0"/>
                        </a:rPr>
                        <a:t>.cu</a:t>
                      </a:r>
                      <a:endParaRPr kumimoji="0" lang="en-US" sz="1800" b="0" i="0" u="none" strike="noStrike" cap="none" normalizeH="0" baseline="0" dirty="0">
                        <a:ln>
                          <a:noFill/>
                        </a:ln>
                        <a:solidFill>
                          <a:schemeClr val="tx1"/>
                        </a:solidFill>
                        <a:effectLst/>
                        <a:latin typeface="+mn-lt"/>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cs typeface="Arial" pitchFamily="34" charset="0"/>
                        </a:rPr>
                        <a:t>CUDA source file, containing host and device code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321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a:t>
                      </a:r>
                      <a:r>
                        <a:rPr kumimoji="0" lang="en-US" sz="1800" b="0" i="0" u="none" strike="noStrike" cap="none" normalizeH="0" baseline="0" dirty="0" err="1">
                          <a:ln>
                            <a:noFill/>
                          </a:ln>
                          <a:solidFill>
                            <a:schemeClr val="tx1"/>
                          </a:solidFill>
                          <a:effectLst/>
                          <a:latin typeface="+mn-lt"/>
                        </a:rPr>
                        <a:t>cuh</a:t>
                      </a:r>
                      <a:endParaRPr kumimoji="0" lang="en-US" sz="1800" b="0" i="0" u="none" strike="noStrike" cap="none" normalizeH="0" baseline="0" dirty="0">
                        <a:ln>
                          <a:noFill/>
                        </a:ln>
                        <a:solidFill>
                          <a:schemeClr val="tx1"/>
                        </a:solidFill>
                        <a:effectLst/>
                        <a:latin typeface="+mn-lt"/>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cs typeface="Arial" pitchFamily="34" charset="0"/>
                        </a:rPr>
                        <a:t>CUDA header files, containing host and device code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14780589"/>
                  </a:ext>
                </a:extLst>
              </a:tr>
              <a:tr h="30321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cs typeface="Arial" pitchFamily="34" charset="0"/>
                        </a:rPr>
                        <a:t>.cup</a:t>
                      </a:r>
                      <a:endParaRPr kumimoji="0" lang="en-US" sz="1800" b="0" i="0" u="none" strike="noStrike" cap="none" normalizeH="0" baseline="0" dirty="0">
                        <a:ln>
                          <a:noFill/>
                        </a:ln>
                        <a:solidFill>
                          <a:schemeClr val="tx1"/>
                        </a:solidFill>
                        <a:effectLst/>
                        <a:latin typeface="+mn-lt"/>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cs typeface="Arial" pitchFamily="34" charset="0"/>
                        </a:rPr>
                        <a:t>Preprocessed CUDA source file, containing host code and device functions</a:t>
                      </a:r>
                      <a:endParaRPr kumimoji="0" lang="en-US" sz="1800" b="0" i="0" u="none" strike="noStrike" cap="none" normalizeH="0" baseline="0" dirty="0">
                        <a:ln>
                          <a:noFill/>
                        </a:ln>
                        <a:solidFill>
                          <a:schemeClr val="tx1"/>
                        </a:solidFill>
                        <a:effectLst/>
                        <a:latin typeface="+mn-lt"/>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16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cs typeface="Arial" pitchFamily="34" charset="0"/>
                        </a:rPr>
                        <a:t>.c</a:t>
                      </a:r>
                      <a:endParaRPr kumimoji="0" lang="en-US" sz="1800" b="0" i="0" u="none" strike="noStrike" cap="none" normalizeH="0" baseline="0" dirty="0">
                        <a:ln>
                          <a:noFill/>
                        </a:ln>
                        <a:solidFill>
                          <a:schemeClr val="tx1"/>
                        </a:solidFill>
                        <a:effectLst/>
                        <a:latin typeface="+mn-lt"/>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cs typeface="Arial" pitchFamily="34" charset="0"/>
                        </a:rPr>
                        <a:t>C source file</a:t>
                      </a:r>
                      <a:endParaRPr kumimoji="0" lang="en-US" sz="1800" b="0" i="0" u="none" strike="noStrike" cap="none" normalizeH="0" baseline="0" dirty="0">
                        <a:ln>
                          <a:noFill/>
                        </a:ln>
                        <a:solidFill>
                          <a:schemeClr val="tx1"/>
                        </a:solidFill>
                        <a:effectLst/>
                        <a:latin typeface="+mn-lt"/>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321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mn-lt"/>
                          <a:cs typeface="Arial" pitchFamily="34" charset="0"/>
                        </a:rPr>
                        <a:t>.cc, .cxx, .cpp</a:t>
                      </a:r>
                      <a:endParaRPr kumimoji="0" lang="en-US" sz="1800" b="0" i="0" u="none" strike="noStrike" cap="none" normalizeH="0" baseline="0">
                        <a:ln>
                          <a:noFill/>
                        </a:ln>
                        <a:solidFill>
                          <a:schemeClr val="tx1"/>
                        </a:solidFill>
                        <a:effectLst/>
                        <a:latin typeface="+mn-lt"/>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cs typeface="Arial" pitchFamily="34" charset="0"/>
                        </a:rPr>
                        <a:t>C++ source file</a:t>
                      </a:r>
                      <a:endParaRPr kumimoji="0" lang="en-US" sz="1800" b="0" i="0" u="none" strike="noStrike" cap="none" normalizeH="0" baseline="0" dirty="0">
                        <a:ln>
                          <a:noFill/>
                        </a:ln>
                        <a:solidFill>
                          <a:schemeClr val="tx1"/>
                        </a:solidFill>
                        <a:effectLst/>
                        <a:latin typeface="+mn-lt"/>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321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mn-lt"/>
                          <a:cs typeface="Arial" pitchFamily="34" charset="0"/>
                        </a:rPr>
                        <a:t>.gpu</a:t>
                      </a:r>
                      <a:endParaRPr kumimoji="0" lang="en-US" sz="1800" b="0" i="0" u="none" strike="noStrike" cap="none" normalizeH="0" baseline="0">
                        <a:ln>
                          <a:noFill/>
                        </a:ln>
                        <a:solidFill>
                          <a:schemeClr val="tx1"/>
                        </a:solidFill>
                        <a:effectLst/>
                        <a:latin typeface="+mn-lt"/>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cs typeface="Arial" pitchFamily="34" charset="0"/>
                        </a:rPr>
                        <a:t>GPU intermediate file (device code only)</a:t>
                      </a:r>
                      <a:endParaRPr kumimoji="0" lang="en-US" sz="1800" b="0" i="0" u="none" strike="noStrike" cap="none" normalizeH="0" baseline="0" dirty="0">
                        <a:ln>
                          <a:noFill/>
                        </a:ln>
                        <a:solidFill>
                          <a:schemeClr val="tx1"/>
                        </a:solidFill>
                        <a:effectLst/>
                        <a:latin typeface="+mn-lt"/>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321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mn-lt"/>
                          <a:cs typeface="Arial" pitchFamily="34" charset="0"/>
                        </a:rPr>
                        <a:t>.ptx</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cs typeface="Arial" pitchFamily="34" charset="0"/>
                        </a:rPr>
                        <a:t>PTX intermediate assembly file (device code only)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0321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mn-lt"/>
                          <a:cs typeface="Arial" pitchFamily="34" charset="0"/>
                        </a:rPr>
                        <a:t>.cubin</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cs typeface="Arial" pitchFamily="34" charset="0"/>
                        </a:rPr>
                        <a:t>CUDA device only binary file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747522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JIT story</a:t>
            </a:r>
          </a:p>
        </p:txBody>
      </p:sp>
      <p:sp>
        <p:nvSpPr>
          <p:cNvPr id="3" name="Content Placeholder 2"/>
          <p:cNvSpPr>
            <a:spLocks noGrp="1"/>
          </p:cNvSpPr>
          <p:nvPr>
            <p:ph idx="1"/>
          </p:nvPr>
        </p:nvSpPr>
        <p:spPr/>
        <p:txBody>
          <a:bodyPr vert="horz" lIns="91440" tIns="45720" rIns="91440" bIns="45720" rtlCol="0" anchor="t">
            <a:normAutofit fontScale="85000" lnSpcReduction="10000"/>
          </a:bodyPr>
          <a:lstStyle/>
          <a:p>
            <a:r>
              <a:rPr lang="en-US" dirty="0"/>
              <a:t>C code gets converted into an Intermediate Representation (IR) called NVVM IR</a:t>
            </a:r>
          </a:p>
          <a:p>
            <a:r>
              <a:rPr lang="en-US" dirty="0">
                <a:cs typeface="Calibri"/>
              </a:rPr>
              <a:t>NVVM IR is then converted to PTX assembly</a:t>
            </a:r>
          </a:p>
          <a:p>
            <a:r>
              <a:rPr lang="en-US" dirty="0"/>
              <a:t>PTX assembly gets assembled into binary code for some number of GPU targets (“</a:t>
            </a:r>
            <a:r>
              <a:rPr lang="en-US" dirty="0" err="1"/>
              <a:t>cubin</a:t>
            </a:r>
            <a:r>
              <a:rPr lang="en-US" dirty="0"/>
              <a:t>”)</a:t>
            </a:r>
            <a:endParaRPr lang="en-US" dirty="0">
              <a:cs typeface="Calibri"/>
            </a:endParaRPr>
          </a:p>
          <a:p>
            <a:endParaRPr lang="en-US" dirty="0"/>
          </a:p>
          <a:p>
            <a:r>
              <a:rPr lang="en-US" dirty="0"/>
              <a:t>Why the intermediate steps?</a:t>
            </a:r>
            <a:endParaRPr lang="en-US" dirty="0">
              <a:cs typeface="Calibri"/>
            </a:endParaRPr>
          </a:p>
          <a:p>
            <a:endParaRPr lang="en-US" dirty="0"/>
          </a:p>
          <a:p>
            <a:r>
              <a:rPr lang="en-US" dirty="0"/>
              <a:t>Brings into the picture the concept of just-in-time (JIT) compiling </a:t>
            </a:r>
          </a:p>
          <a:p>
            <a:pPr lvl="1"/>
            <a:r>
              <a:rPr lang="en-US" dirty="0">
                <a:cs typeface="Calibri"/>
              </a:rPr>
              <a:t>Compilers for other languages can generate this intermediate representation rather than implementing a dialect of PTX assembly for each frontend language (Clang and CUDA Fortran do this) </a:t>
            </a:r>
          </a:p>
          <a:p>
            <a:pPr lvl="1"/>
            <a:r>
              <a:rPr lang="en-US" dirty="0"/>
              <a:t>PTX material can be converted at run-time into </a:t>
            </a:r>
            <a:r>
              <a:rPr lang="en-US" dirty="0" err="1"/>
              <a:t>cubin</a:t>
            </a:r>
            <a:r>
              <a:rPr lang="en-US" dirty="0"/>
              <a:t> instructions</a:t>
            </a:r>
            <a:endParaRPr lang="en-US" dirty="0">
              <a:cs typeface="Calibri"/>
            </a:endParaRPr>
          </a:p>
          <a:p>
            <a:endParaRPr lang="en-US" dirty="0"/>
          </a:p>
          <a:p>
            <a:r>
              <a:rPr lang="en-US" dirty="0"/>
              <a:t>Why bother with JIT?</a:t>
            </a:r>
          </a:p>
          <a:p>
            <a:pPr lvl="1"/>
            <a:r>
              <a:rPr lang="en-US" dirty="0"/>
              <a:t>CON: JIT increases the load-time of an application (since an additional compile step needs to happen)</a:t>
            </a:r>
          </a:p>
          <a:p>
            <a:pPr lvl="1"/>
            <a:r>
              <a:rPr lang="en-US" dirty="0"/>
              <a:t>PRO: Allows the app to benefit from newer devices (better compilers, more advanced features supported by the hardware)</a:t>
            </a:r>
          </a:p>
          <a:p>
            <a:pPr lvl="2"/>
            <a:r>
              <a:rPr lang="en-US" dirty="0"/>
              <a:t>The only way an app can run on a device that didn’t exist at the time the PTX was generated</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6219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JIT and the magic of –code and –arch </a:t>
            </a:r>
            <a:r>
              <a:rPr lang="en-US" dirty="0" err="1"/>
              <a:t>nvcc</a:t>
            </a:r>
            <a:r>
              <a:rPr lang="en-US" dirty="0"/>
              <a:t> flags</a:t>
            </a:r>
          </a:p>
        </p:txBody>
      </p:sp>
      <p:sp>
        <p:nvSpPr>
          <p:cNvPr id="3" name="Content Placeholder 2"/>
          <p:cNvSpPr>
            <a:spLocks noGrp="1"/>
          </p:cNvSpPr>
          <p:nvPr>
            <p:ph idx="1"/>
          </p:nvPr>
        </p:nvSpPr>
        <p:spPr/>
        <p:txBody>
          <a:bodyPr/>
          <a:lstStyle/>
          <a:p>
            <a:endParaRPr lang="en-US" dirty="0"/>
          </a:p>
          <a:p>
            <a:endParaRPr lang="en-US" dirty="0"/>
          </a:p>
          <a:p>
            <a:r>
              <a:rPr lang="en-US" dirty="0"/>
              <a:t>How does one control how PTX is generated?</a:t>
            </a:r>
          </a:p>
          <a:p>
            <a:endParaRPr lang="en-US" dirty="0"/>
          </a:p>
          <a:p>
            <a:endParaRPr lang="en-US" dirty="0"/>
          </a:p>
          <a:p>
            <a:endParaRPr lang="en-US" dirty="0"/>
          </a:p>
          <a:p>
            <a:r>
              <a:rPr lang="en-US" dirty="0"/>
              <a:t>How does one control how the </a:t>
            </a:r>
            <a:r>
              <a:rPr lang="en-US" dirty="0" err="1"/>
              <a:t>cubin</a:t>
            </a:r>
            <a:r>
              <a:rPr lang="en-US" dirty="0"/>
              <a:t> is generated?</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80129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stuck with a CC, via the </a:t>
            </a:r>
            <a:r>
              <a:rPr lang="en-US" dirty="0">
                <a:latin typeface="Consolas" panose="020B0609020204030204" pitchFamily="49" charset="0"/>
              </a:rPr>
              <a:t>–code</a:t>
            </a:r>
            <a:r>
              <a:rPr lang="en-US" dirty="0"/>
              <a:t> flag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endParaRPr lang="en-US" dirty="0"/>
              </a:p>
              <a:p>
                <a:r>
                  <a:rPr lang="en-US" dirty="0"/>
                  <a:t>Compiling to produce </a:t>
                </a:r>
                <a:r>
                  <a:rPr lang="en-US" dirty="0" err="1"/>
                  <a:t>cubin</a:t>
                </a:r>
                <a:r>
                  <a:rPr lang="en-US" dirty="0"/>
                  <a:t> </a:t>
                </a:r>
                <a:r>
                  <a:rPr lang="en-US" u="sng" dirty="0"/>
                  <a:t>binary</a:t>
                </a:r>
                <a:r>
                  <a:rPr lang="en-US" dirty="0"/>
                  <a:t> code for CC 3.5 done like this</a:t>
                </a:r>
              </a:p>
              <a:p>
                <a:pPr marL="0" indent="0">
                  <a:buNone/>
                </a:pPr>
                <a:r>
                  <a:rPr lang="en-US" dirty="0">
                    <a:latin typeface="Consolas" panose="020B0609020204030204" pitchFamily="49" charset="0"/>
                  </a:rPr>
                  <a:t>&gt;&gt; </a:t>
                </a:r>
                <a:r>
                  <a:rPr lang="en-US" dirty="0" err="1">
                    <a:latin typeface="Consolas" panose="020B0609020204030204" pitchFamily="49" charset="0"/>
                  </a:rPr>
                  <a:t>nvcc</a:t>
                </a:r>
                <a:r>
                  <a:rPr lang="en-US" dirty="0">
                    <a:latin typeface="Consolas" panose="020B0609020204030204" pitchFamily="49" charset="0"/>
                  </a:rPr>
                  <a:t> –</a:t>
                </a:r>
                <a:r>
                  <a:rPr lang="en-US" dirty="0">
                    <a:solidFill>
                      <a:srgbClr val="0070C0"/>
                    </a:solidFill>
                    <a:latin typeface="Consolas" panose="020B0609020204030204" pitchFamily="49" charset="0"/>
                  </a:rPr>
                  <a:t>code</a:t>
                </a:r>
                <a:r>
                  <a:rPr lang="en-US" dirty="0">
                    <a:latin typeface="Consolas" panose="020B0609020204030204" pitchFamily="49" charset="0"/>
                  </a:rPr>
                  <a:t>=sm_35 …</a:t>
                </a:r>
                <a:r>
                  <a:rPr lang="en-US" dirty="0" err="1">
                    <a:latin typeface="Consolas" panose="020B0609020204030204" pitchFamily="49" charset="0"/>
                  </a:rPr>
                  <a:t>otherstuff</a:t>
                </a:r>
                <a:r>
                  <a:rPr lang="en-US" dirty="0">
                    <a:latin typeface="Consolas" panose="020B0609020204030204" pitchFamily="49" charset="0"/>
                  </a:rPr>
                  <a:t>…</a:t>
                </a:r>
              </a:p>
              <a:p>
                <a:endParaRPr lang="en-US" dirty="0"/>
              </a:p>
              <a:p>
                <a:r>
                  <a:rPr lang="en-US" dirty="0"/>
                  <a:t>You are stuck with 3.5 CC, you can’t run this on a device of CC 4.0</a:t>
                </a:r>
              </a:p>
              <a:p>
                <a:pPr lvl="1"/>
                <a:r>
                  <a:rPr lang="en-US" dirty="0"/>
                  <a:t>Rule: A </a:t>
                </a:r>
                <a:r>
                  <a:rPr lang="en-US" dirty="0" err="1"/>
                  <a:t>cubin</a:t>
                </a:r>
                <a:r>
                  <a:rPr lang="en-US" dirty="0"/>
                  <a:t> object generated for CC </a:t>
                </a:r>
                <a14:m>
                  <m:oMath xmlns:m="http://schemas.openxmlformats.org/officeDocument/2006/math">
                    <m:r>
                      <a:rPr lang="en-US" i="1" dirty="0" smtClean="0">
                        <a:latin typeface="Cambria Math" panose="02040503050406030204" pitchFamily="18" charset="0"/>
                      </a:rPr>
                      <m:t>𝑋</m:t>
                    </m:r>
                    <m:r>
                      <a:rPr lang="en-US" i="1" dirty="0" smtClean="0">
                        <a:latin typeface="Cambria Math" panose="02040503050406030204" pitchFamily="18" charset="0"/>
                      </a:rPr>
                      <m:t>.</m:t>
                    </m:r>
                    <m:r>
                      <a:rPr lang="en-US" i="1" dirty="0" smtClean="0">
                        <a:latin typeface="Cambria Math" panose="02040503050406030204" pitchFamily="18" charset="0"/>
                      </a:rPr>
                      <m:t>𝑦</m:t>
                    </m:r>
                  </m:oMath>
                </a14:m>
                <a:r>
                  <a:rPr lang="en-US" dirty="0"/>
                  <a:t> will only run on hardware of CC </a:t>
                </a:r>
                <a14:m>
                  <m:oMath xmlns:m="http://schemas.openxmlformats.org/officeDocument/2006/math">
                    <m:r>
                      <a:rPr lang="en-US" i="1" dirty="0" smtClean="0">
                        <a:latin typeface="Cambria Math" panose="02040503050406030204" pitchFamily="18" charset="0"/>
                      </a:rPr>
                      <m:t>𝑋</m:t>
                    </m:r>
                    <m:r>
                      <a:rPr lang="en-US" i="1" dirty="0" smtClean="0">
                        <a:latin typeface="Cambria Math" panose="02040503050406030204" pitchFamily="18" charset="0"/>
                      </a:rPr>
                      <m:t>.</m:t>
                    </m:r>
                    <m:r>
                      <a:rPr lang="en-US" i="1" dirty="0" smtClean="0">
                        <a:latin typeface="Cambria Math" panose="02040503050406030204" pitchFamily="18" charset="0"/>
                      </a:rPr>
                      <m:t>𝑧</m:t>
                    </m:r>
                  </m:oMath>
                </a14:m>
                <a:r>
                  <a:rPr lang="en-US" dirty="0"/>
                  <a:t>, where </a:t>
                </a:r>
                <a14:m>
                  <m:oMath xmlns:m="http://schemas.openxmlformats.org/officeDocument/2006/math">
                    <m:r>
                      <m:rPr>
                        <m:sty m:val="p"/>
                      </m:rPr>
                      <a:rPr lang="en-US">
                        <a:latin typeface="Cambria Math" panose="02040503050406030204" pitchFamily="18" charset="0"/>
                      </a:rPr>
                      <m:t>z</m:t>
                    </m:r>
                    <m:r>
                      <a:rPr lang="en-US" b="0" i="1" smtClean="0">
                        <a:latin typeface="Cambria Math" panose="02040503050406030204" pitchFamily="18" charset="0"/>
                      </a:rPr>
                      <m:t>≥</m:t>
                    </m:r>
                    <m:r>
                      <a:rPr lang="en-US" b="0" i="1" smtClean="0">
                        <a:latin typeface="Cambria Math" panose="02040503050406030204" pitchFamily="18" charset="0"/>
                      </a:rPr>
                      <m:t>𝑦</m:t>
                    </m:r>
                  </m:oMath>
                </a14:m>
                <a:endParaRPr lang="en-US" dirty="0"/>
              </a:p>
              <a:p>
                <a:endParaRPr lang="en-US" dirty="0"/>
              </a:p>
              <a:p>
                <a:r>
                  <a:rPr lang="en-US" dirty="0"/>
                  <a:t>Using the </a:t>
                </a:r>
                <a:r>
                  <a:rPr lang="en-US" dirty="0" err="1">
                    <a:latin typeface="Consolas" panose="020B0609020204030204" pitchFamily="49" charset="0"/>
                  </a:rPr>
                  <a:t>nvcc</a:t>
                </a:r>
                <a:r>
                  <a:rPr lang="en-US" dirty="0"/>
                  <a:t> command above is ok as long as you know *for sure* that you only run on a certain card (like your personal laptop, office desktop, etc.)</a:t>
                </a:r>
              </a:p>
              <a:p>
                <a:endParaRPr lang="en-US" dirty="0"/>
              </a:p>
              <a:p>
                <a:r>
                  <a:rPr lang="en-US" dirty="0"/>
                  <a:t>Not good if you want to distribute the app to be run by other folks with unknown hardware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76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25764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word on PTX compatibility, and the role of the –arch flag</a:t>
            </a:r>
          </a:p>
        </p:txBody>
      </p:sp>
      <p:sp>
        <p:nvSpPr>
          <p:cNvPr id="3" name="Content Placeholder 2"/>
          <p:cNvSpPr>
            <a:spLocks noGrp="1"/>
          </p:cNvSpPr>
          <p:nvPr>
            <p:ph idx="1"/>
          </p:nvPr>
        </p:nvSpPr>
        <p:spPr/>
        <p:txBody>
          <a:bodyPr/>
          <a:lstStyle/>
          <a:p>
            <a:endParaRPr lang="en-US" dirty="0"/>
          </a:p>
          <a:p>
            <a:r>
              <a:rPr lang="en-US" dirty="0"/>
              <a:t>Some CUDA features supported only on devices of higher CC</a:t>
            </a:r>
          </a:p>
          <a:p>
            <a:pPr lvl="1"/>
            <a:r>
              <a:rPr lang="en-US" dirty="0"/>
              <a:t>Example: unified (managed) memory</a:t>
            </a:r>
          </a:p>
          <a:p>
            <a:endParaRPr lang="en-US" dirty="0"/>
          </a:p>
          <a:p>
            <a:r>
              <a:rPr lang="en-US" dirty="0"/>
              <a:t>You can control the C to PTX translation so that you do/don’t pick certain CUDA features</a:t>
            </a:r>
          </a:p>
          <a:p>
            <a:endParaRPr lang="en-US" dirty="0"/>
          </a:p>
          <a:p>
            <a:r>
              <a:rPr lang="en-US" dirty="0"/>
              <a:t>Example: Warp Shuffle Function available only in CC 3.0 and above</a:t>
            </a:r>
          </a:p>
          <a:p>
            <a:pPr lvl="1"/>
            <a:r>
              <a:rPr lang="en-US" dirty="0"/>
              <a:t>Code that contains Warp Shuffle functionality should be compiled with this in mind</a:t>
            </a:r>
          </a:p>
          <a:p>
            <a:pPr lvl="2"/>
            <a:r>
              <a:rPr lang="en-US" dirty="0"/>
              <a:t>Accomplished by the use of the </a:t>
            </a:r>
            <a:r>
              <a:rPr lang="en-US" dirty="0">
                <a:latin typeface="Consolas" panose="020B0609020204030204" pitchFamily="49" charset="0"/>
              </a:rPr>
              <a:t>–arch=compute_30</a:t>
            </a:r>
            <a:r>
              <a:rPr lang="en-US" dirty="0"/>
              <a:t> flag on </a:t>
            </a:r>
            <a:r>
              <a:rPr lang="en-US" dirty="0" err="1">
                <a:latin typeface="Consolas" panose="020B0609020204030204" pitchFamily="49" charset="0"/>
              </a:rPr>
              <a:t>nvcc</a:t>
            </a:r>
            <a:r>
              <a:rPr lang="en-US" dirty="0"/>
              <a:t>  </a:t>
            </a:r>
          </a:p>
          <a:p>
            <a:pPr marL="914400" lvl="2" indent="0">
              <a:buNone/>
            </a:pPr>
            <a:r>
              <a:rPr lang="en-US" dirty="0">
                <a:latin typeface="Consolas" panose="020B0609020204030204" pitchFamily="49" charset="0"/>
              </a:rPr>
              <a:t>&gt;&gt; </a:t>
            </a:r>
            <a:r>
              <a:rPr lang="en-US" dirty="0" err="1">
                <a:latin typeface="Consolas" panose="020B0609020204030204" pitchFamily="49" charset="0"/>
              </a:rPr>
              <a:t>nvcc</a:t>
            </a:r>
            <a:r>
              <a:rPr lang="en-US" dirty="0">
                <a:latin typeface="Consolas" panose="020B0609020204030204" pitchFamily="49" charset="0"/>
              </a:rPr>
              <a:t> –arch=compute_30 …</a:t>
            </a:r>
            <a:r>
              <a:rPr lang="en-US" dirty="0" err="1">
                <a:latin typeface="Consolas" panose="020B0609020204030204" pitchFamily="49" charset="0"/>
              </a:rPr>
              <a:t>blahblah</a:t>
            </a:r>
            <a:r>
              <a:rPr lang="en-US" dirty="0">
                <a:latin typeface="Consolas" panose="020B0609020204030204" pitchFamily="49" charset="0"/>
              </a:rPr>
              <a:t>…</a:t>
            </a:r>
          </a:p>
          <a:p>
            <a:pPr lvl="2"/>
            <a:r>
              <a:rPr lang="en-US" dirty="0"/>
              <a:t>NOTE: the PTX generated by the above can then be compiled to </a:t>
            </a:r>
            <a:r>
              <a:rPr lang="en-US" dirty="0" err="1"/>
              <a:t>cubin</a:t>
            </a:r>
            <a:r>
              <a:rPr lang="en-US" dirty="0"/>
              <a:t> to run on higher CC</a:t>
            </a:r>
          </a:p>
          <a:p>
            <a:pPr lvl="3"/>
            <a:r>
              <a:rPr lang="en-US" dirty="0"/>
              <a:t>Recall the </a:t>
            </a:r>
            <a:r>
              <a:rPr lang="en-US" dirty="0" err="1"/>
              <a:t>cubin</a:t>
            </a:r>
            <a:r>
              <a:rPr lang="en-US" dirty="0"/>
              <a:t> generation control by the –code flag</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090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Quote of the day</a:t>
            </a:r>
          </a:p>
        </p:txBody>
      </p:sp>
      <p:sp>
        <p:nvSpPr>
          <p:cNvPr id="3" name="Content Placeholder 2"/>
          <p:cNvSpPr>
            <a:spLocks noGrp="1"/>
          </p:cNvSpPr>
          <p:nvPr>
            <p:ph idx="1"/>
          </p:nvPr>
        </p:nvSpPr>
        <p:spPr>
          <a:xfrm>
            <a:off x="687351" y="3381947"/>
            <a:ext cx="10817298" cy="681134"/>
          </a:xfrm>
        </p:spPr>
        <p:txBody>
          <a:bodyPr>
            <a:normAutofit fontScale="92500" lnSpcReduction="10000"/>
          </a:bodyPr>
          <a:lstStyle/>
          <a:p>
            <a:pPr marL="0" indent="0" algn="r">
              <a:buNone/>
            </a:pPr>
            <a:r>
              <a:rPr lang="en-US" dirty="0" smtClean="0"/>
              <a:t>“</a:t>
            </a:r>
            <a:r>
              <a:rPr lang="en-US" dirty="0"/>
              <a:t>You see things; you say, 'Why?' But I dream things that never were; and I say 'Why not?”</a:t>
            </a:r>
          </a:p>
          <a:p>
            <a:pPr marL="0" indent="0" algn="r">
              <a:buNone/>
            </a:pPr>
            <a:r>
              <a:rPr lang="en-US" sz="1300" dirty="0" smtClean="0"/>
              <a:t>-- </a:t>
            </a:r>
            <a:r>
              <a:rPr lang="da-DK" sz="1300" dirty="0"/>
              <a:t>George Bernard Shaw, </a:t>
            </a:r>
            <a:r>
              <a:rPr lang="da-DK" sz="1300" dirty="0" smtClean="0"/>
              <a:t>Irish playright, 1925 Nobel prize winner in Literature, </a:t>
            </a:r>
            <a:r>
              <a:rPr lang="en-US" sz="1300" dirty="0" smtClean="0"/>
              <a:t>[1856 - 1950]</a:t>
            </a:r>
            <a:endParaRPr lang="en-US" sz="1300" dirty="0"/>
          </a:p>
          <a:p>
            <a:pPr algn="r"/>
            <a:endParaRPr lang="en-US" dirty="0"/>
          </a:p>
        </p:txBody>
      </p:sp>
      <p:sp>
        <p:nvSpPr>
          <p:cNvPr id="4" name="Slide Number Placeholder 3"/>
          <p:cNvSpPr>
            <a:spLocks noGrp="1"/>
          </p:cNvSpPr>
          <p:nvPr>
            <p:ph type="sldNum" sz="quarter" idx="12"/>
          </p:nvPr>
        </p:nvSpPr>
        <p:spPr/>
        <p:txBody>
          <a:bodyPr/>
          <a:lstStyle/>
          <a:p>
            <a:fld id="{67D2203D-769A-4D5A-AE4C-EA73FDE6A130}" type="slidenum">
              <a:rPr lang="en-US" smtClean="0"/>
              <a:t>2</a:t>
            </a:fld>
            <a:endParaRPr lang="en-US"/>
          </a:p>
        </p:txBody>
      </p:sp>
    </p:spTree>
    <p:extLst>
      <p:ext uri="{BB962C8B-B14F-4D97-AF65-F5344CB8AC3E}">
        <p14:creationId xmlns:p14="http://schemas.microsoft.com/office/powerpoint/2010/main" val="29975793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combining </a:t>
            </a:r>
            <a:r>
              <a:rPr lang="en-US" dirty="0">
                <a:latin typeface="Consolas" panose="020B0609020204030204" pitchFamily="49" charset="0"/>
              </a:rPr>
              <a:t>–arch</a:t>
            </a:r>
            <a:r>
              <a:rPr lang="en-US" dirty="0"/>
              <a:t> and </a:t>
            </a:r>
            <a:r>
              <a:rPr lang="en-US" dirty="0">
                <a:latin typeface="Consolas" panose="020B0609020204030204" pitchFamily="49" charset="0"/>
              </a:rPr>
              <a:t>–code</a:t>
            </a:r>
            <a:r>
              <a:rPr lang="en-US" dirty="0"/>
              <a:t> via </a:t>
            </a:r>
            <a:r>
              <a:rPr lang="en-US" dirty="0">
                <a:latin typeface="Consolas" panose="020B0609020204030204" pitchFamily="49" charset="0"/>
              </a:rPr>
              <a:t>-</a:t>
            </a:r>
            <a:r>
              <a:rPr lang="en-US" dirty="0" err="1">
                <a:latin typeface="Consolas" panose="020B0609020204030204" pitchFamily="49" charset="0"/>
              </a:rPr>
              <a:t>gencode</a:t>
            </a:r>
            <a:endParaRPr lang="en-US" dirty="0">
              <a:latin typeface="Consolas" panose="020B0609020204030204" pitchFamily="49" charset="0"/>
            </a:endParaRPr>
          </a:p>
        </p:txBody>
      </p:sp>
      <p:sp>
        <p:nvSpPr>
          <p:cNvPr id="3" name="Content Placeholder 2"/>
          <p:cNvSpPr>
            <a:spLocks noGrp="1"/>
          </p:cNvSpPr>
          <p:nvPr>
            <p:ph idx="1"/>
          </p:nvPr>
        </p:nvSpPr>
        <p:spPr/>
        <p:txBody>
          <a:bodyPr>
            <a:normAutofit fontScale="77500" lnSpcReduction="20000"/>
          </a:bodyPr>
          <a:lstStyle/>
          <a:p>
            <a:pPr marL="0" indent="0">
              <a:buNone/>
            </a:pPr>
            <a:r>
              <a:rPr lang="en-US" dirty="0">
                <a:latin typeface="Consolas" panose="020B0609020204030204" pitchFamily="49" charset="0"/>
              </a:rPr>
              <a:t>&gt;&gt; </a:t>
            </a:r>
            <a:r>
              <a:rPr lang="en-US" dirty="0" err="1">
                <a:latin typeface="Consolas" panose="020B0609020204030204" pitchFamily="49" charset="0"/>
              </a:rPr>
              <a:t>nvcc</a:t>
            </a:r>
            <a:r>
              <a:rPr lang="en-US" dirty="0">
                <a:latin typeface="Consolas" panose="020B0609020204030204" pitchFamily="49" charset="0"/>
              </a:rPr>
              <a:t> x.cu </a:t>
            </a:r>
          </a:p>
          <a:p>
            <a:pPr marL="0" indent="0">
              <a:buNone/>
            </a:pPr>
            <a:r>
              <a:rPr lang="en-US" dirty="0">
                <a:latin typeface="Consolas" panose="020B0609020204030204" pitchFamily="49" charset="0"/>
              </a:rPr>
              <a:t>	-</a:t>
            </a:r>
            <a:r>
              <a:rPr lang="en-US" dirty="0" err="1">
                <a:latin typeface="Consolas" panose="020B0609020204030204" pitchFamily="49" charset="0"/>
              </a:rPr>
              <a:t>gencode</a:t>
            </a:r>
            <a:r>
              <a:rPr lang="en-US" dirty="0">
                <a:latin typeface="Consolas" panose="020B0609020204030204" pitchFamily="49" charset="0"/>
              </a:rPr>
              <a:t> arch=compute_35,code=sm_35</a:t>
            </a:r>
          </a:p>
          <a:p>
            <a:pPr marL="0" indent="0">
              <a:buNone/>
            </a:pPr>
            <a:r>
              <a:rPr lang="en-US" dirty="0">
                <a:latin typeface="Consolas" panose="020B0609020204030204" pitchFamily="49" charset="0"/>
              </a:rPr>
              <a:t>	-</a:t>
            </a:r>
            <a:r>
              <a:rPr lang="en-US" dirty="0" err="1">
                <a:latin typeface="Consolas" panose="020B0609020204030204" pitchFamily="49" charset="0"/>
              </a:rPr>
              <a:t>gencode</a:t>
            </a:r>
            <a:r>
              <a:rPr lang="en-US" dirty="0">
                <a:latin typeface="Consolas" panose="020B0609020204030204" pitchFamily="49" charset="0"/>
              </a:rPr>
              <a:t> arch=compute_50,code=sm_50</a:t>
            </a:r>
          </a:p>
          <a:p>
            <a:pPr marL="0" indent="0">
              <a:buNone/>
            </a:pPr>
            <a:r>
              <a:rPr lang="en-US" dirty="0">
                <a:latin typeface="Consolas" panose="020B0609020204030204" pitchFamily="49" charset="0"/>
              </a:rPr>
              <a:t>	-</a:t>
            </a:r>
            <a:r>
              <a:rPr lang="en-US" dirty="0" err="1">
                <a:latin typeface="Consolas" panose="020B0609020204030204" pitchFamily="49" charset="0"/>
              </a:rPr>
              <a:t>gencode</a:t>
            </a:r>
            <a:r>
              <a:rPr lang="en-US" dirty="0">
                <a:latin typeface="Consolas" panose="020B0609020204030204" pitchFamily="49" charset="0"/>
              </a:rPr>
              <a:t> arch=compute_60,code=\'compute_60,sm_60\'</a:t>
            </a:r>
          </a:p>
          <a:p>
            <a:endParaRPr lang="en-US" dirty="0"/>
          </a:p>
          <a:p>
            <a:r>
              <a:rPr lang="en-US" dirty="0"/>
              <a:t>The </a:t>
            </a:r>
            <a:r>
              <a:rPr lang="en-US" dirty="0" err="1"/>
              <a:t>cubin</a:t>
            </a:r>
            <a:r>
              <a:rPr lang="en-US" dirty="0"/>
              <a:t> fat binary generated by this command embeds the following (it’s got bigger footprint to accommodate all):</a:t>
            </a:r>
          </a:p>
          <a:p>
            <a:pPr lvl="1"/>
            <a:r>
              <a:rPr lang="en-US" dirty="0"/>
              <a:t>Binary code generated to work on Kepler (CC 3.5)</a:t>
            </a:r>
          </a:p>
          <a:p>
            <a:pPr lvl="1"/>
            <a:r>
              <a:rPr lang="en-US" dirty="0"/>
              <a:t>Binary code generated to work on Maxwell (CC 5.0)</a:t>
            </a:r>
          </a:p>
          <a:p>
            <a:pPr lvl="1"/>
            <a:r>
              <a:rPr lang="en-US" dirty="0"/>
              <a:t>PTX and binary code to work on Pascal (CC 6.0)</a:t>
            </a:r>
          </a:p>
          <a:p>
            <a:pPr lvl="1"/>
            <a:endParaRPr lang="en-US" dirty="0"/>
          </a:p>
          <a:p>
            <a:pPr lvl="1"/>
            <a:r>
              <a:rPr lang="en-US" dirty="0"/>
              <a:t>The </a:t>
            </a:r>
            <a:r>
              <a:rPr lang="en-US" dirty="0">
                <a:latin typeface="Consolas" panose="020B0609020204030204" pitchFamily="49" charset="0"/>
              </a:rPr>
              <a:t>arch</a:t>
            </a:r>
            <a:r>
              <a:rPr lang="en-US" dirty="0"/>
              <a:t> part says that the binary code in each case should be produced based on PTX code generated as you’d expect: binary for 3.5 comes from PTX for 3.5, binary for 5.0 comes from PTX for 5.0, binary for 6.0 comes from PTX for 6.0 </a:t>
            </a:r>
          </a:p>
          <a:p>
            <a:pPr lvl="1"/>
            <a:endParaRPr lang="en-US" dirty="0"/>
          </a:p>
          <a:p>
            <a:r>
              <a:rPr lang="en-US" dirty="0"/>
              <a:t>Shortcut: you can get </a:t>
            </a:r>
            <a:r>
              <a:rPr lang="en-US" dirty="0">
                <a:latin typeface="Consolas" panose="020B0609020204030204" pitchFamily="49" charset="0"/>
              </a:rPr>
              <a:t>-</a:t>
            </a:r>
            <a:r>
              <a:rPr lang="en-US" dirty="0" err="1">
                <a:latin typeface="Consolas" panose="020B0609020204030204" pitchFamily="49" charset="0"/>
              </a:rPr>
              <a:t>gencode</a:t>
            </a:r>
            <a:r>
              <a:rPr lang="en-US" dirty="0">
                <a:latin typeface="Consolas" panose="020B0609020204030204" pitchFamily="49" charset="0"/>
              </a:rPr>
              <a:t> arch=compute_60,code=\'compute_60,sm_60\‘</a:t>
            </a:r>
            <a:r>
              <a:rPr lang="en-US" dirty="0"/>
              <a:t> by simply saying :</a:t>
            </a:r>
          </a:p>
          <a:p>
            <a:pPr marL="457200" lvl="1" indent="0">
              <a:buNone/>
            </a:pPr>
            <a:r>
              <a:rPr lang="en-US" dirty="0">
                <a:latin typeface="Consolas" panose="020B0609020204030204" pitchFamily="49" charset="0"/>
              </a:rPr>
              <a:t>&gt;&gt; </a:t>
            </a:r>
            <a:r>
              <a:rPr lang="en-US" dirty="0" err="1">
                <a:latin typeface="Consolas" panose="020B0609020204030204" pitchFamily="49" charset="0"/>
              </a:rPr>
              <a:t>nvcc</a:t>
            </a:r>
            <a:r>
              <a:rPr lang="en-US" dirty="0">
                <a:latin typeface="Consolas" panose="020B0609020204030204" pitchFamily="49" charset="0"/>
              </a:rPr>
              <a:t> x.cu -arch=sm_60</a:t>
            </a:r>
          </a:p>
          <a:p>
            <a:pPr marL="228600" lvl="1">
              <a:spcBef>
                <a:spcPts val="1000"/>
              </a:spcBef>
            </a:pPr>
            <a:endParaRPr lang="en-US" sz="2400" dirty="0"/>
          </a:p>
          <a:p>
            <a:pPr marL="228600" lvl="1">
              <a:spcBef>
                <a:spcPts val="1000"/>
              </a:spcBef>
            </a:pPr>
            <a:r>
              <a:rPr lang="en-US" sz="2400" dirty="0"/>
              <a:t>If you don’t say anything but “</a:t>
            </a:r>
            <a:r>
              <a:rPr lang="en-US" sz="2400" dirty="0" err="1"/>
              <a:t>nvcc</a:t>
            </a:r>
            <a:r>
              <a:rPr lang="en-US" sz="2400" dirty="0"/>
              <a:t> x.cu” the compile driver will use default </a:t>
            </a:r>
            <a:r>
              <a:rPr lang="en-US" sz="2400" dirty="0">
                <a:latin typeface="Consolas" panose="020B0609020204030204" pitchFamily="49" charset="0"/>
              </a:rPr>
              <a:t>arch</a:t>
            </a:r>
            <a:r>
              <a:rPr lang="en-US" sz="2400" dirty="0"/>
              <a:t> &amp; </a:t>
            </a:r>
            <a:r>
              <a:rPr lang="en-US" sz="2400" dirty="0">
                <a:latin typeface="Consolas" panose="020B0609020204030204" pitchFamily="49" charset="0"/>
              </a:rPr>
              <a:t>code</a:t>
            </a:r>
            <a:r>
              <a:rPr lang="en-US" sz="2400" dirty="0"/>
              <a:t> settings</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951396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a:xfrm>
            <a:off x="901700" y="3809472"/>
            <a:ext cx="6908800" cy="851428"/>
          </a:xfrm>
        </p:spPr>
        <p:txBody>
          <a:bodyPr/>
          <a:lstStyle/>
          <a:p>
            <a:pPr eaLnBrk="1" hangingPunct="1">
              <a:defRPr/>
            </a:pPr>
            <a:r>
              <a:rPr lang="en-US" dirty="0"/>
              <a:t>CUDA Case Study: Parallel Reduction</a:t>
            </a:r>
            <a:endParaRPr lang="en-US" sz="1800" dirty="0"/>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155438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p:txBody>
          <a:bodyPr/>
          <a:lstStyle/>
          <a:p>
            <a:pPr eaLnBrk="1" hangingPunct="1">
              <a:defRPr/>
            </a:pPr>
            <a:r>
              <a:rPr lang="en-US" dirty="0"/>
              <a:t>Parallel Reduction in CUDA</a:t>
            </a:r>
          </a:p>
        </p:txBody>
      </p:sp>
      <p:sp>
        <p:nvSpPr>
          <p:cNvPr id="6148" name="Rectangle 3"/>
          <p:cNvSpPr>
            <a:spLocks noGrp="1" noChangeArrowheads="1"/>
          </p:cNvSpPr>
          <p:nvPr>
            <p:ph idx="1"/>
          </p:nvPr>
        </p:nvSpPr>
        <p:spPr/>
        <p:txBody>
          <a:bodyPr/>
          <a:lstStyle/>
          <a:p>
            <a:pPr eaLnBrk="1" hangingPunct="1"/>
            <a:r>
              <a:rPr lang="en-US" sz="2000" dirty="0"/>
              <a:t>Exercise draws on material made available by Mark Harris of NVIDIA</a:t>
            </a:r>
          </a:p>
          <a:p>
            <a:pPr eaLnBrk="1" hangingPunct="1"/>
            <a:endParaRPr lang="en-US" sz="2000" dirty="0"/>
          </a:p>
          <a:p>
            <a:pPr eaLnBrk="1" hangingPunct="1"/>
            <a:r>
              <a:rPr lang="en-US" sz="2000" dirty="0"/>
              <a:t>Parallel Reduction: Common and important data parallel primitive</a:t>
            </a:r>
          </a:p>
          <a:p>
            <a:pPr lvl="1"/>
            <a:r>
              <a:rPr lang="en-US" sz="1800" dirty="0"/>
              <a:t>Example: Used to compute the norm of a large vector </a:t>
            </a:r>
          </a:p>
          <a:p>
            <a:pPr eaLnBrk="1" hangingPunct="1"/>
            <a:endParaRPr lang="en-US" sz="2000" dirty="0"/>
          </a:p>
          <a:p>
            <a:pPr eaLnBrk="1" hangingPunct="1"/>
            <a:r>
              <a:rPr lang="en-US" sz="2000" dirty="0"/>
              <a:t>Easy to implement in CUDA</a:t>
            </a:r>
          </a:p>
          <a:p>
            <a:pPr lvl="1" eaLnBrk="1" hangingPunct="1"/>
            <a:r>
              <a:rPr lang="en-US" sz="1800" dirty="0"/>
              <a:t>Challenging to get it to run fast though</a:t>
            </a:r>
          </a:p>
          <a:p>
            <a:pPr lvl="1" eaLnBrk="1" hangingPunct="1"/>
            <a:endParaRPr lang="en-US" sz="1800" dirty="0"/>
          </a:p>
          <a:p>
            <a:pPr eaLnBrk="1" hangingPunct="1"/>
            <a:r>
              <a:rPr lang="en-US" sz="2000" dirty="0"/>
              <a:t>Serves as a good optimization example</a:t>
            </a:r>
          </a:p>
          <a:p>
            <a:pPr lvl="1" eaLnBrk="1" hangingPunct="1"/>
            <a:r>
              <a:rPr lang="en-US" sz="1800" dirty="0"/>
              <a:t>Walk step by step through several different versions</a:t>
            </a:r>
          </a:p>
          <a:p>
            <a:pPr lvl="1" eaLnBrk="1" hangingPunct="1"/>
            <a:r>
              <a:rPr lang="en-US" sz="1800" dirty="0"/>
              <a:t>Demonstrates several important optimization strategies</a:t>
            </a:r>
          </a:p>
          <a:p>
            <a:endParaRPr lang="en-US" sz="2200" dirty="0"/>
          </a:p>
          <a:p>
            <a:r>
              <a:rPr lang="en-US" sz="2000" dirty="0"/>
              <a:t>Results are for old CC, yet </a:t>
            </a:r>
            <a:r>
              <a:rPr lang="en-US" sz="2000" dirty="0" smtClean="0"/>
              <a:t>it’s instructive to understand how far folks went to get top performance</a:t>
            </a:r>
            <a:endParaRPr lang="en-US" sz="2000" dirty="0"/>
          </a:p>
        </p:txBody>
      </p:sp>
      <p:sp>
        <p:nvSpPr>
          <p:cNvPr id="614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3862B1CB-50A4-4B76-BEC9-55B93FEE7A6D}" type="slidenum">
              <a:rPr lang="en-US" smtClean="0">
                <a:solidFill>
                  <a:schemeClr val="tx2"/>
                </a:solidFill>
              </a:rPr>
              <a:pPr eaLnBrk="1" hangingPunct="1"/>
              <a:t>22</a:t>
            </a:fld>
            <a:endParaRPr lang="en-US" dirty="0">
              <a:solidFill>
                <a:schemeClr val="tx2"/>
              </a:solidFill>
            </a:endParaRPr>
          </a:p>
        </p:txBody>
      </p:sp>
      <p:sp>
        <p:nvSpPr>
          <p:cNvPr id="5" name="Rectangle 4"/>
          <p:cNvSpPr/>
          <p:nvPr/>
        </p:nvSpPr>
        <p:spPr>
          <a:xfrm>
            <a:off x="1600200" y="6627168"/>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28352760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p:txBody>
          <a:bodyPr/>
          <a:lstStyle/>
          <a:p>
            <a:pPr eaLnBrk="1" hangingPunct="1">
              <a:defRPr/>
            </a:pPr>
            <a:r>
              <a:rPr lang="en-US"/>
              <a:t>Parallel Reduction</a:t>
            </a:r>
          </a:p>
        </p:txBody>
      </p:sp>
      <p:sp>
        <p:nvSpPr>
          <p:cNvPr id="7172" name="Rectangle 3"/>
          <p:cNvSpPr>
            <a:spLocks noGrp="1" noChangeArrowheads="1"/>
          </p:cNvSpPr>
          <p:nvPr>
            <p:ph idx="1"/>
          </p:nvPr>
        </p:nvSpPr>
        <p:spPr/>
        <p:txBody>
          <a:bodyPr>
            <a:normAutofit/>
          </a:bodyPr>
          <a:lstStyle/>
          <a:p>
            <a:pPr eaLnBrk="1" hangingPunct="1">
              <a:lnSpc>
                <a:spcPct val="90000"/>
              </a:lnSpc>
            </a:pPr>
            <a:r>
              <a:rPr lang="en-US" sz="2000" dirty="0"/>
              <a:t>Basic Idea: tree-based approach used within each thread block</a:t>
            </a:r>
          </a:p>
          <a:p>
            <a:pPr eaLnBrk="1" hangingPunct="1">
              <a:lnSpc>
                <a:spcPct val="90000"/>
              </a:lnSpc>
            </a:pPr>
            <a:endParaRPr lang="en-US" sz="2000" dirty="0"/>
          </a:p>
          <a:p>
            <a:pPr eaLnBrk="1" hangingPunct="1">
              <a:lnSpc>
                <a:spcPct val="90000"/>
              </a:lnSpc>
            </a:pPr>
            <a:endParaRPr lang="en-US" sz="2000" dirty="0"/>
          </a:p>
          <a:p>
            <a:pPr eaLnBrk="1" hangingPunct="1">
              <a:lnSpc>
                <a:spcPct val="90000"/>
              </a:lnSpc>
            </a:pPr>
            <a:endParaRPr lang="en-US" sz="2000" dirty="0"/>
          </a:p>
          <a:p>
            <a:pPr eaLnBrk="1" hangingPunct="1">
              <a:lnSpc>
                <a:spcPct val="90000"/>
              </a:lnSpc>
            </a:pPr>
            <a:endParaRPr lang="en-US" sz="2000" dirty="0"/>
          </a:p>
          <a:p>
            <a:pPr eaLnBrk="1" hangingPunct="1">
              <a:lnSpc>
                <a:spcPct val="90000"/>
              </a:lnSpc>
            </a:pPr>
            <a:endParaRPr lang="en-US" sz="2000" dirty="0"/>
          </a:p>
          <a:p>
            <a:pPr eaLnBrk="1" hangingPunct="1">
              <a:lnSpc>
                <a:spcPct val="90000"/>
              </a:lnSpc>
            </a:pPr>
            <a:endParaRPr lang="en-US" sz="2000" dirty="0"/>
          </a:p>
          <a:p>
            <a:pPr eaLnBrk="1" hangingPunct="1">
              <a:lnSpc>
                <a:spcPct val="90000"/>
              </a:lnSpc>
            </a:pPr>
            <a:endParaRPr lang="en-US" sz="2000" dirty="0"/>
          </a:p>
          <a:p>
            <a:pPr eaLnBrk="1" hangingPunct="1">
              <a:lnSpc>
                <a:spcPct val="90000"/>
              </a:lnSpc>
            </a:pPr>
            <a:r>
              <a:rPr lang="en-US" sz="2000" dirty="0" smtClean="0"/>
              <a:t>Backdrop: assume you have very large arrays – 100,000 entries and beyond</a:t>
            </a:r>
            <a:endParaRPr lang="en-US" sz="2000" dirty="0"/>
          </a:p>
          <a:p>
            <a:pPr lvl="1" eaLnBrk="1" hangingPunct="1">
              <a:lnSpc>
                <a:spcPct val="90000"/>
              </a:lnSpc>
            </a:pPr>
            <a:r>
              <a:rPr lang="en-US" sz="1800" dirty="0" smtClean="0"/>
              <a:t>Keep </a:t>
            </a:r>
            <a:r>
              <a:rPr lang="en-US" sz="1800" dirty="0"/>
              <a:t>all multiprocessors on the GPU busy</a:t>
            </a:r>
          </a:p>
          <a:p>
            <a:pPr lvl="1" eaLnBrk="1" hangingPunct="1">
              <a:lnSpc>
                <a:spcPct val="90000"/>
              </a:lnSpc>
            </a:pPr>
            <a:r>
              <a:rPr lang="en-US" sz="1800" dirty="0" smtClean="0"/>
              <a:t>Each </a:t>
            </a:r>
            <a:r>
              <a:rPr lang="en-US" sz="1800" dirty="0"/>
              <a:t>thread block reduces a portion of the array to one single value</a:t>
            </a:r>
          </a:p>
          <a:p>
            <a:pPr lvl="1" eaLnBrk="1" hangingPunct="1">
              <a:lnSpc>
                <a:spcPct val="90000"/>
              </a:lnSpc>
            </a:pPr>
            <a:endParaRPr lang="en-US" sz="1800" dirty="0"/>
          </a:p>
          <a:p>
            <a:pPr eaLnBrk="1" hangingPunct="1">
              <a:lnSpc>
                <a:spcPct val="90000"/>
              </a:lnSpc>
            </a:pPr>
            <a:r>
              <a:rPr lang="en-US" sz="2000" dirty="0"/>
              <a:t>Q: How do we communicate partial results between thread blocks?</a:t>
            </a:r>
          </a:p>
        </p:txBody>
      </p:sp>
      <p:sp>
        <p:nvSpPr>
          <p:cNvPr id="717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r" eaLnBrk="1" hangingPunct="1"/>
            <a:fld id="{82B09639-1567-4E26-A9A5-967A0E3FD8C8}" type="slidenum">
              <a:rPr lang="en-US" smtClean="0">
                <a:solidFill>
                  <a:schemeClr val="tx2"/>
                </a:solidFill>
              </a:rPr>
              <a:pPr algn="r" eaLnBrk="1" hangingPunct="1"/>
              <a:t>23</a:t>
            </a:fld>
            <a:endParaRPr lang="en-US" dirty="0">
              <a:solidFill>
                <a:schemeClr val="tx2"/>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1" y="2209800"/>
            <a:ext cx="3633787" cy="193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1600200" y="6627168"/>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25910936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p:txBody>
          <a:bodyPr/>
          <a:lstStyle/>
          <a:p>
            <a:pPr eaLnBrk="1" hangingPunct="1">
              <a:defRPr/>
            </a:pPr>
            <a:r>
              <a:rPr lang="en-US" dirty="0"/>
              <a:t>Problem: Global Synchronization</a:t>
            </a:r>
          </a:p>
        </p:txBody>
      </p:sp>
      <p:sp>
        <p:nvSpPr>
          <p:cNvPr id="8196" name="Rectangle 3"/>
          <p:cNvSpPr>
            <a:spLocks noGrp="1" noChangeArrowheads="1"/>
          </p:cNvSpPr>
          <p:nvPr>
            <p:ph idx="1"/>
          </p:nvPr>
        </p:nvSpPr>
        <p:spPr/>
        <p:txBody>
          <a:bodyPr/>
          <a:lstStyle/>
          <a:p>
            <a:pPr eaLnBrk="1" hangingPunct="1"/>
            <a:r>
              <a:rPr lang="en-US" sz="1800" dirty="0"/>
              <a:t>If we could synchronize across all thread blocks, could easily reduce very large arrays</a:t>
            </a:r>
          </a:p>
          <a:p>
            <a:pPr lvl="1" eaLnBrk="1" hangingPunct="1"/>
            <a:r>
              <a:rPr lang="en-US" sz="1600" dirty="0"/>
              <a:t>Global sync after each block produces its result</a:t>
            </a:r>
          </a:p>
          <a:p>
            <a:pPr lvl="1" eaLnBrk="1" hangingPunct="1"/>
            <a:r>
              <a:rPr lang="en-US" sz="1600" dirty="0"/>
              <a:t>Once all blocks reach sync, continue recursively</a:t>
            </a:r>
          </a:p>
          <a:p>
            <a:pPr eaLnBrk="1" hangingPunct="1"/>
            <a:endParaRPr lang="en-US" sz="1800" dirty="0"/>
          </a:p>
          <a:p>
            <a:pPr eaLnBrk="1" hangingPunct="1"/>
            <a:endParaRPr lang="en-US" sz="1800" dirty="0"/>
          </a:p>
          <a:p>
            <a:pPr eaLnBrk="1" hangingPunct="1"/>
            <a:r>
              <a:rPr lang="en-US" sz="1800" dirty="0"/>
              <a:t>But CUDA has no global synchronization</a:t>
            </a:r>
          </a:p>
          <a:p>
            <a:pPr lvl="1"/>
            <a:r>
              <a:rPr lang="en-US" sz="1400" dirty="0"/>
              <a:t>Only synchronization of threads that belong to the same block</a:t>
            </a:r>
          </a:p>
          <a:p>
            <a:pPr eaLnBrk="1" hangingPunct="1"/>
            <a:endParaRPr lang="en-US" sz="1800" dirty="0"/>
          </a:p>
          <a:p>
            <a:pPr eaLnBrk="1" hangingPunct="1"/>
            <a:endParaRPr lang="en-US" sz="1800" dirty="0"/>
          </a:p>
          <a:p>
            <a:pPr eaLnBrk="1" hangingPunct="1"/>
            <a:r>
              <a:rPr lang="en-US" sz="1800" dirty="0"/>
              <a:t>Solution: decompose into multiple kernels</a:t>
            </a:r>
          </a:p>
          <a:p>
            <a:pPr lvl="1" eaLnBrk="1" hangingPunct="1"/>
            <a:r>
              <a:rPr lang="en-US" sz="1600" dirty="0"/>
              <a:t>Kernel launch serves as a global synchronization point</a:t>
            </a:r>
          </a:p>
          <a:p>
            <a:pPr lvl="1" eaLnBrk="1" hangingPunct="1"/>
            <a:r>
              <a:rPr lang="en-US" sz="1600" dirty="0"/>
              <a:t>Kernel launch has negligible </a:t>
            </a:r>
            <a:r>
              <a:rPr lang="en-US" sz="1600" dirty="0" smtClean="0"/>
              <a:t>overhead</a:t>
            </a:r>
            <a:endParaRPr lang="en-US" sz="1600" dirty="0"/>
          </a:p>
        </p:txBody>
      </p:sp>
      <p:sp>
        <p:nvSpPr>
          <p:cNvPr id="819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r" eaLnBrk="1" hangingPunct="1"/>
            <a:fld id="{31B7F737-93EB-4AC6-A189-6217C9614D21}" type="slidenum">
              <a:rPr lang="en-US" smtClean="0">
                <a:solidFill>
                  <a:schemeClr val="tx2"/>
                </a:solidFill>
              </a:rPr>
              <a:pPr algn="r" eaLnBrk="1" hangingPunct="1"/>
              <a:t>24</a:t>
            </a:fld>
            <a:endParaRPr lang="en-US">
              <a:solidFill>
                <a:schemeClr val="tx2"/>
              </a:solidFill>
            </a:endParaRPr>
          </a:p>
        </p:txBody>
      </p:sp>
      <p:sp>
        <p:nvSpPr>
          <p:cNvPr id="5" name="Rectangle 4"/>
          <p:cNvSpPr/>
          <p:nvPr/>
        </p:nvSpPr>
        <p:spPr>
          <a:xfrm>
            <a:off x="1600200" y="6627168"/>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1697933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6">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6">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19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Multiple Kernel Calls</a:t>
            </a:r>
            <a:br>
              <a:rPr lang="en-US" dirty="0"/>
            </a:br>
            <a:r>
              <a:rPr lang="en-US" sz="2000" dirty="0"/>
              <a:t>[An Example, and how it all works out…]</a:t>
            </a:r>
            <a:endParaRPr lang="en-US" dirty="0"/>
          </a:p>
        </p:txBody>
      </p:sp>
      <p:sp>
        <p:nvSpPr>
          <p:cNvPr id="3" name="Content Placeholder 2"/>
          <p:cNvSpPr>
            <a:spLocks noGrp="1"/>
          </p:cNvSpPr>
          <p:nvPr>
            <p:ph idx="1"/>
          </p:nvPr>
        </p:nvSpPr>
        <p:spPr/>
        <p:txBody>
          <a:bodyPr>
            <a:normAutofit lnSpcReduction="10000"/>
          </a:bodyPr>
          <a:lstStyle/>
          <a:p>
            <a:r>
              <a:rPr lang="en-US" sz="2000" dirty="0"/>
              <a:t>Imagine you launch a 1D grid in which each 1D block has 256 threads</a:t>
            </a:r>
          </a:p>
          <a:p>
            <a:pPr lvl="2"/>
            <a:endParaRPr lang="en-US" sz="1300" dirty="0"/>
          </a:p>
          <a:p>
            <a:r>
              <a:rPr lang="en-US" sz="2000" dirty="0"/>
              <a:t>Assume that the number or elements in the array is N=100,000</a:t>
            </a:r>
          </a:p>
          <a:p>
            <a:pPr lvl="1"/>
            <a:r>
              <a:rPr lang="en-US" sz="1600" dirty="0"/>
              <a:t>Note that 100,000= </a:t>
            </a:r>
            <a:r>
              <a:rPr lang="en-US" sz="1600" dirty="0">
                <a:solidFill>
                  <a:srgbClr val="C00000"/>
                </a:solidFill>
              </a:rPr>
              <a:t>390</a:t>
            </a:r>
            <a:r>
              <a:rPr lang="en-US" sz="1600" dirty="0"/>
              <a:t>*256 + 160, therefore </a:t>
            </a:r>
            <a:r>
              <a:rPr lang="en-US" sz="1800" b="1" dirty="0">
                <a:latin typeface="Courier New" pitchFamily="49" charset="0"/>
                <a:cs typeface="Courier New" pitchFamily="49" charset="0"/>
              </a:rPr>
              <a:t>[(N+255)/256]=391</a:t>
            </a:r>
            <a:r>
              <a:rPr lang="en-US" sz="1600" dirty="0"/>
              <a:t> blocks needed</a:t>
            </a:r>
          </a:p>
          <a:p>
            <a:pPr lvl="1"/>
            <a:endParaRPr lang="en-US" sz="1600" dirty="0"/>
          </a:p>
          <a:p>
            <a:r>
              <a:rPr lang="en-US" sz="2000" dirty="0"/>
              <a:t>For the first stage, you launch 391 blocks of 256 threads</a:t>
            </a:r>
          </a:p>
          <a:p>
            <a:pPr lvl="1"/>
            <a:r>
              <a:rPr lang="en-US" sz="1600" dirty="0"/>
              <a:t>At the end of this stage you still have to operate on 391 elements</a:t>
            </a:r>
          </a:p>
          <a:p>
            <a:pPr lvl="2"/>
            <a:endParaRPr lang="en-US" sz="1300" dirty="0"/>
          </a:p>
          <a:p>
            <a:r>
              <a:rPr lang="en-US" sz="2000" dirty="0"/>
              <a:t>For the second stage, you launch two blocks of 256 threads</a:t>
            </a:r>
          </a:p>
          <a:p>
            <a:pPr lvl="1"/>
            <a:r>
              <a:rPr lang="en-US" sz="1600" dirty="0"/>
              <a:t>At the end of this stage you only have to operate on two elements</a:t>
            </a:r>
          </a:p>
          <a:p>
            <a:pPr lvl="2"/>
            <a:endParaRPr lang="en-US" sz="1300" dirty="0"/>
          </a:p>
          <a:p>
            <a:r>
              <a:rPr lang="en-US" sz="2000" dirty="0"/>
              <a:t>For the third and last stage, you launch one block of 32 threads</a:t>
            </a:r>
          </a:p>
          <a:p>
            <a:pPr lvl="1"/>
            <a:r>
              <a:rPr lang="en-US" sz="1600" dirty="0"/>
              <a:t>Almost all threads </a:t>
            </a:r>
            <a:r>
              <a:rPr lang="en-US" sz="1600" dirty="0" smtClean="0"/>
              <a:t>will be idle in this case…</a:t>
            </a:r>
            <a:endParaRPr lang="en-US" sz="1600" dirty="0"/>
          </a:p>
          <a:p>
            <a:pPr lvl="2"/>
            <a:endParaRPr lang="en-US" sz="1300" dirty="0"/>
          </a:p>
          <a:p>
            <a:r>
              <a:rPr lang="en-US" sz="2000" dirty="0"/>
              <a:t>NOTE: after the first stage, each subsequent stage operates on a number of entries equal to the number of blocks in the previous stage</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25</a:t>
            </a:fld>
            <a:endParaRPr lang="en-US" altLang="en-US" dirty="0"/>
          </a:p>
        </p:txBody>
      </p:sp>
    </p:spTree>
    <p:extLst>
      <p:ext uri="{BB962C8B-B14F-4D97-AF65-F5344CB8AC3E}">
        <p14:creationId xmlns:p14="http://schemas.microsoft.com/office/powerpoint/2010/main" val="27278493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p:txBody>
          <a:bodyPr/>
          <a:lstStyle/>
          <a:p>
            <a:pPr eaLnBrk="1" hangingPunct="1">
              <a:defRPr/>
            </a:pPr>
            <a:r>
              <a:rPr lang="en-US" sz="3000" dirty="0"/>
              <a:t>Vector Reduction: 30,000 Feet Perspective</a:t>
            </a:r>
          </a:p>
        </p:txBody>
      </p:sp>
      <p:sp>
        <p:nvSpPr>
          <p:cNvPr id="921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r" eaLnBrk="1" hangingPunct="1"/>
            <a:fld id="{218F8193-5B63-4496-9FCE-D18409D4914E}" type="slidenum">
              <a:rPr lang="en-US" smtClean="0">
                <a:solidFill>
                  <a:schemeClr val="tx2"/>
                </a:solidFill>
              </a:rPr>
              <a:pPr algn="r" eaLnBrk="1" hangingPunct="1"/>
              <a:t>26</a:t>
            </a:fld>
            <a:endParaRPr lang="en-US" dirty="0">
              <a:solidFill>
                <a:schemeClr val="tx2"/>
              </a:solidFill>
            </a:endParaRPr>
          </a:p>
        </p:txBody>
      </p:sp>
      <p:sp>
        <p:nvSpPr>
          <p:cNvPr id="289" name="Rectangle 3"/>
          <p:cNvSpPr txBox="1">
            <a:spLocks noChangeArrowheads="1"/>
          </p:cNvSpPr>
          <p:nvPr/>
        </p:nvSpPr>
        <p:spPr bwMode="auto">
          <a:xfrm>
            <a:off x="593950" y="1356793"/>
            <a:ext cx="9022900" cy="1447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fontAlgn="base">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fontAlgn="base">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r>
              <a:rPr lang="en-US" sz="2000" dirty="0"/>
              <a:t>At the block level: Bring data in </a:t>
            </a:r>
            <a:r>
              <a:rPr lang="en-US" sz="2000" b="1" dirty="0">
                <a:solidFill>
                  <a:srgbClr val="C00000"/>
                </a:solidFill>
              </a:rPr>
              <a:t>shared memory</a:t>
            </a:r>
            <a:r>
              <a:rPr lang="en-US" sz="2000" dirty="0"/>
              <a:t>, then start adding in parallel</a:t>
            </a:r>
          </a:p>
          <a:p>
            <a:r>
              <a:rPr lang="en-US" sz="2000" dirty="0"/>
              <a:t>Fewer and fewer threads of a block </a:t>
            </a:r>
            <a:r>
              <a:rPr lang="en-US" sz="2000" dirty="0" smtClean="0"/>
              <a:t>participate</a:t>
            </a:r>
          </a:p>
          <a:p>
            <a:r>
              <a:rPr lang="en-US" sz="2000" dirty="0" smtClean="0"/>
              <a:t>Recall that there is no synchronization between threads in different blocks</a:t>
            </a:r>
            <a:endParaRPr lang="en-US" sz="2000" dirty="0"/>
          </a:p>
          <a:p>
            <a:r>
              <a:rPr lang="en-US" sz="2000" dirty="0"/>
              <a:t>The process is memory bound, low arithmetic intensity…</a:t>
            </a:r>
          </a:p>
          <a:p>
            <a:pPr marL="0" indent="0">
              <a:buNone/>
            </a:pPr>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6250" y="3352801"/>
            <a:ext cx="8699500" cy="2182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Line Callout 2 1"/>
          <p:cNvSpPr/>
          <p:nvPr/>
        </p:nvSpPr>
        <p:spPr>
          <a:xfrm>
            <a:off x="9144000" y="3810000"/>
            <a:ext cx="1479100" cy="457200"/>
          </a:xfrm>
          <a:prstGeom prst="borderCallout2">
            <a:avLst>
              <a:gd name="adj1" fmla="val 1051"/>
              <a:gd name="adj2" fmla="val 49246"/>
              <a:gd name="adj3" fmla="val -64436"/>
              <a:gd name="adj4" fmla="val 82496"/>
              <a:gd name="adj5" fmla="val -62721"/>
              <a:gd name="adj6" fmla="val 6038"/>
            </a:avLst>
          </a:prstGeom>
          <a:ln w="31750">
            <a:solidFill>
              <a:srgbClr val="C0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Data staged in shared memory</a:t>
            </a:r>
          </a:p>
        </p:txBody>
      </p:sp>
      <p:sp>
        <p:nvSpPr>
          <p:cNvPr id="8" name="Line Callout 2 7"/>
          <p:cNvSpPr/>
          <p:nvPr/>
        </p:nvSpPr>
        <p:spPr>
          <a:xfrm>
            <a:off x="8610600" y="4800600"/>
            <a:ext cx="2012500" cy="609600"/>
          </a:xfrm>
          <a:prstGeom prst="borderCallout2">
            <a:avLst>
              <a:gd name="adj1" fmla="val 47511"/>
              <a:gd name="adj2" fmla="val -3142"/>
              <a:gd name="adj3" fmla="val 47069"/>
              <a:gd name="adj4" fmla="val -54132"/>
              <a:gd name="adj5" fmla="val 70023"/>
              <a:gd name="adj6" fmla="val -132618"/>
            </a:avLst>
          </a:prstGeom>
          <a:ln w="31750">
            <a:solidFill>
              <a:srgbClr val="C0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 small number of threads finishes off</a:t>
            </a:r>
          </a:p>
        </p:txBody>
      </p:sp>
      <p:sp>
        <p:nvSpPr>
          <p:cNvPr id="9" name="Rectangle 8"/>
          <p:cNvSpPr/>
          <p:nvPr/>
        </p:nvSpPr>
        <p:spPr>
          <a:xfrm>
            <a:off x="1600200" y="6553200"/>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32634294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p:txBody>
          <a:bodyPr/>
          <a:lstStyle/>
          <a:p>
            <a:pPr eaLnBrk="1" hangingPunct="1">
              <a:defRPr/>
            </a:pPr>
            <a:r>
              <a:rPr lang="en-US" dirty="0"/>
              <a:t>What is Our Optimization Goal?</a:t>
            </a:r>
          </a:p>
        </p:txBody>
      </p:sp>
      <p:sp>
        <p:nvSpPr>
          <p:cNvPr id="10244" name="Rectangle 3"/>
          <p:cNvSpPr>
            <a:spLocks noGrp="1" noChangeArrowheads="1"/>
          </p:cNvSpPr>
          <p:nvPr>
            <p:ph idx="1"/>
          </p:nvPr>
        </p:nvSpPr>
        <p:spPr/>
        <p:txBody>
          <a:bodyPr/>
          <a:lstStyle/>
          <a:p>
            <a:r>
              <a:rPr lang="en-US" sz="1800" dirty="0"/>
              <a:t>We should strive to reach GPU peak performance</a:t>
            </a:r>
          </a:p>
          <a:p>
            <a:pPr lvl="1"/>
            <a:r>
              <a:rPr lang="en-US" sz="1600" dirty="0"/>
              <a:t>Choose the right metric:</a:t>
            </a:r>
          </a:p>
          <a:p>
            <a:pPr lvl="2"/>
            <a:r>
              <a:rPr lang="en-US" sz="1300" dirty="0"/>
              <a:t>GFLOP/s: for compute-bound kernels</a:t>
            </a:r>
          </a:p>
          <a:p>
            <a:pPr lvl="2"/>
            <a:r>
              <a:rPr lang="en-US" sz="1300" dirty="0"/>
              <a:t>Bandwidth: for memory-bound kernels</a:t>
            </a:r>
          </a:p>
          <a:p>
            <a:pPr lvl="2"/>
            <a:endParaRPr lang="en-US" sz="1400" dirty="0"/>
          </a:p>
          <a:p>
            <a:pPr lvl="2"/>
            <a:endParaRPr lang="en-US" sz="1400" dirty="0"/>
          </a:p>
          <a:p>
            <a:pPr eaLnBrk="1" hangingPunct="1"/>
            <a:r>
              <a:rPr lang="en-US" sz="1800" dirty="0"/>
              <a:t>Reductions have very low arithmetic intensity</a:t>
            </a:r>
          </a:p>
          <a:p>
            <a:pPr lvl="1" eaLnBrk="1" hangingPunct="1"/>
            <a:r>
              <a:rPr lang="en-US" sz="1600" dirty="0"/>
              <a:t>1 flop per element loaded (bandwidth-optimal)</a:t>
            </a:r>
          </a:p>
          <a:p>
            <a:pPr lvl="1"/>
            <a:r>
              <a:rPr lang="en-US" sz="1400" dirty="0"/>
              <a:t>Therefore we should strive for peak bandwidth</a:t>
            </a:r>
          </a:p>
          <a:p>
            <a:pPr lvl="1"/>
            <a:endParaRPr lang="en-US" sz="1400" dirty="0"/>
          </a:p>
          <a:p>
            <a:pPr lvl="1"/>
            <a:endParaRPr lang="en-US" sz="1400" dirty="0"/>
          </a:p>
          <a:p>
            <a:pPr eaLnBrk="1" hangingPunct="1"/>
            <a:r>
              <a:rPr lang="en-US" sz="1800" dirty="0" smtClean="0"/>
              <a:t>We’ll go through an old example - results </a:t>
            </a:r>
            <a:r>
              <a:rPr lang="en-US" sz="1800" dirty="0"/>
              <a:t>generated using </a:t>
            </a:r>
            <a:r>
              <a:rPr lang="en-US" sz="1800" dirty="0" smtClean="0"/>
              <a:t>an old </a:t>
            </a:r>
            <a:r>
              <a:rPr lang="en-US" sz="1800" dirty="0"/>
              <a:t>G80 GPU</a:t>
            </a:r>
          </a:p>
          <a:p>
            <a:pPr lvl="1"/>
            <a:r>
              <a:rPr lang="en-US" sz="1600" dirty="0"/>
              <a:t>Compute capability (CC) 1.0</a:t>
            </a:r>
          </a:p>
          <a:p>
            <a:pPr lvl="1" eaLnBrk="1" hangingPunct="1"/>
            <a:r>
              <a:rPr lang="en-US" sz="1600" dirty="0"/>
              <a:t>384-bit memory interface, 900 MHz DDR</a:t>
            </a:r>
          </a:p>
          <a:p>
            <a:pPr lvl="1" eaLnBrk="1" hangingPunct="1"/>
            <a:r>
              <a:rPr lang="en-US" sz="1600" dirty="0"/>
              <a:t>384 * </a:t>
            </a:r>
            <a:r>
              <a:rPr lang="en-US" sz="1600" dirty="0" smtClean="0"/>
              <a:t>0.900 </a:t>
            </a:r>
            <a:r>
              <a:rPr lang="en-US" sz="1600" dirty="0"/>
              <a:t>*2 / 8 = </a:t>
            </a:r>
            <a:r>
              <a:rPr lang="en-US" sz="1600" dirty="0">
                <a:solidFill>
                  <a:schemeClr val="tx2"/>
                </a:solidFill>
              </a:rPr>
              <a:t>86.4 GB/s</a:t>
            </a:r>
          </a:p>
          <a:p>
            <a:pPr lvl="1"/>
            <a:r>
              <a:rPr lang="en-US" sz="1600" dirty="0"/>
              <a:t>Example carries over to other </a:t>
            </a:r>
            <a:r>
              <a:rPr lang="en-US" sz="1600" dirty="0" smtClean="0"/>
              <a:t>CCs – on NVIDIA hardware this </a:t>
            </a:r>
            <a:r>
              <a:rPr lang="en-US" sz="1600" dirty="0"/>
              <a:t>algorithm will </a:t>
            </a:r>
            <a:r>
              <a:rPr lang="en-US" sz="1600" dirty="0" smtClean="0"/>
              <a:t>always be </a:t>
            </a:r>
            <a:r>
              <a:rPr lang="en-US" sz="1600" dirty="0"/>
              <a:t>memory bound</a:t>
            </a:r>
          </a:p>
        </p:txBody>
      </p:sp>
      <p:sp>
        <p:nvSpPr>
          <p:cNvPr id="1024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r" eaLnBrk="1" hangingPunct="1"/>
            <a:fld id="{7D2CDA7F-51FE-417C-9C59-E1B3270E935D}" type="slidenum">
              <a:rPr lang="en-US" smtClean="0">
                <a:solidFill>
                  <a:schemeClr val="tx2"/>
                </a:solidFill>
              </a:rPr>
              <a:pPr algn="r" eaLnBrk="1" hangingPunct="1"/>
              <a:t>27</a:t>
            </a:fld>
            <a:endParaRPr lang="en-US" dirty="0">
              <a:solidFill>
                <a:schemeClr val="tx2"/>
              </a:solidFill>
            </a:endParaRPr>
          </a:p>
        </p:txBody>
      </p:sp>
      <p:sp>
        <p:nvSpPr>
          <p:cNvPr id="5" name="Rectangle 4"/>
          <p:cNvSpPr/>
          <p:nvPr/>
        </p:nvSpPr>
        <p:spPr>
          <a:xfrm>
            <a:off x="1600200" y="6627168"/>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11985202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p:txBody>
          <a:bodyPr>
            <a:normAutofit/>
          </a:bodyPr>
          <a:lstStyle/>
          <a:p>
            <a:pPr eaLnBrk="1" hangingPunct="1">
              <a:defRPr/>
            </a:pPr>
            <a:r>
              <a:rPr lang="en-US" sz="3200" dirty="0"/>
              <a:t>Parallel Reduction: Interleaved Addressing</a:t>
            </a:r>
          </a:p>
        </p:txBody>
      </p:sp>
      <p:sp>
        <p:nvSpPr>
          <p:cNvPr id="1229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r" eaLnBrk="1" hangingPunct="1"/>
            <a:fld id="{8EB9F596-9E1E-4391-9864-1A1D9D6FBF48}" type="slidenum">
              <a:rPr lang="en-US" smtClean="0">
                <a:solidFill>
                  <a:schemeClr val="tx2"/>
                </a:solidFill>
              </a:rPr>
              <a:pPr algn="r" eaLnBrk="1" hangingPunct="1"/>
              <a:t>28</a:t>
            </a:fld>
            <a:endParaRPr lang="en-US" dirty="0">
              <a:solidFill>
                <a:schemeClr val="tx2"/>
              </a:solidFill>
            </a:endParaRPr>
          </a:p>
        </p:txBody>
      </p:sp>
      <p:sp>
        <p:nvSpPr>
          <p:cNvPr id="12328" name="Text Box 39"/>
          <p:cNvSpPr txBox="1">
            <a:spLocks noChangeArrowheads="1"/>
          </p:cNvSpPr>
          <p:nvPr/>
        </p:nvSpPr>
        <p:spPr bwMode="auto">
          <a:xfrm>
            <a:off x="1012987" y="1224329"/>
            <a:ext cx="2636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dirty="0"/>
              <a:t>Values (</a:t>
            </a:r>
            <a:r>
              <a:rPr lang="en-US" sz="1600" b="1" dirty="0">
                <a:solidFill>
                  <a:srgbClr val="C00000"/>
                </a:solidFill>
              </a:rPr>
              <a:t>shared</a:t>
            </a:r>
            <a:r>
              <a:rPr lang="en-US" sz="1600" b="1" dirty="0"/>
              <a:t> memory)</a:t>
            </a:r>
          </a:p>
        </p:txBody>
      </p:sp>
      <p:sp>
        <p:nvSpPr>
          <p:cNvPr id="12389" name="Text Box 100"/>
          <p:cNvSpPr txBox="1">
            <a:spLocks noChangeArrowheads="1"/>
          </p:cNvSpPr>
          <p:nvPr/>
        </p:nvSpPr>
        <p:spPr bwMode="auto">
          <a:xfrm>
            <a:off x="2725900" y="2200641"/>
            <a:ext cx="838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t>Values</a:t>
            </a:r>
          </a:p>
        </p:txBody>
      </p:sp>
      <p:sp>
        <p:nvSpPr>
          <p:cNvPr id="12438" name="Text Box 149"/>
          <p:cNvSpPr txBox="1">
            <a:spLocks noChangeArrowheads="1"/>
          </p:cNvSpPr>
          <p:nvPr/>
        </p:nvSpPr>
        <p:spPr bwMode="auto">
          <a:xfrm>
            <a:off x="2725900" y="3216641"/>
            <a:ext cx="838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t>Values</a:t>
            </a:r>
          </a:p>
        </p:txBody>
      </p:sp>
      <p:sp>
        <p:nvSpPr>
          <p:cNvPr id="12481" name="Text Box 192"/>
          <p:cNvSpPr txBox="1">
            <a:spLocks noChangeArrowheads="1"/>
          </p:cNvSpPr>
          <p:nvPr/>
        </p:nvSpPr>
        <p:spPr bwMode="auto">
          <a:xfrm>
            <a:off x="2725900" y="4232641"/>
            <a:ext cx="838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t>Values</a:t>
            </a:r>
          </a:p>
        </p:txBody>
      </p:sp>
      <p:sp>
        <p:nvSpPr>
          <p:cNvPr id="12536" name="Text Box 247"/>
          <p:cNvSpPr txBox="1">
            <a:spLocks noChangeArrowheads="1"/>
          </p:cNvSpPr>
          <p:nvPr/>
        </p:nvSpPr>
        <p:spPr bwMode="auto">
          <a:xfrm>
            <a:off x="2725900" y="5235941"/>
            <a:ext cx="838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t>Values</a:t>
            </a:r>
          </a:p>
        </p:txBody>
      </p:sp>
      <p:sp>
        <p:nvSpPr>
          <p:cNvPr id="12537" name="Text Box 248"/>
          <p:cNvSpPr txBox="1">
            <a:spLocks noChangeArrowheads="1"/>
          </p:cNvSpPr>
          <p:nvPr/>
        </p:nvSpPr>
        <p:spPr bwMode="auto">
          <a:xfrm>
            <a:off x="2671925" y="1603741"/>
            <a:ext cx="9461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t>Thread IDs</a:t>
            </a:r>
          </a:p>
        </p:txBody>
      </p:sp>
      <p:sp>
        <p:nvSpPr>
          <p:cNvPr id="12538" name="Text Box 249"/>
          <p:cNvSpPr txBox="1">
            <a:spLocks noChangeArrowheads="1"/>
          </p:cNvSpPr>
          <p:nvPr/>
        </p:nvSpPr>
        <p:spPr bwMode="auto">
          <a:xfrm>
            <a:off x="1390813" y="1513254"/>
            <a:ext cx="1082675" cy="74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dirty="0"/>
              <a:t>Step 1 Stride 1</a:t>
            </a:r>
          </a:p>
        </p:txBody>
      </p:sp>
      <p:sp>
        <p:nvSpPr>
          <p:cNvPr id="12539" name="Text Box 250"/>
          <p:cNvSpPr txBox="1">
            <a:spLocks noChangeArrowheads="1"/>
          </p:cNvSpPr>
          <p:nvPr/>
        </p:nvSpPr>
        <p:spPr bwMode="auto">
          <a:xfrm>
            <a:off x="1390813" y="2516554"/>
            <a:ext cx="1082675" cy="74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t>Step 2 Stride 2</a:t>
            </a:r>
          </a:p>
        </p:txBody>
      </p:sp>
      <p:sp>
        <p:nvSpPr>
          <p:cNvPr id="12540" name="Text Box 251"/>
          <p:cNvSpPr txBox="1">
            <a:spLocks noChangeArrowheads="1"/>
          </p:cNvSpPr>
          <p:nvPr/>
        </p:nvSpPr>
        <p:spPr bwMode="auto">
          <a:xfrm>
            <a:off x="1390813" y="3532554"/>
            <a:ext cx="1082675" cy="74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t>Step 3 Stride 4</a:t>
            </a:r>
          </a:p>
        </p:txBody>
      </p:sp>
      <p:sp>
        <p:nvSpPr>
          <p:cNvPr id="12541" name="Text Box 252"/>
          <p:cNvSpPr txBox="1">
            <a:spLocks noChangeArrowheads="1"/>
          </p:cNvSpPr>
          <p:nvPr/>
        </p:nvSpPr>
        <p:spPr bwMode="auto">
          <a:xfrm>
            <a:off x="1390813" y="4548554"/>
            <a:ext cx="1082675" cy="74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t>Step 4 Stride 8</a:t>
            </a:r>
          </a:p>
        </p:txBody>
      </p:sp>
      <p:sp>
        <p:nvSpPr>
          <p:cNvPr id="12542" name="Text Box 253"/>
          <p:cNvSpPr txBox="1">
            <a:spLocks noChangeArrowheads="1"/>
          </p:cNvSpPr>
          <p:nvPr/>
        </p:nvSpPr>
        <p:spPr bwMode="auto">
          <a:xfrm>
            <a:off x="2671925" y="2608629"/>
            <a:ext cx="9461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t>Thread IDs</a:t>
            </a:r>
          </a:p>
        </p:txBody>
      </p:sp>
      <p:sp>
        <p:nvSpPr>
          <p:cNvPr id="12543" name="Text Box 254"/>
          <p:cNvSpPr txBox="1">
            <a:spLocks noChangeArrowheads="1"/>
          </p:cNvSpPr>
          <p:nvPr/>
        </p:nvSpPr>
        <p:spPr bwMode="auto">
          <a:xfrm>
            <a:off x="2671925" y="3623041"/>
            <a:ext cx="9461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t>Thread IDs</a:t>
            </a:r>
          </a:p>
        </p:txBody>
      </p:sp>
      <p:sp>
        <p:nvSpPr>
          <p:cNvPr id="12544" name="Text Box 255"/>
          <p:cNvSpPr txBox="1">
            <a:spLocks noChangeArrowheads="1"/>
          </p:cNvSpPr>
          <p:nvPr/>
        </p:nvSpPr>
        <p:spPr bwMode="auto">
          <a:xfrm>
            <a:off x="2671925" y="4640629"/>
            <a:ext cx="9461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t>Thread IDs</a:t>
            </a:r>
          </a:p>
        </p:txBody>
      </p:sp>
      <p:graphicFrame>
        <p:nvGraphicFramePr>
          <p:cNvPr id="147" name="Group 3"/>
          <p:cNvGraphicFramePr>
            <a:graphicFrameLocks noGrp="1"/>
          </p:cNvGraphicFramePr>
          <p:nvPr>
            <p:extLst/>
          </p:nvPr>
        </p:nvGraphicFramePr>
        <p:xfrm>
          <a:off x="3694275" y="1195754"/>
          <a:ext cx="6235700" cy="342900"/>
        </p:xfrm>
        <a:graphic>
          <a:graphicData uri="http://schemas.openxmlformats.org/drawingml/2006/table">
            <a:tbl>
              <a:tblPr/>
              <a:tblGrid>
                <a:gridCol w="390525">
                  <a:extLst>
                    <a:ext uri="{9D8B030D-6E8A-4147-A177-3AD203B41FA5}">
                      <a16:colId xmlns:a16="http://schemas.microsoft.com/office/drawing/2014/main" val="20000"/>
                    </a:ext>
                  </a:extLst>
                </a:gridCol>
                <a:gridCol w="388938">
                  <a:extLst>
                    <a:ext uri="{9D8B030D-6E8A-4147-A177-3AD203B41FA5}">
                      <a16:colId xmlns:a16="http://schemas.microsoft.com/office/drawing/2014/main" val="20001"/>
                    </a:ext>
                  </a:extLst>
                </a:gridCol>
                <a:gridCol w="390525">
                  <a:extLst>
                    <a:ext uri="{9D8B030D-6E8A-4147-A177-3AD203B41FA5}">
                      <a16:colId xmlns:a16="http://schemas.microsoft.com/office/drawing/2014/main" val="20002"/>
                    </a:ext>
                  </a:extLst>
                </a:gridCol>
                <a:gridCol w="388937">
                  <a:extLst>
                    <a:ext uri="{9D8B030D-6E8A-4147-A177-3AD203B41FA5}">
                      <a16:colId xmlns:a16="http://schemas.microsoft.com/office/drawing/2014/main" val="20003"/>
                    </a:ext>
                  </a:extLst>
                </a:gridCol>
                <a:gridCol w="390525">
                  <a:extLst>
                    <a:ext uri="{9D8B030D-6E8A-4147-A177-3AD203B41FA5}">
                      <a16:colId xmlns:a16="http://schemas.microsoft.com/office/drawing/2014/main" val="20004"/>
                    </a:ext>
                  </a:extLst>
                </a:gridCol>
                <a:gridCol w="388938">
                  <a:extLst>
                    <a:ext uri="{9D8B030D-6E8A-4147-A177-3AD203B41FA5}">
                      <a16:colId xmlns:a16="http://schemas.microsoft.com/office/drawing/2014/main" val="20005"/>
                    </a:ext>
                  </a:extLst>
                </a:gridCol>
                <a:gridCol w="390525">
                  <a:extLst>
                    <a:ext uri="{9D8B030D-6E8A-4147-A177-3AD203B41FA5}">
                      <a16:colId xmlns:a16="http://schemas.microsoft.com/office/drawing/2014/main" val="20006"/>
                    </a:ext>
                  </a:extLst>
                </a:gridCol>
                <a:gridCol w="390525">
                  <a:extLst>
                    <a:ext uri="{9D8B030D-6E8A-4147-A177-3AD203B41FA5}">
                      <a16:colId xmlns:a16="http://schemas.microsoft.com/office/drawing/2014/main" val="20007"/>
                    </a:ext>
                  </a:extLst>
                </a:gridCol>
                <a:gridCol w="387350">
                  <a:extLst>
                    <a:ext uri="{9D8B030D-6E8A-4147-A177-3AD203B41FA5}">
                      <a16:colId xmlns:a16="http://schemas.microsoft.com/office/drawing/2014/main" val="20008"/>
                    </a:ext>
                  </a:extLst>
                </a:gridCol>
                <a:gridCol w="390525">
                  <a:extLst>
                    <a:ext uri="{9D8B030D-6E8A-4147-A177-3AD203B41FA5}">
                      <a16:colId xmlns:a16="http://schemas.microsoft.com/office/drawing/2014/main" val="20009"/>
                    </a:ext>
                  </a:extLst>
                </a:gridCol>
                <a:gridCol w="390525">
                  <a:extLst>
                    <a:ext uri="{9D8B030D-6E8A-4147-A177-3AD203B41FA5}">
                      <a16:colId xmlns:a16="http://schemas.microsoft.com/office/drawing/2014/main" val="20010"/>
                    </a:ext>
                  </a:extLst>
                </a:gridCol>
                <a:gridCol w="388937">
                  <a:extLst>
                    <a:ext uri="{9D8B030D-6E8A-4147-A177-3AD203B41FA5}">
                      <a16:colId xmlns:a16="http://schemas.microsoft.com/office/drawing/2014/main" val="20011"/>
                    </a:ext>
                  </a:extLst>
                </a:gridCol>
                <a:gridCol w="390525">
                  <a:extLst>
                    <a:ext uri="{9D8B030D-6E8A-4147-A177-3AD203B41FA5}">
                      <a16:colId xmlns:a16="http://schemas.microsoft.com/office/drawing/2014/main" val="20012"/>
                    </a:ext>
                  </a:extLst>
                </a:gridCol>
                <a:gridCol w="388938">
                  <a:extLst>
                    <a:ext uri="{9D8B030D-6E8A-4147-A177-3AD203B41FA5}">
                      <a16:colId xmlns:a16="http://schemas.microsoft.com/office/drawing/2014/main" val="20013"/>
                    </a:ext>
                  </a:extLst>
                </a:gridCol>
                <a:gridCol w="390525">
                  <a:extLst>
                    <a:ext uri="{9D8B030D-6E8A-4147-A177-3AD203B41FA5}">
                      <a16:colId xmlns:a16="http://schemas.microsoft.com/office/drawing/2014/main" val="20014"/>
                    </a:ext>
                  </a:extLst>
                </a:gridCol>
                <a:gridCol w="388937">
                  <a:extLst>
                    <a:ext uri="{9D8B030D-6E8A-4147-A177-3AD203B41FA5}">
                      <a16:colId xmlns:a16="http://schemas.microsoft.com/office/drawing/2014/main" val="20015"/>
                    </a:ext>
                  </a:extLst>
                </a:gridCol>
              </a:tblGrid>
              <a:tr h="34290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10</a:t>
                      </a:r>
                    </a:p>
                  </a:txBody>
                  <a:tcPr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8</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5</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7</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2</a:t>
                      </a:r>
                    </a:p>
                  </a:txBody>
                  <a:tcPr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48" name="Oval 40"/>
          <p:cNvSpPr>
            <a:spLocks noChangeArrowheads="1"/>
          </p:cNvSpPr>
          <p:nvPr/>
        </p:nvSpPr>
        <p:spPr bwMode="auto">
          <a:xfrm>
            <a:off x="3749839" y="1748205"/>
            <a:ext cx="274637" cy="274637"/>
          </a:xfrm>
          <a:prstGeom prst="ellipse">
            <a:avLst/>
          </a:prstGeom>
          <a:solidFill>
            <a:srgbClr val="FF9933"/>
          </a:solidFill>
          <a:ln w="25400">
            <a:solidFill>
              <a:srgbClr val="000000"/>
            </a:solidFill>
            <a:round/>
            <a:headEnd/>
            <a:tailEnd/>
          </a:ln>
        </p:spPr>
        <p:txBody>
          <a:bodyPr wrap="none" anchor="ctr" anchorCtr="1"/>
          <a:lstStyle/>
          <a:p>
            <a:pPr>
              <a:defRPr/>
            </a:pPr>
            <a:r>
              <a:rPr lang="en-US" sz="1600" b="1" kern="0">
                <a:solidFill>
                  <a:sysClr val="windowText" lastClr="000000"/>
                </a:solidFill>
              </a:rPr>
              <a:t>0</a:t>
            </a:r>
          </a:p>
        </p:txBody>
      </p:sp>
      <p:cxnSp>
        <p:nvCxnSpPr>
          <p:cNvPr id="149" name="AutoShape 41"/>
          <p:cNvCxnSpPr>
            <a:cxnSpLocks noChangeShapeType="1"/>
            <a:endCxn id="148" idx="0"/>
          </p:cNvCxnSpPr>
          <p:nvPr/>
        </p:nvCxnSpPr>
        <p:spPr bwMode="auto">
          <a:xfrm rot="5400000">
            <a:off x="3790319" y="1636285"/>
            <a:ext cx="196850" cy="1588"/>
          </a:xfrm>
          <a:prstGeom prst="curvedConnector3">
            <a:avLst>
              <a:gd name="adj1" fmla="val 53227"/>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50" name="AutoShape 42"/>
          <p:cNvCxnSpPr>
            <a:cxnSpLocks noChangeShapeType="1"/>
            <a:endCxn id="148" idx="6"/>
          </p:cNvCxnSpPr>
          <p:nvPr/>
        </p:nvCxnSpPr>
        <p:spPr bwMode="auto">
          <a:xfrm rot="5400000">
            <a:off x="3984788" y="1591041"/>
            <a:ext cx="347662" cy="242888"/>
          </a:xfrm>
          <a:prstGeom prst="curvedConnector2">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sp>
        <p:nvSpPr>
          <p:cNvPr id="151" name="Oval 43"/>
          <p:cNvSpPr>
            <a:spLocks noChangeArrowheads="1"/>
          </p:cNvSpPr>
          <p:nvPr/>
        </p:nvSpPr>
        <p:spPr bwMode="auto">
          <a:xfrm>
            <a:off x="4527714" y="1748205"/>
            <a:ext cx="274637" cy="274637"/>
          </a:xfrm>
          <a:prstGeom prst="ellipse">
            <a:avLst/>
          </a:prstGeom>
          <a:solidFill>
            <a:srgbClr val="FF9933"/>
          </a:solidFill>
          <a:ln w="25400">
            <a:solidFill>
              <a:srgbClr val="000000"/>
            </a:solidFill>
            <a:round/>
            <a:headEnd/>
            <a:tailEnd/>
          </a:ln>
        </p:spPr>
        <p:txBody>
          <a:bodyPr wrap="none" anchor="ctr" anchorCtr="1"/>
          <a:lstStyle/>
          <a:p>
            <a:pPr>
              <a:defRPr/>
            </a:pPr>
            <a:r>
              <a:rPr lang="en-US" b="1" kern="0">
                <a:solidFill>
                  <a:sysClr val="windowText" lastClr="000000"/>
                </a:solidFill>
              </a:rPr>
              <a:t>2</a:t>
            </a:r>
          </a:p>
        </p:txBody>
      </p:sp>
      <p:cxnSp>
        <p:nvCxnSpPr>
          <p:cNvPr id="152" name="AutoShape 44"/>
          <p:cNvCxnSpPr>
            <a:cxnSpLocks noChangeShapeType="1"/>
            <a:endCxn id="151" idx="0"/>
          </p:cNvCxnSpPr>
          <p:nvPr/>
        </p:nvCxnSpPr>
        <p:spPr bwMode="auto">
          <a:xfrm rot="5400000">
            <a:off x="4568988" y="1635492"/>
            <a:ext cx="196850" cy="3175"/>
          </a:xfrm>
          <a:prstGeom prst="curvedConnector3">
            <a:avLst>
              <a:gd name="adj1" fmla="val 53227"/>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53" name="AutoShape 45"/>
          <p:cNvCxnSpPr>
            <a:cxnSpLocks noChangeShapeType="1"/>
            <a:endCxn id="151" idx="6"/>
          </p:cNvCxnSpPr>
          <p:nvPr/>
        </p:nvCxnSpPr>
        <p:spPr bwMode="auto">
          <a:xfrm rot="5400000">
            <a:off x="4763457" y="1590248"/>
            <a:ext cx="347662" cy="244475"/>
          </a:xfrm>
          <a:prstGeom prst="curvedConnector2">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sp>
        <p:nvSpPr>
          <p:cNvPr id="154" name="Oval 46"/>
          <p:cNvSpPr>
            <a:spLocks noChangeArrowheads="1"/>
          </p:cNvSpPr>
          <p:nvPr/>
        </p:nvSpPr>
        <p:spPr bwMode="auto">
          <a:xfrm>
            <a:off x="5307175" y="1748205"/>
            <a:ext cx="274638" cy="274637"/>
          </a:xfrm>
          <a:prstGeom prst="ellipse">
            <a:avLst/>
          </a:prstGeom>
          <a:solidFill>
            <a:srgbClr val="FF9933"/>
          </a:solidFill>
          <a:ln w="25400">
            <a:solidFill>
              <a:srgbClr val="000000"/>
            </a:solidFill>
            <a:round/>
            <a:headEnd/>
            <a:tailEnd/>
          </a:ln>
        </p:spPr>
        <p:txBody>
          <a:bodyPr wrap="none" anchor="ctr" anchorCtr="1"/>
          <a:lstStyle/>
          <a:p>
            <a:pPr>
              <a:defRPr/>
            </a:pPr>
            <a:r>
              <a:rPr lang="en-US" b="1" kern="0">
                <a:solidFill>
                  <a:sysClr val="windowText" lastClr="000000"/>
                </a:solidFill>
              </a:rPr>
              <a:t>4</a:t>
            </a:r>
          </a:p>
        </p:txBody>
      </p:sp>
      <p:cxnSp>
        <p:nvCxnSpPr>
          <p:cNvPr id="155" name="AutoShape 47"/>
          <p:cNvCxnSpPr>
            <a:cxnSpLocks noChangeShapeType="1"/>
            <a:endCxn id="154" idx="0"/>
          </p:cNvCxnSpPr>
          <p:nvPr/>
        </p:nvCxnSpPr>
        <p:spPr bwMode="auto">
          <a:xfrm rot="5400000">
            <a:off x="5348451" y="1635492"/>
            <a:ext cx="196850" cy="3175"/>
          </a:xfrm>
          <a:prstGeom prst="curvedConnector3">
            <a:avLst>
              <a:gd name="adj1" fmla="val 53227"/>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56" name="AutoShape 48"/>
          <p:cNvCxnSpPr>
            <a:cxnSpLocks noChangeShapeType="1"/>
            <a:endCxn id="154" idx="6"/>
          </p:cNvCxnSpPr>
          <p:nvPr/>
        </p:nvCxnSpPr>
        <p:spPr bwMode="auto">
          <a:xfrm rot="5400000">
            <a:off x="5542920" y="1590248"/>
            <a:ext cx="347662" cy="244475"/>
          </a:xfrm>
          <a:prstGeom prst="curvedConnector2">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sp>
        <p:nvSpPr>
          <p:cNvPr id="157" name="Oval 49"/>
          <p:cNvSpPr>
            <a:spLocks noChangeArrowheads="1"/>
          </p:cNvSpPr>
          <p:nvPr/>
        </p:nvSpPr>
        <p:spPr bwMode="auto">
          <a:xfrm>
            <a:off x="6086639" y="1748205"/>
            <a:ext cx="274637" cy="274637"/>
          </a:xfrm>
          <a:prstGeom prst="ellipse">
            <a:avLst/>
          </a:prstGeom>
          <a:solidFill>
            <a:srgbClr val="FF9933"/>
          </a:solidFill>
          <a:ln w="25400">
            <a:solidFill>
              <a:srgbClr val="000000"/>
            </a:solidFill>
            <a:round/>
            <a:headEnd/>
            <a:tailEnd/>
          </a:ln>
        </p:spPr>
        <p:txBody>
          <a:bodyPr wrap="none" anchor="ctr" anchorCtr="1"/>
          <a:lstStyle/>
          <a:p>
            <a:pPr>
              <a:defRPr/>
            </a:pPr>
            <a:r>
              <a:rPr lang="en-US" b="1" kern="0">
                <a:solidFill>
                  <a:sysClr val="windowText" lastClr="000000"/>
                </a:solidFill>
              </a:rPr>
              <a:t>6</a:t>
            </a:r>
          </a:p>
        </p:txBody>
      </p:sp>
      <p:cxnSp>
        <p:nvCxnSpPr>
          <p:cNvPr id="158" name="AutoShape 50"/>
          <p:cNvCxnSpPr>
            <a:cxnSpLocks noChangeShapeType="1"/>
            <a:endCxn id="157" idx="0"/>
          </p:cNvCxnSpPr>
          <p:nvPr/>
        </p:nvCxnSpPr>
        <p:spPr bwMode="auto">
          <a:xfrm rot="5400000">
            <a:off x="6127913" y="1635492"/>
            <a:ext cx="196850" cy="3175"/>
          </a:xfrm>
          <a:prstGeom prst="curvedConnector3">
            <a:avLst>
              <a:gd name="adj1" fmla="val 53227"/>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59" name="AutoShape 51"/>
          <p:cNvCxnSpPr>
            <a:cxnSpLocks noChangeShapeType="1"/>
            <a:endCxn id="157" idx="6"/>
          </p:cNvCxnSpPr>
          <p:nvPr/>
        </p:nvCxnSpPr>
        <p:spPr bwMode="auto">
          <a:xfrm rot="5400000">
            <a:off x="6322382" y="1590248"/>
            <a:ext cx="347662" cy="244475"/>
          </a:xfrm>
          <a:prstGeom prst="curvedConnector2">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sp>
        <p:nvSpPr>
          <p:cNvPr id="160" name="Oval 52"/>
          <p:cNvSpPr>
            <a:spLocks noChangeArrowheads="1"/>
          </p:cNvSpPr>
          <p:nvPr/>
        </p:nvSpPr>
        <p:spPr bwMode="auto">
          <a:xfrm>
            <a:off x="6864514" y="1748205"/>
            <a:ext cx="274637" cy="274637"/>
          </a:xfrm>
          <a:prstGeom prst="ellipse">
            <a:avLst/>
          </a:prstGeom>
          <a:solidFill>
            <a:srgbClr val="FF9933"/>
          </a:solidFill>
          <a:ln w="25400">
            <a:solidFill>
              <a:srgbClr val="000000"/>
            </a:solidFill>
            <a:round/>
            <a:headEnd/>
            <a:tailEnd/>
          </a:ln>
        </p:spPr>
        <p:txBody>
          <a:bodyPr wrap="none" anchor="ctr" anchorCtr="1"/>
          <a:lstStyle/>
          <a:p>
            <a:pPr>
              <a:defRPr/>
            </a:pPr>
            <a:r>
              <a:rPr lang="en-US" b="1" kern="0">
                <a:solidFill>
                  <a:sysClr val="windowText" lastClr="000000"/>
                </a:solidFill>
              </a:rPr>
              <a:t>8</a:t>
            </a:r>
          </a:p>
        </p:txBody>
      </p:sp>
      <p:cxnSp>
        <p:nvCxnSpPr>
          <p:cNvPr id="161" name="AutoShape 53"/>
          <p:cNvCxnSpPr>
            <a:cxnSpLocks noChangeShapeType="1"/>
            <a:endCxn id="160" idx="0"/>
          </p:cNvCxnSpPr>
          <p:nvPr/>
        </p:nvCxnSpPr>
        <p:spPr bwMode="auto">
          <a:xfrm rot="5400000">
            <a:off x="6906582" y="1634698"/>
            <a:ext cx="196850" cy="4763"/>
          </a:xfrm>
          <a:prstGeom prst="curvedConnector3">
            <a:avLst>
              <a:gd name="adj1" fmla="val 53227"/>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62" name="AutoShape 54"/>
          <p:cNvCxnSpPr>
            <a:cxnSpLocks noChangeShapeType="1"/>
            <a:endCxn id="160" idx="6"/>
          </p:cNvCxnSpPr>
          <p:nvPr/>
        </p:nvCxnSpPr>
        <p:spPr bwMode="auto">
          <a:xfrm rot="5400000">
            <a:off x="7100257" y="1590248"/>
            <a:ext cx="347662" cy="244475"/>
          </a:xfrm>
          <a:prstGeom prst="curvedConnector2">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sp>
        <p:nvSpPr>
          <p:cNvPr id="163" name="Oval 55"/>
          <p:cNvSpPr>
            <a:spLocks noChangeArrowheads="1"/>
          </p:cNvSpPr>
          <p:nvPr/>
        </p:nvSpPr>
        <p:spPr bwMode="auto">
          <a:xfrm>
            <a:off x="7643975" y="1748205"/>
            <a:ext cx="274638" cy="274637"/>
          </a:xfrm>
          <a:prstGeom prst="ellipse">
            <a:avLst/>
          </a:prstGeom>
          <a:solidFill>
            <a:srgbClr val="FF9933"/>
          </a:solidFill>
          <a:ln w="25400">
            <a:solidFill>
              <a:srgbClr val="000000"/>
            </a:solidFill>
            <a:round/>
            <a:headEnd/>
            <a:tailEnd/>
          </a:ln>
        </p:spPr>
        <p:txBody>
          <a:bodyPr wrap="none" anchor="ctr" anchorCtr="1"/>
          <a:lstStyle/>
          <a:p>
            <a:pPr>
              <a:defRPr/>
            </a:pPr>
            <a:r>
              <a:rPr lang="en-US" b="1" kern="0">
                <a:solidFill>
                  <a:sysClr val="windowText" lastClr="000000"/>
                </a:solidFill>
              </a:rPr>
              <a:t>10</a:t>
            </a:r>
          </a:p>
        </p:txBody>
      </p:sp>
      <p:cxnSp>
        <p:nvCxnSpPr>
          <p:cNvPr id="164" name="AutoShape 56"/>
          <p:cNvCxnSpPr>
            <a:cxnSpLocks noChangeShapeType="1"/>
            <a:endCxn id="163" idx="0"/>
          </p:cNvCxnSpPr>
          <p:nvPr/>
        </p:nvCxnSpPr>
        <p:spPr bwMode="auto">
          <a:xfrm rot="5400000">
            <a:off x="7686044" y="1634698"/>
            <a:ext cx="196850" cy="4762"/>
          </a:xfrm>
          <a:prstGeom prst="curvedConnector3">
            <a:avLst>
              <a:gd name="adj1" fmla="val 53227"/>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65" name="AutoShape 57"/>
          <p:cNvCxnSpPr>
            <a:cxnSpLocks noChangeShapeType="1"/>
            <a:endCxn id="163" idx="6"/>
          </p:cNvCxnSpPr>
          <p:nvPr/>
        </p:nvCxnSpPr>
        <p:spPr bwMode="auto">
          <a:xfrm rot="5400000">
            <a:off x="7880513" y="1589454"/>
            <a:ext cx="347662" cy="246062"/>
          </a:xfrm>
          <a:prstGeom prst="curvedConnector2">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sp>
        <p:nvSpPr>
          <p:cNvPr id="166" name="Oval 58"/>
          <p:cNvSpPr>
            <a:spLocks noChangeArrowheads="1"/>
          </p:cNvSpPr>
          <p:nvPr/>
        </p:nvSpPr>
        <p:spPr bwMode="auto">
          <a:xfrm>
            <a:off x="8423439" y="1748205"/>
            <a:ext cx="274637" cy="274637"/>
          </a:xfrm>
          <a:prstGeom prst="ellipse">
            <a:avLst/>
          </a:prstGeom>
          <a:solidFill>
            <a:srgbClr val="FF9933"/>
          </a:solidFill>
          <a:ln w="25400">
            <a:solidFill>
              <a:srgbClr val="000000"/>
            </a:solidFill>
            <a:round/>
            <a:headEnd/>
            <a:tailEnd/>
          </a:ln>
        </p:spPr>
        <p:txBody>
          <a:bodyPr wrap="none" anchor="ctr" anchorCtr="1"/>
          <a:lstStyle/>
          <a:p>
            <a:pPr>
              <a:defRPr/>
            </a:pPr>
            <a:r>
              <a:rPr lang="en-US" b="1" kern="0">
                <a:solidFill>
                  <a:sysClr val="windowText" lastClr="000000"/>
                </a:solidFill>
              </a:rPr>
              <a:t>12</a:t>
            </a:r>
          </a:p>
        </p:txBody>
      </p:sp>
      <p:cxnSp>
        <p:nvCxnSpPr>
          <p:cNvPr id="167" name="AutoShape 59"/>
          <p:cNvCxnSpPr>
            <a:cxnSpLocks noChangeShapeType="1"/>
            <a:endCxn id="166" idx="0"/>
          </p:cNvCxnSpPr>
          <p:nvPr/>
        </p:nvCxnSpPr>
        <p:spPr bwMode="auto">
          <a:xfrm rot="5400000">
            <a:off x="8465507" y="1634698"/>
            <a:ext cx="196850" cy="4763"/>
          </a:xfrm>
          <a:prstGeom prst="curvedConnector3">
            <a:avLst>
              <a:gd name="adj1" fmla="val 53227"/>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68" name="AutoShape 60"/>
          <p:cNvCxnSpPr>
            <a:cxnSpLocks noChangeShapeType="1"/>
            <a:endCxn id="166" idx="6"/>
          </p:cNvCxnSpPr>
          <p:nvPr/>
        </p:nvCxnSpPr>
        <p:spPr bwMode="auto">
          <a:xfrm rot="5400000">
            <a:off x="8659976" y="1589454"/>
            <a:ext cx="347662" cy="246063"/>
          </a:xfrm>
          <a:prstGeom prst="curvedConnector2">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sp>
        <p:nvSpPr>
          <p:cNvPr id="169" name="Oval 61"/>
          <p:cNvSpPr>
            <a:spLocks noChangeArrowheads="1"/>
          </p:cNvSpPr>
          <p:nvPr/>
        </p:nvSpPr>
        <p:spPr bwMode="auto">
          <a:xfrm>
            <a:off x="9202900" y="1748205"/>
            <a:ext cx="274638" cy="274637"/>
          </a:xfrm>
          <a:prstGeom prst="ellipse">
            <a:avLst/>
          </a:prstGeom>
          <a:solidFill>
            <a:srgbClr val="FF9933"/>
          </a:solidFill>
          <a:ln w="25400">
            <a:solidFill>
              <a:srgbClr val="000000"/>
            </a:solidFill>
            <a:round/>
            <a:headEnd/>
            <a:tailEnd/>
          </a:ln>
        </p:spPr>
        <p:txBody>
          <a:bodyPr wrap="none" anchor="ctr" anchorCtr="1"/>
          <a:lstStyle/>
          <a:p>
            <a:pPr>
              <a:defRPr/>
            </a:pPr>
            <a:r>
              <a:rPr lang="en-US" b="1" kern="0">
                <a:solidFill>
                  <a:sysClr val="windowText" lastClr="000000"/>
                </a:solidFill>
              </a:rPr>
              <a:t>14</a:t>
            </a:r>
          </a:p>
        </p:txBody>
      </p:sp>
      <p:cxnSp>
        <p:nvCxnSpPr>
          <p:cNvPr id="170" name="AutoShape 62"/>
          <p:cNvCxnSpPr>
            <a:cxnSpLocks noChangeShapeType="1"/>
            <a:endCxn id="169" idx="0"/>
          </p:cNvCxnSpPr>
          <p:nvPr/>
        </p:nvCxnSpPr>
        <p:spPr bwMode="auto">
          <a:xfrm rot="5400000">
            <a:off x="9244969" y="1634698"/>
            <a:ext cx="196850" cy="4762"/>
          </a:xfrm>
          <a:prstGeom prst="curvedConnector3">
            <a:avLst>
              <a:gd name="adj1" fmla="val 53227"/>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71" name="AutoShape 63"/>
          <p:cNvCxnSpPr>
            <a:cxnSpLocks noChangeShapeType="1"/>
            <a:endCxn id="169" idx="6"/>
          </p:cNvCxnSpPr>
          <p:nvPr/>
        </p:nvCxnSpPr>
        <p:spPr bwMode="auto">
          <a:xfrm rot="5400000">
            <a:off x="9439438" y="1589454"/>
            <a:ext cx="347662" cy="246062"/>
          </a:xfrm>
          <a:prstGeom prst="curvedConnector2">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graphicFrame>
        <p:nvGraphicFramePr>
          <p:cNvPr id="172" name="Group 64"/>
          <p:cNvGraphicFramePr>
            <a:graphicFrameLocks noGrp="1"/>
          </p:cNvGraphicFramePr>
          <p:nvPr>
            <p:extLst/>
          </p:nvPr>
        </p:nvGraphicFramePr>
        <p:xfrm>
          <a:off x="3694275" y="2211754"/>
          <a:ext cx="6235700" cy="342900"/>
        </p:xfrm>
        <a:graphic>
          <a:graphicData uri="http://schemas.openxmlformats.org/drawingml/2006/table">
            <a:tbl>
              <a:tblPr/>
              <a:tblGrid>
                <a:gridCol w="390525">
                  <a:extLst>
                    <a:ext uri="{9D8B030D-6E8A-4147-A177-3AD203B41FA5}">
                      <a16:colId xmlns:a16="http://schemas.microsoft.com/office/drawing/2014/main" val="20000"/>
                    </a:ext>
                  </a:extLst>
                </a:gridCol>
                <a:gridCol w="388938">
                  <a:extLst>
                    <a:ext uri="{9D8B030D-6E8A-4147-A177-3AD203B41FA5}">
                      <a16:colId xmlns:a16="http://schemas.microsoft.com/office/drawing/2014/main" val="20001"/>
                    </a:ext>
                  </a:extLst>
                </a:gridCol>
                <a:gridCol w="390525">
                  <a:extLst>
                    <a:ext uri="{9D8B030D-6E8A-4147-A177-3AD203B41FA5}">
                      <a16:colId xmlns:a16="http://schemas.microsoft.com/office/drawing/2014/main" val="20002"/>
                    </a:ext>
                  </a:extLst>
                </a:gridCol>
                <a:gridCol w="388937">
                  <a:extLst>
                    <a:ext uri="{9D8B030D-6E8A-4147-A177-3AD203B41FA5}">
                      <a16:colId xmlns:a16="http://schemas.microsoft.com/office/drawing/2014/main" val="20003"/>
                    </a:ext>
                  </a:extLst>
                </a:gridCol>
                <a:gridCol w="390525">
                  <a:extLst>
                    <a:ext uri="{9D8B030D-6E8A-4147-A177-3AD203B41FA5}">
                      <a16:colId xmlns:a16="http://schemas.microsoft.com/office/drawing/2014/main" val="20004"/>
                    </a:ext>
                  </a:extLst>
                </a:gridCol>
                <a:gridCol w="388938">
                  <a:extLst>
                    <a:ext uri="{9D8B030D-6E8A-4147-A177-3AD203B41FA5}">
                      <a16:colId xmlns:a16="http://schemas.microsoft.com/office/drawing/2014/main" val="20005"/>
                    </a:ext>
                  </a:extLst>
                </a:gridCol>
                <a:gridCol w="390525">
                  <a:extLst>
                    <a:ext uri="{9D8B030D-6E8A-4147-A177-3AD203B41FA5}">
                      <a16:colId xmlns:a16="http://schemas.microsoft.com/office/drawing/2014/main" val="20006"/>
                    </a:ext>
                  </a:extLst>
                </a:gridCol>
                <a:gridCol w="390525">
                  <a:extLst>
                    <a:ext uri="{9D8B030D-6E8A-4147-A177-3AD203B41FA5}">
                      <a16:colId xmlns:a16="http://schemas.microsoft.com/office/drawing/2014/main" val="20007"/>
                    </a:ext>
                  </a:extLst>
                </a:gridCol>
                <a:gridCol w="387350">
                  <a:extLst>
                    <a:ext uri="{9D8B030D-6E8A-4147-A177-3AD203B41FA5}">
                      <a16:colId xmlns:a16="http://schemas.microsoft.com/office/drawing/2014/main" val="20008"/>
                    </a:ext>
                  </a:extLst>
                </a:gridCol>
                <a:gridCol w="390525">
                  <a:extLst>
                    <a:ext uri="{9D8B030D-6E8A-4147-A177-3AD203B41FA5}">
                      <a16:colId xmlns:a16="http://schemas.microsoft.com/office/drawing/2014/main" val="20009"/>
                    </a:ext>
                  </a:extLst>
                </a:gridCol>
                <a:gridCol w="390525">
                  <a:extLst>
                    <a:ext uri="{9D8B030D-6E8A-4147-A177-3AD203B41FA5}">
                      <a16:colId xmlns:a16="http://schemas.microsoft.com/office/drawing/2014/main" val="20010"/>
                    </a:ext>
                  </a:extLst>
                </a:gridCol>
                <a:gridCol w="388937">
                  <a:extLst>
                    <a:ext uri="{9D8B030D-6E8A-4147-A177-3AD203B41FA5}">
                      <a16:colId xmlns:a16="http://schemas.microsoft.com/office/drawing/2014/main" val="20011"/>
                    </a:ext>
                  </a:extLst>
                </a:gridCol>
                <a:gridCol w="390525">
                  <a:extLst>
                    <a:ext uri="{9D8B030D-6E8A-4147-A177-3AD203B41FA5}">
                      <a16:colId xmlns:a16="http://schemas.microsoft.com/office/drawing/2014/main" val="20012"/>
                    </a:ext>
                  </a:extLst>
                </a:gridCol>
                <a:gridCol w="388938">
                  <a:extLst>
                    <a:ext uri="{9D8B030D-6E8A-4147-A177-3AD203B41FA5}">
                      <a16:colId xmlns:a16="http://schemas.microsoft.com/office/drawing/2014/main" val="20013"/>
                    </a:ext>
                  </a:extLst>
                </a:gridCol>
                <a:gridCol w="390525">
                  <a:extLst>
                    <a:ext uri="{9D8B030D-6E8A-4147-A177-3AD203B41FA5}">
                      <a16:colId xmlns:a16="http://schemas.microsoft.com/office/drawing/2014/main" val="20014"/>
                    </a:ext>
                  </a:extLst>
                </a:gridCol>
                <a:gridCol w="388937">
                  <a:extLst>
                    <a:ext uri="{9D8B030D-6E8A-4147-A177-3AD203B41FA5}">
                      <a16:colId xmlns:a16="http://schemas.microsoft.com/office/drawing/2014/main" val="20015"/>
                    </a:ext>
                  </a:extLst>
                </a:gridCol>
              </a:tblGrid>
              <a:tr h="34290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11</a:t>
                      </a:r>
                    </a:p>
                  </a:txBody>
                  <a:tcPr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7</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8</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5</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-5</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9</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7</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2</a:t>
                      </a:r>
                    </a:p>
                  </a:txBody>
                  <a:tcPr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73" name="Oval 101"/>
          <p:cNvSpPr>
            <a:spLocks noChangeArrowheads="1"/>
          </p:cNvSpPr>
          <p:nvPr/>
        </p:nvSpPr>
        <p:spPr bwMode="auto">
          <a:xfrm>
            <a:off x="3749839" y="2764205"/>
            <a:ext cx="274637" cy="274637"/>
          </a:xfrm>
          <a:prstGeom prst="ellipse">
            <a:avLst/>
          </a:prstGeom>
          <a:solidFill>
            <a:srgbClr val="FF9933"/>
          </a:solidFill>
          <a:ln w="25400">
            <a:solidFill>
              <a:srgbClr val="000000"/>
            </a:solidFill>
            <a:round/>
            <a:headEnd/>
            <a:tailEnd/>
          </a:ln>
        </p:spPr>
        <p:txBody>
          <a:bodyPr wrap="none" anchor="ctr" anchorCtr="1"/>
          <a:lstStyle/>
          <a:p>
            <a:pPr>
              <a:defRPr/>
            </a:pPr>
            <a:r>
              <a:rPr lang="en-US" sz="1600" b="1" kern="0">
                <a:solidFill>
                  <a:sysClr val="windowText" lastClr="000000"/>
                </a:solidFill>
              </a:rPr>
              <a:t>0</a:t>
            </a:r>
          </a:p>
        </p:txBody>
      </p:sp>
      <p:cxnSp>
        <p:nvCxnSpPr>
          <p:cNvPr id="174" name="AutoShape 102"/>
          <p:cNvCxnSpPr>
            <a:cxnSpLocks noChangeShapeType="1"/>
            <a:endCxn id="173" idx="0"/>
          </p:cNvCxnSpPr>
          <p:nvPr/>
        </p:nvCxnSpPr>
        <p:spPr bwMode="auto">
          <a:xfrm rot="5400000">
            <a:off x="3790319" y="2652285"/>
            <a:ext cx="196850" cy="1588"/>
          </a:xfrm>
          <a:prstGeom prst="curvedConnector3">
            <a:avLst>
              <a:gd name="adj1" fmla="val 53227"/>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75" name="AutoShape 103"/>
          <p:cNvCxnSpPr>
            <a:cxnSpLocks noChangeShapeType="1"/>
            <a:endCxn id="173" idx="6"/>
          </p:cNvCxnSpPr>
          <p:nvPr/>
        </p:nvCxnSpPr>
        <p:spPr bwMode="auto">
          <a:xfrm rot="5400000">
            <a:off x="4179257" y="2412573"/>
            <a:ext cx="347662" cy="631825"/>
          </a:xfrm>
          <a:prstGeom prst="curvedConnector2">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sp>
        <p:nvSpPr>
          <p:cNvPr id="176" name="Oval 104"/>
          <p:cNvSpPr>
            <a:spLocks noChangeArrowheads="1"/>
          </p:cNvSpPr>
          <p:nvPr/>
        </p:nvSpPr>
        <p:spPr bwMode="auto">
          <a:xfrm>
            <a:off x="5307175" y="2764205"/>
            <a:ext cx="274638" cy="274637"/>
          </a:xfrm>
          <a:prstGeom prst="ellipse">
            <a:avLst/>
          </a:prstGeom>
          <a:solidFill>
            <a:srgbClr val="FF9933"/>
          </a:solidFill>
          <a:ln w="25400">
            <a:solidFill>
              <a:srgbClr val="000000"/>
            </a:solidFill>
            <a:round/>
            <a:headEnd/>
            <a:tailEnd/>
          </a:ln>
        </p:spPr>
        <p:txBody>
          <a:bodyPr wrap="none" anchor="ctr" anchorCtr="1"/>
          <a:lstStyle/>
          <a:p>
            <a:pPr>
              <a:defRPr/>
            </a:pPr>
            <a:r>
              <a:rPr lang="en-US" b="1" kern="0">
                <a:solidFill>
                  <a:sysClr val="windowText" lastClr="000000"/>
                </a:solidFill>
              </a:rPr>
              <a:t>4</a:t>
            </a:r>
          </a:p>
        </p:txBody>
      </p:sp>
      <p:cxnSp>
        <p:nvCxnSpPr>
          <p:cNvPr id="177" name="AutoShape 105"/>
          <p:cNvCxnSpPr>
            <a:cxnSpLocks noChangeShapeType="1"/>
            <a:endCxn id="176" idx="0"/>
          </p:cNvCxnSpPr>
          <p:nvPr/>
        </p:nvCxnSpPr>
        <p:spPr bwMode="auto">
          <a:xfrm rot="5400000">
            <a:off x="5348451" y="2651492"/>
            <a:ext cx="196850" cy="3175"/>
          </a:xfrm>
          <a:prstGeom prst="curvedConnector3">
            <a:avLst>
              <a:gd name="adj1" fmla="val 53227"/>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78" name="AutoShape 106"/>
          <p:cNvCxnSpPr>
            <a:cxnSpLocks noChangeShapeType="1"/>
            <a:endCxn id="176" idx="6"/>
          </p:cNvCxnSpPr>
          <p:nvPr/>
        </p:nvCxnSpPr>
        <p:spPr bwMode="auto">
          <a:xfrm rot="5400000">
            <a:off x="5737388" y="2411779"/>
            <a:ext cx="347662" cy="633412"/>
          </a:xfrm>
          <a:prstGeom prst="curvedConnector2">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sp>
        <p:nvSpPr>
          <p:cNvPr id="179" name="Oval 107"/>
          <p:cNvSpPr>
            <a:spLocks noChangeArrowheads="1"/>
          </p:cNvSpPr>
          <p:nvPr/>
        </p:nvSpPr>
        <p:spPr bwMode="auto">
          <a:xfrm>
            <a:off x="6864514" y="2764205"/>
            <a:ext cx="274637" cy="274637"/>
          </a:xfrm>
          <a:prstGeom prst="ellipse">
            <a:avLst/>
          </a:prstGeom>
          <a:solidFill>
            <a:srgbClr val="FF9933"/>
          </a:solidFill>
          <a:ln w="25400">
            <a:solidFill>
              <a:srgbClr val="000000"/>
            </a:solidFill>
            <a:round/>
            <a:headEnd/>
            <a:tailEnd/>
          </a:ln>
        </p:spPr>
        <p:txBody>
          <a:bodyPr wrap="none" anchor="ctr" anchorCtr="1"/>
          <a:lstStyle/>
          <a:p>
            <a:pPr>
              <a:defRPr/>
            </a:pPr>
            <a:r>
              <a:rPr lang="en-US" b="1" kern="0">
                <a:solidFill>
                  <a:sysClr val="windowText" lastClr="000000"/>
                </a:solidFill>
              </a:rPr>
              <a:t>8</a:t>
            </a:r>
          </a:p>
        </p:txBody>
      </p:sp>
      <p:cxnSp>
        <p:nvCxnSpPr>
          <p:cNvPr id="180" name="AutoShape 108"/>
          <p:cNvCxnSpPr>
            <a:cxnSpLocks noChangeShapeType="1"/>
            <a:endCxn id="179" idx="0"/>
          </p:cNvCxnSpPr>
          <p:nvPr/>
        </p:nvCxnSpPr>
        <p:spPr bwMode="auto">
          <a:xfrm rot="5400000">
            <a:off x="6906582" y="2650698"/>
            <a:ext cx="196850" cy="4763"/>
          </a:xfrm>
          <a:prstGeom prst="curvedConnector3">
            <a:avLst>
              <a:gd name="adj1" fmla="val 53227"/>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81" name="AutoShape 109"/>
          <p:cNvCxnSpPr>
            <a:cxnSpLocks noChangeShapeType="1"/>
            <a:endCxn id="179" idx="6"/>
          </p:cNvCxnSpPr>
          <p:nvPr/>
        </p:nvCxnSpPr>
        <p:spPr bwMode="auto">
          <a:xfrm rot="5400000">
            <a:off x="7295519" y="2410985"/>
            <a:ext cx="347662" cy="635000"/>
          </a:xfrm>
          <a:prstGeom prst="curvedConnector2">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sp>
        <p:nvSpPr>
          <p:cNvPr id="182" name="Oval 110"/>
          <p:cNvSpPr>
            <a:spLocks noChangeArrowheads="1"/>
          </p:cNvSpPr>
          <p:nvPr/>
        </p:nvSpPr>
        <p:spPr bwMode="auto">
          <a:xfrm>
            <a:off x="8423439" y="2764205"/>
            <a:ext cx="274637" cy="274637"/>
          </a:xfrm>
          <a:prstGeom prst="ellipse">
            <a:avLst/>
          </a:prstGeom>
          <a:solidFill>
            <a:srgbClr val="FF9933"/>
          </a:solidFill>
          <a:ln w="25400">
            <a:solidFill>
              <a:srgbClr val="000000"/>
            </a:solidFill>
            <a:round/>
            <a:headEnd/>
            <a:tailEnd/>
          </a:ln>
        </p:spPr>
        <p:txBody>
          <a:bodyPr wrap="none" anchor="ctr" anchorCtr="1"/>
          <a:lstStyle/>
          <a:p>
            <a:pPr>
              <a:defRPr/>
            </a:pPr>
            <a:r>
              <a:rPr lang="en-US" b="1" kern="0">
                <a:solidFill>
                  <a:sysClr val="windowText" lastClr="000000"/>
                </a:solidFill>
              </a:rPr>
              <a:t>12</a:t>
            </a:r>
          </a:p>
        </p:txBody>
      </p:sp>
      <p:cxnSp>
        <p:nvCxnSpPr>
          <p:cNvPr id="183" name="AutoShape 111"/>
          <p:cNvCxnSpPr>
            <a:cxnSpLocks noChangeShapeType="1"/>
            <a:endCxn id="182" idx="0"/>
          </p:cNvCxnSpPr>
          <p:nvPr/>
        </p:nvCxnSpPr>
        <p:spPr bwMode="auto">
          <a:xfrm rot="5400000">
            <a:off x="8465507" y="2650698"/>
            <a:ext cx="196850" cy="4763"/>
          </a:xfrm>
          <a:prstGeom prst="curvedConnector3">
            <a:avLst>
              <a:gd name="adj1" fmla="val 53227"/>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84" name="AutoShape 112"/>
          <p:cNvCxnSpPr>
            <a:cxnSpLocks noChangeShapeType="1"/>
            <a:endCxn id="182" idx="6"/>
          </p:cNvCxnSpPr>
          <p:nvPr/>
        </p:nvCxnSpPr>
        <p:spPr bwMode="auto">
          <a:xfrm rot="5400000">
            <a:off x="8854444" y="2410985"/>
            <a:ext cx="347662" cy="635000"/>
          </a:xfrm>
          <a:prstGeom prst="curvedConnector2">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graphicFrame>
        <p:nvGraphicFramePr>
          <p:cNvPr id="185" name="Group 113"/>
          <p:cNvGraphicFramePr>
            <a:graphicFrameLocks noGrp="1"/>
          </p:cNvGraphicFramePr>
          <p:nvPr>
            <p:extLst/>
          </p:nvPr>
        </p:nvGraphicFramePr>
        <p:xfrm>
          <a:off x="3694275" y="3227754"/>
          <a:ext cx="6235700" cy="342900"/>
        </p:xfrm>
        <a:graphic>
          <a:graphicData uri="http://schemas.openxmlformats.org/drawingml/2006/table">
            <a:tbl>
              <a:tblPr/>
              <a:tblGrid>
                <a:gridCol w="390525">
                  <a:extLst>
                    <a:ext uri="{9D8B030D-6E8A-4147-A177-3AD203B41FA5}">
                      <a16:colId xmlns:a16="http://schemas.microsoft.com/office/drawing/2014/main" val="20000"/>
                    </a:ext>
                  </a:extLst>
                </a:gridCol>
                <a:gridCol w="388938">
                  <a:extLst>
                    <a:ext uri="{9D8B030D-6E8A-4147-A177-3AD203B41FA5}">
                      <a16:colId xmlns:a16="http://schemas.microsoft.com/office/drawing/2014/main" val="20001"/>
                    </a:ext>
                  </a:extLst>
                </a:gridCol>
                <a:gridCol w="390525">
                  <a:extLst>
                    <a:ext uri="{9D8B030D-6E8A-4147-A177-3AD203B41FA5}">
                      <a16:colId xmlns:a16="http://schemas.microsoft.com/office/drawing/2014/main" val="20002"/>
                    </a:ext>
                  </a:extLst>
                </a:gridCol>
                <a:gridCol w="388937">
                  <a:extLst>
                    <a:ext uri="{9D8B030D-6E8A-4147-A177-3AD203B41FA5}">
                      <a16:colId xmlns:a16="http://schemas.microsoft.com/office/drawing/2014/main" val="20003"/>
                    </a:ext>
                  </a:extLst>
                </a:gridCol>
                <a:gridCol w="390525">
                  <a:extLst>
                    <a:ext uri="{9D8B030D-6E8A-4147-A177-3AD203B41FA5}">
                      <a16:colId xmlns:a16="http://schemas.microsoft.com/office/drawing/2014/main" val="20004"/>
                    </a:ext>
                  </a:extLst>
                </a:gridCol>
                <a:gridCol w="388938">
                  <a:extLst>
                    <a:ext uri="{9D8B030D-6E8A-4147-A177-3AD203B41FA5}">
                      <a16:colId xmlns:a16="http://schemas.microsoft.com/office/drawing/2014/main" val="20005"/>
                    </a:ext>
                  </a:extLst>
                </a:gridCol>
                <a:gridCol w="390525">
                  <a:extLst>
                    <a:ext uri="{9D8B030D-6E8A-4147-A177-3AD203B41FA5}">
                      <a16:colId xmlns:a16="http://schemas.microsoft.com/office/drawing/2014/main" val="20006"/>
                    </a:ext>
                  </a:extLst>
                </a:gridCol>
                <a:gridCol w="390525">
                  <a:extLst>
                    <a:ext uri="{9D8B030D-6E8A-4147-A177-3AD203B41FA5}">
                      <a16:colId xmlns:a16="http://schemas.microsoft.com/office/drawing/2014/main" val="20007"/>
                    </a:ext>
                  </a:extLst>
                </a:gridCol>
                <a:gridCol w="387350">
                  <a:extLst>
                    <a:ext uri="{9D8B030D-6E8A-4147-A177-3AD203B41FA5}">
                      <a16:colId xmlns:a16="http://schemas.microsoft.com/office/drawing/2014/main" val="20008"/>
                    </a:ext>
                  </a:extLst>
                </a:gridCol>
                <a:gridCol w="390525">
                  <a:extLst>
                    <a:ext uri="{9D8B030D-6E8A-4147-A177-3AD203B41FA5}">
                      <a16:colId xmlns:a16="http://schemas.microsoft.com/office/drawing/2014/main" val="20009"/>
                    </a:ext>
                  </a:extLst>
                </a:gridCol>
                <a:gridCol w="390525">
                  <a:extLst>
                    <a:ext uri="{9D8B030D-6E8A-4147-A177-3AD203B41FA5}">
                      <a16:colId xmlns:a16="http://schemas.microsoft.com/office/drawing/2014/main" val="20010"/>
                    </a:ext>
                  </a:extLst>
                </a:gridCol>
                <a:gridCol w="388937">
                  <a:extLst>
                    <a:ext uri="{9D8B030D-6E8A-4147-A177-3AD203B41FA5}">
                      <a16:colId xmlns:a16="http://schemas.microsoft.com/office/drawing/2014/main" val="20011"/>
                    </a:ext>
                  </a:extLst>
                </a:gridCol>
                <a:gridCol w="390525">
                  <a:extLst>
                    <a:ext uri="{9D8B030D-6E8A-4147-A177-3AD203B41FA5}">
                      <a16:colId xmlns:a16="http://schemas.microsoft.com/office/drawing/2014/main" val="20012"/>
                    </a:ext>
                  </a:extLst>
                </a:gridCol>
                <a:gridCol w="388938">
                  <a:extLst>
                    <a:ext uri="{9D8B030D-6E8A-4147-A177-3AD203B41FA5}">
                      <a16:colId xmlns:a16="http://schemas.microsoft.com/office/drawing/2014/main" val="20013"/>
                    </a:ext>
                  </a:extLst>
                </a:gridCol>
                <a:gridCol w="390525">
                  <a:extLst>
                    <a:ext uri="{9D8B030D-6E8A-4147-A177-3AD203B41FA5}">
                      <a16:colId xmlns:a16="http://schemas.microsoft.com/office/drawing/2014/main" val="20014"/>
                    </a:ext>
                  </a:extLst>
                </a:gridCol>
                <a:gridCol w="388937">
                  <a:extLst>
                    <a:ext uri="{9D8B030D-6E8A-4147-A177-3AD203B41FA5}">
                      <a16:colId xmlns:a16="http://schemas.microsoft.com/office/drawing/2014/main" val="20015"/>
                    </a:ext>
                  </a:extLst>
                </a:gridCol>
              </a:tblGrid>
              <a:tr h="34290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18</a:t>
                      </a:r>
                    </a:p>
                  </a:txBody>
                  <a:tcPr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7</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6</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8</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5</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4</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9</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7</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dirty="0">
                          <a:ln>
                            <a:noFill/>
                          </a:ln>
                          <a:solidFill>
                            <a:schemeClr val="tx1"/>
                          </a:solidFill>
                          <a:effectLst/>
                          <a:latin typeface="Arial" charset="0"/>
                        </a:rPr>
                        <a:t>2</a:t>
                      </a:r>
                    </a:p>
                  </a:txBody>
                  <a:tcPr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86" name="Oval 150"/>
          <p:cNvSpPr>
            <a:spLocks noChangeArrowheads="1"/>
          </p:cNvSpPr>
          <p:nvPr/>
        </p:nvSpPr>
        <p:spPr bwMode="auto">
          <a:xfrm>
            <a:off x="3749839" y="3780205"/>
            <a:ext cx="274637" cy="274637"/>
          </a:xfrm>
          <a:prstGeom prst="ellipse">
            <a:avLst/>
          </a:prstGeom>
          <a:solidFill>
            <a:srgbClr val="FF9933"/>
          </a:solidFill>
          <a:ln w="25400">
            <a:solidFill>
              <a:srgbClr val="000000"/>
            </a:solidFill>
            <a:round/>
            <a:headEnd/>
            <a:tailEnd/>
          </a:ln>
        </p:spPr>
        <p:txBody>
          <a:bodyPr wrap="none" anchor="ctr" anchorCtr="1"/>
          <a:lstStyle/>
          <a:p>
            <a:pPr>
              <a:defRPr/>
            </a:pPr>
            <a:r>
              <a:rPr lang="en-US" sz="1600" b="1" kern="0" dirty="0">
                <a:solidFill>
                  <a:sysClr val="windowText" lastClr="000000"/>
                </a:solidFill>
              </a:rPr>
              <a:t>0</a:t>
            </a:r>
          </a:p>
        </p:txBody>
      </p:sp>
      <p:cxnSp>
        <p:nvCxnSpPr>
          <p:cNvPr id="187" name="AutoShape 151"/>
          <p:cNvCxnSpPr>
            <a:cxnSpLocks noChangeShapeType="1"/>
            <a:endCxn id="186" idx="0"/>
          </p:cNvCxnSpPr>
          <p:nvPr/>
        </p:nvCxnSpPr>
        <p:spPr bwMode="auto">
          <a:xfrm rot="5400000">
            <a:off x="3790319" y="3668285"/>
            <a:ext cx="196850" cy="1588"/>
          </a:xfrm>
          <a:prstGeom prst="curvedConnector3">
            <a:avLst>
              <a:gd name="adj1" fmla="val 53227"/>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88" name="AutoShape 152"/>
          <p:cNvCxnSpPr>
            <a:cxnSpLocks noChangeShapeType="1"/>
            <a:endCxn id="186" idx="6"/>
          </p:cNvCxnSpPr>
          <p:nvPr/>
        </p:nvCxnSpPr>
        <p:spPr bwMode="auto">
          <a:xfrm rot="5400000">
            <a:off x="4568988" y="3038841"/>
            <a:ext cx="347662" cy="1411288"/>
          </a:xfrm>
          <a:prstGeom prst="curvedConnector2">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sp>
        <p:nvSpPr>
          <p:cNvPr id="189" name="Oval 153"/>
          <p:cNvSpPr>
            <a:spLocks noChangeArrowheads="1"/>
          </p:cNvSpPr>
          <p:nvPr/>
        </p:nvSpPr>
        <p:spPr bwMode="auto">
          <a:xfrm>
            <a:off x="6864514" y="3780205"/>
            <a:ext cx="274637" cy="274637"/>
          </a:xfrm>
          <a:prstGeom prst="ellipse">
            <a:avLst/>
          </a:prstGeom>
          <a:solidFill>
            <a:srgbClr val="FF9933"/>
          </a:solidFill>
          <a:ln w="25400">
            <a:solidFill>
              <a:srgbClr val="000000"/>
            </a:solidFill>
            <a:round/>
            <a:headEnd/>
            <a:tailEnd/>
          </a:ln>
        </p:spPr>
        <p:txBody>
          <a:bodyPr wrap="none" anchor="ctr" anchorCtr="1"/>
          <a:lstStyle/>
          <a:p>
            <a:pPr>
              <a:defRPr/>
            </a:pPr>
            <a:r>
              <a:rPr lang="en-US" b="1" kern="0">
                <a:solidFill>
                  <a:sysClr val="windowText" lastClr="000000"/>
                </a:solidFill>
              </a:rPr>
              <a:t>8</a:t>
            </a:r>
          </a:p>
        </p:txBody>
      </p:sp>
      <p:cxnSp>
        <p:nvCxnSpPr>
          <p:cNvPr id="190" name="AutoShape 154"/>
          <p:cNvCxnSpPr>
            <a:cxnSpLocks noChangeShapeType="1"/>
            <a:endCxn id="189" idx="0"/>
          </p:cNvCxnSpPr>
          <p:nvPr/>
        </p:nvCxnSpPr>
        <p:spPr bwMode="auto">
          <a:xfrm rot="5400000">
            <a:off x="6906582" y="3666698"/>
            <a:ext cx="196850" cy="4763"/>
          </a:xfrm>
          <a:prstGeom prst="curvedConnector3">
            <a:avLst>
              <a:gd name="adj1" fmla="val 53227"/>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91" name="AutoShape 155"/>
          <p:cNvCxnSpPr>
            <a:cxnSpLocks noChangeShapeType="1"/>
            <a:endCxn id="189" idx="6"/>
          </p:cNvCxnSpPr>
          <p:nvPr/>
        </p:nvCxnSpPr>
        <p:spPr bwMode="auto">
          <a:xfrm rot="5400000">
            <a:off x="7685251" y="3037254"/>
            <a:ext cx="347662" cy="1414463"/>
          </a:xfrm>
          <a:prstGeom prst="curvedConnector2">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graphicFrame>
        <p:nvGraphicFramePr>
          <p:cNvPr id="192" name="Group 156"/>
          <p:cNvGraphicFramePr>
            <a:graphicFrameLocks noGrp="1"/>
          </p:cNvGraphicFramePr>
          <p:nvPr>
            <p:extLst/>
          </p:nvPr>
        </p:nvGraphicFramePr>
        <p:xfrm>
          <a:off x="3694275" y="4243754"/>
          <a:ext cx="6235700" cy="342900"/>
        </p:xfrm>
        <a:graphic>
          <a:graphicData uri="http://schemas.openxmlformats.org/drawingml/2006/table">
            <a:tbl>
              <a:tblPr/>
              <a:tblGrid>
                <a:gridCol w="390525">
                  <a:extLst>
                    <a:ext uri="{9D8B030D-6E8A-4147-A177-3AD203B41FA5}">
                      <a16:colId xmlns:a16="http://schemas.microsoft.com/office/drawing/2014/main" val="20000"/>
                    </a:ext>
                  </a:extLst>
                </a:gridCol>
                <a:gridCol w="388938">
                  <a:extLst>
                    <a:ext uri="{9D8B030D-6E8A-4147-A177-3AD203B41FA5}">
                      <a16:colId xmlns:a16="http://schemas.microsoft.com/office/drawing/2014/main" val="20001"/>
                    </a:ext>
                  </a:extLst>
                </a:gridCol>
                <a:gridCol w="390525">
                  <a:extLst>
                    <a:ext uri="{9D8B030D-6E8A-4147-A177-3AD203B41FA5}">
                      <a16:colId xmlns:a16="http://schemas.microsoft.com/office/drawing/2014/main" val="20002"/>
                    </a:ext>
                  </a:extLst>
                </a:gridCol>
                <a:gridCol w="388937">
                  <a:extLst>
                    <a:ext uri="{9D8B030D-6E8A-4147-A177-3AD203B41FA5}">
                      <a16:colId xmlns:a16="http://schemas.microsoft.com/office/drawing/2014/main" val="20003"/>
                    </a:ext>
                  </a:extLst>
                </a:gridCol>
                <a:gridCol w="390525">
                  <a:extLst>
                    <a:ext uri="{9D8B030D-6E8A-4147-A177-3AD203B41FA5}">
                      <a16:colId xmlns:a16="http://schemas.microsoft.com/office/drawing/2014/main" val="20004"/>
                    </a:ext>
                  </a:extLst>
                </a:gridCol>
                <a:gridCol w="388938">
                  <a:extLst>
                    <a:ext uri="{9D8B030D-6E8A-4147-A177-3AD203B41FA5}">
                      <a16:colId xmlns:a16="http://schemas.microsoft.com/office/drawing/2014/main" val="20005"/>
                    </a:ext>
                  </a:extLst>
                </a:gridCol>
                <a:gridCol w="390525">
                  <a:extLst>
                    <a:ext uri="{9D8B030D-6E8A-4147-A177-3AD203B41FA5}">
                      <a16:colId xmlns:a16="http://schemas.microsoft.com/office/drawing/2014/main" val="20006"/>
                    </a:ext>
                  </a:extLst>
                </a:gridCol>
                <a:gridCol w="390525">
                  <a:extLst>
                    <a:ext uri="{9D8B030D-6E8A-4147-A177-3AD203B41FA5}">
                      <a16:colId xmlns:a16="http://schemas.microsoft.com/office/drawing/2014/main" val="20007"/>
                    </a:ext>
                  </a:extLst>
                </a:gridCol>
                <a:gridCol w="387350">
                  <a:extLst>
                    <a:ext uri="{9D8B030D-6E8A-4147-A177-3AD203B41FA5}">
                      <a16:colId xmlns:a16="http://schemas.microsoft.com/office/drawing/2014/main" val="20008"/>
                    </a:ext>
                  </a:extLst>
                </a:gridCol>
                <a:gridCol w="390525">
                  <a:extLst>
                    <a:ext uri="{9D8B030D-6E8A-4147-A177-3AD203B41FA5}">
                      <a16:colId xmlns:a16="http://schemas.microsoft.com/office/drawing/2014/main" val="20009"/>
                    </a:ext>
                  </a:extLst>
                </a:gridCol>
                <a:gridCol w="390525">
                  <a:extLst>
                    <a:ext uri="{9D8B030D-6E8A-4147-A177-3AD203B41FA5}">
                      <a16:colId xmlns:a16="http://schemas.microsoft.com/office/drawing/2014/main" val="20010"/>
                    </a:ext>
                  </a:extLst>
                </a:gridCol>
                <a:gridCol w="388937">
                  <a:extLst>
                    <a:ext uri="{9D8B030D-6E8A-4147-A177-3AD203B41FA5}">
                      <a16:colId xmlns:a16="http://schemas.microsoft.com/office/drawing/2014/main" val="20011"/>
                    </a:ext>
                  </a:extLst>
                </a:gridCol>
                <a:gridCol w="390525">
                  <a:extLst>
                    <a:ext uri="{9D8B030D-6E8A-4147-A177-3AD203B41FA5}">
                      <a16:colId xmlns:a16="http://schemas.microsoft.com/office/drawing/2014/main" val="20012"/>
                    </a:ext>
                  </a:extLst>
                </a:gridCol>
                <a:gridCol w="388938">
                  <a:extLst>
                    <a:ext uri="{9D8B030D-6E8A-4147-A177-3AD203B41FA5}">
                      <a16:colId xmlns:a16="http://schemas.microsoft.com/office/drawing/2014/main" val="20013"/>
                    </a:ext>
                  </a:extLst>
                </a:gridCol>
                <a:gridCol w="390525">
                  <a:extLst>
                    <a:ext uri="{9D8B030D-6E8A-4147-A177-3AD203B41FA5}">
                      <a16:colId xmlns:a16="http://schemas.microsoft.com/office/drawing/2014/main" val="20014"/>
                    </a:ext>
                  </a:extLst>
                </a:gridCol>
                <a:gridCol w="388937">
                  <a:extLst>
                    <a:ext uri="{9D8B030D-6E8A-4147-A177-3AD203B41FA5}">
                      <a16:colId xmlns:a16="http://schemas.microsoft.com/office/drawing/2014/main" val="20015"/>
                    </a:ext>
                  </a:extLst>
                </a:gridCol>
              </a:tblGrid>
              <a:tr h="34290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24</a:t>
                      </a:r>
                    </a:p>
                  </a:txBody>
                  <a:tcPr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7</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6</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8</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5</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17</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9</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7</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dirty="0">
                          <a:ln>
                            <a:noFill/>
                          </a:ln>
                          <a:solidFill>
                            <a:schemeClr val="tx1"/>
                          </a:solidFill>
                          <a:effectLst/>
                          <a:latin typeface="Arial" charset="0"/>
                        </a:rPr>
                        <a:t>2</a:t>
                      </a:r>
                    </a:p>
                  </a:txBody>
                  <a:tcPr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93" name="Oval 193"/>
          <p:cNvSpPr>
            <a:spLocks noChangeArrowheads="1"/>
          </p:cNvSpPr>
          <p:nvPr/>
        </p:nvSpPr>
        <p:spPr bwMode="auto">
          <a:xfrm>
            <a:off x="3749839" y="4796205"/>
            <a:ext cx="274637" cy="274637"/>
          </a:xfrm>
          <a:prstGeom prst="ellipse">
            <a:avLst/>
          </a:prstGeom>
          <a:solidFill>
            <a:srgbClr val="FF9933"/>
          </a:solidFill>
          <a:ln w="25400">
            <a:solidFill>
              <a:srgbClr val="000000"/>
            </a:solidFill>
            <a:round/>
            <a:headEnd/>
            <a:tailEnd/>
          </a:ln>
        </p:spPr>
        <p:txBody>
          <a:bodyPr wrap="none" anchor="ctr" anchorCtr="1"/>
          <a:lstStyle/>
          <a:p>
            <a:pPr>
              <a:defRPr/>
            </a:pPr>
            <a:r>
              <a:rPr lang="en-US" sz="1600" b="1" kern="0">
                <a:solidFill>
                  <a:sysClr val="windowText" lastClr="000000"/>
                </a:solidFill>
              </a:rPr>
              <a:t>0</a:t>
            </a:r>
          </a:p>
        </p:txBody>
      </p:sp>
      <p:cxnSp>
        <p:nvCxnSpPr>
          <p:cNvPr id="194" name="AutoShape 194"/>
          <p:cNvCxnSpPr>
            <a:cxnSpLocks noChangeShapeType="1"/>
            <a:endCxn id="193" idx="0"/>
          </p:cNvCxnSpPr>
          <p:nvPr/>
        </p:nvCxnSpPr>
        <p:spPr bwMode="auto">
          <a:xfrm rot="5400000">
            <a:off x="3790319" y="4684285"/>
            <a:ext cx="196850" cy="1588"/>
          </a:xfrm>
          <a:prstGeom prst="curvedConnector3">
            <a:avLst>
              <a:gd name="adj1" fmla="val 53227"/>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95" name="AutoShape 195"/>
          <p:cNvCxnSpPr>
            <a:cxnSpLocks noChangeShapeType="1"/>
            <a:endCxn id="193" idx="6"/>
          </p:cNvCxnSpPr>
          <p:nvPr/>
        </p:nvCxnSpPr>
        <p:spPr bwMode="auto">
          <a:xfrm rot="5400000">
            <a:off x="5348451" y="3275379"/>
            <a:ext cx="347662" cy="2970213"/>
          </a:xfrm>
          <a:prstGeom prst="curvedConnector2">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96" name="AutoShape 196"/>
          <p:cNvCxnSpPr>
            <a:cxnSpLocks noChangeShapeType="1"/>
            <a:stCxn id="148" idx="4"/>
          </p:cNvCxnSpPr>
          <p:nvPr/>
        </p:nvCxnSpPr>
        <p:spPr bwMode="auto">
          <a:xfrm rot="16200000" flipH="1">
            <a:off x="3800638" y="2122854"/>
            <a:ext cx="176213" cy="1588"/>
          </a:xfrm>
          <a:prstGeom prst="curvedConnector3">
            <a:avLst>
              <a:gd name="adj1" fmla="val 45944"/>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97" name="AutoShape 197"/>
          <p:cNvCxnSpPr>
            <a:cxnSpLocks noChangeShapeType="1"/>
            <a:stCxn id="151" idx="4"/>
          </p:cNvCxnSpPr>
          <p:nvPr/>
        </p:nvCxnSpPr>
        <p:spPr bwMode="auto">
          <a:xfrm rot="16200000" flipH="1">
            <a:off x="4579307" y="2122061"/>
            <a:ext cx="176213" cy="3175"/>
          </a:xfrm>
          <a:prstGeom prst="curvedConnector3">
            <a:avLst>
              <a:gd name="adj1" fmla="val 45944"/>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98" name="AutoShape 198"/>
          <p:cNvCxnSpPr>
            <a:cxnSpLocks noChangeShapeType="1"/>
            <a:stCxn id="154" idx="4"/>
          </p:cNvCxnSpPr>
          <p:nvPr/>
        </p:nvCxnSpPr>
        <p:spPr bwMode="auto">
          <a:xfrm rot="16200000" flipH="1">
            <a:off x="5358770" y="2122061"/>
            <a:ext cx="176213" cy="3175"/>
          </a:xfrm>
          <a:prstGeom prst="curvedConnector3">
            <a:avLst>
              <a:gd name="adj1" fmla="val 45944"/>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99" name="AutoShape 199"/>
          <p:cNvCxnSpPr>
            <a:cxnSpLocks noChangeShapeType="1"/>
            <a:stCxn id="157" idx="4"/>
          </p:cNvCxnSpPr>
          <p:nvPr/>
        </p:nvCxnSpPr>
        <p:spPr bwMode="auto">
          <a:xfrm rot="16200000" flipH="1">
            <a:off x="6138232" y="2122061"/>
            <a:ext cx="176213" cy="3175"/>
          </a:xfrm>
          <a:prstGeom prst="curvedConnector3">
            <a:avLst>
              <a:gd name="adj1" fmla="val 45944"/>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200" name="AutoShape 200"/>
          <p:cNvCxnSpPr>
            <a:cxnSpLocks noChangeShapeType="1"/>
            <a:stCxn id="160" idx="4"/>
          </p:cNvCxnSpPr>
          <p:nvPr/>
        </p:nvCxnSpPr>
        <p:spPr bwMode="auto">
          <a:xfrm rot="16200000" flipH="1">
            <a:off x="6916901" y="2121267"/>
            <a:ext cx="176213" cy="4763"/>
          </a:xfrm>
          <a:prstGeom prst="curvedConnector3">
            <a:avLst>
              <a:gd name="adj1" fmla="val 45944"/>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201" name="AutoShape 201"/>
          <p:cNvCxnSpPr>
            <a:cxnSpLocks noChangeShapeType="1"/>
            <a:stCxn id="163" idx="4"/>
          </p:cNvCxnSpPr>
          <p:nvPr/>
        </p:nvCxnSpPr>
        <p:spPr bwMode="auto">
          <a:xfrm rot="16200000" flipH="1">
            <a:off x="7696363" y="2121267"/>
            <a:ext cx="176213" cy="4762"/>
          </a:xfrm>
          <a:prstGeom prst="curvedConnector3">
            <a:avLst>
              <a:gd name="adj1" fmla="val 45944"/>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202" name="AutoShape 202"/>
          <p:cNvCxnSpPr>
            <a:cxnSpLocks noChangeShapeType="1"/>
            <a:stCxn id="166" idx="4"/>
          </p:cNvCxnSpPr>
          <p:nvPr/>
        </p:nvCxnSpPr>
        <p:spPr bwMode="auto">
          <a:xfrm rot="16200000" flipH="1">
            <a:off x="8475826" y="2121267"/>
            <a:ext cx="176213" cy="4763"/>
          </a:xfrm>
          <a:prstGeom prst="curvedConnector3">
            <a:avLst>
              <a:gd name="adj1" fmla="val 45944"/>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203" name="AutoShape 203"/>
          <p:cNvCxnSpPr>
            <a:cxnSpLocks noChangeShapeType="1"/>
            <a:stCxn id="169" idx="4"/>
          </p:cNvCxnSpPr>
          <p:nvPr/>
        </p:nvCxnSpPr>
        <p:spPr bwMode="auto">
          <a:xfrm rot="16200000" flipH="1">
            <a:off x="9255288" y="2121267"/>
            <a:ext cx="176213" cy="4762"/>
          </a:xfrm>
          <a:prstGeom prst="curvedConnector3">
            <a:avLst>
              <a:gd name="adj1" fmla="val 45944"/>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204" name="AutoShape 204"/>
          <p:cNvCxnSpPr>
            <a:cxnSpLocks noChangeShapeType="1"/>
            <a:stCxn id="173" idx="4"/>
          </p:cNvCxnSpPr>
          <p:nvPr/>
        </p:nvCxnSpPr>
        <p:spPr bwMode="auto">
          <a:xfrm rot="16200000" flipH="1">
            <a:off x="3800638" y="3138854"/>
            <a:ext cx="176213" cy="1588"/>
          </a:xfrm>
          <a:prstGeom prst="curvedConnector3">
            <a:avLst>
              <a:gd name="adj1" fmla="val 45944"/>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205" name="AutoShape 205"/>
          <p:cNvCxnSpPr>
            <a:cxnSpLocks noChangeShapeType="1"/>
            <a:stCxn id="176" idx="4"/>
          </p:cNvCxnSpPr>
          <p:nvPr/>
        </p:nvCxnSpPr>
        <p:spPr bwMode="auto">
          <a:xfrm rot="16200000" flipH="1">
            <a:off x="5358770" y="3138061"/>
            <a:ext cx="176213" cy="3175"/>
          </a:xfrm>
          <a:prstGeom prst="curvedConnector3">
            <a:avLst>
              <a:gd name="adj1" fmla="val 45944"/>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206" name="AutoShape 206"/>
          <p:cNvCxnSpPr>
            <a:cxnSpLocks noChangeShapeType="1"/>
            <a:stCxn id="179" idx="4"/>
          </p:cNvCxnSpPr>
          <p:nvPr/>
        </p:nvCxnSpPr>
        <p:spPr bwMode="auto">
          <a:xfrm rot="16200000" flipH="1">
            <a:off x="6916901" y="3137267"/>
            <a:ext cx="176213" cy="4763"/>
          </a:xfrm>
          <a:prstGeom prst="curvedConnector3">
            <a:avLst>
              <a:gd name="adj1" fmla="val 45944"/>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207" name="AutoShape 207"/>
          <p:cNvCxnSpPr>
            <a:cxnSpLocks noChangeShapeType="1"/>
            <a:stCxn id="182" idx="4"/>
          </p:cNvCxnSpPr>
          <p:nvPr/>
        </p:nvCxnSpPr>
        <p:spPr bwMode="auto">
          <a:xfrm rot="16200000" flipH="1">
            <a:off x="8475826" y="3137267"/>
            <a:ext cx="176213" cy="4763"/>
          </a:xfrm>
          <a:prstGeom prst="curvedConnector3">
            <a:avLst>
              <a:gd name="adj1" fmla="val 45944"/>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208" name="AutoShape 208"/>
          <p:cNvCxnSpPr>
            <a:cxnSpLocks noChangeShapeType="1"/>
            <a:stCxn id="186" idx="4"/>
          </p:cNvCxnSpPr>
          <p:nvPr/>
        </p:nvCxnSpPr>
        <p:spPr bwMode="auto">
          <a:xfrm rot="16200000" flipH="1">
            <a:off x="3800638" y="4154854"/>
            <a:ext cx="176213" cy="1588"/>
          </a:xfrm>
          <a:prstGeom prst="curvedConnector3">
            <a:avLst>
              <a:gd name="adj1" fmla="val 45944"/>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209" name="AutoShape 209"/>
          <p:cNvCxnSpPr>
            <a:cxnSpLocks noChangeShapeType="1"/>
            <a:stCxn id="189" idx="4"/>
          </p:cNvCxnSpPr>
          <p:nvPr/>
        </p:nvCxnSpPr>
        <p:spPr bwMode="auto">
          <a:xfrm rot="16200000" flipH="1">
            <a:off x="6916901" y="4153267"/>
            <a:ext cx="176213" cy="4763"/>
          </a:xfrm>
          <a:prstGeom prst="curvedConnector3">
            <a:avLst>
              <a:gd name="adj1" fmla="val 45944"/>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graphicFrame>
        <p:nvGraphicFramePr>
          <p:cNvPr id="210" name="Group 210"/>
          <p:cNvGraphicFramePr>
            <a:graphicFrameLocks noGrp="1"/>
          </p:cNvGraphicFramePr>
          <p:nvPr>
            <p:extLst/>
          </p:nvPr>
        </p:nvGraphicFramePr>
        <p:xfrm>
          <a:off x="3694275" y="5247054"/>
          <a:ext cx="6235700" cy="342900"/>
        </p:xfrm>
        <a:graphic>
          <a:graphicData uri="http://schemas.openxmlformats.org/drawingml/2006/table">
            <a:tbl>
              <a:tblPr/>
              <a:tblGrid>
                <a:gridCol w="390525">
                  <a:extLst>
                    <a:ext uri="{9D8B030D-6E8A-4147-A177-3AD203B41FA5}">
                      <a16:colId xmlns:a16="http://schemas.microsoft.com/office/drawing/2014/main" val="20000"/>
                    </a:ext>
                  </a:extLst>
                </a:gridCol>
                <a:gridCol w="388938">
                  <a:extLst>
                    <a:ext uri="{9D8B030D-6E8A-4147-A177-3AD203B41FA5}">
                      <a16:colId xmlns:a16="http://schemas.microsoft.com/office/drawing/2014/main" val="20001"/>
                    </a:ext>
                  </a:extLst>
                </a:gridCol>
                <a:gridCol w="390525">
                  <a:extLst>
                    <a:ext uri="{9D8B030D-6E8A-4147-A177-3AD203B41FA5}">
                      <a16:colId xmlns:a16="http://schemas.microsoft.com/office/drawing/2014/main" val="20002"/>
                    </a:ext>
                  </a:extLst>
                </a:gridCol>
                <a:gridCol w="388937">
                  <a:extLst>
                    <a:ext uri="{9D8B030D-6E8A-4147-A177-3AD203B41FA5}">
                      <a16:colId xmlns:a16="http://schemas.microsoft.com/office/drawing/2014/main" val="20003"/>
                    </a:ext>
                  </a:extLst>
                </a:gridCol>
                <a:gridCol w="390525">
                  <a:extLst>
                    <a:ext uri="{9D8B030D-6E8A-4147-A177-3AD203B41FA5}">
                      <a16:colId xmlns:a16="http://schemas.microsoft.com/office/drawing/2014/main" val="20004"/>
                    </a:ext>
                  </a:extLst>
                </a:gridCol>
                <a:gridCol w="388938">
                  <a:extLst>
                    <a:ext uri="{9D8B030D-6E8A-4147-A177-3AD203B41FA5}">
                      <a16:colId xmlns:a16="http://schemas.microsoft.com/office/drawing/2014/main" val="20005"/>
                    </a:ext>
                  </a:extLst>
                </a:gridCol>
                <a:gridCol w="390525">
                  <a:extLst>
                    <a:ext uri="{9D8B030D-6E8A-4147-A177-3AD203B41FA5}">
                      <a16:colId xmlns:a16="http://schemas.microsoft.com/office/drawing/2014/main" val="20006"/>
                    </a:ext>
                  </a:extLst>
                </a:gridCol>
                <a:gridCol w="390525">
                  <a:extLst>
                    <a:ext uri="{9D8B030D-6E8A-4147-A177-3AD203B41FA5}">
                      <a16:colId xmlns:a16="http://schemas.microsoft.com/office/drawing/2014/main" val="20007"/>
                    </a:ext>
                  </a:extLst>
                </a:gridCol>
                <a:gridCol w="387350">
                  <a:extLst>
                    <a:ext uri="{9D8B030D-6E8A-4147-A177-3AD203B41FA5}">
                      <a16:colId xmlns:a16="http://schemas.microsoft.com/office/drawing/2014/main" val="20008"/>
                    </a:ext>
                  </a:extLst>
                </a:gridCol>
                <a:gridCol w="390525">
                  <a:extLst>
                    <a:ext uri="{9D8B030D-6E8A-4147-A177-3AD203B41FA5}">
                      <a16:colId xmlns:a16="http://schemas.microsoft.com/office/drawing/2014/main" val="20009"/>
                    </a:ext>
                  </a:extLst>
                </a:gridCol>
                <a:gridCol w="390525">
                  <a:extLst>
                    <a:ext uri="{9D8B030D-6E8A-4147-A177-3AD203B41FA5}">
                      <a16:colId xmlns:a16="http://schemas.microsoft.com/office/drawing/2014/main" val="20010"/>
                    </a:ext>
                  </a:extLst>
                </a:gridCol>
                <a:gridCol w="388937">
                  <a:extLst>
                    <a:ext uri="{9D8B030D-6E8A-4147-A177-3AD203B41FA5}">
                      <a16:colId xmlns:a16="http://schemas.microsoft.com/office/drawing/2014/main" val="20011"/>
                    </a:ext>
                  </a:extLst>
                </a:gridCol>
                <a:gridCol w="390525">
                  <a:extLst>
                    <a:ext uri="{9D8B030D-6E8A-4147-A177-3AD203B41FA5}">
                      <a16:colId xmlns:a16="http://schemas.microsoft.com/office/drawing/2014/main" val="20012"/>
                    </a:ext>
                  </a:extLst>
                </a:gridCol>
                <a:gridCol w="388938">
                  <a:extLst>
                    <a:ext uri="{9D8B030D-6E8A-4147-A177-3AD203B41FA5}">
                      <a16:colId xmlns:a16="http://schemas.microsoft.com/office/drawing/2014/main" val="20013"/>
                    </a:ext>
                  </a:extLst>
                </a:gridCol>
                <a:gridCol w="390525">
                  <a:extLst>
                    <a:ext uri="{9D8B030D-6E8A-4147-A177-3AD203B41FA5}">
                      <a16:colId xmlns:a16="http://schemas.microsoft.com/office/drawing/2014/main" val="20014"/>
                    </a:ext>
                  </a:extLst>
                </a:gridCol>
                <a:gridCol w="388937">
                  <a:extLst>
                    <a:ext uri="{9D8B030D-6E8A-4147-A177-3AD203B41FA5}">
                      <a16:colId xmlns:a16="http://schemas.microsoft.com/office/drawing/2014/main" val="20015"/>
                    </a:ext>
                  </a:extLst>
                </a:gridCol>
              </a:tblGrid>
              <a:tr h="34290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dirty="0">
                          <a:ln>
                            <a:noFill/>
                          </a:ln>
                          <a:solidFill>
                            <a:schemeClr val="tx1"/>
                          </a:solidFill>
                          <a:effectLst/>
                          <a:latin typeface="Arial" charset="0"/>
                        </a:rPr>
                        <a:t>41</a:t>
                      </a:r>
                    </a:p>
                  </a:txBody>
                  <a:tcPr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7</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6</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dirty="0">
                          <a:ln>
                            <a:noFill/>
                          </a:ln>
                          <a:solidFill>
                            <a:schemeClr val="tx1"/>
                          </a:solidFill>
                          <a:effectLst/>
                          <a:latin typeface="Arial" charset="0"/>
                        </a:rPr>
                        <a:t>-2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8</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5</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17</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9</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7</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2</a:t>
                      </a:r>
                    </a:p>
                  </a:txBody>
                  <a:tcPr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cxnSp>
        <p:nvCxnSpPr>
          <p:cNvPr id="211" name="AutoShape 246"/>
          <p:cNvCxnSpPr>
            <a:cxnSpLocks noChangeShapeType="1"/>
            <a:stCxn id="193" idx="4"/>
          </p:cNvCxnSpPr>
          <p:nvPr/>
        </p:nvCxnSpPr>
        <p:spPr bwMode="auto">
          <a:xfrm rot="16200000" flipH="1">
            <a:off x="3806988" y="5164504"/>
            <a:ext cx="163513" cy="1588"/>
          </a:xfrm>
          <a:prstGeom prst="curvedConnector3">
            <a:avLst>
              <a:gd name="adj1" fmla="val 45630"/>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sp>
        <p:nvSpPr>
          <p:cNvPr id="82" name="Rectangle 81"/>
          <p:cNvSpPr/>
          <p:nvPr/>
        </p:nvSpPr>
        <p:spPr>
          <a:xfrm>
            <a:off x="1600200" y="6627168"/>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
        <p:nvSpPr>
          <p:cNvPr id="2" name="Rectangle 1"/>
          <p:cNvSpPr/>
          <p:nvPr/>
        </p:nvSpPr>
        <p:spPr>
          <a:xfrm>
            <a:off x="1390813" y="6086902"/>
            <a:ext cx="9742243" cy="400110"/>
          </a:xfrm>
          <a:prstGeom prst="rect">
            <a:avLst/>
          </a:prstGeom>
          <a:solidFill>
            <a:schemeClr val="hlink"/>
          </a:solidFill>
          <a:ln w="28575" algn="ctr">
            <a:solidFill>
              <a:schemeClr val="tx1"/>
            </a:solidFill>
            <a:miter lim="800000"/>
            <a:headEnd/>
            <a:tailEnd/>
          </a:ln>
        </p:spPr>
        <p:txBody>
          <a:bodyPr wrap="square">
            <a:spAutoFit/>
          </a:bodyPr>
          <a:lstStyle/>
          <a:p>
            <a:pPr algn="ctr"/>
            <a:r>
              <a:rPr lang="en-US" sz="2000" b="1" dirty="0">
                <a:solidFill>
                  <a:schemeClr val="bg1"/>
                </a:solidFill>
                <a:latin typeface="Arial" charset="0"/>
              </a:rPr>
              <a:t>Note: in stage s, only threads divisible to 2^s get to do work. Stride: 2^(s-1)</a:t>
            </a:r>
          </a:p>
        </p:txBody>
      </p:sp>
    </p:spTree>
    <p:extLst>
      <p:ext uri="{BB962C8B-B14F-4D97-AF65-F5344CB8AC3E}">
        <p14:creationId xmlns:p14="http://schemas.microsoft.com/office/powerpoint/2010/main" val="1168227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p:txBody>
          <a:bodyPr/>
          <a:lstStyle/>
          <a:p>
            <a:pPr eaLnBrk="1" hangingPunct="1">
              <a:defRPr/>
            </a:pPr>
            <a:r>
              <a:rPr lang="en-US" sz="3200" dirty="0"/>
              <a:t>Reduction #1: Interleaved Addressing</a:t>
            </a:r>
          </a:p>
        </p:txBody>
      </p:sp>
      <p:sp>
        <p:nvSpPr>
          <p:cNvPr id="1126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r" eaLnBrk="1" hangingPunct="1"/>
            <a:fld id="{ED1684CC-4228-4DEE-91A6-9783592DD986}" type="slidenum">
              <a:rPr lang="en-US" smtClean="0">
                <a:solidFill>
                  <a:schemeClr val="tx2"/>
                </a:solidFill>
              </a:rPr>
              <a:pPr algn="r" eaLnBrk="1" hangingPunct="1"/>
              <a:t>29</a:t>
            </a:fld>
            <a:endParaRPr lang="en-US" dirty="0">
              <a:solidFill>
                <a:schemeClr val="tx2"/>
              </a:solidFill>
            </a:endParaRPr>
          </a:p>
        </p:txBody>
      </p:sp>
      <p:sp>
        <p:nvSpPr>
          <p:cNvPr id="2" name="Rectangle 1"/>
          <p:cNvSpPr/>
          <p:nvPr/>
        </p:nvSpPr>
        <p:spPr>
          <a:xfrm>
            <a:off x="1214967" y="997090"/>
            <a:ext cx="8534400" cy="5632311"/>
          </a:xfrm>
          <a:prstGeom prst="rect">
            <a:avLst/>
          </a:prstGeom>
          <a:solidFill>
            <a:schemeClr val="bg1">
              <a:lumMod val="85000"/>
            </a:schemeClr>
          </a:solidFill>
        </p:spPr>
        <p:txBody>
          <a:bodyPr wrap="square">
            <a:spAutoFit/>
          </a:bodyPr>
          <a:lstStyle/>
          <a:p>
            <a:r>
              <a:rPr lang="en-US" dirty="0">
                <a:solidFill>
                  <a:srgbClr val="FF00FF"/>
                </a:solidFill>
                <a:latin typeface="Consolas" pitchFamily="49" charset="0"/>
                <a:cs typeface="Consolas" pitchFamily="49" charset="0"/>
              </a:rPr>
              <a:t>__global__</a:t>
            </a:r>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void</a:t>
            </a:r>
            <a:r>
              <a:rPr lang="en-US" dirty="0">
                <a:solidFill>
                  <a:prstClr val="black"/>
                </a:solidFill>
                <a:latin typeface="Consolas" pitchFamily="49" charset="0"/>
                <a:cs typeface="Consolas" pitchFamily="49" charset="0"/>
              </a:rPr>
              <a:t> reduce1(</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g_idata</a:t>
            </a:r>
            <a:r>
              <a:rPr lang="en-US" dirty="0">
                <a:solidFill>
                  <a:prstClr val="black"/>
                </a:solidFill>
                <a:latin typeface="Consolas" pitchFamily="49" charset="0"/>
                <a:cs typeface="Consolas" pitchFamily="49" charset="0"/>
              </a:rPr>
              <a:t>, </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g_odata</a:t>
            </a:r>
            <a:r>
              <a:rPr lang="en-US" dirty="0">
                <a:solidFill>
                  <a:prstClr val="black"/>
                </a:solidFill>
                <a:latin typeface="Consolas" pitchFamily="49" charset="0"/>
                <a:cs typeface="Consolas" pitchFamily="49" charset="0"/>
              </a:rPr>
              <a:t>) {</a:t>
            </a:r>
          </a:p>
          <a:p>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extern</a:t>
            </a:r>
            <a:r>
              <a:rPr lang="en-US" dirty="0">
                <a:solidFill>
                  <a:prstClr val="black"/>
                </a:solidFill>
                <a:latin typeface="Consolas" pitchFamily="49" charset="0"/>
                <a:cs typeface="Consolas" pitchFamily="49" charset="0"/>
              </a:rPr>
              <a:t> </a:t>
            </a:r>
            <a:r>
              <a:rPr lang="en-US" dirty="0">
                <a:solidFill>
                  <a:srgbClr val="FF00FF"/>
                </a:solidFill>
                <a:latin typeface="Consolas" pitchFamily="49" charset="0"/>
                <a:cs typeface="Consolas" pitchFamily="49" charset="0"/>
              </a:rPr>
              <a:t>__shared__</a:t>
            </a:r>
            <a:r>
              <a:rPr lang="en-US" dirty="0">
                <a:solidFill>
                  <a:prstClr val="black"/>
                </a:solidFill>
                <a:latin typeface="Consolas" pitchFamily="49" charset="0"/>
                <a:cs typeface="Consolas" pitchFamily="49" charset="0"/>
              </a:rPr>
              <a:t> </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sdata</a:t>
            </a:r>
            <a:r>
              <a:rPr lang="en-US" dirty="0">
                <a:solidFill>
                  <a:prstClr val="black"/>
                </a:solidFill>
                <a:latin typeface="Consolas" pitchFamily="49" charset="0"/>
                <a:cs typeface="Consolas" pitchFamily="49" charset="0"/>
              </a:rPr>
              <a:t>[];</a:t>
            </a:r>
          </a:p>
          <a:p>
            <a:r>
              <a:rPr lang="en-US" dirty="0">
                <a:solidFill>
                  <a:prstClr val="black"/>
                </a:solidFill>
                <a:latin typeface="Consolas" pitchFamily="49" charset="0"/>
                <a:cs typeface="Consolas" pitchFamily="49" charset="0"/>
              </a:rPr>
              <a:t>    </a:t>
            </a:r>
          </a:p>
          <a:p>
            <a:r>
              <a:rPr lang="en-US" dirty="0">
                <a:solidFill>
                  <a:prstClr val="black"/>
                </a:solidFill>
                <a:latin typeface="Consolas" pitchFamily="49" charset="0"/>
                <a:cs typeface="Consolas" pitchFamily="49" charset="0"/>
              </a:rPr>
              <a:t>    </a:t>
            </a:r>
            <a:r>
              <a:rPr lang="en-US" dirty="0">
                <a:solidFill>
                  <a:srgbClr val="008000"/>
                </a:solidFill>
                <a:latin typeface="Consolas" pitchFamily="49" charset="0"/>
                <a:cs typeface="Consolas" pitchFamily="49" charset="0"/>
              </a:rPr>
              <a:t>// each thread loads one element from global to shared </a:t>
            </a:r>
            <a:r>
              <a:rPr lang="en-US" dirty="0" err="1">
                <a:solidFill>
                  <a:srgbClr val="008000"/>
                </a:solidFill>
                <a:latin typeface="Consolas" pitchFamily="49" charset="0"/>
                <a:cs typeface="Consolas" pitchFamily="49" charset="0"/>
              </a:rPr>
              <a:t>mem</a:t>
            </a:r>
            <a:endParaRPr lang="en-US" dirty="0">
              <a:solidFill>
                <a:srgbClr val="008000"/>
              </a:solidFill>
              <a:latin typeface="Consolas" pitchFamily="49" charset="0"/>
              <a:cs typeface="Consolas" pitchFamily="49" charset="0"/>
            </a:endParaRPr>
          </a:p>
          <a:p>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unsigned</a:t>
            </a:r>
            <a:r>
              <a:rPr lang="en-US" dirty="0">
                <a:solidFill>
                  <a:prstClr val="black"/>
                </a:solidFill>
                <a:latin typeface="Consolas" pitchFamily="49" charset="0"/>
                <a:cs typeface="Consolas" pitchFamily="49" charset="0"/>
              </a:rPr>
              <a:t> </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 </a:t>
            </a:r>
            <a:r>
              <a:rPr lang="en-US" dirty="0" err="1">
                <a:solidFill>
                  <a:srgbClr val="FF00FF"/>
                </a:solidFill>
                <a:latin typeface="Consolas" pitchFamily="49" charset="0"/>
                <a:cs typeface="Consolas" pitchFamily="49" charset="0"/>
              </a:rPr>
              <a:t>threadIdx</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a:t>
            </a:r>
          </a:p>
          <a:p>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unsigned</a:t>
            </a:r>
            <a:r>
              <a:rPr lang="en-US" dirty="0">
                <a:solidFill>
                  <a:prstClr val="black"/>
                </a:solidFill>
                <a:latin typeface="Consolas" pitchFamily="49" charset="0"/>
                <a:cs typeface="Consolas" pitchFamily="49" charset="0"/>
              </a:rPr>
              <a:t> </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i = </a:t>
            </a:r>
            <a:r>
              <a:rPr lang="en-US" dirty="0" err="1">
                <a:solidFill>
                  <a:srgbClr val="FF00FF"/>
                </a:solidFill>
                <a:latin typeface="Consolas" pitchFamily="49" charset="0"/>
                <a:cs typeface="Consolas" pitchFamily="49" charset="0"/>
              </a:rPr>
              <a:t>blockIdx</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a:t>
            </a:r>
            <a:r>
              <a:rPr lang="en-US" dirty="0" err="1">
                <a:solidFill>
                  <a:srgbClr val="FF00FF"/>
                </a:solidFill>
                <a:latin typeface="Consolas" pitchFamily="49" charset="0"/>
                <a:cs typeface="Consolas" pitchFamily="49" charset="0"/>
              </a:rPr>
              <a:t>blockDim</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 + </a:t>
            </a:r>
            <a:r>
              <a:rPr lang="en-US" dirty="0" err="1">
                <a:solidFill>
                  <a:srgbClr val="FF00FF"/>
                </a:solidFill>
                <a:latin typeface="Consolas" pitchFamily="49" charset="0"/>
                <a:cs typeface="Consolas" pitchFamily="49" charset="0"/>
              </a:rPr>
              <a:t>threadIdx</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a:t>
            </a:r>
          </a:p>
          <a:p>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sdata</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 </a:t>
            </a:r>
            <a:r>
              <a:rPr lang="en-US" dirty="0" err="1">
                <a:solidFill>
                  <a:prstClr val="black"/>
                </a:solidFill>
                <a:latin typeface="Consolas" pitchFamily="49" charset="0"/>
                <a:cs typeface="Consolas" pitchFamily="49" charset="0"/>
              </a:rPr>
              <a:t>g_idata</a:t>
            </a:r>
            <a:r>
              <a:rPr lang="en-US" dirty="0">
                <a:solidFill>
                  <a:prstClr val="black"/>
                </a:solidFill>
                <a:latin typeface="Consolas" pitchFamily="49" charset="0"/>
                <a:cs typeface="Consolas" pitchFamily="49" charset="0"/>
              </a:rPr>
              <a:t>[i];</a:t>
            </a:r>
          </a:p>
          <a:p>
            <a:r>
              <a:rPr lang="en-US" dirty="0">
                <a:solidFill>
                  <a:prstClr val="black"/>
                </a:solidFill>
                <a:latin typeface="Consolas" pitchFamily="49" charset="0"/>
                <a:cs typeface="Consolas" pitchFamily="49" charset="0"/>
              </a:rPr>
              <a:t>    </a:t>
            </a:r>
            <a:r>
              <a:rPr lang="en-US" dirty="0">
                <a:solidFill>
                  <a:srgbClr val="FF00FF"/>
                </a:solidFill>
                <a:latin typeface="Consolas" pitchFamily="49" charset="0"/>
                <a:cs typeface="Consolas" pitchFamily="49" charset="0"/>
              </a:rPr>
              <a:t>__</a:t>
            </a:r>
            <a:r>
              <a:rPr lang="en-US" dirty="0" err="1">
                <a:solidFill>
                  <a:srgbClr val="FF00FF"/>
                </a:solidFill>
                <a:latin typeface="Consolas" pitchFamily="49" charset="0"/>
                <a:cs typeface="Consolas" pitchFamily="49" charset="0"/>
              </a:rPr>
              <a:t>syncthreads</a:t>
            </a:r>
            <a:r>
              <a:rPr lang="en-US" dirty="0">
                <a:solidFill>
                  <a:prstClr val="black"/>
                </a:solidFill>
                <a:latin typeface="Consolas" pitchFamily="49" charset="0"/>
                <a:cs typeface="Consolas" pitchFamily="49" charset="0"/>
              </a:rPr>
              <a:t>();</a:t>
            </a:r>
          </a:p>
          <a:p>
            <a:r>
              <a:rPr lang="en-US" dirty="0">
                <a:solidFill>
                  <a:prstClr val="black"/>
                </a:solidFill>
                <a:latin typeface="Consolas" pitchFamily="49" charset="0"/>
                <a:cs typeface="Consolas" pitchFamily="49" charset="0"/>
              </a:rPr>
              <a:t>    </a:t>
            </a:r>
          </a:p>
          <a:p>
            <a:r>
              <a:rPr lang="en-US" dirty="0">
                <a:solidFill>
                  <a:prstClr val="black"/>
                </a:solidFill>
                <a:latin typeface="Consolas" pitchFamily="49" charset="0"/>
                <a:cs typeface="Consolas" pitchFamily="49" charset="0"/>
              </a:rPr>
              <a:t>    </a:t>
            </a:r>
            <a:r>
              <a:rPr lang="en-US" dirty="0">
                <a:solidFill>
                  <a:srgbClr val="008000"/>
                </a:solidFill>
                <a:latin typeface="Consolas" pitchFamily="49" charset="0"/>
                <a:cs typeface="Consolas" pitchFamily="49" charset="0"/>
              </a:rPr>
              <a:t>// do reduction in shared </a:t>
            </a:r>
            <a:r>
              <a:rPr lang="en-US" dirty="0" err="1">
                <a:solidFill>
                  <a:srgbClr val="008000"/>
                </a:solidFill>
                <a:latin typeface="Consolas" pitchFamily="49" charset="0"/>
                <a:cs typeface="Consolas" pitchFamily="49" charset="0"/>
              </a:rPr>
              <a:t>mem</a:t>
            </a:r>
            <a:endParaRPr lang="en-US" dirty="0">
              <a:solidFill>
                <a:srgbClr val="008000"/>
              </a:solidFill>
              <a:latin typeface="Consolas" pitchFamily="49" charset="0"/>
              <a:cs typeface="Consolas" pitchFamily="49" charset="0"/>
            </a:endParaRPr>
          </a:p>
          <a:p>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for</a:t>
            </a:r>
            <a:r>
              <a:rPr lang="en-US" dirty="0">
                <a:solidFill>
                  <a:prstClr val="black"/>
                </a:solidFill>
                <a:latin typeface="Consolas" pitchFamily="49" charset="0"/>
                <a:cs typeface="Consolas" pitchFamily="49" charset="0"/>
              </a:rPr>
              <a:t>(</a:t>
            </a:r>
            <a:r>
              <a:rPr lang="en-US" dirty="0">
                <a:solidFill>
                  <a:srgbClr val="0000FF"/>
                </a:solidFill>
                <a:latin typeface="Consolas" pitchFamily="49" charset="0"/>
                <a:cs typeface="Consolas" pitchFamily="49" charset="0"/>
              </a:rPr>
              <a:t>unsigned</a:t>
            </a:r>
            <a:r>
              <a:rPr lang="en-US" dirty="0">
                <a:solidFill>
                  <a:prstClr val="black"/>
                </a:solidFill>
                <a:latin typeface="Consolas" pitchFamily="49" charset="0"/>
                <a:cs typeface="Consolas" pitchFamily="49" charset="0"/>
              </a:rPr>
              <a:t> </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s=1; s &lt; </a:t>
            </a:r>
            <a:r>
              <a:rPr lang="en-US" dirty="0" err="1">
                <a:solidFill>
                  <a:srgbClr val="FF00FF"/>
                </a:solidFill>
                <a:latin typeface="Consolas" pitchFamily="49" charset="0"/>
                <a:cs typeface="Consolas" pitchFamily="49" charset="0"/>
              </a:rPr>
              <a:t>blockDim</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 s *= 2) {</a:t>
            </a:r>
          </a:p>
          <a:p>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if</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 (2*s) == 0) {</a:t>
            </a:r>
          </a:p>
          <a:p>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sdata</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 </a:t>
            </a:r>
            <a:r>
              <a:rPr lang="en-US" dirty="0" err="1">
                <a:solidFill>
                  <a:prstClr val="black"/>
                </a:solidFill>
                <a:latin typeface="Consolas" pitchFamily="49" charset="0"/>
                <a:cs typeface="Consolas" pitchFamily="49" charset="0"/>
              </a:rPr>
              <a:t>sdata</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 s];</a:t>
            </a:r>
          </a:p>
          <a:p>
            <a:r>
              <a:rPr lang="en-US" dirty="0">
                <a:solidFill>
                  <a:prstClr val="black"/>
                </a:solidFill>
                <a:latin typeface="Consolas" pitchFamily="49" charset="0"/>
                <a:cs typeface="Consolas" pitchFamily="49" charset="0"/>
              </a:rPr>
              <a:t>        }</a:t>
            </a:r>
          </a:p>
          <a:p>
            <a:r>
              <a:rPr lang="en-US" dirty="0">
                <a:solidFill>
                  <a:prstClr val="black"/>
                </a:solidFill>
                <a:latin typeface="Consolas" pitchFamily="49" charset="0"/>
                <a:cs typeface="Consolas" pitchFamily="49" charset="0"/>
              </a:rPr>
              <a:t>        </a:t>
            </a:r>
            <a:r>
              <a:rPr lang="en-US" dirty="0">
                <a:solidFill>
                  <a:srgbClr val="FF00FF"/>
                </a:solidFill>
                <a:latin typeface="Consolas" pitchFamily="49" charset="0"/>
                <a:cs typeface="Consolas" pitchFamily="49" charset="0"/>
              </a:rPr>
              <a:t>__</a:t>
            </a:r>
            <a:r>
              <a:rPr lang="en-US" dirty="0" err="1">
                <a:solidFill>
                  <a:srgbClr val="FF00FF"/>
                </a:solidFill>
                <a:latin typeface="Consolas" pitchFamily="49" charset="0"/>
                <a:cs typeface="Consolas" pitchFamily="49" charset="0"/>
              </a:rPr>
              <a:t>syncthreads</a:t>
            </a:r>
            <a:r>
              <a:rPr lang="en-US" dirty="0">
                <a:solidFill>
                  <a:prstClr val="black"/>
                </a:solidFill>
                <a:latin typeface="Consolas" pitchFamily="49" charset="0"/>
                <a:cs typeface="Consolas" pitchFamily="49" charset="0"/>
              </a:rPr>
              <a:t>();</a:t>
            </a:r>
          </a:p>
          <a:p>
            <a:r>
              <a:rPr lang="en-US" dirty="0">
                <a:solidFill>
                  <a:prstClr val="black"/>
                </a:solidFill>
                <a:latin typeface="Consolas" pitchFamily="49" charset="0"/>
                <a:cs typeface="Consolas" pitchFamily="49" charset="0"/>
              </a:rPr>
              <a:t>    }</a:t>
            </a:r>
          </a:p>
          <a:p>
            <a:r>
              <a:rPr lang="en-US" dirty="0">
                <a:solidFill>
                  <a:prstClr val="black"/>
                </a:solidFill>
                <a:latin typeface="Consolas" pitchFamily="49" charset="0"/>
                <a:cs typeface="Consolas" pitchFamily="49" charset="0"/>
              </a:rPr>
              <a:t>    </a:t>
            </a:r>
          </a:p>
          <a:p>
            <a:r>
              <a:rPr lang="en-US" dirty="0">
                <a:solidFill>
                  <a:prstClr val="black"/>
                </a:solidFill>
                <a:latin typeface="Consolas" pitchFamily="49" charset="0"/>
                <a:cs typeface="Consolas" pitchFamily="49" charset="0"/>
              </a:rPr>
              <a:t>    </a:t>
            </a:r>
            <a:r>
              <a:rPr lang="en-US" dirty="0">
                <a:solidFill>
                  <a:srgbClr val="008000"/>
                </a:solidFill>
                <a:latin typeface="Consolas" pitchFamily="49" charset="0"/>
                <a:cs typeface="Consolas" pitchFamily="49" charset="0"/>
              </a:rPr>
              <a:t>// write result for this block to global memory</a:t>
            </a:r>
          </a:p>
          <a:p>
            <a:r>
              <a:rPr lang="sv-SE" dirty="0">
                <a:solidFill>
                  <a:prstClr val="black"/>
                </a:solidFill>
                <a:latin typeface="Consolas" pitchFamily="49" charset="0"/>
                <a:cs typeface="Consolas" pitchFamily="49" charset="0"/>
              </a:rPr>
              <a:t>    </a:t>
            </a:r>
            <a:r>
              <a:rPr lang="sv-SE" dirty="0">
                <a:solidFill>
                  <a:srgbClr val="0000FF"/>
                </a:solidFill>
                <a:latin typeface="Consolas" pitchFamily="49" charset="0"/>
                <a:cs typeface="Consolas" pitchFamily="49" charset="0"/>
              </a:rPr>
              <a:t>if</a:t>
            </a:r>
            <a:r>
              <a:rPr lang="sv-SE" dirty="0">
                <a:solidFill>
                  <a:prstClr val="black"/>
                </a:solidFill>
                <a:latin typeface="Consolas" pitchFamily="49" charset="0"/>
                <a:cs typeface="Consolas" pitchFamily="49" charset="0"/>
              </a:rPr>
              <a:t> (tid == 0) g_odata[</a:t>
            </a:r>
            <a:r>
              <a:rPr lang="sv-SE" dirty="0">
                <a:solidFill>
                  <a:srgbClr val="FF00FF"/>
                </a:solidFill>
                <a:latin typeface="Consolas" pitchFamily="49" charset="0"/>
                <a:cs typeface="Consolas" pitchFamily="49" charset="0"/>
              </a:rPr>
              <a:t>blockIdx</a:t>
            </a:r>
            <a:r>
              <a:rPr lang="sv-SE" dirty="0">
                <a:solidFill>
                  <a:prstClr val="black"/>
                </a:solidFill>
                <a:latin typeface="Consolas" pitchFamily="49" charset="0"/>
                <a:cs typeface="Consolas" pitchFamily="49" charset="0"/>
              </a:rPr>
              <a:t>.x] = sdata[0];</a:t>
            </a:r>
          </a:p>
          <a:p>
            <a:r>
              <a:rPr lang="en-US" dirty="0">
                <a:solidFill>
                  <a:prstClr val="black"/>
                </a:solidFill>
                <a:latin typeface="Consolas" pitchFamily="49" charset="0"/>
                <a:cs typeface="Consolas" pitchFamily="49" charset="0"/>
              </a:rPr>
              <a:t>}</a:t>
            </a:r>
          </a:p>
        </p:txBody>
      </p:sp>
      <p:sp>
        <p:nvSpPr>
          <p:cNvPr id="3" name="Rectangle 2"/>
          <p:cNvSpPr/>
          <p:nvPr/>
        </p:nvSpPr>
        <p:spPr>
          <a:xfrm>
            <a:off x="1214967" y="3429000"/>
            <a:ext cx="8534400" cy="2057400"/>
          </a:xfrm>
          <a:prstGeom prst="rect">
            <a:avLst/>
          </a:prstGeom>
          <a:solidFill>
            <a:srgbClr val="C00000">
              <a:alpha val="1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6750761" y="4503695"/>
            <a:ext cx="2939339" cy="923330"/>
          </a:xfrm>
          <a:prstGeom prst="rect">
            <a:avLst/>
          </a:prstGeom>
          <a:ln>
            <a:solidFill>
              <a:srgbClr val="0070C0"/>
            </a:solidFill>
          </a:ln>
        </p:spPr>
        <p:txBody>
          <a:bodyPr wrap="square">
            <a:spAutoFit/>
          </a:bodyPr>
          <a:lstStyle/>
          <a:p>
            <a:pPr algn="just"/>
            <a:r>
              <a:rPr lang="en-US" b="1" dirty="0">
                <a:latin typeface="Corbel" pitchFamily="34" charset="0"/>
              </a:rPr>
              <a:t>Problem: highly divergent </a:t>
            </a:r>
          </a:p>
          <a:p>
            <a:pPr algn="just"/>
            <a:r>
              <a:rPr lang="en-US" b="1" dirty="0">
                <a:latin typeface="Corbel" pitchFamily="34" charset="0"/>
              </a:rPr>
              <a:t>warps are inefficient, and % </a:t>
            </a:r>
          </a:p>
          <a:p>
            <a:pPr algn="just"/>
            <a:r>
              <a:rPr lang="en-US" b="1" dirty="0">
                <a:latin typeface="Corbel" pitchFamily="34" charset="0"/>
              </a:rPr>
              <a:t>operator is very slow</a:t>
            </a:r>
          </a:p>
        </p:txBody>
      </p:sp>
      <p:sp>
        <p:nvSpPr>
          <p:cNvPr id="7" name="Rectangle 6"/>
          <p:cNvSpPr/>
          <p:nvPr/>
        </p:nvSpPr>
        <p:spPr>
          <a:xfrm>
            <a:off x="-33867" y="6629401"/>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
        <p:nvSpPr>
          <p:cNvPr id="5" name="Rectangle 4"/>
          <p:cNvSpPr/>
          <p:nvPr/>
        </p:nvSpPr>
        <p:spPr>
          <a:xfrm>
            <a:off x="10331396" y="2591771"/>
            <a:ext cx="1819794" cy="646331"/>
          </a:xfrm>
          <a:prstGeom prst="rect">
            <a:avLst/>
          </a:prstGeom>
        </p:spPr>
        <p:txBody>
          <a:bodyPr wrap="none">
            <a:spAutoFit/>
          </a:bodyPr>
          <a:lstStyle/>
          <a:p>
            <a:r>
              <a:rPr lang="en-US" dirty="0">
                <a:solidFill>
                  <a:srgbClr val="C00000"/>
                </a:solidFill>
              </a:rPr>
              <a:t>Why do we need </a:t>
            </a:r>
          </a:p>
          <a:p>
            <a:r>
              <a:rPr lang="en-US" dirty="0">
                <a:solidFill>
                  <a:srgbClr val="C00000"/>
                </a:solidFill>
              </a:rPr>
              <a:t>to sync threads?</a:t>
            </a:r>
          </a:p>
        </p:txBody>
      </p:sp>
      <p:sp>
        <p:nvSpPr>
          <p:cNvPr id="6" name="Rectangle 5"/>
          <p:cNvSpPr/>
          <p:nvPr/>
        </p:nvSpPr>
        <p:spPr>
          <a:xfrm>
            <a:off x="9931402" y="3985282"/>
            <a:ext cx="2152057" cy="646331"/>
          </a:xfrm>
          <a:prstGeom prst="rect">
            <a:avLst/>
          </a:prstGeom>
        </p:spPr>
        <p:txBody>
          <a:bodyPr wrap="square">
            <a:spAutoFit/>
          </a:bodyPr>
          <a:lstStyle/>
          <a:p>
            <a:r>
              <a:rPr lang="en-US" sz="900" dirty="0"/>
              <a:t>First, threads </a:t>
            </a:r>
            <a:r>
              <a:rPr lang="en-US" sz="900" dirty="0" smtClean="0"/>
              <a:t>w/ ID multiple </a:t>
            </a:r>
            <a:r>
              <a:rPr lang="en-US" sz="900" dirty="0"/>
              <a:t>of 2 do work</a:t>
            </a:r>
          </a:p>
          <a:p>
            <a:pPr lvl="0">
              <a:defRPr/>
            </a:pPr>
            <a:r>
              <a:rPr lang="en-US" sz="900" dirty="0"/>
              <a:t>Next, threads w/ ID </a:t>
            </a:r>
            <a:r>
              <a:rPr lang="en-US" sz="900" dirty="0" smtClean="0"/>
              <a:t>multiple </a:t>
            </a:r>
            <a:r>
              <a:rPr lang="en-US" sz="900" dirty="0"/>
              <a:t>of 4 do work</a:t>
            </a:r>
          </a:p>
          <a:p>
            <a:pPr lvl="0">
              <a:defRPr/>
            </a:pPr>
            <a:r>
              <a:rPr lang="en-US" sz="900" dirty="0"/>
              <a:t>Next, threads w/ ID </a:t>
            </a:r>
            <a:r>
              <a:rPr lang="en-US" sz="900" dirty="0" smtClean="0"/>
              <a:t>multiple </a:t>
            </a:r>
            <a:r>
              <a:rPr lang="en-US" sz="900" dirty="0"/>
              <a:t>of 8 do work</a:t>
            </a:r>
          </a:p>
          <a:p>
            <a:pPr lvl="0">
              <a:defRPr/>
            </a:pPr>
            <a:r>
              <a:rPr lang="en-US" sz="900" dirty="0"/>
              <a:t>And so on…</a:t>
            </a:r>
          </a:p>
        </p:txBody>
      </p:sp>
    </p:spTree>
    <p:extLst>
      <p:ext uri="{BB962C8B-B14F-4D97-AF65-F5344CB8AC3E}">
        <p14:creationId xmlns:p14="http://schemas.microsoft.com/office/powerpoint/2010/main" val="12371064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0"/>
            <a:ext cx="12192000" cy="823393"/>
          </a:xfrm>
        </p:spPr>
        <p:txBody>
          <a:bodyPr/>
          <a:lstStyle/>
          <a:p>
            <a:r>
              <a:rPr lang="en-US" dirty="0"/>
              <a:t>Before </a:t>
            </a:r>
            <a:r>
              <a:rPr lang="en-US"/>
              <a:t>we get going…</a:t>
            </a:r>
          </a:p>
        </p:txBody>
      </p:sp>
      <p:sp>
        <p:nvSpPr>
          <p:cNvPr id="6" name="Content Placeholder 5"/>
          <p:cNvSpPr>
            <a:spLocks noGrp="1"/>
          </p:cNvSpPr>
          <p:nvPr>
            <p:ph sz="half" idx="1"/>
          </p:nvPr>
        </p:nvSpPr>
        <p:spPr/>
        <p:txBody>
          <a:bodyPr>
            <a:normAutofit fontScale="85000" lnSpcReduction="20000"/>
          </a:bodyPr>
          <a:lstStyle/>
          <a:p>
            <a:r>
              <a:rPr lang="en-US" dirty="0" smtClean="0"/>
              <a:t>Last time:</a:t>
            </a:r>
            <a:endParaRPr lang="en-US" dirty="0"/>
          </a:p>
          <a:p>
            <a:pPr lvl="1"/>
            <a:r>
              <a:rPr lang="en-US" dirty="0"/>
              <a:t>Memory aspects: speed issues</a:t>
            </a:r>
          </a:p>
          <a:p>
            <a:pPr lvl="1"/>
            <a:r>
              <a:rPr lang="en-US" dirty="0"/>
              <a:t>Atomic operations</a:t>
            </a:r>
          </a:p>
          <a:p>
            <a:pPr lvl="1"/>
            <a:endParaRPr lang="en-US" dirty="0" smtClean="0"/>
          </a:p>
          <a:p>
            <a:endParaRPr lang="en-US" dirty="0" smtClean="0"/>
          </a:p>
          <a:p>
            <a:r>
              <a:rPr lang="en-US" dirty="0" smtClean="0"/>
              <a:t>Today:</a:t>
            </a:r>
            <a:endParaRPr lang="en-US" dirty="0"/>
          </a:p>
          <a:p>
            <a:pPr lvl="1"/>
            <a:r>
              <a:rPr lang="en-US" dirty="0" smtClean="0"/>
              <a:t>Rules of thumb, GPU computing optimization</a:t>
            </a:r>
          </a:p>
          <a:p>
            <a:pPr lvl="1"/>
            <a:r>
              <a:rPr lang="en-US" dirty="0" smtClean="0"/>
              <a:t>Test case: reduction operation</a:t>
            </a:r>
            <a:endParaRPr lang="en-US" dirty="0"/>
          </a:p>
          <a:p>
            <a:endParaRPr lang="en-US" dirty="0" smtClean="0"/>
          </a:p>
          <a:p>
            <a:r>
              <a:rPr lang="en-US" dirty="0" smtClean="0"/>
              <a:t>Other </a:t>
            </a:r>
            <a:r>
              <a:rPr lang="en-US" dirty="0"/>
              <a:t>tidbits:</a:t>
            </a:r>
          </a:p>
          <a:p>
            <a:pPr lvl="1"/>
            <a:r>
              <a:rPr lang="en-US" dirty="0" smtClean="0"/>
              <a:t>Assignment </a:t>
            </a:r>
            <a:r>
              <a:rPr lang="en-US" dirty="0"/>
              <a:t>due </a:t>
            </a:r>
            <a:r>
              <a:rPr lang="en-US" dirty="0" smtClean="0"/>
              <a:t>on Thursday at </a:t>
            </a:r>
            <a:r>
              <a:rPr lang="en-US" dirty="0"/>
              <a:t>9 pm</a:t>
            </a:r>
          </a:p>
          <a:p>
            <a:pPr lvl="1"/>
            <a:r>
              <a:rPr lang="en-US" dirty="0" smtClean="0"/>
              <a:t>Please read assigned readings</a:t>
            </a:r>
          </a:p>
          <a:p>
            <a:pPr lvl="1"/>
            <a:r>
              <a:rPr lang="en-US" dirty="0" smtClean="0"/>
              <a:t>Dan also has office hours online in Canvas each </a:t>
            </a:r>
            <a:r>
              <a:rPr lang="en-US" dirty="0" err="1" smtClean="0"/>
              <a:t>Wd</a:t>
            </a:r>
            <a:r>
              <a:rPr lang="en-US" dirty="0" smtClean="0"/>
              <a:t> at 7 PM</a:t>
            </a:r>
          </a:p>
          <a:p>
            <a:pPr lvl="1"/>
            <a:r>
              <a:rPr lang="en-US" dirty="0" smtClean="0"/>
              <a:t>Next time:</a:t>
            </a:r>
          </a:p>
          <a:p>
            <a:pPr lvl="2"/>
            <a:r>
              <a:rPr lang="en-US" dirty="0" smtClean="0"/>
              <a:t>Quick discussion about Final Project proposal</a:t>
            </a:r>
          </a:p>
        </p:txBody>
      </p:sp>
      <p:sp>
        <p:nvSpPr>
          <p:cNvPr id="3" name="Slide Number Placeholder 2"/>
          <p:cNvSpPr>
            <a:spLocks noGrp="1"/>
          </p:cNvSpPr>
          <p:nvPr>
            <p:ph type="sldNum" sz="quarter" idx="12"/>
          </p:nvPr>
        </p:nvSpPr>
        <p:spPr/>
        <p:txBody>
          <a:bodyPr/>
          <a:lstStyle/>
          <a:p>
            <a:fld id="{67D2203D-769A-4D5A-AE4C-EA73FDE6A130}" type="slidenum">
              <a:rPr lang="en-US" smtClean="0"/>
              <a:t>3</a:t>
            </a:fld>
            <a:endParaRPr lang="en-US"/>
          </a:p>
        </p:txBody>
      </p:sp>
      <p:pic>
        <p:nvPicPr>
          <p:cNvPr id="8" name="Picture 7"/>
          <p:cNvPicPr>
            <a:picLocks noChangeAspect="1"/>
          </p:cNvPicPr>
          <p:nvPr/>
        </p:nvPicPr>
        <p:blipFill rotWithShape="1">
          <a:blip r:embed="rId2"/>
          <a:srcRect l="6749" t="48286" r="7385" b="3517"/>
          <a:stretch/>
        </p:blipFill>
        <p:spPr>
          <a:xfrm>
            <a:off x="7102108" y="2801805"/>
            <a:ext cx="4580467" cy="2142067"/>
          </a:xfrm>
          <a:prstGeom prst="rect">
            <a:avLst/>
          </a:prstGeom>
        </p:spPr>
      </p:pic>
    </p:spTree>
    <p:extLst>
      <p:ext uri="{BB962C8B-B14F-4D97-AF65-F5344CB8AC3E}">
        <p14:creationId xmlns:p14="http://schemas.microsoft.com/office/powerpoint/2010/main" val="6189229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p:txBody>
          <a:bodyPr/>
          <a:lstStyle/>
          <a:p>
            <a:pPr eaLnBrk="1" hangingPunct="1">
              <a:defRPr/>
            </a:pPr>
            <a:r>
              <a:rPr lang="en-US" sz="3200" dirty="0"/>
              <a:t>Performance for 4 Million element reduction</a:t>
            </a:r>
          </a:p>
        </p:txBody>
      </p:sp>
      <p:sp>
        <p:nvSpPr>
          <p:cNvPr id="1433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r" eaLnBrk="1" hangingPunct="1"/>
            <a:fld id="{C14CA977-0AD7-4DF5-BCB0-98B27551DD5E}" type="slidenum">
              <a:rPr lang="en-US" smtClean="0">
                <a:solidFill>
                  <a:schemeClr val="tx2"/>
                </a:solidFill>
              </a:rPr>
              <a:pPr algn="r" eaLnBrk="1" hangingPunct="1"/>
              <a:t>30</a:t>
            </a:fld>
            <a:endParaRPr lang="en-US" dirty="0">
              <a:solidFill>
                <a:schemeClr val="tx2"/>
              </a:solidFill>
            </a:endParaRPr>
          </a:p>
        </p:txBody>
      </p:sp>
      <p:graphicFrame>
        <p:nvGraphicFramePr>
          <p:cNvPr id="298245" name="Group 261"/>
          <p:cNvGraphicFramePr>
            <a:graphicFrameLocks noGrp="1"/>
          </p:cNvGraphicFramePr>
          <p:nvPr>
            <p:ph idx="4294967295"/>
            <p:extLst/>
          </p:nvPr>
        </p:nvGraphicFramePr>
        <p:xfrm>
          <a:off x="1600200" y="2286292"/>
          <a:ext cx="8229600" cy="762000"/>
        </p:xfrm>
        <a:graphic>
          <a:graphicData uri="http://schemas.openxmlformats.org/drawingml/2006/table">
            <a:tbl>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762000">
                <a:tc>
                  <a:txBody>
                    <a:body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Kernel 1: </a:t>
                      </a:r>
                      <a:br>
                        <a:rPr kumimoji="0" lang="en-US" sz="2000" b="1" i="0" u="none" strike="noStrike" cap="none" normalizeH="0" baseline="0">
                          <a:ln>
                            <a:noFill/>
                          </a:ln>
                          <a:solidFill>
                            <a:schemeClr val="tx1"/>
                          </a:solidFill>
                          <a:effectLst/>
                          <a:latin typeface="Arial" charset="0"/>
                        </a:rPr>
                      </a:br>
                      <a:r>
                        <a:rPr kumimoji="0" lang="en-US" sz="1200" b="1" i="0" u="none" strike="noStrike" cap="none" normalizeH="0" baseline="0">
                          <a:ln>
                            <a:noFill/>
                          </a:ln>
                          <a:solidFill>
                            <a:schemeClr val="tx1"/>
                          </a:solidFill>
                          <a:effectLst/>
                          <a:latin typeface="Arial" charset="0"/>
                        </a:rPr>
                        <a:t>interleaved addressing</a:t>
                      </a:r>
                      <a:br>
                        <a:rPr kumimoji="0" lang="en-US" sz="1200" b="1" i="0" u="none" strike="noStrike" cap="none" normalizeH="0" baseline="0">
                          <a:ln>
                            <a:noFill/>
                          </a:ln>
                          <a:solidFill>
                            <a:schemeClr val="tx1"/>
                          </a:solidFill>
                          <a:effectLst/>
                          <a:latin typeface="Arial" charset="0"/>
                        </a:rPr>
                      </a:br>
                      <a:r>
                        <a:rPr kumimoji="0" lang="en-US" sz="1200" b="1" i="0" u="none" strike="noStrike" cap="none" normalizeH="0" baseline="0">
                          <a:ln>
                            <a:noFill/>
                          </a:ln>
                          <a:solidFill>
                            <a:schemeClr val="tx1"/>
                          </a:solidFill>
                          <a:effectLst/>
                          <a:latin typeface="Arial" charset="0"/>
                        </a:rPr>
                        <a:t>with divergent branching</a:t>
                      </a:r>
                    </a:p>
                  </a:txBody>
                  <a:tcPr horzOverflow="overflow">
                    <a:lnL cap="flat">
                      <a:noFill/>
                    </a:lnL>
                    <a:lnR>
                      <a:noFill/>
                    </a:lnR>
                    <a:lnT cap="flat">
                      <a:noFill/>
                    </a:lnT>
                    <a:lnB cap="flat">
                      <a:noFill/>
                    </a:lnB>
                    <a:lnTlToBr>
                      <a:noFill/>
                    </a:lnTlToBr>
                    <a:lnBlToTr>
                      <a:noFill/>
                    </a:lnBlToTr>
                    <a:solidFill>
                      <a:schemeClr val="tx2">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8.054 ms</a:t>
                      </a:r>
                    </a:p>
                  </a:txBody>
                  <a:tcPr horzOverflow="overflow">
                    <a:lnL>
                      <a:noFill/>
                    </a:lnL>
                    <a:lnR>
                      <a:noFill/>
                    </a:lnR>
                    <a:lnT cap="flat">
                      <a:noFill/>
                    </a:lnT>
                    <a:lnB cap="flat">
                      <a:noFill/>
                    </a:lnB>
                    <a:lnTlToBr>
                      <a:noFill/>
                    </a:lnTlToBr>
                    <a:lnBlToTr>
                      <a:noFill/>
                    </a:lnBlToTr>
                    <a:solidFill>
                      <a:schemeClr val="tx2">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dirty="0">
                          <a:ln>
                            <a:noFill/>
                          </a:ln>
                          <a:solidFill>
                            <a:schemeClr val="tx1"/>
                          </a:solidFill>
                          <a:effectLst/>
                          <a:latin typeface="Arial" charset="0"/>
                        </a:rPr>
                        <a:t>2.083 GB/s</a:t>
                      </a:r>
                    </a:p>
                  </a:txBody>
                  <a:tcPr horzOverflow="overflow">
                    <a:lnL>
                      <a:noFill/>
                    </a:lnL>
                    <a:lnR cap="flat">
                      <a:noFill/>
                    </a:lnR>
                    <a:lnT cap="flat">
                      <a:noFill/>
                    </a:lnT>
                    <a:lnB cap="flat">
                      <a:noFill/>
                    </a:lnB>
                    <a:lnTlToBr>
                      <a:noFill/>
                    </a:lnTlToBr>
                    <a:lnBlToTr>
                      <a:noFill/>
                    </a:lnBlToTr>
                    <a:solidFill>
                      <a:schemeClr val="tx2">
                        <a:alpha val="50000"/>
                      </a:schemeClr>
                    </a:solidFill>
                  </a:tcPr>
                </a:tc>
                <a:extLst>
                  <a:ext uri="{0D108BD9-81ED-4DB2-BD59-A6C34878D82A}">
                    <a16:rowId xmlns:a16="http://schemas.microsoft.com/office/drawing/2014/main" val="10000"/>
                  </a:ext>
                </a:extLst>
              </a:tr>
            </a:tbl>
          </a:graphicData>
        </a:graphic>
      </p:graphicFrame>
      <p:sp>
        <p:nvSpPr>
          <p:cNvPr id="14344" name="Text Box 262"/>
          <p:cNvSpPr txBox="1">
            <a:spLocks noChangeArrowheads="1"/>
          </p:cNvSpPr>
          <p:nvPr/>
        </p:nvSpPr>
        <p:spPr bwMode="auto">
          <a:xfrm>
            <a:off x="3657600" y="3443288"/>
            <a:ext cx="449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a:t>Note: Block Size = 128 threads for all tests</a:t>
            </a:r>
          </a:p>
        </p:txBody>
      </p:sp>
      <p:sp>
        <p:nvSpPr>
          <p:cNvPr id="14345" name="Text Box 263"/>
          <p:cNvSpPr txBox="1">
            <a:spLocks noChangeArrowheads="1"/>
          </p:cNvSpPr>
          <p:nvPr/>
        </p:nvSpPr>
        <p:spPr bwMode="auto">
          <a:xfrm>
            <a:off x="7486650" y="1843088"/>
            <a:ext cx="1352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b="1"/>
              <a:t>Bandwidth</a:t>
            </a:r>
          </a:p>
        </p:txBody>
      </p:sp>
      <p:sp>
        <p:nvSpPr>
          <p:cNvPr id="14346" name="Text Box 264"/>
          <p:cNvSpPr txBox="1">
            <a:spLocks noChangeArrowheads="1"/>
          </p:cNvSpPr>
          <p:nvPr/>
        </p:nvSpPr>
        <p:spPr bwMode="auto">
          <a:xfrm>
            <a:off x="4418014" y="1843088"/>
            <a:ext cx="16779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b="1"/>
              <a:t>Time (2</a:t>
            </a:r>
            <a:r>
              <a:rPr lang="en-US" b="1" baseline="30000"/>
              <a:t>22 </a:t>
            </a:r>
            <a:r>
              <a:rPr lang="en-US" b="1"/>
              <a:t>ints)</a:t>
            </a:r>
          </a:p>
        </p:txBody>
      </p:sp>
      <p:sp>
        <p:nvSpPr>
          <p:cNvPr id="8" name="Rectangle 7"/>
          <p:cNvSpPr/>
          <p:nvPr/>
        </p:nvSpPr>
        <p:spPr>
          <a:xfrm>
            <a:off x="0" y="6627168"/>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31148841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ChangeArrowheads="1"/>
          </p:cNvSpPr>
          <p:nvPr>
            <p:ph type="title"/>
          </p:nvPr>
        </p:nvSpPr>
        <p:spPr/>
        <p:txBody>
          <a:bodyPr/>
          <a:lstStyle/>
          <a:p>
            <a:pPr eaLnBrk="1" hangingPunct="1">
              <a:defRPr/>
            </a:pPr>
            <a:r>
              <a:rPr lang="en-US" sz="2800"/>
              <a:t>Parallel Reduction: Interleaved Addressing</a:t>
            </a:r>
          </a:p>
        </p:txBody>
      </p:sp>
      <p:sp>
        <p:nvSpPr>
          <p:cNvPr id="1638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r" eaLnBrk="1" hangingPunct="1"/>
            <a:fld id="{9052540D-ACA5-45B0-8F23-813FB618AEB7}" type="slidenum">
              <a:rPr lang="en-US" smtClean="0">
                <a:solidFill>
                  <a:schemeClr val="tx2"/>
                </a:solidFill>
              </a:rPr>
              <a:pPr algn="r" eaLnBrk="1" hangingPunct="1"/>
              <a:t>31</a:t>
            </a:fld>
            <a:endParaRPr lang="en-US" dirty="0">
              <a:solidFill>
                <a:schemeClr val="tx2"/>
              </a:solidFill>
            </a:endParaRPr>
          </a:p>
        </p:txBody>
      </p:sp>
      <p:sp>
        <p:nvSpPr>
          <p:cNvPr id="16424" name="Text Box 39"/>
          <p:cNvSpPr txBox="1">
            <a:spLocks noChangeArrowheads="1"/>
          </p:cNvSpPr>
          <p:nvPr/>
        </p:nvSpPr>
        <p:spPr bwMode="auto">
          <a:xfrm>
            <a:off x="1458383" y="1366839"/>
            <a:ext cx="2636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t>Values (shared memory)</a:t>
            </a:r>
          </a:p>
        </p:txBody>
      </p:sp>
      <p:sp>
        <p:nvSpPr>
          <p:cNvPr id="16485" name="Text Box 100"/>
          <p:cNvSpPr txBox="1">
            <a:spLocks noChangeArrowheads="1"/>
          </p:cNvSpPr>
          <p:nvPr/>
        </p:nvSpPr>
        <p:spPr bwMode="auto">
          <a:xfrm>
            <a:off x="3171296" y="2343151"/>
            <a:ext cx="838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t>Values</a:t>
            </a:r>
          </a:p>
        </p:txBody>
      </p:sp>
      <p:sp>
        <p:nvSpPr>
          <p:cNvPr id="16534" name="Text Box 149"/>
          <p:cNvSpPr txBox="1">
            <a:spLocks noChangeArrowheads="1"/>
          </p:cNvSpPr>
          <p:nvPr/>
        </p:nvSpPr>
        <p:spPr bwMode="auto">
          <a:xfrm>
            <a:off x="3171296" y="3359151"/>
            <a:ext cx="838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t>Values</a:t>
            </a:r>
          </a:p>
        </p:txBody>
      </p:sp>
      <p:sp>
        <p:nvSpPr>
          <p:cNvPr id="16577" name="Text Box 192"/>
          <p:cNvSpPr txBox="1">
            <a:spLocks noChangeArrowheads="1"/>
          </p:cNvSpPr>
          <p:nvPr/>
        </p:nvSpPr>
        <p:spPr bwMode="auto">
          <a:xfrm>
            <a:off x="3171296" y="4375151"/>
            <a:ext cx="838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t>Values</a:t>
            </a:r>
          </a:p>
        </p:txBody>
      </p:sp>
      <p:sp>
        <p:nvSpPr>
          <p:cNvPr id="16632" name="Text Box 247"/>
          <p:cNvSpPr txBox="1">
            <a:spLocks noChangeArrowheads="1"/>
          </p:cNvSpPr>
          <p:nvPr/>
        </p:nvSpPr>
        <p:spPr bwMode="auto">
          <a:xfrm>
            <a:off x="3171296" y="5378451"/>
            <a:ext cx="838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t>Values</a:t>
            </a:r>
          </a:p>
        </p:txBody>
      </p:sp>
      <p:sp>
        <p:nvSpPr>
          <p:cNvPr id="16633" name="Text Box 248"/>
          <p:cNvSpPr txBox="1">
            <a:spLocks noChangeArrowheads="1"/>
          </p:cNvSpPr>
          <p:nvPr/>
        </p:nvSpPr>
        <p:spPr bwMode="auto">
          <a:xfrm>
            <a:off x="3117321" y="1746251"/>
            <a:ext cx="9461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t>Thread IDs</a:t>
            </a:r>
          </a:p>
        </p:txBody>
      </p:sp>
      <p:sp>
        <p:nvSpPr>
          <p:cNvPr id="16634" name="Text Box 249"/>
          <p:cNvSpPr txBox="1">
            <a:spLocks noChangeArrowheads="1"/>
          </p:cNvSpPr>
          <p:nvPr/>
        </p:nvSpPr>
        <p:spPr bwMode="auto">
          <a:xfrm>
            <a:off x="1803651" y="1651100"/>
            <a:ext cx="1082675" cy="74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dirty="0"/>
              <a:t>Step 1 Stride 2</a:t>
            </a:r>
            <a:r>
              <a:rPr lang="en-US" sz="1600" b="1" baseline="30000" dirty="0"/>
              <a:t>0</a:t>
            </a:r>
          </a:p>
        </p:txBody>
      </p:sp>
      <p:sp>
        <p:nvSpPr>
          <p:cNvPr id="16635" name="Text Box 250"/>
          <p:cNvSpPr txBox="1">
            <a:spLocks noChangeArrowheads="1"/>
          </p:cNvSpPr>
          <p:nvPr/>
        </p:nvSpPr>
        <p:spPr bwMode="auto">
          <a:xfrm>
            <a:off x="1803651" y="2659064"/>
            <a:ext cx="1082675" cy="74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dirty="0"/>
              <a:t>Step 2 Stride 2</a:t>
            </a:r>
            <a:r>
              <a:rPr lang="en-US" sz="1600" b="1" baseline="30000" dirty="0"/>
              <a:t>1</a:t>
            </a:r>
          </a:p>
        </p:txBody>
      </p:sp>
      <p:sp>
        <p:nvSpPr>
          <p:cNvPr id="16636" name="Text Box 251"/>
          <p:cNvSpPr txBox="1">
            <a:spLocks noChangeArrowheads="1"/>
          </p:cNvSpPr>
          <p:nvPr/>
        </p:nvSpPr>
        <p:spPr bwMode="auto">
          <a:xfrm>
            <a:off x="1803651" y="3675064"/>
            <a:ext cx="1082675" cy="74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dirty="0"/>
              <a:t>Step 3 Stride 2</a:t>
            </a:r>
            <a:r>
              <a:rPr lang="en-US" sz="1600" b="1" baseline="30000" dirty="0"/>
              <a:t>2</a:t>
            </a:r>
          </a:p>
        </p:txBody>
      </p:sp>
      <p:sp>
        <p:nvSpPr>
          <p:cNvPr id="16637" name="Text Box 252"/>
          <p:cNvSpPr txBox="1">
            <a:spLocks noChangeArrowheads="1"/>
          </p:cNvSpPr>
          <p:nvPr/>
        </p:nvSpPr>
        <p:spPr bwMode="auto">
          <a:xfrm>
            <a:off x="1803651" y="4691064"/>
            <a:ext cx="1082675" cy="74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dirty="0"/>
              <a:t>Step 4 Stride 2</a:t>
            </a:r>
            <a:r>
              <a:rPr lang="en-US" sz="1600" b="1" baseline="30000" dirty="0"/>
              <a:t>3</a:t>
            </a:r>
          </a:p>
        </p:txBody>
      </p:sp>
      <p:sp>
        <p:nvSpPr>
          <p:cNvPr id="16638" name="Text Box 253"/>
          <p:cNvSpPr txBox="1">
            <a:spLocks noChangeArrowheads="1"/>
          </p:cNvSpPr>
          <p:nvPr/>
        </p:nvSpPr>
        <p:spPr bwMode="auto">
          <a:xfrm>
            <a:off x="3117321" y="2751139"/>
            <a:ext cx="9461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t>Thread IDs</a:t>
            </a:r>
          </a:p>
        </p:txBody>
      </p:sp>
      <p:sp>
        <p:nvSpPr>
          <p:cNvPr id="16639" name="Text Box 254"/>
          <p:cNvSpPr txBox="1">
            <a:spLocks noChangeArrowheads="1"/>
          </p:cNvSpPr>
          <p:nvPr/>
        </p:nvSpPr>
        <p:spPr bwMode="auto">
          <a:xfrm>
            <a:off x="3117321" y="3765551"/>
            <a:ext cx="9461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t>Thread IDs</a:t>
            </a:r>
          </a:p>
        </p:txBody>
      </p:sp>
      <p:sp>
        <p:nvSpPr>
          <p:cNvPr id="16640" name="Text Box 255"/>
          <p:cNvSpPr txBox="1">
            <a:spLocks noChangeArrowheads="1"/>
          </p:cNvSpPr>
          <p:nvPr/>
        </p:nvSpPr>
        <p:spPr bwMode="auto">
          <a:xfrm>
            <a:off x="3117321" y="4783139"/>
            <a:ext cx="9461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t>Thread IDs</a:t>
            </a:r>
          </a:p>
        </p:txBody>
      </p:sp>
      <p:sp>
        <p:nvSpPr>
          <p:cNvPr id="16641" name="Text Box 256"/>
          <p:cNvSpPr txBox="1">
            <a:spLocks noChangeArrowheads="1"/>
          </p:cNvSpPr>
          <p:nvPr/>
        </p:nvSpPr>
        <p:spPr bwMode="auto">
          <a:xfrm>
            <a:off x="2886326" y="6132867"/>
            <a:ext cx="6248400" cy="400110"/>
          </a:xfrm>
          <a:prstGeom prst="rect">
            <a:avLst/>
          </a:prstGeom>
          <a:solidFill>
            <a:schemeClr val="hlink"/>
          </a:solidFill>
          <a:ln w="28575" algn="ctr">
            <a:solidFill>
              <a:schemeClr val="tx1"/>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ctr" eaLnBrk="1" hangingPunct="1"/>
            <a:r>
              <a:rPr lang="en-US" sz="2000" b="1" dirty="0">
                <a:solidFill>
                  <a:schemeClr val="bg1"/>
                </a:solidFill>
              </a:rPr>
              <a:t>New Problem: Shared Memory Bank Conflicts</a:t>
            </a:r>
          </a:p>
        </p:txBody>
      </p:sp>
      <p:graphicFrame>
        <p:nvGraphicFramePr>
          <p:cNvPr id="83" name="Group 3"/>
          <p:cNvGraphicFramePr>
            <a:graphicFrameLocks noGrp="1"/>
          </p:cNvGraphicFramePr>
          <p:nvPr>
            <p:extLst/>
          </p:nvPr>
        </p:nvGraphicFramePr>
        <p:xfrm>
          <a:off x="4023783" y="1338264"/>
          <a:ext cx="6235700" cy="342900"/>
        </p:xfrm>
        <a:graphic>
          <a:graphicData uri="http://schemas.openxmlformats.org/drawingml/2006/table">
            <a:tbl>
              <a:tblPr/>
              <a:tblGrid>
                <a:gridCol w="390525">
                  <a:extLst>
                    <a:ext uri="{9D8B030D-6E8A-4147-A177-3AD203B41FA5}">
                      <a16:colId xmlns:a16="http://schemas.microsoft.com/office/drawing/2014/main" val="20000"/>
                    </a:ext>
                  </a:extLst>
                </a:gridCol>
                <a:gridCol w="388938">
                  <a:extLst>
                    <a:ext uri="{9D8B030D-6E8A-4147-A177-3AD203B41FA5}">
                      <a16:colId xmlns:a16="http://schemas.microsoft.com/office/drawing/2014/main" val="20001"/>
                    </a:ext>
                  </a:extLst>
                </a:gridCol>
                <a:gridCol w="390525">
                  <a:extLst>
                    <a:ext uri="{9D8B030D-6E8A-4147-A177-3AD203B41FA5}">
                      <a16:colId xmlns:a16="http://schemas.microsoft.com/office/drawing/2014/main" val="20002"/>
                    </a:ext>
                  </a:extLst>
                </a:gridCol>
                <a:gridCol w="388937">
                  <a:extLst>
                    <a:ext uri="{9D8B030D-6E8A-4147-A177-3AD203B41FA5}">
                      <a16:colId xmlns:a16="http://schemas.microsoft.com/office/drawing/2014/main" val="20003"/>
                    </a:ext>
                  </a:extLst>
                </a:gridCol>
                <a:gridCol w="390525">
                  <a:extLst>
                    <a:ext uri="{9D8B030D-6E8A-4147-A177-3AD203B41FA5}">
                      <a16:colId xmlns:a16="http://schemas.microsoft.com/office/drawing/2014/main" val="20004"/>
                    </a:ext>
                  </a:extLst>
                </a:gridCol>
                <a:gridCol w="388938">
                  <a:extLst>
                    <a:ext uri="{9D8B030D-6E8A-4147-A177-3AD203B41FA5}">
                      <a16:colId xmlns:a16="http://schemas.microsoft.com/office/drawing/2014/main" val="20005"/>
                    </a:ext>
                  </a:extLst>
                </a:gridCol>
                <a:gridCol w="390525">
                  <a:extLst>
                    <a:ext uri="{9D8B030D-6E8A-4147-A177-3AD203B41FA5}">
                      <a16:colId xmlns:a16="http://schemas.microsoft.com/office/drawing/2014/main" val="20006"/>
                    </a:ext>
                  </a:extLst>
                </a:gridCol>
                <a:gridCol w="390525">
                  <a:extLst>
                    <a:ext uri="{9D8B030D-6E8A-4147-A177-3AD203B41FA5}">
                      <a16:colId xmlns:a16="http://schemas.microsoft.com/office/drawing/2014/main" val="20007"/>
                    </a:ext>
                  </a:extLst>
                </a:gridCol>
                <a:gridCol w="387350">
                  <a:extLst>
                    <a:ext uri="{9D8B030D-6E8A-4147-A177-3AD203B41FA5}">
                      <a16:colId xmlns:a16="http://schemas.microsoft.com/office/drawing/2014/main" val="20008"/>
                    </a:ext>
                  </a:extLst>
                </a:gridCol>
                <a:gridCol w="390525">
                  <a:extLst>
                    <a:ext uri="{9D8B030D-6E8A-4147-A177-3AD203B41FA5}">
                      <a16:colId xmlns:a16="http://schemas.microsoft.com/office/drawing/2014/main" val="20009"/>
                    </a:ext>
                  </a:extLst>
                </a:gridCol>
                <a:gridCol w="390525">
                  <a:extLst>
                    <a:ext uri="{9D8B030D-6E8A-4147-A177-3AD203B41FA5}">
                      <a16:colId xmlns:a16="http://schemas.microsoft.com/office/drawing/2014/main" val="20010"/>
                    </a:ext>
                  </a:extLst>
                </a:gridCol>
                <a:gridCol w="388937">
                  <a:extLst>
                    <a:ext uri="{9D8B030D-6E8A-4147-A177-3AD203B41FA5}">
                      <a16:colId xmlns:a16="http://schemas.microsoft.com/office/drawing/2014/main" val="20011"/>
                    </a:ext>
                  </a:extLst>
                </a:gridCol>
                <a:gridCol w="390525">
                  <a:extLst>
                    <a:ext uri="{9D8B030D-6E8A-4147-A177-3AD203B41FA5}">
                      <a16:colId xmlns:a16="http://schemas.microsoft.com/office/drawing/2014/main" val="20012"/>
                    </a:ext>
                  </a:extLst>
                </a:gridCol>
                <a:gridCol w="388938">
                  <a:extLst>
                    <a:ext uri="{9D8B030D-6E8A-4147-A177-3AD203B41FA5}">
                      <a16:colId xmlns:a16="http://schemas.microsoft.com/office/drawing/2014/main" val="20013"/>
                    </a:ext>
                  </a:extLst>
                </a:gridCol>
                <a:gridCol w="390525">
                  <a:extLst>
                    <a:ext uri="{9D8B030D-6E8A-4147-A177-3AD203B41FA5}">
                      <a16:colId xmlns:a16="http://schemas.microsoft.com/office/drawing/2014/main" val="20014"/>
                    </a:ext>
                  </a:extLst>
                </a:gridCol>
                <a:gridCol w="388937">
                  <a:extLst>
                    <a:ext uri="{9D8B030D-6E8A-4147-A177-3AD203B41FA5}">
                      <a16:colId xmlns:a16="http://schemas.microsoft.com/office/drawing/2014/main" val="20015"/>
                    </a:ext>
                  </a:extLst>
                </a:gridCol>
              </a:tblGrid>
              <a:tr h="34290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10</a:t>
                      </a:r>
                    </a:p>
                  </a:txBody>
                  <a:tcPr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8</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5</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7</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0</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2</a:t>
                      </a:r>
                    </a:p>
                  </a:txBody>
                  <a:tcPr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84" name="Oval 40"/>
          <p:cNvSpPr>
            <a:spLocks noChangeArrowheads="1"/>
          </p:cNvSpPr>
          <p:nvPr/>
        </p:nvSpPr>
        <p:spPr bwMode="auto">
          <a:xfrm>
            <a:off x="4079347" y="1890715"/>
            <a:ext cx="274637" cy="274637"/>
          </a:xfrm>
          <a:prstGeom prst="ellipse">
            <a:avLst/>
          </a:prstGeom>
          <a:solidFill>
            <a:srgbClr val="FF9933"/>
          </a:solidFill>
          <a:ln w="25400">
            <a:solidFill>
              <a:srgbClr val="000000"/>
            </a:solidFill>
            <a:round/>
            <a:headEnd/>
            <a:tailEnd/>
          </a:ln>
        </p:spPr>
        <p:txBody>
          <a:bodyPr wrap="none" anchor="ctr" anchorCtr="1"/>
          <a:lstStyle/>
          <a:p>
            <a:pPr>
              <a:defRPr/>
            </a:pPr>
            <a:r>
              <a:rPr lang="en-US" sz="1600" b="1" kern="0">
                <a:solidFill>
                  <a:sysClr val="windowText" lastClr="000000"/>
                </a:solidFill>
              </a:rPr>
              <a:t>0</a:t>
            </a:r>
          </a:p>
        </p:txBody>
      </p:sp>
      <p:cxnSp>
        <p:nvCxnSpPr>
          <p:cNvPr id="85" name="AutoShape 41"/>
          <p:cNvCxnSpPr>
            <a:cxnSpLocks noChangeShapeType="1"/>
            <a:endCxn id="84" idx="0"/>
          </p:cNvCxnSpPr>
          <p:nvPr/>
        </p:nvCxnSpPr>
        <p:spPr bwMode="auto">
          <a:xfrm rot="5400000">
            <a:off x="4119827" y="1778795"/>
            <a:ext cx="196850" cy="1588"/>
          </a:xfrm>
          <a:prstGeom prst="curvedConnector3">
            <a:avLst>
              <a:gd name="adj1" fmla="val 53227"/>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86" name="AutoShape 42"/>
          <p:cNvCxnSpPr>
            <a:cxnSpLocks noChangeShapeType="1"/>
            <a:endCxn id="84" idx="6"/>
          </p:cNvCxnSpPr>
          <p:nvPr/>
        </p:nvCxnSpPr>
        <p:spPr bwMode="auto">
          <a:xfrm rot="5400000">
            <a:off x="4314296" y="1733551"/>
            <a:ext cx="347662" cy="242888"/>
          </a:xfrm>
          <a:prstGeom prst="curvedConnector2">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sp>
        <p:nvSpPr>
          <p:cNvPr id="87" name="Oval 43"/>
          <p:cNvSpPr>
            <a:spLocks noChangeArrowheads="1"/>
          </p:cNvSpPr>
          <p:nvPr/>
        </p:nvSpPr>
        <p:spPr bwMode="auto">
          <a:xfrm>
            <a:off x="4857222" y="1890715"/>
            <a:ext cx="274637" cy="274637"/>
          </a:xfrm>
          <a:prstGeom prst="ellipse">
            <a:avLst/>
          </a:prstGeom>
          <a:solidFill>
            <a:srgbClr val="FF9933"/>
          </a:solidFill>
          <a:ln w="25400">
            <a:solidFill>
              <a:srgbClr val="000000"/>
            </a:solidFill>
            <a:round/>
            <a:headEnd/>
            <a:tailEnd/>
          </a:ln>
        </p:spPr>
        <p:txBody>
          <a:bodyPr wrap="none" anchor="ctr" anchorCtr="1"/>
          <a:lstStyle/>
          <a:p>
            <a:pPr>
              <a:defRPr/>
            </a:pPr>
            <a:r>
              <a:rPr lang="en-US" b="1" kern="0">
                <a:solidFill>
                  <a:sysClr val="windowText" lastClr="000000"/>
                </a:solidFill>
              </a:rPr>
              <a:t>1</a:t>
            </a:r>
          </a:p>
        </p:txBody>
      </p:sp>
      <p:cxnSp>
        <p:nvCxnSpPr>
          <p:cNvPr id="88" name="AutoShape 44"/>
          <p:cNvCxnSpPr>
            <a:cxnSpLocks noChangeShapeType="1"/>
            <a:endCxn id="87" idx="0"/>
          </p:cNvCxnSpPr>
          <p:nvPr/>
        </p:nvCxnSpPr>
        <p:spPr bwMode="auto">
          <a:xfrm rot="5400000">
            <a:off x="4898496" y="1778002"/>
            <a:ext cx="196850" cy="3175"/>
          </a:xfrm>
          <a:prstGeom prst="curvedConnector3">
            <a:avLst>
              <a:gd name="adj1" fmla="val 53227"/>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89" name="AutoShape 45"/>
          <p:cNvCxnSpPr>
            <a:cxnSpLocks noChangeShapeType="1"/>
            <a:endCxn id="87" idx="6"/>
          </p:cNvCxnSpPr>
          <p:nvPr/>
        </p:nvCxnSpPr>
        <p:spPr bwMode="auto">
          <a:xfrm rot="5400000">
            <a:off x="5092965" y="1732758"/>
            <a:ext cx="347662" cy="244475"/>
          </a:xfrm>
          <a:prstGeom prst="curvedConnector2">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sp>
        <p:nvSpPr>
          <p:cNvPr id="90" name="Oval 46"/>
          <p:cNvSpPr>
            <a:spLocks noChangeArrowheads="1"/>
          </p:cNvSpPr>
          <p:nvPr/>
        </p:nvSpPr>
        <p:spPr bwMode="auto">
          <a:xfrm>
            <a:off x="5636683" y="1890715"/>
            <a:ext cx="274638" cy="274637"/>
          </a:xfrm>
          <a:prstGeom prst="ellipse">
            <a:avLst/>
          </a:prstGeom>
          <a:solidFill>
            <a:srgbClr val="FF9933"/>
          </a:solidFill>
          <a:ln w="25400">
            <a:solidFill>
              <a:srgbClr val="000000"/>
            </a:solidFill>
            <a:round/>
            <a:headEnd/>
            <a:tailEnd/>
          </a:ln>
        </p:spPr>
        <p:txBody>
          <a:bodyPr wrap="none" anchor="ctr" anchorCtr="1"/>
          <a:lstStyle/>
          <a:p>
            <a:pPr>
              <a:defRPr/>
            </a:pPr>
            <a:r>
              <a:rPr lang="en-US" b="1" kern="0">
                <a:solidFill>
                  <a:sysClr val="windowText" lastClr="000000"/>
                </a:solidFill>
              </a:rPr>
              <a:t>2</a:t>
            </a:r>
          </a:p>
        </p:txBody>
      </p:sp>
      <p:cxnSp>
        <p:nvCxnSpPr>
          <p:cNvPr id="91" name="AutoShape 47"/>
          <p:cNvCxnSpPr>
            <a:cxnSpLocks noChangeShapeType="1"/>
            <a:endCxn id="90" idx="0"/>
          </p:cNvCxnSpPr>
          <p:nvPr/>
        </p:nvCxnSpPr>
        <p:spPr bwMode="auto">
          <a:xfrm rot="5400000">
            <a:off x="5677959" y="1778002"/>
            <a:ext cx="196850" cy="3175"/>
          </a:xfrm>
          <a:prstGeom prst="curvedConnector3">
            <a:avLst>
              <a:gd name="adj1" fmla="val 53227"/>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92" name="AutoShape 48"/>
          <p:cNvCxnSpPr>
            <a:cxnSpLocks noChangeShapeType="1"/>
            <a:endCxn id="90" idx="6"/>
          </p:cNvCxnSpPr>
          <p:nvPr/>
        </p:nvCxnSpPr>
        <p:spPr bwMode="auto">
          <a:xfrm rot="5400000">
            <a:off x="5872428" y="1732758"/>
            <a:ext cx="347662" cy="244475"/>
          </a:xfrm>
          <a:prstGeom prst="curvedConnector2">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sp>
        <p:nvSpPr>
          <p:cNvPr id="93" name="Oval 49"/>
          <p:cNvSpPr>
            <a:spLocks noChangeArrowheads="1"/>
          </p:cNvSpPr>
          <p:nvPr/>
        </p:nvSpPr>
        <p:spPr bwMode="auto">
          <a:xfrm>
            <a:off x="6416147" y="1890715"/>
            <a:ext cx="274637" cy="274637"/>
          </a:xfrm>
          <a:prstGeom prst="ellipse">
            <a:avLst/>
          </a:prstGeom>
          <a:solidFill>
            <a:srgbClr val="FF9933"/>
          </a:solidFill>
          <a:ln w="25400">
            <a:solidFill>
              <a:srgbClr val="000000"/>
            </a:solidFill>
            <a:round/>
            <a:headEnd/>
            <a:tailEnd/>
          </a:ln>
        </p:spPr>
        <p:txBody>
          <a:bodyPr wrap="none" anchor="ctr" anchorCtr="1"/>
          <a:lstStyle/>
          <a:p>
            <a:pPr>
              <a:defRPr/>
            </a:pPr>
            <a:r>
              <a:rPr lang="en-US" b="1" kern="0">
                <a:solidFill>
                  <a:sysClr val="windowText" lastClr="000000"/>
                </a:solidFill>
              </a:rPr>
              <a:t>3</a:t>
            </a:r>
          </a:p>
        </p:txBody>
      </p:sp>
      <p:cxnSp>
        <p:nvCxnSpPr>
          <p:cNvPr id="94" name="AutoShape 50"/>
          <p:cNvCxnSpPr>
            <a:cxnSpLocks noChangeShapeType="1"/>
            <a:endCxn id="93" idx="0"/>
          </p:cNvCxnSpPr>
          <p:nvPr/>
        </p:nvCxnSpPr>
        <p:spPr bwMode="auto">
          <a:xfrm rot="5400000">
            <a:off x="6457421" y="1778002"/>
            <a:ext cx="196850" cy="3175"/>
          </a:xfrm>
          <a:prstGeom prst="curvedConnector3">
            <a:avLst>
              <a:gd name="adj1" fmla="val 53227"/>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95" name="AutoShape 51"/>
          <p:cNvCxnSpPr>
            <a:cxnSpLocks noChangeShapeType="1"/>
            <a:endCxn id="93" idx="6"/>
          </p:cNvCxnSpPr>
          <p:nvPr/>
        </p:nvCxnSpPr>
        <p:spPr bwMode="auto">
          <a:xfrm rot="5400000">
            <a:off x="6651890" y="1732758"/>
            <a:ext cx="347662" cy="244475"/>
          </a:xfrm>
          <a:prstGeom prst="curvedConnector2">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sp>
        <p:nvSpPr>
          <p:cNvPr id="96" name="Oval 52"/>
          <p:cNvSpPr>
            <a:spLocks noChangeArrowheads="1"/>
          </p:cNvSpPr>
          <p:nvPr/>
        </p:nvSpPr>
        <p:spPr bwMode="auto">
          <a:xfrm>
            <a:off x="7194022" y="1890715"/>
            <a:ext cx="274637" cy="274637"/>
          </a:xfrm>
          <a:prstGeom prst="ellipse">
            <a:avLst/>
          </a:prstGeom>
          <a:solidFill>
            <a:srgbClr val="FF9933"/>
          </a:solidFill>
          <a:ln w="25400">
            <a:solidFill>
              <a:srgbClr val="000000"/>
            </a:solidFill>
            <a:round/>
            <a:headEnd/>
            <a:tailEnd/>
          </a:ln>
        </p:spPr>
        <p:txBody>
          <a:bodyPr wrap="none" anchor="ctr" anchorCtr="1"/>
          <a:lstStyle/>
          <a:p>
            <a:pPr>
              <a:defRPr/>
            </a:pPr>
            <a:r>
              <a:rPr lang="en-US" b="1" kern="0">
                <a:solidFill>
                  <a:sysClr val="windowText" lastClr="000000"/>
                </a:solidFill>
              </a:rPr>
              <a:t>4</a:t>
            </a:r>
          </a:p>
        </p:txBody>
      </p:sp>
      <p:cxnSp>
        <p:nvCxnSpPr>
          <p:cNvPr id="97" name="AutoShape 53"/>
          <p:cNvCxnSpPr>
            <a:cxnSpLocks noChangeShapeType="1"/>
            <a:endCxn id="96" idx="0"/>
          </p:cNvCxnSpPr>
          <p:nvPr/>
        </p:nvCxnSpPr>
        <p:spPr bwMode="auto">
          <a:xfrm rot="5400000">
            <a:off x="7236090" y="1777208"/>
            <a:ext cx="196850" cy="4763"/>
          </a:xfrm>
          <a:prstGeom prst="curvedConnector3">
            <a:avLst>
              <a:gd name="adj1" fmla="val 53227"/>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98" name="AutoShape 54"/>
          <p:cNvCxnSpPr>
            <a:cxnSpLocks noChangeShapeType="1"/>
            <a:endCxn id="96" idx="6"/>
          </p:cNvCxnSpPr>
          <p:nvPr/>
        </p:nvCxnSpPr>
        <p:spPr bwMode="auto">
          <a:xfrm rot="5400000">
            <a:off x="7429765" y="1732758"/>
            <a:ext cx="347662" cy="244475"/>
          </a:xfrm>
          <a:prstGeom prst="curvedConnector2">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sp>
        <p:nvSpPr>
          <p:cNvPr id="99" name="Oval 55"/>
          <p:cNvSpPr>
            <a:spLocks noChangeArrowheads="1"/>
          </p:cNvSpPr>
          <p:nvPr/>
        </p:nvSpPr>
        <p:spPr bwMode="auto">
          <a:xfrm>
            <a:off x="7973483" y="1890715"/>
            <a:ext cx="274638" cy="274637"/>
          </a:xfrm>
          <a:prstGeom prst="ellipse">
            <a:avLst/>
          </a:prstGeom>
          <a:solidFill>
            <a:srgbClr val="FF9933"/>
          </a:solidFill>
          <a:ln w="25400">
            <a:solidFill>
              <a:srgbClr val="000000"/>
            </a:solidFill>
            <a:round/>
            <a:headEnd/>
            <a:tailEnd/>
          </a:ln>
        </p:spPr>
        <p:txBody>
          <a:bodyPr wrap="none" anchor="ctr" anchorCtr="1"/>
          <a:lstStyle/>
          <a:p>
            <a:pPr>
              <a:defRPr/>
            </a:pPr>
            <a:r>
              <a:rPr lang="en-US" b="1" kern="0">
                <a:solidFill>
                  <a:sysClr val="windowText" lastClr="000000"/>
                </a:solidFill>
              </a:rPr>
              <a:t>5</a:t>
            </a:r>
          </a:p>
        </p:txBody>
      </p:sp>
      <p:cxnSp>
        <p:nvCxnSpPr>
          <p:cNvPr id="100" name="AutoShape 56"/>
          <p:cNvCxnSpPr>
            <a:cxnSpLocks noChangeShapeType="1"/>
            <a:endCxn id="99" idx="0"/>
          </p:cNvCxnSpPr>
          <p:nvPr/>
        </p:nvCxnSpPr>
        <p:spPr bwMode="auto">
          <a:xfrm rot="5400000">
            <a:off x="8015552" y="1777208"/>
            <a:ext cx="196850" cy="4762"/>
          </a:xfrm>
          <a:prstGeom prst="curvedConnector3">
            <a:avLst>
              <a:gd name="adj1" fmla="val 53227"/>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01" name="AutoShape 57"/>
          <p:cNvCxnSpPr>
            <a:cxnSpLocks noChangeShapeType="1"/>
            <a:endCxn id="99" idx="6"/>
          </p:cNvCxnSpPr>
          <p:nvPr/>
        </p:nvCxnSpPr>
        <p:spPr bwMode="auto">
          <a:xfrm rot="5400000">
            <a:off x="8210021" y="1731964"/>
            <a:ext cx="347662" cy="246062"/>
          </a:xfrm>
          <a:prstGeom prst="curvedConnector2">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sp>
        <p:nvSpPr>
          <p:cNvPr id="102" name="Oval 58"/>
          <p:cNvSpPr>
            <a:spLocks noChangeArrowheads="1"/>
          </p:cNvSpPr>
          <p:nvPr/>
        </p:nvSpPr>
        <p:spPr bwMode="auto">
          <a:xfrm>
            <a:off x="8752947" y="1890715"/>
            <a:ext cx="274637" cy="274637"/>
          </a:xfrm>
          <a:prstGeom prst="ellipse">
            <a:avLst/>
          </a:prstGeom>
          <a:solidFill>
            <a:srgbClr val="FF9933"/>
          </a:solidFill>
          <a:ln w="25400">
            <a:solidFill>
              <a:srgbClr val="000000"/>
            </a:solidFill>
            <a:round/>
            <a:headEnd/>
            <a:tailEnd/>
          </a:ln>
        </p:spPr>
        <p:txBody>
          <a:bodyPr wrap="none" anchor="ctr" anchorCtr="1"/>
          <a:lstStyle/>
          <a:p>
            <a:pPr>
              <a:defRPr/>
            </a:pPr>
            <a:r>
              <a:rPr lang="en-US" b="1" kern="0">
                <a:solidFill>
                  <a:sysClr val="windowText" lastClr="000000"/>
                </a:solidFill>
              </a:rPr>
              <a:t>6</a:t>
            </a:r>
          </a:p>
        </p:txBody>
      </p:sp>
      <p:cxnSp>
        <p:nvCxnSpPr>
          <p:cNvPr id="103" name="AutoShape 59"/>
          <p:cNvCxnSpPr>
            <a:cxnSpLocks noChangeShapeType="1"/>
            <a:endCxn id="102" idx="0"/>
          </p:cNvCxnSpPr>
          <p:nvPr/>
        </p:nvCxnSpPr>
        <p:spPr bwMode="auto">
          <a:xfrm rot="5400000">
            <a:off x="8795015" y="1777208"/>
            <a:ext cx="196850" cy="4763"/>
          </a:xfrm>
          <a:prstGeom prst="curvedConnector3">
            <a:avLst>
              <a:gd name="adj1" fmla="val 53227"/>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04" name="AutoShape 60"/>
          <p:cNvCxnSpPr>
            <a:cxnSpLocks noChangeShapeType="1"/>
            <a:endCxn id="102" idx="6"/>
          </p:cNvCxnSpPr>
          <p:nvPr/>
        </p:nvCxnSpPr>
        <p:spPr bwMode="auto">
          <a:xfrm rot="5400000">
            <a:off x="8989484" y="1731964"/>
            <a:ext cx="347662" cy="246063"/>
          </a:xfrm>
          <a:prstGeom prst="curvedConnector2">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sp>
        <p:nvSpPr>
          <p:cNvPr id="105" name="Oval 61"/>
          <p:cNvSpPr>
            <a:spLocks noChangeArrowheads="1"/>
          </p:cNvSpPr>
          <p:nvPr/>
        </p:nvSpPr>
        <p:spPr bwMode="auto">
          <a:xfrm>
            <a:off x="9532408" y="1890715"/>
            <a:ext cx="274638" cy="274637"/>
          </a:xfrm>
          <a:prstGeom prst="ellipse">
            <a:avLst/>
          </a:prstGeom>
          <a:solidFill>
            <a:srgbClr val="FF9933"/>
          </a:solidFill>
          <a:ln w="25400">
            <a:solidFill>
              <a:srgbClr val="000000"/>
            </a:solidFill>
            <a:round/>
            <a:headEnd/>
            <a:tailEnd/>
          </a:ln>
        </p:spPr>
        <p:txBody>
          <a:bodyPr wrap="none" anchor="ctr" anchorCtr="1"/>
          <a:lstStyle/>
          <a:p>
            <a:pPr>
              <a:defRPr/>
            </a:pPr>
            <a:r>
              <a:rPr lang="en-US" b="1" kern="0">
                <a:solidFill>
                  <a:sysClr val="windowText" lastClr="000000"/>
                </a:solidFill>
              </a:rPr>
              <a:t>7</a:t>
            </a:r>
          </a:p>
        </p:txBody>
      </p:sp>
      <p:cxnSp>
        <p:nvCxnSpPr>
          <p:cNvPr id="106" name="AutoShape 62"/>
          <p:cNvCxnSpPr>
            <a:cxnSpLocks noChangeShapeType="1"/>
            <a:endCxn id="105" idx="0"/>
          </p:cNvCxnSpPr>
          <p:nvPr/>
        </p:nvCxnSpPr>
        <p:spPr bwMode="auto">
          <a:xfrm rot="5400000">
            <a:off x="9574477" y="1777208"/>
            <a:ext cx="196850" cy="4762"/>
          </a:xfrm>
          <a:prstGeom prst="curvedConnector3">
            <a:avLst>
              <a:gd name="adj1" fmla="val 53227"/>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07" name="AutoShape 63"/>
          <p:cNvCxnSpPr>
            <a:cxnSpLocks noChangeShapeType="1"/>
            <a:endCxn id="105" idx="6"/>
          </p:cNvCxnSpPr>
          <p:nvPr/>
        </p:nvCxnSpPr>
        <p:spPr bwMode="auto">
          <a:xfrm rot="5400000">
            <a:off x="9768946" y="1731964"/>
            <a:ext cx="347662" cy="246062"/>
          </a:xfrm>
          <a:prstGeom prst="curvedConnector2">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graphicFrame>
        <p:nvGraphicFramePr>
          <p:cNvPr id="108" name="Group 64"/>
          <p:cNvGraphicFramePr>
            <a:graphicFrameLocks noGrp="1"/>
          </p:cNvGraphicFramePr>
          <p:nvPr>
            <p:extLst/>
          </p:nvPr>
        </p:nvGraphicFramePr>
        <p:xfrm>
          <a:off x="4023783" y="2354264"/>
          <a:ext cx="6235700" cy="342900"/>
        </p:xfrm>
        <a:graphic>
          <a:graphicData uri="http://schemas.openxmlformats.org/drawingml/2006/table">
            <a:tbl>
              <a:tblPr/>
              <a:tblGrid>
                <a:gridCol w="390525">
                  <a:extLst>
                    <a:ext uri="{9D8B030D-6E8A-4147-A177-3AD203B41FA5}">
                      <a16:colId xmlns:a16="http://schemas.microsoft.com/office/drawing/2014/main" val="20000"/>
                    </a:ext>
                  </a:extLst>
                </a:gridCol>
                <a:gridCol w="388938">
                  <a:extLst>
                    <a:ext uri="{9D8B030D-6E8A-4147-A177-3AD203B41FA5}">
                      <a16:colId xmlns:a16="http://schemas.microsoft.com/office/drawing/2014/main" val="20001"/>
                    </a:ext>
                  </a:extLst>
                </a:gridCol>
                <a:gridCol w="390525">
                  <a:extLst>
                    <a:ext uri="{9D8B030D-6E8A-4147-A177-3AD203B41FA5}">
                      <a16:colId xmlns:a16="http://schemas.microsoft.com/office/drawing/2014/main" val="20002"/>
                    </a:ext>
                  </a:extLst>
                </a:gridCol>
                <a:gridCol w="388937">
                  <a:extLst>
                    <a:ext uri="{9D8B030D-6E8A-4147-A177-3AD203B41FA5}">
                      <a16:colId xmlns:a16="http://schemas.microsoft.com/office/drawing/2014/main" val="20003"/>
                    </a:ext>
                  </a:extLst>
                </a:gridCol>
                <a:gridCol w="390525">
                  <a:extLst>
                    <a:ext uri="{9D8B030D-6E8A-4147-A177-3AD203B41FA5}">
                      <a16:colId xmlns:a16="http://schemas.microsoft.com/office/drawing/2014/main" val="20004"/>
                    </a:ext>
                  </a:extLst>
                </a:gridCol>
                <a:gridCol w="388938">
                  <a:extLst>
                    <a:ext uri="{9D8B030D-6E8A-4147-A177-3AD203B41FA5}">
                      <a16:colId xmlns:a16="http://schemas.microsoft.com/office/drawing/2014/main" val="20005"/>
                    </a:ext>
                  </a:extLst>
                </a:gridCol>
                <a:gridCol w="390525">
                  <a:extLst>
                    <a:ext uri="{9D8B030D-6E8A-4147-A177-3AD203B41FA5}">
                      <a16:colId xmlns:a16="http://schemas.microsoft.com/office/drawing/2014/main" val="20006"/>
                    </a:ext>
                  </a:extLst>
                </a:gridCol>
                <a:gridCol w="390525">
                  <a:extLst>
                    <a:ext uri="{9D8B030D-6E8A-4147-A177-3AD203B41FA5}">
                      <a16:colId xmlns:a16="http://schemas.microsoft.com/office/drawing/2014/main" val="20007"/>
                    </a:ext>
                  </a:extLst>
                </a:gridCol>
                <a:gridCol w="387350">
                  <a:extLst>
                    <a:ext uri="{9D8B030D-6E8A-4147-A177-3AD203B41FA5}">
                      <a16:colId xmlns:a16="http://schemas.microsoft.com/office/drawing/2014/main" val="20008"/>
                    </a:ext>
                  </a:extLst>
                </a:gridCol>
                <a:gridCol w="390525">
                  <a:extLst>
                    <a:ext uri="{9D8B030D-6E8A-4147-A177-3AD203B41FA5}">
                      <a16:colId xmlns:a16="http://schemas.microsoft.com/office/drawing/2014/main" val="20009"/>
                    </a:ext>
                  </a:extLst>
                </a:gridCol>
                <a:gridCol w="390525">
                  <a:extLst>
                    <a:ext uri="{9D8B030D-6E8A-4147-A177-3AD203B41FA5}">
                      <a16:colId xmlns:a16="http://schemas.microsoft.com/office/drawing/2014/main" val="20010"/>
                    </a:ext>
                  </a:extLst>
                </a:gridCol>
                <a:gridCol w="388937">
                  <a:extLst>
                    <a:ext uri="{9D8B030D-6E8A-4147-A177-3AD203B41FA5}">
                      <a16:colId xmlns:a16="http://schemas.microsoft.com/office/drawing/2014/main" val="20011"/>
                    </a:ext>
                  </a:extLst>
                </a:gridCol>
                <a:gridCol w="390525">
                  <a:extLst>
                    <a:ext uri="{9D8B030D-6E8A-4147-A177-3AD203B41FA5}">
                      <a16:colId xmlns:a16="http://schemas.microsoft.com/office/drawing/2014/main" val="20012"/>
                    </a:ext>
                  </a:extLst>
                </a:gridCol>
                <a:gridCol w="388938">
                  <a:extLst>
                    <a:ext uri="{9D8B030D-6E8A-4147-A177-3AD203B41FA5}">
                      <a16:colId xmlns:a16="http://schemas.microsoft.com/office/drawing/2014/main" val="20013"/>
                    </a:ext>
                  </a:extLst>
                </a:gridCol>
                <a:gridCol w="390525">
                  <a:extLst>
                    <a:ext uri="{9D8B030D-6E8A-4147-A177-3AD203B41FA5}">
                      <a16:colId xmlns:a16="http://schemas.microsoft.com/office/drawing/2014/main" val="20014"/>
                    </a:ext>
                  </a:extLst>
                </a:gridCol>
                <a:gridCol w="388937">
                  <a:extLst>
                    <a:ext uri="{9D8B030D-6E8A-4147-A177-3AD203B41FA5}">
                      <a16:colId xmlns:a16="http://schemas.microsoft.com/office/drawing/2014/main" val="20015"/>
                    </a:ext>
                  </a:extLst>
                </a:gridCol>
              </a:tblGrid>
              <a:tr h="34290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dirty="0">
                          <a:ln>
                            <a:noFill/>
                          </a:ln>
                          <a:solidFill>
                            <a:schemeClr val="tx1"/>
                          </a:solidFill>
                          <a:effectLst/>
                          <a:latin typeface="Arial" charset="0"/>
                        </a:rPr>
                        <a:t>11</a:t>
                      </a:r>
                    </a:p>
                  </a:txBody>
                  <a:tcPr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dirty="0">
                          <a:ln>
                            <a:noFill/>
                          </a:ln>
                          <a:solidFill>
                            <a:schemeClr val="tx1"/>
                          </a:solidFill>
                          <a:effectLst/>
                          <a:latin typeface="Arial" charset="0"/>
                        </a:rPr>
                        <a:t>7</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8</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5</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-5</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9</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7</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2</a:t>
                      </a:r>
                    </a:p>
                  </a:txBody>
                  <a:tcPr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09" name="Oval 101"/>
          <p:cNvSpPr>
            <a:spLocks noChangeArrowheads="1"/>
          </p:cNvSpPr>
          <p:nvPr/>
        </p:nvSpPr>
        <p:spPr bwMode="auto">
          <a:xfrm>
            <a:off x="4079347" y="2906715"/>
            <a:ext cx="274637" cy="274637"/>
          </a:xfrm>
          <a:prstGeom prst="ellipse">
            <a:avLst/>
          </a:prstGeom>
          <a:solidFill>
            <a:srgbClr val="FF9933"/>
          </a:solidFill>
          <a:ln w="25400">
            <a:solidFill>
              <a:srgbClr val="000000"/>
            </a:solidFill>
            <a:round/>
            <a:headEnd/>
            <a:tailEnd/>
          </a:ln>
        </p:spPr>
        <p:txBody>
          <a:bodyPr wrap="none" anchor="ctr" anchorCtr="1"/>
          <a:lstStyle/>
          <a:p>
            <a:pPr>
              <a:defRPr/>
            </a:pPr>
            <a:r>
              <a:rPr lang="en-US" sz="1600" b="1" kern="0">
                <a:solidFill>
                  <a:sysClr val="windowText" lastClr="000000"/>
                </a:solidFill>
              </a:rPr>
              <a:t>0</a:t>
            </a:r>
          </a:p>
        </p:txBody>
      </p:sp>
      <p:cxnSp>
        <p:nvCxnSpPr>
          <p:cNvPr id="110" name="AutoShape 102"/>
          <p:cNvCxnSpPr>
            <a:cxnSpLocks noChangeShapeType="1"/>
            <a:endCxn id="109" idx="0"/>
          </p:cNvCxnSpPr>
          <p:nvPr/>
        </p:nvCxnSpPr>
        <p:spPr bwMode="auto">
          <a:xfrm rot="5400000">
            <a:off x="4119827" y="2794795"/>
            <a:ext cx="196850" cy="1588"/>
          </a:xfrm>
          <a:prstGeom prst="curvedConnector3">
            <a:avLst>
              <a:gd name="adj1" fmla="val 53227"/>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11" name="AutoShape 103"/>
          <p:cNvCxnSpPr>
            <a:cxnSpLocks noChangeShapeType="1"/>
            <a:endCxn id="109" idx="6"/>
          </p:cNvCxnSpPr>
          <p:nvPr/>
        </p:nvCxnSpPr>
        <p:spPr bwMode="auto">
          <a:xfrm rot="5400000">
            <a:off x="4508765" y="2555083"/>
            <a:ext cx="347662" cy="631825"/>
          </a:xfrm>
          <a:prstGeom prst="curvedConnector2">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sp>
        <p:nvSpPr>
          <p:cNvPr id="112" name="Oval 104"/>
          <p:cNvSpPr>
            <a:spLocks noChangeArrowheads="1"/>
          </p:cNvSpPr>
          <p:nvPr/>
        </p:nvSpPr>
        <p:spPr bwMode="auto">
          <a:xfrm>
            <a:off x="5636683" y="2906715"/>
            <a:ext cx="274638" cy="274637"/>
          </a:xfrm>
          <a:prstGeom prst="ellipse">
            <a:avLst/>
          </a:prstGeom>
          <a:solidFill>
            <a:srgbClr val="FF9933"/>
          </a:solidFill>
          <a:ln w="25400">
            <a:solidFill>
              <a:srgbClr val="000000"/>
            </a:solidFill>
            <a:round/>
            <a:headEnd/>
            <a:tailEnd/>
          </a:ln>
        </p:spPr>
        <p:txBody>
          <a:bodyPr wrap="none" anchor="ctr" anchorCtr="1"/>
          <a:lstStyle/>
          <a:p>
            <a:pPr>
              <a:defRPr/>
            </a:pPr>
            <a:r>
              <a:rPr lang="en-US" b="1" kern="0">
                <a:solidFill>
                  <a:sysClr val="windowText" lastClr="000000"/>
                </a:solidFill>
              </a:rPr>
              <a:t>1</a:t>
            </a:r>
          </a:p>
        </p:txBody>
      </p:sp>
      <p:cxnSp>
        <p:nvCxnSpPr>
          <p:cNvPr id="113" name="AutoShape 105"/>
          <p:cNvCxnSpPr>
            <a:cxnSpLocks noChangeShapeType="1"/>
            <a:endCxn id="112" idx="0"/>
          </p:cNvCxnSpPr>
          <p:nvPr/>
        </p:nvCxnSpPr>
        <p:spPr bwMode="auto">
          <a:xfrm rot="5400000">
            <a:off x="5677959" y="2794002"/>
            <a:ext cx="196850" cy="3175"/>
          </a:xfrm>
          <a:prstGeom prst="curvedConnector3">
            <a:avLst>
              <a:gd name="adj1" fmla="val 53227"/>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14" name="AutoShape 106"/>
          <p:cNvCxnSpPr>
            <a:cxnSpLocks noChangeShapeType="1"/>
            <a:endCxn id="112" idx="6"/>
          </p:cNvCxnSpPr>
          <p:nvPr/>
        </p:nvCxnSpPr>
        <p:spPr bwMode="auto">
          <a:xfrm rot="5400000">
            <a:off x="6066896" y="2554289"/>
            <a:ext cx="347662" cy="633412"/>
          </a:xfrm>
          <a:prstGeom prst="curvedConnector2">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sp>
        <p:nvSpPr>
          <p:cNvPr id="115" name="Oval 107"/>
          <p:cNvSpPr>
            <a:spLocks noChangeArrowheads="1"/>
          </p:cNvSpPr>
          <p:nvPr/>
        </p:nvSpPr>
        <p:spPr bwMode="auto">
          <a:xfrm>
            <a:off x="7194022" y="2906715"/>
            <a:ext cx="274637" cy="274637"/>
          </a:xfrm>
          <a:prstGeom prst="ellipse">
            <a:avLst/>
          </a:prstGeom>
          <a:solidFill>
            <a:srgbClr val="FF9933"/>
          </a:solidFill>
          <a:ln w="25400">
            <a:solidFill>
              <a:srgbClr val="000000"/>
            </a:solidFill>
            <a:round/>
            <a:headEnd/>
            <a:tailEnd/>
          </a:ln>
        </p:spPr>
        <p:txBody>
          <a:bodyPr wrap="none" anchor="ctr" anchorCtr="1"/>
          <a:lstStyle/>
          <a:p>
            <a:pPr>
              <a:defRPr/>
            </a:pPr>
            <a:r>
              <a:rPr lang="en-US" b="1" kern="0">
                <a:solidFill>
                  <a:sysClr val="windowText" lastClr="000000"/>
                </a:solidFill>
              </a:rPr>
              <a:t>2</a:t>
            </a:r>
          </a:p>
        </p:txBody>
      </p:sp>
      <p:cxnSp>
        <p:nvCxnSpPr>
          <p:cNvPr id="116" name="AutoShape 108"/>
          <p:cNvCxnSpPr>
            <a:cxnSpLocks noChangeShapeType="1"/>
            <a:endCxn id="115" idx="0"/>
          </p:cNvCxnSpPr>
          <p:nvPr/>
        </p:nvCxnSpPr>
        <p:spPr bwMode="auto">
          <a:xfrm rot="5400000">
            <a:off x="7236090" y="2793208"/>
            <a:ext cx="196850" cy="4763"/>
          </a:xfrm>
          <a:prstGeom prst="curvedConnector3">
            <a:avLst>
              <a:gd name="adj1" fmla="val 53227"/>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17" name="AutoShape 109"/>
          <p:cNvCxnSpPr>
            <a:cxnSpLocks noChangeShapeType="1"/>
            <a:endCxn id="115" idx="6"/>
          </p:cNvCxnSpPr>
          <p:nvPr/>
        </p:nvCxnSpPr>
        <p:spPr bwMode="auto">
          <a:xfrm rot="5400000">
            <a:off x="7625027" y="2553495"/>
            <a:ext cx="347662" cy="635000"/>
          </a:xfrm>
          <a:prstGeom prst="curvedConnector2">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sp>
        <p:nvSpPr>
          <p:cNvPr id="118" name="Oval 110"/>
          <p:cNvSpPr>
            <a:spLocks noChangeArrowheads="1"/>
          </p:cNvSpPr>
          <p:nvPr/>
        </p:nvSpPr>
        <p:spPr bwMode="auto">
          <a:xfrm>
            <a:off x="8752947" y="2906715"/>
            <a:ext cx="274637" cy="274637"/>
          </a:xfrm>
          <a:prstGeom prst="ellipse">
            <a:avLst/>
          </a:prstGeom>
          <a:solidFill>
            <a:srgbClr val="FF9933"/>
          </a:solidFill>
          <a:ln w="25400">
            <a:solidFill>
              <a:srgbClr val="000000"/>
            </a:solidFill>
            <a:round/>
            <a:headEnd/>
            <a:tailEnd/>
          </a:ln>
        </p:spPr>
        <p:txBody>
          <a:bodyPr wrap="none" anchor="ctr" anchorCtr="1"/>
          <a:lstStyle/>
          <a:p>
            <a:pPr>
              <a:defRPr/>
            </a:pPr>
            <a:r>
              <a:rPr lang="en-US" b="1" kern="0">
                <a:solidFill>
                  <a:sysClr val="windowText" lastClr="000000"/>
                </a:solidFill>
              </a:rPr>
              <a:t>3</a:t>
            </a:r>
          </a:p>
        </p:txBody>
      </p:sp>
      <p:cxnSp>
        <p:nvCxnSpPr>
          <p:cNvPr id="119" name="AutoShape 111"/>
          <p:cNvCxnSpPr>
            <a:cxnSpLocks noChangeShapeType="1"/>
            <a:endCxn id="118" idx="0"/>
          </p:cNvCxnSpPr>
          <p:nvPr/>
        </p:nvCxnSpPr>
        <p:spPr bwMode="auto">
          <a:xfrm rot="5400000">
            <a:off x="8795015" y="2793208"/>
            <a:ext cx="196850" cy="4763"/>
          </a:xfrm>
          <a:prstGeom prst="curvedConnector3">
            <a:avLst>
              <a:gd name="adj1" fmla="val 53227"/>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20" name="AutoShape 112"/>
          <p:cNvCxnSpPr>
            <a:cxnSpLocks noChangeShapeType="1"/>
            <a:endCxn id="118" idx="6"/>
          </p:cNvCxnSpPr>
          <p:nvPr/>
        </p:nvCxnSpPr>
        <p:spPr bwMode="auto">
          <a:xfrm rot="5400000">
            <a:off x="9183952" y="2553495"/>
            <a:ext cx="347662" cy="635000"/>
          </a:xfrm>
          <a:prstGeom prst="curvedConnector2">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graphicFrame>
        <p:nvGraphicFramePr>
          <p:cNvPr id="121" name="Group 113"/>
          <p:cNvGraphicFramePr>
            <a:graphicFrameLocks noGrp="1"/>
          </p:cNvGraphicFramePr>
          <p:nvPr>
            <p:extLst/>
          </p:nvPr>
        </p:nvGraphicFramePr>
        <p:xfrm>
          <a:off x="4023783" y="3370264"/>
          <a:ext cx="6235700" cy="342900"/>
        </p:xfrm>
        <a:graphic>
          <a:graphicData uri="http://schemas.openxmlformats.org/drawingml/2006/table">
            <a:tbl>
              <a:tblPr/>
              <a:tblGrid>
                <a:gridCol w="390525">
                  <a:extLst>
                    <a:ext uri="{9D8B030D-6E8A-4147-A177-3AD203B41FA5}">
                      <a16:colId xmlns:a16="http://schemas.microsoft.com/office/drawing/2014/main" val="20000"/>
                    </a:ext>
                  </a:extLst>
                </a:gridCol>
                <a:gridCol w="388938">
                  <a:extLst>
                    <a:ext uri="{9D8B030D-6E8A-4147-A177-3AD203B41FA5}">
                      <a16:colId xmlns:a16="http://schemas.microsoft.com/office/drawing/2014/main" val="20001"/>
                    </a:ext>
                  </a:extLst>
                </a:gridCol>
                <a:gridCol w="390525">
                  <a:extLst>
                    <a:ext uri="{9D8B030D-6E8A-4147-A177-3AD203B41FA5}">
                      <a16:colId xmlns:a16="http://schemas.microsoft.com/office/drawing/2014/main" val="20002"/>
                    </a:ext>
                  </a:extLst>
                </a:gridCol>
                <a:gridCol w="388937">
                  <a:extLst>
                    <a:ext uri="{9D8B030D-6E8A-4147-A177-3AD203B41FA5}">
                      <a16:colId xmlns:a16="http://schemas.microsoft.com/office/drawing/2014/main" val="20003"/>
                    </a:ext>
                  </a:extLst>
                </a:gridCol>
                <a:gridCol w="390525">
                  <a:extLst>
                    <a:ext uri="{9D8B030D-6E8A-4147-A177-3AD203B41FA5}">
                      <a16:colId xmlns:a16="http://schemas.microsoft.com/office/drawing/2014/main" val="20004"/>
                    </a:ext>
                  </a:extLst>
                </a:gridCol>
                <a:gridCol w="388938">
                  <a:extLst>
                    <a:ext uri="{9D8B030D-6E8A-4147-A177-3AD203B41FA5}">
                      <a16:colId xmlns:a16="http://schemas.microsoft.com/office/drawing/2014/main" val="20005"/>
                    </a:ext>
                  </a:extLst>
                </a:gridCol>
                <a:gridCol w="390525">
                  <a:extLst>
                    <a:ext uri="{9D8B030D-6E8A-4147-A177-3AD203B41FA5}">
                      <a16:colId xmlns:a16="http://schemas.microsoft.com/office/drawing/2014/main" val="20006"/>
                    </a:ext>
                  </a:extLst>
                </a:gridCol>
                <a:gridCol w="390525">
                  <a:extLst>
                    <a:ext uri="{9D8B030D-6E8A-4147-A177-3AD203B41FA5}">
                      <a16:colId xmlns:a16="http://schemas.microsoft.com/office/drawing/2014/main" val="20007"/>
                    </a:ext>
                  </a:extLst>
                </a:gridCol>
                <a:gridCol w="387350">
                  <a:extLst>
                    <a:ext uri="{9D8B030D-6E8A-4147-A177-3AD203B41FA5}">
                      <a16:colId xmlns:a16="http://schemas.microsoft.com/office/drawing/2014/main" val="20008"/>
                    </a:ext>
                  </a:extLst>
                </a:gridCol>
                <a:gridCol w="390525">
                  <a:extLst>
                    <a:ext uri="{9D8B030D-6E8A-4147-A177-3AD203B41FA5}">
                      <a16:colId xmlns:a16="http://schemas.microsoft.com/office/drawing/2014/main" val="20009"/>
                    </a:ext>
                  </a:extLst>
                </a:gridCol>
                <a:gridCol w="390525">
                  <a:extLst>
                    <a:ext uri="{9D8B030D-6E8A-4147-A177-3AD203B41FA5}">
                      <a16:colId xmlns:a16="http://schemas.microsoft.com/office/drawing/2014/main" val="20010"/>
                    </a:ext>
                  </a:extLst>
                </a:gridCol>
                <a:gridCol w="388937">
                  <a:extLst>
                    <a:ext uri="{9D8B030D-6E8A-4147-A177-3AD203B41FA5}">
                      <a16:colId xmlns:a16="http://schemas.microsoft.com/office/drawing/2014/main" val="20011"/>
                    </a:ext>
                  </a:extLst>
                </a:gridCol>
                <a:gridCol w="390525">
                  <a:extLst>
                    <a:ext uri="{9D8B030D-6E8A-4147-A177-3AD203B41FA5}">
                      <a16:colId xmlns:a16="http://schemas.microsoft.com/office/drawing/2014/main" val="20012"/>
                    </a:ext>
                  </a:extLst>
                </a:gridCol>
                <a:gridCol w="388938">
                  <a:extLst>
                    <a:ext uri="{9D8B030D-6E8A-4147-A177-3AD203B41FA5}">
                      <a16:colId xmlns:a16="http://schemas.microsoft.com/office/drawing/2014/main" val="20013"/>
                    </a:ext>
                  </a:extLst>
                </a:gridCol>
                <a:gridCol w="390525">
                  <a:extLst>
                    <a:ext uri="{9D8B030D-6E8A-4147-A177-3AD203B41FA5}">
                      <a16:colId xmlns:a16="http://schemas.microsoft.com/office/drawing/2014/main" val="20014"/>
                    </a:ext>
                  </a:extLst>
                </a:gridCol>
                <a:gridCol w="388937">
                  <a:extLst>
                    <a:ext uri="{9D8B030D-6E8A-4147-A177-3AD203B41FA5}">
                      <a16:colId xmlns:a16="http://schemas.microsoft.com/office/drawing/2014/main" val="20015"/>
                    </a:ext>
                  </a:extLst>
                </a:gridCol>
              </a:tblGrid>
              <a:tr h="34290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18</a:t>
                      </a:r>
                    </a:p>
                  </a:txBody>
                  <a:tcPr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7</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6</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8</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5</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4</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9</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7</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2</a:t>
                      </a:r>
                    </a:p>
                  </a:txBody>
                  <a:tcPr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22" name="Oval 150"/>
          <p:cNvSpPr>
            <a:spLocks noChangeArrowheads="1"/>
          </p:cNvSpPr>
          <p:nvPr/>
        </p:nvSpPr>
        <p:spPr bwMode="auto">
          <a:xfrm>
            <a:off x="4079347" y="3922715"/>
            <a:ext cx="274637" cy="274637"/>
          </a:xfrm>
          <a:prstGeom prst="ellipse">
            <a:avLst/>
          </a:prstGeom>
          <a:solidFill>
            <a:srgbClr val="FF9933"/>
          </a:solidFill>
          <a:ln w="25400">
            <a:solidFill>
              <a:srgbClr val="000000"/>
            </a:solidFill>
            <a:round/>
            <a:headEnd/>
            <a:tailEnd/>
          </a:ln>
        </p:spPr>
        <p:txBody>
          <a:bodyPr wrap="none" anchor="ctr" anchorCtr="1"/>
          <a:lstStyle/>
          <a:p>
            <a:pPr>
              <a:defRPr/>
            </a:pPr>
            <a:r>
              <a:rPr lang="en-US" sz="1600" b="1" kern="0">
                <a:solidFill>
                  <a:sysClr val="windowText" lastClr="000000"/>
                </a:solidFill>
              </a:rPr>
              <a:t>0</a:t>
            </a:r>
          </a:p>
        </p:txBody>
      </p:sp>
      <p:cxnSp>
        <p:nvCxnSpPr>
          <p:cNvPr id="123" name="AutoShape 151"/>
          <p:cNvCxnSpPr>
            <a:cxnSpLocks noChangeShapeType="1"/>
            <a:endCxn id="122" idx="0"/>
          </p:cNvCxnSpPr>
          <p:nvPr/>
        </p:nvCxnSpPr>
        <p:spPr bwMode="auto">
          <a:xfrm rot="5400000">
            <a:off x="4119827" y="3810795"/>
            <a:ext cx="196850" cy="1588"/>
          </a:xfrm>
          <a:prstGeom prst="curvedConnector3">
            <a:avLst>
              <a:gd name="adj1" fmla="val 53227"/>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24" name="AutoShape 152"/>
          <p:cNvCxnSpPr>
            <a:cxnSpLocks noChangeShapeType="1"/>
            <a:endCxn id="122" idx="6"/>
          </p:cNvCxnSpPr>
          <p:nvPr/>
        </p:nvCxnSpPr>
        <p:spPr bwMode="auto">
          <a:xfrm rot="5400000">
            <a:off x="4898496" y="3181351"/>
            <a:ext cx="347662" cy="1411288"/>
          </a:xfrm>
          <a:prstGeom prst="curvedConnector2">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sp>
        <p:nvSpPr>
          <p:cNvPr id="125" name="Oval 153"/>
          <p:cNvSpPr>
            <a:spLocks noChangeArrowheads="1"/>
          </p:cNvSpPr>
          <p:nvPr/>
        </p:nvSpPr>
        <p:spPr bwMode="auto">
          <a:xfrm>
            <a:off x="7194022" y="3922715"/>
            <a:ext cx="274637" cy="274637"/>
          </a:xfrm>
          <a:prstGeom prst="ellipse">
            <a:avLst/>
          </a:prstGeom>
          <a:solidFill>
            <a:srgbClr val="FF9933"/>
          </a:solidFill>
          <a:ln w="25400">
            <a:solidFill>
              <a:srgbClr val="000000"/>
            </a:solidFill>
            <a:round/>
            <a:headEnd/>
            <a:tailEnd/>
          </a:ln>
        </p:spPr>
        <p:txBody>
          <a:bodyPr wrap="none" anchor="ctr" anchorCtr="1"/>
          <a:lstStyle/>
          <a:p>
            <a:pPr>
              <a:defRPr/>
            </a:pPr>
            <a:r>
              <a:rPr lang="en-US" b="1" kern="0">
                <a:solidFill>
                  <a:sysClr val="windowText" lastClr="000000"/>
                </a:solidFill>
              </a:rPr>
              <a:t>1</a:t>
            </a:r>
          </a:p>
        </p:txBody>
      </p:sp>
      <p:cxnSp>
        <p:nvCxnSpPr>
          <p:cNvPr id="126" name="AutoShape 154"/>
          <p:cNvCxnSpPr>
            <a:cxnSpLocks noChangeShapeType="1"/>
            <a:endCxn id="125" idx="0"/>
          </p:cNvCxnSpPr>
          <p:nvPr/>
        </p:nvCxnSpPr>
        <p:spPr bwMode="auto">
          <a:xfrm rot="5400000">
            <a:off x="7236090" y="3809208"/>
            <a:ext cx="196850" cy="4763"/>
          </a:xfrm>
          <a:prstGeom prst="curvedConnector3">
            <a:avLst>
              <a:gd name="adj1" fmla="val 53227"/>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27" name="AutoShape 155"/>
          <p:cNvCxnSpPr>
            <a:cxnSpLocks noChangeShapeType="1"/>
            <a:endCxn id="125" idx="6"/>
          </p:cNvCxnSpPr>
          <p:nvPr/>
        </p:nvCxnSpPr>
        <p:spPr bwMode="auto">
          <a:xfrm rot="5400000">
            <a:off x="8014759" y="3179764"/>
            <a:ext cx="347662" cy="1414463"/>
          </a:xfrm>
          <a:prstGeom prst="curvedConnector2">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graphicFrame>
        <p:nvGraphicFramePr>
          <p:cNvPr id="128" name="Group 156"/>
          <p:cNvGraphicFramePr>
            <a:graphicFrameLocks noGrp="1"/>
          </p:cNvGraphicFramePr>
          <p:nvPr>
            <p:extLst/>
          </p:nvPr>
        </p:nvGraphicFramePr>
        <p:xfrm>
          <a:off x="4023783" y="4386264"/>
          <a:ext cx="6235700" cy="342900"/>
        </p:xfrm>
        <a:graphic>
          <a:graphicData uri="http://schemas.openxmlformats.org/drawingml/2006/table">
            <a:tbl>
              <a:tblPr/>
              <a:tblGrid>
                <a:gridCol w="390525">
                  <a:extLst>
                    <a:ext uri="{9D8B030D-6E8A-4147-A177-3AD203B41FA5}">
                      <a16:colId xmlns:a16="http://schemas.microsoft.com/office/drawing/2014/main" val="20000"/>
                    </a:ext>
                  </a:extLst>
                </a:gridCol>
                <a:gridCol w="388938">
                  <a:extLst>
                    <a:ext uri="{9D8B030D-6E8A-4147-A177-3AD203B41FA5}">
                      <a16:colId xmlns:a16="http://schemas.microsoft.com/office/drawing/2014/main" val="20001"/>
                    </a:ext>
                  </a:extLst>
                </a:gridCol>
                <a:gridCol w="390525">
                  <a:extLst>
                    <a:ext uri="{9D8B030D-6E8A-4147-A177-3AD203B41FA5}">
                      <a16:colId xmlns:a16="http://schemas.microsoft.com/office/drawing/2014/main" val="20002"/>
                    </a:ext>
                  </a:extLst>
                </a:gridCol>
                <a:gridCol w="388937">
                  <a:extLst>
                    <a:ext uri="{9D8B030D-6E8A-4147-A177-3AD203B41FA5}">
                      <a16:colId xmlns:a16="http://schemas.microsoft.com/office/drawing/2014/main" val="20003"/>
                    </a:ext>
                  </a:extLst>
                </a:gridCol>
                <a:gridCol w="390525">
                  <a:extLst>
                    <a:ext uri="{9D8B030D-6E8A-4147-A177-3AD203B41FA5}">
                      <a16:colId xmlns:a16="http://schemas.microsoft.com/office/drawing/2014/main" val="20004"/>
                    </a:ext>
                  </a:extLst>
                </a:gridCol>
                <a:gridCol w="388938">
                  <a:extLst>
                    <a:ext uri="{9D8B030D-6E8A-4147-A177-3AD203B41FA5}">
                      <a16:colId xmlns:a16="http://schemas.microsoft.com/office/drawing/2014/main" val="20005"/>
                    </a:ext>
                  </a:extLst>
                </a:gridCol>
                <a:gridCol w="390525">
                  <a:extLst>
                    <a:ext uri="{9D8B030D-6E8A-4147-A177-3AD203B41FA5}">
                      <a16:colId xmlns:a16="http://schemas.microsoft.com/office/drawing/2014/main" val="20006"/>
                    </a:ext>
                  </a:extLst>
                </a:gridCol>
                <a:gridCol w="390525">
                  <a:extLst>
                    <a:ext uri="{9D8B030D-6E8A-4147-A177-3AD203B41FA5}">
                      <a16:colId xmlns:a16="http://schemas.microsoft.com/office/drawing/2014/main" val="20007"/>
                    </a:ext>
                  </a:extLst>
                </a:gridCol>
                <a:gridCol w="387350">
                  <a:extLst>
                    <a:ext uri="{9D8B030D-6E8A-4147-A177-3AD203B41FA5}">
                      <a16:colId xmlns:a16="http://schemas.microsoft.com/office/drawing/2014/main" val="20008"/>
                    </a:ext>
                  </a:extLst>
                </a:gridCol>
                <a:gridCol w="390525">
                  <a:extLst>
                    <a:ext uri="{9D8B030D-6E8A-4147-A177-3AD203B41FA5}">
                      <a16:colId xmlns:a16="http://schemas.microsoft.com/office/drawing/2014/main" val="20009"/>
                    </a:ext>
                  </a:extLst>
                </a:gridCol>
                <a:gridCol w="390525">
                  <a:extLst>
                    <a:ext uri="{9D8B030D-6E8A-4147-A177-3AD203B41FA5}">
                      <a16:colId xmlns:a16="http://schemas.microsoft.com/office/drawing/2014/main" val="20010"/>
                    </a:ext>
                  </a:extLst>
                </a:gridCol>
                <a:gridCol w="388937">
                  <a:extLst>
                    <a:ext uri="{9D8B030D-6E8A-4147-A177-3AD203B41FA5}">
                      <a16:colId xmlns:a16="http://schemas.microsoft.com/office/drawing/2014/main" val="20011"/>
                    </a:ext>
                  </a:extLst>
                </a:gridCol>
                <a:gridCol w="390525">
                  <a:extLst>
                    <a:ext uri="{9D8B030D-6E8A-4147-A177-3AD203B41FA5}">
                      <a16:colId xmlns:a16="http://schemas.microsoft.com/office/drawing/2014/main" val="20012"/>
                    </a:ext>
                  </a:extLst>
                </a:gridCol>
                <a:gridCol w="388938">
                  <a:extLst>
                    <a:ext uri="{9D8B030D-6E8A-4147-A177-3AD203B41FA5}">
                      <a16:colId xmlns:a16="http://schemas.microsoft.com/office/drawing/2014/main" val="20013"/>
                    </a:ext>
                  </a:extLst>
                </a:gridCol>
                <a:gridCol w="390525">
                  <a:extLst>
                    <a:ext uri="{9D8B030D-6E8A-4147-A177-3AD203B41FA5}">
                      <a16:colId xmlns:a16="http://schemas.microsoft.com/office/drawing/2014/main" val="20014"/>
                    </a:ext>
                  </a:extLst>
                </a:gridCol>
                <a:gridCol w="388937">
                  <a:extLst>
                    <a:ext uri="{9D8B030D-6E8A-4147-A177-3AD203B41FA5}">
                      <a16:colId xmlns:a16="http://schemas.microsoft.com/office/drawing/2014/main" val="20015"/>
                    </a:ext>
                  </a:extLst>
                </a:gridCol>
              </a:tblGrid>
              <a:tr h="34290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24</a:t>
                      </a:r>
                    </a:p>
                  </a:txBody>
                  <a:tcPr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7</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6</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8</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5</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17</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9</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7</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2</a:t>
                      </a:r>
                    </a:p>
                  </a:txBody>
                  <a:tcPr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29" name="Oval 193"/>
          <p:cNvSpPr>
            <a:spLocks noChangeArrowheads="1"/>
          </p:cNvSpPr>
          <p:nvPr/>
        </p:nvSpPr>
        <p:spPr bwMode="auto">
          <a:xfrm>
            <a:off x="4079347" y="4938715"/>
            <a:ext cx="274637" cy="274637"/>
          </a:xfrm>
          <a:prstGeom prst="ellipse">
            <a:avLst/>
          </a:prstGeom>
          <a:solidFill>
            <a:srgbClr val="FF9933"/>
          </a:solidFill>
          <a:ln w="25400">
            <a:solidFill>
              <a:srgbClr val="000000"/>
            </a:solidFill>
            <a:round/>
            <a:headEnd/>
            <a:tailEnd/>
          </a:ln>
        </p:spPr>
        <p:txBody>
          <a:bodyPr wrap="none" anchor="ctr" anchorCtr="1"/>
          <a:lstStyle/>
          <a:p>
            <a:pPr>
              <a:defRPr/>
            </a:pPr>
            <a:r>
              <a:rPr lang="en-US" sz="1600" b="1" kern="0">
                <a:solidFill>
                  <a:sysClr val="windowText" lastClr="000000"/>
                </a:solidFill>
              </a:rPr>
              <a:t>0</a:t>
            </a:r>
          </a:p>
        </p:txBody>
      </p:sp>
      <p:cxnSp>
        <p:nvCxnSpPr>
          <p:cNvPr id="130" name="AutoShape 194"/>
          <p:cNvCxnSpPr>
            <a:cxnSpLocks noChangeShapeType="1"/>
            <a:endCxn id="129" idx="0"/>
          </p:cNvCxnSpPr>
          <p:nvPr/>
        </p:nvCxnSpPr>
        <p:spPr bwMode="auto">
          <a:xfrm rot="5400000">
            <a:off x="4119827" y="4826795"/>
            <a:ext cx="196850" cy="1588"/>
          </a:xfrm>
          <a:prstGeom prst="curvedConnector3">
            <a:avLst>
              <a:gd name="adj1" fmla="val 53227"/>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31" name="AutoShape 195"/>
          <p:cNvCxnSpPr>
            <a:cxnSpLocks noChangeShapeType="1"/>
            <a:endCxn id="129" idx="6"/>
          </p:cNvCxnSpPr>
          <p:nvPr/>
        </p:nvCxnSpPr>
        <p:spPr bwMode="auto">
          <a:xfrm rot="5400000">
            <a:off x="5677959" y="3417889"/>
            <a:ext cx="347662" cy="2970213"/>
          </a:xfrm>
          <a:prstGeom prst="curvedConnector2">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32" name="AutoShape 196"/>
          <p:cNvCxnSpPr>
            <a:cxnSpLocks noChangeShapeType="1"/>
            <a:stCxn id="84" idx="4"/>
          </p:cNvCxnSpPr>
          <p:nvPr/>
        </p:nvCxnSpPr>
        <p:spPr bwMode="auto">
          <a:xfrm rot="16200000" flipH="1">
            <a:off x="4130146" y="2265364"/>
            <a:ext cx="176213" cy="1588"/>
          </a:xfrm>
          <a:prstGeom prst="curvedConnector3">
            <a:avLst>
              <a:gd name="adj1" fmla="val 45944"/>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33" name="AutoShape 197"/>
          <p:cNvCxnSpPr>
            <a:cxnSpLocks noChangeShapeType="1"/>
            <a:stCxn id="87" idx="4"/>
          </p:cNvCxnSpPr>
          <p:nvPr/>
        </p:nvCxnSpPr>
        <p:spPr bwMode="auto">
          <a:xfrm rot="16200000" flipH="1">
            <a:off x="4908815" y="2264571"/>
            <a:ext cx="176213" cy="3175"/>
          </a:xfrm>
          <a:prstGeom prst="curvedConnector3">
            <a:avLst>
              <a:gd name="adj1" fmla="val 45944"/>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34" name="AutoShape 198"/>
          <p:cNvCxnSpPr>
            <a:cxnSpLocks noChangeShapeType="1"/>
            <a:stCxn id="90" idx="4"/>
          </p:cNvCxnSpPr>
          <p:nvPr/>
        </p:nvCxnSpPr>
        <p:spPr bwMode="auto">
          <a:xfrm rot="16200000" flipH="1">
            <a:off x="5688278" y="2264571"/>
            <a:ext cx="176213" cy="3175"/>
          </a:xfrm>
          <a:prstGeom prst="curvedConnector3">
            <a:avLst>
              <a:gd name="adj1" fmla="val 45944"/>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35" name="AutoShape 199"/>
          <p:cNvCxnSpPr>
            <a:cxnSpLocks noChangeShapeType="1"/>
            <a:stCxn id="93" idx="4"/>
          </p:cNvCxnSpPr>
          <p:nvPr/>
        </p:nvCxnSpPr>
        <p:spPr bwMode="auto">
          <a:xfrm rot="16200000" flipH="1">
            <a:off x="6467740" y="2264571"/>
            <a:ext cx="176213" cy="3175"/>
          </a:xfrm>
          <a:prstGeom prst="curvedConnector3">
            <a:avLst>
              <a:gd name="adj1" fmla="val 45944"/>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36" name="AutoShape 200"/>
          <p:cNvCxnSpPr>
            <a:cxnSpLocks noChangeShapeType="1"/>
            <a:stCxn id="96" idx="4"/>
          </p:cNvCxnSpPr>
          <p:nvPr/>
        </p:nvCxnSpPr>
        <p:spPr bwMode="auto">
          <a:xfrm rot="16200000" flipH="1">
            <a:off x="7246409" y="2263777"/>
            <a:ext cx="176213" cy="4763"/>
          </a:xfrm>
          <a:prstGeom prst="curvedConnector3">
            <a:avLst>
              <a:gd name="adj1" fmla="val 45944"/>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37" name="AutoShape 201"/>
          <p:cNvCxnSpPr>
            <a:cxnSpLocks noChangeShapeType="1"/>
            <a:stCxn id="99" idx="4"/>
          </p:cNvCxnSpPr>
          <p:nvPr/>
        </p:nvCxnSpPr>
        <p:spPr bwMode="auto">
          <a:xfrm rot="16200000" flipH="1">
            <a:off x="8025871" y="2263777"/>
            <a:ext cx="176213" cy="4762"/>
          </a:xfrm>
          <a:prstGeom prst="curvedConnector3">
            <a:avLst>
              <a:gd name="adj1" fmla="val 45944"/>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38" name="AutoShape 202"/>
          <p:cNvCxnSpPr>
            <a:cxnSpLocks noChangeShapeType="1"/>
            <a:stCxn id="102" idx="4"/>
          </p:cNvCxnSpPr>
          <p:nvPr/>
        </p:nvCxnSpPr>
        <p:spPr bwMode="auto">
          <a:xfrm rot="16200000" flipH="1">
            <a:off x="8805334" y="2263777"/>
            <a:ext cx="176213" cy="4763"/>
          </a:xfrm>
          <a:prstGeom prst="curvedConnector3">
            <a:avLst>
              <a:gd name="adj1" fmla="val 45944"/>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39" name="AutoShape 203"/>
          <p:cNvCxnSpPr>
            <a:cxnSpLocks noChangeShapeType="1"/>
            <a:stCxn id="105" idx="4"/>
          </p:cNvCxnSpPr>
          <p:nvPr/>
        </p:nvCxnSpPr>
        <p:spPr bwMode="auto">
          <a:xfrm rot="16200000" flipH="1">
            <a:off x="9584796" y="2263777"/>
            <a:ext cx="176213" cy="4762"/>
          </a:xfrm>
          <a:prstGeom prst="curvedConnector3">
            <a:avLst>
              <a:gd name="adj1" fmla="val 45944"/>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40" name="AutoShape 204"/>
          <p:cNvCxnSpPr>
            <a:cxnSpLocks noChangeShapeType="1"/>
            <a:stCxn id="109" idx="4"/>
          </p:cNvCxnSpPr>
          <p:nvPr/>
        </p:nvCxnSpPr>
        <p:spPr bwMode="auto">
          <a:xfrm rot="16200000" flipH="1">
            <a:off x="4130146" y="3281364"/>
            <a:ext cx="176213" cy="1588"/>
          </a:xfrm>
          <a:prstGeom prst="curvedConnector3">
            <a:avLst>
              <a:gd name="adj1" fmla="val 45944"/>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41" name="AutoShape 205"/>
          <p:cNvCxnSpPr>
            <a:cxnSpLocks noChangeShapeType="1"/>
            <a:stCxn id="112" idx="4"/>
          </p:cNvCxnSpPr>
          <p:nvPr/>
        </p:nvCxnSpPr>
        <p:spPr bwMode="auto">
          <a:xfrm rot="16200000" flipH="1">
            <a:off x="5688278" y="3280571"/>
            <a:ext cx="176213" cy="3175"/>
          </a:xfrm>
          <a:prstGeom prst="curvedConnector3">
            <a:avLst>
              <a:gd name="adj1" fmla="val 45944"/>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42" name="AutoShape 206"/>
          <p:cNvCxnSpPr>
            <a:cxnSpLocks noChangeShapeType="1"/>
            <a:stCxn id="115" idx="4"/>
          </p:cNvCxnSpPr>
          <p:nvPr/>
        </p:nvCxnSpPr>
        <p:spPr bwMode="auto">
          <a:xfrm rot="16200000" flipH="1">
            <a:off x="7246409" y="3279777"/>
            <a:ext cx="176213" cy="4763"/>
          </a:xfrm>
          <a:prstGeom prst="curvedConnector3">
            <a:avLst>
              <a:gd name="adj1" fmla="val 45944"/>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43" name="AutoShape 207"/>
          <p:cNvCxnSpPr>
            <a:cxnSpLocks noChangeShapeType="1"/>
            <a:stCxn id="118" idx="4"/>
          </p:cNvCxnSpPr>
          <p:nvPr/>
        </p:nvCxnSpPr>
        <p:spPr bwMode="auto">
          <a:xfrm rot="16200000" flipH="1">
            <a:off x="8805334" y="3279777"/>
            <a:ext cx="176213" cy="4763"/>
          </a:xfrm>
          <a:prstGeom prst="curvedConnector3">
            <a:avLst>
              <a:gd name="adj1" fmla="val 45944"/>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44" name="AutoShape 208"/>
          <p:cNvCxnSpPr>
            <a:cxnSpLocks noChangeShapeType="1"/>
            <a:stCxn id="122" idx="4"/>
          </p:cNvCxnSpPr>
          <p:nvPr/>
        </p:nvCxnSpPr>
        <p:spPr bwMode="auto">
          <a:xfrm rot="16200000" flipH="1">
            <a:off x="4130146" y="4297364"/>
            <a:ext cx="176213" cy="1588"/>
          </a:xfrm>
          <a:prstGeom prst="curvedConnector3">
            <a:avLst>
              <a:gd name="adj1" fmla="val 45944"/>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45" name="AutoShape 209"/>
          <p:cNvCxnSpPr>
            <a:cxnSpLocks noChangeShapeType="1"/>
            <a:stCxn id="125" idx="4"/>
          </p:cNvCxnSpPr>
          <p:nvPr/>
        </p:nvCxnSpPr>
        <p:spPr bwMode="auto">
          <a:xfrm rot="16200000" flipH="1">
            <a:off x="7246409" y="4295777"/>
            <a:ext cx="176213" cy="4763"/>
          </a:xfrm>
          <a:prstGeom prst="curvedConnector3">
            <a:avLst>
              <a:gd name="adj1" fmla="val 45944"/>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graphicFrame>
        <p:nvGraphicFramePr>
          <p:cNvPr id="146" name="Group 210"/>
          <p:cNvGraphicFramePr>
            <a:graphicFrameLocks noGrp="1"/>
          </p:cNvGraphicFramePr>
          <p:nvPr>
            <p:extLst/>
          </p:nvPr>
        </p:nvGraphicFramePr>
        <p:xfrm>
          <a:off x="4023783" y="5389564"/>
          <a:ext cx="6235700" cy="342900"/>
        </p:xfrm>
        <a:graphic>
          <a:graphicData uri="http://schemas.openxmlformats.org/drawingml/2006/table">
            <a:tbl>
              <a:tblPr/>
              <a:tblGrid>
                <a:gridCol w="390525">
                  <a:extLst>
                    <a:ext uri="{9D8B030D-6E8A-4147-A177-3AD203B41FA5}">
                      <a16:colId xmlns:a16="http://schemas.microsoft.com/office/drawing/2014/main" val="20000"/>
                    </a:ext>
                  </a:extLst>
                </a:gridCol>
                <a:gridCol w="388938">
                  <a:extLst>
                    <a:ext uri="{9D8B030D-6E8A-4147-A177-3AD203B41FA5}">
                      <a16:colId xmlns:a16="http://schemas.microsoft.com/office/drawing/2014/main" val="20001"/>
                    </a:ext>
                  </a:extLst>
                </a:gridCol>
                <a:gridCol w="390525">
                  <a:extLst>
                    <a:ext uri="{9D8B030D-6E8A-4147-A177-3AD203B41FA5}">
                      <a16:colId xmlns:a16="http://schemas.microsoft.com/office/drawing/2014/main" val="20002"/>
                    </a:ext>
                  </a:extLst>
                </a:gridCol>
                <a:gridCol w="388937">
                  <a:extLst>
                    <a:ext uri="{9D8B030D-6E8A-4147-A177-3AD203B41FA5}">
                      <a16:colId xmlns:a16="http://schemas.microsoft.com/office/drawing/2014/main" val="20003"/>
                    </a:ext>
                  </a:extLst>
                </a:gridCol>
                <a:gridCol w="390525">
                  <a:extLst>
                    <a:ext uri="{9D8B030D-6E8A-4147-A177-3AD203B41FA5}">
                      <a16:colId xmlns:a16="http://schemas.microsoft.com/office/drawing/2014/main" val="20004"/>
                    </a:ext>
                  </a:extLst>
                </a:gridCol>
                <a:gridCol w="388938">
                  <a:extLst>
                    <a:ext uri="{9D8B030D-6E8A-4147-A177-3AD203B41FA5}">
                      <a16:colId xmlns:a16="http://schemas.microsoft.com/office/drawing/2014/main" val="20005"/>
                    </a:ext>
                  </a:extLst>
                </a:gridCol>
                <a:gridCol w="390525">
                  <a:extLst>
                    <a:ext uri="{9D8B030D-6E8A-4147-A177-3AD203B41FA5}">
                      <a16:colId xmlns:a16="http://schemas.microsoft.com/office/drawing/2014/main" val="20006"/>
                    </a:ext>
                  </a:extLst>
                </a:gridCol>
                <a:gridCol w="390525">
                  <a:extLst>
                    <a:ext uri="{9D8B030D-6E8A-4147-A177-3AD203B41FA5}">
                      <a16:colId xmlns:a16="http://schemas.microsoft.com/office/drawing/2014/main" val="20007"/>
                    </a:ext>
                  </a:extLst>
                </a:gridCol>
                <a:gridCol w="387350">
                  <a:extLst>
                    <a:ext uri="{9D8B030D-6E8A-4147-A177-3AD203B41FA5}">
                      <a16:colId xmlns:a16="http://schemas.microsoft.com/office/drawing/2014/main" val="20008"/>
                    </a:ext>
                  </a:extLst>
                </a:gridCol>
                <a:gridCol w="390525">
                  <a:extLst>
                    <a:ext uri="{9D8B030D-6E8A-4147-A177-3AD203B41FA5}">
                      <a16:colId xmlns:a16="http://schemas.microsoft.com/office/drawing/2014/main" val="20009"/>
                    </a:ext>
                  </a:extLst>
                </a:gridCol>
                <a:gridCol w="390525">
                  <a:extLst>
                    <a:ext uri="{9D8B030D-6E8A-4147-A177-3AD203B41FA5}">
                      <a16:colId xmlns:a16="http://schemas.microsoft.com/office/drawing/2014/main" val="20010"/>
                    </a:ext>
                  </a:extLst>
                </a:gridCol>
                <a:gridCol w="388937">
                  <a:extLst>
                    <a:ext uri="{9D8B030D-6E8A-4147-A177-3AD203B41FA5}">
                      <a16:colId xmlns:a16="http://schemas.microsoft.com/office/drawing/2014/main" val="20011"/>
                    </a:ext>
                  </a:extLst>
                </a:gridCol>
                <a:gridCol w="390525">
                  <a:extLst>
                    <a:ext uri="{9D8B030D-6E8A-4147-A177-3AD203B41FA5}">
                      <a16:colId xmlns:a16="http://schemas.microsoft.com/office/drawing/2014/main" val="20012"/>
                    </a:ext>
                  </a:extLst>
                </a:gridCol>
                <a:gridCol w="388938">
                  <a:extLst>
                    <a:ext uri="{9D8B030D-6E8A-4147-A177-3AD203B41FA5}">
                      <a16:colId xmlns:a16="http://schemas.microsoft.com/office/drawing/2014/main" val="20013"/>
                    </a:ext>
                  </a:extLst>
                </a:gridCol>
                <a:gridCol w="390525">
                  <a:extLst>
                    <a:ext uri="{9D8B030D-6E8A-4147-A177-3AD203B41FA5}">
                      <a16:colId xmlns:a16="http://schemas.microsoft.com/office/drawing/2014/main" val="20014"/>
                    </a:ext>
                  </a:extLst>
                </a:gridCol>
                <a:gridCol w="388937">
                  <a:extLst>
                    <a:ext uri="{9D8B030D-6E8A-4147-A177-3AD203B41FA5}">
                      <a16:colId xmlns:a16="http://schemas.microsoft.com/office/drawing/2014/main" val="20015"/>
                    </a:ext>
                  </a:extLst>
                </a:gridCol>
              </a:tblGrid>
              <a:tr h="34290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41</a:t>
                      </a:r>
                    </a:p>
                  </a:txBody>
                  <a:tcPr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7</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6</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8</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5</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17</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9</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7</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11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1400" b="1" i="0" u="none" strike="noStrike" cap="none" normalizeH="0" baseline="0">
                          <a:ln>
                            <a:noFill/>
                          </a:ln>
                          <a:solidFill>
                            <a:schemeClr val="tx1"/>
                          </a:solidFill>
                          <a:effectLst/>
                          <a:latin typeface="Arial" charset="0"/>
                        </a:rPr>
                        <a:t>2</a:t>
                      </a:r>
                    </a:p>
                  </a:txBody>
                  <a:tcPr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cxnSp>
        <p:nvCxnSpPr>
          <p:cNvPr id="147" name="AutoShape 246"/>
          <p:cNvCxnSpPr>
            <a:cxnSpLocks noChangeShapeType="1"/>
            <a:stCxn id="129" idx="4"/>
          </p:cNvCxnSpPr>
          <p:nvPr/>
        </p:nvCxnSpPr>
        <p:spPr bwMode="auto">
          <a:xfrm rot="16200000" flipH="1">
            <a:off x="4136496" y="5307014"/>
            <a:ext cx="163513" cy="1588"/>
          </a:xfrm>
          <a:prstGeom prst="curvedConnector3">
            <a:avLst>
              <a:gd name="adj1" fmla="val 45630"/>
            </a:avLst>
          </a:prstGeom>
          <a:noFill/>
          <a:ln w="22225">
            <a:solidFill>
              <a:srgbClr val="000000"/>
            </a:solidFill>
            <a:round/>
            <a:headEnd/>
            <a:tailEnd type="triangle" w="lg" len="med"/>
          </a:ln>
          <a:extLst>
            <a:ext uri="{909E8E84-426E-40DD-AFC4-6F175D3DCCD1}">
              <a14:hiddenFill xmlns:a14="http://schemas.microsoft.com/office/drawing/2010/main">
                <a:noFill/>
              </a14:hiddenFill>
            </a:ext>
          </a:extLst>
        </p:spPr>
      </p:cxnSp>
      <p:sp>
        <p:nvSpPr>
          <p:cNvPr id="148" name="Rectangle 147"/>
          <p:cNvSpPr/>
          <p:nvPr/>
        </p:nvSpPr>
        <p:spPr>
          <a:xfrm>
            <a:off x="101600" y="6627168"/>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157977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6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4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Grp="1" noChangeArrowheads="1"/>
          </p:cNvSpPr>
          <p:nvPr>
            <p:ph type="title"/>
          </p:nvPr>
        </p:nvSpPr>
        <p:spPr/>
        <p:txBody>
          <a:bodyPr/>
          <a:lstStyle/>
          <a:p>
            <a:pPr eaLnBrk="1" hangingPunct="1">
              <a:defRPr/>
            </a:pPr>
            <a:r>
              <a:rPr lang="en-US" sz="3200" dirty="0"/>
              <a:t>Reduction #2: Interleaved Addressing</a:t>
            </a:r>
          </a:p>
        </p:txBody>
      </p:sp>
      <p:sp>
        <p:nvSpPr>
          <p:cNvPr id="1536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r" eaLnBrk="1" hangingPunct="1"/>
            <a:fld id="{806E355B-A22A-4651-8E5B-42ADAE1780F6}" type="slidenum">
              <a:rPr lang="en-US" smtClean="0">
                <a:solidFill>
                  <a:schemeClr val="tx2"/>
                </a:solidFill>
              </a:rPr>
              <a:pPr algn="r" eaLnBrk="1" hangingPunct="1"/>
              <a:t>32</a:t>
            </a:fld>
            <a:endParaRPr lang="en-US" dirty="0">
              <a:solidFill>
                <a:schemeClr val="tx2"/>
              </a:solidFill>
            </a:endParaRPr>
          </a:p>
        </p:txBody>
      </p:sp>
      <p:sp>
        <p:nvSpPr>
          <p:cNvPr id="15367" name="Text Box 4"/>
          <p:cNvSpPr txBox="1">
            <a:spLocks noChangeArrowheads="1"/>
          </p:cNvSpPr>
          <p:nvPr/>
        </p:nvSpPr>
        <p:spPr bwMode="auto">
          <a:xfrm>
            <a:off x="1445899" y="987696"/>
            <a:ext cx="586570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2400" dirty="0">
                <a:latin typeface="Corbel" pitchFamily="34" charset="0"/>
              </a:rPr>
              <a:t>Just replace divergent branch in inner loop…</a:t>
            </a:r>
          </a:p>
        </p:txBody>
      </p:sp>
      <p:sp>
        <p:nvSpPr>
          <p:cNvPr id="15368" name="Text Box 5"/>
          <p:cNvSpPr txBox="1">
            <a:spLocks noChangeArrowheads="1"/>
          </p:cNvSpPr>
          <p:nvPr/>
        </p:nvSpPr>
        <p:spPr bwMode="auto">
          <a:xfrm>
            <a:off x="1369699" y="3807096"/>
            <a:ext cx="613020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2400" dirty="0">
                <a:latin typeface="Corbel" pitchFamily="34" charset="0"/>
              </a:rPr>
              <a:t>…with </a:t>
            </a:r>
            <a:r>
              <a:rPr lang="en-US" sz="2400" dirty="0" err="1">
                <a:latin typeface="Corbel" pitchFamily="34" charset="0"/>
              </a:rPr>
              <a:t>strided</a:t>
            </a:r>
            <a:r>
              <a:rPr lang="en-US" sz="2400" dirty="0">
                <a:latin typeface="Corbel" pitchFamily="34" charset="0"/>
              </a:rPr>
              <a:t> index and non-divergent branch:</a:t>
            </a:r>
          </a:p>
        </p:txBody>
      </p:sp>
      <p:sp>
        <p:nvSpPr>
          <p:cNvPr id="3" name="Rectangle 2"/>
          <p:cNvSpPr/>
          <p:nvPr/>
        </p:nvSpPr>
        <p:spPr>
          <a:xfrm>
            <a:off x="1445899" y="1449360"/>
            <a:ext cx="6629400" cy="1754326"/>
          </a:xfrm>
          <a:prstGeom prst="rect">
            <a:avLst/>
          </a:prstGeom>
          <a:solidFill>
            <a:schemeClr val="bg1">
              <a:lumMod val="85000"/>
            </a:schemeClr>
          </a:solidFill>
        </p:spPr>
        <p:txBody>
          <a:bodyPr wrap="square">
            <a:spAutoFit/>
          </a:bodyPr>
          <a:lstStyle/>
          <a:p>
            <a:r>
              <a:rPr lang="en-US" dirty="0">
                <a:solidFill>
                  <a:srgbClr val="0000FF"/>
                </a:solidFill>
                <a:latin typeface="Consolas" pitchFamily="49" charset="0"/>
                <a:cs typeface="Consolas" pitchFamily="49" charset="0"/>
              </a:rPr>
              <a:t>for</a:t>
            </a:r>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unsigned</a:t>
            </a:r>
            <a:r>
              <a:rPr lang="en-US" dirty="0">
                <a:solidFill>
                  <a:prstClr val="black"/>
                </a:solidFill>
                <a:latin typeface="Consolas" pitchFamily="49" charset="0"/>
                <a:cs typeface="Consolas" pitchFamily="49" charset="0"/>
              </a:rPr>
              <a:t> </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s=1; s &lt; </a:t>
            </a:r>
            <a:r>
              <a:rPr lang="en-US" dirty="0" err="1">
                <a:solidFill>
                  <a:srgbClr val="FF00FF"/>
                </a:solidFill>
                <a:latin typeface="Consolas" pitchFamily="49" charset="0"/>
                <a:cs typeface="Consolas" pitchFamily="49" charset="0"/>
              </a:rPr>
              <a:t>blockDim</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 s *= 2)  {</a:t>
            </a:r>
          </a:p>
          <a:p>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if</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 (2*s) == 0) {</a:t>
            </a:r>
          </a:p>
          <a:p>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sdata</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 </a:t>
            </a:r>
            <a:r>
              <a:rPr lang="en-US" dirty="0" err="1">
                <a:solidFill>
                  <a:prstClr val="black"/>
                </a:solidFill>
                <a:latin typeface="Consolas" pitchFamily="49" charset="0"/>
                <a:cs typeface="Consolas" pitchFamily="49" charset="0"/>
              </a:rPr>
              <a:t>sdata</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 s];</a:t>
            </a:r>
          </a:p>
          <a:p>
            <a:r>
              <a:rPr lang="en-US" dirty="0">
                <a:solidFill>
                  <a:prstClr val="black"/>
                </a:solidFill>
                <a:latin typeface="Consolas" pitchFamily="49" charset="0"/>
                <a:cs typeface="Consolas" pitchFamily="49" charset="0"/>
              </a:rPr>
              <a:t>    }</a:t>
            </a:r>
          </a:p>
          <a:p>
            <a:r>
              <a:rPr lang="en-US" dirty="0">
                <a:solidFill>
                  <a:prstClr val="black"/>
                </a:solidFill>
                <a:latin typeface="Consolas" pitchFamily="49" charset="0"/>
                <a:cs typeface="Consolas" pitchFamily="49" charset="0"/>
              </a:rPr>
              <a:t>    </a:t>
            </a:r>
            <a:r>
              <a:rPr lang="en-US" dirty="0">
                <a:solidFill>
                  <a:srgbClr val="FF00FF"/>
                </a:solidFill>
                <a:latin typeface="Consolas" pitchFamily="49" charset="0"/>
                <a:cs typeface="Consolas" pitchFamily="49" charset="0"/>
              </a:rPr>
              <a:t>__</a:t>
            </a:r>
            <a:r>
              <a:rPr lang="en-US" dirty="0" err="1">
                <a:solidFill>
                  <a:srgbClr val="FF00FF"/>
                </a:solidFill>
                <a:latin typeface="Consolas" pitchFamily="49" charset="0"/>
                <a:cs typeface="Consolas" pitchFamily="49" charset="0"/>
              </a:rPr>
              <a:t>syncthreads</a:t>
            </a:r>
            <a:r>
              <a:rPr lang="en-US" dirty="0">
                <a:solidFill>
                  <a:prstClr val="black"/>
                </a:solidFill>
                <a:latin typeface="Consolas" pitchFamily="49" charset="0"/>
                <a:cs typeface="Consolas" pitchFamily="49" charset="0"/>
              </a:rPr>
              <a:t>();</a:t>
            </a:r>
          </a:p>
          <a:p>
            <a:r>
              <a:rPr lang="en-US" dirty="0">
                <a:solidFill>
                  <a:prstClr val="black"/>
                </a:solidFill>
                <a:latin typeface="Consolas" pitchFamily="49" charset="0"/>
                <a:cs typeface="Consolas" pitchFamily="49" charset="0"/>
              </a:rPr>
              <a:t>}</a:t>
            </a:r>
          </a:p>
        </p:txBody>
      </p:sp>
      <p:sp>
        <p:nvSpPr>
          <p:cNvPr id="4" name="Rectangle 3"/>
          <p:cNvSpPr/>
          <p:nvPr/>
        </p:nvSpPr>
        <p:spPr>
          <a:xfrm>
            <a:off x="1369699" y="4268760"/>
            <a:ext cx="6934200" cy="2308324"/>
          </a:xfrm>
          <a:prstGeom prst="rect">
            <a:avLst/>
          </a:prstGeom>
          <a:solidFill>
            <a:schemeClr val="bg1">
              <a:lumMod val="85000"/>
            </a:schemeClr>
          </a:solidFill>
        </p:spPr>
        <p:txBody>
          <a:bodyPr wrap="square">
            <a:spAutoFit/>
          </a:bodyPr>
          <a:lstStyle/>
          <a:p>
            <a:r>
              <a:rPr lang="en-US" dirty="0">
                <a:solidFill>
                  <a:srgbClr val="0000FF"/>
                </a:solidFill>
                <a:latin typeface="Consolas" pitchFamily="49" charset="0"/>
                <a:cs typeface="Consolas" pitchFamily="49" charset="0"/>
              </a:rPr>
              <a:t>for</a:t>
            </a:r>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unsigned</a:t>
            </a:r>
            <a:r>
              <a:rPr lang="en-US" dirty="0">
                <a:solidFill>
                  <a:prstClr val="black"/>
                </a:solidFill>
                <a:latin typeface="Consolas" pitchFamily="49" charset="0"/>
                <a:cs typeface="Consolas" pitchFamily="49" charset="0"/>
              </a:rPr>
              <a:t> </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s=1; s &lt; </a:t>
            </a:r>
            <a:r>
              <a:rPr lang="en-US" dirty="0" err="1">
                <a:solidFill>
                  <a:srgbClr val="FF00FF"/>
                </a:solidFill>
                <a:latin typeface="Consolas" pitchFamily="49" charset="0"/>
                <a:cs typeface="Consolas" pitchFamily="49" charset="0"/>
              </a:rPr>
              <a:t>blockDim</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 s *= 2)  {</a:t>
            </a:r>
          </a:p>
          <a:p>
            <a:r>
              <a:rPr lang="en-US" dirty="0">
                <a:solidFill>
                  <a:prstClr val="black"/>
                </a:solidFill>
                <a:latin typeface="Consolas" pitchFamily="49" charset="0"/>
                <a:cs typeface="Consolas" pitchFamily="49" charset="0"/>
              </a:rPr>
              <a:t>    </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index = 2 * s * </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a:t>
            </a:r>
          </a:p>
          <a:p>
            <a:endParaRPr lang="en-US" dirty="0">
              <a:solidFill>
                <a:prstClr val="black"/>
              </a:solidFill>
              <a:latin typeface="Consolas" pitchFamily="49" charset="0"/>
              <a:cs typeface="Consolas" pitchFamily="49" charset="0"/>
            </a:endParaRPr>
          </a:p>
          <a:p>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if</a:t>
            </a:r>
            <a:r>
              <a:rPr lang="en-US" dirty="0">
                <a:solidFill>
                  <a:prstClr val="black"/>
                </a:solidFill>
                <a:latin typeface="Consolas" pitchFamily="49" charset="0"/>
                <a:cs typeface="Consolas" pitchFamily="49" charset="0"/>
              </a:rPr>
              <a:t> (index &lt; </a:t>
            </a:r>
            <a:r>
              <a:rPr lang="en-US" dirty="0" err="1">
                <a:solidFill>
                  <a:srgbClr val="FF00FF"/>
                </a:solidFill>
                <a:latin typeface="Consolas" pitchFamily="49" charset="0"/>
                <a:cs typeface="Consolas" pitchFamily="49" charset="0"/>
              </a:rPr>
              <a:t>blockDim</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 {</a:t>
            </a:r>
          </a:p>
          <a:p>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sdata</a:t>
            </a:r>
            <a:r>
              <a:rPr lang="en-US" dirty="0">
                <a:solidFill>
                  <a:prstClr val="black"/>
                </a:solidFill>
                <a:latin typeface="Consolas" pitchFamily="49" charset="0"/>
                <a:cs typeface="Consolas" pitchFamily="49" charset="0"/>
              </a:rPr>
              <a:t>[index] += </a:t>
            </a:r>
            <a:r>
              <a:rPr lang="en-US" dirty="0" err="1">
                <a:solidFill>
                  <a:prstClr val="black"/>
                </a:solidFill>
                <a:latin typeface="Consolas" pitchFamily="49" charset="0"/>
                <a:cs typeface="Consolas" pitchFamily="49" charset="0"/>
              </a:rPr>
              <a:t>sdata</a:t>
            </a:r>
            <a:r>
              <a:rPr lang="en-US" dirty="0">
                <a:solidFill>
                  <a:prstClr val="black"/>
                </a:solidFill>
                <a:latin typeface="Consolas" pitchFamily="49" charset="0"/>
                <a:cs typeface="Consolas" pitchFamily="49" charset="0"/>
              </a:rPr>
              <a:t>[index + s];</a:t>
            </a:r>
          </a:p>
          <a:p>
            <a:r>
              <a:rPr lang="en-US" dirty="0">
                <a:solidFill>
                  <a:prstClr val="black"/>
                </a:solidFill>
                <a:latin typeface="Consolas" pitchFamily="49" charset="0"/>
                <a:cs typeface="Consolas" pitchFamily="49" charset="0"/>
              </a:rPr>
              <a:t>    }</a:t>
            </a:r>
          </a:p>
          <a:p>
            <a:r>
              <a:rPr lang="en-US" dirty="0">
                <a:solidFill>
                  <a:prstClr val="black"/>
                </a:solidFill>
                <a:latin typeface="Consolas" pitchFamily="49" charset="0"/>
                <a:cs typeface="Consolas" pitchFamily="49" charset="0"/>
              </a:rPr>
              <a:t>    </a:t>
            </a:r>
            <a:r>
              <a:rPr lang="en-US" dirty="0">
                <a:solidFill>
                  <a:srgbClr val="FF00FF"/>
                </a:solidFill>
                <a:latin typeface="Consolas" pitchFamily="49" charset="0"/>
                <a:cs typeface="Consolas" pitchFamily="49" charset="0"/>
              </a:rPr>
              <a:t>__</a:t>
            </a:r>
            <a:r>
              <a:rPr lang="en-US" dirty="0" err="1">
                <a:solidFill>
                  <a:srgbClr val="FF00FF"/>
                </a:solidFill>
                <a:latin typeface="Consolas" pitchFamily="49" charset="0"/>
                <a:cs typeface="Consolas" pitchFamily="49" charset="0"/>
              </a:rPr>
              <a:t>syncthreads</a:t>
            </a:r>
            <a:r>
              <a:rPr lang="en-US" dirty="0">
                <a:solidFill>
                  <a:prstClr val="black"/>
                </a:solidFill>
                <a:latin typeface="Consolas" pitchFamily="49" charset="0"/>
                <a:cs typeface="Consolas" pitchFamily="49" charset="0"/>
              </a:rPr>
              <a:t>();</a:t>
            </a:r>
          </a:p>
          <a:p>
            <a:r>
              <a:rPr lang="en-US" dirty="0">
                <a:solidFill>
                  <a:prstClr val="black"/>
                </a:solidFill>
                <a:latin typeface="Consolas" pitchFamily="49" charset="0"/>
                <a:cs typeface="Consolas" pitchFamily="49" charset="0"/>
              </a:rPr>
              <a:t>}</a:t>
            </a:r>
          </a:p>
        </p:txBody>
      </p:sp>
      <p:sp>
        <p:nvSpPr>
          <p:cNvPr id="8" name="Rectangle 7"/>
          <p:cNvSpPr/>
          <p:nvPr/>
        </p:nvSpPr>
        <p:spPr>
          <a:xfrm>
            <a:off x="0" y="6656478"/>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
        <p:nvSpPr>
          <p:cNvPr id="2" name="Rectangle 1"/>
          <p:cNvSpPr/>
          <p:nvPr/>
        </p:nvSpPr>
        <p:spPr>
          <a:xfrm>
            <a:off x="8569154" y="3322219"/>
            <a:ext cx="3582036" cy="600164"/>
          </a:xfrm>
          <a:prstGeom prst="rect">
            <a:avLst/>
          </a:prstGeom>
        </p:spPr>
        <p:txBody>
          <a:bodyPr wrap="square">
            <a:spAutoFit/>
          </a:bodyPr>
          <a:lstStyle/>
          <a:p>
            <a:r>
              <a:rPr lang="en-US" sz="1100" dirty="0" smtClean="0"/>
              <a:t>Previous </a:t>
            </a:r>
            <a:r>
              <a:rPr lang="en-US" sz="1100" dirty="0"/>
              <a:t>case: one thread works, several next to it don’t.</a:t>
            </a:r>
          </a:p>
          <a:p>
            <a:r>
              <a:rPr lang="en-US" sz="1100" dirty="0" smtClean="0"/>
              <a:t>This </a:t>
            </a:r>
            <a:r>
              <a:rPr lang="en-US" sz="1100" dirty="0"/>
              <a:t>case: thread A works </a:t>
            </a:r>
            <a:r>
              <a:rPr lang="en-US" sz="1100" dirty="0" smtClean="0"/>
              <a:t>&amp; </a:t>
            </a:r>
            <a:r>
              <a:rPr lang="en-US" sz="1100" dirty="0"/>
              <a:t>A+1 works too, except that </a:t>
            </a:r>
            <a:r>
              <a:rPr lang="en-US" sz="1100" dirty="0" smtClean="0"/>
              <a:t>A+1 </a:t>
            </a:r>
            <a:r>
              <a:rPr lang="en-US" sz="1100" dirty="0"/>
              <a:t>goes far from the memory location where thread A goes</a:t>
            </a:r>
          </a:p>
        </p:txBody>
      </p:sp>
    </p:spTree>
    <p:extLst>
      <p:ext uri="{BB962C8B-B14F-4D97-AF65-F5344CB8AC3E}">
        <p14:creationId xmlns:p14="http://schemas.microsoft.com/office/powerpoint/2010/main" val="1195040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8" grpId="0"/>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eaLnBrk="1" hangingPunct="1">
              <a:defRPr/>
            </a:pPr>
            <a:r>
              <a:rPr lang="en-US" sz="3000" dirty="0"/>
              <a:t>Performance for 4M element reduction</a:t>
            </a:r>
          </a:p>
        </p:txBody>
      </p:sp>
      <p:sp>
        <p:nvSpPr>
          <p:cNvPr id="1741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r" eaLnBrk="1" hangingPunct="1"/>
            <a:fld id="{40319B58-3047-4B3C-97C1-F736067BE43A}" type="slidenum">
              <a:rPr lang="en-US" smtClean="0">
                <a:solidFill>
                  <a:schemeClr val="tx2"/>
                </a:solidFill>
              </a:rPr>
              <a:pPr algn="r" eaLnBrk="1" hangingPunct="1"/>
              <a:t>33</a:t>
            </a:fld>
            <a:endParaRPr lang="en-US" dirty="0">
              <a:solidFill>
                <a:schemeClr val="tx2"/>
              </a:solidFill>
            </a:endParaRPr>
          </a:p>
        </p:txBody>
      </p:sp>
      <p:graphicFrame>
        <p:nvGraphicFramePr>
          <p:cNvPr id="357411" name="Group 35"/>
          <p:cNvGraphicFramePr>
            <a:graphicFrameLocks noGrp="1"/>
          </p:cNvGraphicFramePr>
          <p:nvPr>
            <p:ph idx="4294967295"/>
            <p:extLst/>
          </p:nvPr>
        </p:nvGraphicFramePr>
        <p:xfrm>
          <a:off x="1900984" y="2505270"/>
          <a:ext cx="8305800" cy="1524000"/>
        </p:xfrm>
        <a:graphic>
          <a:graphicData uri="http://schemas.openxmlformats.org/drawingml/2006/table">
            <a:tbl>
              <a:tblPr/>
              <a:tblGrid>
                <a:gridCol w="23622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tblGrid>
              <a:tr h="762000">
                <a:tc>
                  <a:txBody>
                    <a:body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Kernel 1: </a:t>
                      </a:r>
                      <a:br>
                        <a:rPr kumimoji="0" lang="en-US" sz="2000" b="1" i="0" u="none" strike="noStrike" cap="none" normalizeH="0" baseline="0">
                          <a:ln>
                            <a:noFill/>
                          </a:ln>
                          <a:solidFill>
                            <a:schemeClr val="tx1"/>
                          </a:solidFill>
                          <a:effectLst/>
                          <a:latin typeface="Arial" charset="0"/>
                        </a:rPr>
                      </a:br>
                      <a:r>
                        <a:rPr kumimoji="0" lang="en-US" sz="1200" b="1" i="0" u="none" strike="noStrike" cap="none" normalizeH="0" baseline="0">
                          <a:ln>
                            <a:noFill/>
                          </a:ln>
                          <a:solidFill>
                            <a:schemeClr val="tx1"/>
                          </a:solidFill>
                          <a:effectLst/>
                          <a:latin typeface="Arial" charset="0"/>
                        </a:rPr>
                        <a:t>interleaved addressing</a:t>
                      </a:r>
                      <a:br>
                        <a:rPr kumimoji="0" lang="en-US" sz="1200" b="1" i="0" u="none" strike="noStrike" cap="none" normalizeH="0" baseline="0">
                          <a:ln>
                            <a:noFill/>
                          </a:ln>
                          <a:solidFill>
                            <a:schemeClr val="tx1"/>
                          </a:solidFill>
                          <a:effectLst/>
                          <a:latin typeface="Arial" charset="0"/>
                        </a:rPr>
                      </a:br>
                      <a:r>
                        <a:rPr kumimoji="0" lang="en-US" sz="1200" b="1" i="0" u="none" strike="noStrike" cap="none" normalizeH="0" baseline="0">
                          <a:ln>
                            <a:noFill/>
                          </a:ln>
                          <a:solidFill>
                            <a:schemeClr val="tx1"/>
                          </a:solidFill>
                          <a:effectLst/>
                          <a:latin typeface="Arial" charset="0"/>
                        </a:rPr>
                        <a:t>with divergent branching</a:t>
                      </a:r>
                    </a:p>
                  </a:txBody>
                  <a:tcPr horzOverflow="overflow">
                    <a:lnL cap="flat">
                      <a:noFill/>
                    </a:lnL>
                    <a:lnR>
                      <a:noFill/>
                    </a:lnR>
                    <a:lnT cap="fla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8.054 ms</a:t>
                      </a:r>
                    </a:p>
                  </a:txBody>
                  <a:tcPr anchor="ctr" horzOverflow="overflow">
                    <a:lnL>
                      <a:noFill/>
                    </a:lnL>
                    <a:lnR>
                      <a:noFill/>
                    </a:lnR>
                    <a:lnT cap="fla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2.083 GB/s</a:t>
                      </a:r>
                    </a:p>
                  </a:txBody>
                  <a:tcPr anchor="ctr" horzOverflow="overflow">
                    <a:lnL>
                      <a:noFill/>
                    </a:lnL>
                    <a:lnR>
                      <a:noFill/>
                    </a:lnR>
                    <a:lnT cap="fla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endParaRPr kumimoji="0" lang="en-US" sz="2000" b="1" i="0" u="none" strike="noStrike" cap="none" normalizeH="0" baseline="0">
                        <a:ln>
                          <a:noFill/>
                        </a:ln>
                        <a:solidFill>
                          <a:schemeClr val="tx1"/>
                        </a:solidFill>
                        <a:effectLst/>
                        <a:latin typeface="Arial" charset="0"/>
                      </a:endParaRPr>
                    </a:p>
                  </a:txBody>
                  <a:tcPr anchor="ctr" horzOverflow="overflow">
                    <a:lnL>
                      <a:noFill/>
                    </a:lnL>
                    <a:lnR>
                      <a:noFill/>
                    </a:lnR>
                    <a:lnT cap="fla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endParaRPr kumimoji="0" lang="en-US" sz="2000" b="1" i="0" u="none" strike="noStrike" cap="none" normalizeH="0" baseline="0">
                        <a:ln>
                          <a:noFill/>
                        </a:ln>
                        <a:solidFill>
                          <a:schemeClr val="tx1"/>
                        </a:solidFill>
                        <a:effectLst/>
                        <a:latin typeface="Arial" charset="0"/>
                      </a:endParaRPr>
                    </a:p>
                  </a:txBody>
                  <a:tcPr anchor="ctr" horzOverflow="overflow">
                    <a:lnL>
                      <a:noFill/>
                    </a:lnL>
                    <a:lnR cap="flat">
                      <a:noFill/>
                    </a:lnR>
                    <a:lnT cap="flat">
                      <a:noFill/>
                    </a:lnT>
                    <a:lnB>
                      <a:noFill/>
                    </a:lnB>
                    <a:lnTlToBr>
                      <a:noFill/>
                    </a:lnTlToBr>
                    <a:lnBlToTr>
                      <a:noFill/>
                    </a:lnBlToTr>
                    <a:solidFill>
                      <a:schemeClr val="tx2">
                        <a:alpha val="50000"/>
                      </a:schemeClr>
                    </a:solidFill>
                  </a:tcPr>
                </a:tc>
                <a:extLst>
                  <a:ext uri="{0D108BD9-81ED-4DB2-BD59-A6C34878D82A}">
                    <a16:rowId xmlns:a16="http://schemas.microsoft.com/office/drawing/2014/main" val="10000"/>
                  </a:ext>
                </a:extLst>
              </a:tr>
              <a:tr h="590550">
                <a:tc>
                  <a:txBody>
                    <a:body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Kernel 2:</a:t>
                      </a:r>
                      <a:br>
                        <a:rPr kumimoji="0" lang="en-US" sz="2000" b="1" i="0" u="none" strike="noStrike" cap="none" normalizeH="0" baseline="0">
                          <a:ln>
                            <a:noFill/>
                          </a:ln>
                          <a:solidFill>
                            <a:schemeClr val="tx1"/>
                          </a:solidFill>
                          <a:effectLst/>
                          <a:latin typeface="Arial" charset="0"/>
                        </a:rPr>
                      </a:br>
                      <a:r>
                        <a:rPr kumimoji="0" lang="en-US" sz="1200" b="1" i="0" u="none" strike="noStrike" cap="none" normalizeH="0" baseline="0">
                          <a:ln>
                            <a:noFill/>
                          </a:ln>
                          <a:solidFill>
                            <a:schemeClr val="tx1"/>
                          </a:solidFill>
                          <a:effectLst/>
                          <a:latin typeface="Arial" charset="0"/>
                        </a:rPr>
                        <a:t>interleaved addressing</a:t>
                      </a:r>
                      <a:br>
                        <a:rPr kumimoji="0" lang="en-US" sz="1200" b="1" i="0" u="none" strike="noStrike" cap="none" normalizeH="0" baseline="0">
                          <a:ln>
                            <a:noFill/>
                          </a:ln>
                          <a:solidFill>
                            <a:schemeClr val="tx1"/>
                          </a:solidFill>
                          <a:effectLst/>
                          <a:latin typeface="Arial" charset="0"/>
                        </a:rPr>
                      </a:br>
                      <a:r>
                        <a:rPr kumimoji="0" lang="en-US" sz="1200" b="1" i="0" u="none" strike="noStrike" cap="none" normalizeH="0" baseline="0">
                          <a:ln>
                            <a:noFill/>
                          </a:ln>
                          <a:solidFill>
                            <a:schemeClr val="tx1"/>
                          </a:solidFill>
                          <a:effectLst/>
                          <a:latin typeface="Arial" charset="0"/>
                        </a:rPr>
                        <a:t>with bank conflicts</a:t>
                      </a:r>
                    </a:p>
                  </a:txBody>
                  <a:tcPr horzOverflow="overflow">
                    <a:lnL cap="flat">
                      <a:noFill/>
                    </a:lnL>
                    <a:lnR>
                      <a:noFill/>
                    </a:lnR>
                    <a:lnT>
                      <a:noFill/>
                    </a:lnT>
                    <a:lnB cap="flat">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dirty="0">
                          <a:ln>
                            <a:noFill/>
                          </a:ln>
                          <a:solidFill>
                            <a:schemeClr val="tx1"/>
                          </a:solidFill>
                          <a:effectLst/>
                          <a:latin typeface="Arial" charset="0"/>
                        </a:rPr>
                        <a:t>3.456 </a:t>
                      </a:r>
                      <a:r>
                        <a:rPr kumimoji="0" lang="en-US" sz="2000" b="1" i="0" u="none" strike="noStrike" cap="none" normalizeH="0" baseline="0" dirty="0" err="1">
                          <a:ln>
                            <a:noFill/>
                          </a:ln>
                          <a:solidFill>
                            <a:schemeClr val="tx1"/>
                          </a:solidFill>
                          <a:effectLst/>
                          <a:latin typeface="Arial" charset="0"/>
                        </a:rPr>
                        <a:t>ms</a:t>
                      </a:r>
                      <a:endParaRPr kumimoji="0" lang="en-US" sz="2000" b="1" i="0" u="none" strike="noStrike" cap="none" normalizeH="0" baseline="0" dirty="0">
                        <a:ln>
                          <a:noFill/>
                        </a:ln>
                        <a:solidFill>
                          <a:schemeClr val="tx1"/>
                        </a:solidFill>
                        <a:effectLst/>
                        <a:latin typeface="Arial" charset="0"/>
                      </a:endParaRPr>
                    </a:p>
                  </a:txBody>
                  <a:tcPr anchor="ctr" horzOverflow="overflow">
                    <a:lnL>
                      <a:noFill/>
                    </a:lnL>
                    <a:lnR>
                      <a:noFill/>
                    </a:lnR>
                    <a:lnT>
                      <a:noFill/>
                    </a:lnT>
                    <a:lnB cap="flat">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4.854 GB/s</a:t>
                      </a:r>
                    </a:p>
                  </a:txBody>
                  <a:tcPr anchor="ctr" horzOverflow="overflow">
                    <a:lnL>
                      <a:noFill/>
                    </a:lnL>
                    <a:lnR>
                      <a:noFill/>
                    </a:lnR>
                    <a:lnT>
                      <a:noFill/>
                    </a:lnT>
                    <a:lnB cap="flat">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2.33x</a:t>
                      </a:r>
                    </a:p>
                  </a:txBody>
                  <a:tcPr anchor="ctr" horzOverflow="overflow">
                    <a:lnL>
                      <a:noFill/>
                    </a:lnL>
                    <a:lnR>
                      <a:noFill/>
                    </a:lnR>
                    <a:lnT>
                      <a:noFill/>
                    </a:lnT>
                    <a:lnB cap="flat">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dirty="0">
                          <a:ln>
                            <a:noFill/>
                          </a:ln>
                          <a:solidFill>
                            <a:schemeClr val="tx1"/>
                          </a:solidFill>
                          <a:effectLst/>
                          <a:latin typeface="Arial" charset="0"/>
                        </a:rPr>
                        <a:t>2.33x</a:t>
                      </a:r>
                    </a:p>
                  </a:txBody>
                  <a:tcPr anchor="ctr" horzOverflow="overflow">
                    <a:lnL>
                      <a:noFill/>
                    </a:lnL>
                    <a:lnR cap="flat">
                      <a:noFill/>
                    </a:lnR>
                    <a:lnT>
                      <a:noFill/>
                    </a:lnT>
                    <a:lnB cap="flat">
                      <a:noFill/>
                    </a:lnB>
                    <a:lnTlToBr>
                      <a:noFill/>
                    </a:lnTlToBr>
                    <a:lnBlToTr>
                      <a:noFill/>
                    </a:lnBlToTr>
                    <a:solidFill>
                      <a:schemeClr val="hlink">
                        <a:alpha val="50000"/>
                      </a:schemeClr>
                    </a:solidFill>
                  </a:tcPr>
                </a:tc>
                <a:extLst>
                  <a:ext uri="{0D108BD9-81ED-4DB2-BD59-A6C34878D82A}">
                    <a16:rowId xmlns:a16="http://schemas.microsoft.com/office/drawing/2014/main" val="10001"/>
                  </a:ext>
                </a:extLst>
              </a:tr>
            </a:tbl>
          </a:graphicData>
        </a:graphic>
      </p:graphicFrame>
      <p:sp>
        <p:nvSpPr>
          <p:cNvPr id="17423" name="Text Box 31"/>
          <p:cNvSpPr txBox="1">
            <a:spLocks noChangeArrowheads="1"/>
          </p:cNvSpPr>
          <p:nvPr/>
        </p:nvSpPr>
        <p:spPr bwMode="auto">
          <a:xfrm>
            <a:off x="7689850" y="1752600"/>
            <a:ext cx="1149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b="1"/>
              <a:t>Step</a:t>
            </a:r>
            <a:br>
              <a:rPr lang="en-US" b="1"/>
            </a:br>
            <a:r>
              <a:rPr lang="en-US" b="1"/>
              <a:t>Speedup</a:t>
            </a:r>
          </a:p>
        </p:txBody>
      </p:sp>
      <p:sp>
        <p:nvSpPr>
          <p:cNvPr id="17424" name="Text Box 32"/>
          <p:cNvSpPr txBox="1">
            <a:spLocks noChangeArrowheads="1"/>
          </p:cNvSpPr>
          <p:nvPr/>
        </p:nvSpPr>
        <p:spPr bwMode="auto">
          <a:xfrm>
            <a:off x="6191250" y="1981201"/>
            <a:ext cx="1352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b="1"/>
              <a:t>Bandwidth</a:t>
            </a:r>
          </a:p>
        </p:txBody>
      </p:sp>
      <p:sp>
        <p:nvSpPr>
          <p:cNvPr id="17425" name="Text Box 33"/>
          <p:cNvSpPr txBox="1">
            <a:spLocks noChangeArrowheads="1"/>
          </p:cNvSpPr>
          <p:nvPr/>
        </p:nvSpPr>
        <p:spPr bwMode="auto">
          <a:xfrm>
            <a:off x="4189414" y="1981201"/>
            <a:ext cx="16779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b="1"/>
              <a:t>Time (2</a:t>
            </a:r>
            <a:r>
              <a:rPr lang="en-US" b="1" baseline="30000"/>
              <a:t>22 </a:t>
            </a:r>
            <a:r>
              <a:rPr lang="en-US" b="1"/>
              <a:t>ints)</a:t>
            </a:r>
          </a:p>
        </p:txBody>
      </p:sp>
      <p:sp>
        <p:nvSpPr>
          <p:cNvPr id="17426" name="Text Box 34"/>
          <p:cNvSpPr txBox="1">
            <a:spLocks noChangeArrowheads="1"/>
          </p:cNvSpPr>
          <p:nvPr/>
        </p:nvSpPr>
        <p:spPr bwMode="auto">
          <a:xfrm>
            <a:off x="8839200" y="1752600"/>
            <a:ext cx="14160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b="1"/>
              <a:t>Cumulative</a:t>
            </a:r>
            <a:br>
              <a:rPr lang="en-US" b="1"/>
            </a:br>
            <a:r>
              <a:rPr lang="en-US" b="1"/>
              <a:t>Speedup</a:t>
            </a:r>
          </a:p>
        </p:txBody>
      </p:sp>
      <p:sp>
        <p:nvSpPr>
          <p:cNvPr id="9" name="Rectangle 8"/>
          <p:cNvSpPr/>
          <p:nvPr/>
        </p:nvSpPr>
        <p:spPr>
          <a:xfrm>
            <a:off x="29633" y="6627168"/>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429374647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normAutofit/>
          </a:bodyPr>
          <a:lstStyle/>
          <a:p>
            <a:pPr eaLnBrk="1" hangingPunct="1">
              <a:defRPr/>
            </a:pPr>
            <a:r>
              <a:rPr lang="en-US" sz="3200" dirty="0"/>
              <a:t>Parallel Reduction: Sequential Addressing</a:t>
            </a:r>
          </a:p>
        </p:txBody>
      </p:sp>
      <p:sp>
        <p:nvSpPr>
          <p:cNvPr id="1843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r" eaLnBrk="1" hangingPunct="1"/>
            <a:fld id="{10C5BA4D-C049-4512-A66F-7C9E1EE9CF92}" type="slidenum">
              <a:rPr lang="en-US" smtClean="0">
                <a:solidFill>
                  <a:schemeClr val="tx2"/>
                </a:solidFill>
              </a:rPr>
              <a:pPr algn="r" eaLnBrk="1" hangingPunct="1"/>
              <a:t>34</a:t>
            </a:fld>
            <a:endParaRPr lang="en-US" dirty="0">
              <a:solidFill>
                <a:schemeClr val="tx2"/>
              </a:solidFill>
            </a:endParaRPr>
          </a:p>
        </p:txBody>
      </p:sp>
      <p:sp>
        <p:nvSpPr>
          <p:cNvPr id="18472" name="Text Box 39"/>
          <p:cNvSpPr txBox="1">
            <a:spLocks noChangeArrowheads="1"/>
          </p:cNvSpPr>
          <p:nvPr/>
        </p:nvSpPr>
        <p:spPr bwMode="auto">
          <a:xfrm>
            <a:off x="1114958" y="1081092"/>
            <a:ext cx="25447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dirty="0"/>
              <a:t>Values (shared memory)</a:t>
            </a:r>
          </a:p>
        </p:txBody>
      </p:sp>
      <p:sp>
        <p:nvSpPr>
          <p:cNvPr id="18533" name="Text Box 100"/>
          <p:cNvSpPr txBox="1">
            <a:spLocks noChangeArrowheads="1"/>
          </p:cNvSpPr>
          <p:nvPr/>
        </p:nvSpPr>
        <p:spPr bwMode="auto">
          <a:xfrm>
            <a:off x="2775483" y="2465392"/>
            <a:ext cx="838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t>Values</a:t>
            </a:r>
          </a:p>
        </p:txBody>
      </p:sp>
      <p:sp>
        <p:nvSpPr>
          <p:cNvPr id="18582" name="Text Box 149"/>
          <p:cNvSpPr txBox="1">
            <a:spLocks noChangeArrowheads="1"/>
          </p:cNvSpPr>
          <p:nvPr/>
        </p:nvSpPr>
        <p:spPr bwMode="auto">
          <a:xfrm>
            <a:off x="2775483" y="3684592"/>
            <a:ext cx="838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t>Values</a:t>
            </a:r>
          </a:p>
        </p:txBody>
      </p:sp>
      <p:sp>
        <p:nvSpPr>
          <p:cNvPr id="18625" name="Text Box 192"/>
          <p:cNvSpPr txBox="1">
            <a:spLocks noChangeArrowheads="1"/>
          </p:cNvSpPr>
          <p:nvPr/>
        </p:nvSpPr>
        <p:spPr bwMode="auto">
          <a:xfrm>
            <a:off x="2775483" y="4649792"/>
            <a:ext cx="838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t>Values</a:t>
            </a:r>
          </a:p>
        </p:txBody>
      </p:sp>
      <p:sp>
        <p:nvSpPr>
          <p:cNvPr id="18680" name="Text Box 247"/>
          <p:cNvSpPr txBox="1">
            <a:spLocks noChangeArrowheads="1"/>
          </p:cNvSpPr>
          <p:nvPr/>
        </p:nvSpPr>
        <p:spPr bwMode="auto">
          <a:xfrm>
            <a:off x="2775483" y="5589592"/>
            <a:ext cx="838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t>Values</a:t>
            </a:r>
          </a:p>
        </p:txBody>
      </p:sp>
      <p:sp>
        <p:nvSpPr>
          <p:cNvPr id="18681" name="Text Box 248"/>
          <p:cNvSpPr txBox="1">
            <a:spLocks noChangeArrowheads="1"/>
          </p:cNvSpPr>
          <p:nvPr/>
        </p:nvSpPr>
        <p:spPr bwMode="auto">
          <a:xfrm>
            <a:off x="2721508" y="1652592"/>
            <a:ext cx="9461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t>Thread IDs</a:t>
            </a:r>
          </a:p>
        </p:txBody>
      </p:sp>
      <p:sp>
        <p:nvSpPr>
          <p:cNvPr id="18682" name="Text Box 249"/>
          <p:cNvSpPr txBox="1">
            <a:spLocks noChangeArrowheads="1"/>
          </p:cNvSpPr>
          <p:nvPr/>
        </p:nvSpPr>
        <p:spPr bwMode="auto">
          <a:xfrm>
            <a:off x="1440396" y="1600205"/>
            <a:ext cx="1082675"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t>Step 1 Stride 8</a:t>
            </a:r>
          </a:p>
        </p:txBody>
      </p:sp>
      <p:sp>
        <p:nvSpPr>
          <p:cNvPr id="18683" name="Text Box 250"/>
          <p:cNvSpPr txBox="1">
            <a:spLocks noChangeArrowheads="1"/>
          </p:cNvSpPr>
          <p:nvPr/>
        </p:nvSpPr>
        <p:spPr bwMode="auto">
          <a:xfrm>
            <a:off x="1440396" y="2857505"/>
            <a:ext cx="1082675"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t>Step 2 Stride 4</a:t>
            </a:r>
          </a:p>
        </p:txBody>
      </p:sp>
      <p:sp>
        <p:nvSpPr>
          <p:cNvPr id="18684" name="Text Box 251"/>
          <p:cNvSpPr txBox="1">
            <a:spLocks noChangeArrowheads="1"/>
          </p:cNvSpPr>
          <p:nvPr/>
        </p:nvSpPr>
        <p:spPr bwMode="auto">
          <a:xfrm>
            <a:off x="1440396" y="3949705"/>
            <a:ext cx="1082675"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t>Step 3 Stride 2</a:t>
            </a:r>
          </a:p>
        </p:txBody>
      </p:sp>
      <p:sp>
        <p:nvSpPr>
          <p:cNvPr id="18685" name="Text Box 252"/>
          <p:cNvSpPr txBox="1">
            <a:spLocks noChangeArrowheads="1"/>
          </p:cNvSpPr>
          <p:nvPr/>
        </p:nvSpPr>
        <p:spPr bwMode="auto">
          <a:xfrm>
            <a:off x="1440396" y="4927605"/>
            <a:ext cx="1082675"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t>Step 4 Stride 1</a:t>
            </a:r>
          </a:p>
        </p:txBody>
      </p:sp>
      <p:sp>
        <p:nvSpPr>
          <p:cNvPr id="18686" name="Text Box 253"/>
          <p:cNvSpPr txBox="1">
            <a:spLocks noChangeArrowheads="1"/>
          </p:cNvSpPr>
          <p:nvPr/>
        </p:nvSpPr>
        <p:spPr bwMode="auto">
          <a:xfrm>
            <a:off x="2721508" y="2949579"/>
            <a:ext cx="9461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t>Thread IDs</a:t>
            </a:r>
          </a:p>
        </p:txBody>
      </p:sp>
      <p:sp>
        <p:nvSpPr>
          <p:cNvPr id="18687" name="Text Box 254"/>
          <p:cNvSpPr txBox="1">
            <a:spLocks noChangeArrowheads="1"/>
          </p:cNvSpPr>
          <p:nvPr/>
        </p:nvSpPr>
        <p:spPr bwMode="auto">
          <a:xfrm>
            <a:off x="2721508" y="4052892"/>
            <a:ext cx="9461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t>Thread IDs</a:t>
            </a:r>
          </a:p>
        </p:txBody>
      </p:sp>
      <p:sp>
        <p:nvSpPr>
          <p:cNvPr id="18688" name="Text Box 255"/>
          <p:cNvSpPr txBox="1">
            <a:spLocks noChangeArrowheads="1"/>
          </p:cNvSpPr>
          <p:nvPr/>
        </p:nvSpPr>
        <p:spPr bwMode="auto">
          <a:xfrm>
            <a:off x="2721508" y="5006979"/>
            <a:ext cx="9461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600" b="1"/>
              <a:t>Thread IDs</a:t>
            </a:r>
          </a:p>
        </p:txBody>
      </p:sp>
      <p:sp>
        <p:nvSpPr>
          <p:cNvPr id="18689" name="Text Box 256"/>
          <p:cNvSpPr txBox="1">
            <a:spLocks noChangeArrowheads="1"/>
          </p:cNvSpPr>
          <p:nvPr/>
        </p:nvSpPr>
        <p:spPr bwMode="auto">
          <a:xfrm>
            <a:off x="3248875" y="6227878"/>
            <a:ext cx="6391493" cy="400110"/>
          </a:xfrm>
          <a:prstGeom prst="rect">
            <a:avLst/>
          </a:prstGeom>
          <a:solidFill>
            <a:schemeClr val="hlink"/>
          </a:solidFill>
          <a:ln w="28575" algn="ctr">
            <a:solidFill>
              <a:schemeClr val="tx1"/>
            </a:solidFill>
            <a:miter lim="800000"/>
            <a:headEnd/>
            <a:tailEnd/>
          </a:ln>
          <a:extLst/>
        </p:spPr>
        <p:txBody>
          <a:bodyPr>
            <a:spAutoFit/>
          </a:bodyPr>
          <a:lstStyle>
            <a:defPPr>
              <a:defRPr lang="en-US"/>
            </a:defPPr>
            <a:lvl1pPr algn="ctr">
              <a:defRPr sz="2000" b="1">
                <a:solidFill>
                  <a:schemeClr val="bg1"/>
                </a:solidFill>
                <a:latin typeface="Arial" charset="0"/>
              </a:defRPr>
            </a:lvl1pPr>
            <a:lvl2pPr marL="742950" indent="-285750" eaLnBrk="0" hangingPunct="0">
              <a:defRPr>
                <a:latin typeface="Arial" charset="0"/>
              </a:defRPr>
            </a:lvl2pPr>
            <a:lvl3pPr marL="1143000" indent="-228600" eaLnBrk="0" hangingPunct="0">
              <a:defRPr>
                <a:latin typeface="Arial" charset="0"/>
              </a:defRPr>
            </a:lvl3pPr>
            <a:lvl4pPr marL="1600200" indent="-228600" eaLnBrk="0" hangingPunct="0">
              <a:defRPr>
                <a:latin typeface="Arial" charset="0"/>
              </a:defRPr>
            </a:lvl4pPr>
            <a:lvl5pPr marL="2057400" indent="-228600" eaLnBrk="0" hangingPunct="0">
              <a:defRPr>
                <a:latin typeface="Arial" charset="0"/>
              </a:defRPr>
            </a:lvl5pPr>
            <a:lvl6pPr marL="2514600" indent="-228600" algn="ctr" eaLnBrk="0" fontAlgn="base" hangingPunct="0">
              <a:spcBef>
                <a:spcPct val="0"/>
              </a:spcBef>
              <a:spcAft>
                <a:spcPct val="0"/>
              </a:spcAft>
              <a:defRPr>
                <a:latin typeface="Arial" charset="0"/>
              </a:defRPr>
            </a:lvl6pPr>
            <a:lvl7pPr marL="2971800" indent="-228600" algn="ctr" eaLnBrk="0" fontAlgn="base" hangingPunct="0">
              <a:spcBef>
                <a:spcPct val="0"/>
              </a:spcBef>
              <a:spcAft>
                <a:spcPct val="0"/>
              </a:spcAft>
              <a:defRPr>
                <a:latin typeface="Arial" charset="0"/>
              </a:defRPr>
            </a:lvl7pPr>
            <a:lvl8pPr marL="3429000" indent="-228600" algn="ctr" eaLnBrk="0" fontAlgn="base" hangingPunct="0">
              <a:spcBef>
                <a:spcPct val="0"/>
              </a:spcBef>
              <a:spcAft>
                <a:spcPct val="0"/>
              </a:spcAft>
              <a:defRPr>
                <a:latin typeface="Arial" charset="0"/>
              </a:defRPr>
            </a:lvl8pPr>
            <a:lvl9pPr marL="3886200" indent="-228600" algn="ctr" eaLnBrk="0" fontAlgn="base" hangingPunct="0">
              <a:spcBef>
                <a:spcPct val="0"/>
              </a:spcBef>
              <a:spcAft>
                <a:spcPct val="0"/>
              </a:spcAft>
              <a:defRPr>
                <a:latin typeface="Arial" charset="0"/>
              </a:defRPr>
            </a:lvl9pPr>
          </a:lstStyle>
          <a:p>
            <a:r>
              <a:rPr lang="en-US" dirty="0"/>
              <a:t>Sequential addressing is Shared Mem. conflict free</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5770" y="1231906"/>
            <a:ext cx="6248400" cy="4859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ectangle 18"/>
          <p:cNvSpPr/>
          <p:nvPr/>
        </p:nvSpPr>
        <p:spPr>
          <a:xfrm>
            <a:off x="0" y="6627988"/>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10860128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Grp="1" noChangeArrowheads="1"/>
          </p:cNvSpPr>
          <p:nvPr>
            <p:ph type="title"/>
          </p:nvPr>
        </p:nvSpPr>
        <p:spPr/>
        <p:txBody>
          <a:bodyPr/>
          <a:lstStyle/>
          <a:p>
            <a:pPr eaLnBrk="1" hangingPunct="1">
              <a:defRPr/>
            </a:pPr>
            <a:r>
              <a:rPr lang="en-US" sz="3200" dirty="0"/>
              <a:t>Reduction #3: Sequential Addressing</a:t>
            </a:r>
          </a:p>
        </p:txBody>
      </p:sp>
      <p:sp>
        <p:nvSpPr>
          <p:cNvPr id="1536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r" eaLnBrk="1" hangingPunct="1"/>
            <a:fld id="{806E355B-A22A-4651-8E5B-42ADAE1780F6}" type="slidenum">
              <a:rPr lang="en-US" smtClean="0">
                <a:solidFill>
                  <a:schemeClr val="tx2"/>
                </a:solidFill>
              </a:rPr>
              <a:pPr algn="r" eaLnBrk="1" hangingPunct="1"/>
              <a:t>35</a:t>
            </a:fld>
            <a:endParaRPr lang="en-US" dirty="0">
              <a:solidFill>
                <a:schemeClr val="tx2"/>
              </a:solidFill>
            </a:endParaRPr>
          </a:p>
        </p:txBody>
      </p:sp>
      <p:sp>
        <p:nvSpPr>
          <p:cNvPr id="15367" name="Text Box 4"/>
          <p:cNvSpPr txBox="1">
            <a:spLocks noChangeArrowheads="1"/>
          </p:cNvSpPr>
          <p:nvPr/>
        </p:nvSpPr>
        <p:spPr bwMode="auto">
          <a:xfrm>
            <a:off x="1905000" y="1062336"/>
            <a:ext cx="586570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sz="2400" dirty="0">
                <a:latin typeface="Corbel" pitchFamily="34" charset="0"/>
              </a:rPr>
              <a:t>Just replace </a:t>
            </a:r>
            <a:r>
              <a:rPr lang="en-US" sz="2400" dirty="0" err="1">
                <a:latin typeface="Corbel" pitchFamily="34" charset="0"/>
              </a:rPr>
              <a:t>strided</a:t>
            </a:r>
            <a:r>
              <a:rPr lang="en-US" sz="2400" dirty="0">
                <a:latin typeface="Corbel" pitchFamily="34" charset="0"/>
              </a:rPr>
              <a:t> indexing in inner loop…</a:t>
            </a:r>
          </a:p>
        </p:txBody>
      </p:sp>
      <p:sp>
        <p:nvSpPr>
          <p:cNvPr id="15368" name="Text Box 5"/>
          <p:cNvSpPr txBox="1">
            <a:spLocks noChangeArrowheads="1"/>
          </p:cNvSpPr>
          <p:nvPr/>
        </p:nvSpPr>
        <p:spPr bwMode="auto">
          <a:xfrm>
            <a:off x="1828800" y="4189474"/>
            <a:ext cx="6593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sz="2400" dirty="0">
                <a:latin typeface="Corbel" pitchFamily="34" charset="0"/>
              </a:rPr>
              <a:t>…with </a:t>
            </a:r>
            <a:r>
              <a:rPr lang="en-US" sz="2400" dirty="0">
                <a:solidFill>
                  <a:srgbClr val="C00000"/>
                </a:solidFill>
                <a:latin typeface="Corbel" pitchFamily="34" charset="0"/>
              </a:rPr>
              <a:t>reversed</a:t>
            </a:r>
            <a:r>
              <a:rPr lang="en-US" sz="2400" dirty="0">
                <a:latin typeface="Corbel" pitchFamily="34" charset="0"/>
              </a:rPr>
              <a:t> loop and </a:t>
            </a:r>
            <a:r>
              <a:rPr lang="en-US" sz="2400" dirty="0" err="1">
                <a:latin typeface="Corbel" pitchFamily="34" charset="0"/>
              </a:rPr>
              <a:t>threadID</a:t>
            </a:r>
            <a:r>
              <a:rPr lang="en-US" sz="2400" dirty="0">
                <a:latin typeface="Corbel" pitchFamily="34" charset="0"/>
              </a:rPr>
              <a:t>-based indexing:</a:t>
            </a:r>
          </a:p>
        </p:txBody>
      </p:sp>
      <p:sp>
        <p:nvSpPr>
          <p:cNvPr id="3" name="Rectangle 2"/>
          <p:cNvSpPr/>
          <p:nvPr/>
        </p:nvSpPr>
        <p:spPr>
          <a:xfrm>
            <a:off x="1905000" y="1524000"/>
            <a:ext cx="6629400" cy="2308324"/>
          </a:xfrm>
          <a:prstGeom prst="rect">
            <a:avLst/>
          </a:prstGeom>
          <a:solidFill>
            <a:schemeClr val="bg1">
              <a:lumMod val="85000"/>
            </a:schemeClr>
          </a:solidFill>
        </p:spPr>
        <p:txBody>
          <a:bodyPr wrap="square">
            <a:spAutoFit/>
          </a:bodyPr>
          <a:lstStyle/>
          <a:p>
            <a:r>
              <a:rPr lang="en-US" dirty="0">
                <a:solidFill>
                  <a:srgbClr val="0000FF"/>
                </a:solidFill>
                <a:latin typeface="Consolas" pitchFamily="49" charset="0"/>
                <a:cs typeface="Consolas" pitchFamily="49" charset="0"/>
              </a:rPr>
              <a:t>for</a:t>
            </a:r>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unsigned</a:t>
            </a:r>
            <a:r>
              <a:rPr lang="en-US" dirty="0">
                <a:solidFill>
                  <a:prstClr val="black"/>
                </a:solidFill>
                <a:latin typeface="Consolas" pitchFamily="49" charset="0"/>
                <a:cs typeface="Consolas" pitchFamily="49" charset="0"/>
              </a:rPr>
              <a:t> </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s=1; s &lt; </a:t>
            </a:r>
            <a:r>
              <a:rPr lang="en-US" dirty="0" err="1">
                <a:solidFill>
                  <a:srgbClr val="FF00FF"/>
                </a:solidFill>
                <a:latin typeface="Consolas" pitchFamily="49" charset="0"/>
                <a:cs typeface="Consolas" pitchFamily="49" charset="0"/>
              </a:rPr>
              <a:t>blockDim</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 s *= 2)  {</a:t>
            </a:r>
          </a:p>
          <a:p>
            <a:r>
              <a:rPr lang="en-US" dirty="0">
                <a:solidFill>
                  <a:prstClr val="black"/>
                </a:solidFill>
                <a:latin typeface="Consolas" pitchFamily="49" charset="0"/>
                <a:cs typeface="Consolas" pitchFamily="49" charset="0"/>
              </a:rPr>
              <a:t>    </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index = 2 * s * </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a:t>
            </a:r>
          </a:p>
          <a:p>
            <a:endParaRPr lang="en-US" dirty="0">
              <a:solidFill>
                <a:prstClr val="black"/>
              </a:solidFill>
              <a:latin typeface="Consolas" pitchFamily="49" charset="0"/>
              <a:cs typeface="Consolas" pitchFamily="49" charset="0"/>
            </a:endParaRPr>
          </a:p>
          <a:p>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if</a:t>
            </a:r>
            <a:r>
              <a:rPr lang="en-US" dirty="0">
                <a:solidFill>
                  <a:prstClr val="black"/>
                </a:solidFill>
                <a:latin typeface="Consolas" pitchFamily="49" charset="0"/>
                <a:cs typeface="Consolas" pitchFamily="49" charset="0"/>
              </a:rPr>
              <a:t> (index &lt; </a:t>
            </a:r>
            <a:r>
              <a:rPr lang="en-US" dirty="0" err="1">
                <a:solidFill>
                  <a:srgbClr val="FF00FF"/>
                </a:solidFill>
                <a:latin typeface="Consolas" pitchFamily="49" charset="0"/>
                <a:cs typeface="Consolas" pitchFamily="49" charset="0"/>
              </a:rPr>
              <a:t>blockDim</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 {</a:t>
            </a:r>
          </a:p>
          <a:p>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sdata</a:t>
            </a:r>
            <a:r>
              <a:rPr lang="en-US" dirty="0">
                <a:solidFill>
                  <a:prstClr val="black"/>
                </a:solidFill>
                <a:latin typeface="Consolas" pitchFamily="49" charset="0"/>
                <a:cs typeface="Consolas" pitchFamily="49" charset="0"/>
              </a:rPr>
              <a:t>[index] += </a:t>
            </a:r>
            <a:r>
              <a:rPr lang="en-US" dirty="0" err="1">
                <a:solidFill>
                  <a:prstClr val="black"/>
                </a:solidFill>
                <a:latin typeface="Consolas" pitchFamily="49" charset="0"/>
                <a:cs typeface="Consolas" pitchFamily="49" charset="0"/>
              </a:rPr>
              <a:t>sdata</a:t>
            </a:r>
            <a:r>
              <a:rPr lang="en-US" dirty="0">
                <a:solidFill>
                  <a:prstClr val="black"/>
                </a:solidFill>
                <a:latin typeface="Consolas" pitchFamily="49" charset="0"/>
                <a:cs typeface="Consolas" pitchFamily="49" charset="0"/>
              </a:rPr>
              <a:t>[index + s];</a:t>
            </a:r>
          </a:p>
          <a:p>
            <a:r>
              <a:rPr lang="en-US" dirty="0">
                <a:solidFill>
                  <a:prstClr val="black"/>
                </a:solidFill>
                <a:latin typeface="Consolas" pitchFamily="49" charset="0"/>
                <a:cs typeface="Consolas" pitchFamily="49" charset="0"/>
              </a:rPr>
              <a:t>    }</a:t>
            </a:r>
          </a:p>
          <a:p>
            <a:r>
              <a:rPr lang="en-US" dirty="0">
                <a:solidFill>
                  <a:prstClr val="black"/>
                </a:solidFill>
                <a:latin typeface="Consolas" pitchFamily="49" charset="0"/>
                <a:cs typeface="Consolas" pitchFamily="49" charset="0"/>
              </a:rPr>
              <a:t>    </a:t>
            </a:r>
            <a:r>
              <a:rPr lang="en-US" dirty="0">
                <a:solidFill>
                  <a:srgbClr val="FF00FF"/>
                </a:solidFill>
                <a:latin typeface="Consolas" pitchFamily="49" charset="0"/>
                <a:cs typeface="Consolas" pitchFamily="49" charset="0"/>
              </a:rPr>
              <a:t>__</a:t>
            </a:r>
            <a:r>
              <a:rPr lang="en-US" dirty="0" err="1">
                <a:solidFill>
                  <a:srgbClr val="FF00FF"/>
                </a:solidFill>
                <a:latin typeface="Consolas" pitchFamily="49" charset="0"/>
                <a:cs typeface="Consolas" pitchFamily="49" charset="0"/>
              </a:rPr>
              <a:t>syncthreads</a:t>
            </a:r>
            <a:r>
              <a:rPr lang="en-US" dirty="0">
                <a:solidFill>
                  <a:prstClr val="black"/>
                </a:solidFill>
                <a:latin typeface="Consolas" pitchFamily="49" charset="0"/>
                <a:cs typeface="Consolas" pitchFamily="49" charset="0"/>
              </a:rPr>
              <a:t>();</a:t>
            </a:r>
          </a:p>
          <a:p>
            <a:r>
              <a:rPr lang="en-US" dirty="0">
                <a:solidFill>
                  <a:prstClr val="black"/>
                </a:solidFill>
                <a:latin typeface="Consolas" pitchFamily="49" charset="0"/>
                <a:cs typeface="Consolas" pitchFamily="49" charset="0"/>
              </a:rPr>
              <a:t>}</a:t>
            </a:r>
          </a:p>
        </p:txBody>
      </p:sp>
      <p:sp>
        <p:nvSpPr>
          <p:cNvPr id="4" name="Rectangle 3"/>
          <p:cNvSpPr/>
          <p:nvPr/>
        </p:nvSpPr>
        <p:spPr>
          <a:xfrm>
            <a:off x="1828800" y="4651138"/>
            <a:ext cx="6934200" cy="1754326"/>
          </a:xfrm>
          <a:prstGeom prst="rect">
            <a:avLst/>
          </a:prstGeom>
          <a:solidFill>
            <a:schemeClr val="bg1">
              <a:lumMod val="85000"/>
            </a:schemeClr>
          </a:solidFill>
        </p:spPr>
        <p:txBody>
          <a:bodyPr wrap="square">
            <a:spAutoFit/>
          </a:bodyPr>
          <a:lstStyle/>
          <a:p>
            <a:r>
              <a:rPr lang="en-US" dirty="0">
                <a:solidFill>
                  <a:srgbClr val="0000FF"/>
                </a:solidFill>
                <a:latin typeface="Consolas" pitchFamily="49" charset="0"/>
                <a:cs typeface="Consolas" pitchFamily="49" charset="0"/>
              </a:rPr>
              <a:t>for</a:t>
            </a:r>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unsigned</a:t>
            </a:r>
            <a:r>
              <a:rPr lang="en-US" dirty="0">
                <a:solidFill>
                  <a:prstClr val="black"/>
                </a:solidFill>
                <a:latin typeface="Consolas" pitchFamily="49" charset="0"/>
                <a:cs typeface="Consolas" pitchFamily="49" charset="0"/>
              </a:rPr>
              <a:t> </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s=</a:t>
            </a:r>
            <a:r>
              <a:rPr lang="en-US" dirty="0" err="1">
                <a:solidFill>
                  <a:srgbClr val="FF00FF"/>
                </a:solidFill>
                <a:latin typeface="Consolas" pitchFamily="49" charset="0"/>
                <a:cs typeface="Consolas" pitchFamily="49" charset="0"/>
              </a:rPr>
              <a:t>blockDim</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/2; s&gt;0; s&gt;&gt;=1) {</a:t>
            </a:r>
          </a:p>
          <a:p>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if</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&lt; s) {</a:t>
            </a:r>
          </a:p>
          <a:p>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sdata</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 </a:t>
            </a:r>
            <a:r>
              <a:rPr lang="en-US" dirty="0" err="1">
                <a:solidFill>
                  <a:prstClr val="black"/>
                </a:solidFill>
                <a:latin typeface="Consolas" pitchFamily="49" charset="0"/>
                <a:cs typeface="Consolas" pitchFamily="49" charset="0"/>
              </a:rPr>
              <a:t>sdata</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 s];</a:t>
            </a:r>
          </a:p>
          <a:p>
            <a:r>
              <a:rPr lang="en-US" dirty="0">
                <a:solidFill>
                  <a:prstClr val="black"/>
                </a:solidFill>
                <a:latin typeface="Consolas" pitchFamily="49" charset="0"/>
                <a:cs typeface="Consolas" pitchFamily="49" charset="0"/>
              </a:rPr>
              <a:t>    }</a:t>
            </a:r>
          </a:p>
          <a:p>
            <a:r>
              <a:rPr lang="en-US" dirty="0">
                <a:solidFill>
                  <a:prstClr val="black"/>
                </a:solidFill>
                <a:latin typeface="Consolas" pitchFamily="49" charset="0"/>
                <a:cs typeface="Consolas" pitchFamily="49" charset="0"/>
              </a:rPr>
              <a:t>    </a:t>
            </a:r>
            <a:r>
              <a:rPr lang="en-US" dirty="0">
                <a:solidFill>
                  <a:srgbClr val="FF00FF"/>
                </a:solidFill>
                <a:latin typeface="Consolas" pitchFamily="49" charset="0"/>
                <a:cs typeface="Consolas" pitchFamily="49" charset="0"/>
              </a:rPr>
              <a:t>__</a:t>
            </a:r>
            <a:r>
              <a:rPr lang="en-US" dirty="0" err="1">
                <a:solidFill>
                  <a:srgbClr val="FF00FF"/>
                </a:solidFill>
                <a:latin typeface="Consolas" pitchFamily="49" charset="0"/>
                <a:cs typeface="Consolas" pitchFamily="49" charset="0"/>
              </a:rPr>
              <a:t>syncthreads</a:t>
            </a:r>
            <a:r>
              <a:rPr lang="en-US" dirty="0">
                <a:solidFill>
                  <a:prstClr val="black"/>
                </a:solidFill>
                <a:latin typeface="Consolas" pitchFamily="49" charset="0"/>
                <a:cs typeface="Consolas" pitchFamily="49" charset="0"/>
              </a:rPr>
              <a:t>();</a:t>
            </a:r>
          </a:p>
          <a:p>
            <a:r>
              <a:rPr lang="en-US" dirty="0">
                <a:solidFill>
                  <a:prstClr val="black"/>
                </a:solidFill>
                <a:latin typeface="Consolas" pitchFamily="49" charset="0"/>
                <a:cs typeface="Consolas" pitchFamily="49" charset="0"/>
              </a:rPr>
              <a:t>}</a:t>
            </a:r>
          </a:p>
        </p:txBody>
      </p:sp>
      <p:sp>
        <p:nvSpPr>
          <p:cNvPr id="8" name="Rectangle 7"/>
          <p:cNvSpPr/>
          <p:nvPr/>
        </p:nvSpPr>
        <p:spPr>
          <a:xfrm>
            <a:off x="38100" y="6627168"/>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
        <p:nvSpPr>
          <p:cNvPr id="2" name="Rectangle 1"/>
          <p:cNvSpPr/>
          <p:nvPr/>
        </p:nvSpPr>
        <p:spPr>
          <a:xfrm>
            <a:off x="7770707" y="5333777"/>
            <a:ext cx="2843873" cy="1015663"/>
          </a:xfrm>
          <a:prstGeom prst="rect">
            <a:avLst/>
          </a:prstGeom>
          <a:solidFill>
            <a:schemeClr val="bg1"/>
          </a:solidFill>
          <a:ln>
            <a:solidFill>
              <a:srgbClr val="C00000"/>
            </a:solidFill>
          </a:ln>
        </p:spPr>
        <p:txBody>
          <a:bodyPr wrap="square">
            <a:spAutoFit/>
          </a:bodyPr>
          <a:lstStyle/>
          <a:p>
            <a:pPr marL="171450" indent="-171450">
              <a:buFontTx/>
              <a:buChar char="-"/>
            </a:pPr>
            <a:r>
              <a:rPr lang="en-US" sz="1200" dirty="0"/>
              <a:t>First you go out 1/2 the block size to match a thread with its second operand</a:t>
            </a:r>
          </a:p>
          <a:p>
            <a:pPr marL="171450" indent="-171450">
              <a:buFontTx/>
              <a:buChar char="-"/>
            </a:pPr>
            <a:r>
              <a:rPr lang="en-US" sz="1200" dirty="0"/>
              <a:t>Then you go out 1/4 of the block size</a:t>
            </a:r>
          </a:p>
          <a:p>
            <a:pPr marL="171450" indent="-171450">
              <a:buFontTx/>
              <a:buChar char="-"/>
            </a:pPr>
            <a:r>
              <a:rPr lang="en-US" sz="1200" dirty="0"/>
              <a:t>Then you go out 1/8 of the block size</a:t>
            </a:r>
          </a:p>
          <a:p>
            <a:pPr marL="171450" indent="-171450">
              <a:buFontTx/>
              <a:buChar char="-"/>
            </a:pPr>
            <a:r>
              <a:rPr lang="en-US" sz="1200" dirty="0"/>
              <a:t>Etc.</a:t>
            </a:r>
          </a:p>
        </p:txBody>
      </p:sp>
    </p:spTree>
    <p:extLst>
      <p:ext uri="{BB962C8B-B14F-4D97-AF65-F5344CB8AC3E}">
        <p14:creationId xmlns:p14="http://schemas.microsoft.com/office/powerpoint/2010/main" val="3681563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8" grpId="0"/>
      <p:bldP spid="4" grpId="0" animBg="1"/>
      <p:bldP spid="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p:txBody>
          <a:bodyPr/>
          <a:lstStyle/>
          <a:p>
            <a:pPr eaLnBrk="1" hangingPunct="1">
              <a:defRPr/>
            </a:pPr>
            <a:r>
              <a:rPr lang="en-US" sz="3000" dirty="0"/>
              <a:t>Performance for 4M element reduction</a:t>
            </a:r>
          </a:p>
        </p:txBody>
      </p:sp>
      <p:sp>
        <p:nvSpPr>
          <p:cNvPr id="2048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r" eaLnBrk="1" hangingPunct="1"/>
            <a:fld id="{2E106B41-D010-4FF5-9EE9-15155D6DF672}" type="slidenum">
              <a:rPr lang="en-US" smtClean="0">
                <a:solidFill>
                  <a:schemeClr val="tx2"/>
                </a:solidFill>
              </a:rPr>
              <a:pPr algn="r" eaLnBrk="1" hangingPunct="1"/>
              <a:t>36</a:t>
            </a:fld>
            <a:endParaRPr lang="en-US" dirty="0">
              <a:solidFill>
                <a:schemeClr val="tx2"/>
              </a:solidFill>
            </a:endParaRPr>
          </a:p>
        </p:txBody>
      </p:sp>
      <p:graphicFrame>
        <p:nvGraphicFramePr>
          <p:cNvPr id="356394" name="Group 42"/>
          <p:cNvGraphicFramePr>
            <a:graphicFrameLocks noGrp="1"/>
          </p:cNvGraphicFramePr>
          <p:nvPr>
            <p:ph idx="4294967295"/>
            <p:extLst/>
          </p:nvPr>
        </p:nvGraphicFramePr>
        <p:xfrm>
          <a:off x="1949450" y="2486547"/>
          <a:ext cx="8305800" cy="2114550"/>
        </p:xfrm>
        <a:graphic>
          <a:graphicData uri="http://schemas.openxmlformats.org/drawingml/2006/table">
            <a:tbl>
              <a:tblPr/>
              <a:tblGrid>
                <a:gridCol w="23622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tblGrid>
              <a:tr h="762000">
                <a:tc>
                  <a:txBody>
                    <a:body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Kernel 1: </a:t>
                      </a:r>
                      <a:br>
                        <a:rPr kumimoji="0" lang="en-US" sz="2000" b="1" i="0" u="none" strike="noStrike" cap="none" normalizeH="0" baseline="0">
                          <a:ln>
                            <a:noFill/>
                          </a:ln>
                          <a:solidFill>
                            <a:schemeClr val="tx1"/>
                          </a:solidFill>
                          <a:effectLst/>
                          <a:latin typeface="Arial" charset="0"/>
                        </a:rPr>
                      </a:br>
                      <a:r>
                        <a:rPr kumimoji="0" lang="en-US" sz="1200" b="1" i="0" u="none" strike="noStrike" cap="none" normalizeH="0" baseline="0">
                          <a:ln>
                            <a:noFill/>
                          </a:ln>
                          <a:solidFill>
                            <a:schemeClr val="tx1"/>
                          </a:solidFill>
                          <a:effectLst/>
                          <a:latin typeface="Arial" charset="0"/>
                        </a:rPr>
                        <a:t>interleaved addressing</a:t>
                      </a:r>
                      <a:br>
                        <a:rPr kumimoji="0" lang="en-US" sz="1200" b="1" i="0" u="none" strike="noStrike" cap="none" normalizeH="0" baseline="0">
                          <a:ln>
                            <a:noFill/>
                          </a:ln>
                          <a:solidFill>
                            <a:schemeClr val="tx1"/>
                          </a:solidFill>
                          <a:effectLst/>
                          <a:latin typeface="Arial" charset="0"/>
                        </a:rPr>
                      </a:br>
                      <a:r>
                        <a:rPr kumimoji="0" lang="en-US" sz="1200" b="1" i="0" u="none" strike="noStrike" cap="none" normalizeH="0" baseline="0">
                          <a:ln>
                            <a:noFill/>
                          </a:ln>
                          <a:solidFill>
                            <a:schemeClr val="tx1"/>
                          </a:solidFill>
                          <a:effectLst/>
                          <a:latin typeface="Arial" charset="0"/>
                        </a:rPr>
                        <a:t>with divergent branching</a:t>
                      </a:r>
                    </a:p>
                  </a:txBody>
                  <a:tcPr horzOverflow="overflow">
                    <a:lnL cap="flat">
                      <a:noFill/>
                    </a:lnL>
                    <a:lnR>
                      <a:noFill/>
                    </a:lnR>
                    <a:lnT cap="fla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8.054 ms</a:t>
                      </a:r>
                    </a:p>
                  </a:txBody>
                  <a:tcPr anchor="ctr" horzOverflow="overflow">
                    <a:lnL>
                      <a:noFill/>
                    </a:lnL>
                    <a:lnR>
                      <a:noFill/>
                    </a:lnR>
                    <a:lnT cap="fla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2.083 GB/s</a:t>
                      </a:r>
                    </a:p>
                  </a:txBody>
                  <a:tcPr anchor="ctr" horzOverflow="overflow">
                    <a:lnL>
                      <a:noFill/>
                    </a:lnL>
                    <a:lnR>
                      <a:noFill/>
                    </a:lnR>
                    <a:lnT cap="fla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endParaRPr kumimoji="0" lang="en-US" sz="2000" b="1" i="0" u="none" strike="noStrike" cap="none" normalizeH="0" baseline="0">
                        <a:ln>
                          <a:noFill/>
                        </a:ln>
                        <a:solidFill>
                          <a:schemeClr val="tx1"/>
                        </a:solidFill>
                        <a:effectLst/>
                        <a:latin typeface="Arial" charset="0"/>
                      </a:endParaRPr>
                    </a:p>
                  </a:txBody>
                  <a:tcPr anchor="ctr" horzOverflow="overflow">
                    <a:lnL>
                      <a:noFill/>
                    </a:lnL>
                    <a:lnR>
                      <a:noFill/>
                    </a:lnR>
                    <a:lnT cap="fla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endParaRPr kumimoji="0" lang="en-US" sz="2000" b="1" i="0" u="none" strike="noStrike" cap="none" normalizeH="0" baseline="0">
                        <a:ln>
                          <a:noFill/>
                        </a:ln>
                        <a:solidFill>
                          <a:schemeClr val="tx1"/>
                        </a:solidFill>
                        <a:effectLst/>
                        <a:latin typeface="Arial" charset="0"/>
                      </a:endParaRPr>
                    </a:p>
                  </a:txBody>
                  <a:tcPr anchor="ctr" horzOverflow="overflow">
                    <a:lnL>
                      <a:noFill/>
                    </a:lnL>
                    <a:lnR cap="flat">
                      <a:noFill/>
                    </a:lnR>
                    <a:lnT cap="flat">
                      <a:noFill/>
                    </a:lnT>
                    <a:lnB>
                      <a:noFill/>
                    </a:lnB>
                    <a:lnTlToBr>
                      <a:noFill/>
                    </a:lnTlToBr>
                    <a:lnBlToTr>
                      <a:noFill/>
                    </a:lnBlToTr>
                    <a:solidFill>
                      <a:schemeClr val="tx2">
                        <a:alpha val="50000"/>
                      </a:schemeClr>
                    </a:solidFill>
                  </a:tcPr>
                </a:tc>
                <a:extLst>
                  <a:ext uri="{0D108BD9-81ED-4DB2-BD59-A6C34878D82A}">
                    <a16:rowId xmlns:a16="http://schemas.microsoft.com/office/drawing/2014/main" val="10000"/>
                  </a:ext>
                </a:extLst>
              </a:tr>
              <a:tr h="590550">
                <a:tc>
                  <a:txBody>
                    <a:body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Kernel 2:</a:t>
                      </a:r>
                      <a:br>
                        <a:rPr kumimoji="0" lang="en-US" sz="2000" b="1" i="0" u="none" strike="noStrike" cap="none" normalizeH="0" baseline="0">
                          <a:ln>
                            <a:noFill/>
                          </a:ln>
                          <a:solidFill>
                            <a:schemeClr val="tx1"/>
                          </a:solidFill>
                          <a:effectLst/>
                          <a:latin typeface="Arial" charset="0"/>
                        </a:rPr>
                      </a:br>
                      <a:r>
                        <a:rPr kumimoji="0" lang="en-US" sz="1200" b="1" i="0" u="none" strike="noStrike" cap="none" normalizeH="0" baseline="0">
                          <a:ln>
                            <a:noFill/>
                          </a:ln>
                          <a:solidFill>
                            <a:schemeClr val="tx1"/>
                          </a:solidFill>
                          <a:effectLst/>
                          <a:latin typeface="Arial" charset="0"/>
                        </a:rPr>
                        <a:t>interleaved addressing</a:t>
                      </a:r>
                      <a:br>
                        <a:rPr kumimoji="0" lang="en-US" sz="1200" b="1" i="0" u="none" strike="noStrike" cap="none" normalizeH="0" baseline="0">
                          <a:ln>
                            <a:noFill/>
                          </a:ln>
                          <a:solidFill>
                            <a:schemeClr val="tx1"/>
                          </a:solidFill>
                          <a:effectLst/>
                          <a:latin typeface="Arial" charset="0"/>
                        </a:rPr>
                      </a:br>
                      <a:r>
                        <a:rPr kumimoji="0" lang="en-US" sz="1200" b="1" i="0" u="none" strike="noStrike" cap="none" normalizeH="0" baseline="0">
                          <a:ln>
                            <a:noFill/>
                          </a:ln>
                          <a:solidFill>
                            <a:schemeClr val="tx1"/>
                          </a:solidFill>
                          <a:effectLst/>
                          <a:latin typeface="Arial" charset="0"/>
                        </a:rPr>
                        <a:t>with bank conflicts</a:t>
                      </a:r>
                    </a:p>
                  </a:txBody>
                  <a:tcPr horzOverflow="overflow">
                    <a:lnL cap="flat">
                      <a:noFill/>
                    </a:lnL>
                    <a:lnR>
                      <a:noFill/>
                    </a:lnR>
                    <a:lnT>
                      <a:noFill/>
                    </a:lnT>
                    <a:lnB>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3.456 ms</a:t>
                      </a:r>
                    </a:p>
                  </a:txBody>
                  <a:tcPr anchor="ctr" horzOverflow="overflow">
                    <a:lnL>
                      <a:noFill/>
                    </a:lnL>
                    <a:lnR>
                      <a:noFill/>
                    </a:lnR>
                    <a:lnT>
                      <a:noFill/>
                    </a:lnT>
                    <a:lnB>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4.854 GB/s</a:t>
                      </a:r>
                    </a:p>
                  </a:txBody>
                  <a:tcPr anchor="ctr" horzOverflow="overflow">
                    <a:lnL>
                      <a:noFill/>
                    </a:lnL>
                    <a:lnR>
                      <a:noFill/>
                    </a:lnR>
                    <a:lnT>
                      <a:noFill/>
                    </a:lnT>
                    <a:lnB>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2.33x</a:t>
                      </a:r>
                    </a:p>
                  </a:txBody>
                  <a:tcPr anchor="ctr" horzOverflow="overflow">
                    <a:lnL>
                      <a:noFill/>
                    </a:lnL>
                    <a:lnR>
                      <a:noFill/>
                    </a:lnR>
                    <a:lnT>
                      <a:noFill/>
                    </a:lnT>
                    <a:lnB>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2.33x</a:t>
                      </a:r>
                    </a:p>
                  </a:txBody>
                  <a:tcPr anchor="ctr" horzOverflow="overflow">
                    <a:lnL>
                      <a:noFill/>
                    </a:lnL>
                    <a:lnR cap="flat">
                      <a:noFill/>
                    </a:lnR>
                    <a:lnT>
                      <a:noFill/>
                    </a:lnT>
                    <a:lnB>
                      <a:noFill/>
                    </a:lnB>
                    <a:lnTlToBr>
                      <a:noFill/>
                    </a:lnTlToBr>
                    <a:lnBlToTr>
                      <a:noFill/>
                    </a:lnBlToTr>
                    <a:solidFill>
                      <a:schemeClr val="hlink">
                        <a:alpha val="50000"/>
                      </a:schemeClr>
                    </a:solidFill>
                  </a:tcPr>
                </a:tc>
                <a:extLst>
                  <a:ext uri="{0D108BD9-81ED-4DB2-BD59-A6C34878D82A}">
                    <a16:rowId xmlns:a16="http://schemas.microsoft.com/office/drawing/2014/main" val="10001"/>
                  </a:ext>
                </a:extLst>
              </a:tr>
              <a:tr h="590550">
                <a:tc>
                  <a:txBody>
                    <a:body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Kernel 3:</a:t>
                      </a:r>
                      <a:br>
                        <a:rPr kumimoji="0" lang="en-US" sz="2000" b="1" i="0" u="none" strike="noStrike" cap="none" normalizeH="0" baseline="0">
                          <a:ln>
                            <a:noFill/>
                          </a:ln>
                          <a:solidFill>
                            <a:schemeClr val="tx1"/>
                          </a:solidFill>
                          <a:effectLst/>
                          <a:latin typeface="Arial" charset="0"/>
                        </a:rPr>
                      </a:br>
                      <a:r>
                        <a:rPr kumimoji="0" lang="en-US" sz="1200" b="1" i="0" u="none" strike="noStrike" cap="none" normalizeH="0" baseline="0">
                          <a:ln>
                            <a:noFill/>
                          </a:ln>
                          <a:solidFill>
                            <a:schemeClr val="tx1"/>
                          </a:solidFill>
                          <a:effectLst/>
                          <a:latin typeface="Arial" charset="0"/>
                        </a:rPr>
                        <a:t>sequential addressing</a:t>
                      </a:r>
                      <a:endParaRPr kumimoji="0" lang="en-US" sz="700" b="1" i="0" u="none" strike="noStrike" cap="none" normalizeH="0" baseline="0">
                        <a:ln>
                          <a:noFill/>
                        </a:ln>
                        <a:solidFill>
                          <a:schemeClr val="tx1"/>
                        </a:solidFill>
                        <a:effectLst/>
                        <a:latin typeface="Arial" charset="0"/>
                      </a:endParaRPr>
                    </a:p>
                  </a:txBody>
                  <a:tcPr horzOverflow="overflow">
                    <a:lnL cap="flat">
                      <a:noFill/>
                    </a:lnL>
                    <a:lnR>
                      <a:noFill/>
                    </a:lnR>
                    <a:lnT>
                      <a:noFill/>
                    </a:lnT>
                    <a:lnB cap="flat">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1.722 ms</a:t>
                      </a:r>
                    </a:p>
                  </a:txBody>
                  <a:tcPr anchor="ctr" horzOverflow="overflow">
                    <a:lnL>
                      <a:noFill/>
                    </a:lnL>
                    <a:lnR>
                      <a:noFill/>
                    </a:lnR>
                    <a:lnT>
                      <a:noFill/>
                    </a:lnT>
                    <a:lnB cap="flat">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9.741 GB/s</a:t>
                      </a:r>
                    </a:p>
                  </a:txBody>
                  <a:tcPr anchor="ctr" horzOverflow="overflow">
                    <a:lnL>
                      <a:noFill/>
                    </a:lnL>
                    <a:lnR>
                      <a:noFill/>
                    </a:lnR>
                    <a:lnT>
                      <a:noFill/>
                    </a:lnT>
                    <a:lnB cap="flat">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2.01x</a:t>
                      </a:r>
                    </a:p>
                  </a:txBody>
                  <a:tcPr anchor="ctr" horzOverflow="overflow">
                    <a:lnL>
                      <a:noFill/>
                    </a:lnL>
                    <a:lnR>
                      <a:noFill/>
                    </a:lnR>
                    <a:lnT>
                      <a:noFill/>
                    </a:lnT>
                    <a:lnB cap="flat">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dirty="0">
                          <a:ln>
                            <a:noFill/>
                          </a:ln>
                          <a:solidFill>
                            <a:schemeClr val="tx1"/>
                          </a:solidFill>
                          <a:effectLst/>
                          <a:latin typeface="Arial" charset="0"/>
                        </a:rPr>
                        <a:t>4.68x</a:t>
                      </a:r>
                    </a:p>
                  </a:txBody>
                  <a:tcPr anchor="ctr" horzOverflow="overflow">
                    <a:lnL>
                      <a:noFill/>
                    </a:lnL>
                    <a:lnR cap="flat">
                      <a:noFill/>
                    </a:lnR>
                    <a:lnT>
                      <a:noFill/>
                    </a:lnT>
                    <a:lnB cap="flat">
                      <a:noFill/>
                    </a:lnB>
                    <a:lnTlToBr>
                      <a:noFill/>
                    </a:lnTlToBr>
                    <a:lnBlToTr>
                      <a:noFill/>
                    </a:lnBlToTr>
                    <a:solidFill>
                      <a:schemeClr val="tx2">
                        <a:alpha val="50000"/>
                      </a:schemeClr>
                    </a:solidFill>
                  </a:tcPr>
                </a:tc>
                <a:extLst>
                  <a:ext uri="{0D108BD9-81ED-4DB2-BD59-A6C34878D82A}">
                    <a16:rowId xmlns:a16="http://schemas.microsoft.com/office/drawing/2014/main" val="10002"/>
                  </a:ext>
                </a:extLst>
              </a:tr>
            </a:tbl>
          </a:graphicData>
        </a:graphic>
      </p:graphicFrame>
      <p:sp>
        <p:nvSpPr>
          <p:cNvPr id="20500" name="Text Box 38"/>
          <p:cNvSpPr txBox="1">
            <a:spLocks noChangeArrowheads="1"/>
          </p:cNvSpPr>
          <p:nvPr/>
        </p:nvSpPr>
        <p:spPr bwMode="auto">
          <a:xfrm>
            <a:off x="7689850" y="1771650"/>
            <a:ext cx="1149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b="1"/>
              <a:t>Step</a:t>
            </a:r>
            <a:br>
              <a:rPr lang="en-US" b="1"/>
            </a:br>
            <a:r>
              <a:rPr lang="en-US" b="1"/>
              <a:t>Speedup</a:t>
            </a:r>
          </a:p>
        </p:txBody>
      </p:sp>
      <p:sp>
        <p:nvSpPr>
          <p:cNvPr id="20501" name="Text Box 39"/>
          <p:cNvSpPr txBox="1">
            <a:spLocks noChangeArrowheads="1"/>
          </p:cNvSpPr>
          <p:nvPr/>
        </p:nvSpPr>
        <p:spPr bwMode="auto">
          <a:xfrm>
            <a:off x="6191250" y="2000251"/>
            <a:ext cx="1352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b="1"/>
              <a:t>Bandwidth</a:t>
            </a:r>
          </a:p>
        </p:txBody>
      </p:sp>
      <p:sp>
        <p:nvSpPr>
          <p:cNvPr id="20502" name="Text Box 40"/>
          <p:cNvSpPr txBox="1">
            <a:spLocks noChangeArrowheads="1"/>
          </p:cNvSpPr>
          <p:nvPr/>
        </p:nvSpPr>
        <p:spPr bwMode="auto">
          <a:xfrm>
            <a:off x="4189414" y="2000251"/>
            <a:ext cx="16779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b="1"/>
              <a:t>Time (2</a:t>
            </a:r>
            <a:r>
              <a:rPr lang="en-US" b="1" baseline="30000"/>
              <a:t>22 </a:t>
            </a:r>
            <a:r>
              <a:rPr lang="en-US" b="1"/>
              <a:t>ints)</a:t>
            </a:r>
          </a:p>
        </p:txBody>
      </p:sp>
      <p:sp>
        <p:nvSpPr>
          <p:cNvPr id="20503" name="Text Box 41"/>
          <p:cNvSpPr txBox="1">
            <a:spLocks noChangeArrowheads="1"/>
          </p:cNvSpPr>
          <p:nvPr/>
        </p:nvSpPr>
        <p:spPr bwMode="auto">
          <a:xfrm>
            <a:off x="8839200" y="1771650"/>
            <a:ext cx="14160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b="1"/>
              <a:t>Cumulative</a:t>
            </a:r>
            <a:br>
              <a:rPr lang="en-US" b="1"/>
            </a:br>
            <a:r>
              <a:rPr lang="en-US" b="1"/>
              <a:t>Speedup</a:t>
            </a:r>
          </a:p>
        </p:txBody>
      </p:sp>
      <p:sp>
        <p:nvSpPr>
          <p:cNvPr id="9" name="Rectangle 8"/>
          <p:cNvSpPr/>
          <p:nvPr/>
        </p:nvSpPr>
        <p:spPr>
          <a:xfrm>
            <a:off x="0" y="6627168"/>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335148196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7" name="Rectangle 5"/>
          <p:cNvSpPr>
            <a:spLocks noGrp="1" noChangeArrowheads="1"/>
          </p:cNvSpPr>
          <p:nvPr>
            <p:ph type="title"/>
          </p:nvPr>
        </p:nvSpPr>
        <p:spPr/>
        <p:txBody>
          <a:bodyPr/>
          <a:lstStyle/>
          <a:p>
            <a:pPr eaLnBrk="1" hangingPunct="1">
              <a:defRPr/>
            </a:pPr>
            <a:r>
              <a:rPr lang="en-US" dirty="0"/>
              <a:t>Idle Threads…</a:t>
            </a:r>
          </a:p>
        </p:txBody>
      </p:sp>
      <p:sp>
        <p:nvSpPr>
          <p:cNvPr id="2150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r" eaLnBrk="1" hangingPunct="1"/>
            <a:fld id="{99B8979B-6272-4E31-921A-34300E93AF79}" type="slidenum">
              <a:rPr lang="en-US" smtClean="0">
                <a:solidFill>
                  <a:schemeClr val="tx2"/>
                </a:solidFill>
              </a:rPr>
              <a:pPr algn="r" eaLnBrk="1" hangingPunct="1"/>
              <a:t>37</a:t>
            </a:fld>
            <a:endParaRPr lang="en-US" dirty="0">
              <a:solidFill>
                <a:schemeClr val="tx2"/>
              </a:solidFill>
            </a:endParaRPr>
          </a:p>
        </p:txBody>
      </p:sp>
      <p:sp>
        <p:nvSpPr>
          <p:cNvPr id="8" name="Rectangle 7"/>
          <p:cNvSpPr/>
          <p:nvPr/>
        </p:nvSpPr>
        <p:spPr>
          <a:xfrm>
            <a:off x="2590800" y="2514600"/>
            <a:ext cx="6934200" cy="1754326"/>
          </a:xfrm>
          <a:prstGeom prst="rect">
            <a:avLst/>
          </a:prstGeom>
          <a:solidFill>
            <a:schemeClr val="bg1">
              <a:lumMod val="85000"/>
            </a:schemeClr>
          </a:solidFill>
        </p:spPr>
        <p:txBody>
          <a:bodyPr wrap="square">
            <a:spAutoFit/>
          </a:bodyPr>
          <a:lstStyle/>
          <a:p>
            <a:r>
              <a:rPr lang="en-US" dirty="0">
                <a:solidFill>
                  <a:srgbClr val="0000FF"/>
                </a:solidFill>
                <a:latin typeface="Consolas" pitchFamily="49" charset="0"/>
                <a:cs typeface="Consolas" pitchFamily="49" charset="0"/>
              </a:rPr>
              <a:t>for</a:t>
            </a:r>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unsigned</a:t>
            </a:r>
            <a:r>
              <a:rPr lang="en-US" dirty="0">
                <a:solidFill>
                  <a:prstClr val="black"/>
                </a:solidFill>
                <a:latin typeface="Consolas" pitchFamily="49" charset="0"/>
                <a:cs typeface="Consolas" pitchFamily="49" charset="0"/>
              </a:rPr>
              <a:t> </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s=</a:t>
            </a:r>
            <a:r>
              <a:rPr lang="en-US" dirty="0" err="1">
                <a:solidFill>
                  <a:srgbClr val="FF00FF"/>
                </a:solidFill>
                <a:latin typeface="Consolas" pitchFamily="49" charset="0"/>
                <a:cs typeface="Consolas" pitchFamily="49" charset="0"/>
              </a:rPr>
              <a:t>blockDim</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/2; s&gt;0; s&gt;&gt;=1) {</a:t>
            </a:r>
          </a:p>
          <a:p>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if</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&lt; s) {</a:t>
            </a:r>
          </a:p>
          <a:p>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sdata</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 </a:t>
            </a:r>
            <a:r>
              <a:rPr lang="en-US" dirty="0" err="1">
                <a:solidFill>
                  <a:prstClr val="black"/>
                </a:solidFill>
                <a:latin typeface="Consolas" pitchFamily="49" charset="0"/>
                <a:cs typeface="Consolas" pitchFamily="49" charset="0"/>
              </a:rPr>
              <a:t>sdata</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 s];</a:t>
            </a:r>
          </a:p>
          <a:p>
            <a:r>
              <a:rPr lang="en-US" dirty="0">
                <a:solidFill>
                  <a:prstClr val="black"/>
                </a:solidFill>
                <a:latin typeface="Consolas" pitchFamily="49" charset="0"/>
                <a:cs typeface="Consolas" pitchFamily="49" charset="0"/>
              </a:rPr>
              <a:t>    }</a:t>
            </a:r>
          </a:p>
          <a:p>
            <a:r>
              <a:rPr lang="en-US" dirty="0">
                <a:solidFill>
                  <a:prstClr val="black"/>
                </a:solidFill>
                <a:latin typeface="Consolas" pitchFamily="49" charset="0"/>
                <a:cs typeface="Consolas" pitchFamily="49" charset="0"/>
              </a:rPr>
              <a:t>    </a:t>
            </a:r>
            <a:r>
              <a:rPr lang="en-US" dirty="0">
                <a:solidFill>
                  <a:srgbClr val="FF00FF"/>
                </a:solidFill>
                <a:latin typeface="Consolas" pitchFamily="49" charset="0"/>
                <a:cs typeface="Consolas" pitchFamily="49" charset="0"/>
              </a:rPr>
              <a:t>__</a:t>
            </a:r>
            <a:r>
              <a:rPr lang="en-US" dirty="0" err="1">
                <a:solidFill>
                  <a:srgbClr val="FF00FF"/>
                </a:solidFill>
                <a:latin typeface="Consolas" pitchFamily="49" charset="0"/>
                <a:cs typeface="Consolas" pitchFamily="49" charset="0"/>
              </a:rPr>
              <a:t>syncthreads</a:t>
            </a:r>
            <a:r>
              <a:rPr lang="en-US" dirty="0">
                <a:solidFill>
                  <a:prstClr val="black"/>
                </a:solidFill>
                <a:latin typeface="Consolas" pitchFamily="49" charset="0"/>
                <a:cs typeface="Consolas" pitchFamily="49" charset="0"/>
              </a:rPr>
              <a:t>();</a:t>
            </a:r>
          </a:p>
          <a:p>
            <a:r>
              <a:rPr lang="en-US" dirty="0">
                <a:solidFill>
                  <a:prstClr val="black"/>
                </a:solidFill>
                <a:latin typeface="Consolas" pitchFamily="49" charset="0"/>
                <a:cs typeface="Consolas" pitchFamily="49" charset="0"/>
              </a:rPr>
              <a:t>}</a:t>
            </a:r>
          </a:p>
        </p:txBody>
      </p:sp>
      <p:sp>
        <p:nvSpPr>
          <p:cNvPr id="9" name="Text Box 4"/>
          <p:cNvSpPr txBox="1">
            <a:spLocks noChangeArrowheads="1"/>
          </p:cNvSpPr>
          <p:nvPr/>
        </p:nvSpPr>
        <p:spPr bwMode="auto">
          <a:xfrm>
            <a:off x="1826784" y="5446337"/>
            <a:ext cx="84622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sz="2400" dirty="0">
                <a:latin typeface="+mj-lt"/>
              </a:rPr>
              <a:t>Half of the threads are idle on first loop iteration. This is wasteful…</a:t>
            </a:r>
          </a:p>
        </p:txBody>
      </p:sp>
      <p:sp>
        <p:nvSpPr>
          <p:cNvPr id="10" name="Text Box 4"/>
          <p:cNvSpPr txBox="1">
            <a:spLocks noChangeArrowheads="1"/>
          </p:cNvSpPr>
          <p:nvPr/>
        </p:nvSpPr>
        <p:spPr bwMode="auto">
          <a:xfrm>
            <a:off x="2611030" y="2055634"/>
            <a:ext cx="302777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sz="2400" dirty="0">
                <a:latin typeface="+mj-lt"/>
              </a:rPr>
              <a:t>Current solution:</a:t>
            </a:r>
          </a:p>
        </p:txBody>
      </p:sp>
      <p:sp>
        <p:nvSpPr>
          <p:cNvPr id="7" name="Rectangle 6"/>
          <p:cNvSpPr/>
          <p:nvPr/>
        </p:nvSpPr>
        <p:spPr>
          <a:xfrm>
            <a:off x="40064" y="6627168"/>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23749081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5"/>
          <p:cNvSpPr>
            <a:spLocks noGrp="1" noChangeArrowheads="1"/>
          </p:cNvSpPr>
          <p:nvPr>
            <p:ph type="title"/>
          </p:nvPr>
        </p:nvSpPr>
        <p:spPr/>
        <p:txBody>
          <a:bodyPr/>
          <a:lstStyle/>
          <a:p>
            <a:pPr eaLnBrk="1" hangingPunct="1">
              <a:defRPr/>
            </a:pPr>
            <a:r>
              <a:rPr lang="en-US" sz="3000" dirty="0"/>
              <a:t>Reduction #4: First Add During Load</a:t>
            </a:r>
          </a:p>
        </p:txBody>
      </p:sp>
      <p:sp>
        <p:nvSpPr>
          <p:cNvPr id="1536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r" eaLnBrk="1" hangingPunct="1"/>
            <a:fld id="{806E355B-A22A-4651-8E5B-42ADAE1780F6}" type="slidenum">
              <a:rPr lang="en-US" smtClean="0">
                <a:solidFill>
                  <a:schemeClr val="tx2"/>
                </a:solidFill>
              </a:rPr>
              <a:pPr algn="r" eaLnBrk="1" hangingPunct="1"/>
              <a:t>38</a:t>
            </a:fld>
            <a:endParaRPr lang="en-US" dirty="0">
              <a:solidFill>
                <a:schemeClr val="tx2"/>
              </a:solidFill>
            </a:endParaRPr>
          </a:p>
        </p:txBody>
      </p:sp>
      <p:sp>
        <p:nvSpPr>
          <p:cNvPr id="15367" name="Text Box 4"/>
          <p:cNvSpPr txBox="1">
            <a:spLocks noChangeArrowheads="1"/>
          </p:cNvSpPr>
          <p:nvPr/>
        </p:nvSpPr>
        <p:spPr bwMode="auto">
          <a:xfrm>
            <a:off x="1910542" y="1304021"/>
            <a:ext cx="20124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dirty="0">
                <a:latin typeface="+mj-lt"/>
              </a:rPr>
              <a:t>Replace single load:</a:t>
            </a:r>
          </a:p>
        </p:txBody>
      </p:sp>
      <p:sp>
        <p:nvSpPr>
          <p:cNvPr id="15368" name="Text Box 5"/>
          <p:cNvSpPr txBox="1">
            <a:spLocks noChangeArrowheads="1"/>
          </p:cNvSpPr>
          <p:nvPr/>
        </p:nvSpPr>
        <p:spPr bwMode="auto">
          <a:xfrm>
            <a:off x="1828800" y="3669268"/>
            <a:ext cx="5715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dirty="0">
                <a:latin typeface="+mj-lt"/>
              </a:rPr>
              <a:t>…With two loads and first add of the reduction:</a:t>
            </a:r>
          </a:p>
        </p:txBody>
      </p:sp>
      <p:sp>
        <p:nvSpPr>
          <p:cNvPr id="3" name="Rectangle 2"/>
          <p:cNvSpPr/>
          <p:nvPr/>
        </p:nvSpPr>
        <p:spPr>
          <a:xfrm>
            <a:off x="1905000" y="1680865"/>
            <a:ext cx="7467600" cy="1477328"/>
          </a:xfrm>
          <a:prstGeom prst="rect">
            <a:avLst/>
          </a:prstGeom>
          <a:solidFill>
            <a:schemeClr val="bg1">
              <a:lumMod val="85000"/>
            </a:schemeClr>
          </a:solidFill>
        </p:spPr>
        <p:txBody>
          <a:bodyPr wrap="square">
            <a:spAutoFit/>
          </a:bodyPr>
          <a:lstStyle/>
          <a:p>
            <a:r>
              <a:rPr lang="en-US" dirty="0">
                <a:solidFill>
                  <a:srgbClr val="008000"/>
                </a:solidFill>
                <a:latin typeface="Consolas" pitchFamily="49" charset="0"/>
                <a:cs typeface="Consolas" pitchFamily="49" charset="0"/>
              </a:rPr>
              <a:t>// each thread loads one element from global to shared </a:t>
            </a:r>
            <a:r>
              <a:rPr lang="en-US" dirty="0" err="1">
                <a:solidFill>
                  <a:srgbClr val="008000"/>
                </a:solidFill>
                <a:latin typeface="Consolas" pitchFamily="49" charset="0"/>
                <a:cs typeface="Consolas" pitchFamily="49" charset="0"/>
              </a:rPr>
              <a:t>mem</a:t>
            </a:r>
            <a:endParaRPr lang="en-US" dirty="0">
              <a:solidFill>
                <a:srgbClr val="008000"/>
              </a:solidFill>
              <a:latin typeface="Consolas" pitchFamily="49" charset="0"/>
              <a:cs typeface="Consolas" pitchFamily="49" charset="0"/>
            </a:endParaRPr>
          </a:p>
          <a:p>
            <a:r>
              <a:rPr lang="en-US" dirty="0">
                <a:solidFill>
                  <a:srgbClr val="0000FF"/>
                </a:solidFill>
                <a:latin typeface="Consolas" pitchFamily="49" charset="0"/>
                <a:cs typeface="Consolas" pitchFamily="49" charset="0"/>
              </a:rPr>
              <a:t>unsigned</a:t>
            </a:r>
            <a:r>
              <a:rPr lang="en-US" dirty="0">
                <a:solidFill>
                  <a:prstClr val="black"/>
                </a:solidFill>
                <a:latin typeface="Consolas" pitchFamily="49" charset="0"/>
                <a:cs typeface="Consolas" pitchFamily="49" charset="0"/>
              </a:rPr>
              <a:t> </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 </a:t>
            </a:r>
            <a:r>
              <a:rPr lang="en-US" dirty="0" err="1">
                <a:solidFill>
                  <a:srgbClr val="FF00FF"/>
                </a:solidFill>
                <a:latin typeface="Consolas" pitchFamily="49" charset="0"/>
                <a:cs typeface="Consolas" pitchFamily="49" charset="0"/>
              </a:rPr>
              <a:t>threadIdx</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a:t>
            </a:r>
          </a:p>
          <a:p>
            <a:r>
              <a:rPr lang="en-US" dirty="0">
                <a:solidFill>
                  <a:srgbClr val="0000FF"/>
                </a:solidFill>
                <a:latin typeface="Consolas" pitchFamily="49" charset="0"/>
                <a:cs typeface="Consolas" pitchFamily="49" charset="0"/>
              </a:rPr>
              <a:t>unsigned</a:t>
            </a:r>
            <a:r>
              <a:rPr lang="en-US" dirty="0">
                <a:solidFill>
                  <a:prstClr val="black"/>
                </a:solidFill>
                <a:latin typeface="Consolas" pitchFamily="49" charset="0"/>
                <a:cs typeface="Consolas" pitchFamily="49" charset="0"/>
              </a:rPr>
              <a:t> </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i   = </a:t>
            </a:r>
            <a:r>
              <a:rPr lang="en-US" dirty="0" err="1">
                <a:solidFill>
                  <a:srgbClr val="FF00FF"/>
                </a:solidFill>
                <a:latin typeface="Consolas" pitchFamily="49" charset="0"/>
                <a:cs typeface="Consolas" pitchFamily="49" charset="0"/>
              </a:rPr>
              <a:t>blockIdx</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a:t>
            </a:r>
            <a:r>
              <a:rPr lang="en-US" dirty="0" err="1">
                <a:solidFill>
                  <a:srgbClr val="FF00FF"/>
                </a:solidFill>
                <a:latin typeface="Consolas" pitchFamily="49" charset="0"/>
                <a:cs typeface="Consolas" pitchFamily="49" charset="0"/>
              </a:rPr>
              <a:t>blockDim</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 + </a:t>
            </a:r>
            <a:r>
              <a:rPr lang="en-US" dirty="0" err="1">
                <a:solidFill>
                  <a:srgbClr val="FF00FF"/>
                </a:solidFill>
                <a:latin typeface="Consolas" pitchFamily="49" charset="0"/>
                <a:cs typeface="Consolas" pitchFamily="49" charset="0"/>
              </a:rPr>
              <a:t>threadIdx</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a:t>
            </a:r>
          </a:p>
          <a:p>
            <a:r>
              <a:rPr lang="en-US" dirty="0" err="1">
                <a:solidFill>
                  <a:prstClr val="black"/>
                </a:solidFill>
                <a:latin typeface="Consolas" pitchFamily="49" charset="0"/>
                <a:cs typeface="Consolas" pitchFamily="49" charset="0"/>
              </a:rPr>
              <a:t>sdata</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 </a:t>
            </a:r>
            <a:r>
              <a:rPr lang="en-US" dirty="0" err="1">
                <a:solidFill>
                  <a:prstClr val="black"/>
                </a:solidFill>
                <a:latin typeface="Consolas" pitchFamily="49" charset="0"/>
                <a:cs typeface="Consolas" pitchFamily="49" charset="0"/>
              </a:rPr>
              <a:t>g_idata</a:t>
            </a:r>
            <a:r>
              <a:rPr lang="en-US" dirty="0">
                <a:solidFill>
                  <a:prstClr val="black"/>
                </a:solidFill>
                <a:latin typeface="Consolas" pitchFamily="49" charset="0"/>
                <a:cs typeface="Consolas" pitchFamily="49" charset="0"/>
              </a:rPr>
              <a:t>[i];</a:t>
            </a:r>
          </a:p>
          <a:p>
            <a:r>
              <a:rPr lang="en-US" dirty="0">
                <a:solidFill>
                  <a:srgbClr val="FF00FF"/>
                </a:solidFill>
                <a:latin typeface="Consolas" pitchFamily="49" charset="0"/>
                <a:cs typeface="Consolas" pitchFamily="49" charset="0"/>
              </a:rPr>
              <a:t>__</a:t>
            </a:r>
            <a:r>
              <a:rPr lang="en-US" dirty="0" err="1">
                <a:solidFill>
                  <a:srgbClr val="FF00FF"/>
                </a:solidFill>
                <a:latin typeface="Consolas" pitchFamily="49" charset="0"/>
                <a:cs typeface="Consolas" pitchFamily="49" charset="0"/>
              </a:rPr>
              <a:t>syncthreads</a:t>
            </a:r>
            <a:r>
              <a:rPr lang="en-US" dirty="0">
                <a:solidFill>
                  <a:prstClr val="black"/>
                </a:solidFill>
                <a:latin typeface="Consolas" pitchFamily="49" charset="0"/>
                <a:cs typeface="Consolas" pitchFamily="49" charset="0"/>
              </a:rPr>
              <a:t>();</a:t>
            </a:r>
          </a:p>
        </p:txBody>
      </p:sp>
      <p:sp>
        <p:nvSpPr>
          <p:cNvPr id="4" name="Rectangle 3"/>
          <p:cNvSpPr/>
          <p:nvPr/>
        </p:nvSpPr>
        <p:spPr>
          <a:xfrm>
            <a:off x="1828800" y="4036874"/>
            <a:ext cx="8153400" cy="1754326"/>
          </a:xfrm>
          <a:prstGeom prst="rect">
            <a:avLst/>
          </a:prstGeom>
          <a:solidFill>
            <a:schemeClr val="bg1">
              <a:lumMod val="85000"/>
            </a:schemeClr>
          </a:solidFill>
        </p:spPr>
        <p:txBody>
          <a:bodyPr wrap="square">
            <a:spAutoFit/>
          </a:bodyPr>
          <a:lstStyle/>
          <a:p>
            <a:r>
              <a:rPr lang="en-US" dirty="0">
                <a:solidFill>
                  <a:srgbClr val="008000"/>
                </a:solidFill>
                <a:latin typeface="Consolas" pitchFamily="49" charset="0"/>
                <a:cs typeface="Consolas" pitchFamily="49" charset="0"/>
              </a:rPr>
              <a:t>// perform first level of reduction upon reading from </a:t>
            </a:r>
          </a:p>
          <a:p>
            <a:r>
              <a:rPr lang="en-US" dirty="0">
                <a:solidFill>
                  <a:srgbClr val="008000"/>
                </a:solidFill>
                <a:latin typeface="Consolas" pitchFamily="49" charset="0"/>
                <a:cs typeface="Consolas" pitchFamily="49" charset="0"/>
              </a:rPr>
              <a:t>// global memory and writing to shared memory</a:t>
            </a:r>
          </a:p>
          <a:p>
            <a:r>
              <a:rPr lang="en-US" dirty="0">
                <a:solidFill>
                  <a:srgbClr val="0000FF"/>
                </a:solidFill>
                <a:latin typeface="Consolas" pitchFamily="49" charset="0"/>
                <a:cs typeface="Consolas" pitchFamily="49" charset="0"/>
              </a:rPr>
              <a:t>unsigned</a:t>
            </a:r>
            <a:r>
              <a:rPr lang="en-US" dirty="0">
                <a:solidFill>
                  <a:prstClr val="black"/>
                </a:solidFill>
                <a:latin typeface="Consolas" pitchFamily="49" charset="0"/>
                <a:cs typeface="Consolas" pitchFamily="49" charset="0"/>
              </a:rPr>
              <a:t> </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 </a:t>
            </a:r>
            <a:r>
              <a:rPr lang="en-US" dirty="0" err="1">
                <a:solidFill>
                  <a:srgbClr val="FF00FF"/>
                </a:solidFill>
                <a:latin typeface="Consolas" pitchFamily="49" charset="0"/>
                <a:cs typeface="Consolas" pitchFamily="49" charset="0"/>
              </a:rPr>
              <a:t>threadIdx</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a:t>
            </a:r>
          </a:p>
          <a:p>
            <a:r>
              <a:rPr lang="en-US" dirty="0">
                <a:solidFill>
                  <a:srgbClr val="0000FF"/>
                </a:solidFill>
                <a:latin typeface="Consolas" pitchFamily="49" charset="0"/>
                <a:cs typeface="Consolas" pitchFamily="49" charset="0"/>
              </a:rPr>
              <a:t>unsigned</a:t>
            </a:r>
            <a:r>
              <a:rPr lang="en-US" dirty="0">
                <a:solidFill>
                  <a:prstClr val="black"/>
                </a:solidFill>
                <a:latin typeface="Consolas" pitchFamily="49" charset="0"/>
                <a:cs typeface="Consolas" pitchFamily="49" charset="0"/>
              </a:rPr>
              <a:t> </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i   = </a:t>
            </a:r>
            <a:r>
              <a:rPr lang="en-US" dirty="0" err="1">
                <a:solidFill>
                  <a:srgbClr val="FF00FF"/>
                </a:solidFill>
                <a:latin typeface="Consolas" pitchFamily="49" charset="0"/>
                <a:cs typeface="Consolas" pitchFamily="49" charset="0"/>
              </a:rPr>
              <a:t>blockIdx</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a:t>
            </a:r>
            <a:r>
              <a:rPr lang="en-US" dirty="0" err="1">
                <a:solidFill>
                  <a:srgbClr val="FF00FF"/>
                </a:solidFill>
                <a:latin typeface="Consolas" pitchFamily="49" charset="0"/>
                <a:cs typeface="Consolas" pitchFamily="49" charset="0"/>
              </a:rPr>
              <a:t>blockDim</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*2) + </a:t>
            </a:r>
            <a:r>
              <a:rPr lang="en-US" dirty="0" err="1">
                <a:solidFill>
                  <a:srgbClr val="FF00FF"/>
                </a:solidFill>
                <a:latin typeface="Consolas" pitchFamily="49" charset="0"/>
                <a:cs typeface="Consolas" pitchFamily="49" charset="0"/>
              </a:rPr>
              <a:t>threadIdx</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a:t>
            </a:r>
          </a:p>
          <a:p>
            <a:r>
              <a:rPr lang="en-US" dirty="0" err="1">
                <a:solidFill>
                  <a:prstClr val="black"/>
                </a:solidFill>
                <a:latin typeface="Consolas" pitchFamily="49" charset="0"/>
                <a:cs typeface="Consolas" pitchFamily="49" charset="0"/>
              </a:rPr>
              <a:t>sdata</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 </a:t>
            </a:r>
            <a:r>
              <a:rPr lang="en-US" dirty="0" err="1">
                <a:solidFill>
                  <a:prstClr val="black"/>
                </a:solidFill>
                <a:latin typeface="Consolas" pitchFamily="49" charset="0"/>
                <a:cs typeface="Consolas" pitchFamily="49" charset="0"/>
              </a:rPr>
              <a:t>g_idata</a:t>
            </a:r>
            <a:r>
              <a:rPr lang="en-US" dirty="0">
                <a:solidFill>
                  <a:prstClr val="black"/>
                </a:solidFill>
                <a:latin typeface="Consolas" pitchFamily="49" charset="0"/>
                <a:cs typeface="Consolas" pitchFamily="49" charset="0"/>
              </a:rPr>
              <a:t>[i] + </a:t>
            </a:r>
            <a:r>
              <a:rPr lang="en-US" dirty="0" err="1">
                <a:solidFill>
                  <a:prstClr val="black"/>
                </a:solidFill>
                <a:latin typeface="Consolas" pitchFamily="49" charset="0"/>
                <a:cs typeface="Consolas" pitchFamily="49" charset="0"/>
              </a:rPr>
              <a:t>g_idata</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i+</a:t>
            </a:r>
            <a:r>
              <a:rPr lang="en-US" dirty="0" err="1">
                <a:solidFill>
                  <a:srgbClr val="FF00FF"/>
                </a:solidFill>
                <a:latin typeface="Consolas" pitchFamily="49" charset="0"/>
                <a:cs typeface="Consolas" pitchFamily="49" charset="0"/>
              </a:rPr>
              <a:t>blockDim</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a:t>
            </a:r>
          </a:p>
          <a:p>
            <a:r>
              <a:rPr lang="en-US" dirty="0">
                <a:solidFill>
                  <a:srgbClr val="FF00FF"/>
                </a:solidFill>
                <a:latin typeface="Consolas" pitchFamily="49" charset="0"/>
                <a:cs typeface="Consolas" pitchFamily="49" charset="0"/>
              </a:rPr>
              <a:t>__</a:t>
            </a:r>
            <a:r>
              <a:rPr lang="en-US" dirty="0" err="1">
                <a:solidFill>
                  <a:srgbClr val="FF00FF"/>
                </a:solidFill>
                <a:latin typeface="Consolas" pitchFamily="49" charset="0"/>
                <a:cs typeface="Consolas" pitchFamily="49" charset="0"/>
              </a:rPr>
              <a:t>syncthreads</a:t>
            </a:r>
            <a:r>
              <a:rPr lang="en-US" dirty="0">
                <a:solidFill>
                  <a:prstClr val="black"/>
                </a:solidFill>
                <a:latin typeface="Consolas" pitchFamily="49" charset="0"/>
                <a:cs typeface="Consolas" pitchFamily="49" charset="0"/>
              </a:rPr>
              <a:t>();</a:t>
            </a:r>
          </a:p>
        </p:txBody>
      </p:sp>
      <p:sp>
        <p:nvSpPr>
          <p:cNvPr id="8" name="Rectangle 7"/>
          <p:cNvSpPr/>
          <p:nvPr/>
        </p:nvSpPr>
        <p:spPr>
          <a:xfrm>
            <a:off x="63631" y="6627168"/>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
        <p:nvSpPr>
          <p:cNvPr id="10" name="Text Box 5"/>
          <p:cNvSpPr txBox="1">
            <a:spLocks noChangeArrowheads="1"/>
          </p:cNvSpPr>
          <p:nvPr/>
        </p:nvSpPr>
        <p:spPr bwMode="auto">
          <a:xfrm>
            <a:off x="1581740" y="6171619"/>
            <a:ext cx="8534400" cy="400110"/>
          </a:xfrm>
          <a:prstGeom prst="rect">
            <a:avLst/>
          </a:prstGeom>
          <a:solidFill>
            <a:schemeClr val="hlink"/>
          </a:solidFill>
          <a:ln w="28575" algn="ctr">
            <a:solidFill>
              <a:schemeClr val="tx1"/>
            </a:solidFill>
            <a:miter lim="800000"/>
            <a:headEnd/>
            <a:tailEnd/>
          </a:ln>
          <a:extLst/>
        </p:spPr>
        <p:txBody>
          <a:bodyPr>
            <a:spAutoFit/>
          </a:bodyPr>
          <a:lstStyle>
            <a:defPPr>
              <a:defRPr lang="en-US"/>
            </a:defPPr>
            <a:lvl1pPr algn="ctr">
              <a:defRPr sz="2000" b="1">
                <a:solidFill>
                  <a:schemeClr val="bg1"/>
                </a:solidFill>
                <a:latin typeface="Arial" charset="0"/>
              </a:defRPr>
            </a:lvl1pPr>
            <a:lvl2pPr marL="742950" indent="-285750" eaLnBrk="0" hangingPunct="0">
              <a:defRPr>
                <a:latin typeface="Arial" charset="0"/>
              </a:defRPr>
            </a:lvl2pPr>
            <a:lvl3pPr marL="1143000" indent="-228600" eaLnBrk="0" hangingPunct="0">
              <a:defRPr>
                <a:latin typeface="Arial" charset="0"/>
              </a:defRPr>
            </a:lvl3pPr>
            <a:lvl4pPr marL="1600200" indent="-228600" eaLnBrk="0" hangingPunct="0">
              <a:defRPr>
                <a:latin typeface="Arial" charset="0"/>
              </a:defRPr>
            </a:lvl4pPr>
            <a:lvl5pPr marL="2057400" indent="-228600" eaLnBrk="0" hangingPunct="0">
              <a:defRPr>
                <a:latin typeface="Arial" charset="0"/>
              </a:defRPr>
            </a:lvl5pPr>
            <a:lvl6pPr marL="2514600" indent="-228600" algn="ctr" eaLnBrk="0" fontAlgn="base" hangingPunct="0">
              <a:spcBef>
                <a:spcPct val="0"/>
              </a:spcBef>
              <a:spcAft>
                <a:spcPct val="0"/>
              </a:spcAft>
              <a:defRPr>
                <a:latin typeface="Arial" charset="0"/>
              </a:defRPr>
            </a:lvl6pPr>
            <a:lvl7pPr marL="2971800" indent="-228600" algn="ctr" eaLnBrk="0" fontAlgn="base" hangingPunct="0">
              <a:spcBef>
                <a:spcPct val="0"/>
              </a:spcBef>
              <a:spcAft>
                <a:spcPct val="0"/>
              </a:spcAft>
              <a:defRPr>
                <a:latin typeface="Arial" charset="0"/>
              </a:defRPr>
            </a:lvl7pPr>
            <a:lvl8pPr marL="3429000" indent="-228600" algn="ctr" eaLnBrk="0" fontAlgn="base" hangingPunct="0">
              <a:spcBef>
                <a:spcPct val="0"/>
              </a:spcBef>
              <a:spcAft>
                <a:spcPct val="0"/>
              </a:spcAft>
              <a:defRPr>
                <a:latin typeface="Arial" charset="0"/>
              </a:defRPr>
            </a:lvl8pPr>
            <a:lvl9pPr marL="3886200" indent="-228600" algn="ctr" eaLnBrk="0" fontAlgn="base" hangingPunct="0">
              <a:spcBef>
                <a:spcPct val="0"/>
              </a:spcBef>
              <a:spcAft>
                <a:spcPct val="0"/>
              </a:spcAft>
              <a:defRPr>
                <a:latin typeface="Arial" charset="0"/>
              </a:defRPr>
            </a:lvl9pPr>
          </a:lstStyle>
          <a:p>
            <a:r>
              <a:rPr lang="en-US" dirty="0"/>
              <a:t>Side-effect: number of blocks needed half of what it used to be…</a:t>
            </a:r>
          </a:p>
        </p:txBody>
      </p:sp>
    </p:spTree>
    <p:extLst>
      <p:ext uri="{BB962C8B-B14F-4D97-AF65-F5344CB8AC3E}">
        <p14:creationId xmlns:p14="http://schemas.microsoft.com/office/powerpoint/2010/main" val="388206757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ChangeArrowheads="1"/>
          </p:cNvSpPr>
          <p:nvPr>
            <p:ph type="title"/>
          </p:nvPr>
        </p:nvSpPr>
        <p:spPr/>
        <p:txBody>
          <a:bodyPr/>
          <a:lstStyle/>
          <a:p>
            <a:pPr eaLnBrk="1" hangingPunct="1">
              <a:defRPr/>
            </a:pPr>
            <a:r>
              <a:rPr lang="en-US" sz="3000" dirty="0"/>
              <a:t>Performance for 4M element reduction</a:t>
            </a:r>
          </a:p>
        </p:txBody>
      </p:sp>
      <p:sp>
        <p:nvSpPr>
          <p:cNvPr id="2355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r" eaLnBrk="1" hangingPunct="1"/>
            <a:fld id="{8C3F7EB3-BAA7-4EB2-A715-781C0D005923}" type="slidenum">
              <a:rPr lang="en-US" smtClean="0">
                <a:solidFill>
                  <a:schemeClr val="tx2"/>
                </a:solidFill>
              </a:rPr>
              <a:pPr algn="r" eaLnBrk="1" hangingPunct="1"/>
              <a:t>39</a:t>
            </a:fld>
            <a:endParaRPr lang="en-US" dirty="0">
              <a:solidFill>
                <a:schemeClr val="tx2"/>
              </a:solidFill>
            </a:endParaRPr>
          </a:p>
        </p:txBody>
      </p:sp>
      <p:graphicFrame>
        <p:nvGraphicFramePr>
          <p:cNvPr id="355377" name="Group 49"/>
          <p:cNvGraphicFramePr>
            <a:graphicFrameLocks noGrp="1"/>
          </p:cNvGraphicFramePr>
          <p:nvPr>
            <p:ph idx="4294967295"/>
            <p:extLst/>
          </p:nvPr>
        </p:nvGraphicFramePr>
        <p:xfrm>
          <a:off x="1943100" y="2530929"/>
          <a:ext cx="8305800" cy="2705100"/>
        </p:xfrm>
        <a:graphic>
          <a:graphicData uri="http://schemas.openxmlformats.org/drawingml/2006/table">
            <a:tbl>
              <a:tblPr/>
              <a:tblGrid>
                <a:gridCol w="23622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tblGrid>
              <a:tr h="762000">
                <a:tc>
                  <a:txBody>
                    <a:body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Kernel 1: </a:t>
                      </a:r>
                      <a:br>
                        <a:rPr kumimoji="0" lang="en-US" sz="2000" b="1" i="0" u="none" strike="noStrike" cap="none" normalizeH="0" baseline="0">
                          <a:ln>
                            <a:noFill/>
                          </a:ln>
                          <a:solidFill>
                            <a:schemeClr val="tx1"/>
                          </a:solidFill>
                          <a:effectLst/>
                          <a:latin typeface="Arial" charset="0"/>
                        </a:rPr>
                      </a:br>
                      <a:r>
                        <a:rPr kumimoji="0" lang="en-US" sz="1200" b="1" i="0" u="none" strike="noStrike" cap="none" normalizeH="0" baseline="0">
                          <a:ln>
                            <a:noFill/>
                          </a:ln>
                          <a:solidFill>
                            <a:schemeClr val="tx1"/>
                          </a:solidFill>
                          <a:effectLst/>
                          <a:latin typeface="Arial" charset="0"/>
                        </a:rPr>
                        <a:t>interleaved addressing</a:t>
                      </a:r>
                      <a:br>
                        <a:rPr kumimoji="0" lang="en-US" sz="1200" b="1" i="0" u="none" strike="noStrike" cap="none" normalizeH="0" baseline="0">
                          <a:ln>
                            <a:noFill/>
                          </a:ln>
                          <a:solidFill>
                            <a:schemeClr val="tx1"/>
                          </a:solidFill>
                          <a:effectLst/>
                          <a:latin typeface="Arial" charset="0"/>
                        </a:rPr>
                      </a:br>
                      <a:r>
                        <a:rPr kumimoji="0" lang="en-US" sz="1200" b="1" i="0" u="none" strike="noStrike" cap="none" normalizeH="0" baseline="0">
                          <a:ln>
                            <a:noFill/>
                          </a:ln>
                          <a:solidFill>
                            <a:schemeClr val="tx1"/>
                          </a:solidFill>
                          <a:effectLst/>
                          <a:latin typeface="Arial" charset="0"/>
                        </a:rPr>
                        <a:t>with divergent branching</a:t>
                      </a:r>
                    </a:p>
                  </a:txBody>
                  <a:tcPr horzOverflow="overflow">
                    <a:lnL cap="flat">
                      <a:noFill/>
                    </a:lnL>
                    <a:lnR>
                      <a:noFill/>
                    </a:lnR>
                    <a:lnT cap="fla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8.054 ms</a:t>
                      </a:r>
                    </a:p>
                  </a:txBody>
                  <a:tcPr anchor="ctr" horzOverflow="overflow">
                    <a:lnL>
                      <a:noFill/>
                    </a:lnL>
                    <a:lnR>
                      <a:noFill/>
                    </a:lnR>
                    <a:lnT cap="fla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2.083 GB/s</a:t>
                      </a:r>
                    </a:p>
                  </a:txBody>
                  <a:tcPr anchor="ctr" horzOverflow="overflow">
                    <a:lnL>
                      <a:noFill/>
                    </a:lnL>
                    <a:lnR>
                      <a:noFill/>
                    </a:lnR>
                    <a:lnT cap="fla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endParaRPr kumimoji="0" lang="en-US" sz="2000" b="1" i="0" u="none" strike="noStrike" cap="none" normalizeH="0" baseline="0">
                        <a:ln>
                          <a:noFill/>
                        </a:ln>
                        <a:solidFill>
                          <a:schemeClr val="tx1"/>
                        </a:solidFill>
                        <a:effectLst/>
                        <a:latin typeface="Arial" charset="0"/>
                      </a:endParaRPr>
                    </a:p>
                  </a:txBody>
                  <a:tcPr anchor="ctr" horzOverflow="overflow">
                    <a:lnL>
                      <a:noFill/>
                    </a:lnL>
                    <a:lnR>
                      <a:noFill/>
                    </a:lnR>
                    <a:lnT cap="fla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endParaRPr kumimoji="0" lang="en-US" sz="2000" b="1" i="0" u="none" strike="noStrike" cap="none" normalizeH="0" baseline="0">
                        <a:ln>
                          <a:noFill/>
                        </a:ln>
                        <a:solidFill>
                          <a:schemeClr val="tx1"/>
                        </a:solidFill>
                        <a:effectLst/>
                        <a:latin typeface="Arial" charset="0"/>
                      </a:endParaRPr>
                    </a:p>
                  </a:txBody>
                  <a:tcPr anchor="ctr" horzOverflow="overflow">
                    <a:lnL>
                      <a:noFill/>
                    </a:lnL>
                    <a:lnR cap="flat">
                      <a:noFill/>
                    </a:lnR>
                    <a:lnT cap="flat">
                      <a:noFill/>
                    </a:lnT>
                    <a:lnB>
                      <a:noFill/>
                    </a:lnB>
                    <a:lnTlToBr>
                      <a:noFill/>
                    </a:lnTlToBr>
                    <a:lnBlToTr>
                      <a:noFill/>
                    </a:lnBlToTr>
                    <a:solidFill>
                      <a:schemeClr val="tx2">
                        <a:alpha val="50000"/>
                      </a:schemeClr>
                    </a:solidFill>
                  </a:tcPr>
                </a:tc>
                <a:extLst>
                  <a:ext uri="{0D108BD9-81ED-4DB2-BD59-A6C34878D82A}">
                    <a16:rowId xmlns:a16="http://schemas.microsoft.com/office/drawing/2014/main" val="10000"/>
                  </a:ext>
                </a:extLst>
              </a:tr>
              <a:tr h="590550">
                <a:tc>
                  <a:txBody>
                    <a:body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Kernel 2:</a:t>
                      </a:r>
                      <a:br>
                        <a:rPr kumimoji="0" lang="en-US" sz="2000" b="1" i="0" u="none" strike="noStrike" cap="none" normalizeH="0" baseline="0">
                          <a:ln>
                            <a:noFill/>
                          </a:ln>
                          <a:solidFill>
                            <a:schemeClr val="tx1"/>
                          </a:solidFill>
                          <a:effectLst/>
                          <a:latin typeface="Arial" charset="0"/>
                        </a:rPr>
                      </a:br>
                      <a:r>
                        <a:rPr kumimoji="0" lang="en-US" sz="1200" b="1" i="0" u="none" strike="noStrike" cap="none" normalizeH="0" baseline="0">
                          <a:ln>
                            <a:noFill/>
                          </a:ln>
                          <a:solidFill>
                            <a:schemeClr val="tx1"/>
                          </a:solidFill>
                          <a:effectLst/>
                          <a:latin typeface="Arial" charset="0"/>
                        </a:rPr>
                        <a:t>interleaved addressing</a:t>
                      </a:r>
                      <a:br>
                        <a:rPr kumimoji="0" lang="en-US" sz="1200" b="1" i="0" u="none" strike="noStrike" cap="none" normalizeH="0" baseline="0">
                          <a:ln>
                            <a:noFill/>
                          </a:ln>
                          <a:solidFill>
                            <a:schemeClr val="tx1"/>
                          </a:solidFill>
                          <a:effectLst/>
                          <a:latin typeface="Arial" charset="0"/>
                        </a:rPr>
                      </a:br>
                      <a:r>
                        <a:rPr kumimoji="0" lang="en-US" sz="1200" b="1" i="0" u="none" strike="noStrike" cap="none" normalizeH="0" baseline="0">
                          <a:ln>
                            <a:noFill/>
                          </a:ln>
                          <a:solidFill>
                            <a:schemeClr val="tx1"/>
                          </a:solidFill>
                          <a:effectLst/>
                          <a:latin typeface="Arial" charset="0"/>
                        </a:rPr>
                        <a:t>with bank conflicts</a:t>
                      </a:r>
                    </a:p>
                  </a:txBody>
                  <a:tcPr horzOverflow="overflow">
                    <a:lnL cap="flat">
                      <a:noFill/>
                    </a:lnL>
                    <a:lnR>
                      <a:noFill/>
                    </a:lnR>
                    <a:lnT>
                      <a:noFill/>
                    </a:lnT>
                    <a:lnB>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3.456 ms</a:t>
                      </a:r>
                    </a:p>
                  </a:txBody>
                  <a:tcPr anchor="ctr" horzOverflow="overflow">
                    <a:lnL>
                      <a:noFill/>
                    </a:lnL>
                    <a:lnR>
                      <a:noFill/>
                    </a:lnR>
                    <a:lnT>
                      <a:noFill/>
                    </a:lnT>
                    <a:lnB>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4.854 GB/s</a:t>
                      </a:r>
                    </a:p>
                  </a:txBody>
                  <a:tcPr anchor="ctr" horzOverflow="overflow">
                    <a:lnL>
                      <a:noFill/>
                    </a:lnL>
                    <a:lnR>
                      <a:noFill/>
                    </a:lnR>
                    <a:lnT>
                      <a:noFill/>
                    </a:lnT>
                    <a:lnB>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2.33x</a:t>
                      </a:r>
                    </a:p>
                  </a:txBody>
                  <a:tcPr anchor="ctr" horzOverflow="overflow">
                    <a:lnL>
                      <a:noFill/>
                    </a:lnL>
                    <a:lnR>
                      <a:noFill/>
                    </a:lnR>
                    <a:lnT>
                      <a:noFill/>
                    </a:lnT>
                    <a:lnB>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2.33x</a:t>
                      </a:r>
                    </a:p>
                  </a:txBody>
                  <a:tcPr anchor="ctr" horzOverflow="overflow">
                    <a:lnL>
                      <a:noFill/>
                    </a:lnL>
                    <a:lnR cap="flat">
                      <a:noFill/>
                    </a:lnR>
                    <a:lnT>
                      <a:noFill/>
                    </a:lnT>
                    <a:lnB>
                      <a:noFill/>
                    </a:lnB>
                    <a:lnTlToBr>
                      <a:noFill/>
                    </a:lnTlToBr>
                    <a:lnBlToTr>
                      <a:noFill/>
                    </a:lnBlToTr>
                    <a:solidFill>
                      <a:schemeClr val="hlink">
                        <a:alpha val="50000"/>
                      </a:schemeClr>
                    </a:solidFill>
                  </a:tcPr>
                </a:tc>
                <a:extLst>
                  <a:ext uri="{0D108BD9-81ED-4DB2-BD59-A6C34878D82A}">
                    <a16:rowId xmlns:a16="http://schemas.microsoft.com/office/drawing/2014/main" val="10001"/>
                  </a:ext>
                </a:extLst>
              </a:tr>
              <a:tr h="590550">
                <a:tc>
                  <a:txBody>
                    <a:body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dirty="0">
                          <a:ln>
                            <a:noFill/>
                          </a:ln>
                          <a:solidFill>
                            <a:schemeClr val="tx1"/>
                          </a:solidFill>
                          <a:effectLst/>
                          <a:latin typeface="Arial" charset="0"/>
                        </a:rPr>
                        <a:t>Kernel 3:</a:t>
                      </a:r>
                      <a:br>
                        <a:rPr kumimoji="0" lang="en-US" sz="2000" b="1" i="0" u="none" strike="noStrike" cap="none" normalizeH="0" baseline="0" dirty="0">
                          <a:ln>
                            <a:noFill/>
                          </a:ln>
                          <a:solidFill>
                            <a:schemeClr val="tx1"/>
                          </a:solidFill>
                          <a:effectLst/>
                          <a:latin typeface="Arial" charset="0"/>
                        </a:rPr>
                      </a:br>
                      <a:r>
                        <a:rPr kumimoji="0" lang="en-US" sz="1200" b="1" i="0" u="none" strike="noStrike" cap="none" normalizeH="0" baseline="0" dirty="0">
                          <a:ln>
                            <a:noFill/>
                          </a:ln>
                          <a:solidFill>
                            <a:schemeClr val="tx1"/>
                          </a:solidFill>
                          <a:effectLst/>
                          <a:latin typeface="Arial" charset="0"/>
                        </a:rPr>
                        <a:t>sequential addressing</a:t>
                      </a:r>
                      <a:endParaRPr kumimoji="0" lang="en-US" sz="700" b="1" i="0" u="none" strike="noStrike" cap="none" normalizeH="0" baseline="0" dirty="0">
                        <a:ln>
                          <a:noFill/>
                        </a:ln>
                        <a:solidFill>
                          <a:schemeClr val="tx1"/>
                        </a:solidFill>
                        <a:effectLst/>
                        <a:latin typeface="Arial" charset="0"/>
                      </a:endParaRPr>
                    </a:p>
                  </a:txBody>
                  <a:tcPr horzOverflow="overflow">
                    <a:lnL cap="flat">
                      <a:noFill/>
                    </a:lnL>
                    <a:lnR>
                      <a:noFill/>
                    </a:lnR>
                    <a:ln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1.722 ms</a:t>
                      </a:r>
                    </a:p>
                  </a:txBody>
                  <a:tcPr anchor="ctr" horzOverflow="overflow">
                    <a:lnL>
                      <a:noFill/>
                    </a:lnL>
                    <a:lnR>
                      <a:noFill/>
                    </a:lnR>
                    <a:ln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9.741 GB/s</a:t>
                      </a:r>
                    </a:p>
                  </a:txBody>
                  <a:tcPr anchor="ctr" horzOverflow="overflow">
                    <a:lnL>
                      <a:noFill/>
                    </a:lnL>
                    <a:lnR>
                      <a:noFill/>
                    </a:lnR>
                    <a:ln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2.01x</a:t>
                      </a:r>
                    </a:p>
                  </a:txBody>
                  <a:tcPr anchor="ctr" horzOverflow="overflow">
                    <a:lnL>
                      <a:noFill/>
                    </a:lnL>
                    <a:lnR>
                      <a:noFill/>
                    </a:lnR>
                    <a:ln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4.68x</a:t>
                      </a:r>
                    </a:p>
                  </a:txBody>
                  <a:tcPr anchor="ctr" horzOverflow="overflow">
                    <a:lnL>
                      <a:noFill/>
                    </a:lnL>
                    <a:lnR cap="flat">
                      <a:noFill/>
                    </a:lnR>
                    <a:lnT>
                      <a:noFill/>
                    </a:lnT>
                    <a:lnB>
                      <a:noFill/>
                    </a:lnB>
                    <a:lnTlToBr>
                      <a:noFill/>
                    </a:lnTlToBr>
                    <a:lnBlToTr>
                      <a:noFill/>
                    </a:lnBlToTr>
                    <a:solidFill>
                      <a:schemeClr val="tx2">
                        <a:alpha val="50000"/>
                      </a:schemeClr>
                    </a:solidFill>
                  </a:tcPr>
                </a:tc>
                <a:extLst>
                  <a:ext uri="{0D108BD9-81ED-4DB2-BD59-A6C34878D82A}">
                    <a16:rowId xmlns:a16="http://schemas.microsoft.com/office/drawing/2014/main" val="10002"/>
                  </a:ext>
                </a:extLst>
              </a:tr>
              <a:tr h="590550">
                <a:tc>
                  <a:txBody>
                    <a:body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Kernel 4:</a:t>
                      </a:r>
                      <a:br>
                        <a:rPr kumimoji="0" lang="en-US" sz="2000" b="1" i="0" u="none" strike="noStrike" cap="none" normalizeH="0" baseline="0">
                          <a:ln>
                            <a:noFill/>
                          </a:ln>
                          <a:solidFill>
                            <a:schemeClr val="tx1"/>
                          </a:solidFill>
                          <a:effectLst/>
                          <a:latin typeface="Arial" charset="0"/>
                        </a:rPr>
                      </a:br>
                      <a:r>
                        <a:rPr kumimoji="0" lang="en-US" sz="1200" b="1" i="0" u="none" strike="noStrike" cap="none" normalizeH="0" baseline="0">
                          <a:ln>
                            <a:noFill/>
                          </a:ln>
                          <a:solidFill>
                            <a:schemeClr val="tx1"/>
                          </a:solidFill>
                          <a:effectLst/>
                          <a:latin typeface="Arial" charset="0"/>
                        </a:rPr>
                        <a:t>first add during global load</a:t>
                      </a:r>
                    </a:p>
                  </a:txBody>
                  <a:tcPr horzOverflow="overflow">
                    <a:lnL cap="flat">
                      <a:noFill/>
                    </a:lnL>
                    <a:lnR>
                      <a:noFill/>
                    </a:lnR>
                    <a:lnT>
                      <a:noFill/>
                    </a:lnT>
                    <a:lnB cap="flat">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0.965 ms</a:t>
                      </a:r>
                    </a:p>
                  </a:txBody>
                  <a:tcPr anchor="ctr" horzOverflow="overflow">
                    <a:lnL>
                      <a:noFill/>
                    </a:lnL>
                    <a:lnR>
                      <a:noFill/>
                    </a:lnR>
                    <a:lnT>
                      <a:noFill/>
                    </a:lnT>
                    <a:lnB cap="flat">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17.377 GB/s</a:t>
                      </a:r>
                    </a:p>
                  </a:txBody>
                  <a:tcPr anchor="ctr" horzOverflow="overflow">
                    <a:lnL>
                      <a:noFill/>
                    </a:lnL>
                    <a:lnR>
                      <a:noFill/>
                    </a:lnR>
                    <a:lnT>
                      <a:noFill/>
                    </a:lnT>
                    <a:lnB cap="flat">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1.78x</a:t>
                      </a:r>
                    </a:p>
                  </a:txBody>
                  <a:tcPr anchor="ctr" horzOverflow="overflow">
                    <a:lnL>
                      <a:noFill/>
                    </a:lnL>
                    <a:lnR>
                      <a:noFill/>
                    </a:lnR>
                    <a:lnT>
                      <a:noFill/>
                    </a:lnT>
                    <a:lnB cap="flat">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dirty="0">
                          <a:ln>
                            <a:noFill/>
                          </a:ln>
                          <a:solidFill>
                            <a:schemeClr val="tx1"/>
                          </a:solidFill>
                          <a:effectLst/>
                          <a:latin typeface="Arial" charset="0"/>
                        </a:rPr>
                        <a:t>8.34x</a:t>
                      </a:r>
                    </a:p>
                  </a:txBody>
                  <a:tcPr anchor="ctr" horzOverflow="overflow">
                    <a:lnL>
                      <a:noFill/>
                    </a:lnL>
                    <a:lnR cap="flat">
                      <a:noFill/>
                    </a:lnR>
                    <a:lnT>
                      <a:noFill/>
                    </a:lnT>
                    <a:lnB cap="flat">
                      <a:noFill/>
                    </a:lnB>
                    <a:lnTlToBr>
                      <a:noFill/>
                    </a:lnTlToBr>
                    <a:lnBlToTr>
                      <a:noFill/>
                    </a:lnBlToTr>
                    <a:solidFill>
                      <a:schemeClr val="hlink">
                        <a:alpha val="50000"/>
                      </a:schemeClr>
                    </a:solidFill>
                  </a:tcPr>
                </a:tc>
                <a:extLst>
                  <a:ext uri="{0D108BD9-81ED-4DB2-BD59-A6C34878D82A}">
                    <a16:rowId xmlns:a16="http://schemas.microsoft.com/office/drawing/2014/main" val="10003"/>
                  </a:ext>
                </a:extLst>
              </a:tr>
            </a:tbl>
          </a:graphicData>
        </a:graphic>
      </p:graphicFrame>
      <p:sp>
        <p:nvSpPr>
          <p:cNvPr id="23577" name="Text Box 45"/>
          <p:cNvSpPr txBox="1">
            <a:spLocks noChangeArrowheads="1"/>
          </p:cNvSpPr>
          <p:nvPr/>
        </p:nvSpPr>
        <p:spPr bwMode="auto">
          <a:xfrm>
            <a:off x="7689850" y="1790700"/>
            <a:ext cx="1149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b="1"/>
              <a:t>Step</a:t>
            </a:r>
            <a:br>
              <a:rPr lang="en-US" b="1"/>
            </a:br>
            <a:r>
              <a:rPr lang="en-US" b="1"/>
              <a:t>Speedup</a:t>
            </a:r>
          </a:p>
        </p:txBody>
      </p:sp>
      <p:sp>
        <p:nvSpPr>
          <p:cNvPr id="23578" name="Text Box 46"/>
          <p:cNvSpPr txBox="1">
            <a:spLocks noChangeArrowheads="1"/>
          </p:cNvSpPr>
          <p:nvPr/>
        </p:nvSpPr>
        <p:spPr bwMode="auto">
          <a:xfrm>
            <a:off x="6191250" y="2019301"/>
            <a:ext cx="1352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b="1"/>
              <a:t>Bandwidth</a:t>
            </a:r>
          </a:p>
        </p:txBody>
      </p:sp>
      <p:sp>
        <p:nvSpPr>
          <p:cNvPr id="23579" name="Text Box 47"/>
          <p:cNvSpPr txBox="1">
            <a:spLocks noChangeArrowheads="1"/>
          </p:cNvSpPr>
          <p:nvPr/>
        </p:nvSpPr>
        <p:spPr bwMode="auto">
          <a:xfrm>
            <a:off x="4189414" y="2019301"/>
            <a:ext cx="16779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b="1"/>
              <a:t>Time (2</a:t>
            </a:r>
            <a:r>
              <a:rPr lang="en-US" b="1" baseline="30000"/>
              <a:t>22 </a:t>
            </a:r>
            <a:r>
              <a:rPr lang="en-US" b="1"/>
              <a:t>ints)</a:t>
            </a:r>
          </a:p>
        </p:txBody>
      </p:sp>
      <p:sp>
        <p:nvSpPr>
          <p:cNvPr id="23580" name="Text Box 48"/>
          <p:cNvSpPr txBox="1">
            <a:spLocks noChangeArrowheads="1"/>
          </p:cNvSpPr>
          <p:nvPr/>
        </p:nvSpPr>
        <p:spPr bwMode="auto">
          <a:xfrm>
            <a:off x="8839200" y="1790700"/>
            <a:ext cx="14160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b="1"/>
              <a:t>Cumulative</a:t>
            </a:r>
            <a:br>
              <a:rPr lang="en-US" b="1"/>
            </a:br>
            <a:r>
              <a:rPr lang="en-US" b="1"/>
              <a:t>Speedup</a:t>
            </a:r>
          </a:p>
        </p:txBody>
      </p:sp>
      <p:sp>
        <p:nvSpPr>
          <p:cNvPr id="9" name="Rectangle 8"/>
          <p:cNvSpPr/>
          <p:nvPr/>
        </p:nvSpPr>
        <p:spPr>
          <a:xfrm>
            <a:off x="1600200" y="6627168"/>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25857740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p:cNvSpPr>
            <a:spLocks noGrp="1" noChangeArrowheads="1"/>
          </p:cNvSpPr>
          <p:nvPr>
            <p:ph type="title"/>
          </p:nvPr>
        </p:nvSpPr>
        <p:spPr/>
        <p:txBody>
          <a:bodyPr/>
          <a:lstStyle/>
          <a:p>
            <a:r>
              <a:rPr lang="en-US" dirty="0" smtClean="0"/>
              <a:t>ME759 </a:t>
            </a:r>
            <a:r>
              <a:rPr lang="en-US" dirty="0"/>
              <a:t>Final Project</a:t>
            </a:r>
          </a:p>
        </p:txBody>
      </p:sp>
      <p:sp>
        <p:nvSpPr>
          <p:cNvPr id="482307" name="Rectangle 3"/>
          <p:cNvSpPr>
            <a:spLocks noGrp="1" noChangeArrowheads="1"/>
          </p:cNvSpPr>
          <p:nvPr>
            <p:ph idx="1"/>
          </p:nvPr>
        </p:nvSpPr>
        <p:spPr/>
        <p:txBody>
          <a:bodyPr>
            <a:normAutofit/>
          </a:bodyPr>
          <a:lstStyle/>
          <a:p>
            <a:pPr>
              <a:lnSpc>
                <a:spcPct val="80000"/>
              </a:lnSpc>
            </a:pPr>
            <a:endParaRPr lang="en-US" sz="2800" dirty="0"/>
          </a:p>
          <a:p>
            <a:pPr>
              <a:lnSpc>
                <a:spcPct val="80000"/>
              </a:lnSpc>
            </a:pPr>
            <a:r>
              <a:rPr lang="en-US" dirty="0"/>
              <a:t>Final Project Proposal due on March 27 (9 PM, in Canvas)</a:t>
            </a:r>
          </a:p>
          <a:p>
            <a:pPr lvl="1">
              <a:lnSpc>
                <a:spcPct val="80000"/>
              </a:lnSpc>
            </a:pPr>
            <a:r>
              <a:rPr lang="en-US" dirty="0"/>
              <a:t>You’ll receive feedback by April 3</a:t>
            </a:r>
          </a:p>
          <a:p>
            <a:pPr>
              <a:lnSpc>
                <a:spcPct val="80000"/>
              </a:lnSpc>
            </a:pPr>
            <a:endParaRPr lang="en-US" dirty="0" smtClean="0"/>
          </a:p>
          <a:p>
            <a:pPr>
              <a:lnSpc>
                <a:spcPct val="80000"/>
              </a:lnSpc>
            </a:pPr>
            <a:endParaRPr lang="en-US" dirty="0"/>
          </a:p>
          <a:p>
            <a:pPr>
              <a:lnSpc>
                <a:spcPct val="80000"/>
              </a:lnSpc>
            </a:pPr>
            <a:r>
              <a:rPr lang="en-US" dirty="0" smtClean="0"/>
              <a:t>There will be a template made available</a:t>
            </a:r>
          </a:p>
          <a:p>
            <a:pPr lvl="1">
              <a:lnSpc>
                <a:spcPct val="80000"/>
              </a:lnSpc>
            </a:pPr>
            <a:r>
              <a:rPr lang="en-US" dirty="0" smtClean="0"/>
              <a:t>Two pages long proposal</a:t>
            </a:r>
          </a:p>
          <a:p>
            <a:pPr lvl="1">
              <a:lnSpc>
                <a:spcPct val="80000"/>
              </a:lnSpc>
            </a:pPr>
            <a:r>
              <a:rPr lang="en-US" dirty="0" smtClean="0"/>
              <a:t>Template available in two weeks </a:t>
            </a:r>
            <a:endParaRPr lang="en-US" dirty="0"/>
          </a:p>
          <a:p>
            <a:pPr>
              <a:lnSpc>
                <a:spcPct val="80000"/>
              </a:lnSpc>
            </a:pPr>
            <a:endParaRPr lang="en-US" dirty="0" smtClean="0"/>
          </a:p>
          <a:p>
            <a:pPr>
              <a:lnSpc>
                <a:spcPct val="80000"/>
              </a:lnSpc>
            </a:pPr>
            <a:endParaRPr lang="en-US" dirty="0" smtClean="0"/>
          </a:p>
          <a:p>
            <a:pPr>
              <a:lnSpc>
                <a:spcPct val="80000"/>
              </a:lnSpc>
            </a:pPr>
            <a:r>
              <a:rPr lang="en-US" dirty="0" smtClean="0"/>
              <a:t>Final </a:t>
            </a:r>
            <a:r>
              <a:rPr lang="en-US" dirty="0"/>
              <a:t>Project due at the time when the Final Exam starts</a:t>
            </a:r>
          </a:p>
          <a:p>
            <a:pPr lvl="1">
              <a:lnSpc>
                <a:spcPct val="80000"/>
              </a:lnSpc>
            </a:pPr>
            <a:r>
              <a:rPr lang="en-US" dirty="0"/>
              <a:t>Exact date TBA</a:t>
            </a:r>
          </a:p>
          <a:p>
            <a:pPr lvl="1">
              <a:lnSpc>
                <a:spcPct val="80000"/>
              </a:lnSpc>
            </a:pPr>
            <a:endParaRPr lang="en-US" sz="1800" dirty="0"/>
          </a:p>
          <a:p>
            <a:pPr lvl="1">
              <a:lnSpc>
                <a:spcPct val="80000"/>
              </a:lnSpc>
            </a:pPr>
            <a:endParaRPr lang="en-US" sz="1800" dirty="0"/>
          </a:p>
          <a:p>
            <a:pPr lvl="1">
              <a:lnSpc>
                <a:spcPct val="80000"/>
              </a:lnSpc>
            </a:pPr>
            <a:endParaRPr lang="en-US" sz="1800" dirty="0"/>
          </a:p>
        </p:txBody>
      </p:sp>
      <p:sp>
        <p:nvSpPr>
          <p:cNvPr id="3" name="Slide Number Placeholder 2">
            <a:extLst>
              <a:ext uri="{FF2B5EF4-FFF2-40B4-BE49-F238E27FC236}">
                <a16:creationId xmlns:a16="http://schemas.microsoft.com/office/drawing/2014/main" id="{93321EC0-3629-41F3-9803-542C6E731588}"/>
              </a:ext>
            </a:extLst>
          </p:cNvPr>
          <p:cNvSpPr>
            <a:spLocks noGrp="1"/>
          </p:cNvSpPr>
          <p:nvPr>
            <p:ph type="sldNum" sz="quarter" idx="12"/>
          </p:nvPr>
        </p:nvSpPr>
        <p:spPr/>
        <p:txBody>
          <a:bodyPr/>
          <a:lstStyle/>
          <a:p>
            <a:fld id="{67D2203D-769A-4D5A-AE4C-EA73FDE6A130}" type="slidenum">
              <a:rPr lang="en-US" smtClean="0"/>
              <a:t>4</a:t>
            </a:fld>
            <a:endParaRPr lang="en-US"/>
          </a:p>
        </p:txBody>
      </p:sp>
    </p:spTree>
    <p:extLst>
      <p:ext uri="{BB962C8B-B14F-4D97-AF65-F5344CB8AC3E}">
        <p14:creationId xmlns:p14="http://schemas.microsoft.com/office/powerpoint/2010/main" val="7500185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p:txBody>
          <a:bodyPr/>
          <a:lstStyle/>
          <a:p>
            <a:pPr eaLnBrk="1" hangingPunct="1">
              <a:defRPr/>
            </a:pPr>
            <a:r>
              <a:rPr lang="en-US" dirty="0"/>
              <a:t>Instruction Bottleneck</a:t>
            </a:r>
          </a:p>
        </p:txBody>
      </p:sp>
      <p:sp>
        <p:nvSpPr>
          <p:cNvPr id="24580" name="Rectangle 3"/>
          <p:cNvSpPr>
            <a:spLocks noGrp="1" noChangeArrowheads="1"/>
          </p:cNvSpPr>
          <p:nvPr>
            <p:ph idx="1"/>
          </p:nvPr>
        </p:nvSpPr>
        <p:spPr/>
        <p:txBody>
          <a:bodyPr/>
          <a:lstStyle/>
          <a:p>
            <a:pPr eaLnBrk="1" hangingPunct="1"/>
            <a:endParaRPr lang="en-US" sz="2000" dirty="0"/>
          </a:p>
          <a:p>
            <a:pPr eaLnBrk="1" hangingPunct="1"/>
            <a:r>
              <a:rPr lang="en-US" sz="2000" dirty="0"/>
              <a:t>At 17 GB/s, we’re far from bandwidth bound</a:t>
            </a:r>
          </a:p>
          <a:p>
            <a:pPr eaLnBrk="1" hangingPunct="1"/>
            <a:endParaRPr lang="en-US" sz="2000" dirty="0"/>
          </a:p>
          <a:p>
            <a:pPr eaLnBrk="1" hangingPunct="1"/>
            <a:endParaRPr lang="en-US" sz="2000" dirty="0"/>
          </a:p>
          <a:p>
            <a:pPr eaLnBrk="1" hangingPunct="1"/>
            <a:r>
              <a:rPr lang="en-US" sz="2000" dirty="0"/>
              <a:t>Therefore a likely bottleneck is instruction overhead</a:t>
            </a:r>
          </a:p>
          <a:p>
            <a:pPr lvl="1" eaLnBrk="1" hangingPunct="1"/>
            <a:r>
              <a:rPr lang="en-US" sz="1800" dirty="0"/>
              <a:t>Ancillary instructions that are not loads, stores, or core arithmetic</a:t>
            </a:r>
          </a:p>
          <a:p>
            <a:pPr lvl="1" eaLnBrk="1" hangingPunct="1"/>
            <a:r>
              <a:rPr lang="en-US" sz="1800" dirty="0"/>
              <a:t>In other words: </a:t>
            </a:r>
            <a:r>
              <a:rPr lang="en-US" sz="1800" dirty="0">
                <a:solidFill>
                  <a:srgbClr val="0070C0"/>
                </a:solidFill>
              </a:rPr>
              <a:t>address arithmetic</a:t>
            </a:r>
            <a:r>
              <a:rPr lang="en-US" sz="1800" dirty="0"/>
              <a:t> and </a:t>
            </a:r>
            <a:r>
              <a:rPr lang="en-US" sz="1800" dirty="0">
                <a:solidFill>
                  <a:srgbClr val="0070C0"/>
                </a:solidFill>
              </a:rPr>
              <a:t>loop overhead</a:t>
            </a:r>
          </a:p>
          <a:p>
            <a:endParaRPr lang="en-US" sz="2200" dirty="0"/>
          </a:p>
          <a:p>
            <a:endParaRPr lang="en-US" sz="2200" dirty="0"/>
          </a:p>
          <a:p>
            <a:pPr eaLnBrk="1" hangingPunct="1"/>
            <a:r>
              <a:rPr lang="en-US" sz="2000" dirty="0"/>
              <a:t>Strategy: unroll loops</a:t>
            </a:r>
          </a:p>
        </p:txBody>
      </p:sp>
      <p:sp>
        <p:nvSpPr>
          <p:cNvPr id="2457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r" eaLnBrk="1" hangingPunct="1"/>
            <a:fld id="{09DA630D-C17D-4008-A69A-B59F8DF11132}" type="slidenum">
              <a:rPr lang="en-US" smtClean="0">
                <a:solidFill>
                  <a:schemeClr val="tx2"/>
                </a:solidFill>
              </a:rPr>
              <a:pPr algn="r" eaLnBrk="1" hangingPunct="1"/>
              <a:t>40</a:t>
            </a:fld>
            <a:endParaRPr lang="en-US" dirty="0">
              <a:solidFill>
                <a:schemeClr val="tx2"/>
              </a:solidFill>
            </a:endParaRPr>
          </a:p>
        </p:txBody>
      </p:sp>
      <p:sp>
        <p:nvSpPr>
          <p:cNvPr id="5" name="Rectangle 4"/>
          <p:cNvSpPr/>
          <p:nvPr/>
        </p:nvSpPr>
        <p:spPr>
          <a:xfrm>
            <a:off x="1600200" y="6627168"/>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146179274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p:txBody>
          <a:bodyPr/>
          <a:lstStyle/>
          <a:p>
            <a:pPr eaLnBrk="1" hangingPunct="1">
              <a:defRPr/>
            </a:pPr>
            <a:r>
              <a:rPr lang="en-US" dirty="0"/>
              <a:t>Unrolling the Last Warp</a:t>
            </a:r>
          </a:p>
        </p:txBody>
      </p:sp>
      <p:sp>
        <p:nvSpPr>
          <p:cNvPr id="25604" name="Rectangle 3"/>
          <p:cNvSpPr>
            <a:spLocks noGrp="1" noChangeArrowheads="1"/>
          </p:cNvSpPr>
          <p:nvPr>
            <p:ph idx="1"/>
          </p:nvPr>
        </p:nvSpPr>
        <p:spPr/>
        <p:txBody>
          <a:bodyPr/>
          <a:lstStyle/>
          <a:p>
            <a:pPr eaLnBrk="1" hangingPunct="1"/>
            <a:r>
              <a:rPr lang="en-US" sz="2000" dirty="0"/>
              <a:t>As reduction proceeds, the number of “active” threads decreases</a:t>
            </a:r>
          </a:p>
          <a:p>
            <a:pPr lvl="1" eaLnBrk="1" hangingPunct="1"/>
            <a:r>
              <a:rPr lang="en-US" sz="1800" dirty="0"/>
              <a:t>When </a:t>
            </a:r>
            <a:r>
              <a:rPr lang="en-US" sz="1800" b="1" dirty="0">
                <a:solidFill>
                  <a:srgbClr val="0070C0"/>
                </a:solidFill>
                <a:latin typeface="Consolas" pitchFamily="49" charset="0"/>
                <a:cs typeface="Consolas" pitchFamily="49" charset="0"/>
              </a:rPr>
              <a:t>s &lt;= 32</a:t>
            </a:r>
            <a:r>
              <a:rPr lang="en-US" sz="1800" dirty="0"/>
              <a:t>, we have only one warp left</a:t>
            </a:r>
          </a:p>
          <a:p>
            <a:pPr lvl="2"/>
            <a:endParaRPr lang="en-US" sz="1600" dirty="0"/>
          </a:p>
          <a:p>
            <a:pPr lvl="2"/>
            <a:endParaRPr lang="en-US" sz="1600" dirty="0"/>
          </a:p>
          <a:p>
            <a:pPr eaLnBrk="1" hangingPunct="1"/>
            <a:r>
              <a:rPr lang="en-US" sz="2000" dirty="0"/>
              <a:t>Instructions executed in lockstep fashion within a warp (not on Volta, though!)</a:t>
            </a:r>
            <a:endParaRPr lang="en-US" sz="1600" dirty="0"/>
          </a:p>
          <a:p>
            <a:pPr lvl="1"/>
            <a:endParaRPr lang="en-US" sz="1900" dirty="0"/>
          </a:p>
          <a:p>
            <a:pPr eaLnBrk="1" hangingPunct="1"/>
            <a:r>
              <a:rPr lang="en-US" sz="2000" dirty="0"/>
              <a:t>That means when </a:t>
            </a:r>
            <a:r>
              <a:rPr lang="en-US" sz="2000" b="1" dirty="0">
                <a:solidFill>
                  <a:srgbClr val="0070C0"/>
                </a:solidFill>
                <a:latin typeface="Consolas" pitchFamily="49" charset="0"/>
                <a:cs typeface="Consolas" pitchFamily="49" charset="0"/>
              </a:rPr>
              <a:t>s &lt;= 32</a:t>
            </a:r>
            <a:r>
              <a:rPr lang="en-US" sz="2000" dirty="0"/>
              <a:t>:</a:t>
            </a:r>
          </a:p>
          <a:p>
            <a:pPr lvl="1" eaLnBrk="1" hangingPunct="1"/>
            <a:r>
              <a:rPr lang="en-US" sz="1800" dirty="0"/>
              <a:t>We don’t need to </a:t>
            </a:r>
            <a:r>
              <a:rPr lang="en-US" sz="1800" b="1" dirty="0">
                <a:solidFill>
                  <a:srgbClr val="0070C0"/>
                </a:solidFill>
                <a:latin typeface="Consolas" pitchFamily="49" charset="0"/>
                <a:cs typeface="Consolas" pitchFamily="49" charset="0"/>
              </a:rPr>
              <a:t>__</a:t>
            </a:r>
            <a:r>
              <a:rPr lang="en-US" sz="1800" b="1" dirty="0" err="1">
                <a:solidFill>
                  <a:srgbClr val="0070C0"/>
                </a:solidFill>
                <a:latin typeface="Consolas" pitchFamily="49" charset="0"/>
                <a:cs typeface="Consolas" pitchFamily="49" charset="0"/>
              </a:rPr>
              <a:t>syncthreads</a:t>
            </a:r>
            <a:r>
              <a:rPr lang="en-US" sz="1800" b="1" dirty="0">
                <a:solidFill>
                  <a:srgbClr val="0070C0"/>
                </a:solidFill>
                <a:latin typeface="Consolas" pitchFamily="49" charset="0"/>
                <a:cs typeface="Consolas" pitchFamily="49" charset="0"/>
              </a:rPr>
              <a:t>()</a:t>
            </a:r>
          </a:p>
          <a:p>
            <a:pPr lvl="1" eaLnBrk="1" hangingPunct="1"/>
            <a:r>
              <a:rPr lang="en-US" sz="1800" dirty="0"/>
              <a:t>We don’t need “</a:t>
            </a:r>
            <a:r>
              <a:rPr lang="en-US" sz="1800" b="1" dirty="0">
                <a:solidFill>
                  <a:srgbClr val="0070C0"/>
                </a:solidFill>
                <a:latin typeface="Consolas" pitchFamily="49" charset="0"/>
                <a:cs typeface="Consolas" pitchFamily="49" charset="0"/>
              </a:rPr>
              <a:t>if (</a:t>
            </a:r>
            <a:r>
              <a:rPr lang="en-US" sz="1800" b="1" dirty="0" err="1">
                <a:solidFill>
                  <a:srgbClr val="0070C0"/>
                </a:solidFill>
                <a:latin typeface="Consolas" pitchFamily="49" charset="0"/>
                <a:cs typeface="Consolas" pitchFamily="49" charset="0"/>
              </a:rPr>
              <a:t>tid</a:t>
            </a:r>
            <a:r>
              <a:rPr lang="en-US" sz="1800" b="1" dirty="0">
                <a:solidFill>
                  <a:srgbClr val="0070C0"/>
                </a:solidFill>
                <a:latin typeface="Consolas" pitchFamily="49" charset="0"/>
                <a:cs typeface="Consolas" pitchFamily="49" charset="0"/>
              </a:rPr>
              <a:t> &lt; s)</a:t>
            </a:r>
            <a:r>
              <a:rPr lang="en-US" sz="1800" dirty="0"/>
              <a:t>” because it doesn’t save any work</a:t>
            </a:r>
          </a:p>
          <a:p>
            <a:pPr lvl="2"/>
            <a:endParaRPr lang="en-US" sz="1600" dirty="0"/>
          </a:p>
          <a:p>
            <a:pPr lvl="2"/>
            <a:endParaRPr lang="en-US" sz="1600" dirty="0"/>
          </a:p>
          <a:p>
            <a:pPr eaLnBrk="1" hangingPunct="1"/>
            <a:r>
              <a:rPr lang="en-US" sz="2000" dirty="0"/>
              <a:t>The key idea: </a:t>
            </a:r>
            <a:r>
              <a:rPr lang="en-US" sz="2000" dirty="0">
                <a:solidFill>
                  <a:srgbClr val="00B050"/>
                </a:solidFill>
              </a:rPr>
              <a:t>unroll the last 6 iterations of the inner loop, which involve 32 or less threads</a:t>
            </a:r>
          </a:p>
        </p:txBody>
      </p:sp>
      <p:sp>
        <p:nvSpPr>
          <p:cNvPr id="2560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r" eaLnBrk="1" hangingPunct="1"/>
            <a:fld id="{F0A45258-290C-42E4-8466-E82BA9463A50}" type="slidenum">
              <a:rPr lang="en-US" smtClean="0">
                <a:solidFill>
                  <a:schemeClr val="tx2"/>
                </a:solidFill>
              </a:rPr>
              <a:pPr algn="r" eaLnBrk="1" hangingPunct="1"/>
              <a:t>41</a:t>
            </a:fld>
            <a:endParaRPr lang="en-US">
              <a:solidFill>
                <a:schemeClr val="tx2"/>
              </a:solidFill>
            </a:endParaRPr>
          </a:p>
        </p:txBody>
      </p:sp>
      <p:sp>
        <p:nvSpPr>
          <p:cNvPr id="5" name="Rectangle 4"/>
          <p:cNvSpPr/>
          <p:nvPr/>
        </p:nvSpPr>
        <p:spPr>
          <a:xfrm>
            <a:off x="1600200" y="6627168"/>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20000407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2800" dirty="0"/>
              <a:t>“unroll the last 6 iterations of the inner loop, which involve 32 or less threads”</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134" name="Group 133"/>
          <p:cNvGrpSpPr/>
          <p:nvPr/>
        </p:nvGrpSpPr>
        <p:grpSpPr>
          <a:xfrm>
            <a:off x="469900" y="2457615"/>
            <a:ext cx="7857088" cy="122767"/>
            <a:chOff x="469900" y="1388533"/>
            <a:chExt cx="7857088" cy="122767"/>
          </a:xfrm>
        </p:grpSpPr>
        <p:sp>
          <p:nvSpPr>
            <p:cNvPr id="6" name="Rectangle 5"/>
            <p:cNvSpPr/>
            <p:nvPr/>
          </p:nvSpPr>
          <p:spPr>
            <a:xfrm>
              <a:off x="469900" y="138853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92667" y="138853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15434" y="138853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38201" y="138853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60968" y="138853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083735" y="138853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206502" y="138853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329269" y="138853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452036" y="138853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574803" y="138853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697570" y="138853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820337" y="138853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943104" y="138853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2065871" y="138853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188638" y="138853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2311405" y="138853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2434172" y="138853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556939" y="138853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2679706" y="138853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2802473" y="138853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2925240" y="138853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3048007" y="138853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3170774" y="138853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3293541" y="138853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3416308" y="138853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3539075" y="138853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661842" y="138853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3784609" y="138853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3907376" y="138853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4030143" y="138853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4152910" y="138853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275677" y="138853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4398444" y="138853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4521211" y="138853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4643978" y="138853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4766745" y="138853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4889512" y="138853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5012279" y="138853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5135046" y="138853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5257813" y="138853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380580" y="138853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5503347" y="138853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5626114" y="138853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5748881" y="138853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5871648" y="138853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5994415" y="138853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6117182" y="138853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6239949" y="138853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6362716" y="138853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6485483" y="138853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6608250" y="138853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6731017" y="138853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6853784" y="138853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6976551" y="138853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7099318" y="138853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7222085" y="138853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7344852" y="138853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7467619" y="138853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7590386" y="138853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7713153" y="138853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7835920" y="138853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7958687" y="138853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8081454" y="138853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8204221" y="138853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5" name="Group 134"/>
          <p:cNvGrpSpPr/>
          <p:nvPr/>
        </p:nvGrpSpPr>
        <p:grpSpPr>
          <a:xfrm>
            <a:off x="469900" y="3099515"/>
            <a:ext cx="3928544" cy="122767"/>
            <a:chOff x="469900" y="2592493"/>
            <a:chExt cx="3928544" cy="122767"/>
          </a:xfrm>
        </p:grpSpPr>
        <p:sp>
          <p:nvSpPr>
            <p:cNvPr id="70" name="Rectangle 69"/>
            <p:cNvSpPr/>
            <p:nvPr/>
          </p:nvSpPr>
          <p:spPr>
            <a:xfrm>
              <a:off x="469900" y="259249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592667" y="259249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715434" y="259249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838201" y="259249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960968" y="259249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1083735" y="259249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1206502" y="259249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1329269" y="259249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a:off x="1452036" y="259249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1574803" y="259249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1697570" y="259249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1820337" y="259249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1943104" y="259249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065871" y="259249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2188638" y="259249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2311405" y="259249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434172" y="259249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2556939" y="259249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2679706" y="259249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a:off x="2802473" y="259249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a:off x="2925240" y="259249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3048007" y="259249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p:cNvSpPr/>
            <p:nvPr/>
          </p:nvSpPr>
          <p:spPr>
            <a:xfrm>
              <a:off x="3170774" y="259249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a:off x="3293541" y="259249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p:cNvSpPr/>
            <p:nvPr/>
          </p:nvSpPr>
          <p:spPr>
            <a:xfrm>
              <a:off x="3416308" y="259249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a:off x="3539075" y="259249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3661842" y="259249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3784609" y="259249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a:off x="3907376" y="259249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4030143" y="259249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4152910" y="259249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275677" y="259249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6" name="Group 135"/>
          <p:cNvGrpSpPr/>
          <p:nvPr/>
        </p:nvGrpSpPr>
        <p:grpSpPr>
          <a:xfrm>
            <a:off x="469900" y="3741415"/>
            <a:ext cx="1964272" cy="122767"/>
            <a:chOff x="469900" y="3233843"/>
            <a:chExt cx="1964272" cy="122767"/>
          </a:xfrm>
        </p:grpSpPr>
        <p:sp>
          <p:nvSpPr>
            <p:cNvPr id="102" name="Rectangle 101"/>
            <p:cNvSpPr/>
            <p:nvPr/>
          </p:nvSpPr>
          <p:spPr>
            <a:xfrm>
              <a:off x="469900" y="323384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592667" y="323384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715434" y="323384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838201" y="323384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960968" y="323384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a:off x="1083735" y="323384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1206502" y="323384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1329269" y="3233843"/>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a:off x="1452036" y="323384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1574803" y="323384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1697570" y="323384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p:cNvSpPr/>
            <p:nvPr/>
          </p:nvSpPr>
          <p:spPr>
            <a:xfrm>
              <a:off x="1820337" y="323384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1943104" y="323384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p:cNvSpPr/>
            <p:nvPr/>
          </p:nvSpPr>
          <p:spPr>
            <a:xfrm>
              <a:off x="2065871" y="323384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2188638" y="323384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p:nvPr/>
          </p:nvSpPr>
          <p:spPr>
            <a:xfrm>
              <a:off x="2311405" y="3233843"/>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7" name="Group 136"/>
          <p:cNvGrpSpPr/>
          <p:nvPr/>
        </p:nvGrpSpPr>
        <p:grpSpPr>
          <a:xfrm>
            <a:off x="469900" y="4383315"/>
            <a:ext cx="982136" cy="122767"/>
            <a:chOff x="482602" y="3813809"/>
            <a:chExt cx="982136" cy="122767"/>
          </a:xfrm>
        </p:grpSpPr>
        <p:sp>
          <p:nvSpPr>
            <p:cNvPr id="119" name="Rectangle 118"/>
            <p:cNvSpPr/>
            <p:nvPr/>
          </p:nvSpPr>
          <p:spPr>
            <a:xfrm>
              <a:off x="482602" y="3813809"/>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p:cNvSpPr/>
            <p:nvPr/>
          </p:nvSpPr>
          <p:spPr>
            <a:xfrm>
              <a:off x="605369" y="3813809"/>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p:cNvSpPr/>
            <p:nvPr/>
          </p:nvSpPr>
          <p:spPr>
            <a:xfrm>
              <a:off x="728136" y="3813809"/>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p:cNvSpPr/>
            <p:nvPr/>
          </p:nvSpPr>
          <p:spPr>
            <a:xfrm>
              <a:off x="850903" y="3813809"/>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973670" y="3813809"/>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p:cNvSpPr/>
            <p:nvPr/>
          </p:nvSpPr>
          <p:spPr>
            <a:xfrm>
              <a:off x="1096437" y="3813809"/>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1219204" y="3813809"/>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p:cNvSpPr/>
            <p:nvPr/>
          </p:nvSpPr>
          <p:spPr>
            <a:xfrm>
              <a:off x="1341971" y="3813809"/>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8" name="Group 137"/>
          <p:cNvGrpSpPr/>
          <p:nvPr/>
        </p:nvGrpSpPr>
        <p:grpSpPr>
          <a:xfrm>
            <a:off x="469900" y="5025215"/>
            <a:ext cx="491068" cy="122767"/>
            <a:chOff x="485778" y="4194809"/>
            <a:chExt cx="491068" cy="122767"/>
          </a:xfrm>
        </p:grpSpPr>
        <p:sp>
          <p:nvSpPr>
            <p:cNvPr id="127" name="Rectangle 126"/>
            <p:cNvSpPr/>
            <p:nvPr/>
          </p:nvSpPr>
          <p:spPr>
            <a:xfrm>
              <a:off x="485778" y="4194809"/>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p:cNvSpPr/>
            <p:nvPr/>
          </p:nvSpPr>
          <p:spPr>
            <a:xfrm>
              <a:off x="608545" y="4194809"/>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p:cNvSpPr/>
            <p:nvPr/>
          </p:nvSpPr>
          <p:spPr>
            <a:xfrm>
              <a:off x="731312" y="4194809"/>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p:cNvSpPr/>
            <p:nvPr/>
          </p:nvSpPr>
          <p:spPr>
            <a:xfrm>
              <a:off x="854079" y="4194809"/>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9" name="Group 138"/>
          <p:cNvGrpSpPr/>
          <p:nvPr/>
        </p:nvGrpSpPr>
        <p:grpSpPr>
          <a:xfrm>
            <a:off x="469900" y="5667116"/>
            <a:ext cx="245534" cy="122767"/>
            <a:chOff x="483659" y="4598034"/>
            <a:chExt cx="245534" cy="122767"/>
          </a:xfrm>
        </p:grpSpPr>
        <p:sp>
          <p:nvSpPr>
            <p:cNvPr id="132" name="Rectangle 131"/>
            <p:cNvSpPr/>
            <p:nvPr/>
          </p:nvSpPr>
          <p:spPr>
            <a:xfrm>
              <a:off x="483659" y="4598034"/>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p:cNvSpPr/>
            <p:nvPr/>
          </p:nvSpPr>
          <p:spPr>
            <a:xfrm>
              <a:off x="606426" y="4598034"/>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1" name="Rectangle 140"/>
          <p:cNvSpPr/>
          <p:nvPr/>
        </p:nvSpPr>
        <p:spPr>
          <a:xfrm>
            <a:off x="4152909" y="1191170"/>
            <a:ext cx="122767" cy="12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p:cNvSpPr/>
          <p:nvPr/>
        </p:nvSpPr>
        <p:spPr>
          <a:xfrm>
            <a:off x="4158765" y="1620330"/>
            <a:ext cx="122767" cy="1227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2768889" y="1271172"/>
            <a:ext cx="926536" cy="369332"/>
          </a:xfrm>
          <a:prstGeom prst="rect">
            <a:avLst/>
          </a:prstGeom>
        </p:spPr>
        <p:txBody>
          <a:bodyPr wrap="none">
            <a:spAutoFit/>
          </a:bodyPr>
          <a:lstStyle/>
          <a:p>
            <a:r>
              <a:rPr lang="en-US" dirty="0" smtClean="0"/>
              <a:t>Legend:</a:t>
            </a:r>
            <a:endParaRPr lang="en-US" dirty="0"/>
          </a:p>
        </p:txBody>
      </p:sp>
      <p:sp>
        <p:nvSpPr>
          <p:cNvPr id="143" name="Rectangle 142"/>
          <p:cNvSpPr/>
          <p:nvPr/>
        </p:nvSpPr>
        <p:spPr>
          <a:xfrm>
            <a:off x="4365304" y="1098664"/>
            <a:ext cx="4132991" cy="307777"/>
          </a:xfrm>
          <a:prstGeom prst="rect">
            <a:avLst/>
          </a:prstGeom>
        </p:spPr>
        <p:txBody>
          <a:bodyPr wrap="none">
            <a:spAutoFit/>
          </a:bodyPr>
          <a:lstStyle/>
          <a:p>
            <a:r>
              <a:rPr lang="en-US" sz="1400" dirty="0" smtClean="0"/>
              <a:t>- Entry we care about, when last thread works on data</a:t>
            </a:r>
            <a:endParaRPr lang="en-US" sz="1400" dirty="0"/>
          </a:p>
        </p:txBody>
      </p:sp>
      <p:sp>
        <p:nvSpPr>
          <p:cNvPr id="144" name="Rectangle 143"/>
          <p:cNvSpPr/>
          <p:nvPr/>
        </p:nvSpPr>
        <p:spPr>
          <a:xfrm>
            <a:off x="4365304" y="1512119"/>
            <a:ext cx="3967240" cy="307777"/>
          </a:xfrm>
          <a:prstGeom prst="rect">
            <a:avLst/>
          </a:prstGeom>
        </p:spPr>
        <p:txBody>
          <a:bodyPr wrap="none">
            <a:spAutoFit/>
          </a:bodyPr>
          <a:lstStyle/>
          <a:p>
            <a:r>
              <a:rPr lang="en-US" sz="1400" dirty="0" smtClean="0"/>
              <a:t>- Entry that is read in order to update a “blue” entry</a:t>
            </a:r>
            <a:endParaRPr lang="en-US" sz="1400" dirty="0"/>
          </a:p>
        </p:txBody>
      </p:sp>
      <p:pic>
        <p:nvPicPr>
          <p:cNvPr id="3" name="Picture 2"/>
          <p:cNvPicPr>
            <a:picLocks noChangeAspect="1"/>
          </p:cNvPicPr>
          <p:nvPr/>
        </p:nvPicPr>
        <p:blipFill>
          <a:blip r:embed="rId2"/>
          <a:stretch>
            <a:fillRect/>
          </a:stretch>
        </p:blipFill>
        <p:spPr>
          <a:xfrm>
            <a:off x="8081454" y="4287024"/>
            <a:ext cx="2412745" cy="1476382"/>
          </a:xfrm>
          <a:prstGeom prst="rect">
            <a:avLst/>
          </a:prstGeom>
        </p:spPr>
      </p:pic>
      <mc:AlternateContent xmlns:mc="http://schemas.openxmlformats.org/markup-compatibility/2006">
        <mc:Choice xmlns:a14="http://schemas.microsoft.com/office/drawing/2010/main" Requires="a14">
          <p:sp>
            <p:nvSpPr>
              <p:cNvPr id="118" name="Rectangle 117"/>
              <p:cNvSpPr/>
              <p:nvPr/>
            </p:nvSpPr>
            <p:spPr>
              <a:xfrm>
                <a:off x="7592931" y="5613083"/>
                <a:ext cx="4419619" cy="200055"/>
              </a:xfrm>
              <a:prstGeom prst="rect">
                <a:avLst/>
              </a:prstGeom>
            </p:spPr>
            <p:txBody>
              <a:bodyPr wrap="square">
                <a:spAutoFit/>
              </a:bodyPr>
              <a:lstStyle/>
              <a:p>
                <a:r>
                  <a:rPr lang="en-US" sz="700" dirty="0" smtClean="0"/>
                  <a:t>[</a:t>
                </a:r>
                <a:r>
                  <a:rPr lang="en-US" sz="700" dirty="0">
                    <a:hlinkClick r:id="rId3"/>
                  </a:rPr>
                  <a:t>https://www.amazon.com/ZXUY-Measurement-Also-Centimetre-Reverse/dp/B008U4E7RU</a:t>
                </a:r>
                <a:r>
                  <a:rPr lang="en-US" sz="700" dirty="0" smtClean="0"/>
                  <a:t>]</a:t>
                </a:r>
                <a14:m>
                  <m:oMath xmlns:m="http://schemas.openxmlformats.org/officeDocument/2006/math">
                    <m:r>
                      <a:rPr lang="en-US" sz="700" b="0" i="1" smtClean="0">
                        <a:latin typeface="Cambria Math" panose="02040503050406030204" pitchFamily="18" charset="0"/>
                      </a:rPr>
                      <m:t>→</m:t>
                    </m:r>
                  </m:oMath>
                </a14:m>
                <a:endParaRPr lang="en-US" sz="700" dirty="0"/>
              </a:p>
            </p:txBody>
          </p:sp>
        </mc:Choice>
        <mc:Fallback>
          <p:sp>
            <p:nvSpPr>
              <p:cNvPr id="118" name="Rectangle 117"/>
              <p:cNvSpPr>
                <a:spLocks noRot="1" noChangeAspect="1" noMove="1" noResize="1" noEditPoints="1" noAdjustHandles="1" noChangeArrowheads="1" noChangeShapeType="1" noTextEdit="1"/>
              </p:cNvSpPr>
              <p:nvPr/>
            </p:nvSpPr>
            <p:spPr>
              <a:xfrm>
                <a:off x="7592931" y="5613083"/>
                <a:ext cx="4419619" cy="200055"/>
              </a:xfrm>
              <a:prstGeom prst="rect">
                <a:avLst/>
              </a:prstGeom>
              <a:blipFill>
                <a:blip r:embed="rId4"/>
                <a:stretch>
                  <a:fillRect b="-6061"/>
                </a:stretch>
              </a:blipFill>
            </p:spPr>
            <p:txBody>
              <a:bodyPr/>
              <a:lstStyle/>
              <a:p>
                <a:r>
                  <a:rPr lang="en-US">
                    <a:noFill/>
                  </a:rPr>
                  <a:t> </a:t>
                </a:r>
              </a:p>
            </p:txBody>
          </p:sp>
        </mc:Fallback>
      </mc:AlternateContent>
    </p:spTree>
    <p:extLst>
      <p:ext uri="{BB962C8B-B14F-4D97-AF65-F5344CB8AC3E}">
        <p14:creationId xmlns:p14="http://schemas.microsoft.com/office/powerpoint/2010/main" val="255198121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5"/>
          <p:cNvSpPr>
            <a:spLocks noGrp="1" noChangeArrowheads="1"/>
          </p:cNvSpPr>
          <p:nvPr>
            <p:ph type="title"/>
          </p:nvPr>
        </p:nvSpPr>
        <p:spPr/>
        <p:txBody>
          <a:bodyPr/>
          <a:lstStyle/>
          <a:p>
            <a:pPr eaLnBrk="1" hangingPunct="1">
              <a:defRPr/>
            </a:pPr>
            <a:r>
              <a:rPr lang="en-US" sz="3000" dirty="0"/>
              <a:t>Reduction #5: Unroll the Last Warp</a:t>
            </a:r>
          </a:p>
        </p:txBody>
      </p:sp>
      <p:sp>
        <p:nvSpPr>
          <p:cNvPr id="2663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r" eaLnBrk="1" hangingPunct="1"/>
            <a:fld id="{34A2BAC7-977B-4E7C-B2C4-46DED188E243}" type="slidenum">
              <a:rPr lang="en-US" smtClean="0">
                <a:solidFill>
                  <a:schemeClr val="tx2"/>
                </a:solidFill>
              </a:rPr>
              <a:pPr algn="r" eaLnBrk="1" hangingPunct="1"/>
              <a:t>43</a:t>
            </a:fld>
            <a:endParaRPr lang="en-US" dirty="0">
              <a:solidFill>
                <a:schemeClr val="tx2"/>
              </a:solidFill>
            </a:endParaRPr>
          </a:p>
        </p:txBody>
      </p:sp>
      <p:sp>
        <p:nvSpPr>
          <p:cNvPr id="26632" name="Text Box 9"/>
          <p:cNvSpPr txBox="1">
            <a:spLocks noChangeArrowheads="1"/>
          </p:cNvSpPr>
          <p:nvPr/>
        </p:nvSpPr>
        <p:spPr bwMode="auto">
          <a:xfrm>
            <a:off x="1794465" y="5957888"/>
            <a:ext cx="8426450"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2000" b="1" dirty="0"/>
              <a:t>Note: This saves useless work in </a:t>
            </a:r>
            <a:r>
              <a:rPr lang="en-US" sz="2000" b="1" i="1" dirty="0"/>
              <a:t>all</a:t>
            </a:r>
            <a:r>
              <a:rPr lang="en-US" sz="2000" b="1" dirty="0"/>
              <a:t> warps, not just the last one!</a:t>
            </a:r>
          </a:p>
          <a:p>
            <a:pPr algn="l" eaLnBrk="1" hangingPunct="1"/>
            <a:r>
              <a:rPr lang="en-US" dirty="0"/>
              <a:t>Without unrolling, all warps execute every iteration of the for loop and if statement</a:t>
            </a:r>
          </a:p>
        </p:txBody>
      </p:sp>
      <p:sp>
        <p:nvSpPr>
          <p:cNvPr id="3" name="Rectangle 2"/>
          <p:cNvSpPr/>
          <p:nvPr/>
        </p:nvSpPr>
        <p:spPr>
          <a:xfrm>
            <a:off x="1921476" y="3635276"/>
            <a:ext cx="7543800" cy="2308324"/>
          </a:xfrm>
          <a:prstGeom prst="rect">
            <a:avLst/>
          </a:prstGeom>
          <a:solidFill>
            <a:schemeClr val="bg1">
              <a:lumMod val="85000"/>
            </a:schemeClr>
          </a:solidFill>
        </p:spPr>
        <p:txBody>
          <a:bodyPr wrap="square">
            <a:spAutoFit/>
          </a:bodyPr>
          <a:lstStyle/>
          <a:p>
            <a:r>
              <a:rPr lang="it-IT" dirty="0">
                <a:solidFill>
                  <a:srgbClr val="FF00FF"/>
                </a:solidFill>
                <a:latin typeface="Consolas" pitchFamily="49" charset="0"/>
                <a:cs typeface="Consolas" pitchFamily="49" charset="0"/>
              </a:rPr>
              <a:t>__device__</a:t>
            </a:r>
            <a:r>
              <a:rPr lang="it-IT" dirty="0">
                <a:solidFill>
                  <a:prstClr val="black"/>
                </a:solidFill>
                <a:latin typeface="Consolas" pitchFamily="49" charset="0"/>
                <a:cs typeface="Consolas" pitchFamily="49" charset="0"/>
              </a:rPr>
              <a:t> </a:t>
            </a:r>
            <a:r>
              <a:rPr lang="it-IT" dirty="0">
                <a:solidFill>
                  <a:srgbClr val="0000FF"/>
                </a:solidFill>
                <a:latin typeface="Consolas" pitchFamily="49" charset="0"/>
                <a:cs typeface="Consolas" pitchFamily="49" charset="0"/>
              </a:rPr>
              <a:t>void</a:t>
            </a:r>
            <a:r>
              <a:rPr lang="it-IT" dirty="0">
                <a:solidFill>
                  <a:prstClr val="black"/>
                </a:solidFill>
                <a:latin typeface="Consolas" pitchFamily="49" charset="0"/>
                <a:cs typeface="Consolas" pitchFamily="49" charset="0"/>
              </a:rPr>
              <a:t> warpReduce(</a:t>
            </a:r>
            <a:r>
              <a:rPr lang="it-IT" dirty="0">
                <a:solidFill>
                  <a:srgbClr val="0000FF"/>
                </a:solidFill>
                <a:latin typeface="Consolas" pitchFamily="49" charset="0"/>
                <a:cs typeface="Consolas" pitchFamily="49" charset="0"/>
              </a:rPr>
              <a:t>volatile</a:t>
            </a:r>
            <a:r>
              <a:rPr lang="it-IT" dirty="0">
                <a:solidFill>
                  <a:prstClr val="black"/>
                </a:solidFill>
                <a:latin typeface="Consolas" pitchFamily="49" charset="0"/>
                <a:cs typeface="Consolas" pitchFamily="49" charset="0"/>
              </a:rPr>
              <a:t> </a:t>
            </a:r>
            <a:r>
              <a:rPr lang="it-IT" dirty="0">
                <a:solidFill>
                  <a:srgbClr val="0000FF"/>
                </a:solidFill>
                <a:latin typeface="Consolas" pitchFamily="49" charset="0"/>
                <a:cs typeface="Consolas" pitchFamily="49" charset="0"/>
              </a:rPr>
              <a:t>int</a:t>
            </a:r>
            <a:r>
              <a:rPr lang="it-IT" dirty="0">
                <a:solidFill>
                  <a:prstClr val="black"/>
                </a:solidFill>
                <a:latin typeface="Consolas" pitchFamily="49" charset="0"/>
                <a:cs typeface="Consolas" pitchFamily="49" charset="0"/>
              </a:rPr>
              <a:t>* sdata, </a:t>
            </a:r>
            <a:r>
              <a:rPr lang="it-IT" dirty="0">
                <a:solidFill>
                  <a:srgbClr val="0000FF"/>
                </a:solidFill>
                <a:latin typeface="Consolas" pitchFamily="49" charset="0"/>
                <a:cs typeface="Consolas" pitchFamily="49" charset="0"/>
              </a:rPr>
              <a:t>int</a:t>
            </a:r>
            <a:r>
              <a:rPr lang="it-IT" dirty="0">
                <a:solidFill>
                  <a:prstClr val="black"/>
                </a:solidFill>
                <a:latin typeface="Consolas" pitchFamily="49" charset="0"/>
                <a:cs typeface="Consolas" pitchFamily="49" charset="0"/>
              </a:rPr>
              <a:t> tid) {</a:t>
            </a:r>
          </a:p>
          <a:p>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sdata</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 </a:t>
            </a:r>
            <a:r>
              <a:rPr lang="en-US" dirty="0" err="1">
                <a:solidFill>
                  <a:prstClr val="black"/>
                </a:solidFill>
                <a:latin typeface="Consolas" pitchFamily="49" charset="0"/>
                <a:cs typeface="Consolas" pitchFamily="49" charset="0"/>
              </a:rPr>
              <a:t>sdata</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+ 32]; </a:t>
            </a:r>
          </a:p>
          <a:p>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sdata</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 </a:t>
            </a:r>
            <a:r>
              <a:rPr lang="en-US" dirty="0" err="1">
                <a:solidFill>
                  <a:prstClr val="black"/>
                </a:solidFill>
                <a:latin typeface="Consolas" pitchFamily="49" charset="0"/>
                <a:cs typeface="Consolas" pitchFamily="49" charset="0"/>
              </a:rPr>
              <a:t>sdata</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+ 16]; </a:t>
            </a:r>
          </a:p>
          <a:p>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sdata</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 </a:t>
            </a:r>
            <a:r>
              <a:rPr lang="en-US" dirty="0" err="1">
                <a:solidFill>
                  <a:prstClr val="black"/>
                </a:solidFill>
                <a:latin typeface="Consolas" pitchFamily="49" charset="0"/>
                <a:cs typeface="Consolas" pitchFamily="49" charset="0"/>
              </a:rPr>
              <a:t>sdata</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  8]; </a:t>
            </a:r>
          </a:p>
          <a:p>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sdata</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 </a:t>
            </a:r>
            <a:r>
              <a:rPr lang="en-US" dirty="0" err="1">
                <a:solidFill>
                  <a:prstClr val="black"/>
                </a:solidFill>
                <a:latin typeface="Consolas" pitchFamily="49" charset="0"/>
                <a:cs typeface="Consolas" pitchFamily="49" charset="0"/>
              </a:rPr>
              <a:t>sdata</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  4]; </a:t>
            </a:r>
          </a:p>
          <a:p>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sdata</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 </a:t>
            </a:r>
            <a:r>
              <a:rPr lang="en-US" dirty="0" err="1">
                <a:solidFill>
                  <a:prstClr val="black"/>
                </a:solidFill>
                <a:latin typeface="Consolas" pitchFamily="49" charset="0"/>
                <a:cs typeface="Consolas" pitchFamily="49" charset="0"/>
              </a:rPr>
              <a:t>sdata</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  2]; </a:t>
            </a:r>
          </a:p>
          <a:p>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sdata</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 </a:t>
            </a:r>
            <a:r>
              <a:rPr lang="en-US" dirty="0" err="1">
                <a:solidFill>
                  <a:prstClr val="black"/>
                </a:solidFill>
                <a:latin typeface="Consolas" pitchFamily="49" charset="0"/>
                <a:cs typeface="Consolas" pitchFamily="49" charset="0"/>
              </a:rPr>
              <a:t>sdata</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  1]; </a:t>
            </a:r>
          </a:p>
          <a:p>
            <a:r>
              <a:rPr lang="en-US" dirty="0">
                <a:solidFill>
                  <a:prstClr val="black"/>
                </a:solidFill>
                <a:latin typeface="Consolas" pitchFamily="49" charset="0"/>
                <a:cs typeface="Consolas" pitchFamily="49" charset="0"/>
              </a:rPr>
              <a:t>}</a:t>
            </a:r>
          </a:p>
        </p:txBody>
      </p:sp>
      <p:sp>
        <p:nvSpPr>
          <p:cNvPr id="4" name="Rectangle 3"/>
          <p:cNvSpPr/>
          <p:nvPr/>
        </p:nvSpPr>
        <p:spPr>
          <a:xfrm>
            <a:off x="1905000" y="1120676"/>
            <a:ext cx="6934200" cy="2308324"/>
          </a:xfrm>
          <a:prstGeom prst="rect">
            <a:avLst/>
          </a:prstGeom>
          <a:solidFill>
            <a:schemeClr val="bg1">
              <a:lumMod val="85000"/>
            </a:schemeClr>
          </a:solidFill>
        </p:spPr>
        <p:txBody>
          <a:bodyPr wrap="square">
            <a:spAutoFit/>
          </a:bodyPr>
          <a:lstStyle/>
          <a:p>
            <a:r>
              <a:rPr lang="en-US" dirty="0">
                <a:solidFill>
                  <a:srgbClr val="008000"/>
                </a:solidFill>
                <a:latin typeface="Consolas" pitchFamily="49" charset="0"/>
                <a:cs typeface="Consolas" pitchFamily="49" charset="0"/>
              </a:rPr>
              <a:t>// and use later like this…</a:t>
            </a:r>
          </a:p>
          <a:p>
            <a:r>
              <a:rPr lang="en-US" dirty="0">
                <a:solidFill>
                  <a:srgbClr val="0000FF"/>
                </a:solidFill>
                <a:latin typeface="Consolas" pitchFamily="49" charset="0"/>
                <a:cs typeface="Consolas" pitchFamily="49" charset="0"/>
              </a:rPr>
              <a:t>for</a:t>
            </a:r>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unsigned</a:t>
            </a:r>
            <a:r>
              <a:rPr lang="en-US" dirty="0">
                <a:solidFill>
                  <a:prstClr val="black"/>
                </a:solidFill>
                <a:latin typeface="Consolas" pitchFamily="49" charset="0"/>
                <a:cs typeface="Consolas" pitchFamily="49" charset="0"/>
              </a:rPr>
              <a:t> </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s=</a:t>
            </a:r>
            <a:r>
              <a:rPr lang="en-US" dirty="0" err="1">
                <a:solidFill>
                  <a:srgbClr val="FF00FF"/>
                </a:solidFill>
                <a:latin typeface="Consolas" pitchFamily="49" charset="0"/>
                <a:cs typeface="Consolas" pitchFamily="49" charset="0"/>
              </a:rPr>
              <a:t>blockDim</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/2; s&gt;32; s&gt;&gt;=1) {</a:t>
            </a:r>
          </a:p>
          <a:p>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if</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&lt; s)</a:t>
            </a:r>
          </a:p>
          <a:p>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sdata</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 </a:t>
            </a:r>
            <a:r>
              <a:rPr lang="en-US" dirty="0" err="1">
                <a:solidFill>
                  <a:prstClr val="black"/>
                </a:solidFill>
                <a:latin typeface="Consolas" pitchFamily="49" charset="0"/>
                <a:cs typeface="Consolas" pitchFamily="49" charset="0"/>
              </a:rPr>
              <a:t>sdata</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 s];</a:t>
            </a:r>
          </a:p>
          <a:p>
            <a:r>
              <a:rPr lang="en-US" dirty="0">
                <a:solidFill>
                  <a:prstClr val="black"/>
                </a:solidFill>
                <a:latin typeface="Consolas" pitchFamily="49" charset="0"/>
                <a:cs typeface="Consolas" pitchFamily="49" charset="0"/>
              </a:rPr>
              <a:t>    </a:t>
            </a:r>
            <a:r>
              <a:rPr lang="en-US" dirty="0">
                <a:solidFill>
                  <a:srgbClr val="FF00FF"/>
                </a:solidFill>
                <a:latin typeface="Consolas" pitchFamily="49" charset="0"/>
                <a:cs typeface="Consolas" pitchFamily="49" charset="0"/>
              </a:rPr>
              <a:t>__</a:t>
            </a:r>
            <a:r>
              <a:rPr lang="en-US" dirty="0" err="1">
                <a:solidFill>
                  <a:srgbClr val="FF00FF"/>
                </a:solidFill>
                <a:latin typeface="Consolas" pitchFamily="49" charset="0"/>
                <a:cs typeface="Consolas" pitchFamily="49" charset="0"/>
              </a:rPr>
              <a:t>syncthreads</a:t>
            </a:r>
            <a:r>
              <a:rPr lang="en-US" dirty="0">
                <a:solidFill>
                  <a:prstClr val="black"/>
                </a:solidFill>
                <a:latin typeface="Consolas" pitchFamily="49" charset="0"/>
                <a:cs typeface="Consolas" pitchFamily="49" charset="0"/>
              </a:rPr>
              <a:t>();</a:t>
            </a:r>
          </a:p>
          <a:p>
            <a:r>
              <a:rPr lang="en-US" dirty="0">
                <a:solidFill>
                  <a:prstClr val="black"/>
                </a:solidFill>
                <a:latin typeface="Consolas" pitchFamily="49" charset="0"/>
                <a:cs typeface="Consolas" pitchFamily="49" charset="0"/>
              </a:rPr>
              <a:t>}</a:t>
            </a:r>
          </a:p>
          <a:p>
            <a:endParaRPr lang="en-US" dirty="0">
              <a:solidFill>
                <a:prstClr val="black"/>
              </a:solidFill>
              <a:latin typeface="Consolas" pitchFamily="49" charset="0"/>
              <a:cs typeface="Consolas" pitchFamily="49" charset="0"/>
            </a:endParaRPr>
          </a:p>
          <a:p>
            <a:r>
              <a:rPr lang="en-US" dirty="0">
                <a:solidFill>
                  <a:srgbClr val="0000FF"/>
                </a:solidFill>
                <a:latin typeface="Consolas" pitchFamily="49" charset="0"/>
                <a:cs typeface="Consolas" pitchFamily="49" charset="0"/>
              </a:rPr>
              <a:t>if</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&lt; 32) </a:t>
            </a:r>
            <a:r>
              <a:rPr lang="en-US" dirty="0" err="1">
                <a:solidFill>
                  <a:prstClr val="black"/>
                </a:solidFill>
                <a:latin typeface="Consolas" pitchFamily="49" charset="0"/>
                <a:cs typeface="Consolas" pitchFamily="49" charset="0"/>
              </a:rPr>
              <a:t>warpReduce</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sdata</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a:t>
            </a:r>
          </a:p>
        </p:txBody>
      </p:sp>
      <p:sp>
        <p:nvSpPr>
          <p:cNvPr id="5" name="Line Callout 2 4"/>
          <p:cNvSpPr/>
          <p:nvPr/>
        </p:nvSpPr>
        <p:spPr>
          <a:xfrm>
            <a:off x="8229600" y="4473476"/>
            <a:ext cx="2209800" cy="838200"/>
          </a:xfrm>
          <a:prstGeom prst="borderCallout2">
            <a:avLst>
              <a:gd name="adj1" fmla="val 48678"/>
              <a:gd name="adj2" fmla="val -1742"/>
              <a:gd name="adj3" fmla="val 17785"/>
              <a:gd name="adj4" fmla="val -63173"/>
              <a:gd name="adj5" fmla="val -61273"/>
              <a:gd name="adj6" fmla="val -85483"/>
            </a:avLst>
          </a:prstGeom>
          <a:solidFill>
            <a:schemeClr val="bg1"/>
          </a:solidFill>
          <a:ln>
            <a:solidFill>
              <a:srgbClr val="C0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C00000"/>
                </a:solidFill>
                <a:latin typeface="Corbel" pitchFamily="34" charset="0"/>
              </a:rPr>
              <a:t>IMPORTANT: For this to be correct, we must use the “</a:t>
            </a:r>
            <a:r>
              <a:rPr lang="en-US" sz="1400" b="1" dirty="0">
                <a:solidFill>
                  <a:srgbClr val="0070C0"/>
                </a:solidFill>
                <a:latin typeface="Consolas" pitchFamily="49" charset="0"/>
                <a:cs typeface="Consolas" pitchFamily="49" charset="0"/>
              </a:rPr>
              <a:t>volatile</a:t>
            </a:r>
            <a:r>
              <a:rPr lang="en-US" sz="1400" b="1" dirty="0">
                <a:solidFill>
                  <a:srgbClr val="C00000"/>
                </a:solidFill>
                <a:latin typeface="Corbel" pitchFamily="34" charset="0"/>
              </a:rPr>
              <a:t>” keyword!</a:t>
            </a:r>
          </a:p>
        </p:txBody>
      </p:sp>
      <p:sp>
        <p:nvSpPr>
          <p:cNvPr id="8" name="Rectangle 7"/>
          <p:cNvSpPr/>
          <p:nvPr/>
        </p:nvSpPr>
        <p:spPr>
          <a:xfrm>
            <a:off x="1600200" y="6627168"/>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
        <p:nvSpPr>
          <p:cNvPr id="9" name="Line Callout 2 8"/>
          <p:cNvSpPr/>
          <p:nvPr/>
        </p:nvSpPr>
        <p:spPr>
          <a:xfrm>
            <a:off x="8686800" y="2111276"/>
            <a:ext cx="1524000" cy="419100"/>
          </a:xfrm>
          <a:prstGeom prst="borderCallout2">
            <a:avLst>
              <a:gd name="adj1" fmla="val 48678"/>
              <a:gd name="adj2" fmla="val -1742"/>
              <a:gd name="adj3" fmla="val 46747"/>
              <a:gd name="adj4" fmla="val -87598"/>
              <a:gd name="adj5" fmla="val -100855"/>
              <a:gd name="adj6" fmla="val -146692"/>
            </a:avLst>
          </a:prstGeom>
          <a:solidFill>
            <a:schemeClr val="bg1"/>
          </a:solidFill>
          <a:ln>
            <a:solidFill>
              <a:srgbClr val="C0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C00000"/>
                </a:solidFill>
                <a:latin typeface="Corbel" pitchFamily="34" charset="0"/>
              </a:rPr>
              <a:t>This used to be:</a:t>
            </a:r>
          </a:p>
          <a:p>
            <a:pPr algn="ctr"/>
            <a:r>
              <a:rPr lang="en-US" sz="1400" b="1" dirty="0">
                <a:solidFill>
                  <a:srgbClr val="0070C0"/>
                </a:solidFill>
                <a:latin typeface="Consolas" pitchFamily="49" charset="0"/>
                <a:cs typeface="Consolas" pitchFamily="49" charset="0"/>
              </a:rPr>
              <a:t>S&gt;0</a:t>
            </a:r>
          </a:p>
        </p:txBody>
      </p:sp>
    </p:spTree>
    <p:extLst>
      <p:ext uri="{BB962C8B-B14F-4D97-AF65-F5344CB8AC3E}">
        <p14:creationId xmlns:p14="http://schemas.microsoft.com/office/powerpoint/2010/main" val="111640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6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2" grpId="0"/>
      <p:bldP spid="3" grpId="0" animBg="1"/>
      <p:bldP spid="5" grpId="0" animBg="1"/>
      <p:bldP spid="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p:txBody>
          <a:bodyPr/>
          <a:lstStyle/>
          <a:p>
            <a:pPr eaLnBrk="1" hangingPunct="1">
              <a:defRPr/>
            </a:pPr>
            <a:r>
              <a:rPr lang="en-US" sz="3000" dirty="0"/>
              <a:t>Performance for 4M element reduction</a:t>
            </a:r>
          </a:p>
        </p:txBody>
      </p:sp>
      <p:sp>
        <p:nvSpPr>
          <p:cNvPr id="2765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r" eaLnBrk="1" hangingPunct="1"/>
            <a:fld id="{E6925A7F-5B7B-4B37-A324-BB0786D94406}" type="slidenum">
              <a:rPr lang="en-US" smtClean="0">
                <a:solidFill>
                  <a:schemeClr val="tx2"/>
                </a:solidFill>
              </a:rPr>
              <a:pPr algn="r" eaLnBrk="1" hangingPunct="1"/>
              <a:t>44</a:t>
            </a:fld>
            <a:endParaRPr lang="en-US" dirty="0">
              <a:solidFill>
                <a:schemeClr val="tx2"/>
              </a:solidFill>
            </a:endParaRPr>
          </a:p>
        </p:txBody>
      </p:sp>
      <p:graphicFrame>
        <p:nvGraphicFramePr>
          <p:cNvPr id="354360" name="Group 56"/>
          <p:cNvGraphicFramePr>
            <a:graphicFrameLocks noGrp="1"/>
          </p:cNvGraphicFramePr>
          <p:nvPr>
            <p:ph idx="4294967295"/>
            <p:extLst/>
          </p:nvPr>
        </p:nvGraphicFramePr>
        <p:xfrm>
          <a:off x="1932345" y="2442676"/>
          <a:ext cx="8305800" cy="3295650"/>
        </p:xfrm>
        <a:graphic>
          <a:graphicData uri="http://schemas.openxmlformats.org/drawingml/2006/table">
            <a:tbl>
              <a:tblPr/>
              <a:tblGrid>
                <a:gridCol w="23622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tblGrid>
              <a:tr h="762000">
                <a:tc>
                  <a:txBody>
                    <a:body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dirty="0">
                          <a:ln>
                            <a:noFill/>
                          </a:ln>
                          <a:solidFill>
                            <a:schemeClr val="tx1"/>
                          </a:solidFill>
                          <a:effectLst/>
                          <a:latin typeface="Arial" charset="0"/>
                        </a:rPr>
                        <a:t>Kernel 1: </a:t>
                      </a:r>
                      <a:br>
                        <a:rPr kumimoji="0" lang="en-US" sz="2000" b="1" i="0" u="none" strike="noStrike" cap="none" normalizeH="0" baseline="0" dirty="0">
                          <a:ln>
                            <a:noFill/>
                          </a:ln>
                          <a:solidFill>
                            <a:schemeClr val="tx1"/>
                          </a:solidFill>
                          <a:effectLst/>
                          <a:latin typeface="Arial" charset="0"/>
                        </a:rPr>
                      </a:br>
                      <a:r>
                        <a:rPr kumimoji="0" lang="en-US" sz="1200" b="1" i="0" u="none" strike="noStrike" cap="none" normalizeH="0" baseline="0" dirty="0">
                          <a:ln>
                            <a:noFill/>
                          </a:ln>
                          <a:solidFill>
                            <a:schemeClr val="tx1"/>
                          </a:solidFill>
                          <a:effectLst/>
                          <a:latin typeface="Arial" charset="0"/>
                        </a:rPr>
                        <a:t>interleaved addressing</a:t>
                      </a:r>
                      <a:br>
                        <a:rPr kumimoji="0" lang="en-US" sz="1200" b="1" i="0" u="none" strike="noStrike" cap="none" normalizeH="0" baseline="0" dirty="0">
                          <a:ln>
                            <a:noFill/>
                          </a:ln>
                          <a:solidFill>
                            <a:schemeClr val="tx1"/>
                          </a:solidFill>
                          <a:effectLst/>
                          <a:latin typeface="Arial" charset="0"/>
                        </a:rPr>
                      </a:br>
                      <a:r>
                        <a:rPr kumimoji="0" lang="en-US" sz="1200" b="1" i="0" u="none" strike="noStrike" cap="none" normalizeH="0" baseline="0" dirty="0">
                          <a:ln>
                            <a:noFill/>
                          </a:ln>
                          <a:solidFill>
                            <a:schemeClr val="tx1"/>
                          </a:solidFill>
                          <a:effectLst/>
                          <a:latin typeface="Arial" charset="0"/>
                        </a:rPr>
                        <a:t>with divergent branching</a:t>
                      </a:r>
                    </a:p>
                  </a:txBody>
                  <a:tcPr horzOverflow="overflow">
                    <a:lnL cap="flat">
                      <a:noFill/>
                    </a:lnL>
                    <a:lnR>
                      <a:noFill/>
                    </a:lnR>
                    <a:lnT cap="fla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8.054 ms</a:t>
                      </a:r>
                    </a:p>
                  </a:txBody>
                  <a:tcPr anchor="ctr" horzOverflow="overflow">
                    <a:lnL>
                      <a:noFill/>
                    </a:lnL>
                    <a:lnR>
                      <a:noFill/>
                    </a:lnR>
                    <a:lnT cap="fla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2.083 GB/s</a:t>
                      </a:r>
                    </a:p>
                  </a:txBody>
                  <a:tcPr anchor="ctr" horzOverflow="overflow">
                    <a:lnL>
                      <a:noFill/>
                    </a:lnL>
                    <a:lnR>
                      <a:noFill/>
                    </a:lnR>
                    <a:lnT cap="fla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endParaRPr kumimoji="0" lang="en-US" sz="2000" b="1" i="0" u="none" strike="noStrike" cap="none" normalizeH="0" baseline="0">
                        <a:ln>
                          <a:noFill/>
                        </a:ln>
                        <a:solidFill>
                          <a:schemeClr val="tx1"/>
                        </a:solidFill>
                        <a:effectLst/>
                        <a:latin typeface="Arial" charset="0"/>
                      </a:endParaRPr>
                    </a:p>
                  </a:txBody>
                  <a:tcPr anchor="ctr" horzOverflow="overflow">
                    <a:lnL>
                      <a:noFill/>
                    </a:lnL>
                    <a:lnR>
                      <a:noFill/>
                    </a:lnR>
                    <a:lnT cap="fla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endParaRPr kumimoji="0" lang="en-US" sz="2000" b="1" i="0" u="none" strike="noStrike" cap="none" normalizeH="0" baseline="0">
                        <a:ln>
                          <a:noFill/>
                        </a:ln>
                        <a:solidFill>
                          <a:schemeClr val="tx1"/>
                        </a:solidFill>
                        <a:effectLst/>
                        <a:latin typeface="Arial" charset="0"/>
                      </a:endParaRPr>
                    </a:p>
                  </a:txBody>
                  <a:tcPr anchor="ctr" horzOverflow="overflow">
                    <a:lnL>
                      <a:noFill/>
                    </a:lnL>
                    <a:lnR cap="flat">
                      <a:noFill/>
                    </a:lnR>
                    <a:lnT cap="flat">
                      <a:noFill/>
                    </a:lnT>
                    <a:lnB>
                      <a:noFill/>
                    </a:lnB>
                    <a:lnTlToBr>
                      <a:noFill/>
                    </a:lnTlToBr>
                    <a:lnBlToTr>
                      <a:noFill/>
                    </a:lnBlToTr>
                    <a:solidFill>
                      <a:schemeClr val="tx2">
                        <a:alpha val="50000"/>
                      </a:schemeClr>
                    </a:solidFill>
                  </a:tcPr>
                </a:tc>
                <a:extLst>
                  <a:ext uri="{0D108BD9-81ED-4DB2-BD59-A6C34878D82A}">
                    <a16:rowId xmlns:a16="http://schemas.microsoft.com/office/drawing/2014/main" val="10000"/>
                  </a:ext>
                </a:extLst>
              </a:tr>
              <a:tr h="590550">
                <a:tc>
                  <a:txBody>
                    <a:body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Kernel 2:</a:t>
                      </a:r>
                      <a:br>
                        <a:rPr kumimoji="0" lang="en-US" sz="2000" b="1" i="0" u="none" strike="noStrike" cap="none" normalizeH="0" baseline="0">
                          <a:ln>
                            <a:noFill/>
                          </a:ln>
                          <a:solidFill>
                            <a:schemeClr val="tx1"/>
                          </a:solidFill>
                          <a:effectLst/>
                          <a:latin typeface="Arial" charset="0"/>
                        </a:rPr>
                      </a:br>
                      <a:r>
                        <a:rPr kumimoji="0" lang="en-US" sz="1200" b="1" i="0" u="none" strike="noStrike" cap="none" normalizeH="0" baseline="0">
                          <a:ln>
                            <a:noFill/>
                          </a:ln>
                          <a:solidFill>
                            <a:schemeClr val="tx1"/>
                          </a:solidFill>
                          <a:effectLst/>
                          <a:latin typeface="Arial" charset="0"/>
                        </a:rPr>
                        <a:t>interleaved addressing</a:t>
                      </a:r>
                      <a:br>
                        <a:rPr kumimoji="0" lang="en-US" sz="1200" b="1" i="0" u="none" strike="noStrike" cap="none" normalizeH="0" baseline="0">
                          <a:ln>
                            <a:noFill/>
                          </a:ln>
                          <a:solidFill>
                            <a:schemeClr val="tx1"/>
                          </a:solidFill>
                          <a:effectLst/>
                          <a:latin typeface="Arial" charset="0"/>
                        </a:rPr>
                      </a:br>
                      <a:r>
                        <a:rPr kumimoji="0" lang="en-US" sz="1200" b="1" i="0" u="none" strike="noStrike" cap="none" normalizeH="0" baseline="0">
                          <a:ln>
                            <a:noFill/>
                          </a:ln>
                          <a:solidFill>
                            <a:schemeClr val="tx1"/>
                          </a:solidFill>
                          <a:effectLst/>
                          <a:latin typeface="Arial" charset="0"/>
                        </a:rPr>
                        <a:t>with bank conflicts</a:t>
                      </a:r>
                    </a:p>
                  </a:txBody>
                  <a:tcPr horzOverflow="overflow">
                    <a:lnL cap="flat">
                      <a:noFill/>
                    </a:lnL>
                    <a:lnR>
                      <a:noFill/>
                    </a:lnR>
                    <a:lnT>
                      <a:noFill/>
                    </a:lnT>
                    <a:lnB>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3.456 ms</a:t>
                      </a:r>
                    </a:p>
                  </a:txBody>
                  <a:tcPr anchor="ctr" horzOverflow="overflow">
                    <a:lnL>
                      <a:noFill/>
                    </a:lnL>
                    <a:lnR>
                      <a:noFill/>
                    </a:lnR>
                    <a:lnT>
                      <a:noFill/>
                    </a:lnT>
                    <a:lnB>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4.854 GB/s</a:t>
                      </a:r>
                    </a:p>
                  </a:txBody>
                  <a:tcPr anchor="ctr" horzOverflow="overflow">
                    <a:lnL>
                      <a:noFill/>
                    </a:lnL>
                    <a:lnR>
                      <a:noFill/>
                    </a:lnR>
                    <a:lnT>
                      <a:noFill/>
                    </a:lnT>
                    <a:lnB>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2.33x</a:t>
                      </a:r>
                    </a:p>
                  </a:txBody>
                  <a:tcPr anchor="ctr" horzOverflow="overflow">
                    <a:lnL>
                      <a:noFill/>
                    </a:lnL>
                    <a:lnR>
                      <a:noFill/>
                    </a:lnR>
                    <a:lnT>
                      <a:noFill/>
                    </a:lnT>
                    <a:lnB>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2.33x</a:t>
                      </a:r>
                    </a:p>
                  </a:txBody>
                  <a:tcPr anchor="ctr" horzOverflow="overflow">
                    <a:lnL>
                      <a:noFill/>
                    </a:lnL>
                    <a:lnR cap="flat">
                      <a:noFill/>
                    </a:lnR>
                    <a:lnT>
                      <a:noFill/>
                    </a:lnT>
                    <a:lnB>
                      <a:noFill/>
                    </a:lnB>
                    <a:lnTlToBr>
                      <a:noFill/>
                    </a:lnTlToBr>
                    <a:lnBlToTr>
                      <a:noFill/>
                    </a:lnBlToTr>
                    <a:solidFill>
                      <a:schemeClr val="hlink">
                        <a:alpha val="50000"/>
                      </a:schemeClr>
                    </a:solidFill>
                  </a:tcPr>
                </a:tc>
                <a:extLst>
                  <a:ext uri="{0D108BD9-81ED-4DB2-BD59-A6C34878D82A}">
                    <a16:rowId xmlns:a16="http://schemas.microsoft.com/office/drawing/2014/main" val="10001"/>
                  </a:ext>
                </a:extLst>
              </a:tr>
              <a:tr h="590550">
                <a:tc>
                  <a:txBody>
                    <a:body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Kernel 3:</a:t>
                      </a:r>
                      <a:br>
                        <a:rPr kumimoji="0" lang="en-US" sz="2000" b="1" i="0" u="none" strike="noStrike" cap="none" normalizeH="0" baseline="0">
                          <a:ln>
                            <a:noFill/>
                          </a:ln>
                          <a:solidFill>
                            <a:schemeClr val="tx1"/>
                          </a:solidFill>
                          <a:effectLst/>
                          <a:latin typeface="Arial" charset="0"/>
                        </a:rPr>
                      </a:br>
                      <a:r>
                        <a:rPr kumimoji="0" lang="en-US" sz="1200" b="1" i="0" u="none" strike="noStrike" cap="none" normalizeH="0" baseline="0">
                          <a:ln>
                            <a:noFill/>
                          </a:ln>
                          <a:solidFill>
                            <a:schemeClr val="tx1"/>
                          </a:solidFill>
                          <a:effectLst/>
                          <a:latin typeface="Arial" charset="0"/>
                        </a:rPr>
                        <a:t>sequential addressing</a:t>
                      </a:r>
                      <a:endParaRPr kumimoji="0" lang="en-US" sz="700" b="1" i="0" u="none" strike="noStrike" cap="none" normalizeH="0" baseline="0">
                        <a:ln>
                          <a:noFill/>
                        </a:ln>
                        <a:solidFill>
                          <a:schemeClr val="tx1"/>
                        </a:solidFill>
                        <a:effectLst/>
                        <a:latin typeface="Arial" charset="0"/>
                      </a:endParaRPr>
                    </a:p>
                  </a:txBody>
                  <a:tcPr horzOverflow="overflow">
                    <a:lnL cap="flat">
                      <a:noFill/>
                    </a:lnL>
                    <a:lnR>
                      <a:noFill/>
                    </a:lnR>
                    <a:ln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1.722 ms</a:t>
                      </a:r>
                    </a:p>
                  </a:txBody>
                  <a:tcPr anchor="ctr" horzOverflow="overflow">
                    <a:lnL>
                      <a:noFill/>
                    </a:lnL>
                    <a:lnR>
                      <a:noFill/>
                    </a:lnR>
                    <a:ln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9.741 GB/s</a:t>
                      </a:r>
                    </a:p>
                  </a:txBody>
                  <a:tcPr anchor="ctr" horzOverflow="overflow">
                    <a:lnL>
                      <a:noFill/>
                    </a:lnL>
                    <a:lnR>
                      <a:noFill/>
                    </a:lnR>
                    <a:ln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2.01x</a:t>
                      </a:r>
                    </a:p>
                  </a:txBody>
                  <a:tcPr anchor="ctr" horzOverflow="overflow">
                    <a:lnL>
                      <a:noFill/>
                    </a:lnL>
                    <a:lnR>
                      <a:noFill/>
                    </a:lnR>
                    <a:ln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4.68x</a:t>
                      </a:r>
                    </a:p>
                  </a:txBody>
                  <a:tcPr anchor="ctr" horzOverflow="overflow">
                    <a:lnL>
                      <a:noFill/>
                    </a:lnL>
                    <a:lnR cap="flat">
                      <a:noFill/>
                    </a:lnR>
                    <a:lnT>
                      <a:noFill/>
                    </a:lnT>
                    <a:lnB>
                      <a:noFill/>
                    </a:lnB>
                    <a:lnTlToBr>
                      <a:noFill/>
                    </a:lnTlToBr>
                    <a:lnBlToTr>
                      <a:noFill/>
                    </a:lnBlToTr>
                    <a:solidFill>
                      <a:schemeClr val="tx2">
                        <a:alpha val="50000"/>
                      </a:schemeClr>
                    </a:solidFill>
                  </a:tcPr>
                </a:tc>
                <a:extLst>
                  <a:ext uri="{0D108BD9-81ED-4DB2-BD59-A6C34878D82A}">
                    <a16:rowId xmlns:a16="http://schemas.microsoft.com/office/drawing/2014/main" val="10002"/>
                  </a:ext>
                </a:extLst>
              </a:tr>
              <a:tr h="590550">
                <a:tc>
                  <a:txBody>
                    <a:body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Kernel 4:</a:t>
                      </a:r>
                      <a:br>
                        <a:rPr kumimoji="0" lang="en-US" sz="2000" b="1" i="0" u="none" strike="noStrike" cap="none" normalizeH="0" baseline="0">
                          <a:ln>
                            <a:noFill/>
                          </a:ln>
                          <a:solidFill>
                            <a:schemeClr val="tx1"/>
                          </a:solidFill>
                          <a:effectLst/>
                          <a:latin typeface="Arial" charset="0"/>
                        </a:rPr>
                      </a:br>
                      <a:r>
                        <a:rPr kumimoji="0" lang="en-US" sz="1200" b="1" i="0" u="none" strike="noStrike" cap="none" normalizeH="0" baseline="0">
                          <a:ln>
                            <a:noFill/>
                          </a:ln>
                          <a:solidFill>
                            <a:schemeClr val="tx1"/>
                          </a:solidFill>
                          <a:effectLst/>
                          <a:latin typeface="Arial" charset="0"/>
                        </a:rPr>
                        <a:t>first add during global load</a:t>
                      </a:r>
                    </a:p>
                  </a:txBody>
                  <a:tcPr horzOverflow="overflow">
                    <a:lnL cap="flat">
                      <a:noFill/>
                    </a:lnL>
                    <a:lnR>
                      <a:noFill/>
                    </a:lnR>
                    <a:lnT>
                      <a:noFill/>
                    </a:lnT>
                    <a:lnB>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0.965 ms</a:t>
                      </a:r>
                    </a:p>
                  </a:txBody>
                  <a:tcPr anchor="ctr" horzOverflow="overflow">
                    <a:lnL>
                      <a:noFill/>
                    </a:lnL>
                    <a:lnR>
                      <a:noFill/>
                    </a:lnR>
                    <a:lnT>
                      <a:noFill/>
                    </a:lnT>
                    <a:lnB>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17.377 GB/s</a:t>
                      </a:r>
                    </a:p>
                  </a:txBody>
                  <a:tcPr anchor="ctr" horzOverflow="overflow">
                    <a:lnL>
                      <a:noFill/>
                    </a:lnL>
                    <a:lnR>
                      <a:noFill/>
                    </a:lnR>
                    <a:lnT>
                      <a:noFill/>
                    </a:lnT>
                    <a:lnB>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1.78x</a:t>
                      </a:r>
                    </a:p>
                  </a:txBody>
                  <a:tcPr anchor="ctr" horzOverflow="overflow">
                    <a:lnL>
                      <a:noFill/>
                    </a:lnL>
                    <a:lnR>
                      <a:noFill/>
                    </a:lnR>
                    <a:lnT>
                      <a:noFill/>
                    </a:lnT>
                    <a:lnB>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8.34x</a:t>
                      </a:r>
                    </a:p>
                  </a:txBody>
                  <a:tcPr anchor="ctr" horzOverflow="overflow">
                    <a:lnL>
                      <a:noFill/>
                    </a:lnL>
                    <a:lnR cap="flat">
                      <a:noFill/>
                    </a:lnR>
                    <a:lnT>
                      <a:noFill/>
                    </a:lnT>
                    <a:lnB>
                      <a:noFill/>
                    </a:lnB>
                    <a:lnTlToBr>
                      <a:noFill/>
                    </a:lnTlToBr>
                    <a:lnBlToTr>
                      <a:noFill/>
                    </a:lnBlToTr>
                    <a:solidFill>
                      <a:schemeClr val="hlink">
                        <a:alpha val="50000"/>
                      </a:schemeClr>
                    </a:solidFill>
                  </a:tcPr>
                </a:tc>
                <a:extLst>
                  <a:ext uri="{0D108BD9-81ED-4DB2-BD59-A6C34878D82A}">
                    <a16:rowId xmlns:a16="http://schemas.microsoft.com/office/drawing/2014/main" val="10003"/>
                  </a:ext>
                </a:extLst>
              </a:tr>
              <a:tr h="590550">
                <a:tc>
                  <a:txBody>
                    <a:body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dirty="0">
                          <a:ln>
                            <a:noFill/>
                          </a:ln>
                          <a:solidFill>
                            <a:schemeClr val="tx1"/>
                          </a:solidFill>
                          <a:effectLst/>
                          <a:latin typeface="Arial" charset="0"/>
                        </a:rPr>
                        <a:t>Kernel 5:</a:t>
                      </a:r>
                      <a:br>
                        <a:rPr kumimoji="0" lang="en-US" sz="2000" b="1" i="0" u="none" strike="noStrike" cap="none" normalizeH="0" baseline="0" dirty="0">
                          <a:ln>
                            <a:noFill/>
                          </a:ln>
                          <a:solidFill>
                            <a:schemeClr val="tx1"/>
                          </a:solidFill>
                          <a:effectLst/>
                          <a:latin typeface="Arial" charset="0"/>
                        </a:rPr>
                      </a:br>
                      <a:r>
                        <a:rPr kumimoji="0" lang="en-US" sz="1200" b="1" i="0" u="none" strike="noStrike" cap="none" normalizeH="0" baseline="0" dirty="0">
                          <a:ln>
                            <a:noFill/>
                          </a:ln>
                          <a:solidFill>
                            <a:schemeClr val="tx1"/>
                          </a:solidFill>
                          <a:effectLst/>
                          <a:latin typeface="Arial" charset="0"/>
                        </a:rPr>
                        <a:t>unroll last warp</a:t>
                      </a:r>
                    </a:p>
                  </a:txBody>
                  <a:tcPr horzOverflow="overflow">
                    <a:lnL cap="flat">
                      <a:noFill/>
                    </a:lnL>
                    <a:lnR>
                      <a:noFill/>
                    </a:lnR>
                    <a:lnT>
                      <a:noFill/>
                    </a:lnT>
                    <a:lnB cap="flat">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0.536 ms</a:t>
                      </a:r>
                    </a:p>
                  </a:txBody>
                  <a:tcPr anchor="ctr" horzOverflow="overflow">
                    <a:lnL>
                      <a:noFill/>
                    </a:lnL>
                    <a:lnR>
                      <a:noFill/>
                    </a:lnR>
                    <a:lnT>
                      <a:noFill/>
                    </a:lnT>
                    <a:lnB cap="flat">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31.289 GB/s</a:t>
                      </a:r>
                    </a:p>
                  </a:txBody>
                  <a:tcPr anchor="ctr" horzOverflow="overflow">
                    <a:lnL>
                      <a:noFill/>
                    </a:lnL>
                    <a:lnR>
                      <a:noFill/>
                    </a:lnR>
                    <a:lnT>
                      <a:noFill/>
                    </a:lnT>
                    <a:lnB cap="flat">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1.8x</a:t>
                      </a:r>
                    </a:p>
                  </a:txBody>
                  <a:tcPr anchor="ctr" horzOverflow="overflow">
                    <a:lnL>
                      <a:noFill/>
                    </a:lnL>
                    <a:lnR>
                      <a:noFill/>
                    </a:lnR>
                    <a:lnT>
                      <a:noFill/>
                    </a:lnT>
                    <a:lnB cap="flat">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dirty="0">
                          <a:ln>
                            <a:noFill/>
                          </a:ln>
                          <a:solidFill>
                            <a:schemeClr val="tx1"/>
                          </a:solidFill>
                          <a:effectLst/>
                          <a:latin typeface="Arial" charset="0"/>
                        </a:rPr>
                        <a:t>15.01x</a:t>
                      </a:r>
                    </a:p>
                  </a:txBody>
                  <a:tcPr anchor="ctr" horzOverflow="overflow">
                    <a:lnL>
                      <a:noFill/>
                    </a:lnL>
                    <a:lnR cap="flat">
                      <a:noFill/>
                    </a:lnR>
                    <a:lnT>
                      <a:noFill/>
                    </a:lnT>
                    <a:lnB cap="flat">
                      <a:noFill/>
                    </a:lnB>
                    <a:lnTlToBr>
                      <a:noFill/>
                    </a:lnTlToBr>
                    <a:lnBlToTr>
                      <a:noFill/>
                    </a:lnBlToTr>
                    <a:solidFill>
                      <a:schemeClr val="tx2">
                        <a:alpha val="50000"/>
                      </a:schemeClr>
                    </a:solidFill>
                  </a:tcPr>
                </a:tc>
                <a:extLst>
                  <a:ext uri="{0D108BD9-81ED-4DB2-BD59-A6C34878D82A}">
                    <a16:rowId xmlns:a16="http://schemas.microsoft.com/office/drawing/2014/main" val="10004"/>
                  </a:ext>
                </a:extLst>
              </a:tr>
            </a:tbl>
          </a:graphicData>
        </a:graphic>
      </p:graphicFrame>
      <p:sp>
        <p:nvSpPr>
          <p:cNvPr id="27678" name="Text Box 52"/>
          <p:cNvSpPr txBox="1">
            <a:spLocks noChangeArrowheads="1"/>
          </p:cNvSpPr>
          <p:nvPr/>
        </p:nvSpPr>
        <p:spPr bwMode="auto">
          <a:xfrm>
            <a:off x="7689850" y="1733550"/>
            <a:ext cx="1149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b="1"/>
              <a:t>Step</a:t>
            </a:r>
            <a:br>
              <a:rPr lang="en-US" b="1"/>
            </a:br>
            <a:r>
              <a:rPr lang="en-US" b="1"/>
              <a:t>Speedup</a:t>
            </a:r>
          </a:p>
        </p:txBody>
      </p:sp>
      <p:sp>
        <p:nvSpPr>
          <p:cNvPr id="27679" name="Text Box 53"/>
          <p:cNvSpPr txBox="1">
            <a:spLocks noChangeArrowheads="1"/>
          </p:cNvSpPr>
          <p:nvPr/>
        </p:nvSpPr>
        <p:spPr bwMode="auto">
          <a:xfrm>
            <a:off x="6191250" y="1962151"/>
            <a:ext cx="1352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b="1"/>
              <a:t>Bandwidth</a:t>
            </a:r>
          </a:p>
        </p:txBody>
      </p:sp>
      <p:sp>
        <p:nvSpPr>
          <p:cNvPr id="27680" name="Text Box 54"/>
          <p:cNvSpPr txBox="1">
            <a:spLocks noChangeArrowheads="1"/>
          </p:cNvSpPr>
          <p:nvPr/>
        </p:nvSpPr>
        <p:spPr bwMode="auto">
          <a:xfrm>
            <a:off x="4189414" y="1962151"/>
            <a:ext cx="16779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b="1"/>
              <a:t>Time (2</a:t>
            </a:r>
            <a:r>
              <a:rPr lang="en-US" b="1" baseline="30000"/>
              <a:t>22 </a:t>
            </a:r>
            <a:r>
              <a:rPr lang="en-US" b="1"/>
              <a:t>ints)</a:t>
            </a:r>
          </a:p>
        </p:txBody>
      </p:sp>
      <p:sp>
        <p:nvSpPr>
          <p:cNvPr id="27681" name="Text Box 55"/>
          <p:cNvSpPr txBox="1">
            <a:spLocks noChangeArrowheads="1"/>
          </p:cNvSpPr>
          <p:nvPr/>
        </p:nvSpPr>
        <p:spPr bwMode="auto">
          <a:xfrm>
            <a:off x="8839200" y="1733550"/>
            <a:ext cx="14160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b="1"/>
              <a:t>Cumulative</a:t>
            </a:r>
            <a:br>
              <a:rPr lang="en-US" b="1"/>
            </a:br>
            <a:r>
              <a:rPr lang="en-US" b="1"/>
              <a:t>Speedup</a:t>
            </a:r>
          </a:p>
        </p:txBody>
      </p:sp>
      <p:sp>
        <p:nvSpPr>
          <p:cNvPr id="9" name="Rectangle 8"/>
          <p:cNvSpPr/>
          <p:nvPr/>
        </p:nvSpPr>
        <p:spPr>
          <a:xfrm>
            <a:off x="1600200" y="6627168"/>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30344508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p:txBody>
          <a:bodyPr/>
          <a:lstStyle/>
          <a:p>
            <a:pPr eaLnBrk="1" hangingPunct="1">
              <a:defRPr/>
            </a:pPr>
            <a:r>
              <a:rPr lang="en-US" dirty="0"/>
              <a:t>Complete Unrolling</a:t>
            </a:r>
          </a:p>
        </p:txBody>
      </p:sp>
      <p:sp>
        <p:nvSpPr>
          <p:cNvPr id="28676" name="Rectangle 3"/>
          <p:cNvSpPr>
            <a:spLocks noGrp="1" noChangeArrowheads="1"/>
          </p:cNvSpPr>
          <p:nvPr>
            <p:ph idx="1"/>
          </p:nvPr>
        </p:nvSpPr>
        <p:spPr/>
        <p:txBody>
          <a:bodyPr/>
          <a:lstStyle/>
          <a:p>
            <a:pPr eaLnBrk="1" hangingPunct="1"/>
            <a:endParaRPr lang="en-US" sz="2000" dirty="0"/>
          </a:p>
          <a:p>
            <a:pPr eaLnBrk="1" hangingPunct="1"/>
            <a:r>
              <a:rPr lang="en-US" sz="2000" dirty="0"/>
              <a:t>If we knew the number of iterations (or equivalently, of threads in a block) at compile time, we could completely unroll the reduction</a:t>
            </a:r>
          </a:p>
          <a:p>
            <a:pPr lvl="1" eaLnBrk="1" hangingPunct="1"/>
            <a:r>
              <a:rPr lang="en-US" sz="1800" dirty="0"/>
              <a:t>Luckily, the block size on G80 is limited by the GPU to 512 threads</a:t>
            </a:r>
          </a:p>
          <a:p>
            <a:pPr lvl="2"/>
            <a:r>
              <a:rPr lang="en-US" sz="1500" dirty="0"/>
              <a:t>1024 on Fermi GPUs and newer</a:t>
            </a:r>
          </a:p>
          <a:p>
            <a:pPr lvl="1" eaLnBrk="1" hangingPunct="1"/>
            <a:r>
              <a:rPr lang="en-US" sz="1800" dirty="0"/>
              <a:t>Also, we are sticking to power-of-2 block sizes</a:t>
            </a:r>
          </a:p>
          <a:p>
            <a:endParaRPr lang="en-US" sz="2200" dirty="0"/>
          </a:p>
          <a:p>
            <a:pPr eaLnBrk="1" hangingPunct="1"/>
            <a:r>
              <a:rPr lang="en-US" sz="2000" dirty="0"/>
              <a:t>Basic idea: unroll everything for a fixed block size</a:t>
            </a:r>
          </a:p>
          <a:p>
            <a:pPr lvl="1" eaLnBrk="1" hangingPunct="1"/>
            <a:r>
              <a:rPr lang="en-US" sz="1800" dirty="0"/>
              <a:t>But we need to be generic – how can we unroll for block sizes that we don’t know at compile time?</a:t>
            </a:r>
          </a:p>
          <a:p>
            <a:endParaRPr lang="en-US" sz="2200" dirty="0"/>
          </a:p>
          <a:p>
            <a:pPr eaLnBrk="1" hangingPunct="1"/>
            <a:r>
              <a:rPr lang="en-US" sz="2000" dirty="0"/>
              <a:t>Use of templates can solve this issue…</a:t>
            </a:r>
          </a:p>
          <a:p>
            <a:pPr lvl="1" eaLnBrk="1" hangingPunct="1"/>
            <a:r>
              <a:rPr lang="en-US" sz="1800" dirty="0"/>
              <a:t>CUDA supports C++ template parameters on device and host functions</a:t>
            </a:r>
          </a:p>
        </p:txBody>
      </p:sp>
      <p:sp>
        <p:nvSpPr>
          <p:cNvPr id="2867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r" eaLnBrk="1" hangingPunct="1"/>
            <a:fld id="{40195567-856C-4DC0-9DCE-2C4BC59B0A98}" type="slidenum">
              <a:rPr lang="en-US" smtClean="0">
                <a:solidFill>
                  <a:schemeClr val="tx2"/>
                </a:solidFill>
              </a:rPr>
              <a:pPr algn="r" eaLnBrk="1" hangingPunct="1"/>
              <a:t>45</a:t>
            </a:fld>
            <a:endParaRPr lang="en-US" dirty="0">
              <a:solidFill>
                <a:schemeClr val="tx2"/>
              </a:solidFill>
            </a:endParaRPr>
          </a:p>
        </p:txBody>
      </p:sp>
      <p:sp>
        <p:nvSpPr>
          <p:cNvPr id="5" name="Rectangle 4"/>
          <p:cNvSpPr/>
          <p:nvPr/>
        </p:nvSpPr>
        <p:spPr>
          <a:xfrm>
            <a:off x="1600200" y="6627168"/>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357268106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p:txBody>
          <a:bodyPr/>
          <a:lstStyle/>
          <a:p>
            <a:pPr eaLnBrk="1" hangingPunct="1">
              <a:defRPr/>
            </a:pPr>
            <a:r>
              <a:rPr lang="en-US" dirty="0"/>
              <a:t>Unrolling with Templates</a:t>
            </a:r>
          </a:p>
        </p:txBody>
      </p:sp>
      <p:sp>
        <p:nvSpPr>
          <p:cNvPr id="2969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r" eaLnBrk="1" hangingPunct="1"/>
            <a:fld id="{1298E061-0BC6-4442-8F2E-2B2C92EFD01F}" type="slidenum">
              <a:rPr lang="en-US" smtClean="0">
                <a:solidFill>
                  <a:schemeClr val="tx2"/>
                </a:solidFill>
              </a:rPr>
              <a:pPr algn="r" eaLnBrk="1" hangingPunct="1"/>
              <a:t>46</a:t>
            </a:fld>
            <a:endParaRPr lang="en-US" dirty="0">
              <a:solidFill>
                <a:schemeClr val="tx2"/>
              </a:solidFill>
            </a:endParaRPr>
          </a:p>
        </p:txBody>
      </p:sp>
      <p:sp>
        <p:nvSpPr>
          <p:cNvPr id="29700" name="Rectangle 3"/>
          <p:cNvSpPr>
            <a:spLocks noGrp="1" noChangeArrowheads="1"/>
          </p:cNvSpPr>
          <p:nvPr>
            <p:ph type="body" idx="4294967295"/>
          </p:nvPr>
        </p:nvSpPr>
        <p:spPr>
          <a:xfrm>
            <a:off x="0" y="2389188"/>
            <a:ext cx="8229600" cy="1192212"/>
          </a:xfrm>
        </p:spPr>
        <p:txBody>
          <a:bodyPr/>
          <a:lstStyle/>
          <a:p>
            <a:pPr eaLnBrk="1" hangingPunct="1"/>
            <a:r>
              <a:rPr lang="en-US" dirty="0"/>
              <a:t>Specify block size as a function template parameter</a:t>
            </a:r>
          </a:p>
          <a:p>
            <a:pPr lvl="3"/>
            <a:endParaRPr lang="en-US" sz="1400" dirty="0"/>
          </a:p>
          <a:p>
            <a:pPr eaLnBrk="1" hangingPunct="1"/>
            <a:r>
              <a:rPr lang="en-US" dirty="0"/>
              <a:t>The kernel is parameterized:</a:t>
            </a:r>
          </a:p>
        </p:txBody>
      </p:sp>
      <p:sp>
        <p:nvSpPr>
          <p:cNvPr id="3" name="Rectangle 2"/>
          <p:cNvSpPr/>
          <p:nvPr/>
        </p:nvSpPr>
        <p:spPr>
          <a:xfrm>
            <a:off x="2438400" y="3697070"/>
            <a:ext cx="7010400" cy="646331"/>
          </a:xfrm>
          <a:prstGeom prst="rect">
            <a:avLst/>
          </a:prstGeom>
          <a:solidFill>
            <a:schemeClr val="bg1">
              <a:lumMod val="85000"/>
            </a:schemeClr>
          </a:solidFill>
        </p:spPr>
        <p:txBody>
          <a:bodyPr wrap="square">
            <a:spAutoFit/>
          </a:bodyPr>
          <a:lstStyle/>
          <a:p>
            <a:r>
              <a:rPr lang="en-US" dirty="0">
                <a:solidFill>
                  <a:srgbClr val="0000FF"/>
                </a:solidFill>
                <a:latin typeface="Consolas" pitchFamily="49" charset="0"/>
                <a:cs typeface="Consolas" pitchFamily="49" charset="0"/>
              </a:rPr>
              <a:t>template</a:t>
            </a:r>
            <a:r>
              <a:rPr lang="en-US" dirty="0">
                <a:solidFill>
                  <a:prstClr val="black"/>
                </a:solidFill>
                <a:latin typeface="Consolas" pitchFamily="49" charset="0"/>
                <a:cs typeface="Consolas" pitchFamily="49" charset="0"/>
              </a:rPr>
              <a:t> &lt;</a:t>
            </a:r>
            <a:r>
              <a:rPr lang="en-US" dirty="0">
                <a:solidFill>
                  <a:srgbClr val="0000FF"/>
                </a:solidFill>
                <a:latin typeface="Consolas" pitchFamily="49" charset="0"/>
                <a:cs typeface="Consolas" pitchFamily="49" charset="0"/>
              </a:rPr>
              <a:t>unsigned</a:t>
            </a:r>
            <a:r>
              <a:rPr lang="en-US" dirty="0">
                <a:solidFill>
                  <a:prstClr val="black"/>
                </a:solidFill>
                <a:latin typeface="Consolas" pitchFamily="49" charset="0"/>
                <a:cs typeface="Consolas" pitchFamily="49" charset="0"/>
              </a:rPr>
              <a:t> </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blockSize</a:t>
            </a:r>
            <a:r>
              <a:rPr lang="en-US" dirty="0">
                <a:solidFill>
                  <a:prstClr val="black"/>
                </a:solidFill>
                <a:latin typeface="Consolas" pitchFamily="49" charset="0"/>
                <a:cs typeface="Consolas" pitchFamily="49" charset="0"/>
              </a:rPr>
              <a:t>&gt; </a:t>
            </a:r>
          </a:p>
          <a:p>
            <a:r>
              <a:rPr lang="en-US" dirty="0">
                <a:solidFill>
                  <a:srgbClr val="FF00FF"/>
                </a:solidFill>
                <a:latin typeface="Consolas" pitchFamily="49" charset="0"/>
                <a:cs typeface="Consolas" pitchFamily="49" charset="0"/>
              </a:rPr>
              <a:t>__global__</a:t>
            </a:r>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void</a:t>
            </a:r>
            <a:r>
              <a:rPr lang="en-US" dirty="0">
                <a:solidFill>
                  <a:prstClr val="black"/>
                </a:solidFill>
                <a:latin typeface="Consolas" pitchFamily="49" charset="0"/>
                <a:cs typeface="Consolas" pitchFamily="49" charset="0"/>
              </a:rPr>
              <a:t> reduce6(</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g_idata</a:t>
            </a:r>
            <a:r>
              <a:rPr lang="en-US" dirty="0">
                <a:solidFill>
                  <a:prstClr val="black"/>
                </a:solidFill>
                <a:latin typeface="Consolas" pitchFamily="49" charset="0"/>
                <a:cs typeface="Consolas" pitchFamily="49" charset="0"/>
              </a:rPr>
              <a:t>, </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g_odata</a:t>
            </a:r>
            <a:r>
              <a:rPr lang="en-US" dirty="0">
                <a:solidFill>
                  <a:prstClr val="black"/>
                </a:solidFill>
                <a:latin typeface="Consolas" pitchFamily="49" charset="0"/>
                <a:cs typeface="Consolas" pitchFamily="49" charset="0"/>
              </a:rPr>
              <a:t>)</a:t>
            </a:r>
          </a:p>
        </p:txBody>
      </p:sp>
      <p:sp>
        <p:nvSpPr>
          <p:cNvPr id="6" name="Rectangle 5"/>
          <p:cNvSpPr/>
          <p:nvPr/>
        </p:nvSpPr>
        <p:spPr>
          <a:xfrm>
            <a:off x="1600200" y="6627168"/>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224268762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ChangeArrowheads="1"/>
          </p:cNvSpPr>
          <p:nvPr>
            <p:ph type="title"/>
          </p:nvPr>
        </p:nvSpPr>
        <p:spPr/>
        <p:txBody>
          <a:bodyPr/>
          <a:lstStyle/>
          <a:p>
            <a:pPr eaLnBrk="1" hangingPunct="1">
              <a:defRPr/>
            </a:pPr>
            <a:r>
              <a:rPr lang="en-US" sz="3000" dirty="0"/>
              <a:t>Reduction #6: Completely Unrolled</a:t>
            </a:r>
          </a:p>
        </p:txBody>
      </p:sp>
      <p:sp>
        <p:nvSpPr>
          <p:cNvPr id="3072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r" eaLnBrk="1" hangingPunct="1"/>
            <a:fld id="{47A4BCAD-C088-4DF1-9E58-EF3E3C9E08A3}" type="slidenum">
              <a:rPr lang="en-US" smtClean="0">
                <a:solidFill>
                  <a:schemeClr val="tx2"/>
                </a:solidFill>
              </a:rPr>
              <a:pPr algn="r" eaLnBrk="1" hangingPunct="1"/>
              <a:t>47</a:t>
            </a:fld>
            <a:endParaRPr lang="en-US" dirty="0">
              <a:solidFill>
                <a:schemeClr val="tx2"/>
              </a:solidFill>
            </a:endParaRPr>
          </a:p>
        </p:txBody>
      </p:sp>
      <p:sp>
        <p:nvSpPr>
          <p:cNvPr id="9" name="Content Placeholder 2"/>
          <p:cNvSpPr>
            <a:spLocks noGrp="1"/>
          </p:cNvSpPr>
          <p:nvPr>
            <p:ph idx="4294967295"/>
          </p:nvPr>
        </p:nvSpPr>
        <p:spPr>
          <a:xfrm>
            <a:off x="490194" y="5668962"/>
            <a:ext cx="8839200" cy="950913"/>
          </a:xfrm>
        </p:spPr>
        <p:txBody>
          <a:bodyPr>
            <a:normAutofit fontScale="92500"/>
          </a:bodyPr>
          <a:lstStyle/>
          <a:p>
            <a:r>
              <a:rPr lang="en-US" sz="1400" dirty="0"/>
              <a:t>All code in </a:t>
            </a:r>
            <a:r>
              <a:rPr lang="en-US" sz="1400" dirty="0">
                <a:solidFill>
                  <a:srgbClr val="C00000"/>
                </a:solidFill>
              </a:rPr>
              <a:t>RED</a:t>
            </a:r>
            <a:r>
              <a:rPr lang="en-US" sz="1400" dirty="0"/>
              <a:t> will be evaluated at compile time.  Results in a very efficient inner loop.</a:t>
            </a:r>
          </a:p>
          <a:p>
            <a:r>
              <a:rPr lang="en-US" sz="1400" dirty="0"/>
              <a:t>For Fermi and newer CC, you’d have one more </a:t>
            </a:r>
            <a:r>
              <a:rPr lang="en-US" sz="1400" dirty="0">
                <a:solidFill>
                  <a:srgbClr val="0000FF"/>
                </a:solidFill>
                <a:latin typeface="Consolas" pitchFamily="49" charset="0"/>
                <a:cs typeface="Consolas" pitchFamily="49" charset="0"/>
              </a:rPr>
              <a:t>if</a:t>
            </a:r>
            <a:r>
              <a:rPr lang="en-US" sz="1400" dirty="0"/>
              <a:t> statement that covers the case when </a:t>
            </a:r>
            <a:r>
              <a:rPr lang="en-US" sz="1400" dirty="0" err="1">
                <a:solidFill>
                  <a:srgbClr val="C00000"/>
                </a:solidFill>
                <a:latin typeface="Consolas" pitchFamily="49" charset="0"/>
                <a:cs typeface="Consolas" pitchFamily="49" charset="0"/>
              </a:rPr>
              <a:t>blockSize</a:t>
            </a:r>
            <a:r>
              <a:rPr lang="en-US" sz="1400" dirty="0">
                <a:latin typeface="Consolas" pitchFamily="49" charset="0"/>
                <a:cs typeface="Consolas" pitchFamily="49" charset="0"/>
              </a:rPr>
              <a:t>&gt;=1024</a:t>
            </a:r>
          </a:p>
          <a:p>
            <a:r>
              <a:rPr lang="en-US" sz="1400" dirty="0"/>
              <a:t>You can call the </a:t>
            </a:r>
            <a:r>
              <a:rPr lang="en-US" sz="1400" b="1" dirty="0" err="1">
                <a:latin typeface="Consolas" pitchFamily="49" charset="0"/>
                <a:cs typeface="Consolas" pitchFamily="49" charset="0"/>
              </a:rPr>
              <a:t>warpReduce</a:t>
            </a:r>
            <a:r>
              <a:rPr lang="en-US" sz="1400" dirty="0"/>
              <a:t> function only when you got to one warp. Reason: you don’t have to synchronize at that point.</a:t>
            </a:r>
          </a:p>
          <a:p>
            <a:endParaRPr lang="en-US" sz="1400" dirty="0">
              <a:latin typeface="Consolas" pitchFamily="49" charset="0"/>
              <a:cs typeface="Consolas" pitchFamily="49" charset="0"/>
            </a:endParaRPr>
          </a:p>
        </p:txBody>
      </p:sp>
      <p:sp>
        <p:nvSpPr>
          <p:cNvPr id="2" name="Rectangle 1"/>
          <p:cNvSpPr/>
          <p:nvPr/>
        </p:nvSpPr>
        <p:spPr>
          <a:xfrm>
            <a:off x="2209801" y="3230562"/>
            <a:ext cx="6932815" cy="2339102"/>
          </a:xfrm>
          <a:prstGeom prst="rect">
            <a:avLst/>
          </a:prstGeom>
          <a:solidFill>
            <a:schemeClr val="bg1">
              <a:lumMod val="85000"/>
            </a:schemeClr>
          </a:solidFill>
        </p:spPr>
        <p:txBody>
          <a:bodyPr wrap="square">
            <a:spAutoFit/>
          </a:bodyPr>
          <a:lstStyle/>
          <a:p>
            <a:r>
              <a:rPr lang="en-US" sz="1600" dirty="0">
                <a:solidFill>
                  <a:srgbClr val="0000FF"/>
                </a:solidFill>
                <a:latin typeface="Consolas" pitchFamily="49" charset="0"/>
                <a:cs typeface="Consolas" pitchFamily="49" charset="0"/>
              </a:rPr>
              <a:t>template</a:t>
            </a:r>
            <a:r>
              <a:rPr lang="en-US" sz="1600" dirty="0">
                <a:latin typeface="Consolas" pitchFamily="49" charset="0"/>
                <a:cs typeface="Consolas" pitchFamily="49" charset="0"/>
              </a:rPr>
              <a:t> &lt;</a:t>
            </a:r>
            <a:r>
              <a:rPr lang="en-US" sz="1600" dirty="0">
                <a:solidFill>
                  <a:srgbClr val="0000FF"/>
                </a:solidFill>
                <a:latin typeface="Consolas" pitchFamily="49" charset="0"/>
                <a:cs typeface="Consolas" pitchFamily="49" charset="0"/>
              </a:rPr>
              <a:t>unsigned</a:t>
            </a:r>
            <a:r>
              <a:rPr lang="en-US" sz="1600" dirty="0">
                <a:solidFill>
                  <a:prstClr val="black"/>
                </a:solidFill>
                <a:latin typeface="Consolas" pitchFamily="49" charset="0"/>
                <a:cs typeface="Consolas" pitchFamily="49" charset="0"/>
              </a:rPr>
              <a:t> </a:t>
            </a:r>
            <a:r>
              <a:rPr lang="en-US" sz="1600" dirty="0" err="1">
                <a:solidFill>
                  <a:srgbClr val="0000FF"/>
                </a:solidFill>
                <a:latin typeface="Consolas" pitchFamily="49" charset="0"/>
                <a:cs typeface="Consolas" pitchFamily="49" charset="0"/>
              </a:rPr>
              <a:t>int</a:t>
            </a:r>
            <a:r>
              <a:rPr lang="en-US" sz="1600" dirty="0">
                <a:solidFill>
                  <a:prstClr val="black"/>
                </a:solidFill>
                <a:latin typeface="Consolas" pitchFamily="49" charset="0"/>
                <a:cs typeface="Consolas" pitchFamily="49" charset="0"/>
              </a:rPr>
              <a:t> </a:t>
            </a:r>
            <a:r>
              <a:rPr lang="en-US" sz="1600" dirty="0" err="1">
                <a:solidFill>
                  <a:srgbClr val="C00000"/>
                </a:solidFill>
                <a:latin typeface="Consolas" pitchFamily="49" charset="0"/>
                <a:cs typeface="Consolas" pitchFamily="49" charset="0"/>
              </a:rPr>
              <a:t>blockSize</a:t>
            </a:r>
            <a:r>
              <a:rPr lang="en-US" sz="1600" dirty="0">
                <a:solidFill>
                  <a:prstClr val="black"/>
                </a:solidFill>
                <a:latin typeface="Consolas" pitchFamily="49" charset="0"/>
                <a:cs typeface="Consolas" pitchFamily="49" charset="0"/>
              </a:rPr>
              <a:t>&gt;</a:t>
            </a:r>
          </a:p>
          <a:p>
            <a:r>
              <a:rPr lang="it-IT" sz="1600" dirty="0">
                <a:solidFill>
                  <a:srgbClr val="FF00FF"/>
                </a:solidFill>
                <a:latin typeface="Consolas" pitchFamily="49" charset="0"/>
                <a:cs typeface="Consolas" pitchFamily="49" charset="0"/>
              </a:rPr>
              <a:t>__device__</a:t>
            </a:r>
            <a:r>
              <a:rPr lang="it-IT" sz="1600" dirty="0">
                <a:solidFill>
                  <a:prstClr val="black"/>
                </a:solidFill>
                <a:latin typeface="Consolas" pitchFamily="49" charset="0"/>
                <a:cs typeface="Consolas" pitchFamily="49" charset="0"/>
              </a:rPr>
              <a:t> </a:t>
            </a:r>
            <a:r>
              <a:rPr lang="it-IT" sz="1600" dirty="0">
                <a:solidFill>
                  <a:srgbClr val="0000FF"/>
                </a:solidFill>
                <a:latin typeface="Consolas" pitchFamily="49" charset="0"/>
                <a:cs typeface="Consolas" pitchFamily="49" charset="0"/>
              </a:rPr>
              <a:t>void</a:t>
            </a:r>
            <a:r>
              <a:rPr lang="it-IT" sz="1600" dirty="0">
                <a:solidFill>
                  <a:prstClr val="black"/>
                </a:solidFill>
                <a:latin typeface="Consolas" pitchFamily="49" charset="0"/>
                <a:cs typeface="Consolas" pitchFamily="49" charset="0"/>
              </a:rPr>
              <a:t> warpReduce(</a:t>
            </a:r>
            <a:r>
              <a:rPr lang="it-IT" sz="1600" dirty="0">
                <a:solidFill>
                  <a:srgbClr val="0000FF"/>
                </a:solidFill>
                <a:latin typeface="Consolas" pitchFamily="49" charset="0"/>
                <a:cs typeface="Consolas" pitchFamily="49" charset="0"/>
              </a:rPr>
              <a:t>volatile</a:t>
            </a:r>
            <a:r>
              <a:rPr lang="it-IT" sz="1600" dirty="0">
                <a:solidFill>
                  <a:prstClr val="black"/>
                </a:solidFill>
                <a:latin typeface="Consolas" pitchFamily="49" charset="0"/>
                <a:cs typeface="Consolas" pitchFamily="49" charset="0"/>
              </a:rPr>
              <a:t> </a:t>
            </a:r>
            <a:r>
              <a:rPr lang="it-IT" sz="1600" dirty="0">
                <a:solidFill>
                  <a:srgbClr val="0000FF"/>
                </a:solidFill>
                <a:latin typeface="Consolas" pitchFamily="49" charset="0"/>
                <a:cs typeface="Consolas" pitchFamily="49" charset="0"/>
              </a:rPr>
              <a:t>int</a:t>
            </a:r>
            <a:r>
              <a:rPr lang="it-IT" sz="1600" dirty="0">
                <a:solidFill>
                  <a:prstClr val="black"/>
                </a:solidFill>
                <a:latin typeface="Consolas" pitchFamily="49" charset="0"/>
                <a:cs typeface="Consolas" pitchFamily="49" charset="0"/>
              </a:rPr>
              <a:t>* sdata, </a:t>
            </a:r>
            <a:r>
              <a:rPr lang="it-IT" sz="1600" dirty="0">
                <a:solidFill>
                  <a:srgbClr val="0000FF"/>
                </a:solidFill>
                <a:latin typeface="Consolas" pitchFamily="49" charset="0"/>
                <a:cs typeface="Consolas" pitchFamily="49" charset="0"/>
              </a:rPr>
              <a:t>int</a:t>
            </a:r>
            <a:r>
              <a:rPr lang="it-IT" sz="1600" dirty="0">
                <a:solidFill>
                  <a:prstClr val="black"/>
                </a:solidFill>
                <a:latin typeface="Consolas" pitchFamily="49" charset="0"/>
                <a:cs typeface="Consolas" pitchFamily="49" charset="0"/>
              </a:rPr>
              <a:t> tid) {</a:t>
            </a:r>
          </a:p>
          <a:p>
            <a:r>
              <a:rPr lang="sv-SE" sz="1600" dirty="0">
                <a:solidFill>
                  <a:prstClr val="black"/>
                </a:solidFill>
                <a:latin typeface="Consolas" pitchFamily="49" charset="0"/>
                <a:cs typeface="Consolas" pitchFamily="49" charset="0"/>
              </a:rPr>
              <a:t>    </a:t>
            </a:r>
            <a:r>
              <a:rPr lang="sv-SE" sz="1600" dirty="0">
                <a:solidFill>
                  <a:srgbClr val="0000FF"/>
                </a:solidFill>
                <a:latin typeface="Consolas" pitchFamily="49" charset="0"/>
                <a:cs typeface="Consolas" pitchFamily="49" charset="0"/>
              </a:rPr>
              <a:t>if</a:t>
            </a:r>
            <a:r>
              <a:rPr lang="sv-SE" sz="1600" dirty="0">
                <a:solidFill>
                  <a:prstClr val="black"/>
                </a:solidFill>
                <a:latin typeface="Consolas" pitchFamily="49" charset="0"/>
                <a:cs typeface="Consolas" pitchFamily="49" charset="0"/>
              </a:rPr>
              <a:t> (</a:t>
            </a:r>
            <a:r>
              <a:rPr lang="sv-SE" sz="1600" dirty="0">
                <a:solidFill>
                  <a:srgbClr val="C00000"/>
                </a:solidFill>
                <a:latin typeface="Consolas" pitchFamily="49" charset="0"/>
                <a:cs typeface="Consolas" pitchFamily="49" charset="0"/>
              </a:rPr>
              <a:t>blockSize</a:t>
            </a:r>
            <a:r>
              <a:rPr lang="sv-SE" sz="1600" dirty="0">
                <a:solidFill>
                  <a:prstClr val="black"/>
                </a:solidFill>
                <a:latin typeface="Consolas" pitchFamily="49" charset="0"/>
                <a:cs typeface="Consolas" pitchFamily="49" charset="0"/>
              </a:rPr>
              <a:t> &gt;= 64) sdata[tid] += sdata[tid + 32]; </a:t>
            </a:r>
          </a:p>
          <a:p>
            <a:r>
              <a:rPr lang="sv-SE" sz="1600" dirty="0">
                <a:solidFill>
                  <a:prstClr val="black"/>
                </a:solidFill>
                <a:latin typeface="Consolas" pitchFamily="49" charset="0"/>
                <a:cs typeface="Consolas" pitchFamily="49" charset="0"/>
              </a:rPr>
              <a:t>    </a:t>
            </a:r>
            <a:r>
              <a:rPr lang="sv-SE" sz="1600" dirty="0">
                <a:solidFill>
                  <a:srgbClr val="0000FF"/>
                </a:solidFill>
                <a:latin typeface="Consolas" pitchFamily="49" charset="0"/>
                <a:cs typeface="Consolas" pitchFamily="49" charset="0"/>
              </a:rPr>
              <a:t>if</a:t>
            </a:r>
            <a:r>
              <a:rPr lang="sv-SE" sz="1600" dirty="0">
                <a:solidFill>
                  <a:prstClr val="black"/>
                </a:solidFill>
                <a:latin typeface="Consolas" pitchFamily="49" charset="0"/>
                <a:cs typeface="Consolas" pitchFamily="49" charset="0"/>
              </a:rPr>
              <a:t> (</a:t>
            </a:r>
            <a:r>
              <a:rPr lang="sv-SE" sz="1600" dirty="0">
                <a:solidFill>
                  <a:srgbClr val="C00000"/>
                </a:solidFill>
                <a:latin typeface="Consolas" pitchFamily="49" charset="0"/>
                <a:cs typeface="Consolas" pitchFamily="49" charset="0"/>
              </a:rPr>
              <a:t>blockSize</a:t>
            </a:r>
            <a:r>
              <a:rPr lang="sv-SE" sz="1600" dirty="0">
                <a:solidFill>
                  <a:prstClr val="black"/>
                </a:solidFill>
                <a:latin typeface="Consolas" pitchFamily="49" charset="0"/>
                <a:cs typeface="Consolas" pitchFamily="49" charset="0"/>
              </a:rPr>
              <a:t> &gt;= 32) sdata[tid] += sdata[tid + 16]; </a:t>
            </a:r>
          </a:p>
          <a:p>
            <a:r>
              <a:rPr lang="sv-SE" sz="1600" dirty="0">
                <a:solidFill>
                  <a:prstClr val="black"/>
                </a:solidFill>
                <a:latin typeface="Consolas" pitchFamily="49" charset="0"/>
                <a:cs typeface="Consolas" pitchFamily="49" charset="0"/>
              </a:rPr>
              <a:t>    </a:t>
            </a:r>
            <a:r>
              <a:rPr lang="sv-SE" sz="1600" dirty="0">
                <a:solidFill>
                  <a:srgbClr val="0000FF"/>
                </a:solidFill>
                <a:latin typeface="Consolas" pitchFamily="49" charset="0"/>
                <a:cs typeface="Consolas" pitchFamily="49" charset="0"/>
              </a:rPr>
              <a:t>if</a:t>
            </a:r>
            <a:r>
              <a:rPr lang="sv-SE" sz="1600" dirty="0">
                <a:solidFill>
                  <a:prstClr val="black"/>
                </a:solidFill>
                <a:latin typeface="Consolas" pitchFamily="49" charset="0"/>
                <a:cs typeface="Consolas" pitchFamily="49" charset="0"/>
              </a:rPr>
              <a:t> (</a:t>
            </a:r>
            <a:r>
              <a:rPr lang="sv-SE" sz="1600" dirty="0">
                <a:solidFill>
                  <a:srgbClr val="C00000"/>
                </a:solidFill>
                <a:latin typeface="Consolas" pitchFamily="49" charset="0"/>
                <a:cs typeface="Consolas" pitchFamily="49" charset="0"/>
              </a:rPr>
              <a:t>blockSize</a:t>
            </a:r>
            <a:r>
              <a:rPr lang="sv-SE" sz="1600" dirty="0">
                <a:solidFill>
                  <a:prstClr val="black"/>
                </a:solidFill>
                <a:latin typeface="Consolas" pitchFamily="49" charset="0"/>
                <a:cs typeface="Consolas" pitchFamily="49" charset="0"/>
              </a:rPr>
              <a:t> &gt;= 16) sdata[tid] += sdata[tid +  8]; </a:t>
            </a:r>
          </a:p>
          <a:p>
            <a:r>
              <a:rPr lang="sv-SE" sz="1600" dirty="0">
                <a:solidFill>
                  <a:prstClr val="black"/>
                </a:solidFill>
                <a:latin typeface="Consolas" pitchFamily="49" charset="0"/>
                <a:cs typeface="Consolas" pitchFamily="49" charset="0"/>
              </a:rPr>
              <a:t>    </a:t>
            </a:r>
            <a:r>
              <a:rPr lang="sv-SE" sz="1600" dirty="0">
                <a:solidFill>
                  <a:srgbClr val="0000FF"/>
                </a:solidFill>
                <a:latin typeface="Consolas" pitchFamily="49" charset="0"/>
                <a:cs typeface="Consolas" pitchFamily="49" charset="0"/>
              </a:rPr>
              <a:t>if</a:t>
            </a:r>
            <a:r>
              <a:rPr lang="sv-SE" sz="1600" dirty="0">
                <a:solidFill>
                  <a:prstClr val="black"/>
                </a:solidFill>
                <a:latin typeface="Consolas" pitchFamily="49" charset="0"/>
                <a:cs typeface="Consolas" pitchFamily="49" charset="0"/>
              </a:rPr>
              <a:t> (</a:t>
            </a:r>
            <a:r>
              <a:rPr lang="sv-SE" sz="1600" dirty="0">
                <a:solidFill>
                  <a:srgbClr val="C00000"/>
                </a:solidFill>
                <a:latin typeface="Consolas" pitchFamily="49" charset="0"/>
                <a:cs typeface="Consolas" pitchFamily="49" charset="0"/>
              </a:rPr>
              <a:t>blockSize</a:t>
            </a:r>
            <a:r>
              <a:rPr lang="sv-SE" sz="1600" dirty="0">
                <a:solidFill>
                  <a:prstClr val="black"/>
                </a:solidFill>
                <a:latin typeface="Consolas" pitchFamily="49" charset="0"/>
                <a:cs typeface="Consolas" pitchFamily="49" charset="0"/>
              </a:rPr>
              <a:t> &gt;=  8) sdata[tid] += sdata[tid +  4]; </a:t>
            </a:r>
          </a:p>
          <a:p>
            <a:r>
              <a:rPr lang="sv-SE" sz="1600" dirty="0">
                <a:solidFill>
                  <a:prstClr val="black"/>
                </a:solidFill>
                <a:latin typeface="Consolas" pitchFamily="49" charset="0"/>
                <a:cs typeface="Consolas" pitchFamily="49" charset="0"/>
              </a:rPr>
              <a:t>    </a:t>
            </a:r>
            <a:r>
              <a:rPr lang="sv-SE" sz="1600" dirty="0">
                <a:solidFill>
                  <a:srgbClr val="0000FF"/>
                </a:solidFill>
                <a:latin typeface="Consolas" pitchFamily="49" charset="0"/>
                <a:cs typeface="Consolas" pitchFamily="49" charset="0"/>
              </a:rPr>
              <a:t>if</a:t>
            </a:r>
            <a:r>
              <a:rPr lang="sv-SE" sz="1600" dirty="0">
                <a:solidFill>
                  <a:prstClr val="black"/>
                </a:solidFill>
                <a:latin typeface="Consolas" pitchFamily="49" charset="0"/>
                <a:cs typeface="Consolas" pitchFamily="49" charset="0"/>
              </a:rPr>
              <a:t> (</a:t>
            </a:r>
            <a:r>
              <a:rPr lang="sv-SE" sz="1600" dirty="0">
                <a:solidFill>
                  <a:srgbClr val="C00000"/>
                </a:solidFill>
                <a:latin typeface="Consolas" pitchFamily="49" charset="0"/>
                <a:cs typeface="Consolas" pitchFamily="49" charset="0"/>
              </a:rPr>
              <a:t>blockSize</a:t>
            </a:r>
            <a:r>
              <a:rPr lang="sv-SE" sz="1600" dirty="0">
                <a:solidFill>
                  <a:prstClr val="black"/>
                </a:solidFill>
                <a:latin typeface="Consolas" pitchFamily="49" charset="0"/>
                <a:cs typeface="Consolas" pitchFamily="49" charset="0"/>
              </a:rPr>
              <a:t> &gt;=  4) sdata[tid] += sdata[tid +  2]; </a:t>
            </a:r>
          </a:p>
          <a:p>
            <a:r>
              <a:rPr lang="sv-SE" sz="1600" dirty="0">
                <a:solidFill>
                  <a:prstClr val="black"/>
                </a:solidFill>
                <a:latin typeface="Consolas" pitchFamily="49" charset="0"/>
                <a:cs typeface="Consolas" pitchFamily="49" charset="0"/>
              </a:rPr>
              <a:t>    </a:t>
            </a:r>
            <a:r>
              <a:rPr lang="sv-SE" sz="1600" dirty="0">
                <a:solidFill>
                  <a:srgbClr val="0000FF"/>
                </a:solidFill>
                <a:latin typeface="Consolas" pitchFamily="49" charset="0"/>
                <a:cs typeface="Consolas" pitchFamily="49" charset="0"/>
              </a:rPr>
              <a:t>if</a:t>
            </a:r>
            <a:r>
              <a:rPr lang="sv-SE" sz="1600" dirty="0">
                <a:solidFill>
                  <a:prstClr val="black"/>
                </a:solidFill>
                <a:latin typeface="Consolas" pitchFamily="49" charset="0"/>
                <a:cs typeface="Consolas" pitchFamily="49" charset="0"/>
              </a:rPr>
              <a:t> (</a:t>
            </a:r>
            <a:r>
              <a:rPr lang="sv-SE" sz="1600" dirty="0">
                <a:solidFill>
                  <a:srgbClr val="C00000"/>
                </a:solidFill>
                <a:latin typeface="Consolas" pitchFamily="49" charset="0"/>
                <a:cs typeface="Consolas" pitchFamily="49" charset="0"/>
              </a:rPr>
              <a:t>blockSize</a:t>
            </a:r>
            <a:r>
              <a:rPr lang="sv-SE" sz="1600" dirty="0">
                <a:solidFill>
                  <a:prstClr val="black"/>
                </a:solidFill>
                <a:latin typeface="Consolas" pitchFamily="49" charset="0"/>
                <a:cs typeface="Consolas" pitchFamily="49" charset="0"/>
              </a:rPr>
              <a:t> &gt;=  2) sdata[tid] += sdata[tid +  1]; </a:t>
            </a:r>
          </a:p>
          <a:p>
            <a:r>
              <a:rPr lang="en-US" sz="1600" dirty="0">
                <a:solidFill>
                  <a:prstClr val="black"/>
                </a:solidFill>
                <a:latin typeface="Consolas" pitchFamily="49" charset="0"/>
                <a:cs typeface="Consolas" pitchFamily="49" charset="0"/>
              </a:rPr>
              <a:t>}</a:t>
            </a:r>
          </a:p>
        </p:txBody>
      </p:sp>
      <p:sp>
        <p:nvSpPr>
          <p:cNvPr id="3" name="Rectangle 2"/>
          <p:cNvSpPr/>
          <p:nvPr/>
        </p:nvSpPr>
        <p:spPr>
          <a:xfrm>
            <a:off x="2209800" y="944562"/>
            <a:ext cx="8153400" cy="2123658"/>
          </a:xfrm>
          <a:prstGeom prst="rect">
            <a:avLst/>
          </a:prstGeom>
          <a:solidFill>
            <a:schemeClr val="bg1">
              <a:lumMod val="85000"/>
            </a:schemeClr>
          </a:solidFill>
        </p:spPr>
        <p:txBody>
          <a:bodyPr wrap="square">
            <a:spAutoFit/>
          </a:bodyPr>
          <a:lstStyle/>
          <a:p>
            <a:r>
              <a:rPr lang="en-US" sz="1600" dirty="0">
                <a:solidFill>
                  <a:srgbClr val="0000FF"/>
                </a:solidFill>
                <a:latin typeface="Consolas" pitchFamily="49" charset="0"/>
                <a:cs typeface="Consolas" pitchFamily="49" charset="0"/>
              </a:rPr>
              <a:t>if</a:t>
            </a:r>
            <a:r>
              <a:rPr lang="en-US" sz="1600" dirty="0">
                <a:solidFill>
                  <a:prstClr val="black"/>
                </a:solidFill>
                <a:latin typeface="Consolas" pitchFamily="49" charset="0"/>
                <a:cs typeface="Consolas" pitchFamily="49" charset="0"/>
              </a:rPr>
              <a:t> (</a:t>
            </a:r>
            <a:r>
              <a:rPr lang="en-US" sz="1600" dirty="0" err="1">
                <a:solidFill>
                  <a:srgbClr val="C00000"/>
                </a:solidFill>
                <a:latin typeface="Consolas" pitchFamily="49" charset="0"/>
                <a:cs typeface="Consolas" pitchFamily="49" charset="0"/>
              </a:rPr>
              <a:t>blockSize</a:t>
            </a:r>
            <a:r>
              <a:rPr lang="en-US" sz="1600" dirty="0">
                <a:solidFill>
                  <a:prstClr val="black"/>
                </a:solidFill>
                <a:latin typeface="Consolas" pitchFamily="49" charset="0"/>
                <a:cs typeface="Consolas" pitchFamily="49" charset="0"/>
              </a:rPr>
              <a:t> &gt;= 512) </a:t>
            </a:r>
            <a:r>
              <a:rPr lang="en-US" sz="1600" dirty="0">
                <a:solidFill>
                  <a:srgbClr val="00B050"/>
                </a:solidFill>
                <a:latin typeface="Consolas" pitchFamily="49" charset="0"/>
                <a:cs typeface="Consolas" pitchFamily="49" charset="0"/>
              </a:rPr>
              <a:t>{</a:t>
            </a:r>
          </a:p>
          <a:p>
            <a:r>
              <a:rPr lang="en-US" sz="1600" dirty="0">
                <a:solidFill>
                  <a:prstClr val="black"/>
                </a:solidFill>
                <a:latin typeface="Consolas" pitchFamily="49" charset="0"/>
                <a:cs typeface="Consolas" pitchFamily="49" charset="0"/>
              </a:rPr>
              <a:t>    </a:t>
            </a:r>
            <a:r>
              <a:rPr lang="en-US" sz="1600" dirty="0">
                <a:solidFill>
                  <a:srgbClr val="0000FF"/>
                </a:solidFill>
                <a:latin typeface="Consolas" pitchFamily="49" charset="0"/>
                <a:cs typeface="Consolas" pitchFamily="49" charset="0"/>
              </a:rPr>
              <a:t>if</a:t>
            </a:r>
            <a:r>
              <a:rPr lang="en-US" sz="1600" dirty="0">
                <a:solidFill>
                  <a:prstClr val="black"/>
                </a:solidFill>
                <a:latin typeface="Consolas" pitchFamily="49" charset="0"/>
                <a:cs typeface="Consolas" pitchFamily="49" charset="0"/>
              </a:rPr>
              <a:t>(</a:t>
            </a:r>
            <a:r>
              <a:rPr lang="en-US" sz="1600" dirty="0" err="1">
                <a:solidFill>
                  <a:prstClr val="black"/>
                </a:solidFill>
                <a:latin typeface="Consolas" pitchFamily="49" charset="0"/>
                <a:cs typeface="Consolas" pitchFamily="49" charset="0"/>
              </a:rPr>
              <a:t>tid</a:t>
            </a:r>
            <a:r>
              <a:rPr lang="en-US" sz="1600" dirty="0">
                <a:solidFill>
                  <a:prstClr val="black"/>
                </a:solidFill>
                <a:latin typeface="Consolas" pitchFamily="49" charset="0"/>
                <a:cs typeface="Consolas" pitchFamily="49" charset="0"/>
              </a:rPr>
              <a:t> &lt; 256){ </a:t>
            </a:r>
            <a:r>
              <a:rPr lang="en-US" sz="1600" dirty="0" err="1">
                <a:solidFill>
                  <a:prstClr val="black"/>
                </a:solidFill>
                <a:latin typeface="Consolas" pitchFamily="49" charset="0"/>
                <a:cs typeface="Consolas" pitchFamily="49" charset="0"/>
              </a:rPr>
              <a:t>sdata</a:t>
            </a:r>
            <a:r>
              <a:rPr lang="en-US" sz="1600" dirty="0">
                <a:solidFill>
                  <a:prstClr val="black"/>
                </a:solidFill>
                <a:latin typeface="Consolas" pitchFamily="49" charset="0"/>
                <a:cs typeface="Consolas" pitchFamily="49" charset="0"/>
              </a:rPr>
              <a:t>[</a:t>
            </a:r>
            <a:r>
              <a:rPr lang="en-US" sz="1600" dirty="0" err="1">
                <a:solidFill>
                  <a:prstClr val="black"/>
                </a:solidFill>
                <a:latin typeface="Consolas" pitchFamily="49" charset="0"/>
                <a:cs typeface="Consolas" pitchFamily="49" charset="0"/>
              </a:rPr>
              <a:t>tid</a:t>
            </a:r>
            <a:r>
              <a:rPr lang="en-US" sz="1600" dirty="0">
                <a:solidFill>
                  <a:prstClr val="black"/>
                </a:solidFill>
                <a:latin typeface="Consolas" pitchFamily="49" charset="0"/>
                <a:cs typeface="Consolas" pitchFamily="49" charset="0"/>
              </a:rPr>
              <a:t>] += </a:t>
            </a:r>
            <a:r>
              <a:rPr lang="en-US" sz="1600" dirty="0" err="1">
                <a:solidFill>
                  <a:prstClr val="black"/>
                </a:solidFill>
                <a:latin typeface="Consolas" pitchFamily="49" charset="0"/>
                <a:cs typeface="Consolas" pitchFamily="49" charset="0"/>
              </a:rPr>
              <a:t>sdata</a:t>
            </a:r>
            <a:r>
              <a:rPr lang="en-US" sz="1600" dirty="0">
                <a:solidFill>
                  <a:prstClr val="black"/>
                </a:solidFill>
                <a:latin typeface="Consolas" pitchFamily="49" charset="0"/>
                <a:cs typeface="Consolas" pitchFamily="49" charset="0"/>
              </a:rPr>
              <a:t>[</a:t>
            </a:r>
            <a:r>
              <a:rPr lang="en-US" sz="1600" dirty="0" err="1">
                <a:solidFill>
                  <a:prstClr val="black"/>
                </a:solidFill>
                <a:latin typeface="Consolas" pitchFamily="49" charset="0"/>
                <a:cs typeface="Consolas" pitchFamily="49" charset="0"/>
              </a:rPr>
              <a:t>tid</a:t>
            </a:r>
            <a:r>
              <a:rPr lang="en-US" sz="1600" dirty="0">
                <a:solidFill>
                  <a:prstClr val="black"/>
                </a:solidFill>
                <a:latin typeface="Consolas" pitchFamily="49" charset="0"/>
                <a:cs typeface="Consolas" pitchFamily="49" charset="0"/>
              </a:rPr>
              <a:t> + 256]; } </a:t>
            </a:r>
            <a:r>
              <a:rPr lang="en-US" sz="1600" dirty="0">
                <a:solidFill>
                  <a:srgbClr val="FF00FF"/>
                </a:solidFill>
                <a:latin typeface="Consolas" pitchFamily="49" charset="0"/>
                <a:cs typeface="Consolas" pitchFamily="49" charset="0"/>
              </a:rPr>
              <a:t>__</a:t>
            </a:r>
            <a:r>
              <a:rPr lang="en-US" sz="1600" dirty="0" err="1">
                <a:solidFill>
                  <a:srgbClr val="FF00FF"/>
                </a:solidFill>
                <a:latin typeface="Consolas" pitchFamily="49" charset="0"/>
                <a:cs typeface="Consolas" pitchFamily="49" charset="0"/>
              </a:rPr>
              <a:t>syncthreads</a:t>
            </a:r>
            <a:r>
              <a:rPr lang="en-US" sz="1600" dirty="0">
                <a:solidFill>
                  <a:prstClr val="black"/>
                </a:solidFill>
                <a:latin typeface="Consolas" pitchFamily="49" charset="0"/>
                <a:cs typeface="Consolas" pitchFamily="49" charset="0"/>
              </a:rPr>
              <a:t>();</a:t>
            </a:r>
            <a:r>
              <a:rPr lang="en-US" sz="1600" dirty="0">
                <a:solidFill>
                  <a:srgbClr val="00B050"/>
                </a:solidFill>
                <a:latin typeface="Consolas" pitchFamily="49" charset="0"/>
                <a:cs typeface="Consolas" pitchFamily="49" charset="0"/>
              </a:rPr>
              <a:t>}</a:t>
            </a:r>
          </a:p>
          <a:p>
            <a:r>
              <a:rPr lang="en-US" sz="1600" dirty="0">
                <a:solidFill>
                  <a:srgbClr val="0000FF"/>
                </a:solidFill>
                <a:latin typeface="Consolas" pitchFamily="49" charset="0"/>
                <a:cs typeface="Consolas" pitchFamily="49" charset="0"/>
              </a:rPr>
              <a:t>if</a:t>
            </a:r>
            <a:r>
              <a:rPr lang="en-US" sz="1600" dirty="0">
                <a:solidFill>
                  <a:prstClr val="black"/>
                </a:solidFill>
                <a:latin typeface="Consolas" pitchFamily="49" charset="0"/>
                <a:cs typeface="Consolas" pitchFamily="49" charset="0"/>
              </a:rPr>
              <a:t> (</a:t>
            </a:r>
            <a:r>
              <a:rPr lang="en-US" sz="1600" dirty="0" err="1">
                <a:solidFill>
                  <a:srgbClr val="C00000"/>
                </a:solidFill>
                <a:latin typeface="Consolas" pitchFamily="49" charset="0"/>
                <a:cs typeface="Consolas" pitchFamily="49" charset="0"/>
              </a:rPr>
              <a:t>blockSize</a:t>
            </a:r>
            <a:r>
              <a:rPr lang="en-US" sz="1600" dirty="0">
                <a:solidFill>
                  <a:prstClr val="black"/>
                </a:solidFill>
                <a:latin typeface="Consolas" pitchFamily="49" charset="0"/>
                <a:cs typeface="Consolas" pitchFamily="49" charset="0"/>
              </a:rPr>
              <a:t> &gt;= 256) </a:t>
            </a:r>
            <a:r>
              <a:rPr lang="en-US" sz="1600" dirty="0">
                <a:solidFill>
                  <a:srgbClr val="00B050"/>
                </a:solidFill>
                <a:latin typeface="Consolas" pitchFamily="49" charset="0"/>
                <a:cs typeface="Consolas" pitchFamily="49" charset="0"/>
              </a:rPr>
              <a:t>{</a:t>
            </a:r>
            <a:r>
              <a:rPr lang="en-US" sz="1600" dirty="0">
                <a:solidFill>
                  <a:prstClr val="black"/>
                </a:solidFill>
                <a:latin typeface="Consolas" pitchFamily="49" charset="0"/>
                <a:cs typeface="Consolas" pitchFamily="49" charset="0"/>
              </a:rPr>
              <a:t>  </a:t>
            </a:r>
          </a:p>
          <a:p>
            <a:r>
              <a:rPr lang="en-US" sz="1600" dirty="0">
                <a:solidFill>
                  <a:prstClr val="black"/>
                </a:solidFill>
                <a:latin typeface="Consolas" pitchFamily="49" charset="0"/>
                <a:cs typeface="Consolas" pitchFamily="49" charset="0"/>
              </a:rPr>
              <a:t>    </a:t>
            </a:r>
            <a:r>
              <a:rPr lang="en-US" sz="1600" dirty="0">
                <a:solidFill>
                  <a:srgbClr val="0000FF"/>
                </a:solidFill>
                <a:latin typeface="Consolas" pitchFamily="49" charset="0"/>
                <a:cs typeface="Consolas" pitchFamily="49" charset="0"/>
              </a:rPr>
              <a:t>if</a:t>
            </a:r>
            <a:r>
              <a:rPr lang="en-US" sz="1600" dirty="0">
                <a:solidFill>
                  <a:prstClr val="black"/>
                </a:solidFill>
                <a:latin typeface="Consolas" pitchFamily="49" charset="0"/>
                <a:cs typeface="Consolas" pitchFamily="49" charset="0"/>
              </a:rPr>
              <a:t>(</a:t>
            </a:r>
            <a:r>
              <a:rPr lang="en-US" sz="1600" dirty="0" err="1">
                <a:solidFill>
                  <a:prstClr val="black"/>
                </a:solidFill>
                <a:latin typeface="Consolas" pitchFamily="49" charset="0"/>
                <a:cs typeface="Consolas" pitchFamily="49" charset="0"/>
              </a:rPr>
              <a:t>tid</a:t>
            </a:r>
            <a:r>
              <a:rPr lang="en-US" sz="1600" dirty="0">
                <a:solidFill>
                  <a:prstClr val="black"/>
                </a:solidFill>
                <a:latin typeface="Consolas" pitchFamily="49" charset="0"/>
                <a:cs typeface="Consolas" pitchFamily="49" charset="0"/>
              </a:rPr>
              <a:t> &lt; 128){ </a:t>
            </a:r>
            <a:r>
              <a:rPr lang="en-US" sz="1600" dirty="0" err="1">
                <a:solidFill>
                  <a:prstClr val="black"/>
                </a:solidFill>
                <a:latin typeface="Consolas" pitchFamily="49" charset="0"/>
                <a:cs typeface="Consolas" pitchFamily="49" charset="0"/>
              </a:rPr>
              <a:t>sdata</a:t>
            </a:r>
            <a:r>
              <a:rPr lang="en-US" sz="1600" dirty="0">
                <a:solidFill>
                  <a:prstClr val="black"/>
                </a:solidFill>
                <a:latin typeface="Consolas" pitchFamily="49" charset="0"/>
                <a:cs typeface="Consolas" pitchFamily="49" charset="0"/>
              </a:rPr>
              <a:t>[</a:t>
            </a:r>
            <a:r>
              <a:rPr lang="en-US" sz="1600" dirty="0" err="1">
                <a:solidFill>
                  <a:prstClr val="black"/>
                </a:solidFill>
                <a:latin typeface="Consolas" pitchFamily="49" charset="0"/>
                <a:cs typeface="Consolas" pitchFamily="49" charset="0"/>
              </a:rPr>
              <a:t>tid</a:t>
            </a:r>
            <a:r>
              <a:rPr lang="en-US" sz="1600" dirty="0">
                <a:solidFill>
                  <a:prstClr val="black"/>
                </a:solidFill>
                <a:latin typeface="Consolas" pitchFamily="49" charset="0"/>
                <a:cs typeface="Consolas" pitchFamily="49" charset="0"/>
              </a:rPr>
              <a:t>] += </a:t>
            </a:r>
            <a:r>
              <a:rPr lang="en-US" sz="1600" dirty="0" err="1">
                <a:solidFill>
                  <a:prstClr val="black"/>
                </a:solidFill>
                <a:latin typeface="Consolas" pitchFamily="49" charset="0"/>
                <a:cs typeface="Consolas" pitchFamily="49" charset="0"/>
              </a:rPr>
              <a:t>sdata</a:t>
            </a:r>
            <a:r>
              <a:rPr lang="en-US" sz="1600" dirty="0">
                <a:solidFill>
                  <a:prstClr val="black"/>
                </a:solidFill>
                <a:latin typeface="Consolas" pitchFamily="49" charset="0"/>
                <a:cs typeface="Consolas" pitchFamily="49" charset="0"/>
              </a:rPr>
              <a:t>[</a:t>
            </a:r>
            <a:r>
              <a:rPr lang="en-US" sz="1600" dirty="0" err="1">
                <a:solidFill>
                  <a:prstClr val="black"/>
                </a:solidFill>
                <a:latin typeface="Consolas" pitchFamily="49" charset="0"/>
                <a:cs typeface="Consolas" pitchFamily="49" charset="0"/>
              </a:rPr>
              <a:t>tid</a:t>
            </a:r>
            <a:r>
              <a:rPr lang="en-US" sz="1600" dirty="0">
                <a:solidFill>
                  <a:prstClr val="black"/>
                </a:solidFill>
                <a:latin typeface="Consolas" pitchFamily="49" charset="0"/>
                <a:cs typeface="Consolas" pitchFamily="49" charset="0"/>
              </a:rPr>
              <a:t> + 128]; } </a:t>
            </a:r>
            <a:r>
              <a:rPr lang="en-US" sz="1600" dirty="0">
                <a:solidFill>
                  <a:srgbClr val="FF00FF"/>
                </a:solidFill>
                <a:latin typeface="Consolas" pitchFamily="49" charset="0"/>
                <a:cs typeface="Consolas" pitchFamily="49" charset="0"/>
              </a:rPr>
              <a:t>__</a:t>
            </a:r>
            <a:r>
              <a:rPr lang="en-US" sz="1600" dirty="0" err="1">
                <a:solidFill>
                  <a:srgbClr val="FF00FF"/>
                </a:solidFill>
                <a:latin typeface="Consolas" pitchFamily="49" charset="0"/>
                <a:cs typeface="Consolas" pitchFamily="49" charset="0"/>
              </a:rPr>
              <a:t>syncthreads</a:t>
            </a:r>
            <a:r>
              <a:rPr lang="en-US" sz="1600" dirty="0">
                <a:solidFill>
                  <a:prstClr val="black"/>
                </a:solidFill>
                <a:latin typeface="Consolas" pitchFamily="49" charset="0"/>
                <a:cs typeface="Consolas" pitchFamily="49" charset="0"/>
              </a:rPr>
              <a:t>();</a:t>
            </a:r>
            <a:r>
              <a:rPr lang="en-US" sz="1600" dirty="0">
                <a:solidFill>
                  <a:srgbClr val="00B050"/>
                </a:solidFill>
                <a:latin typeface="Consolas" pitchFamily="49" charset="0"/>
                <a:cs typeface="Consolas" pitchFamily="49" charset="0"/>
              </a:rPr>
              <a:t>}</a:t>
            </a:r>
            <a:r>
              <a:rPr lang="en-US" sz="1600" dirty="0">
                <a:solidFill>
                  <a:prstClr val="black"/>
                </a:solidFill>
                <a:latin typeface="Consolas" pitchFamily="49" charset="0"/>
                <a:cs typeface="Consolas" pitchFamily="49" charset="0"/>
              </a:rPr>
              <a:t> </a:t>
            </a:r>
          </a:p>
          <a:p>
            <a:r>
              <a:rPr lang="en-US" sz="1600" dirty="0">
                <a:solidFill>
                  <a:srgbClr val="0000FF"/>
                </a:solidFill>
                <a:latin typeface="Consolas" pitchFamily="49" charset="0"/>
                <a:cs typeface="Consolas" pitchFamily="49" charset="0"/>
              </a:rPr>
              <a:t>if</a:t>
            </a:r>
            <a:r>
              <a:rPr lang="en-US" sz="1600" dirty="0">
                <a:solidFill>
                  <a:prstClr val="black"/>
                </a:solidFill>
                <a:latin typeface="Consolas" pitchFamily="49" charset="0"/>
                <a:cs typeface="Consolas" pitchFamily="49" charset="0"/>
              </a:rPr>
              <a:t> (</a:t>
            </a:r>
            <a:r>
              <a:rPr lang="en-US" sz="1600" dirty="0" err="1">
                <a:solidFill>
                  <a:srgbClr val="C00000"/>
                </a:solidFill>
                <a:latin typeface="Consolas" pitchFamily="49" charset="0"/>
                <a:cs typeface="Consolas" pitchFamily="49" charset="0"/>
              </a:rPr>
              <a:t>blockSize</a:t>
            </a:r>
            <a:r>
              <a:rPr lang="en-US" sz="1600" dirty="0">
                <a:solidFill>
                  <a:prstClr val="black"/>
                </a:solidFill>
                <a:latin typeface="Consolas" pitchFamily="49" charset="0"/>
                <a:cs typeface="Consolas" pitchFamily="49" charset="0"/>
              </a:rPr>
              <a:t> &gt;= 128) </a:t>
            </a:r>
            <a:r>
              <a:rPr lang="en-US" sz="1600" dirty="0">
                <a:solidFill>
                  <a:srgbClr val="00B050"/>
                </a:solidFill>
                <a:latin typeface="Consolas" pitchFamily="49" charset="0"/>
                <a:cs typeface="Consolas" pitchFamily="49" charset="0"/>
              </a:rPr>
              <a:t>{</a:t>
            </a:r>
          </a:p>
          <a:p>
            <a:r>
              <a:rPr lang="en-US" sz="1600" dirty="0">
                <a:solidFill>
                  <a:prstClr val="black"/>
                </a:solidFill>
                <a:latin typeface="Consolas" pitchFamily="49" charset="0"/>
                <a:cs typeface="Consolas" pitchFamily="49" charset="0"/>
              </a:rPr>
              <a:t>    </a:t>
            </a:r>
            <a:r>
              <a:rPr lang="en-US" sz="1600" dirty="0">
                <a:solidFill>
                  <a:srgbClr val="0000FF"/>
                </a:solidFill>
                <a:latin typeface="Consolas" pitchFamily="49" charset="0"/>
                <a:cs typeface="Consolas" pitchFamily="49" charset="0"/>
              </a:rPr>
              <a:t>if</a:t>
            </a:r>
            <a:r>
              <a:rPr lang="en-US" sz="1600" dirty="0">
                <a:solidFill>
                  <a:prstClr val="black"/>
                </a:solidFill>
                <a:latin typeface="Consolas" pitchFamily="49" charset="0"/>
                <a:cs typeface="Consolas" pitchFamily="49" charset="0"/>
              </a:rPr>
              <a:t>(</a:t>
            </a:r>
            <a:r>
              <a:rPr lang="en-US" sz="1600" dirty="0" err="1">
                <a:solidFill>
                  <a:prstClr val="black"/>
                </a:solidFill>
                <a:latin typeface="Consolas" pitchFamily="49" charset="0"/>
                <a:cs typeface="Consolas" pitchFamily="49" charset="0"/>
              </a:rPr>
              <a:t>tid</a:t>
            </a:r>
            <a:r>
              <a:rPr lang="en-US" sz="1600" dirty="0">
                <a:solidFill>
                  <a:prstClr val="black"/>
                </a:solidFill>
                <a:latin typeface="Consolas" pitchFamily="49" charset="0"/>
                <a:cs typeface="Consolas" pitchFamily="49" charset="0"/>
              </a:rPr>
              <a:t> &lt;  64){ </a:t>
            </a:r>
            <a:r>
              <a:rPr lang="en-US" sz="1600" dirty="0" err="1">
                <a:solidFill>
                  <a:prstClr val="black"/>
                </a:solidFill>
                <a:latin typeface="Consolas" pitchFamily="49" charset="0"/>
                <a:cs typeface="Consolas" pitchFamily="49" charset="0"/>
              </a:rPr>
              <a:t>sdata</a:t>
            </a:r>
            <a:r>
              <a:rPr lang="en-US" sz="1600" dirty="0">
                <a:solidFill>
                  <a:prstClr val="black"/>
                </a:solidFill>
                <a:latin typeface="Consolas" pitchFamily="49" charset="0"/>
                <a:cs typeface="Consolas" pitchFamily="49" charset="0"/>
              </a:rPr>
              <a:t>[</a:t>
            </a:r>
            <a:r>
              <a:rPr lang="en-US" sz="1600" dirty="0" err="1">
                <a:solidFill>
                  <a:prstClr val="black"/>
                </a:solidFill>
                <a:latin typeface="Consolas" pitchFamily="49" charset="0"/>
                <a:cs typeface="Consolas" pitchFamily="49" charset="0"/>
              </a:rPr>
              <a:t>tid</a:t>
            </a:r>
            <a:r>
              <a:rPr lang="en-US" sz="1600" dirty="0">
                <a:solidFill>
                  <a:prstClr val="black"/>
                </a:solidFill>
                <a:latin typeface="Consolas" pitchFamily="49" charset="0"/>
                <a:cs typeface="Consolas" pitchFamily="49" charset="0"/>
              </a:rPr>
              <a:t>] += </a:t>
            </a:r>
            <a:r>
              <a:rPr lang="en-US" sz="1600" dirty="0" err="1">
                <a:solidFill>
                  <a:prstClr val="black"/>
                </a:solidFill>
                <a:latin typeface="Consolas" pitchFamily="49" charset="0"/>
                <a:cs typeface="Consolas" pitchFamily="49" charset="0"/>
              </a:rPr>
              <a:t>sdata</a:t>
            </a:r>
            <a:r>
              <a:rPr lang="en-US" sz="1600" dirty="0">
                <a:solidFill>
                  <a:prstClr val="black"/>
                </a:solidFill>
                <a:latin typeface="Consolas" pitchFamily="49" charset="0"/>
                <a:cs typeface="Consolas" pitchFamily="49" charset="0"/>
              </a:rPr>
              <a:t>[</a:t>
            </a:r>
            <a:r>
              <a:rPr lang="en-US" sz="1600" dirty="0" err="1">
                <a:solidFill>
                  <a:prstClr val="black"/>
                </a:solidFill>
                <a:latin typeface="Consolas" pitchFamily="49" charset="0"/>
                <a:cs typeface="Consolas" pitchFamily="49" charset="0"/>
              </a:rPr>
              <a:t>tid</a:t>
            </a:r>
            <a:r>
              <a:rPr lang="en-US" sz="1600" dirty="0">
                <a:solidFill>
                  <a:prstClr val="black"/>
                </a:solidFill>
                <a:latin typeface="Consolas" pitchFamily="49" charset="0"/>
                <a:cs typeface="Consolas" pitchFamily="49" charset="0"/>
              </a:rPr>
              <a:t> +  64]; } </a:t>
            </a:r>
            <a:r>
              <a:rPr lang="en-US" sz="1600" dirty="0">
                <a:solidFill>
                  <a:srgbClr val="FF00FF"/>
                </a:solidFill>
                <a:latin typeface="Consolas" pitchFamily="49" charset="0"/>
                <a:cs typeface="Consolas" pitchFamily="49" charset="0"/>
              </a:rPr>
              <a:t>__</a:t>
            </a:r>
            <a:r>
              <a:rPr lang="en-US" sz="1600" dirty="0" err="1">
                <a:solidFill>
                  <a:srgbClr val="FF00FF"/>
                </a:solidFill>
                <a:latin typeface="Consolas" pitchFamily="49" charset="0"/>
                <a:cs typeface="Consolas" pitchFamily="49" charset="0"/>
              </a:rPr>
              <a:t>syncthreads</a:t>
            </a:r>
            <a:r>
              <a:rPr lang="en-US" sz="1600" dirty="0">
                <a:solidFill>
                  <a:prstClr val="black"/>
                </a:solidFill>
                <a:latin typeface="Consolas" pitchFamily="49" charset="0"/>
                <a:cs typeface="Consolas" pitchFamily="49" charset="0"/>
              </a:rPr>
              <a:t>();</a:t>
            </a:r>
            <a:r>
              <a:rPr lang="en-US" sz="1600" dirty="0">
                <a:solidFill>
                  <a:srgbClr val="00B050"/>
                </a:solidFill>
                <a:latin typeface="Consolas" pitchFamily="49" charset="0"/>
                <a:cs typeface="Consolas" pitchFamily="49" charset="0"/>
              </a:rPr>
              <a:t>}</a:t>
            </a:r>
          </a:p>
          <a:p>
            <a:endParaRPr lang="en-US" sz="1600" dirty="0">
              <a:solidFill>
                <a:prstClr val="black"/>
              </a:solidFill>
              <a:latin typeface="Consolas" pitchFamily="49" charset="0"/>
              <a:cs typeface="Consolas" pitchFamily="49" charset="0"/>
            </a:endParaRPr>
          </a:p>
          <a:p>
            <a:r>
              <a:rPr lang="en-US" sz="1600" dirty="0">
                <a:solidFill>
                  <a:srgbClr val="0000FF"/>
                </a:solidFill>
                <a:latin typeface="Consolas" pitchFamily="49" charset="0"/>
                <a:cs typeface="Consolas" pitchFamily="49" charset="0"/>
              </a:rPr>
              <a:t>if</a:t>
            </a:r>
            <a:r>
              <a:rPr lang="en-US" sz="1600" dirty="0">
                <a:solidFill>
                  <a:prstClr val="black"/>
                </a:solidFill>
                <a:latin typeface="Consolas" pitchFamily="49" charset="0"/>
                <a:cs typeface="Consolas" pitchFamily="49" charset="0"/>
              </a:rPr>
              <a:t> (</a:t>
            </a:r>
            <a:r>
              <a:rPr lang="en-US" sz="1600" dirty="0" err="1">
                <a:solidFill>
                  <a:prstClr val="black"/>
                </a:solidFill>
                <a:latin typeface="Consolas" pitchFamily="49" charset="0"/>
                <a:cs typeface="Consolas" pitchFamily="49" charset="0"/>
              </a:rPr>
              <a:t>tid</a:t>
            </a:r>
            <a:r>
              <a:rPr lang="en-US" sz="1600" dirty="0">
                <a:solidFill>
                  <a:prstClr val="black"/>
                </a:solidFill>
                <a:latin typeface="Consolas" pitchFamily="49" charset="0"/>
                <a:cs typeface="Consolas" pitchFamily="49" charset="0"/>
              </a:rPr>
              <a:t> &lt; 32) </a:t>
            </a:r>
            <a:r>
              <a:rPr lang="en-US" sz="1600" dirty="0" err="1">
                <a:solidFill>
                  <a:prstClr val="black"/>
                </a:solidFill>
                <a:latin typeface="Consolas" pitchFamily="49" charset="0"/>
                <a:cs typeface="Consolas" pitchFamily="49" charset="0"/>
              </a:rPr>
              <a:t>warpReduce</a:t>
            </a:r>
            <a:r>
              <a:rPr lang="en-US" sz="1600" dirty="0">
                <a:solidFill>
                  <a:prstClr val="black"/>
                </a:solidFill>
                <a:latin typeface="Consolas" pitchFamily="49" charset="0"/>
                <a:cs typeface="Consolas" pitchFamily="49" charset="0"/>
              </a:rPr>
              <a:t>&lt;</a:t>
            </a:r>
            <a:r>
              <a:rPr lang="en-US" sz="1600" dirty="0" err="1">
                <a:solidFill>
                  <a:srgbClr val="C00000"/>
                </a:solidFill>
                <a:latin typeface="Consolas" pitchFamily="49" charset="0"/>
                <a:cs typeface="Consolas" pitchFamily="49" charset="0"/>
              </a:rPr>
              <a:t>blockSize</a:t>
            </a:r>
            <a:r>
              <a:rPr lang="en-US" sz="1600" dirty="0">
                <a:solidFill>
                  <a:prstClr val="black"/>
                </a:solidFill>
                <a:latin typeface="Consolas" pitchFamily="49" charset="0"/>
                <a:cs typeface="Consolas" pitchFamily="49" charset="0"/>
              </a:rPr>
              <a:t>&gt;(</a:t>
            </a:r>
            <a:r>
              <a:rPr lang="en-US" sz="1600" dirty="0" err="1">
                <a:solidFill>
                  <a:prstClr val="black"/>
                </a:solidFill>
                <a:latin typeface="Consolas" pitchFamily="49" charset="0"/>
                <a:cs typeface="Consolas" pitchFamily="49" charset="0"/>
              </a:rPr>
              <a:t>sdata</a:t>
            </a:r>
            <a:r>
              <a:rPr lang="en-US" sz="1600" dirty="0">
                <a:solidFill>
                  <a:prstClr val="black"/>
                </a:solidFill>
                <a:latin typeface="Consolas" pitchFamily="49" charset="0"/>
                <a:cs typeface="Consolas" pitchFamily="49" charset="0"/>
              </a:rPr>
              <a:t>, </a:t>
            </a:r>
            <a:r>
              <a:rPr lang="en-US" sz="1600" dirty="0" err="1">
                <a:solidFill>
                  <a:prstClr val="black"/>
                </a:solidFill>
                <a:latin typeface="Consolas" pitchFamily="49" charset="0"/>
                <a:cs typeface="Consolas" pitchFamily="49" charset="0"/>
              </a:rPr>
              <a:t>tid</a:t>
            </a:r>
            <a:r>
              <a:rPr lang="en-US" sz="1600" dirty="0">
                <a:solidFill>
                  <a:prstClr val="black"/>
                </a:solidFill>
                <a:latin typeface="Consolas" pitchFamily="49" charset="0"/>
                <a:cs typeface="Consolas" pitchFamily="49" charset="0"/>
              </a:rPr>
              <a:t>); </a:t>
            </a:r>
            <a:r>
              <a:rPr lang="en-US" sz="1600" dirty="0">
                <a:solidFill>
                  <a:srgbClr val="008000"/>
                </a:solidFill>
                <a:latin typeface="Consolas" pitchFamily="49" charset="0"/>
                <a:cs typeface="Consolas" pitchFamily="49" charset="0"/>
              </a:rPr>
              <a:t>// last warp only</a:t>
            </a:r>
          </a:p>
        </p:txBody>
      </p:sp>
      <p:sp>
        <p:nvSpPr>
          <p:cNvPr id="7" name="Rectangle 6"/>
          <p:cNvSpPr/>
          <p:nvPr/>
        </p:nvSpPr>
        <p:spPr>
          <a:xfrm>
            <a:off x="1600200" y="6627168"/>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
        <p:nvSpPr>
          <p:cNvPr id="4" name="Rectangle 3"/>
          <p:cNvSpPr/>
          <p:nvPr/>
        </p:nvSpPr>
        <p:spPr>
          <a:xfrm>
            <a:off x="6629400" y="715962"/>
            <a:ext cx="3934090" cy="369332"/>
          </a:xfrm>
          <a:prstGeom prst="rect">
            <a:avLst/>
          </a:prstGeom>
          <a:solidFill>
            <a:schemeClr val="bg1"/>
          </a:solidFill>
          <a:ln>
            <a:solidFill>
              <a:schemeClr val="tx1"/>
            </a:solidFill>
          </a:ln>
        </p:spPr>
        <p:txBody>
          <a:bodyPr wrap="none">
            <a:spAutoFit/>
          </a:bodyPr>
          <a:lstStyle/>
          <a:p>
            <a:r>
              <a:rPr lang="en-US" b="1" dirty="0">
                <a:solidFill>
                  <a:srgbClr val="0070C0"/>
                </a:solidFill>
                <a:latin typeface="Tahoma" panose="020B0604030504040204" pitchFamily="34" charset="0"/>
                <a:ea typeface="Tahoma" panose="020B0604030504040204" pitchFamily="34" charset="0"/>
                <a:cs typeface="Tahoma" panose="020B0604030504040204" pitchFamily="34" charset="0"/>
              </a:rPr>
              <a:t>This is the key part of the kernel</a:t>
            </a:r>
          </a:p>
        </p:txBody>
      </p:sp>
      <p:sp>
        <p:nvSpPr>
          <p:cNvPr id="10" name="Rectangle 9"/>
          <p:cNvSpPr/>
          <p:nvPr/>
        </p:nvSpPr>
        <p:spPr>
          <a:xfrm>
            <a:off x="6452049" y="3115823"/>
            <a:ext cx="4533613" cy="369332"/>
          </a:xfrm>
          <a:prstGeom prst="rect">
            <a:avLst/>
          </a:prstGeom>
          <a:solidFill>
            <a:schemeClr val="bg1"/>
          </a:solidFill>
          <a:ln>
            <a:solidFill>
              <a:schemeClr val="tx1"/>
            </a:solidFill>
          </a:ln>
        </p:spPr>
        <p:txBody>
          <a:bodyPr wrap="none">
            <a:spAutoFit/>
          </a:bodyPr>
          <a:lstStyle/>
          <a:p>
            <a:r>
              <a:rPr lang="en-US" b="1" dirty="0">
                <a:solidFill>
                  <a:srgbClr val="0070C0"/>
                </a:solidFill>
                <a:latin typeface="Tahoma" panose="020B0604030504040204" pitchFamily="34" charset="0"/>
                <a:ea typeface="Tahoma" panose="020B0604030504040204" pitchFamily="34" charset="0"/>
                <a:cs typeface="Tahoma" panose="020B0604030504040204" pitchFamily="34" charset="0"/>
              </a:rPr>
              <a:t>This is a helper function (device only)</a:t>
            </a:r>
          </a:p>
        </p:txBody>
      </p:sp>
    </p:spTree>
    <p:extLst>
      <p:ext uri="{BB962C8B-B14F-4D97-AF65-F5344CB8AC3E}">
        <p14:creationId xmlns:p14="http://schemas.microsoft.com/office/powerpoint/2010/main" val="1492721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2" grpId="0" animBg="1"/>
      <p:bldP spid="10"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pPr eaLnBrk="1" hangingPunct="1">
              <a:defRPr/>
            </a:pPr>
            <a:r>
              <a:rPr lang="en-US" dirty="0"/>
              <a:t>Invoking Template Kernels</a:t>
            </a:r>
          </a:p>
        </p:txBody>
      </p:sp>
      <p:sp>
        <p:nvSpPr>
          <p:cNvPr id="3174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r" eaLnBrk="1" hangingPunct="1"/>
            <a:fld id="{E858DF90-91C5-4FD2-9582-8BC54B2635E3}" type="slidenum">
              <a:rPr lang="en-US" smtClean="0">
                <a:solidFill>
                  <a:schemeClr val="tx2"/>
                </a:solidFill>
              </a:rPr>
              <a:pPr algn="r" eaLnBrk="1" hangingPunct="1"/>
              <a:t>48</a:t>
            </a:fld>
            <a:endParaRPr lang="en-US">
              <a:solidFill>
                <a:schemeClr val="tx2"/>
              </a:solidFill>
            </a:endParaRPr>
          </a:p>
        </p:txBody>
      </p:sp>
      <p:sp>
        <p:nvSpPr>
          <p:cNvPr id="31748" name="Rectangle 3"/>
          <p:cNvSpPr>
            <a:spLocks noGrp="1" noChangeArrowheads="1"/>
          </p:cNvSpPr>
          <p:nvPr>
            <p:ph type="body" idx="4294967295"/>
          </p:nvPr>
        </p:nvSpPr>
        <p:spPr>
          <a:xfrm>
            <a:off x="244311" y="952412"/>
            <a:ext cx="8229600" cy="914400"/>
          </a:xfrm>
        </p:spPr>
        <p:txBody>
          <a:bodyPr/>
          <a:lstStyle/>
          <a:p>
            <a:pPr eaLnBrk="1" hangingPunct="1"/>
            <a:r>
              <a:rPr lang="en-US" dirty="0"/>
              <a:t>Don’t we still need block size at compile time?</a:t>
            </a:r>
          </a:p>
          <a:p>
            <a:pPr lvl="1" eaLnBrk="1" hangingPunct="1"/>
            <a:r>
              <a:rPr lang="en-US" dirty="0"/>
              <a:t>There is a way out, use a switch statement for 10 possible block sizes:</a:t>
            </a:r>
          </a:p>
        </p:txBody>
      </p:sp>
      <p:sp>
        <p:nvSpPr>
          <p:cNvPr id="2" name="Rectangle 1"/>
          <p:cNvSpPr/>
          <p:nvPr/>
        </p:nvSpPr>
        <p:spPr>
          <a:xfrm>
            <a:off x="1600200" y="1795076"/>
            <a:ext cx="8915400" cy="4832092"/>
          </a:xfrm>
          <a:prstGeom prst="rect">
            <a:avLst/>
          </a:prstGeom>
          <a:solidFill>
            <a:schemeClr val="bg1">
              <a:lumMod val="85000"/>
            </a:schemeClr>
          </a:solidFill>
        </p:spPr>
        <p:txBody>
          <a:bodyPr wrap="square">
            <a:spAutoFit/>
          </a:bodyPr>
          <a:lstStyle/>
          <a:p>
            <a:r>
              <a:rPr lang="en-US" sz="1400" dirty="0">
                <a:solidFill>
                  <a:srgbClr val="0000FF"/>
                </a:solidFill>
                <a:latin typeface="Consolas" pitchFamily="49" charset="0"/>
                <a:cs typeface="Consolas" pitchFamily="49" charset="0"/>
              </a:rPr>
              <a:t>switch</a:t>
            </a:r>
            <a:r>
              <a:rPr lang="en-US" sz="1400" dirty="0">
                <a:solidFill>
                  <a:prstClr val="black"/>
                </a:solidFill>
                <a:latin typeface="Consolas" pitchFamily="49" charset="0"/>
                <a:cs typeface="Consolas" pitchFamily="49" charset="0"/>
              </a:rPr>
              <a:t> (threads) {</a:t>
            </a:r>
          </a:p>
          <a:p>
            <a:r>
              <a:rPr lang="en-US" sz="1400" dirty="0">
                <a:solidFill>
                  <a:srgbClr val="0000FF"/>
                </a:solidFill>
                <a:latin typeface="Consolas" pitchFamily="49" charset="0"/>
                <a:cs typeface="Consolas" pitchFamily="49" charset="0"/>
              </a:rPr>
              <a:t>case</a:t>
            </a:r>
            <a:r>
              <a:rPr lang="en-US" sz="1400" dirty="0">
                <a:solidFill>
                  <a:prstClr val="black"/>
                </a:solidFill>
                <a:latin typeface="Consolas" pitchFamily="49" charset="0"/>
                <a:cs typeface="Consolas" pitchFamily="49" charset="0"/>
              </a:rPr>
              <a:t> 512:</a:t>
            </a:r>
          </a:p>
          <a:p>
            <a:r>
              <a:rPr lang="en-US" sz="1400" dirty="0">
                <a:solidFill>
                  <a:prstClr val="black"/>
                </a:solidFill>
                <a:latin typeface="Consolas" pitchFamily="49" charset="0"/>
                <a:cs typeface="Consolas" pitchFamily="49" charset="0"/>
              </a:rPr>
              <a:t>    </a:t>
            </a:r>
            <a:r>
              <a:rPr lang="en-US" sz="1400" dirty="0">
                <a:solidFill>
                  <a:srgbClr val="C00000"/>
                </a:solidFill>
                <a:latin typeface="Consolas" pitchFamily="49" charset="0"/>
                <a:cs typeface="Consolas" pitchFamily="49" charset="0"/>
              </a:rPr>
              <a:t>reduce6</a:t>
            </a:r>
            <a:r>
              <a:rPr lang="en-US" sz="1400" dirty="0">
                <a:solidFill>
                  <a:prstClr val="black"/>
                </a:solidFill>
                <a:latin typeface="Consolas" pitchFamily="49" charset="0"/>
                <a:cs typeface="Consolas" pitchFamily="49" charset="0"/>
              </a:rPr>
              <a:t>&lt;</a:t>
            </a:r>
            <a:r>
              <a:rPr lang="en-US" sz="1400" dirty="0">
                <a:solidFill>
                  <a:srgbClr val="C00000"/>
                </a:solidFill>
                <a:latin typeface="Consolas" pitchFamily="49" charset="0"/>
                <a:cs typeface="Consolas" pitchFamily="49" charset="0"/>
              </a:rPr>
              <a:t>512</a:t>
            </a:r>
            <a:r>
              <a:rPr lang="en-US" sz="1400" dirty="0">
                <a:solidFill>
                  <a:prstClr val="black"/>
                </a:solidFill>
                <a:latin typeface="Consolas" pitchFamily="49" charset="0"/>
                <a:cs typeface="Consolas" pitchFamily="49" charset="0"/>
              </a:rPr>
              <a:t>&gt;&lt;&lt;&lt; </a:t>
            </a:r>
            <a:r>
              <a:rPr lang="en-US" sz="1400" dirty="0" err="1">
                <a:solidFill>
                  <a:prstClr val="black"/>
                </a:solidFill>
                <a:latin typeface="Consolas" pitchFamily="49" charset="0"/>
                <a:cs typeface="Consolas" pitchFamily="49" charset="0"/>
              </a:rPr>
              <a:t>dimGrid</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dimBlock</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smemSize</a:t>
            </a:r>
            <a:r>
              <a:rPr lang="en-US" sz="1400" dirty="0">
                <a:solidFill>
                  <a:prstClr val="black"/>
                </a:solidFill>
                <a:latin typeface="Consolas" pitchFamily="49" charset="0"/>
                <a:cs typeface="Consolas" pitchFamily="49" charset="0"/>
              </a:rPr>
              <a:t> &gt;&gt;&gt;(</a:t>
            </a:r>
            <a:r>
              <a:rPr lang="en-US" sz="1400" dirty="0" err="1">
                <a:solidFill>
                  <a:prstClr val="black"/>
                </a:solidFill>
                <a:latin typeface="Consolas" pitchFamily="49" charset="0"/>
                <a:cs typeface="Consolas" pitchFamily="49" charset="0"/>
              </a:rPr>
              <a:t>d_idata</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d_odata</a:t>
            </a:r>
            <a:r>
              <a:rPr lang="en-US" sz="1400" dirty="0">
                <a:solidFill>
                  <a:prstClr val="black"/>
                </a:solidFill>
                <a:latin typeface="Consolas" pitchFamily="49" charset="0"/>
                <a:cs typeface="Consolas" pitchFamily="49" charset="0"/>
              </a:rPr>
              <a:t>); </a:t>
            </a:r>
            <a:r>
              <a:rPr lang="en-US" sz="1400" dirty="0">
                <a:solidFill>
                  <a:srgbClr val="0000FF"/>
                </a:solidFill>
                <a:latin typeface="Consolas" pitchFamily="49" charset="0"/>
                <a:cs typeface="Consolas" pitchFamily="49" charset="0"/>
              </a:rPr>
              <a:t>break</a:t>
            </a:r>
            <a:r>
              <a:rPr lang="en-US" sz="1400" dirty="0">
                <a:solidFill>
                  <a:prstClr val="black"/>
                </a:solidFill>
                <a:latin typeface="Consolas" pitchFamily="49" charset="0"/>
                <a:cs typeface="Consolas" pitchFamily="49" charset="0"/>
              </a:rPr>
              <a:t>;</a:t>
            </a:r>
          </a:p>
          <a:p>
            <a:r>
              <a:rPr lang="en-US" sz="1400" dirty="0">
                <a:solidFill>
                  <a:srgbClr val="0000FF"/>
                </a:solidFill>
                <a:latin typeface="Consolas" pitchFamily="49" charset="0"/>
                <a:cs typeface="Consolas" pitchFamily="49" charset="0"/>
              </a:rPr>
              <a:t>case</a:t>
            </a:r>
            <a:r>
              <a:rPr lang="en-US" sz="1400" dirty="0">
                <a:solidFill>
                  <a:prstClr val="black"/>
                </a:solidFill>
                <a:latin typeface="Consolas" pitchFamily="49" charset="0"/>
                <a:cs typeface="Consolas" pitchFamily="49" charset="0"/>
              </a:rPr>
              <a:t> 256:</a:t>
            </a:r>
          </a:p>
          <a:p>
            <a:r>
              <a:rPr lang="en-US" sz="1400" dirty="0">
                <a:solidFill>
                  <a:prstClr val="black"/>
                </a:solidFill>
                <a:latin typeface="Consolas" pitchFamily="49" charset="0"/>
                <a:cs typeface="Consolas" pitchFamily="49" charset="0"/>
              </a:rPr>
              <a:t>    </a:t>
            </a:r>
            <a:r>
              <a:rPr lang="en-US" sz="1400" dirty="0">
                <a:solidFill>
                  <a:srgbClr val="C00000"/>
                </a:solidFill>
                <a:latin typeface="Consolas" pitchFamily="49" charset="0"/>
                <a:cs typeface="Consolas" pitchFamily="49" charset="0"/>
              </a:rPr>
              <a:t>reduce6</a:t>
            </a:r>
            <a:r>
              <a:rPr lang="en-US" sz="1400" dirty="0">
                <a:solidFill>
                  <a:prstClr val="black"/>
                </a:solidFill>
                <a:latin typeface="Consolas" pitchFamily="49" charset="0"/>
                <a:cs typeface="Consolas" pitchFamily="49" charset="0"/>
              </a:rPr>
              <a:t>&lt;</a:t>
            </a:r>
            <a:r>
              <a:rPr lang="en-US" sz="1400" dirty="0">
                <a:solidFill>
                  <a:srgbClr val="C00000"/>
                </a:solidFill>
                <a:latin typeface="Consolas" pitchFamily="49" charset="0"/>
                <a:cs typeface="Consolas" pitchFamily="49" charset="0"/>
              </a:rPr>
              <a:t>256</a:t>
            </a:r>
            <a:r>
              <a:rPr lang="en-US" sz="1400" dirty="0">
                <a:solidFill>
                  <a:prstClr val="black"/>
                </a:solidFill>
                <a:latin typeface="Consolas" pitchFamily="49" charset="0"/>
                <a:cs typeface="Consolas" pitchFamily="49" charset="0"/>
              </a:rPr>
              <a:t>&gt;&lt;&lt;&lt; </a:t>
            </a:r>
            <a:r>
              <a:rPr lang="en-US" sz="1400" dirty="0" err="1">
                <a:solidFill>
                  <a:prstClr val="black"/>
                </a:solidFill>
                <a:latin typeface="Consolas" pitchFamily="49" charset="0"/>
                <a:cs typeface="Consolas" pitchFamily="49" charset="0"/>
              </a:rPr>
              <a:t>dimGrid</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dimBlock</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smemSize</a:t>
            </a:r>
            <a:r>
              <a:rPr lang="en-US" sz="1400" dirty="0">
                <a:solidFill>
                  <a:prstClr val="black"/>
                </a:solidFill>
                <a:latin typeface="Consolas" pitchFamily="49" charset="0"/>
                <a:cs typeface="Consolas" pitchFamily="49" charset="0"/>
              </a:rPr>
              <a:t> &gt;&gt;&gt;(</a:t>
            </a:r>
            <a:r>
              <a:rPr lang="en-US" sz="1400" dirty="0" err="1">
                <a:solidFill>
                  <a:prstClr val="black"/>
                </a:solidFill>
                <a:latin typeface="Consolas" pitchFamily="49" charset="0"/>
                <a:cs typeface="Consolas" pitchFamily="49" charset="0"/>
              </a:rPr>
              <a:t>d_idata</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d_odata</a:t>
            </a:r>
            <a:r>
              <a:rPr lang="en-US" sz="1400" dirty="0">
                <a:solidFill>
                  <a:prstClr val="black"/>
                </a:solidFill>
                <a:latin typeface="Consolas" pitchFamily="49" charset="0"/>
                <a:cs typeface="Consolas" pitchFamily="49" charset="0"/>
              </a:rPr>
              <a:t>); </a:t>
            </a:r>
            <a:r>
              <a:rPr lang="en-US" sz="1400" dirty="0">
                <a:solidFill>
                  <a:srgbClr val="0000FF"/>
                </a:solidFill>
                <a:latin typeface="Consolas" pitchFamily="49" charset="0"/>
                <a:cs typeface="Consolas" pitchFamily="49" charset="0"/>
              </a:rPr>
              <a:t>break</a:t>
            </a:r>
            <a:r>
              <a:rPr lang="en-US" sz="1400" dirty="0">
                <a:solidFill>
                  <a:prstClr val="black"/>
                </a:solidFill>
                <a:latin typeface="Consolas" pitchFamily="49" charset="0"/>
                <a:cs typeface="Consolas" pitchFamily="49" charset="0"/>
              </a:rPr>
              <a:t>;</a:t>
            </a:r>
          </a:p>
          <a:p>
            <a:r>
              <a:rPr lang="en-US" sz="1400" dirty="0">
                <a:solidFill>
                  <a:srgbClr val="0000FF"/>
                </a:solidFill>
                <a:latin typeface="Consolas" pitchFamily="49" charset="0"/>
                <a:cs typeface="Consolas" pitchFamily="49" charset="0"/>
              </a:rPr>
              <a:t>case</a:t>
            </a:r>
            <a:r>
              <a:rPr lang="en-US" sz="1400" dirty="0">
                <a:solidFill>
                  <a:prstClr val="black"/>
                </a:solidFill>
                <a:latin typeface="Consolas" pitchFamily="49" charset="0"/>
                <a:cs typeface="Consolas" pitchFamily="49" charset="0"/>
              </a:rPr>
              <a:t> 128:</a:t>
            </a:r>
          </a:p>
          <a:p>
            <a:r>
              <a:rPr lang="en-US" sz="1400" dirty="0">
                <a:solidFill>
                  <a:prstClr val="black"/>
                </a:solidFill>
                <a:latin typeface="Consolas" pitchFamily="49" charset="0"/>
                <a:cs typeface="Consolas" pitchFamily="49" charset="0"/>
              </a:rPr>
              <a:t>    </a:t>
            </a:r>
            <a:r>
              <a:rPr lang="en-US" sz="1400" dirty="0">
                <a:solidFill>
                  <a:srgbClr val="C00000"/>
                </a:solidFill>
                <a:latin typeface="Consolas" pitchFamily="49" charset="0"/>
                <a:cs typeface="Consolas" pitchFamily="49" charset="0"/>
              </a:rPr>
              <a:t>reduce6</a:t>
            </a:r>
            <a:r>
              <a:rPr lang="en-US" sz="1400" dirty="0">
                <a:solidFill>
                  <a:prstClr val="black"/>
                </a:solidFill>
                <a:latin typeface="Consolas" pitchFamily="49" charset="0"/>
                <a:cs typeface="Consolas" pitchFamily="49" charset="0"/>
              </a:rPr>
              <a:t>&lt;</a:t>
            </a:r>
            <a:r>
              <a:rPr lang="en-US" sz="1400" dirty="0">
                <a:solidFill>
                  <a:srgbClr val="C00000"/>
                </a:solidFill>
                <a:latin typeface="Consolas" pitchFamily="49" charset="0"/>
                <a:cs typeface="Consolas" pitchFamily="49" charset="0"/>
              </a:rPr>
              <a:t>128</a:t>
            </a:r>
            <a:r>
              <a:rPr lang="en-US" sz="1400" dirty="0">
                <a:solidFill>
                  <a:prstClr val="black"/>
                </a:solidFill>
                <a:latin typeface="Consolas" pitchFamily="49" charset="0"/>
                <a:cs typeface="Consolas" pitchFamily="49" charset="0"/>
              </a:rPr>
              <a:t>&gt;&lt;&lt;&lt; </a:t>
            </a:r>
            <a:r>
              <a:rPr lang="en-US" sz="1400" dirty="0" err="1">
                <a:solidFill>
                  <a:prstClr val="black"/>
                </a:solidFill>
                <a:latin typeface="Consolas" pitchFamily="49" charset="0"/>
                <a:cs typeface="Consolas" pitchFamily="49" charset="0"/>
              </a:rPr>
              <a:t>dimGrid</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dimBlock</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smemSize</a:t>
            </a:r>
            <a:r>
              <a:rPr lang="en-US" sz="1400" dirty="0">
                <a:solidFill>
                  <a:prstClr val="black"/>
                </a:solidFill>
                <a:latin typeface="Consolas" pitchFamily="49" charset="0"/>
                <a:cs typeface="Consolas" pitchFamily="49" charset="0"/>
              </a:rPr>
              <a:t> &gt;&gt;&gt;(</a:t>
            </a:r>
            <a:r>
              <a:rPr lang="en-US" sz="1400" dirty="0" err="1">
                <a:solidFill>
                  <a:prstClr val="black"/>
                </a:solidFill>
                <a:latin typeface="Consolas" pitchFamily="49" charset="0"/>
                <a:cs typeface="Consolas" pitchFamily="49" charset="0"/>
              </a:rPr>
              <a:t>d_idata</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d_odata</a:t>
            </a:r>
            <a:r>
              <a:rPr lang="en-US" sz="1400" dirty="0">
                <a:solidFill>
                  <a:prstClr val="black"/>
                </a:solidFill>
                <a:latin typeface="Consolas" pitchFamily="49" charset="0"/>
                <a:cs typeface="Consolas" pitchFamily="49" charset="0"/>
              </a:rPr>
              <a:t>); </a:t>
            </a:r>
            <a:r>
              <a:rPr lang="en-US" sz="1400" dirty="0">
                <a:solidFill>
                  <a:srgbClr val="0000FF"/>
                </a:solidFill>
                <a:latin typeface="Consolas" pitchFamily="49" charset="0"/>
                <a:cs typeface="Consolas" pitchFamily="49" charset="0"/>
              </a:rPr>
              <a:t>break</a:t>
            </a:r>
            <a:r>
              <a:rPr lang="en-US" sz="1400" dirty="0">
                <a:solidFill>
                  <a:prstClr val="black"/>
                </a:solidFill>
                <a:latin typeface="Consolas" pitchFamily="49" charset="0"/>
                <a:cs typeface="Consolas" pitchFamily="49" charset="0"/>
              </a:rPr>
              <a:t>;</a:t>
            </a:r>
          </a:p>
          <a:p>
            <a:r>
              <a:rPr lang="en-US" sz="1400" dirty="0">
                <a:solidFill>
                  <a:srgbClr val="0000FF"/>
                </a:solidFill>
                <a:latin typeface="Consolas" pitchFamily="49" charset="0"/>
                <a:cs typeface="Consolas" pitchFamily="49" charset="0"/>
              </a:rPr>
              <a:t>case</a:t>
            </a:r>
            <a:r>
              <a:rPr lang="en-US" sz="1400" dirty="0">
                <a:solidFill>
                  <a:prstClr val="black"/>
                </a:solidFill>
                <a:latin typeface="Consolas" pitchFamily="49" charset="0"/>
                <a:cs typeface="Consolas" pitchFamily="49" charset="0"/>
              </a:rPr>
              <a:t> 64:</a:t>
            </a:r>
          </a:p>
          <a:p>
            <a:r>
              <a:rPr lang="en-US" sz="1400" dirty="0">
                <a:solidFill>
                  <a:prstClr val="black"/>
                </a:solidFill>
                <a:latin typeface="Consolas" pitchFamily="49" charset="0"/>
                <a:cs typeface="Consolas" pitchFamily="49" charset="0"/>
              </a:rPr>
              <a:t>    </a:t>
            </a:r>
            <a:r>
              <a:rPr lang="en-US" sz="1400" dirty="0">
                <a:solidFill>
                  <a:srgbClr val="C00000"/>
                </a:solidFill>
                <a:latin typeface="Consolas" pitchFamily="49" charset="0"/>
                <a:cs typeface="Consolas" pitchFamily="49" charset="0"/>
              </a:rPr>
              <a:t>reduce6</a:t>
            </a:r>
            <a:r>
              <a:rPr lang="en-US" sz="1400" dirty="0">
                <a:solidFill>
                  <a:prstClr val="black"/>
                </a:solidFill>
                <a:latin typeface="Consolas" pitchFamily="49" charset="0"/>
                <a:cs typeface="Consolas" pitchFamily="49" charset="0"/>
              </a:rPr>
              <a:t>&lt; </a:t>
            </a:r>
            <a:r>
              <a:rPr lang="en-US" sz="1400" dirty="0">
                <a:solidFill>
                  <a:srgbClr val="C00000"/>
                </a:solidFill>
                <a:latin typeface="Consolas" pitchFamily="49" charset="0"/>
                <a:cs typeface="Consolas" pitchFamily="49" charset="0"/>
              </a:rPr>
              <a:t>64</a:t>
            </a:r>
            <a:r>
              <a:rPr lang="en-US" sz="1400" dirty="0">
                <a:solidFill>
                  <a:prstClr val="black"/>
                </a:solidFill>
                <a:latin typeface="Consolas" pitchFamily="49" charset="0"/>
                <a:cs typeface="Consolas" pitchFamily="49" charset="0"/>
              </a:rPr>
              <a:t>&gt;&lt;&lt;&lt; </a:t>
            </a:r>
            <a:r>
              <a:rPr lang="en-US" sz="1400" dirty="0" err="1">
                <a:solidFill>
                  <a:prstClr val="black"/>
                </a:solidFill>
                <a:latin typeface="Consolas" pitchFamily="49" charset="0"/>
                <a:cs typeface="Consolas" pitchFamily="49" charset="0"/>
              </a:rPr>
              <a:t>dimGrid</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dimBlock</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smemSize</a:t>
            </a:r>
            <a:r>
              <a:rPr lang="en-US" sz="1400" dirty="0">
                <a:solidFill>
                  <a:prstClr val="black"/>
                </a:solidFill>
                <a:latin typeface="Consolas" pitchFamily="49" charset="0"/>
                <a:cs typeface="Consolas" pitchFamily="49" charset="0"/>
              </a:rPr>
              <a:t> &gt;&gt;&gt;(</a:t>
            </a:r>
            <a:r>
              <a:rPr lang="en-US" sz="1400" dirty="0" err="1">
                <a:solidFill>
                  <a:prstClr val="black"/>
                </a:solidFill>
                <a:latin typeface="Consolas" pitchFamily="49" charset="0"/>
                <a:cs typeface="Consolas" pitchFamily="49" charset="0"/>
              </a:rPr>
              <a:t>d_idata</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d_odata</a:t>
            </a:r>
            <a:r>
              <a:rPr lang="en-US" sz="1400" dirty="0">
                <a:solidFill>
                  <a:prstClr val="black"/>
                </a:solidFill>
                <a:latin typeface="Consolas" pitchFamily="49" charset="0"/>
                <a:cs typeface="Consolas" pitchFamily="49" charset="0"/>
              </a:rPr>
              <a:t>); </a:t>
            </a:r>
            <a:r>
              <a:rPr lang="en-US" sz="1400" dirty="0">
                <a:solidFill>
                  <a:srgbClr val="0000FF"/>
                </a:solidFill>
                <a:latin typeface="Consolas" pitchFamily="49" charset="0"/>
                <a:cs typeface="Consolas" pitchFamily="49" charset="0"/>
              </a:rPr>
              <a:t>break</a:t>
            </a:r>
            <a:r>
              <a:rPr lang="en-US" sz="1400" dirty="0">
                <a:solidFill>
                  <a:prstClr val="black"/>
                </a:solidFill>
                <a:latin typeface="Consolas" pitchFamily="49" charset="0"/>
                <a:cs typeface="Consolas" pitchFamily="49" charset="0"/>
              </a:rPr>
              <a:t>;</a:t>
            </a:r>
          </a:p>
          <a:p>
            <a:r>
              <a:rPr lang="en-US" sz="1400" dirty="0">
                <a:solidFill>
                  <a:srgbClr val="0000FF"/>
                </a:solidFill>
                <a:latin typeface="Consolas" pitchFamily="49" charset="0"/>
                <a:cs typeface="Consolas" pitchFamily="49" charset="0"/>
              </a:rPr>
              <a:t>case</a:t>
            </a:r>
            <a:r>
              <a:rPr lang="en-US" sz="1400" dirty="0">
                <a:solidFill>
                  <a:prstClr val="black"/>
                </a:solidFill>
                <a:latin typeface="Consolas" pitchFamily="49" charset="0"/>
                <a:cs typeface="Consolas" pitchFamily="49" charset="0"/>
              </a:rPr>
              <a:t> 32:</a:t>
            </a:r>
          </a:p>
          <a:p>
            <a:r>
              <a:rPr lang="en-US" sz="1400" dirty="0">
                <a:solidFill>
                  <a:prstClr val="black"/>
                </a:solidFill>
                <a:latin typeface="Consolas" pitchFamily="49" charset="0"/>
                <a:cs typeface="Consolas" pitchFamily="49" charset="0"/>
              </a:rPr>
              <a:t>    </a:t>
            </a:r>
            <a:r>
              <a:rPr lang="en-US" sz="1400" dirty="0">
                <a:solidFill>
                  <a:srgbClr val="C00000"/>
                </a:solidFill>
                <a:latin typeface="Consolas" pitchFamily="49" charset="0"/>
                <a:cs typeface="Consolas" pitchFamily="49" charset="0"/>
              </a:rPr>
              <a:t>reduce6</a:t>
            </a:r>
            <a:r>
              <a:rPr lang="en-US" sz="1400" dirty="0">
                <a:solidFill>
                  <a:prstClr val="black"/>
                </a:solidFill>
                <a:latin typeface="Consolas" pitchFamily="49" charset="0"/>
                <a:cs typeface="Consolas" pitchFamily="49" charset="0"/>
              </a:rPr>
              <a:t>&lt; </a:t>
            </a:r>
            <a:r>
              <a:rPr lang="en-US" sz="1400" dirty="0">
                <a:solidFill>
                  <a:srgbClr val="C00000"/>
                </a:solidFill>
                <a:latin typeface="Consolas" pitchFamily="49" charset="0"/>
                <a:cs typeface="Consolas" pitchFamily="49" charset="0"/>
              </a:rPr>
              <a:t>32</a:t>
            </a:r>
            <a:r>
              <a:rPr lang="en-US" sz="1400" dirty="0">
                <a:solidFill>
                  <a:prstClr val="black"/>
                </a:solidFill>
                <a:latin typeface="Consolas" pitchFamily="49" charset="0"/>
                <a:cs typeface="Consolas" pitchFamily="49" charset="0"/>
              </a:rPr>
              <a:t>&gt;&lt;&lt;&lt; </a:t>
            </a:r>
            <a:r>
              <a:rPr lang="en-US" sz="1400" dirty="0" err="1">
                <a:solidFill>
                  <a:prstClr val="black"/>
                </a:solidFill>
                <a:latin typeface="Consolas" pitchFamily="49" charset="0"/>
                <a:cs typeface="Consolas" pitchFamily="49" charset="0"/>
              </a:rPr>
              <a:t>dimGrid</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dimBlock</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smemSize</a:t>
            </a:r>
            <a:r>
              <a:rPr lang="en-US" sz="1400" dirty="0">
                <a:solidFill>
                  <a:prstClr val="black"/>
                </a:solidFill>
                <a:latin typeface="Consolas" pitchFamily="49" charset="0"/>
                <a:cs typeface="Consolas" pitchFamily="49" charset="0"/>
              </a:rPr>
              <a:t> &gt;&gt;&gt;(</a:t>
            </a:r>
            <a:r>
              <a:rPr lang="en-US" sz="1400" dirty="0" err="1">
                <a:solidFill>
                  <a:prstClr val="black"/>
                </a:solidFill>
                <a:latin typeface="Consolas" pitchFamily="49" charset="0"/>
                <a:cs typeface="Consolas" pitchFamily="49" charset="0"/>
              </a:rPr>
              <a:t>d_idata</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d_odata</a:t>
            </a:r>
            <a:r>
              <a:rPr lang="en-US" sz="1400" dirty="0">
                <a:solidFill>
                  <a:prstClr val="black"/>
                </a:solidFill>
                <a:latin typeface="Consolas" pitchFamily="49" charset="0"/>
                <a:cs typeface="Consolas" pitchFamily="49" charset="0"/>
              </a:rPr>
              <a:t>); </a:t>
            </a:r>
            <a:r>
              <a:rPr lang="en-US" sz="1400" dirty="0">
                <a:solidFill>
                  <a:srgbClr val="0000FF"/>
                </a:solidFill>
                <a:latin typeface="Consolas" pitchFamily="49" charset="0"/>
                <a:cs typeface="Consolas" pitchFamily="49" charset="0"/>
              </a:rPr>
              <a:t>break</a:t>
            </a:r>
            <a:r>
              <a:rPr lang="en-US" sz="1400" dirty="0">
                <a:solidFill>
                  <a:prstClr val="black"/>
                </a:solidFill>
                <a:latin typeface="Consolas" pitchFamily="49" charset="0"/>
                <a:cs typeface="Consolas" pitchFamily="49" charset="0"/>
              </a:rPr>
              <a:t>;</a:t>
            </a:r>
          </a:p>
          <a:p>
            <a:r>
              <a:rPr lang="en-US" sz="1400" dirty="0">
                <a:solidFill>
                  <a:srgbClr val="0000FF"/>
                </a:solidFill>
                <a:latin typeface="Consolas" pitchFamily="49" charset="0"/>
                <a:cs typeface="Consolas" pitchFamily="49" charset="0"/>
              </a:rPr>
              <a:t>case</a:t>
            </a:r>
            <a:r>
              <a:rPr lang="en-US" sz="1400" dirty="0">
                <a:solidFill>
                  <a:prstClr val="black"/>
                </a:solidFill>
                <a:latin typeface="Consolas" pitchFamily="49" charset="0"/>
                <a:cs typeface="Consolas" pitchFamily="49" charset="0"/>
              </a:rPr>
              <a:t> 16:</a:t>
            </a:r>
          </a:p>
          <a:p>
            <a:r>
              <a:rPr lang="en-US" sz="1400" dirty="0">
                <a:solidFill>
                  <a:prstClr val="black"/>
                </a:solidFill>
                <a:latin typeface="Consolas" pitchFamily="49" charset="0"/>
                <a:cs typeface="Consolas" pitchFamily="49" charset="0"/>
              </a:rPr>
              <a:t>    </a:t>
            </a:r>
            <a:r>
              <a:rPr lang="en-US" sz="1400" dirty="0">
                <a:solidFill>
                  <a:srgbClr val="C00000"/>
                </a:solidFill>
                <a:latin typeface="Consolas" pitchFamily="49" charset="0"/>
                <a:cs typeface="Consolas" pitchFamily="49" charset="0"/>
              </a:rPr>
              <a:t>reduce6</a:t>
            </a:r>
            <a:r>
              <a:rPr lang="en-US" sz="1400" dirty="0">
                <a:solidFill>
                  <a:prstClr val="black"/>
                </a:solidFill>
                <a:latin typeface="Consolas" pitchFamily="49" charset="0"/>
                <a:cs typeface="Consolas" pitchFamily="49" charset="0"/>
              </a:rPr>
              <a:t>&lt; </a:t>
            </a:r>
            <a:r>
              <a:rPr lang="en-US" sz="1400" dirty="0">
                <a:solidFill>
                  <a:srgbClr val="C00000"/>
                </a:solidFill>
                <a:latin typeface="Consolas" pitchFamily="49" charset="0"/>
                <a:cs typeface="Consolas" pitchFamily="49" charset="0"/>
              </a:rPr>
              <a:t>16</a:t>
            </a:r>
            <a:r>
              <a:rPr lang="en-US" sz="1400" dirty="0">
                <a:solidFill>
                  <a:prstClr val="black"/>
                </a:solidFill>
                <a:latin typeface="Consolas" pitchFamily="49" charset="0"/>
                <a:cs typeface="Consolas" pitchFamily="49" charset="0"/>
              </a:rPr>
              <a:t>&gt;&lt;&lt;&lt; </a:t>
            </a:r>
            <a:r>
              <a:rPr lang="en-US" sz="1400" dirty="0" err="1">
                <a:solidFill>
                  <a:prstClr val="black"/>
                </a:solidFill>
                <a:latin typeface="Consolas" pitchFamily="49" charset="0"/>
                <a:cs typeface="Consolas" pitchFamily="49" charset="0"/>
              </a:rPr>
              <a:t>dimGrid</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dimBlock</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smemSize</a:t>
            </a:r>
            <a:r>
              <a:rPr lang="en-US" sz="1400" dirty="0">
                <a:solidFill>
                  <a:prstClr val="black"/>
                </a:solidFill>
                <a:latin typeface="Consolas" pitchFamily="49" charset="0"/>
                <a:cs typeface="Consolas" pitchFamily="49" charset="0"/>
              </a:rPr>
              <a:t> &gt;&gt;&gt;(</a:t>
            </a:r>
            <a:r>
              <a:rPr lang="en-US" sz="1400" dirty="0" err="1">
                <a:solidFill>
                  <a:prstClr val="black"/>
                </a:solidFill>
                <a:latin typeface="Consolas" pitchFamily="49" charset="0"/>
                <a:cs typeface="Consolas" pitchFamily="49" charset="0"/>
              </a:rPr>
              <a:t>d_idata</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d_odata</a:t>
            </a:r>
            <a:r>
              <a:rPr lang="en-US" sz="1400" dirty="0">
                <a:solidFill>
                  <a:prstClr val="black"/>
                </a:solidFill>
                <a:latin typeface="Consolas" pitchFamily="49" charset="0"/>
                <a:cs typeface="Consolas" pitchFamily="49" charset="0"/>
              </a:rPr>
              <a:t>); </a:t>
            </a:r>
            <a:r>
              <a:rPr lang="en-US" sz="1400" dirty="0">
                <a:solidFill>
                  <a:srgbClr val="0000FF"/>
                </a:solidFill>
                <a:latin typeface="Consolas" pitchFamily="49" charset="0"/>
                <a:cs typeface="Consolas" pitchFamily="49" charset="0"/>
              </a:rPr>
              <a:t>break</a:t>
            </a:r>
            <a:r>
              <a:rPr lang="en-US" sz="1400" dirty="0">
                <a:solidFill>
                  <a:prstClr val="black"/>
                </a:solidFill>
                <a:latin typeface="Consolas" pitchFamily="49" charset="0"/>
                <a:cs typeface="Consolas" pitchFamily="49" charset="0"/>
              </a:rPr>
              <a:t>;</a:t>
            </a:r>
          </a:p>
          <a:p>
            <a:r>
              <a:rPr lang="en-US" sz="1400" dirty="0">
                <a:solidFill>
                  <a:srgbClr val="0000FF"/>
                </a:solidFill>
                <a:latin typeface="Consolas" pitchFamily="49" charset="0"/>
                <a:cs typeface="Consolas" pitchFamily="49" charset="0"/>
              </a:rPr>
              <a:t>case</a:t>
            </a:r>
            <a:r>
              <a:rPr lang="en-US" sz="1400" dirty="0">
                <a:solidFill>
                  <a:prstClr val="black"/>
                </a:solidFill>
                <a:latin typeface="Consolas" pitchFamily="49" charset="0"/>
                <a:cs typeface="Consolas" pitchFamily="49" charset="0"/>
              </a:rPr>
              <a:t>  8:</a:t>
            </a:r>
          </a:p>
          <a:p>
            <a:r>
              <a:rPr lang="en-US" sz="1400" dirty="0">
                <a:solidFill>
                  <a:prstClr val="black"/>
                </a:solidFill>
                <a:latin typeface="Consolas" pitchFamily="49" charset="0"/>
                <a:cs typeface="Consolas" pitchFamily="49" charset="0"/>
              </a:rPr>
              <a:t>    </a:t>
            </a:r>
            <a:r>
              <a:rPr lang="en-US" sz="1400" dirty="0">
                <a:solidFill>
                  <a:srgbClr val="C00000"/>
                </a:solidFill>
                <a:latin typeface="Consolas" pitchFamily="49" charset="0"/>
                <a:cs typeface="Consolas" pitchFamily="49" charset="0"/>
              </a:rPr>
              <a:t>reduce6</a:t>
            </a:r>
            <a:r>
              <a:rPr lang="en-US" sz="1400" dirty="0">
                <a:solidFill>
                  <a:prstClr val="black"/>
                </a:solidFill>
                <a:latin typeface="Consolas" pitchFamily="49" charset="0"/>
                <a:cs typeface="Consolas" pitchFamily="49" charset="0"/>
              </a:rPr>
              <a:t>&lt;  </a:t>
            </a:r>
            <a:r>
              <a:rPr lang="en-US" sz="1400" dirty="0">
                <a:solidFill>
                  <a:srgbClr val="C00000"/>
                </a:solidFill>
                <a:latin typeface="Consolas" pitchFamily="49" charset="0"/>
                <a:cs typeface="Consolas" pitchFamily="49" charset="0"/>
              </a:rPr>
              <a:t>8</a:t>
            </a:r>
            <a:r>
              <a:rPr lang="en-US" sz="1400" dirty="0">
                <a:solidFill>
                  <a:prstClr val="black"/>
                </a:solidFill>
                <a:latin typeface="Consolas" pitchFamily="49" charset="0"/>
                <a:cs typeface="Consolas" pitchFamily="49" charset="0"/>
              </a:rPr>
              <a:t>&gt;&lt;&lt;&lt; </a:t>
            </a:r>
            <a:r>
              <a:rPr lang="en-US" sz="1400" dirty="0" err="1">
                <a:solidFill>
                  <a:prstClr val="black"/>
                </a:solidFill>
                <a:latin typeface="Consolas" pitchFamily="49" charset="0"/>
                <a:cs typeface="Consolas" pitchFamily="49" charset="0"/>
              </a:rPr>
              <a:t>dimGrid</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dimBlock</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smemSize</a:t>
            </a:r>
            <a:r>
              <a:rPr lang="en-US" sz="1400" dirty="0">
                <a:solidFill>
                  <a:prstClr val="black"/>
                </a:solidFill>
                <a:latin typeface="Consolas" pitchFamily="49" charset="0"/>
                <a:cs typeface="Consolas" pitchFamily="49" charset="0"/>
              </a:rPr>
              <a:t> &gt;&gt;&gt;(</a:t>
            </a:r>
            <a:r>
              <a:rPr lang="en-US" sz="1400" dirty="0" err="1">
                <a:solidFill>
                  <a:prstClr val="black"/>
                </a:solidFill>
                <a:latin typeface="Consolas" pitchFamily="49" charset="0"/>
                <a:cs typeface="Consolas" pitchFamily="49" charset="0"/>
              </a:rPr>
              <a:t>d_idata</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d_odata</a:t>
            </a:r>
            <a:r>
              <a:rPr lang="en-US" sz="1400" dirty="0">
                <a:solidFill>
                  <a:prstClr val="black"/>
                </a:solidFill>
                <a:latin typeface="Consolas" pitchFamily="49" charset="0"/>
                <a:cs typeface="Consolas" pitchFamily="49" charset="0"/>
              </a:rPr>
              <a:t>); </a:t>
            </a:r>
            <a:r>
              <a:rPr lang="en-US" sz="1400" dirty="0">
                <a:solidFill>
                  <a:srgbClr val="0000FF"/>
                </a:solidFill>
                <a:latin typeface="Consolas" pitchFamily="49" charset="0"/>
                <a:cs typeface="Consolas" pitchFamily="49" charset="0"/>
              </a:rPr>
              <a:t>break</a:t>
            </a:r>
            <a:r>
              <a:rPr lang="en-US" sz="1400" dirty="0">
                <a:solidFill>
                  <a:prstClr val="black"/>
                </a:solidFill>
                <a:latin typeface="Consolas" pitchFamily="49" charset="0"/>
                <a:cs typeface="Consolas" pitchFamily="49" charset="0"/>
              </a:rPr>
              <a:t>;</a:t>
            </a:r>
          </a:p>
          <a:p>
            <a:r>
              <a:rPr lang="en-US" sz="1400" dirty="0">
                <a:solidFill>
                  <a:srgbClr val="0000FF"/>
                </a:solidFill>
                <a:latin typeface="Consolas" pitchFamily="49" charset="0"/>
                <a:cs typeface="Consolas" pitchFamily="49" charset="0"/>
              </a:rPr>
              <a:t>case</a:t>
            </a:r>
            <a:r>
              <a:rPr lang="en-US" sz="1400" dirty="0">
                <a:solidFill>
                  <a:prstClr val="black"/>
                </a:solidFill>
                <a:latin typeface="Consolas" pitchFamily="49" charset="0"/>
                <a:cs typeface="Consolas" pitchFamily="49" charset="0"/>
              </a:rPr>
              <a:t>  4:</a:t>
            </a:r>
          </a:p>
          <a:p>
            <a:r>
              <a:rPr lang="en-US" sz="1400" dirty="0">
                <a:solidFill>
                  <a:prstClr val="black"/>
                </a:solidFill>
                <a:latin typeface="Consolas" pitchFamily="49" charset="0"/>
                <a:cs typeface="Consolas" pitchFamily="49" charset="0"/>
              </a:rPr>
              <a:t>    </a:t>
            </a:r>
            <a:r>
              <a:rPr lang="en-US" sz="1400" dirty="0">
                <a:solidFill>
                  <a:srgbClr val="C00000"/>
                </a:solidFill>
                <a:latin typeface="Consolas" pitchFamily="49" charset="0"/>
                <a:cs typeface="Consolas" pitchFamily="49" charset="0"/>
              </a:rPr>
              <a:t>reduce6</a:t>
            </a:r>
            <a:r>
              <a:rPr lang="en-US" sz="1400" dirty="0">
                <a:solidFill>
                  <a:prstClr val="black"/>
                </a:solidFill>
                <a:latin typeface="Consolas" pitchFamily="49" charset="0"/>
                <a:cs typeface="Consolas" pitchFamily="49" charset="0"/>
              </a:rPr>
              <a:t>&lt;  </a:t>
            </a:r>
            <a:r>
              <a:rPr lang="en-US" sz="1400" dirty="0">
                <a:solidFill>
                  <a:srgbClr val="C00000"/>
                </a:solidFill>
                <a:latin typeface="Consolas" pitchFamily="49" charset="0"/>
                <a:cs typeface="Consolas" pitchFamily="49" charset="0"/>
              </a:rPr>
              <a:t>4</a:t>
            </a:r>
            <a:r>
              <a:rPr lang="en-US" sz="1400" dirty="0">
                <a:solidFill>
                  <a:prstClr val="black"/>
                </a:solidFill>
                <a:latin typeface="Consolas" pitchFamily="49" charset="0"/>
                <a:cs typeface="Consolas" pitchFamily="49" charset="0"/>
              </a:rPr>
              <a:t>&gt;&lt;&lt;&lt; </a:t>
            </a:r>
            <a:r>
              <a:rPr lang="en-US" sz="1400" dirty="0" err="1">
                <a:solidFill>
                  <a:prstClr val="black"/>
                </a:solidFill>
                <a:latin typeface="Consolas" pitchFamily="49" charset="0"/>
                <a:cs typeface="Consolas" pitchFamily="49" charset="0"/>
              </a:rPr>
              <a:t>dimGrid</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dimBlock</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smemSize</a:t>
            </a:r>
            <a:r>
              <a:rPr lang="en-US" sz="1400" dirty="0">
                <a:solidFill>
                  <a:prstClr val="black"/>
                </a:solidFill>
                <a:latin typeface="Consolas" pitchFamily="49" charset="0"/>
                <a:cs typeface="Consolas" pitchFamily="49" charset="0"/>
              </a:rPr>
              <a:t> &gt;&gt;&gt;(</a:t>
            </a:r>
            <a:r>
              <a:rPr lang="en-US" sz="1400" dirty="0" err="1">
                <a:solidFill>
                  <a:prstClr val="black"/>
                </a:solidFill>
                <a:latin typeface="Consolas" pitchFamily="49" charset="0"/>
                <a:cs typeface="Consolas" pitchFamily="49" charset="0"/>
              </a:rPr>
              <a:t>d_idata</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d_odata</a:t>
            </a:r>
            <a:r>
              <a:rPr lang="en-US" sz="1400" dirty="0">
                <a:solidFill>
                  <a:prstClr val="black"/>
                </a:solidFill>
                <a:latin typeface="Consolas" pitchFamily="49" charset="0"/>
                <a:cs typeface="Consolas" pitchFamily="49" charset="0"/>
              </a:rPr>
              <a:t>); </a:t>
            </a:r>
            <a:r>
              <a:rPr lang="en-US" sz="1400" dirty="0">
                <a:solidFill>
                  <a:srgbClr val="0000FF"/>
                </a:solidFill>
                <a:latin typeface="Consolas" pitchFamily="49" charset="0"/>
                <a:cs typeface="Consolas" pitchFamily="49" charset="0"/>
              </a:rPr>
              <a:t>break</a:t>
            </a:r>
            <a:r>
              <a:rPr lang="en-US" sz="1400" dirty="0">
                <a:solidFill>
                  <a:prstClr val="black"/>
                </a:solidFill>
                <a:latin typeface="Consolas" pitchFamily="49" charset="0"/>
                <a:cs typeface="Consolas" pitchFamily="49" charset="0"/>
              </a:rPr>
              <a:t>;</a:t>
            </a:r>
          </a:p>
          <a:p>
            <a:r>
              <a:rPr lang="en-US" sz="1400" dirty="0">
                <a:solidFill>
                  <a:srgbClr val="0000FF"/>
                </a:solidFill>
                <a:latin typeface="Consolas" pitchFamily="49" charset="0"/>
                <a:cs typeface="Consolas" pitchFamily="49" charset="0"/>
              </a:rPr>
              <a:t>case</a:t>
            </a:r>
            <a:r>
              <a:rPr lang="en-US" sz="1400" dirty="0">
                <a:solidFill>
                  <a:prstClr val="black"/>
                </a:solidFill>
                <a:latin typeface="Consolas" pitchFamily="49" charset="0"/>
                <a:cs typeface="Consolas" pitchFamily="49" charset="0"/>
              </a:rPr>
              <a:t>  2:</a:t>
            </a:r>
          </a:p>
          <a:p>
            <a:r>
              <a:rPr lang="en-US" sz="1400" dirty="0">
                <a:solidFill>
                  <a:prstClr val="black"/>
                </a:solidFill>
                <a:latin typeface="Consolas" pitchFamily="49" charset="0"/>
                <a:cs typeface="Consolas" pitchFamily="49" charset="0"/>
              </a:rPr>
              <a:t>    </a:t>
            </a:r>
            <a:r>
              <a:rPr lang="en-US" sz="1400" dirty="0">
                <a:solidFill>
                  <a:srgbClr val="C00000"/>
                </a:solidFill>
                <a:latin typeface="Consolas" pitchFamily="49" charset="0"/>
                <a:cs typeface="Consolas" pitchFamily="49" charset="0"/>
              </a:rPr>
              <a:t>reduce6</a:t>
            </a:r>
            <a:r>
              <a:rPr lang="en-US" sz="1400" dirty="0">
                <a:solidFill>
                  <a:prstClr val="black"/>
                </a:solidFill>
                <a:latin typeface="Consolas" pitchFamily="49" charset="0"/>
                <a:cs typeface="Consolas" pitchFamily="49" charset="0"/>
              </a:rPr>
              <a:t>&lt;  </a:t>
            </a:r>
            <a:r>
              <a:rPr lang="en-US" sz="1400" dirty="0">
                <a:solidFill>
                  <a:srgbClr val="C00000"/>
                </a:solidFill>
                <a:latin typeface="Consolas" pitchFamily="49" charset="0"/>
                <a:cs typeface="Consolas" pitchFamily="49" charset="0"/>
              </a:rPr>
              <a:t>2</a:t>
            </a:r>
            <a:r>
              <a:rPr lang="en-US" sz="1400" dirty="0">
                <a:solidFill>
                  <a:prstClr val="black"/>
                </a:solidFill>
                <a:latin typeface="Consolas" pitchFamily="49" charset="0"/>
                <a:cs typeface="Consolas" pitchFamily="49" charset="0"/>
              </a:rPr>
              <a:t>&gt;&lt;&lt;&lt; </a:t>
            </a:r>
            <a:r>
              <a:rPr lang="en-US" sz="1400" dirty="0" err="1">
                <a:solidFill>
                  <a:prstClr val="black"/>
                </a:solidFill>
                <a:latin typeface="Consolas" pitchFamily="49" charset="0"/>
                <a:cs typeface="Consolas" pitchFamily="49" charset="0"/>
              </a:rPr>
              <a:t>dimGrid</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dimBlock</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smemSize</a:t>
            </a:r>
            <a:r>
              <a:rPr lang="en-US" sz="1400" dirty="0">
                <a:solidFill>
                  <a:prstClr val="black"/>
                </a:solidFill>
                <a:latin typeface="Consolas" pitchFamily="49" charset="0"/>
                <a:cs typeface="Consolas" pitchFamily="49" charset="0"/>
              </a:rPr>
              <a:t> &gt;&gt;&gt;(</a:t>
            </a:r>
            <a:r>
              <a:rPr lang="en-US" sz="1400" dirty="0" err="1">
                <a:solidFill>
                  <a:prstClr val="black"/>
                </a:solidFill>
                <a:latin typeface="Consolas" pitchFamily="49" charset="0"/>
                <a:cs typeface="Consolas" pitchFamily="49" charset="0"/>
              </a:rPr>
              <a:t>d_idata</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d_odata</a:t>
            </a:r>
            <a:r>
              <a:rPr lang="en-US" sz="1400" dirty="0">
                <a:solidFill>
                  <a:prstClr val="black"/>
                </a:solidFill>
                <a:latin typeface="Consolas" pitchFamily="49" charset="0"/>
                <a:cs typeface="Consolas" pitchFamily="49" charset="0"/>
              </a:rPr>
              <a:t>); </a:t>
            </a:r>
            <a:r>
              <a:rPr lang="en-US" sz="1400" dirty="0">
                <a:solidFill>
                  <a:srgbClr val="0000FF"/>
                </a:solidFill>
                <a:latin typeface="Consolas" pitchFamily="49" charset="0"/>
                <a:cs typeface="Consolas" pitchFamily="49" charset="0"/>
              </a:rPr>
              <a:t>break</a:t>
            </a:r>
            <a:r>
              <a:rPr lang="en-US" sz="1400" dirty="0">
                <a:solidFill>
                  <a:prstClr val="black"/>
                </a:solidFill>
                <a:latin typeface="Consolas" pitchFamily="49" charset="0"/>
                <a:cs typeface="Consolas" pitchFamily="49" charset="0"/>
              </a:rPr>
              <a:t>;</a:t>
            </a:r>
          </a:p>
          <a:p>
            <a:r>
              <a:rPr lang="en-US" sz="1400" dirty="0">
                <a:solidFill>
                  <a:srgbClr val="0000FF"/>
                </a:solidFill>
                <a:latin typeface="Consolas" pitchFamily="49" charset="0"/>
                <a:cs typeface="Consolas" pitchFamily="49" charset="0"/>
              </a:rPr>
              <a:t>case</a:t>
            </a:r>
            <a:r>
              <a:rPr lang="en-US" sz="1400" dirty="0">
                <a:solidFill>
                  <a:prstClr val="black"/>
                </a:solidFill>
                <a:latin typeface="Consolas" pitchFamily="49" charset="0"/>
                <a:cs typeface="Consolas" pitchFamily="49" charset="0"/>
              </a:rPr>
              <a:t>  1:</a:t>
            </a:r>
          </a:p>
          <a:p>
            <a:r>
              <a:rPr lang="en-US" sz="1400" dirty="0">
                <a:solidFill>
                  <a:prstClr val="black"/>
                </a:solidFill>
                <a:latin typeface="Consolas" pitchFamily="49" charset="0"/>
                <a:cs typeface="Consolas" pitchFamily="49" charset="0"/>
              </a:rPr>
              <a:t>    </a:t>
            </a:r>
            <a:r>
              <a:rPr lang="en-US" sz="1400" dirty="0">
                <a:solidFill>
                  <a:srgbClr val="C00000"/>
                </a:solidFill>
                <a:latin typeface="Consolas" pitchFamily="49" charset="0"/>
                <a:cs typeface="Consolas" pitchFamily="49" charset="0"/>
              </a:rPr>
              <a:t>reduce6</a:t>
            </a:r>
            <a:r>
              <a:rPr lang="en-US" sz="1400" dirty="0">
                <a:solidFill>
                  <a:prstClr val="black"/>
                </a:solidFill>
                <a:latin typeface="Consolas" pitchFamily="49" charset="0"/>
                <a:cs typeface="Consolas" pitchFamily="49" charset="0"/>
              </a:rPr>
              <a:t>&lt;  </a:t>
            </a:r>
            <a:r>
              <a:rPr lang="en-US" sz="1400" dirty="0">
                <a:solidFill>
                  <a:srgbClr val="C00000"/>
                </a:solidFill>
                <a:latin typeface="Consolas" pitchFamily="49" charset="0"/>
                <a:cs typeface="Consolas" pitchFamily="49" charset="0"/>
              </a:rPr>
              <a:t>1</a:t>
            </a:r>
            <a:r>
              <a:rPr lang="en-US" sz="1400" dirty="0">
                <a:solidFill>
                  <a:prstClr val="black"/>
                </a:solidFill>
                <a:latin typeface="Consolas" pitchFamily="49" charset="0"/>
                <a:cs typeface="Consolas" pitchFamily="49" charset="0"/>
              </a:rPr>
              <a:t>&gt;&lt;&lt;&lt; </a:t>
            </a:r>
            <a:r>
              <a:rPr lang="en-US" sz="1400" dirty="0" err="1">
                <a:solidFill>
                  <a:prstClr val="black"/>
                </a:solidFill>
                <a:latin typeface="Consolas" pitchFamily="49" charset="0"/>
                <a:cs typeface="Consolas" pitchFamily="49" charset="0"/>
              </a:rPr>
              <a:t>dimGrid</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dimBlock</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smemSize</a:t>
            </a:r>
            <a:r>
              <a:rPr lang="en-US" sz="1400" dirty="0">
                <a:solidFill>
                  <a:prstClr val="black"/>
                </a:solidFill>
                <a:latin typeface="Consolas" pitchFamily="49" charset="0"/>
                <a:cs typeface="Consolas" pitchFamily="49" charset="0"/>
              </a:rPr>
              <a:t> &gt;&gt;&gt;(</a:t>
            </a:r>
            <a:r>
              <a:rPr lang="en-US" sz="1400" dirty="0" err="1">
                <a:solidFill>
                  <a:prstClr val="black"/>
                </a:solidFill>
                <a:latin typeface="Consolas" pitchFamily="49" charset="0"/>
                <a:cs typeface="Consolas" pitchFamily="49" charset="0"/>
              </a:rPr>
              <a:t>d_idata</a:t>
            </a:r>
            <a:r>
              <a:rPr lang="en-US" sz="1400" dirty="0">
                <a:solidFill>
                  <a:prstClr val="black"/>
                </a:solidFill>
                <a:latin typeface="Consolas" pitchFamily="49" charset="0"/>
                <a:cs typeface="Consolas" pitchFamily="49" charset="0"/>
              </a:rPr>
              <a:t>, </a:t>
            </a:r>
            <a:r>
              <a:rPr lang="en-US" sz="1400" dirty="0" err="1">
                <a:solidFill>
                  <a:prstClr val="black"/>
                </a:solidFill>
                <a:latin typeface="Consolas" pitchFamily="49" charset="0"/>
                <a:cs typeface="Consolas" pitchFamily="49" charset="0"/>
              </a:rPr>
              <a:t>d_odata</a:t>
            </a:r>
            <a:r>
              <a:rPr lang="en-US" sz="1400" dirty="0">
                <a:solidFill>
                  <a:prstClr val="black"/>
                </a:solidFill>
                <a:latin typeface="Consolas" pitchFamily="49" charset="0"/>
                <a:cs typeface="Consolas" pitchFamily="49" charset="0"/>
              </a:rPr>
              <a:t>); </a:t>
            </a:r>
            <a:r>
              <a:rPr lang="en-US" sz="1400" dirty="0">
                <a:solidFill>
                  <a:srgbClr val="0000FF"/>
                </a:solidFill>
                <a:latin typeface="Consolas" pitchFamily="49" charset="0"/>
                <a:cs typeface="Consolas" pitchFamily="49" charset="0"/>
              </a:rPr>
              <a:t>break</a:t>
            </a:r>
            <a:r>
              <a:rPr lang="en-US" sz="1400" dirty="0">
                <a:solidFill>
                  <a:prstClr val="black"/>
                </a:solidFill>
                <a:latin typeface="Consolas" pitchFamily="49" charset="0"/>
                <a:cs typeface="Consolas" pitchFamily="49" charset="0"/>
              </a:rPr>
              <a:t>;</a:t>
            </a:r>
          </a:p>
          <a:p>
            <a:r>
              <a:rPr lang="en-US" sz="1400" dirty="0">
                <a:solidFill>
                  <a:prstClr val="black"/>
                </a:solidFill>
                <a:latin typeface="Consolas" pitchFamily="49" charset="0"/>
                <a:cs typeface="Consolas" pitchFamily="49" charset="0"/>
              </a:rPr>
              <a:t>}</a:t>
            </a:r>
          </a:p>
        </p:txBody>
      </p:sp>
      <p:sp>
        <p:nvSpPr>
          <p:cNvPr id="6" name="Rectangle 5"/>
          <p:cNvSpPr/>
          <p:nvPr/>
        </p:nvSpPr>
        <p:spPr>
          <a:xfrm>
            <a:off x="1600200" y="6627168"/>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
        <p:nvSpPr>
          <p:cNvPr id="7" name="Rectangle 6"/>
          <p:cNvSpPr/>
          <p:nvPr/>
        </p:nvSpPr>
        <p:spPr>
          <a:xfrm>
            <a:off x="5381920" y="1682146"/>
            <a:ext cx="6556342" cy="369332"/>
          </a:xfrm>
          <a:prstGeom prst="rect">
            <a:avLst/>
          </a:prstGeom>
          <a:solidFill>
            <a:schemeClr val="bg1"/>
          </a:solidFill>
          <a:ln>
            <a:solidFill>
              <a:schemeClr val="tx1"/>
            </a:solidFill>
          </a:ln>
        </p:spPr>
        <p:txBody>
          <a:bodyPr wrap="square">
            <a:spAutoFit/>
          </a:bodyPr>
          <a:lstStyle/>
          <a:p>
            <a:r>
              <a:rPr lang="en-US" b="1" dirty="0">
                <a:solidFill>
                  <a:srgbClr val="0070C0"/>
                </a:solidFill>
                <a:latin typeface="Tahoma" panose="020B0604030504040204" pitchFamily="34" charset="0"/>
                <a:ea typeface="Tahoma" panose="020B0604030504040204" pitchFamily="34" charset="0"/>
                <a:cs typeface="Tahoma" panose="020B0604030504040204" pitchFamily="34" charset="0"/>
              </a:rPr>
              <a:t>This is code on the host, calling the appropriate kernel</a:t>
            </a:r>
          </a:p>
        </p:txBody>
      </p:sp>
    </p:spTree>
    <p:extLst>
      <p:ext uri="{BB962C8B-B14F-4D97-AF65-F5344CB8AC3E}">
        <p14:creationId xmlns:p14="http://schemas.microsoft.com/office/powerpoint/2010/main" val="1459712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pPr eaLnBrk="1" hangingPunct="1">
              <a:defRPr/>
            </a:pPr>
            <a:r>
              <a:rPr lang="en-US" sz="3000" dirty="0"/>
              <a:t>Performance for 4 Million element reduction</a:t>
            </a:r>
          </a:p>
        </p:txBody>
      </p:sp>
      <p:sp>
        <p:nvSpPr>
          <p:cNvPr id="3277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r" eaLnBrk="1" hangingPunct="1"/>
            <a:fld id="{57630FE8-04C0-402F-9593-19B8EFA4CE48}" type="slidenum">
              <a:rPr lang="en-US" smtClean="0">
                <a:solidFill>
                  <a:schemeClr val="tx2"/>
                </a:solidFill>
              </a:rPr>
              <a:pPr algn="r" eaLnBrk="1" hangingPunct="1"/>
              <a:t>49</a:t>
            </a:fld>
            <a:endParaRPr lang="en-US" dirty="0">
              <a:solidFill>
                <a:schemeClr val="tx2"/>
              </a:solidFill>
            </a:endParaRPr>
          </a:p>
        </p:txBody>
      </p:sp>
      <p:graphicFrame>
        <p:nvGraphicFramePr>
          <p:cNvPr id="353344" name="Group 64"/>
          <p:cNvGraphicFramePr>
            <a:graphicFrameLocks noGrp="1"/>
          </p:cNvGraphicFramePr>
          <p:nvPr>
            <p:ph idx="4294967295"/>
            <p:extLst/>
          </p:nvPr>
        </p:nvGraphicFramePr>
        <p:xfrm>
          <a:off x="1913466" y="2343672"/>
          <a:ext cx="8305800" cy="3886200"/>
        </p:xfrm>
        <a:graphic>
          <a:graphicData uri="http://schemas.openxmlformats.org/drawingml/2006/table">
            <a:tbl>
              <a:tblPr/>
              <a:tblGrid>
                <a:gridCol w="23622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tblGrid>
              <a:tr h="762000">
                <a:tc>
                  <a:txBody>
                    <a:body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dirty="0">
                          <a:ln>
                            <a:noFill/>
                          </a:ln>
                          <a:solidFill>
                            <a:schemeClr val="tx1"/>
                          </a:solidFill>
                          <a:effectLst/>
                          <a:latin typeface="Arial" charset="0"/>
                        </a:rPr>
                        <a:t>Kernel 1: </a:t>
                      </a:r>
                      <a:br>
                        <a:rPr kumimoji="0" lang="en-US" sz="2000" b="1" i="0" u="none" strike="noStrike" cap="none" normalizeH="0" baseline="0" dirty="0">
                          <a:ln>
                            <a:noFill/>
                          </a:ln>
                          <a:solidFill>
                            <a:schemeClr val="tx1"/>
                          </a:solidFill>
                          <a:effectLst/>
                          <a:latin typeface="Arial" charset="0"/>
                        </a:rPr>
                      </a:br>
                      <a:r>
                        <a:rPr kumimoji="0" lang="en-US" sz="1200" b="1" i="0" u="none" strike="noStrike" cap="none" normalizeH="0" baseline="0" dirty="0">
                          <a:ln>
                            <a:noFill/>
                          </a:ln>
                          <a:solidFill>
                            <a:schemeClr val="tx1"/>
                          </a:solidFill>
                          <a:effectLst/>
                          <a:latin typeface="Arial" charset="0"/>
                        </a:rPr>
                        <a:t>interleaved addressing</a:t>
                      </a:r>
                      <a:br>
                        <a:rPr kumimoji="0" lang="en-US" sz="1200" b="1" i="0" u="none" strike="noStrike" cap="none" normalizeH="0" baseline="0" dirty="0">
                          <a:ln>
                            <a:noFill/>
                          </a:ln>
                          <a:solidFill>
                            <a:schemeClr val="tx1"/>
                          </a:solidFill>
                          <a:effectLst/>
                          <a:latin typeface="Arial" charset="0"/>
                        </a:rPr>
                      </a:br>
                      <a:r>
                        <a:rPr kumimoji="0" lang="en-US" sz="1200" b="1" i="0" u="none" strike="noStrike" cap="none" normalizeH="0" baseline="0" dirty="0">
                          <a:ln>
                            <a:noFill/>
                          </a:ln>
                          <a:solidFill>
                            <a:schemeClr val="tx1"/>
                          </a:solidFill>
                          <a:effectLst/>
                          <a:latin typeface="Arial" charset="0"/>
                        </a:rPr>
                        <a:t>with divergent branching</a:t>
                      </a:r>
                    </a:p>
                  </a:txBody>
                  <a:tcPr horzOverflow="overflow">
                    <a:lnL cap="flat">
                      <a:noFill/>
                    </a:lnL>
                    <a:lnR>
                      <a:noFill/>
                    </a:lnR>
                    <a:lnT cap="fla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8.054 ms</a:t>
                      </a:r>
                    </a:p>
                  </a:txBody>
                  <a:tcPr anchor="ctr" horzOverflow="overflow">
                    <a:lnL>
                      <a:noFill/>
                    </a:lnL>
                    <a:lnR>
                      <a:noFill/>
                    </a:lnR>
                    <a:lnT cap="fla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2.083 GB/s</a:t>
                      </a:r>
                    </a:p>
                  </a:txBody>
                  <a:tcPr anchor="ctr" horzOverflow="overflow">
                    <a:lnL>
                      <a:noFill/>
                    </a:lnL>
                    <a:lnR>
                      <a:noFill/>
                    </a:lnR>
                    <a:lnT cap="fla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endParaRPr kumimoji="0" lang="en-US" sz="2000" b="1" i="0" u="none" strike="noStrike" cap="none" normalizeH="0" baseline="0">
                        <a:ln>
                          <a:noFill/>
                        </a:ln>
                        <a:solidFill>
                          <a:schemeClr val="tx1"/>
                        </a:solidFill>
                        <a:effectLst/>
                        <a:latin typeface="Arial" charset="0"/>
                      </a:endParaRPr>
                    </a:p>
                  </a:txBody>
                  <a:tcPr anchor="ctr" horzOverflow="overflow">
                    <a:lnL>
                      <a:noFill/>
                    </a:lnL>
                    <a:lnR>
                      <a:noFill/>
                    </a:lnR>
                    <a:lnT cap="fla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endParaRPr kumimoji="0" lang="en-US" sz="2000" b="1" i="0" u="none" strike="noStrike" cap="none" normalizeH="0" baseline="0">
                        <a:ln>
                          <a:noFill/>
                        </a:ln>
                        <a:solidFill>
                          <a:schemeClr val="tx1"/>
                        </a:solidFill>
                        <a:effectLst/>
                        <a:latin typeface="Arial" charset="0"/>
                      </a:endParaRPr>
                    </a:p>
                  </a:txBody>
                  <a:tcPr anchor="ctr" horzOverflow="overflow">
                    <a:lnL>
                      <a:noFill/>
                    </a:lnL>
                    <a:lnR cap="flat">
                      <a:noFill/>
                    </a:lnR>
                    <a:lnT cap="flat">
                      <a:noFill/>
                    </a:lnT>
                    <a:lnB>
                      <a:noFill/>
                    </a:lnB>
                    <a:lnTlToBr>
                      <a:noFill/>
                    </a:lnTlToBr>
                    <a:lnBlToTr>
                      <a:noFill/>
                    </a:lnBlToTr>
                    <a:solidFill>
                      <a:schemeClr val="tx2">
                        <a:alpha val="50000"/>
                      </a:schemeClr>
                    </a:solidFill>
                  </a:tcPr>
                </a:tc>
                <a:extLst>
                  <a:ext uri="{0D108BD9-81ED-4DB2-BD59-A6C34878D82A}">
                    <a16:rowId xmlns:a16="http://schemas.microsoft.com/office/drawing/2014/main" val="10000"/>
                  </a:ext>
                </a:extLst>
              </a:tr>
              <a:tr h="590550">
                <a:tc>
                  <a:txBody>
                    <a:body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Kernel 2:</a:t>
                      </a:r>
                      <a:br>
                        <a:rPr kumimoji="0" lang="en-US" sz="2000" b="1" i="0" u="none" strike="noStrike" cap="none" normalizeH="0" baseline="0">
                          <a:ln>
                            <a:noFill/>
                          </a:ln>
                          <a:solidFill>
                            <a:schemeClr val="tx1"/>
                          </a:solidFill>
                          <a:effectLst/>
                          <a:latin typeface="Arial" charset="0"/>
                        </a:rPr>
                      </a:br>
                      <a:r>
                        <a:rPr kumimoji="0" lang="en-US" sz="1200" b="1" i="0" u="none" strike="noStrike" cap="none" normalizeH="0" baseline="0">
                          <a:ln>
                            <a:noFill/>
                          </a:ln>
                          <a:solidFill>
                            <a:schemeClr val="tx1"/>
                          </a:solidFill>
                          <a:effectLst/>
                          <a:latin typeface="Arial" charset="0"/>
                        </a:rPr>
                        <a:t>interleaved addressing</a:t>
                      </a:r>
                      <a:br>
                        <a:rPr kumimoji="0" lang="en-US" sz="1200" b="1" i="0" u="none" strike="noStrike" cap="none" normalizeH="0" baseline="0">
                          <a:ln>
                            <a:noFill/>
                          </a:ln>
                          <a:solidFill>
                            <a:schemeClr val="tx1"/>
                          </a:solidFill>
                          <a:effectLst/>
                          <a:latin typeface="Arial" charset="0"/>
                        </a:rPr>
                      </a:br>
                      <a:r>
                        <a:rPr kumimoji="0" lang="en-US" sz="1200" b="1" i="0" u="none" strike="noStrike" cap="none" normalizeH="0" baseline="0">
                          <a:ln>
                            <a:noFill/>
                          </a:ln>
                          <a:solidFill>
                            <a:schemeClr val="tx1"/>
                          </a:solidFill>
                          <a:effectLst/>
                          <a:latin typeface="Arial" charset="0"/>
                        </a:rPr>
                        <a:t>with bank conflicts</a:t>
                      </a:r>
                    </a:p>
                  </a:txBody>
                  <a:tcPr horzOverflow="overflow">
                    <a:lnL cap="flat">
                      <a:noFill/>
                    </a:lnL>
                    <a:lnR>
                      <a:noFill/>
                    </a:lnR>
                    <a:lnT>
                      <a:noFill/>
                    </a:lnT>
                    <a:lnB>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3.456 ms</a:t>
                      </a:r>
                    </a:p>
                  </a:txBody>
                  <a:tcPr anchor="ctr" horzOverflow="overflow">
                    <a:lnL>
                      <a:noFill/>
                    </a:lnL>
                    <a:lnR>
                      <a:noFill/>
                    </a:lnR>
                    <a:lnT>
                      <a:noFill/>
                    </a:lnT>
                    <a:lnB>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4.854 GB/s</a:t>
                      </a:r>
                    </a:p>
                  </a:txBody>
                  <a:tcPr anchor="ctr" horzOverflow="overflow">
                    <a:lnL>
                      <a:noFill/>
                    </a:lnL>
                    <a:lnR>
                      <a:noFill/>
                    </a:lnR>
                    <a:lnT>
                      <a:noFill/>
                    </a:lnT>
                    <a:lnB>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2.33x</a:t>
                      </a:r>
                    </a:p>
                  </a:txBody>
                  <a:tcPr anchor="ctr" horzOverflow="overflow">
                    <a:lnL>
                      <a:noFill/>
                    </a:lnL>
                    <a:lnR>
                      <a:noFill/>
                    </a:lnR>
                    <a:lnT>
                      <a:noFill/>
                    </a:lnT>
                    <a:lnB>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2.33x</a:t>
                      </a:r>
                    </a:p>
                  </a:txBody>
                  <a:tcPr anchor="ctr" horzOverflow="overflow">
                    <a:lnL>
                      <a:noFill/>
                    </a:lnL>
                    <a:lnR cap="flat">
                      <a:noFill/>
                    </a:lnR>
                    <a:lnT>
                      <a:noFill/>
                    </a:lnT>
                    <a:lnB>
                      <a:noFill/>
                    </a:lnB>
                    <a:lnTlToBr>
                      <a:noFill/>
                    </a:lnTlToBr>
                    <a:lnBlToTr>
                      <a:noFill/>
                    </a:lnBlToTr>
                    <a:solidFill>
                      <a:schemeClr val="hlink">
                        <a:alpha val="50000"/>
                      </a:schemeClr>
                    </a:solidFill>
                  </a:tcPr>
                </a:tc>
                <a:extLst>
                  <a:ext uri="{0D108BD9-81ED-4DB2-BD59-A6C34878D82A}">
                    <a16:rowId xmlns:a16="http://schemas.microsoft.com/office/drawing/2014/main" val="10001"/>
                  </a:ext>
                </a:extLst>
              </a:tr>
              <a:tr h="590550">
                <a:tc>
                  <a:txBody>
                    <a:body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Kernel 3:</a:t>
                      </a:r>
                      <a:br>
                        <a:rPr kumimoji="0" lang="en-US" sz="2000" b="1" i="0" u="none" strike="noStrike" cap="none" normalizeH="0" baseline="0">
                          <a:ln>
                            <a:noFill/>
                          </a:ln>
                          <a:solidFill>
                            <a:schemeClr val="tx1"/>
                          </a:solidFill>
                          <a:effectLst/>
                          <a:latin typeface="Arial" charset="0"/>
                        </a:rPr>
                      </a:br>
                      <a:r>
                        <a:rPr kumimoji="0" lang="en-US" sz="1200" b="1" i="0" u="none" strike="noStrike" cap="none" normalizeH="0" baseline="0">
                          <a:ln>
                            <a:noFill/>
                          </a:ln>
                          <a:solidFill>
                            <a:schemeClr val="tx1"/>
                          </a:solidFill>
                          <a:effectLst/>
                          <a:latin typeface="Arial" charset="0"/>
                        </a:rPr>
                        <a:t>sequential addressing</a:t>
                      </a:r>
                      <a:endParaRPr kumimoji="0" lang="en-US" sz="700" b="1" i="0" u="none" strike="noStrike" cap="none" normalizeH="0" baseline="0">
                        <a:ln>
                          <a:noFill/>
                        </a:ln>
                        <a:solidFill>
                          <a:schemeClr val="tx1"/>
                        </a:solidFill>
                        <a:effectLst/>
                        <a:latin typeface="Arial" charset="0"/>
                      </a:endParaRPr>
                    </a:p>
                  </a:txBody>
                  <a:tcPr horzOverflow="overflow">
                    <a:lnL cap="flat">
                      <a:noFill/>
                    </a:lnL>
                    <a:lnR>
                      <a:noFill/>
                    </a:lnR>
                    <a:ln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1.722 ms</a:t>
                      </a:r>
                    </a:p>
                  </a:txBody>
                  <a:tcPr anchor="ctr" horzOverflow="overflow">
                    <a:lnL>
                      <a:noFill/>
                    </a:lnL>
                    <a:lnR>
                      <a:noFill/>
                    </a:lnR>
                    <a:ln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9.741 GB/s</a:t>
                      </a:r>
                    </a:p>
                  </a:txBody>
                  <a:tcPr anchor="ctr" horzOverflow="overflow">
                    <a:lnL>
                      <a:noFill/>
                    </a:lnL>
                    <a:lnR>
                      <a:noFill/>
                    </a:lnR>
                    <a:ln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2.01x</a:t>
                      </a:r>
                    </a:p>
                  </a:txBody>
                  <a:tcPr anchor="ctr" horzOverflow="overflow">
                    <a:lnL>
                      <a:noFill/>
                    </a:lnL>
                    <a:lnR>
                      <a:noFill/>
                    </a:lnR>
                    <a:ln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4.68x</a:t>
                      </a:r>
                    </a:p>
                  </a:txBody>
                  <a:tcPr anchor="ctr" horzOverflow="overflow">
                    <a:lnL>
                      <a:noFill/>
                    </a:lnL>
                    <a:lnR cap="flat">
                      <a:noFill/>
                    </a:lnR>
                    <a:lnT>
                      <a:noFill/>
                    </a:lnT>
                    <a:lnB>
                      <a:noFill/>
                    </a:lnB>
                    <a:lnTlToBr>
                      <a:noFill/>
                    </a:lnTlToBr>
                    <a:lnBlToTr>
                      <a:noFill/>
                    </a:lnBlToTr>
                    <a:solidFill>
                      <a:schemeClr val="tx2">
                        <a:alpha val="50000"/>
                      </a:schemeClr>
                    </a:solidFill>
                  </a:tcPr>
                </a:tc>
                <a:extLst>
                  <a:ext uri="{0D108BD9-81ED-4DB2-BD59-A6C34878D82A}">
                    <a16:rowId xmlns:a16="http://schemas.microsoft.com/office/drawing/2014/main" val="10002"/>
                  </a:ext>
                </a:extLst>
              </a:tr>
              <a:tr h="590550">
                <a:tc>
                  <a:txBody>
                    <a:body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Kernel 4:</a:t>
                      </a:r>
                      <a:br>
                        <a:rPr kumimoji="0" lang="en-US" sz="2000" b="1" i="0" u="none" strike="noStrike" cap="none" normalizeH="0" baseline="0">
                          <a:ln>
                            <a:noFill/>
                          </a:ln>
                          <a:solidFill>
                            <a:schemeClr val="tx1"/>
                          </a:solidFill>
                          <a:effectLst/>
                          <a:latin typeface="Arial" charset="0"/>
                        </a:rPr>
                      </a:br>
                      <a:r>
                        <a:rPr kumimoji="0" lang="en-US" sz="1200" b="1" i="0" u="none" strike="noStrike" cap="none" normalizeH="0" baseline="0">
                          <a:ln>
                            <a:noFill/>
                          </a:ln>
                          <a:solidFill>
                            <a:schemeClr val="tx1"/>
                          </a:solidFill>
                          <a:effectLst/>
                          <a:latin typeface="Arial" charset="0"/>
                        </a:rPr>
                        <a:t>first add during global load</a:t>
                      </a:r>
                    </a:p>
                  </a:txBody>
                  <a:tcPr horzOverflow="overflow">
                    <a:lnL cap="flat">
                      <a:noFill/>
                    </a:lnL>
                    <a:lnR>
                      <a:noFill/>
                    </a:lnR>
                    <a:lnT>
                      <a:noFill/>
                    </a:lnT>
                    <a:lnB>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0.965 ms</a:t>
                      </a:r>
                    </a:p>
                  </a:txBody>
                  <a:tcPr anchor="ctr" horzOverflow="overflow">
                    <a:lnL>
                      <a:noFill/>
                    </a:lnL>
                    <a:lnR>
                      <a:noFill/>
                    </a:lnR>
                    <a:lnT>
                      <a:noFill/>
                    </a:lnT>
                    <a:lnB>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17.377 GB/s</a:t>
                      </a:r>
                    </a:p>
                  </a:txBody>
                  <a:tcPr anchor="ctr" horzOverflow="overflow">
                    <a:lnL>
                      <a:noFill/>
                    </a:lnL>
                    <a:lnR>
                      <a:noFill/>
                    </a:lnR>
                    <a:lnT>
                      <a:noFill/>
                    </a:lnT>
                    <a:lnB>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1.78x</a:t>
                      </a:r>
                    </a:p>
                  </a:txBody>
                  <a:tcPr anchor="ctr" horzOverflow="overflow">
                    <a:lnL>
                      <a:noFill/>
                    </a:lnL>
                    <a:lnR>
                      <a:noFill/>
                    </a:lnR>
                    <a:lnT>
                      <a:noFill/>
                    </a:lnT>
                    <a:lnB>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8.34x</a:t>
                      </a:r>
                    </a:p>
                  </a:txBody>
                  <a:tcPr anchor="ctr" horzOverflow="overflow">
                    <a:lnL>
                      <a:noFill/>
                    </a:lnL>
                    <a:lnR cap="flat">
                      <a:noFill/>
                    </a:lnR>
                    <a:lnT>
                      <a:noFill/>
                    </a:lnT>
                    <a:lnB>
                      <a:noFill/>
                    </a:lnB>
                    <a:lnTlToBr>
                      <a:noFill/>
                    </a:lnTlToBr>
                    <a:lnBlToTr>
                      <a:noFill/>
                    </a:lnBlToTr>
                    <a:solidFill>
                      <a:schemeClr val="hlink">
                        <a:alpha val="50000"/>
                      </a:schemeClr>
                    </a:solidFill>
                  </a:tcPr>
                </a:tc>
                <a:extLst>
                  <a:ext uri="{0D108BD9-81ED-4DB2-BD59-A6C34878D82A}">
                    <a16:rowId xmlns:a16="http://schemas.microsoft.com/office/drawing/2014/main" val="10003"/>
                  </a:ext>
                </a:extLst>
              </a:tr>
              <a:tr h="590550">
                <a:tc>
                  <a:txBody>
                    <a:body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Kernel 5:</a:t>
                      </a:r>
                      <a:br>
                        <a:rPr kumimoji="0" lang="en-US" sz="2000" b="1" i="0" u="none" strike="noStrike" cap="none" normalizeH="0" baseline="0">
                          <a:ln>
                            <a:noFill/>
                          </a:ln>
                          <a:solidFill>
                            <a:schemeClr val="tx1"/>
                          </a:solidFill>
                          <a:effectLst/>
                          <a:latin typeface="Arial" charset="0"/>
                        </a:rPr>
                      </a:br>
                      <a:r>
                        <a:rPr kumimoji="0" lang="en-US" sz="1200" b="1" i="0" u="none" strike="noStrike" cap="none" normalizeH="0" baseline="0">
                          <a:ln>
                            <a:noFill/>
                          </a:ln>
                          <a:solidFill>
                            <a:schemeClr val="tx1"/>
                          </a:solidFill>
                          <a:effectLst/>
                          <a:latin typeface="Arial" charset="0"/>
                        </a:rPr>
                        <a:t>unroll last warp</a:t>
                      </a:r>
                    </a:p>
                  </a:txBody>
                  <a:tcPr horzOverflow="overflow">
                    <a:lnL cap="flat">
                      <a:noFill/>
                    </a:lnL>
                    <a:lnR>
                      <a:noFill/>
                    </a:lnR>
                    <a:ln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0.536 ms</a:t>
                      </a:r>
                    </a:p>
                  </a:txBody>
                  <a:tcPr anchor="ctr" horzOverflow="overflow">
                    <a:lnL>
                      <a:noFill/>
                    </a:lnL>
                    <a:lnR>
                      <a:noFill/>
                    </a:lnR>
                    <a:ln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31.289 GB/s</a:t>
                      </a:r>
                    </a:p>
                  </a:txBody>
                  <a:tcPr anchor="ctr" horzOverflow="overflow">
                    <a:lnL>
                      <a:noFill/>
                    </a:lnL>
                    <a:lnR>
                      <a:noFill/>
                    </a:lnR>
                    <a:ln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1.8x</a:t>
                      </a:r>
                    </a:p>
                  </a:txBody>
                  <a:tcPr anchor="ctr" horzOverflow="overflow">
                    <a:lnL>
                      <a:noFill/>
                    </a:lnL>
                    <a:lnR>
                      <a:noFill/>
                    </a:lnR>
                    <a:ln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15.01x</a:t>
                      </a:r>
                    </a:p>
                  </a:txBody>
                  <a:tcPr anchor="ctr" horzOverflow="overflow">
                    <a:lnL>
                      <a:noFill/>
                    </a:lnL>
                    <a:lnR cap="flat">
                      <a:noFill/>
                    </a:lnR>
                    <a:lnT>
                      <a:noFill/>
                    </a:lnT>
                    <a:lnB>
                      <a:noFill/>
                    </a:lnB>
                    <a:lnTlToBr>
                      <a:noFill/>
                    </a:lnTlToBr>
                    <a:lnBlToTr>
                      <a:noFill/>
                    </a:lnBlToTr>
                    <a:solidFill>
                      <a:schemeClr val="tx2">
                        <a:alpha val="50000"/>
                      </a:schemeClr>
                    </a:solidFill>
                  </a:tcPr>
                </a:tc>
                <a:extLst>
                  <a:ext uri="{0D108BD9-81ED-4DB2-BD59-A6C34878D82A}">
                    <a16:rowId xmlns:a16="http://schemas.microsoft.com/office/drawing/2014/main" val="10004"/>
                  </a:ext>
                </a:extLst>
              </a:tr>
              <a:tr h="590550">
                <a:tc>
                  <a:txBody>
                    <a:body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Kernel 6:</a:t>
                      </a:r>
                      <a:br>
                        <a:rPr kumimoji="0" lang="en-US" sz="2000" b="1" i="0" u="none" strike="noStrike" cap="none" normalizeH="0" baseline="0">
                          <a:ln>
                            <a:noFill/>
                          </a:ln>
                          <a:solidFill>
                            <a:schemeClr val="tx1"/>
                          </a:solidFill>
                          <a:effectLst/>
                          <a:latin typeface="Arial" charset="0"/>
                        </a:rPr>
                      </a:br>
                      <a:r>
                        <a:rPr kumimoji="0" lang="en-US" sz="1200" b="1" i="0" u="none" strike="noStrike" cap="none" normalizeH="0" baseline="0">
                          <a:ln>
                            <a:noFill/>
                          </a:ln>
                          <a:solidFill>
                            <a:schemeClr val="tx1"/>
                          </a:solidFill>
                          <a:effectLst/>
                          <a:latin typeface="Arial" charset="0"/>
                        </a:rPr>
                        <a:t>completely unrolled</a:t>
                      </a:r>
                      <a:endParaRPr kumimoji="0" lang="en-US" sz="2000" b="1" i="0" u="none" strike="noStrike" cap="none" normalizeH="0" baseline="0">
                        <a:ln>
                          <a:noFill/>
                        </a:ln>
                        <a:solidFill>
                          <a:schemeClr val="tx1"/>
                        </a:solidFill>
                        <a:effectLst/>
                        <a:latin typeface="Arial" charset="0"/>
                      </a:endParaRPr>
                    </a:p>
                  </a:txBody>
                  <a:tcPr horzOverflow="overflow">
                    <a:lnL cap="flat">
                      <a:noFill/>
                    </a:lnL>
                    <a:lnR>
                      <a:noFill/>
                    </a:lnR>
                    <a:lnT>
                      <a:noFill/>
                    </a:lnT>
                    <a:lnB cap="flat">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0.381 ms</a:t>
                      </a:r>
                    </a:p>
                  </a:txBody>
                  <a:tcPr anchor="ctr" horzOverflow="overflow">
                    <a:lnL>
                      <a:noFill/>
                    </a:lnL>
                    <a:lnR>
                      <a:noFill/>
                    </a:lnR>
                    <a:lnT>
                      <a:noFill/>
                    </a:lnT>
                    <a:lnB cap="flat">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43.996 GB/s</a:t>
                      </a:r>
                    </a:p>
                  </a:txBody>
                  <a:tcPr anchor="ctr" horzOverflow="overflow">
                    <a:lnL>
                      <a:noFill/>
                    </a:lnL>
                    <a:lnR>
                      <a:noFill/>
                    </a:lnR>
                    <a:lnT>
                      <a:noFill/>
                    </a:lnT>
                    <a:lnB cap="flat">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1.41x</a:t>
                      </a:r>
                    </a:p>
                  </a:txBody>
                  <a:tcPr anchor="ctr" horzOverflow="overflow">
                    <a:lnL>
                      <a:noFill/>
                    </a:lnL>
                    <a:lnR>
                      <a:noFill/>
                    </a:lnR>
                    <a:lnT>
                      <a:noFill/>
                    </a:lnT>
                    <a:lnB cap="flat">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dirty="0">
                          <a:ln>
                            <a:noFill/>
                          </a:ln>
                          <a:solidFill>
                            <a:schemeClr val="tx1"/>
                          </a:solidFill>
                          <a:effectLst/>
                          <a:latin typeface="Arial" charset="0"/>
                        </a:rPr>
                        <a:t>21.16x</a:t>
                      </a:r>
                    </a:p>
                  </a:txBody>
                  <a:tcPr anchor="ctr" horzOverflow="overflow">
                    <a:lnL>
                      <a:noFill/>
                    </a:lnL>
                    <a:lnR cap="flat">
                      <a:noFill/>
                    </a:lnR>
                    <a:lnT>
                      <a:noFill/>
                    </a:lnT>
                    <a:lnB cap="flat">
                      <a:noFill/>
                    </a:lnB>
                    <a:lnTlToBr>
                      <a:noFill/>
                    </a:lnTlToBr>
                    <a:lnBlToTr>
                      <a:noFill/>
                    </a:lnBlToTr>
                    <a:solidFill>
                      <a:schemeClr val="hlink">
                        <a:alpha val="50000"/>
                      </a:schemeClr>
                    </a:solidFill>
                  </a:tcPr>
                </a:tc>
                <a:extLst>
                  <a:ext uri="{0D108BD9-81ED-4DB2-BD59-A6C34878D82A}">
                    <a16:rowId xmlns:a16="http://schemas.microsoft.com/office/drawing/2014/main" val="10005"/>
                  </a:ext>
                </a:extLst>
              </a:tr>
            </a:tbl>
          </a:graphicData>
        </a:graphic>
      </p:graphicFrame>
      <p:sp>
        <p:nvSpPr>
          <p:cNvPr id="32803" name="Text Box 60"/>
          <p:cNvSpPr txBox="1">
            <a:spLocks noChangeArrowheads="1"/>
          </p:cNvSpPr>
          <p:nvPr/>
        </p:nvSpPr>
        <p:spPr bwMode="auto">
          <a:xfrm>
            <a:off x="7689850" y="1676400"/>
            <a:ext cx="1149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b="1"/>
              <a:t>Step</a:t>
            </a:r>
            <a:br>
              <a:rPr lang="en-US" b="1"/>
            </a:br>
            <a:r>
              <a:rPr lang="en-US" b="1"/>
              <a:t>Speedup</a:t>
            </a:r>
          </a:p>
        </p:txBody>
      </p:sp>
      <p:sp>
        <p:nvSpPr>
          <p:cNvPr id="32804" name="Text Box 61"/>
          <p:cNvSpPr txBox="1">
            <a:spLocks noChangeArrowheads="1"/>
          </p:cNvSpPr>
          <p:nvPr/>
        </p:nvSpPr>
        <p:spPr bwMode="auto">
          <a:xfrm>
            <a:off x="6191250" y="1905001"/>
            <a:ext cx="1352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b="1"/>
              <a:t>Bandwidth</a:t>
            </a:r>
          </a:p>
        </p:txBody>
      </p:sp>
      <p:sp>
        <p:nvSpPr>
          <p:cNvPr id="32805" name="Text Box 62"/>
          <p:cNvSpPr txBox="1">
            <a:spLocks noChangeArrowheads="1"/>
          </p:cNvSpPr>
          <p:nvPr/>
        </p:nvSpPr>
        <p:spPr bwMode="auto">
          <a:xfrm>
            <a:off x="4189414" y="1905001"/>
            <a:ext cx="16779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b="1"/>
              <a:t>Time (2</a:t>
            </a:r>
            <a:r>
              <a:rPr lang="en-US" b="1" baseline="30000"/>
              <a:t>22 </a:t>
            </a:r>
            <a:r>
              <a:rPr lang="en-US" b="1"/>
              <a:t>ints)</a:t>
            </a:r>
          </a:p>
        </p:txBody>
      </p:sp>
      <p:sp>
        <p:nvSpPr>
          <p:cNvPr id="32806" name="Text Box 63"/>
          <p:cNvSpPr txBox="1">
            <a:spLocks noChangeArrowheads="1"/>
          </p:cNvSpPr>
          <p:nvPr/>
        </p:nvSpPr>
        <p:spPr bwMode="auto">
          <a:xfrm>
            <a:off x="8839200" y="1676400"/>
            <a:ext cx="14160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b="1"/>
              <a:t>Cumulative</a:t>
            </a:r>
            <a:br>
              <a:rPr lang="en-US" b="1"/>
            </a:br>
            <a:r>
              <a:rPr lang="en-US" b="1"/>
              <a:t>Speedup</a:t>
            </a:r>
          </a:p>
        </p:txBody>
      </p:sp>
      <p:sp>
        <p:nvSpPr>
          <p:cNvPr id="9" name="Rectangle 8"/>
          <p:cNvSpPr/>
          <p:nvPr/>
        </p:nvSpPr>
        <p:spPr>
          <a:xfrm>
            <a:off x="0" y="6656478"/>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23843815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p:cNvSpPr>
            <a:spLocks noGrp="1" noChangeArrowheads="1"/>
          </p:cNvSpPr>
          <p:nvPr>
            <p:ph type="title"/>
          </p:nvPr>
        </p:nvSpPr>
        <p:spPr/>
        <p:txBody>
          <a:bodyPr/>
          <a:lstStyle/>
          <a:p>
            <a:r>
              <a:rPr lang="en-US" dirty="0"/>
              <a:t>Final Project</a:t>
            </a:r>
          </a:p>
        </p:txBody>
      </p:sp>
      <p:sp>
        <p:nvSpPr>
          <p:cNvPr id="482307" name="Rectangle 3"/>
          <p:cNvSpPr>
            <a:spLocks noGrp="1" noChangeArrowheads="1"/>
          </p:cNvSpPr>
          <p:nvPr>
            <p:ph idx="1"/>
          </p:nvPr>
        </p:nvSpPr>
        <p:spPr/>
        <p:txBody>
          <a:bodyPr/>
          <a:lstStyle/>
          <a:p>
            <a:pPr>
              <a:lnSpc>
                <a:spcPct val="80000"/>
              </a:lnSpc>
            </a:pPr>
            <a:endParaRPr lang="en-US" sz="2000" dirty="0" smtClean="0"/>
          </a:p>
          <a:p>
            <a:pPr>
              <a:lnSpc>
                <a:spcPct val="80000"/>
              </a:lnSpc>
            </a:pPr>
            <a:endParaRPr lang="en-US" sz="2000" dirty="0"/>
          </a:p>
          <a:p>
            <a:pPr>
              <a:lnSpc>
                <a:spcPct val="80000"/>
              </a:lnSpc>
            </a:pPr>
            <a:r>
              <a:rPr lang="en-US" sz="2000" dirty="0"/>
              <a:t>Final Project </a:t>
            </a:r>
            <a:r>
              <a:rPr lang="en-US" sz="2000" dirty="0" smtClean="0"/>
              <a:t>- accounts </a:t>
            </a:r>
            <a:r>
              <a:rPr lang="en-US" sz="2000" dirty="0"/>
              <a:t>for 25% of final </a:t>
            </a:r>
            <a:r>
              <a:rPr lang="en-US" sz="2000" dirty="0" smtClean="0"/>
              <a:t>grade</a:t>
            </a:r>
            <a:endParaRPr lang="en-US" sz="2000" dirty="0"/>
          </a:p>
          <a:p>
            <a:pPr>
              <a:lnSpc>
                <a:spcPct val="80000"/>
              </a:lnSpc>
            </a:pPr>
            <a:endParaRPr lang="en-US" sz="2000" dirty="0"/>
          </a:p>
          <a:p>
            <a:pPr>
              <a:lnSpc>
                <a:spcPct val="80000"/>
              </a:lnSpc>
            </a:pPr>
            <a:r>
              <a:rPr lang="en-US" sz="2000" dirty="0"/>
              <a:t>Your work on Final Project to start no later than April 4:</a:t>
            </a:r>
          </a:p>
          <a:p>
            <a:pPr lvl="1">
              <a:lnSpc>
                <a:spcPct val="80000"/>
              </a:lnSpc>
            </a:pPr>
            <a:endParaRPr lang="en-US" sz="1800" dirty="0"/>
          </a:p>
          <a:p>
            <a:pPr lvl="1">
              <a:lnSpc>
                <a:spcPct val="80000"/>
              </a:lnSpc>
            </a:pPr>
            <a:r>
              <a:rPr lang="en-US" sz="1800" dirty="0"/>
              <a:t>It is an individual project or outcome of a 2- or 3-student team</a:t>
            </a:r>
          </a:p>
          <a:p>
            <a:pPr lvl="1">
              <a:lnSpc>
                <a:spcPct val="80000"/>
              </a:lnSpc>
            </a:pPr>
            <a:endParaRPr lang="en-US" sz="1800" dirty="0"/>
          </a:p>
          <a:p>
            <a:pPr lvl="1">
              <a:lnSpc>
                <a:spcPct val="80000"/>
              </a:lnSpc>
            </a:pPr>
            <a:r>
              <a:rPr lang="en-US" sz="1800" dirty="0"/>
              <a:t>You choose a problem that suites your research or interests</a:t>
            </a:r>
          </a:p>
          <a:p>
            <a:pPr lvl="3">
              <a:lnSpc>
                <a:spcPct val="80000"/>
              </a:lnSpc>
            </a:pPr>
            <a:endParaRPr lang="en-US" sz="1200" dirty="0"/>
          </a:p>
          <a:p>
            <a:pPr lvl="1">
              <a:lnSpc>
                <a:spcPct val="150000"/>
              </a:lnSpc>
            </a:pPr>
            <a:r>
              <a:rPr lang="en-US" sz="1800" dirty="0"/>
              <a:t>I encourage you to tackle a meaningful problem</a:t>
            </a:r>
          </a:p>
          <a:p>
            <a:pPr lvl="2">
              <a:lnSpc>
                <a:spcPct val="80000"/>
              </a:lnSpc>
            </a:pPr>
            <a:r>
              <a:rPr lang="en-US" sz="1600" dirty="0"/>
              <a:t>Attempt to solve a useful problem rather than a problem that you are confident that you can solve</a:t>
            </a:r>
          </a:p>
          <a:p>
            <a:pPr lvl="2">
              <a:lnSpc>
                <a:spcPct val="80000"/>
              </a:lnSpc>
            </a:pPr>
            <a:r>
              <a:rPr lang="en-US" sz="1600" dirty="0"/>
              <a:t>Projects that are not successful are ok, provided you aim high enough and demonstrate good </a:t>
            </a:r>
            <a:r>
              <a:rPr lang="en-US" sz="1600" dirty="0" smtClean="0"/>
              <a:t>progress</a:t>
            </a:r>
          </a:p>
          <a:p>
            <a:pPr lvl="3">
              <a:lnSpc>
                <a:spcPct val="80000"/>
              </a:lnSpc>
            </a:pPr>
            <a:r>
              <a:rPr lang="en-US" sz="1400" dirty="0" smtClean="0"/>
              <a:t>“demonstrate good progress”: we’ll look at your git history to understand level of effort and progress towards goal</a:t>
            </a:r>
            <a:endParaRPr lang="en-US" sz="1400" dirty="0"/>
          </a:p>
          <a:p>
            <a:pPr lvl="2">
              <a:lnSpc>
                <a:spcPct val="80000"/>
              </a:lnSpc>
            </a:pPr>
            <a:endParaRPr lang="en-US" sz="1600" dirty="0"/>
          </a:p>
          <a:p>
            <a:pPr lvl="1">
              <a:lnSpc>
                <a:spcPct val="80000"/>
              </a:lnSpc>
            </a:pPr>
            <a:endParaRPr lang="en-US" sz="1800" dirty="0"/>
          </a:p>
        </p:txBody>
      </p:sp>
      <p:sp>
        <p:nvSpPr>
          <p:cNvPr id="3" name="Slide Number Placeholder 2">
            <a:extLst>
              <a:ext uri="{FF2B5EF4-FFF2-40B4-BE49-F238E27FC236}">
                <a16:creationId xmlns:a16="http://schemas.microsoft.com/office/drawing/2014/main" id="{25F6FC5A-BD13-468E-B2C0-E717717C9D81}"/>
              </a:ext>
            </a:extLst>
          </p:cNvPr>
          <p:cNvSpPr>
            <a:spLocks noGrp="1"/>
          </p:cNvSpPr>
          <p:nvPr>
            <p:ph type="sldNum" sz="quarter" idx="12"/>
          </p:nvPr>
        </p:nvSpPr>
        <p:spPr/>
        <p:txBody>
          <a:bodyPr/>
          <a:lstStyle/>
          <a:p>
            <a:fld id="{67D2203D-769A-4D5A-AE4C-EA73FDE6A130}" type="slidenum">
              <a:rPr lang="en-US" smtClean="0"/>
              <a:t>5</a:t>
            </a:fld>
            <a:endParaRPr lang="en-US"/>
          </a:p>
        </p:txBody>
      </p:sp>
    </p:spTree>
    <p:extLst>
      <p:ext uri="{BB962C8B-B14F-4D97-AF65-F5344CB8AC3E}">
        <p14:creationId xmlns:p14="http://schemas.microsoft.com/office/powerpoint/2010/main" val="76741576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p:cNvSpPr>
            <a:spLocks noGrp="1" noChangeArrowheads="1"/>
          </p:cNvSpPr>
          <p:nvPr>
            <p:ph type="title"/>
          </p:nvPr>
        </p:nvSpPr>
        <p:spPr/>
        <p:txBody>
          <a:bodyPr/>
          <a:lstStyle/>
          <a:p>
            <a:pPr eaLnBrk="1" hangingPunct="1">
              <a:defRPr/>
            </a:pPr>
            <a:r>
              <a:rPr lang="en-US" dirty="0"/>
              <a:t>Parallel Reduction Complexity</a:t>
            </a:r>
          </a:p>
        </p:txBody>
      </p:sp>
      <p:sp>
        <p:nvSpPr>
          <p:cNvPr id="33796" name="Rectangle 3"/>
          <p:cNvSpPr>
            <a:spLocks noGrp="1" noChangeArrowheads="1"/>
          </p:cNvSpPr>
          <p:nvPr>
            <p:ph idx="1"/>
          </p:nvPr>
        </p:nvSpPr>
        <p:spPr/>
        <p:txBody>
          <a:bodyPr/>
          <a:lstStyle/>
          <a:p>
            <a:pPr>
              <a:lnSpc>
                <a:spcPct val="90000"/>
              </a:lnSpc>
            </a:pPr>
            <a:r>
              <a:rPr lang="en-US" sz="1800" dirty="0"/>
              <a:t>Assume that the number of elements in array is of the form </a:t>
            </a:r>
            <a:r>
              <a:rPr lang="en-US" sz="1800" i="1" dirty="0"/>
              <a:t>N</a:t>
            </a:r>
            <a:r>
              <a:rPr lang="en-US" sz="1800" dirty="0"/>
              <a:t>=2</a:t>
            </a:r>
            <a:r>
              <a:rPr lang="en-US" sz="1800" i="1" baseline="30000" dirty="0"/>
              <a:t>D</a:t>
            </a:r>
            <a:endParaRPr lang="en-US" sz="1800" dirty="0"/>
          </a:p>
          <a:p>
            <a:pPr lvl="1">
              <a:lnSpc>
                <a:spcPct val="90000"/>
              </a:lnSpc>
            </a:pPr>
            <a:endParaRPr lang="en-US" sz="1400" dirty="0"/>
          </a:p>
          <a:p>
            <a:pPr lvl="1">
              <a:lnSpc>
                <a:spcPct val="90000"/>
              </a:lnSpc>
            </a:pPr>
            <a:endParaRPr lang="en-US" sz="1400" dirty="0"/>
          </a:p>
          <a:p>
            <a:pPr eaLnBrk="1" hangingPunct="1">
              <a:lnSpc>
                <a:spcPct val="90000"/>
              </a:lnSpc>
            </a:pPr>
            <a:r>
              <a:rPr lang="en-US" sz="1800" dirty="0">
                <a:solidFill>
                  <a:schemeClr val="accent2"/>
                </a:solidFill>
              </a:rPr>
              <a:t>Log </a:t>
            </a:r>
            <a:r>
              <a:rPr lang="en-US" sz="1800" i="1" dirty="0">
                <a:solidFill>
                  <a:schemeClr val="accent2"/>
                </a:solidFill>
              </a:rPr>
              <a:t>N</a:t>
            </a:r>
            <a:r>
              <a:rPr lang="en-US" sz="1800" dirty="0"/>
              <a:t> parallel stages, each stage </a:t>
            </a:r>
            <a:r>
              <a:rPr lang="en-US" sz="1800" i="1" dirty="0"/>
              <a:t>S</a:t>
            </a:r>
            <a:r>
              <a:rPr lang="en-US" sz="1800" dirty="0"/>
              <a:t> requires </a:t>
            </a:r>
            <a:r>
              <a:rPr lang="en-US" sz="1800" i="1" dirty="0"/>
              <a:t>N</a:t>
            </a:r>
            <a:r>
              <a:rPr lang="en-US" sz="1800" dirty="0"/>
              <a:t>/2</a:t>
            </a:r>
            <a:r>
              <a:rPr lang="en-US" sz="1800" i="1" baseline="30000" dirty="0"/>
              <a:t>S</a:t>
            </a:r>
            <a:r>
              <a:rPr lang="en-US" sz="1800" dirty="0"/>
              <a:t> independent ops</a:t>
            </a:r>
          </a:p>
          <a:p>
            <a:pPr lvl="1" eaLnBrk="1" hangingPunct="1">
              <a:lnSpc>
                <a:spcPct val="90000"/>
              </a:lnSpc>
            </a:pPr>
            <a:r>
              <a:rPr lang="en-US" sz="1600" dirty="0">
                <a:solidFill>
                  <a:schemeClr val="accent2"/>
                </a:solidFill>
              </a:rPr>
              <a:t>Stage Complexity </a:t>
            </a:r>
            <a:r>
              <a:rPr lang="en-US" sz="1600" dirty="0"/>
              <a:t>is O(log </a:t>
            </a:r>
            <a:r>
              <a:rPr lang="en-US" sz="1600" i="1" dirty="0"/>
              <a:t>N</a:t>
            </a:r>
            <a:r>
              <a:rPr lang="en-US" sz="1600" dirty="0"/>
              <a:t>)</a:t>
            </a:r>
          </a:p>
          <a:p>
            <a:pPr lvl="1">
              <a:lnSpc>
                <a:spcPct val="90000"/>
              </a:lnSpc>
            </a:pPr>
            <a:endParaRPr lang="en-US" sz="1400" dirty="0"/>
          </a:p>
          <a:p>
            <a:pPr lvl="1">
              <a:lnSpc>
                <a:spcPct val="90000"/>
              </a:lnSpc>
            </a:pPr>
            <a:endParaRPr lang="en-US" sz="1400" dirty="0"/>
          </a:p>
          <a:p>
            <a:pPr eaLnBrk="1" hangingPunct="1">
              <a:lnSpc>
                <a:spcPct val="90000"/>
              </a:lnSpc>
            </a:pPr>
            <a:r>
              <a:rPr lang="en-US" sz="1800" dirty="0"/>
              <a:t>For </a:t>
            </a:r>
            <a:r>
              <a:rPr lang="en-US" sz="1800" i="1" dirty="0"/>
              <a:t>N</a:t>
            </a:r>
            <a:r>
              <a:rPr lang="en-US" sz="1800" dirty="0"/>
              <a:t>=2</a:t>
            </a:r>
            <a:r>
              <a:rPr lang="en-US" sz="1800" i="1" baseline="30000" dirty="0"/>
              <a:t>D</a:t>
            </a:r>
            <a:r>
              <a:rPr lang="en-US" sz="1800" dirty="0"/>
              <a:t>, approach requires a total of </a:t>
            </a:r>
            <a:r>
              <a:rPr lang="en-US" sz="1800" dirty="0">
                <a:sym typeface="Symbol" pitchFamily="18" charset="2"/>
              </a:rPr>
              <a:t></a:t>
            </a:r>
            <a:r>
              <a:rPr lang="en-US" sz="1800" i="1" baseline="-25000" dirty="0">
                <a:sym typeface="Symbol" pitchFamily="18" charset="2"/>
              </a:rPr>
              <a:t>S</a:t>
            </a:r>
            <a:r>
              <a:rPr lang="en-US" sz="1800" baseline="-25000" dirty="0">
                <a:sym typeface="Symbol" pitchFamily="18" charset="2"/>
              </a:rPr>
              <a:t>[1..</a:t>
            </a:r>
            <a:r>
              <a:rPr lang="en-US" sz="1800" i="1" baseline="-25000" dirty="0">
                <a:sym typeface="Symbol" pitchFamily="18" charset="2"/>
              </a:rPr>
              <a:t>D</a:t>
            </a:r>
            <a:r>
              <a:rPr lang="en-US" sz="1800" baseline="-25000" dirty="0">
                <a:sym typeface="Symbol" pitchFamily="18" charset="2"/>
              </a:rPr>
              <a:t>]</a:t>
            </a:r>
            <a:r>
              <a:rPr lang="en-US" sz="1800" dirty="0"/>
              <a:t>2</a:t>
            </a:r>
            <a:r>
              <a:rPr lang="en-US" sz="1800" i="1" baseline="30000" dirty="0"/>
              <a:t>D</a:t>
            </a:r>
            <a:r>
              <a:rPr lang="en-US" sz="1800" baseline="30000" dirty="0"/>
              <a:t>-</a:t>
            </a:r>
            <a:r>
              <a:rPr lang="en-US" sz="1800" i="1" baseline="30000" dirty="0"/>
              <a:t>S</a:t>
            </a:r>
            <a:r>
              <a:rPr lang="en-US" sz="1800" dirty="0"/>
              <a:t> = </a:t>
            </a:r>
            <a:r>
              <a:rPr lang="en-US" sz="1800" i="1" dirty="0"/>
              <a:t>N</a:t>
            </a:r>
            <a:r>
              <a:rPr lang="en-US" sz="1800" dirty="0"/>
              <a:t>-1 operations </a:t>
            </a:r>
          </a:p>
          <a:p>
            <a:pPr lvl="1" eaLnBrk="1" hangingPunct="1">
              <a:lnSpc>
                <a:spcPct val="90000"/>
              </a:lnSpc>
            </a:pPr>
            <a:r>
              <a:rPr lang="en-US" sz="1600" dirty="0">
                <a:solidFill>
                  <a:schemeClr val="accent2"/>
                </a:solidFill>
              </a:rPr>
              <a:t>Work Complexity </a:t>
            </a:r>
            <a:r>
              <a:rPr lang="en-US" sz="1600" dirty="0"/>
              <a:t>is O(</a:t>
            </a:r>
            <a:r>
              <a:rPr lang="en-US" sz="1600" i="1" dirty="0"/>
              <a:t>N</a:t>
            </a:r>
            <a:r>
              <a:rPr lang="en-US" sz="1600" dirty="0"/>
              <a:t>)</a:t>
            </a:r>
            <a:r>
              <a:rPr lang="en-US" sz="1600" dirty="0">
                <a:solidFill>
                  <a:schemeClr val="accent2"/>
                </a:solidFill>
              </a:rPr>
              <a:t> </a:t>
            </a:r>
            <a:r>
              <a:rPr lang="en-US" sz="1600" dirty="0"/>
              <a:t>– It is </a:t>
            </a:r>
            <a:r>
              <a:rPr lang="en-US" sz="1600" dirty="0">
                <a:solidFill>
                  <a:schemeClr val="accent2"/>
                </a:solidFill>
              </a:rPr>
              <a:t>work-efficient</a:t>
            </a:r>
            <a:r>
              <a:rPr lang="en-US" sz="1600" dirty="0"/>
              <a:t> </a:t>
            </a:r>
          </a:p>
          <a:p>
            <a:pPr lvl="1" eaLnBrk="1" hangingPunct="1">
              <a:lnSpc>
                <a:spcPct val="90000"/>
              </a:lnSpc>
            </a:pPr>
            <a:r>
              <a:rPr lang="en-US" sz="1600" dirty="0"/>
              <a:t>That is,  it does not perform more operations than a sequential algorithm</a:t>
            </a:r>
          </a:p>
          <a:p>
            <a:pPr lvl="1">
              <a:lnSpc>
                <a:spcPct val="90000"/>
              </a:lnSpc>
            </a:pPr>
            <a:endParaRPr lang="en-US" sz="1400" dirty="0"/>
          </a:p>
          <a:p>
            <a:pPr lvl="1">
              <a:lnSpc>
                <a:spcPct val="90000"/>
              </a:lnSpc>
            </a:pPr>
            <a:endParaRPr lang="en-US" sz="1400" dirty="0"/>
          </a:p>
          <a:p>
            <a:pPr eaLnBrk="1" hangingPunct="1">
              <a:lnSpc>
                <a:spcPct val="90000"/>
              </a:lnSpc>
            </a:pPr>
            <a:r>
              <a:rPr lang="en-US" sz="1800" dirty="0">
                <a:solidFill>
                  <a:schemeClr val="accent2"/>
                </a:solidFill>
              </a:rPr>
              <a:t>Time complexity, </a:t>
            </a:r>
            <a:r>
              <a:rPr lang="en-US" sz="1800" dirty="0"/>
              <a:t>for </a:t>
            </a:r>
            <a:r>
              <a:rPr lang="en-US" sz="1800" i="1" dirty="0"/>
              <a:t>P</a:t>
            </a:r>
            <a:r>
              <a:rPr lang="en-US" sz="1800" dirty="0"/>
              <a:t> threads physically in parallel (</a:t>
            </a:r>
            <a:r>
              <a:rPr lang="en-US" sz="1800" i="1" dirty="0"/>
              <a:t>P</a:t>
            </a:r>
            <a:r>
              <a:rPr lang="en-US" sz="1800" dirty="0"/>
              <a:t> processors):  O(</a:t>
            </a:r>
            <a:r>
              <a:rPr lang="en-US" sz="1800" i="1" dirty="0"/>
              <a:t>N</a:t>
            </a:r>
            <a:r>
              <a:rPr lang="en-US" sz="1800" dirty="0"/>
              <a:t>/</a:t>
            </a:r>
            <a:r>
              <a:rPr lang="en-US" sz="1800" i="1" dirty="0"/>
              <a:t>P </a:t>
            </a:r>
            <a:r>
              <a:rPr lang="en-US" sz="1800" dirty="0"/>
              <a:t>+ log </a:t>
            </a:r>
            <a:r>
              <a:rPr lang="en-US" sz="1800" i="1" dirty="0"/>
              <a:t>N</a:t>
            </a:r>
            <a:r>
              <a:rPr lang="en-US" sz="1800" dirty="0"/>
              <a:t>) </a:t>
            </a:r>
          </a:p>
          <a:p>
            <a:pPr lvl="1" eaLnBrk="1" hangingPunct="1">
              <a:lnSpc>
                <a:spcPct val="90000"/>
              </a:lnSpc>
            </a:pPr>
            <a:r>
              <a:rPr lang="en-US" sz="1600" dirty="0"/>
              <a:t>Compare to O(</a:t>
            </a:r>
            <a:r>
              <a:rPr lang="en-US" sz="1600" i="1" dirty="0"/>
              <a:t>N</a:t>
            </a:r>
            <a:r>
              <a:rPr lang="en-US" sz="1600" dirty="0"/>
              <a:t>) for sequential reduction</a:t>
            </a:r>
          </a:p>
          <a:p>
            <a:pPr lvl="1" eaLnBrk="1" hangingPunct="1">
              <a:lnSpc>
                <a:spcPct val="90000"/>
              </a:lnSpc>
            </a:pPr>
            <a:r>
              <a:rPr lang="en-US" sz="1600" dirty="0"/>
              <a:t>In a thread block, N=P, so </a:t>
            </a:r>
            <a:r>
              <a:rPr lang="en-US" sz="1600" dirty="0">
                <a:solidFill>
                  <a:schemeClr val="accent2"/>
                </a:solidFill>
              </a:rPr>
              <a:t>O(log N)</a:t>
            </a:r>
          </a:p>
        </p:txBody>
      </p:sp>
      <p:sp>
        <p:nvSpPr>
          <p:cNvPr id="3379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r" eaLnBrk="1" hangingPunct="1"/>
            <a:fld id="{A1FD767F-7130-4A7C-AE33-D779BFA95C24}" type="slidenum">
              <a:rPr lang="en-US" smtClean="0">
                <a:solidFill>
                  <a:schemeClr val="tx2"/>
                </a:solidFill>
              </a:rPr>
              <a:pPr algn="r" eaLnBrk="1" hangingPunct="1"/>
              <a:t>50</a:t>
            </a:fld>
            <a:endParaRPr lang="en-US" dirty="0">
              <a:solidFill>
                <a:schemeClr val="tx2"/>
              </a:solidFill>
            </a:endParaRPr>
          </a:p>
        </p:txBody>
      </p:sp>
      <p:sp>
        <p:nvSpPr>
          <p:cNvPr id="5" name="Rectangle 4"/>
          <p:cNvSpPr/>
          <p:nvPr/>
        </p:nvSpPr>
        <p:spPr>
          <a:xfrm>
            <a:off x="1600200" y="6627168"/>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210445583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noChangeArrowheads="1"/>
          </p:cNvSpPr>
          <p:nvPr>
            <p:ph type="title"/>
          </p:nvPr>
        </p:nvSpPr>
        <p:spPr/>
        <p:txBody>
          <a:bodyPr/>
          <a:lstStyle/>
          <a:p>
            <a:pPr eaLnBrk="1" hangingPunct="1">
              <a:defRPr/>
            </a:pPr>
            <a:r>
              <a:rPr lang="en-US" dirty="0"/>
              <a:t>What About </a:t>
            </a:r>
            <a:r>
              <a:rPr lang="en-US" i="1" dirty="0"/>
              <a:t>Cost?</a:t>
            </a:r>
          </a:p>
        </p:txBody>
      </p:sp>
      <p:sp>
        <p:nvSpPr>
          <p:cNvPr id="34820" name="Rectangle 3"/>
          <p:cNvSpPr>
            <a:spLocks noGrp="1" noChangeArrowheads="1"/>
          </p:cNvSpPr>
          <p:nvPr>
            <p:ph idx="1"/>
          </p:nvPr>
        </p:nvSpPr>
        <p:spPr/>
        <p:txBody>
          <a:bodyPr/>
          <a:lstStyle/>
          <a:p>
            <a:pPr eaLnBrk="1" hangingPunct="1">
              <a:lnSpc>
                <a:spcPct val="90000"/>
              </a:lnSpc>
            </a:pPr>
            <a:r>
              <a:rPr lang="en-US" sz="2000" i="1" dirty="0"/>
              <a:t>Cost</a:t>
            </a:r>
            <a:r>
              <a:rPr lang="en-US" sz="2000" dirty="0"/>
              <a:t> of a parallel algorithm is processors </a:t>
            </a:r>
            <a:r>
              <a:rPr lang="en-US" sz="2000" dirty="0">
                <a:cs typeface="Arial" charset="0"/>
              </a:rPr>
              <a:t>×</a:t>
            </a:r>
            <a:r>
              <a:rPr lang="en-US" sz="2000" dirty="0"/>
              <a:t> time complexity</a:t>
            </a:r>
          </a:p>
          <a:p>
            <a:pPr lvl="1" eaLnBrk="1" hangingPunct="1">
              <a:lnSpc>
                <a:spcPct val="90000"/>
              </a:lnSpc>
            </a:pPr>
            <a:r>
              <a:rPr lang="en-US" sz="1800" dirty="0"/>
              <a:t>Allocate threads instead of processors: O(</a:t>
            </a:r>
            <a:r>
              <a:rPr lang="en-US" sz="1800" i="1" dirty="0"/>
              <a:t>N</a:t>
            </a:r>
            <a:r>
              <a:rPr lang="en-US" sz="1800" dirty="0"/>
              <a:t>) threads</a:t>
            </a:r>
          </a:p>
          <a:p>
            <a:pPr lvl="1" eaLnBrk="1" hangingPunct="1">
              <a:lnSpc>
                <a:spcPct val="90000"/>
              </a:lnSpc>
            </a:pPr>
            <a:r>
              <a:rPr lang="en-US" sz="1800" dirty="0"/>
              <a:t>Time complexity is O(log </a:t>
            </a:r>
            <a:r>
              <a:rPr lang="en-US" sz="1800" i="1" dirty="0"/>
              <a:t>N</a:t>
            </a:r>
            <a:r>
              <a:rPr lang="en-US" sz="1800" dirty="0"/>
              <a:t>), so </a:t>
            </a:r>
            <a:r>
              <a:rPr lang="en-US" sz="1800" i="1" dirty="0"/>
              <a:t>cost</a:t>
            </a:r>
            <a:r>
              <a:rPr lang="en-US" sz="1800" dirty="0"/>
              <a:t> is O(</a:t>
            </a:r>
            <a:r>
              <a:rPr lang="en-US" sz="1800" i="1" dirty="0"/>
              <a:t>N</a:t>
            </a:r>
            <a:r>
              <a:rPr lang="en-US" sz="1800" dirty="0"/>
              <a:t> log </a:t>
            </a:r>
            <a:r>
              <a:rPr lang="en-US" sz="1800" i="1" dirty="0"/>
              <a:t>N</a:t>
            </a:r>
            <a:r>
              <a:rPr lang="en-US" sz="1800" dirty="0"/>
              <a:t>) : </a:t>
            </a:r>
            <a:r>
              <a:rPr lang="en-US" sz="1800" dirty="0">
                <a:solidFill>
                  <a:schemeClr val="accent2"/>
                </a:solidFill>
              </a:rPr>
              <a:t>not cost efficient!</a:t>
            </a:r>
          </a:p>
          <a:p>
            <a:pPr lvl="1" eaLnBrk="1" hangingPunct="1">
              <a:lnSpc>
                <a:spcPct val="90000"/>
              </a:lnSpc>
            </a:pPr>
            <a:endParaRPr lang="en-US" sz="1800" dirty="0"/>
          </a:p>
          <a:p>
            <a:pPr lvl="1" eaLnBrk="1" hangingPunct="1">
              <a:lnSpc>
                <a:spcPct val="90000"/>
              </a:lnSpc>
            </a:pPr>
            <a:endParaRPr lang="en-US" sz="1800" dirty="0"/>
          </a:p>
          <a:p>
            <a:pPr eaLnBrk="1" hangingPunct="1">
              <a:lnSpc>
                <a:spcPct val="90000"/>
              </a:lnSpc>
            </a:pPr>
            <a:r>
              <a:rPr lang="en-US" sz="2000" dirty="0"/>
              <a:t>Brent’s theorem suggests O(</a:t>
            </a:r>
            <a:r>
              <a:rPr lang="en-US" sz="2000" i="1" dirty="0"/>
              <a:t>N</a:t>
            </a:r>
            <a:r>
              <a:rPr lang="en-US" sz="2000" dirty="0"/>
              <a:t>/log </a:t>
            </a:r>
            <a:r>
              <a:rPr lang="en-US" sz="2000" i="1" dirty="0"/>
              <a:t>N</a:t>
            </a:r>
            <a:r>
              <a:rPr lang="en-US" sz="2000" dirty="0"/>
              <a:t>) threads</a:t>
            </a:r>
          </a:p>
          <a:p>
            <a:pPr lvl="1" eaLnBrk="1" hangingPunct="1">
              <a:lnSpc>
                <a:spcPct val="90000"/>
              </a:lnSpc>
            </a:pPr>
            <a:r>
              <a:rPr lang="en-US" sz="1800" dirty="0"/>
              <a:t>Each thread does O(log </a:t>
            </a:r>
            <a:r>
              <a:rPr lang="en-US" sz="1800" i="1" dirty="0"/>
              <a:t>N</a:t>
            </a:r>
            <a:r>
              <a:rPr lang="en-US" sz="1800" dirty="0"/>
              <a:t>) sequential work</a:t>
            </a:r>
          </a:p>
          <a:p>
            <a:pPr lvl="1" eaLnBrk="1" hangingPunct="1">
              <a:lnSpc>
                <a:spcPct val="90000"/>
              </a:lnSpc>
            </a:pPr>
            <a:r>
              <a:rPr lang="en-US" sz="1800" dirty="0"/>
              <a:t>Then all O(</a:t>
            </a:r>
            <a:r>
              <a:rPr lang="en-US" sz="1800" i="1" dirty="0"/>
              <a:t>N</a:t>
            </a:r>
            <a:r>
              <a:rPr lang="en-US" sz="1800" dirty="0"/>
              <a:t>/log </a:t>
            </a:r>
            <a:r>
              <a:rPr lang="en-US" sz="1800" i="1" dirty="0"/>
              <a:t>N</a:t>
            </a:r>
            <a:r>
              <a:rPr lang="en-US" sz="1800" dirty="0"/>
              <a:t>) threads cooperate for O(log </a:t>
            </a:r>
            <a:r>
              <a:rPr lang="en-US" sz="1800" i="1" dirty="0"/>
              <a:t>N</a:t>
            </a:r>
            <a:r>
              <a:rPr lang="en-US" sz="1800" dirty="0"/>
              <a:t>) stages</a:t>
            </a:r>
          </a:p>
          <a:p>
            <a:pPr lvl="1" eaLnBrk="1" hangingPunct="1">
              <a:lnSpc>
                <a:spcPct val="90000"/>
              </a:lnSpc>
            </a:pPr>
            <a:r>
              <a:rPr lang="en-US" sz="1800" dirty="0"/>
              <a:t>Cost = O((</a:t>
            </a:r>
            <a:r>
              <a:rPr lang="en-US" sz="1800" i="1" dirty="0"/>
              <a:t>N</a:t>
            </a:r>
            <a:r>
              <a:rPr lang="en-US" sz="1800" dirty="0"/>
              <a:t>/log </a:t>
            </a:r>
            <a:r>
              <a:rPr lang="en-US" sz="1800" i="1" dirty="0"/>
              <a:t>N</a:t>
            </a:r>
            <a:r>
              <a:rPr lang="en-US" sz="1800" dirty="0"/>
              <a:t>) * log </a:t>
            </a:r>
            <a:r>
              <a:rPr lang="en-US" sz="1800" i="1" dirty="0"/>
              <a:t>N</a:t>
            </a:r>
            <a:r>
              <a:rPr lang="en-US" sz="1800" dirty="0"/>
              <a:t>) = O(</a:t>
            </a:r>
            <a:r>
              <a:rPr lang="en-US" sz="1800" i="1" dirty="0"/>
              <a:t>N</a:t>
            </a:r>
            <a:r>
              <a:rPr lang="en-US" sz="1800" dirty="0"/>
              <a:t>) </a:t>
            </a:r>
            <a:r>
              <a:rPr lang="en-US" sz="1800" dirty="0">
                <a:sym typeface="Wingdings" pitchFamily="2" charset="2"/>
              </a:rPr>
              <a:t> cost efficient</a:t>
            </a:r>
            <a:endParaRPr lang="en-US" sz="1800" dirty="0"/>
          </a:p>
          <a:p>
            <a:pPr eaLnBrk="1" hangingPunct="1">
              <a:lnSpc>
                <a:spcPct val="90000"/>
              </a:lnSpc>
              <a:buFontTx/>
              <a:buNone/>
            </a:pPr>
            <a:r>
              <a:rPr lang="en-US" sz="2000" dirty="0"/>
              <a:t>	</a:t>
            </a:r>
          </a:p>
          <a:p>
            <a:pPr eaLnBrk="1" hangingPunct="1">
              <a:lnSpc>
                <a:spcPct val="90000"/>
              </a:lnSpc>
              <a:buFontTx/>
              <a:buNone/>
            </a:pPr>
            <a:endParaRPr lang="en-US" sz="2000" dirty="0"/>
          </a:p>
          <a:p>
            <a:pPr eaLnBrk="1" hangingPunct="1">
              <a:lnSpc>
                <a:spcPct val="90000"/>
              </a:lnSpc>
            </a:pPr>
            <a:r>
              <a:rPr lang="en-US" sz="2000" dirty="0"/>
              <a:t>Sometimes called </a:t>
            </a:r>
            <a:r>
              <a:rPr lang="en-US" sz="2000" i="1" dirty="0"/>
              <a:t>algorithm cascading</a:t>
            </a:r>
          </a:p>
          <a:p>
            <a:pPr lvl="1" eaLnBrk="1" hangingPunct="1">
              <a:lnSpc>
                <a:spcPct val="90000"/>
              </a:lnSpc>
            </a:pPr>
            <a:r>
              <a:rPr lang="en-US" sz="1800" dirty="0"/>
              <a:t>Can lead to significant speedups in practice</a:t>
            </a:r>
          </a:p>
        </p:txBody>
      </p:sp>
      <p:sp>
        <p:nvSpPr>
          <p:cNvPr id="3481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r" eaLnBrk="1" hangingPunct="1"/>
            <a:fld id="{068DB5E3-F540-4C4E-8DDC-27CCFCA5703B}" type="slidenum">
              <a:rPr lang="en-US" smtClean="0">
                <a:solidFill>
                  <a:schemeClr val="tx2"/>
                </a:solidFill>
              </a:rPr>
              <a:pPr algn="r" eaLnBrk="1" hangingPunct="1"/>
              <a:t>51</a:t>
            </a:fld>
            <a:endParaRPr lang="en-US" dirty="0">
              <a:solidFill>
                <a:schemeClr val="tx2"/>
              </a:solidFill>
            </a:endParaRPr>
          </a:p>
        </p:txBody>
      </p:sp>
      <p:sp>
        <p:nvSpPr>
          <p:cNvPr id="5" name="Rectangle 4"/>
          <p:cNvSpPr/>
          <p:nvPr/>
        </p:nvSpPr>
        <p:spPr>
          <a:xfrm>
            <a:off x="1600200" y="6627168"/>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375644536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p:txBody>
          <a:bodyPr/>
          <a:lstStyle/>
          <a:p>
            <a:pPr eaLnBrk="1" hangingPunct="1">
              <a:defRPr/>
            </a:pPr>
            <a:r>
              <a:rPr lang="en-US" dirty="0"/>
              <a:t>Algorithm Cascading</a:t>
            </a:r>
          </a:p>
        </p:txBody>
      </p:sp>
      <p:sp>
        <p:nvSpPr>
          <p:cNvPr id="35844" name="Rectangle 3"/>
          <p:cNvSpPr>
            <a:spLocks noGrp="1" noChangeArrowheads="1"/>
          </p:cNvSpPr>
          <p:nvPr>
            <p:ph idx="1"/>
          </p:nvPr>
        </p:nvSpPr>
        <p:spPr/>
        <p:txBody>
          <a:bodyPr/>
          <a:lstStyle/>
          <a:p>
            <a:pPr eaLnBrk="1" hangingPunct="1">
              <a:lnSpc>
                <a:spcPct val="90000"/>
              </a:lnSpc>
            </a:pPr>
            <a:r>
              <a:rPr lang="en-US" sz="2000" dirty="0"/>
              <a:t>Combine sequential and parallel reduction</a:t>
            </a:r>
          </a:p>
          <a:p>
            <a:pPr lvl="1" eaLnBrk="1" hangingPunct="1">
              <a:lnSpc>
                <a:spcPct val="90000"/>
              </a:lnSpc>
            </a:pPr>
            <a:r>
              <a:rPr lang="en-US" sz="1800" dirty="0"/>
              <a:t>Each thread loads and sums multiple elements into shared memory</a:t>
            </a:r>
          </a:p>
          <a:p>
            <a:pPr lvl="1" eaLnBrk="1" hangingPunct="1">
              <a:lnSpc>
                <a:spcPct val="90000"/>
              </a:lnSpc>
            </a:pPr>
            <a:r>
              <a:rPr lang="en-US" sz="1800" dirty="0"/>
              <a:t>Tree-based reduction in shared memory</a:t>
            </a:r>
          </a:p>
          <a:p>
            <a:pPr lvl="1" eaLnBrk="1" hangingPunct="1">
              <a:lnSpc>
                <a:spcPct val="90000"/>
              </a:lnSpc>
            </a:pPr>
            <a:endParaRPr lang="en-US" sz="1800" dirty="0"/>
          </a:p>
          <a:p>
            <a:pPr eaLnBrk="1" hangingPunct="1">
              <a:lnSpc>
                <a:spcPct val="90000"/>
              </a:lnSpc>
            </a:pPr>
            <a:r>
              <a:rPr lang="en-US" sz="2000" dirty="0"/>
              <a:t>Brent’s theorem says each thread should sum O(log N) elements</a:t>
            </a:r>
          </a:p>
          <a:p>
            <a:pPr lvl="1" eaLnBrk="1" hangingPunct="1">
              <a:lnSpc>
                <a:spcPct val="90000"/>
              </a:lnSpc>
            </a:pPr>
            <a:r>
              <a:rPr lang="en-US" sz="1800" dirty="0"/>
              <a:t>i.e. 1024 or 2048 elements per block vs. 256</a:t>
            </a:r>
          </a:p>
          <a:p>
            <a:pPr lvl="1" eaLnBrk="1" hangingPunct="1">
              <a:lnSpc>
                <a:spcPct val="90000"/>
              </a:lnSpc>
            </a:pPr>
            <a:endParaRPr lang="en-US" sz="1800" dirty="0"/>
          </a:p>
          <a:p>
            <a:pPr eaLnBrk="1" hangingPunct="1">
              <a:lnSpc>
                <a:spcPct val="90000"/>
              </a:lnSpc>
            </a:pPr>
            <a:r>
              <a:rPr lang="en-US" sz="2000" dirty="0"/>
              <a:t>Probably beneficial to push it even further</a:t>
            </a:r>
          </a:p>
          <a:p>
            <a:pPr lvl="1" eaLnBrk="1" hangingPunct="1">
              <a:lnSpc>
                <a:spcPct val="90000"/>
              </a:lnSpc>
            </a:pPr>
            <a:r>
              <a:rPr lang="en-US" sz="1800" dirty="0"/>
              <a:t>Possibly better latency hiding with more work per thread</a:t>
            </a:r>
          </a:p>
          <a:p>
            <a:pPr lvl="1" eaLnBrk="1" hangingPunct="1">
              <a:lnSpc>
                <a:spcPct val="90000"/>
              </a:lnSpc>
            </a:pPr>
            <a:r>
              <a:rPr lang="en-US" sz="1800" dirty="0"/>
              <a:t>More threads per block reduces levels in tree of recursive kernel invocations </a:t>
            </a:r>
          </a:p>
          <a:p>
            <a:pPr lvl="1" eaLnBrk="1" hangingPunct="1">
              <a:lnSpc>
                <a:spcPct val="90000"/>
              </a:lnSpc>
            </a:pPr>
            <a:r>
              <a:rPr lang="en-US" sz="1800" dirty="0"/>
              <a:t>High kernel launch overhead in last levels with few blocks</a:t>
            </a:r>
          </a:p>
          <a:p>
            <a:pPr lvl="1" eaLnBrk="1" hangingPunct="1">
              <a:lnSpc>
                <a:spcPct val="90000"/>
              </a:lnSpc>
            </a:pPr>
            <a:endParaRPr lang="en-US" sz="1800" dirty="0"/>
          </a:p>
          <a:p>
            <a:pPr eaLnBrk="1" hangingPunct="1">
              <a:lnSpc>
                <a:spcPct val="90000"/>
              </a:lnSpc>
            </a:pPr>
            <a:r>
              <a:rPr lang="en-US" sz="2000" dirty="0"/>
              <a:t>On G80, best performance with 64-256 blocks of 128 threads</a:t>
            </a:r>
          </a:p>
          <a:p>
            <a:pPr lvl="1" eaLnBrk="1" hangingPunct="1">
              <a:lnSpc>
                <a:spcPct val="90000"/>
              </a:lnSpc>
            </a:pPr>
            <a:r>
              <a:rPr lang="en-US" sz="1800" dirty="0"/>
              <a:t>1024-4096 elements per </a:t>
            </a:r>
            <a:r>
              <a:rPr lang="en-US" sz="1800" i="1" dirty="0"/>
              <a:t>thread</a:t>
            </a:r>
          </a:p>
        </p:txBody>
      </p:sp>
      <p:sp>
        <p:nvSpPr>
          <p:cNvPr id="3584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r" eaLnBrk="1" hangingPunct="1"/>
            <a:fld id="{FD3F05F3-7C55-4DBB-BD76-8C733E2F4968}" type="slidenum">
              <a:rPr lang="en-US" smtClean="0">
                <a:solidFill>
                  <a:schemeClr val="tx2"/>
                </a:solidFill>
              </a:rPr>
              <a:pPr algn="r" eaLnBrk="1" hangingPunct="1"/>
              <a:t>52</a:t>
            </a:fld>
            <a:endParaRPr lang="en-US" dirty="0">
              <a:solidFill>
                <a:schemeClr val="tx2"/>
              </a:solidFill>
            </a:endParaRPr>
          </a:p>
        </p:txBody>
      </p:sp>
      <p:sp>
        <p:nvSpPr>
          <p:cNvPr id="5" name="Rectangle 4"/>
          <p:cNvSpPr/>
          <p:nvPr/>
        </p:nvSpPr>
        <p:spPr>
          <a:xfrm>
            <a:off x="1600200" y="6627168"/>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349575680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p:txBody>
          <a:bodyPr/>
          <a:lstStyle/>
          <a:p>
            <a:pPr eaLnBrk="1" hangingPunct="1">
              <a:defRPr/>
            </a:pPr>
            <a:r>
              <a:rPr lang="en-US" sz="3200" dirty="0"/>
              <a:t>Kernel 7, Comments</a:t>
            </a:r>
          </a:p>
        </p:txBody>
      </p:sp>
      <p:sp>
        <p:nvSpPr>
          <p:cNvPr id="41988" name="Rectangle 3"/>
          <p:cNvSpPr>
            <a:spLocks noGrp="1" noChangeArrowheads="1"/>
          </p:cNvSpPr>
          <p:nvPr>
            <p:ph idx="1"/>
          </p:nvPr>
        </p:nvSpPr>
        <p:spPr/>
        <p:txBody>
          <a:bodyPr/>
          <a:lstStyle/>
          <a:p>
            <a:pPr eaLnBrk="1" hangingPunct="1"/>
            <a:r>
              <a:rPr lang="en-US" sz="2000" dirty="0"/>
              <a:t>For the first six kernels a large number of blocks was used to “tile” the array </a:t>
            </a:r>
          </a:p>
          <a:p>
            <a:pPr lvl="1"/>
            <a:endParaRPr lang="en-US" sz="1600" dirty="0"/>
          </a:p>
          <a:p>
            <a:pPr lvl="1"/>
            <a:endParaRPr lang="en-US" sz="1600" dirty="0"/>
          </a:p>
          <a:p>
            <a:pPr eaLnBrk="1" hangingPunct="1"/>
            <a:r>
              <a:rPr lang="en-US" sz="2000" dirty="0"/>
              <a:t>Kernel 7: reduce the number of blocks and have a thread do more work than just fetch something to shared memory</a:t>
            </a:r>
          </a:p>
          <a:p>
            <a:pPr lvl="1"/>
            <a:endParaRPr lang="en-US" sz="1600" dirty="0"/>
          </a:p>
          <a:p>
            <a:pPr lvl="1"/>
            <a:endParaRPr lang="en-US" sz="1600" dirty="0"/>
          </a:p>
          <a:p>
            <a:r>
              <a:rPr lang="en-US" sz="2000" dirty="0"/>
              <a:t>Example </a:t>
            </a:r>
            <a:r>
              <a:rPr lang="en-US" sz="1400" dirty="0"/>
              <a:t>[cooked up, not related to actual CUDA warp size, typical CUDA block dim, etc.]</a:t>
            </a:r>
            <a:r>
              <a:rPr lang="en-US" sz="2000" dirty="0"/>
              <a:t>:</a:t>
            </a:r>
          </a:p>
          <a:p>
            <a:pPr marL="465138" lvl="1" indent="-233363"/>
            <a:r>
              <a:rPr lang="en-US" sz="1800" dirty="0"/>
              <a:t>Say you have 1024 elements stored in an array; you need to reduce that array </a:t>
            </a:r>
          </a:p>
          <a:p>
            <a:pPr marL="465138" lvl="1" indent="-233363"/>
            <a:r>
              <a:rPr lang="en-US" sz="1800" dirty="0"/>
              <a:t>You start with 32 blocks, each with 4 threads</a:t>
            </a:r>
          </a:p>
          <a:p>
            <a:pPr marL="465138" lvl="1" indent="-233363"/>
            <a:r>
              <a:rPr lang="en-US" sz="1800" dirty="0"/>
              <a:t>Then, 128 threads total.  It means that a thread, say in block 11, would have to add two numbers, then two numbers, then two numbers, then two more numbers.  </a:t>
            </a:r>
          </a:p>
          <a:p>
            <a:pPr marL="465138" lvl="1" indent="-233363"/>
            <a:r>
              <a:rPr lang="en-US" sz="1800" dirty="0"/>
              <a:t>At this point, everything is in the union of the shared memory associated with the 32 blocks.  At this point proceed like before with kernel 6.</a:t>
            </a:r>
          </a:p>
        </p:txBody>
      </p:sp>
      <p:sp>
        <p:nvSpPr>
          <p:cNvPr id="4198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r" eaLnBrk="1" hangingPunct="1"/>
            <a:fld id="{ACA14639-80D8-4EF1-B989-05E0BB18D185}" type="slidenum">
              <a:rPr lang="en-US" smtClean="0">
                <a:solidFill>
                  <a:schemeClr val="tx2"/>
                </a:solidFill>
              </a:rPr>
              <a:pPr algn="r" eaLnBrk="1" hangingPunct="1"/>
              <a:t>53</a:t>
            </a:fld>
            <a:endParaRPr lang="en-US" dirty="0">
              <a:solidFill>
                <a:schemeClr val="tx2"/>
              </a:solidFill>
            </a:endParaRPr>
          </a:p>
        </p:txBody>
      </p:sp>
    </p:spTree>
    <p:extLst>
      <p:ext uri="{BB962C8B-B14F-4D97-AF65-F5344CB8AC3E}">
        <p14:creationId xmlns:p14="http://schemas.microsoft.com/office/powerpoint/2010/main" val="21696556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9" name="Rectangle 3"/>
          <p:cNvSpPr>
            <a:spLocks noGrp="1" noChangeArrowheads="1"/>
          </p:cNvSpPr>
          <p:nvPr>
            <p:ph type="title"/>
          </p:nvPr>
        </p:nvSpPr>
        <p:spPr/>
        <p:txBody>
          <a:bodyPr/>
          <a:lstStyle/>
          <a:p>
            <a:pPr eaLnBrk="1" hangingPunct="1">
              <a:defRPr/>
            </a:pPr>
            <a:r>
              <a:rPr lang="en-US" sz="3000" dirty="0"/>
              <a:t>Reduction #7: Multiple Adds / Thread</a:t>
            </a:r>
          </a:p>
        </p:txBody>
      </p:sp>
      <p:sp>
        <p:nvSpPr>
          <p:cNvPr id="3789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r" eaLnBrk="1" hangingPunct="1"/>
            <a:fld id="{2B818C37-C256-4680-A4AC-867E71DFAB8C}" type="slidenum">
              <a:rPr lang="en-US" smtClean="0">
                <a:solidFill>
                  <a:schemeClr val="tx2"/>
                </a:solidFill>
              </a:rPr>
              <a:pPr algn="r" eaLnBrk="1" hangingPunct="1"/>
              <a:t>54</a:t>
            </a:fld>
            <a:endParaRPr lang="en-US" dirty="0">
              <a:solidFill>
                <a:schemeClr val="tx2"/>
              </a:solidFill>
            </a:endParaRPr>
          </a:p>
        </p:txBody>
      </p:sp>
      <p:sp>
        <p:nvSpPr>
          <p:cNvPr id="37893" name="Text Box 4"/>
          <p:cNvSpPr txBox="1">
            <a:spLocks noChangeArrowheads="1"/>
          </p:cNvSpPr>
          <p:nvPr/>
        </p:nvSpPr>
        <p:spPr bwMode="auto">
          <a:xfrm>
            <a:off x="2209801" y="1084263"/>
            <a:ext cx="5802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2400" b="1"/>
              <a:t>Replace load and add of two elements:</a:t>
            </a:r>
          </a:p>
        </p:txBody>
      </p:sp>
      <p:sp>
        <p:nvSpPr>
          <p:cNvPr id="37894" name="Text Box 5"/>
          <p:cNvSpPr txBox="1">
            <a:spLocks noChangeArrowheads="1"/>
          </p:cNvSpPr>
          <p:nvPr/>
        </p:nvSpPr>
        <p:spPr bwMode="auto">
          <a:xfrm>
            <a:off x="2133600" y="3200400"/>
            <a:ext cx="7072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2400" b="1" dirty="0"/>
              <a:t>With a while loop to add as many as necessary:</a:t>
            </a:r>
          </a:p>
        </p:txBody>
      </p:sp>
      <p:sp>
        <p:nvSpPr>
          <p:cNvPr id="2" name="Rectangle 1"/>
          <p:cNvSpPr/>
          <p:nvPr/>
        </p:nvSpPr>
        <p:spPr>
          <a:xfrm>
            <a:off x="1828801" y="1676401"/>
            <a:ext cx="8047037" cy="1200329"/>
          </a:xfrm>
          <a:prstGeom prst="rect">
            <a:avLst/>
          </a:prstGeom>
          <a:solidFill>
            <a:schemeClr val="bg1">
              <a:lumMod val="85000"/>
            </a:schemeClr>
          </a:solidFill>
        </p:spPr>
        <p:txBody>
          <a:bodyPr wrap="square">
            <a:spAutoFit/>
          </a:bodyPr>
          <a:lstStyle/>
          <a:p>
            <a:r>
              <a:rPr lang="en-US" dirty="0">
                <a:solidFill>
                  <a:srgbClr val="0000FF"/>
                </a:solidFill>
                <a:latin typeface="Consolas" pitchFamily="49" charset="0"/>
                <a:cs typeface="Consolas" pitchFamily="49" charset="0"/>
              </a:rPr>
              <a:t>unsigned</a:t>
            </a:r>
            <a:r>
              <a:rPr lang="en-US" dirty="0">
                <a:solidFill>
                  <a:prstClr val="black"/>
                </a:solidFill>
                <a:latin typeface="Consolas" pitchFamily="49" charset="0"/>
                <a:cs typeface="Consolas" pitchFamily="49" charset="0"/>
              </a:rPr>
              <a:t> </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 </a:t>
            </a:r>
            <a:r>
              <a:rPr lang="en-US" dirty="0" err="1">
                <a:solidFill>
                  <a:srgbClr val="FF00FF"/>
                </a:solidFill>
                <a:latin typeface="Consolas" pitchFamily="49" charset="0"/>
                <a:cs typeface="Consolas" pitchFamily="49" charset="0"/>
              </a:rPr>
              <a:t>threadIdx</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a:t>
            </a:r>
          </a:p>
          <a:p>
            <a:r>
              <a:rPr lang="en-US" dirty="0">
                <a:solidFill>
                  <a:srgbClr val="0000FF"/>
                </a:solidFill>
                <a:latin typeface="Consolas" pitchFamily="49" charset="0"/>
                <a:cs typeface="Consolas" pitchFamily="49" charset="0"/>
              </a:rPr>
              <a:t>unsigned</a:t>
            </a:r>
            <a:r>
              <a:rPr lang="en-US" dirty="0">
                <a:solidFill>
                  <a:prstClr val="black"/>
                </a:solidFill>
                <a:latin typeface="Consolas" pitchFamily="49" charset="0"/>
                <a:cs typeface="Consolas" pitchFamily="49" charset="0"/>
              </a:rPr>
              <a:t> </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i = </a:t>
            </a:r>
            <a:r>
              <a:rPr lang="en-US" dirty="0" err="1">
                <a:solidFill>
                  <a:srgbClr val="FF00FF"/>
                </a:solidFill>
                <a:latin typeface="Consolas" pitchFamily="49" charset="0"/>
                <a:cs typeface="Consolas" pitchFamily="49" charset="0"/>
              </a:rPr>
              <a:t>blockIdx</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a:t>
            </a:r>
            <a:r>
              <a:rPr lang="en-US" dirty="0" err="1">
                <a:solidFill>
                  <a:srgbClr val="FF00FF"/>
                </a:solidFill>
                <a:latin typeface="Consolas" pitchFamily="49" charset="0"/>
                <a:cs typeface="Consolas" pitchFamily="49" charset="0"/>
              </a:rPr>
              <a:t>blockDim</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*2) + </a:t>
            </a:r>
            <a:r>
              <a:rPr lang="en-US" dirty="0" err="1">
                <a:solidFill>
                  <a:srgbClr val="FF00FF"/>
                </a:solidFill>
                <a:latin typeface="Consolas" pitchFamily="49" charset="0"/>
                <a:cs typeface="Consolas" pitchFamily="49" charset="0"/>
              </a:rPr>
              <a:t>threadIdx</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a:t>
            </a:r>
          </a:p>
          <a:p>
            <a:r>
              <a:rPr lang="en-US" dirty="0" err="1">
                <a:solidFill>
                  <a:prstClr val="black"/>
                </a:solidFill>
                <a:latin typeface="Consolas" pitchFamily="49" charset="0"/>
                <a:cs typeface="Consolas" pitchFamily="49" charset="0"/>
              </a:rPr>
              <a:t>sdata</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 </a:t>
            </a:r>
            <a:r>
              <a:rPr lang="en-US" dirty="0" err="1">
                <a:solidFill>
                  <a:prstClr val="black"/>
                </a:solidFill>
                <a:latin typeface="Consolas" pitchFamily="49" charset="0"/>
                <a:cs typeface="Consolas" pitchFamily="49" charset="0"/>
              </a:rPr>
              <a:t>g_idata</a:t>
            </a:r>
            <a:r>
              <a:rPr lang="en-US" dirty="0">
                <a:solidFill>
                  <a:prstClr val="black"/>
                </a:solidFill>
                <a:latin typeface="Consolas" pitchFamily="49" charset="0"/>
                <a:cs typeface="Consolas" pitchFamily="49" charset="0"/>
              </a:rPr>
              <a:t>[i] + </a:t>
            </a:r>
            <a:r>
              <a:rPr lang="en-US" dirty="0" err="1">
                <a:solidFill>
                  <a:prstClr val="black"/>
                </a:solidFill>
                <a:latin typeface="Consolas" pitchFamily="49" charset="0"/>
                <a:cs typeface="Consolas" pitchFamily="49" charset="0"/>
              </a:rPr>
              <a:t>g_idata</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i+</a:t>
            </a:r>
            <a:r>
              <a:rPr lang="en-US" dirty="0" err="1">
                <a:solidFill>
                  <a:srgbClr val="FF00FF"/>
                </a:solidFill>
                <a:latin typeface="Consolas" pitchFamily="49" charset="0"/>
                <a:cs typeface="Consolas" pitchFamily="49" charset="0"/>
              </a:rPr>
              <a:t>blockDim</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a:t>
            </a:r>
          </a:p>
          <a:p>
            <a:r>
              <a:rPr lang="en-US" dirty="0">
                <a:solidFill>
                  <a:srgbClr val="FF00FF"/>
                </a:solidFill>
                <a:latin typeface="Consolas" pitchFamily="49" charset="0"/>
                <a:cs typeface="Consolas" pitchFamily="49" charset="0"/>
              </a:rPr>
              <a:t>__</a:t>
            </a:r>
            <a:r>
              <a:rPr lang="en-US" dirty="0" err="1">
                <a:solidFill>
                  <a:srgbClr val="FF00FF"/>
                </a:solidFill>
                <a:latin typeface="Consolas" pitchFamily="49" charset="0"/>
                <a:cs typeface="Consolas" pitchFamily="49" charset="0"/>
              </a:rPr>
              <a:t>syncthreads</a:t>
            </a:r>
            <a:r>
              <a:rPr lang="en-US" dirty="0">
                <a:solidFill>
                  <a:prstClr val="black"/>
                </a:solidFill>
                <a:latin typeface="Consolas" pitchFamily="49" charset="0"/>
                <a:cs typeface="Consolas" pitchFamily="49" charset="0"/>
              </a:rPr>
              <a:t>();</a:t>
            </a:r>
          </a:p>
        </p:txBody>
      </p:sp>
      <p:sp>
        <p:nvSpPr>
          <p:cNvPr id="3" name="Rectangle 2"/>
          <p:cNvSpPr/>
          <p:nvPr/>
        </p:nvSpPr>
        <p:spPr>
          <a:xfrm>
            <a:off x="1828801" y="3657600"/>
            <a:ext cx="7483475" cy="2862322"/>
          </a:xfrm>
          <a:prstGeom prst="rect">
            <a:avLst/>
          </a:prstGeom>
          <a:solidFill>
            <a:schemeClr val="bg1">
              <a:lumMod val="85000"/>
            </a:schemeClr>
          </a:solidFill>
        </p:spPr>
        <p:txBody>
          <a:bodyPr wrap="square">
            <a:spAutoFit/>
          </a:bodyPr>
          <a:lstStyle/>
          <a:p>
            <a:r>
              <a:rPr lang="en-US" dirty="0">
                <a:solidFill>
                  <a:srgbClr val="0000FF"/>
                </a:solidFill>
                <a:latin typeface="Consolas" pitchFamily="49" charset="0"/>
                <a:cs typeface="Consolas" pitchFamily="49" charset="0"/>
              </a:rPr>
              <a:t>unsigned</a:t>
            </a:r>
            <a:r>
              <a:rPr lang="en-US" dirty="0">
                <a:solidFill>
                  <a:prstClr val="black"/>
                </a:solidFill>
                <a:latin typeface="Consolas" pitchFamily="49" charset="0"/>
                <a:cs typeface="Consolas" pitchFamily="49" charset="0"/>
              </a:rPr>
              <a:t> </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 </a:t>
            </a:r>
            <a:r>
              <a:rPr lang="en-US" dirty="0" err="1">
                <a:solidFill>
                  <a:srgbClr val="FF00FF"/>
                </a:solidFill>
                <a:latin typeface="Consolas" pitchFamily="49" charset="0"/>
                <a:cs typeface="Consolas" pitchFamily="49" charset="0"/>
              </a:rPr>
              <a:t>threadIdx</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a:t>
            </a:r>
          </a:p>
          <a:p>
            <a:r>
              <a:rPr lang="en-US" dirty="0">
                <a:solidFill>
                  <a:srgbClr val="0000FF"/>
                </a:solidFill>
                <a:latin typeface="Consolas" pitchFamily="49" charset="0"/>
                <a:cs typeface="Consolas" pitchFamily="49" charset="0"/>
              </a:rPr>
              <a:t>unsigned</a:t>
            </a:r>
            <a:r>
              <a:rPr lang="en-US" dirty="0">
                <a:solidFill>
                  <a:prstClr val="black"/>
                </a:solidFill>
                <a:latin typeface="Consolas" pitchFamily="49" charset="0"/>
                <a:cs typeface="Consolas" pitchFamily="49" charset="0"/>
              </a:rPr>
              <a:t> </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i = </a:t>
            </a:r>
            <a:r>
              <a:rPr lang="en-US" dirty="0" err="1">
                <a:solidFill>
                  <a:srgbClr val="FF00FF"/>
                </a:solidFill>
                <a:latin typeface="Consolas" pitchFamily="49" charset="0"/>
                <a:cs typeface="Consolas" pitchFamily="49" charset="0"/>
              </a:rPr>
              <a:t>blockIdx</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blockSize</a:t>
            </a:r>
            <a:r>
              <a:rPr lang="en-US" dirty="0">
                <a:solidFill>
                  <a:prstClr val="black"/>
                </a:solidFill>
                <a:latin typeface="Consolas" pitchFamily="49" charset="0"/>
                <a:cs typeface="Consolas" pitchFamily="49" charset="0"/>
              </a:rPr>
              <a:t>*2) + </a:t>
            </a:r>
            <a:r>
              <a:rPr lang="en-US" dirty="0" err="1">
                <a:solidFill>
                  <a:srgbClr val="FF00FF"/>
                </a:solidFill>
                <a:latin typeface="Consolas" pitchFamily="49" charset="0"/>
                <a:cs typeface="Consolas" pitchFamily="49" charset="0"/>
              </a:rPr>
              <a:t>threadIdx</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a:t>
            </a:r>
          </a:p>
          <a:p>
            <a:r>
              <a:rPr lang="en-US" dirty="0">
                <a:solidFill>
                  <a:srgbClr val="0000FF"/>
                </a:solidFill>
                <a:latin typeface="Consolas" pitchFamily="49" charset="0"/>
                <a:cs typeface="Consolas" pitchFamily="49" charset="0"/>
              </a:rPr>
              <a:t>unsigned</a:t>
            </a:r>
            <a:r>
              <a:rPr lang="en-US" dirty="0">
                <a:solidFill>
                  <a:prstClr val="black"/>
                </a:solidFill>
                <a:latin typeface="Consolas" pitchFamily="49" charset="0"/>
                <a:cs typeface="Consolas" pitchFamily="49" charset="0"/>
              </a:rPr>
              <a:t> </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gridSize</a:t>
            </a:r>
            <a:r>
              <a:rPr lang="en-US" dirty="0">
                <a:solidFill>
                  <a:prstClr val="black"/>
                </a:solidFill>
                <a:latin typeface="Consolas" pitchFamily="49" charset="0"/>
                <a:cs typeface="Consolas" pitchFamily="49" charset="0"/>
              </a:rPr>
              <a:t> = </a:t>
            </a:r>
            <a:r>
              <a:rPr lang="en-US" dirty="0" err="1">
                <a:solidFill>
                  <a:prstClr val="black"/>
                </a:solidFill>
                <a:latin typeface="Consolas" pitchFamily="49" charset="0"/>
                <a:cs typeface="Consolas" pitchFamily="49" charset="0"/>
              </a:rPr>
              <a:t>blockSize</a:t>
            </a:r>
            <a:r>
              <a:rPr lang="en-US" dirty="0">
                <a:solidFill>
                  <a:prstClr val="black"/>
                </a:solidFill>
                <a:latin typeface="Consolas" pitchFamily="49" charset="0"/>
                <a:cs typeface="Consolas" pitchFamily="49" charset="0"/>
              </a:rPr>
              <a:t>*2*</a:t>
            </a:r>
            <a:r>
              <a:rPr lang="en-US" dirty="0" err="1">
                <a:solidFill>
                  <a:srgbClr val="FF00FF"/>
                </a:solidFill>
                <a:latin typeface="Consolas" pitchFamily="49" charset="0"/>
                <a:cs typeface="Consolas" pitchFamily="49" charset="0"/>
              </a:rPr>
              <a:t>gridDim</a:t>
            </a:r>
            <a:r>
              <a:rPr lang="en-US" dirty="0" err="1">
                <a:solidFill>
                  <a:prstClr val="black"/>
                </a:solidFill>
                <a:latin typeface="Consolas" pitchFamily="49" charset="0"/>
                <a:cs typeface="Consolas" pitchFamily="49" charset="0"/>
              </a:rPr>
              <a:t>.x</a:t>
            </a:r>
            <a:r>
              <a:rPr lang="en-US" dirty="0">
                <a:solidFill>
                  <a:prstClr val="black"/>
                </a:solidFill>
                <a:latin typeface="Consolas" pitchFamily="49" charset="0"/>
                <a:cs typeface="Consolas" pitchFamily="49" charset="0"/>
              </a:rPr>
              <a:t>;</a:t>
            </a:r>
          </a:p>
          <a:p>
            <a:r>
              <a:rPr lang="en-US" dirty="0" err="1">
                <a:solidFill>
                  <a:prstClr val="black"/>
                </a:solidFill>
                <a:latin typeface="Consolas" pitchFamily="49" charset="0"/>
                <a:cs typeface="Consolas" pitchFamily="49" charset="0"/>
              </a:rPr>
              <a:t>sdata</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 0;</a:t>
            </a:r>
          </a:p>
          <a:p>
            <a:endParaRPr lang="en-US" dirty="0">
              <a:solidFill>
                <a:prstClr val="black"/>
              </a:solidFill>
              <a:latin typeface="Consolas" pitchFamily="49" charset="0"/>
              <a:cs typeface="Consolas" pitchFamily="49" charset="0"/>
            </a:endParaRPr>
          </a:p>
          <a:p>
            <a:r>
              <a:rPr lang="en-US" dirty="0">
                <a:solidFill>
                  <a:srgbClr val="0000FF"/>
                </a:solidFill>
                <a:latin typeface="Consolas" pitchFamily="49" charset="0"/>
                <a:cs typeface="Consolas" pitchFamily="49" charset="0"/>
              </a:rPr>
              <a:t>while</a:t>
            </a:r>
            <a:r>
              <a:rPr lang="en-US" dirty="0">
                <a:solidFill>
                  <a:prstClr val="black"/>
                </a:solidFill>
                <a:latin typeface="Consolas" pitchFamily="49" charset="0"/>
                <a:cs typeface="Consolas" pitchFamily="49" charset="0"/>
              </a:rPr>
              <a:t> (i &lt; n) {</a:t>
            </a:r>
          </a:p>
          <a:p>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sdata</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tid</a:t>
            </a:r>
            <a:r>
              <a:rPr lang="en-US" dirty="0">
                <a:solidFill>
                  <a:prstClr val="black"/>
                </a:solidFill>
                <a:latin typeface="Consolas" pitchFamily="49" charset="0"/>
                <a:cs typeface="Consolas" pitchFamily="49" charset="0"/>
              </a:rPr>
              <a:t>] += </a:t>
            </a:r>
            <a:r>
              <a:rPr lang="en-US" dirty="0" err="1">
                <a:solidFill>
                  <a:prstClr val="black"/>
                </a:solidFill>
                <a:latin typeface="Consolas" pitchFamily="49" charset="0"/>
                <a:cs typeface="Consolas" pitchFamily="49" charset="0"/>
              </a:rPr>
              <a:t>g_idata</a:t>
            </a:r>
            <a:r>
              <a:rPr lang="en-US" dirty="0">
                <a:solidFill>
                  <a:prstClr val="black"/>
                </a:solidFill>
                <a:latin typeface="Consolas" pitchFamily="49" charset="0"/>
                <a:cs typeface="Consolas" pitchFamily="49" charset="0"/>
              </a:rPr>
              <a:t>[i] + </a:t>
            </a:r>
            <a:r>
              <a:rPr lang="en-US" dirty="0" err="1">
                <a:solidFill>
                  <a:prstClr val="black"/>
                </a:solidFill>
                <a:latin typeface="Consolas" pitchFamily="49" charset="0"/>
                <a:cs typeface="Consolas" pitchFamily="49" charset="0"/>
              </a:rPr>
              <a:t>g_idata</a:t>
            </a:r>
            <a:r>
              <a:rPr lang="en-US" dirty="0">
                <a:solidFill>
                  <a:prstClr val="black"/>
                </a:solidFill>
                <a:latin typeface="Consolas" pitchFamily="49" charset="0"/>
                <a:cs typeface="Consolas" pitchFamily="49" charset="0"/>
              </a:rPr>
              <a:t>[</a:t>
            </a:r>
            <a:r>
              <a:rPr lang="en-US" dirty="0" err="1">
                <a:solidFill>
                  <a:prstClr val="black"/>
                </a:solidFill>
                <a:latin typeface="Consolas" pitchFamily="49" charset="0"/>
                <a:cs typeface="Consolas" pitchFamily="49" charset="0"/>
              </a:rPr>
              <a:t>i+blockSize</a:t>
            </a:r>
            <a:r>
              <a:rPr lang="en-US" dirty="0">
                <a:solidFill>
                  <a:prstClr val="black"/>
                </a:solidFill>
                <a:latin typeface="Consolas" pitchFamily="49" charset="0"/>
                <a:cs typeface="Consolas" pitchFamily="49" charset="0"/>
              </a:rPr>
              <a:t>];</a:t>
            </a:r>
          </a:p>
          <a:p>
            <a:r>
              <a:rPr lang="en-US" dirty="0">
                <a:solidFill>
                  <a:prstClr val="black"/>
                </a:solidFill>
                <a:latin typeface="Consolas" pitchFamily="49" charset="0"/>
                <a:cs typeface="Consolas" pitchFamily="49" charset="0"/>
              </a:rPr>
              <a:t>    i += </a:t>
            </a:r>
            <a:r>
              <a:rPr lang="en-US" dirty="0" err="1">
                <a:solidFill>
                  <a:prstClr val="black"/>
                </a:solidFill>
                <a:latin typeface="Consolas" pitchFamily="49" charset="0"/>
                <a:cs typeface="Consolas" pitchFamily="49" charset="0"/>
              </a:rPr>
              <a:t>gridSize</a:t>
            </a:r>
            <a:r>
              <a:rPr lang="en-US" dirty="0">
                <a:solidFill>
                  <a:prstClr val="black"/>
                </a:solidFill>
                <a:latin typeface="Consolas" pitchFamily="49" charset="0"/>
                <a:cs typeface="Consolas" pitchFamily="49" charset="0"/>
              </a:rPr>
              <a:t>;</a:t>
            </a:r>
          </a:p>
          <a:p>
            <a:r>
              <a:rPr lang="en-US" dirty="0">
                <a:solidFill>
                  <a:prstClr val="black"/>
                </a:solidFill>
                <a:latin typeface="Consolas" pitchFamily="49" charset="0"/>
                <a:cs typeface="Consolas" pitchFamily="49" charset="0"/>
              </a:rPr>
              <a:t>}</a:t>
            </a:r>
          </a:p>
          <a:p>
            <a:r>
              <a:rPr lang="en-US" dirty="0">
                <a:solidFill>
                  <a:srgbClr val="FF00FF"/>
                </a:solidFill>
                <a:latin typeface="Consolas" pitchFamily="49" charset="0"/>
                <a:cs typeface="Consolas" pitchFamily="49" charset="0"/>
              </a:rPr>
              <a:t>__</a:t>
            </a:r>
            <a:r>
              <a:rPr lang="en-US" dirty="0" err="1">
                <a:solidFill>
                  <a:srgbClr val="FF00FF"/>
                </a:solidFill>
                <a:latin typeface="Consolas" pitchFamily="49" charset="0"/>
                <a:cs typeface="Consolas" pitchFamily="49" charset="0"/>
              </a:rPr>
              <a:t>syncthreads</a:t>
            </a:r>
            <a:r>
              <a:rPr lang="en-US" dirty="0">
                <a:solidFill>
                  <a:prstClr val="black"/>
                </a:solidFill>
                <a:latin typeface="Consolas" pitchFamily="49" charset="0"/>
                <a:cs typeface="Consolas" pitchFamily="49" charset="0"/>
              </a:rPr>
              <a:t>();</a:t>
            </a:r>
          </a:p>
        </p:txBody>
      </p:sp>
      <p:sp>
        <p:nvSpPr>
          <p:cNvPr id="4" name="Line Callout 2 3"/>
          <p:cNvSpPr/>
          <p:nvPr/>
        </p:nvSpPr>
        <p:spPr>
          <a:xfrm>
            <a:off x="7162800" y="5791200"/>
            <a:ext cx="3048000" cy="685800"/>
          </a:xfrm>
          <a:prstGeom prst="borderCallout2">
            <a:avLst>
              <a:gd name="adj1" fmla="val 48249"/>
              <a:gd name="adj2" fmla="val -1961"/>
              <a:gd name="adj3" fmla="val 47069"/>
              <a:gd name="adj4" fmla="val -84101"/>
              <a:gd name="adj5" fmla="val 18105"/>
              <a:gd name="adj6" fmla="val -105340"/>
            </a:avLst>
          </a:prstGeom>
          <a:ln>
            <a:solidFill>
              <a:srgbClr val="C0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rgbClr val="C00000"/>
                </a:solidFill>
              </a:rPr>
              <a:t>Note: </a:t>
            </a:r>
            <a:r>
              <a:rPr lang="en-US" b="1" dirty="0" err="1">
                <a:solidFill>
                  <a:srgbClr val="C00000"/>
                </a:solidFill>
              </a:rPr>
              <a:t>gridSize</a:t>
            </a:r>
            <a:r>
              <a:rPr lang="en-US" b="1" dirty="0">
                <a:solidFill>
                  <a:srgbClr val="C00000"/>
                </a:solidFill>
              </a:rPr>
              <a:t> loop stride to maintain coalescing!</a:t>
            </a:r>
          </a:p>
        </p:txBody>
      </p:sp>
      <p:sp>
        <p:nvSpPr>
          <p:cNvPr id="9" name="Rectangle 8"/>
          <p:cNvSpPr/>
          <p:nvPr/>
        </p:nvSpPr>
        <p:spPr>
          <a:xfrm>
            <a:off x="1600200" y="6627168"/>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98919004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p:txBody>
          <a:bodyPr/>
          <a:lstStyle/>
          <a:p>
            <a:pPr eaLnBrk="1" hangingPunct="1">
              <a:defRPr/>
            </a:pPr>
            <a:r>
              <a:rPr lang="en-US" sz="3000" dirty="0"/>
              <a:t>Performance for 4 Million element reduction</a:t>
            </a:r>
          </a:p>
        </p:txBody>
      </p:sp>
      <p:sp>
        <p:nvSpPr>
          <p:cNvPr id="3891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r" eaLnBrk="1" hangingPunct="1"/>
            <a:fld id="{442B3D9B-A536-411F-B784-BC2ED8A6187E}" type="slidenum">
              <a:rPr lang="en-US" smtClean="0">
                <a:solidFill>
                  <a:schemeClr val="tx2"/>
                </a:solidFill>
              </a:rPr>
              <a:pPr algn="r" eaLnBrk="1" hangingPunct="1"/>
              <a:t>55</a:t>
            </a:fld>
            <a:endParaRPr lang="en-US" dirty="0">
              <a:solidFill>
                <a:schemeClr val="tx2"/>
              </a:solidFill>
            </a:endParaRPr>
          </a:p>
        </p:txBody>
      </p:sp>
      <p:graphicFrame>
        <p:nvGraphicFramePr>
          <p:cNvPr id="310409" name="Group 137"/>
          <p:cNvGraphicFramePr>
            <a:graphicFrameLocks noGrp="1"/>
          </p:cNvGraphicFramePr>
          <p:nvPr>
            <p:ph idx="4294967295"/>
            <p:extLst/>
          </p:nvPr>
        </p:nvGraphicFramePr>
        <p:xfrm>
          <a:off x="1870075" y="1441571"/>
          <a:ext cx="8305800" cy="4476750"/>
        </p:xfrm>
        <a:graphic>
          <a:graphicData uri="http://schemas.openxmlformats.org/drawingml/2006/table">
            <a:tbl>
              <a:tblPr/>
              <a:tblGrid>
                <a:gridCol w="23622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tblGrid>
              <a:tr h="762000">
                <a:tc>
                  <a:txBody>
                    <a:body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dirty="0">
                          <a:ln>
                            <a:noFill/>
                          </a:ln>
                          <a:solidFill>
                            <a:schemeClr val="tx1"/>
                          </a:solidFill>
                          <a:effectLst/>
                          <a:latin typeface="Arial" charset="0"/>
                        </a:rPr>
                        <a:t>Kernel 1: </a:t>
                      </a:r>
                      <a:br>
                        <a:rPr kumimoji="0" lang="en-US" sz="2000" b="1" i="0" u="none" strike="noStrike" cap="none" normalizeH="0" baseline="0" dirty="0">
                          <a:ln>
                            <a:noFill/>
                          </a:ln>
                          <a:solidFill>
                            <a:schemeClr val="tx1"/>
                          </a:solidFill>
                          <a:effectLst/>
                          <a:latin typeface="Arial" charset="0"/>
                        </a:rPr>
                      </a:br>
                      <a:r>
                        <a:rPr kumimoji="0" lang="en-US" sz="1200" b="1" i="0" u="none" strike="noStrike" cap="none" normalizeH="0" baseline="0" dirty="0">
                          <a:ln>
                            <a:noFill/>
                          </a:ln>
                          <a:solidFill>
                            <a:schemeClr val="tx1"/>
                          </a:solidFill>
                          <a:effectLst/>
                          <a:latin typeface="Arial" charset="0"/>
                        </a:rPr>
                        <a:t>interleaved addressing</a:t>
                      </a:r>
                      <a:br>
                        <a:rPr kumimoji="0" lang="en-US" sz="1200" b="1" i="0" u="none" strike="noStrike" cap="none" normalizeH="0" baseline="0" dirty="0">
                          <a:ln>
                            <a:noFill/>
                          </a:ln>
                          <a:solidFill>
                            <a:schemeClr val="tx1"/>
                          </a:solidFill>
                          <a:effectLst/>
                          <a:latin typeface="Arial" charset="0"/>
                        </a:rPr>
                      </a:br>
                      <a:r>
                        <a:rPr kumimoji="0" lang="en-US" sz="1200" b="1" i="0" u="none" strike="noStrike" cap="none" normalizeH="0" baseline="0" dirty="0">
                          <a:ln>
                            <a:noFill/>
                          </a:ln>
                          <a:solidFill>
                            <a:schemeClr val="tx1"/>
                          </a:solidFill>
                          <a:effectLst/>
                          <a:latin typeface="Arial" charset="0"/>
                        </a:rPr>
                        <a:t>with divergent branching</a:t>
                      </a:r>
                    </a:p>
                  </a:txBody>
                  <a:tcPr horzOverflow="overflow">
                    <a:lnL cap="flat">
                      <a:noFill/>
                    </a:lnL>
                    <a:lnR>
                      <a:noFill/>
                    </a:lnR>
                    <a:lnT cap="fla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8.054 ms</a:t>
                      </a:r>
                    </a:p>
                  </a:txBody>
                  <a:tcPr anchor="ctr" horzOverflow="overflow">
                    <a:lnL>
                      <a:noFill/>
                    </a:lnL>
                    <a:lnR>
                      <a:noFill/>
                    </a:lnR>
                    <a:lnT cap="fla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2.083 GB/s</a:t>
                      </a:r>
                    </a:p>
                  </a:txBody>
                  <a:tcPr anchor="ctr" horzOverflow="overflow">
                    <a:lnL>
                      <a:noFill/>
                    </a:lnL>
                    <a:lnR>
                      <a:noFill/>
                    </a:lnR>
                    <a:lnT cap="fla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endParaRPr kumimoji="0" lang="en-US" sz="2000" b="1" i="0" u="none" strike="noStrike" cap="none" normalizeH="0" baseline="0">
                        <a:ln>
                          <a:noFill/>
                        </a:ln>
                        <a:solidFill>
                          <a:schemeClr val="tx1"/>
                        </a:solidFill>
                        <a:effectLst/>
                        <a:latin typeface="Arial" charset="0"/>
                      </a:endParaRPr>
                    </a:p>
                  </a:txBody>
                  <a:tcPr anchor="ctr" horzOverflow="overflow">
                    <a:lnL>
                      <a:noFill/>
                    </a:lnL>
                    <a:lnR>
                      <a:noFill/>
                    </a:lnR>
                    <a:lnT cap="fla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endParaRPr kumimoji="0" lang="en-US" sz="2000" b="1" i="0" u="none" strike="noStrike" cap="none" normalizeH="0" baseline="0">
                        <a:ln>
                          <a:noFill/>
                        </a:ln>
                        <a:solidFill>
                          <a:schemeClr val="tx1"/>
                        </a:solidFill>
                        <a:effectLst/>
                        <a:latin typeface="Arial" charset="0"/>
                      </a:endParaRPr>
                    </a:p>
                  </a:txBody>
                  <a:tcPr anchor="ctr" horzOverflow="overflow">
                    <a:lnL>
                      <a:noFill/>
                    </a:lnL>
                    <a:lnR cap="flat">
                      <a:noFill/>
                    </a:lnR>
                    <a:lnT cap="flat">
                      <a:noFill/>
                    </a:lnT>
                    <a:lnB>
                      <a:noFill/>
                    </a:lnB>
                    <a:lnTlToBr>
                      <a:noFill/>
                    </a:lnTlToBr>
                    <a:lnBlToTr>
                      <a:noFill/>
                    </a:lnBlToTr>
                    <a:solidFill>
                      <a:schemeClr val="tx2">
                        <a:alpha val="50000"/>
                      </a:schemeClr>
                    </a:solidFill>
                  </a:tcPr>
                </a:tc>
                <a:extLst>
                  <a:ext uri="{0D108BD9-81ED-4DB2-BD59-A6C34878D82A}">
                    <a16:rowId xmlns:a16="http://schemas.microsoft.com/office/drawing/2014/main" val="10000"/>
                  </a:ext>
                </a:extLst>
              </a:tr>
              <a:tr h="590550">
                <a:tc>
                  <a:txBody>
                    <a:body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Kernel 2:</a:t>
                      </a:r>
                      <a:br>
                        <a:rPr kumimoji="0" lang="en-US" sz="2000" b="1" i="0" u="none" strike="noStrike" cap="none" normalizeH="0" baseline="0">
                          <a:ln>
                            <a:noFill/>
                          </a:ln>
                          <a:solidFill>
                            <a:schemeClr val="tx1"/>
                          </a:solidFill>
                          <a:effectLst/>
                          <a:latin typeface="Arial" charset="0"/>
                        </a:rPr>
                      </a:br>
                      <a:r>
                        <a:rPr kumimoji="0" lang="en-US" sz="1200" b="1" i="0" u="none" strike="noStrike" cap="none" normalizeH="0" baseline="0">
                          <a:ln>
                            <a:noFill/>
                          </a:ln>
                          <a:solidFill>
                            <a:schemeClr val="tx1"/>
                          </a:solidFill>
                          <a:effectLst/>
                          <a:latin typeface="Arial" charset="0"/>
                        </a:rPr>
                        <a:t>interleaved addressing</a:t>
                      </a:r>
                      <a:br>
                        <a:rPr kumimoji="0" lang="en-US" sz="1200" b="1" i="0" u="none" strike="noStrike" cap="none" normalizeH="0" baseline="0">
                          <a:ln>
                            <a:noFill/>
                          </a:ln>
                          <a:solidFill>
                            <a:schemeClr val="tx1"/>
                          </a:solidFill>
                          <a:effectLst/>
                          <a:latin typeface="Arial" charset="0"/>
                        </a:rPr>
                      </a:br>
                      <a:r>
                        <a:rPr kumimoji="0" lang="en-US" sz="1200" b="1" i="0" u="none" strike="noStrike" cap="none" normalizeH="0" baseline="0">
                          <a:ln>
                            <a:noFill/>
                          </a:ln>
                          <a:solidFill>
                            <a:schemeClr val="tx1"/>
                          </a:solidFill>
                          <a:effectLst/>
                          <a:latin typeface="Arial" charset="0"/>
                        </a:rPr>
                        <a:t>with bank conflicts</a:t>
                      </a:r>
                    </a:p>
                  </a:txBody>
                  <a:tcPr horzOverflow="overflow">
                    <a:lnL cap="flat">
                      <a:noFill/>
                    </a:lnL>
                    <a:lnR>
                      <a:noFill/>
                    </a:lnR>
                    <a:lnT>
                      <a:noFill/>
                    </a:lnT>
                    <a:lnB>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3.456 ms</a:t>
                      </a:r>
                    </a:p>
                  </a:txBody>
                  <a:tcPr anchor="ctr" horzOverflow="overflow">
                    <a:lnL>
                      <a:noFill/>
                    </a:lnL>
                    <a:lnR>
                      <a:noFill/>
                    </a:lnR>
                    <a:lnT>
                      <a:noFill/>
                    </a:lnT>
                    <a:lnB>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4.854 GB/s</a:t>
                      </a:r>
                    </a:p>
                  </a:txBody>
                  <a:tcPr anchor="ctr" horzOverflow="overflow">
                    <a:lnL>
                      <a:noFill/>
                    </a:lnL>
                    <a:lnR>
                      <a:noFill/>
                    </a:lnR>
                    <a:lnT>
                      <a:noFill/>
                    </a:lnT>
                    <a:lnB>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2.33x</a:t>
                      </a:r>
                    </a:p>
                  </a:txBody>
                  <a:tcPr anchor="ctr" horzOverflow="overflow">
                    <a:lnL>
                      <a:noFill/>
                    </a:lnL>
                    <a:lnR>
                      <a:noFill/>
                    </a:lnR>
                    <a:lnT>
                      <a:noFill/>
                    </a:lnT>
                    <a:lnB>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2.33x</a:t>
                      </a:r>
                    </a:p>
                  </a:txBody>
                  <a:tcPr anchor="ctr" horzOverflow="overflow">
                    <a:lnL>
                      <a:noFill/>
                    </a:lnL>
                    <a:lnR cap="flat">
                      <a:noFill/>
                    </a:lnR>
                    <a:lnT>
                      <a:noFill/>
                    </a:lnT>
                    <a:lnB>
                      <a:noFill/>
                    </a:lnB>
                    <a:lnTlToBr>
                      <a:noFill/>
                    </a:lnTlToBr>
                    <a:lnBlToTr>
                      <a:noFill/>
                    </a:lnBlToTr>
                    <a:solidFill>
                      <a:schemeClr val="hlink">
                        <a:alpha val="50000"/>
                      </a:schemeClr>
                    </a:solidFill>
                  </a:tcPr>
                </a:tc>
                <a:extLst>
                  <a:ext uri="{0D108BD9-81ED-4DB2-BD59-A6C34878D82A}">
                    <a16:rowId xmlns:a16="http://schemas.microsoft.com/office/drawing/2014/main" val="10001"/>
                  </a:ext>
                </a:extLst>
              </a:tr>
              <a:tr h="590550">
                <a:tc>
                  <a:txBody>
                    <a:body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Kernel 3:</a:t>
                      </a:r>
                      <a:br>
                        <a:rPr kumimoji="0" lang="en-US" sz="2000" b="1" i="0" u="none" strike="noStrike" cap="none" normalizeH="0" baseline="0">
                          <a:ln>
                            <a:noFill/>
                          </a:ln>
                          <a:solidFill>
                            <a:schemeClr val="tx1"/>
                          </a:solidFill>
                          <a:effectLst/>
                          <a:latin typeface="Arial" charset="0"/>
                        </a:rPr>
                      </a:br>
                      <a:r>
                        <a:rPr kumimoji="0" lang="en-US" sz="1200" b="1" i="0" u="none" strike="noStrike" cap="none" normalizeH="0" baseline="0">
                          <a:ln>
                            <a:noFill/>
                          </a:ln>
                          <a:solidFill>
                            <a:schemeClr val="tx1"/>
                          </a:solidFill>
                          <a:effectLst/>
                          <a:latin typeface="Arial" charset="0"/>
                        </a:rPr>
                        <a:t>sequential addressing</a:t>
                      </a:r>
                      <a:endParaRPr kumimoji="0" lang="en-US" sz="700" b="1" i="0" u="none" strike="noStrike" cap="none" normalizeH="0" baseline="0">
                        <a:ln>
                          <a:noFill/>
                        </a:ln>
                        <a:solidFill>
                          <a:schemeClr val="tx1"/>
                        </a:solidFill>
                        <a:effectLst/>
                        <a:latin typeface="Arial" charset="0"/>
                      </a:endParaRPr>
                    </a:p>
                  </a:txBody>
                  <a:tcPr horzOverflow="overflow">
                    <a:lnL cap="flat">
                      <a:noFill/>
                    </a:lnL>
                    <a:lnR>
                      <a:noFill/>
                    </a:lnR>
                    <a:ln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1.722 ms</a:t>
                      </a:r>
                    </a:p>
                  </a:txBody>
                  <a:tcPr anchor="ctr" horzOverflow="overflow">
                    <a:lnL>
                      <a:noFill/>
                    </a:lnL>
                    <a:lnR>
                      <a:noFill/>
                    </a:lnR>
                    <a:ln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9.741 GB/s</a:t>
                      </a:r>
                    </a:p>
                  </a:txBody>
                  <a:tcPr anchor="ctr" horzOverflow="overflow">
                    <a:lnL>
                      <a:noFill/>
                    </a:lnL>
                    <a:lnR>
                      <a:noFill/>
                    </a:lnR>
                    <a:ln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2.01x</a:t>
                      </a:r>
                    </a:p>
                  </a:txBody>
                  <a:tcPr anchor="ctr" horzOverflow="overflow">
                    <a:lnL>
                      <a:noFill/>
                    </a:lnL>
                    <a:lnR>
                      <a:noFill/>
                    </a:lnR>
                    <a:ln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4.68x</a:t>
                      </a:r>
                    </a:p>
                  </a:txBody>
                  <a:tcPr anchor="ctr" horzOverflow="overflow">
                    <a:lnL>
                      <a:noFill/>
                    </a:lnL>
                    <a:lnR cap="flat">
                      <a:noFill/>
                    </a:lnR>
                    <a:lnT>
                      <a:noFill/>
                    </a:lnT>
                    <a:lnB>
                      <a:noFill/>
                    </a:lnB>
                    <a:lnTlToBr>
                      <a:noFill/>
                    </a:lnTlToBr>
                    <a:lnBlToTr>
                      <a:noFill/>
                    </a:lnBlToTr>
                    <a:solidFill>
                      <a:schemeClr val="tx2">
                        <a:alpha val="50000"/>
                      </a:schemeClr>
                    </a:solidFill>
                  </a:tcPr>
                </a:tc>
                <a:extLst>
                  <a:ext uri="{0D108BD9-81ED-4DB2-BD59-A6C34878D82A}">
                    <a16:rowId xmlns:a16="http://schemas.microsoft.com/office/drawing/2014/main" val="10002"/>
                  </a:ext>
                </a:extLst>
              </a:tr>
              <a:tr h="590550">
                <a:tc>
                  <a:txBody>
                    <a:body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Kernel 4:</a:t>
                      </a:r>
                      <a:br>
                        <a:rPr kumimoji="0" lang="en-US" sz="2000" b="1" i="0" u="none" strike="noStrike" cap="none" normalizeH="0" baseline="0">
                          <a:ln>
                            <a:noFill/>
                          </a:ln>
                          <a:solidFill>
                            <a:schemeClr val="tx1"/>
                          </a:solidFill>
                          <a:effectLst/>
                          <a:latin typeface="Arial" charset="0"/>
                        </a:rPr>
                      </a:br>
                      <a:r>
                        <a:rPr kumimoji="0" lang="en-US" sz="1200" b="1" i="0" u="none" strike="noStrike" cap="none" normalizeH="0" baseline="0">
                          <a:ln>
                            <a:noFill/>
                          </a:ln>
                          <a:solidFill>
                            <a:schemeClr val="tx1"/>
                          </a:solidFill>
                          <a:effectLst/>
                          <a:latin typeface="Arial" charset="0"/>
                        </a:rPr>
                        <a:t>first add during global load</a:t>
                      </a:r>
                    </a:p>
                  </a:txBody>
                  <a:tcPr horzOverflow="overflow">
                    <a:lnL cap="flat">
                      <a:noFill/>
                    </a:lnL>
                    <a:lnR>
                      <a:noFill/>
                    </a:lnR>
                    <a:lnT>
                      <a:noFill/>
                    </a:lnT>
                    <a:lnB>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0.965 ms</a:t>
                      </a:r>
                    </a:p>
                  </a:txBody>
                  <a:tcPr anchor="ctr" horzOverflow="overflow">
                    <a:lnL>
                      <a:noFill/>
                    </a:lnL>
                    <a:lnR>
                      <a:noFill/>
                    </a:lnR>
                    <a:lnT>
                      <a:noFill/>
                    </a:lnT>
                    <a:lnB>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17.377 GB/s</a:t>
                      </a:r>
                    </a:p>
                  </a:txBody>
                  <a:tcPr anchor="ctr" horzOverflow="overflow">
                    <a:lnL>
                      <a:noFill/>
                    </a:lnL>
                    <a:lnR>
                      <a:noFill/>
                    </a:lnR>
                    <a:lnT>
                      <a:noFill/>
                    </a:lnT>
                    <a:lnB>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1.78x</a:t>
                      </a:r>
                    </a:p>
                  </a:txBody>
                  <a:tcPr anchor="ctr" horzOverflow="overflow">
                    <a:lnL>
                      <a:noFill/>
                    </a:lnL>
                    <a:lnR>
                      <a:noFill/>
                    </a:lnR>
                    <a:lnT>
                      <a:noFill/>
                    </a:lnT>
                    <a:lnB>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8.34x</a:t>
                      </a:r>
                    </a:p>
                  </a:txBody>
                  <a:tcPr anchor="ctr" horzOverflow="overflow">
                    <a:lnL>
                      <a:noFill/>
                    </a:lnL>
                    <a:lnR cap="flat">
                      <a:noFill/>
                    </a:lnR>
                    <a:lnT>
                      <a:noFill/>
                    </a:lnT>
                    <a:lnB>
                      <a:noFill/>
                    </a:lnB>
                    <a:lnTlToBr>
                      <a:noFill/>
                    </a:lnTlToBr>
                    <a:lnBlToTr>
                      <a:noFill/>
                    </a:lnBlToTr>
                    <a:solidFill>
                      <a:schemeClr val="hlink">
                        <a:alpha val="50000"/>
                      </a:schemeClr>
                    </a:solidFill>
                  </a:tcPr>
                </a:tc>
                <a:extLst>
                  <a:ext uri="{0D108BD9-81ED-4DB2-BD59-A6C34878D82A}">
                    <a16:rowId xmlns:a16="http://schemas.microsoft.com/office/drawing/2014/main" val="10003"/>
                  </a:ext>
                </a:extLst>
              </a:tr>
              <a:tr h="590550">
                <a:tc>
                  <a:txBody>
                    <a:body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Kernel 5:</a:t>
                      </a:r>
                      <a:br>
                        <a:rPr kumimoji="0" lang="en-US" sz="2000" b="1" i="0" u="none" strike="noStrike" cap="none" normalizeH="0" baseline="0">
                          <a:ln>
                            <a:noFill/>
                          </a:ln>
                          <a:solidFill>
                            <a:schemeClr val="tx1"/>
                          </a:solidFill>
                          <a:effectLst/>
                          <a:latin typeface="Arial" charset="0"/>
                        </a:rPr>
                      </a:br>
                      <a:r>
                        <a:rPr kumimoji="0" lang="en-US" sz="1200" b="1" i="0" u="none" strike="noStrike" cap="none" normalizeH="0" baseline="0">
                          <a:ln>
                            <a:noFill/>
                          </a:ln>
                          <a:solidFill>
                            <a:schemeClr val="tx1"/>
                          </a:solidFill>
                          <a:effectLst/>
                          <a:latin typeface="Arial" charset="0"/>
                        </a:rPr>
                        <a:t>unroll last warp</a:t>
                      </a:r>
                    </a:p>
                  </a:txBody>
                  <a:tcPr horzOverflow="overflow">
                    <a:lnL cap="flat">
                      <a:noFill/>
                    </a:lnL>
                    <a:lnR>
                      <a:noFill/>
                    </a:lnR>
                    <a:ln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0.536 ms</a:t>
                      </a:r>
                    </a:p>
                  </a:txBody>
                  <a:tcPr anchor="ctr" horzOverflow="overflow">
                    <a:lnL>
                      <a:noFill/>
                    </a:lnL>
                    <a:lnR>
                      <a:noFill/>
                    </a:lnR>
                    <a:ln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31.289 GB/s</a:t>
                      </a:r>
                    </a:p>
                  </a:txBody>
                  <a:tcPr anchor="ctr" horzOverflow="overflow">
                    <a:lnL>
                      <a:noFill/>
                    </a:lnL>
                    <a:lnR>
                      <a:noFill/>
                    </a:lnR>
                    <a:ln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1.8x</a:t>
                      </a:r>
                    </a:p>
                  </a:txBody>
                  <a:tcPr anchor="ctr" horzOverflow="overflow">
                    <a:lnL>
                      <a:noFill/>
                    </a:lnL>
                    <a:lnR>
                      <a:noFill/>
                    </a:lnR>
                    <a:lnT>
                      <a:noFill/>
                    </a:lnT>
                    <a:lnB>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15.01x</a:t>
                      </a:r>
                    </a:p>
                  </a:txBody>
                  <a:tcPr anchor="ctr" horzOverflow="overflow">
                    <a:lnL>
                      <a:noFill/>
                    </a:lnL>
                    <a:lnR cap="flat">
                      <a:noFill/>
                    </a:lnR>
                    <a:lnT>
                      <a:noFill/>
                    </a:lnT>
                    <a:lnB>
                      <a:noFill/>
                    </a:lnB>
                    <a:lnTlToBr>
                      <a:noFill/>
                    </a:lnTlToBr>
                    <a:lnBlToTr>
                      <a:noFill/>
                    </a:lnBlToTr>
                    <a:solidFill>
                      <a:schemeClr val="tx2">
                        <a:alpha val="50000"/>
                      </a:schemeClr>
                    </a:solidFill>
                  </a:tcPr>
                </a:tc>
                <a:extLst>
                  <a:ext uri="{0D108BD9-81ED-4DB2-BD59-A6C34878D82A}">
                    <a16:rowId xmlns:a16="http://schemas.microsoft.com/office/drawing/2014/main" val="10004"/>
                  </a:ext>
                </a:extLst>
              </a:tr>
              <a:tr h="590550">
                <a:tc>
                  <a:txBody>
                    <a:body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Kernel 6:</a:t>
                      </a:r>
                      <a:br>
                        <a:rPr kumimoji="0" lang="en-US" sz="2000" b="1" i="0" u="none" strike="noStrike" cap="none" normalizeH="0" baseline="0">
                          <a:ln>
                            <a:noFill/>
                          </a:ln>
                          <a:solidFill>
                            <a:schemeClr val="tx1"/>
                          </a:solidFill>
                          <a:effectLst/>
                          <a:latin typeface="Arial" charset="0"/>
                        </a:rPr>
                      </a:br>
                      <a:r>
                        <a:rPr kumimoji="0" lang="en-US" sz="1200" b="1" i="0" u="none" strike="noStrike" cap="none" normalizeH="0" baseline="0">
                          <a:ln>
                            <a:noFill/>
                          </a:ln>
                          <a:solidFill>
                            <a:schemeClr val="tx1"/>
                          </a:solidFill>
                          <a:effectLst/>
                          <a:latin typeface="Arial" charset="0"/>
                        </a:rPr>
                        <a:t>completely unrolled</a:t>
                      </a:r>
                      <a:endParaRPr kumimoji="0" lang="en-US" sz="2000" b="1" i="0" u="none" strike="noStrike" cap="none" normalizeH="0" baseline="0">
                        <a:ln>
                          <a:noFill/>
                        </a:ln>
                        <a:solidFill>
                          <a:schemeClr val="tx1"/>
                        </a:solidFill>
                        <a:effectLst/>
                        <a:latin typeface="Arial" charset="0"/>
                      </a:endParaRPr>
                    </a:p>
                  </a:txBody>
                  <a:tcPr horzOverflow="overflow">
                    <a:lnL cap="flat">
                      <a:noFill/>
                    </a:lnL>
                    <a:lnR>
                      <a:noFill/>
                    </a:lnR>
                    <a:lnT>
                      <a:noFill/>
                    </a:lnT>
                    <a:lnB>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0.381 ms</a:t>
                      </a:r>
                    </a:p>
                  </a:txBody>
                  <a:tcPr anchor="ctr" horzOverflow="overflow">
                    <a:lnL>
                      <a:noFill/>
                    </a:lnL>
                    <a:lnR>
                      <a:noFill/>
                    </a:lnR>
                    <a:lnT>
                      <a:noFill/>
                    </a:lnT>
                    <a:lnB>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43.996 GB/s</a:t>
                      </a:r>
                    </a:p>
                  </a:txBody>
                  <a:tcPr anchor="ctr" horzOverflow="overflow">
                    <a:lnL>
                      <a:noFill/>
                    </a:lnL>
                    <a:lnR>
                      <a:noFill/>
                    </a:lnR>
                    <a:lnT>
                      <a:noFill/>
                    </a:lnT>
                    <a:lnB>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1.41x</a:t>
                      </a:r>
                    </a:p>
                  </a:txBody>
                  <a:tcPr anchor="ctr" horzOverflow="overflow">
                    <a:lnL>
                      <a:noFill/>
                    </a:lnL>
                    <a:lnR>
                      <a:noFill/>
                    </a:lnR>
                    <a:lnT>
                      <a:noFill/>
                    </a:lnT>
                    <a:lnB>
                      <a:noFill/>
                    </a:lnB>
                    <a:lnTlToBr>
                      <a:noFill/>
                    </a:lnTlToBr>
                    <a:lnBlToTr>
                      <a:noFill/>
                    </a:lnBlToTr>
                    <a:solidFill>
                      <a:schemeClr val="hlink">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21.16x</a:t>
                      </a:r>
                    </a:p>
                  </a:txBody>
                  <a:tcPr anchor="ctr" horzOverflow="overflow">
                    <a:lnL>
                      <a:noFill/>
                    </a:lnL>
                    <a:lnR cap="flat">
                      <a:noFill/>
                    </a:lnR>
                    <a:lnT>
                      <a:noFill/>
                    </a:lnT>
                    <a:lnB>
                      <a:noFill/>
                    </a:lnB>
                    <a:lnTlToBr>
                      <a:noFill/>
                    </a:lnTlToBr>
                    <a:lnBlToTr>
                      <a:noFill/>
                    </a:lnBlToTr>
                    <a:solidFill>
                      <a:schemeClr val="hlink">
                        <a:alpha val="50000"/>
                      </a:schemeClr>
                    </a:solidFill>
                  </a:tcPr>
                </a:tc>
                <a:extLst>
                  <a:ext uri="{0D108BD9-81ED-4DB2-BD59-A6C34878D82A}">
                    <a16:rowId xmlns:a16="http://schemas.microsoft.com/office/drawing/2014/main" val="10005"/>
                  </a:ext>
                </a:extLst>
              </a:tr>
              <a:tr h="590550">
                <a:tc>
                  <a:txBody>
                    <a:bodyPr/>
                    <a:lstStyle/>
                    <a:p>
                      <a:pPr marL="0" marR="0" lvl="0" indent="0" algn="l"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Kernel 7:</a:t>
                      </a:r>
                      <a:br>
                        <a:rPr kumimoji="0" lang="en-US" sz="2000" b="1" i="0" u="none" strike="noStrike" cap="none" normalizeH="0" baseline="0">
                          <a:ln>
                            <a:noFill/>
                          </a:ln>
                          <a:solidFill>
                            <a:schemeClr val="tx1"/>
                          </a:solidFill>
                          <a:effectLst/>
                          <a:latin typeface="Arial" charset="0"/>
                        </a:rPr>
                      </a:br>
                      <a:r>
                        <a:rPr kumimoji="0" lang="en-US" sz="1200" b="1" i="0" u="none" strike="noStrike" cap="none" normalizeH="0" baseline="0">
                          <a:ln>
                            <a:noFill/>
                          </a:ln>
                          <a:solidFill>
                            <a:schemeClr val="tx1"/>
                          </a:solidFill>
                          <a:effectLst/>
                          <a:latin typeface="Arial" charset="0"/>
                        </a:rPr>
                        <a:t>multiple elements per thread</a:t>
                      </a:r>
                      <a:endParaRPr kumimoji="0" lang="en-US" sz="2000" b="1" i="0" u="none" strike="noStrike" cap="none" normalizeH="0" baseline="0">
                        <a:ln>
                          <a:noFill/>
                        </a:ln>
                        <a:solidFill>
                          <a:schemeClr val="tx1"/>
                        </a:solidFill>
                        <a:effectLst/>
                        <a:latin typeface="Arial" charset="0"/>
                      </a:endParaRPr>
                    </a:p>
                  </a:txBody>
                  <a:tcPr horzOverflow="overflow">
                    <a:lnL cap="flat">
                      <a:noFill/>
                    </a:lnL>
                    <a:lnR>
                      <a:noFill/>
                    </a:lnR>
                    <a:lnT>
                      <a:noFill/>
                    </a:lnT>
                    <a:lnB cap="flat">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0.268 ms</a:t>
                      </a:r>
                    </a:p>
                  </a:txBody>
                  <a:tcPr anchor="ctr" horzOverflow="overflow">
                    <a:lnL>
                      <a:noFill/>
                    </a:lnL>
                    <a:lnR>
                      <a:noFill/>
                    </a:lnR>
                    <a:lnT>
                      <a:noFill/>
                    </a:lnT>
                    <a:lnB cap="flat">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62.671 GB/s</a:t>
                      </a:r>
                    </a:p>
                  </a:txBody>
                  <a:tcPr anchor="ctr" horzOverflow="overflow">
                    <a:lnL>
                      <a:noFill/>
                    </a:lnL>
                    <a:lnR>
                      <a:noFill/>
                    </a:lnR>
                    <a:lnT>
                      <a:noFill/>
                    </a:lnT>
                    <a:lnB cap="flat">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a:ln>
                            <a:noFill/>
                          </a:ln>
                          <a:solidFill>
                            <a:schemeClr val="tx1"/>
                          </a:solidFill>
                          <a:effectLst/>
                          <a:latin typeface="Arial" charset="0"/>
                        </a:rPr>
                        <a:t>1.42x</a:t>
                      </a:r>
                    </a:p>
                  </a:txBody>
                  <a:tcPr anchor="ctr" horzOverflow="overflow">
                    <a:lnL>
                      <a:noFill/>
                    </a:lnL>
                    <a:lnR>
                      <a:noFill/>
                    </a:lnR>
                    <a:lnT>
                      <a:noFill/>
                    </a:lnT>
                    <a:lnB cap="flat">
                      <a:noFill/>
                    </a:lnB>
                    <a:lnTlToBr>
                      <a:noFill/>
                    </a:lnTlToBr>
                    <a:lnBlToTr>
                      <a:noFill/>
                    </a:lnBlToTr>
                    <a:solidFill>
                      <a:schemeClr val="tx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Pct val="180000"/>
                        <a:buFontTx/>
                        <a:buNone/>
                        <a:tabLst/>
                      </a:pPr>
                      <a:r>
                        <a:rPr kumimoji="0" lang="en-US" sz="2000" b="1" i="0" u="none" strike="noStrike" cap="none" normalizeH="0" baseline="0" dirty="0">
                          <a:ln>
                            <a:noFill/>
                          </a:ln>
                          <a:solidFill>
                            <a:schemeClr val="tx1"/>
                          </a:solidFill>
                          <a:effectLst/>
                          <a:latin typeface="Arial" charset="0"/>
                        </a:rPr>
                        <a:t>30.04x</a:t>
                      </a:r>
                    </a:p>
                  </a:txBody>
                  <a:tcPr anchor="ctr" horzOverflow="overflow">
                    <a:lnL>
                      <a:noFill/>
                    </a:lnL>
                    <a:lnR cap="flat">
                      <a:noFill/>
                    </a:lnR>
                    <a:lnT>
                      <a:noFill/>
                    </a:lnT>
                    <a:lnB cap="flat">
                      <a:noFill/>
                    </a:lnB>
                    <a:lnTlToBr>
                      <a:noFill/>
                    </a:lnTlToBr>
                    <a:lnBlToTr>
                      <a:noFill/>
                    </a:lnBlToTr>
                    <a:solidFill>
                      <a:schemeClr val="tx2">
                        <a:alpha val="50000"/>
                      </a:schemeClr>
                    </a:solidFill>
                  </a:tcPr>
                </a:tc>
                <a:extLst>
                  <a:ext uri="{0D108BD9-81ED-4DB2-BD59-A6C34878D82A}">
                    <a16:rowId xmlns:a16="http://schemas.microsoft.com/office/drawing/2014/main" val="10006"/>
                  </a:ext>
                </a:extLst>
              </a:tr>
            </a:tbl>
          </a:graphicData>
        </a:graphic>
      </p:graphicFrame>
      <p:sp>
        <p:nvSpPr>
          <p:cNvPr id="38952" name="Text Box 45"/>
          <p:cNvSpPr txBox="1">
            <a:spLocks noChangeArrowheads="1"/>
          </p:cNvSpPr>
          <p:nvPr/>
        </p:nvSpPr>
        <p:spPr bwMode="auto">
          <a:xfrm>
            <a:off x="3625851" y="6139624"/>
            <a:ext cx="44831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sz="2000" b="1" dirty="0">
                <a:solidFill>
                  <a:schemeClr val="tx2"/>
                </a:solidFill>
              </a:rPr>
              <a:t>Kernel 7 on 32M elements: 73 GB/s!</a:t>
            </a:r>
          </a:p>
        </p:txBody>
      </p:sp>
      <p:sp>
        <p:nvSpPr>
          <p:cNvPr id="38953" name="Text Box 72"/>
          <p:cNvSpPr txBox="1">
            <a:spLocks noChangeArrowheads="1"/>
          </p:cNvSpPr>
          <p:nvPr/>
        </p:nvSpPr>
        <p:spPr bwMode="auto">
          <a:xfrm>
            <a:off x="7689850" y="846257"/>
            <a:ext cx="1149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b="1"/>
              <a:t>Step</a:t>
            </a:r>
            <a:br>
              <a:rPr lang="en-US" b="1"/>
            </a:br>
            <a:r>
              <a:rPr lang="en-US" b="1"/>
              <a:t>Speedup</a:t>
            </a:r>
          </a:p>
        </p:txBody>
      </p:sp>
      <p:sp>
        <p:nvSpPr>
          <p:cNvPr id="38954" name="Text Box 73"/>
          <p:cNvSpPr txBox="1">
            <a:spLocks noChangeArrowheads="1"/>
          </p:cNvSpPr>
          <p:nvPr/>
        </p:nvSpPr>
        <p:spPr bwMode="auto">
          <a:xfrm>
            <a:off x="6191250" y="1074858"/>
            <a:ext cx="1352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b="1"/>
              <a:t>Bandwidth</a:t>
            </a:r>
          </a:p>
        </p:txBody>
      </p:sp>
      <p:sp>
        <p:nvSpPr>
          <p:cNvPr id="38955" name="Text Box 74"/>
          <p:cNvSpPr txBox="1">
            <a:spLocks noChangeArrowheads="1"/>
          </p:cNvSpPr>
          <p:nvPr/>
        </p:nvSpPr>
        <p:spPr bwMode="auto">
          <a:xfrm>
            <a:off x="4189414" y="1074858"/>
            <a:ext cx="16779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b="1"/>
              <a:t>Time (2</a:t>
            </a:r>
            <a:r>
              <a:rPr lang="en-US" b="1" baseline="30000"/>
              <a:t>22 </a:t>
            </a:r>
            <a:r>
              <a:rPr lang="en-US" b="1"/>
              <a:t>ints)</a:t>
            </a:r>
          </a:p>
        </p:txBody>
      </p:sp>
      <p:sp>
        <p:nvSpPr>
          <p:cNvPr id="38956" name="Text Box 135"/>
          <p:cNvSpPr txBox="1">
            <a:spLocks noChangeArrowheads="1"/>
          </p:cNvSpPr>
          <p:nvPr/>
        </p:nvSpPr>
        <p:spPr bwMode="auto">
          <a:xfrm>
            <a:off x="8839200" y="846257"/>
            <a:ext cx="14160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en-US" b="1"/>
              <a:t>Cumulative</a:t>
            </a:r>
            <a:br>
              <a:rPr lang="en-US" b="1"/>
            </a:br>
            <a:r>
              <a:rPr lang="en-US" b="1"/>
              <a:t>Speedup</a:t>
            </a:r>
          </a:p>
        </p:txBody>
      </p:sp>
      <p:sp>
        <p:nvSpPr>
          <p:cNvPr id="10" name="Rectangle 9"/>
          <p:cNvSpPr/>
          <p:nvPr/>
        </p:nvSpPr>
        <p:spPr>
          <a:xfrm>
            <a:off x="1600200" y="6627168"/>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3063284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5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p:txBody>
          <a:bodyPr/>
          <a:lstStyle/>
          <a:p>
            <a:pPr eaLnBrk="1" hangingPunct="1">
              <a:defRPr/>
            </a:pPr>
            <a:r>
              <a:rPr lang="en-US" dirty="0"/>
              <a:t>Final Kernel…</a:t>
            </a:r>
          </a:p>
        </p:txBody>
      </p:sp>
      <p:sp>
        <p:nvSpPr>
          <p:cNvPr id="3993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r" eaLnBrk="1" hangingPunct="1"/>
            <a:fld id="{F298E009-738A-4E74-8B7D-7C1EC81A0424}" type="slidenum">
              <a:rPr lang="en-US" smtClean="0">
                <a:solidFill>
                  <a:schemeClr val="tx2"/>
                </a:solidFill>
              </a:rPr>
              <a:pPr algn="r" eaLnBrk="1" hangingPunct="1"/>
              <a:t>56</a:t>
            </a:fld>
            <a:endParaRPr lang="en-US" dirty="0">
              <a:solidFill>
                <a:schemeClr val="tx2"/>
              </a:solidFill>
            </a:endParaRPr>
          </a:p>
        </p:txBody>
      </p:sp>
      <p:sp>
        <p:nvSpPr>
          <p:cNvPr id="6" name="Rectangle 5"/>
          <p:cNvSpPr/>
          <p:nvPr/>
        </p:nvSpPr>
        <p:spPr>
          <a:xfrm>
            <a:off x="1676400" y="1295401"/>
            <a:ext cx="8686800" cy="5262979"/>
          </a:xfrm>
          <a:prstGeom prst="rect">
            <a:avLst/>
          </a:prstGeom>
          <a:solidFill>
            <a:schemeClr val="bg1">
              <a:lumMod val="85000"/>
            </a:schemeClr>
          </a:solidFill>
        </p:spPr>
        <p:txBody>
          <a:bodyPr wrap="square">
            <a:spAutoFit/>
          </a:bodyPr>
          <a:lstStyle/>
          <a:p>
            <a:r>
              <a:rPr lang="en-US" sz="1200" b="1" dirty="0">
                <a:solidFill>
                  <a:srgbClr val="0000FF"/>
                </a:solidFill>
                <a:latin typeface="Consolas" pitchFamily="49" charset="0"/>
                <a:cs typeface="Consolas" pitchFamily="49" charset="0"/>
              </a:rPr>
              <a:t>template</a:t>
            </a:r>
            <a:r>
              <a:rPr lang="en-US" sz="1200" b="1" dirty="0">
                <a:solidFill>
                  <a:prstClr val="black"/>
                </a:solidFill>
                <a:latin typeface="Consolas" pitchFamily="49" charset="0"/>
                <a:cs typeface="Consolas" pitchFamily="49" charset="0"/>
              </a:rPr>
              <a:t> &lt;</a:t>
            </a:r>
            <a:r>
              <a:rPr lang="en-US" sz="1200" b="1" dirty="0">
                <a:solidFill>
                  <a:srgbClr val="0000FF"/>
                </a:solidFill>
                <a:latin typeface="Consolas" pitchFamily="49" charset="0"/>
                <a:cs typeface="Consolas" pitchFamily="49" charset="0"/>
              </a:rPr>
              <a:t>unsigned</a:t>
            </a:r>
            <a:r>
              <a:rPr lang="en-US" sz="1200" b="1" dirty="0">
                <a:solidFill>
                  <a:prstClr val="black"/>
                </a:solidFill>
                <a:latin typeface="Consolas" pitchFamily="49" charset="0"/>
                <a:cs typeface="Consolas" pitchFamily="49" charset="0"/>
              </a:rPr>
              <a:t> </a:t>
            </a:r>
            <a:r>
              <a:rPr lang="en-US" sz="1200" b="1" dirty="0" err="1">
                <a:solidFill>
                  <a:srgbClr val="0000FF"/>
                </a:solidFill>
                <a:latin typeface="Consolas" pitchFamily="49" charset="0"/>
                <a:cs typeface="Consolas" pitchFamily="49" charset="0"/>
              </a:rPr>
              <a:t>int</a:t>
            </a:r>
            <a:r>
              <a:rPr lang="en-US" sz="1200" b="1" dirty="0">
                <a:solidFill>
                  <a:prstClr val="black"/>
                </a:solidFill>
                <a:latin typeface="Consolas" pitchFamily="49" charset="0"/>
                <a:cs typeface="Consolas" pitchFamily="49" charset="0"/>
              </a:rPr>
              <a:t> </a:t>
            </a:r>
            <a:r>
              <a:rPr lang="en-US" sz="1200" b="1" dirty="0" err="1">
                <a:solidFill>
                  <a:prstClr val="black"/>
                </a:solidFill>
                <a:latin typeface="Consolas" pitchFamily="49" charset="0"/>
                <a:cs typeface="Consolas" pitchFamily="49" charset="0"/>
              </a:rPr>
              <a:t>blockSize</a:t>
            </a:r>
            <a:r>
              <a:rPr lang="en-US" sz="1200" b="1" dirty="0">
                <a:solidFill>
                  <a:prstClr val="black"/>
                </a:solidFill>
                <a:latin typeface="Consolas" pitchFamily="49" charset="0"/>
                <a:cs typeface="Consolas" pitchFamily="49" charset="0"/>
              </a:rPr>
              <a:t>&gt;</a:t>
            </a:r>
          </a:p>
          <a:p>
            <a:r>
              <a:rPr lang="en-US" sz="1200" b="1" dirty="0">
                <a:solidFill>
                  <a:srgbClr val="FF00FF"/>
                </a:solidFill>
                <a:latin typeface="Consolas" pitchFamily="49" charset="0"/>
                <a:cs typeface="Consolas" pitchFamily="49" charset="0"/>
              </a:rPr>
              <a:t>__device__</a:t>
            </a:r>
            <a:r>
              <a:rPr lang="en-US" sz="1200" b="1" dirty="0">
                <a:solidFill>
                  <a:prstClr val="black"/>
                </a:solidFill>
                <a:latin typeface="Consolas" pitchFamily="49" charset="0"/>
                <a:cs typeface="Consolas" pitchFamily="49" charset="0"/>
              </a:rPr>
              <a:t> </a:t>
            </a:r>
            <a:r>
              <a:rPr lang="en-US" sz="1200" b="1" dirty="0">
                <a:solidFill>
                  <a:srgbClr val="0000FF"/>
                </a:solidFill>
                <a:latin typeface="Consolas" pitchFamily="49" charset="0"/>
                <a:cs typeface="Consolas" pitchFamily="49" charset="0"/>
              </a:rPr>
              <a:t>void</a:t>
            </a:r>
            <a:r>
              <a:rPr lang="en-US" sz="1200" b="1" dirty="0">
                <a:solidFill>
                  <a:prstClr val="black"/>
                </a:solidFill>
                <a:latin typeface="Consolas" pitchFamily="49" charset="0"/>
                <a:cs typeface="Consolas" pitchFamily="49" charset="0"/>
              </a:rPr>
              <a:t> </a:t>
            </a:r>
            <a:r>
              <a:rPr lang="en-US" sz="1200" b="1" dirty="0" err="1">
                <a:solidFill>
                  <a:prstClr val="black"/>
                </a:solidFill>
                <a:latin typeface="Consolas" pitchFamily="49" charset="0"/>
                <a:cs typeface="Consolas" pitchFamily="49" charset="0"/>
              </a:rPr>
              <a:t>warpReduce</a:t>
            </a:r>
            <a:r>
              <a:rPr lang="en-US" sz="1200" b="1" dirty="0">
                <a:solidFill>
                  <a:prstClr val="black"/>
                </a:solidFill>
                <a:latin typeface="Consolas" pitchFamily="49" charset="0"/>
                <a:cs typeface="Consolas" pitchFamily="49" charset="0"/>
              </a:rPr>
              <a:t>(</a:t>
            </a:r>
            <a:r>
              <a:rPr lang="en-US" sz="1200" b="1" dirty="0">
                <a:solidFill>
                  <a:srgbClr val="0000FF"/>
                </a:solidFill>
                <a:latin typeface="Consolas" pitchFamily="49" charset="0"/>
                <a:cs typeface="Consolas" pitchFamily="49" charset="0"/>
              </a:rPr>
              <a:t>volatile</a:t>
            </a:r>
            <a:r>
              <a:rPr lang="en-US" sz="1200" b="1" dirty="0">
                <a:solidFill>
                  <a:prstClr val="black"/>
                </a:solidFill>
                <a:latin typeface="Consolas" pitchFamily="49" charset="0"/>
                <a:cs typeface="Consolas" pitchFamily="49" charset="0"/>
              </a:rPr>
              <a:t> </a:t>
            </a:r>
            <a:r>
              <a:rPr lang="en-US" sz="1200" b="1" dirty="0" err="1">
                <a:solidFill>
                  <a:srgbClr val="0000FF"/>
                </a:solidFill>
                <a:latin typeface="Consolas" pitchFamily="49" charset="0"/>
                <a:cs typeface="Consolas" pitchFamily="49" charset="0"/>
              </a:rPr>
              <a:t>int</a:t>
            </a:r>
            <a:r>
              <a:rPr lang="en-US" sz="1200" b="1" dirty="0">
                <a:solidFill>
                  <a:prstClr val="black"/>
                </a:solidFill>
                <a:latin typeface="Consolas" pitchFamily="49" charset="0"/>
                <a:cs typeface="Consolas" pitchFamily="49" charset="0"/>
              </a:rPr>
              <a:t> *</a:t>
            </a:r>
            <a:r>
              <a:rPr lang="en-US" sz="1200" b="1" dirty="0" err="1">
                <a:solidFill>
                  <a:prstClr val="black"/>
                </a:solidFill>
                <a:latin typeface="Consolas" pitchFamily="49" charset="0"/>
                <a:cs typeface="Consolas" pitchFamily="49" charset="0"/>
              </a:rPr>
              <a:t>sdata</a:t>
            </a:r>
            <a:r>
              <a:rPr lang="en-US" sz="1200" b="1" dirty="0">
                <a:solidFill>
                  <a:prstClr val="black"/>
                </a:solidFill>
                <a:latin typeface="Consolas" pitchFamily="49" charset="0"/>
                <a:cs typeface="Consolas" pitchFamily="49" charset="0"/>
              </a:rPr>
              <a:t>, </a:t>
            </a:r>
            <a:r>
              <a:rPr lang="en-US" sz="1200" b="1" dirty="0">
                <a:solidFill>
                  <a:srgbClr val="0000FF"/>
                </a:solidFill>
                <a:latin typeface="Consolas" pitchFamily="49" charset="0"/>
                <a:cs typeface="Consolas" pitchFamily="49" charset="0"/>
              </a:rPr>
              <a:t>unsigned</a:t>
            </a:r>
            <a:r>
              <a:rPr lang="en-US" sz="1200" b="1" dirty="0">
                <a:solidFill>
                  <a:prstClr val="black"/>
                </a:solidFill>
                <a:latin typeface="Consolas" pitchFamily="49" charset="0"/>
                <a:cs typeface="Consolas" pitchFamily="49" charset="0"/>
              </a:rPr>
              <a:t> </a:t>
            </a:r>
            <a:r>
              <a:rPr lang="en-US" sz="1200" b="1" dirty="0" err="1">
                <a:solidFill>
                  <a:srgbClr val="0000FF"/>
                </a:solidFill>
                <a:latin typeface="Consolas" pitchFamily="49" charset="0"/>
                <a:cs typeface="Consolas" pitchFamily="49" charset="0"/>
              </a:rPr>
              <a:t>int</a:t>
            </a:r>
            <a:r>
              <a:rPr lang="en-US" sz="1200" b="1" dirty="0">
                <a:solidFill>
                  <a:prstClr val="black"/>
                </a:solidFill>
                <a:latin typeface="Consolas" pitchFamily="49" charset="0"/>
                <a:cs typeface="Consolas" pitchFamily="49" charset="0"/>
              </a:rPr>
              <a:t> </a:t>
            </a:r>
            <a:r>
              <a:rPr lang="en-US" sz="1200" b="1" dirty="0" err="1">
                <a:solidFill>
                  <a:prstClr val="black"/>
                </a:solidFill>
                <a:latin typeface="Consolas" pitchFamily="49" charset="0"/>
                <a:cs typeface="Consolas" pitchFamily="49" charset="0"/>
              </a:rPr>
              <a:t>tid</a:t>
            </a:r>
            <a:r>
              <a:rPr lang="en-US" sz="1200" b="1" dirty="0">
                <a:solidFill>
                  <a:prstClr val="black"/>
                </a:solidFill>
                <a:latin typeface="Consolas" pitchFamily="49" charset="0"/>
                <a:cs typeface="Consolas" pitchFamily="49" charset="0"/>
              </a:rPr>
              <a:t>) {</a:t>
            </a:r>
          </a:p>
          <a:p>
            <a:r>
              <a:rPr lang="sv-SE" sz="1200" b="1" dirty="0">
                <a:solidFill>
                  <a:prstClr val="black"/>
                </a:solidFill>
                <a:latin typeface="Consolas" pitchFamily="49" charset="0"/>
                <a:cs typeface="Consolas" pitchFamily="49" charset="0"/>
              </a:rPr>
              <a:t>    </a:t>
            </a:r>
            <a:r>
              <a:rPr lang="sv-SE" sz="1200" b="1" dirty="0">
                <a:solidFill>
                  <a:srgbClr val="0000FF"/>
                </a:solidFill>
                <a:latin typeface="Consolas" pitchFamily="49" charset="0"/>
                <a:cs typeface="Consolas" pitchFamily="49" charset="0"/>
              </a:rPr>
              <a:t>if</a:t>
            </a:r>
            <a:r>
              <a:rPr lang="sv-SE" sz="1200" b="1" dirty="0">
                <a:solidFill>
                  <a:prstClr val="black"/>
                </a:solidFill>
                <a:latin typeface="Consolas" pitchFamily="49" charset="0"/>
                <a:cs typeface="Consolas" pitchFamily="49" charset="0"/>
              </a:rPr>
              <a:t> (blockSize &gt;=  64) sdata[tid] += sdata[tid + 32];</a:t>
            </a:r>
          </a:p>
          <a:p>
            <a:r>
              <a:rPr lang="sv-SE" sz="1200" b="1" dirty="0">
                <a:solidFill>
                  <a:prstClr val="black"/>
                </a:solidFill>
                <a:latin typeface="Consolas" pitchFamily="49" charset="0"/>
                <a:cs typeface="Consolas" pitchFamily="49" charset="0"/>
              </a:rPr>
              <a:t>    </a:t>
            </a:r>
            <a:r>
              <a:rPr lang="sv-SE" sz="1200" b="1" dirty="0">
                <a:solidFill>
                  <a:srgbClr val="0000FF"/>
                </a:solidFill>
                <a:latin typeface="Consolas" pitchFamily="49" charset="0"/>
                <a:cs typeface="Consolas" pitchFamily="49" charset="0"/>
              </a:rPr>
              <a:t>if</a:t>
            </a:r>
            <a:r>
              <a:rPr lang="sv-SE" sz="1200" b="1" dirty="0">
                <a:solidFill>
                  <a:prstClr val="black"/>
                </a:solidFill>
                <a:latin typeface="Consolas" pitchFamily="49" charset="0"/>
                <a:cs typeface="Consolas" pitchFamily="49" charset="0"/>
              </a:rPr>
              <a:t> (blockSize &gt;=  32) sdata[tid] += sdata[tid + 16];</a:t>
            </a:r>
          </a:p>
          <a:p>
            <a:r>
              <a:rPr lang="sv-SE" sz="1200" b="1" dirty="0">
                <a:solidFill>
                  <a:prstClr val="black"/>
                </a:solidFill>
                <a:latin typeface="Consolas" pitchFamily="49" charset="0"/>
                <a:cs typeface="Consolas" pitchFamily="49" charset="0"/>
              </a:rPr>
              <a:t>    </a:t>
            </a:r>
            <a:r>
              <a:rPr lang="sv-SE" sz="1200" b="1" dirty="0">
                <a:solidFill>
                  <a:srgbClr val="0000FF"/>
                </a:solidFill>
                <a:latin typeface="Consolas" pitchFamily="49" charset="0"/>
                <a:cs typeface="Consolas" pitchFamily="49" charset="0"/>
              </a:rPr>
              <a:t>if</a:t>
            </a:r>
            <a:r>
              <a:rPr lang="sv-SE" sz="1200" b="1" dirty="0">
                <a:solidFill>
                  <a:prstClr val="black"/>
                </a:solidFill>
                <a:latin typeface="Consolas" pitchFamily="49" charset="0"/>
                <a:cs typeface="Consolas" pitchFamily="49" charset="0"/>
              </a:rPr>
              <a:t> (blockSize &gt;=  16) sdata[tid] += sdata[tid +  8];</a:t>
            </a:r>
          </a:p>
          <a:p>
            <a:r>
              <a:rPr lang="sv-SE" sz="1200" b="1" dirty="0">
                <a:solidFill>
                  <a:prstClr val="black"/>
                </a:solidFill>
                <a:latin typeface="Consolas" pitchFamily="49" charset="0"/>
                <a:cs typeface="Consolas" pitchFamily="49" charset="0"/>
              </a:rPr>
              <a:t>    </a:t>
            </a:r>
            <a:r>
              <a:rPr lang="sv-SE" sz="1200" b="1" dirty="0">
                <a:solidFill>
                  <a:srgbClr val="0000FF"/>
                </a:solidFill>
                <a:latin typeface="Consolas" pitchFamily="49" charset="0"/>
                <a:cs typeface="Consolas" pitchFamily="49" charset="0"/>
              </a:rPr>
              <a:t>if</a:t>
            </a:r>
            <a:r>
              <a:rPr lang="sv-SE" sz="1200" b="1" dirty="0">
                <a:solidFill>
                  <a:prstClr val="black"/>
                </a:solidFill>
                <a:latin typeface="Consolas" pitchFamily="49" charset="0"/>
                <a:cs typeface="Consolas" pitchFamily="49" charset="0"/>
              </a:rPr>
              <a:t> (blockSize &gt;=   8) sdata[tid] += sdata[tid +  4];</a:t>
            </a:r>
          </a:p>
          <a:p>
            <a:r>
              <a:rPr lang="sv-SE" sz="1200" b="1" dirty="0">
                <a:solidFill>
                  <a:prstClr val="black"/>
                </a:solidFill>
                <a:latin typeface="Consolas" pitchFamily="49" charset="0"/>
                <a:cs typeface="Consolas" pitchFamily="49" charset="0"/>
              </a:rPr>
              <a:t>    </a:t>
            </a:r>
            <a:r>
              <a:rPr lang="sv-SE" sz="1200" b="1" dirty="0">
                <a:solidFill>
                  <a:srgbClr val="0000FF"/>
                </a:solidFill>
                <a:latin typeface="Consolas" pitchFamily="49" charset="0"/>
                <a:cs typeface="Consolas" pitchFamily="49" charset="0"/>
              </a:rPr>
              <a:t>if</a:t>
            </a:r>
            <a:r>
              <a:rPr lang="sv-SE" sz="1200" b="1" dirty="0">
                <a:solidFill>
                  <a:prstClr val="black"/>
                </a:solidFill>
                <a:latin typeface="Consolas" pitchFamily="49" charset="0"/>
                <a:cs typeface="Consolas" pitchFamily="49" charset="0"/>
              </a:rPr>
              <a:t> (blockSize &gt;=   4) sdata[tid] += sdata[tid +  2];</a:t>
            </a:r>
          </a:p>
          <a:p>
            <a:r>
              <a:rPr lang="sv-SE" sz="1200" b="1" dirty="0">
                <a:solidFill>
                  <a:prstClr val="black"/>
                </a:solidFill>
                <a:latin typeface="Consolas" pitchFamily="49" charset="0"/>
                <a:cs typeface="Consolas" pitchFamily="49" charset="0"/>
              </a:rPr>
              <a:t>    </a:t>
            </a:r>
            <a:r>
              <a:rPr lang="sv-SE" sz="1200" b="1" dirty="0">
                <a:solidFill>
                  <a:srgbClr val="0000FF"/>
                </a:solidFill>
                <a:latin typeface="Consolas" pitchFamily="49" charset="0"/>
                <a:cs typeface="Consolas" pitchFamily="49" charset="0"/>
              </a:rPr>
              <a:t>if</a:t>
            </a:r>
            <a:r>
              <a:rPr lang="sv-SE" sz="1200" b="1" dirty="0">
                <a:solidFill>
                  <a:prstClr val="black"/>
                </a:solidFill>
                <a:latin typeface="Consolas" pitchFamily="49" charset="0"/>
                <a:cs typeface="Consolas" pitchFamily="49" charset="0"/>
              </a:rPr>
              <a:t> (blockSize &gt;=   2) sdata[tid] += sdata[tid +  1];</a:t>
            </a:r>
          </a:p>
          <a:p>
            <a:r>
              <a:rPr lang="en-US" sz="1200" b="1" dirty="0">
                <a:solidFill>
                  <a:prstClr val="black"/>
                </a:solidFill>
                <a:latin typeface="Consolas" pitchFamily="49" charset="0"/>
                <a:cs typeface="Consolas" pitchFamily="49" charset="0"/>
              </a:rPr>
              <a:t>}</a:t>
            </a:r>
          </a:p>
          <a:p>
            <a:endParaRPr lang="en-US" sz="1200" b="1" dirty="0">
              <a:solidFill>
                <a:prstClr val="black"/>
              </a:solidFill>
              <a:latin typeface="Consolas" pitchFamily="49" charset="0"/>
              <a:cs typeface="Consolas" pitchFamily="49" charset="0"/>
            </a:endParaRPr>
          </a:p>
          <a:p>
            <a:r>
              <a:rPr lang="en-US" sz="1200" b="1" dirty="0">
                <a:solidFill>
                  <a:srgbClr val="0000FF"/>
                </a:solidFill>
                <a:latin typeface="Consolas" pitchFamily="49" charset="0"/>
                <a:cs typeface="Consolas" pitchFamily="49" charset="0"/>
              </a:rPr>
              <a:t>template</a:t>
            </a:r>
            <a:r>
              <a:rPr lang="en-US" sz="1200" b="1" dirty="0">
                <a:solidFill>
                  <a:prstClr val="black"/>
                </a:solidFill>
                <a:latin typeface="Consolas" pitchFamily="49" charset="0"/>
                <a:cs typeface="Consolas" pitchFamily="49" charset="0"/>
              </a:rPr>
              <a:t> &lt;</a:t>
            </a:r>
            <a:r>
              <a:rPr lang="en-US" sz="1200" b="1" dirty="0">
                <a:solidFill>
                  <a:srgbClr val="0000FF"/>
                </a:solidFill>
                <a:latin typeface="Consolas" pitchFamily="49" charset="0"/>
                <a:cs typeface="Consolas" pitchFamily="49" charset="0"/>
              </a:rPr>
              <a:t>unsigned</a:t>
            </a:r>
            <a:r>
              <a:rPr lang="en-US" sz="1200" b="1" dirty="0">
                <a:solidFill>
                  <a:prstClr val="black"/>
                </a:solidFill>
                <a:latin typeface="Consolas" pitchFamily="49" charset="0"/>
                <a:cs typeface="Consolas" pitchFamily="49" charset="0"/>
              </a:rPr>
              <a:t> </a:t>
            </a:r>
            <a:r>
              <a:rPr lang="en-US" sz="1200" b="1" dirty="0" err="1">
                <a:solidFill>
                  <a:srgbClr val="0000FF"/>
                </a:solidFill>
                <a:latin typeface="Consolas" pitchFamily="49" charset="0"/>
                <a:cs typeface="Consolas" pitchFamily="49" charset="0"/>
              </a:rPr>
              <a:t>int</a:t>
            </a:r>
            <a:r>
              <a:rPr lang="en-US" sz="1200" b="1" dirty="0">
                <a:solidFill>
                  <a:prstClr val="black"/>
                </a:solidFill>
                <a:latin typeface="Consolas" pitchFamily="49" charset="0"/>
                <a:cs typeface="Consolas" pitchFamily="49" charset="0"/>
              </a:rPr>
              <a:t> </a:t>
            </a:r>
            <a:r>
              <a:rPr lang="en-US" sz="1200" b="1" dirty="0" err="1">
                <a:solidFill>
                  <a:prstClr val="black"/>
                </a:solidFill>
                <a:latin typeface="Consolas" pitchFamily="49" charset="0"/>
                <a:cs typeface="Consolas" pitchFamily="49" charset="0"/>
              </a:rPr>
              <a:t>blockSize</a:t>
            </a:r>
            <a:r>
              <a:rPr lang="en-US" sz="1200" b="1" dirty="0">
                <a:solidFill>
                  <a:prstClr val="black"/>
                </a:solidFill>
                <a:latin typeface="Consolas" pitchFamily="49" charset="0"/>
                <a:cs typeface="Consolas" pitchFamily="49" charset="0"/>
              </a:rPr>
              <a:t>&gt;</a:t>
            </a:r>
          </a:p>
          <a:p>
            <a:r>
              <a:rPr lang="en-US" sz="1200" b="1" dirty="0">
                <a:solidFill>
                  <a:srgbClr val="FF00FF"/>
                </a:solidFill>
                <a:latin typeface="Consolas" pitchFamily="49" charset="0"/>
                <a:cs typeface="Consolas" pitchFamily="49" charset="0"/>
              </a:rPr>
              <a:t>__global__</a:t>
            </a:r>
            <a:r>
              <a:rPr lang="en-US" sz="1200" b="1" dirty="0">
                <a:solidFill>
                  <a:prstClr val="black"/>
                </a:solidFill>
                <a:latin typeface="Consolas" pitchFamily="49" charset="0"/>
                <a:cs typeface="Consolas" pitchFamily="49" charset="0"/>
              </a:rPr>
              <a:t> </a:t>
            </a:r>
            <a:r>
              <a:rPr lang="en-US" sz="1200" b="1" dirty="0">
                <a:solidFill>
                  <a:srgbClr val="0000FF"/>
                </a:solidFill>
                <a:latin typeface="Consolas" pitchFamily="49" charset="0"/>
                <a:cs typeface="Consolas" pitchFamily="49" charset="0"/>
              </a:rPr>
              <a:t>void</a:t>
            </a:r>
            <a:r>
              <a:rPr lang="en-US" sz="1200" b="1" dirty="0">
                <a:solidFill>
                  <a:prstClr val="black"/>
                </a:solidFill>
                <a:latin typeface="Consolas" pitchFamily="49" charset="0"/>
                <a:cs typeface="Consolas" pitchFamily="49" charset="0"/>
              </a:rPr>
              <a:t> reduce7(</a:t>
            </a:r>
            <a:r>
              <a:rPr lang="en-US" sz="1200" b="1" dirty="0" err="1">
                <a:solidFill>
                  <a:srgbClr val="0000FF"/>
                </a:solidFill>
                <a:latin typeface="Consolas" pitchFamily="49" charset="0"/>
                <a:cs typeface="Consolas" pitchFamily="49" charset="0"/>
              </a:rPr>
              <a:t>int</a:t>
            </a:r>
            <a:r>
              <a:rPr lang="en-US" sz="1200" b="1" dirty="0">
                <a:solidFill>
                  <a:prstClr val="black"/>
                </a:solidFill>
                <a:latin typeface="Consolas" pitchFamily="49" charset="0"/>
                <a:cs typeface="Consolas" pitchFamily="49" charset="0"/>
              </a:rPr>
              <a:t> *</a:t>
            </a:r>
            <a:r>
              <a:rPr lang="en-US" sz="1200" b="1" dirty="0" err="1">
                <a:solidFill>
                  <a:prstClr val="black"/>
                </a:solidFill>
                <a:latin typeface="Consolas" pitchFamily="49" charset="0"/>
                <a:cs typeface="Consolas" pitchFamily="49" charset="0"/>
              </a:rPr>
              <a:t>g_idata</a:t>
            </a:r>
            <a:r>
              <a:rPr lang="en-US" sz="1200" b="1" dirty="0">
                <a:solidFill>
                  <a:prstClr val="black"/>
                </a:solidFill>
                <a:latin typeface="Consolas" pitchFamily="49" charset="0"/>
                <a:cs typeface="Consolas" pitchFamily="49" charset="0"/>
              </a:rPr>
              <a:t>, </a:t>
            </a:r>
            <a:r>
              <a:rPr lang="en-US" sz="1200" b="1" dirty="0" err="1">
                <a:solidFill>
                  <a:srgbClr val="0000FF"/>
                </a:solidFill>
                <a:latin typeface="Consolas" pitchFamily="49" charset="0"/>
                <a:cs typeface="Consolas" pitchFamily="49" charset="0"/>
              </a:rPr>
              <a:t>int</a:t>
            </a:r>
            <a:r>
              <a:rPr lang="en-US" sz="1200" b="1" dirty="0">
                <a:solidFill>
                  <a:prstClr val="black"/>
                </a:solidFill>
                <a:latin typeface="Consolas" pitchFamily="49" charset="0"/>
                <a:cs typeface="Consolas" pitchFamily="49" charset="0"/>
              </a:rPr>
              <a:t> *</a:t>
            </a:r>
            <a:r>
              <a:rPr lang="en-US" sz="1200" b="1" dirty="0" err="1">
                <a:solidFill>
                  <a:prstClr val="black"/>
                </a:solidFill>
                <a:latin typeface="Consolas" pitchFamily="49" charset="0"/>
                <a:cs typeface="Consolas" pitchFamily="49" charset="0"/>
              </a:rPr>
              <a:t>g_odata</a:t>
            </a:r>
            <a:r>
              <a:rPr lang="en-US" sz="1200" b="1" dirty="0">
                <a:solidFill>
                  <a:prstClr val="black"/>
                </a:solidFill>
                <a:latin typeface="Consolas" pitchFamily="49" charset="0"/>
                <a:cs typeface="Consolas" pitchFamily="49" charset="0"/>
              </a:rPr>
              <a:t>, </a:t>
            </a:r>
            <a:r>
              <a:rPr lang="en-US" sz="1200" b="1" dirty="0">
                <a:solidFill>
                  <a:srgbClr val="0000FF"/>
                </a:solidFill>
                <a:latin typeface="Consolas" pitchFamily="49" charset="0"/>
                <a:cs typeface="Consolas" pitchFamily="49" charset="0"/>
              </a:rPr>
              <a:t>unsigned</a:t>
            </a:r>
            <a:r>
              <a:rPr lang="en-US" sz="1200" b="1" dirty="0">
                <a:solidFill>
                  <a:prstClr val="black"/>
                </a:solidFill>
                <a:latin typeface="Consolas" pitchFamily="49" charset="0"/>
                <a:cs typeface="Consolas" pitchFamily="49" charset="0"/>
              </a:rPr>
              <a:t> </a:t>
            </a:r>
            <a:r>
              <a:rPr lang="en-US" sz="1200" b="1" dirty="0" err="1">
                <a:solidFill>
                  <a:srgbClr val="0000FF"/>
                </a:solidFill>
                <a:latin typeface="Consolas" pitchFamily="49" charset="0"/>
                <a:cs typeface="Consolas" pitchFamily="49" charset="0"/>
              </a:rPr>
              <a:t>int</a:t>
            </a:r>
            <a:r>
              <a:rPr lang="en-US" sz="1200" b="1" dirty="0">
                <a:solidFill>
                  <a:prstClr val="black"/>
                </a:solidFill>
                <a:latin typeface="Consolas" pitchFamily="49" charset="0"/>
                <a:cs typeface="Consolas" pitchFamily="49" charset="0"/>
              </a:rPr>
              <a:t> n) {</a:t>
            </a:r>
          </a:p>
          <a:p>
            <a:r>
              <a:rPr lang="en-US" sz="1200" b="1" dirty="0">
                <a:solidFill>
                  <a:prstClr val="black"/>
                </a:solidFill>
                <a:latin typeface="Consolas" pitchFamily="49" charset="0"/>
                <a:cs typeface="Consolas" pitchFamily="49" charset="0"/>
              </a:rPr>
              <a:t>    </a:t>
            </a:r>
            <a:r>
              <a:rPr lang="en-US" sz="1200" b="1" dirty="0">
                <a:solidFill>
                  <a:srgbClr val="0000FF"/>
                </a:solidFill>
                <a:latin typeface="Consolas" pitchFamily="49" charset="0"/>
                <a:cs typeface="Consolas" pitchFamily="49" charset="0"/>
              </a:rPr>
              <a:t>extern</a:t>
            </a:r>
            <a:r>
              <a:rPr lang="en-US" sz="1200" b="1" dirty="0">
                <a:solidFill>
                  <a:prstClr val="black"/>
                </a:solidFill>
                <a:latin typeface="Consolas" pitchFamily="49" charset="0"/>
                <a:cs typeface="Consolas" pitchFamily="49" charset="0"/>
              </a:rPr>
              <a:t> </a:t>
            </a:r>
            <a:r>
              <a:rPr lang="en-US" sz="1200" b="1" dirty="0">
                <a:solidFill>
                  <a:srgbClr val="FF00FF"/>
                </a:solidFill>
                <a:latin typeface="Consolas" pitchFamily="49" charset="0"/>
                <a:cs typeface="Consolas" pitchFamily="49" charset="0"/>
              </a:rPr>
              <a:t>__shared__</a:t>
            </a:r>
            <a:r>
              <a:rPr lang="en-US" sz="1200" b="1" dirty="0">
                <a:solidFill>
                  <a:prstClr val="black"/>
                </a:solidFill>
                <a:latin typeface="Consolas" pitchFamily="49" charset="0"/>
                <a:cs typeface="Consolas" pitchFamily="49" charset="0"/>
              </a:rPr>
              <a:t> </a:t>
            </a:r>
            <a:r>
              <a:rPr lang="en-US" sz="1200" b="1" dirty="0" err="1">
                <a:solidFill>
                  <a:srgbClr val="0000FF"/>
                </a:solidFill>
                <a:latin typeface="Consolas" pitchFamily="49" charset="0"/>
                <a:cs typeface="Consolas" pitchFamily="49" charset="0"/>
              </a:rPr>
              <a:t>int</a:t>
            </a:r>
            <a:r>
              <a:rPr lang="en-US" sz="1200" b="1" dirty="0">
                <a:solidFill>
                  <a:prstClr val="black"/>
                </a:solidFill>
                <a:latin typeface="Consolas" pitchFamily="49" charset="0"/>
                <a:cs typeface="Consolas" pitchFamily="49" charset="0"/>
              </a:rPr>
              <a:t> </a:t>
            </a:r>
            <a:r>
              <a:rPr lang="en-US" sz="1200" b="1" dirty="0" err="1">
                <a:solidFill>
                  <a:prstClr val="black"/>
                </a:solidFill>
                <a:latin typeface="Consolas" pitchFamily="49" charset="0"/>
                <a:cs typeface="Consolas" pitchFamily="49" charset="0"/>
              </a:rPr>
              <a:t>sdata</a:t>
            </a:r>
            <a:r>
              <a:rPr lang="en-US" sz="1200" b="1" dirty="0">
                <a:solidFill>
                  <a:prstClr val="black"/>
                </a:solidFill>
                <a:latin typeface="Consolas" pitchFamily="49" charset="0"/>
                <a:cs typeface="Consolas" pitchFamily="49" charset="0"/>
              </a:rPr>
              <a:t>[];</a:t>
            </a:r>
          </a:p>
          <a:p>
            <a:r>
              <a:rPr lang="en-US" sz="1200" b="1" dirty="0">
                <a:solidFill>
                  <a:prstClr val="black"/>
                </a:solidFill>
                <a:latin typeface="Consolas" pitchFamily="49" charset="0"/>
                <a:cs typeface="Consolas" pitchFamily="49" charset="0"/>
              </a:rPr>
              <a:t>    </a:t>
            </a:r>
            <a:r>
              <a:rPr lang="en-US" sz="1200" b="1" dirty="0">
                <a:solidFill>
                  <a:srgbClr val="0000FF"/>
                </a:solidFill>
                <a:latin typeface="Consolas" pitchFamily="49" charset="0"/>
                <a:cs typeface="Consolas" pitchFamily="49" charset="0"/>
              </a:rPr>
              <a:t>unsigned</a:t>
            </a:r>
            <a:r>
              <a:rPr lang="en-US" sz="1200" b="1" dirty="0">
                <a:solidFill>
                  <a:prstClr val="black"/>
                </a:solidFill>
                <a:latin typeface="Consolas" pitchFamily="49" charset="0"/>
                <a:cs typeface="Consolas" pitchFamily="49" charset="0"/>
              </a:rPr>
              <a:t> </a:t>
            </a:r>
            <a:r>
              <a:rPr lang="en-US" sz="1200" b="1" dirty="0" err="1">
                <a:solidFill>
                  <a:srgbClr val="0000FF"/>
                </a:solidFill>
                <a:latin typeface="Consolas" pitchFamily="49" charset="0"/>
                <a:cs typeface="Consolas" pitchFamily="49" charset="0"/>
              </a:rPr>
              <a:t>int</a:t>
            </a:r>
            <a:r>
              <a:rPr lang="en-US" sz="1200" b="1" dirty="0">
                <a:solidFill>
                  <a:prstClr val="black"/>
                </a:solidFill>
                <a:latin typeface="Consolas" pitchFamily="49" charset="0"/>
                <a:cs typeface="Consolas" pitchFamily="49" charset="0"/>
              </a:rPr>
              <a:t> </a:t>
            </a:r>
            <a:r>
              <a:rPr lang="en-US" sz="1200" b="1" dirty="0" err="1">
                <a:solidFill>
                  <a:prstClr val="black"/>
                </a:solidFill>
                <a:latin typeface="Consolas" pitchFamily="49" charset="0"/>
                <a:cs typeface="Consolas" pitchFamily="49" charset="0"/>
              </a:rPr>
              <a:t>tid</a:t>
            </a:r>
            <a:r>
              <a:rPr lang="en-US" sz="1200" b="1" dirty="0">
                <a:solidFill>
                  <a:prstClr val="black"/>
                </a:solidFill>
                <a:latin typeface="Consolas" pitchFamily="49" charset="0"/>
                <a:cs typeface="Consolas" pitchFamily="49" charset="0"/>
              </a:rPr>
              <a:t> = </a:t>
            </a:r>
            <a:r>
              <a:rPr lang="en-US" sz="1200" b="1" dirty="0" err="1">
                <a:solidFill>
                  <a:srgbClr val="FF00FF"/>
                </a:solidFill>
                <a:latin typeface="Consolas" pitchFamily="49" charset="0"/>
                <a:cs typeface="Consolas" pitchFamily="49" charset="0"/>
              </a:rPr>
              <a:t>threadIdx</a:t>
            </a:r>
            <a:r>
              <a:rPr lang="en-US" sz="1200" b="1" dirty="0" err="1">
                <a:solidFill>
                  <a:prstClr val="black"/>
                </a:solidFill>
                <a:latin typeface="Consolas" pitchFamily="49" charset="0"/>
                <a:cs typeface="Consolas" pitchFamily="49" charset="0"/>
              </a:rPr>
              <a:t>.x</a:t>
            </a:r>
            <a:r>
              <a:rPr lang="en-US" sz="1200" b="1" dirty="0">
                <a:solidFill>
                  <a:prstClr val="black"/>
                </a:solidFill>
                <a:latin typeface="Consolas" pitchFamily="49" charset="0"/>
                <a:cs typeface="Consolas" pitchFamily="49" charset="0"/>
              </a:rPr>
              <a:t>;</a:t>
            </a:r>
          </a:p>
          <a:p>
            <a:r>
              <a:rPr lang="en-US" sz="1200" b="1" dirty="0">
                <a:solidFill>
                  <a:prstClr val="black"/>
                </a:solidFill>
                <a:latin typeface="Consolas" pitchFamily="49" charset="0"/>
                <a:cs typeface="Consolas" pitchFamily="49" charset="0"/>
              </a:rPr>
              <a:t>    </a:t>
            </a:r>
            <a:r>
              <a:rPr lang="en-US" sz="1200" b="1" dirty="0">
                <a:solidFill>
                  <a:srgbClr val="0000FF"/>
                </a:solidFill>
                <a:latin typeface="Consolas" pitchFamily="49" charset="0"/>
                <a:cs typeface="Consolas" pitchFamily="49" charset="0"/>
              </a:rPr>
              <a:t>unsigned</a:t>
            </a:r>
            <a:r>
              <a:rPr lang="en-US" sz="1200" b="1" dirty="0">
                <a:solidFill>
                  <a:prstClr val="black"/>
                </a:solidFill>
                <a:latin typeface="Consolas" pitchFamily="49" charset="0"/>
                <a:cs typeface="Consolas" pitchFamily="49" charset="0"/>
              </a:rPr>
              <a:t> </a:t>
            </a:r>
            <a:r>
              <a:rPr lang="en-US" sz="1200" b="1" dirty="0" err="1">
                <a:solidFill>
                  <a:srgbClr val="0000FF"/>
                </a:solidFill>
                <a:latin typeface="Consolas" pitchFamily="49" charset="0"/>
                <a:cs typeface="Consolas" pitchFamily="49" charset="0"/>
              </a:rPr>
              <a:t>int</a:t>
            </a:r>
            <a:r>
              <a:rPr lang="en-US" sz="1200" b="1" dirty="0">
                <a:solidFill>
                  <a:prstClr val="black"/>
                </a:solidFill>
                <a:latin typeface="Consolas" pitchFamily="49" charset="0"/>
                <a:cs typeface="Consolas" pitchFamily="49" charset="0"/>
              </a:rPr>
              <a:t> i = </a:t>
            </a:r>
            <a:r>
              <a:rPr lang="en-US" sz="1200" b="1" dirty="0" err="1">
                <a:solidFill>
                  <a:srgbClr val="FF00FF"/>
                </a:solidFill>
                <a:latin typeface="Consolas" pitchFamily="49" charset="0"/>
                <a:cs typeface="Consolas" pitchFamily="49" charset="0"/>
              </a:rPr>
              <a:t>blockIdx</a:t>
            </a:r>
            <a:r>
              <a:rPr lang="en-US" sz="1200" b="1" dirty="0" err="1">
                <a:solidFill>
                  <a:prstClr val="black"/>
                </a:solidFill>
                <a:latin typeface="Consolas" pitchFamily="49" charset="0"/>
                <a:cs typeface="Consolas" pitchFamily="49" charset="0"/>
              </a:rPr>
              <a:t>.x</a:t>
            </a:r>
            <a:r>
              <a:rPr lang="en-US" sz="1200" b="1" dirty="0">
                <a:solidFill>
                  <a:prstClr val="black"/>
                </a:solidFill>
                <a:latin typeface="Consolas" pitchFamily="49" charset="0"/>
                <a:cs typeface="Consolas" pitchFamily="49" charset="0"/>
              </a:rPr>
              <a:t>*(</a:t>
            </a:r>
            <a:r>
              <a:rPr lang="en-US" sz="1200" b="1" dirty="0" err="1">
                <a:solidFill>
                  <a:prstClr val="black"/>
                </a:solidFill>
                <a:latin typeface="Consolas" pitchFamily="49" charset="0"/>
                <a:cs typeface="Consolas" pitchFamily="49" charset="0"/>
              </a:rPr>
              <a:t>blockSize</a:t>
            </a:r>
            <a:r>
              <a:rPr lang="en-US" sz="1200" b="1" dirty="0">
                <a:solidFill>
                  <a:prstClr val="black"/>
                </a:solidFill>
                <a:latin typeface="Consolas" pitchFamily="49" charset="0"/>
                <a:cs typeface="Consolas" pitchFamily="49" charset="0"/>
              </a:rPr>
              <a:t>*2) + </a:t>
            </a:r>
            <a:r>
              <a:rPr lang="en-US" sz="1200" b="1" dirty="0" err="1">
                <a:solidFill>
                  <a:prstClr val="black"/>
                </a:solidFill>
                <a:latin typeface="Consolas" pitchFamily="49" charset="0"/>
                <a:cs typeface="Consolas" pitchFamily="49" charset="0"/>
              </a:rPr>
              <a:t>tid</a:t>
            </a:r>
            <a:r>
              <a:rPr lang="en-US" sz="1200" b="1" dirty="0">
                <a:solidFill>
                  <a:prstClr val="black"/>
                </a:solidFill>
                <a:latin typeface="Consolas" pitchFamily="49" charset="0"/>
                <a:cs typeface="Consolas" pitchFamily="49" charset="0"/>
              </a:rPr>
              <a:t>;</a:t>
            </a:r>
          </a:p>
          <a:p>
            <a:r>
              <a:rPr lang="en-US" sz="1200" b="1" dirty="0">
                <a:solidFill>
                  <a:prstClr val="black"/>
                </a:solidFill>
                <a:latin typeface="Consolas" pitchFamily="49" charset="0"/>
                <a:cs typeface="Consolas" pitchFamily="49" charset="0"/>
              </a:rPr>
              <a:t>    </a:t>
            </a:r>
            <a:r>
              <a:rPr lang="en-US" sz="1200" b="1" dirty="0">
                <a:solidFill>
                  <a:srgbClr val="0000FF"/>
                </a:solidFill>
                <a:latin typeface="Consolas" pitchFamily="49" charset="0"/>
                <a:cs typeface="Consolas" pitchFamily="49" charset="0"/>
              </a:rPr>
              <a:t>unsigned</a:t>
            </a:r>
            <a:r>
              <a:rPr lang="en-US" sz="1200" b="1" dirty="0">
                <a:solidFill>
                  <a:prstClr val="black"/>
                </a:solidFill>
                <a:latin typeface="Consolas" pitchFamily="49" charset="0"/>
                <a:cs typeface="Consolas" pitchFamily="49" charset="0"/>
              </a:rPr>
              <a:t> </a:t>
            </a:r>
            <a:r>
              <a:rPr lang="en-US" sz="1200" b="1" dirty="0" err="1">
                <a:solidFill>
                  <a:srgbClr val="0000FF"/>
                </a:solidFill>
                <a:latin typeface="Consolas" pitchFamily="49" charset="0"/>
                <a:cs typeface="Consolas" pitchFamily="49" charset="0"/>
              </a:rPr>
              <a:t>int</a:t>
            </a:r>
            <a:r>
              <a:rPr lang="en-US" sz="1200" b="1" dirty="0">
                <a:solidFill>
                  <a:prstClr val="black"/>
                </a:solidFill>
                <a:latin typeface="Consolas" pitchFamily="49" charset="0"/>
                <a:cs typeface="Consolas" pitchFamily="49" charset="0"/>
              </a:rPr>
              <a:t> </a:t>
            </a:r>
            <a:r>
              <a:rPr lang="en-US" sz="1200" b="1" dirty="0" err="1">
                <a:solidFill>
                  <a:prstClr val="black"/>
                </a:solidFill>
                <a:latin typeface="Consolas" pitchFamily="49" charset="0"/>
                <a:cs typeface="Consolas" pitchFamily="49" charset="0"/>
              </a:rPr>
              <a:t>gridSize</a:t>
            </a:r>
            <a:r>
              <a:rPr lang="en-US" sz="1200" b="1" dirty="0">
                <a:solidFill>
                  <a:prstClr val="black"/>
                </a:solidFill>
                <a:latin typeface="Consolas" pitchFamily="49" charset="0"/>
                <a:cs typeface="Consolas" pitchFamily="49" charset="0"/>
              </a:rPr>
              <a:t> = </a:t>
            </a:r>
            <a:r>
              <a:rPr lang="en-US" sz="1200" b="1" dirty="0" err="1">
                <a:solidFill>
                  <a:prstClr val="black"/>
                </a:solidFill>
                <a:latin typeface="Consolas" pitchFamily="49" charset="0"/>
                <a:cs typeface="Consolas" pitchFamily="49" charset="0"/>
              </a:rPr>
              <a:t>blockSize</a:t>
            </a:r>
            <a:r>
              <a:rPr lang="en-US" sz="1200" b="1" dirty="0">
                <a:solidFill>
                  <a:prstClr val="black"/>
                </a:solidFill>
                <a:latin typeface="Consolas" pitchFamily="49" charset="0"/>
                <a:cs typeface="Consolas" pitchFamily="49" charset="0"/>
              </a:rPr>
              <a:t>*2*</a:t>
            </a:r>
            <a:r>
              <a:rPr lang="en-US" sz="1200" b="1" dirty="0" err="1">
                <a:solidFill>
                  <a:srgbClr val="FF00FF"/>
                </a:solidFill>
                <a:latin typeface="Consolas" pitchFamily="49" charset="0"/>
                <a:cs typeface="Consolas" pitchFamily="49" charset="0"/>
              </a:rPr>
              <a:t>gridDim</a:t>
            </a:r>
            <a:r>
              <a:rPr lang="en-US" sz="1200" b="1" dirty="0" err="1">
                <a:solidFill>
                  <a:prstClr val="black"/>
                </a:solidFill>
                <a:latin typeface="Consolas" pitchFamily="49" charset="0"/>
                <a:cs typeface="Consolas" pitchFamily="49" charset="0"/>
              </a:rPr>
              <a:t>.x</a:t>
            </a:r>
            <a:r>
              <a:rPr lang="en-US" sz="1200" b="1" dirty="0">
                <a:solidFill>
                  <a:prstClr val="black"/>
                </a:solidFill>
                <a:latin typeface="Consolas" pitchFamily="49" charset="0"/>
                <a:cs typeface="Consolas" pitchFamily="49" charset="0"/>
              </a:rPr>
              <a:t>;</a:t>
            </a:r>
          </a:p>
          <a:p>
            <a:r>
              <a:rPr lang="en-US" sz="1200" b="1" dirty="0">
                <a:solidFill>
                  <a:prstClr val="black"/>
                </a:solidFill>
                <a:latin typeface="Consolas" pitchFamily="49" charset="0"/>
                <a:cs typeface="Consolas" pitchFamily="49" charset="0"/>
              </a:rPr>
              <a:t>    </a:t>
            </a:r>
            <a:r>
              <a:rPr lang="en-US" sz="1200" b="1" dirty="0" err="1">
                <a:solidFill>
                  <a:prstClr val="black"/>
                </a:solidFill>
                <a:latin typeface="Consolas" pitchFamily="49" charset="0"/>
                <a:cs typeface="Consolas" pitchFamily="49" charset="0"/>
              </a:rPr>
              <a:t>sdata</a:t>
            </a:r>
            <a:r>
              <a:rPr lang="en-US" sz="1200" b="1" dirty="0">
                <a:solidFill>
                  <a:prstClr val="black"/>
                </a:solidFill>
                <a:latin typeface="Consolas" pitchFamily="49" charset="0"/>
                <a:cs typeface="Consolas" pitchFamily="49" charset="0"/>
              </a:rPr>
              <a:t>[</a:t>
            </a:r>
            <a:r>
              <a:rPr lang="en-US" sz="1200" b="1" dirty="0" err="1">
                <a:solidFill>
                  <a:prstClr val="black"/>
                </a:solidFill>
                <a:latin typeface="Consolas" pitchFamily="49" charset="0"/>
                <a:cs typeface="Consolas" pitchFamily="49" charset="0"/>
              </a:rPr>
              <a:t>tid</a:t>
            </a:r>
            <a:r>
              <a:rPr lang="en-US" sz="1200" b="1" dirty="0">
                <a:solidFill>
                  <a:prstClr val="black"/>
                </a:solidFill>
                <a:latin typeface="Consolas" pitchFamily="49" charset="0"/>
                <a:cs typeface="Consolas" pitchFamily="49" charset="0"/>
              </a:rPr>
              <a:t>] = 0;</a:t>
            </a:r>
          </a:p>
          <a:p>
            <a:endParaRPr lang="en-US" sz="1200" b="1" dirty="0">
              <a:solidFill>
                <a:prstClr val="black"/>
              </a:solidFill>
              <a:latin typeface="Consolas" pitchFamily="49" charset="0"/>
              <a:cs typeface="Consolas" pitchFamily="49" charset="0"/>
            </a:endParaRPr>
          </a:p>
          <a:p>
            <a:r>
              <a:rPr lang="en-US" sz="1200" b="1" dirty="0">
                <a:solidFill>
                  <a:prstClr val="black"/>
                </a:solidFill>
                <a:latin typeface="Consolas" pitchFamily="49" charset="0"/>
                <a:cs typeface="Consolas" pitchFamily="49" charset="0"/>
              </a:rPr>
              <a:t>    </a:t>
            </a:r>
            <a:r>
              <a:rPr lang="en-US" sz="1200" b="1" dirty="0">
                <a:solidFill>
                  <a:srgbClr val="0000FF"/>
                </a:solidFill>
                <a:latin typeface="Consolas" pitchFamily="49" charset="0"/>
                <a:cs typeface="Consolas" pitchFamily="49" charset="0"/>
              </a:rPr>
              <a:t>while</a:t>
            </a:r>
            <a:r>
              <a:rPr lang="en-US" sz="1200" b="1" dirty="0">
                <a:solidFill>
                  <a:prstClr val="black"/>
                </a:solidFill>
                <a:latin typeface="Consolas" pitchFamily="49" charset="0"/>
                <a:cs typeface="Consolas" pitchFamily="49" charset="0"/>
              </a:rPr>
              <a:t> (i &lt; n) { </a:t>
            </a:r>
            <a:r>
              <a:rPr lang="en-US" sz="1200" b="1" dirty="0" err="1">
                <a:solidFill>
                  <a:prstClr val="black"/>
                </a:solidFill>
                <a:latin typeface="Consolas" pitchFamily="49" charset="0"/>
                <a:cs typeface="Consolas" pitchFamily="49" charset="0"/>
              </a:rPr>
              <a:t>sdata</a:t>
            </a:r>
            <a:r>
              <a:rPr lang="en-US" sz="1200" b="1" dirty="0">
                <a:solidFill>
                  <a:prstClr val="black"/>
                </a:solidFill>
                <a:latin typeface="Consolas" pitchFamily="49" charset="0"/>
                <a:cs typeface="Consolas" pitchFamily="49" charset="0"/>
              </a:rPr>
              <a:t>[</a:t>
            </a:r>
            <a:r>
              <a:rPr lang="en-US" sz="1200" b="1" dirty="0" err="1">
                <a:solidFill>
                  <a:prstClr val="black"/>
                </a:solidFill>
                <a:latin typeface="Consolas" pitchFamily="49" charset="0"/>
                <a:cs typeface="Consolas" pitchFamily="49" charset="0"/>
              </a:rPr>
              <a:t>tid</a:t>
            </a:r>
            <a:r>
              <a:rPr lang="en-US" sz="1200" b="1" dirty="0">
                <a:solidFill>
                  <a:prstClr val="black"/>
                </a:solidFill>
                <a:latin typeface="Consolas" pitchFamily="49" charset="0"/>
                <a:cs typeface="Consolas" pitchFamily="49" charset="0"/>
              </a:rPr>
              <a:t>] += </a:t>
            </a:r>
            <a:r>
              <a:rPr lang="en-US" sz="1200" b="1" dirty="0" err="1">
                <a:solidFill>
                  <a:prstClr val="black"/>
                </a:solidFill>
                <a:latin typeface="Consolas" pitchFamily="49" charset="0"/>
                <a:cs typeface="Consolas" pitchFamily="49" charset="0"/>
              </a:rPr>
              <a:t>g_idata</a:t>
            </a:r>
            <a:r>
              <a:rPr lang="en-US" sz="1200" b="1" dirty="0">
                <a:solidFill>
                  <a:prstClr val="black"/>
                </a:solidFill>
                <a:latin typeface="Consolas" pitchFamily="49" charset="0"/>
                <a:cs typeface="Consolas" pitchFamily="49" charset="0"/>
              </a:rPr>
              <a:t>[i] + </a:t>
            </a:r>
            <a:r>
              <a:rPr lang="en-US" sz="1200" b="1" dirty="0" err="1">
                <a:solidFill>
                  <a:prstClr val="black"/>
                </a:solidFill>
                <a:latin typeface="Consolas" pitchFamily="49" charset="0"/>
                <a:cs typeface="Consolas" pitchFamily="49" charset="0"/>
              </a:rPr>
              <a:t>g_idata</a:t>
            </a:r>
            <a:r>
              <a:rPr lang="en-US" sz="1200" b="1" dirty="0">
                <a:solidFill>
                  <a:prstClr val="black"/>
                </a:solidFill>
                <a:latin typeface="Consolas" pitchFamily="49" charset="0"/>
                <a:cs typeface="Consolas" pitchFamily="49" charset="0"/>
              </a:rPr>
              <a:t>[</a:t>
            </a:r>
            <a:r>
              <a:rPr lang="en-US" sz="1200" b="1" dirty="0" err="1">
                <a:solidFill>
                  <a:prstClr val="black"/>
                </a:solidFill>
                <a:latin typeface="Consolas" pitchFamily="49" charset="0"/>
                <a:cs typeface="Consolas" pitchFamily="49" charset="0"/>
              </a:rPr>
              <a:t>i+blockSize</a:t>
            </a:r>
            <a:r>
              <a:rPr lang="en-US" sz="1200" b="1" dirty="0">
                <a:solidFill>
                  <a:prstClr val="black"/>
                </a:solidFill>
                <a:latin typeface="Consolas" pitchFamily="49" charset="0"/>
                <a:cs typeface="Consolas" pitchFamily="49" charset="0"/>
              </a:rPr>
              <a:t>];  i += </a:t>
            </a:r>
            <a:r>
              <a:rPr lang="en-US" sz="1200" b="1" dirty="0" err="1">
                <a:solidFill>
                  <a:prstClr val="black"/>
                </a:solidFill>
                <a:latin typeface="Consolas" pitchFamily="49" charset="0"/>
                <a:cs typeface="Consolas" pitchFamily="49" charset="0"/>
              </a:rPr>
              <a:t>gridSize</a:t>
            </a:r>
            <a:r>
              <a:rPr lang="en-US" sz="1200" b="1" dirty="0">
                <a:solidFill>
                  <a:prstClr val="black"/>
                </a:solidFill>
                <a:latin typeface="Consolas" pitchFamily="49" charset="0"/>
                <a:cs typeface="Consolas" pitchFamily="49" charset="0"/>
              </a:rPr>
              <a:t>;  }</a:t>
            </a:r>
          </a:p>
          <a:p>
            <a:r>
              <a:rPr lang="en-US" sz="1200" b="1" dirty="0">
                <a:solidFill>
                  <a:prstClr val="black"/>
                </a:solidFill>
                <a:latin typeface="Consolas" pitchFamily="49" charset="0"/>
                <a:cs typeface="Consolas" pitchFamily="49" charset="0"/>
              </a:rPr>
              <a:t>    </a:t>
            </a:r>
            <a:r>
              <a:rPr lang="en-US" sz="1200" b="1" dirty="0">
                <a:solidFill>
                  <a:srgbClr val="FF00FF"/>
                </a:solidFill>
                <a:latin typeface="Consolas" pitchFamily="49" charset="0"/>
                <a:cs typeface="Consolas" pitchFamily="49" charset="0"/>
              </a:rPr>
              <a:t>__</a:t>
            </a:r>
            <a:r>
              <a:rPr lang="en-US" sz="1200" b="1" dirty="0" err="1">
                <a:solidFill>
                  <a:srgbClr val="FF00FF"/>
                </a:solidFill>
                <a:latin typeface="Consolas" pitchFamily="49" charset="0"/>
                <a:cs typeface="Consolas" pitchFamily="49" charset="0"/>
              </a:rPr>
              <a:t>syncthreads</a:t>
            </a:r>
            <a:r>
              <a:rPr lang="en-US" sz="1200" b="1" dirty="0">
                <a:solidFill>
                  <a:prstClr val="black"/>
                </a:solidFill>
                <a:latin typeface="Consolas" pitchFamily="49" charset="0"/>
                <a:cs typeface="Consolas" pitchFamily="49" charset="0"/>
              </a:rPr>
              <a:t>();</a:t>
            </a:r>
          </a:p>
          <a:p>
            <a:endParaRPr lang="en-US" sz="1200" b="1" dirty="0">
              <a:solidFill>
                <a:prstClr val="black"/>
              </a:solidFill>
              <a:latin typeface="Consolas" pitchFamily="49" charset="0"/>
              <a:cs typeface="Consolas" pitchFamily="49" charset="0"/>
            </a:endParaRPr>
          </a:p>
          <a:p>
            <a:r>
              <a:rPr lang="en-US" sz="1200" b="1" dirty="0">
                <a:solidFill>
                  <a:prstClr val="black"/>
                </a:solidFill>
                <a:latin typeface="Consolas" pitchFamily="49" charset="0"/>
                <a:cs typeface="Consolas" pitchFamily="49" charset="0"/>
              </a:rPr>
              <a:t>    </a:t>
            </a:r>
            <a:r>
              <a:rPr lang="en-US" sz="1200" b="1" dirty="0">
                <a:solidFill>
                  <a:srgbClr val="0000FF"/>
                </a:solidFill>
                <a:latin typeface="Consolas" pitchFamily="49" charset="0"/>
                <a:cs typeface="Consolas" pitchFamily="49" charset="0"/>
              </a:rPr>
              <a:t>if</a:t>
            </a:r>
            <a:r>
              <a:rPr lang="en-US" sz="1200" b="1" dirty="0">
                <a:solidFill>
                  <a:prstClr val="black"/>
                </a:solidFill>
                <a:latin typeface="Consolas" pitchFamily="49" charset="0"/>
                <a:cs typeface="Consolas" pitchFamily="49" charset="0"/>
              </a:rPr>
              <a:t> (</a:t>
            </a:r>
            <a:r>
              <a:rPr lang="en-US" sz="1200" b="1" dirty="0" err="1">
                <a:solidFill>
                  <a:prstClr val="black"/>
                </a:solidFill>
                <a:latin typeface="Consolas" pitchFamily="49" charset="0"/>
                <a:cs typeface="Consolas" pitchFamily="49" charset="0"/>
              </a:rPr>
              <a:t>blockSize</a:t>
            </a:r>
            <a:r>
              <a:rPr lang="en-US" sz="1200" b="1" dirty="0">
                <a:solidFill>
                  <a:prstClr val="black"/>
                </a:solidFill>
                <a:latin typeface="Consolas" pitchFamily="49" charset="0"/>
                <a:cs typeface="Consolas" pitchFamily="49" charset="0"/>
              </a:rPr>
              <a:t> &gt;= 512) { </a:t>
            </a:r>
            <a:r>
              <a:rPr lang="en-US" sz="1200" b="1" dirty="0">
                <a:solidFill>
                  <a:srgbClr val="0000FF"/>
                </a:solidFill>
                <a:latin typeface="Consolas" pitchFamily="49" charset="0"/>
                <a:cs typeface="Consolas" pitchFamily="49" charset="0"/>
              </a:rPr>
              <a:t>if</a:t>
            </a:r>
            <a:r>
              <a:rPr lang="en-US" sz="1200" b="1" dirty="0">
                <a:solidFill>
                  <a:prstClr val="black"/>
                </a:solidFill>
                <a:latin typeface="Consolas" pitchFamily="49" charset="0"/>
                <a:cs typeface="Consolas" pitchFamily="49" charset="0"/>
              </a:rPr>
              <a:t> (</a:t>
            </a:r>
            <a:r>
              <a:rPr lang="en-US" sz="1200" b="1" dirty="0" err="1">
                <a:solidFill>
                  <a:prstClr val="black"/>
                </a:solidFill>
                <a:latin typeface="Consolas" pitchFamily="49" charset="0"/>
                <a:cs typeface="Consolas" pitchFamily="49" charset="0"/>
              </a:rPr>
              <a:t>tid</a:t>
            </a:r>
            <a:r>
              <a:rPr lang="en-US" sz="1200" b="1" dirty="0">
                <a:solidFill>
                  <a:prstClr val="black"/>
                </a:solidFill>
                <a:latin typeface="Consolas" pitchFamily="49" charset="0"/>
                <a:cs typeface="Consolas" pitchFamily="49" charset="0"/>
              </a:rPr>
              <a:t> &lt; 256) { </a:t>
            </a:r>
            <a:r>
              <a:rPr lang="en-US" sz="1200" b="1" dirty="0" err="1">
                <a:solidFill>
                  <a:prstClr val="black"/>
                </a:solidFill>
                <a:latin typeface="Consolas" pitchFamily="49" charset="0"/>
                <a:cs typeface="Consolas" pitchFamily="49" charset="0"/>
              </a:rPr>
              <a:t>sdata</a:t>
            </a:r>
            <a:r>
              <a:rPr lang="en-US" sz="1200" b="1" dirty="0">
                <a:solidFill>
                  <a:prstClr val="black"/>
                </a:solidFill>
                <a:latin typeface="Consolas" pitchFamily="49" charset="0"/>
                <a:cs typeface="Consolas" pitchFamily="49" charset="0"/>
              </a:rPr>
              <a:t>[</a:t>
            </a:r>
            <a:r>
              <a:rPr lang="en-US" sz="1200" b="1" dirty="0" err="1">
                <a:solidFill>
                  <a:prstClr val="black"/>
                </a:solidFill>
                <a:latin typeface="Consolas" pitchFamily="49" charset="0"/>
                <a:cs typeface="Consolas" pitchFamily="49" charset="0"/>
              </a:rPr>
              <a:t>tid</a:t>
            </a:r>
            <a:r>
              <a:rPr lang="en-US" sz="1200" b="1" dirty="0">
                <a:solidFill>
                  <a:prstClr val="black"/>
                </a:solidFill>
                <a:latin typeface="Consolas" pitchFamily="49" charset="0"/>
                <a:cs typeface="Consolas" pitchFamily="49" charset="0"/>
              </a:rPr>
              <a:t>] += </a:t>
            </a:r>
            <a:r>
              <a:rPr lang="en-US" sz="1200" b="1" dirty="0" err="1">
                <a:solidFill>
                  <a:prstClr val="black"/>
                </a:solidFill>
                <a:latin typeface="Consolas" pitchFamily="49" charset="0"/>
                <a:cs typeface="Consolas" pitchFamily="49" charset="0"/>
              </a:rPr>
              <a:t>sdata</a:t>
            </a:r>
            <a:r>
              <a:rPr lang="en-US" sz="1200" b="1" dirty="0">
                <a:solidFill>
                  <a:prstClr val="black"/>
                </a:solidFill>
                <a:latin typeface="Consolas" pitchFamily="49" charset="0"/>
                <a:cs typeface="Consolas" pitchFamily="49" charset="0"/>
              </a:rPr>
              <a:t>[</a:t>
            </a:r>
            <a:r>
              <a:rPr lang="en-US" sz="1200" b="1" dirty="0" err="1">
                <a:solidFill>
                  <a:prstClr val="black"/>
                </a:solidFill>
                <a:latin typeface="Consolas" pitchFamily="49" charset="0"/>
                <a:cs typeface="Consolas" pitchFamily="49" charset="0"/>
              </a:rPr>
              <a:t>tid</a:t>
            </a:r>
            <a:r>
              <a:rPr lang="en-US" sz="1200" b="1" dirty="0">
                <a:solidFill>
                  <a:prstClr val="black"/>
                </a:solidFill>
                <a:latin typeface="Consolas" pitchFamily="49" charset="0"/>
                <a:cs typeface="Consolas" pitchFamily="49" charset="0"/>
              </a:rPr>
              <a:t> + 256]; } </a:t>
            </a:r>
            <a:r>
              <a:rPr lang="en-US" sz="1200" b="1" dirty="0">
                <a:solidFill>
                  <a:srgbClr val="FF00FF"/>
                </a:solidFill>
                <a:latin typeface="Consolas" pitchFamily="49" charset="0"/>
                <a:cs typeface="Consolas" pitchFamily="49" charset="0"/>
              </a:rPr>
              <a:t>__</a:t>
            </a:r>
            <a:r>
              <a:rPr lang="en-US" sz="1200" b="1" dirty="0" err="1">
                <a:solidFill>
                  <a:srgbClr val="FF00FF"/>
                </a:solidFill>
                <a:latin typeface="Consolas" pitchFamily="49" charset="0"/>
                <a:cs typeface="Consolas" pitchFamily="49" charset="0"/>
              </a:rPr>
              <a:t>syncthreads</a:t>
            </a:r>
            <a:r>
              <a:rPr lang="en-US" sz="1200" b="1" dirty="0">
                <a:solidFill>
                  <a:prstClr val="black"/>
                </a:solidFill>
                <a:latin typeface="Consolas" pitchFamily="49" charset="0"/>
                <a:cs typeface="Consolas" pitchFamily="49" charset="0"/>
              </a:rPr>
              <a:t>(); }</a:t>
            </a:r>
          </a:p>
          <a:p>
            <a:r>
              <a:rPr lang="en-US" sz="1200" b="1" dirty="0">
                <a:solidFill>
                  <a:prstClr val="black"/>
                </a:solidFill>
                <a:latin typeface="Consolas" pitchFamily="49" charset="0"/>
                <a:cs typeface="Consolas" pitchFamily="49" charset="0"/>
              </a:rPr>
              <a:t>    </a:t>
            </a:r>
            <a:r>
              <a:rPr lang="en-US" sz="1200" b="1" dirty="0">
                <a:solidFill>
                  <a:srgbClr val="0000FF"/>
                </a:solidFill>
                <a:latin typeface="Consolas" pitchFamily="49" charset="0"/>
                <a:cs typeface="Consolas" pitchFamily="49" charset="0"/>
              </a:rPr>
              <a:t>if</a:t>
            </a:r>
            <a:r>
              <a:rPr lang="en-US" sz="1200" b="1" dirty="0">
                <a:solidFill>
                  <a:prstClr val="black"/>
                </a:solidFill>
                <a:latin typeface="Consolas" pitchFamily="49" charset="0"/>
                <a:cs typeface="Consolas" pitchFamily="49" charset="0"/>
              </a:rPr>
              <a:t> (</a:t>
            </a:r>
            <a:r>
              <a:rPr lang="en-US" sz="1200" b="1" dirty="0" err="1">
                <a:solidFill>
                  <a:prstClr val="black"/>
                </a:solidFill>
                <a:latin typeface="Consolas" pitchFamily="49" charset="0"/>
                <a:cs typeface="Consolas" pitchFamily="49" charset="0"/>
              </a:rPr>
              <a:t>blockSize</a:t>
            </a:r>
            <a:r>
              <a:rPr lang="en-US" sz="1200" b="1" dirty="0">
                <a:solidFill>
                  <a:prstClr val="black"/>
                </a:solidFill>
                <a:latin typeface="Consolas" pitchFamily="49" charset="0"/>
                <a:cs typeface="Consolas" pitchFamily="49" charset="0"/>
              </a:rPr>
              <a:t> &gt;= 256) { </a:t>
            </a:r>
            <a:r>
              <a:rPr lang="en-US" sz="1200" b="1" dirty="0">
                <a:solidFill>
                  <a:srgbClr val="0000FF"/>
                </a:solidFill>
                <a:latin typeface="Consolas" pitchFamily="49" charset="0"/>
                <a:cs typeface="Consolas" pitchFamily="49" charset="0"/>
              </a:rPr>
              <a:t>if</a:t>
            </a:r>
            <a:r>
              <a:rPr lang="en-US" sz="1200" b="1" dirty="0">
                <a:solidFill>
                  <a:prstClr val="black"/>
                </a:solidFill>
                <a:latin typeface="Consolas" pitchFamily="49" charset="0"/>
                <a:cs typeface="Consolas" pitchFamily="49" charset="0"/>
              </a:rPr>
              <a:t> (</a:t>
            </a:r>
            <a:r>
              <a:rPr lang="en-US" sz="1200" b="1" dirty="0" err="1">
                <a:solidFill>
                  <a:prstClr val="black"/>
                </a:solidFill>
                <a:latin typeface="Consolas" pitchFamily="49" charset="0"/>
                <a:cs typeface="Consolas" pitchFamily="49" charset="0"/>
              </a:rPr>
              <a:t>tid</a:t>
            </a:r>
            <a:r>
              <a:rPr lang="en-US" sz="1200" b="1" dirty="0">
                <a:solidFill>
                  <a:prstClr val="black"/>
                </a:solidFill>
                <a:latin typeface="Consolas" pitchFamily="49" charset="0"/>
                <a:cs typeface="Consolas" pitchFamily="49" charset="0"/>
              </a:rPr>
              <a:t> &lt; 128) { </a:t>
            </a:r>
            <a:r>
              <a:rPr lang="en-US" sz="1200" b="1" dirty="0" err="1">
                <a:solidFill>
                  <a:prstClr val="black"/>
                </a:solidFill>
                <a:latin typeface="Consolas" pitchFamily="49" charset="0"/>
                <a:cs typeface="Consolas" pitchFamily="49" charset="0"/>
              </a:rPr>
              <a:t>sdata</a:t>
            </a:r>
            <a:r>
              <a:rPr lang="en-US" sz="1200" b="1" dirty="0">
                <a:solidFill>
                  <a:prstClr val="black"/>
                </a:solidFill>
                <a:latin typeface="Consolas" pitchFamily="49" charset="0"/>
                <a:cs typeface="Consolas" pitchFamily="49" charset="0"/>
              </a:rPr>
              <a:t>[</a:t>
            </a:r>
            <a:r>
              <a:rPr lang="en-US" sz="1200" b="1" dirty="0" err="1">
                <a:solidFill>
                  <a:prstClr val="black"/>
                </a:solidFill>
                <a:latin typeface="Consolas" pitchFamily="49" charset="0"/>
                <a:cs typeface="Consolas" pitchFamily="49" charset="0"/>
              </a:rPr>
              <a:t>tid</a:t>
            </a:r>
            <a:r>
              <a:rPr lang="en-US" sz="1200" b="1" dirty="0">
                <a:solidFill>
                  <a:prstClr val="black"/>
                </a:solidFill>
                <a:latin typeface="Consolas" pitchFamily="49" charset="0"/>
                <a:cs typeface="Consolas" pitchFamily="49" charset="0"/>
              </a:rPr>
              <a:t>] += </a:t>
            </a:r>
            <a:r>
              <a:rPr lang="en-US" sz="1200" b="1" dirty="0" err="1">
                <a:solidFill>
                  <a:prstClr val="black"/>
                </a:solidFill>
                <a:latin typeface="Consolas" pitchFamily="49" charset="0"/>
                <a:cs typeface="Consolas" pitchFamily="49" charset="0"/>
              </a:rPr>
              <a:t>sdata</a:t>
            </a:r>
            <a:r>
              <a:rPr lang="en-US" sz="1200" b="1" dirty="0">
                <a:solidFill>
                  <a:prstClr val="black"/>
                </a:solidFill>
                <a:latin typeface="Consolas" pitchFamily="49" charset="0"/>
                <a:cs typeface="Consolas" pitchFamily="49" charset="0"/>
              </a:rPr>
              <a:t>[</a:t>
            </a:r>
            <a:r>
              <a:rPr lang="en-US" sz="1200" b="1" dirty="0" err="1">
                <a:solidFill>
                  <a:prstClr val="black"/>
                </a:solidFill>
                <a:latin typeface="Consolas" pitchFamily="49" charset="0"/>
                <a:cs typeface="Consolas" pitchFamily="49" charset="0"/>
              </a:rPr>
              <a:t>tid</a:t>
            </a:r>
            <a:r>
              <a:rPr lang="en-US" sz="1200" b="1" dirty="0">
                <a:solidFill>
                  <a:prstClr val="black"/>
                </a:solidFill>
                <a:latin typeface="Consolas" pitchFamily="49" charset="0"/>
                <a:cs typeface="Consolas" pitchFamily="49" charset="0"/>
              </a:rPr>
              <a:t> + 128]; } </a:t>
            </a:r>
            <a:r>
              <a:rPr lang="en-US" sz="1200" b="1" dirty="0">
                <a:solidFill>
                  <a:srgbClr val="FF00FF"/>
                </a:solidFill>
                <a:latin typeface="Consolas" pitchFamily="49" charset="0"/>
                <a:cs typeface="Consolas" pitchFamily="49" charset="0"/>
              </a:rPr>
              <a:t>__</a:t>
            </a:r>
            <a:r>
              <a:rPr lang="en-US" sz="1200" b="1" dirty="0" err="1">
                <a:solidFill>
                  <a:srgbClr val="FF00FF"/>
                </a:solidFill>
                <a:latin typeface="Consolas" pitchFamily="49" charset="0"/>
                <a:cs typeface="Consolas" pitchFamily="49" charset="0"/>
              </a:rPr>
              <a:t>syncthreads</a:t>
            </a:r>
            <a:r>
              <a:rPr lang="en-US" sz="1200" b="1" dirty="0">
                <a:solidFill>
                  <a:prstClr val="black"/>
                </a:solidFill>
                <a:latin typeface="Consolas" pitchFamily="49" charset="0"/>
                <a:cs typeface="Consolas" pitchFamily="49" charset="0"/>
              </a:rPr>
              <a:t>(); }</a:t>
            </a:r>
          </a:p>
          <a:p>
            <a:r>
              <a:rPr lang="en-US" sz="1200" b="1" dirty="0">
                <a:solidFill>
                  <a:prstClr val="black"/>
                </a:solidFill>
                <a:latin typeface="Consolas" pitchFamily="49" charset="0"/>
                <a:cs typeface="Consolas" pitchFamily="49" charset="0"/>
              </a:rPr>
              <a:t>    </a:t>
            </a:r>
            <a:r>
              <a:rPr lang="en-US" sz="1200" b="1" dirty="0">
                <a:solidFill>
                  <a:srgbClr val="0000FF"/>
                </a:solidFill>
                <a:latin typeface="Consolas" pitchFamily="49" charset="0"/>
                <a:cs typeface="Consolas" pitchFamily="49" charset="0"/>
              </a:rPr>
              <a:t>if</a:t>
            </a:r>
            <a:r>
              <a:rPr lang="en-US" sz="1200" b="1" dirty="0">
                <a:solidFill>
                  <a:prstClr val="black"/>
                </a:solidFill>
                <a:latin typeface="Consolas" pitchFamily="49" charset="0"/>
                <a:cs typeface="Consolas" pitchFamily="49" charset="0"/>
              </a:rPr>
              <a:t> (</a:t>
            </a:r>
            <a:r>
              <a:rPr lang="en-US" sz="1200" b="1" dirty="0" err="1">
                <a:solidFill>
                  <a:prstClr val="black"/>
                </a:solidFill>
                <a:latin typeface="Consolas" pitchFamily="49" charset="0"/>
                <a:cs typeface="Consolas" pitchFamily="49" charset="0"/>
              </a:rPr>
              <a:t>blockSize</a:t>
            </a:r>
            <a:r>
              <a:rPr lang="en-US" sz="1200" b="1" dirty="0">
                <a:solidFill>
                  <a:prstClr val="black"/>
                </a:solidFill>
                <a:latin typeface="Consolas" pitchFamily="49" charset="0"/>
                <a:cs typeface="Consolas" pitchFamily="49" charset="0"/>
              </a:rPr>
              <a:t> &gt;= 128) { </a:t>
            </a:r>
            <a:r>
              <a:rPr lang="en-US" sz="1200" b="1" dirty="0">
                <a:solidFill>
                  <a:srgbClr val="0000FF"/>
                </a:solidFill>
                <a:latin typeface="Consolas" pitchFamily="49" charset="0"/>
                <a:cs typeface="Consolas" pitchFamily="49" charset="0"/>
              </a:rPr>
              <a:t>if</a:t>
            </a:r>
            <a:r>
              <a:rPr lang="en-US" sz="1200" b="1" dirty="0">
                <a:solidFill>
                  <a:prstClr val="black"/>
                </a:solidFill>
                <a:latin typeface="Consolas" pitchFamily="49" charset="0"/>
                <a:cs typeface="Consolas" pitchFamily="49" charset="0"/>
              </a:rPr>
              <a:t> (</a:t>
            </a:r>
            <a:r>
              <a:rPr lang="en-US" sz="1200" b="1" dirty="0" err="1">
                <a:solidFill>
                  <a:prstClr val="black"/>
                </a:solidFill>
                <a:latin typeface="Consolas" pitchFamily="49" charset="0"/>
                <a:cs typeface="Consolas" pitchFamily="49" charset="0"/>
              </a:rPr>
              <a:t>tid</a:t>
            </a:r>
            <a:r>
              <a:rPr lang="en-US" sz="1200" b="1" dirty="0">
                <a:solidFill>
                  <a:prstClr val="black"/>
                </a:solidFill>
                <a:latin typeface="Consolas" pitchFamily="49" charset="0"/>
                <a:cs typeface="Consolas" pitchFamily="49" charset="0"/>
              </a:rPr>
              <a:t> &lt;  64) { </a:t>
            </a:r>
            <a:r>
              <a:rPr lang="en-US" sz="1200" b="1" dirty="0" err="1">
                <a:solidFill>
                  <a:prstClr val="black"/>
                </a:solidFill>
                <a:latin typeface="Consolas" pitchFamily="49" charset="0"/>
                <a:cs typeface="Consolas" pitchFamily="49" charset="0"/>
              </a:rPr>
              <a:t>sdata</a:t>
            </a:r>
            <a:r>
              <a:rPr lang="en-US" sz="1200" b="1" dirty="0">
                <a:solidFill>
                  <a:prstClr val="black"/>
                </a:solidFill>
                <a:latin typeface="Consolas" pitchFamily="49" charset="0"/>
                <a:cs typeface="Consolas" pitchFamily="49" charset="0"/>
              </a:rPr>
              <a:t>[</a:t>
            </a:r>
            <a:r>
              <a:rPr lang="en-US" sz="1200" b="1" dirty="0" err="1">
                <a:solidFill>
                  <a:prstClr val="black"/>
                </a:solidFill>
                <a:latin typeface="Consolas" pitchFamily="49" charset="0"/>
                <a:cs typeface="Consolas" pitchFamily="49" charset="0"/>
              </a:rPr>
              <a:t>tid</a:t>
            </a:r>
            <a:r>
              <a:rPr lang="en-US" sz="1200" b="1" dirty="0">
                <a:solidFill>
                  <a:prstClr val="black"/>
                </a:solidFill>
                <a:latin typeface="Consolas" pitchFamily="49" charset="0"/>
                <a:cs typeface="Consolas" pitchFamily="49" charset="0"/>
              </a:rPr>
              <a:t>] += </a:t>
            </a:r>
            <a:r>
              <a:rPr lang="en-US" sz="1200" b="1" dirty="0" err="1">
                <a:solidFill>
                  <a:prstClr val="black"/>
                </a:solidFill>
                <a:latin typeface="Consolas" pitchFamily="49" charset="0"/>
                <a:cs typeface="Consolas" pitchFamily="49" charset="0"/>
              </a:rPr>
              <a:t>sdata</a:t>
            </a:r>
            <a:r>
              <a:rPr lang="en-US" sz="1200" b="1" dirty="0">
                <a:solidFill>
                  <a:prstClr val="black"/>
                </a:solidFill>
                <a:latin typeface="Consolas" pitchFamily="49" charset="0"/>
                <a:cs typeface="Consolas" pitchFamily="49" charset="0"/>
              </a:rPr>
              <a:t>[</a:t>
            </a:r>
            <a:r>
              <a:rPr lang="en-US" sz="1200" b="1" dirty="0" err="1">
                <a:solidFill>
                  <a:prstClr val="black"/>
                </a:solidFill>
                <a:latin typeface="Consolas" pitchFamily="49" charset="0"/>
                <a:cs typeface="Consolas" pitchFamily="49" charset="0"/>
              </a:rPr>
              <a:t>tid</a:t>
            </a:r>
            <a:r>
              <a:rPr lang="en-US" sz="1200" b="1" dirty="0">
                <a:solidFill>
                  <a:prstClr val="black"/>
                </a:solidFill>
                <a:latin typeface="Consolas" pitchFamily="49" charset="0"/>
                <a:cs typeface="Consolas" pitchFamily="49" charset="0"/>
              </a:rPr>
              <a:t> +  64]; } </a:t>
            </a:r>
            <a:r>
              <a:rPr lang="en-US" sz="1200" b="1" dirty="0">
                <a:solidFill>
                  <a:srgbClr val="FF00FF"/>
                </a:solidFill>
                <a:latin typeface="Consolas" pitchFamily="49" charset="0"/>
                <a:cs typeface="Consolas" pitchFamily="49" charset="0"/>
              </a:rPr>
              <a:t>__</a:t>
            </a:r>
            <a:r>
              <a:rPr lang="en-US" sz="1200" b="1" dirty="0" err="1">
                <a:solidFill>
                  <a:srgbClr val="FF00FF"/>
                </a:solidFill>
                <a:latin typeface="Consolas" pitchFamily="49" charset="0"/>
                <a:cs typeface="Consolas" pitchFamily="49" charset="0"/>
              </a:rPr>
              <a:t>syncthreads</a:t>
            </a:r>
            <a:r>
              <a:rPr lang="en-US" sz="1200" b="1" dirty="0">
                <a:solidFill>
                  <a:prstClr val="black"/>
                </a:solidFill>
                <a:latin typeface="Consolas" pitchFamily="49" charset="0"/>
                <a:cs typeface="Consolas" pitchFamily="49" charset="0"/>
              </a:rPr>
              <a:t>(); }</a:t>
            </a:r>
          </a:p>
          <a:p>
            <a:endParaRPr lang="en-US" sz="1200" b="1" dirty="0">
              <a:solidFill>
                <a:prstClr val="black"/>
              </a:solidFill>
              <a:latin typeface="Consolas" pitchFamily="49" charset="0"/>
              <a:cs typeface="Consolas" pitchFamily="49" charset="0"/>
            </a:endParaRPr>
          </a:p>
          <a:p>
            <a:r>
              <a:rPr lang="en-US" sz="1200" b="1" dirty="0">
                <a:solidFill>
                  <a:prstClr val="black"/>
                </a:solidFill>
                <a:latin typeface="Consolas" pitchFamily="49" charset="0"/>
                <a:cs typeface="Consolas" pitchFamily="49" charset="0"/>
              </a:rPr>
              <a:t>    </a:t>
            </a:r>
            <a:r>
              <a:rPr lang="en-US" sz="1200" b="1" dirty="0">
                <a:solidFill>
                  <a:srgbClr val="0000FF"/>
                </a:solidFill>
                <a:latin typeface="Consolas" pitchFamily="49" charset="0"/>
                <a:cs typeface="Consolas" pitchFamily="49" charset="0"/>
              </a:rPr>
              <a:t>if</a:t>
            </a:r>
            <a:r>
              <a:rPr lang="en-US" sz="1200" b="1" dirty="0">
                <a:solidFill>
                  <a:prstClr val="black"/>
                </a:solidFill>
                <a:latin typeface="Consolas" pitchFamily="49" charset="0"/>
                <a:cs typeface="Consolas" pitchFamily="49" charset="0"/>
              </a:rPr>
              <a:t> (</a:t>
            </a:r>
            <a:r>
              <a:rPr lang="en-US" sz="1200" b="1" dirty="0" err="1">
                <a:solidFill>
                  <a:prstClr val="black"/>
                </a:solidFill>
                <a:latin typeface="Consolas" pitchFamily="49" charset="0"/>
                <a:cs typeface="Consolas" pitchFamily="49" charset="0"/>
              </a:rPr>
              <a:t>tid</a:t>
            </a:r>
            <a:r>
              <a:rPr lang="en-US" sz="1200" b="1" dirty="0">
                <a:solidFill>
                  <a:prstClr val="black"/>
                </a:solidFill>
                <a:latin typeface="Consolas" pitchFamily="49" charset="0"/>
                <a:cs typeface="Consolas" pitchFamily="49" charset="0"/>
              </a:rPr>
              <a:t> &lt; 32) </a:t>
            </a:r>
            <a:r>
              <a:rPr lang="en-US" sz="1200" b="1" dirty="0" err="1">
                <a:solidFill>
                  <a:prstClr val="black"/>
                </a:solidFill>
                <a:latin typeface="Consolas" pitchFamily="49" charset="0"/>
                <a:cs typeface="Consolas" pitchFamily="49" charset="0"/>
              </a:rPr>
              <a:t>warpReduce</a:t>
            </a:r>
            <a:r>
              <a:rPr lang="en-US" sz="1200" b="1" dirty="0">
                <a:solidFill>
                  <a:prstClr val="black"/>
                </a:solidFill>
                <a:latin typeface="Consolas" pitchFamily="49" charset="0"/>
                <a:cs typeface="Consolas" pitchFamily="49" charset="0"/>
              </a:rPr>
              <a:t>(</a:t>
            </a:r>
            <a:r>
              <a:rPr lang="en-US" sz="1200" b="1" dirty="0" err="1">
                <a:solidFill>
                  <a:prstClr val="black"/>
                </a:solidFill>
                <a:latin typeface="Consolas" pitchFamily="49" charset="0"/>
                <a:cs typeface="Consolas" pitchFamily="49" charset="0"/>
              </a:rPr>
              <a:t>sdata</a:t>
            </a:r>
            <a:r>
              <a:rPr lang="en-US" sz="1200" b="1" dirty="0">
                <a:solidFill>
                  <a:prstClr val="black"/>
                </a:solidFill>
                <a:latin typeface="Consolas" pitchFamily="49" charset="0"/>
                <a:cs typeface="Consolas" pitchFamily="49" charset="0"/>
              </a:rPr>
              <a:t>, </a:t>
            </a:r>
            <a:r>
              <a:rPr lang="en-US" sz="1200" b="1" dirty="0" err="1">
                <a:solidFill>
                  <a:prstClr val="black"/>
                </a:solidFill>
                <a:latin typeface="Consolas" pitchFamily="49" charset="0"/>
                <a:cs typeface="Consolas" pitchFamily="49" charset="0"/>
              </a:rPr>
              <a:t>tid</a:t>
            </a:r>
            <a:r>
              <a:rPr lang="en-US" sz="1200" b="1" dirty="0">
                <a:solidFill>
                  <a:prstClr val="black"/>
                </a:solidFill>
                <a:latin typeface="Consolas" pitchFamily="49" charset="0"/>
                <a:cs typeface="Consolas" pitchFamily="49" charset="0"/>
              </a:rPr>
              <a:t>);</a:t>
            </a:r>
          </a:p>
          <a:p>
            <a:r>
              <a:rPr lang="sv-SE" sz="1200" b="1" dirty="0">
                <a:solidFill>
                  <a:prstClr val="black"/>
                </a:solidFill>
                <a:latin typeface="Consolas" pitchFamily="49" charset="0"/>
                <a:cs typeface="Consolas" pitchFamily="49" charset="0"/>
              </a:rPr>
              <a:t>    </a:t>
            </a:r>
            <a:r>
              <a:rPr lang="sv-SE" sz="1200" b="1" dirty="0">
                <a:solidFill>
                  <a:srgbClr val="0000FF"/>
                </a:solidFill>
                <a:latin typeface="Consolas" pitchFamily="49" charset="0"/>
                <a:cs typeface="Consolas" pitchFamily="49" charset="0"/>
              </a:rPr>
              <a:t>if</a:t>
            </a:r>
            <a:r>
              <a:rPr lang="sv-SE" sz="1200" b="1" dirty="0">
                <a:solidFill>
                  <a:prstClr val="black"/>
                </a:solidFill>
                <a:latin typeface="Consolas" pitchFamily="49" charset="0"/>
                <a:cs typeface="Consolas" pitchFamily="49" charset="0"/>
              </a:rPr>
              <a:t> (tid == 0) g_odata[</a:t>
            </a:r>
            <a:r>
              <a:rPr lang="sv-SE" sz="1200" b="1" dirty="0">
                <a:solidFill>
                  <a:srgbClr val="FF00FF"/>
                </a:solidFill>
                <a:latin typeface="Consolas" pitchFamily="49" charset="0"/>
                <a:cs typeface="Consolas" pitchFamily="49" charset="0"/>
              </a:rPr>
              <a:t>blockIdx</a:t>
            </a:r>
            <a:r>
              <a:rPr lang="sv-SE" sz="1200" b="1" dirty="0">
                <a:solidFill>
                  <a:prstClr val="black"/>
                </a:solidFill>
                <a:latin typeface="Consolas" pitchFamily="49" charset="0"/>
                <a:cs typeface="Consolas" pitchFamily="49" charset="0"/>
              </a:rPr>
              <a:t>.x] = sdata[0];</a:t>
            </a:r>
          </a:p>
          <a:p>
            <a:r>
              <a:rPr lang="en-US" sz="1200" b="1" dirty="0">
                <a:solidFill>
                  <a:prstClr val="black"/>
                </a:solidFill>
                <a:latin typeface="Consolas" pitchFamily="49" charset="0"/>
                <a:cs typeface="Consolas" pitchFamily="49" charset="0"/>
              </a:rPr>
              <a:t>}</a:t>
            </a:r>
            <a:endParaRPr lang="en-US" sz="1200" b="1" dirty="0">
              <a:latin typeface="Consolas" pitchFamily="49" charset="0"/>
              <a:cs typeface="Consolas" pitchFamily="49" charset="0"/>
            </a:endParaRPr>
          </a:p>
        </p:txBody>
      </p:sp>
      <p:sp>
        <p:nvSpPr>
          <p:cNvPr id="5" name="Rectangle 4"/>
          <p:cNvSpPr/>
          <p:nvPr/>
        </p:nvSpPr>
        <p:spPr>
          <a:xfrm>
            <a:off x="1600200" y="6627168"/>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208651069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3" name="Rectangle 5"/>
          <p:cNvSpPr>
            <a:spLocks noGrp="1" noChangeArrowheads="1"/>
          </p:cNvSpPr>
          <p:nvPr>
            <p:ph type="title"/>
          </p:nvPr>
        </p:nvSpPr>
        <p:spPr/>
        <p:txBody>
          <a:bodyPr/>
          <a:lstStyle/>
          <a:p>
            <a:pPr eaLnBrk="1" hangingPunct="1">
              <a:defRPr/>
            </a:pPr>
            <a:r>
              <a:rPr lang="en-US" dirty="0"/>
              <a:t>Performance Comparison</a:t>
            </a:r>
          </a:p>
        </p:txBody>
      </p:sp>
      <p:sp>
        <p:nvSpPr>
          <p:cNvPr id="6" name="Slide Number Placeholder 3"/>
          <p:cNvSpPr>
            <a:spLocks noGrp="1"/>
          </p:cNvSpPr>
          <p:nvPr>
            <p:ph type="sldNum" sz="quarter" idx="12"/>
          </p:nvPr>
        </p:nvSpPr>
        <p:spPr/>
        <p:txBody>
          <a:bodyPr/>
          <a:lstStyle/>
          <a:p>
            <a:fld id="{04A7C484-7E24-447E-8CB0-5149A4D34DEF}" type="slidenum">
              <a:rPr lang="en-US" altLang="en-US" smtClean="0"/>
              <a:pPr/>
              <a:t>57</a:t>
            </a:fld>
            <a:endParaRPr lang="en-US" altLang="en-US" dirty="0"/>
          </a:p>
        </p:txBody>
      </p:sp>
      <p:sp>
        <p:nvSpPr>
          <p:cNvPr id="40962" name="Slide Number Placeholder 3"/>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EC73BB43-1E6C-48A5-9415-A934DCDD37D3}" type="slidenum">
              <a:rPr lang="en-US" smtClean="0">
                <a:solidFill>
                  <a:schemeClr val="tx2"/>
                </a:solidFill>
              </a:rPr>
              <a:pPr eaLnBrk="1" hangingPunct="1"/>
              <a:t>57</a:t>
            </a:fld>
            <a:endParaRPr lang="en-US">
              <a:solidFill>
                <a:schemeClr val="tx2"/>
              </a:solidFill>
            </a:endParaRPr>
          </a:p>
        </p:txBody>
      </p:sp>
      <p:graphicFrame>
        <p:nvGraphicFramePr>
          <p:cNvPr id="40964" name="Object 7"/>
          <p:cNvGraphicFramePr>
            <a:graphicFrameLocks noGrp="1" noChangeAspect="1"/>
          </p:cNvGraphicFramePr>
          <p:nvPr>
            <p:ph idx="4294967295"/>
            <p:extLst/>
          </p:nvPr>
        </p:nvGraphicFramePr>
        <p:xfrm>
          <a:off x="1484722" y="1019386"/>
          <a:ext cx="8959850" cy="5411788"/>
        </p:xfrm>
        <a:graphic>
          <a:graphicData uri="http://schemas.openxmlformats.org/presentationml/2006/ole">
            <mc:AlternateContent xmlns:mc="http://schemas.openxmlformats.org/markup-compatibility/2006">
              <mc:Choice xmlns:v="urn:schemas-microsoft-com:vml" Requires="v">
                <p:oleObj spid="_x0000_s4098" name="Chart" r:id="rId3" imgW="7705864" imgH="4457700" progId="Excel.Chart.8">
                  <p:embed/>
                </p:oleObj>
              </mc:Choice>
              <mc:Fallback>
                <p:oleObj name="Chart" r:id="rId3" imgW="7705864" imgH="4457700" progId="Excel.Chart.8">
                  <p:embed/>
                  <p:pic>
                    <p:nvPicPr>
                      <p:cNvPr id="40964"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4722" y="1019386"/>
                        <a:ext cx="8959850" cy="541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4"/>
          <p:cNvSpPr/>
          <p:nvPr/>
        </p:nvSpPr>
        <p:spPr>
          <a:xfrm>
            <a:off x="1600200" y="6627168"/>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138482695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p:txBody>
          <a:bodyPr/>
          <a:lstStyle/>
          <a:p>
            <a:pPr eaLnBrk="1" hangingPunct="1">
              <a:defRPr/>
            </a:pPr>
            <a:r>
              <a:rPr lang="en-US" sz="3200" dirty="0"/>
              <a:t>Sources of Efficiency Improvement</a:t>
            </a:r>
          </a:p>
        </p:txBody>
      </p:sp>
      <p:sp>
        <p:nvSpPr>
          <p:cNvPr id="41988" name="Rectangle 3"/>
          <p:cNvSpPr>
            <a:spLocks noGrp="1" noChangeArrowheads="1"/>
          </p:cNvSpPr>
          <p:nvPr>
            <p:ph idx="1"/>
          </p:nvPr>
        </p:nvSpPr>
        <p:spPr/>
        <p:txBody>
          <a:bodyPr/>
          <a:lstStyle/>
          <a:p>
            <a:pPr eaLnBrk="1" hangingPunct="1"/>
            <a:endParaRPr lang="en-US" dirty="0"/>
          </a:p>
          <a:p>
            <a:pPr eaLnBrk="1" hangingPunct="1"/>
            <a:r>
              <a:rPr lang="en-US" dirty="0"/>
              <a:t>Algorithmic optimizations</a:t>
            </a:r>
          </a:p>
          <a:p>
            <a:pPr lvl="1" eaLnBrk="1" hangingPunct="1"/>
            <a:r>
              <a:rPr lang="en-US" dirty="0"/>
              <a:t>Changes to addressing, algorithm cascading</a:t>
            </a:r>
          </a:p>
          <a:p>
            <a:pPr lvl="1" eaLnBrk="1" hangingPunct="1"/>
            <a:r>
              <a:rPr lang="en-US" dirty="0"/>
              <a:t>11.84x speedup, combined</a:t>
            </a:r>
          </a:p>
          <a:p>
            <a:pPr lvl="1" eaLnBrk="1" hangingPunct="1"/>
            <a:endParaRPr lang="en-US" dirty="0"/>
          </a:p>
          <a:p>
            <a:pPr lvl="1" eaLnBrk="1" hangingPunct="1"/>
            <a:endParaRPr lang="en-US" dirty="0"/>
          </a:p>
          <a:p>
            <a:pPr eaLnBrk="1" hangingPunct="1"/>
            <a:r>
              <a:rPr lang="en-US" dirty="0"/>
              <a:t>Code optimizations</a:t>
            </a:r>
          </a:p>
          <a:p>
            <a:pPr lvl="1" eaLnBrk="1" hangingPunct="1"/>
            <a:r>
              <a:rPr lang="en-US" dirty="0"/>
              <a:t>Loop unrolling</a:t>
            </a:r>
          </a:p>
          <a:p>
            <a:pPr lvl="1" eaLnBrk="1" hangingPunct="1"/>
            <a:r>
              <a:rPr lang="en-US" dirty="0"/>
              <a:t>2.54x speedup, combined</a:t>
            </a:r>
          </a:p>
        </p:txBody>
      </p:sp>
      <p:sp>
        <p:nvSpPr>
          <p:cNvPr id="4198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r" eaLnBrk="1" hangingPunct="1"/>
            <a:fld id="{ACA14639-80D8-4EF1-B989-05E0BB18D185}" type="slidenum">
              <a:rPr lang="en-US" smtClean="0">
                <a:solidFill>
                  <a:schemeClr val="tx2"/>
                </a:solidFill>
              </a:rPr>
              <a:pPr algn="r" eaLnBrk="1" hangingPunct="1"/>
              <a:t>58</a:t>
            </a:fld>
            <a:endParaRPr lang="en-US" dirty="0">
              <a:solidFill>
                <a:schemeClr val="tx2"/>
              </a:solidFill>
            </a:endParaRPr>
          </a:p>
        </p:txBody>
      </p:sp>
      <p:sp>
        <p:nvSpPr>
          <p:cNvPr id="5" name="Rectangle 4"/>
          <p:cNvSpPr/>
          <p:nvPr/>
        </p:nvSpPr>
        <p:spPr>
          <a:xfrm>
            <a:off x="1600200" y="6627168"/>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270365658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p:txBody>
          <a:bodyPr/>
          <a:lstStyle/>
          <a:p>
            <a:pPr eaLnBrk="1" hangingPunct="1">
              <a:defRPr/>
            </a:pPr>
            <a:r>
              <a:rPr lang="en-US" sz="3200" dirty="0"/>
              <a:t>Lessons Learned, Vector Reduction</a:t>
            </a:r>
          </a:p>
        </p:txBody>
      </p:sp>
      <p:sp>
        <p:nvSpPr>
          <p:cNvPr id="43012" name="Rectangle 3"/>
          <p:cNvSpPr>
            <a:spLocks noGrp="1" noChangeArrowheads="1"/>
          </p:cNvSpPr>
          <p:nvPr>
            <p:ph idx="1"/>
          </p:nvPr>
        </p:nvSpPr>
        <p:spPr/>
        <p:txBody>
          <a:bodyPr/>
          <a:lstStyle/>
          <a:p>
            <a:pPr eaLnBrk="1" hangingPunct="1"/>
            <a:r>
              <a:rPr lang="en-US" sz="1800" dirty="0"/>
              <a:t>Understand CUDA performance characteristics</a:t>
            </a:r>
          </a:p>
          <a:p>
            <a:pPr lvl="1" eaLnBrk="1" hangingPunct="1"/>
            <a:r>
              <a:rPr lang="en-US" sz="1600" dirty="0"/>
              <a:t>Memory coalescing</a:t>
            </a:r>
          </a:p>
          <a:p>
            <a:pPr lvl="1" eaLnBrk="1" hangingPunct="1"/>
            <a:r>
              <a:rPr lang="en-US" sz="1600" dirty="0"/>
              <a:t>Warp divergence</a:t>
            </a:r>
          </a:p>
          <a:p>
            <a:pPr lvl="1" eaLnBrk="1" hangingPunct="1"/>
            <a:r>
              <a:rPr lang="en-US" sz="1600" dirty="0"/>
              <a:t>Bank conflicts</a:t>
            </a:r>
          </a:p>
          <a:p>
            <a:pPr lvl="1" eaLnBrk="1" hangingPunct="1"/>
            <a:r>
              <a:rPr lang="en-US" sz="1600" dirty="0"/>
              <a:t>Latency hiding</a:t>
            </a:r>
          </a:p>
          <a:p>
            <a:pPr lvl="2"/>
            <a:endParaRPr lang="en-US" sz="1400" dirty="0"/>
          </a:p>
          <a:p>
            <a:pPr eaLnBrk="1" hangingPunct="1"/>
            <a:r>
              <a:rPr lang="en-US" sz="1800" dirty="0"/>
              <a:t>Use </a:t>
            </a:r>
            <a:r>
              <a:rPr lang="en-US" sz="1800" i="1" dirty="0"/>
              <a:t>peak performance metrics</a:t>
            </a:r>
            <a:r>
              <a:rPr lang="en-US" sz="1800" dirty="0"/>
              <a:t> to guide optimization </a:t>
            </a:r>
          </a:p>
          <a:p>
            <a:pPr lvl="2"/>
            <a:endParaRPr lang="en-US" sz="1200" dirty="0"/>
          </a:p>
          <a:p>
            <a:pPr eaLnBrk="1" hangingPunct="1"/>
            <a:r>
              <a:rPr lang="en-US" sz="1800" dirty="0"/>
              <a:t>Know how to identify type of bottleneck</a:t>
            </a:r>
          </a:p>
          <a:p>
            <a:pPr lvl="1" eaLnBrk="1" hangingPunct="1"/>
            <a:r>
              <a:rPr lang="en-US" sz="1600" dirty="0"/>
              <a:t>E.g. memory, core computation, or instruction overhead</a:t>
            </a:r>
          </a:p>
          <a:p>
            <a:pPr lvl="2"/>
            <a:endParaRPr lang="en-US" sz="1400" dirty="0"/>
          </a:p>
          <a:p>
            <a:pPr eaLnBrk="1" hangingPunct="1"/>
            <a:r>
              <a:rPr lang="en-US" sz="1800" dirty="0"/>
              <a:t>Optimize your algorithm, </a:t>
            </a:r>
            <a:r>
              <a:rPr lang="en-US" sz="1800" i="1" dirty="0"/>
              <a:t>then </a:t>
            </a:r>
            <a:r>
              <a:rPr lang="en-US" sz="1800" dirty="0"/>
              <a:t>unroll loops</a:t>
            </a:r>
          </a:p>
          <a:p>
            <a:pPr lvl="2"/>
            <a:endParaRPr lang="en-US" sz="1200" dirty="0"/>
          </a:p>
          <a:p>
            <a:pPr eaLnBrk="1" hangingPunct="1"/>
            <a:r>
              <a:rPr lang="en-US" sz="1800" dirty="0"/>
              <a:t>Use template parameters to generate optimal code</a:t>
            </a:r>
          </a:p>
          <a:p>
            <a:pPr lvl="2"/>
            <a:endParaRPr lang="en-US" sz="1100" dirty="0"/>
          </a:p>
          <a:p>
            <a:pPr eaLnBrk="1" hangingPunct="1"/>
            <a:r>
              <a:rPr lang="en-US" sz="1800" dirty="0"/>
              <a:t>Understand parallel algorithm complexity theory</a:t>
            </a:r>
          </a:p>
        </p:txBody>
      </p:sp>
      <p:sp>
        <p:nvSpPr>
          <p:cNvPr id="4301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r" eaLnBrk="1" hangingPunct="1"/>
            <a:fld id="{05F23B71-3878-4E4F-B45F-8C1754259B5E}" type="slidenum">
              <a:rPr lang="en-US" smtClean="0">
                <a:solidFill>
                  <a:schemeClr val="tx2"/>
                </a:solidFill>
              </a:rPr>
              <a:pPr algn="r" eaLnBrk="1" hangingPunct="1"/>
              <a:t>59</a:t>
            </a:fld>
            <a:endParaRPr lang="en-US" dirty="0">
              <a:solidFill>
                <a:schemeClr val="tx2"/>
              </a:solidFill>
            </a:endParaRPr>
          </a:p>
        </p:txBody>
      </p:sp>
      <p:sp>
        <p:nvSpPr>
          <p:cNvPr id="5" name="Rectangle 4"/>
          <p:cNvSpPr/>
          <p:nvPr/>
        </p:nvSpPr>
        <p:spPr>
          <a:xfrm>
            <a:off x="1600200" y="6627168"/>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12094415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p:cNvSpPr>
            <a:spLocks noGrp="1" noChangeArrowheads="1"/>
          </p:cNvSpPr>
          <p:nvPr>
            <p:ph type="title"/>
          </p:nvPr>
        </p:nvSpPr>
        <p:spPr/>
        <p:txBody>
          <a:bodyPr/>
          <a:lstStyle/>
          <a:p>
            <a:r>
              <a:rPr lang="en-US" dirty="0"/>
              <a:t>Final Project: Default </a:t>
            </a:r>
            <a:r>
              <a:rPr lang="en-US" dirty="0" smtClean="0"/>
              <a:t>Option</a:t>
            </a:r>
            <a:endParaRPr lang="en-US" dirty="0"/>
          </a:p>
        </p:txBody>
      </p:sp>
      <p:sp>
        <p:nvSpPr>
          <p:cNvPr id="482307" name="Rectangle 3"/>
          <p:cNvSpPr>
            <a:spLocks noGrp="1" noChangeArrowheads="1"/>
          </p:cNvSpPr>
          <p:nvPr>
            <p:ph idx="1"/>
          </p:nvPr>
        </p:nvSpPr>
        <p:spPr/>
        <p:txBody>
          <a:bodyPr>
            <a:normAutofit/>
          </a:bodyPr>
          <a:lstStyle/>
          <a:p>
            <a:pPr>
              <a:lnSpc>
                <a:spcPct val="80000"/>
              </a:lnSpc>
            </a:pPr>
            <a:endParaRPr lang="en-US" sz="2000" dirty="0" smtClean="0"/>
          </a:p>
          <a:p>
            <a:pPr>
              <a:lnSpc>
                <a:spcPct val="80000"/>
              </a:lnSpc>
            </a:pPr>
            <a:endParaRPr lang="en-US" sz="2000" dirty="0" smtClean="0"/>
          </a:p>
          <a:p>
            <a:pPr>
              <a:lnSpc>
                <a:spcPct val="80000"/>
              </a:lnSpc>
            </a:pPr>
            <a:endParaRPr lang="en-US" sz="2000" dirty="0"/>
          </a:p>
          <a:p>
            <a:pPr>
              <a:lnSpc>
                <a:spcPct val="80000"/>
              </a:lnSpc>
            </a:pPr>
            <a:r>
              <a:rPr lang="en-US" sz="2000" dirty="0" smtClean="0"/>
              <a:t>Default Final Project: </a:t>
            </a:r>
            <a:r>
              <a:rPr lang="en-US" sz="2000" dirty="0"/>
              <a:t>work </a:t>
            </a:r>
            <a:r>
              <a:rPr lang="en-US" sz="2000" dirty="0" smtClean="0"/>
              <a:t>on a computational dynamics code that runs in parallel</a:t>
            </a:r>
            <a:endParaRPr lang="en-US" sz="2000" dirty="0"/>
          </a:p>
          <a:p>
            <a:pPr lvl="1">
              <a:lnSpc>
                <a:spcPct val="80000"/>
              </a:lnSpc>
            </a:pPr>
            <a:r>
              <a:rPr lang="en-US" sz="1600" dirty="0"/>
              <a:t>Profile existing code</a:t>
            </a:r>
          </a:p>
          <a:p>
            <a:pPr lvl="1">
              <a:lnSpc>
                <a:spcPct val="80000"/>
              </a:lnSpc>
            </a:pPr>
            <a:r>
              <a:rPr lang="en-US" sz="1600" dirty="0"/>
              <a:t>Improve performance of the implementation via parallel computing</a:t>
            </a:r>
          </a:p>
          <a:p>
            <a:pPr lvl="2">
              <a:lnSpc>
                <a:spcPct val="80000"/>
              </a:lnSpc>
            </a:pPr>
            <a:endParaRPr lang="en-US" sz="1200" dirty="0"/>
          </a:p>
          <a:p>
            <a:pPr>
              <a:lnSpc>
                <a:spcPct val="80000"/>
              </a:lnSpc>
            </a:pPr>
            <a:endParaRPr lang="en-US" sz="2000" dirty="0" smtClean="0"/>
          </a:p>
          <a:p>
            <a:pPr>
              <a:lnSpc>
                <a:spcPct val="80000"/>
              </a:lnSpc>
            </a:pPr>
            <a:r>
              <a:rPr lang="en-US" sz="2000" dirty="0" smtClean="0"/>
              <a:t>There </a:t>
            </a:r>
            <a:r>
              <a:rPr lang="en-US" sz="2000" dirty="0"/>
              <a:t>might be other project[s] to chose from</a:t>
            </a:r>
          </a:p>
          <a:p>
            <a:pPr lvl="1">
              <a:lnSpc>
                <a:spcPct val="80000"/>
              </a:lnSpc>
            </a:pPr>
            <a:endParaRPr lang="en-US" sz="1600" dirty="0"/>
          </a:p>
        </p:txBody>
      </p:sp>
      <p:sp>
        <p:nvSpPr>
          <p:cNvPr id="3" name="Slide Number Placeholder 2">
            <a:extLst>
              <a:ext uri="{FF2B5EF4-FFF2-40B4-BE49-F238E27FC236}">
                <a16:creationId xmlns:a16="http://schemas.microsoft.com/office/drawing/2014/main" id="{A5E2B31F-728D-49B8-BD20-4389EFD44C59}"/>
              </a:ext>
            </a:extLst>
          </p:cNvPr>
          <p:cNvSpPr>
            <a:spLocks noGrp="1"/>
          </p:cNvSpPr>
          <p:nvPr>
            <p:ph type="sldNum" sz="quarter" idx="12"/>
          </p:nvPr>
        </p:nvSpPr>
        <p:spPr/>
        <p:txBody>
          <a:bodyPr/>
          <a:lstStyle/>
          <a:p>
            <a:fld id="{67D2203D-769A-4D5A-AE4C-EA73FDE6A130}" type="slidenum">
              <a:rPr lang="en-US" smtClean="0"/>
              <a:t>6</a:t>
            </a:fld>
            <a:endParaRPr lang="en-US"/>
          </a:p>
        </p:txBody>
      </p:sp>
    </p:spTree>
    <p:extLst>
      <p:ext uri="{BB962C8B-B14F-4D97-AF65-F5344CB8AC3E}">
        <p14:creationId xmlns:p14="http://schemas.microsoft.com/office/powerpoint/2010/main" val="235392640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1766" y="3560233"/>
            <a:ext cx="7696200" cy="1295400"/>
          </a:xfrm>
        </p:spPr>
        <p:txBody>
          <a:bodyPr/>
          <a:lstStyle/>
          <a:p>
            <a:r>
              <a:rPr lang="en-US" dirty="0"/>
              <a:t>CUDA Case Study:</a:t>
            </a:r>
            <a:br>
              <a:rPr lang="en-US" dirty="0"/>
            </a:br>
            <a:r>
              <a:rPr lang="en-US" dirty="0"/>
              <a:t>Parallel Prefix Scan on the GPU</a:t>
            </a: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1608556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ChangeArrowheads="1"/>
          </p:cNvSpPr>
          <p:nvPr>
            <p:ph type="title"/>
          </p:nvPr>
        </p:nvSpPr>
        <p:spPr/>
        <p:txBody>
          <a:bodyPr>
            <a:normAutofit/>
          </a:bodyPr>
          <a:lstStyle/>
          <a:p>
            <a:r>
              <a:rPr lang="en-US" dirty="0"/>
              <a:t>Software Design Exercise: Parallel Prefix Scan</a:t>
            </a:r>
          </a:p>
        </p:txBody>
      </p:sp>
      <p:sp>
        <p:nvSpPr>
          <p:cNvPr id="584707" name="Rectangle 3"/>
          <p:cNvSpPr>
            <a:spLocks noGrp="1" noChangeArrowheads="1"/>
          </p:cNvSpPr>
          <p:nvPr>
            <p:ph idx="1"/>
          </p:nvPr>
        </p:nvSpPr>
        <p:spPr/>
        <p:txBody>
          <a:bodyPr>
            <a:normAutofit/>
          </a:bodyPr>
          <a:lstStyle/>
          <a:p>
            <a:pPr>
              <a:lnSpc>
                <a:spcPct val="80000"/>
              </a:lnSpc>
            </a:pPr>
            <a:r>
              <a:rPr lang="en-US" sz="1800" dirty="0"/>
              <a:t>Implementation of prefix sum</a:t>
            </a:r>
          </a:p>
          <a:p>
            <a:pPr lvl="1">
              <a:lnSpc>
                <a:spcPct val="80000"/>
              </a:lnSpc>
            </a:pPr>
            <a:r>
              <a:rPr lang="en-US" sz="1600" dirty="0"/>
              <a:t>Serial implementation – assigned as HW early in the semester</a:t>
            </a:r>
          </a:p>
          <a:p>
            <a:pPr lvl="1">
              <a:lnSpc>
                <a:spcPct val="80000"/>
              </a:lnSpc>
            </a:pPr>
            <a:r>
              <a:rPr lang="en-US" sz="1600" dirty="0"/>
              <a:t>Parallel implementation: topic of </a:t>
            </a:r>
            <a:r>
              <a:rPr lang="en-US" sz="1600" dirty="0" smtClean="0"/>
              <a:t>next </a:t>
            </a:r>
            <a:r>
              <a:rPr lang="en-US" sz="1600" dirty="0"/>
              <a:t>assignment</a:t>
            </a:r>
          </a:p>
          <a:p>
            <a:pPr lvl="1">
              <a:lnSpc>
                <a:spcPct val="80000"/>
              </a:lnSpc>
            </a:pPr>
            <a:endParaRPr lang="en-US" sz="1600" dirty="0"/>
          </a:p>
          <a:p>
            <a:pPr lvl="1">
              <a:lnSpc>
                <a:spcPct val="80000"/>
              </a:lnSpc>
            </a:pPr>
            <a:endParaRPr lang="en-US" sz="1600" dirty="0"/>
          </a:p>
          <a:p>
            <a:pPr>
              <a:lnSpc>
                <a:spcPct val="80000"/>
              </a:lnSpc>
            </a:pPr>
            <a:r>
              <a:rPr lang="en-US" sz="1800" dirty="0"/>
              <a:t>Goal 1: Getting additional exposure to CUDA programming and thinking that goes behind it</a:t>
            </a:r>
          </a:p>
          <a:p>
            <a:pPr lvl="1">
              <a:lnSpc>
                <a:spcPct val="80000"/>
              </a:lnSpc>
            </a:pPr>
            <a:endParaRPr lang="en-US" sz="1600" dirty="0"/>
          </a:p>
          <a:p>
            <a:pPr lvl="1">
              <a:lnSpc>
                <a:spcPct val="80000"/>
              </a:lnSpc>
            </a:pPr>
            <a:endParaRPr lang="en-US" sz="1600" dirty="0"/>
          </a:p>
          <a:p>
            <a:pPr>
              <a:lnSpc>
                <a:spcPct val="80000"/>
              </a:lnSpc>
            </a:pPr>
            <a:r>
              <a:rPr lang="en-US" sz="1800" dirty="0"/>
              <a:t>Goal 2: Understand that</a:t>
            </a:r>
          </a:p>
          <a:p>
            <a:pPr lvl="1">
              <a:lnSpc>
                <a:spcPct val="80000"/>
              </a:lnSpc>
            </a:pPr>
            <a:r>
              <a:rPr lang="en-US" sz="1600" dirty="0"/>
              <a:t>Different algorithmic designs lead to different performance levels</a:t>
            </a:r>
          </a:p>
          <a:p>
            <a:pPr lvl="1">
              <a:lnSpc>
                <a:spcPct val="80000"/>
              </a:lnSpc>
            </a:pPr>
            <a:r>
              <a:rPr lang="en-US" sz="1600" dirty="0"/>
              <a:t>Hardware constraints come into play in your applications and/or design solutions</a:t>
            </a:r>
          </a:p>
          <a:p>
            <a:pPr lvl="1">
              <a:lnSpc>
                <a:spcPct val="80000"/>
              </a:lnSpc>
            </a:pPr>
            <a:endParaRPr lang="en-US" sz="1600" dirty="0"/>
          </a:p>
          <a:p>
            <a:pPr lvl="1">
              <a:lnSpc>
                <a:spcPct val="80000"/>
              </a:lnSpc>
            </a:pPr>
            <a:endParaRPr lang="en-US" sz="1600" dirty="0"/>
          </a:p>
          <a:p>
            <a:pPr>
              <a:lnSpc>
                <a:spcPct val="80000"/>
              </a:lnSpc>
            </a:pPr>
            <a:r>
              <a:rPr lang="en-US" sz="1800" dirty="0"/>
              <a:t>Goal 3: Identify design patterns that can result in superior parallel performance</a:t>
            </a:r>
          </a:p>
          <a:p>
            <a:pPr lvl="1">
              <a:lnSpc>
                <a:spcPct val="80000"/>
              </a:lnSpc>
            </a:pPr>
            <a:r>
              <a:rPr lang="en-US" sz="1600" dirty="0"/>
              <a:t>Understand that there are patterns and it’s worth being aware of them</a:t>
            </a:r>
          </a:p>
          <a:p>
            <a:pPr lvl="2">
              <a:lnSpc>
                <a:spcPct val="80000"/>
              </a:lnSpc>
            </a:pPr>
            <a:r>
              <a:rPr lang="en-US" sz="1400" dirty="0"/>
              <a:t>To a large extend, patterns are shaped up by the underlying hardware</a:t>
            </a:r>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65057663"/>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nvPr>
        </p:nvSpPr>
        <p:spPr/>
        <p:txBody>
          <a:bodyPr/>
          <a:lstStyle/>
          <a:p>
            <a:r>
              <a:rPr lang="en-US"/>
              <a:t>Parallel Prefix Sum (Scan)</a:t>
            </a:r>
          </a:p>
        </p:txBody>
      </p:sp>
      <p:sp>
        <p:nvSpPr>
          <p:cNvPr id="605187" name="Rectangle 3"/>
          <p:cNvSpPr>
            <a:spLocks noGrp="1" noChangeArrowheads="1"/>
          </p:cNvSpPr>
          <p:nvPr>
            <p:ph idx="1"/>
          </p:nvPr>
        </p:nvSpPr>
        <p:spPr/>
        <p:txBody>
          <a:bodyPr/>
          <a:lstStyle/>
          <a:p>
            <a:pPr marL="457200" indent="-457200"/>
            <a:r>
              <a:rPr lang="en-US" sz="2000" dirty="0"/>
              <a:t>Definition:</a:t>
            </a:r>
          </a:p>
          <a:p>
            <a:pPr marL="457200" indent="-457200">
              <a:buNone/>
            </a:pPr>
            <a:r>
              <a:rPr lang="en-US" sz="2000" dirty="0"/>
              <a:t>	The all-prefix-sums operation takes a binary associative operator </a:t>
            </a:r>
            <a:r>
              <a:rPr lang="en-US" sz="2000" dirty="0">
                <a:sym typeface="Symbol" pitchFamily="18" charset="2"/>
              </a:rPr>
              <a:t> with identity </a:t>
            </a:r>
            <a:r>
              <a:rPr lang="en-US" sz="2000" b="1" i="1" dirty="0">
                <a:sym typeface="Symbol" pitchFamily="18" charset="2"/>
              </a:rPr>
              <a:t>I</a:t>
            </a:r>
            <a:r>
              <a:rPr lang="en-US" sz="2000" dirty="0">
                <a:sym typeface="Symbol" pitchFamily="18" charset="2"/>
              </a:rPr>
              <a:t>, and an array of n elements</a:t>
            </a:r>
          </a:p>
          <a:p>
            <a:pPr marL="457200" indent="-457200" algn="ctr">
              <a:buNone/>
            </a:pPr>
            <a:r>
              <a:rPr lang="en-US" sz="1700" dirty="0">
                <a:solidFill>
                  <a:schemeClr val="tx2"/>
                </a:solidFill>
                <a:sym typeface="Symbol" pitchFamily="18" charset="2"/>
              </a:rPr>
              <a:t>[</a:t>
            </a:r>
            <a:r>
              <a:rPr lang="en-US" sz="1700" i="1" dirty="0">
                <a:solidFill>
                  <a:schemeClr val="tx2"/>
                </a:solidFill>
                <a:sym typeface="Symbol" pitchFamily="18" charset="2"/>
              </a:rPr>
              <a:t>a</a:t>
            </a:r>
            <a:r>
              <a:rPr lang="en-US" sz="1700" baseline="-25000" dirty="0">
                <a:solidFill>
                  <a:schemeClr val="tx2"/>
                </a:solidFill>
                <a:sym typeface="Symbol" pitchFamily="18" charset="2"/>
              </a:rPr>
              <a:t>0</a:t>
            </a:r>
            <a:r>
              <a:rPr lang="en-US" sz="1700" dirty="0">
                <a:solidFill>
                  <a:schemeClr val="tx2"/>
                </a:solidFill>
                <a:sym typeface="Symbol" pitchFamily="18" charset="2"/>
              </a:rPr>
              <a:t>, </a:t>
            </a:r>
            <a:r>
              <a:rPr lang="en-US" sz="1700" i="1" dirty="0">
                <a:solidFill>
                  <a:schemeClr val="tx2"/>
                </a:solidFill>
                <a:sym typeface="Symbol" pitchFamily="18" charset="2"/>
              </a:rPr>
              <a:t>a</a:t>
            </a:r>
            <a:r>
              <a:rPr lang="en-US" sz="1700" baseline="-25000" dirty="0">
                <a:solidFill>
                  <a:schemeClr val="tx2"/>
                </a:solidFill>
                <a:sym typeface="Symbol" pitchFamily="18" charset="2"/>
              </a:rPr>
              <a:t>1</a:t>
            </a:r>
            <a:r>
              <a:rPr lang="en-US" sz="1700" dirty="0">
                <a:solidFill>
                  <a:schemeClr val="tx2"/>
                </a:solidFill>
                <a:sym typeface="Symbol" pitchFamily="18" charset="2"/>
              </a:rPr>
              <a:t>, …, </a:t>
            </a:r>
            <a:r>
              <a:rPr lang="en-US" sz="1700" i="1" dirty="0">
                <a:solidFill>
                  <a:schemeClr val="tx2"/>
                </a:solidFill>
                <a:sym typeface="Symbol" pitchFamily="18" charset="2"/>
              </a:rPr>
              <a:t>a</a:t>
            </a:r>
            <a:r>
              <a:rPr lang="en-US" sz="1700" i="1" baseline="-25000" dirty="0">
                <a:solidFill>
                  <a:schemeClr val="tx2"/>
                </a:solidFill>
                <a:sym typeface="Symbol" pitchFamily="18" charset="2"/>
              </a:rPr>
              <a:t>n</a:t>
            </a:r>
            <a:r>
              <a:rPr lang="en-US" sz="1700" baseline="-25000" dirty="0">
                <a:solidFill>
                  <a:schemeClr val="tx2"/>
                </a:solidFill>
                <a:sym typeface="Symbol" pitchFamily="18" charset="2"/>
              </a:rPr>
              <a:t>-1</a:t>
            </a:r>
            <a:r>
              <a:rPr lang="en-US" sz="1700" dirty="0">
                <a:solidFill>
                  <a:schemeClr val="tx2"/>
                </a:solidFill>
                <a:sym typeface="Symbol" pitchFamily="18" charset="2"/>
              </a:rPr>
              <a:t>]</a:t>
            </a:r>
          </a:p>
          <a:p>
            <a:pPr marL="457200" indent="-457200">
              <a:buNone/>
            </a:pPr>
            <a:r>
              <a:rPr lang="en-US" sz="2000" dirty="0">
                <a:sym typeface="Symbol" pitchFamily="18" charset="2"/>
              </a:rPr>
              <a:t>	and returns the ordered set</a:t>
            </a:r>
          </a:p>
          <a:p>
            <a:pPr marL="457200" indent="-457200" algn="ctr">
              <a:buNone/>
            </a:pPr>
            <a:r>
              <a:rPr lang="en-US" sz="1700" dirty="0">
                <a:solidFill>
                  <a:schemeClr val="tx2"/>
                </a:solidFill>
                <a:sym typeface="Symbol" pitchFamily="18" charset="2"/>
              </a:rPr>
              <a:t>[</a:t>
            </a:r>
            <a:r>
              <a:rPr lang="en-US" sz="1700" i="1" dirty="0">
                <a:solidFill>
                  <a:schemeClr val="tx2"/>
                </a:solidFill>
                <a:sym typeface="Symbol" pitchFamily="18" charset="2"/>
              </a:rPr>
              <a:t>I</a:t>
            </a:r>
            <a:r>
              <a:rPr lang="en-US" sz="1700" dirty="0">
                <a:solidFill>
                  <a:schemeClr val="tx2"/>
                </a:solidFill>
                <a:sym typeface="Symbol" pitchFamily="18" charset="2"/>
              </a:rPr>
              <a:t>, </a:t>
            </a:r>
            <a:r>
              <a:rPr lang="en-US" sz="1700" i="1" dirty="0">
                <a:solidFill>
                  <a:schemeClr val="tx2"/>
                </a:solidFill>
                <a:sym typeface="Symbol" pitchFamily="18" charset="2"/>
              </a:rPr>
              <a:t>a</a:t>
            </a:r>
            <a:r>
              <a:rPr lang="en-US" sz="1700" baseline="-25000" dirty="0">
                <a:solidFill>
                  <a:schemeClr val="tx2"/>
                </a:solidFill>
                <a:sym typeface="Symbol" pitchFamily="18" charset="2"/>
              </a:rPr>
              <a:t>0</a:t>
            </a:r>
            <a:r>
              <a:rPr lang="en-US" sz="1700" dirty="0">
                <a:solidFill>
                  <a:schemeClr val="tx2"/>
                </a:solidFill>
                <a:sym typeface="Symbol" pitchFamily="18" charset="2"/>
              </a:rPr>
              <a:t>, (</a:t>
            </a:r>
            <a:r>
              <a:rPr lang="en-US" sz="1700" i="1" dirty="0">
                <a:solidFill>
                  <a:schemeClr val="tx2"/>
                </a:solidFill>
                <a:sym typeface="Symbol" pitchFamily="18" charset="2"/>
              </a:rPr>
              <a:t>a</a:t>
            </a:r>
            <a:r>
              <a:rPr lang="en-US" sz="1700" baseline="-25000" dirty="0">
                <a:solidFill>
                  <a:schemeClr val="tx2"/>
                </a:solidFill>
                <a:sym typeface="Symbol" pitchFamily="18" charset="2"/>
              </a:rPr>
              <a:t>0 </a:t>
            </a:r>
            <a:r>
              <a:rPr lang="en-US" sz="1700" dirty="0">
                <a:solidFill>
                  <a:schemeClr val="tx2"/>
                </a:solidFill>
                <a:sym typeface="Symbol" pitchFamily="18" charset="2"/>
              </a:rPr>
              <a:t> </a:t>
            </a:r>
            <a:r>
              <a:rPr lang="en-US" sz="1700" i="1" dirty="0">
                <a:solidFill>
                  <a:schemeClr val="tx2"/>
                </a:solidFill>
                <a:sym typeface="Symbol" pitchFamily="18" charset="2"/>
              </a:rPr>
              <a:t>a</a:t>
            </a:r>
            <a:r>
              <a:rPr lang="en-US" sz="1700" baseline="-25000" dirty="0">
                <a:solidFill>
                  <a:schemeClr val="tx2"/>
                </a:solidFill>
                <a:sym typeface="Symbol" pitchFamily="18" charset="2"/>
              </a:rPr>
              <a:t>1</a:t>
            </a:r>
            <a:r>
              <a:rPr lang="en-US" sz="1700" dirty="0">
                <a:solidFill>
                  <a:schemeClr val="tx2"/>
                </a:solidFill>
                <a:sym typeface="Symbol" pitchFamily="18" charset="2"/>
              </a:rPr>
              <a:t>), …, (</a:t>
            </a:r>
            <a:r>
              <a:rPr lang="en-US" sz="1700" i="1" dirty="0">
                <a:solidFill>
                  <a:schemeClr val="tx2"/>
                </a:solidFill>
                <a:sym typeface="Symbol" pitchFamily="18" charset="2"/>
              </a:rPr>
              <a:t>a</a:t>
            </a:r>
            <a:r>
              <a:rPr lang="en-US" sz="1700" baseline="-25000" dirty="0">
                <a:solidFill>
                  <a:schemeClr val="tx2"/>
                </a:solidFill>
                <a:sym typeface="Symbol" pitchFamily="18" charset="2"/>
              </a:rPr>
              <a:t>0 </a:t>
            </a:r>
            <a:r>
              <a:rPr lang="en-US" sz="1700" dirty="0">
                <a:solidFill>
                  <a:schemeClr val="tx2"/>
                </a:solidFill>
                <a:sym typeface="Symbol" pitchFamily="18" charset="2"/>
              </a:rPr>
              <a:t> </a:t>
            </a:r>
            <a:r>
              <a:rPr lang="en-US" sz="1700" i="1" dirty="0">
                <a:solidFill>
                  <a:schemeClr val="tx2"/>
                </a:solidFill>
                <a:sym typeface="Symbol" pitchFamily="18" charset="2"/>
              </a:rPr>
              <a:t>a</a:t>
            </a:r>
            <a:r>
              <a:rPr lang="en-US" sz="1700" baseline="-25000" dirty="0">
                <a:solidFill>
                  <a:schemeClr val="tx2"/>
                </a:solidFill>
                <a:sym typeface="Symbol" pitchFamily="18" charset="2"/>
              </a:rPr>
              <a:t>1 </a:t>
            </a:r>
            <a:r>
              <a:rPr lang="en-US" sz="1700" dirty="0">
                <a:solidFill>
                  <a:schemeClr val="tx2"/>
                </a:solidFill>
                <a:sym typeface="Symbol" pitchFamily="18" charset="2"/>
              </a:rPr>
              <a:t> …  </a:t>
            </a:r>
            <a:r>
              <a:rPr lang="en-US" sz="1700" i="1" dirty="0">
                <a:solidFill>
                  <a:schemeClr val="tx2"/>
                </a:solidFill>
                <a:sym typeface="Symbol" pitchFamily="18" charset="2"/>
              </a:rPr>
              <a:t>a</a:t>
            </a:r>
            <a:r>
              <a:rPr lang="en-US" sz="1700" i="1" baseline="-25000" dirty="0">
                <a:solidFill>
                  <a:schemeClr val="tx2"/>
                </a:solidFill>
                <a:sym typeface="Symbol" pitchFamily="18" charset="2"/>
              </a:rPr>
              <a:t>n</a:t>
            </a:r>
            <a:r>
              <a:rPr lang="en-US" sz="1700" baseline="-25000" dirty="0">
                <a:solidFill>
                  <a:schemeClr val="tx2"/>
                </a:solidFill>
                <a:sym typeface="Symbol" pitchFamily="18" charset="2"/>
              </a:rPr>
              <a:t>-2</a:t>
            </a:r>
            <a:r>
              <a:rPr lang="en-US" sz="1700" dirty="0">
                <a:solidFill>
                  <a:schemeClr val="tx2"/>
                </a:solidFill>
                <a:sym typeface="Symbol" pitchFamily="18" charset="2"/>
              </a:rPr>
              <a:t>)]</a:t>
            </a:r>
            <a:r>
              <a:rPr lang="en-US" sz="1700" dirty="0">
                <a:sym typeface="Symbol" pitchFamily="18" charset="2"/>
              </a:rPr>
              <a:t>.</a:t>
            </a:r>
            <a:br>
              <a:rPr lang="en-US" sz="1700" dirty="0">
                <a:sym typeface="Symbol" pitchFamily="18" charset="2"/>
              </a:rPr>
            </a:br>
            <a:endParaRPr lang="en-US" sz="1700" dirty="0">
              <a:sym typeface="Symbol" pitchFamily="18" charset="2"/>
            </a:endParaRPr>
          </a:p>
          <a:p>
            <a:pPr marL="457200" indent="-457200"/>
            <a:r>
              <a:rPr lang="en-US" sz="2000" dirty="0">
                <a:sym typeface="Symbol" pitchFamily="18" charset="2"/>
              </a:rPr>
              <a:t>Example: </a:t>
            </a:r>
            <a:br>
              <a:rPr lang="en-US" sz="2000" dirty="0">
                <a:sym typeface="Symbol" pitchFamily="18" charset="2"/>
              </a:rPr>
            </a:br>
            <a:r>
              <a:rPr lang="en-US" sz="2000" dirty="0">
                <a:sym typeface="Symbol" pitchFamily="18" charset="2"/>
              </a:rPr>
              <a:t>If  is addition, then scan on the set</a:t>
            </a:r>
          </a:p>
          <a:p>
            <a:pPr marL="457200" indent="-457200" algn="ctr">
              <a:buNone/>
            </a:pPr>
            <a:r>
              <a:rPr lang="en-US" sz="2000" dirty="0">
                <a:solidFill>
                  <a:schemeClr val="tx2"/>
                </a:solidFill>
                <a:sym typeface="Symbol" pitchFamily="18" charset="2"/>
              </a:rPr>
              <a:t>[3 1 7 0 4 1 6 3]</a:t>
            </a:r>
          </a:p>
          <a:p>
            <a:pPr marL="457200" indent="-457200" algn="ctr">
              <a:buNone/>
            </a:pPr>
            <a:r>
              <a:rPr lang="en-US" sz="2000" dirty="0">
                <a:sym typeface="Symbol" pitchFamily="18" charset="2"/>
              </a:rPr>
              <a:t>returns the set </a:t>
            </a:r>
          </a:p>
          <a:p>
            <a:pPr marL="457200" indent="-457200" algn="ctr">
              <a:buNone/>
            </a:pPr>
            <a:r>
              <a:rPr lang="en-US" sz="2000" dirty="0">
                <a:solidFill>
                  <a:schemeClr val="tx2"/>
                </a:solidFill>
                <a:sym typeface="Symbol" pitchFamily="18" charset="2"/>
              </a:rPr>
              <a:t>[0 3 4 11 11 15 16 22]</a:t>
            </a:r>
            <a:endParaRPr lang="en-US" sz="1100" i="1" dirty="0">
              <a:sym typeface="Symbol" pitchFamily="18" charset="2"/>
            </a:endParaRPr>
          </a:p>
        </p:txBody>
      </p:sp>
      <p:sp>
        <p:nvSpPr>
          <p:cNvPr id="605188" name="Text Box 4"/>
          <p:cNvSpPr txBox="1">
            <a:spLocks noChangeArrowheads="1"/>
          </p:cNvSpPr>
          <p:nvPr/>
        </p:nvSpPr>
        <p:spPr bwMode="auto">
          <a:xfrm>
            <a:off x="0" y="6578667"/>
            <a:ext cx="3091155" cy="203133"/>
          </a:xfrm>
          <a:prstGeom prst="rect">
            <a:avLst/>
          </a:prstGeom>
          <a:noFill/>
          <a:ln w="9525">
            <a:noFill/>
            <a:miter lim="800000"/>
            <a:headEnd/>
            <a:tailEnd/>
          </a:ln>
          <a:effectLst/>
        </p:spPr>
        <p:txBody>
          <a:bodyPr wrap="square">
            <a:spAutoFit/>
          </a:bodyPr>
          <a:lstStyle/>
          <a:p>
            <a:pPr algn="ctr">
              <a:lnSpc>
                <a:spcPct val="90000"/>
              </a:lnSpc>
              <a:spcBef>
                <a:spcPct val="20000"/>
              </a:spcBef>
              <a:buSzPct val="180000"/>
            </a:pPr>
            <a:r>
              <a:rPr lang="en-US" sz="800" b="1" i="1" dirty="0">
                <a:latin typeface="Arial" pitchFamily="34" charset="0"/>
                <a:sym typeface="Symbol" pitchFamily="18" charset="2"/>
              </a:rPr>
              <a:t>(From </a:t>
            </a:r>
            <a:r>
              <a:rPr lang="en-US" sz="800" b="1" i="1" dirty="0" err="1">
                <a:latin typeface="Arial" pitchFamily="34" charset="0"/>
                <a:sym typeface="Symbol" pitchFamily="18" charset="2"/>
              </a:rPr>
              <a:t>Blelloch</a:t>
            </a:r>
            <a:r>
              <a:rPr lang="en-US" sz="800" b="1" i="1" dirty="0">
                <a:latin typeface="Arial" pitchFamily="34" charset="0"/>
                <a:sym typeface="Symbol" pitchFamily="18" charset="2"/>
              </a:rPr>
              <a:t>, 1990, “Prefix Sums and Their Applications)</a:t>
            </a:r>
            <a:endParaRPr lang="en-US" sz="800" dirty="0">
              <a:latin typeface="Arial" pitchFamily="34" charset="0"/>
            </a:endParaRPr>
          </a:p>
        </p:txBody>
      </p:sp>
      <p:sp>
        <p:nvSpPr>
          <p:cNvPr id="605189" name="AutoShape 5"/>
          <p:cNvSpPr>
            <a:spLocks noChangeArrowheads="1"/>
          </p:cNvSpPr>
          <p:nvPr/>
        </p:nvSpPr>
        <p:spPr bwMode="auto">
          <a:xfrm>
            <a:off x="7620000" y="3886200"/>
            <a:ext cx="2819400" cy="1066800"/>
          </a:xfrm>
          <a:prstGeom prst="wedgeRectCallout">
            <a:avLst>
              <a:gd name="adj1" fmla="val -48648"/>
              <a:gd name="adj2" fmla="val 86755"/>
            </a:avLst>
          </a:prstGeom>
          <a:solidFill>
            <a:schemeClr val="accent1"/>
          </a:solidFill>
          <a:ln w="9525">
            <a:solidFill>
              <a:schemeClr val="tx1"/>
            </a:solidFill>
            <a:miter lim="800000"/>
            <a:headEnd/>
            <a:tailEnd/>
          </a:ln>
          <a:effectLst/>
        </p:spPr>
        <p:txBody>
          <a:bodyPr/>
          <a:lstStyle/>
          <a:p>
            <a:r>
              <a:rPr lang="en-US" sz="2000">
                <a:latin typeface="Palatino" pitchFamily="18" charset="0"/>
              </a:rPr>
              <a:t>Exclusive scan: last input element is not included in the result</a:t>
            </a:r>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21650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605189"/>
                                        </p:tgtEl>
                                        <p:attrNameLst>
                                          <p:attrName>style.visibility</p:attrName>
                                        </p:attrNameLst>
                                      </p:cBhvr>
                                      <p:to>
                                        <p:strVal val="visible"/>
                                      </p:to>
                                    </p:set>
                                    <p:anim calcmode="lin" valueType="num">
                                      <p:cBhvr>
                                        <p:cTn id="7" dur="1000" fill="hold"/>
                                        <p:tgtEl>
                                          <p:spTgt spid="605189"/>
                                        </p:tgtEl>
                                        <p:attrNameLst>
                                          <p:attrName>ppt_w</p:attrName>
                                        </p:attrNameLst>
                                      </p:cBhvr>
                                      <p:tavLst>
                                        <p:tav tm="0">
                                          <p:val>
                                            <p:strVal val="#ppt_w*0.70"/>
                                          </p:val>
                                        </p:tav>
                                        <p:tav tm="100000">
                                          <p:val>
                                            <p:strVal val="#ppt_w"/>
                                          </p:val>
                                        </p:tav>
                                      </p:tavLst>
                                    </p:anim>
                                    <p:anim calcmode="lin" valueType="num">
                                      <p:cBhvr>
                                        <p:cTn id="8" dur="1000" fill="hold"/>
                                        <p:tgtEl>
                                          <p:spTgt spid="605189"/>
                                        </p:tgtEl>
                                        <p:attrNameLst>
                                          <p:attrName>ppt_h</p:attrName>
                                        </p:attrNameLst>
                                      </p:cBhvr>
                                      <p:tavLst>
                                        <p:tav tm="0">
                                          <p:val>
                                            <p:strVal val="#ppt_h"/>
                                          </p:val>
                                        </p:tav>
                                        <p:tav tm="100000">
                                          <p:val>
                                            <p:strVal val="#ppt_h"/>
                                          </p:val>
                                        </p:tav>
                                      </p:tavLst>
                                    </p:anim>
                                    <p:animEffect transition="in" filter="fade">
                                      <p:cBhvr>
                                        <p:cTn id="9" dur="1000"/>
                                        <p:tgtEl>
                                          <p:spTgt spid="605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5189"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Rectangle 2"/>
          <p:cNvSpPr>
            <a:spLocks noGrp="1" noChangeArrowheads="1"/>
          </p:cNvSpPr>
          <p:nvPr>
            <p:ph type="title"/>
          </p:nvPr>
        </p:nvSpPr>
        <p:spPr/>
        <p:txBody>
          <a:bodyPr/>
          <a:lstStyle/>
          <a:p>
            <a:r>
              <a:rPr lang="en-US" dirty="0"/>
              <a:t>Scan on the CPU</a:t>
            </a:r>
          </a:p>
        </p:txBody>
      </p:sp>
      <p:sp>
        <p:nvSpPr>
          <p:cNvPr id="609283" name="Rectangle 3"/>
          <p:cNvSpPr>
            <a:spLocks noGrp="1" noChangeArrowheads="1"/>
          </p:cNvSpPr>
          <p:nvPr>
            <p:ph type="body" idx="4294967295"/>
          </p:nvPr>
        </p:nvSpPr>
        <p:spPr>
          <a:xfrm>
            <a:off x="0" y="4114800"/>
            <a:ext cx="8229600" cy="2243138"/>
          </a:xfrm>
        </p:spPr>
        <p:txBody>
          <a:bodyPr/>
          <a:lstStyle/>
          <a:p>
            <a:pPr marL="457200" indent="-457200"/>
            <a:r>
              <a:rPr lang="en-US" sz="2200" dirty="0"/>
              <a:t>Just add each element to the sum of the elements before it</a:t>
            </a:r>
          </a:p>
          <a:p>
            <a:pPr marL="806450" lvl="1" indent="-457200"/>
            <a:endParaRPr lang="en-US" sz="1800" dirty="0"/>
          </a:p>
          <a:p>
            <a:pPr marL="457200" indent="-457200"/>
            <a:r>
              <a:rPr lang="en-US" sz="2200" dirty="0"/>
              <a:t>Trivial, but sequential</a:t>
            </a:r>
          </a:p>
          <a:p>
            <a:pPr marL="806450" lvl="1" indent="-457200"/>
            <a:r>
              <a:rPr lang="en-US" sz="1800" dirty="0"/>
              <a:t>Tempted to say that algorithms don’t come more sequential than this…</a:t>
            </a:r>
          </a:p>
          <a:p>
            <a:pPr marL="806450" lvl="1" indent="-457200"/>
            <a:endParaRPr lang="en-US" sz="1800" dirty="0"/>
          </a:p>
          <a:p>
            <a:pPr marL="457200" indent="-457200"/>
            <a:r>
              <a:rPr lang="en-US" sz="2200" dirty="0"/>
              <a:t>Requires exactly </a:t>
            </a:r>
            <a:r>
              <a:rPr lang="en-US" sz="2200" i="1" dirty="0"/>
              <a:t>n-1</a:t>
            </a:r>
            <a:r>
              <a:rPr lang="en-US" sz="2200" dirty="0"/>
              <a:t> adds</a:t>
            </a:r>
          </a:p>
        </p:txBody>
      </p:sp>
      <p:sp>
        <p:nvSpPr>
          <p:cNvPr id="2" name="Rectangle 1"/>
          <p:cNvSpPr/>
          <p:nvPr/>
        </p:nvSpPr>
        <p:spPr>
          <a:xfrm>
            <a:off x="2294467" y="1223433"/>
            <a:ext cx="7239000" cy="2308324"/>
          </a:xfrm>
          <a:prstGeom prst="rect">
            <a:avLst/>
          </a:prstGeom>
          <a:solidFill>
            <a:schemeClr val="bg1">
              <a:lumMod val="85000"/>
            </a:schemeClr>
          </a:solidFill>
        </p:spPr>
        <p:txBody>
          <a:bodyPr wrap="square">
            <a:spAutoFit/>
          </a:bodyPr>
          <a:lstStyle/>
          <a:p>
            <a:r>
              <a:rPr lang="en-US" dirty="0">
                <a:solidFill>
                  <a:srgbClr val="0000FF"/>
                </a:solidFill>
                <a:latin typeface="Consolas" pitchFamily="49" charset="0"/>
                <a:cs typeface="Consolas" pitchFamily="49" charset="0"/>
              </a:rPr>
              <a:t>void</a:t>
            </a:r>
            <a:r>
              <a:rPr lang="en-US" dirty="0">
                <a:solidFill>
                  <a:prstClr val="black"/>
                </a:solidFill>
                <a:latin typeface="Consolas" pitchFamily="49" charset="0"/>
                <a:cs typeface="Consolas" pitchFamily="49" charset="0"/>
              </a:rPr>
              <a:t> scan( </a:t>
            </a:r>
            <a:r>
              <a:rPr lang="en-US" dirty="0">
                <a:solidFill>
                  <a:srgbClr val="0000FF"/>
                </a:solidFill>
                <a:latin typeface="Consolas" pitchFamily="49" charset="0"/>
                <a:cs typeface="Consolas" pitchFamily="49" charset="0"/>
              </a:rPr>
              <a:t>float</a:t>
            </a:r>
            <a:r>
              <a:rPr lang="en-US" dirty="0">
                <a:solidFill>
                  <a:prstClr val="black"/>
                </a:solidFill>
                <a:latin typeface="Consolas" pitchFamily="49" charset="0"/>
                <a:cs typeface="Consolas" pitchFamily="49" charset="0"/>
              </a:rPr>
              <a:t>* scanned, </a:t>
            </a:r>
            <a:r>
              <a:rPr lang="en-US" dirty="0">
                <a:solidFill>
                  <a:srgbClr val="0000FF"/>
                </a:solidFill>
                <a:latin typeface="Consolas" pitchFamily="49" charset="0"/>
                <a:cs typeface="Consolas" pitchFamily="49" charset="0"/>
              </a:rPr>
              <a:t>float</a:t>
            </a:r>
            <a:r>
              <a:rPr lang="en-US" dirty="0">
                <a:solidFill>
                  <a:prstClr val="black"/>
                </a:solidFill>
                <a:latin typeface="Consolas" pitchFamily="49" charset="0"/>
                <a:cs typeface="Consolas" pitchFamily="49" charset="0"/>
              </a:rPr>
              <a:t>* input, </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length) </a:t>
            </a:r>
          </a:p>
          <a:p>
            <a:r>
              <a:rPr lang="en-US" dirty="0">
                <a:solidFill>
                  <a:prstClr val="black"/>
                </a:solidFill>
                <a:latin typeface="Consolas" pitchFamily="49" charset="0"/>
                <a:cs typeface="Consolas" pitchFamily="49" charset="0"/>
              </a:rPr>
              <a:t>{</a:t>
            </a:r>
          </a:p>
          <a:p>
            <a:r>
              <a:rPr lang="en-US" dirty="0">
                <a:solidFill>
                  <a:prstClr val="black"/>
                </a:solidFill>
                <a:latin typeface="Consolas" pitchFamily="49" charset="0"/>
                <a:cs typeface="Consolas" pitchFamily="49" charset="0"/>
              </a:rPr>
              <a:t>  scanned[0] = 0; </a:t>
            </a:r>
          </a:p>
          <a:p>
            <a:r>
              <a:rPr lang="en-US" dirty="0">
                <a:solidFill>
                  <a:prstClr val="black"/>
                </a:solidFill>
                <a:latin typeface="Consolas" pitchFamily="49" charset="0"/>
                <a:cs typeface="Consolas" pitchFamily="49" charset="0"/>
              </a:rPr>
              <a:t>  </a:t>
            </a:r>
            <a:r>
              <a:rPr lang="en-US" dirty="0">
                <a:solidFill>
                  <a:srgbClr val="0000FF"/>
                </a:solidFill>
                <a:latin typeface="Consolas" pitchFamily="49" charset="0"/>
                <a:cs typeface="Consolas" pitchFamily="49" charset="0"/>
              </a:rPr>
              <a:t>for</a:t>
            </a:r>
            <a:r>
              <a:rPr lang="en-US" dirty="0">
                <a:solidFill>
                  <a:prstClr val="black"/>
                </a:solidFill>
                <a:latin typeface="Consolas" pitchFamily="49" charset="0"/>
                <a:cs typeface="Consolas" pitchFamily="49" charset="0"/>
              </a:rPr>
              <a:t>(</a:t>
            </a:r>
            <a:r>
              <a:rPr lang="en-US" dirty="0" err="1">
                <a:solidFill>
                  <a:srgbClr val="0000FF"/>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i = 1; i &lt; length; ++i) </a:t>
            </a:r>
          </a:p>
          <a:p>
            <a:r>
              <a:rPr lang="en-US" dirty="0">
                <a:solidFill>
                  <a:prstClr val="black"/>
                </a:solidFill>
                <a:latin typeface="Consolas" pitchFamily="49" charset="0"/>
                <a:cs typeface="Consolas" pitchFamily="49" charset="0"/>
              </a:rPr>
              <a:t>  {</a:t>
            </a:r>
          </a:p>
          <a:p>
            <a:r>
              <a:rPr lang="en-US" dirty="0">
                <a:solidFill>
                  <a:prstClr val="black"/>
                </a:solidFill>
                <a:latin typeface="Consolas" pitchFamily="49" charset="0"/>
                <a:cs typeface="Consolas" pitchFamily="49" charset="0"/>
              </a:rPr>
              <a:t>    scanned[i] = scanned[i-1] + input[i-1];</a:t>
            </a:r>
          </a:p>
          <a:p>
            <a:r>
              <a:rPr lang="en-US" dirty="0">
                <a:solidFill>
                  <a:prstClr val="black"/>
                </a:solidFill>
                <a:latin typeface="Consolas" pitchFamily="49" charset="0"/>
                <a:cs typeface="Consolas" pitchFamily="49" charset="0"/>
              </a:rPr>
              <a:t>  }</a:t>
            </a:r>
          </a:p>
          <a:p>
            <a:r>
              <a:rPr lang="en-US" dirty="0">
                <a:solidFill>
                  <a:prstClr val="black"/>
                </a:solidFill>
                <a:latin typeface="Consolas" pitchFamily="49" charset="0"/>
                <a:cs typeface="Consolas" pitchFamily="49" charset="0"/>
              </a:rPr>
              <a:t>}</a:t>
            </a: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7898398"/>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Grp="1" noChangeArrowheads="1"/>
          </p:cNvSpPr>
          <p:nvPr>
            <p:ph type="title"/>
          </p:nvPr>
        </p:nvSpPr>
        <p:spPr/>
        <p:txBody>
          <a:bodyPr/>
          <a:lstStyle/>
          <a:p>
            <a:r>
              <a:rPr lang="en-US"/>
              <a:t>Applications of Scan</a:t>
            </a:r>
          </a:p>
        </p:txBody>
      </p:sp>
      <p:sp>
        <p:nvSpPr>
          <p:cNvPr id="607235" name="Rectangle 3"/>
          <p:cNvSpPr>
            <a:spLocks noGrp="1" noChangeArrowheads="1"/>
          </p:cNvSpPr>
          <p:nvPr>
            <p:ph type="body" idx="4294967295"/>
          </p:nvPr>
        </p:nvSpPr>
        <p:spPr>
          <a:xfrm>
            <a:off x="177801" y="957796"/>
            <a:ext cx="7467600" cy="3581400"/>
          </a:xfrm>
        </p:spPr>
        <p:txBody>
          <a:bodyPr/>
          <a:lstStyle/>
          <a:p>
            <a:pPr marL="457200" indent="-457200">
              <a:lnSpc>
                <a:spcPct val="80000"/>
              </a:lnSpc>
            </a:pPr>
            <a:r>
              <a:rPr lang="en-US" sz="2200" dirty="0"/>
              <a:t>Scan is a simple and useful parallel building block</a:t>
            </a:r>
          </a:p>
          <a:p>
            <a:pPr marL="974725" lvl="1" indent="-403225">
              <a:lnSpc>
                <a:spcPct val="80000"/>
              </a:lnSpc>
            </a:pPr>
            <a:r>
              <a:rPr lang="en-US" dirty="0"/>
              <a:t>Convert recurrences </a:t>
            </a:r>
            <a:r>
              <a:rPr lang="en-US" u="sng" dirty="0"/>
              <a:t>from sequential</a:t>
            </a:r>
            <a:r>
              <a:rPr lang="en-US" dirty="0"/>
              <a:t> …  </a:t>
            </a:r>
            <a:br>
              <a:rPr lang="en-US" dirty="0"/>
            </a:br>
            <a:r>
              <a:rPr lang="en-US" dirty="0"/>
              <a:t>   </a:t>
            </a:r>
            <a:r>
              <a:rPr lang="en-US" dirty="0">
                <a:solidFill>
                  <a:srgbClr val="0000FF"/>
                </a:solidFill>
                <a:latin typeface="Courier New" pitchFamily="49" charset="0"/>
              </a:rPr>
              <a:t>out[0] = f(0)</a:t>
            </a:r>
          </a:p>
          <a:p>
            <a:pPr marL="571500" lvl="1" indent="0">
              <a:lnSpc>
                <a:spcPct val="80000"/>
              </a:lnSpc>
              <a:buNone/>
            </a:pPr>
            <a:r>
              <a:rPr lang="en-US" dirty="0">
                <a:solidFill>
                  <a:srgbClr val="0000FF"/>
                </a:solidFill>
                <a:latin typeface="Courier New" pitchFamily="49" charset="0"/>
              </a:rPr>
              <a:t>    for(j=1;j&lt;</a:t>
            </a:r>
            <a:r>
              <a:rPr lang="en-US" dirty="0" err="1">
                <a:solidFill>
                  <a:srgbClr val="0000FF"/>
                </a:solidFill>
                <a:latin typeface="Courier New" pitchFamily="49" charset="0"/>
              </a:rPr>
              <a:t>n;j</a:t>
            </a:r>
            <a:r>
              <a:rPr lang="en-US" dirty="0">
                <a:solidFill>
                  <a:srgbClr val="0000FF"/>
                </a:solidFill>
                <a:latin typeface="Courier New" pitchFamily="49" charset="0"/>
              </a:rPr>
              <a:t>++)</a:t>
            </a:r>
            <a:br>
              <a:rPr lang="en-US" dirty="0">
                <a:solidFill>
                  <a:srgbClr val="0000FF"/>
                </a:solidFill>
                <a:latin typeface="Courier New" pitchFamily="49" charset="0"/>
              </a:rPr>
            </a:br>
            <a:r>
              <a:rPr lang="en-US" dirty="0">
                <a:solidFill>
                  <a:srgbClr val="0000FF"/>
                </a:solidFill>
                <a:latin typeface="Courier New" pitchFamily="49" charset="0"/>
              </a:rPr>
              <a:t>    	out[j] = out[j-1] + f(j);</a:t>
            </a:r>
            <a:r>
              <a:rPr lang="en-US" dirty="0">
                <a:solidFill>
                  <a:schemeClr val="tx2"/>
                </a:solidFill>
                <a:latin typeface="Courier New" pitchFamily="49" charset="0"/>
              </a:rPr>
              <a:t/>
            </a:r>
            <a:br>
              <a:rPr lang="en-US" dirty="0">
                <a:solidFill>
                  <a:schemeClr val="tx2"/>
                </a:solidFill>
                <a:latin typeface="Courier New" pitchFamily="49" charset="0"/>
              </a:rPr>
            </a:br>
            <a:r>
              <a:rPr lang="en-US" dirty="0">
                <a:solidFill>
                  <a:schemeClr val="tx2"/>
                </a:solidFill>
                <a:latin typeface="Courier New" pitchFamily="49" charset="0"/>
              </a:rPr>
              <a:t>	</a:t>
            </a:r>
            <a:endParaRPr lang="en-US" dirty="0"/>
          </a:p>
          <a:p>
            <a:pPr marL="974725" lvl="1" indent="-403225">
              <a:lnSpc>
                <a:spcPct val="80000"/>
              </a:lnSpc>
            </a:pPr>
            <a:r>
              <a:rPr lang="en-US" dirty="0"/>
              <a:t>… </a:t>
            </a:r>
            <a:r>
              <a:rPr lang="en-US" u="sng" dirty="0"/>
              <a:t>into parallel</a:t>
            </a:r>
            <a:r>
              <a:rPr lang="en-US" dirty="0"/>
              <a:t>:</a:t>
            </a:r>
          </a:p>
          <a:p>
            <a:pPr marL="974725" lvl="1" indent="-403225">
              <a:lnSpc>
                <a:spcPct val="80000"/>
              </a:lnSpc>
              <a:buNone/>
            </a:pPr>
            <a:r>
              <a:rPr lang="en-US" dirty="0"/>
              <a:t>	  </a:t>
            </a:r>
            <a:r>
              <a:rPr lang="en-US" dirty="0" err="1">
                <a:solidFill>
                  <a:srgbClr val="0000FF"/>
                </a:solidFill>
                <a:latin typeface="Courier New" pitchFamily="49" charset="0"/>
              </a:rPr>
              <a:t>forall</a:t>
            </a:r>
            <a:r>
              <a:rPr lang="en-US" dirty="0">
                <a:solidFill>
                  <a:srgbClr val="0000FF"/>
                </a:solidFill>
                <a:latin typeface="Courier New" pitchFamily="49" charset="0"/>
              </a:rPr>
              <a:t>(j) in parallel</a:t>
            </a:r>
          </a:p>
          <a:p>
            <a:pPr marL="974725" lvl="1" indent="-403225">
              <a:lnSpc>
                <a:spcPct val="80000"/>
              </a:lnSpc>
              <a:buNone/>
            </a:pPr>
            <a:r>
              <a:rPr lang="en-US" dirty="0">
                <a:solidFill>
                  <a:srgbClr val="0000FF"/>
                </a:solidFill>
                <a:latin typeface="Courier New" pitchFamily="49" charset="0"/>
              </a:rPr>
              <a:t>		temp[j] = f(j);</a:t>
            </a:r>
            <a:br>
              <a:rPr lang="en-US" dirty="0">
                <a:solidFill>
                  <a:srgbClr val="0000FF"/>
                </a:solidFill>
                <a:latin typeface="Courier New" pitchFamily="49" charset="0"/>
              </a:rPr>
            </a:br>
            <a:r>
              <a:rPr lang="en-US" dirty="0">
                <a:solidFill>
                  <a:srgbClr val="0000FF"/>
                </a:solidFill>
                <a:latin typeface="Courier New" pitchFamily="49" charset="0"/>
              </a:rPr>
              <a:t> scan(out, temp);</a:t>
            </a:r>
          </a:p>
          <a:p>
            <a:pPr marL="1395413" lvl="3" indent="-457200">
              <a:lnSpc>
                <a:spcPct val="80000"/>
              </a:lnSpc>
            </a:pPr>
            <a:endParaRPr lang="en-US" sz="1200" dirty="0">
              <a:solidFill>
                <a:srgbClr val="0000FF"/>
              </a:solidFill>
            </a:endParaRPr>
          </a:p>
          <a:p>
            <a:pPr marL="457200" indent="-457200">
              <a:lnSpc>
                <a:spcPct val="80000"/>
              </a:lnSpc>
            </a:pPr>
            <a:r>
              <a:rPr lang="en-US" sz="2200" dirty="0"/>
              <a:t>Useful in implementation of several parallel algorithms:</a:t>
            </a:r>
          </a:p>
        </p:txBody>
      </p:sp>
      <p:sp>
        <p:nvSpPr>
          <p:cNvPr id="607236" name="Rectangle 4"/>
          <p:cNvSpPr>
            <a:spLocks noChangeArrowheads="1"/>
          </p:cNvSpPr>
          <p:nvPr/>
        </p:nvSpPr>
        <p:spPr bwMode="auto">
          <a:xfrm>
            <a:off x="2667000" y="4673600"/>
            <a:ext cx="3105150" cy="1955800"/>
          </a:xfrm>
          <a:prstGeom prst="rect">
            <a:avLst/>
          </a:prstGeom>
          <a:solidFill>
            <a:srgbClr val="EAEAEA"/>
          </a:solidFill>
          <a:ln w="9525">
            <a:noFill/>
            <a:miter lim="800000"/>
            <a:headEnd/>
            <a:tailEnd/>
          </a:ln>
          <a:effectLst/>
        </p:spPr>
        <p:txBody>
          <a:bodyPr/>
          <a:lstStyle/>
          <a:p>
            <a:pPr marL="457200" indent="-457200">
              <a:spcBef>
                <a:spcPct val="20000"/>
              </a:spcBef>
              <a:buClr>
                <a:schemeClr val="tx2"/>
              </a:buClr>
              <a:buSzPct val="70000"/>
              <a:buFont typeface="Wingdings" pitchFamily="2" charset="2"/>
              <a:buChar char="l"/>
            </a:pPr>
            <a:r>
              <a:rPr lang="en-US" sz="2000" dirty="0">
                <a:latin typeface="Arial" pitchFamily="34" charset="0"/>
              </a:rPr>
              <a:t>Radix sort</a:t>
            </a:r>
          </a:p>
          <a:p>
            <a:pPr marL="457200" indent="-457200">
              <a:spcBef>
                <a:spcPct val="20000"/>
              </a:spcBef>
              <a:buClr>
                <a:schemeClr val="tx2"/>
              </a:buClr>
              <a:buSzPct val="70000"/>
              <a:buFont typeface="Wingdings" pitchFamily="2" charset="2"/>
              <a:buChar char="l"/>
            </a:pPr>
            <a:r>
              <a:rPr lang="en-US" sz="2000" dirty="0">
                <a:latin typeface="Arial" pitchFamily="34" charset="0"/>
              </a:rPr>
              <a:t>Quicksort</a:t>
            </a:r>
          </a:p>
          <a:p>
            <a:pPr marL="457200" indent="-457200">
              <a:spcBef>
                <a:spcPct val="20000"/>
              </a:spcBef>
              <a:buClr>
                <a:schemeClr val="tx2"/>
              </a:buClr>
              <a:buSzPct val="70000"/>
              <a:buFont typeface="Wingdings" pitchFamily="2" charset="2"/>
              <a:buChar char="l"/>
            </a:pPr>
            <a:r>
              <a:rPr lang="en-US" sz="2000" dirty="0">
                <a:latin typeface="Arial" pitchFamily="34" charset="0"/>
              </a:rPr>
              <a:t>String comparison</a:t>
            </a:r>
          </a:p>
          <a:p>
            <a:pPr marL="457200" indent="-457200">
              <a:spcBef>
                <a:spcPct val="20000"/>
              </a:spcBef>
              <a:buClr>
                <a:schemeClr val="tx2"/>
              </a:buClr>
              <a:buSzPct val="70000"/>
              <a:buFont typeface="Wingdings" pitchFamily="2" charset="2"/>
              <a:buChar char="l"/>
            </a:pPr>
            <a:r>
              <a:rPr lang="en-US" sz="2000" dirty="0">
                <a:latin typeface="Arial" pitchFamily="34" charset="0"/>
              </a:rPr>
              <a:t>Lexical analysis</a:t>
            </a:r>
          </a:p>
          <a:p>
            <a:pPr marL="457200" indent="-457200">
              <a:spcBef>
                <a:spcPct val="20000"/>
              </a:spcBef>
              <a:buClr>
                <a:schemeClr val="tx2"/>
              </a:buClr>
              <a:buSzPct val="70000"/>
              <a:buFont typeface="Wingdings" pitchFamily="2" charset="2"/>
              <a:buChar char="l"/>
            </a:pPr>
            <a:r>
              <a:rPr lang="en-US" sz="2000" dirty="0">
                <a:latin typeface="Arial" pitchFamily="34" charset="0"/>
              </a:rPr>
              <a:t>Stream compaction</a:t>
            </a:r>
          </a:p>
        </p:txBody>
      </p:sp>
      <p:sp>
        <p:nvSpPr>
          <p:cNvPr id="607237" name="Rectangle 5"/>
          <p:cNvSpPr>
            <a:spLocks noChangeArrowheads="1"/>
          </p:cNvSpPr>
          <p:nvPr/>
        </p:nvSpPr>
        <p:spPr bwMode="auto">
          <a:xfrm>
            <a:off x="6324600" y="4673600"/>
            <a:ext cx="3276600" cy="1955800"/>
          </a:xfrm>
          <a:prstGeom prst="rect">
            <a:avLst/>
          </a:prstGeom>
          <a:solidFill>
            <a:srgbClr val="EAEAEA"/>
          </a:solidFill>
          <a:ln w="9525">
            <a:noFill/>
            <a:miter lim="800000"/>
            <a:headEnd/>
            <a:tailEnd/>
          </a:ln>
          <a:effectLst/>
        </p:spPr>
        <p:txBody>
          <a:bodyPr/>
          <a:lstStyle/>
          <a:p>
            <a:pPr marL="457200" indent="-457200">
              <a:spcBef>
                <a:spcPct val="20000"/>
              </a:spcBef>
              <a:buClr>
                <a:schemeClr val="tx2"/>
              </a:buClr>
              <a:buSzPct val="70000"/>
              <a:buFont typeface="Wingdings" pitchFamily="2" charset="2"/>
              <a:buChar char="l"/>
            </a:pPr>
            <a:r>
              <a:rPr lang="en-US" sz="2000">
                <a:latin typeface="Arial" pitchFamily="34" charset="0"/>
              </a:rPr>
              <a:t>Polynomial evaluation</a:t>
            </a:r>
          </a:p>
          <a:p>
            <a:pPr marL="457200" indent="-457200">
              <a:spcBef>
                <a:spcPct val="20000"/>
              </a:spcBef>
              <a:buClr>
                <a:schemeClr val="tx2"/>
              </a:buClr>
              <a:buSzPct val="70000"/>
              <a:buFont typeface="Wingdings" pitchFamily="2" charset="2"/>
              <a:buChar char="l"/>
            </a:pPr>
            <a:r>
              <a:rPr lang="en-US" sz="2000">
                <a:latin typeface="Arial" pitchFamily="34" charset="0"/>
              </a:rPr>
              <a:t>Solving recurrences</a:t>
            </a:r>
          </a:p>
          <a:p>
            <a:pPr marL="457200" indent="-457200">
              <a:spcBef>
                <a:spcPct val="20000"/>
              </a:spcBef>
              <a:buClr>
                <a:schemeClr val="tx2"/>
              </a:buClr>
              <a:buSzPct val="70000"/>
              <a:buFont typeface="Wingdings" pitchFamily="2" charset="2"/>
              <a:buChar char="l"/>
            </a:pPr>
            <a:r>
              <a:rPr lang="en-US" sz="2000">
                <a:latin typeface="Arial" pitchFamily="34" charset="0"/>
              </a:rPr>
              <a:t>Tree operations</a:t>
            </a:r>
          </a:p>
          <a:p>
            <a:pPr marL="457200" indent="-457200">
              <a:spcBef>
                <a:spcPct val="20000"/>
              </a:spcBef>
              <a:buClr>
                <a:schemeClr val="tx2"/>
              </a:buClr>
              <a:buSzPct val="70000"/>
              <a:buFont typeface="Wingdings" pitchFamily="2" charset="2"/>
              <a:buChar char="l"/>
            </a:pPr>
            <a:r>
              <a:rPr lang="en-US" sz="2000">
                <a:latin typeface="Arial" pitchFamily="34" charset="0"/>
              </a:rPr>
              <a:t>Histograms</a:t>
            </a:r>
          </a:p>
          <a:p>
            <a:pPr marL="457200" indent="-457200">
              <a:spcBef>
                <a:spcPct val="20000"/>
              </a:spcBef>
              <a:buClr>
                <a:schemeClr val="tx2"/>
              </a:buClr>
              <a:buSzPct val="70000"/>
              <a:buFont typeface="Wingdings" pitchFamily="2" charset="2"/>
              <a:buChar char="l"/>
            </a:pPr>
            <a:r>
              <a:rPr lang="en-US" sz="2000">
                <a:latin typeface="Arial" pitchFamily="34" charset="0"/>
              </a:rPr>
              <a:t>Etc.</a:t>
            </a:r>
          </a:p>
        </p:txBody>
      </p:sp>
      <p:sp>
        <p:nvSpPr>
          <p:cNvPr id="607239" name="Rectangle 7"/>
          <p:cNvSpPr>
            <a:spLocks noChangeArrowheads="1"/>
          </p:cNvSpPr>
          <p:nvPr/>
        </p:nvSpPr>
        <p:spPr bwMode="auto">
          <a:xfrm>
            <a:off x="177801" y="6613525"/>
            <a:ext cx="714375" cy="244475"/>
          </a:xfrm>
          <a:prstGeom prst="rect">
            <a:avLst/>
          </a:prstGeom>
          <a:noFill/>
          <a:ln w="9525">
            <a:noFill/>
            <a:miter lim="800000"/>
            <a:headEnd/>
            <a:tailEnd/>
          </a:ln>
          <a:effectLst/>
        </p:spPr>
        <p:txBody>
          <a:bodyPr wrap="none">
            <a:spAutoFit/>
          </a:bodyPr>
          <a:lstStyle/>
          <a:p>
            <a:r>
              <a:rPr lang="en-US" sz="1000" dirty="0">
                <a:latin typeface="Arial" pitchFamily="34" charset="0"/>
              </a:rPr>
              <a:t>HK-UIUC</a:t>
            </a:r>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4286275"/>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1042" name="Rectangle 2"/>
          <p:cNvSpPr>
            <a:spLocks noGrp="1" noChangeArrowheads="1"/>
          </p:cNvSpPr>
          <p:nvPr>
            <p:ph type="title"/>
          </p:nvPr>
        </p:nvSpPr>
        <p:spPr/>
        <p:txBody>
          <a:bodyPr>
            <a:normAutofit/>
          </a:bodyPr>
          <a:lstStyle/>
          <a:p>
            <a:r>
              <a:rPr lang="en-US" sz="3200" dirty="0"/>
              <a:t>Parallel Scan Algorithm Solution </a:t>
            </a:r>
            <a:r>
              <a:rPr lang="en-US" sz="3200" dirty="0">
                <a:solidFill>
                  <a:srgbClr val="FFC000"/>
                </a:solidFill>
              </a:rPr>
              <a:t>#1</a:t>
            </a:r>
            <a:r>
              <a:rPr lang="en-US" sz="3200" dirty="0"/>
              <a:t>: </a:t>
            </a:r>
            <a:r>
              <a:rPr lang="en-US" sz="3200" dirty="0" err="1"/>
              <a:t>Hillis</a:t>
            </a:r>
            <a:r>
              <a:rPr lang="en-US" sz="3200" dirty="0"/>
              <a:t> &amp; Steele (1986)</a:t>
            </a:r>
          </a:p>
        </p:txBody>
      </p:sp>
      <p:sp>
        <p:nvSpPr>
          <p:cNvPr id="1111043" name="Rectangle 3"/>
          <p:cNvSpPr>
            <a:spLocks noGrp="1" noChangeArrowheads="1"/>
          </p:cNvSpPr>
          <p:nvPr>
            <p:ph type="body" idx="4294967295"/>
          </p:nvPr>
        </p:nvSpPr>
        <p:spPr>
          <a:xfrm>
            <a:off x="207433" y="1291163"/>
            <a:ext cx="11789834" cy="1092200"/>
          </a:xfrm>
        </p:spPr>
        <p:txBody>
          <a:bodyPr/>
          <a:lstStyle/>
          <a:p>
            <a:r>
              <a:rPr lang="en-US" sz="2200" dirty="0"/>
              <a:t>Implementation of the algorithm shown requires two buffers of length </a:t>
            </a:r>
            <a:r>
              <a:rPr lang="en-US" sz="2200" dirty="0">
                <a:solidFill>
                  <a:srgbClr val="660033"/>
                </a:solidFill>
              </a:rPr>
              <a:t>n</a:t>
            </a:r>
            <a:r>
              <a:rPr lang="en-US" sz="2200" dirty="0"/>
              <a:t> (shown is the case n=8=2</a:t>
            </a:r>
            <a:r>
              <a:rPr lang="en-US" sz="2200" baseline="30000" dirty="0"/>
              <a:t>3</a:t>
            </a:r>
            <a:r>
              <a:rPr lang="en-US" sz="2200" dirty="0"/>
              <a:t>)</a:t>
            </a:r>
          </a:p>
          <a:p>
            <a:r>
              <a:rPr lang="en-US" sz="2200" dirty="0">
                <a:solidFill>
                  <a:srgbClr val="C00000"/>
                </a:solidFill>
              </a:rPr>
              <a:t>Assumption: the number n of elements is a power of 2: n=2</a:t>
            </a:r>
            <a:r>
              <a:rPr lang="en-US" sz="2200" baseline="30000" dirty="0">
                <a:solidFill>
                  <a:srgbClr val="C00000"/>
                </a:solidFill>
              </a:rPr>
              <a:t>M</a:t>
            </a:r>
          </a:p>
        </p:txBody>
      </p:sp>
      <p:pic>
        <p:nvPicPr>
          <p:cNvPr id="1111044" name="Picture 4"/>
          <p:cNvPicPr>
            <a:picLocks noChangeAspect="1" noChangeArrowheads="1"/>
          </p:cNvPicPr>
          <p:nvPr/>
        </p:nvPicPr>
        <p:blipFill>
          <a:blip r:embed="rId3" cstate="print"/>
          <a:srcRect/>
          <a:stretch>
            <a:fillRect/>
          </a:stretch>
        </p:blipFill>
        <p:spPr bwMode="auto">
          <a:xfrm>
            <a:off x="2371726" y="2904067"/>
            <a:ext cx="6619875" cy="3005138"/>
          </a:xfrm>
          <a:prstGeom prst="rect">
            <a:avLst/>
          </a:prstGeom>
          <a:noFill/>
          <a:ln w="9525">
            <a:noFill/>
            <a:miter lim="800000"/>
            <a:headEnd/>
            <a:tailEnd/>
          </a:ln>
        </p:spPr>
      </p:pic>
      <p:sp>
        <p:nvSpPr>
          <p:cNvPr id="8" name="Rectangle 7"/>
          <p:cNvSpPr/>
          <p:nvPr/>
        </p:nvSpPr>
        <p:spPr>
          <a:xfrm>
            <a:off x="46566" y="6627168"/>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6844803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6946" name="Rectangle 2"/>
          <p:cNvSpPr>
            <a:spLocks noGrp="1" noChangeArrowheads="1"/>
          </p:cNvSpPr>
          <p:nvPr>
            <p:ph type="title"/>
          </p:nvPr>
        </p:nvSpPr>
        <p:spPr/>
        <p:txBody>
          <a:bodyPr/>
          <a:lstStyle/>
          <a:p>
            <a:r>
              <a:rPr lang="en-US" sz="3500"/>
              <a:t>The Plain English Perspective</a:t>
            </a:r>
          </a:p>
        </p:txBody>
      </p:sp>
      <p:sp>
        <p:nvSpPr>
          <p:cNvPr id="1106947" name="Rectangle 3"/>
          <p:cNvSpPr>
            <a:spLocks noGrp="1" noChangeArrowheads="1"/>
          </p:cNvSpPr>
          <p:nvPr>
            <p:ph idx="1"/>
          </p:nvPr>
        </p:nvSpPr>
        <p:spPr/>
        <p:txBody>
          <a:bodyPr>
            <a:normAutofit/>
          </a:bodyPr>
          <a:lstStyle/>
          <a:p>
            <a:pPr>
              <a:lnSpc>
                <a:spcPct val="80000"/>
              </a:lnSpc>
            </a:pPr>
            <a:r>
              <a:rPr lang="en-US" sz="1700" dirty="0"/>
              <a:t>First iteration, I go with stride 1=2</a:t>
            </a:r>
            <a:r>
              <a:rPr lang="en-US" sz="1700" baseline="30000" dirty="0"/>
              <a:t>0</a:t>
            </a:r>
            <a:endParaRPr lang="en-US" sz="1700" dirty="0"/>
          </a:p>
          <a:p>
            <a:pPr lvl="1">
              <a:lnSpc>
                <a:spcPct val="80000"/>
              </a:lnSpc>
            </a:pPr>
            <a:r>
              <a:rPr lang="en-US" sz="1600" dirty="0"/>
              <a:t>Start at </a:t>
            </a:r>
            <a:r>
              <a:rPr lang="en-US" sz="1600" i="1" dirty="0">
                <a:latin typeface="Times New Roman" pitchFamily="18" charset="0"/>
              </a:rPr>
              <a:t>x</a:t>
            </a:r>
            <a:r>
              <a:rPr lang="en-US" sz="1600" dirty="0"/>
              <a:t>[2</a:t>
            </a:r>
            <a:r>
              <a:rPr lang="en-US" sz="1600" baseline="30000" dirty="0"/>
              <a:t>M</a:t>
            </a:r>
            <a:r>
              <a:rPr lang="en-US" sz="1600" dirty="0"/>
              <a:t>] and apply this stride to all the array elements before </a:t>
            </a:r>
            <a:r>
              <a:rPr lang="en-US" sz="1600" i="1" dirty="0">
                <a:latin typeface="Times New Roman" pitchFamily="18" charset="0"/>
              </a:rPr>
              <a:t>x</a:t>
            </a:r>
            <a:r>
              <a:rPr lang="en-US" sz="1600" dirty="0"/>
              <a:t>[2</a:t>
            </a:r>
            <a:r>
              <a:rPr lang="en-US" sz="1600" baseline="30000" dirty="0"/>
              <a:t>M</a:t>
            </a:r>
            <a:r>
              <a:rPr lang="en-US" sz="1600" dirty="0"/>
              <a:t>] to find the mate of each of them.  When looking for the mate, the stride should not land you before the beginning of the array.  The sum replaces the element of higher index.</a:t>
            </a:r>
          </a:p>
          <a:p>
            <a:pPr lvl="2">
              <a:lnSpc>
                <a:spcPct val="80000"/>
              </a:lnSpc>
            </a:pPr>
            <a:r>
              <a:rPr lang="en-US" sz="1400" dirty="0"/>
              <a:t>This means that I have 2</a:t>
            </a:r>
            <a:r>
              <a:rPr lang="en-US" sz="1400" baseline="30000" dirty="0"/>
              <a:t>M</a:t>
            </a:r>
            <a:r>
              <a:rPr lang="en-US" sz="1400" dirty="0"/>
              <a:t>- 2</a:t>
            </a:r>
            <a:r>
              <a:rPr lang="en-US" sz="1400" baseline="30000" dirty="0"/>
              <a:t>0 </a:t>
            </a:r>
            <a:r>
              <a:rPr lang="en-US" sz="1400" dirty="0"/>
              <a:t>additions</a:t>
            </a:r>
          </a:p>
          <a:p>
            <a:pPr>
              <a:lnSpc>
                <a:spcPct val="80000"/>
              </a:lnSpc>
            </a:pPr>
            <a:endParaRPr lang="en-US" sz="1700" dirty="0"/>
          </a:p>
          <a:p>
            <a:pPr>
              <a:lnSpc>
                <a:spcPct val="80000"/>
              </a:lnSpc>
            </a:pPr>
            <a:r>
              <a:rPr lang="en-US" sz="1700" dirty="0"/>
              <a:t>Second iteration, I go with stride 2=2</a:t>
            </a:r>
            <a:r>
              <a:rPr lang="en-US" sz="1700" baseline="30000" dirty="0"/>
              <a:t>1</a:t>
            </a:r>
            <a:endParaRPr lang="en-US" sz="1700" dirty="0"/>
          </a:p>
          <a:p>
            <a:pPr lvl="1">
              <a:lnSpc>
                <a:spcPct val="80000"/>
              </a:lnSpc>
            </a:pPr>
            <a:r>
              <a:rPr lang="en-US" sz="1600" dirty="0"/>
              <a:t>Start at </a:t>
            </a:r>
            <a:r>
              <a:rPr lang="en-US" sz="1600" i="1" dirty="0">
                <a:latin typeface="Times New Roman" pitchFamily="18" charset="0"/>
              </a:rPr>
              <a:t>x</a:t>
            </a:r>
            <a:r>
              <a:rPr lang="en-US" sz="1600" dirty="0"/>
              <a:t>[2</a:t>
            </a:r>
            <a:r>
              <a:rPr lang="en-US" sz="1600" baseline="30000" dirty="0"/>
              <a:t>M</a:t>
            </a:r>
            <a:r>
              <a:rPr lang="en-US" sz="1600" dirty="0"/>
              <a:t>] and apply this stride to all the array elements before </a:t>
            </a:r>
            <a:r>
              <a:rPr lang="en-US" sz="1600" i="1" dirty="0">
                <a:latin typeface="Times New Roman" pitchFamily="18" charset="0"/>
              </a:rPr>
              <a:t>x</a:t>
            </a:r>
            <a:r>
              <a:rPr lang="en-US" sz="1600" dirty="0"/>
              <a:t>[2</a:t>
            </a:r>
            <a:r>
              <a:rPr lang="en-US" sz="1600" baseline="30000" dirty="0"/>
              <a:t>M</a:t>
            </a:r>
            <a:r>
              <a:rPr lang="en-US" sz="1600" dirty="0"/>
              <a:t>] to find the mate of each of them.  When looking for the mate, the stride should not land you before the beginning of the array.  The sum replaces the element of higher index.</a:t>
            </a:r>
          </a:p>
          <a:p>
            <a:pPr lvl="2">
              <a:lnSpc>
                <a:spcPct val="80000"/>
              </a:lnSpc>
            </a:pPr>
            <a:r>
              <a:rPr lang="en-US" sz="1400" dirty="0"/>
              <a:t>This means that I have 2</a:t>
            </a:r>
            <a:r>
              <a:rPr lang="en-US" sz="1400" baseline="30000" dirty="0"/>
              <a:t>M</a:t>
            </a:r>
            <a:r>
              <a:rPr lang="en-US" sz="1400" dirty="0"/>
              <a:t> – 2</a:t>
            </a:r>
            <a:r>
              <a:rPr lang="en-US" sz="1400" baseline="30000" dirty="0"/>
              <a:t>1</a:t>
            </a:r>
            <a:r>
              <a:rPr lang="en-US" sz="1400" dirty="0"/>
              <a:t> additions</a:t>
            </a:r>
          </a:p>
          <a:p>
            <a:pPr>
              <a:lnSpc>
                <a:spcPct val="80000"/>
              </a:lnSpc>
            </a:pPr>
            <a:endParaRPr lang="en-US" sz="1700" dirty="0"/>
          </a:p>
          <a:p>
            <a:pPr>
              <a:lnSpc>
                <a:spcPct val="80000"/>
              </a:lnSpc>
            </a:pPr>
            <a:r>
              <a:rPr lang="en-US" sz="1700" dirty="0"/>
              <a:t>Third iteration: I go with stride 4=2</a:t>
            </a:r>
            <a:r>
              <a:rPr lang="en-US" sz="1700" baseline="30000" dirty="0"/>
              <a:t>2</a:t>
            </a:r>
            <a:endParaRPr lang="en-US" sz="1700" dirty="0"/>
          </a:p>
          <a:p>
            <a:pPr lvl="1">
              <a:lnSpc>
                <a:spcPct val="80000"/>
              </a:lnSpc>
            </a:pPr>
            <a:r>
              <a:rPr lang="en-US" sz="1600" dirty="0"/>
              <a:t>Start at </a:t>
            </a:r>
            <a:r>
              <a:rPr lang="en-US" sz="1600" i="1" dirty="0">
                <a:latin typeface="Times New Roman" pitchFamily="18" charset="0"/>
              </a:rPr>
              <a:t>x</a:t>
            </a:r>
            <a:r>
              <a:rPr lang="en-US" sz="1600" dirty="0"/>
              <a:t>[2</a:t>
            </a:r>
            <a:r>
              <a:rPr lang="en-US" sz="1600" baseline="30000" dirty="0"/>
              <a:t>M</a:t>
            </a:r>
            <a:r>
              <a:rPr lang="en-US" sz="1600" dirty="0"/>
              <a:t>] and apply this stride to all the array elements before </a:t>
            </a:r>
            <a:r>
              <a:rPr lang="en-US" sz="1600" i="1" dirty="0">
                <a:latin typeface="Times New Roman" pitchFamily="18" charset="0"/>
              </a:rPr>
              <a:t>x</a:t>
            </a:r>
            <a:r>
              <a:rPr lang="en-US" sz="1600" dirty="0"/>
              <a:t>[2</a:t>
            </a:r>
            <a:r>
              <a:rPr lang="en-US" sz="1600" baseline="30000" dirty="0"/>
              <a:t>M</a:t>
            </a:r>
            <a:r>
              <a:rPr lang="en-US" sz="1600" dirty="0"/>
              <a:t>] to find the mate of each of them.  When looking for the mate, the stride should not land you before the beginning of the array.  The sum replaces the element of higher index.</a:t>
            </a:r>
          </a:p>
          <a:p>
            <a:pPr lvl="2">
              <a:lnSpc>
                <a:spcPct val="80000"/>
              </a:lnSpc>
            </a:pPr>
            <a:r>
              <a:rPr lang="en-US" sz="1400" dirty="0"/>
              <a:t>This means that I have 2</a:t>
            </a:r>
            <a:r>
              <a:rPr lang="en-US" sz="1400" baseline="30000" dirty="0"/>
              <a:t>M</a:t>
            </a:r>
            <a:r>
              <a:rPr lang="en-US" sz="1400" dirty="0"/>
              <a:t> – 2</a:t>
            </a:r>
            <a:r>
              <a:rPr lang="en-US" sz="1400" baseline="30000" dirty="0"/>
              <a:t>2</a:t>
            </a:r>
            <a:r>
              <a:rPr lang="en-US" sz="1400" dirty="0"/>
              <a:t> additions</a:t>
            </a:r>
          </a:p>
          <a:p>
            <a:pPr>
              <a:lnSpc>
                <a:spcPct val="80000"/>
              </a:lnSpc>
            </a:pPr>
            <a:endParaRPr lang="en-US" sz="1700" dirty="0"/>
          </a:p>
          <a:p>
            <a:pPr>
              <a:lnSpc>
                <a:spcPct val="80000"/>
              </a:lnSpc>
            </a:pPr>
            <a:r>
              <a:rPr lang="en-US" sz="1700" dirty="0"/>
              <a:t>… (and so on)</a:t>
            </a: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9148322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8994" name="Rectangle 2"/>
          <p:cNvSpPr>
            <a:spLocks noGrp="1" noChangeArrowheads="1"/>
          </p:cNvSpPr>
          <p:nvPr>
            <p:ph type="title"/>
          </p:nvPr>
        </p:nvSpPr>
        <p:spPr/>
        <p:txBody>
          <a:bodyPr/>
          <a:lstStyle/>
          <a:p>
            <a:r>
              <a:rPr lang="en-US"/>
              <a:t>The Plain English Perspective</a:t>
            </a:r>
          </a:p>
        </p:txBody>
      </p:sp>
      <p:sp>
        <p:nvSpPr>
          <p:cNvPr id="1108995" name="Rectangle 3"/>
          <p:cNvSpPr>
            <a:spLocks noGrp="1" noChangeArrowheads="1"/>
          </p:cNvSpPr>
          <p:nvPr>
            <p:ph idx="1"/>
          </p:nvPr>
        </p:nvSpPr>
        <p:spPr/>
        <p:txBody>
          <a:bodyPr>
            <a:normAutofit/>
          </a:bodyPr>
          <a:lstStyle/>
          <a:p>
            <a:pPr>
              <a:lnSpc>
                <a:spcPct val="90000"/>
              </a:lnSpc>
            </a:pPr>
            <a:r>
              <a:rPr lang="en-US" sz="1700" dirty="0"/>
              <a:t>Consider the </a:t>
            </a:r>
            <a:r>
              <a:rPr lang="en-US" sz="1700" dirty="0" err="1"/>
              <a:t>k</a:t>
            </a:r>
            <a:r>
              <a:rPr lang="en-US" sz="1700" baseline="30000" dirty="0" err="1"/>
              <a:t>th</a:t>
            </a:r>
            <a:r>
              <a:rPr lang="en-US" sz="1700" dirty="0"/>
              <a:t> iteration (where 1&lt;k&lt;M-1): I go with stride 2</a:t>
            </a:r>
            <a:r>
              <a:rPr lang="en-US" sz="1700" baseline="30000" dirty="0"/>
              <a:t>k-1</a:t>
            </a:r>
            <a:endParaRPr lang="en-US" sz="1700" dirty="0"/>
          </a:p>
          <a:p>
            <a:pPr lvl="1">
              <a:lnSpc>
                <a:spcPct val="90000"/>
              </a:lnSpc>
            </a:pPr>
            <a:r>
              <a:rPr lang="en-US" sz="1600" dirty="0"/>
              <a:t>Start at </a:t>
            </a:r>
            <a:r>
              <a:rPr lang="en-US" sz="1600" i="1" dirty="0">
                <a:latin typeface="Times New Roman" pitchFamily="18" charset="0"/>
              </a:rPr>
              <a:t>x</a:t>
            </a:r>
            <a:r>
              <a:rPr lang="en-US" sz="1600" dirty="0"/>
              <a:t>[2</a:t>
            </a:r>
            <a:r>
              <a:rPr lang="en-US" sz="1600" baseline="30000" dirty="0"/>
              <a:t>M</a:t>
            </a:r>
            <a:r>
              <a:rPr lang="en-US" sz="1600" dirty="0"/>
              <a:t>] and apply this stride to all the array elements before </a:t>
            </a:r>
            <a:r>
              <a:rPr lang="en-US" sz="1600" i="1" dirty="0">
                <a:latin typeface="Times New Roman" pitchFamily="18" charset="0"/>
              </a:rPr>
              <a:t>x</a:t>
            </a:r>
            <a:r>
              <a:rPr lang="en-US" sz="1600" dirty="0"/>
              <a:t>[2</a:t>
            </a:r>
            <a:r>
              <a:rPr lang="en-US" sz="1600" baseline="30000" dirty="0"/>
              <a:t>M</a:t>
            </a:r>
            <a:r>
              <a:rPr lang="en-US" sz="1600" dirty="0"/>
              <a:t>] to find the mate of each of them.  When looking for the mate, the stride should not land you before the beginning of the array.  The sum replaces the element of higher index.</a:t>
            </a:r>
          </a:p>
          <a:p>
            <a:pPr lvl="2">
              <a:lnSpc>
                <a:spcPct val="90000"/>
              </a:lnSpc>
            </a:pPr>
            <a:r>
              <a:rPr lang="en-US" sz="1400" dirty="0"/>
              <a:t>This means that I have 2</a:t>
            </a:r>
            <a:r>
              <a:rPr lang="en-US" sz="1400" baseline="30000" dirty="0"/>
              <a:t>M</a:t>
            </a:r>
            <a:r>
              <a:rPr lang="en-US" sz="1400" dirty="0"/>
              <a:t>-2</a:t>
            </a:r>
            <a:r>
              <a:rPr lang="en-US" sz="1400" baseline="30000" dirty="0"/>
              <a:t>k-1</a:t>
            </a:r>
            <a:r>
              <a:rPr lang="en-US" sz="1400" dirty="0"/>
              <a:t> additions</a:t>
            </a:r>
          </a:p>
          <a:p>
            <a:pPr>
              <a:lnSpc>
                <a:spcPct val="90000"/>
              </a:lnSpc>
            </a:pPr>
            <a:endParaRPr lang="en-US" sz="1700" dirty="0"/>
          </a:p>
          <a:p>
            <a:pPr>
              <a:lnSpc>
                <a:spcPct val="90000"/>
              </a:lnSpc>
            </a:pPr>
            <a:r>
              <a:rPr lang="en-US" sz="1700" dirty="0"/>
              <a:t>…</a:t>
            </a:r>
          </a:p>
          <a:p>
            <a:pPr>
              <a:lnSpc>
                <a:spcPct val="90000"/>
              </a:lnSpc>
            </a:pPr>
            <a:endParaRPr lang="en-US" sz="1700" dirty="0"/>
          </a:p>
          <a:p>
            <a:pPr>
              <a:lnSpc>
                <a:spcPct val="90000"/>
              </a:lnSpc>
            </a:pPr>
            <a:r>
              <a:rPr lang="en-US" sz="1700" dirty="0" err="1"/>
              <a:t>M</a:t>
            </a:r>
            <a:r>
              <a:rPr lang="en-US" sz="1700" baseline="30000" dirty="0" err="1"/>
              <a:t>th</a:t>
            </a:r>
            <a:r>
              <a:rPr lang="en-US" sz="1700" dirty="0"/>
              <a:t> iteration: I go with stride 2</a:t>
            </a:r>
            <a:r>
              <a:rPr lang="en-US" sz="1700" baseline="30000" dirty="0"/>
              <a:t>M-1</a:t>
            </a:r>
            <a:endParaRPr lang="en-US" sz="1700" dirty="0"/>
          </a:p>
          <a:p>
            <a:pPr lvl="1">
              <a:lnSpc>
                <a:spcPct val="90000"/>
              </a:lnSpc>
            </a:pPr>
            <a:r>
              <a:rPr lang="en-US" sz="1600" dirty="0"/>
              <a:t>Start at </a:t>
            </a:r>
            <a:r>
              <a:rPr lang="en-US" sz="1600" i="1" dirty="0">
                <a:latin typeface="Times New Roman" pitchFamily="18" charset="0"/>
              </a:rPr>
              <a:t>x</a:t>
            </a:r>
            <a:r>
              <a:rPr lang="en-US" sz="1600" dirty="0"/>
              <a:t>[2</a:t>
            </a:r>
            <a:r>
              <a:rPr lang="en-US" sz="1600" baseline="30000" dirty="0"/>
              <a:t>M</a:t>
            </a:r>
            <a:r>
              <a:rPr lang="en-US" sz="1600" dirty="0"/>
              <a:t>] and apply this stride to all the array elements before </a:t>
            </a:r>
            <a:r>
              <a:rPr lang="en-US" sz="1600" i="1" dirty="0">
                <a:latin typeface="Times New Roman" pitchFamily="18" charset="0"/>
              </a:rPr>
              <a:t>x</a:t>
            </a:r>
            <a:r>
              <a:rPr lang="en-US" sz="1600" dirty="0"/>
              <a:t>[2</a:t>
            </a:r>
            <a:r>
              <a:rPr lang="en-US" sz="1600" baseline="30000" dirty="0"/>
              <a:t>M</a:t>
            </a:r>
            <a:r>
              <a:rPr lang="en-US" sz="1600" dirty="0"/>
              <a:t>] to find the mate of each of them.  When looking for the mate, the stride should not land you before the beginning of the array.  The sum replaces the element of higher index.</a:t>
            </a:r>
          </a:p>
          <a:p>
            <a:pPr lvl="2">
              <a:lnSpc>
                <a:spcPct val="90000"/>
              </a:lnSpc>
            </a:pPr>
            <a:r>
              <a:rPr lang="en-US" sz="1400" dirty="0"/>
              <a:t>This means that I have 2</a:t>
            </a:r>
            <a:r>
              <a:rPr lang="en-US" sz="1400" baseline="30000" dirty="0"/>
              <a:t>M</a:t>
            </a:r>
            <a:r>
              <a:rPr lang="en-US" sz="1400" dirty="0"/>
              <a:t>-2</a:t>
            </a:r>
            <a:r>
              <a:rPr lang="en-US" sz="1400" baseline="30000" dirty="0"/>
              <a:t>M-1</a:t>
            </a:r>
            <a:r>
              <a:rPr lang="en-US" sz="1400" dirty="0"/>
              <a:t> additions</a:t>
            </a:r>
          </a:p>
          <a:p>
            <a:pPr>
              <a:lnSpc>
                <a:spcPct val="90000"/>
              </a:lnSpc>
            </a:pPr>
            <a:endParaRPr lang="en-US" sz="1700" dirty="0"/>
          </a:p>
          <a:p>
            <a:pPr>
              <a:lnSpc>
                <a:spcPct val="90000"/>
              </a:lnSpc>
            </a:pPr>
            <a:r>
              <a:rPr lang="en-US" sz="1700" dirty="0"/>
              <a:t>NOTE: There is no (M+1)</a:t>
            </a:r>
            <a:r>
              <a:rPr lang="en-US" sz="1700" baseline="30000" dirty="0" err="1"/>
              <a:t>th</a:t>
            </a:r>
            <a:r>
              <a:rPr lang="en-US" sz="1700" dirty="0"/>
              <a:t> iteration since this would automatically put me beyond the bounds of the array (if you apply an offset of 2</a:t>
            </a:r>
            <a:r>
              <a:rPr lang="en-US" sz="1700" baseline="30000" dirty="0"/>
              <a:t>M </a:t>
            </a:r>
            <a:r>
              <a:rPr lang="en-US" sz="1700" dirty="0"/>
              <a:t>to “</a:t>
            </a:r>
            <a:r>
              <a:rPr lang="en-US" sz="1700" dirty="0">
                <a:solidFill>
                  <a:srgbClr val="660033"/>
                </a:solidFill>
                <a:latin typeface="Consolas" panose="020B0609020204030204" pitchFamily="49" charset="0"/>
              </a:rPr>
              <a:t>&amp;</a:t>
            </a:r>
            <a:r>
              <a:rPr lang="en-US" sz="2000" dirty="0">
                <a:solidFill>
                  <a:srgbClr val="660033"/>
                </a:solidFill>
                <a:latin typeface="Consolas" panose="020B0609020204030204" pitchFamily="49" charset="0"/>
              </a:rPr>
              <a:t>x</a:t>
            </a:r>
            <a:r>
              <a:rPr lang="en-US" sz="1700" dirty="0">
                <a:solidFill>
                  <a:srgbClr val="660033"/>
                </a:solidFill>
                <a:latin typeface="Consolas" panose="020B0609020204030204" pitchFamily="49" charset="0"/>
              </a:rPr>
              <a:t>[2</a:t>
            </a:r>
            <a:r>
              <a:rPr lang="en-US" sz="1700" baseline="30000" dirty="0">
                <a:solidFill>
                  <a:srgbClr val="660033"/>
                </a:solidFill>
                <a:latin typeface="Consolas" panose="020B0609020204030204" pitchFamily="49" charset="0"/>
              </a:rPr>
              <a:t>M</a:t>
            </a:r>
            <a:r>
              <a:rPr lang="en-US" sz="1700" dirty="0">
                <a:solidFill>
                  <a:srgbClr val="660033"/>
                </a:solidFill>
                <a:latin typeface="Consolas" panose="020B0609020204030204" pitchFamily="49" charset="0"/>
              </a:rPr>
              <a:t>]</a:t>
            </a:r>
            <a:r>
              <a:rPr lang="en-US" sz="1800" dirty="0"/>
              <a:t> </a:t>
            </a:r>
            <a:r>
              <a:rPr lang="en-US" sz="1700" dirty="0"/>
              <a:t>” it places you right before the beginning of the array – not good…)</a:t>
            </a: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0079729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3090" name="Rectangle 2"/>
          <p:cNvSpPr>
            <a:spLocks noGrp="1" noChangeArrowheads="1"/>
          </p:cNvSpPr>
          <p:nvPr>
            <p:ph type="title"/>
          </p:nvPr>
        </p:nvSpPr>
        <p:spPr/>
        <p:txBody>
          <a:bodyPr/>
          <a:lstStyle/>
          <a:p>
            <a:r>
              <a:rPr lang="en-US" sz="3100" dirty="0" err="1"/>
              <a:t>Hillis</a:t>
            </a:r>
            <a:r>
              <a:rPr lang="en-US" sz="3100" dirty="0"/>
              <a:t> &amp; Steele Parallel Scan Algorithm</a:t>
            </a:r>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113091" name="Rectangle 3"/>
          <p:cNvSpPr>
            <a:spLocks noGrp="1" noChangeArrowheads="1"/>
          </p:cNvSpPr>
          <p:nvPr>
            <p:ph type="body" idx="4294967295"/>
          </p:nvPr>
        </p:nvSpPr>
        <p:spPr>
          <a:xfrm>
            <a:off x="0" y="1719263"/>
            <a:ext cx="8229600" cy="566737"/>
          </a:xfrm>
        </p:spPr>
        <p:txBody>
          <a:bodyPr/>
          <a:lstStyle/>
          <a:p>
            <a:r>
              <a:rPr lang="en-US"/>
              <a:t>Algorithm looks like this:</a:t>
            </a:r>
          </a:p>
        </p:txBody>
      </p:sp>
      <p:sp>
        <p:nvSpPr>
          <p:cNvPr id="1113093" name="Rectangle 5"/>
          <p:cNvSpPr>
            <a:spLocks noChangeArrowheads="1"/>
          </p:cNvSpPr>
          <p:nvPr/>
        </p:nvSpPr>
        <p:spPr bwMode="auto">
          <a:xfrm>
            <a:off x="1524001" y="2241034"/>
            <a:ext cx="184731" cy="369332"/>
          </a:xfrm>
          <a:prstGeom prst="rect">
            <a:avLst/>
          </a:prstGeom>
          <a:noFill/>
          <a:ln w="9525">
            <a:noFill/>
            <a:miter lim="800000"/>
            <a:headEnd/>
            <a:tailEnd/>
          </a:ln>
          <a:effectLst/>
        </p:spPr>
        <p:txBody>
          <a:bodyPr wrap="none" anchor="ctr">
            <a:spAutoFit/>
          </a:bodyPr>
          <a:lstStyle/>
          <a:p>
            <a:endParaRPr lang="en-US"/>
          </a:p>
        </p:txBody>
      </p:sp>
      <p:sp>
        <p:nvSpPr>
          <p:cNvPr id="1113092" name="Text Box 4"/>
          <p:cNvSpPr txBox="1">
            <a:spLocks noChangeArrowheads="1"/>
          </p:cNvSpPr>
          <p:nvPr/>
        </p:nvSpPr>
        <p:spPr bwMode="auto">
          <a:xfrm>
            <a:off x="2667000" y="2743200"/>
            <a:ext cx="6781800" cy="2362200"/>
          </a:xfrm>
          <a:prstGeom prst="rect">
            <a:avLst/>
          </a:prstGeom>
          <a:solidFill>
            <a:srgbClr val="EAEAEA"/>
          </a:solidFill>
          <a:ln w="9525">
            <a:solidFill>
              <a:srgbClr val="000000"/>
            </a:solidFill>
            <a:miter lim="800000"/>
            <a:headEnd/>
            <a:tailEnd/>
          </a:ln>
        </p:spPr>
        <p:txBody>
          <a:bodyPr/>
          <a:lstStyle/>
          <a:p>
            <a:pPr indent="457200"/>
            <a:r>
              <a:rPr lang="en-US" sz="1600" b="1" dirty="0" err="1">
                <a:latin typeface="Courier New" pitchFamily="49" charset="0"/>
                <a:ea typeface="Times New Roman" pitchFamily="18" charset="0"/>
                <a:cs typeface="Courier New" pitchFamily="49" charset="0"/>
              </a:rPr>
              <a:t>for</a:t>
            </a:r>
            <a:r>
              <a:rPr lang="en-US" sz="1600" dirty="0" err="1">
                <a:latin typeface="Courier New" pitchFamily="49" charset="0"/>
                <a:ea typeface="Times New Roman" pitchFamily="18" charset="0"/>
                <a:cs typeface="Courier New" pitchFamily="49" charset="0"/>
              </a:rPr>
              <a:t> </a:t>
            </a:r>
            <a:r>
              <a:rPr lang="en-US" sz="1600" i="1" dirty="0" err="1">
                <a:ea typeface="Times New Roman" pitchFamily="18" charset="0"/>
                <a:cs typeface="Courier New" pitchFamily="49" charset="0"/>
              </a:rPr>
              <a:t>d</a:t>
            </a:r>
            <a:r>
              <a:rPr lang="en-US" sz="1600" dirty="0">
                <a:ea typeface="Times New Roman" pitchFamily="18" charset="0"/>
                <a:cs typeface="Courier New" pitchFamily="49" charset="0"/>
              </a:rPr>
              <a:t> := 0</a:t>
            </a:r>
            <a:r>
              <a:rPr lang="en-US" sz="1600" dirty="0">
                <a:latin typeface="Courier New" pitchFamily="49" charset="0"/>
                <a:ea typeface="Times New Roman" pitchFamily="18" charset="0"/>
                <a:cs typeface="NimbusRomNo9L-Regu"/>
              </a:rPr>
              <a:t> </a:t>
            </a:r>
            <a:r>
              <a:rPr lang="en-US" sz="1600" b="1" dirty="0">
                <a:latin typeface="Courier New" pitchFamily="49" charset="0"/>
                <a:ea typeface="Times New Roman" pitchFamily="18" charset="0"/>
                <a:cs typeface="Courier New" pitchFamily="49" charset="0"/>
              </a:rPr>
              <a:t>to</a:t>
            </a:r>
            <a:r>
              <a:rPr lang="en-US" sz="1600" dirty="0">
                <a:latin typeface="Courier New" pitchFamily="49" charset="0"/>
                <a:ea typeface="Times New Roman" pitchFamily="18" charset="0"/>
                <a:cs typeface="Courier New" pitchFamily="49" charset="0"/>
              </a:rPr>
              <a:t> </a:t>
            </a:r>
            <a:r>
              <a:rPr lang="en-US" sz="1600" dirty="0">
                <a:cs typeface="Times New Roman" pitchFamily="18" charset="0"/>
              </a:rPr>
              <a:t>M-1</a:t>
            </a:r>
            <a:r>
              <a:rPr lang="en-US" sz="1600" dirty="0">
                <a:latin typeface="Courier New" pitchFamily="49" charset="0"/>
                <a:cs typeface="Times New Roman" pitchFamily="18" charset="0"/>
              </a:rPr>
              <a:t> </a:t>
            </a:r>
            <a:r>
              <a:rPr lang="en-US" sz="1600" b="1" dirty="0">
                <a:latin typeface="Courier New" pitchFamily="49" charset="0"/>
                <a:cs typeface="Times New Roman" pitchFamily="18" charset="0"/>
              </a:rPr>
              <a:t>do </a:t>
            </a:r>
            <a:endParaRPr lang="en-US" sz="900" dirty="0"/>
          </a:p>
          <a:p>
            <a:pPr indent="457200" eaLnBrk="0" hangingPunct="0"/>
            <a:r>
              <a:rPr lang="en-US" sz="1600" b="1" dirty="0">
                <a:latin typeface="Courier New" pitchFamily="49" charset="0"/>
                <a:cs typeface="Times New Roman" pitchFamily="18" charset="0"/>
              </a:rPr>
              <a:t>	</a:t>
            </a:r>
            <a:r>
              <a:rPr lang="en-US" sz="1600" b="1" dirty="0" err="1">
                <a:latin typeface="Courier New" pitchFamily="49" charset="0"/>
                <a:cs typeface="Times New Roman" pitchFamily="18" charset="0"/>
              </a:rPr>
              <a:t>forall</a:t>
            </a:r>
            <a:r>
              <a:rPr lang="en-US" sz="1600" dirty="0">
                <a:latin typeface="Courier New" pitchFamily="49" charset="0"/>
                <a:cs typeface="Times New Roman" pitchFamily="18" charset="0"/>
              </a:rPr>
              <a:t> </a:t>
            </a:r>
            <a:r>
              <a:rPr lang="en-US" sz="1600" i="1" dirty="0">
                <a:cs typeface="Times New Roman" pitchFamily="18" charset="0"/>
              </a:rPr>
              <a:t>k</a:t>
            </a:r>
            <a:r>
              <a:rPr lang="en-US" sz="1600" dirty="0">
                <a:latin typeface="Courier New" pitchFamily="49" charset="0"/>
                <a:cs typeface="Times New Roman" pitchFamily="18" charset="0"/>
              </a:rPr>
              <a:t> </a:t>
            </a:r>
            <a:r>
              <a:rPr lang="en-US" sz="1600" b="1" dirty="0">
                <a:latin typeface="Courier New" pitchFamily="49" charset="0"/>
                <a:cs typeface="Times New Roman" pitchFamily="18" charset="0"/>
              </a:rPr>
              <a:t>do in parallel </a:t>
            </a:r>
            <a:endParaRPr lang="en-US" sz="900" dirty="0"/>
          </a:p>
          <a:p>
            <a:pPr indent="457200" eaLnBrk="0" hangingPunct="0"/>
            <a:r>
              <a:rPr lang="en-US" sz="1600" b="1" dirty="0">
                <a:latin typeface="Courier New" pitchFamily="49" charset="0"/>
                <a:cs typeface="Times New Roman" pitchFamily="18" charset="0"/>
              </a:rPr>
              <a:t>		if</a:t>
            </a:r>
            <a:r>
              <a:rPr lang="en-US" sz="1600" dirty="0">
                <a:latin typeface="Courier New" pitchFamily="49" charset="0"/>
                <a:cs typeface="Times New Roman" pitchFamily="18" charset="0"/>
              </a:rPr>
              <a:t> </a:t>
            </a:r>
            <a:r>
              <a:rPr lang="en-US" sz="1600" i="1" dirty="0">
                <a:cs typeface="Times New Roman" pitchFamily="18" charset="0"/>
              </a:rPr>
              <a:t>k</a:t>
            </a:r>
            <a:r>
              <a:rPr lang="en-US" sz="1600" dirty="0">
                <a:cs typeface="Times New Roman" pitchFamily="18" charset="0"/>
              </a:rPr>
              <a:t> – </a:t>
            </a:r>
            <a:r>
              <a:rPr lang="en-US" dirty="0"/>
              <a:t>2</a:t>
            </a:r>
            <a:r>
              <a:rPr lang="en-US" sz="1600" i="1" baseline="30000" dirty="0">
                <a:cs typeface="Times New Roman" pitchFamily="18" charset="0"/>
              </a:rPr>
              <a:t>d</a:t>
            </a:r>
            <a:r>
              <a:rPr lang="en-US" dirty="0"/>
              <a:t> </a:t>
            </a:r>
            <a:r>
              <a:rPr lang="en-US" sz="1600" dirty="0">
                <a:cs typeface="Times New Roman" pitchFamily="18" charset="0"/>
              </a:rPr>
              <a:t>≥0 </a:t>
            </a:r>
            <a:r>
              <a:rPr lang="en-US" sz="1600" b="1" dirty="0">
                <a:latin typeface="Courier New" pitchFamily="49" charset="0"/>
                <a:cs typeface="Times New Roman" pitchFamily="18" charset="0"/>
              </a:rPr>
              <a:t>then</a:t>
            </a:r>
          </a:p>
          <a:p>
            <a:pPr indent="457200" eaLnBrk="0" hangingPunct="0"/>
            <a:r>
              <a:rPr lang="en-US" sz="1600" b="1" dirty="0">
                <a:latin typeface="Courier New" pitchFamily="49" charset="0"/>
                <a:cs typeface="Times New Roman" pitchFamily="18" charset="0"/>
              </a:rPr>
              <a:t>			</a:t>
            </a:r>
            <a:r>
              <a:rPr lang="en-US" sz="1600" i="1" dirty="0">
                <a:cs typeface="Times New Roman" pitchFamily="18" charset="0"/>
              </a:rPr>
              <a:t>x</a:t>
            </a:r>
            <a:r>
              <a:rPr lang="en-US" sz="1600" dirty="0">
                <a:cs typeface="Times New Roman" pitchFamily="18" charset="0"/>
              </a:rPr>
              <a:t>[</a:t>
            </a:r>
            <a:r>
              <a:rPr lang="en-US" sz="1600" i="1" dirty="0">
                <a:cs typeface="Times New Roman" pitchFamily="18" charset="0"/>
              </a:rPr>
              <a:t>out</a:t>
            </a:r>
            <a:r>
              <a:rPr lang="en-US" sz="1600" dirty="0">
                <a:cs typeface="Times New Roman" pitchFamily="18" charset="0"/>
              </a:rPr>
              <a:t>][</a:t>
            </a:r>
            <a:r>
              <a:rPr lang="en-US" sz="1600" i="1" dirty="0">
                <a:cs typeface="Times New Roman" pitchFamily="18" charset="0"/>
              </a:rPr>
              <a:t>k</a:t>
            </a:r>
            <a:r>
              <a:rPr lang="en-US" sz="1600" dirty="0">
                <a:cs typeface="Times New Roman" pitchFamily="18" charset="0"/>
              </a:rPr>
              <a:t>] := </a:t>
            </a:r>
            <a:r>
              <a:rPr lang="en-US" sz="1600" i="1" dirty="0"/>
              <a:t>x</a:t>
            </a:r>
            <a:r>
              <a:rPr lang="en-US" sz="1600" dirty="0"/>
              <a:t>[</a:t>
            </a:r>
            <a:r>
              <a:rPr lang="en-US" sz="1600" i="1" dirty="0"/>
              <a:t>in</a:t>
            </a:r>
            <a:r>
              <a:rPr lang="en-US" sz="1600" dirty="0"/>
              <a:t>][</a:t>
            </a:r>
            <a:r>
              <a:rPr lang="en-US" sz="1600" i="1" dirty="0"/>
              <a:t>k</a:t>
            </a:r>
            <a:r>
              <a:rPr lang="en-US" sz="1600" dirty="0"/>
              <a:t>] + </a:t>
            </a:r>
            <a:r>
              <a:rPr lang="en-US" sz="1600" i="1" dirty="0">
                <a:cs typeface="Times New Roman" pitchFamily="18" charset="0"/>
              </a:rPr>
              <a:t>x</a:t>
            </a:r>
            <a:r>
              <a:rPr lang="en-US" sz="1600" dirty="0">
                <a:cs typeface="Times New Roman" pitchFamily="18" charset="0"/>
              </a:rPr>
              <a:t>[</a:t>
            </a:r>
            <a:r>
              <a:rPr lang="en-US" sz="1600" i="1" dirty="0">
                <a:cs typeface="Times New Roman" pitchFamily="18" charset="0"/>
              </a:rPr>
              <a:t>in</a:t>
            </a:r>
            <a:r>
              <a:rPr lang="en-US" sz="1600" dirty="0">
                <a:cs typeface="Times New Roman" pitchFamily="18" charset="0"/>
              </a:rPr>
              <a:t>][</a:t>
            </a:r>
            <a:r>
              <a:rPr lang="en-US" sz="1600" i="1" dirty="0">
                <a:cs typeface="Times New Roman" pitchFamily="18" charset="0"/>
              </a:rPr>
              <a:t>k </a:t>
            </a:r>
            <a:r>
              <a:rPr lang="en-US" sz="1600" dirty="0">
                <a:cs typeface="Times New Roman" pitchFamily="18" charset="0"/>
              </a:rPr>
              <a:t>− 2</a:t>
            </a:r>
            <a:r>
              <a:rPr lang="en-US" sz="1600" i="1" baseline="30000" dirty="0">
                <a:cs typeface="Times New Roman" pitchFamily="18" charset="0"/>
              </a:rPr>
              <a:t>d</a:t>
            </a:r>
            <a:r>
              <a:rPr lang="en-US" sz="1600" dirty="0">
                <a:cs typeface="Times New Roman" pitchFamily="18" charset="0"/>
              </a:rPr>
              <a:t>]</a:t>
            </a:r>
            <a:endParaRPr lang="en-US" sz="1600" dirty="0"/>
          </a:p>
          <a:p>
            <a:pPr indent="457200" eaLnBrk="0" hangingPunct="0"/>
            <a:r>
              <a:rPr lang="en-US" sz="900" dirty="0"/>
              <a:t>		</a:t>
            </a:r>
            <a:r>
              <a:rPr lang="en-US" sz="1600" b="1" dirty="0">
                <a:latin typeface="Courier New" pitchFamily="49" charset="0"/>
                <a:cs typeface="Times New Roman" pitchFamily="18" charset="0"/>
              </a:rPr>
              <a:t>else </a:t>
            </a:r>
            <a:endParaRPr lang="en-US" sz="900" dirty="0"/>
          </a:p>
          <a:p>
            <a:pPr indent="457200" eaLnBrk="0" hangingPunct="0"/>
            <a:r>
              <a:rPr lang="en-US" sz="900" dirty="0"/>
              <a:t>			</a:t>
            </a:r>
            <a:r>
              <a:rPr lang="en-US" sz="1600" i="1" dirty="0">
                <a:cs typeface="Times New Roman" pitchFamily="18" charset="0"/>
              </a:rPr>
              <a:t>x</a:t>
            </a:r>
            <a:r>
              <a:rPr lang="en-US" sz="1600" dirty="0">
                <a:cs typeface="Times New Roman" pitchFamily="18" charset="0"/>
              </a:rPr>
              <a:t>[</a:t>
            </a:r>
            <a:r>
              <a:rPr lang="en-US" sz="1600" i="1" dirty="0">
                <a:cs typeface="Times New Roman" pitchFamily="18" charset="0"/>
              </a:rPr>
              <a:t>out</a:t>
            </a:r>
            <a:r>
              <a:rPr lang="en-US" sz="1600" dirty="0">
                <a:cs typeface="Times New Roman" pitchFamily="18" charset="0"/>
              </a:rPr>
              <a:t>][</a:t>
            </a:r>
            <a:r>
              <a:rPr lang="en-US" sz="1600" i="1" dirty="0">
                <a:cs typeface="Times New Roman" pitchFamily="18" charset="0"/>
              </a:rPr>
              <a:t>k</a:t>
            </a:r>
            <a:r>
              <a:rPr lang="en-US" sz="1600" dirty="0">
                <a:cs typeface="Times New Roman" pitchFamily="18" charset="0"/>
              </a:rPr>
              <a:t>] := </a:t>
            </a:r>
            <a:r>
              <a:rPr lang="en-US" sz="1600" i="1" dirty="0">
                <a:cs typeface="Times New Roman" pitchFamily="18" charset="0"/>
              </a:rPr>
              <a:t>x</a:t>
            </a:r>
            <a:r>
              <a:rPr lang="en-US" sz="1600" dirty="0">
                <a:cs typeface="Times New Roman" pitchFamily="18" charset="0"/>
              </a:rPr>
              <a:t>[</a:t>
            </a:r>
            <a:r>
              <a:rPr lang="en-US" sz="1600" i="1" dirty="0">
                <a:cs typeface="Times New Roman" pitchFamily="18" charset="0"/>
              </a:rPr>
              <a:t>in</a:t>
            </a:r>
            <a:r>
              <a:rPr lang="en-US" sz="1600" dirty="0">
                <a:cs typeface="Times New Roman" pitchFamily="18" charset="0"/>
              </a:rPr>
              <a:t>][</a:t>
            </a:r>
            <a:r>
              <a:rPr lang="en-US" sz="1600" i="1" dirty="0">
                <a:cs typeface="Times New Roman" pitchFamily="18" charset="0"/>
              </a:rPr>
              <a:t>k</a:t>
            </a:r>
            <a:r>
              <a:rPr lang="en-US" sz="1600" dirty="0">
                <a:cs typeface="Times New Roman" pitchFamily="18" charset="0"/>
              </a:rPr>
              <a:t>]</a:t>
            </a:r>
            <a:endParaRPr lang="en-US" sz="900" dirty="0"/>
          </a:p>
          <a:p>
            <a:pPr indent="457200" eaLnBrk="0" hangingPunct="0"/>
            <a:r>
              <a:rPr lang="en-US" sz="1600" b="1" dirty="0">
                <a:latin typeface="Courier New" pitchFamily="49" charset="0"/>
                <a:cs typeface="Times New Roman" pitchFamily="18" charset="0"/>
              </a:rPr>
              <a:t>	</a:t>
            </a:r>
            <a:r>
              <a:rPr lang="en-US" sz="1600" b="1" dirty="0" err="1">
                <a:latin typeface="Courier New" pitchFamily="49" charset="0"/>
                <a:cs typeface="Times New Roman" pitchFamily="18" charset="0"/>
              </a:rPr>
              <a:t>endforall</a:t>
            </a:r>
            <a:endParaRPr lang="en-US" sz="1600" dirty="0">
              <a:latin typeface="Courier New" pitchFamily="49" charset="0"/>
              <a:cs typeface="Times New Roman" pitchFamily="18" charset="0"/>
            </a:endParaRPr>
          </a:p>
          <a:p>
            <a:pPr indent="457200" eaLnBrk="0" hangingPunct="0"/>
            <a:r>
              <a:rPr lang="en-US" sz="1600" dirty="0">
                <a:latin typeface="Courier New" pitchFamily="49" charset="0"/>
                <a:cs typeface="Times New Roman" pitchFamily="18" charset="0"/>
              </a:rPr>
              <a:t>	</a:t>
            </a:r>
            <a:r>
              <a:rPr lang="en-US" sz="1600" b="1" dirty="0">
                <a:latin typeface="Courier New" pitchFamily="49" charset="0"/>
                <a:cs typeface="Times New Roman" pitchFamily="18" charset="0"/>
              </a:rPr>
              <a:t>swap</a:t>
            </a:r>
            <a:r>
              <a:rPr lang="en-US" sz="1600" dirty="0">
                <a:cs typeface="Times New Roman" pitchFamily="18" charset="0"/>
              </a:rPr>
              <a:t>(</a:t>
            </a:r>
            <a:r>
              <a:rPr lang="en-US" sz="1600" i="1" dirty="0" err="1">
                <a:cs typeface="Times New Roman" pitchFamily="18" charset="0"/>
              </a:rPr>
              <a:t>in</a:t>
            </a:r>
            <a:r>
              <a:rPr lang="en-US" sz="1600" dirty="0" err="1">
                <a:cs typeface="Times New Roman" pitchFamily="18" charset="0"/>
              </a:rPr>
              <a:t>,</a:t>
            </a:r>
            <a:r>
              <a:rPr lang="en-US" sz="1600" i="1" dirty="0" err="1">
                <a:cs typeface="Times New Roman" pitchFamily="18" charset="0"/>
              </a:rPr>
              <a:t>out</a:t>
            </a:r>
            <a:r>
              <a:rPr lang="en-US" sz="1600" dirty="0">
                <a:cs typeface="Times New Roman" pitchFamily="18" charset="0"/>
              </a:rPr>
              <a:t>)</a:t>
            </a:r>
          </a:p>
          <a:p>
            <a:pPr indent="457200" eaLnBrk="0" hangingPunct="0"/>
            <a:r>
              <a:rPr lang="en-US" sz="1600" b="1" dirty="0" err="1">
                <a:latin typeface="Courier New" pitchFamily="49" charset="0"/>
                <a:cs typeface="Times New Roman" pitchFamily="18" charset="0"/>
              </a:rPr>
              <a:t>endfor</a:t>
            </a:r>
            <a:endParaRPr lang="en-US" sz="1600" b="1" dirty="0">
              <a:latin typeface="Courier New" pitchFamily="49" charset="0"/>
              <a:cs typeface="Times New Roman" pitchFamily="18" charset="0"/>
            </a:endParaRPr>
          </a:p>
        </p:txBody>
      </p:sp>
      <p:sp>
        <p:nvSpPr>
          <p:cNvPr id="1113095" name="Rectangle 7"/>
          <p:cNvSpPr>
            <a:spLocks noChangeArrowheads="1"/>
          </p:cNvSpPr>
          <p:nvPr/>
        </p:nvSpPr>
        <p:spPr bwMode="auto">
          <a:xfrm>
            <a:off x="3886201" y="5410200"/>
            <a:ext cx="4665663" cy="350838"/>
          </a:xfrm>
          <a:prstGeom prst="rect">
            <a:avLst/>
          </a:prstGeom>
          <a:noFill/>
          <a:ln w="9525">
            <a:noFill/>
            <a:miter lim="800000"/>
            <a:headEnd/>
            <a:tailEnd/>
          </a:ln>
          <a:effectLst/>
        </p:spPr>
        <p:txBody>
          <a:bodyPr anchor="ctr">
            <a:spAutoFit/>
          </a:bodyPr>
          <a:lstStyle/>
          <a:p>
            <a:r>
              <a:rPr lang="en-US" sz="1700">
                <a:latin typeface="Verdana" pitchFamily="34" charset="0"/>
                <a:cs typeface="Times New Roman" pitchFamily="18" charset="0"/>
              </a:rPr>
              <a:t>Double-buffered version of the sum scan</a:t>
            </a:r>
            <a:r>
              <a:rPr lang="en-US" sz="900">
                <a:latin typeface="Verdana" pitchFamily="34" charset="0"/>
              </a:rPr>
              <a:t> </a:t>
            </a:r>
            <a:endParaRPr lang="en-US" sz="2800">
              <a:latin typeface="Verdana" pitchFamily="34" charset="0"/>
            </a:endParaRPr>
          </a:p>
        </p:txBody>
      </p:sp>
      <p:sp>
        <p:nvSpPr>
          <p:cNvPr id="9" name="Rectangle 8"/>
          <p:cNvSpPr/>
          <p:nvPr/>
        </p:nvSpPr>
        <p:spPr>
          <a:xfrm>
            <a:off x="1600200" y="6627168"/>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Tree>
    <p:extLst>
      <p:ext uri="{BB962C8B-B14F-4D97-AF65-F5344CB8AC3E}">
        <p14:creationId xmlns:p14="http://schemas.microsoft.com/office/powerpoint/2010/main" val="135064911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2"/>
          <p:cNvSpPr>
            <a:spLocks noGrp="1" noChangeArrowheads="1"/>
          </p:cNvSpPr>
          <p:nvPr>
            <p:ph type="title"/>
          </p:nvPr>
        </p:nvSpPr>
        <p:spPr/>
        <p:txBody>
          <a:bodyPr>
            <a:normAutofit/>
          </a:bodyPr>
          <a:lstStyle/>
          <a:p>
            <a:r>
              <a:rPr lang="en-US" sz="3200" dirty="0" err="1"/>
              <a:t>Hillis</a:t>
            </a:r>
            <a:r>
              <a:rPr lang="en-US" sz="3200" dirty="0"/>
              <a:t> &amp; Steele, Operation Count</a:t>
            </a:r>
          </a:p>
        </p:txBody>
      </p:sp>
      <p:sp>
        <p:nvSpPr>
          <p:cNvPr id="621571" name="Rectangle 3"/>
          <p:cNvSpPr>
            <a:spLocks noGrp="1" noChangeArrowheads="1"/>
          </p:cNvSpPr>
          <p:nvPr>
            <p:ph idx="1"/>
          </p:nvPr>
        </p:nvSpPr>
        <p:spPr/>
        <p:txBody>
          <a:bodyPr/>
          <a:lstStyle/>
          <a:p>
            <a:pPr marL="457200" indent="-457200"/>
            <a:r>
              <a:rPr lang="en-US" sz="2200" dirty="0"/>
              <a:t>The number of operations tally:</a:t>
            </a:r>
          </a:p>
          <a:p>
            <a:pPr marL="571500" lvl="1" indent="0" algn="ctr">
              <a:buNone/>
            </a:pPr>
            <a:r>
              <a:rPr lang="en-US" dirty="0"/>
              <a:t>(2</a:t>
            </a:r>
            <a:r>
              <a:rPr lang="en-US" baseline="30000" dirty="0"/>
              <a:t>M</a:t>
            </a:r>
            <a:r>
              <a:rPr lang="en-US" dirty="0"/>
              <a:t>-2</a:t>
            </a:r>
            <a:r>
              <a:rPr lang="en-US" baseline="30000" dirty="0"/>
              <a:t>0</a:t>
            </a:r>
            <a:r>
              <a:rPr lang="en-US" dirty="0"/>
              <a:t>) + (2</a:t>
            </a:r>
            <a:r>
              <a:rPr lang="en-US" baseline="30000" dirty="0"/>
              <a:t>M</a:t>
            </a:r>
            <a:r>
              <a:rPr lang="en-US" dirty="0"/>
              <a:t>-2</a:t>
            </a:r>
            <a:r>
              <a:rPr lang="en-US" baseline="30000" dirty="0"/>
              <a:t>1</a:t>
            </a:r>
            <a:r>
              <a:rPr lang="en-US" dirty="0"/>
              <a:t>) + … + (2</a:t>
            </a:r>
            <a:r>
              <a:rPr lang="en-US" baseline="30000" dirty="0"/>
              <a:t>M</a:t>
            </a:r>
            <a:r>
              <a:rPr lang="en-US" dirty="0"/>
              <a:t>-2</a:t>
            </a:r>
            <a:r>
              <a:rPr lang="en-US" baseline="30000" dirty="0"/>
              <a:t>k-1</a:t>
            </a:r>
            <a:r>
              <a:rPr lang="en-US" dirty="0"/>
              <a:t>) +…+ (2</a:t>
            </a:r>
            <a:r>
              <a:rPr lang="en-US" baseline="30000" dirty="0"/>
              <a:t>M</a:t>
            </a:r>
            <a:r>
              <a:rPr lang="en-US" dirty="0"/>
              <a:t>-2</a:t>
            </a:r>
            <a:r>
              <a:rPr lang="en-US" baseline="30000" dirty="0"/>
              <a:t>M-1</a:t>
            </a:r>
            <a:r>
              <a:rPr lang="en-US" dirty="0"/>
              <a:t>)  </a:t>
            </a:r>
          </a:p>
          <a:p>
            <a:pPr marL="974725" lvl="1" indent="-403225"/>
            <a:endParaRPr lang="en-US" dirty="0"/>
          </a:p>
          <a:p>
            <a:pPr marL="974725" lvl="1" indent="-403225"/>
            <a:r>
              <a:rPr lang="en-US" dirty="0"/>
              <a:t>Final operation count: </a:t>
            </a:r>
          </a:p>
          <a:p>
            <a:pPr marL="974725" lvl="1" indent="-403225"/>
            <a:endParaRPr lang="en-US" dirty="0"/>
          </a:p>
          <a:p>
            <a:pPr marL="974725" lvl="1" indent="-403225"/>
            <a:endParaRPr lang="en-US" dirty="0"/>
          </a:p>
          <a:p>
            <a:pPr marL="974725" lvl="1" indent="-403225"/>
            <a:r>
              <a:rPr lang="en-US" dirty="0"/>
              <a:t>This is an algorithm with </a:t>
            </a:r>
            <a:r>
              <a:rPr lang="en-US" dirty="0">
                <a:sym typeface="Wingdings" pitchFamily="2" charset="2"/>
              </a:rPr>
              <a:t> </a:t>
            </a:r>
            <a:r>
              <a:rPr lang="en-US" dirty="0"/>
              <a:t>O(n*log(n)) work</a:t>
            </a:r>
          </a:p>
          <a:p>
            <a:pPr marL="974725" lvl="1" indent="-403225"/>
            <a:endParaRPr lang="en-US" dirty="0"/>
          </a:p>
          <a:p>
            <a:pPr marL="974725" lvl="1" indent="-403225"/>
            <a:endParaRPr lang="en-US" dirty="0"/>
          </a:p>
          <a:p>
            <a:pPr marL="457200" indent="-457200"/>
            <a:r>
              <a:rPr lang="en-US" sz="2200" dirty="0"/>
              <a:t>Concluding remarks: is this approach good or not?</a:t>
            </a:r>
          </a:p>
          <a:p>
            <a:pPr marL="974725" lvl="1" indent="-403225"/>
            <a:r>
              <a:rPr lang="en-US" dirty="0"/>
              <a:t>Sequential scan algorithm only needs </a:t>
            </a:r>
            <a:r>
              <a:rPr lang="en-US" i="1" dirty="0"/>
              <a:t>n-1</a:t>
            </a:r>
            <a:r>
              <a:rPr lang="en-US" dirty="0"/>
              <a:t> additions</a:t>
            </a:r>
          </a:p>
          <a:p>
            <a:pPr marL="974725" lvl="1" indent="-403225"/>
            <a:r>
              <a:rPr lang="en-US" dirty="0"/>
              <a:t>A factor of log</a:t>
            </a:r>
            <a:r>
              <a:rPr lang="en-US" baseline="-25000" dirty="0"/>
              <a:t>2</a:t>
            </a:r>
            <a:r>
              <a:rPr lang="en-US" dirty="0"/>
              <a:t>(n) might hurt: 20x more work for 10</a:t>
            </a:r>
            <a:r>
              <a:rPr lang="en-US" baseline="30000" dirty="0"/>
              <a:t>6</a:t>
            </a:r>
            <a:r>
              <a:rPr lang="en-US" dirty="0"/>
              <a:t> elements!</a:t>
            </a:r>
          </a:p>
          <a:p>
            <a:pPr marL="1431925" lvl="2" indent="-342900"/>
            <a:r>
              <a:rPr lang="en-US" sz="1900" dirty="0"/>
              <a:t>Homework requires a scan of about 16 million elements</a:t>
            </a:r>
          </a:p>
          <a:p>
            <a:pPr marL="974725" lvl="1" indent="-403225"/>
            <a:r>
              <a:rPr lang="en-US" dirty="0"/>
              <a:t>One more drawback: you need two buffers…</a:t>
            </a:r>
          </a:p>
          <a:p>
            <a:pPr marL="974725" lvl="1" indent="-403225"/>
            <a:endParaRPr lang="en-US" dirty="0"/>
          </a:p>
        </p:txBody>
      </p:sp>
      <p:pic>
        <p:nvPicPr>
          <p:cNvPr id="621575" name="Picture 7" descr="TP_tmp"/>
          <p:cNvPicPr>
            <a:picLocks noChangeAspect="1" noChangeArrowheads="1"/>
          </p:cNvPicPr>
          <p:nvPr>
            <p:custDataLst>
              <p:tags r:id="rId1"/>
            </p:custDataLst>
          </p:nvPr>
        </p:nvPicPr>
        <p:blipFill>
          <a:blip r:embed="rId4" cstate="print"/>
          <a:srcRect/>
          <a:stretch>
            <a:fillRect/>
          </a:stretch>
        </p:blipFill>
        <p:spPr bwMode="auto">
          <a:xfrm>
            <a:off x="2209800" y="2794000"/>
            <a:ext cx="7543800" cy="330200"/>
          </a:xfrm>
          <a:prstGeom prst="rect">
            <a:avLst/>
          </a:prstGeom>
          <a:noFill/>
          <a:ln w="9525" algn="ctr">
            <a:noFill/>
            <a:miter lim="800000"/>
            <a:headEnd/>
            <a:tailEnd/>
          </a:ln>
          <a:effectLst/>
        </p:spPr>
      </p:pic>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2737470"/>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a:xfrm>
            <a:off x="1178145" y="3628163"/>
            <a:ext cx="7890933" cy="823393"/>
          </a:xfrm>
        </p:spPr>
        <p:txBody>
          <a:bodyPr/>
          <a:lstStyle/>
          <a:p>
            <a:r>
              <a:rPr lang="en-US" sz="3200" dirty="0"/>
              <a:t>CUDA Optimization Rules of Thumb</a:t>
            </a:r>
            <a:endParaRPr lang="en-US" sz="1800" dirty="0"/>
          </a:p>
        </p:txBody>
      </p:sp>
      <p:sp>
        <p:nvSpPr>
          <p:cNvPr id="3" name="Slide Number Placeholder 2"/>
          <p:cNvSpPr>
            <a:spLocks noGrp="1"/>
          </p:cNvSpPr>
          <p:nvPr>
            <p:ph type="sldNum" sz="quarter" idx="12"/>
          </p:nvPr>
        </p:nvSpPr>
        <p:spPr/>
        <p:txBody>
          <a:bodyPr/>
          <a:lstStyle/>
          <a:p>
            <a:fld id="{2607EFA3-406F-4E56-9DD2-4C036976C4CD}" type="slidenum">
              <a:rPr lang="en-US" altLang="en-US" smtClean="0"/>
              <a:pPr/>
              <a:t>7</a:t>
            </a:fld>
            <a:endParaRPr lang="en-US" altLang="en-US" dirty="0"/>
          </a:p>
        </p:txBody>
      </p:sp>
    </p:spTree>
    <p:extLst>
      <p:ext uri="{BB962C8B-B14F-4D97-AF65-F5344CB8AC3E}">
        <p14:creationId xmlns:p14="http://schemas.microsoft.com/office/powerpoint/2010/main" val="393534602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74236" y="609594"/>
            <a:ext cx="9410700" cy="6001643"/>
          </a:xfrm>
          <a:prstGeom prst="rect">
            <a:avLst/>
          </a:prstGeom>
          <a:solidFill>
            <a:schemeClr val="bg1">
              <a:lumMod val="85000"/>
            </a:schemeClr>
          </a:solidFill>
        </p:spPr>
        <p:txBody>
          <a:bodyPr wrap="square">
            <a:spAutoFit/>
          </a:bodyPr>
          <a:lstStyle/>
          <a:p>
            <a:r>
              <a:rPr lang="en-US" sz="1600" dirty="0">
                <a:solidFill>
                  <a:srgbClr val="FF00FF"/>
                </a:solidFill>
                <a:latin typeface="Consolas" pitchFamily="49" charset="0"/>
                <a:cs typeface="Consolas" pitchFamily="49" charset="0"/>
              </a:rPr>
              <a:t>__global__</a:t>
            </a:r>
            <a:r>
              <a:rPr lang="en-US" sz="1600" dirty="0">
                <a:solidFill>
                  <a:prstClr val="black"/>
                </a:solidFill>
                <a:latin typeface="Consolas" pitchFamily="49" charset="0"/>
                <a:cs typeface="Consolas" pitchFamily="49" charset="0"/>
              </a:rPr>
              <a:t> </a:t>
            </a:r>
            <a:r>
              <a:rPr lang="en-US" sz="1600" dirty="0">
                <a:solidFill>
                  <a:srgbClr val="0000FF"/>
                </a:solidFill>
                <a:latin typeface="Consolas" pitchFamily="49" charset="0"/>
                <a:cs typeface="Consolas" pitchFamily="49" charset="0"/>
              </a:rPr>
              <a:t>void</a:t>
            </a:r>
            <a:r>
              <a:rPr lang="en-US" sz="1600" dirty="0">
                <a:solidFill>
                  <a:prstClr val="black"/>
                </a:solidFill>
                <a:latin typeface="Consolas" pitchFamily="49" charset="0"/>
                <a:cs typeface="Consolas" pitchFamily="49" charset="0"/>
              </a:rPr>
              <a:t> scan(</a:t>
            </a:r>
            <a:r>
              <a:rPr lang="en-US" sz="1600" dirty="0">
                <a:solidFill>
                  <a:srgbClr val="0000FF"/>
                </a:solidFill>
                <a:latin typeface="Consolas" pitchFamily="49" charset="0"/>
                <a:cs typeface="Consolas" pitchFamily="49" charset="0"/>
              </a:rPr>
              <a:t>float</a:t>
            </a:r>
            <a:r>
              <a:rPr lang="en-US" sz="1600" dirty="0">
                <a:solidFill>
                  <a:prstClr val="black"/>
                </a:solidFill>
                <a:latin typeface="Consolas" pitchFamily="49" charset="0"/>
                <a:cs typeface="Consolas" pitchFamily="49" charset="0"/>
              </a:rPr>
              <a:t> *</a:t>
            </a:r>
            <a:r>
              <a:rPr lang="en-US" sz="1600" dirty="0" err="1">
                <a:solidFill>
                  <a:prstClr val="black"/>
                </a:solidFill>
                <a:latin typeface="Consolas" pitchFamily="49" charset="0"/>
                <a:cs typeface="Consolas" pitchFamily="49" charset="0"/>
              </a:rPr>
              <a:t>g_odata</a:t>
            </a:r>
            <a:r>
              <a:rPr lang="en-US" sz="1600" dirty="0">
                <a:solidFill>
                  <a:prstClr val="black"/>
                </a:solidFill>
                <a:latin typeface="Consolas" pitchFamily="49" charset="0"/>
                <a:cs typeface="Consolas" pitchFamily="49" charset="0"/>
              </a:rPr>
              <a:t>, </a:t>
            </a:r>
            <a:r>
              <a:rPr lang="en-US" sz="1600" dirty="0">
                <a:solidFill>
                  <a:srgbClr val="0000FF"/>
                </a:solidFill>
                <a:latin typeface="Consolas" pitchFamily="49" charset="0"/>
                <a:cs typeface="Consolas" pitchFamily="49" charset="0"/>
              </a:rPr>
              <a:t>float</a:t>
            </a:r>
            <a:r>
              <a:rPr lang="en-US" sz="1600" dirty="0">
                <a:solidFill>
                  <a:prstClr val="black"/>
                </a:solidFill>
                <a:latin typeface="Consolas" pitchFamily="49" charset="0"/>
                <a:cs typeface="Consolas" pitchFamily="49" charset="0"/>
              </a:rPr>
              <a:t> *</a:t>
            </a:r>
            <a:r>
              <a:rPr lang="en-US" sz="1600" dirty="0" err="1">
                <a:solidFill>
                  <a:prstClr val="black"/>
                </a:solidFill>
                <a:latin typeface="Consolas" pitchFamily="49" charset="0"/>
                <a:cs typeface="Consolas" pitchFamily="49" charset="0"/>
              </a:rPr>
              <a:t>g_idata</a:t>
            </a:r>
            <a:r>
              <a:rPr lang="en-US" sz="1600" dirty="0">
                <a:solidFill>
                  <a:prstClr val="black"/>
                </a:solidFill>
                <a:latin typeface="Consolas" pitchFamily="49" charset="0"/>
                <a:cs typeface="Consolas" pitchFamily="49" charset="0"/>
              </a:rPr>
              <a:t>, </a:t>
            </a:r>
            <a:r>
              <a:rPr lang="en-US" sz="1600" dirty="0">
                <a:solidFill>
                  <a:srgbClr val="0000FF"/>
                </a:solidFill>
                <a:latin typeface="Consolas" pitchFamily="49" charset="0"/>
                <a:cs typeface="Consolas" pitchFamily="49" charset="0"/>
              </a:rPr>
              <a:t>int</a:t>
            </a:r>
            <a:r>
              <a:rPr lang="en-US" sz="1600" dirty="0">
                <a:solidFill>
                  <a:prstClr val="black"/>
                </a:solidFill>
                <a:latin typeface="Consolas" pitchFamily="49" charset="0"/>
                <a:cs typeface="Consolas" pitchFamily="49" charset="0"/>
              </a:rPr>
              <a:t> n) {</a:t>
            </a:r>
          </a:p>
          <a:p>
            <a:r>
              <a:rPr lang="en-US" sz="1600" dirty="0">
                <a:solidFill>
                  <a:prstClr val="black"/>
                </a:solidFill>
                <a:latin typeface="Consolas" pitchFamily="49" charset="0"/>
                <a:cs typeface="Consolas" pitchFamily="49" charset="0"/>
              </a:rPr>
              <a:t>    </a:t>
            </a:r>
            <a:r>
              <a:rPr lang="en-US" sz="1600" dirty="0">
                <a:solidFill>
                  <a:srgbClr val="0000FF"/>
                </a:solidFill>
                <a:latin typeface="Consolas" pitchFamily="49" charset="0"/>
                <a:cs typeface="Consolas" pitchFamily="49" charset="0"/>
              </a:rPr>
              <a:t>extern volatile</a:t>
            </a:r>
            <a:r>
              <a:rPr lang="en-US" sz="1600" dirty="0">
                <a:solidFill>
                  <a:prstClr val="black"/>
                </a:solidFill>
                <a:latin typeface="Consolas" pitchFamily="49" charset="0"/>
                <a:cs typeface="Consolas" pitchFamily="49" charset="0"/>
              </a:rPr>
              <a:t> </a:t>
            </a:r>
            <a:r>
              <a:rPr lang="en-US" sz="1600" dirty="0">
                <a:solidFill>
                  <a:srgbClr val="FF00FF"/>
                </a:solidFill>
                <a:latin typeface="Consolas" pitchFamily="49" charset="0"/>
                <a:cs typeface="Consolas" pitchFamily="49" charset="0"/>
              </a:rPr>
              <a:t>__shared__</a:t>
            </a:r>
            <a:r>
              <a:rPr lang="en-US" sz="1600" dirty="0">
                <a:solidFill>
                  <a:prstClr val="black"/>
                </a:solidFill>
                <a:latin typeface="Consolas" pitchFamily="49" charset="0"/>
                <a:cs typeface="Consolas" pitchFamily="49" charset="0"/>
              </a:rPr>
              <a:t>  </a:t>
            </a:r>
            <a:r>
              <a:rPr lang="en-US" sz="1600" dirty="0">
                <a:solidFill>
                  <a:srgbClr val="0000FF"/>
                </a:solidFill>
                <a:latin typeface="Consolas" pitchFamily="49" charset="0"/>
                <a:cs typeface="Consolas" pitchFamily="49" charset="0"/>
              </a:rPr>
              <a:t>float</a:t>
            </a:r>
            <a:r>
              <a:rPr lang="en-US" sz="1600" dirty="0">
                <a:solidFill>
                  <a:prstClr val="black"/>
                </a:solidFill>
                <a:latin typeface="Consolas" pitchFamily="49" charset="0"/>
                <a:cs typeface="Consolas" pitchFamily="49" charset="0"/>
              </a:rPr>
              <a:t> temp[]; </a:t>
            </a:r>
            <a:r>
              <a:rPr lang="en-US" sz="1600" dirty="0">
                <a:solidFill>
                  <a:srgbClr val="008000"/>
                </a:solidFill>
                <a:latin typeface="Consolas" pitchFamily="49" charset="0"/>
                <a:cs typeface="Consolas" pitchFamily="49" charset="0"/>
              </a:rPr>
              <a:t>// allocated on invocation</a:t>
            </a:r>
          </a:p>
          <a:p>
            <a:endParaRPr lang="en-US" sz="1600" dirty="0">
              <a:solidFill>
                <a:srgbClr val="008000"/>
              </a:solidFill>
              <a:latin typeface="Consolas" pitchFamily="49" charset="0"/>
              <a:cs typeface="Consolas" pitchFamily="49" charset="0"/>
            </a:endParaRPr>
          </a:p>
          <a:p>
            <a:r>
              <a:rPr lang="en-US" sz="1600" dirty="0">
                <a:solidFill>
                  <a:prstClr val="black"/>
                </a:solidFill>
                <a:latin typeface="Consolas" pitchFamily="49" charset="0"/>
                <a:cs typeface="Consolas" pitchFamily="49" charset="0"/>
              </a:rPr>
              <a:t>    </a:t>
            </a:r>
            <a:r>
              <a:rPr lang="en-US" sz="1600" dirty="0">
                <a:solidFill>
                  <a:srgbClr val="0000FF"/>
                </a:solidFill>
                <a:latin typeface="Consolas" pitchFamily="49" charset="0"/>
                <a:cs typeface="Consolas" pitchFamily="49" charset="0"/>
              </a:rPr>
              <a:t>int</a:t>
            </a:r>
            <a:r>
              <a:rPr lang="en-US" sz="1600" dirty="0">
                <a:solidFill>
                  <a:prstClr val="black"/>
                </a:solidFill>
                <a:latin typeface="Consolas" pitchFamily="49" charset="0"/>
                <a:cs typeface="Consolas" pitchFamily="49" charset="0"/>
              </a:rPr>
              <a:t> </a:t>
            </a:r>
            <a:r>
              <a:rPr lang="en-US" sz="1600" dirty="0" err="1">
                <a:solidFill>
                  <a:prstClr val="black"/>
                </a:solidFill>
                <a:latin typeface="Consolas" pitchFamily="49" charset="0"/>
                <a:cs typeface="Consolas" pitchFamily="49" charset="0"/>
              </a:rPr>
              <a:t>thid</a:t>
            </a:r>
            <a:r>
              <a:rPr lang="en-US" sz="1600" dirty="0">
                <a:solidFill>
                  <a:prstClr val="black"/>
                </a:solidFill>
                <a:latin typeface="Consolas" pitchFamily="49" charset="0"/>
                <a:cs typeface="Consolas" pitchFamily="49" charset="0"/>
              </a:rPr>
              <a:t> = </a:t>
            </a:r>
            <a:r>
              <a:rPr lang="en-US" sz="1600" dirty="0" err="1">
                <a:solidFill>
                  <a:srgbClr val="FF00FF"/>
                </a:solidFill>
                <a:latin typeface="Consolas" pitchFamily="49" charset="0"/>
                <a:cs typeface="Consolas" pitchFamily="49" charset="0"/>
              </a:rPr>
              <a:t>threadIdx</a:t>
            </a:r>
            <a:r>
              <a:rPr lang="en-US" sz="1600" dirty="0" err="1">
                <a:solidFill>
                  <a:prstClr val="black"/>
                </a:solidFill>
                <a:latin typeface="Consolas" pitchFamily="49" charset="0"/>
                <a:cs typeface="Consolas" pitchFamily="49" charset="0"/>
              </a:rPr>
              <a:t>.x</a:t>
            </a:r>
            <a:r>
              <a:rPr lang="en-US" sz="1600" dirty="0">
                <a:solidFill>
                  <a:prstClr val="black"/>
                </a:solidFill>
                <a:latin typeface="Consolas" pitchFamily="49" charset="0"/>
                <a:cs typeface="Consolas" pitchFamily="49" charset="0"/>
              </a:rPr>
              <a:t>;</a:t>
            </a:r>
          </a:p>
          <a:p>
            <a:r>
              <a:rPr lang="fr-FR" sz="1600" dirty="0">
                <a:solidFill>
                  <a:prstClr val="black"/>
                </a:solidFill>
                <a:latin typeface="Consolas" pitchFamily="49" charset="0"/>
                <a:cs typeface="Consolas" pitchFamily="49" charset="0"/>
              </a:rPr>
              <a:t>    </a:t>
            </a:r>
            <a:r>
              <a:rPr lang="fr-FR" sz="1600" dirty="0">
                <a:solidFill>
                  <a:srgbClr val="0000FF"/>
                </a:solidFill>
                <a:latin typeface="Consolas" pitchFamily="49" charset="0"/>
                <a:cs typeface="Consolas" pitchFamily="49" charset="0"/>
              </a:rPr>
              <a:t>int</a:t>
            </a:r>
            <a:r>
              <a:rPr lang="fr-FR" sz="1600" dirty="0">
                <a:solidFill>
                  <a:prstClr val="black"/>
                </a:solidFill>
                <a:latin typeface="Consolas" pitchFamily="49" charset="0"/>
                <a:cs typeface="Consolas" pitchFamily="49" charset="0"/>
              </a:rPr>
              <a:t> pout = 0, pin = 1;</a:t>
            </a:r>
          </a:p>
          <a:p>
            <a:r>
              <a:rPr lang="en-US" sz="1600" dirty="0">
                <a:solidFill>
                  <a:prstClr val="black"/>
                </a:solidFill>
                <a:latin typeface="Consolas" pitchFamily="49" charset="0"/>
                <a:cs typeface="Consolas" pitchFamily="49" charset="0"/>
              </a:rPr>
              <a:t>    </a:t>
            </a:r>
            <a:r>
              <a:rPr lang="en-US" sz="1600" dirty="0">
                <a:solidFill>
                  <a:srgbClr val="008000"/>
                </a:solidFill>
                <a:latin typeface="Consolas" pitchFamily="49" charset="0"/>
                <a:cs typeface="Consolas" pitchFamily="49" charset="0"/>
              </a:rPr>
              <a:t>// load input into shared memory. </a:t>
            </a:r>
          </a:p>
          <a:p>
            <a:r>
              <a:rPr lang="en-US" sz="1600" dirty="0">
                <a:solidFill>
                  <a:prstClr val="black"/>
                </a:solidFill>
                <a:latin typeface="Consolas" pitchFamily="49" charset="0"/>
                <a:cs typeface="Consolas" pitchFamily="49" charset="0"/>
              </a:rPr>
              <a:t>    </a:t>
            </a:r>
            <a:r>
              <a:rPr lang="en-US" sz="1600" dirty="0">
                <a:solidFill>
                  <a:srgbClr val="008000"/>
                </a:solidFill>
                <a:latin typeface="Consolas" pitchFamily="49" charset="0"/>
                <a:cs typeface="Consolas" pitchFamily="49" charset="0"/>
              </a:rPr>
              <a:t>// **exclusive** scan: shift right by one element and set first output to 0</a:t>
            </a:r>
          </a:p>
          <a:p>
            <a:r>
              <a:rPr lang="en-US" sz="1600" dirty="0">
                <a:solidFill>
                  <a:prstClr val="black"/>
                </a:solidFill>
                <a:latin typeface="Consolas" pitchFamily="49" charset="0"/>
                <a:cs typeface="Consolas" pitchFamily="49" charset="0"/>
              </a:rPr>
              <a:t>    temp[</a:t>
            </a:r>
            <a:r>
              <a:rPr lang="en-US" sz="1600" dirty="0" err="1">
                <a:solidFill>
                  <a:prstClr val="black"/>
                </a:solidFill>
                <a:latin typeface="Consolas" pitchFamily="49" charset="0"/>
                <a:cs typeface="Consolas" pitchFamily="49" charset="0"/>
              </a:rPr>
              <a:t>thid</a:t>
            </a:r>
            <a:r>
              <a:rPr lang="en-US" sz="1600" dirty="0">
                <a:solidFill>
                  <a:prstClr val="black"/>
                </a:solidFill>
                <a:latin typeface="Consolas" pitchFamily="49" charset="0"/>
                <a:cs typeface="Consolas" pitchFamily="49" charset="0"/>
              </a:rPr>
              <a:t>] = (</a:t>
            </a:r>
            <a:r>
              <a:rPr lang="en-US" sz="1600" dirty="0" err="1">
                <a:solidFill>
                  <a:prstClr val="black"/>
                </a:solidFill>
                <a:latin typeface="Consolas" pitchFamily="49" charset="0"/>
                <a:cs typeface="Consolas" pitchFamily="49" charset="0"/>
              </a:rPr>
              <a:t>thid</a:t>
            </a:r>
            <a:r>
              <a:rPr lang="en-US" sz="1600" dirty="0">
                <a:solidFill>
                  <a:prstClr val="black"/>
                </a:solidFill>
                <a:latin typeface="Consolas" pitchFamily="49" charset="0"/>
                <a:cs typeface="Consolas" pitchFamily="49" charset="0"/>
              </a:rPr>
              <a:t> == 0) ? 0: </a:t>
            </a:r>
            <a:r>
              <a:rPr lang="en-US" sz="1600" dirty="0" err="1">
                <a:solidFill>
                  <a:prstClr val="black"/>
                </a:solidFill>
                <a:latin typeface="Consolas" pitchFamily="49" charset="0"/>
                <a:cs typeface="Consolas" pitchFamily="49" charset="0"/>
              </a:rPr>
              <a:t>g_idata</a:t>
            </a:r>
            <a:r>
              <a:rPr lang="en-US" sz="1600" dirty="0">
                <a:solidFill>
                  <a:prstClr val="black"/>
                </a:solidFill>
                <a:latin typeface="Consolas" pitchFamily="49" charset="0"/>
                <a:cs typeface="Consolas" pitchFamily="49" charset="0"/>
              </a:rPr>
              <a:t>[thid-1];</a:t>
            </a:r>
          </a:p>
          <a:p>
            <a:r>
              <a:rPr lang="en-US" sz="1600" dirty="0">
                <a:solidFill>
                  <a:prstClr val="black"/>
                </a:solidFill>
                <a:latin typeface="Consolas" pitchFamily="49" charset="0"/>
                <a:cs typeface="Consolas" pitchFamily="49" charset="0"/>
              </a:rPr>
              <a:t>    </a:t>
            </a:r>
            <a:r>
              <a:rPr lang="en-US" sz="1600" dirty="0">
                <a:solidFill>
                  <a:srgbClr val="FF00FF"/>
                </a:solidFill>
                <a:latin typeface="Consolas" pitchFamily="49" charset="0"/>
                <a:cs typeface="Consolas" pitchFamily="49" charset="0"/>
              </a:rPr>
              <a:t>__</a:t>
            </a:r>
            <a:r>
              <a:rPr lang="en-US" sz="1600" dirty="0" err="1">
                <a:solidFill>
                  <a:srgbClr val="FF00FF"/>
                </a:solidFill>
                <a:latin typeface="Consolas" pitchFamily="49" charset="0"/>
                <a:cs typeface="Consolas" pitchFamily="49" charset="0"/>
              </a:rPr>
              <a:t>syncthreads</a:t>
            </a:r>
            <a:r>
              <a:rPr lang="en-US" sz="1600" dirty="0">
                <a:solidFill>
                  <a:prstClr val="black"/>
                </a:solidFill>
                <a:latin typeface="Consolas" pitchFamily="49" charset="0"/>
                <a:cs typeface="Consolas" pitchFamily="49" charset="0"/>
              </a:rPr>
              <a:t>();</a:t>
            </a:r>
          </a:p>
          <a:p>
            <a:endParaRPr lang="en-US" sz="1600" dirty="0">
              <a:solidFill>
                <a:prstClr val="black"/>
              </a:solidFill>
              <a:latin typeface="Consolas" pitchFamily="49" charset="0"/>
              <a:cs typeface="Consolas" pitchFamily="49" charset="0"/>
            </a:endParaRPr>
          </a:p>
          <a:p>
            <a:r>
              <a:rPr lang="en-US" sz="1600" dirty="0">
                <a:solidFill>
                  <a:prstClr val="black"/>
                </a:solidFill>
                <a:latin typeface="Consolas" pitchFamily="49" charset="0"/>
                <a:cs typeface="Consolas" pitchFamily="49" charset="0"/>
              </a:rPr>
              <a:t>    </a:t>
            </a:r>
            <a:r>
              <a:rPr lang="en-US" sz="1600" dirty="0">
                <a:solidFill>
                  <a:srgbClr val="0000FF"/>
                </a:solidFill>
                <a:latin typeface="Consolas" pitchFamily="49" charset="0"/>
                <a:cs typeface="Consolas" pitchFamily="49" charset="0"/>
              </a:rPr>
              <a:t>for</a:t>
            </a:r>
            <a:r>
              <a:rPr lang="en-US" sz="1600" dirty="0">
                <a:solidFill>
                  <a:prstClr val="black"/>
                </a:solidFill>
                <a:latin typeface="Consolas" pitchFamily="49" charset="0"/>
                <a:cs typeface="Consolas" pitchFamily="49" charset="0"/>
              </a:rPr>
              <a:t>( </a:t>
            </a:r>
            <a:r>
              <a:rPr lang="en-US" sz="1600" dirty="0">
                <a:solidFill>
                  <a:srgbClr val="0000FF"/>
                </a:solidFill>
                <a:latin typeface="Consolas" pitchFamily="49" charset="0"/>
                <a:cs typeface="Consolas" pitchFamily="49" charset="0"/>
              </a:rPr>
              <a:t>int</a:t>
            </a:r>
            <a:r>
              <a:rPr lang="en-US" sz="1600" dirty="0">
                <a:solidFill>
                  <a:prstClr val="black"/>
                </a:solidFill>
                <a:latin typeface="Consolas" pitchFamily="49" charset="0"/>
                <a:cs typeface="Consolas" pitchFamily="49" charset="0"/>
              </a:rPr>
              <a:t> offset = 1; offset&lt;n; offset </a:t>
            </a:r>
            <a:r>
              <a:rPr lang="en-US" sz="1600" dirty="0" smtClean="0">
                <a:solidFill>
                  <a:prstClr val="black"/>
                </a:solidFill>
                <a:latin typeface="Consolas" pitchFamily="49" charset="0"/>
                <a:cs typeface="Consolas" pitchFamily="49" charset="0"/>
              </a:rPr>
              <a:t>*= 2 </a:t>
            </a:r>
            <a:r>
              <a:rPr lang="en-US" sz="1600" dirty="0">
                <a:solidFill>
                  <a:prstClr val="black"/>
                </a:solidFill>
                <a:latin typeface="Consolas" pitchFamily="49" charset="0"/>
                <a:cs typeface="Consolas" pitchFamily="49" charset="0"/>
              </a:rPr>
              <a:t>) {</a:t>
            </a:r>
          </a:p>
          <a:p>
            <a:r>
              <a:rPr lang="fr-FR" sz="1600" dirty="0">
                <a:solidFill>
                  <a:prstClr val="black"/>
                </a:solidFill>
                <a:latin typeface="Consolas" pitchFamily="49" charset="0"/>
                <a:cs typeface="Consolas" pitchFamily="49" charset="0"/>
              </a:rPr>
              <a:t>        pout = 1 - pout; </a:t>
            </a:r>
            <a:r>
              <a:rPr lang="fr-FR" sz="1600" dirty="0">
                <a:solidFill>
                  <a:srgbClr val="008000"/>
                </a:solidFill>
                <a:latin typeface="Consolas" pitchFamily="49" charset="0"/>
                <a:cs typeface="Consolas" pitchFamily="49" charset="0"/>
              </a:rPr>
              <a:t>// swap double buffer indices</a:t>
            </a:r>
          </a:p>
          <a:p>
            <a:r>
              <a:rPr lang="en-US" sz="1600" dirty="0">
                <a:solidFill>
                  <a:prstClr val="black"/>
                </a:solidFill>
                <a:latin typeface="Consolas" pitchFamily="49" charset="0"/>
                <a:cs typeface="Consolas" pitchFamily="49" charset="0"/>
              </a:rPr>
              <a:t>        pin  = 1 - pout;</a:t>
            </a:r>
          </a:p>
          <a:p>
            <a:endParaRPr lang="en-US" sz="1600" dirty="0">
              <a:solidFill>
                <a:prstClr val="black"/>
              </a:solidFill>
              <a:latin typeface="Consolas" pitchFamily="49" charset="0"/>
              <a:cs typeface="Consolas" pitchFamily="49" charset="0"/>
            </a:endParaRPr>
          </a:p>
          <a:p>
            <a:r>
              <a:rPr lang="en-US" sz="1600" dirty="0">
                <a:solidFill>
                  <a:prstClr val="black"/>
                </a:solidFill>
                <a:latin typeface="Consolas" pitchFamily="49" charset="0"/>
                <a:cs typeface="Consolas" pitchFamily="49" charset="0"/>
              </a:rPr>
              <a:t>        </a:t>
            </a:r>
            <a:r>
              <a:rPr lang="en-US" sz="1600" dirty="0">
                <a:solidFill>
                  <a:srgbClr val="0000FF"/>
                </a:solidFill>
                <a:latin typeface="Consolas" pitchFamily="49" charset="0"/>
                <a:cs typeface="Consolas" pitchFamily="49" charset="0"/>
              </a:rPr>
              <a:t>if</a:t>
            </a:r>
            <a:r>
              <a:rPr lang="en-US" sz="1600" dirty="0">
                <a:solidFill>
                  <a:prstClr val="black"/>
                </a:solidFill>
                <a:latin typeface="Consolas" pitchFamily="49" charset="0"/>
                <a:cs typeface="Consolas" pitchFamily="49" charset="0"/>
              </a:rPr>
              <a:t> (</a:t>
            </a:r>
            <a:r>
              <a:rPr lang="en-US" sz="1600" dirty="0" err="1">
                <a:solidFill>
                  <a:prstClr val="black"/>
                </a:solidFill>
                <a:latin typeface="Consolas" pitchFamily="49" charset="0"/>
                <a:cs typeface="Consolas" pitchFamily="49" charset="0"/>
              </a:rPr>
              <a:t>thid</a:t>
            </a:r>
            <a:r>
              <a:rPr lang="en-US" sz="1600" dirty="0">
                <a:solidFill>
                  <a:prstClr val="black"/>
                </a:solidFill>
                <a:latin typeface="Consolas" pitchFamily="49" charset="0"/>
                <a:cs typeface="Consolas" pitchFamily="49" charset="0"/>
              </a:rPr>
              <a:t> &gt;= offset)</a:t>
            </a:r>
          </a:p>
          <a:p>
            <a:r>
              <a:rPr lang="en-US" sz="1600" dirty="0">
                <a:solidFill>
                  <a:prstClr val="black"/>
                </a:solidFill>
                <a:latin typeface="Consolas" pitchFamily="49" charset="0"/>
                <a:cs typeface="Consolas" pitchFamily="49" charset="0"/>
              </a:rPr>
              <a:t>            temp[pout*</a:t>
            </a:r>
            <a:r>
              <a:rPr lang="en-US" sz="1600" dirty="0" err="1">
                <a:solidFill>
                  <a:prstClr val="black"/>
                </a:solidFill>
                <a:latin typeface="Consolas" pitchFamily="49" charset="0"/>
                <a:cs typeface="Consolas" pitchFamily="49" charset="0"/>
              </a:rPr>
              <a:t>n+thid</a:t>
            </a:r>
            <a:r>
              <a:rPr lang="en-US" sz="1600" dirty="0">
                <a:solidFill>
                  <a:prstClr val="black"/>
                </a:solidFill>
                <a:latin typeface="Consolas" pitchFamily="49" charset="0"/>
                <a:cs typeface="Consolas" pitchFamily="49" charset="0"/>
              </a:rPr>
              <a:t>] = temp[pin*</a:t>
            </a:r>
            <a:r>
              <a:rPr lang="en-US" sz="1600" dirty="0" err="1">
                <a:solidFill>
                  <a:prstClr val="black"/>
                </a:solidFill>
                <a:latin typeface="Consolas" pitchFamily="49" charset="0"/>
                <a:cs typeface="Consolas" pitchFamily="49" charset="0"/>
              </a:rPr>
              <a:t>n+thid</a:t>
            </a:r>
            <a:r>
              <a:rPr lang="en-US" sz="1600" dirty="0">
                <a:solidFill>
                  <a:prstClr val="black"/>
                </a:solidFill>
                <a:latin typeface="Consolas" pitchFamily="49" charset="0"/>
                <a:cs typeface="Consolas" pitchFamily="49" charset="0"/>
              </a:rPr>
              <a:t>] + temp[pin*</a:t>
            </a:r>
            <a:r>
              <a:rPr lang="en-US" sz="1600" dirty="0" err="1">
                <a:solidFill>
                  <a:prstClr val="black"/>
                </a:solidFill>
                <a:latin typeface="Consolas" pitchFamily="49" charset="0"/>
                <a:cs typeface="Consolas" pitchFamily="49" charset="0"/>
              </a:rPr>
              <a:t>n+thid</a:t>
            </a:r>
            <a:r>
              <a:rPr lang="en-US" sz="1600" dirty="0">
                <a:solidFill>
                  <a:prstClr val="black"/>
                </a:solidFill>
                <a:latin typeface="Consolas" pitchFamily="49" charset="0"/>
                <a:cs typeface="Consolas" pitchFamily="49" charset="0"/>
              </a:rPr>
              <a:t> - offset];</a:t>
            </a:r>
          </a:p>
          <a:p>
            <a:r>
              <a:rPr lang="en-US" sz="1600" dirty="0">
                <a:solidFill>
                  <a:prstClr val="black"/>
                </a:solidFill>
                <a:latin typeface="Consolas" pitchFamily="49" charset="0"/>
                <a:cs typeface="Consolas" pitchFamily="49" charset="0"/>
              </a:rPr>
              <a:t>	  </a:t>
            </a:r>
            <a:r>
              <a:rPr lang="en-US" sz="1600" dirty="0">
                <a:solidFill>
                  <a:srgbClr val="0000FF"/>
                </a:solidFill>
                <a:latin typeface="Consolas" pitchFamily="49" charset="0"/>
                <a:cs typeface="Consolas" pitchFamily="49" charset="0"/>
              </a:rPr>
              <a:t>else</a:t>
            </a:r>
          </a:p>
          <a:p>
            <a:r>
              <a:rPr lang="en-US" sz="1600" dirty="0">
                <a:solidFill>
                  <a:prstClr val="black"/>
                </a:solidFill>
                <a:latin typeface="Consolas" pitchFamily="49" charset="0"/>
                <a:cs typeface="Consolas" pitchFamily="49" charset="0"/>
              </a:rPr>
              <a:t>            temp[pout*</a:t>
            </a:r>
            <a:r>
              <a:rPr lang="en-US" sz="1600" dirty="0" err="1">
                <a:solidFill>
                  <a:prstClr val="black"/>
                </a:solidFill>
                <a:latin typeface="Consolas" pitchFamily="49" charset="0"/>
                <a:cs typeface="Consolas" pitchFamily="49" charset="0"/>
              </a:rPr>
              <a:t>n+thid</a:t>
            </a:r>
            <a:r>
              <a:rPr lang="en-US" sz="1600" dirty="0">
                <a:solidFill>
                  <a:prstClr val="black"/>
                </a:solidFill>
                <a:latin typeface="Consolas" pitchFamily="49" charset="0"/>
                <a:cs typeface="Consolas" pitchFamily="49" charset="0"/>
              </a:rPr>
              <a:t>] = temp[pin*</a:t>
            </a:r>
            <a:r>
              <a:rPr lang="en-US" sz="1600" dirty="0" err="1">
                <a:solidFill>
                  <a:prstClr val="black"/>
                </a:solidFill>
                <a:latin typeface="Consolas" pitchFamily="49" charset="0"/>
                <a:cs typeface="Consolas" pitchFamily="49" charset="0"/>
              </a:rPr>
              <a:t>n+thid</a:t>
            </a:r>
            <a:r>
              <a:rPr lang="en-US" sz="1600" dirty="0">
                <a:solidFill>
                  <a:prstClr val="black"/>
                </a:solidFill>
                <a:latin typeface="Consolas" pitchFamily="49" charset="0"/>
                <a:cs typeface="Consolas" pitchFamily="49" charset="0"/>
              </a:rPr>
              <a:t>];</a:t>
            </a:r>
          </a:p>
          <a:p>
            <a:endParaRPr lang="en-US" sz="1600" dirty="0">
              <a:solidFill>
                <a:prstClr val="black"/>
              </a:solidFill>
              <a:latin typeface="Consolas" pitchFamily="49" charset="0"/>
              <a:cs typeface="Consolas" pitchFamily="49" charset="0"/>
            </a:endParaRPr>
          </a:p>
          <a:p>
            <a:r>
              <a:rPr lang="en-US" sz="1600" dirty="0">
                <a:solidFill>
                  <a:prstClr val="black"/>
                </a:solidFill>
                <a:latin typeface="Consolas" pitchFamily="49" charset="0"/>
                <a:cs typeface="Consolas" pitchFamily="49" charset="0"/>
              </a:rPr>
              <a:t>        </a:t>
            </a:r>
            <a:r>
              <a:rPr lang="en-US" sz="1600" dirty="0">
                <a:solidFill>
                  <a:srgbClr val="FF00FF"/>
                </a:solidFill>
                <a:latin typeface="Consolas" pitchFamily="49" charset="0"/>
                <a:cs typeface="Consolas" pitchFamily="49" charset="0"/>
              </a:rPr>
              <a:t>__</a:t>
            </a:r>
            <a:r>
              <a:rPr lang="en-US" sz="1600" dirty="0" err="1">
                <a:solidFill>
                  <a:srgbClr val="FF00FF"/>
                </a:solidFill>
                <a:latin typeface="Consolas" pitchFamily="49" charset="0"/>
                <a:cs typeface="Consolas" pitchFamily="49" charset="0"/>
              </a:rPr>
              <a:t>syncthreads</a:t>
            </a:r>
            <a:r>
              <a:rPr lang="en-US" sz="1600" dirty="0">
                <a:solidFill>
                  <a:prstClr val="black"/>
                </a:solidFill>
                <a:latin typeface="Consolas" pitchFamily="49" charset="0"/>
                <a:cs typeface="Consolas" pitchFamily="49" charset="0"/>
              </a:rPr>
              <a:t>(); </a:t>
            </a:r>
            <a:r>
              <a:rPr lang="en-US" sz="1600" dirty="0">
                <a:solidFill>
                  <a:srgbClr val="008000"/>
                </a:solidFill>
                <a:latin typeface="Consolas" pitchFamily="49" charset="0"/>
                <a:cs typeface="Consolas" pitchFamily="49" charset="0"/>
              </a:rPr>
              <a:t>// I need this here before I start next iteration </a:t>
            </a:r>
            <a:endParaRPr lang="en-US" sz="1600" dirty="0">
              <a:solidFill>
                <a:prstClr val="black"/>
              </a:solidFill>
              <a:latin typeface="Consolas" pitchFamily="49" charset="0"/>
              <a:cs typeface="Consolas" pitchFamily="49" charset="0"/>
            </a:endParaRPr>
          </a:p>
          <a:p>
            <a:r>
              <a:rPr lang="en-US" sz="1600" dirty="0">
                <a:solidFill>
                  <a:prstClr val="black"/>
                </a:solidFill>
                <a:latin typeface="Consolas" pitchFamily="49" charset="0"/>
                <a:cs typeface="Consolas" pitchFamily="49" charset="0"/>
              </a:rPr>
              <a:t>    }</a:t>
            </a:r>
          </a:p>
          <a:p>
            <a:r>
              <a:rPr lang="en-US" sz="1600" dirty="0">
                <a:solidFill>
                  <a:prstClr val="black"/>
                </a:solidFill>
                <a:latin typeface="Consolas" pitchFamily="49" charset="0"/>
                <a:cs typeface="Consolas" pitchFamily="49" charset="0"/>
              </a:rPr>
              <a:t>    </a:t>
            </a:r>
          </a:p>
          <a:p>
            <a:r>
              <a:rPr lang="en-US" sz="1600" dirty="0">
                <a:solidFill>
                  <a:prstClr val="black"/>
                </a:solidFill>
                <a:latin typeface="Consolas" pitchFamily="49" charset="0"/>
                <a:cs typeface="Consolas" pitchFamily="49" charset="0"/>
              </a:rPr>
              <a:t>    </a:t>
            </a:r>
            <a:r>
              <a:rPr lang="en-US" sz="1600" dirty="0" err="1">
                <a:solidFill>
                  <a:prstClr val="black"/>
                </a:solidFill>
                <a:latin typeface="Consolas" pitchFamily="49" charset="0"/>
                <a:cs typeface="Consolas" pitchFamily="49" charset="0"/>
              </a:rPr>
              <a:t>g_odata</a:t>
            </a:r>
            <a:r>
              <a:rPr lang="en-US" sz="1600" dirty="0">
                <a:solidFill>
                  <a:prstClr val="black"/>
                </a:solidFill>
                <a:latin typeface="Consolas" pitchFamily="49" charset="0"/>
                <a:cs typeface="Consolas" pitchFamily="49" charset="0"/>
              </a:rPr>
              <a:t>[</a:t>
            </a:r>
            <a:r>
              <a:rPr lang="en-US" sz="1600" dirty="0" err="1">
                <a:solidFill>
                  <a:prstClr val="black"/>
                </a:solidFill>
                <a:latin typeface="Consolas" pitchFamily="49" charset="0"/>
                <a:cs typeface="Consolas" pitchFamily="49" charset="0"/>
              </a:rPr>
              <a:t>thid</a:t>
            </a:r>
            <a:r>
              <a:rPr lang="en-US" sz="1600" dirty="0">
                <a:solidFill>
                  <a:prstClr val="black"/>
                </a:solidFill>
                <a:latin typeface="Consolas" pitchFamily="49" charset="0"/>
                <a:cs typeface="Consolas" pitchFamily="49" charset="0"/>
              </a:rPr>
              <a:t>] = temp[pout*</a:t>
            </a:r>
            <a:r>
              <a:rPr lang="en-US" sz="1600" dirty="0" err="1">
                <a:solidFill>
                  <a:prstClr val="black"/>
                </a:solidFill>
                <a:latin typeface="Consolas" pitchFamily="49" charset="0"/>
                <a:cs typeface="Consolas" pitchFamily="49" charset="0"/>
              </a:rPr>
              <a:t>n+thid</a:t>
            </a:r>
            <a:r>
              <a:rPr lang="en-US" sz="1600" dirty="0">
                <a:solidFill>
                  <a:prstClr val="black"/>
                </a:solidFill>
                <a:latin typeface="Consolas" pitchFamily="49" charset="0"/>
                <a:cs typeface="Consolas" pitchFamily="49" charset="0"/>
              </a:rPr>
              <a:t>]; </a:t>
            </a:r>
            <a:r>
              <a:rPr lang="en-US" sz="1600" dirty="0">
                <a:solidFill>
                  <a:srgbClr val="008000"/>
                </a:solidFill>
                <a:latin typeface="Consolas" pitchFamily="49" charset="0"/>
                <a:cs typeface="Consolas" pitchFamily="49" charset="0"/>
              </a:rPr>
              <a:t>// write output</a:t>
            </a:r>
          </a:p>
          <a:p>
            <a:r>
              <a:rPr lang="en-US" sz="1600" dirty="0">
                <a:solidFill>
                  <a:prstClr val="black"/>
                </a:solidFill>
                <a:latin typeface="Consolas" pitchFamily="49" charset="0"/>
                <a:cs typeface="Consolas" pitchFamily="49" charset="0"/>
              </a:rPr>
              <a:t>}</a:t>
            </a:r>
          </a:p>
        </p:txBody>
      </p:sp>
      <p:sp>
        <p:nvSpPr>
          <p:cNvPr id="1115138" name="Rectangle 2"/>
          <p:cNvSpPr>
            <a:spLocks noGrp="1" noChangeArrowheads="1"/>
          </p:cNvSpPr>
          <p:nvPr>
            <p:ph type="title"/>
          </p:nvPr>
        </p:nvSpPr>
        <p:spPr>
          <a:xfrm>
            <a:off x="0" y="0"/>
            <a:ext cx="12192000" cy="533400"/>
          </a:xfrm>
        </p:spPr>
        <p:txBody>
          <a:bodyPr>
            <a:normAutofit/>
          </a:bodyPr>
          <a:lstStyle/>
          <a:p>
            <a:r>
              <a:rPr lang="en-US" sz="3200" dirty="0" err="1"/>
              <a:t>Hillis</a:t>
            </a:r>
            <a:r>
              <a:rPr lang="en-US" sz="3200" dirty="0"/>
              <a:t> &amp; Steele: Kernel Function</a:t>
            </a: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2021060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7186" name="Rectangle 2"/>
          <p:cNvSpPr>
            <a:spLocks noGrp="1" noChangeArrowheads="1"/>
          </p:cNvSpPr>
          <p:nvPr>
            <p:ph type="title"/>
          </p:nvPr>
        </p:nvSpPr>
        <p:spPr/>
        <p:txBody>
          <a:bodyPr>
            <a:normAutofit/>
          </a:bodyPr>
          <a:lstStyle/>
          <a:p>
            <a:r>
              <a:rPr lang="en-US" sz="3200" dirty="0" err="1"/>
              <a:t>Hillis</a:t>
            </a:r>
            <a:r>
              <a:rPr lang="en-US" sz="3200" dirty="0"/>
              <a:t> &amp; Steele: Kernel Function, Quick Remarks</a:t>
            </a:r>
          </a:p>
        </p:txBody>
      </p:sp>
      <mc:AlternateContent xmlns:mc="http://schemas.openxmlformats.org/markup-compatibility/2006" xmlns:a14="http://schemas.microsoft.com/office/drawing/2010/main">
        <mc:Choice Requires="a14">
          <p:sp>
            <p:nvSpPr>
              <p:cNvPr id="1117187" name="Rectangle 3"/>
              <p:cNvSpPr>
                <a:spLocks noGrp="1" noChangeArrowheads="1"/>
              </p:cNvSpPr>
              <p:nvPr>
                <p:ph idx="1"/>
              </p:nvPr>
            </p:nvSpPr>
            <p:spPr/>
            <p:txBody>
              <a:bodyPr/>
              <a:lstStyle/>
              <a:p>
                <a:pPr lvl="2"/>
                <a:endParaRPr lang="en-US" dirty="0"/>
              </a:p>
              <a:p>
                <a:r>
                  <a:rPr lang="en-US" dirty="0"/>
                  <a:t>The kernel is very simple, which is good </a:t>
                </a:r>
              </a:p>
              <a:p>
                <a:pPr lvl="1"/>
                <a:endParaRPr lang="en-US" dirty="0"/>
              </a:p>
              <a:p>
                <a:pPr lvl="1"/>
                <a:endParaRPr lang="en-US" dirty="0"/>
              </a:p>
              <a:p>
                <a:r>
                  <a:rPr lang="en-US" dirty="0"/>
                  <a:t>Note the </a:t>
                </a:r>
                <a:r>
                  <a:rPr lang="en-US" dirty="0">
                    <a:latin typeface="Consolas" panose="020B0609020204030204" pitchFamily="49" charset="0"/>
                    <a:cs typeface="Consolas" panose="020B0609020204030204" pitchFamily="49" charset="0"/>
                  </a:rPr>
                  <a:t>pin</a:t>
                </a:r>
                <a:r>
                  <a:rPr lang="en-US" dirty="0"/>
                  <a:t>/</a:t>
                </a:r>
                <a:r>
                  <a:rPr lang="en-US" dirty="0">
                    <a:latin typeface="Consolas" panose="020B0609020204030204" pitchFamily="49" charset="0"/>
                    <a:cs typeface="Consolas" panose="020B0609020204030204" pitchFamily="49" charset="0"/>
                  </a:rPr>
                  <a:t>pout</a:t>
                </a:r>
                <a:r>
                  <a:rPr lang="en-US" dirty="0"/>
                  <a:t> trick that was used to alternate the destination buffer</a:t>
                </a:r>
              </a:p>
              <a:p>
                <a:pPr lvl="1"/>
                <a:endParaRPr lang="en-US" dirty="0"/>
              </a:p>
              <a:p>
                <a:pPr lvl="1"/>
                <a:endParaRPr lang="en-US" dirty="0"/>
              </a:p>
              <a:p>
                <a14:m>
                  <m:oMath xmlns:m="http://schemas.openxmlformats.org/officeDocument/2006/math">
                    <m:r>
                      <a:rPr lang="en-US" i="1">
                        <a:latin typeface="Cambria Math" panose="02040503050406030204" pitchFamily="18" charset="0"/>
                      </a:rPr>
                      <m:t>𝑂</m:t>
                    </m:r>
                    <m:r>
                      <a:rPr lang="en-US" i="1">
                        <a:latin typeface="Cambria Math" panose="02040503050406030204" pitchFamily="18" charset="0"/>
                      </a:rPr>
                      <m:t>(</m:t>
                    </m:r>
                    <m:r>
                      <a:rPr lang="en-US" i="1">
                        <a:latin typeface="Cambria Math" panose="02040503050406030204" pitchFamily="18" charset="0"/>
                      </a:rPr>
                      <m:t>𝑁</m:t>
                    </m:r>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r>
                          <a:rPr lang="en-US" i="1">
                            <a:latin typeface="Cambria Math" panose="02040503050406030204" pitchFamily="18" charset="0"/>
                          </a:rPr>
                          <m:t>𝑁</m:t>
                        </m:r>
                      </m:e>
                    </m:func>
                    <m:r>
                      <a:rPr lang="en-US" i="1">
                        <a:latin typeface="Cambria Math" panose="02040503050406030204" pitchFamily="18" charset="0"/>
                      </a:rPr>
                      <m:t>)</m:t>
                    </m:r>
                  </m:oMath>
                </a14:m>
                <a:r>
                  <a:rPr lang="en-US" dirty="0"/>
                  <a:t> algorithm – significant overhead when </a:t>
                </a:r>
                <a14:m>
                  <m:oMath xmlns:m="http://schemas.openxmlformats.org/officeDocument/2006/math">
                    <m:r>
                      <a:rPr lang="en-US" i="1" dirty="0">
                        <a:latin typeface="Cambria Math" panose="02040503050406030204" pitchFamily="18" charset="0"/>
                      </a:rPr>
                      <m:t>𝑁</m:t>
                    </m:r>
                  </m:oMath>
                </a14:m>
                <a:r>
                  <a:rPr lang="en-US" dirty="0"/>
                  <a:t> gets large</a:t>
                </a:r>
              </a:p>
              <a:p>
                <a:pPr lvl="1"/>
                <a:endParaRPr lang="en-US" dirty="0"/>
              </a:p>
              <a:p>
                <a:pPr lvl="1"/>
                <a:endParaRPr lang="en-US" dirty="0"/>
              </a:p>
              <a:p>
                <a:r>
                  <a:rPr lang="en-US" dirty="0"/>
                  <a:t>The kernel only works when the entire array is processed by one block</a:t>
                </a:r>
              </a:p>
              <a:p>
                <a:pPr lvl="2"/>
                <a:r>
                  <a:rPr lang="en-US" sz="1900" dirty="0"/>
                  <a:t>One block in CUDA has at the most 1024 threads</a:t>
                </a:r>
              </a:p>
              <a:p>
                <a:pPr lvl="2"/>
                <a:r>
                  <a:rPr lang="en-US" sz="1900" dirty="0"/>
                  <a:t>In this setup we cannot handle yet 16 million entries, which is what your assignment will call for</a:t>
                </a:r>
              </a:p>
            </p:txBody>
          </p:sp>
        </mc:Choice>
        <mc:Fallback xmlns="">
          <p:sp>
            <p:nvSpPr>
              <p:cNvPr id="1117187" name="Rectangle 3"/>
              <p:cNvSpPr>
                <a:spLocks noGrp="1" noRot="1" noChangeAspect="1" noMove="1" noResize="1" noEditPoints="1" noAdjustHandles="1" noChangeArrowheads="1" noChangeShapeType="1" noTextEdit="1"/>
              </p:cNvSpPr>
              <p:nvPr>
                <p:ph idx="1"/>
              </p:nvPr>
            </p:nvSpPr>
            <p:spPr>
              <a:blipFill>
                <a:blip r:embed="rId3"/>
                <a:stretch>
                  <a:fillRect l="-663" b="-123"/>
                </a:stretch>
              </a:blipFill>
            </p:spPr>
            <p:txBody>
              <a:bodyPr/>
              <a:lstStyle/>
              <a:p>
                <a:r>
                  <a:rPr lang="en-US">
                    <a:noFill/>
                  </a:rPr>
                  <a:t> </a:t>
                </a:r>
              </a:p>
            </p:txBody>
          </p:sp>
        </mc:Fallback>
      </mc:AlternateContent>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261886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p:txBody>
          <a:bodyPr>
            <a:normAutofit/>
          </a:bodyPr>
          <a:lstStyle/>
          <a:p>
            <a:r>
              <a:rPr lang="en-US" sz="3100" dirty="0"/>
              <a:t>Parallel Scan Algorithm: Solution </a:t>
            </a:r>
            <a:r>
              <a:rPr lang="en-US" sz="3100" dirty="0">
                <a:solidFill>
                  <a:srgbClr val="FFC000"/>
                </a:solidFill>
              </a:rPr>
              <a:t>#2</a:t>
            </a:r>
            <a:r>
              <a:rPr lang="en-US" sz="3100" dirty="0"/>
              <a:t>: Harris-</a:t>
            </a:r>
            <a:r>
              <a:rPr lang="en-US" sz="3100" dirty="0" err="1"/>
              <a:t>Sengupta</a:t>
            </a:r>
            <a:r>
              <a:rPr lang="en-US" sz="3100" dirty="0"/>
              <a:t>-Owen  (2007)</a:t>
            </a:r>
          </a:p>
        </p:txBody>
      </p:sp>
      <p:sp>
        <p:nvSpPr>
          <p:cNvPr id="623619" name="Rectangle 3"/>
          <p:cNvSpPr>
            <a:spLocks noGrp="1" noChangeArrowheads="1"/>
          </p:cNvSpPr>
          <p:nvPr>
            <p:ph idx="1"/>
          </p:nvPr>
        </p:nvSpPr>
        <p:spPr/>
        <p:txBody>
          <a:bodyPr/>
          <a:lstStyle/>
          <a:p>
            <a:pPr marL="457200" indent="-457200"/>
            <a:endParaRPr lang="en-US" sz="2000" dirty="0"/>
          </a:p>
          <a:p>
            <a:pPr marL="457200" indent="-457200"/>
            <a:r>
              <a:rPr lang="en-US" sz="2000" dirty="0"/>
              <a:t>A common parallel algorithm pattern:</a:t>
            </a:r>
          </a:p>
          <a:p>
            <a:pPr marL="457200" indent="-457200" algn="ctr">
              <a:buNone/>
            </a:pPr>
            <a:r>
              <a:rPr lang="en-US" sz="2000" i="1" u="sng" dirty="0"/>
              <a:t>Balanced Trees</a:t>
            </a:r>
          </a:p>
          <a:p>
            <a:pPr marL="974725" lvl="1" indent="-403225"/>
            <a:r>
              <a:rPr lang="en-US" sz="1800" dirty="0"/>
              <a:t>Build a balanced binary tree on the input data and sweep it to the root and then back into the leaves</a:t>
            </a:r>
          </a:p>
          <a:p>
            <a:pPr marL="974725" lvl="1" indent="-403225"/>
            <a:r>
              <a:rPr lang="en-US" sz="1800" dirty="0"/>
              <a:t>Tree is not an actual data structure, but a concept to determine what each thread does at each step</a:t>
            </a:r>
          </a:p>
          <a:p>
            <a:pPr marL="974725" lvl="1" indent="-403225"/>
            <a:endParaRPr lang="en-US" sz="1800" dirty="0"/>
          </a:p>
          <a:p>
            <a:pPr marL="457200" indent="-457200"/>
            <a:endParaRPr lang="en-US" sz="2000" dirty="0"/>
          </a:p>
          <a:p>
            <a:pPr marL="457200" indent="-457200"/>
            <a:r>
              <a:rPr lang="en-US" sz="2000" dirty="0"/>
              <a:t>For scan:</a:t>
            </a:r>
          </a:p>
          <a:p>
            <a:pPr marL="974725" lvl="1" indent="-403225"/>
            <a:r>
              <a:rPr lang="en-US" sz="1800" dirty="0"/>
              <a:t>Traverse from leaves to root building partial sums at internal nodes in the tree</a:t>
            </a:r>
          </a:p>
          <a:p>
            <a:pPr marL="1431925" lvl="2" indent="-342900"/>
            <a:r>
              <a:rPr lang="en-US" sz="1700" dirty="0"/>
              <a:t>Root holds sum of all leaves </a:t>
            </a:r>
            <a:r>
              <a:rPr lang="en-US" sz="1700" dirty="0">
                <a:sym typeface="Symbol"/>
              </a:rPr>
              <a:t> nice, </a:t>
            </a:r>
            <a:r>
              <a:rPr lang="en-US" sz="1700" dirty="0"/>
              <a:t>this is a reduction algorithm</a:t>
            </a:r>
          </a:p>
          <a:p>
            <a:pPr marL="974725" lvl="1" indent="-403225"/>
            <a:r>
              <a:rPr lang="en-US" sz="1800" dirty="0"/>
              <a:t>Traverse the tree back building the scan from the partial sums</a:t>
            </a:r>
          </a:p>
          <a:p>
            <a:pPr marL="1431925" lvl="2" indent="-342900"/>
            <a:r>
              <a:rPr lang="en-US" sz="1700" dirty="0"/>
              <a:t>Called down-sweep phase</a:t>
            </a:r>
          </a:p>
        </p:txBody>
      </p:sp>
      <p:sp>
        <p:nvSpPr>
          <p:cNvPr id="6" name="Slide Number Placeholder 3"/>
          <p:cNvSpPr txBox="1">
            <a:spLocks/>
          </p:cNvSpPr>
          <p:nvPr/>
        </p:nvSpPr>
        <p:spPr bwMode="auto">
          <a:xfrm>
            <a:off x="10134600" y="6553200"/>
            <a:ext cx="381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mn-lt"/>
                <a:ea typeface="+mn-ea"/>
                <a:cs typeface="+mn-cs"/>
              </a:defRPr>
            </a:lvl1pPr>
            <a:lvl2pPr marL="457200" algn="l" rtl="0" fontAlgn="base">
              <a:spcBef>
                <a:spcPct val="0"/>
              </a:spcBef>
              <a:spcAft>
                <a:spcPct val="0"/>
              </a:spcAft>
              <a:defRPr kern="1200">
                <a:solidFill>
                  <a:schemeClr val="tx1"/>
                </a:solidFill>
                <a:latin typeface="Times New Roman" pitchFamily="18" charset="0"/>
                <a:ea typeface="+mn-ea"/>
                <a:cs typeface="+mn-cs"/>
              </a:defRPr>
            </a:lvl2pPr>
            <a:lvl3pPr marL="914400" algn="l" rtl="0" fontAlgn="base">
              <a:spcBef>
                <a:spcPct val="0"/>
              </a:spcBef>
              <a:spcAft>
                <a:spcPct val="0"/>
              </a:spcAft>
              <a:defRPr kern="1200">
                <a:solidFill>
                  <a:schemeClr val="tx1"/>
                </a:solidFill>
                <a:latin typeface="Times New Roman" pitchFamily="18" charset="0"/>
                <a:ea typeface="+mn-ea"/>
                <a:cs typeface="+mn-cs"/>
              </a:defRPr>
            </a:lvl3pPr>
            <a:lvl4pPr marL="1371600" algn="l" rtl="0" fontAlgn="base">
              <a:spcBef>
                <a:spcPct val="0"/>
              </a:spcBef>
              <a:spcAft>
                <a:spcPct val="0"/>
              </a:spcAft>
              <a:defRPr kern="1200">
                <a:solidFill>
                  <a:schemeClr val="tx1"/>
                </a:solidFill>
                <a:latin typeface="Times New Roman" pitchFamily="18" charset="0"/>
                <a:ea typeface="+mn-ea"/>
                <a:cs typeface="+mn-cs"/>
              </a:defRPr>
            </a:lvl4pPr>
            <a:lvl5pPr marL="1828800" algn="l" rtl="0" fontAlgn="base">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a:lstStyle>
          <a:p>
            <a:fld id="{04A7C484-7E24-447E-8CB0-5149A4D34DEF}" type="slidenum">
              <a:rPr lang="en-US" altLang="en-US"/>
              <a:pPr/>
              <a:t>72</a:t>
            </a:fld>
            <a:endParaRPr lang="en-US" altLang="en-US" dirty="0"/>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31583918"/>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3330" name="Rectangle 2"/>
          <p:cNvSpPr>
            <a:spLocks noGrp="1" noChangeArrowheads="1"/>
          </p:cNvSpPr>
          <p:nvPr>
            <p:ph type="title"/>
          </p:nvPr>
        </p:nvSpPr>
        <p:spPr/>
        <p:txBody>
          <a:bodyPr>
            <a:normAutofit/>
          </a:bodyPr>
          <a:lstStyle/>
          <a:p>
            <a:r>
              <a:rPr lang="en-US" dirty="0"/>
              <a:t>Picture and Pseudocode: The Reduction </a:t>
            </a:r>
            <a:r>
              <a:rPr lang="en-US" dirty="0" smtClean="0"/>
              <a:t>Step (“sweep to root”)</a:t>
            </a:r>
            <a:endParaRPr lang="en-US" dirty="0"/>
          </a:p>
        </p:txBody>
      </p:sp>
      <p:sp>
        <p:nvSpPr>
          <p:cNvPr id="1123334" name="Rectangle 6"/>
          <p:cNvSpPr>
            <a:spLocks noChangeArrowheads="1"/>
          </p:cNvSpPr>
          <p:nvPr/>
        </p:nvSpPr>
        <p:spPr bwMode="auto">
          <a:xfrm>
            <a:off x="1524001" y="1977509"/>
            <a:ext cx="184731" cy="369332"/>
          </a:xfrm>
          <a:prstGeom prst="rect">
            <a:avLst/>
          </a:prstGeom>
          <a:noFill/>
          <a:ln w="9525">
            <a:noFill/>
            <a:miter lim="800000"/>
            <a:headEnd/>
            <a:tailEnd/>
          </a:ln>
          <a:effectLst/>
        </p:spPr>
        <p:txBody>
          <a:bodyPr wrap="none" anchor="ctr">
            <a:spAutoFit/>
          </a:bodyPr>
          <a:lstStyle/>
          <a:p>
            <a:endParaRPr lang="en-US"/>
          </a:p>
        </p:txBody>
      </p:sp>
      <p:graphicFrame>
        <p:nvGraphicFramePr>
          <p:cNvPr id="1123333" name="Object 5"/>
          <p:cNvGraphicFramePr>
            <a:graphicFrameLocks noChangeAspect="1"/>
          </p:cNvGraphicFramePr>
          <p:nvPr>
            <p:extLst/>
          </p:nvPr>
        </p:nvGraphicFramePr>
        <p:xfrm>
          <a:off x="1752601" y="1752600"/>
          <a:ext cx="5248275" cy="2533650"/>
        </p:xfrm>
        <a:graphic>
          <a:graphicData uri="http://schemas.openxmlformats.org/presentationml/2006/ole">
            <mc:AlternateContent xmlns:mc="http://schemas.openxmlformats.org/markup-compatibility/2006">
              <mc:Choice xmlns:v="urn:schemas-microsoft-com:vml" Requires="v">
                <p:oleObj spid="_x0000_s5122" name="Visio" r:id="rId4" imgW="7888752" imgH="3814701" progId="Visio.Drawing.11">
                  <p:embed/>
                </p:oleObj>
              </mc:Choice>
              <mc:Fallback>
                <p:oleObj name="Visio" r:id="rId4" imgW="7888752" imgH="3814701" progId="Visio.Drawing.11">
                  <p:embed/>
                  <p:pic>
                    <p:nvPicPr>
                      <p:cNvPr id="1123333" name="Object 5"/>
                      <p:cNvPicPr>
                        <a:picLocks noChangeAspect="1" noChangeArrowheads="1"/>
                      </p:cNvPicPr>
                      <p:nvPr/>
                    </p:nvPicPr>
                    <p:blipFill>
                      <a:blip r:embed="rId5"/>
                      <a:srcRect/>
                      <a:stretch>
                        <a:fillRect/>
                      </a:stretch>
                    </p:blipFill>
                    <p:spPr bwMode="auto">
                      <a:xfrm>
                        <a:off x="1752601" y="1752600"/>
                        <a:ext cx="5248275" cy="2533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3338" name="Rectangle 10"/>
          <p:cNvSpPr>
            <a:spLocks noChangeArrowheads="1"/>
          </p:cNvSpPr>
          <p:nvPr/>
        </p:nvSpPr>
        <p:spPr bwMode="auto">
          <a:xfrm>
            <a:off x="8181976" y="1978025"/>
            <a:ext cx="2028825" cy="2492990"/>
          </a:xfrm>
          <a:prstGeom prst="rect">
            <a:avLst/>
          </a:prstGeom>
          <a:solidFill>
            <a:srgbClr val="EAEAEA"/>
          </a:solidFill>
          <a:ln w="12700">
            <a:solidFill>
              <a:schemeClr val="tx1"/>
            </a:solidFill>
            <a:miter lim="800000"/>
            <a:headEnd/>
            <a:tailEnd/>
          </a:ln>
          <a:effectLst/>
        </p:spPr>
        <p:txBody>
          <a:bodyPr>
            <a:spAutoFit/>
          </a:bodyPr>
          <a:lstStyle/>
          <a:p>
            <a:r>
              <a:rPr lang="en-US" dirty="0">
                <a:solidFill>
                  <a:srgbClr val="C00000"/>
                </a:solidFill>
                <a:latin typeface="Lucida Console" pitchFamily="49" charset="0"/>
              </a:rPr>
              <a:t>j</a:t>
            </a:r>
            <a:r>
              <a:rPr lang="en-US" sz="2400" dirty="0">
                <a:solidFill>
                  <a:srgbClr val="C00000"/>
                </a:solidFill>
              </a:rPr>
              <a:t>·</a:t>
            </a:r>
            <a:r>
              <a:rPr lang="en-US" dirty="0">
                <a:solidFill>
                  <a:srgbClr val="C00000"/>
                </a:solidFill>
                <a:latin typeface="Lucida Console" pitchFamily="49" charset="0"/>
              </a:rPr>
              <a:t>2</a:t>
            </a:r>
            <a:r>
              <a:rPr lang="en-US" baseline="30000" dirty="0">
                <a:solidFill>
                  <a:srgbClr val="C00000"/>
                </a:solidFill>
                <a:latin typeface="Lucida Console" pitchFamily="49" charset="0"/>
              </a:rPr>
              <a:t>k+1</a:t>
            </a:r>
            <a:r>
              <a:rPr lang="en-US" dirty="0">
                <a:solidFill>
                  <a:srgbClr val="C00000"/>
                </a:solidFill>
                <a:latin typeface="Lucida Console" pitchFamily="49" charset="0"/>
              </a:rPr>
              <a:t>-1</a:t>
            </a:r>
            <a:r>
              <a:rPr lang="sv-SE" dirty="0"/>
              <a:t> =</a:t>
            </a:r>
          </a:p>
          <a:p>
            <a:r>
              <a:rPr lang="sv-SE" dirty="0"/>
              <a:t>     1     3     5     7</a:t>
            </a:r>
          </a:p>
          <a:p>
            <a:r>
              <a:rPr lang="sv-SE" dirty="0"/>
              <a:t>     3     7    -1    -1</a:t>
            </a:r>
          </a:p>
          <a:p>
            <a:r>
              <a:rPr lang="sv-SE" dirty="0"/>
              <a:t>     7    -1    -1    -1</a:t>
            </a:r>
          </a:p>
          <a:p>
            <a:r>
              <a:rPr lang="en-US" dirty="0">
                <a:solidFill>
                  <a:srgbClr val="C00000"/>
                </a:solidFill>
                <a:latin typeface="Lucida Console" pitchFamily="49" charset="0"/>
              </a:rPr>
              <a:t>j</a:t>
            </a:r>
            <a:r>
              <a:rPr lang="en-US" sz="2400" dirty="0">
                <a:solidFill>
                  <a:srgbClr val="C00000"/>
                </a:solidFill>
              </a:rPr>
              <a:t>·</a:t>
            </a:r>
            <a:r>
              <a:rPr lang="en-US" dirty="0">
                <a:solidFill>
                  <a:srgbClr val="C00000"/>
                </a:solidFill>
                <a:latin typeface="Lucida Console" pitchFamily="49" charset="0"/>
              </a:rPr>
              <a:t>2</a:t>
            </a:r>
            <a:r>
              <a:rPr lang="en-US" baseline="30000" dirty="0">
                <a:solidFill>
                  <a:srgbClr val="C00000"/>
                </a:solidFill>
                <a:latin typeface="Lucida Console" pitchFamily="49" charset="0"/>
              </a:rPr>
              <a:t>k+1</a:t>
            </a:r>
            <a:r>
              <a:rPr lang="en-US" dirty="0">
                <a:solidFill>
                  <a:srgbClr val="C00000"/>
                </a:solidFill>
                <a:latin typeface="Lucida Console" pitchFamily="49" charset="0"/>
              </a:rPr>
              <a:t>-2</a:t>
            </a:r>
            <a:r>
              <a:rPr lang="en-US" baseline="30000" dirty="0">
                <a:solidFill>
                  <a:srgbClr val="C00000"/>
                </a:solidFill>
                <a:latin typeface="Lucida Console" pitchFamily="49" charset="0"/>
              </a:rPr>
              <a:t>k</a:t>
            </a:r>
            <a:r>
              <a:rPr lang="en-US" dirty="0">
                <a:solidFill>
                  <a:srgbClr val="C00000"/>
                </a:solidFill>
                <a:latin typeface="Lucida Console" pitchFamily="49" charset="0"/>
              </a:rPr>
              <a:t>-1</a:t>
            </a:r>
            <a:r>
              <a:rPr lang="sv-SE" dirty="0"/>
              <a:t> =</a:t>
            </a:r>
          </a:p>
          <a:p>
            <a:r>
              <a:rPr lang="sv-SE" dirty="0"/>
              <a:t>     0     2     4     6</a:t>
            </a:r>
          </a:p>
          <a:p>
            <a:r>
              <a:rPr lang="sv-SE" dirty="0"/>
              <a:t>     1     5    -1    -1</a:t>
            </a:r>
          </a:p>
          <a:p>
            <a:r>
              <a:rPr lang="sv-SE" dirty="0"/>
              <a:t>     3    -1    -1    -1</a:t>
            </a:r>
          </a:p>
        </p:txBody>
      </p:sp>
      <p:sp>
        <p:nvSpPr>
          <p:cNvPr id="1123339" name="Line 11"/>
          <p:cNvSpPr>
            <a:spLocks noChangeShapeType="1"/>
          </p:cNvSpPr>
          <p:nvPr/>
        </p:nvSpPr>
        <p:spPr bwMode="auto">
          <a:xfrm flipH="1">
            <a:off x="6477000" y="2438400"/>
            <a:ext cx="1828800" cy="3276600"/>
          </a:xfrm>
          <a:prstGeom prst="line">
            <a:avLst/>
          </a:prstGeom>
          <a:noFill/>
          <a:ln w="57150">
            <a:solidFill>
              <a:srgbClr val="CC0000"/>
            </a:solidFill>
            <a:round/>
            <a:headEnd/>
            <a:tailEnd type="triangle" w="med" len="med"/>
          </a:ln>
          <a:effectLst/>
        </p:spPr>
        <p:txBody>
          <a:bodyPr/>
          <a:lstStyle/>
          <a:p>
            <a:endParaRPr lang="en-US"/>
          </a:p>
        </p:txBody>
      </p:sp>
      <p:sp>
        <p:nvSpPr>
          <p:cNvPr id="1123340" name="Line 12"/>
          <p:cNvSpPr>
            <a:spLocks noChangeShapeType="1"/>
          </p:cNvSpPr>
          <p:nvPr/>
        </p:nvSpPr>
        <p:spPr bwMode="auto">
          <a:xfrm flipH="1">
            <a:off x="7704364" y="3581400"/>
            <a:ext cx="601436" cy="2103664"/>
          </a:xfrm>
          <a:prstGeom prst="line">
            <a:avLst/>
          </a:prstGeom>
          <a:noFill/>
          <a:ln w="57150">
            <a:solidFill>
              <a:srgbClr val="CC0000"/>
            </a:solidFill>
            <a:round/>
            <a:headEnd/>
            <a:tailEnd type="triangle" w="med" len="med"/>
          </a:ln>
          <a:effectLst/>
        </p:spPr>
        <p:txBody>
          <a:bodyPr/>
          <a:lstStyle/>
          <a:p>
            <a:endParaRPr lang="en-US"/>
          </a:p>
        </p:txBody>
      </p:sp>
      <p:sp>
        <p:nvSpPr>
          <p:cNvPr id="1123337" name="Rectangle 9"/>
          <p:cNvSpPr>
            <a:spLocks noChangeArrowheads="1"/>
          </p:cNvSpPr>
          <p:nvPr/>
        </p:nvSpPr>
        <p:spPr bwMode="auto">
          <a:xfrm>
            <a:off x="1752601" y="4710114"/>
            <a:ext cx="7242175" cy="1843087"/>
          </a:xfrm>
          <a:prstGeom prst="rect">
            <a:avLst/>
          </a:prstGeom>
          <a:solidFill>
            <a:srgbClr val="EAEAEA">
              <a:alpha val="73000"/>
            </a:srgbClr>
          </a:solidFill>
          <a:ln w="12700">
            <a:solidFill>
              <a:schemeClr val="tx1"/>
            </a:solidFill>
            <a:miter lim="800000"/>
            <a:headEnd/>
            <a:tailEnd/>
          </a:ln>
          <a:effectLst/>
        </p:spPr>
        <p:txBody>
          <a:bodyPr wrap="none" anchor="ctr">
            <a:spAutoFit/>
          </a:bodyPr>
          <a:lstStyle/>
          <a:p>
            <a:r>
              <a:rPr lang="en-US" dirty="0">
                <a:latin typeface="Lucida Console" pitchFamily="49" charset="0"/>
              </a:rPr>
              <a:t>for k=0 to M-1</a:t>
            </a:r>
          </a:p>
          <a:p>
            <a:r>
              <a:rPr lang="en-US" dirty="0">
                <a:latin typeface="Lucida Console" pitchFamily="49" charset="0"/>
              </a:rPr>
              <a:t>	offset = 2</a:t>
            </a:r>
            <a:r>
              <a:rPr lang="en-US" baseline="30000" dirty="0">
                <a:latin typeface="Lucida Console" pitchFamily="49" charset="0"/>
              </a:rPr>
              <a:t>k</a:t>
            </a:r>
            <a:endParaRPr lang="en-US" dirty="0">
              <a:latin typeface="Lucida Console" pitchFamily="49" charset="0"/>
            </a:endParaRPr>
          </a:p>
          <a:p>
            <a:r>
              <a:rPr lang="en-US" dirty="0">
                <a:latin typeface="Lucida Console" pitchFamily="49" charset="0"/>
              </a:rPr>
              <a:t>	for j=1 to 2</a:t>
            </a:r>
            <a:r>
              <a:rPr lang="en-US" baseline="30000" dirty="0">
                <a:latin typeface="Lucida Console" pitchFamily="49" charset="0"/>
              </a:rPr>
              <a:t>M-k-1</a:t>
            </a:r>
            <a:r>
              <a:rPr lang="en-US" dirty="0">
                <a:latin typeface="Lucida Console" pitchFamily="49" charset="0"/>
              </a:rPr>
              <a:t> do in parallel</a:t>
            </a:r>
          </a:p>
          <a:p>
            <a:r>
              <a:rPr lang="en-US" dirty="0">
                <a:latin typeface="Lucida Console" pitchFamily="49" charset="0"/>
              </a:rPr>
              <a:t>		x[j·2</a:t>
            </a:r>
            <a:r>
              <a:rPr lang="en-US" baseline="30000" dirty="0">
                <a:latin typeface="Lucida Console" pitchFamily="49" charset="0"/>
              </a:rPr>
              <a:t>k+1</a:t>
            </a:r>
            <a:r>
              <a:rPr lang="en-US" dirty="0">
                <a:latin typeface="Lucida Console" pitchFamily="49" charset="0"/>
              </a:rPr>
              <a:t>-1] = x[j</a:t>
            </a:r>
            <a:r>
              <a:rPr lang="en-US" sz="2400" dirty="0"/>
              <a:t>·</a:t>
            </a:r>
            <a:r>
              <a:rPr lang="en-US" dirty="0">
                <a:latin typeface="Lucida Console" pitchFamily="49" charset="0"/>
              </a:rPr>
              <a:t>2</a:t>
            </a:r>
            <a:r>
              <a:rPr lang="en-US" baseline="30000" dirty="0">
                <a:latin typeface="Lucida Console" pitchFamily="49" charset="0"/>
              </a:rPr>
              <a:t>k+1</a:t>
            </a:r>
            <a:r>
              <a:rPr lang="en-US" dirty="0">
                <a:latin typeface="Lucida Console" pitchFamily="49" charset="0"/>
              </a:rPr>
              <a:t>-1] + x[j</a:t>
            </a:r>
            <a:r>
              <a:rPr lang="en-US" sz="2400" dirty="0"/>
              <a:t>·</a:t>
            </a:r>
            <a:r>
              <a:rPr lang="en-US" dirty="0">
                <a:latin typeface="Lucida Console" pitchFamily="49" charset="0"/>
              </a:rPr>
              <a:t>2</a:t>
            </a:r>
            <a:r>
              <a:rPr lang="en-US" baseline="30000" dirty="0">
                <a:latin typeface="Lucida Console" pitchFamily="49" charset="0"/>
              </a:rPr>
              <a:t>k+1</a:t>
            </a:r>
            <a:r>
              <a:rPr lang="en-US" dirty="0">
                <a:latin typeface="Lucida Console" pitchFamily="49" charset="0"/>
              </a:rPr>
              <a:t>-2</a:t>
            </a:r>
            <a:r>
              <a:rPr lang="en-US" baseline="30000" dirty="0">
                <a:latin typeface="Lucida Console" pitchFamily="49" charset="0"/>
              </a:rPr>
              <a:t>k</a:t>
            </a:r>
            <a:r>
              <a:rPr lang="en-US" dirty="0">
                <a:latin typeface="Lucida Console" pitchFamily="49" charset="0"/>
              </a:rPr>
              <a:t>-1]</a:t>
            </a:r>
          </a:p>
          <a:p>
            <a:r>
              <a:rPr lang="en-US" dirty="0">
                <a:latin typeface="Lucida Console" pitchFamily="49" charset="0"/>
              </a:rPr>
              <a:t>	</a:t>
            </a:r>
            <a:r>
              <a:rPr lang="en-US" dirty="0" err="1">
                <a:latin typeface="Lucida Console" pitchFamily="49" charset="0"/>
              </a:rPr>
              <a:t>endfor</a:t>
            </a:r>
            <a:endParaRPr lang="en-US" dirty="0">
              <a:latin typeface="Lucida Console" pitchFamily="49" charset="0"/>
            </a:endParaRPr>
          </a:p>
          <a:p>
            <a:r>
              <a:rPr lang="en-US" dirty="0" err="1">
                <a:latin typeface="Lucida Console" pitchFamily="49" charset="0"/>
              </a:rPr>
              <a:t>endfor</a:t>
            </a:r>
            <a:endParaRPr lang="en-US" dirty="0">
              <a:latin typeface="Lucida Console" pitchFamily="49" charset="0"/>
            </a:endParaRPr>
          </a:p>
        </p:txBody>
      </p:sp>
      <p:sp>
        <p:nvSpPr>
          <p:cNvPr id="1123341" name="Rectangle 13"/>
          <p:cNvSpPr>
            <a:spLocks noChangeArrowheads="1"/>
          </p:cNvSpPr>
          <p:nvPr/>
        </p:nvSpPr>
        <p:spPr bwMode="auto">
          <a:xfrm>
            <a:off x="9050338" y="4587875"/>
            <a:ext cx="1617662" cy="523220"/>
          </a:xfrm>
          <a:prstGeom prst="rect">
            <a:avLst/>
          </a:prstGeom>
          <a:noFill/>
          <a:ln w="9525">
            <a:noFill/>
            <a:miter lim="800000"/>
            <a:headEnd/>
            <a:tailEnd/>
          </a:ln>
          <a:effectLst/>
        </p:spPr>
        <p:txBody>
          <a:bodyPr>
            <a:spAutoFit/>
          </a:bodyPr>
          <a:lstStyle/>
          <a:p>
            <a:r>
              <a:rPr lang="en-US" sz="1400" dirty="0"/>
              <a:t>NOTE: “-1” entries </a:t>
            </a:r>
          </a:p>
          <a:p>
            <a:r>
              <a:rPr lang="en-US" sz="1400" dirty="0"/>
              <a:t>indicate no-ops</a:t>
            </a:r>
          </a:p>
        </p:txBody>
      </p:sp>
      <p:sp>
        <p:nvSpPr>
          <p:cNvPr id="13" name="Rectangle 12"/>
          <p:cNvSpPr/>
          <p:nvPr/>
        </p:nvSpPr>
        <p:spPr>
          <a:xfrm>
            <a:off x="50800" y="6627168"/>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759930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1282" name="Rectangle 2"/>
          <p:cNvSpPr>
            <a:spLocks noGrp="1" noChangeArrowheads="1"/>
          </p:cNvSpPr>
          <p:nvPr>
            <p:ph type="title"/>
          </p:nvPr>
        </p:nvSpPr>
        <p:spPr/>
        <p:txBody>
          <a:bodyPr/>
          <a:lstStyle/>
          <a:p>
            <a:r>
              <a:rPr lang="en-US" sz="3500"/>
              <a:t>Operation Count, Reduce Phase</a:t>
            </a: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121283" name="Rectangle 3"/>
          <p:cNvSpPr>
            <a:spLocks noGrp="1" noChangeArrowheads="1"/>
          </p:cNvSpPr>
          <p:nvPr>
            <p:ph type="body" idx="4294967295"/>
          </p:nvPr>
        </p:nvSpPr>
        <p:spPr>
          <a:xfrm>
            <a:off x="2966592" y="4551119"/>
            <a:ext cx="1986408" cy="414581"/>
          </a:xfrm>
        </p:spPr>
        <p:txBody>
          <a:bodyPr>
            <a:normAutofit lnSpcReduction="10000"/>
          </a:bodyPr>
          <a:lstStyle/>
          <a:p>
            <a:pPr>
              <a:lnSpc>
                <a:spcPct val="90000"/>
              </a:lnSpc>
              <a:buFont typeface="Wingdings" pitchFamily="2" charset="2"/>
              <a:buNone/>
            </a:pPr>
            <a:r>
              <a:rPr lang="en-US" dirty="0"/>
              <a:t>By inspection:</a:t>
            </a:r>
          </a:p>
        </p:txBody>
      </p:sp>
      <p:pic>
        <p:nvPicPr>
          <p:cNvPr id="1121286" name="Picture 6" descr="TP_tmp"/>
          <p:cNvPicPr>
            <a:picLocks noChangeAspect="1" noChangeArrowheads="1"/>
          </p:cNvPicPr>
          <p:nvPr>
            <p:custDataLst>
              <p:tags r:id="rId1"/>
            </p:custDataLst>
          </p:nvPr>
        </p:nvPicPr>
        <p:blipFill>
          <a:blip r:embed="rId4" cstate="print"/>
          <a:srcRect/>
          <a:stretch>
            <a:fillRect/>
          </a:stretch>
        </p:blipFill>
        <p:spPr bwMode="auto">
          <a:xfrm>
            <a:off x="5334000" y="4343400"/>
            <a:ext cx="3429000" cy="787400"/>
          </a:xfrm>
          <a:prstGeom prst="rect">
            <a:avLst/>
          </a:prstGeom>
          <a:noFill/>
          <a:ln w="9525">
            <a:noFill/>
            <a:miter lim="800000"/>
            <a:headEnd/>
            <a:tailEnd/>
          </a:ln>
          <a:effectLst/>
        </p:spPr>
      </p:pic>
      <p:sp>
        <p:nvSpPr>
          <p:cNvPr id="1121287" name="Rectangle 7"/>
          <p:cNvSpPr>
            <a:spLocks noChangeArrowheads="1"/>
          </p:cNvSpPr>
          <p:nvPr/>
        </p:nvSpPr>
        <p:spPr bwMode="auto">
          <a:xfrm>
            <a:off x="2209801" y="1905000"/>
            <a:ext cx="7242175" cy="1843088"/>
          </a:xfrm>
          <a:prstGeom prst="rect">
            <a:avLst/>
          </a:prstGeom>
          <a:solidFill>
            <a:srgbClr val="EAEAEA">
              <a:alpha val="73000"/>
            </a:srgbClr>
          </a:solidFill>
          <a:ln w="12700">
            <a:solidFill>
              <a:schemeClr val="tx1"/>
            </a:solidFill>
            <a:miter lim="800000"/>
            <a:headEnd/>
            <a:tailEnd/>
          </a:ln>
          <a:effectLst/>
        </p:spPr>
        <p:txBody>
          <a:bodyPr wrap="none" anchor="ctr">
            <a:spAutoFit/>
          </a:bodyPr>
          <a:lstStyle/>
          <a:p>
            <a:r>
              <a:rPr lang="en-US" dirty="0">
                <a:latin typeface="Lucida Console" pitchFamily="49" charset="0"/>
              </a:rPr>
              <a:t>for k=0 to M-1</a:t>
            </a:r>
          </a:p>
          <a:p>
            <a:r>
              <a:rPr lang="en-US" dirty="0">
                <a:latin typeface="Lucida Console" pitchFamily="49" charset="0"/>
              </a:rPr>
              <a:t>	offset = 2</a:t>
            </a:r>
            <a:r>
              <a:rPr lang="en-US" baseline="30000" dirty="0">
                <a:latin typeface="Lucida Console" pitchFamily="49" charset="0"/>
              </a:rPr>
              <a:t>k</a:t>
            </a:r>
            <a:endParaRPr lang="en-US" dirty="0">
              <a:latin typeface="Lucida Console" pitchFamily="49" charset="0"/>
            </a:endParaRPr>
          </a:p>
          <a:p>
            <a:r>
              <a:rPr lang="en-US" dirty="0">
                <a:latin typeface="Lucida Console" pitchFamily="49" charset="0"/>
              </a:rPr>
              <a:t>	for j=1 to 2</a:t>
            </a:r>
            <a:r>
              <a:rPr lang="en-US" baseline="30000" dirty="0">
                <a:latin typeface="Lucida Console" pitchFamily="49" charset="0"/>
              </a:rPr>
              <a:t>M-k-1</a:t>
            </a:r>
            <a:r>
              <a:rPr lang="en-US" dirty="0">
                <a:latin typeface="Lucida Console" pitchFamily="49" charset="0"/>
              </a:rPr>
              <a:t> do in parallel</a:t>
            </a:r>
          </a:p>
          <a:p>
            <a:r>
              <a:rPr lang="en-US" dirty="0">
                <a:latin typeface="Lucida Console" pitchFamily="49" charset="0"/>
              </a:rPr>
              <a:t>		x[j·2</a:t>
            </a:r>
            <a:r>
              <a:rPr lang="en-US" baseline="30000" dirty="0">
                <a:latin typeface="Lucida Console" pitchFamily="49" charset="0"/>
              </a:rPr>
              <a:t>k+1</a:t>
            </a:r>
            <a:r>
              <a:rPr lang="en-US" dirty="0">
                <a:latin typeface="Lucida Console" pitchFamily="49" charset="0"/>
              </a:rPr>
              <a:t>-1] = x[j</a:t>
            </a:r>
            <a:r>
              <a:rPr lang="en-US" sz="2400" dirty="0"/>
              <a:t>·</a:t>
            </a:r>
            <a:r>
              <a:rPr lang="en-US" dirty="0">
                <a:latin typeface="Lucida Console" pitchFamily="49" charset="0"/>
              </a:rPr>
              <a:t>2</a:t>
            </a:r>
            <a:r>
              <a:rPr lang="en-US" baseline="30000" dirty="0">
                <a:latin typeface="Lucida Console" pitchFamily="49" charset="0"/>
              </a:rPr>
              <a:t>k+1</a:t>
            </a:r>
            <a:r>
              <a:rPr lang="en-US" dirty="0">
                <a:latin typeface="Lucida Console" pitchFamily="49" charset="0"/>
              </a:rPr>
              <a:t>-1] + x[j</a:t>
            </a:r>
            <a:r>
              <a:rPr lang="en-US" sz="2400" dirty="0"/>
              <a:t>·</a:t>
            </a:r>
            <a:r>
              <a:rPr lang="en-US" dirty="0">
                <a:latin typeface="Lucida Console" pitchFamily="49" charset="0"/>
              </a:rPr>
              <a:t>2</a:t>
            </a:r>
            <a:r>
              <a:rPr lang="en-US" baseline="30000" dirty="0">
                <a:latin typeface="Lucida Console" pitchFamily="49" charset="0"/>
              </a:rPr>
              <a:t>k+1</a:t>
            </a:r>
            <a:r>
              <a:rPr lang="en-US" dirty="0">
                <a:latin typeface="Lucida Console" pitchFamily="49" charset="0"/>
              </a:rPr>
              <a:t>-2</a:t>
            </a:r>
            <a:r>
              <a:rPr lang="en-US" baseline="30000" dirty="0">
                <a:latin typeface="Lucida Console" pitchFamily="49" charset="0"/>
              </a:rPr>
              <a:t>k</a:t>
            </a:r>
            <a:r>
              <a:rPr lang="en-US" dirty="0">
                <a:latin typeface="Lucida Console" pitchFamily="49" charset="0"/>
              </a:rPr>
              <a:t>-1]</a:t>
            </a:r>
          </a:p>
          <a:p>
            <a:r>
              <a:rPr lang="en-US" dirty="0">
                <a:latin typeface="Lucida Console" pitchFamily="49" charset="0"/>
              </a:rPr>
              <a:t>	</a:t>
            </a:r>
            <a:r>
              <a:rPr lang="en-US" dirty="0" err="1">
                <a:latin typeface="Lucida Console" pitchFamily="49" charset="0"/>
              </a:rPr>
              <a:t>endfor</a:t>
            </a:r>
            <a:endParaRPr lang="en-US" dirty="0">
              <a:latin typeface="Lucida Console" pitchFamily="49" charset="0"/>
            </a:endParaRPr>
          </a:p>
          <a:p>
            <a:r>
              <a:rPr lang="en-US" dirty="0" err="1">
                <a:latin typeface="Lucida Console" pitchFamily="49" charset="0"/>
              </a:rPr>
              <a:t>endfor</a:t>
            </a:r>
            <a:endParaRPr lang="en-US" dirty="0">
              <a:latin typeface="Lucida Console" pitchFamily="49" charset="0"/>
            </a:endParaRPr>
          </a:p>
        </p:txBody>
      </p:sp>
      <p:sp>
        <p:nvSpPr>
          <p:cNvPr id="1121288" name="Rectangle 8"/>
          <p:cNvSpPr>
            <a:spLocks noChangeArrowheads="1"/>
          </p:cNvSpPr>
          <p:nvPr/>
        </p:nvSpPr>
        <p:spPr bwMode="auto">
          <a:xfrm>
            <a:off x="8153399" y="4865991"/>
            <a:ext cx="2672605" cy="571380"/>
          </a:xfrm>
          <a:prstGeom prst="rect">
            <a:avLst/>
          </a:prstGeom>
          <a:noFill/>
          <a:ln w="9525">
            <a:solidFill>
              <a:srgbClr val="FFCC66"/>
            </a:solidFill>
            <a:miter lim="800000"/>
            <a:headEnd/>
            <a:tailEnd/>
          </a:ln>
          <a:effectLst/>
        </p:spPr>
        <p:txBody>
          <a:bodyPr/>
          <a:lstStyle/>
          <a:p>
            <a:pPr marL="342900" indent="-342900">
              <a:lnSpc>
                <a:spcPct val="90000"/>
              </a:lnSpc>
              <a:spcBef>
                <a:spcPct val="20000"/>
              </a:spcBef>
              <a:buClr>
                <a:schemeClr val="tx2"/>
              </a:buClr>
              <a:buSzPct val="70000"/>
            </a:pPr>
            <a:r>
              <a:rPr lang="en-US" sz="1600" dirty="0">
                <a:latin typeface="Arial" pitchFamily="34" charset="0"/>
              </a:rPr>
              <a:t>Looks promising in terms of </a:t>
            </a:r>
          </a:p>
          <a:p>
            <a:pPr marL="342900" indent="-342900">
              <a:lnSpc>
                <a:spcPct val="90000"/>
              </a:lnSpc>
              <a:spcBef>
                <a:spcPct val="20000"/>
              </a:spcBef>
              <a:buClr>
                <a:schemeClr val="tx2"/>
              </a:buClr>
              <a:buSzPct val="70000"/>
            </a:pPr>
            <a:r>
              <a:rPr lang="en-US" sz="1600" dirty="0">
                <a:latin typeface="Arial" pitchFamily="34" charset="0"/>
              </a:rPr>
              <a:t>operation count…</a:t>
            </a:r>
          </a:p>
        </p:txBody>
      </p:sp>
      <p:sp>
        <p:nvSpPr>
          <p:cNvPr id="2" name="Rectangle 1"/>
          <p:cNvSpPr/>
          <p:nvPr/>
        </p:nvSpPr>
        <p:spPr>
          <a:xfrm>
            <a:off x="2819400" y="1951892"/>
            <a:ext cx="1447800" cy="304800"/>
          </a:xfrm>
          <a:prstGeom prst="rect">
            <a:avLst/>
          </a:prstGeom>
          <a:no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733800" y="2448475"/>
            <a:ext cx="1629508"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
          <p:cNvSpPr/>
          <p:nvPr/>
        </p:nvSpPr>
        <p:spPr>
          <a:xfrm>
            <a:off x="2626260" y="2280138"/>
            <a:ext cx="2584648" cy="2215662"/>
          </a:xfrm>
          <a:custGeom>
            <a:avLst/>
            <a:gdLst>
              <a:gd name="connsiteX0" fmla="*/ 216586 w 2467417"/>
              <a:gd name="connsiteY0" fmla="*/ 0 h 2086708"/>
              <a:gd name="connsiteX1" fmla="*/ 216586 w 2467417"/>
              <a:gd name="connsiteY1" fmla="*/ 814754 h 2086708"/>
              <a:gd name="connsiteX2" fmla="*/ 2467417 w 2467417"/>
              <a:gd name="connsiteY2" fmla="*/ 2086708 h 2086708"/>
            </a:gdLst>
            <a:ahLst/>
            <a:cxnLst>
              <a:cxn ang="0">
                <a:pos x="connsiteX0" y="connsiteY0"/>
              </a:cxn>
              <a:cxn ang="0">
                <a:pos x="connsiteX1" y="connsiteY1"/>
              </a:cxn>
              <a:cxn ang="0">
                <a:pos x="connsiteX2" y="connsiteY2"/>
              </a:cxn>
            </a:cxnLst>
            <a:rect l="l" t="t" r="r" b="b"/>
            <a:pathLst>
              <a:path w="2467417" h="2086708">
                <a:moveTo>
                  <a:pt x="216586" y="0"/>
                </a:moveTo>
                <a:cubicBezTo>
                  <a:pt x="29017" y="233484"/>
                  <a:pt x="-158552" y="466969"/>
                  <a:pt x="216586" y="814754"/>
                </a:cubicBezTo>
                <a:cubicBezTo>
                  <a:pt x="591724" y="1162539"/>
                  <a:pt x="2081532" y="1854200"/>
                  <a:pt x="2467417" y="2086708"/>
                </a:cubicBezTo>
              </a:path>
            </a:pathLst>
          </a:custGeom>
          <a:noFill/>
          <a:ln>
            <a:solidFill>
              <a:srgbClr val="C00000"/>
            </a:solidFill>
            <a:prstDash val="sysDot"/>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830887" y="4495800"/>
            <a:ext cx="909882"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5410200" y="2784231"/>
            <a:ext cx="857708" cy="1670538"/>
          </a:xfrm>
          <a:custGeom>
            <a:avLst/>
            <a:gdLst>
              <a:gd name="connsiteX0" fmla="*/ 0 w 857708"/>
              <a:gd name="connsiteY0" fmla="*/ 0 h 1670538"/>
              <a:gd name="connsiteX1" fmla="*/ 756138 w 857708"/>
              <a:gd name="connsiteY1" fmla="*/ 357554 h 1670538"/>
              <a:gd name="connsiteX2" fmla="*/ 849923 w 857708"/>
              <a:gd name="connsiteY2" fmla="*/ 1670538 h 1670538"/>
            </a:gdLst>
            <a:ahLst/>
            <a:cxnLst>
              <a:cxn ang="0">
                <a:pos x="connsiteX0" y="connsiteY0"/>
              </a:cxn>
              <a:cxn ang="0">
                <a:pos x="connsiteX1" y="connsiteY1"/>
              </a:cxn>
              <a:cxn ang="0">
                <a:pos x="connsiteX2" y="connsiteY2"/>
              </a:cxn>
            </a:cxnLst>
            <a:rect l="l" t="t" r="r" b="b"/>
            <a:pathLst>
              <a:path w="857708" h="1670538">
                <a:moveTo>
                  <a:pt x="0" y="0"/>
                </a:moveTo>
                <a:cubicBezTo>
                  <a:pt x="307242" y="39565"/>
                  <a:pt x="614484" y="79131"/>
                  <a:pt x="756138" y="357554"/>
                </a:cubicBezTo>
                <a:cubicBezTo>
                  <a:pt x="897792" y="635977"/>
                  <a:pt x="849923" y="1670538"/>
                  <a:pt x="849923" y="1670538"/>
                </a:cubicBezTo>
              </a:path>
            </a:pathLst>
          </a:custGeom>
          <a:noFill/>
          <a:ln>
            <a:solidFill>
              <a:srgbClr val="0070C0"/>
            </a:solidFill>
            <a:prstDash val="sysDot"/>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257801" y="4322519"/>
            <a:ext cx="545123" cy="818050"/>
          </a:xfrm>
          <a:prstGeom prst="rect">
            <a:avLst/>
          </a:prstGeom>
          <a:no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1406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212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1288" grpId="0" animBg="1"/>
      <p:bldP spid="2" grpId="0" animBg="1"/>
      <p:bldP spid="9" grpId="0" animBg="1"/>
      <p:bldP spid="4" grpId="0" animBg="1"/>
      <p:bldP spid="12" grpId="0" animBg="1"/>
      <p:bldP spid="6" grpId="0" animBg="1"/>
      <p:bldP spid="15"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5378" name="Rectangle 2"/>
          <p:cNvSpPr>
            <a:spLocks noGrp="1" noChangeArrowheads="1"/>
          </p:cNvSpPr>
          <p:nvPr>
            <p:ph type="title"/>
          </p:nvPr>
        </p:nvSpPr>
        <p:spPr/>
        <p:txBody>
          <a:bodyPr/>
          <a:lstStyle/>
          <a:p>
            <a:r>
              <a:rPr lang="en-US" sz="3500" dirty="0"/>
              <a:t>The </a:t>
            </a:r>
            <a:r>
              <a:rPr lang="en-US" sz="3500" dirty="0" smtClean="0"/>
              <a:t>“root to leaves” sweep</a:t>
            </a:r>
            <a:endParaRPr lang="en-US" sz="3500" dirty="0"/>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125381" name="Rectangle 5"/>
          <p:cNvSpPr>
            <a:spLocks noChangeArrowheads="1"/>
          </p:cNvSpPr>
          <p:nvPr/>
        </p:nvSpPr>
        <p:spPr bwMode="auto">
          <a:xfrm>
            <a:off x="1524001" y="1615559"/>
            <a:ext cx="184731" cy="369332"/>
          </a:xfrm>
          <a:prstGeom prst="rect">
            <a:avLst/>
          </a:prstGeom>
          <a:noFill/>
          <a:ln w="9525">
            <a:noFill/>
            <a:miter lim="800000"/>
            <a:headEnd/>
            <a:tailEnd/>
          </a:ln>
          <a:effectLst/>
        </p:spPr>
        <p:txBody>
          <a:bodyPr wrap="none" anchor="ctr">
            <a:spAutoFit/>
          </a:bodyPr>
          <a:lstStyle/>
          <a:p>
            <a:endParaRPr lang="en-US"/>
          </a:p>
        </p:txBody>
      </p:sp>
      <p:graphicFrame>
        <p:nvGraphicFramePr>
          <p:cNvPr id="1125380" name="Object 4"/>
          <p:cNvGraphicFramePr>
            <a:graphicFrameLocks noChangeAspect="1"/>
          </p:cNvGraphicFramePr>
          <p:nvPr>
            <p:extLst/>
          </p:nvPr>
        </p:nvGraphicFramePr>
        <p:xfrm>
          <a:off x="2290233" y="893234"/>
          <a:ext cx="5238750" cy="3257550"/>
        </p:xfrm>
        <a:graphic>
          <a:graphicData uri="http://schemas.openxmlformats.org/presentationml/2006/ole">
            <mc:AlternateContent xmlns:mc="http://schemas.openxmlformats.org/markup-compatibility/2006">
              <mc:Choice xmlns:v="urn:schemas-microsoft-com:vml" Requires="v">
                <p:oleObj spid="_x0000_s6146" name="Visio" r:id="rId4" imgW="7874547" imgH="4894621" progId="Visio.Drawing.11">
                  <p:embed/>
                </p:oleObj>
              </mc:Choice>
              <mc:Fallback>
                <p:oleObj name="Visio" r:id="rId4" imgW="7874547" imgH="4894621" progId="Visio.Drawing.11">
                  <p:embed/>
                  <p:pic>
                    <p:nvPicPr>
                      <p:cNvPr id="112538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0233" y="893234"/>
                        <a:ext cx="5238750" cy="3257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5382" name="Rectangle 6"/>
          <p:cNvSpPr>
            <a:spLocks noChangeArrowheads="1"/>
          </p:cNvSpPr>
          <p:nvPr/>
        </p:nvSpPr>
        <p:spPr bwMode="auto">
          <a:xfrm>
            <a:off x="3048000" y="4341290"/>
            <a:ext cx="6477000" cy="2301875"/>
          </a:xfrm>
          <a:prstGeom prst="rect">
            <a:avLst/>
          </a:prstGeom>
          <a:solidFill>
            <a:srgbClr val="EAEAEA"/>
          </a:solidFill>
          <a:ln w="12700">
            <a:solidFill>
              <a:schemeClr val="tx1"/>
            </a:solidFill>
            <a:miter lim="800000"/>
            <a:headEnd/>
            <a:tailEnd/>
          </a:ln>
          <a:effectLst/>
        </p:spPr>
        <p:txBody>
          <a:bodyPr anchor="ctr">
            <a:spAutoFit/>
          </a:bodyPr>
          <a:lstStyle/>
          <a:p>
            <a:r>
              <a:rPr lang="en-US" dirty="0">
                <a:latin typeface="Lucida Console" pitchFamily="49" charset="0"/>
              </a:rPr>
              <a:t>for k=M-1 to 0</a:t>
            </a:r>
          </a:p>
          <a:p>
            <a:r>
              <a:rPr lang="en-US" dirty="0">
                <a:latin typeface="Lucida Console" pitchFamily="49" charset="0"/>
              </a:rPr>
              <a:t>	offset = 2</a:t>
            </a:r>
            <a:r>
              <a:rPr lang="en-US" baseline="30000" dirty="0">
                <a:latin typeface="Lucida Console" pitchFamily="49" charset="0"/>
              </a:rPr>
              <a:t>k</a:t>
            </a:r>
            <a:endParaRPr lang="en-US" dirty="0">
              <a:latin typeface="Lucida Console" pitchFamily="49" charset="0"/>
            </a:endParaRPr>
          </a:p>
          <a:p>
            <a:r>
              <a:rPr lang="en-US" dirty="0">
                <a:latin typeface="Lucida Console" pitchFamily="49" charset="0"/>
              </a:rPr>
              <a:t>	for j=1 to 2</a:t>
            </a:r>
            <a:r>
              <a:rPr lang="en-US" baseline="30000" dirty="0">
                <a:latin typeface="Lucida Console" pitchFamily="49" charset="0"/>
              </a:rPr>
              <a:t>M-k-1</a:t>
            </a:r>
            <a:r>
              <a:rPr lang="en-US" dirty="0">
                <a:latin typeface="Lucida Console" pitchFamily="49" charset="0"/>
              </a:rPr>
              <a:t> do in parallel </a:t>
            </a:r>
          </a:p>
          <a:p>
            <a:r>
              <a:rPr lang="en-US" dirty="0">
                <a:latin typeface="Lucida Console" pitchFamily="49" charset="0"/>
              </a:rPr>
              <a:t>		dummy = x[j·2</a:t>
            </a:r>
            <a:r>
              <a:rPr lang="en-US" baseline="30000" dirty="0">
                <a:latin typeface="Lucida Console" pitchFamily="49" charset="0"/>
              </a:rPr>
              <a:t>k+1</a:t>
            </a:r>
            <a:r>
              <a:rPr lang="en-US" dirty="0">
                <a:latin typeface="Lucida Console" pitchFamily="49" charset="0"/>
              </a:rPr>
              <a:t>-2</a:t>
            </a:r>
            <a:r>
              <a:rPr lang="en-US" baseline="30000" dirty="0">
                <a:latin typeface="Lucida Console" pitchFamily="49" charset="0"/>
              </a:rPr>
              <a:t>k</a:t>
            </a:r>
            <a:r>
              <a:rPr lang="en-US" dirty="0">
                <a:latin typeface="Lucida Console" pitchFamily="49" charset="0"/>
              </a:rPr>
              <a:t>-1]</a:t>
            </a:r>
          </a:p>
          <a:p>
            <a:r>
              <a:rPr lang="en-US" dirty="0">
                <a:latin typeface="Lucida Console" pitchFamily="49" charset="0"/>
              </a:rPr>
              <a:t>		x[j·2</a:t>
            </a:r>
            <a:r>
              <a:rPr lang="en-US" baseline="30000" dirty="0">
                <a:latin typeface="Lucida Console" pitchFamily="49" charset="0"/>
              </a:rPr>
              <a:t>k+1</a:t>
            </a:r>
            <a:r>
              <a:rPr lang="en-US" dirty="0">
                <a:latin typeface="Lucida Console" pitchFamily="49" charset="0"/>
              </a:rPr>
              <a:t>-2</a:t>
            </a:r>
            <a:r>
              <a:rPr lang="en-US" baseline="30000" dirty="0">
                <a:latin typeface="Lucida Console" pitchFamily="49" charset="0"/>
              </a:rPr>
              <a:t>k</a:t>
            </a:r>
            <a:r>
              <a:rPr lang="en-US" dirty="0">
                <a:latin typeface="Lucida Console" pitchFamily="49" charset="0"/>
              </a:rPr>
              <a:t>-1] = x[j·2</a:t>
            </a:r>
            <a:r>
              <a:rPr lang="en-US" baseline="30000" dirty="0">
                <a:latin typeface="Lucida Console" pitchFamily="49" charset="0"/>
              </a:rPr>
              <a:t>k+1</a:t>
            </a:r>
            <a:r>
              <a:rPr lang="en-US" dirty="0">
                <a:latin typeface="Lucida Console" pitchFamily="49" charset="0"/>
              </a:rPr>
              <a:t>-1]</a:t>
            </a:r>
          </a:p>
          <a:p>
            <a:r>
              <a:rPr lang="en-US" dirty="0">
                <a:latin typeface="Lucida Console" pitchFamily="49" charset="0"/>
              </a:rPr>
              <a:t>		x[j·2</a:t>
            </a:r>
            <a:r>
              <a:rPr lang="en-US" baseline="30000" dirty="0">
                <a:latin typeface="Lucida Console" pitchFamily="49" charset="0"/>
              </a:rPr>
              <a:t>k+1</a:t>
            </a:r>
            <a:r>
              <a:rPr lang="en-US" dirty="0">
                <a:latin typeface="Lucida Console" pitchFamily="49" charset="0"/>
              </a:rPr>
              <a:t>-1] = x[j·2</a:t>
            </a:r>
            <a:r>
              <a:rPr lang="en-US" baseline="30000" dirty="0">
                <a:latin typeface="Lucida Console" pitchFamily="49" charset="0"/>
              </a:rPr>
              <a:t>k+1</a:t>
            </a:r>
            <a:r>
              <a:rPr lang="en-US" dirty="0">
                <a:latin typeface="Lucida Console" pitchFamily="49" charset="0"/>
              </a:rPr>
              <a:t>-1] + dummy</a:t>
            </a:r>
          </a:p>
          <a:p>
            <a:r>
              <a:rPr lang="en-US" dirty="0">
                <a:latin typeface="Lucida Console" pitchFamily="49" charset="0"/>
              </a:rPr>
              <a:t>	</a:t>
            </a:r>
            <a:r>
              <a:rPr lang="en-US" dirty="0" err="1">
                <a:latin typeface="Lucida Console" pitchFamily="49" charset="0"/>
              </a:rPr>
              <a:t>endfor</a:t>
            </a:r>
            <a:endParaRPr lang="en-US" dirty="0">
              <a:latin typeface="Lucida Console" pitchFamily="49" charset="0"/>
            </a:endParaRPr>
          </a:p>
          <a:p>
            <a:r>
              <a:rPr lang="en-US" dirty="0" err="1">
                <a:latin typeface="Lucida Console" pitchFamily="49" charset="0"/>
              </a:rPr>
              <a:t>endfor</a:t>
            </a:r>
            <a:endParaRPr lang="en-US" dirty="0">
              <a:latin typeface="Lucida Console" pitchFamily="49" charset="0"/>
            </a:endParaRPr>
          </a:p>
        </p:txBody>
      </p:sp>
      <p:sp>
        <p:nvSpPr>
          <p:cNvPr id="1125384" name="Rectangle 8"/>
          <p:cNvSpPr>
            <a:spLocks noChangeArrowheads="1"/>
          </p:cNvSpPr>
          <p:nvPr/>
        </p:nvSpPr>
        <p:spPr bwMode="auto">
          <a:xfrm>
            <a:off x="7838017" y="1980679"/>
            <a:ext cx="2787650" cy="1203325"/>
          </a:xfrm>
          <a:prstGeom prst="rect">
            <a:avLst/>
          </a:prstGeom>
          <a:noFill/>
          <a:ln w="12700">
            <a:solidFill>
              <a:schemeClr val="tx1"/>
            </a:solidFill>
            <a:miter lim="800000"/>
            <a:headEnd/>
            <a:tailEnd/>
          </a:ln>
          <a:effectLst/>
        </p:spPr>
        <p:txBody>
          <a:bodyPr wrap="none">
            <a:spAutoFit/>
          </a:bodyPr>
          <a:lstStyle/>
          <a:p>
            <a:r>
              <a:rPr lang="en-US"/>
              <a:t>NOTE: This is just a mirror </a:t>
            </a:r>
          </a:p>
          <a:p>
            <a:r>
              <a:rPr lang="en-US"/>
              <a:t>image of the reduction </a:t>
            </a:r>
          </a:p>
          <a:p>
            <a:r>
              <a:rPr lang="en-US"/>
              <a:t>stage. Easy to come up with</a:t>
            </a:r>
          </a:p>
          <a:p>
            <a:r>
              <a:rPr lang="en-US"/>
              <a:t>the indexing scheme…</a:t>
            </a:r>
          </a:p>
        </p:txBody>
      </p:sp>
      <p:sp>
        <p:nvSpPr>
          <p:cNvPr id="9" name="Rectangle 8"/>
          <p:cNvSpPr/>
          <p:nvPr/>
        </p:nvSpPr>
        <p:spPr>
          <a:xfrm>
            <a:off x="0" y="6627168"/>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
        <p:nvSpPr>
          <p:cNvPr id="2" name="Rectangle 1"/>
          <p:cNvSpPr/>
          <p:nvPr/>
        </p:nvSpPr>
        <p:spPr>
          <a:xfrm>
            <a:off x="9718831" y="5184450"/>
            <a:ext cx="828175" cy="307777"/>
          </a:xfrm>
          <a:prstGeom prst="rect">
            <a:avLst/>
          </a:prstGeom>
          <a:ln>
            <a:solidFill>
              <a:srgbClr val="008000"/>
            </a:solidFill>
          </a:ln>
        </p:spPr>
        <p:txBody>
          <a:bodyPr wrap="none">
            <a:spAutoFit/>
          </a:bodyPr>
          <a:lstStyle/>
          <a:p>
            <a:pPr algn="r"/>
            <a:r>
              <a:rPr lang="en-US" sz="1400" dirty="0">
                <a:solidFill>
                  <a:srgbClr val="008000"/>
                </a:solidFill>
                <a:latin typeface="+mj-lt"/>
              </a:rPr>
              <a:t>Set aside</a:t>
            </a:r>
          </a:p>
        </p:txBody>
      </p:sp>
      <p:cxnSp>
        <p:nvCxnSpPr>
          <p:cNvPr id="4" name="Straight Arrow Connector 3"/>
          <p:cNvCxnSpPr/>
          <p:nvPr/>
        </p:nvCxnSpPr>
        <p:spPr>
          <a:xfrm flipH="1">
            <a:off x="7938940" y="5338239"/>
            <a:ext cx="1676400" cy="0"/>
          </a:xfrm>
          <a:prstGeom prst="straightConnector1">
            <a:avLst/>
          </a:prstGeom>
          <a:ln w="28575">
            <a:solidFill>
              <a:srgbClr val="008000"/>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8879947" y="5474551"/>
            <a:ext cx="1993872" cy="307777"/>
          </a:xfrm>
          <a:prstGeom prst="rect">
            <a:avLst/>
          </a:prstGeom>
        </p:spPr>
        <p:txBody>
          <a:bodyPr wrap="square">
            <a:spAutoFit/>
          </a:bodyPr>
          <a:lstStyle/>
          <a:p>
            <a:pPr algn="r"/>
            <a:r>
              <a:rPr lang="en-US" sz="1400" dirty="0">
                <a:solidFill>
                  <a:srgbClr val="C00000"/>
                </a:solidFill>
                <a:latin typeface="+mj-lt"/>
              </a:rPr>
              <a:t>Overwrite op.</a:t>
            </a:r>
          </a:p>
        </p:txBody>
      </p:sp>
      <p:cxnSp>
        <p:nvCxnSpPr>
          <p:cNvPr id="14" name="Straight Arrow Connector 13"/>
          <p:cNvCxnSpPr/>
          <p:nvPr/>
        </p:nvCxnSpPr>
        <p:spPr>
          <a:xfrm flipH="1">
            <a:off x="8610600" y="5640154"/>
            <a:ext cx="1014046" cy="0"/>
          </a:xfrm>
          <a:prstGeom prst="straightConnector1">
            <a:avLst/>
          </a:prstGeom>
          <a:ln w="9525">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9684461" y="5769017"/>
            <a:ext cx="455573" cy="307777"/>
          </a:xfrm>
          <a:prstGeom prst="rect">
            <a:avLst/>
          </a:prstGeom>
        </p:spPr>
        <p:txBody>
          <a:bodyPr wrap="none">
            <a:spAutoFit/>
          </a:bodyPr>
          <a:lstStyle/>
          <a:p>
            <a:pPr algn="r"/>
            <a:r>
              <a:rPr lang="en-US" sz="1400" dirty="0">
                <a:latin typeface="+mj-lt"/>
              </a:rPr>
              <a:t>Use</a:t>
            </a:r>
          </a:p>
        </p:txBody>
      </p:sp>
      <p:cxnSp>
        <p:nvCxnSpPr>
          <p:cNvPr id="16" name="Straight Arrow Connector 15"/>
          <p:cNvCxnSpPr/>
          <p:nvPr/>
        </p:nvCxnSpPr>
        <p:spPr>
          <a:xfrm flipH="1">
            <a:off x="9296401" y="5934529"/>
            <a:ext cx="339969"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6959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 grpId="0"/>
      <p:bldP spid="15"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426" name="Rectangle 2"/>
          <p:cNvSpPr>
            <a:spLocks noGrp="1" noChangeArrowheads="1"/>
          </p:cNvSpPr>
          <p:nvPr>
            <p:ph type="title"/>
          </p:nvPr>
        </p:nvSpPr>
        <p:spPr/>
        <p:txBody>
          <a:bodyPr/>
          <a:lstStyle/>
          <a:p>
            <a:r>
              <a:rPr lang="en-US" sz="3500"/>
              <a:t>Down-Sweep Phase, Remarks</a:t>
            </a:r>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127427" name="Rectangle 3"/>
          <p:cNvSpPr>
            <a:spLocks noGrp="1" noChangeArrowheads="1"/>
          </p:cNvSpPr>
          <p:nvPr>
            <p:ph type="body" idx="4294967295"/>
          </p:nvPr>
        </p:nvSpPr>
        <p:spPr>
          <a:xfrm>
            <a:off x="231775" y="1495425"/>
            <a:ext cx="11960225" cy="4932363"/>
          </a:xfrm>
        </p:spPr>
        <p:txBody>
          <a:bodyPr/>
          <a:lstStyle/>
          <a:p>
            <a:pPr marL="457200" indent="-457200"/>
            <a:r>
              <a:rPr lang="en-US" sz="2000" dirty="0"/>
              <a:t>Number of operations for the down-sweep phase:</a:t>
            </a:r>
          </a:p>
          <a:p>
            <a:pPr marL="974725" lvl="1" indent="-403225"/>
            <a:r>
              <a:rPr lang="en-US" sz="1800" dirty="0"/>
              <a:t>Additions: n-1</a:t>
            </a:r>
          </a:p>
          <a:p>
            <a:pPr marL="974725" lvl="1" indent="-403225"/>
            <a:r>
              <a:rPr lang="en-US" sz="1800" dirty="0"/>
              <a:t>Overwrite ops. : n-1 (each overwrite shadows an addition)</a:t>
            </a:r>
          </a:p>
          <a:p>
            <a:pPr marL="974725" lvl="1" indent="-403225"/>
            <a:endParaRPr lang="en-US" sz="1800" dirty="0"/>
          </a:p>
          <a:p>
            <a:pPr marL="974725" lvl="1" indent="-403225"/>
            <a:endParaRPr lang="en-US" sz="1800" dirty="0"/>
          </a:p>
          <a:p>
            <a:pPr marL="457200" indent="-457200"/>
            <a:r>
              <a:rPr lang="en-US" sz="2000" dirty="0"/>
              <a:t>Total number of operations associated with this algorithm</a:t>
            </a:r>
          </a:p>
          <a:p>
            <a:pPr marL="974725" lvl="1" indent="-403225"/>
            <a:r>
              <a:rPr lang="en-US" sz="1800" dirty="0"/>
              <a:t>Additions: 2n-2</a:t>
            </a:r>
          </a:p>
          <a:p>
            <a:pPr marL="974725" lvl="1" indent="-403225"/>
            <a:r>
              <a:rPr lang="en-US" sz="1800" dirty="0"/>
              <a:t>Overwrite ops: n-1</a:t>
            </a:r>
          </a:p>
          <a:p>
            <a:pPr marL="974725" lvl="1" indent="-403225"/>
            <a:r>
              <a:rPr lang="en-US" sz="1800" dirty="0"/>
              <a:t>Looks comparable with the work load in the sequential solution</a:t>
            </a:r>
          </a:p>
          <a:p>
            <a:pPr marL="974725" lvl="1" indent="-403225"/>
            <a:endParaRPr lang="en-US" sz="1800" dirty="0"/>
          </a:p>
          <a:p>
            <a:pPr marL="974725" lvl="1" indent="-403225"/>
            <a:endParaRPr lang="en-US" sz="1800" dirty="0"/>
          </a:p>
          <a:p>
            <a:pPr marL="457200" indent="-457200"/>
            <a:r>
              <a:rPr lang="en-US" sz="2000" dirty="0"/>
              <a:t>Convoluted algorithm, indexing tricky to figure out</a:t>
            </a:r>
          </a:p>
          <a:p>
            <a:pPr marL="974725" lvl="1" indent="-403225"/>
            <a:r>
              <a:rPr lang="en-US" sz="1800" dirty="0"/>
              <a:t>Kernel shown on next slide</a:t>
            </a:r>
          </a:p>
        </p:txBody>
      </p:sp>
    </p:spTree>
    <p:extLst>
      <p:ext uri="{BB962C8B-B14F-4D97-AF65-F5344CB8AC3E}">
        <p14:creationId xmlns:p14="http://schemas.microsoft.com/office/powerpoint/2010/main" val="2081093333"/>
      </p:ext>
    </p:extLst>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476" name="Text Box 4"/>
          <p:cNvSpPr txBox="1">
            <a:spLocks noChangeArrowheads="1"/>
          </p:cNvSpPr>
          <p:nvPr/>
        </p:nvSpPr>
        <p:spPr bwMode="auto">
          <a:xfrm>
            <a:off x="5912230" y="55027"/>
            <a:ext cx="5938838" cy="6645275"/>
          </a:xfrm>
          <a:prstGeom prst="rect">
            <a:avLst/>
          </a:prstGeom>
          <a:solidFill>
            <a:srgbClr val="EAEAEA"/>
          </a:solidFill>
          <a:ln w="9525">
            <a:solidFill>
              <a:srgbClr val="000000"/>
            </a:solidFill>
            <a:miter lim="800000"/>
            <a:headEnd/>
            <a:tailEnd/>
          </a:ln>
          <a:effectLst/>
        </p:spPr>
        <p:txBody>
          <a:bodyPr/>
          <a:lstStyle/>
          <a:p>
            <a:r>
              <a:rPr lang="en-US" sz="900" b="1" dirty="0">
                <a:solidFill>
                  <a:schemeClr val="bg2"/>
                </a:solidFill>
                <a:latin typeface="Courier New" pitchFamily="49" charset="0"/>
              </a:rPr>
              <a:t>01|</a:t>
            </a:r>
            <a:r>
              <a:rPr lang="en-US" sz="900" b="1" dirty="0">
                <a:solidFill>
                  <a:srgbClr val="000000"/>
                </a:solidFill>
                <a:latin typeface="Courier New" pitchFamily="49" charset="0"/>
              </a:rPr>
              <a:t>  __global__</a:t>
            </a:r>
            <a:r>
              <a:rPr lang="en-US" sz="900" b="1" dirty="0">
                <a:latin typeface="Courier New" pitchFamily="49" charset="0"/>
              </a:rPr>
              <a:t> </a:t>
            </a:r>
            <a:r>
              <a:rPr lang="en-US" sz="900" b="1" dirty="0">
                <a:solidFill>
                  <a:srgbClr val="0000FF"/>
                </a:solidFill>
                <a:latin typeface="Courier New" pitchFamily="49" charset="0"/>
              </a:rPr>
              <a:t>void</a:t>
            </a:r>
            <a:r>
              <a:rPr lang="en-US" sz="900" b="1" dirty="0">
                <a:latin typeface="Courier New" pitchFamily="49" charset="0"/>
              </a:rPr>
              <a:t> </a:t>
            </a:r>
            <a:r>
              <a:rPr lang="en-US" sz="900" b="1" dirty="0" err="1">
                <a:solidFill>
                  <a:srgbClr val="000000"/>
                </a:solidFill>
                <a:latin typeface="Courier New" pitchFamily="49" charset="0"/>
              </a:rPr>
              <a:t>prescan</a:t>
            </a:r>
            <a:r>
              <a:rPr lang="en-US" sz="900" b="1" dirty="0">
                <a:latin typeface="Courier New" pitchFamily="49" charset="0"/>
              </a:rPr>
              <a:t>(</a:t>
            </a:r>
            <a:r>
              <a:rPr lang="en-US" sz="900" b="1" dirty="0">
                <a:solidFill>
                  <a:srgbClr val="0000FF"/>
                </a:solidFill>
                <a:latin typeface="Courier New" pitchFamily="49" charset="0"/>
              </a:rPr>
              <a:t>float</a:t>
            </a:r>
            <a:r>
              <a:rPr lang="en-US" sz="900" b="1" dirty="0">
                <a:latin typeface="Courier New" pitchFamily="49" charset="0"/>
              </a:rPr>
              <a:t> *</a:t>
            </a:r>
            <a:r>
              <a:rPr lang="en-US" sz="900" b="1" dirty="0" err="1">
                <a:solidFill>
                  <a:srgbClr val="000000"/>
                </a:solidFill>
                <a:latin typeface="Courier New" pitchFamily="49" charset="0"/>
              </a:rPr>
              <a:t>g_odata</a:t>
            </a:r>
            <a:r>
              <a:rPr lang="en-US" sz="900" b="1" dirty="0">
                <a:latin typeface="Courier New" pitchFamily="49" charset="0"/>
              </a:rPr>
              <a:t>, </a:t>
            </a:r>
            <a:r>
              <a:rPr lang="en-US" sz="900" b="1" dirty="0">
                <a:solidFill>
                  <a:srgbClr val="0000FF"/>
                </a:solidFill>
                <a:latin typeface="Courier New" pitchFamily="49" charset="0"/>
              </a:rPr>
              <a:t>float</a:t>
            </a:r>
            <a:r>
              <a:rPr lang="en-US" sz="900" b="1" dirty="0">
                <a:latin typeface="Courier New" pitchFamily="49" charset="0"/>
              </a:rPr>
              <a:t> *</a:t>
            </a:r>
            <a:r>
              <a:rPr lang="en-US" sz="900" b="1" dirty="0" err="1">
                <a:solidFill>
                  <a:srgbClr val="000000"/>
                </a:solidFill>
                <a:latin typeface="Courier New" pitchFamily="49" charset="0"/>
              </a:rPr>
              <a:t>g_idata</a:t>
            </a:r>
            <a:r>
              <a:rPr lang="en-US" sz="900" b="1" dirty="0">
                <a:latin typeface="Courier New" pitchFamily="49" charset="0"/>
              </a:rPr>
              <a:t>, </a:t>
            </a:r>
            <a:r>
              <a:rPr lang="en-US" sz="900" b="1" dirty="0" err="1">
                <a:solidFill>
                  <a:srgbClr val="0000FF"/>
                </a:solidFill>
                <a:latin typeface="Courier New" pitchFamily="49" charset="0"/>
              </a:rPr>
              <a:t>int</a:t>
            </a:r>
            <a:r>
              <a:rPr lang="en-US" sz="900" b="1" dirty="0">
                <a:latin typeface="Courier New" pitchFamily="49" charset="0"/>
              </a:rPr>
              <a:t> </a:t>
            </a:r>
            <a:r>
              <a:rPr lang="en-US" sz="900" b="1" dirty="0">
                <a:solidFill>
                  <a:srgbClr val="000000"/>
                </a:solidFill>
                <a:latin typeface="Courier New" pitchFamily="49" charset="0"/>
              </a:rPr>
              <a:t>n</a:t>
            </a:r>
            <a:r>
              <a:rPr lang="en-US" sz="900" b="1" dirty="0">
                <a:latin typeface="Courier New" pitchFamily="49" charset="0"/>
              </a:rPr>
              <a:t>)</a:t>
            </a:r>
          </a:p>
          <a:p>
            <a:r>
              <a:rPr lang="en-US" sz="900" b="1" dirty="0">
                <a:solidFill>
                  <a:schemeClr val="bg2"/>
                </a:solidFill>
                <a:latin typeface="Courier New" pitchFamily="49" charset="0"/>
              </a:rPr>
              <a:t>02|</a:t>
            </a:r>
            <a:r>
              <a:rPr lang="en-US" sz="900" b="1" dirty="0">
                <a:latin typeface="Courier New" pitchFamily="49" charset="0"/>
              </a:rPr>
              <a:t> {</a:t>
            </a:r>
          </a:p>
          <a:p>
            <a:r>
              <a:rPr lang="en-US" sz="900" b="1" dirty="0">
                <a:solidFill>
                  <a:schemeClr val="bg2"/>
                </a:solidFill>
                <a:latin typeface="Courier New" pitchFamily="49" charset="0"/>
              </a:rPr>
              <a:t>03|</a:t>
            </a:r>
            <a:r>
              <a:rPr lang="en-US" sz="900" b="1" dirty="0">
                <a:latin typeface="Courier New" pitchFamily="49" charset="0"/>
              </a:rPr>
              <a:t>     </a:t>
            </a:r>
            <a:r>
              <a:rPr lang="en-US" sz="900" b="1" dirty="0">
                <a:solidFill>
                  <a:srgbClr val="0000FF"/>
                </a:solidFill>
                <a:latin typeface="Courier New" pitchFamily="49" charset="0"/>
              </a:rPr>
              <a:t>extern volatile</a:t>
            </a:r>
            <a:r>
              <a:rPr lang="en-US" sz="900" b="1" dirty="0">
                <a:latin typeface="Courier New" pitchFamily="49" charset="0"/>
              </a:rPr>
              <a:t>  </a:t>
            </a:r>
            <a:r>
              <a:rPr lang="en-US" sz="900" b="1" dirty="0">
                <a:solidFill>
                  <a:srgbClr val="000000"/>
                </a:solidFill>
                <a:latin typeface="Courier New" pitchFamily="49" charset="0"/>
              </a:rPr>
              <a:t>__shared__</a:t>
            </a:r>
            <a:r>
              <a:rPr lang="en-US" sz="900" b="1" dirty="0">
                <a:latin typeface="Courier New" pitchFamily="49" charset="0"/>
              </a:rPr>
              <a:t>  </a:t>
            </a:r>
            <a:r>
              <a:rPr lang="en-US" sz="900" b="1" dirty="0">
                <a:solidFill>
                  <a:srgbClr val="0000FF"/>
                </a:solidFill>
                <a:latin typeface="Courier New" pitchFamily="49" charset="0"/>
              </a:rPr>
              <a:t>float</a:t>
            </a:r>
            <a:r>
              <a:rPr lang="en-US" sz="900" b="1" dirty="0">
                <a:latin typeface="Courier New" pitchFamily="49" charset="0"/>
              </a:rPr>
              <a:t> </a:t>
            </a:r>
            <a:r>
              <a:rPr lang="en-US" sz="900" b="1" dirty="0">
                <a:solidFill>
                  <a:srgbClr val="000000"/>
                </a:solidFill>
                <a:latin typeface="Courier New" pitchFamily="49" charset="0"/>
              </a:rPr>
              <a:t>temp</a:t>
            </a:r>
            <a:r>
              <a:rPr lang="en-US" sz="900" b="1" dirty="0">
                <a:latin typeface="Courier New" pitchFamily="49" charset="0"/>
              </a:rPr>
              <a:t>[];</a:t>
            </a:r>
            <a:r>
              <a:rPr lang="en-US" sz="900" b="1" dirty="0">
                <a:solidFill>
                  <a:srgbClr val="008000"/>
                </a:solidFill>
                <a:latin typeface="Courier New" pitchFamily="49" charset="0"/>
              </a:rPr>
              <a:t>// allocated on invocation</a:t>
            </a:r>
          </a:p>
          <a:p>
            <a:r>
              <a:rPr lang="en-US" sz="900" b="1" dirty="0">
                <a:solidFill>
                  <a:schemeClr val="bg2"/>
                </a:solidFill>
                <a:latin typeface="Courier New" pitchFamily="49" charset="0"/>
              </a:rPr>
              <a:t>04|</a:t>
            </a:r>
            <a:r>
              <a:rPr lang="en-US" sz="900" b="1" dirty="0">
                <a:solidFill>
                  <a:srgbClr val="008000"/>
                </a:solidFill>
                <a:latin typeface="Courier New" pitchFamily="49" charset="0"/>
              </a:rPr>
              <a:t> </a:t>
            </a:r>
          </a:p>
          <a:p>
            <a:r>
              <a:rPr lang="en-US" sz="900" b="1" dirty="0">
                <a:solidFill>
                  <a:schemeClr val="bg2"/>
                </a:solidFill>
                <a:latin typeface="Courier New" pitchFamily="49" charset="0"/>
              </a:rPr>
              <a:t>05|</a:t>
            </a:r>
            <a:r>
              <a:rPr lang="en-US" sz="900" b="1" dirty="0">
                <a:latin typeface="Courier New" pitchFamily="49" charset="0"/>
              </a:rPr>
              <a:t> </a:t>
            </a:r>
          </a:p>
          <a:p>
            <a:r>
              <a:rPr lang="en-US" sz="900" b="1" dirty="0">
                <a:solidFill>
                  <a:schemeClr val="bg2"/>
                </a:solidFill>
                <a:latin typeface="Courier New" pitchFamily="49" charset="0"/>
              </a:rPr>
              <a:t>06|</a:t>
            </a:r>
            <a:r>
              <a:rPr lang="en-US" sz="900" b="1" dirty="0">
                <a:latin typeface="Courier New" pitchFamily="49" charset="0"/>
              </a:rPr>
              <a:t>     </a:t>
            </a:r>
            <a:r>
              <a:rPr lang="en-US" sz="900" b="1" dirty="0" err="1">
                <a:solidFill>
                  <a:srgbClr val="0000FF"/>
                </a:solidFill>
                <a:latin typeface="Courier New" pitchFamily="49" charset="0"/>
              </a:rPr>
              <a:t>int</a:t>
            </a:r>
            <a:r>
              <a:rPr lang="en-US" sz="900" b="1" dirty="0">
                <a:latin typeface="Courier New" pitchFamily="49" charset="0"/>
              </a:rPr>
              <a:t> </a:t>
            </a:r>
            <a:r>
              <a:rPr lang="en-US" sz="900" b="1" dirty="0" err="1">
                <a:solidFill>
                  <a:srgbClr val="000000"/>
                </a:solidFill>
                <a:latin typeface="Courier New" pitchFamily="49" charset="0"/>
              </a:rPr>
              <a:t>thid</a:t>
            </a:r>
            <a:r>
              <a:rPr lang="en-US" sz="900" b="1" dirty="0">
                <a:latin typeface="Courier New" pitchFamily="49" charset="0"/>
              </a:rPr>
              <a:t> = </a:t>
            </a:r>
            <a:r>
              <a:rPr lang="en-US" sz="900" b="1" dirty="0" err="1">
                <a:solidFill>
                  <a:srgbClr val="000000"/>
                </a:solidFill>
                <a:latin typeface="Courier New" pitchFamily="49" charset="0"/>
              </a:rPr>
              <a:t>threadIdx</a:t>
            </a:r>
            <a:r>
              <a:rPr lang="en-US" sz="900" b="1" dirty="0" err="1">
                <a:latin typeface="Courier New" pitchFamily="49" charset="0"/>
              </a:rPr>
              <a:t>.</a:t>
            </a:r>
            <a:r>
              <a:rPr lang="en-US" sz="900" b="1" dirty="0" err="1">
                <a:solidFill>
                  <a:srgbClr val="000000"/>
                </a:solidFill>
                <a:latin typeface="Courier New" pitchFamily="49" charset="0"/>
              </a:rPr>
              <a:t>x</a:t>
            </a:r>
            <a:r>
              <a:rPr lang="en-US" sz="900" b="1" dirty="0">
                <a:latin typeface="Courier New" pitchFamily="49" charset="0"/>
              </a:rPr>
              <a:t>;</a:t>
            </a:r>
          </a:p>
          <a:p>
            <a:r>
              <a:rPr lang="en-US" sz="900" b="1" dirty="0">
                <a:solidFill>
                  <a:schemeClr val="bg2"/>
                </a:solidFill>
                <a:latin typeface="Courier New" pitchFamily="49" charset="0"/>
              </a:rPr>
              <a:t>07|</a:t>
            </a:r>
            <a:r>
              <a:rPr lang="en-US" sz="900" b="1" dirty="0">
                <a:latin typeface="Courier New" pitchFamily="49" charset="0"/>
              </a:rPr>
              <a:t>     </a:t>
            </a:r>
            <a:r>
              <a:rPr lang="en-US" sz="900" b="1" dirty="0" err="1">
                <a:solidFill>
                  <a:srgbClr val="0000FF"/>
                </a:solidFill>
                <a:latin typeface="Courier New" pitchFamily="49" charset="0"/>
              </a:rPr>
              <a:t>int</a:t>
            </a:r>
            <a:r>
              <a:rPr lang="en-US" sz="900" b="1" dirty="0">
                <a:latin typeface="Courier New" pitchFamily="49" charset="0"/>
              </a:rPr>
              <a:t> </a:t>
            </a:r>
            <a:r>
              <a:rPr lang="en-US" sz="900" b="1" dirty="0">
                <a:solidFill>
                  <a:srgbClr val="000000"/>
                </a:solidFill>
                <a:latin typeface="Courier New" pitchFamily="49" charset="0"/>
              </a:rPr>
              <a:t>offset</a:t>
            </a:r>
            <a:r>
              <a:rPr lang="en-US" sz="900" b="1" dirty="0">
                <a:latin typeface="Courier New" pitchFamily="49" charset="0"/>
              </a:rPr>
              <a:t> = 1;</a:t>
            </a:r>
          </a:p>
          <a:p>
            <a:r>
              <a:rPr lang="en-US" sz="900" b="1" dirty="0">
                <a:solidFill>
                  <a:schemeClr val="bg2"/>
                </a:solidFill>
                <a:latin typeface="Courier New" pitchFamily="49" charset="0"/>
              </a:rPr>
              <a:t>08|</a:t>
            </a:r>
            <a:r>
              <a:rPr lang="en-US" sz="900" b="1" dirty="0">
                <a:latin typeface="Courier New" pitchFamily="49" charset="0"/>
              </a:rPr>
              <a:t> </a:t>
            </a:r>
          </a:p>
          <a:p>
            <a:r>
              <a:rPr lang="en-US" sz="900" b="1" dirty="0">
                <a:solidFill>
                  <a:schemeClr val="bg2"/>
                </a:solidFill>
                <a:latin typeface="Courier New" pitchFamily="49" charset="0"/>
              </a:rPr>
              <a:t>09|</a:t>
            </a:r>
            <a:r>
              <a:rPr lang="en-US" sz="900" b="1" dirty="0">
                <a:latin typeface="Courier New" pitchFamily="49" charset="0"/>
              </a:rPr>
              <a:t>     </a:t>
            </a:r>
            <a:r>
              <a:rPr lang="en-US" sz="900" b="1" dirty="0">
                <a:solidFill>
                  <a:srgbClr val="000000"/>
                </a:solidFill>
                <a:latin typeface="Courier New" pitchFamily="49" charset="0"/>
              </a:rPr>
              <a:t>temp</a:t>
            </a:r>
            <a:r>
              <a:rPr lang="en-US" sz="900" b="1" dirty="0">
                <a:latin typeface="Courier New" pitchFamily="49" charset="0"/>
              </a:rPr>
              <a:t>[2*</a:t>
            </a:r>
            <a:r>
              <a:rPr lang="en-US" sz="900" b="1" dirty="0" err="1">
                <a:solidFill>
                  <a:srgbClr val="000000"/>
                </a:solidFill>
                <a:latin typeface="Courier New" pitchFamily="49" charset="0"/>
              </a:rPr>
              <a:t>thid</a:t>
            </a:r>
            <a:r>
              <a:rPr lang="en-US" sz="900" b="1" dirty="0">
                <a:latin typeface="Courier New" pitchFamily="49" charset="0"/>
              </a:rPr>
              <a:t>]   = </a:t>
            </a:r>
            <a:r>
              <a:rPr lang="en-US" sz="900" b="1" dirty="0" err="1">
                <a:solidFill>
                  <a:srgbClr val="000000"/>
                </a:solidFill>
                <a:latin typeface="Courier New" pitchFamily="49" charset="0"/>
              </a:rPr>
              <a:t>g_idata</a:t>
            </a:r>
            <a:r>
              <a:rPr lang="en-US" sz="900" b="1" dirty="0">
                <a:latin typeface="Courier New" pitchFamily="49" charset="0"/>
              </a:rPr>
              <a:t>[2*</a:t>
            </a:r>
            <a:r>
              <a:rPr lang="en-US" sz="900" b="1" dirty="0" err="1">
                <a:solidFill>
                  <a:srgbClr val="000000"/>
                </a:solidFill>
                <a:latin typeface="Courier New" pitchFamily="49" charset="0"/>
              </a:rPr>
              <a:t>thid</a:t>
            </a:r>
            <a:r>
              <a:rPr lang="en-US" sz="900" b="1" dirty="0">
                <a:latin typeface="Courier New" pitchFamily="49" charset="0"/>
              </a:rPr>
              <a:t>]; </a:t>
            </a:r>
            <a:r>
              <a:rPr lang="en-US" sz="900" b="1" dirty="0">
                <a:solidFill>
                  <a:srgbClr val="008000"/>
                </a:solidFill>
                <a:latin typeface="Courier New" pitchFamily="49" charset="0"/>
              </a:rPr>
              <a:t>// load input into shared memory</a:t>
            </a:r>
          </a:p>
          <a:p>
            <a:r>
              <a:rPr lang="en-US" sz="900" b="1" dirty="0">
                <a:solidFill>
                  <a:schemeClr val="bg2"/>
                </a:solidFill>
                <a:latin typeface="Courier New" pitchFamily="49" charset="0"/>
              </a:rPr>
              <a:t>10|</a:t>
            </a:r>
            <a:r>
              <a:rPr lang="en-US" sz="900" b="1" dirty="0">
                <a:latin typeface="Courier New" pitchFamily="49" charset="0"/>
              </a:rPr>
              <a:t>     </a:t>
            </a:r>
            <a:r>
              <a:rPr lang="en-US" sz="900" b="1" dirty="0">
                <a:solidFill>
                  <a:srgbClr val="000000"/>
                </a:solidFill>
                <a:latin typeface="Courier New" pitchFamily="49" charset="0"/>
              </a:rPr>
              <a:t>temp</a:t>
            </a:r>
            <a:r>
              <a:rPr lang="en-US" sz="900" b="1" dirty="0">
                <a:latin typeface="Courier New" pitchFamily="49" charset="0"/>
              </a:rPr>
              <a:t>[2*</a:t>
            </a:r>
            <a:r>
              <a:rPr lang="en-US" sz="900" b="1" dirty="0">
                <a:solidFill>
                  <a:srgbClr val="000000"/>
                </a:solidFill>
                <a:latin typeface="Courier New" pitchFamily="49" charset="0"/>
              </a:rPr>
              <a:t>thid</a:t>
            </a:r>
            <a:r>
              <a:rPr lang="en-US" sz="900" b="1" dirty="0">
                <a:latin typeface="Courier New" pitchFamily="49" charset="0"/>
              </a:rPr>
              <a:t>+1] = </a:t>
            </a:r>
            <a:r>
              <a:rPr lang="en-US" sz="900" b="1" dirty="0" err="1">
                <a:solidFill>
                  <a:srgbClr val="000000"/>
                </a:solidFill>
                <a:latin typeface="Courier New" pitchFamily="49" charset="0"/>
              </a:rPr>
              <a:t>g_idata</a:t>
            </a:r>
            <a:r>
              <a:rPr lang="en-US" sz="900" b="1" dirty="0">
                <a:latin typeface="Courier New" pitchFamily="49" charset="0"/>
              </a:rPr>
              <a:t>[2*</a:t>
            </a:r>
            <a:r>
              <a:rPr lang="en-US" sz="900" b="1" dirty="0">
                <a:solidFill>
                  <a:srgbClr val="000000"/>
                </a:solidFill>
                <a:latin typeface="Courier New" pitchFamily="49" charset="0"/>
              </a:rPr>
              <a:t>thid</a:t>
            </a:r>
            <a:r>
              <a:rPr lang="en-US" sz="900" b="1" dirty="0">
                <a:latin typeface="Courier New" pitchFamily="49" charset="0"/>
              </a:rPr>
              <a:t>+1];</a:t>
            </a:r>
          </a:p>
          <a:p>
            <a:r>
              <a:rPr lang="en-US" sz="900" b="1" dirty="0">
                <a:solidFill>
                  <a:schemeClr val="bg2"/>
                </a:solidFill>
                <a:latin typeface="Courier New" pitchFamily="49" charset="0"/>
              </a:rPr>
              <a:t>11|</a:t>
            </a:r>
          </a:p>
          <a:p>
            <a:r>
              <a:rPr lang="en-US" sz="900" b="1" dirty="0">
                <a:solidFill>
                  <a:schemeClr val="bg2"/>
                </a:solidFill>
                <a:latin typeface="Courier New" pitchFamily="49" charset="0"/>
              </a:rPr>
              <a:t>12|</a:t>
            </a:r>
            <a:r>
              <a:rPr lang="en-US" sz="900" b="1" dirty="0">
                <a:latin typeface="Courier New" pitchFamily="49" charset="0"/>
              </a:rPr>
              <a:t>     </a:t>
            </a:r>
            <a:r>
              <a:rPr lang="en-US" sz="900" b="1" dirty="0">
                <a:solidFill>
                  <a:srgbClr val="0000FF"/>
                </a:solidFill>
                <a:latin typeface="Courier New" pitchFamily="49" charset="0"/>
              </a:rPr>
              <a:t>for</a:t>
            </a:r>
            <a:r>
              <a:rPr lang="en-US" sz="900" b="1" dirty="0">
                <a:latin typeface="Courier New" pitchFamily="49" charset="0"/>
              </a:rPr>
              <a:t> (</a:t>
            </a:r>
            <a:r>
              <a:rPr lang="en-US" sz="900" b="1" dirty="0" err="1">
                <a:solidFill>
                  <a:srgbClr val="0000FF"/>
                </a:solidFill>
                <a:latin typeface="Courier New" pitchFamily="49" charset="0"/>
              </a:rPr>
              <a:t>int</a:t>
            </a:r>
            <a:r>
              <a:rPr lang="en-US" sz="900" b="1" dirty="0">
                <a:latin typeface="Courier New" pitchFamily="49" charset="0"/>
              </a:rPr>
              <a:t> </a:t>
            </a:r>
            <a:r>
              <a:rPr lang="en-US" sz="900" b="1" dirty="0">
                <a:solidFill>
                  <a:srgbClr val="000000"/>
                </a:solidFill>
                <a:latin typeface="Courier New" pitchFamily="49" charset="0"/>
              </a:rPr>
              <a:t>d</a:t>
            </a:r>
            <a:r>
              <a:rPr lang="en-US" sz="900" b="1" dirty="0">
                <a:latin typeface="Courier New" pitchFamily="49" charset="0"/>
              </a:rPr>
              <a:t> = </a:t>
            </a:r>
            <a:r>
              <a:rPr lang="en-US" sz="900" b="1" dirty="0">
                <a:solidFill>
                  <a:srgbClr val="000000"/>
                </a:solidFill>
                <a:latin typeface="Courier New" pitchFamily="49" charset="0"/>
              </a:rPr>
              <a:t>n</a:t>
            </a:r>
            <a:r>
              <a:rPr lang="en-US" sz="900" b="1" dirty="0">
                <a:latin typeface="Courier New" pitchFamily="49" charset="0"/>
              </a:rPr>
              <a:t>&gt;&gt;1; </a:t>
            </a:r>
            <a:r>
              <a:rPr lang="en-US" sz="900" b="1" dirty="0">
                <a:solidFill>
                  <a:srgbClr val="000000"/>
                </a:solidFill>
                <a:latin typeface="Courier New" pitchFamily="49" charset="0"/>
              </a:rPr>
              <a:t>d</a:t>
            </a:r>
            <a:r>
              <a:rPr lang="en-US" sz="900" b="1" dirty="0">
                <a:latin typeface="Courier New" pitchFamily="49" charset="0"/>
              </a:rPr>
              <a:t> &gt; 0; </a:t>
            </a:r>
            <a:r>
              <a:rPr lang="en-US" sz="900" b="1" dirty="0">
                <a:solidFill>
                  <a:srgbClr val="000000"/>
                </a:solidFill>
                <a:latin typeface="Courier New" pitchFamily="49" charset="0"/>
              </a:rPr>
              <a:t>d</a:t>
            </a:r>
            <a:r>
              <a:rPr lang="en-US" sz="900" b="1" dirty="0">
                <a:latin typeface="Courier New" pitchFamily="49" charset="0"/>
              </a:rPr>
              <a:t> &gt;&gt;= 1) </a:t>
            </a:r>
            <a:r>
              <a:rPr lang="en-US" sz="900" b="1" dirty="0">
                <a:solidFill>
                  <a:srgbClr val="008000"/>
                </a:solidFill>
                <a:latin typeface="Courier New" pitchFamily="49" charset="0"/>
              </a:rPr>
              <a:t>// build sum in place up the tree</a:t>
            </a:r>
          </a:p>
          <a:p>
            <a:r>
              <a:rPr lang="en-US" sz="900" b="1" dirty="0">
                <a:solidFill>
                  <a:schemeClr val="bg2"/>
                </a:solidFill>
                <a:latin typeface="Courier New" pitchFamily="49" charset="0"/>
              </a:rPr>
              <a:t>13|</a:t>
            </a:r>
            <a:r>
              <a:rPr lang="en-US" sz="900" b="1" dirty="0">
                <a:latin typeface="Courier New" pitchFamily="49" charset="0"/>
              </a:rPr>
              <a:t>     {</a:t>
            </a:r>
          </a:p>
          <a:p>
            <a:r>
              <a:rPr lang="en-US" sz="900" b="1" dirty="0">
                <a:solidFill>
                  <a:schemeClr val="bg2"/>
                </a:solidFill>
                <a:latin typeface="Courier New" pitchFamily="49" charset="0"/>
              </a:rPr>
              <a:t>14|</a:t>
            </a:r>
            <a:r>
              <a:rPr lang="en-US" sz="900" b="1" dirty="0">
                <a:latin typeface="Courier New" pitchFamily="49" charset="0"/>
              </a:rPr>
              <a:t>       </a:t>
            </a:r>
            <a:r>
              <a:rPr lang="en-US" sz="900" b="1" dirty="0">
                <a:solidFill>
                  <a:srgbClr val="000000"/>
                </a:solidFill>
                <a:latin typeface="Courier New" pitchFamily="49" charset="0"/>
              </a:rPr>
              <a:t>__</a:t>
            </a:r>
            <a:r>
              <a:rPr lang="en-US" sz="900" b="1" dirty="0" err="1">
                <a:solidFill>
                  <a:srgbClr val="000000"/>
                </a:solidFill>
                <a:latin typeface="Courier New" pitchFamily="49" charset="0"/>
              </a:rPr>
              <a:t>syncthreads</a:t>
            </a:r>
            <a:r>
              <a:rPr lang="en-US" sz="900" b="1" dirty="0">
                <a:latin typeface="Courier New" pitchFamily="49" charset="0"/>
              </a:rPr>
              <a:t>();</a:t>
            </a:r>
          </a:p>
          <a:p>
            <a:r>
              <a:rPr lang="en-US" sz="900" b="1" dirty="0">
                <a:solidFill>
                  <a:schemeClr val="bg2"/>
                </a:solidFill>
                <a:latin typeface="Courier New" pitchFamily="49" charset="0"/>
              </a:rPr>
              <a:t>15|</a:t>
            </a:r>
          </a:p>
          <a:p>
            <a:r>
              <a:rPr lang="en-US" sz="900" b="1" dirty="0">
                <a:solidFill>
                  <a:schemeClr val="bg2"/>
                </a:solidFill>
                <a:latin typeface="Courier New" pitchFamily="49" charset="0"/>
              </a:rPr>
              <a:t>16|</a:t>
            </a:r>
            <a:r>
              <a:rPr lang="en-US" sz="900" b="1" dirty="0">
                <a:latin typeface="Courier New" pitchFamily="49" charset="0"/>
              </a:rPr>
              <a:t>       </a:t>
            </a:r>
            <a:r>
              <a:rPr lang="en-US" sz="900" b="1" dirty="0">
                <a:solidFill>
                  <a:srgbClr val="0000FF"/>
                </a:solidFill>
                <a:latin typeface="Courier New" pitchFamily="49" charset="0"/>
              </a:rPr>
              <a:t>if</a:t>
            </a:r>
            <a:r>
              <a:rPr lang="en-US" sz="900" b="1" dirty="0">
                <a:latin typeface="Courier New" pitchFamily="49" charset="0"/>
              </a:rPr>
              <a:t> (</a:t>
            </a:r>
            <a:r>
              <a:rPr lang="en-US" sz="900" b="1" dirty="0" err="1">
                <a:solidFill>
                  <a:srgbClr val="000000"/>
                </a:solidFill>
                <a:latin typeface="Courier New" pitchFamily="49" charset="0"/>
              </a:rPr>
              <a:t>thid</a:t>
            </a:r>
            <a:r>
              <a:rPr lang="en-US" sz="900" b="1" dirty="0">
                <a:latin typeface="Courier New" pitchFamily="49" charset="0"/>
              </a:rPr>
              <a:t> &lt; </a:t>
            </a:r>
            <a:r>
              <a:rPr lang="en-US" sz="900" b="1" dirty="0">
                <a:solidFill>
                  <a:srgbClr val="000000"/>
                </a:solidFill>
                <a:latin typeface="Courier New" pitchFamily="49" charset="0"/>
              </a:rPr>
              <a:t>d</a:t>
            </a:r>
            <a:r>
              <a:rPr lang="en-US" sz="900" b="1" dirty="0">
                <a:latin typeface="Courier New" pitchFamily="49" charset="0"/>
              </a:rPr>
              <a:t>) {</a:t>
            </a:r>
          </a:p>
          <a:p>
            <a:r>
              <a:rPr lang="en-US" sz="900" b="1" dirty="0">
                <a:solidFill>
                  <a:schemeClr val="bg2"/>
                </a:solidFill>
                <a:latin typeface="Courier New" pitchFamily="49" charset="0"/>
              </a:rPr>
              <a:t>18|</a:t>
            </a:r>
            <a:r>
              <a:rPr lang="en-US" sz="900" b="1" dirty="0">
                <a:latin typeface="Courier New" pitchFamily="49" charset="0"/>
              </a:rPr>
              <a:t>           </a:t>
            </a:r>
            <a:r>
              <a:rPr lang="en-US" sz="900" b="1" dirty="0" err="1">
                <a:solidFill>
                  <a:srgbClr val="0000FF"/>
                </a:solidFill>
                <a:latin typeface="Courier New" pitchFamily="49" charset="0"/>
              </a:rPr>
              <a:t>int</a:t>
            </a:r>
            <a:r>
              <a:rPr lang="en-US" sz="900" b="1" dirty="0">
                <a:latin typeface="Courier New" pitchFamily="49" charset="0"/>
              </a:rPr>
              <a:t> </a:t>
            </a:r>
            <a:r>
              <a:rPr lang="en-US" sz="900" b="1" dirty="0" err="1">
                <a:solidFill>
                  <a:srgbClr val="000000"/>
                </a:solidFill>
                <a:latin typeface="Courier New" pitchFamily="49" charset="0"/>
              </a:rPr>
              <a:t>ai</a:t>
            </a:r>
            <a:r>
              <a:rPr lang="en-US" sz="900" b="1" dirty="0">
                <a:latin typeface="Courier New" pitchFamily="49" charset="0"/>
              </a:rPr>
              <a:t> = </a:t>
            </a:r>
            <a:r>
              <a:rPr lang="en-US" sz="900" b="1" dirty="0">
                <a:solidFill>
                  <a:srgbClr val="000000"/>
                </a:solidFill>
                <a:latin typeface="Courier New" pitchFamily="49" charset="0"/>
              </a:rPr>
              <a:t>offset</a:t>
            </a:r>
            <a:r>
              <a:rPr lang="en-US" sz="900" b="1" dirty="0">
                <a:latin typeface="Courier New" pitchFamily="49" charset="0"/>
              </a:rPr>
              <a:t>*(2*</a:t>
            </a:r>
            <a:r>
              <a:rPr lang="en-US" sz="900" b="1" dirty="0">
                <a:solidFill>
                  <a:srgbClr val="000000"/>
                </a:solidFill>
                <a:latin typeface="Courier New" pitchFamily="49" charset="0"/>
              </a:rPr>
              <a:t>thid</a:t>
            </a:r>
            <a:r>
              <a:rPr lang="en-US" sz="900" b="1" dirty="0">
                <a:latin typeface="Courier New" pitchFamily="49" charset="0"/>
              </a:rPr>
              <a:t>+1)-1;</a:t>
            </a:r>
          </a:p>
          <a:p>
            <a:r>
              <a:rPr lang="en-US" sz="900" b="1" dirty="0">
                <a:solidFill>
                  <a:schemeClr val="bg2"/>
                </a:solidFill>
                <a:latin typeface="Courier New" pitchFamily="49" charset="0"/>
              </a:rPr>
              <a:t>19|</a:t>
            </a:r>
            <a:r>
              <a:rPr lang="en-US" sz="900" b="1" dirty="0">
                <a:latin typeface="Courier New" pitchFamily="49" charset="0"/>
              </a:rPr>
              <a:t>           </a:t>
            </a:r>
            <a:r>
              <a:rPr lang="en-US" sz="900" b="1" dirty="0" err="1">
                <a:solidFill>
                  <a:srgbClr val="0000FF"/>
                </a:solidFill>
                <a:latin typeface="Courier New" pitchFamily="49" charset="0"/>
              </a:rPr>
              <a:t>int</a:t>
            </a:r>
            <a:r>
              <a:rPr lang="en-US" sz="900" b="1" dirty="0">
                <a:latin typeface="Courier New" pitchFamily="49" charset="0"/>
              </a:rPr>
              <a:t> </a:t>
            </a:r>
            <a:r>
              <a:rPr lang="en-US" sz="900" b="1" dirty="0">
                <a:solidFill>
                  <a:srgbClr val="000000"/>
                </a:solidFill>
                <a:latin typeface="Courier New" pitchFamily="49" charset="0"/>
              </a:rPr>
              <a:t>bi</a:t>
            </a:r>
            <a:r>
              <a:rPr lang="en-US" sz="900" b="1" dirty="0">
                <a:latin typeface="Courier New" pitchFamily="49" charset="0"/>
              </a:rPr>
              <a:t> = </a:t>
            </a:r>
            <a:r>
              <a:rPr lang="en-US" sz="900" b="1" dirty="0">
                <a:solidFill>
                  <a:srgbClr val="000000"/>
                </a:solidFill>
                <a:latin typeface="Courier New" pitchFamily="49" charset="0"/>
              </a:rPr>
              <a:t>offset</a:t>
            </a:r>
            <a:r>
              <a:rPr lang="en-US" sz="900" b="1" dirty="0">
                <a:latin typeface="Courier New" pitchFamily="49" charset="0"/>
              </a:rPr>
              <a:t>*(2*</a:t>
            </a:r>
            <a:r>
              <a:rPr lang="en-US" sz="900" b="1" dirty="0">
                <a:solidFill>
                  <a:srgbClr val="000000"/>
                </a:solidFill>
                <a:latin typeface="Courier New" pitchFamily="49" charset="0"/>
              </a:rPr>
              <a:t>thid</a:t>
            </a:r>
            <a:r>
              <a:rPr lang="en-US" sz="900" b="1" dirty="0">
                <a:latin typeface="Courier New" pitchFamily="49" charset="0"/>
              </a:rPr>
              <a:t>+2)-1;</a:t>
            </a:r>
          </a:p>
          <a:p>
            <a:r>
              <a:rPr lang="en-US" sz="900" b="1" dirty="0">
                <a:solidFill>
                  <a:schemeClr val="bg2"/>
                </a:solidFill>
                <a:latin typeface="Courier New" pitchFamily="49" charset="0"/>
              </a:rPr>
              <a:t>20|</a:t>
            </a:r>
            <a:r>
              <a:rPr lang="en-US" sz="900" b="1" dirty="0">
                <a:latin typeface="Courier New" pitchFamily="49" charset="0"/>
              </a:rPr>
              <a:t> </a:t>
            </a:r>
          </a:p>
          <a:p>
            <a:r>
              <a:rPr lang="en-US" sz="900" b="1" dirty="0">
                <a:solidFill>
                  <a:schemeClr val="bg2"/>
                </a:solidFill>
                <a:latin typeface="Courier New" pitchFamily="49" charset="0"/>
              </a:rPr>
              <a:t>21|</a:t>
            </a:r>
            <a:r>
              <a:rPr lang="en-US" sz="900" b="1" dirty="0">
                <a:latin typeface="Courier New" pitchFamily="49" charset="0"/>
              </a:rPr>
              <a:t>           </a:t>
            </a:r>
            <a:r>
              <a:rPr lang="en-US" sz="900" b="1" dirty="0">
                <a:solidFill>
                  <a:srgbClr val="000000"/>
                </a:solidFill>
                <a:latin typeface="Courier New" pitchFamily="49" charset="0"/>
              </a:rPr>
              <a:t>temp</a:t>
            </a:r>
            <a:r>
              <a:rPr lang="en-US" sz="900" b="1" dirty="0">
                <a:latin typeface="Courier New" pitchFamily="49" charset="0"/>
              </a:rPr>
              <a:t>[</a:t>
            </a:r>
            <a:r>
              <a:rPr lang="en-US" sz="900" b="1" dirty="0">
                <a:solidFill>
                  <a:srgbClr val="000000"/>
                </a:solidFill>
                <a:latin typeface="Courier New" pitchFamily="49" charset="0"/>
              </a:rPr>
              <a:t>bi</a:t>
            </a:r>
            <a:r>
              <a:rPr lang="en-US" sz="900" b="1" dirty="0">
                <a:latin typeface="Courier New" pitchFamily="49" charset="0"/>
              </a:rPr>
              <a:t>] += </a:t>
            </a:r>
            <a:r>
              <a:rPr lang="en-US" sz="900" b="1" dirty="0">
                <a:solidFill>
                  <a:srgbClr val="000000"/>
                </a:solidFill>
                <a:latin typeface="Courier New" pitchFamily="49" charset="0"/>
              </a:rPr>
              <a:t>temp</a:t>
            </a:r>
            <a:r>
              <a:rPr lang="en-US" sz="900" b="1" dirty="0">
                <a:latin typeface="Courier New" pitchFamily="49" charset="0"/>
              </a:rPr>
              <a:t>[</a:t>
            </a:r>
            <a:r>
              <a:rPr lang="en-US" sz="900" b="1" dirty="0" err="1">
                <a:solidFill>
                  <a:srgbClr val="000000"/>
                </a:solidFill>
                <a:latin typeface="Courier New" pitchFamily="49" charset="0"/>
              </a:rPr>
              <a:t>ai</a:t>
            </a:r>
            <a:r>
              <a:rPr lang="en-US" sz="900" b="1" dirty="0">
                <a:latin typeface="Courier New" pitchFamily="49" charset="0"/>
              </a:rPr>
              <a:t>];        </a:t>
            </a:r>
          </a:p>
          <a:p>
            <a:r>
              <a:rPr lang="en-US" sz="900" b="1" dirty="0">
                <a:solidFill>
                  <a:schemeClr val="bg2"/>
                </a:solidFill>
                <a:latin typeface="Courier New" pitchFamily="49" charset="0"/>
              </a:rPr>
              <a:t>22|</a:t>
            </a:r>
            <a:r>
              <a:rPr lang="en-US" sz="900" b="1" dirty="0">
                <a:latin typeface="Courier New" pitchFamily="49" charset="0"/>
              </a:rPr>
              <a:t>       }</a:t>
            </a:r>
          </a:p>
          <a:p>
            <a:r>
              <a:rPr lang="en-US" sz="900" b="1" dirty="0">
                <a:solidFill>
                  <a:schemeClr val="bg2"/>
                </a:solidFill>
                <a:latin typeface="Courier New" pitchFamily="49" charset="0"/>
              </a:rPr>
              <a:t>23|</a:t>
            </a:r>
            <a:r>
              <a:rPr lang="en-US" sz="900" b="1" dirty="0">
                <a:latin typeface="Courier New" pitchFamily="49" charset="0"/>
              </a:rPr>
              <a:t>       </a:t>
            </a:r>
            <a:r>
              <a:rPr lang="en-US" sz="900" b="1" dirty="0">
                <a:solidFill>
                  <a:srgbClr val="000000"/>
                </a:solidFill>
                <a:latin typeface="Courier New" pitchFamily="49" charset="0"/>
              </a:rPr>
              <a:t>offset</a:t>
            </a:r>
            <a:r>
              <a:rPr lang="en-US" sz="900" b="1" dirty="0">
                <a:latin typeface="Courier New" pitchFamily="49" charset="0"/>
              </a:rPr>
              <a:t> &lt;&lt;= 1;  </a:t>
            </a:r>
            <a:r>
              <a:rPr lang="en-US" sz="900" b="1" dirty="0">
                <a:solidFill>
                  <a:srgbClr val="008000"/>
                </a:solidFill>
                <a:latin typeface="Courier New" pitchFamily="49" charset="0"/>
              </a:rPr>
              <a:t>//multiply by 2 implemented as bitwise operation</a:t>
            </a:r>
          </a:p>
          <a:p>
            <a:r>
              <a:rPr lang="en-US" sz="900" b="1" dirty="0">
                <a:solidFill>
                  <a:schemeClr val="bg2"/>
                </a:solidFill>
                <a:latin typeface="Courier New" pitchFamily="49" charset="0"/>
              </a:rPr>
              <a:t>24|</a:t>
            </a:r>
            <a:r>
              <a:rPr lang="en-US" sz="900" b="1" dirty="0">
                <a:latin typeface="Courier New" pitchFamily="49" charset="0"/>
              </a:rPr>
              <a:t>     }</a:t>
            </a:r>
          </a:p>
          <a:p>
            <a:r>
              <a:rPr lang="en-US" sz="900" b="1" dirty="0">
                <a:solidFill>
                  <a:schemeClr val="bg2"/>
                </a:solidFill>
                <a:latin typeface="Courier New" pitchFamily="49" charset="0"/>
              </a:rPr>
              <a:t>25|</a:t>
            </a:r>
          </a:p>
          <a:p>
            <a:r>
              <a:rPr lang="en-US" sz="900" b="1" dirty="0">
                <a:solidFill>
                  <a:schemeClr val="bg2"/>
                </a:solidFill>
                <a:latin typeface="Courier New" pitchFamily="49" charset="0"/>
              </a:rPr>
              <a:t>26|</a:t>
            </a:r>
            <a:r>
              <a:rPr lang="en-US" sz="900" b="1" dirty="0">
                <a:latin typeface="Courier New" pitchFamily="49" charset="0"/>
              </a:rPr>
              <a:t>     </a:t>
            </a:r>
            <a:r>
              <a:rPr lang="en-US" sz="900" b="1" dirty="0">
                <a:solidFill>
                  <a:srgbClr val="0000FF"/>
                </a:solidFill>
                <a:latin typeface="Courier New" pitchFamily="49" charset="0"/>
              </a:rPr>
              <a:t>if</a:t>
            </a:r>
            <a:r>
              <a:rPr lang="en-US" sz="900" b="1" dirty="0">
                <a:latin typeface="Courier New" pitchFamily="49" charset="0"/>
              </a:rPr>
              <a:t> (</a:t>
            </a:r>
            <a:r>
              <a:rPr lang="en-US" sz="900" b="1" dirty="0" err="1">
                <a:solidFill>
                  <a:srgbClr val="000000"/>
                </a:solidFill>
                <a:latin typeface="Courier New" pitchFamily="49" charset="0"/>
              </a:rPr>
              <a:t>thid</a:t>
            </a:r>
            <a:r>
              <a:rPr lang="en-US" sz="900" b="1" dirty="0">
                <a:latin typeface="Courier New" pitchFamily="49" charset="0"/>
              </a:rPr>
              <a:t> == 0) { </a:t>
            </a:r>
            <a:r>
              <a:rPr lang="en-US" sz="900" b="1" dirty="0">
                <a:solidFill>
                  <a:srgbClr val="000000"/>
                </a:solidFill>
                <a:latin typeface="Courier New" pitchFamily="49" charset="0"/>
              </a:rPr>
              <a:t>temp</a:t>
            </a:r>
            <a:r>
              <a:rPr lang="en-US" sz="900" b="1" dirty="0">
                <a:latin typeface="Courier New" pitchFamily="49" charset="0"/>
              </a:rPr>
              <a:t>[</a:t>
            </a:r>
            <a:r>
              <a:rPr lang="en-US" sz="900" b="1" dirty="0">
                <a:solidFill>
                  <a:srgbClr val="000000"/>
                </a:solidFill>
                <a:latin typeface="Courier New" pitchFamily="49" charset="0"/>
              </a:rPr>
              <a:t>n</a:t>
            </a:r>
            <a:r>
              <a:rPr lang="en-US" sz="900" b="1" dirty="0">
                <a:latin typeface="Courier New" pitchFamily="49" charset="0"/>
              </a:rPr>
              <a:t> - 1] = 0; } </a:t>
            </a:r>
            <a:r>
              <a:rPr lang="en-US" sz="900" b="1" dirty="0">
                <a:solidFill>
                  <a:srgbClr val="008000"/>
                </a:solidFill>
                <a:latin typeface="Courier New" pitchFamily="49" charset="0"/>
              </a:rPr>
              <a:t>// clear the last element</a:t>
            </a:r>
          </a:p>
          <a:p>
            <a:r>
              <a:rPr lang="en-US" sz="900" b="1" dirty="0">
                <a:solidFill>
                  <a:schemeClr val="bg2"/>
                </a:solidFill>
                <a:latin typeface="Courier New" pitchFamily="49" charset="0"/>
              </a:rPr>
              <a:t>27|</a:t>
            </a:r>
          </a:p>
          <a:p>
            <a:r>
              <a:rPr lang="en-US" sz="900" b="1" dirty="0">
                <a:solidFill>
                  <a:schemeClr val="bg2"/>
                </a:solidFill>
                <a:latin typeface="Courier New" pitchFamily="49" charset="0"/>
              </a:rPr>
              <a:t>28|</a:t>
            </a:r>
            <a:r>
              <a:rPr lang="en-US" sz="900" b="1" dirty="0">
                <a:latin typeface="Courier New" pitchFamily="49" charset="0"/>
              </a:rPr>
              <a:t>     </a:t>
            </a:r>
            <a:r>
              <a:rPr lang="en-US" sz="900" b="1" dirty="0">
                <a:solidFill>
                  <a:srgbClr val="0000FF"/>
                </a:solidFill>
                <a:latin typeface="Courier New" pitchFamily="49" charset="0"/>
              </a:rPr>
              <a:t>for</a:t>
            </a:r>
            <a:r>
              <a:rPr lang="en-US" sz="900" b="1" dirty="0">
                <a:latin typeface="Courier New" pitchFamily="49" charset="0"/>
              </a:rPr>
              <a:t> (</a:t>
            </a:r>
            <a:r>
              <a:rPr lang="en-US" sz="900" b="1" dirty="0" err="1">
                <a:solidFill>
                  <a:srgbClr val="0000FF"/>
                </a:solidFill>
                <a:latin typeface="Courier New" pitchFamily="49" charset="0"/>
              </a:rPr>
              <a:t>int</a:t>
            </a:r>
            <a:r>
              <a:rPr lang="en-US" sz="900" b="1" dirty="0">
                <a:latin typeface="Courier New" pitchFamily="49" charset="0"/>
              </a:rPr>
              <a:t> </a:t>
            </a:r>
            <a:r>
              <a:rPr lang="en-US" sz="900" b="1" dirty="0">
                <a:solidFill>
                  <a:srgbClr val="000000"/>
                </a:solidFill>
                <a:latin typeface="Courier New" pitchFamily="49" charset="0"/>
              </a:rPr>
              <a:t>d</a:t>
            </a:r>
            <a:r>
              <a:rPr lang="en-US" sz="900" b="1" dirty="0">
                <a:latin typeface="Courier New" pitchFamily="49" charset="0"/>
              </a:rPr>
              <a:t> = 1; </a:t>
            </a:r>
            <a:r>
              <a:rPr lang="en-US" sz="900" b="1" dirty="0">
                <a:solidFill>
                  <a:srgbClr val="000000"/>
                </a:solidFill>
                <a:latin typeface="Courier New" pitchFamily="49" charset="0"/>
              </a:rPr>
              <a:t>d</a:t>
            </a:r>
            <a:r>
              <a:rPr lang="en-US" sz="900" b="1" dirty="0">
                <a:latin typeface="Courier New" pitchFamily="49" charset="0"/>
              </a:rPr>
              <a:t> &lt; </a:t>
            </a:r>
            <a:r>
              <a:rPr lang="en-US" sz="900" b="1" dirty="0">
                <a:solidFill>
                  <a:srgbClr val="000000"/>
                </a:solidFill>
                <a:latin typeface="Courier New" pitchFamily="49" charset="0"/>
              </a:rPr>
              <a:t>n</a:t>
            </a:r>
            <a:r>
              <a:rPr lang="en-US" sz="900" b="1" dirty="0">
                <a:latin typeface="Courier New" pitchFamily="49" charset="0"/>
              </a:rPr>
              <a:t>; </a:t>
            </a:r>
            <a:r>
              <a:rPr lang="en-US" sz="900" b="1" dirty="0">
                <a:solidFill>
                  <a:srgbClr val="000000"/>
                </a:solidFill>
                <a:latin typeface="Courier New" pitchFamily="49" charset="0"/>
              </a:rPr>
              <a:t>d</a:t>
            </a:r>
            <a:r>
              <a:rPr lang="en-US" sz="900" b="1" dirty="0">
                <a:latin typeface="Courier New" pitchFamily="49" charset="0"/>
              </a:rPr>
              <a:t> *= 2) </a:t>
            </a:r>
            <a:r>
              <a:rPr lang="en-US" sz="900" b="1" dirty="0">
                <a:solidFill>
                  <a:srgbClr val="008000"/>
                </a:solidFill>
                <a:latin typeface="Courier New" pitchFamily="49" charset="0"/>
              </a:rPr>
              <a:t>// traverse down tree &amp; build scan</a:t>
            </a:r>
          </a:p>
          <a:p>
            <a:r>
              <a:rPr lang="en-US" sz="900" b="1" dirty="0">
                <a:solidFill>
                  <a:schemeClr val="bg2"/>
                </a:solidFill>
                <a:latin typeface="Courier New" pitchFamily="49" charset="0"/>
              </a:rPr>
              <a:t>29|</a:t>
            </a:r>
            <a:r>
              <a:rPr lang="en-US" sz="900" b="1" dirty="0">
                <a:latin typeface="Courier New" pitchFamily="49" charset="0"/>
              </a:rPr>
              <a:t>     {</a:t>
            </a:r>
          </a:p>
          <a:p>
            <a:r>
              <a:rPr lang="en-US" sz="900" b="1" dirty="0">
                <a:solidFill>
                  <a:schemeClr val="bg2"/>
                </a:solidFill>
                <a:latin typeface="Courier New" pitchFamily="49" charset="0"/>
              </a:rPr>
              <a:t>30|</a:t>
            </a:r>
            <a:r>
              <a:rPr lang="en-US" sz="900" b="1" dirty="0">
                <a:latin typeface="Courier New" pitchFamily="49" charset="0"/>
              </a:rPr>
              <a:t>         </a:t>
            </a:r>
            <a:r>
              <a:rPr lang="en-US" sz="900" b="1" dirty="0">
                <a:solidFill>
                  <a:srgbClr val="000000"/>
                </a:solidFill>
                <a:latin typeface="Courier New" pitchFamily="49" charset="0"/>
              </a:rPr>
              <a:t>offset</a:t>
            </a:r>
            <a:r>
              <a:rPr lang="en-US" sz="900" b="1" dirty="0">
                <a:latin typeface="Courier New" pitchFamily="49" charset="0"/>
              </a:rPr>
              <a:t> &gt;&gt;= 1; </a:t>
            </a:r>
          </a:p>
          <a:p>
            <a:r>
              <a:rPr lang="en-US" sz="900" b="1" dirty="0">
                <a:solidFill>
                  <a:schemeClr val="bg2"/>
                </a:solidFill>
                <a:latin typeface="Courier New" pitchFamily="49" charset="0"/>
              </a:rPr>
              <a:t>31|</a:t>
            </a:r>
            <a:r>
              <a:rPr lang="en-US" sz="900" b="1" dirty="0">
                <a:latin typeface="Courier New" pitchFamily="49" charset="0"/>
              </a:rPr>
              <a:t>         </a:t>
            </a:r>
            <a:r>
              <a:rPr lang="en-US" sz="900" b="1" dirty="0">
                <a:solidFill>
                  <a:srgbClr val="000000"/>
                </a:solidFill>
                <a:latin typeface="Courier New" pitchFamily="49" charset="0"/>
              </a:rPr>
              <a:t>__</a:t>
            </a:r>
            <a:r>
              <a:rPr lang="en-US" sz="900" b="1" dirty="0" err="1">
                <a:solidFill>
                  <a:srgbClr val="000000"/>
                </a:solidFill>
                <a:latin typeface="Courier New" pitchFamily="49" charset="0"/>
              </a:rPr>
              <a:t>syncthreads</a:t>
            </a:r>
            <a:r>
              <a:rPr lang="en-US" sz="900" b="1" dirty="0">
                <a:latin typeface="Courier New" pitchFamily="49" charset="0"/>
              </a:rPr>
              <a:t>();</a:t>
            </a:r>
          </a:p>
          <a:p>
            <a:r>
              <a:rPr lang="en-US" sz="900" b="1" dirty="0">
                <a:solidFill>
                  <a:schemeClr val="bg2"/>
                </a:solidFill>
                <a:latin typeface="Courier New" pitchFamily="49" charset="0"/>
              </a:rPr>
              <a:t>32|</a:t>
            </a:r>
            <a:r>
              <a:rPr lang="en-US" sz="900" b="1" dirty="0">
                <a:latin typeface="Courier New" pitchFamily="49" charset="0"/>
              </a:rPr>
              <a:t> </a:t>
            </a:r>
          </a:p>
          <a:p>
            <a:r>
              <a:rPr lang="en-US" sz="900" b="1" dirty="0">
                <a:solidFill>
                  <a:schemeClr val="bg2"/>
                </a:solidFill>
                <a:latin typeface="Courier New" pitchFamily="49" charset="0"/>
              </a:rPr>
              <a:t>33|       </a:t>
            </a:r>
            <a:r>
              <a:rPr lang="en-US" sz="900" b="1" dirty="0">
                <a:latin typeface="Courier New" pitchFamily="49" charset="0"/>
              </a:rPr>
              <a:t>  </a:t>
            </a:r>
            <a:r>
              <a:rPr lang="en-US" sz="900" b="1" dirty="0">
                <a:solidFill>
                  <a:srgbClr val="0000FF"/>
                </a:solidFill>
                <a:latin typeface="Courier New" pitchFamily="49" charset="0"/>
              </a:rPr>
              <a:t>if</a:t>
            </a:r>
            <a:r>
              <a:rPr lang="en-US" sz="900" b="1" dirty="0">
                <a:latin typeface="Courier New" pitchFamily="49" charset="0"/>
              </a:rPr>
              <a:t> (</a:t>
            </a:r>
            <a:r>
              <a:rPr lang="en-US" sz="900" b="1" dirty="0" err="1">
                <a:solidFill>
                  <a:srgbClr val="000000"/>
                </a:solidFill>
                <a:latin typeface="Courier New" pitchFamily="49" charset="0"/>
              </a:rPr>
              <a:t>thid</a:t>
            </a:r>
            <a:r>
              <a:rPr lang="en-US" sz="900" b="1" dirty="0">
                <a:latin typeface="Courier New" pitchFamily="49" charset="0"/>
              </a:rPr>
              <a:t> &lt; </a:t>
            </a:r>
            <a:r>
              <a:rPr lang="en-US" sz="900" b="1" dirty="0">
                <a:solidFill>
                  <a:srgbClr val="000000"/>
                </a:solidFill>
                <a:latin typeface="Courier New" pitchFamily="49" charset="0"/>
              </a:rPr>
              <a:t>d</a:t>
            </a:r>
            <a:r>
              <a:rPr lang="en-US" sz="900" b="1" dirty="0">
                <a:latin typeface="Courier New" pitchFamily="49" charset="0"/>
              </a:rPr>
              <a:t>)</a:t>
            </a:r>
          </a:p>
          <a:p>
            <a:r>
              <a:rPr lang="en-US" sz="900" b="1" dirty="0">
                <a:solidFill>
                  <a:schemeClr val="bg2"/>
                </a:solidFill>
                <a:latin typeface="Courier New" pitchFamily="49" charset="0"/>
              </a:rPr>
              <a:t>34|       </a:t>
            </a:r>
            <a:r>
              <a:rPr lang="en-US" sz="900" b="1" dirty="0">
                <a:latin typeface="Courier New" pitchFamily="49" charset="0"/>
              </a:rPr>
              <a:t>  {</a:t>
            </a:r>
          </a:p>
          <a:p>
            <a:r>
              <a:rPr lang="en-US" sz="900" b="1" dirty="0">
                <a:solidFill>
                  <a:schemeClr val="bg2"/>
                </a:solidFill>
                <a:latin typeface="Courier New" pitchFamily="49" charset="0"/>
              </a:rPr>
              <a:t>35|</a:t>
            </a:r>
            <a:r>
              <a:rPr lang="en-US" sz="900" b="1" dirty="0">
                <a:latin typeface="Courier New" pitchFamily="49" charset="0"/>
              </a:rPr>
              <a:t>            </a:t>
            </a:r>
            <a:r>
              <a:rPr lang="en-US" sz="900" b="1" dirty="0" err="1">
                <a:solidFill>
                  <a:srgbClr val="0000FF"/>
                </a:solidFill>
                <a:latin typeface="Courier New" pitchFamily="49" charset="0"/>
              </a:rPr>
              <a:t>int</a:t>
            </a:r>
            <a:r>
              <a:rPr lang="en-US" sz="900" b="1" dirty="0">
                <a:latin typeface="Courier New" pitchFamily="49" charset="0"/>
              </a:rPr>
              <a:t> </a:t>
            </a:r>
            <a:r>
              <a:rPr lang="en-US" sz="900" b="1" dirty="0" err="1">
                <a:solidFill>
                  <a:srgbClr val="000000"/>
                </a:solidFill>
                <a:latin typeface="Courier New" pitchFamily="49" charset="0"/>
              </a:rPr>
              <a:t>ai</a:t>
            </a:r>
            <a:r>
              <a:rPr lang="en-US" sz="900" b="1" dirty="0">
                <a:latin typeface="Courier New" pitchFamily="49" charset="0"/>
              </a:rPr>
              <a:t> = </a:t>
            </a:r>
            <a:r>
              <a:rPr lang="en-US" sz="900" b="1" dirty="0">
                <a:solidFill>
                  <a:srgbClr val="000000"/>
                </a:solidFill>
                <a:latin typeface="Courier New" pitchFamily="49" charset="0"/>
              </a:rPr>
              <a:t>offset</a:t>
            </a:r>
            <a:r>
              <a:rPr lang="en-US" sz="900" b="1" dirty="0">
                <a:latin typeface="Courier New" pitchFamily="49" charset="0"/>
              </a:rPr>
              <a:t>*(2*</a:t>
            </a:r>
            <a:r>
              <a:rPr lang="en-US" sz="900" b="1" dirty="0">
                <a:solidFill>
                  <a:srgbClr val="000000"/>
                </a:solidFill>
                <a:latin typeface="Courier New" pitchFamily="49" charset="0"/>
              </a:rPr>
              <a:t>thid</a:t>
            </a:r>
            <a:r>
              <a:rPr lang="en-US" sz="900" b="1" dirty="0">
                <a:latin typeface="Courier New" pitchFamily="49" charset="0"/>
              </a:rPr>
              <a:t>+1)-1;</a:t>
            </a:r>
          </a:p>
          <a:p>
            <a:r>
              <a:rPr lang="en-US" sz="900" b="1" dirty="0">
                <a:solidFill>
                  <a:schemeClr val="bg2"/>
                </a:solidFill>
                <a:latin typeface="Courier New" pitchFamily="49" charset="0"/>
              </a:rPr>
              <a:t>36|</a:t>
            </a:r>
            <a:r>
              <a:rPr lang="en-US" sz="900" b="1" dirty="0">
                <a:latin typeface="Courier New" pitchFamily="49" charset="0"/>
              </a:rPr>
              <a:t>            </a:t>
            </a:r>
            <a:r>
              <a:rPr lang="en-US" sz="900" b="1" dirty="0" err="1">
                <a:solidFill>
                  <a:srgbClr val="0000FF"/>
                </a:solidFill>
                <a:latin typeface="Courier New" pitchFamily="49" charset="0"/>
              </a:rPr>
              <a:t>int</a:t>
            </a:r>
            <a:r>
              <a:rPr lang="en-US" sz="900" b="1" dirty="0">
                <a:latin typeface="Courier New" pitchFamily="49" charset="0"/>
              </a:rPr>
              <a:t> </a:t>
            </a:r>
            <a:r>
              <a:rPr lang="en-US" sz="900" b="1" dirty="0">
                <a:solidFill>
                  <a:srgbClr val="000000"/>
                </a:solidFill>
                <a:latin typeface="Courier New" pitchFamily="49" charset="0"/>
              </a:rPr>
              <a:t>bi</a:t>
            </a:r>
            <a:r>
              <a:rPr lang="en-US" sz="900" b="1" dirty="0">
                <a:latin typeface="Courier New" pitchFamily="49" charset="0"/>
              </a:rPr>
              <a:t> = </a:t>
            </a:r>
            <a:r>
              <a:rPr lang="en-US" sz="900" b="1" dirty="0">
                <a:solidFill>
                  <a:srgbClr val="000000"/>
                </a:solidFill>
                <a:latin typeface="Courier New" pitchFamily="49" charset="0"/>
              </a:rPr>
              <a:t>offset</a:t>
            </a:r>
            <a:r>
              <a:rPr lang="en-US" sz="900" b="1" dirty="0">
                <a:latin typeface="Courier New" pitchFamily="49" charset="0"/>
              </a:rPr>
              <a:t>*(2*</a:t>
            </a:r>
            <a:r>
              <a:rPr lang="en-US" sz="900" b="1" dirty="0">
                <a:solidFill>
                  <a:srgbClr val="000000"/>
                </a:solidFill>
                <a:latin typeface="Courier New" pitchFamily="49" charset="0"/>
              </a:rPr>
              <a:t>thid</a:t>
            </a:r>
            <a:r>
              <a:rPr lang="en-US" sz="900" b="1" dirty="0">
                <a:latin typeface="Courier New" pitchFamily="49" charset="0"/>
              </a:rPr>
              <a:t>+2)-1;</a:t>
            </a:r>
          </a:p>
          <a:p>
            <a:r>
              <a:rPr lang="en-US" sz="900" b="1" dirty="0">
                <a:solidFill>
                  <a:schemeClr val="bg2"/>
                </a:solidFill>
                <a:latin typeface="Courier New" pitchFamily="49" charset="0"/>
              </a:rPr>
              <a:t>37|</a:t>
            </a:r>
          </a:p>
          <a:p>
            <a:r>
              <a:rPr lang="en-US" sz="900" b="1" dirty="0">
                <a:solidFill>
                  <a:schemeClr val="bg2"/>
                </a:solidFill>
                <a:latin typeface="Courier New" pitchFamily="49" charset="0"/>
              </a:rPr>
              <a:t>38|</a:t>
            </a:r>
            <a:r>
              <a:rPr lang="en-US" sz="900" b="1" dirty="0">
                <a:latin typeface="Courier New" pitchFamily="49" charset="0"/>
              </a:rPr>
              <a:t>            </a:t>
            </a:r>
            <a:r>
              <a:rPr lang="it-IT" sz="900" b="1" dirty="0">
                <a:solidFill>
                  <a:srgbClr val="0000FF"/>
                </a:solidFill>
                <a:latin typeface="Courier New" pitchFamily="49" charset="0"/>
              </a:rPr>
              <a:t>float</a:t>
            </a:r>
            <a:r>
              <a:rPr lang="it-IT" sz="900" b="1" dirty="0">
                <a:latin typeface="Courier New" pitchFamily="49" charset="0"/>
              </a:rPr>
              <a:t> </a:t>
            </a:r>
            <a:r>
              <a:rPr lang="it-IT" sz="900" b="1" dirty="0">
                <a:solidFill>
                  <a:srgbClr val="000000"/>
                </a:solidFill>
                <a:latin typeface="Courier New" pitchFamily="49" charset="0"/>
              </a:rPr>
              <a:t>t</a:t>
            </a:r>
            <a:r>
              <a:rPr lang="it-IT" sz="900" b="1" dirty="0">
                <a:latin typeface="Courier New" pitchFamily="49" charset="0"/>
              </a:rPr>
              <a:t>   = </a:t>
            </a:r>
            <a:r>
              <a:rPr lang="it-IT" sz="900" b="1" dirty="0">
                <a:solidFill>
                  <a:srgbClr val="000000"/>
                </a:solidFill>
                <a:latin typeface="Courier New" pitchFamily="49" charset="0"/>
              </a:rPr>
              <a:t>temp</a:t>
            </a:r>
            <a:r>
              <a:rPr lang="it-IT" sz="900" b="1" dirty="0">
                <a:latin typeface="Courier New" pitchFamily="49" charset="0"/>
              </a:rPr>
              <a:t>[</a:t>
            </a:r>
            <a:r>
              <a:rPr lang="it-IT" sz="900" b="1" dirty="0">
                <a:solidFill>
                  <a:srgbClr val="000000"/>
                </a:solidFill>
                <a:latin typeface="Courier New" pitchFamily="49" charset="0"/>
              </a:rPr>
              <a:t>ai</a:t>
            </a:r>
            <a:r>
              <a:rPr lang="it-IT" sz="900" b="1" dirty="0">
                <a:latin typeface="Courier New" pitchFamily="49" charset="0"/>
              </a:rPr>
              <a:t>];</a:t>
            </a:r>
          </a:p>
          <a:p>
            <a:r>
              <a:rPr lang="en-US" sz="900" b="1" dirty="0">
                <a:solidFill>
                  <a:schemeClr val="bg2"/>
                </a:solidFill>
                <a:latin typeface="Courier New" pitchFamily="49" charset="0"/>
              </a:rPr>
              <a:t>39|          </a:t>
            </a:r>
            <a:r>
              <a:rPr lang="en-US" sz="900" b="1" dirty="0">
                <a:latin typeface="Courier New" pitchFamily="49" charset="0"/>
              </a:rPr>
              <a:t> </a:t>
            </a:r>
            <a:r>
              <a:rPr lang="it-IT" sz="900" b="1" dirty="0">
                <a:latin typeface="Courier New" pitchFamily="49" charset="0"/>
              </a:rPr>
              <a:t> </a:t>
            </a:r>
            <a:r>
              <a:rPr lang="it-IT" sz="900" b="1" dirty="0">
                <a:solidFill>
                  <a:srgbClr val="000000"/>
                </a:solidFill>
                <a:latin typeface="Courier New" pitchFamily="49" charset="0"/>
              </a:rPr>
              <a:t>temp</a:t>
            </a:r>
            <a:r>
              <a:rPr lang="it-IT" sz="900" b="1" dirty="0">
                <a:latin typeface="Courier New" pitchFamily="49" charset="0"/>
              </a:rPr>
              <a:t>[</a:t>
            </a:r>
            <a:r>
              <a:rPr lang="it-IT" sz="900" b="1" dirty="0">
                <a:solidFill>
                  <a:srgbClr val="000000"/>
                </a:solidFill>
                <a:latin typeface="Courier New" pitchFamily="49" charset="0"/>
              </a:rPr>
              <a:t>ai</a:t>
            </a:r>
            <a:r>
              <a:rPr lang="it-IT" sz="900" b="1" dirty="0">
                <a:latin typeface="Courier New" pitchFamily="49" charset="0"/>
              </a:rPr>
              <a:t>]  = </a:t>
            </a:r>
            <a:r>
              <a:rPr lang="it-IT" sz="900" b="1" dirty="0">
                <a:solidFill>
                  <a:srgbClr val="000000"/>
                </a:solidFill>
                <a:latin typeface="Courier New" pitchFamily="49" charset="0"/>
              </a:rPr>
              <a:t>temp</a:t>
            </a:r>
            <a:r>
              <a:rPr lang="it-IT" sz="900" b="1" dirty="0">
                <a:latin typeface="Courier New" pitchFamily="49" charset="0"/>
              </a:rPr>
              <a:t>[</a:t>
            </a:r>
            <a:r>
              <a:rPr lang="it-IT" sz="900" b="1" dirty="0">
                <a:solidFill>
                  <a:srgbClr val="000000"/>
                </a:solidFill>
                <a:latin typeface="Courier New" pitchFamily="49" charset="0"/>
              </a:rPr>
              <a:t>bi</a:t>
            </a:r>
            <a:r>
              <a:rPr lang="it-IT" sz="900" b="1" dirty="0">
                <a:latin typeface="Courier New" pitchFamily="49" charset="0"/>
              </a:rPr>
              <a:t>];</a:t>
            </a:r>
          </a:p>
          <a:p>
            <a:r>
              <a:rPr lang="en-US" sz="900" b="1" dirty="0">
                <a:solidFill>
                  <a:schemeClr val="bg2"/>
                </a:solidFill>
                <a:latin typeface="Courier New" pitchFamily="49" charset="0"/>
              </a:rPr>
              <a:t>40|</a:t>
            </a:r>
            <a:r>
              <a:rPr lang="en-US" sz="900" b="1" dirty="0">
                <a:latin typeface="Courier New" pitchFamily="49" charset="0"/>
              </a:rPr>
              <a:t> </a:t>
            </a:r>
            <a:r>
              <a:rPr lang="it-IT" sz="900" b="1" dirty="0">
                <a:latin typeface="Courier New" pitchFamily="49" charset="0"/>
              </a:rPr>
              <a:t>           </a:t>
            </a:r>
            <a:r>
              <a:rPr lang="en-US" sz="900" b="1" dirty="0">
                <a:solidFill>
                  <a:srgbClr val="000000"/>
                </a:solidFill>
                <a:latin typeface="Courier New" pitchFamily="49" charset="0"/>
              </a:rPr>
              <a:t>temp</a:t>
            </a:r>
            <a:r>
              <a:rPr lang="en-US" sz="900" b="1" dirty="0">
                <a:latin typeface="Courier New" pitchFamily="49" charset="0"/>
              </a:rPr>
              <a:t>[</a:t>
            </a:r>
            <a:r>
              <a:rPr lang="en-US" sz="900" b="1" dirty="0">
                <a:solidFill>
                  <a:srgbClr val="000000"/>
                </a:solidFill>
                <a:latin typeface="Courier New" pitchFamily="49" charset="0"/>
              </a:rPr>
              <a:t>bi</a:t>
            </a:r>
            <a:r>
              <a:rPr lang="en-US" sz="900" b="1" dirty="0">
                <a:latin typeface="Courier New" pitchFamily="49" charset="0"/>
              </a:rPr>
              <a:t>] += </a:t>
            </a:r>
            <a:r>
              <a:rPr lang="en-US" sz="900" b="1" dirty="0">
                <a:solidFill>
                  <a:srgbClr val="000000"/>
                </a:solidFill>
                <a:latin typeface="Courier New" pitchFamily="49" charset="0"/>
              </a:rPr>
              <a:t>t</a:t>
            </a:r>
            <a:r>
              <a:rPr lang="en-US" sz="900" b="1" dirty="0">
                <a:latin typeface="Courier New" pitchFamily="49" charset="0"/>
              </a:rPr>
              <a:t>;</a:t>
            </a:r>
          </a:p>
          <a:p>
            <a:r>
              <a:rPr lang="en-US" sz="900" b="1" dirty="0">
                <a:solidFill>
                  <a:schemeClr val="bg2"/>
                </a:solidFill>
                <a:latin typeface="Courier New" pitchFamily="49" charset="0"/>
              </a:rPr>
              <a:t>41|</a:t>
            </a:r>
            <a:r>
              <a:rPr lang="en-US" sz="900" b="1" dirty="0">
                <a:latin typeface="Courier New" pitchFamily="49" charset="0"/>
              </a:rPr>
              <a:t>          }</a:t>
            </a:r>
          </a:p>
          <a:p>
            <a:r>
              <a:rPr lang="en-US" sz="900" b="1" dirty="0">
                <a:solidFill>
                  <a:schemeClr val="bg2"/>
                </a:solidFill>
                <a:latin typeface="Courier New" pitchFamily="49" charset="0"/>
              </a:rPr>
              <a:t>42|</a:t>
            </a:r>
            <a:r>
              <a:rPr lang="en-US" sz="900" b="1" dirty="0">
                <a:latin typeface="Courier New" pitchFamily="49" charset="0"/>
              </a:rPr>
              <a:t>     }</a:t>
            </a:r>
          </a:p>
          <a:p>
            <a:r>
              <a:rPr lang="en-US" sz="900" b="1" dirty="0">
                <a:solidFill>
                  <a:schemeClr val="bg2"/>
                </a:solidFill>
                <a:latin typeface="Courier New" pitchFamily="49" charset="0"/>
              </a:rPr>
              <a:t>43|</a:t>
            </a:r>
          </a:p>
          <a:p>
            <a:r>
              <a:rPr lang="en-US" sz="900" b="1" dirty="0">
                <a:solidFill>
                  <a:schemeClr val="bg2"/>
                </a:solidFill>
                <a:latin typeface="Courier New" pitchFamily="49" charset="0"/>
              </a:rPr>
              <a:t>44|</a:t>
            </a:r>
            <a:r>
              <a:rPr lang="en-US" sz="900" b="1" dirty="0">
                <a:latin typeface="Courier New" pitchFamily="49" charset="0"/>
              </a:rPr>
              <a:t>     </a:t>
            </a:r>
            <a:r>
              <a:rPr lang="en-US" sz="900" b="1" dirty="0">
                <a:solidFill>
                  <a:srgbClr val="000000"/>
                </a:solidFill>
                <a:latin typeface="Courier New" pitchFamily="49" charset="0"/>
              </a:rPr>
              <a:t>__</a:t>
            </a:r>
            <a:r>
              <a:rPr lang="en-US" sz="900" b="1" dirty="0" err="1">
                <a:solidFill>
                  <a:srgbClr val="000000"/>
                </a:solidFill>
                <a:latin typeface="Courier New" pitchFamily="49" charset="0"/>
              </a:rPr>
              <a:t>syncthreads</a:t>
            </a:r>
            <a:r>
              <a:rPr lang="en-US" sz="900" b="1" dirty="0">
                <a:latin typeface="Courier New" pitchFamily="49" charset="0"/>
              </a:rPr>
              <a:t>();</a:t>
            </a:r>
          </a:p>
          <a:p>
            <a:r>
              <a:rPr lang="en-US" sz="900" b="1" dirty="0">
                <a:solidFill>
                  <a:schemeClr val="bg2"/>
                </a:solidFill>
                <a:latin typeface="Courier New" pitchFamily="49" charset="0"/>
              </a:rPr>
              <a:t>45|</a:t>
            </a:r>
          </a:p>
          <a:p>
            <a:r>
              <a:rPr lang="en-US" sz="900" b="1" dirty="0">
                <a:solidFill>
                  <a:schemeClr val="bg2"/>
                </a:solidFill>
                <a:latin typeface="Courier New" pitchFamily="49" charset="0"/>
              </a:rPr>
              <a:t>46|</a:t>
            </a:r>
            <a:r>
              <a:rPr lang="en-US" sz="900" b="1" dirty="0">
                <a:latin typeface="Courier New" pitchFamily="49" charset="0"/>
              </a:rPr>
              <a:t>     </a:t>
            </a:r>
            <a:r>
              <a:rPr lang="en-US" sz="900" b="1" dirty="0" err="1">
                <a:solidFill>
                  <a:srgbClr val="000000"/>
                </a:solidFill>
                <a:latin typeface="Courier New" pitchFamily="49" charset="0"/>
              </a:rPr>
              <a:t>g_odata</a:t>
            </a:r>
            <a:r>
              <a:rPr lang="en-US" sz="900" b="1" dirty="0">
                <a:latin typeface="Courier New" pitchFamily="49" charset="0"/>
              </a:rPr>
              <a:t>[2*</a:t>
            </a:r>
            <a:r>
              <a:rPr lang="en-US" sz="900" b="1" dirty="0" err="1">
                <a:solidFill>
                  <a:srgbClr val="000000"/>
                </a:solidFill>
                <a:latin typeface="Courier New" pitchFamily="49" charset="0"/>
              </a:rPr>
              <a:t>thid</a:t>
            </a:r>
            <a:r>
              <a:rPr lang="en-US" sz="900" b="1" dirty="0">
                <a:latin typeface="Courier New" pitchFamily="49" charset="0"/>
              </a:rPr>
              <a:t>]   = </a:t>
            </a:r>
            <a:r>
              <a:rPr lang="en-US" sz="900" b="1" dirty="0">
                <a:solidFill>
                  <a:srgbClr val="000000"/>
                </a:solidFill>
                <a:latin typeface="Courier New" pitchFamily="49" charset="0"/>
              </a:rPr>
              <a:t>temp</a:t>
            </a:r>
            <a:r>
              <a:rPr lang="en-US" sz="900" b="1" dirty="0">
                <a:latin typeface="Courier New" pitchFamily="49" charset="0"/>
              </a:rPr>
              <a:t>[2*</a:t>
            </a:r>
            <a:r>
              <a:rPr lang="en-US" sz="900" b="1" dirty="0" err="1">
                <a:solidFill>
                  <a:srgbClr val="000000"/>
                </a:solidFill>
                <a:latin typeface="Courier New" pitchFamily="49" charset="0"/>
              </a:rPr>
              <a:t>thid</a:t>
            </a:r>
            <a:r>
              <a:rPr lang="en-US" sz="900" b="1" dirty="0">
                <a:latin typeface="Courier New" pitchFamily="49" charset="0"/>
              </a:rPr>
              <a:t>]; </a:t>
            </a:r>
            <a:r>
              <a:rPr lang="en-US" sz="900" b="1" dirty="0">
                <a:solidFill>
                  <a:srgbClr val="008000"/>
                </a:solidFill>
                <a:latin typeface="Courier New" pitchFamily="49" charset="0"/>
              </a:rPr>
              <a:t>// write results to device memory</a:t>
            </a:r>
          </a:p>
          <a:p>
            <a:r>
              <a:rPr lang="en-US" sz="900" b="1" dirty="0">
                <a:solidFill>
                  <a:schemeClr val="bg2"/>
                </a:solidFill>
                <a:latin typeface="Courier New" pitchFamily="49" charset="0"/>
              </a:rPr>
              <a:t>47|</a:t>
            </a:r>
            <a:r>
              <a:rPr lang="en-US" sz="900" b="1" dirty="0">
                <a:latin typeface="Courier New" pitchFamily="49" charset="0"/>
              </a:rPr>
              <a:t>     </a:t>
            </a:r>
            <a:r>
              <a:rPr lang="en-US" sz="900" b="1" dirty="0" err="1">
                <a:solidFill>
                  <a:srgbClr val="000000"/>
                </a:solidFill>
                <a:latin typeface="Courier New" pitchFamily="49" charset="0"/>
              </a:rPr>
              <a:t>g_odata</a:t>
            </a:r>
            <a:r>
              <a:rPr lang="en-US" sz="900" b="1" dirty="0">
                <a:latin typeface="Courier New" pitchFamily="49" charset="0"/>
              </a:rPr>
              <a:t>[2*</a:t>
            </a:r>
            <a:r>
              <a:rPr lang="en-US" sz="900" b="1" dirty="0">
                <a:solidFill>
                  <a:srgbClr val="000000"/>
                </a:solidFill>
                <a:latin typeface="Courier New" pitchFamily="49" charset="0"/>
              </a:rPr>
              <a:t>thid</a:t>
            </a:r>
            <a:r>
              <a:rPr lang="en-US" sz="900" b="1" dirty="0">
                <a:latin typeface="Courier New" pitchFamily="49" charset="0"/>
              </a:rPr>
              <a:t>+1] = </a:t>
            </a:r>
            <a:r>
              <a:rPr lang="en-US" sz="900" b="1" dirty="0">
                <a:solidFill>
                  <a:srgbClr val="000000"/>
                </a:solidFill>
                <a:latin typeface="Courier New" pitchFamily="49" charset="0"/>
              </a:rPr>
              <a:t>temp</a:t>
            </a:r>
            <a:r>
              <a:rPr lang="en-US" sz="900" b="1" dirty="0">
                <a:latin typeface="Courier New" pitchFamily="49" charset="0"/>
              </a:rPr>
              <a:t>[2*</a:t>
            </a:r>
            <a:r>
              <a:rPr lang="en-US" sz="900" b="1" dirty="0">
                <a:solidFill>
                  <a:srgbClr val="000000"/>
                </a:solidFill>
                <a:latin typeface="Courier New" pitchFamily="49" charset="0"/>
              </a:rPr>
              <a:t>thid</a:t>
            </a:r>
            <a:r>
              <a:rPr lang="en-US" sz="900" b="1" dirty="0">
                <a:latin typeface="Courier New" pitchFamily="49" charset="0"/>
              </a:rPr>
              <a:t>+1]; </a:t>
            </a:r>
          </a:p>
          <a:p>
            <a:r>
              <a:rPr lang="en-US" sz="900" b="1" dirty="0">
                <a:solidFill>
                  <a:schemeClr val="bg2"/>
                </a:solidFill>
                <a:latin typeface="Courier New" pitchFamily="49" charset="0"/>
              </a:rPr>
              <a:t>48| </a:t>
            </a:r>
            <a:r>
              <a:rPr lang="en-US" sz="900" b="1" dirty="0">
                <a:latin typeface="Courier New" pitchFamily="49" charset="0"/>
              </a:rPr>
              <a:t>}</a:t>
            </a:r>
          </a:p>
        </p:txBody>
      </p:sp>
      <p:sp>
        <p:nvSpPr>
          <p:cNvPr id="5" name="Rectangle 4"/>
          <p:cNvSpPr/>
          <p:nvPr/>
        </p:nvSpPr>
        <p:spPr>
          <a:xfrm>
            <a:off x="88900" y="6623523"/>
            <a:ext cx="1143262" cy="230832"/>
          </a:xfrm>
          <a:prstGeom prst="rect">
            <a:avLst/>
          </a:prstGeom>
        </p:spPr>
        <p:txBody>
          <a:bodyPr wrap="none">
            <a:spAutoFit/>
          </a:bodyPr>
          <a:lstStyle/>
          <a:p>
            <a:r>
              <a:rPr lang="en-US" sz="900" dirty="0">
                <a:latin typeface="+mj-lt"/>
              </a:rPr>
              <a:t>NVIDIA [M. Harris]</a:t>
            </a:r>
            <a:r>
              <a:rPr lang="en-US" sz="900" dirty="0">
                <a:latin typeface="+mj-lt"/>
                <a:cs typeface="Calibri"/>
              </a:rPr>
              <a:t>→</a:t>
            </a:r>
            <a:endParaRPr lang="en-US" sz="900" dirty="0">
              <a:latin typeface="+mj-lt"/>
            </a:endParaRPr>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Rectangle 3"/>
          <p:cNvSpPr/>
          <p:nvPr/>
        </p:nvSpPr>
        <p:spPr>
          <a:xfrm>
            <a:off x="158318" y="859656"/>
            <a:ext cx="5433853" cy="954107"/>
          </a:xfrm>
          <a:prstGeom prst="rect">
            <a:avLst/>
          </a:prstGeom>
        </p:spPr>
        <p:txBody>
          <a:bodyPr wrap="square">
            <a:spAutoFit/>
          </a:bodyPr>
          <a:lstStyle/>
          <a:p>
            <a:r>
              <a:rPr lang="en-US" sz="1400" dirty="0"/>
              <a:t>Argument list:</a:t>
            </a:r>
          </a:p>
          <a:p>
            <a:r>
              <a:rPr lang="en-US" sz="1400" dirty="0" err="1">
                <a:latin typeface="Consolas" panose="020B0609020204030204" pitchFamily="49" charset="0"/>
              </a:rPr>
              <a:t>g_odata</a:t>
            </a:r>
            <a:r>
              <a:rPr lang="en-US" sz="1400" dirty="0"/>
              <a:t> – pointer to output data, stored in device global memory</a:t>
            </a:r>
          </a:p>
          <a:p>
            <a:r>
              <a:rPr lang="en-US" sz="1400" dirty="0" err="1">
                <a:latin typeface="Consolas" panose="020B0609020204030204" pitchFamily="49" charset="0"/>
              </a:rPr>
              <a:t>g_idata</a:t>
            </a:r>
            <a:r>
              <a:rPr lang="en-US" sz="1400" dirty="0"/>
              <a:t> – pointer to input data, stored in device global memory</a:t>
            </a:r>
          </a:p>
          <a:p>
            <a:r>
              <a:rPr lang="en-US" sz="1400" dirty="0">
                <a:latin typeface="Consolas" panose="020B0609020204030204" pitchFamily="49" charset="0"/>
              </a:rPr>
              <a:t>n</a:t>
            </a:r>
            <a:r>
              <a:rPr lang="en-US" sz="1400" dirty="0"/>
              <a:t> – size of array on which prefix scan performed (assumed a power of 2)</a:t>
            </a:r>
          </a:p>
        </p:txBody>
      </p:sp>
    </p:spTree>
    <p:extLst>
      <p:ext uri="{BB962C8B-B14F-4D97-AF65-F5344CB8AC3E}">
        <p14:creationId xmlns:p14="http://schemas.microsoft.com/office/powerpoint/2010/main" val="6351476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fontScale="90000"/>
          </a:bodyPr>
          <a:lstStyle/>
          <a:p>
            <a:r>
              <a:rPr lang="en-US" dirty="0"/>
              <a:t>Going Beyond 2048 Entries</a:t>
            </a:r>
            <a:br>
              <a:rPr lang="en-US" dirty="0"/>
            </a:br>
            <a:r>
              <a:rPr lang="en-US" sz="2400" dirty="0"/>
              <a:t>[1/3]</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ln>
                <a:noFill/>
              </a:ln>
            </p:spPr>
            <p:txBody>
              <a:bodyPr/>
              <a:lstStyle/>
              <a:p>
                <a:r>
                  <a:rPr lang="en-US" sz="2000" dirty="0"/>
                  <a:t>Upon first invocation of the kernel (kernel #1), each will bring into shared memory 2048 elements:</a:t>
                </a:r>
              </a:p>
              <a:p>
                <a:pPr lvl="1"/>
                <a:r>
                  <a:rPr lang="en-US" sz="1800" dirty="0"/>
                  <a:t>1024 “lead” elements (see vertical arrows </a:t>
                </a:r>
                <a:r>
                  <a:rPr lang="en-US" sz="1800" dirty="0">
                    <a:solidFill>
                      <a:srgbClr val="FFC000"/>
                    </a:solidFill>
                  </a:rPr>
                  <a:t>↑</a:t>
                </a:r>
                <a:r>
                  <a:rPr lang="en-US" sz="1800" dirty="0"/>
                  <a:t> on slide 6), and…</a:t>
                </a:r>
              </a:p>
              <a:p>
                <a:pPr lvl="1"/>
                <a:r>
                  <a:rPr lang="en-US" sz="1800" dirty="0"/>
                  <a:t>1024 mating elements (the blue, oblique arrows </a:t>
                </a:r>
                <a14:m>
                  <m:oMath xmlns:m="http://schemas.openxmlformats.org/officeDocument/2006/math">
                    <m:r>
                      <a:rPr lang="en-US" sz="1800" b="0" i="1" smtClean="0">
                        <a:solidFill>
                          <a:srgbClr val="0070C0"/>
                        </a:solidFill>
                        <a:latin typeface="Cambria Math" panose="02040503050406030204" pitchFamily="18" charset="0"/>
                      </a:rPr>
                      <m:t>↗</m:t>
                    </m:r>
                  </m:oMath>
                </a14:m>
                <a:r>
                  <a:rPr lang="en-US" sz="1800" dirty="0"/>
                  <a:t> on slide 6)</a:t>
                </a:r>
              </a:p>
              <a:p>
                <a:pPr lvl="1"/>
                <a:r>
                  <a:rPr lang="en-US" sz="1800" dirty="0"/>
                  <a:t>Two consecutive “lead” elements are separated by a stride of k=2</a:t>
                </a:r>
                <a:r>
                  <a:rPr lang="en-US" sz="1800" baseline="30000" dirty="0"/>
                  <a:t>1</a:t>
                </a:r>
              </a:p>
              <a:p>
                <a:pPr lvl="1"/>
                <a:r>
                  <a:rPr lang="en-US" sz="1800" dirty="0"/>
                  <a:t>A “lead” element and its “mating” element are separated by a stride of k/2=1</a:t>
                </a:r>
              </a:p>
              <a:p>
                <a:endParaRPr lang="en-US" sz="2000" dirty="0"/>
              </a:p>
              <a:p>
                <a:r>
                  <a:rPr lang="en-US" sz="2000" dirty="0"/>
                  <a:t>Suppose you take 6 reduction steps in this first kernel and bail out after writing into the global memory the preliminary data that you computed and stored in shared memory</a:t>
                </a:r>
              </a:p>
              <a:p>
                <a:endParaRPr lang="en-US" sz="2000" dirty="0"/>
              </a:p>
              <a:p>
                <a:r>
                  <a:rPr lang="en-US" sz="2000" dirty="0"/>
                  <a:t>The next kernel invocation should pick up the unfinished business where the previous kernel left…</a:t>
                </a:r>
              </a:p>
              <a:p>
                <a:pPr lvl="1"/>
                <a:r>
                  <a:rPr lang="en-US" sz="1600" dirty="0"/>
                  <a:t>Call this a “flawless reentry requirement”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459" t="-1235"/>
                </a:stretch>
              </a:blipFill>
              <a:ln>
                <a:noFill/>
              </a:ln>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04A7C484-7E24-447E-8CB0-5149A4D34DEF}" type="slidenum">
              <a:rPr lang="en-US" altLang="en-US" smtClean="0"/>
              <a:pPr/>
              <a:t>78</a:t>
            </a:fld>
            <a:endParaRPr lang="en-US" altLang="en-US"/>
          </a:p>
        </p:txBody>
      </p:sp>
    </p:spTree>
    <p:extLst>
      <p:ext uri="{BB962C8B-B14F-4D97-AF65-F5344CB8AC3E}">
        <p14:creationId xmlns:p14="http://schemas.microsoft.com/office/powerpoint/2010/main" val="34346998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Going Beyond 2048 Entries</a:t>
            </a:r>
            <a:br>
              <a:rPr lang="en-US" dirty="0"/>
            </a:br>
            <a:r>
              <a:rPr lang="en-US" sz="2400" dirty="0"/>
              <a:t>[2/3]</a:t>
            </a:r>
            <a:endParaRPr lang="en-US" dirty="0"/>
          </a:p>
        </p:txBody>
      </p:sp>
      <p:sp>
        <p:nvSpPr>
          <p:cNvPr id="3" name="Content Placeholder 2"/>
          <p:cNvSpPr>
            <a:spLocks noGrp="1"/>
          </p:cNvSpPr>
          <p:nvPr>
            <p:ph idx="1"/>
          </p:nvPr>
        </p:nvSpPr>
        <p:spPr>
          <a:ln>
            <a:noFill/>
          </a:ln>
        </p:spPr>
        <p:txBody>
          <a:bodyPr/>
          <a:lstStyle/>
          <a:p>
            <a:endParaRPr lang="en-US" sz="2000" dirty="0"/>
          </a:p>
          <a:p>
            <a:r>
              <a:rPr lang="en-US" sz="2000" dirty="0"/>
              <a:t>Upon the second kernel call, each block will bring into shared memory 2048 elements:</a:t>
            </a:r>
          </a:p>
          <a:p>
            <a:pPr lvl="1"/>
            <a:r>
              <a:rPr lang="en-US" sz="1800" dirty="0"/>
              <a:t>1024 “lead” elements, and…</a:t>
            </a:r>
          </a:p>
          <a:p>
            <a:pPr lvl="1"/>
            <a:r>
              <a:rPr lang="en-US" sz="1800" dirty="0"/>
              <a:t>1024 “mating” elements</a:t>
            </a:r>
          </a:p>
          <a:p>
            <a:pPr lvl="1"/>
            <a:r>
              <a:rPr lang="en-US" sz="1800" dirty="0"/>
              <a:t>Two consecutive “lead” elements that you bring in will be separated in global memory by a stride of k=2</a:t>
            </a:r>
            <a:r>
              <a:rPr lang="en-US" sz="1800" baseline="30000" dirty="0"/>
              <a:t>6</a:t>
            </a:r>
          </a:p>
          <a:p>
            <a:pPr lvl="1"/>
            <a:r>
              <a:rPr lang="en-US" sz="1800" dirty="0"/>
              <a:t>A “lead” element and its “mating” element are separated by a stride of k/2=2</a:t>
            </a:r>
            <a:r>
              <a:rPr lang="en-US" sz="1800" baseline="30000" dirty="0"/>
              <a:t>5</a:t>
            </a:r>
          </a:p>
          <a:p>
            <a:pPr lvl="2"/>
            <a:r>
              <a:rPr lang="en-US" sz="1500" dirty="0"/>
              <a:t>Thus, when brining in data from global memory, you are not going to bring over a contiguous chunk of memory of size 2048, rather you’ll have to jump 2</a:t>
            </a:r>
            <a:r>
              <a:rPr lang="en-US" sz="1500" baseline="30000" dirty="0"/>
              <a:t>5</a:t>
            </a:r>
            <a:r>
              <a:rPr lang="en-US" sz="1500" dirty="0"/>
              <a:t> locations between successive “lead and mating element” pairs</a:t>
            </a:r>
          </a:p>
          <a:p>
            <a:pPr lvl="1"/>
            <a:r>
              <a:rPr lang="en-US" sz="1800" u="sng" dirty="0"/>
              <a:t>However</a:t>
            </a:r>
            <a:r>
              <a:rPr lang="en-US" sz="1800" dirty="0"/>
              <a:t>, once you bring data in shared memory, you process  as before</a:t>
            </a:r>
          </a:p>
          <a:p>
            <a:pPr lvl="1"/>
            <a:r>
              <a:rPr lang="en-US" sz="1800" dirty="0"/>
              <a:t>Before you exit kernel #2 you have to write back data from shared memory into global memory</a:t>
            </a:r>
          </a:p>
          <a:p>
            <a:pPr lvl="2"/>
            <a:r>
              <a:rPr lang="en-US" sz="1500" dirty="0"/>
              <a:t>Again, you have to choreograph this shared to global memory store since there is a 2</a:t>
            </a:r>
            <a:r>
              <a:rPr lang="en-US" sz="1500" baseline="30000" dirty="0"/>
              <a:t>5</a:t>
            </a:r>
            <a:r>
              <a:rPr lang="en-US" sz="1500" dirty="0"/>
              <a:t> stride that comes into play</a:t>
            </a:r>
          </a:p>
          <a:p>
            <a:pPr lvl="1"/>
            <a:r>
              <a:rPr lang="en-US" sz="1800" dirty="0"/>
              <a:t>If you exit kernel #2 after say 4 more reduction steps, the next time you re-enter the kernel (#3) you will have  k=2</a:t>
            </a:r>
            <a:r>
              <a:rPr lang="en-US" sz="1800" baseline="30000" dirty="0"/>
              <a:t>10</a:t>
            </a:r>
            <a:r>
              <a:rPr lang="en-US" sz="1800" dirty="0"/>
              <a:t>  </a:t>
            </a:r>
          </a:p>
          <a:p>
            <a:endParaRPr lang="en-US" sz="2000" dirty="0"/>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79</a:t>
            </a:fld>
            <a:endParaRPr lang="en-US" altLang="en-US"/>
          </a:p>
        </p:txBody>
      </p:sp>
    </p:spTree>
    <p:extLst>
      <p:ext uri="{BB962C8B-B14F-4D97-AF65-F5344CB8AC3E}">
        <p14:creationId xmlns:p14="http://schemas.microsoft.com/office/powerpoint/2010/main" val="9059131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Writing CUDA Software: </a:t>
            </a:r>
            <a:r>
              <a:rPr lang="en-US" dirty="0">
                <a:solidFill>
                  <a:srgbClr val="FFC000"/>
                </a:solidFill>
              </a:rPr>
              <a:t>High-Priority</a:t>
            </a:r>
            <a:r>
              <a:rPr lang="en-US" dirty="0"/>
              <a:t> Recommendations</a:t>
            </a:r>
          </a:p>
        </p:txBody>
      </p:sp>
      <p:sp>
        <p:nvSpPr>
          <p:cNvPr id="3" name="Content Placeholder 2"/>
          <p:cNvSpPr>
            <a:spLocks noGrp="1"/>
          </p:cNvSpPr>
          <p:nvPr>
            <p:ph idx="1"/>
          </p:nvPr>
        </p:nvSpPr>
        <p:spPr/>
        <p:txBody>
          <a:bodyPr/>
          <a:lstStyle/>
          <a:p>
            <a:pPr marL="457200" indent="-457200">
              <a:buFont typeface="+mj-lt"/>
              <a:buAutoNum type="arabicPeriod"/>
            </a:pPr>
            <a:endParaRPr lang="en-US" sz="2000" dirty="0"/>
          </a:p>
          <a:p>
            <a:pPr marL="457200" indent="-457200">
              <a:buFont typeface="+mj-lt"/>
              <a:buAutoNum type="arabicPeriod"/>
            </a:pPr>
            <a:endParaRPr lang="en-US" sz="2000" dirty="0" smtClean="0"/>
          </a:p>
          <a:p>
            <a:pPr marL="457200" indent="-457200">
              <a:buFont typeface="+mj-lt"/>
              <a:buAutoNum type="arabicPeriod"/>
            </a:pPr>
            <a:endParaRPr lang="en-US" sz="2000" dirty="0"/>
          </a:p>
          <a:p>
            <a:pPr marL="457200" indent="-457200">
              <a:buFont typeface="+mj-lt"/>
              <a:buAutoNum type="arabicPeriod"/>
            </a:pPr>
            <a:r>
              <a:rPr lang="en-US" sz="2000" dirty="0" smtClean="0"/>
              <a:t>To </a:t>
            </a:r>
            <a:r>
              <a:rPr lang="en-US" sz="2000" dirty="0"/>
              <a:t>get the maximum benefit from CUDA, focus first on finding ways to </a:t>
            </a:r>
            <a:r>
              <a:rPr lang="en-US" sz="2000" dirty="0">
                <a:solidFill>
                  <a:srgbClr val="0070C0"/>
                </a:solidFill>
              </a:rPr>
              <a:t>parallelize sequential</a:t>
            </a:r>
            <a:r>
              <a:rPr lang="en-US" sz="2000" dirty="0"/>
              <a:t> code. Expose fine grain parallelism</a:t>
            </a:r>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r>
              <a:rPr lang="en-US" sz="2000" dirty="0">
                <a:solidFill>
                  <a:srgbClr val="0070C0"/>
                </a:solidFill>
              </a:rPr>
              <a:t>Minimize data transfer</a:t>
            </a:r>
            <a:r>
              <a:rPr lang="en-US" sz="2000" dirty="0"/>
              <a:t> between the host and the device, even if it means running some kernels on the device that do not show performance gains when compared with running them on the host CPU</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8</a:t>
            </a:fld>
            <a:endParaRPr lang="en-US" altLang="en-US"/>
          </a:p>
        </p:txBody>
      </p:sp>
      <p:sp>
        <p:nvSpPr>
          <p:cNvPr id="8" name="Rectangle 7"/>
          <p:cNvSpPr/>
          <p:nvPr/>
        </p:nvSpPr>
        <p:spPr>
          <a:xfrm>
            <a:off x="2286000" y="6400801"/>
            <a:ext cx="7772400" cy="276999"/>
          </a:xfrm>
          <a:prstGeom prst="rect">
            <a:avLst/>
          </a:prstGeom>
        </p:spPr>
        <p:txBody>
          <a:bodyPr wrap="square">
            <a:spAutoFit/>
          </a:bodyPr>
          <a:lstStyle/>
          <a:p>
            <a:r>
              <a:rPr lang="en-US" sz="1200" dirty="0"/>
              <a:t>Very good resource:  </a:t>
            </a:r>
            <a:r>
              <a:rPr lang="en-US" sz="1200" dirty="0">
                <a:hlinkClick r:id="rId2"/>
              </a:rPr>
              <a:t>http://docs.nvidia.com/cuda/cuda-c-best-practices-guide/index.html#abstract</a:t>
            </a:r>
            <a:endParaRPr lang="en-US" sz="1200" dirty="0"/>
          </a:p>
        </p:txBody>
      </p:sp>
    </p:spTree>
    <p:extLst>
      <p:ext uri="{BB962C8B-B14F-4D97-AF65-F5344CB8AC3E}">
        <p14:creationId xmlns:p14="http://schemas.microsoft.com/office/powerpoint/2010/main" val="160226516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Going Beyond 2048 Entries</a:t>
            </a:r>
            <a:br>
              <a:rPr lang="en-US" dirty="0"/>
            </a:br>
            <a:r>
              <a:rPr lang="en-US" sz="2400" dirty="0"/>
              <a:t>[3/3]</a:t>
            </a:r>
            <a:endParaRPr lang="en-US" dirty="0"/>
          </a:p>
        </p:txBody>
      </p:sp>
      <p:sp>
        <p:nvSpPr>
          <p:cNvPr id="3" name="Content Placeholder 2"/>
          <p:cNvSpPr>
            <a:spLocks noGrp="1"/>
          </p:cNvSpPr>
          <p:nvPr>
            <p:ph idx="1"/>
          </p:nvPr>
        </p:nvSpPr>
        <p:spPr>
          <a:ln>
            <a:noFill/>
          </a:ln>
        </p:spPr>
        <p:txBody>
          <a:bodyPr/>
          <a:lstStyle/>
          <a:p>
            <a:endParaRPr lang="en-US" sz="2000" dirty="0"/>
          </a:p>
          <a:p>
            <a:r>
              <a:rPr lang="en-US" sz="2000" dirty="0"/>
              <a:t>You will continue the reduction stage until the stride is 2</a:t>
            </a:r>
            <a:r>
              <a:rPr lang="en-US" sz="2000" baseline="30000" dirty="0"/>
              <a:t>M-1</a:t>
            </a:r>
            <a:r>
              <a:rPr lang="en-US" sz="2000" dirty="0"/>
              <a:t> </a:t>
            </a:r>
            <a:endParaRPr lang="en-US" sz="1800" dirty="0"/>
          </a:p>
          <a:p>
            <a:pPr lvl="1"/>
            <a:r>
              <a:rPr lang="en-US" sz="1600" dirty="0"/>
              <a:t>At this point you are ready to start the </a:t>
            </a:r>
            <a:r>
              <a:rPr lang="en-US" sz="1600" dirty="0" smtClean="0"/>
              <a:t>root-to-leaves sweep </a:t>
            </a:r>
            <a:r>
              <a:rPr lang="en-US" sz="1600" dirty="0"/>
              <a:t>phase</a:t>
            </a:r>
          </a:p>
          <a:p>
            <a:pPr lvl="1"/>
            <a:r>
              <a:rPr lang="en-US" sz="1600" dirty="0" smtClean="0"/>
              <a:t>“root-to-leaves” sweep phase </a:t>
            </a:r>
            <a:r>
              <a:rPr lang="en-US" sz="1600" dirty="0"/>
              <a:t>carried out in a similar fashion: we will have to invoke the kernel several times</a:t>
            </a:r>
          </a:p>
          <a:p>
            <a:pPr lvl="1"/>
            <a:r>
              <a:rPr lang="en-US" sz="1600" dirty="0"/>
              <a:t>Always work in shared memory and copy back data to global memory before bailing out</a:t>
            </a:r>
          </a:p>
          <a:p>
            <a:pPr lvl="1"/>
            <a:endParaRPr lang="en-US" sz="1700" dirty="0"/>
          </a:p>
          <a:p>
            <a:r>
              <a:rPr lang="en-US" sz="2000" dirty="0"/>
              <a:t>The challenges here are:</a:t>
            </a:r>
          </a:p>
          <a:p>
            <a:pPr lvl="1"/>
            <a:r>
              <a:rPr lang="en-US" sz="1600" dirty="0"/>
              <a:t>Understanding the indexing into the global memory to bring data into </a:t>
            </a:r>
            <a:r>
              <a:rPr lang="en-US" sz="1600" dirty="0" err="1"/>
              <a:t>ShMem</a:t>
            </a:r>
            <a:endParaRPr lang="en-US" sz="1600" dirty="0"/>
          </a:p>
          <a:p>
            <a:pPr lvl="1"/>
            <a:r>
              <a:rPr lang="en-US" sz="1600" dirty="0"/>
              <a:t>How to loop across the data in shared memory</a:t>
            </a:r>
          </a:p>
          <a:p>
            <a:pPr lvl="1"/>
            <a:endParaRPr lang="en-US" sz="1700" dirty="0"/>
          </a:p>
          <a:p>
            <a:r>
              <a:rPr lang="en-US" sz="2000" dirty="0"/>
              <a:t>Numerous shared memory bank conflicts since strides are powers of 2</a:t>
            </a:r>
          </a:p>
          <a:p>
            <a:pPr lvl="1"/>
            <a:r>
              <a:rPr lang="en-US" sz="1600" dirty="0"/>
              <a:t>Shared memory bank conflicts: discussed next</a:t>
            </a:r>
          </a:p>
          <a:p>
            <a:pPr lvl="1"/>
            <a:r>
              <a:rPr lang="en-US" sz="1600" dirty="0"/>
              <a:t>Advanced topic: get rid of the bank conflict through padding</a:t>
            </a:r>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80</a:t>
            </a:fld>
            <a:endParaRPr lang="en-US" altLang="en-US"/>
          </a:p>
        </p:txBody>
      </p:sp>
    </p:spTree>
    <p:extLst>
      <p:ext uri="{BB962C8B-B14F-4D97-AF65-F5344CB8AC3E}">
        <p14:creationId xmlns:p14="http://schemas.microsoft.com/office/powerpoint/2010/main" val="339502171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3570" name="Rectangle 2"/>
          <p:cNvSpPr>
            <a:spLocks noGrp="1" noChangeArrowheads="1"/>
          </p:cNvSpPr>
          <p:nvPr>
            <p:ph type="title"/>
          </p:nvPr>
        </p:nvSpPr>
        <p:spPr/>
        <p:txBody>
          <a:bodyPr/>
          <a:lstStyle/>
          <a:p>
            <a:r>
              <a:rPr lang="en-US" sz="3100"/>
              <a:t>Concluding Remarks, Parallel Scan</a:t>
            </a:r>
          </a:p>
        </p:txBody>
      </p:sp>
      <p:sp>
        <p:nvSpPr>
          <p:cNvPr id="1133571" name="Rectangle 3"/>
          <p:cNvSpPr>
            <a:spLocks noGrp="1" noChangeArrowheads="1"/>
          </p:cNvSpPr>
          <p:nvPr>
            <p:ph type="body" idx="4294967295"/>
          </p:nvPr>
        </p:nvSpPr>
        <p:spPr>
          <a:xfrm>
            <a:off x="0" y="1219200"/>
            <a:ext cx="7772400" cy="1328738"/>
          </a:xfrm>
        </p:spPr>
        <p:txBody>
          <a:bodyPr/>
          <a:lstStyle/>
          <a:p>
            <a:r>
              <a:rPr lang="en-US" sz="2200" dirty="0"/>
              <a:t>Intuitively, the scan operation is not the type of procedure ideally suited for parallel computing</a:t>
            </a:r>
          </a:p>
          <a:p>
            <a:pPr lvl="1"/>
            <a:r>
              <a:rPr lang="en-US" dirty="0"/>
              <a:t>Even if it doesn’t fit like a glove, leads to good speedup:</a:t>
            </a:r>
          </a:p>
        </p:txBody>
      </p:sp>
      <p:graphicFrame>
        <p:nvGraphicFramePr>
          <p:cNvPr id="1133885" name="Group 317"/>
          <p:cNvGraphicFramePr>
            <a:graphicFrameLocks noGrp="1"/>
          </p:cNvGraphicFramePr>
          <p:nvPr/>
        </p:nvGraphicFramePr>
        <p:xfrm>
          <a:off x="3657601" y="2667000"/>
          <a:ext cx="4441825" cy="3124200"/>
        </p:xfrm>
        <a:graphic>
          <a:graphicData uri="http://schemas.openxmlformats.org/drawingml/2006/table">
            <a:tbl>
              <a:tblPr/>
              <a:tblGrid>
                <a:gridCol w="1111250">
                  <a:extLst>
                    <a:ext uri="{9D8B030D-6E8A-4147-A177-3AD203B41FA5}">
                      <a16:colId xmlns:a16="http://schemas.microsoft.com/office/drawing/2014/main" val="20000"/>
                    </a:ext>
                  </a:extLst>
                </a:gridCol>
                <a:gridCol w="1111250">
                  <a:extLst>
                    <a:ext uri="{9D8B030D-6E8A-4147-A177-3AD203B41FA5}">
                      <a16:colId xmlns:a16="http://schemas.microsoft.com/office/drawing/2014/main" val="20001"/>
                    </a:ext>
                  </a:extLst>
                </a:gridCol>
                <a:gridCol w="1109663">
                  <a:extLst>
                    <a:ext uri="{9D8B030D-6E8A-4147-A177-3AD203B41FA5}">
                      <a16:colId xmlns:a16="http://schemas.microsoft.com/office/drawing/2014/main" val="20002"/>
                    </a:ext>
                  </a:extLst>
                </a:gridCol>
                <a:gridCol w="1109662">
                  <a:extLst>
                    <a:ext uri="{9D8B030D-6E8A-4147-A177-3AD203B41FA5}">
                      <a16:colId xmlns:a16="http://schemas.microsoft.com/office/drawing/2014/main" val="20003"/>
                    </a:ext>
                  </a:extLst>
                </a:gridCol>
              </a:tblGrid>
              <a:tr h="2603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chemeClr val="tx1"/>
                          </a:solidFill>
                          <a:effectLst/>
                          <a:latin typeface="Garamond" pitchFamily="18" charset="0"/>
                          <a:cs typeface="Times New Roman" pitchFamily="18" charset="0"/>
                        </a:rPr>
                        <a:t># elements</a:t>
                      </a:r>
                      <a:endParaRPr kumimoji="0" lang="en-US" sz="1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chemeClr val="tx1"/>
                          </a:solidFill>
                          <a:effectLst/>
                          <a:latin typeface="Garamond" pitchFamily="18" charset="0"/>
                          <a:cs typeface="Times New Roman" pitchFamily="18" charset="0"/>
                        </a:rPr>
                        <a:t>CPU Scan (ms)</a:t>
                      </a:r>
                      <a:endParaRPr kumimoji="0" lang="en-US" sz="1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chemeClr val="tx1"/>
                          </a:solidFill>
                          <a:effectLst/>
                          <a:latin typeface="Garamond" pitchFamily="18" charset="0"/>
                          <a:cs typeface="Times New Roman" pitchFamily="18" charset="0"/>
                        </a:rPr>
                        <a:t>GPU Scan (ms)</a:t>
                      </a:r>
                      <a:endParaRPr kumimoji="0" lang="en-US" sz="1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chemeClr val="tx1"/>
                          </a:solidFill>
                          <a:effectLst/>
                          <a:latin typeface="Garamond" pitchFamily="18" charset="0"/>
                          <a:cs typeface="Times New Roman" pitchFamily="18" charset="0"/>
                        </a:rPr>
                        <a:t>Speedup</a:t>
                      </a:r>
                      <a:endParaRPr kumimoji="0" lang="en-US" sz="1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0"/>
                  </a:ext>
                </a:extLst>
              </a:tr>
              <a:tr h="26035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Times New Roman" pitchFamily="18" charset="0"/>
                        </a:rPr>
                        <a:t>1024</a:t>
                      </a:r>
                      <a:endParaRPr kumimoji="0" lang="en-US" sz="1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Times New Roman" pitchFamily="18" charset="0"/>
                        </a:rPr>
                        <a:t>0.002231</a:t>
                      </a:r>
                      <a:endParaRPr kumimoji="0" lang="en-US" sz="1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Times New Roman" pitchFamily="18" charset="0"/>
                        </a:rPr>
                        <a:t>0.079492</a:t>
                      </a:r>
                      <a:endParaRPr kumimoji="0" lang="en-US" sz="1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Times New Roman" pitchFamily="18" charset="0"/>
                        </a:rPr>
                        <a:t>0.03</a:t>
                      </a:r>
                      <a:endParaRPr kumimoji="0" lang="en-US" sz="1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1"/>
                  </a:ext>
                </a:extLst>
              </a:tr>
              <a:tr h="26035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Times New Roman" pitchFamily="18" charset="0"/>
                        </a:rPr>
                        <a:t>32768</a:t>
                      </a:r>
                      <a:endParaRPr kumimoji="0" lang="en-US" sz="1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Times New Roman" pitchFamily="18" charset="0"/>
                        </a:rPr>
                        <a:t>0.072663</a:t>
                      </a:r>
                      <a:endParaRPr kumimoji="0" lang="en-US" sz="1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Times New Roman" pitchFamily="18" charset="0"/>
                        </a:rPr>
                        <a:t>0.106159</a:t>
                      </a:r>
                      <a:endParaRPr kumimoji="0" lang="en-US" sz="1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Times New Roman" pitchFamily="18" charset="0"/>
                        </a:rPr>
                        <a:t>0.68</a:t>
                      </a:r>
                      <a:endParaRPr kumimoji="0" lang="en-US" sz="1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2"/>
                  </a:ext>
                </a:extLst>
              </a:tr>
              <a:tr h="26035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Times New Roman" pitchFamily="18" charset="0"/>
                        </a:rPr>
                        <a:t>65536</a:t>
                      </a:r>
                      <a:endParaRPr kumimoji="0" lang="en-US" sz="1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Times New Roman" pitchFamily="18" charset="0"/>
                        </a:rPr>
                        <a:t>0.146326</a:t>
                      </a:r>
                      <a:endParaRPr kumimoji="0" lang="en-US" sz="1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Times New Roman" pitchFamily="18" charset="0"/>
                        </a:rPr>
                        <a:t>0.137006</a:t>
                      </a:r>
                      <a:endParaRPr kumimoji="0" lang="en-US" sz="1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Times New Roman" pitchFamily="18" charset="0"/>
                        </a:rPr>
                        <a:t>1.07</a:t>
                      </a:r>
                      <a:endParaRPr kumimoji="0" lang="en-US" sz="1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3"/>
                  </a:ext>
                </a:extLst>
              </a:tr>
              <a:tr h="26035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Times New Roman" pitchFamily="18" charset="0"/>
                        </a:rPr>
                        <a:t>131072</a:t>
                      </a:r>
                      <a:endParaRPr kumimoji="0" lang="en-US" sz="1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Times New Roman" pitchFamily="18" charset="0"/>
                        </a:rPr>
                        <a:t>0.726429</a:t>
                      </a:r>
                      <a:endParaRPr kumimoji="0" lang="en-US" sz="1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Times New Roman" pitchFamily="18" charset="0"/>
                        </a:rPr>
                        <a:t>0.200257</a:t>
                      </a:r>
                      <a:endParaRPr kumimoji="0" lang="en-US" sz="1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Times New Roman" pitchFamily="18" charset="0"/>
                        </a:rPr>
                        <a:t>3.63</a:t>
                      </a:r>
                      <a:endParaRPr kumimoji="0" lang="en-US" sz="1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4"/>
                  </a:ext>
                </a:extLst>
              </a:tr>
              <a:tr h="26035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Times New Roman" pitchFamily="18" charset="0"/>
                        </a:rPr>
                        <a:t>262144</a:t>
                      </a:r>
                      <a:endParaRPr kumimoji="0" lang="en-US" sz="1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Times New Roman" pitchFamily="18" charset="0"/>
                        </a:rPr>
                        <a:t>1.454742</a:t>
                      </a:r>
                      <a:endParaRPr kumimoji="0" lang="en-US" sz="1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Times New Roman" pitchFamily="18" charset="0"/>
                        </a:rPr>
                        <a:t>0.326900</a:t>
                      </a:r>
                      <a:endParaRPr kumimoji="0" lang="en-US" sz="1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Times New Roman" pitchFamily="18" charset="0"/>
                        </a:rPr>
                        <a:t>4.45</a:t>
                      </a:r>
                      <a:endParaRPr kumimoji="0" lang="en-US" sz="1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5"/>
                  </a:ext>
                </a:extLst>
              </a:tr>
              <a:tr h="26035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Times New Roman" pitchFamily="18" charset="0"/>
                        </a:rPr>
                        <a:t>524288</a:t>
                      </a:r>
                      <a:endParaRPr kumimoji="0" lang="en-US" sz="1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Times New Roman" pitchFamily="18" charset="0"/>
                        </a:rPr>
                        <a:t>2.911067</a:t>
                      </a:r>
                      <a:endParaRPr kumimoji="0" lang="en-US" sz="1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Times New Roman" pitchFamily="18" charset="0"/>
                        </a:rPr>
                        <a:t>0.624104</a:t>
                      </a:r>
                      <a:endParaRPr kumimoji="0" lang="en-US" sz="1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Times New Roman" pitchFamily="18" charset="0"/>
                        </a:rPr>
                        <a:t>4.66</a:t>
                      </a:r>
                      <a:endParaRPr kumimoji="0" lang="en-US" sz="1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6"/>
                  </a:ext>
                </a:extLst>
              </a:tr>
              <a:tr h="26035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Times New Roman" pitchFamily="18" charset="0"/>
                        </a:rPr>
                        <a:t>1048576</a:t>
                      </a:r>
                      <a:endParaRPr kumimoji="0" lang="en-US" sz="1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Times New Roman" pitchFamily="18" charset="0"/>
                        </a:rPr>
                        <a:t>5.900097</a:t>
                      </a:r>
                      <a:endParaRPr kumimoji="0" lang="en-US" sz="1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Times New Roman" pitchFamily="18" charset="0"/>
                        </a:rPr>
                        <a:t>1.118091</a:t>
                      </a:r>
                      <a:endParaRPr kumimoji="0" lang="en-US" sz="1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Times New Roman" pitchFamily="18" charset="0"/>
                        </a:rPr>
                        <a:t>5.28</a:t>
                      </a:r>
                      <a:endParaRPr kumimoji="0" lang="en-US" sz="1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7"/>
                  </a:ext>
                </a:extLst>
              </a:tr>
              <a:tr h="26035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Times New Roman" pitchFamily="18" charset="0"/>
                        </a:rPr>
                        <a:t>2097152</a:t>
                      </a:r>
                      <a:endParaRPr kumimoji="0" lang="en-US" sz="1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Times New Roman" pitchFamily="18" charset="0"/>
                        </a:rPr>
                        <a:t>11.848376</a:t>
                      </a:r>
                      <a:endParaRPr kumimoji="0" lang="en-US" sz="1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Times New Roman" pitchFamily="18" charset="0"/>
                        </a:rPr>
                        <a:t>2.099666</a:t>
                      </a:r>
                      <a:endParaRPr kumimoji="0" lang="en-US" sz="1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Times New Roman" pitchFamily="18" charset="0"/>
                        </a:rPr>
                        <a:t>5.64</a:t>
                      </a:r>
                      <a:endParaRPr kumimoji="0" lang="en-US" sz="1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8"/>
                  </a:ext>
                </a:extLst>
              </a:tr>
              <a:tr h="26035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Times New Roman" pitchFamily="18" charset="0"/>
                        </a:rPr>
                        <a:t>4194304</a:t>
                      </a:r>
                      <a:endParaRPr kumimoji="0" lang="en-US" sz="1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Times New Roman" pitchFamily="18" charset="0"/>
                        </a:rPr>
                        <a:t>23.835931</a:t>
                      </a:r>
                      <a:endParaRPr kumimoji="0" lang="en-US" sz="1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Times New Roman" pitchFamily="18" charset="0"/>
                        </a:rPr>
                        <a:t>4.062923</a:t>
                      </a:r>
                      <a:endParaRPr kumimoji="0" lang="en-US" sz="1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Times New Roman" pitchFamily="18" charset="0"/>
                        </a:rPr>
                        <a:t>5.87</a:t>
                      </a:r>
                      <a:endParaRPr kumimoji="0" lang="en-US" sz="1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9"/>
                  </a:ext>
                </a:extLst>
              </a:tr>
              <a:tr h="26035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Times New Roman" pitchFamily="18" charset="0"/>
                        </a:rPr>
                        <a:t>8388688</a:t>
                      </a:r>
                      <a:endParaRPr kumimoji="0" lang="en-US" sz="1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Times New Roman" pitchFamily="18" charset="0"/>
                        </a:rPr>
                        <a:t>47.390906</a:t>
                      </a:r>
                      <a:endParaRPr kumimoji="0" lang="en-US" sz="1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Times New Roman" pitchFamily="18" charset="0"/>
                        </a:rPr>
                        <a:t>7.987311</a:t>
                      </a:r>
                      <a:endParaRPr kumimoji="0" lang="en-US" sz="1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Times New Roman" pitchFamily="18" charset="0"/>
                        </a:rPr>
                        <a:t>5.93</a:t>
                      </a:r>
                      <a:endParaRPr kumimoji="0" lang="en-US" sz="1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10"/>
                  </a:ext>
                </a:extLst>
              </a:tr>
              <a:tr h="26035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Times New Roman" pitchFamily="18" charset="0"/>
                        </a:rPr>
                        <a:t>16777216</a:t>
                      </a:r>
                      <a:endParaRPr kumimoji="0" lang="en-US" sz="1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Times New Roman" pitchFamily="18" charset="0"/>
                        </a:rPr>
                        <a:t>94.794598</a:t>
                      </a:r>
                      <a:endParaRPr kumimoji="0" lang="en-US" sz="1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Times New Roman" pitchFamily="18" charset="0"/>
                        </a:rPr>
                        <a:t>15.854781</a:t>
                      </a:r>
                      <a:endParaRPr kumimoji="0" lang="en-US" sz="1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Times New Roman" pitchFamily="18" charset="0"/>
                        </a:rPr>
                        <a:t>5.98</a:t>
                      </a:r>
                      <a:endParaRPr kumimoji="0" lang="en-US" sz="1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11"/>
                  </a:ext>
                </a:extLst>
              </a:tr>
            </a:tbl>
          </a:graphicData>
        </a:graphic>
      </p:graphicFrame>
      <p:sp>
        <p:nvSpPr>
          <p:cNvPr id="1133884" name="Rectangle 316"/>
          <p:cNvSpPr>
            <a:spLocks noChangeArrowheads="1"/>
          </p:cNvSpPr>
          <p:nvPr/>
        </p:nvSpPr>
        <p:spPr bwMode="auto">
          <a:xfrm>
            <a:off x="3573875" y="5977466"/>
            <a:ext cx="4609275" cy="369332"/>
          </a:xfrm>
          <a:prstGeom prst="rect">
            <a:avLst/>
          </a:prstGeom>
          <a:solidFill>
            <a:schemeClr val="folHlink"/>
          </a:solidFill>
          <a:ln w="9525">
            <a:noFill/>
            <a:miter lim="800000"/>
            <a:headEnd/>
            <a:tailEnd/>
          </a:ln>
          <a:effectLst/>
        </p:spPr>
        <p:txBody>
          <a:bodyPr wrap="none">
            <a:spAutoFit/>
          </a:bodyPr>
          <a:lstStyle/>
          <a:p>
            <a:r>
              <a:rPr lang="en-US"/>
              <a:t>Source: 2007 paper of Harris, Sengupta, Owens</a:t>
            </a:r>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0323343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5618" name="Rectangle 2"/>
          <p:cNvSpPr>
            <a:spLocks noGrp="1" noChangeArrowheads="1"/>
          </p:cNvSpPr>
          <p:nvPr>
            <p:ph type="title"/>
          </p:nvPr>
        </p:nvSpPr>
        <p:spPr/>
        <p:txBody>
          <a:bodyPr/>
          <a:lstStyle/>
          <a:p>
            <a:r>
              <a:rPr lang="en-US" sz="3100"/>
              <a:t>Concluding Remarks, Parallel Scan</a:t>
            </a:r>
          </a:p>
        </p:txBody>
      </p:sp>
      <mc:AlternateContent xmlns:mc="http://schemas.openxmlformats.org/markup-compatibility/2006" xmlns:a14="http://schemas.microsoft.com/office/drawing/2010/main">
        <mc:Choice Requires="a14">
          <p:sp>
            <p:nvSpPr>
              <p:cNvPr id="1135619" name="Rectangle 3"/>
              <p:cNvSpPr>
                <a:spLocks noGrp="1" noChangeArrowheads="1"/>
              </p:cNvSpPr>
              <p:nvPr>
                <p:ph idx="1"/>
              </p:nvPr>
            </p:nvSpPr>
            <p:spPr/>
            <p:txBody>
              <a:bodyPr/>
              <a:lstStyle/>
              <a:p>
                <a:pPr>
                  <a:lnSpc>
                    <a:spcPct val="80000"/>
                  </a:lnSpc>
                </a:pPr>
                <a:endParaRPr lang="en-US" sz="2000" dirty="0"/>
              </a:p>
              <a:p>
                <a:pPr>
                  <a:lnSpc>
                    <a:spcPct val="80000"/>
                  </a:lnSpc>
                </a:pPr>
                <a:r>
                  <a:rPr lang="en-US" sz="2000" dirty="0" err="1"/>
                  <a:t>Hillis</a:t>
                </a:r>
                <a:r>
                  <a:rPr lang="en-US" sz="2000" dirty="0"/>
                  <a:t>-Steele (HS) solution simple, but suboptimal</a:t>
                </a:r>
              </a:p>
              <a:p>
                <a:pPr lvl="1">
                  <a:lnSpc>
                    <a:spcPct val="80000"/>
                  </a:lnSpc>
                </a:pPr>
                <a:endParaRPr lang="en-US" sz="1800" dirty="0"/>
              </a:p>
              <a:p>
                <a:pPr lvl="1">
                  <a:lnSpc>
                    <a:spcPct val="80000"/>
                  </a:lnSpc>
                </a:pPr>
                <a:endParaRPr lang="en-US" sz="1800" dirty="0"/>
              </a:p>
              <a:p>
                <a:pPr lvl="1">
                  <a:lnSpc>
                    <a:spcPct val="80000"/>
                  </a:lnSpc>
                </a:pPr>
                <a:endParaRPr lang="en-US" sz="1800" dirty="0"/>
              </a:p>
              <a:p>
                <a:pPr>
                  <a:lnSpc>
                    <a:spcPct val="80000"/>
                  </a:lnSpc>
                </a:pPr>
                <a:r>
                  <a:rPr lang="en-US" sz="2000" dirty="0"/>
                  <a:t>Harris-</a:t>
                </a:r>
                <a:r>
                  <a:rPr lang="en-US" sz="2000" dirty="0" err="1"/>
                  <a:t>Sengupta</a:t>
                </a:r>
                <a:r>
                  <a:rPr lang="en-US" sz="2000" dirty="0"/>
                  <a:t>-Owen (HSO) solution convoluted, yet </a:t>
                </a:r>
                <a14:m>
                  <m:oMath xmlns:m="http://schemas.openxmlformats.org/officeDocument/2006/math">
                    <m:r>
                      <a:rPr lang="en-US" sz="2000" i="1">
                        <a:latin typeface="Cambria Math" panose="02040503050406030204" pitchFamily="18" charset="0"/>
                      </a:rPr>
                      <m:t>𝑂</m:t>
                    </m:r>
                    <m:r>
                      <a:rPr lang="en-US" sz="2000" i="1">
                        <a:latin typeface="Cambria Math" panose="02040503050406030204" pitchFamily="18" charset="0"/>
                      </a:rPr>
                      <m:t>(</m:t>
                    </m:r>
                    <m:r>
                      <a:rPr lang="en-US" sz="2000" i="1">
                        <a:latin typeface="Cambria Math" panose="02040503050406030204" pitchFamily="18" charset="0"/>
                      </a:rPr>
                      <m:t>𝑁</m:t>
                    </m:r>
                    <m:r>
                      <a:rPr lang="en-US" sz="2000" i="1">
                        <a:latin typeface="Cambria Math" panose="02040503050406030204" pitchFamily="18" charset="0"/>
                      </a:rPr>
                      <m:t>)</m:t>
                    </m:r>
                  </m:oMath>
                </a14:m>
                <a:r>
                  <a:rPr lang="en-US" sz="2000" dirty="0"/>
                  <a:t> scaling</a:t>
                </a:r>
              </a:p>
              <a:p>
                <a:pPr lvl="1">
                  <a:lnSpc>
                    <a:spcPct val="80000"/>
                  </a:lnSpc>
                </a:pPr>
                <a:r>
                  <a:rPr lang="en-US" sz="1800" dirty="0"/>
                  <a:t>Algorithm is complex (particularly if implementation avoids bank conflicts)</a:t>
                </a:r>
              </a:p>
              <a:p>
                <a:pPr lvl="1">
                  <a:lnSpc>
                    <a:spcPct val="80000"/>
                  </a:lnSpc>
                </a:pPr>
                <a:endParaRPr lang="en-US" sz="1800" dirty="0"/>
              </a:p>
              <a:p>
                <a:pPr lvl="1">
                  <a:lnSpc>
                    <a:spcPct val="80000"/>
                  </a:lnSpc>
                </a:pPr>
                <a:endParaRPr lang="en-US" sz="1800" dirty="0"/>
              </a:p>
              <a:p>
                <a:pPr lvl="1">
                  <a:lnSpc>
                    <a:spcPct val="80000"/>
                  </a:lnSpc>
                </a:pPr>
                <a:endParaRPr lang="en-US" sz="1800" dirty="0"/>
              </a:p>
              <a:p>
                <a:pPr>
                  <a:lnSpc>
                    <a:spcPct val="80000"/>
                  </a:lnSpc>
                </a:pPr>
                <a:r>
                  <a:rPr lang="en-US" sz="2000" dirty="0"/>
                  <a:t>Problem not solved yet: we only looked at the case when our array has up to 2048 elements</a:t>
                </a:r>
              </a:p>
              <a:p>
                <a:pPr lvl="1">
                  <a:lnSpc>
                    <a:spcPct val="80000"/>
                  </a:lnSpc>
                </a:pPr>
                <a:r>
                  <a:rPr lang="en-US" sz="1900" dirty="0"/>
                  <a:t>How do we handle the 16,777,216=2</a:t>
                </a:r>
                <a:r>
                  <a:rPr lang="en-US" sz="1900" baseline="30000" dirty="0"/>
                  <a:t>24</a:t>
                </a:r>
                <a:r>
                  <a:rPr lang="en-US" sz="1900" dirty="0"/>
                  <a:t> elements case?</a:t>
                </a:r>
              </a:p>
              <a:p>
                <a:pPr lvl="1">
                  <a:lnSpc>
                    <a:spcPct val="80000"/>
                  </a:lnSpc>
                </a:pPr>
                <a:r>
                  <a:rPr lang="en-US" sz="1900" dirty="0"/>
                  <a:t>Likewise, how would you implement the case when the number of elements is not a power of 2?</a:t>
                </a:r>
              </a:p>
            </p:txBody>
          </p:sp>
        </mc:Choice>
        <mc:Fallback xmlns="">
          <p:sp>
            <p:nvSpPr>
              <p:cNvPr id="1135619" name="Rectangle 3"/>
              <p:cNvSpPr>
                <a:spLocks noGrp="1" noRot="1" noChangeAspect="1" noMove="1" noResize="1" noEditPoints="1" noAdjustHandles="1" noChangeArrowheads="1" noChangeShapeType="1" noTextEdit="1"/>
              </p:cNvSpPr>
              <p:nvPr>
                <p:ph idx="1"/>
              </p:nvPr>
            </p:nvSpPr>
            <p:spPr>
              <a:blipFill>
                <a:blip r:embed="rId3"/>
                <a:stretch>
                  <a:fillRect l="-459"/>
                </a:stretch>
              </a:blipFill>
            </p:spPr>
            <p:txBody>
              <a:bodyPr/>
              <a:lstStyle/>
              <a:p>
                <a:r>
                  <a:rPr lang="en-US">
                    <a:noFill/>
                  </a:rPr>
                  <a:t> </a:t>
                </a:r>
              </a:p>
            </p:txBody>
          </p:sp>
        </mc:Fallback>
      </mc:AlternateContent>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D2203D-769A-4D5A-AE4C-EA73FDE6A13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52969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Writing CUDA Software: </a:t>
            </a:r>
            <a:r>
              <a:rPr lang="en-US" dirty="0">
                <a:solidFill>
                  <a:srgbClr val="FFC000"/>
                </a:solidFill>
              </a:rPr>
              <a:t>High-Priority</a:t>
            </a:r>
            <a:r>
              <a:rPr lang="en-US" dirty="0"/>
              <a:t> Recommendations</a:t>
            </a:r>
          </a:p>
        </p:txBody>
      </p:sp>
      <p:sp>
        <p:nvSpPr>
          <p:cNvPr id="3" name="Content Placeholder 2"/>
          <p:cNvSpPr>
            <a:spLocks noGrp="1"/>
          </p:cNvSpPr>
          <p:nvPr>
            <p:ph idx="1"/>
          </p:nvPr>
        </p:nvSpPr>
        <p:spPr/>
        <p:txBody>
          <a:bodyPr/>
          <a:lstStyle/>
          <a:p>
            <a:pPr marL="457200" indent="-457200">
              <a:buFont typeface="+mj-lt"/>
              <a:buAutoNum type="arabicPeriod" startAt="4"/>
            </a:pPr>
            <a:endParaRPr lang="en-US" sz="2000" dirty="0"/>
          </a:p>
          <a:p>
            <a:pPr marL="457200" indent="-457200">
              <a:buFont typeface="+mj-lt"/>
              <a:buAutoNum type="arabicPeriod" startAt="4"/>
            </a:pPr>
            <a:endParaRPr lang="en-US" sz="2000" dirty="0" smtClean="0"/>
          </a:p>
          <a:p>
            <a:pPr marL="457200" indent="-457200">
              <a:buFont typeface="+mj-lt"/>
              <a:buAutoNum type="arabicPeriod" startAt="4"/>
            </a:pPr>
            <a:endParaRPr lang="en-US" sz="2000" dirty="0"/>
          </a:p>
          <a:p>
            <a:pPr>
              <a:buFont typeface="+mj-lt"/>
              <a:buAutoNum type="arabicPeriod" startAt="3"/>
            </a:pPr>
            <a:r>
              <a:rPr lang="en-US" sz="2000" dirty="0"/>
              <a:t>Strive to have </a:t>
            </a:r>
            <a:r>
              <a:rPr lang="en-US" sz="2000" dirty="0">
                <a:solidFill>
                  <a:srgbClr val="0070C0"/>
                </a:solidFill>
              </a:rPr>
              <a:t>aligned and coalesced global memory accesses</a:t>
            </a:r>
            <a:r>
              <a:rPr lang="en-US" sz="2000" dirty="0"/>
              <a:t>. Design your implementation such that global memory accesses are coalesced for that part of the red-hot parts of the code</a:t>
            </a:r>
          </a:p>
          <a:p>
            <a:pPr marL="457200" indent="-457200">
              <a:buFont typeface="+mj-lt"/>
              <a:buAutoNum type="arabicPeriod" startAt="3"/>
            </a:pPr>
            <a:endParaRPr lang="en-US" sz="2000" dirty="0"/>
          </a:p>
          <a:p>
            <a:pPr marL="457200" indent="-457200">
              <a:buFont typeface="+mj-lt"/>
              <a:buAutoNum type="arabicPeriod" startAt="3"/>
            </a:pPr>
            <a:endParaRPr lang="en-US" sz="2000" dirty="0" smtClean="0"/>
          </a:p>
          <a:p>
            <a:pPr marL="457200" indent="-457200">
              <a:buFont typeface="+mj-lt"/>
              <a:buAutoNum type="arabicPeriod" startAt="3"/>
            </a:pPr>
            <a:endParaRPr lang="en-US" sz="2000" dirty="0"/>
          </a:p>
          <a:p>
            <a:pPr marL="457200" indent="-457200">
              <a:buFont typeface="+mj-lt"/>
              <a:buAutoNum type="arabicPeriod" startAt="3"/>
            </a:pPr>
            <a:r>
              <a:rPr lang="en-US" sz="2000" dirty="0"/>
              <a:t>Minimize the use of global memory. Prefer </a:t>
            </a:r>
            <a:r>
              <a:rPr lang="en-US" sz="2000" dirty="0">
                <a:solidFill>
                  <a:srgbClr val="0070C0"/>
                </a:solidFill>
              </a:rPr>
              <a:t>shared memory</a:t>
            </a:r>
            <a:r>
              <a:rPr lang="en-US" sz="2000" dirty="0"/>
              <a:t> access where possible (consider tiling as a design solution)</a:t>
            </a:r>
          </a:p>
          <a:p>
            <a:pPr marL="457200" indent="-457200">
              <a:buFont typeface="+mj-lt"/>
              <a:buAutoNum type="arabicPeriod" startAt="3"/>
            </a:pPr>
            <a:endParaRPr lang="en-US" sz="2000" dirty="0"/>
          </a:p>
        </p:txBody>
      </p:sp>
      <p:sp>
        <p:nvSpPr>
          <p:cNvPr id="4" name="Slide Number Placeholder 3"/>
          <p:cNvSpPr>
            <a:spLocks noGrp="1"/>
          </p:cNvSpPr>
          <p:nvPr>
            <p:ph type="sldNum" sz="quarter" idx="12"/>
          </p:nvPr>
        </p:nvSpPr>
        <p:spPr/>
        <p:txBody>
          <a:bodyPr/>
          <a:lstStyle/>
          <a:p>
            <a:fld id="{04A7C484-7E24-447E-8CB0-5149A4D34DEF}" type="slidenum">
              <a:rPr lang="en-US" altLang="en-US" smtClean="0"/>
              <a:pPr/>
              <a:t>9</a:t>
            </a:fld>
            <a:endParaRPr lang="en-US" altLang="en-US"/>
          </a:p>
        </p:txBody>
      </p:sp>
      <p:sp>
        <p:nvSpPr>
          <p:cNvPr id="7" name="Rectangle 6"/>
          <p:cNvSpPr/>
          <p:nvPr/>
        </p:nvSpPr>
        <p:spPr>
          <a:xfrm>
            <a:off x="2286000" y="6400801"/>
            <a:ext cx="7086600" cy="276999"/>
          </a:xfrm>
          <a:prstGeom prst="rect">
            <a:avLst/>
          </a:prstGeom>
        </p:spPr>
        <p:txBody>
          <a:bodyPr wrap="square">
            <a:spAutoFit/>
          </a:bodyPr>
          <a:lstStyle/>
          <a:p>
            <a:r>
              <a:rPr lang="en-US" sz="1200" dirty="0">
                <a:hlinkClick r:id="rId2"/>
              </a:rPr>
              <a:t>http://docs.nvidia.com/cuda/cuda-c-best-practices-guide/index.html#abstract</a:t>
            </a:r>
            <a:endParaRPr lang="en-US" sz="1200" dirty="0"/>
          </a:p>
        </p:txBody>
      </p:sp>
    </p:spTree>
    <p:extLst>
      <p:ext uri="{BB962C8B-B14F-4D97-AF65-F5344CB8AC3E}">
        <p14:creationId xmlns:p14="http://schemas.microsoft.com/office/powerpoint/2010/main" val="351154474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10;M  \cdot 2^M  - (2^0  +  \ldots  + 2^{M-1} ) = M \cdot 2^M  - 2^M  + 1 = n(\log (n) - 1) + 1&#10;\]&#10;\end{document}&#10;"/>
  <p:tag name="EXTERNALNAME" val="TP_tmp"/>
  <p:tag name="BLEND" val="0"/>
  <p:tag name="TRANSPARENT" val="0"/>
  <p:tag name="RESOLUTION" val="1200"/>
  <p:tag name="WORKAROUNDTRANSPARENCYBUG" val="0"/>
  <p:tag name="ALLOWFONTSUBSTITUTION" val="0"/>
  <p:tag name="BITMAPFORMAT" val="png16m"/>
  <p:tag name="ORIGWIDTH" val="297"/>
  <p:tag name="PICTUREFILESIZE" val="13320"/>
</p:tagLst>
</file>

<file path=ppt/tags/tag2.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10;\sum\limits_{k = 0}^{M - 1} {2^{M - k - 1} }  = 2^M  - 1 = n - 1&#10;\]&#10;\end{document}&#10;"/>
  <p:tag name="EXTERNALNAME" val="TP_tmp"/>
  <p:tag name="BLEND" val="0"/>
  <p:tag name="TRANSPARENT" val="0"/>
  <p:tag name="RESOLUTION" val="1200"/>
  <p:tag name="WORKAROUNDTRANSPARENCYBUG" val="0"/>
  <p:tag name="ALLOWFONTSUBSTITUTION" val="0"/>
  <p:tag name="BITMAPFORMAT" val="png16m"/>
  <p:tag name="ORIGWIDTH" val="135"/>
  <p:tag name="PICTUREFILESIZE" val="10690"/>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pptx" id="{E71FD5FE-4702-439D-898E-DFF52B56CE8E}" vid="{2AED60D7-16AB-4674-BBCD-2532FAE877C5}"/>
    </a:ext>
  </a:extLst>
</a:theme>
</file>

<file path=ppt/theme/theme3.xml><?xml version="1.0" encoding="utf-8"?>
<a:theme xmlns:a="http://schemas.openxmlformats.org/drawingml/2006/main" name="1_Ma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pptx" id="{E71FD5FE-4702-439D-898E-DFF52B56CE8E}" vid="{2AED60D7-16AB-4674-BBCD-2532FAE877C5}"/>
    </a:ext>
  </a:extLst>
</a:theme>
</file>

<file path=ppt/theme/theme4.xml><?xml version="1.0" encoding="utf-8"?>
<a:theme xmlns:a="http://schemas.openxmlformats.org/drawingml/2006/main" name="2_Ma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pptx" id="{E71FD5FE-4702-439D-898E-DFF52B56CE8E}" vid="{2AED60D7-16AB-4674-BBCD-2532FAE877C5}"/>
    </a:ext>
  </a:extLst>
</a:theme>
</file>

<file path=ppt/theme/theme5.xml><?xml version="1.0" encoding="utf-8"?>
<a:theme xmlns:a="http://schemas.openxmlformats.org/drawingml/2006/main" name="3_Ma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pptx" id="{E71FD5FE-4702-439D-898E-DFF52B56CE8E}" vid="{2AED60D7-16AB-4674-BBCD-2532FAE877C5}"/>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12572</TotalTime>
  <Words>8438</Words>
  <Application>Microsoft Office PowerPoint</Application>
  <PresentationFormat>Widescreen</PresentationFormat>
  <Paragraphs>1669</Paragraphs>
  <Slides>82</Slides>
  <Notes>37</Notes>
  <HiddenSlides>0</HiddenSlides>
  <MMClips>0</MMClips>
  <ScaleCrop>false</ScaleCrop>
  <HeadingPairs>
    <vt:vector size="8" baseType="variant">
      <vt:variant>
        <vt:lpstr>Fonts Used</vt:lpstr>
      </vt:variant>
      <vt:variant>
        <vt:i4>17</vt:i4>
      </vt:variant>
      <vt:variant>
        <vt:lpstr>Theme</vt:lpstr>
      </vt:variant>
      <vt:variant>
        <vt:i4>5</vt:i4>
      </vt:variant>
      <vt:variant>
        <vt:lpstr>Embedded OLE Servers</vt:lpstr>
      </vt:variant>
      <vt:variant>
        <vt:i4>2</vt:i4>
      </vt:variant>
      <vt:variant>
        <vt:lpstr>Slide Titles</vt:lpstr>
      </vt:variant>
      <vt:variant>
        <vt:i4>82</vt:i4>
      </vt:variant>
    </vt:vector>
  </HeadingPairs>
  <TitlesOfParts>
    <vt:vector size="106" baseType="lpstr">
      <vt:lpstr>Arial</vt:lpstr>
      <vt:lpstr>Calibri</vt:lpstr>
      <vt:lpstr>Calibri Light</vt:lpstr>
      <vt:lpstr>Cambria Math</vt:lpstr>
      <vt:lpstr>Consolas</vt:lpstr>
      <vt:lpstr>Corbel</vt:lpstr>
      <vt:lpstr>Courier New</vt:lpstr>
      <vt:lpstr>Garamond</vt:lpstr>
      <vt:lpstr>Gulim</vt:lpstr>
      <vt:lpstr>Lucida Console</vt:lpstr>
      <vt:lpstr>NimbusRomNo9L-Regu</vt:lpstr>
      <vt:lpstr>Palatino</vt:lpstr>
      <vt:lpstr>Symbol</vt:lpstr>
      <vt:lpstr>Tahoma</vt:lpstr>
      <vt:lpstr>Times New Roman</vt:lpstr>
      <vt:lpstr>Verdana</vt:lpstr>
      <vt:lpstr>Wingdings</vt:lpstr>
      <vt:lpstr>Custom Design</vt:lpstr>
      <vt:lpstr>Main</vt:lpstr>
      <vt:lpstr>1_Main</vt:lpstr>
      <vt:lpstr>2_Main</vt:lpstr>
      <vt:lpstr>3_Main</vt:lpstr>
      <vt:lpstr>Chart</vt:lpstr>
      <vt:lpstr>Visio</vt:lpstr>
      <vt:lpstr>ME759 High Performance Computing for Applications in Engineering  [Spring 2020] </vt:lpstr>
      <vt:lpstr>Quote of the day</vt:lpstr>
      <vt:lpstr>Before we get going…</vt:lpstr>
      <vt:lpstr>ME759 Final Project</vt:lpstr>
      <vt:lpstr>Final Project</vt:lpstr>
      <vt:lpstr>Final Project: Default Option</vt:lpstr>
      <vt:lpstr>CUDA Optimization Rules of Thumb</vt:lpstr>
      <vt:lpstr>Writing CUDA Software: High-Priority Recommendations</vt:lpstr>
      <vt:lpstr>Writing CUDA Software: High-Priority Recommendations</vt:lpstr>
      <vt:lpstr>Writing CUDA Software: Medium-Priority Recommendations</vt:lpstr>
      <vt:lpstr>Writing CUDA Software: Medium-Priority Recommendations</vt:lpstr>
      <vt:lpstr>Some nuts and bolts, compiler related and such</vt:lpstr>
      <vt:lpstr>Compiling CUDA Code [with nvcc driver]</vt:lpstr>
      <vt:lpstr>PTX: Parallel Thread eXecution</vt:lpstr>
      <vt:lpstr>More on the nvcc compiler</vt:lpstr>
      <vt:lpstr>The JIT story</vt:lpstr>
      <vt:lpstr>JIT and the magic of –code and –arch nvcc flags</vt:lpstr>
      <vt:lpstr>Getting stuck with a CC, via the –code flag</vt:lpstr>
      <vt:lpstr>A word on PTX compatibility, and the role of the –arch flag</vt:lpstr>
      <vt:lpstr>Example, combining –arch and –code via -gencode</vt:lpstr>
      <vt:lpstr>CUDA Case Study: Parallel Reduction</vt:lpstr>
      <vt:lpstr>Parallel Reduction in CUDA</vt:lpstr>
      <vt:lpstr>Parallel Reduction</vt:lpstr>
      <vt:lpstr>Problem: Global Synchronization</vt:lpstr>
      <vt:lpstr>Multiple Kernel Calls [An Example, and how it all works out…]</vt:lpstr>
      <vt:lpstr>Vector Reduction: 30,000 Feet Perspective</vt:lpstr>
      <vt:lpstr>What is Our Optimization Goal?</vt:lpstr>
      <vt:lpstr>Parallel Reduction: Interleaved Addressing</vt:lpstr>
      <vt:lpstr>Reduction #1: Interleaved Addressing</vt:lpstr>
      <vt:lpstr>Performance for 4 Million element reduction</vt:lpstr>
      <vt:lpstr>Parallel Reduction: Interleaved Addressing</vt:lpstr>
      <vt:lpstr>Reduction #2: Interleaved Addressing</vt:lpstr>
      <vt:lpstr>Performance for 4M element reduction</vt:lpstr>
      <vt:lpstr>Parallel Reduction: Sequential Addressing</vt:lpstr>
      <vt:lpstr>Reduction #3: Sequential Addressing</vt:lpstr>
      <vt:lpstr>Performance for 4M element reduction</vt:lpstr>
      <vt:lpstr>Idle Threads…</vt:lpstr>
      <vt:lpstr>Reduction #4: First Add During Load</vt:lpstr>
      <vt:lpstr>Performance for 4M element reduction</vt:lpstr>
      <vt:lpstr>Instruction Bottleneck</vt:lpstr>
      <vt:lpstr>Unrolling the Last Warp</vt:lpstr>
      <vt:lpstr>“unroll the last 6 iterations of the inner loop, which involve 32 or less threads”</vt:lpstr>
      <vt:lpstr>Reduction #5: Unroll the Last Warp</vt:lpstr>
      <vt:lpstr>Performance for 4M element reduction</vt:lpstr>
      <vt:lpstr>Complete Unrolling</vt:lpstr>
      <vt:lpstr>Unrolling with Templates</vt:lpstr>
      <vt:lpstr>Reduction #6: Completely Unrolled</vt:lpstr>
      <vt:lpstr>Invoking Template Kernels</vt:lpstr>
      <vt:lpstr>Performance for 4 Million element reduction</vt:lpstr>
      <vt:lpstr>Parallel Reduction Complexity</vt:lpstr>
      <vt:lpstr>What About Cost?</vt:lpstr>
      <vt:lpstr>Algorithm Cascading</vt:lpstr>
      <vt:lpstr>Kernel 7, Comments</vt:lpstr>
      <vt:lpstr>Reduction #7: Multiple Adds / Thread</vt:lpstr>
      <vt:lpstr>Performance for 4 Million element reduction</vt:lpstr>
      <vt:lpstr>Final Kernel…</vt:lpstr>
      <vt:lpstr>Performance Comparison</vt:lpstr>
      <vt:lpstr>Sources of Efficiency Improvement</vt:lpstr>
      <vt:lpstr>Lessons Learned, Vector Reduction</vt:lpstr>
      <vt:lpstr>CUDA Case Study: Parallel Prefix Scan on the GPU</vt:lpstr>
      <vt:lpstr>Software Design Exercise: Parallel Prefix Scan</vt:lpstr>
      <vt:lpstr>Parallel Prefix Sum (Scan)</vt:lpstr>
      <vt:lpstr>Scan on the CPU</vt:lpstr>
      <vt:lpstr>Applications of Scan</vt:lpstr>
      <vt:lpstr>Parallel Scan Algorithm Solution #1: Hillis &amp; Steele (1986)</vt:lpstr>
      <vt:lpstr>The Plain English Perspective</vt:lpstr>
      <vt:lpstr>The Plain English Perspective</vt:lpstr>
      <vt:lpstr>Hillis &amp; Steele Parallel Scan Algorithm</vt:lpstr>
      <vt:lpstr>Hillis &amp; Steele, Operation Count</vt:lpstr>
      <vt:lpstr>Hillis &amp; Steele: Kernel Function</vt:lpstr>
      <vt:lpstr>Hillis &amp; Steele: Kernel Function, Quick Remarks</vt:lpstr>
      <vt:lpstr>Parallel Scan Algorithm: Solution #2: Harris-Sengupta-Owen  (2007)</vt:lpstr>
      <vt:lpstr>Picture and Pseudocode: The Reduction Step (“sweep to root”)</vt:lpstr>
      <vt:lpstr>Operation Count, Reduce Phase</vt:lpstr>
      <vt:lpstr>The “root to leaves” sweep</vt:lpstr>
      <vt:lpstr>Down-Sweep Phase, Remarks</vt:lpstr>
      <vt:lpstr>PowerPoint Presentation</vt:lpstr>
      <vt:lpstr>Going Beyond 2048 Entries [1/3]</vt:lpstr>
      <vt:lpstr>Going Beyond 2048 Entries [2/3]</vt:lpstr>
      <vt:lpstr>Going Beyond 2048 Entries [3/3]</vt:lpstr>
      <vt:lpstr>Concluding Remarks, Parallel Scan</vt:lpstr>
      <vt:lpstr>Concluding Remarks, Parallel Scan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Negrut</dc:creator>
  <cp:lastModifiedBy>Dan Negrut</cp:lastModifiedBy>
  <cp:revision>442</cp:revision>
  <dcterms:created xsi:type="dcterms:W3CDTF">2018-05-16T17:28:20Z</dcterms:created>
  <dcterms:modified xsi:type="dcterms:W3CDTF">2020-02-24T16:49:13Z</dcterms:modified>
</cp:coreProperties>
</file>