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81"/>
  </p:notesMasterIdLst>
  <p:handoutMasterIdLst>
    <p:handoutMasterId r:id="rId82"/>
  </p:handoutMasterIdLst>
  <p:sldIdLst>
    <p:sldId id="256" r:id="rId6"/>
    <p:sldId id="1457" r:id="rId7"/>
    <p:sldId id="1527" r:id="rId8"/>
    <p:sldId id="1528" r:id="rId9"/>
    <p:sldId id="1529" r:id="rId10"/>
    <p:sldId id="1530" r:id="rId11"/>
    <p:sldId id="1531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39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47" r:id="rId28"/>
    <p:sldId id="1548" r:id="rId29"/>
    <p:sldId id="1549" r:id="rId30"/>
    <p:sldId id="1551" r:id="rId31"/>
    <p:sldId id="1552" r:id="rId32"/>
    <p:sldId id="1553" r:id="rId33"/>
    <p:sldId id="1554" r:id="rId34"/>
    <p:sldId id="1555" r:id="rId35"/>
    <p:sldId id="1556" r:id="rId36"/>
    <p:sldId id="1557" r:id="rId37"/>
    <p:sldId id="1558" r:id="rId38"/>
    <p:sldId id="1559" r:id="rId39"/>
    <p:sldId id="1560" r:id="rId40"/>
    <p:sldId id="1561" r:id="rId41"/>
    <p:sldId id="1562" r:id="rId42"/>
    <p:sldId id="1563" r:id="rId43"/>
    <p:sldId id="1564" r:id="rId44"/>
    <p:sldId id="1565" r:id="rId45"/>
    <p:sldId id="1566" r:id="rId46"/>
    <p:sldId id="1568" r:id="rId47"/>
    <p:sldId id="1569" r:id="rId48"/>
    <p:sldId id="1570" r:id="rId49"/>
    <p:sldId id="1571" r:id="rId50"/>
    <p:sldId id="1572" r:id="rId51"/>
    <p:sldId id="1573" r:id="rId52"/>
    <p:sldId id="1574" r:id="rId53"/>
    <p:sldId id="1575" r:id="rId54"/>
    <p:sldId id="1576" r:id="rId55"/>
    <p:sldId id="1577" r:id="rId56"/>
    <p:sldId id="1578" r:id="rId57"/>
    <p:sldId id="1579" r:id="rId58"/>
    <p:sldId id="1580" r:id="rId59"/>
    <p:sldId id="1581" r:id="rId60"/>
    <p:sldId id="1582" r:id="rId61"/>
    <p:sldId id="1583" r:id="rId62"/>
    <p:sldId id="1584" r:id="rId63"/>
    <p:sldId id="1585" r:id="rId64"/>
    <p:sldId id="1586" r:id="rId65"/>
    <p:sldId id="1587" r:id="rId66"/>
    <p:sldId id="1588" r:id="rId67"/>
    <p:sldId id="1589" r:id="rId68"/>
    <p:sldId id="1590" r:id="rId69"/>
    <p:sldId id="1591" r:id="rId70"/>
    <p:sldId id="1592" r:id="rId71"/>
    <p:sldId id="1593" r:id="rId72"/>
    <p:sldId id="1594" r:id="rId73"/>
    <p:sldId id="1595" r:id="rId74"/>
    <p:sldId id="1596" r:id="rId75"/>
    <p:sldId id="1597" r:id="rId76"/>
    <p:sldId id="1598" r:id="rId77"/>
    <p:sldId id="1599" r:id="rId78"/>
    <p:sldId id="1600" r:id="rId79"/>
    <p:sldId id="160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527" autoAdjust="0"/>
  </p:normalViewPr>
  <p:slideViewPr>
    <p:cSldViewPr snapToGrid="0">
      <p:cViewPr varScale="1">
        <p:scale>
          <a:sx n="143" d="100"/>
          <a:sy n="143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08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Memory paradigm allows: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running programs that require </a:t>
            </a:r>
            <a:r>
              <a:rPr lang="en-US" b="1" dirty="0"/>
              <a:t>more memory </a:t>
            </a:r>
            <a:r>
              <a:rPr lang="en-US" dirty="0"/>
              <a:t>than physically available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running multiple programs “simultaneously” (</a:t>
            </a:r>
            <a:r>
              <a:rPr lang="en-US" b="1" dirty="0"/>
              <a:t>multi-tasking</a:t>
            </a:r>
            <a:r>
              <a:rPr lang="en-US" dirty="0"/>
              <a:t>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allows</a:t>
            </a:r>
            <a:r>
              <a:rPr lang="en-US" baseline="0" dirty="0"/>
              <a:t> handling of </a:t>
            </a:r>
            <a:r>
              <a:rPr lang="en-US" b="1" baseline="0" dirty="0"/>
              <a:t>memory segmentation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allows </a:t>
            </a:r>
            <a:r>
              <a:rPr lang="en-US" b="1" baseline="0" dirty="0"/>
              <a:t>transparent</a:t>
            </a:r>
            <a:r>
              <a:rPr lang="en-US" baseline="0" dirty="0"/>
              <a:t> and unitary handling of memory and secondary storage (hard disk / solid state disk)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gets away with the need to use </a:t>
            </a:r>
            <a:r>
              <a:rPr lang="en-US" b="1" baseline="0" dirty="0"/>
              <a:t>relative addresses </a:t>
            </a:r>
            <a:r>
              <a:rPr lang="en-US" baseline="0" dirty="0"/>
              <a:t>or program relocation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endParaRPr lang="en-US" baseline="0" dirty="0"/>
          </a:p>
          <a:p>
            <a:r>
              <a:rPr lang="en-US" baseline="0" dirty="0"/>
              <a:t>Hardware component in charge: </a:t>
            </a:r>
            <a:r>
              <a:rPr lang="en-US" b="1" baseline="0" dirty="0"/>
              <a:t>Memory Management Unit </a:t>
            </a:r>
            <a:r>
              <a:rPr lang="en-US" baseline="0" dirty="0"/>
              <a:t>(</a:t>
            </a:r>
            <a:r>
              <a:rPr lang="en-US" b="0" baseline="0" dirty="0"/>
              <a:t>MMU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from </a:t>
            </a:r>
            <a:r>
              <a:rPr lang="en-US" dirty="0">
                <a:hlinkClick r:id="rId3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from </a:t>
            </a:r>
            <a:r>
              <a:rPr lang="en-US" dirty="0">
                <a:hlinkClick r:id="rId3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2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NVIDIA website,</a:t>
            </a:r>
            <a:r>
              <a:rPr lang="en-US" baseline="0" dirty="0"/>
              <a:t> Thrust is listed under “Libraries” (https://developer.nvidia.com/gpu-accelerated-libraries).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2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 </a:t>
            </a:r>
            <a:r>
              <a:rPr lang="en-US" dirty="0"/>
              <a:t>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can be used to copy a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 a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(or vice-versa). The </a:t>
            </a:r>
            <a:r>
              <a:rPr lang="en-US" dirty="0"/>
              <a:t>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can also be used to copy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or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dirty="0"/>
              <a:t>this is a complete Thrust program</a:t>
            </a:r>
          </a:p>
          <a:p>
            <a:endParaRPr lang="en-US" baseline="0" dirty="0"/>
          </a:p>
          <a:p>
            <a:r>
              <a:rPr lang="en-US" baseline="0" dirty="0"/>
              <a:t>Thrust is a header library – all the functionality is accessed by #including the appropriate Thrust header file</a:t>
            </a:r>
          </a:p>
          <a:p>
            <a:r>
              <a:rPr lang="en-US" baseline="0" dirty="0"/>
              <a:t>This program is compiled with nvcc as per usual, no special tools are required</a:t>
            </a:r>
          </a:p>
          <a:p>
            <a:endParaRPr lang="en-US" baseline="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04636-5B2F-4625-A82C-BB5F5A366F8D}" type="slidenum">
              <a:rPr lang="en-US" smtClean="0">
                <a:ea typeface="MS PGothic" pitchFamily="34" charset="-128"/>
              </a:rPr>
              <a:pPr/>
              <a:t>75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53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MMU’s job: Translating between virtual addresses and physical addresses.  This is done through a so-called </a:t>
            </a:r>
            <a:r>
              <a:rPr lang="en-US" b="1" dirty="0"/>
              <a:t>Page Table</a:t>
            </a:r>
          </a:p>
          <a:p>
            <a:endParaRPr lang="en-US" b="1" dirty="0"/>
          </a:p>
          <a:p>
            <a:r>
              <a:rPr lang="en-US" b="0" dirty="0"/>
              <a:t>To see how</a:t>
            </a:r>
            <a:r>
              <a:rPr lang="en-US" b="0" baseline="0" dirty="0"/>
              <a:t> the PT works, let’s first </a:t>
            </a:r>
            <a:r>
              <a:rPr lang="en-US" b="1" baseline="0" dirty="0"/>
              <a:t>dissect a virtual memory address</a:t>
            </a:r>
            <a:r>
              <a:rPr lang="en-US" b="0" baseline="0" dirty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MMU’s job: Translating between virtual addresses and physical addresses.  This is done through a so-called </a:t>
            </a:r>
            <a:r>
              <a:rPr lang="en-US" b="1" dirty="0"/>
              <a:t>Page Table</a:t>
            </a:r>
          </a:p>
          <a:p>
            <a:endParaRPr lang="en-US" b="1" dirty="0"/>
          </a:p>
          <a:p>
            <a:r>
              <a:rPr lang="en-US" b="0" dirty="0"/>
              <a:t>To see how</a:t>
            </a:r>
            <a:r>
              <a:rPr lang="en-US" b="0" baseline="0" dirty="0"/>
              <a:t> the PT works, let’s first </a:t>
            </a:r>
            <a:r>
              <a:rPr lang="en-US" b="1" baseline="0" dirty="0"/>
              <a:t>dissect a virtual memory address</a:t>
            </a:r>
            <a:r>
              <a:rPr lang="en-US" b="0" baseline="0" dirty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memory is split into </a:t>
            </a:r>
            <a:r>
              <a:rPr lang="en-US" b="1" dirty="0"/>
              <a:t>pages</a:t>
            </a:r>
            <a:r>
              <a:rPr lang="en-US" dirty="0"/>
              <a:t>. </a:t>
            </a:r>
          </a:p>
          <a:p>
            <a:r>
              <a:rPr lang="en-US" dirty="0"/>
              <a:t>The</a:t>
            </a:r>
            <a:r>
              <a:rPr lang="en-US" baseline="0" dirty="0"/>
              <a:t> physical memory is split into </a:t>
            </a:r>
            <a:r>
              <a:rPr lang="en-US" b="1" baseline="0" dirty="0"/>
              <a:t>frames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for a 32-bit OS</a:t>
            </a:r>
            <a:r>
              <a:rPr lang="en-US" baseline="0" dirty="0"/>
              <a:t> with virtual pages of </a:t>
            </a:r>
            <a:r>
              <a:rPr lang="en-US" b="1" baseline="0" dirty="0"/>
              <a:t>4096 bytes</a:t>
            </a:r>
            <a:r>
              <a:rPr lang="en-US" baseline="0" dirty="0"/>
              <a:t>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4096 = 2^12   </a:t>
            </a:r>
            <a:r>
              <a:rPr lang="en-US" baseline="0" dirty="0">
                <a:sym typeface="Wingdings" panose="05000000000000000000" pitchFamily="2" charset="2"/>
              </a:rPr>
              <a:t> need 12 bits to indicate the </a:t>
            </a:r>
            <a:r>
              <a:rPr lang="en-US" b="1" baseline="0" dirty="0">
                <a:sym typeface="Wingdings" panose="05000000000000000000" pitchFamily="2" charset="2"/>
              </a:rPr>
              <a:t>offset</a:t>
            </a:r>
            <a:r>
              <a:rPr lang="en-US" baseline="0" dirty="0">
                <a:sym typeface="Wingdings" panose="05000000000000000000" pitchFamily="2" charset="2"/>
              </a:rPr>
              <a:t> in the page.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(Note: unit of address resolution is 8 bits  a virtual page holds 4 KB)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The remaining 32-12 = 20 bits used to index into the Page Table to get the corresponding frame number (which is held in N bits)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anose="05000000000000000000" pitchFamily="2" charset="2"/>
              </a:rPr>
              <a:t>N depends on the amount of available RAM: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e.g. for 2GB of RAM, N=19.  Because 2GB=2^31 bits and 31=12+19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since N max = 20  a 32-bit OS can reference 4GB of memory  a maximum of 1 million pages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each address requires 4bytes  the PT takes 4MB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each active application has its own PT  lots of memory just for the 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(now, Haswell is higher?)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4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SR:  I don’t follow this?  A</a:t>
            </a:r>
            <a:r>
              <a:rPr lang="en-US" baseline="0" dirty="0"/>
              <a:t> single thread could have done this before.  With our without </a:t>
            </a:r>
            <a:r>
              <a:rPr lang="en-US" baseline="0" dirty="0" err="1"/>
              <a:t>cudaMemcpyHostToDevice</a:t>
            </a:r>
            <a:r>
              <a:rPr lang="en-US" baseline="0" dirty="0"/>
              <a:t> (etc.)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nvidia.com/cuda/cuda-c-programming-guide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BtJveydLWAhWq1IMKHU-jClsQjRwIBw&amp;url=http://www.esaitech.com/server-board-ethernet-s4600lt2.html&amp;psig=AOvVaw0zjCYrFDPoOqfpayG79IK1&amp;ust=150705443931987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17</a:t>
            </a:r>
          </a:p>
          <a:p>
            <a:r>
              <a:rPr lang="en-US"/>
              <a:t>03/02/2020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Key observation: relatively recently, the GPU and CPU decided to share together one virtual memory space</a:t>
            </a:r>
          </a:p>
          <a:p>
            <a:pPr lvl="1"/>
            <a:r>
              <a:rPr lang="en-US" sz="1600" dirty="0"/>
              <a:t>UVA: Unified Virtual Address </a:t>
            </a:r>
          </a:p>
          <a:p>
            <a:pPr lvl="1"/>
            <a:r>
              <a:rPr lang="en-US" sz="1600" dirty="0"/>
              <a:t>UVAS: Unified Virtual Address Space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The trick is to translate an address from this 49-bit UVAS into the pool of physical </a:t>
            </a:r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14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Page Table &amp; The Translation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virtual address has two parts (address butchering): </a:t>
                </a:r>
              </a:p>
              <a:p>
                <a:pPr lvl="1"/>
                <a:r>
                  <a:rPr lang="en-US" sz="1800" dirty="0"/>
                  <a:t>The page number</a:t>
                </a:r>
              </a:p>
              <a:p>
                <a:pPr lvl="1"/>
                <a:r>
                  <a:rPr lang="en-US" sz="1800" dirty="0"/>
                  <a:t>The offset (last 12 bits)</a:t>
                </a:r>
              </a:p>
              <a:p>
                <a:r>
                  <a:rPr lang="en-US" sz="2000" dirty="0"/>
                  <a:t>Example below assumes a 32-bit OS with virtual pages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4096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/>
                  <a:t> bytes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D87B2F-9F7A-4CF4-82E6-9283DB5FCD5E}"/>
              </a:ext>
            </a:extLst>
          </p:cNvPr>
          <p:cNvGrpSpPr/>
          <p:nvPr/>
        </p:nvGrpSpPr>
        <p:grpSpPr>
          <a:xfrm>
            <a:off x="2190855" y="3483734"/>
            <a:ext cx="8253984" cy="2747476"/>
            <a:chOff x="2190855" y="3483734"/>
            <a:chExt cx="8253984" cy="2747476"/>
          </a:xfrm>
        </p:grpSpPr>
        <p:grpSp>
          <p:nvGrpSpPr>
            <p:cNvPr id="8" name="Group 7"/>
            <p:cNvGrpSpPr/>
            <p:nvPr/>
          </p:nvGrpSpPr>
          <p:grpSpPr>
            <a:xfrm>
              <a:off x="2190855" y="3483734"/>
              <a:ext cx="8253984" cy="2688466"/>
              <a:chOff x="666855" y="3331334"/>
              <a:chExt cx="8253984" cy="2688466"/>
            </a:xfrm>
          </p:grpSpPr>
          <p:pic>
            <p:nvPicPr>
              <p:cNvPr id="5" name="Picture 4" descr="C:\Users\negrut\BuBu\CourseMaterial\ParallelCompBook\Images\addressTranslati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55" y="3331334"/>
                <a:ext cx="7867545" cy="26884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231787" y="5486400"/>
                <a:ext cx="1689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Segoe UI Semibold" panose="020B0702040204020203" pitchFamily="34" charset="0"/>
                  </a:rPr>
                  <a:t>[physical memory]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844A6-A495-4978-9A1B-D31A8A4A58ED}"/>
                </a:ext>
              </a:extLst>
            </p:cNvPr>
            <p:cNvSpPr/>
            <p:nvPr/>
          </p:nvSpPr>
          <p:spPr>
            <a:xfrm>
              <a:off x="2232660" y="3700342"/>
              <a:ext cx="685800" cy="30777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process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4F59-2703-4303-9907-D75D0FAB1E46}"/>
                </a:ext>
              </a:extLst>
            </p:cNvPr>
            <p:cNvSpPr/>
            <p:nvPr/>
          </p:nvSpPr>
          <p:spPr>
            <a:xfrm>
              <a:off x="8800416" y="5492546"/>
              <a:ext cx="159979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Pool of Physical</a:t>
              </a:r>
              <a:br>
                <a:rPr lang="en-US" sz="1400" b="1" dirty="0"/>
              </a:br>
              <a:r>
                <a:rPr lang="en-US" sz="1400" b="1" dirty="0"/>
                <a:t>Memory </a:t>
              </a:r>
              <a:r>
                <a:rPr lang="en-US" sz="1400" b="1" dirty="0" smtClean="0"/>
                <a:t>(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includes GPU memory now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67166" y="2337343"/>
            <a:ext cx="4982747" cy="215153"/>
            <a:chOff x="2567166" y="2337343"/>
            <a:chExt cx="4982747" cy="21515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67166" y="2337343"/>
              <a:ext cx="49827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49913" y="2337343"/>
              <a:ext cx="0" cy="215153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42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Virtual 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page of virtual memory</a:t>
            </a:r>
            <a:r>
              <a:rPr lang="en-US" dirty="0"/>
              <a:t> corresponds to a </a:t>
            </a:r>
            <a:r>
              <a:rPr lang="en-US" dirty="0">
                <a:solidFill>
                  <a:srgbClr val="C00000"/>
                </a:solidFill>
              </a:rPr>
              <a:t>frame of physical memory</a:t>
            </a:r>
          </a:p>
          <a:p>
            <a:endParaRPr lang="en-US" dirty="0"/>
          </a:p>
          <a:p>
            <a:r>
              <a:rPr lang="en-US" dirty="0"/>
              <a:t>The size of a page (or frame, for that matter) is typically 4096 bytes</a:t>
            </a:r>
          </a:p>
          <a:p>
            <a:pPr lvl="1"/>
            <a:r>
              <a:rPr lang="en-US" dirty="0"/>
              <a:t>Compare to 64 bytes, the size of a cache block (line)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12</a:t>
            </a:r>
            <a:r>
              <a:rPr lang="en-US" dirty="0"/>
              <a:t> = 4096: 12 bits of the address are sufficient to relatively position each byte in a page</a:t>
            </a:r>
          </a:p>
          <a:p>
            <a:pPr lvl="1"/>
            <a:r>
              <a:rPr lang="en-US" dirty="0"/>
              <a:t>Bits marked 0 through 11 on the previous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76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Example: imagine that  your physical memory is 2 GB</a:t>
            </a:r>
            <a:br>
              <a:rPr lang="en-US" kern="0" dirty="0"/>
            </a:br>
            <a:endParaRPr lang="en-US" kern="0" dirty="0"/>
          </a:p>
          <a:p>
            <a:r>
              <a:rPr lang="en-US" kern="0" dirty="0"/>
              <a:t>The physical address has 31 bits: 2</a:t>
            </a:r>
            <a:r>
              <a:rPr lang="en-US" kern="0" baseline="30000" dirty="0"/>
              <a:t>31</a:t>
            </a:r>
            <a:r>
              <a:rPr lang="en-US" kern="0" dirty="0"/>
              <a:t>=2GB</a:t>
            </a:r>
            <a:br>
              <a:rPr lang="en-US" kern="0" dirty="0"/>
            </a:br>
            <a:endParaRPr lang="en-US" kern="0" dirty="0"/>
          </a:p>
          <a:p>
            <a:r>
              <a:rPr lang="en-US" kern="0" dirty="0"/>
              <a:t>Then the page table converts the bits 12 through 31 of the virtual address into bits 12 through 30 of the physical address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78" y="1059578"/>
            <a:ext cx="4389331" cy="5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things in perspective, today’s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/>
                  <a:t>Premise: Managing and optimizing host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device data transfers a bit of a nuisance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Punch line: Unified Memory (UM) support, available as of CUDA 6, simplifies this task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goals today:</a:t>
                </a:r>
              </a:p>
              <a:p>
                <a:pPr lvl="1"/>
                <a:r>
                  <a:rPr lang="en-US" dirty="0"/>
                  <a:t>Briefly review history of CUDA host/device memory management </a:t>
                </a:r>
              </a:p>
              <a:p>
                <a:pPr lvl="1"/>
                <a:r>
                  <a:rPr lang="en-US" dirty="0"/>
                  <a:t>Explain how UM makes CUDA low-level programming more palatable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9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this Unified Memory discussion:</a:t>
            </a:r>
          </a:p>
          <a:p>
            <a:pPr lvl="1"/>
            <a:r>
              <a:rPr lang="en-US" dirty="0"/>
              <a:t>We are not going to learn anything that we couldn’t live without</a:t>
            </a:r>
          </a:p>
          <a:p>
            <a:pPr lvl="1"/>
            <a:r>
              <a:rPr lang="en-US" dirty="0"/>
              <a:t>Discussion </a:t>
            </a:r>
            <a:r>
              <a:rPr lang="en-US" dirty="0" smtClean="0"/>
              <a:t>focus: how GPU </a:t>
            </a:r>
            <a:r>
              <a:rPr lang="en-US" dirty="0"/>
              <a:t>programming </a:t>
            </a:r>
            <a:r>
              <a:rPr lang="en-US" dirty="0" smtClean="0"/>
              <a:t>became more friendly/convenient in relation to data movement</a:t>
            </a:r>
            <a:endParaRPr lang="en-US" dirty="0"/>
          </a:p>
          <a:p>
            <a:pPr lvl="2"/>
            <a:r>
              <a:rPr lang="en-US" dirty="0"/>
              <a:t>A matter of improved productivity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Remark: A byproduct of this discussion is a better understanding of how CUDA is evolving</a:t>
            </a:r>
          </a:p>
          <a:p>
            <a:pPr lvl="1"/>
            <a:r>
              <a:rPr lang="en-US" dirty="0"/>
              <a:t>Happens as we speak…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Backdrop,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/>
              <a:t>: A staple of CUDA, available in release 1.0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drill</a:t>
            </a:r>
          </a:p>
          <a:p>
            <a:pPr lvl="1"/>
            <a:r>
              <a:rPr lang="en-US" dirty="0"/>
              <a:t>Get some memory space in device memory (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 call)</a:t>
            </a:r>
          </a:p>
          <a:p>
            <a:pPr lvl="1"/>
            <a:r>
              <a:rPr lang="en-US" dirty="0"/>
              <a:t>Data transferred from host memory into device memory with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Data processed on the device by invoking a kernel</a:t>
            </a:r>
          </a:p>
          <a:p>
            <a:pPr lvl="1"/>
            <a:r>
              <a:rPr lang="en-US" dirty="0"/>
              <a:t>Results transferred from device memory into host memory with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Free the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-ed memory on the device</a:t>
            </a:r>
          </a:p>
          <a:p>
            <a:pPr lvl="1"/>
            <a:r>
              <a:rPr lang="en-US" dirty="0"/>
              <a:t>Kick back and relax (reach for a strong one?)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8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Backdrop,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Memory allocated on the host with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</a:p>
          <a:p>
            <a:endParaRPr lang="en-US" dirty="0"/>
          </a:p>
          <a:p>
            <a:r>
              <a:rPr lang="en-US" dirty="0"/>
              <a:t>Memory allocated on the device using the CUDA runtime function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Data moved back-and-forth, host to/from device, over the PCI-E pipe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PCI-E Pipe, Putting Things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PCIe</a:t>
            </a:r>
            <a:r>
              <a:rPr lang="en-US" dirty="0"/>
              <a:t> x 16: peak bandwidth (</a:t>
            </a:r>
            <a:r>
              <a:rPr lang="en-US" dirty="0">
                <a:solidFill>
                  <a:srgbClr val="0070C0"/>
                </a:solidFill>
              </a:rPr>
              <a:t>what’s reasonable to expect in parentheses</a:t>
            </a:r>
            <a:r>
              <a:rPr lang="en-US" dirty="0"/>
              <a:t>) (</a:t>
            </a:r>
            <a:r>
              <a:rPr lang="en-US" dirty="0">
                <a:solidFill>
                  <a:srgbClr val="0070C0"/>
                </a:solidFill>
              </a:rPr>
              <a:t>per direction data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dirty="0"/>
              <a:t>V1: 4.0 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</a:t>
            </a:r>
            <a:r>
              <a:rPr lang="en-US" dirty="0" smtClean="0"/>
              <a:t>GB/s</a:t>
            </a:r>
            <a:endParaRPr lang="en-US" dirty="0"/>
          </a:p>
          <a:p>
            <a:pPr lvl="1"/>
            <a:r>
              <a:rPr lang="en-US" dirty="0"/>
              <a:t>V2: 8.0 (</a:t>
            </a:r>
            <a:r>
              <a:rPr lang="en-US" dirty="0">
                <a:solidFill>
                  <a:srgbClr val="0070C0"/>
                </a:solidFill>
              </a:rPr>
              <a:t>6</a:t>
            </a:r>
            <a:r>
              <a:rPr lang="en-US" dirty="0"/>
              <a:t>) GB/s</a:t>
            </a:r>
          </a:p>
          <a:p>
            <a:pPr lvl="1"/>
            <a:r>
              <a:rPr lang="en-US" dirty="0"/>
              <a:t>V3: 15.8 (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) GB/s </a:t>
            </a:r>
          </a:p>
          <a:p>
            <a:pPr lvl="1"/>
            <a:r>
              <a:rPr lang="en-US" dirty="0"/>
              <a:t>V4: 31.5 (</a:t>
            </a:r>
            <a:r>
              <a:rPr lang="en-US" dirty="0">
                <a:solidFill>
                  <a:srgbClr val="0070C0"/>
                </a:solidFill>
              </a:rPr>
              <a:t>???</a:t>
            </a:r>
            <a:r>
              <a:rPr lang="en-US" dirty="0"/>
              <a:t>) </a:t>
            </a:r>
            <a:r>
              <a:rPr lang="en-US" dirty="0" smtClean="0"/>
              <a:t>GB/s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Bandwidths above relatively small, see for instance (values provided are middle of the road)</a:t>
            </a:r>
          </a:p>
          <a:p>
            <a:pPr lvl="1"/>
            <a:r>
              <a:rPr lang="en-US" dirty="0"/>
              <a:t>Host memory bus: about 25 – 50 GB/s per socket</a:t>
            </a:r>
          </a:p>
          <a:p>
            <a:pPr lvl="1"/>
            <a:r>
              <a:rPr lang="en-US" dirty="0"/>
              <a:t>GPU global memory bandwidth: 400 – 900 GB/s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3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helps improve host/device transfer speeds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Host/Device data </a:t>
            </a:r>
            <a:r>
              <a:rPr lang="en-US" dirty="0">
                <a:solidFill>
                  <a:srgbClr val="0070C0"/>
                </a:solidFill>
              </a:rPr>
              <a:t>transfer speeds</a:t>
            </a:r>
            <a:r>
              <a:rPr lang="en-US" dirty="0"/>
              <a:t> could be improved if host memory was </a:t>
            </a:r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pageable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rather than </a:t>
            </a:r>
            <a:r>
              <a:rPr lang="en-US" dirty="0" err="1">
                <a:latin typeface="Consolas" panose="020B0609020204030204" pitchFamily="49" charset="0"/>
              </a:rPr>
              <a:t>malloc</a:t>
            </a:r>
            <a:r>
              <a:rPr lang="en-US" dirty="0" err="1"/>
              <a:t>-ing</a:t>
            </a:r>
            <a:r>
              <a:rPr lang="en-US" dirty="0"/>
              <a:t>, allocate host memory using CUDA’s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cudaHostAlloc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magic, data still moves back-and-forth through same PCI-E pipe albeit at a faster clip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51" y="3381947"/>
            <a:ext cx="10817298" cy="68113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dirty="0"/>
              <a:t>“The happiness of your life depends upon the quality of your thoughts.”</a:t>
            </a:r>
          </a:p>
          <a:p>
            <a:pPr marL="0" indent="0" algn="r">
              <a:buNone/>
            </a:pPr>
            <a:r>
              <a:rPr lang="en-US" sz="1300" dirty="0"/>
              <a:t>-- </a:t>
            </a:r>
            <a:r>
              <a:rPr lang="en-US" sz="1300" dirty="0" smtClean="0"/>
              <a:t>Marcus Aurelius, Roman </a:t>
            </a:r>
            <a:r>
              <a:rPr lang="en-US" sz="1300" dirty="0"/>
              <a:t>Emperor  [121 </a:t>
            </a:r>
            <a:r>
              <a:rPr lang="en-US" sz="1300" dirty="0" smtClean="0"/>
              <a:t>– 180 AD]</a:t>
            </a:r>
            <a:endParaRPr lang="en-US" sz="1300" dirty="0"/>
          </a:p>
          <a:p>
            <a:pPr marL="0" indent="0" algn="r">
              <a:buNone/>
            </a:pPr>
            <a:endParaRPr lang="en-US" sz="1300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A friend, with its pluses and </a:t>
            </a:r>
            <a:r>
              <a:rPr lang="en-US" dirty="0">
                <a:solidFill>
                  <a:srgbClr val="FFC000"/>
                </a:solidFill>
              </a:rPr>
              <a:t>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 cons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 err="1"/>
              <a:t>-ing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large amounts of memory</a:t>
            </a:r>
            <a:r>
              <a:rPr lang="en-US" dirty="0"/>
              <a:t> can negatively impact overall system performance</a:t>
            </a:r>
          </a:p>
          <a:p>
            <a:pPr lvl="2"/>
            <a:r>
              <a:rPr lang="en-US" dirty="0"/>
              <a:t>Why? It reduces the amount of system memory available for paging</a:t>
            </a:r>
          </a:p>
          <a:p>
            <a:pPr lvl="2"/>
            <a:r>
              <a:rPr lang="en-US" dirty="0"/>
              <a:t>How much is too much? Not clear, dependent on the system and the applications running on the machine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memory allocation speed</a:t>
            </a:r>
            <a:r>
              <a:rPr lang="en-US" dirty="0"/>
              <a:t> is small - ballpark 5 GB/s</a:t>
            </a:r>
          </a:p>
          <a:p>
            <a:pPr lvl="2"/>
            <a:r>
              <a:rPr lang="en-US" dirty="0"/>
              <a:t>Allocating 5 GB of memory time-wise comparable to moving that much memory over the PCI-E 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6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A friend, with its </a:t>
            </a:r>
            <a:r>
              <a:rPr lang="en-US" dirty="0">
                <a:solidFill>
                  <a:srgbClr val="FFC000"/>
                </a:solidFill>
              </a:rPr>
              <a:t>pluses</a:t>
            </a:r>
            <a:r>
              <a:rPr lang="en-US" dirty="0"/>
              <a:t> and minuses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r>
                  <a:rPr lang="en-US" dirty="0"/>
                  <a:t>Enables faster device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host, back-and-forth transfers</a:t>
                </a:r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r>
                  <a:rPr lang="en-US" dirty="0"/>
                  <a:t>Enables the use of asynchronous memory transfer and kernel execution (topic covered before)</a:t>
                </a:r>
              </a:p>
              <a:p>
                <a:pPr lvl="2"/>
                <a:r>
                  <a:rPr lang="en-US" dirty="0"/>
                  <a:t>Draws on the concept of CUDA stream</a:t>
                </a:r>
              </a:p>
              <a:p>
                <a:pPr lvl="2"/>
                <a:r>
                  <a:rPr lang="en-US" dirty="0"/>
                  <a:t>“in/out data copy” and “execution” engines working at the same time</a:t>
                </a:r>
              </a:p>
              <a:p>
                <a:endParaRPr lang="en-US" dirty="0"/>
              </a:p>
              <a:p>
                <a:pPr marL="228600" lvl="1" indent="0">
                  <a:buSzPct val="100000"/>
                  <a:buNone/>
                </a:pPr>
                <a:r>
                  <a:rPr lang="en-US" dirty="0"/>
                  <a:t>3. Enables </a:t>
                </a:r>
                <a:r>
                  <a:rPr lang="en-US" dirty="0">
                    <a:solidFill>
                      <a:srgbClr val="00B050"/>
                    </a:solidFill>
                  </a:rPr>
                  <a:t>mapping of the host pinned memory into the memory space of the device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Device now capable to access data on host while executing a kernel or other device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cudaHostAlloc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Last argument (“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”) controls the magic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 values: </a:t>
            </a:r>
            <a:r>
              <a:rPr lang="en-US" dirty="0" err="1">
                <a:latin typeface="Consolas" panose="020B0609020204030204" pitchFamily="49" charset="0"/>
              </a:rPr>
              <a:t>cudaHostAllocPortable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cudaHostAllocWriteCombined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 of most interest is “</a:t>
            </a:r>
            <a:r>
              <a:rPr lang="en-US" dirty="0" err="1">
                <a:latin typeface="Consolas" panose="020B0609020204030204" pitchFamily="49" charset="0"/>
              </a:rPr>
              <a:t>cudaHostAllocMapped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Maps the memory allocated on the host in the memory space of the device for </a:t>
            </a:r>
            <a:r>
              <a:rPr lang="en-US" dirty="0">
                <a:solidFill>
                  <a:srgbClr val="00B050"/>
                </a:solidFill>
              </a:rPr>
              <a:t>direct access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1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B7B2-0F2A-4411-91CF-BDA6D34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(Z-C) GPU-CPU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89B5-7472-484E-BD7A-D165DC8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What’s gained if you pin host memory via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</a:rPr>
              <a:t>cudaHostAlloc</a:t>
            </a:r>
            <a:r>
              <a:rPr lang="en-US" sz="2200" dirty="0">
                <a:solidFill>
                  <a:prstClr val="black"/>
                </a:solidFill>
              </a:rPr>
              <a:t>? 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The ability to access a piece of data from pinned and mapped host memory by a thread running on the GPU without a CUDA runtime copy call to explicitly move data onto the GPU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This is called zero-copy (Z-C) GPU-CPU interaction, from where the name “</a:t>
            </a:r>
            <a:r>
              <a:rPr lang="en-US" sz="1700" dirty="0">
                <a:solidFill>
                  <a:srgbClr val="C00000"/>
                </a:solidFill>
              </a:rPr>
              <a:t>zero-copy memory</a:t>
            </a:r>
            <a:r>
              <a:rPr lang="en-US" sz="1700" dirty="0">
                <a:solidFill>
                  <a:prstClr val="black"/>
                </a:solidFill>
              </a:rPr>
              <a:t>”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Calling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cudaMemcpy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not a must</a:t>
            </a:r>
            <a:r>
              <a:rPr lang="en-US" sz="1700" dirty="0">
                <a:solidFill>
                  <a:prstClr val="black"/>
                </a:solidFill>
              </a:rPr>
              <a:t> anymore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Note: data is still red/written through the PCI-E pipe; process managed by the runtime, in a transparent fashion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device memory ballooned, virtually, to include chunk that physically belongs to the host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C85D6-2AE8-47BF-8FD7-AF009C9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Z-C to UVA: CUDA 2.2 to CUDA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Pain in the rear: Z-C enabled access of data on the host from the device required one additional runtime call to </a:t>
            </a:r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given a pointer to pinned host memory produces a new pointer that can be invoked within the kernel to access data stored on the host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need for the </a:t>
            </a:r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was eliminated in CUDA 4.0 with the introduction of the Unified Virtual Addressing (UVA) 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8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Virtual Address Space: From CUDA programming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host memory allocations made via CUDA API calls and all device memory allocations on supported devices are within the UVAS. As a consequence:</a:t>
            </a:r>
          </a:p>
          <a:p>
            <a:endParaRPr lang="en-US" dirty="0"/>
          </a:p>
          <a:p>
            <a:pPr lvl="1"/>
            <a:r>
              <a:rPr lang="en-US" dirty="0"/>
              <a:t>Today, the location of any memory on any of the devices or on the host allocated through CUDA can be determined from the value of the pointer using </a:t>
            </a:r>
            <a:r>
              <a:rPr lang="en-US" dirty="0" err="1">
                <a:latin typeface="Consolas" panose="020B0609020204030204" pitchFamily="49" charset="0"/>
              </a:rPr>
              <a:t>cudaPointerGetAttributes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copying to or from the memory of any device the </a:t>
            </a:r>
            <a:r>
              <a:rPr lang="en-US" dirty="0" err="1">
                <a:latin typeface="Consolas" panose="020B0609020204030204" pitchFamily="49" charset="0"/>
              </a:rPr>
              <a:t>cudaMemcpyKind</a:t>
            </a:r>
            <a:r>
              <a:rPr lang="en-US" dirty="0"/>
              <a:t> parameter of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*()</a:t>
            </a:r>
            <a:r>
              <a:rPr lang="en-US" dirty="0"/>
              <a:t> can be set to </a:t>
            </a:r>
            <a:r>
              <a:rPr lang="en-US" dirty="0" err="1">
                <a:latin typeface="Consolas" panose="020B0609020204030204" pitchFamily="49" charset="0"/>
              </a:rPr>
              <a:t>cudaMemcpyDefault</a:t>
            </a:r>
            <a:r>
              <a:rPr lang="en-US" dirty="0"/>
              <a:t> to determine locations from the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Allocations via </a:t>
            </a:r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are automatically portable across all the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returned by </a:t>
            </a:r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can be used directly from within kernels running on a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821" y="6642556"/>
                <a:ext cx="6319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[</a:t>
                </a:r>
                <a:r>
                  <a:rPr lang="en-US" sz="800" dirty="0">
                    <a:hlinkClick r:id="rId2"/>
                  </a:rPr>
                  <a:t>NVIDIA</a:t>
                </a:r>
                <a:r>
                  <a:rPr lang="en-US" sz="800" dirty="0"/>
                  <a:t>]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1" y="6642556"/>
                <a:ext cx="631904" cy="215444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4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– Showcasing Its Versatility…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 of commands below can be issued by one host thread to multiple devices</a:t>
            </a:r>
          </a:p>
          <a:p>
            <a:pPr lvl="1"/>
            <a:r>
              <a:rPr lang="en-US" dirty="0"/>
              <a:t>No need to use anything beyond </a:t>
            </a:r>
            <a:r>
              <a:rPr lang="en-US" dirty="0" err="1"/>
              <a:t>cudaMemcpyDefault</a:t>
            </a:r>
            <a:endParaRPr lang="en-US" dirty="0"/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(gpu1Dst_memPntr, </a:t>
            </a:r>
            <a:r>
              <a:rPr lang="en-US" dirty="0" err="1"/>
              <a:t>host_memPntr</a:t>
            </a:r>
            <a:r>
              <a:rPr lang="en-US" dirty="0"/>
              <a:t>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(gpu2Dst_memPntr, </a:t>
            </a:r>
            <a:r>
              <a:rPr lang="en-US" dirty="0" err="1"/>
              <a:t>host_memPntr</a:t>
            </a:r>
            <a:r>
              <a:rPr lang="en-US" dirty="0"/>
              <a:t>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gpu1Dst_memPntr,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gpu2Dst_memPntr,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UVA support is the enabler for the peer-to-peer (P2P), inter-GPU, data transfer </a:t>
            </a:r>
          </a:p>
          <a:p>
            <a:pPr lvl="1"/>
            <a:r>
              <a:rPr lang="en-US" dirty="0"/>
              <a:t>P2P not discussed here</a:t>
            </a:r>
          </a:p>
          <a:p>
            <a:pPr lvl="1"/>
            <a:r>
              <a:rPr lang="en-US" dirty="0"/>
              <a:t>UVA is the underpinning technology for P2P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2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is a Step Forward Relative to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Z-C Key Accomplishment: use pointer within </a:t>
            </a:r>
            <a:r>
              <a:rPr lang="en-US" dirty="0">
                <a:solidFill>
                  <a:srgbClr val="0070C0"/>
                </a:solidFill>
              </a:rPr>
              <a:t>device function</a:t>
            </a:r>
            <a:r>
              <a:rPr lang="en-US" dirty="0"/>
              <a:t> access </a:t>
            </a:r>
            <a:r>
              <a:rPr lang="en-US" dirty="0">
                <a:solidFill>
                  <a:srgbClr val="0070C0"/>
                </a:solidFill>
              </a:rPr>
              <a:t>host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Z-C focused on a </a:t>
            </a:r>
            <a:r>
              <a:rPr lang="en-US" u="sng" dirty="0"/>
              <a:t>data access</a:t>
            </a:r>
            <a:r>
              <a:rPr lang="en-US" dirty="0"/>
              <a:t>, an issue relevant in the context of functions executed on the device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UVA had a data access component but also a data transfer component: </a:t>
            </a:r>
          </a:p>
          <a:p>
            <a:pPr lvl="1"/>
            <a:r>
              <a:rPr lang="en-US" u="sng" dirty="0"/>
              <a:t>Data access</a:t>
            </a:r>
            <a:r>
              <a:rPr lang="en-US" dirty="0"/>
              <a:t>: A GPU could access data on a different GPU, a novelty back in CUDA 4.0</a:t>
            </a:r>
          </a:p>
          <a:p>
            <a:pPr lvl="1"/>
            <a:r>
              <a:rPr lang="en-US" u="sng" dirty="0"/>
              <a:t>Data transfer</a:t>
            </a:r>
            <a:r>
              <a:rPr lang="en-US" dirty="0"/>
              <a:t>: copy data in between GPUs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/>
              <a:t> is the main character in this play, data transfer initiated on the host 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&amp; Unified Memory (UM)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Unified Virtual Address idea had ok impact, perhaps good enough to write home about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Unified Memory</a:t>
            </a:r>
            <a:r>
              <a:rPr lang="en-US" dirty="0"/>
              <a:t> (UM) took this idea to town by allowing the CPU to tap into GPU memory</a:t>
            </a:r>
          </a:p>
          <a:p>
            <a:pPr lvl="1"/>
            <a:r>
              <a:rPr lang="en-US" dirty="0"/>
              <a:t>UM works in conjunction with a “managed memory pool”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Fallout: improved significantly CUDA ease of use, particularly for multi-GPU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Memory, a first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0307" y="3949925"/>
            <a:ext cx="325461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__device__ __managed__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ret[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&lt;&lt;&lt;1,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i, ret[i]);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0306" y="1148780"/>
            <a:ext cx="325461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(&amp;ret,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AplusB&lt;&lt;&lt;1, </a:t>
            </a:r>
            <a:r>
              <a:rPr lang="da-DK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&gt;&gt;&gt;(ret, 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i, ret[i]);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228" y="899869"/>
            <a:ext cx="442029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cudaMalloc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(&amp;ret,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AplusB&lt;&lt;&lt;1, </a:t>
            </a:r>
            <a:r>
              <a:rPr lang="da-DK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&gt;&gt;&gt;(ret, 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ret,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i,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free(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522602" y="899869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12 lines of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4925" y="5996639"/>
            <a:ext cx="1032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8 lines of code</a:t>
            </a:r>
          </a:p>
          <a:p>
            <a:r>
              <a:rPr lang="en-US" sz="1100" dirty="0"/>
              <a:t>(can make it 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74925" y="3449599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 lines of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228" y="3838667"/>
            <a:ext cx="32956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TRUMAN Debug&gt; ./unifMemCUDAexPart1.exe </a:t>
            </a:r>
          </a:p>
          <a:p>
            <a:r>
              <a:rPr lang="en-US" sz="1200" dirty="0"/>
              <a:t>0: A+B = 110                           </a:t>
            </a:r>
          </a:p>
          <a:p>
            <a:r>
              <a:rPr lang="en-US" sz="1200" dirty="0"/>
              <a:t>1: A+B = 111                           </a:t>
            </a:r>
          </a:p>
          <a:p>
            <a:r>
              <a:rPr lang="en-US" sz="1200" dirty="0"/>
              <a:t>2: A+B = 112                           </a:t>
            </a:r>
          </a:p>
          <a:p>
            <a:r>
              <a:rPr lang="en-US" sz="1200" dirty="0"/>
              <a:t>3: A+B = 113                           </a:t>
            </a:r>
          </a:p>
          <a:p>
            <a:r>
              <a:rPr lang="en-US" sz="1200" dirty="0"/>
              <a:t>4: A+B = 114                           </a:t>
            </a:r>
          </a:p>
          <a:p>
            <a:r>
              <a:rPr lang="en-US" sz="1200" dirty="0"/>
              <a:t>5: A+B = 115                           </a:t>
            </a:r>
          </a:p>
          <a:p>
            <a:r>
              <a:rPr lang="en-US" sz="1200" dirty="0"/>
              <a:t>6: A+B = 116                           </a:t>
            </a:r>
          </a:p>
          <a:p>
            <a:r>
              <a:rPr lang="en-US" sz="1200" dirty="0"/>
              <a:t>7: A+B = 117 </a:t>
            </a:r>
          </a:p>
        </p:txBody>
      </p:sp>
    </p:spTree>
    <p:extLst>
      <p:ext uri="{BB962C8B-B14F-4D97-AF65-F5344CB8AC3E}">
        <p14:creationId xmlns:p14="http://schemas.microsoft.com/office/powerpoint/2010/main" val="41920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/>
              <a:t>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CUDA streams, wrapping up</a:t>
            </a:r>
          </a:p>
          <a:p>
            <a:pPr lvl="1"/>
            <a:r>
              <a:rPr lang="en-US" dirty="0"/>
              <a:t>Tools of the trade: GPU debugging &amp; profiling</a:t>
            </a:r>
          </a:p>
          <a:p>
            <a:pPr lvl="1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 smtClean="0"/>
              <a:t>Advanced GPU memory issues</a:t>
            </a:r>
          </a:p>
          <a:p>
            <a:pPr lvl="2"/>
            <a:r>
              <a:rPr lang="en-US" dirty="0" smtClean="0"/>
              <a:t>Zero-copy memory</a:t>
            </a:r>
          </a:p>
          <a:p>
            <a:pPr lvl="2"/>
            <a:r>
              <a:rPr lang="en-US" dirty="0" smtClean="0"/>
              <a:t>Unified Virtual Addressing </a:t>
            </a:r>
            <a:endParaRPr lang="en-US" dirty="0"/>
          </a:p>
          <a:p>
            <a:pPr lvl="2"/>
            <a:r>
              <a:rPr lang="en-US" dirty="0" smtClean="0"/>
              <a:t>Managed 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tidbits:</a:t>
            </a:r>
          </a:p>
          <a:p>
            <a:pPr lvl="1"/>
            <a:r>
              <a:rPr lang="en-US" dirty="0"/>
              <a:t>Assignment due on Thursday at 9 pm</a:t>
            </a:r>
          </a:p>
          <a:p>
            <a:pPr lvl="1"/>
            <a:r>
              <a:rPr lang="en-US" dirty="0"/>
              <a:t>One </a:t>
            </a:r>
            <a:r>
              <a:rPr lang="en-US"/>
              <a:t>more </a:t>
            </a:r>
            <a:r>
              <a:rPr lang="en-US" smtClean="0"/>
              <a:t>“GPU computing” </a:t>
            </a:r>
            <a:r>
              <a:rPr lang="en-US" dirty="0"/>
              <a:t>lecture</a:t>
            </a:r>
          </a:p>
          <a:p>
            <a:pPr lvl="1"/>
            <a:r>
              <a:rPr lang="en-US" dirty="0" smtClean="0"/>
              <a:t>Finishing </a:t>
            </a:r>
            <a:r>
              <a:rPr lang="en-US" dirty="0"/>
              <a:t>teaching </a:t>
            </a:r>
            <a:r>
              <a:rPr lang="en-US" dirty="0" smtClean="0"/>
              <a:t>early – trip to Italy cancelled </a:t>
            </a:r>
          </a:p>
          <a:p>
            <a:pPr lvl="2"/>
            <a:r>
              <a:rPr lang="en-US" dirty="0" smtClean="0"/>
              <a:t>Last lecture (the 28</a:t>
            </a:r>
            <a:r>
              <a:rPr lang="en-US" baseline="30000" dirty="0" smtClean="0"/>
              <a:t>th</a:t>
            </a:r>
            <a:r>
              <a:rPr lang="en-US" dirty="0" smtClean="0"/>
              <a:t>), on April 3</a:t>
            </a:r>
            <a:endParaRPr lang="en-US" dirty="0"/>
          </a:p>
          <a:p>
            <a:pPr lvl="1"/>
            <a:r>
              <a:rPr lang="da-DK" dirty="0" smtClean="0"/>
              <a:t>April </a:t>
            </a:r>
            <a:r>
              <a:rPr lang="da-DK" dirty="0"/>
              <a:t>15, at 7:15 PM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7" name="object 101">
            <a:extLst>
              <a:ext uri="{FF2B5EF4-FFF2-40B4-BE49-F238E27FC236}">
                <a16:creationId xmlns:a16="http://schemas.microsoft.com/office/drawing/2014/main" id="{97A389C3-0091-4EFC-B875-E16FCB7F3604}"/>
              </a:ext>
            </a:extLst>
          </p:cNvPr>
          <p:cNvSpPr/>
          <p:nvPr/>
        </p:nvSpPr>
        <p:spPr>
          <a:xfrm>
            <a:off x="8550395" y="1870976"/>
            <a:ext cx="1425575" cy="192405"/>
          </a:xfrm>
          <a:custGeom>
            <a:avLst/>
            <a:gdLst/>
            <a:ahLst/>
            <a:cxnLst/>
            <a:rect l="l" t="t" r="r" b="b"/>
            <a:pathLst>
              <a:path w="1425575" h="192405">
                <a:moveTo>
                  <a:pt x="0" y="192087"/>
                </a:moveTo>
                <a:lnTo>
                  <a:pt x="1425575" y="192087"/>
                </a:lnTo>
                <a:lnTo>
                  <a:pt x="1425575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102">
            <a:extLst>
              <a:ext uri="{FF2B5EF4-FFF2-40B4-BE49-F238E27FC236}">
                <a16:creationId xmlns:a16="http://schemas.microsoft.com/office/drawing/2014/main" id="{925A173A-DEE8-4272-996B-92E0BD73D16D}"/>
              </a:ext>
            </a:extLst>
          </p:cNvPr>
          <p:cNvSpPr/>
          <p:nvPr/>
        </p:nvSpPr>
        <p:spPr>
          <a:xfrm>
            <a:off x="8550395" y="1870976"/>
            <a:ext cx="1425575" cy="192405"/>
          </a:xfrm>
          <a:custGeom>
            <a:avLst/>
            <a:gdLst/>
            <a:ahLst/>
            <a:cxnLst/>
            <a:rect l="l" t="t" r="r" b="b"/>
            <a:pathLst>
              <a:path w="1425575" h="192405">
                <a:moveTo>
                  <a:pt x="0" y="192087"/>
                </a:moveTo>
                <a:lnTo>
                  <a:pt x="1425575" y="192087"/>
                </a:lnTo>
                <a:lnTo>
                  <a:pt x="1425575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103">
            <a:extLst>
              <a:ext uri="{FF2B5EF4-FFF2-40B4-BE49-F238E27FC236}">
                <a16:creationId xmlns:a16="http://schemas.microsoft.com/office/drawing/2014/main" id="{9813BD9D-D3A5-41B7-85CA-F1F80E53DBE6}"/>
              </a:ext>
            </a:extLst>
          </p:cNvPr>
          <p:cNvSpPr txBox="1"/>
          <p:nvPr/>
        </p:nvSpPr>
        <p:spPr>
          <a:xfrm>
            <a:off x="8550395" y="1875357"/>
            <a:ext cx="142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685">
              <a:spcBef>
                <a:spcPts val="95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Kernel </a:t>
            </a: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&lt;&lt;&lt;</a:t>
            </a:r>
            <a:r>
              <a:rPr sz="1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&gt;&gt;&gt;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4">
            <a:extLst>
              <a:ext uri="{FF2B5EF4-FFF2-40B4-BE49-F238E27FC236}">
                <a16:creationId xmlns:a16="http://schemas.microsoft.com/office/drawing/2014/main" id="{7F989BEE-E4C3-432E-A1E7-6390750D6968}"/>
              </a:ext>
            </a:extLst>
          </p:cNvPr>
          <p:cNvSpPr/>
          <p:nvPr/>
        </p:nvSpPr>
        <p:spPr>
          <a:xfrm>
            <a:off x="7120108" y="1870913"/>
            <a:ext cx="1425575" cy="190500"/>
          </a:xfrm>
          <a:custGeom>
            <a:avLst/>
            <a:gdLst/>
            <a:ahLst/>
            <a:cxnLst/>
            <a:rect l="l" t="t" r="r" b="b"/>
            <a:pathLst>
              <a:path w="1425575" h="190500">
                <a:moveTo>
                  <a:pt x="0" y="190500"/>
                </a:moveTo>
                <a:lnTo>
                  <a:pt x="1425575" y="190500"/>
                </a:lnTo>
                <a:lnTo>
                  <a:pt x="14255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105">
            <a:extLst>
              <a:ext uri="{FF2B5EF4-FFF2-40B4-BE49-F238E27FC236}">
                <a16:creationId xmlns:a16="http://schemas.microsoft.com/office/drawing/2014/main" id="{EACA8EBF-A506-4446-8A9A-78EE9AF7742F}"/>
              </a:ext>
            </a:extLst>
          </p:cNvPr>
          <p:cNvSpPr/>
          <p:nvPr/>
        </p:nvSpPr>
        <p:spPr>
          <a:xfrm>
            <a:off x="7120108" y="1870913"/>
            <a:ext cx="1425575" cy="190500"/>
          </a:xfrm>
          <a:custGeom>
            <a:avLst/>
            <a:gdLst/>
            <a:ahLst/>
            <a:cxnLst/>
            <a:rect l="l" t="t" r="r" b="b"/>
            <a:pathLst>
              <a:path w="1425575" h="190500">
                <a:moveTo>
                  <a:pt x="0" y="190500"/>
                </a:moveTo>
                <a:lnTo>
                  <a:pt x="1425575" y="190500"/>
                </a:lnTo>
                <a:lnTo>
                  <a:pt x="14255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06">
            <a:extLst>
              <a:ext uri="{FF2B5EF4-FFF2-40B4-BE49-F238E27FC236}">
                <a16:creationId xmlns:a16="http://schemas.microsoft.com/office/drawing/2014/main" id="{F08CFC76-2B67-41A5-A963-6538E0394F2B}"/>
              </a:ext>
            </a:extLst>
          </p:cNvPr>
          <p:cNvSpPr txBox="1"/>
          <p:nvPr/>
        </p:nvSpPr>
        <p:spPr>
          <a:xfrm>
            <a:off x="7120108" y="1890089"/>
            <a:ext cx="14255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spcBef>
                <a:spcPts val="105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cudaMemcpyAsync(H2D)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07">
            <a:extLst>
              <a:ext uri="{FF2B5EF4-FFF2-40B4-BE49-F238E27FC236}">
                <a16:creationId xmlns:a16="http://schemas.microsoft.com/office/drawing/2014/main" id="{21B1A57F-DD51-421D-A5B8-2878E7809F3A}"/>
              </a:ext>
            </a:extLst>
          </p:cNvPr>
          <p:cNvSpPr/>
          <p:nvPr/>
        </p:nvSpPr>
        <p:spPr>
          <a:xfrm>
            <a:off x="9980796" y="1870976"/>
            <a:ext cx="1425575" cy="192405"/>
          </a:xfrm>
          <a:custGeom>
            <a:avLst/>
            <a:gdLst/>
            <a:ahLst/>
            <a:cxnLst/>
            <a:rect l="l" t="t" r="r" b="b"/>
            <a:pathLst>
              <a:path w="1425575" h="192405">
                <a:moveTo>
                  <a:pt x="0" y="192087"/>
                </a:moveTo>
                <a:lnTo>
                  <a:pt x="1425575" y="192087"/>
                </a:lnTo>
                <a:lnTo>
                  <a:pt x="1425575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08">
            <a:extLst>
              <a:ext uri="{FF2B5EF4-FFF2-40B4-BE49-F238E27FC236}">
                <a16:creationId xmlns:a16="http://schemas.microsoft.com/office/drawing/2014/main" id="{5DEE85E6-C1C1-4197-87D5-7CB4EA945463}"/>
              </a:ext>
            </a:extLst>
          </p:cNvPr>
          <p:cNvSpPr/>
          <p:nvPr/>
        </p:nvSpPr>
        <p:spPr>
          <a:xfrm>
            <a:off x="9980796" y="1870976"/>
            <a:ext cx="1425575" cy="192405"/>
          </a:xfrm>
          <a:custGeom>
            <a:avLst/>
            <a:gdLst/>
            <a:ahLst/>
            <a:cxnLst/>
            <a:rect l="l" t="t" r="r" b="b"/>
            <a:pathLst>
              <a:path w="1425575" h="192405">
                <a:moveTo>
                  <a:pt x="0" y="192087"/>
                </a:moveTo>
                <a:lnTo>
                  <a:pt x="1425575" y="192087"/>
                </a:lnTo>
                <a:lnTo>
                  <a:pt x="1425575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09">
            <a:extLst>
              <a:ext uri="{FF2B5EF4-FFF2-40B4-BE49-F238E27FC236}">
                <a16:creationId xmlns:a16="http://schemas.microsoft.com/office/drawing/2014/main" id="{E5B1C24C-17F9-4846-A23D-291AC9195461}"/>
              </a:ext>
            </a:extLst>
          </p:cNvPr>
          <p:cNvSpPr txBox="1"/>
          <p:nvPr/>
        </p:nvSpPr>
        <p:spPr>
          <a:xfrm>
            <a:off x="9980796" y="1890598"/>
            <a:ext cx="14255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spcBef>
                <a:spcPts val="105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cudaMemcpyAsync(D2H)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10">
            <a:extLst>
              <a:ext uri="{FF2B5EF4-FFF2-40B4-BE49-F238E27FC236}">
                <a16:creationId xmlns:a16="http://schemas.microsoft.com/office/drawing/2014/main" id="{9D6BB023-0481-40EC-BE58-8AE1AE9EDE7A}"/>
              </a:ext>
            </a:extLst>
          </p:cNvPr>
          <p:cNvSpPr/>
          <p:nvPr/>
        </p:nvSpPr>
        <p:spPr>
          <a:xfrm>
            <a:off x="7843386" y="5190692"/>
            <a:ext cx="355600" cy="186055"/>
          </a:xfrm>
          <a:custGeom>
            <a:avLst/>
            <a:gdLst/>
            <a:ahLst/>
            <a:cxnLst/>
            <a:rect l="l" t="t" r="r" b="b"/>
            <a:pathLst>
              <a:path w="355600" h="186054">
                <a:moveTo>
                  <a:pt x="0" y="185737"/>
                </a:moveTo>
                <a:lnTo>
                  <a:pt x="355600" y="185737"/>
                </a:lnTo>
                <a:lnTo>
                  <a:pt x="355600" y="0"/>
                </a:lnTo>
                <a:lnTo>
                  <a:pt x="0" y="0"/>
                </a:lnTo>
                <a:lnTo>
                  <a:pt x="0" y="185737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11">
            <a:extLst>
              <a:ext uri="{FF2B5EF4-FFF2-40B4-BE49-F238E27FC236}">
                <a16:creationId xmlns:a16="http://schemas.microsoft.com/office/drawing/2014/main" id="{FBF5EFB5-40CA-47CE-9CC8-0A9F4320BE99}"/>
              </a:ext>
            </a:extLst>
          </p:cNvPr>
          <p:cNvSpPr/>
          <p:nvPr/>
        </p:nvSpPr>
        <p:spPr>
          <a:xfrm>
            <a:off x="7843386" y="518751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12">
            <a:extLst>
              <a:ext uri="{FF2B5EF4-FFF2-40B4-BE49-F238E27FC236}">
                <a16:creationId xmlns:a16="http://schemas.microsoft.com/office/drawing/2014/main" id="{AFCE8227-6BCB-4D70-AD44-18BC37D5B04A}"/>
              </a:ext>
            </a:extLst>
          </p:cNvPr>
          <p:cNvSpPr txBox="1"/>
          <p:nvPr/>
        </p:nvSpPr>
        <p:spPr>
          <a:xfrm>
            <a:off x="7843386" y="5192852"/>
            <a:ext cx="357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K2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3">
            <a:extLst>
              <a:ext uri="{FF2B5EF4-FFF2-40B4-BE49-F238E27FC236}">
                <a16:creationId xmlns:a16="http://schemas.microsoft.com/office/drawing/2014/main" id="{3D17D540-E2B4-4DCA-9F22-18ECA4F38851}"/>
              </a:ext>
            </a:extLst>
          </p:cNvPr>
          <p:cNvSpPr/>
          <p:nvPr/>
        </p:nvSpPr>
        <p:spPr>
          <a:xfrm>
            <a:off x="7843386" y="5376430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14">
            <a:extLst>
              <a:ext uri="{FF2B5EF4-FFF2-40B4-BE49-F238E27FC236}">
                <a16:creationId xmlns:a16="http://schemas.microsoft.com/office/drawing/2014/main" id="{7E79716C-D9F8-459A-AB94-444AE5B82611}"/>
              </a:ext>
            </a:extLst>
          </p:cNvPr>
          <p:cNvSpPr/>
          <p:nvPr/>
        </p:nvSpPr>
        <p:spPr>
          <a:xfrm>
            <a:off x="7843386" y="5376430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15">
            <a:extLst>
              <a:ext uri="{FF2B5EF4-FFF2-40B4-BE49-F238E27FC236}">
                <a16:creationId xmlns:a16="http://schemas.microsoft.com/office/drawing/2014/main" id="{3FB72F5E-BEDF-4231-BA74-7719529B9FBE}"/>
              </a:ext>
            </a:extLst>
          </p:cNvPr>
          <p:cNvSpPr txBox="1"/>
          <p:nvPr/>
        </p:nvSpPr>
        <p:spPr>
          <a:xfrm>
            <a:off x="7843386" y="5397067"/>
            <a:ext cx="3575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HD3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16">
            <a:extLst>
              <a:ext uri="{FF2B5EF4-FFF2-40B4-BE49-F238E27FC236}">
                <a16:creationId xmlns:a16="http://schemas.microsoft.com/office/drawing/2014/main" id="{B1DACEC4-AF32-4402-9BB0-7F3C8017DE4B}"/>
              </a:ext>
            </a:extLst>
          </p:cNvPr>
          <p:cNvSpPr/>
          <p:nvPr/>
        </p:nvSpPr>
        <p:spPr>
          <a:xfrm>
            <a:off x="7487786" y="4998605"/>
            <a:ext cx="355600" cy="189230"/>
          </a:xfrm>
          <a:custGeom>
            <a:avLst/>
            <a:gdLst/>
            <a:ahLst/>
            <a:cxnLst/>
            <a:rect l="l" t="t" r="r" b="b"/>
            <a:pathLst>
              <a:path w="355600" h="189229">
                <a:moveTo>
                  <a:pt x="0" y="188912"/>
                </a:moveTo>
                <a:lnTo>
                  <a:pt x="355599" y="188912"/>
                </a:lnTo>
                <a:lnTo>
                  <a:pt x="355599" y="0"/>
                </a:lnTo>
                <a:lnTo>
                  <a:pt x="0" y="0"/>
                </a:lnTo>
                <a:lnTo>
                  <a:pt x="0" y="188912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117">
            <a:extLst>
              <a:ext uri="{FF2B5EF4-FFF2-40B4-BE49-F238E27FC236}">
                <a16:creationId xmlns:a16="http://schemas.microsoft.com/office/drawing/2014/main" id="{4FEE7D23-48A6-4CD8-8926-7FE4C342021B}"/>
              </a:ext>
            </a:extLst>
          </p:cNvPr>
          <p:cNvSpPr/>
          <p:nvPr/>
        </p:nvSpPr>
        <p:spPr>
          <a:xfrm>
            <a:off x="7487786" y="499860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599" y="192087"/>
                </a:lnTo>
                <a:lnTo>
                  <a:pt x="355599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118">
            <a:extLst>
              <a:ext uri="{FF2B5EF4-FFF2-40B4-BE49-F238E27FC236}">
                <a16:creationId xmlns:a16="http://schemas.microsoft.com/office/drawing/2014/main" id="{1D446A6D-2384-43F8-BC9F-BF76A6565FAC}"/>
              </a:ext>
            </a:extLst>
          </p:cNvPr>
          <p:cNvSpPr txBox="1"/>
          <p:nvPr/>
        </p:nvSpPr>
        <p:spPr>
          <a:xfrm>
            <a:off x="7487786" y="5003876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spcBef>
                <a:spcPts val="95"/>
              </a:spcBef>
            </a:pP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K1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19">
            <a:extLst>
              <a:ext uri="{FF2B5EF4-FFF2-40B4-BE49-F238E27FC236}">
                <a16:creationId xmlns:a16="http://schemas.microsoft.com/office/drawing/2014/main" id="{DEE42B5C-BCD4-4864-A309-84E13DD96898}"/>
              </a:ext>
            </a:extLst>
          </p:cNvPr>
          <p:cNvSpPr/>
          <p:nvPr/>
        </p:nvSpPr>
        <p:spPr>
          <a:xfrm>
            <a:off x="8200637" y="5379605"/>
            <a:ext cx="355600" cy="182880"/>
          </a:xfrm>
          <a:custGeom>
            <a:avLst/>
            <a:gdLst/>
            <a:ahLst/>
            <a:cxnLst/>
            <a:rect l="l" t="t" r="r" b="b"/>
            <a:pathLst>
              <a:path w="355600" h="182879">
                <a:moveTo>
                  <a:pt x="0" y="182562"/>
                </a:moveTo>
                <a:lnTo>
                  <a:pt x="355600" y="182562"/>
                </a:lnTo>
                <a:lnTo>
                  <a:pt x="355600" y="0"/>
                </a:lnTo>
                <a:lnTo>
                  <a:pt x="0" y="0"/>
                </a:lnTo>
                <a:lnTo>
                  <a:pt x="0" y="182562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120">
            <a:extLst>
              <a:ext uri="{FF2B5EF4-FFF2-40B4-BE49-F238E27FC236}">
                <a16:creationId xmlns:a16="http://schemas.microsoft.com/office/drawing/2014/main" id="{681445A0-D346-473E-8010-46D70560780F}"/>
              </a:ext>
            </a:extLst>
          </p:cNvPr>
          <p:cNvSpPr/>
          <p:nvPr/>
        </p:nvSpPr>
        <p:spPr>
          <a:xfrm>
            <a:off x="8200637" y="537643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121">
            <a:extLst>
              <a:ext uri="{FF2B5EF4-FFF2-40B4-BE49-F238E27FC236}">
                <a16:creationId xmlns:a16="http://schemas.microsoft.com/office/drawing/2014/main" id="{82356647-07B0-4921-89F7-9005A02960D1}"/>
              </a:ext>
            </a:extLst>
          </p:cNvPr>
          <p:cNvSpPr txBox="1"/>
          <p:nvPr/>
        </p:nvSpPr>
        <p:spPr>
          <a:xfrm>
            <a:off x="8200637" y="5381828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K3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122">
            <a:extLst>
              <a:ext uri="{FF2B5EF4-FFF2-40B4-BE49-F238E27FC236}">
                <a16:creationId xmlns:a16="http://schemas.microsoft.com/office/drawing/2014/main" id="{5CC9FA2E-8AB9-4E67-8C9B-DC5D0D7DA63D}"/>
              </a:ext>
            </a:extLst>
          </p:cNvPr>
          <p:cNvSpPr/>
          <p:nvPr/>
        </p:nvSpPr>
        <p:spPr>
          <a:xfrm>
            <a:off x="8556237" y="5568517"/>
            <a:ext cx="355600" cy="186055"/>
          </a:xfrm>
          <a:custGeom>
            <a:avLst/>
            <a:gdLst/>
            <a:ahLst/>
            <a:cxnLst/>
            <a:rect l="l" t="t" r="r" b="b"/>
            <a:pathLst>
              <a:path w="355600" h="186054">
                <a:moveTo>
                  <a:pt x="0" y="185737"/>
                </a:moveTo>
                <a:lnTo>
                  <a:pt x="355600" y="185737"/>
                </a:lnTo>
                <a:lnTo>
                  <a:pt x="355600" y="0"/>
                </a:lnTo>
                <a:lnTo>
                  <a:pt x="0" y="0"/>
                </a:lnTo>
                <a:lnTo>
                  <a:pt x="0" y="185737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123">
            <a:extLst>
              <a:ext uri="{FF2B5EF4-FFF2-40B4-BE49-F238E27FC236}">
                <a16:creationId xmlns:a16="http://schemas.microsoft.com/office/drawing/2014/main" id="{0A3B53E9-84F5-46DD-8BD5-2A3974F1B925}"/>
              </a:ext>
            </a:extLst>
          </p:cNvPr>
          <p:cNvSpPr/>
          <p:nvPr/>
        </p:nvSpPr>
        <p:spPr>
          <a:xfrm>
            <a:off x="8556237" y="556216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124">
            <a:extLst>
              <a:ext uri="{FF2B5EF4-FFF2-40B4-BE49-F238E27FC236}">
                <a16:creationId xmlns:a16="http://schemas.microsoft.com/office/drawing/2014/main" id="{9F4D265F-F324-42FF-8768-46F5A28C3436}"/>
              </a:ext>
            </a:extLst>
          </p:cNvPr>
          <p:cNvSpPr/>
          <p:nvPr/>
        </p:nvSpPr>
        <p:spPr>
          <a:xfrm>
            <a:off x="7130611" y="4998605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125">
            <a:extLst>
              <a:ext uri="{FF2B5EF4-FFF2-40B4-BE49-F238E27FC236}">
                <a16:creationId xmlns:a16="http://schemas.microsoft.com/office/drawing/2014/main" id="{C2539E50-E085-403D-A136-5B5E0373CE81}"/>
              </a:ext>
            </a:extLst>
          </p:cNvPr>
          <p:cNvSpPr/>
          <p:nvPr/>
        </p:nvSpPr>
        <p:spPr>
          <a:xfrm>
            <a:off x="7130611" y="4998605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126">
            <a:extLst>
              <a:ext uri="{FF2B5EF4-FFF2-40B4-BE49-F238E27FC236}">
                <a16:creationId xmlns:a16="http://schemas.microsoft.com/office/drawing/2014/main" id="{A9EB1110-9BD8-47F2-A104-4342D42CA452}"/>
              </a:ext>
            </a:extLst>
          </p:cNvPr>
          <p:cNvSpPr txBox="1"/>
          <p:nvPr/>
        </p:nvSpPr>
        <p:spPr>
          <a:xfrm>
            <a:off x="7130611" y="5019116"/>
            <a:ext cx="3575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HD1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127">
            <a:extLst>
              <a:ext uri="{FF2B5EF4-FFF2-40B4-BE49-F238E27FC236}">
                <a16:creationId xmlns:a16="http://schemas.microsoft.com/office/drawing/2014/main" id="{5746A75C-676F-42D2-9871-707CCB387CF5}"/>
              </a:ext>
            </a:extLst>
          </p:cNvPr>
          <p:cNvSpPr/>
          <p:nvPr/>
        </p:nvSpPr>
        <p:spPr>
          <a:xfrm>
            <a:off x="7843386" y="499860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128">
            <a:extLst>
              <a:ext uri="{FF2B5EF4-FFF2-40B4-BE49-F238E27FC236}">
                <a16:creationId xmlns:a16="http://schemas.microsoft.com/office/drawing/2014/main" id="{020A7D36-0CC4-493D-B891-CE4F2847A355}"/>
              </a:ext>
            </a:extLst>
          </p:cNvPr>
          <p:cNvSpPr/>
          <p:nvPr/>
        </p:nvSpPr>
        <p:spPr>
          <a:xfrm>
            <a:off x="7843386" y="499860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29">
            <a:extLst>
              <a:ext uri="{FF2B5EF4-FFF2-40B4-BE49-F238E27FC236}">
                <a16:creationId xmlns:a16="http://schemas.microsoft.com/office/drawing/2014/main" id="{575E117B-660C-4128-B113-FFEE1A7869D0}"/>
              </a:ext>
            </a:extLst>
          </p:cNvPr>
          <p:cNvSpPr txBox="1"/>
          <p:nvPr/>
        </p:nvSpPr>
        <p:spPr>
          <a:xfrm>
            <a:off x="7843386" y="5019116"/>
            <a:ext cx="3575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DH1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130">
            <a:extLst>
              <a:ext uri="{FF2B5EF4-FFF2-40B4-BE49-F238E27FC236}">
                <a16:creationId xmlns:a16="http://schemas.microsoft.com/office/drawing/2014/main" id="{1F86F6D0-3549-4D35-9B49-B84662BDDAB3}"/>
              </a:ext>
            </a:extLst>
          </p:cNvPr>
          <p:cNvSpPr/>
          <p:nvPr/>
        </p:nvSpPr>
        <p:spPr>
          <a:xfrm>
            <a:off x="8200637" y="518751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31">
            <a:extLst>
              <a:ext uri="{FF2B5EF4-FFF2-40B4-BE49-F238E27FC236}">
                <a16:creationId xmlns:a16="http://schemas.microsoft.com/office/drawing/2014/main" id="{399BF021-FF2C-4968-8430-32DCFBE631C7}"/>
              </a:ext>
            </a:extLst>
          </p:cNvPr>
          <p:cNvSpPr/>
          <p:nvPr/>
        </p:nvSpPr>
        <p:spPr>
          <a:xfrm>
            <a:off x="8200637" y="518751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32">
            <a:extLst>
              <a:ext uri="{FF2B5EF4-FFF2-40B4-BE49-F238E27FC236}">
                <a16:creationId xmlns:a16="http://schemas.microsoft.com/office/drawing/2014/main" id="{8874609B-834C-4D21-A233-FF7665732AD9}"/>
              </a:ext>
            </a:extLst>
          </p:cNvPr>
          <p:cNvSpPr txBox="1"/>
          <p:nvPr/>
        </p:nvSpPr>
        <p:spPr>
          <a:xfrm>
            <a:off x="8200637" y="5208091"/>
            <a:ext cx="3556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DH2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133">
            <a:extLst>
              <a:ext uri="{FF2B5EF4-FFF2-40B4-BE49-F238E27FC236}">
                <a16:creationId xmlns:a16="http://schemas.microsoft.com/office/drawing/2014/main" id="{C432D5AF-3973-4503-807F-072560E8BB96}"/>
              </a:ext>
            </a:extLst>
          </p:cNvPr>
          <p:cNvSpPr/>
          <p:nvPr/>
        </p:nvSpPr>
        <p:spPr>
          <a:xfrm>
            <a:off x="8556237" y="537643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134">
            <a:extLst>
              <a:ext uri="{FF2B5EF4-FFF2-40B4-BE49-F238E27FC236}">
                <a16:creationId xmlns:a16="http://schemas.microsoft.com/office/drawing/2014/main" id="{137048F3-1776-4734-9A2C-EA23ED869688}"/>
              </a:ext>
            </a:extLst>
          </p:cNvPr>
          <p:cNvSpPr/>
          <p:nvPr/>
        </p:nvSpPr>
        <p:spPr>
          <a:xfrm>
            <a:off x="8556237" y="537643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135">
            <a:extLst>
              <a:ext uri="{FF2B5EF4-FFF2-40B4-BE49-F238E27FC236}">
                <a16:creationId xmlns:a16="http://schemas.microsoft.com/office/drawing/2014/main" id="{6BA92285-B0DF-48DE-9002-B0072638B60D}"/>
              </a:ext>
            </a:extLst>
          </p:cNvPr>
          <p:cNvSpPr txBox="1"/>
          <p:nvPr/>
        </p:nvSpPr>
        <p:spPr>
          <a:xfrm>
            <a:off x="8556237" y="5397067"/>
            <a:ext cx="3556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DH3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136">
            <a:extLst>
              <a:ext uri="{FF2B5EF4-FFF2-40B4-BE49-F238E27FC236}">
                <a16:creationId xmlns:a16="http://schemas.microsoft.com/office/drawing/2014/main" id="{7EA502D5-BB52-4800-9633-D097B91C8C92}"/>
              </a:ext>
            </a:extLst>
          </p:cNvPr>
          <p:cNvSpPr/>
          <p:nvPr/>
        </p:nvSpPr>
        <p:spPr>
          <a:xfrm>
            <a:off x="8911837" y="556216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137">
            <a:extLst>
              <a:ext uri="{FF2B5EF4-FFF2-40B4-BE49-F238E27FC236}">
                <a16:creationId xmlns:a16="http://schemas.microsoft.com/office/drawing/2014/main" id="{BC136933-8E91-486F-A1A7-27094EAC9D55}"/>
              </a:ext>
            </a:extLst>
          </p:cNvPr>
          <p:cNvSpPr/>
          <p:nvPr/>
        </p:nvSpPr>
        <p:spPr>
          <a:xfrm>
            <a:off x="8911837" y="5562167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138">
            <a:extLst>
              <a:ext uri="{FF2B5EF4-FFF2-40B4-BE49-F238E27FC236}">
                <a16:creationId xmlns:a16="http://schemas.microsoft.com/office/drawing/2014/main" id="{D599F39A-3128-49C1-988F-1664115CE13B}"/>
              </a:ext>
            </a:extLst>
          </p:cNvPr>
          <p:cNvSpPr/>
          <p:nvPr/>
        </p:nvSpPr>
        <p:spPr>
          <a:xfrm>
            <a:off x="7487786" y="5187517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object 139">
            <a:extLst>
              <a:ext uri="{FF2B5EF4-FFF2-40B4-BE49-F238E27FC236}">
                <a16:creationId xmlns:a16="http://schemas.microsoft.com/office/drawing/2014/main" id="{4BAF671D-7712-491A-87BA-46C1C9B4438F}"/>
              </a:ext>
            </a:extLst>
          </p:cNvPr>
          <p:cNvSpPr/>
          <p:nvPr/>
        </p:nvSpPr>
        <p:spPr>
          <a:xfrm>
            <a:off x="7487786" y="5187517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object 140">
            <a:extLst>
              <a:ext uri="{FF2B5EF4-FFF2-40B4-BE49-F238E27FC236}">
                <a16:creationId xmlns:a16="http://schemas.microsoft.com/office/drawing/2014/main" id="{3A1D3E09-C95D-4903-984C-FEFB2CEAD1F8}"/>
              </a:ext>
            </a:extLst>
          </p:cNvPr>
          <p:cNvSpPr txBox="1"/>
          <p:nvPr/>
        </p:nvSpPr>
        <p:spPr>
          <a:xfrm>
            <a:off x="7487786" y="5208091"/>
            <a:ext cx="3556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HD2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141">
            <a:extLst>
              <a:ext uri="{FF2B5EF4-FFF2-40B4-BE49-F238E27FC236}">
                <a16:creationId xmlns:a16="http://schemas.microsoft.com/office/drawing/2014/main" id="{C133D41D-1D6D-4F1F-ABD4-6DB1C957F0D4}"/>
              </a:ext>
            </a:extLst>
          </p:cNvPr>
          <p:cNvSpPr/>
          <p:nvPr/>
        </p:nvSpPr>
        <p:spPr>
          <a:xfrm>
            <a:off x="8200637" y="5562167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142">
            <a:extLst>
              <a:ext uri="{FF2B5EF4-FFF2-40B4-BE49-F238E27FC236}">
                <a16:creationId xmlns:a16="http://schemas.microsoft.com/office/drawing/2014/main" id="{14354F06-2434-4552-ADE2-F05920A32D2B}"/>
              </a:ext>
            </a:extLst>
          </p:cNvPr>
          <p:cNvSpPr/>
          <p:nvPr/>
        </p:nvSpPr>
        <p:spPr>
          <a:xfrm>
            <a:off x="8200637" y="5562167"/>
            <a:ext cx="357505" cy="192405"/>
          </a:xfrm>
          <a:custGeom>
            <a:avLst/>
            <a:gdLst/>
            <a:ahLst/>
            <a:cxnLst/>
            <a:rect l="l" t="t" r="r" b="b"/>
            <a:pathLst>
              <a:path w="357505" h="192404">
                <a:moveTo>
                  <a:pt x="0" y="192087"/>
                </a:moveTo>
                <a:lnTo>
                  <a:pt x="357187" y="192087"/>
                </a:lnTo>
                <a:lnTo>
                  <a:pt x="357187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143">
            <a:extLst>
              <a:ext uri="{FF2B5EF4-FFF2-40B4-BE49-F238E27FC236}">
                <a16:creationId xmlns:a16="http://schemas.microsoft.com/office/drawing/2014/main" id="{44D972C3-9651-494B-B4B9-B967E1AFA8A5}"/>
              </a:ext>
            </a:extLst>
          </p:cNvPr>
          <p:cNvSpPr txBox="1"/>
          <p:nvPr/>
        </p:nvSpPr>
        <p:spPr>
          <a:xfrm>
            <a:off x="8200637" y="5567451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>
              <a:spcBef>
                <a:spcPts val="95"/>
              </a:spcBef>
              <a:tabLst>
                <a:tab pos="457200" algn="l"/>
                <a:tab pos="788035" algn="l"/>
              </a:tabLst>
            </a:pPr>
            <a:r>
              <a:rPr sz="1200" spc="-7" baseline="3472" dirty="0">
                <a:solidFill>
                  <a:prstClr val="black"/>
                </a:solidFill>
                <a:latin typeface="Arial"/>
                <a:cs typeface="Arial"/>
              </a:rPr>
              <a:t>HD4	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K4	</a:t>
            </a:r>
            <a:r>
              <a:rPr sz="1200" spc="-7" baseline="3472" dirty="0">
                <a:solidFill>
                  <a:prstClr val="black"/>
                </a:solidFill>
                <a:latin typeface="Arial"/>
                <a:cs typeface="Arial"/>
              </a:rPr>
              <a:t>DH4</a:t>
            </a:r>
            <a:endParaRPr sz="1200" baseline="347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144">
            <a:extLst>
              <a:ext uri="{FF2B5EF4-FFF2-40B4-BE49-F238E27FC236}">
                <a16:creationId xmlns:a16="http://schemas.microsoft.com/office/drawing/2014/main" id="{80CD4EF4-F8C0-4EFF-9E56-3612ECB8B42A}"/>
              </a:ext>
            </a:extLst>
          </p:cNvPr>
          <p:cNvSpPr/>
          <p:nvPr/>
        </p:nvSpPr>
        <p:spPr>
          <a:xfrm>
            <a:off x="7811636" y="4981142"/>
            <a:ext cx="790575" cy="833755"/>
          </a:xfrm>
          <a:custGeom>
            <a:avLst/>
            <a:gdLst/>
            <a:ahLst/>
            <a:cxnLst/>
            <a:rect l="l" t="t" r="r" b="b"/>
            <a:pathLst>
              <a:path w="790575" h="833754">
                <a:moveTo>
                  <a:pt x="0" y="833437"/>
                </a:moveTo>
                <a:lnTo>
                  <a:pt x="790575" y="833437"/>
                </a:lnTo>
                <a:lnTo>
                  <a:pt x="790575" y="0"/>
                </a:lnTo>
                <a:lnTo>
                  <a:pt x="0" y="0"/>
                </a:lnTo>
                <a:lnTo>
                  <a:pt x="0" y="833437"/>
                </a:lnTo>
                <a:close/>
              </a:path>
            </a:pathLst>
          </a:custGeom>
          <a:ln w="952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145">
            <a:extLst>
              <a:ext uri="{FF2B5EF4-FFF2-40B4-BE49-F238E27FC236}">
                <a16:creationId xmlns:a16="http://schemas.microsoft.com/office/drawing/2014/main" id="{A8544C7E-1CB0-4A63-92EC-B1CF607589F9}"/>
              </a:ext>
            </a:extLst>
          </p:cNvPr>
          <p:cNvSpPr/>
          <p:nvPr/>
        </p:nvSpPr>
        <p:spPr>
          <a:xfrm>
            <a:off x="9255245" y="3388626"/>
            <a:ext cx="355600" cy="189230"/>
          </a:xfrm>
          <a:custGeom>
            <a:avLst/>
            <a:gdLst/>
            <a:ahLst/>
            <a:cxnLst/>
            <a:rect l="l" t="t" r="r" b="b"/>
            <a:pathLst>
              <a:path w="355600" h="189229">
                <a:moveTo>
                  <a:pt x="0" y="188849"/>
                </a:moveTo>
                <a:lnTo>
                  <a:pt x="355600" y="188849"/>
                </a:lnTo>
                <a:lnTo>
                  <a:pt x="355600" y="0"/>
                </a:lnTo>
                <a:lnTo>
                  <a:pt x="0" y="0"/>
                </a:lnTo>
                <a:lnTo>
                  <a:pt x="0" y="188849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object 146">
            <a:extLst>
              <a:ext uri="{FF2B5EF4-FFF2-40B4-BE49-F238E27FC236}">
                <a16:creationId xmlns:a16="http://schemas.microsoft.com/office/drawing/2014/main" id="{B02F43BD-CC43-4DC5-B601-1C5997CC6C0B}"/>
              </a:ext>
            </a:extLst>
          </p:cNvPr>
          <p:cNvSpPr/>
          <p:nvPr/>
        </p:nvSpPr>
        <p:spPr>
          <a:xfrm>
            <a:off x="9255245" y="3388626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bject 147">
            <a:extLst>
              <a:ext uri="{FF2B5EF4-FFF2-40B4-BE49-F238E27FC236}">
                <a16:creationId xmlns:a16="http://schemas.microsoft.com/office/drawing/2014/main" id="{B60526A0-3E2F-4E95-86FB-FF5964AEBE93}"/>
              </a:ext>
            </a:extLst>
          </p:cNvPr>
          <p:cNvSpPr txBox="1"/>
          <p:nvPr/>
        </p:nvSpPr>
        <p:spPr>
          <a:xfrm>
            <a:off x="9255245" y="3408883"/>
            <a:ext cx="3556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DH2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148">
            <a:extLst>
              <a:ext uri="{FF2B5EF4-FFF2-40B4-BE49-F238E27FC236}">
                <a16:creationId xmlns:a16="http://schemas.microsoft.com/office/drawing/2014/main" id="{89EDB7F0-6276-47B1-A895-CA5E20CCAE5C}"/>
              </a:ext>
            </a:extLst>
          </p:cNvPr>
          <p:cNvSpPr/>
          <p:nvPr/>
        </p:nvSpPr>
        <p:spPr>
          <a:xfrm>
            <a:off x="8545696" y="319965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49">
            <a:extLst>
              <a:ext uri="{FF2B5EF4-FFF2-40B4-BE49-F238E27FC236}">
                <a16:creationId xmlns:a16="http://schemas.microsoft.com/office/drawing/2014/main" id="{38C803A0-3FB8-483B-91CC-9063CA3753ED}"/>
              </a:ext>
            </a:extLst>
          </p:cNvPr>
          <p:cNvSpPr/>
          <p:nvPr/>
        </p:nvSpPr>
        <p:spPr>
          <a:xfrm>
            <a:off x="8545696" y="319965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50">
            <a:extLst>
              <a:ext uri="{FF2B5EF4-FFF2-40B4-BE49-F238E27FC236}">
                <a16:creationId xmlns:a16="http://schemas.microsoft.com/office/drawing/2014/main" id="{C9E0CB0A-7327-4232-BF1F-08665148F168}"/>
              </a:ext>
            </a:extLst>
          </p:cNvPr>
          <p:cNvSpPr/>
          <p:nvPr/>
        </p:nvSpPr>
        <p:spPr>
          <a:xfrm>
            <a:off x="8901296" y="3391738"/>
            <a:ext cx="355600" cy="189230"/>
          </a:xfrm>
          <a:custGeom>
            <a:avLst/>
            <a:gdLst/>
            <a:ahLst/>
            <a:cxnLst/>
            <a:rect l="l" t="t" r="r" b="b"/>
            <a:pathLst>
              <a:path w="355600" h="189229">
                <a:moveTo>
                  <a:pt x="0" y="188975"/>
                </a:moveTo>
                <a:lnTo>
                  <a:pt x="355600" y="188975"/>
                </a:lnTo>
                <a:lnTo>
                  <a:pt x="355600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51">
            <a:extLst>
              <a:ext uri="{FF2B5EF4-FFF2-40B4-BE49-F238E27FC236}">
                <a16:creationId xmlns:a16="http://schemas.microsoft.com/office/drawing/2014/main" id="{A7C52EC9-9C1C-4362-A458-164A84658915}"/>
              </a:ext>
            </a:extLst>
          </p:cNvPr>
          <p:cNvSpPr/>
          <p:nvPr/>
        </p:nvSpPr>
        <p:spPr>
          <a:xfrm>
            <a:off x="8901296" y="3388626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2">
            <a:extLst>
              <a:ext uri="{FF2B5EF4-FFF2-40B4-BE49-F238E27FC236}">
                <a16:creationId xmlns:a16="http://schemas.microsoft.com/office/drawing/2014/main" id="{29DEF754-7C7E-440F-B3D2-C23A6B63B1CD}"/>
              </a:ext>
            </a:extLst>
          </p:cNvPr>
          <p:cNvSpPr txBox="1"/>
          <p:nvPr/>
        </p:nvSpPr>
        <p:spPr>
          <a:xfrm>
            <a:off x="8901296" y="3393642"/>
            <a:ext cx="354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K2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153">
            <a:extLst>
              <a:ext uri="{FF2B5EF4-FFF2-40B4-BE49-F238E27FC236}">
                <a16:creationId xmlns:a16="http://schemas.microsoft.com/office/drawing/2014/main" id="{662A8E73-0AA6-4001-BC3C-AC7BB496C0CD}"/>
              </a:ext>
            </a:extLst>
          </p:cNvPr>
          <p:cNvSpPr/>
          <p:nvPr/>
        </p:nvSpPr>
        <p:spPr>
          <a:xfrm>
            <a:off x="9255245" y="357747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54">
            <a:extLst>
              <a:ext uri="{FF2B5EF4-FFF2-40B4-BE49-F238E27FC236}">
                <a16:creationId xmlns:a16="http://schemas.microsoft.com/office/drawing/2014/main" id="{3E436727-DD14-45C6-AB1D-0C55B73340EE}"/>
              </a:ext>
            </a:extLst>
          </p:cNvPr>
          <p:cNvSpPr/>
          <p:nvPr/>
        </p:nvSpPr>
        <p:spPr>
          <a:xfrm>
            <a:off x="9255245" y="357747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55">
            <a:extLst>
              <a:ext uri="{FF2B5EF4-FFF2-40B4-BE49-F238E27FC236}">
                <a16:creationId xmlns:a16="http://schemas.microsoft.com/office/drawing/2014/main" id="{2AD9C88C-1A16-49E2-9BF2-0AE80F276D8D}"/>
              </a:ext>
            </a:extLst>
          </p:cNvPr>
          <p:cNvSpPr txBox="1"/>
          <p:nvPr/>
        </p:nvSpPr>
        <p:spPr>
          <a:xfrm>
            <a:off x="9255245" y="3582314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-15" dirty="0">
                <a:solidFill>
                  <a:prstClr val="black"/>
                </a:solidFill>
                <a:latin typeface="Arial"/>
                <a:cs typeface="Arial"/>
              </a:rPr>
              <a:t>K3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object 156">
            <a:extLst>
              <a:ext uri="{FF2B5EF4-FFF2-40B4-BE49-F238E27FC236}">
                <a16:creationId xmlns:a16="http://schemas.microsoft.com/office/drawing/2014/main" id="{E396AFD1-50FA-4CFB-A333-1590791A4118}"/>
              </a:ext>
            </a:extLst>
          </p:cNvPr>
          <p:cNvSpPr/>
          <p:nvPr/>
        </p:nvSpPr>
        <p:spPr>
          <a:xfrm>
            <a:off x="9610845" y="3769563"/>
            <a:ext cx="355600" cy="187325"/>
          </a:xfrm>
          <a:custGeom>
            <a:avLst/>
            <a:gdLst/>
            <a:ahLst/>
            <a:cxnLst/>
            <a:rect l="l" t="t" r="r" b="b"/>
            <a:pathLst>
              <a:path w="355600" h="187325">
                <a:moveTo>
                  <a:pt x="0" y="187325"/>
                </a:moveTo>
                <a:lnTo>
                  <a:pt x="355600" y="187325"/>
                </a:lnTo>
                <a:lnTo>
                  <a:pt x="3556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569D1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157">
            <a:extLst>
              <a:ext uri="{FF2B5EF4-FFF2-40B4-BE49-F238E27FC236}">
                <a16:creationId xmlns:a16="http://schemas.microsoft.com/office/drawing/2014/main" id="{4709D420-A6C3-4798-AB59-790BB3CA1B6F}"/>
              </a:ext>
            </a:extLst>
          </p:cNvPr>
          <p:cNvSpPr/>
          <p:nvPr/>
        </p:nvSpPr>
        <p:spPr>
          <a:xfrm>
            <a:off x="9610845" y="376480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158">
            <a:extLst>
              <a:ext uri="{FF2B5EF4-FFF2-40B4-BE49-F238E27FC236}">
                <a16:creationId xmlns:a16="http://schemas.microsoft.com/office/drawing/2014/main" id="{C8EE97CB-90C8-402B-9426-A80A415DD585}"/>
              </a:ext>
            </a:extLst>
          </p:cNvPr>
          <p:cNvSpPr txBox="1"/>
          <p:nvPr/>
        </p:nvSpPr>
        <p:spPr>
          <a:xfrm>
            <a:off x="9610845" y="3769690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</a:pPr>
            <a:r>
              <a:rPr sz="1000" spc="-10" dirty="0">
                <a:solidFill>
                  <a:prstClr val="black"/>
                </a:solidFill>
                <a:latin typeface="Arial"/>
                <a:cs typeface="Arial"/>
              </a:rPr>
              <a:t>K4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159">
            <a:extLst>
              <a:ext uri="{FF2B5EF4-FFF2-40B4-BE49-F238E27FC236}">
                <a16:creationId xmlns:a16="http://schemas.microsoft.com/office/drawing/2014/main" id="{AF6BA28B-1599-458A-BA8A-B59B5AA16A5A}"/>
              </a:ext>
            </a:extLst>
          </p:cNvPr>
          <p:cNvSpPr/>
          <p:nvPr/>
        </p:nvSpPr>
        <p:spPr>
          <a:xfrm>
            <a:off x="7120108" y="3202889"/>
            <a:ext cx="1425575" cy="190500"/>
          </a:xfrm>
          <a:custGeom>
            <a:avLst/>
            <a:gdLst/>
            <a:ahLst/>
            <a:cxnLst/>
            <a:rect l="l" t="t" r="r" b="b"/>
            <a:pathLst>
              <a:path w="1425575" h="190500">
                <a:moveTo>
                  <a:pt x="0" y="190500"/>
                </a:moveTo>
                <a:lnTo>
                  <a:pt x="1425575" y="190500"/>
                </a:lnTo>
                <a:lnTo>
                  <a:pt x="14255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3B3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160">
            <a:extLst>
              <a:ext uri="{FF2B5EF4-FFF2-40B4-BE49-F238E27FC236}">
                <a16:creationId xmlns:a16="http://schemas.microsoft.com/office/drawing/2014/main" id="{712E01BC-DD08-42AB-BA8B-D81FB9FC6844}"/>
              </a:ext>
            </a:extLst>
          </p:cNvPr>
          <p:cNvSpPr/>
          <p:nvPr/>
        </p:nvSpPr>
        <p:spPr>
          <a:xfrm>
            <a:off x="7120108" y="3202889"/>
            <a:ext cx="1425575" cy="190500"/>
          </a:xfrm>
          <a:custGeom>
            <a:avLst/>
            <a:gdLst/>
            <a:ahLst/>
            <a:cxnLst/>
            <a:rect l="l" t="t" r="r" b="b"/>
            <a:pathLst>
              <a:path w="1425575" h="190500">
                <a:moveTo>
                  <a:pt x="0" y="190500"/>
                </a:moveTo>
                <a:lnTo>
                  <a:pt x="1425575" y="190500"/>
                </a:lnTo>
                <a:lnTo>
                  <a:pt x="142557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object 161">
            <a:extLst>
              <a:ext uri="{FF2B5EF4-FFF2-40B4-BE49-F238E27FC236}">
                <a16:creationId xmlns:a16="http://schemas.microsoft.com/office/drawing/2014/main" id="{ADF7AB9C-808F-4AF5-BAA4-6E27DBEDEAE2}"/>
              </a:ext>
            </a:extLst>
          </p:cNvPr>
          <p:cNvSpPr txBox="1"/>
          <p:nvPr/>
        </p:nvSpPr>
        <p:spPr>
          <a:xfrm>
            <a:off x="7120108" y="3222015"/>
            <a:ext cx="142557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spcBef>
                <a:spcPts val="105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cudaMemcpyAsync(H2D)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162">
            <a:extLst>
              <a:ext uri="{FF2B5EF4-FFF2-40B4-BE49-F238E27FC236}">
                <a16:creationId xmlns:a16="http://schemas.microsoft.com/office/drawing/2014/main" id="{7666BCA1-6466-4D79-8CC0-FC3256064D44}"/>
              </a:ext>
            </a:extLst>
          </p:cNvPr>
          <p:cNvSpPr/>
          <p:nvPr/>
        </p:nvSpPr>
        <p:spPr>
          <a:xfrm>
            <a:off x="8901296" y="319965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163">
            <a:extLst>
              <a:ext uri="{FF2B5EF4-FFF2-40B4-BE49-F238E27FC236}">
                <a16:creationId xmlns:a16="http://schemas.microsoft.com/office/drawing/2014/main" id="{FC44F5F2-0CD2-4929-BD0E-3143707F3479}"/>
              </a:ext>
            </a:extLst>
          </p:cNvPr>
          <p:cNvSpPr/>
          <p:nvPr/>
        </p:nvSpPr>
        <p:spPr>
          <a:xfrm>
            <a:off x="8901296" y="319965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164">
            <a:extLst>
              <a:ext uri="{FF2B5EF4-FFF2-40B4-BE49-F238E27FC236}">
                <a16:creationId xmlns:a16="http://schemas.microsoft.com/office/drawing/2014/main" id="{CFEC06C0-7CBD-4F5C-BD8D-4DF8B32685E0}"/>
              </a:ext>
            </a:extLst>
          </p:cNvPr>
          <p:cNvSpPr txBox="1"/>
          <p:nvPr/>
        </p:nvSpPr>
        <p:spPr>
          <a:xfrm>
            <a:off x="8545696" y="3204666"/>
            <a:ext cx="709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spcBef>
                <a:spcPts val="95"/>
              </a:spcBef>
              <a:tabLst>
                <a:tab pos="432434" algn="l"/>
              </a:tabLst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K1	</a:t>
            </a:r>
            <a:r>
              <a:rPr sz="1200" spc="-7" baseline="3472" dirty="0">
                <a:solidFill>
                  <a:prstClr val="black"/>
                </a:solidFill>
                <a:latin typeface="Arial"/>
                <a:cs typeface="Arial"/>
              </a:rPr>
              <a:t>DH1</a:t>
            </a:r>
            <a:endParaRPr sz="1200" baseline="347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object 165">
            <a:extLst>
              <a:ext uri="{FF2B5EF4-FFF2-40B4-BE49-F238E27FC236}">
                <a16:creationId xmlns:a16="http://schemas.microsoft.com/office/drawing/2014/main" id="{4256B38F-09C2-4D07-82ED-251C7B2BC5AA}"/>
              </a:ext>
            </a:extLst>
          </p:cNvPr>
          <p:cNvSpPr/>
          <p:nvPr/>
        </p:nvSpPr>
        <p:spPr>
          <a:xfrm>
            <a:off x="9610845" y="357747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166">
            <a:extLst>
              <a:ext uri="{FF2B5EF4-FFF2-40B4-BE49-F238E27FC236}">
                <a16:creationId xmlns:a16="http://schemas.microsoft.com/office/drawing/2014/main" id="{61FEDD20-2F6A-4F71-B8B7-62194A240880}"/>
              </a:ext>
            </a:extLst>
          </p:cNvPr>
          <p:cNvSpPr/>
          <p:nvPr/>
        </p:nvSpPr>
        <p:spPr>
          <a:xfrm>
            <a:off x="9610845" y="3577475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object 167">
            <a:extLst>
              <a:ext uri="{FF2B5EF4-FFF2-40B4-BE49-F238E27FC236}">
                <a16:creationId xmlns:a16="http://schemas.microsoft.com/office/drawing/2014/main" id="{6CD0AF70-00F9-40B5-84B9-592607BBE58D}"/>
              </a:ext>
            </a:extLst>
          </p:cNvPr>
          <p:cNvSpPr txBox="1"/>
          <p:nvPr/>
        </p:nvSpPr>
        <p:spPr>
          <a:xfrm>
            <a:off x="9610845" y="3597554"/>
            <a:ext cx="3556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>
              <a:spcBef>
                <a:spcPts val="105"/>
              </a:spcBef>
            </a:pPr>
            <a:r>
              <a:rPr sz="800" spc="-10" dirty="0">
                <a:solidFill>
                  <a:prstClr val="black"/>
                </a:solidFill>
                <a:latin typeface="Arial"/>
                <a:cs typeface="Arial"/>
              </a:rPr>
              <a:t>DH3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object 168">
            <a:extLst>
              <a:ext uri="{FF2B5EF4-FFF2-40B4-BE49-F238E27FC236}">
                <a16:creationId xmlns:a16="http://schemas.microsoft.com/office/drawing/2014/main" id="{DE86CF66-0586-49EF-95F9-524FA61E6007}"/>
              </a:ext>
            </a:extLst>
          </p:cNvPr>
          <p:cNvSpPr/>
          <p:nvPr/>
        </p:nvSpPr>
        <p:spPr>
          <a:xfrm>
            <a:off x="9966445" y="376480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69">
            <a:extLst>
              <a:ext uri="{FF2B5EF4-FFF2-40B4-BE49-F238E27FC236}">
                <a16:creationId xmlns:a16="http://schemas.microsoft.com/office/drawing/2014/main" id="{C8D8302F-0E25-4DDB-A016-3792FA2F6520}"/>
              </a:ext>
            </a:extLst>
          </p:cNvPr>
          <p:cNvSpPr/>
          <p:nvPr/>
        </p:nvSpPr>
        <p:spPr>
          <a:xfrm>
            <a:off x="9966445" y="3764800"/>
            <a:ext cx="355600" cy="192405"/>
          </a:xfrm>
          <a:custGeom>
            <a:avLst/>
            <a:gdLst/>
            <a:ahLst/>
            <a:cxnLst/>
            <a:rect l="l" t="t" r="r" b="b"/>
            <a:pathLst>
              <a:path w="355600" h="192404">
                <a:moveTo>
                  <a:pt x="0" y="192087"/>
                </a:moveTo>
                <a:lnTo>
                  <a:pt x="355600" y="192087"/>
                </a:lnTo>
                <a:lnTo>
                  <a:pt x="355600" y="0"/>
                </a:lnTo>
                <a:lnTo>
                  <a:pt x="0" y="0"/>
                </a:lnTo>
                <a:lnTo>
                  <a:pt x="0" y="192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70">
            <a:extLst>
              <a:ext uri="{FF2B5EF4-FFF2-40B4-BE49-F238E27FC236}">
                <a16:creationId xmlns:a16="http://schemas.microsoft.com/office/drawing/2014/main" id="{8D0C2B80-56D2-49D1-BD27-E59FC082A804}"/>
              </a:ext>
            </a:extLst>
          </p:cNvPr>
          <p:cNvSpPr txBox="1"/>
          <p:nvPr/>
        </p:nvSpPr>
        <p:spPr>
          <a:xfrm>
            <a:off x="9966445" y="3784929"/>
            <a:ext cx="3556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DH4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object 171">
            <a:extLst>
              <a:ext uri="{FF2B5EF4-FFF2-40B4-BE49-F238E27FC236}">
                <a16:creationId xmlns:a16="http://schemas.microsoft.com/office/drawing/2014/main" id="{C35DBED7-5388-4541-B454-89D1C6D74AB2}"/>
              </a:ext>
            </a:extLst>
          </p:cNvPr>
          <p:cNvSpPr/>
          <p:nvPr/>
        </p:nvSpPr>
        <p:spPr>
          <a:xfrm>
            <a:off x="8875896" y="3175901"/>
            <a:ext cx="1116330" cy="836930"/>
          </a:xfrm>
          <a:custGeom>
            <a:avLst/>
            <a:gdLst/>
            <a:ahLst/>
            <a:cxnLst/>
            <a:rect l="l" t="t" r="r" b="b"/>
            <a:pathLst>
              <a:path w="1116329" h="836929">
                <a:moveTo>
                  <a:pt x="0" y="836612"/>
                </a:moveTo>
                <a:lnTo>
                  <a:pt x="1116012" y="836612"/>
                </a:lnTo>
                <a:lnTo>
                  <a:pt x="1116012" y="0"/>
                </a:lnTo>
                <a:lnTo>
                  <a:pt x="0" y="0"/>
                </a:lnTo>
                <a:lnTo>
                  <a:pt x="0" y="836612"/>
                </a:lnTo>
                <a:close/>
              </a:path>
            </a:pathLst>
          </a:custGeom>
          <a:ln w="952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Memory: further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memory allocation call takes care of memory setup at both ends; i.e., device and host</a:t>
            </a:r>
          </a:p>
          <a:p>
            <a:pPr lvl="1"/>
            <a:r>
              <a:rPr lang="en-US" dirty="0"/>
              <a:t>The main actor: the CUDA runtime  function </a:t>
            </a:r>
            <a:r>
              <a:rPr lang="en-US" dirty="0" err="1">
                <a:latin typeface="Consolas" panose="020B0609020204030204" pitchFamily="49" charset="0"/>
              </a:rPr>
              <a:t>cudaMallocManaged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New way of perceiving the memory interplay in GPGPU computing</a:t>
            </a:r>
          </a:p>
          <a:p>
            <a:pPr lvl="1"/>
            <a:r>
              <a:rPr lang="en-US" dirty="0"/>
              <a:t>No distinction is made between memory on the host and memory on the device</a:t>
            </a:r>
          </a:p>
          <a:p>
            <a:pPr lvl="1"/>
            <a:r>
              <a:rPr lang="en-US" dirty="0"/>
              <a:t>It’s just </a:t>
            </a:r>
            <a:r>
              <a:rPr lang="en-US" dirty="0">
                <a:solidFill>
                  <a:srgbClr val="0070C0"/>
                </a:solidFill>
              </a:rPr>
              <a:t>a pool of memory</a:t>
            </a:r>
            <a:r>
              <a:rPr lang="en-US" dirty="0"/>
              <a:t>, albeit with different access times when accessed by different processors</a:t>
            </a:r>
          </a:p>
          <a:p>
            <a:pPr lvl="2"/>
            <a:r>
              <a:rPr lang="en-US" dirty="0"/>
              <a:t>“processor”: any independent execution unit with a dedicated memory management unit (MMU)</a:t>
            </a:r>
          </a:p>
          <a:p>
            <a:pPr lvl="3"/>
            <a:r>
              <a:rPr lang="en-US" dirty="0"/>
              <a:t>Includes both CPUs and GPUs of any type and architecture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91442" y="4522844"/>
            <a:ext cx="5669869" cy="2004876"/>
            <a:chOff x="2840856" y="3181163"/>
            <a:chExt cx="5669869" cy="2004876"/>
          </a:xfrm>
        </p:grpSpPr>
        <p:grpSp>
          <p:nvGrpSpPr>
            <p:cNvPr id="8" name="Group 7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Old Memory Perception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Unified Memory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92667" y="6627168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[NVIDIA]</a:t>
            </a:r>
            <a:r>
              <a:rPr lang="en-US" sz="900" dirty="0">
                <a:sym typeface="Symbol"/>
              </a:rPr>
              <a:t>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562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 longer any need for explicit memory transfers between host and device</a:t>
            </a:r>
          </a:p>
          <a:p>
            <a:pPr lvl="1"/>
            <a:r>
              <a:rPr lang="en-US" dirty="0"/>
              <a:t>Any allocation created in </a:t>
            </a:r>
            <a:r>
              <a:rPr lang="en-US" dirty="0">
                <a:solidFill>
                  <a:srgbClr val="C00000"/>
                </a:solidFill>
              </a:rPr>
              <a:t>the managed memory space</a:t>
            </a:r>
            <a:r>
              <a:rPr lang="en-US" dirty="0"/>
              <a:t> automatically migrated to where it is needed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UM eliminates the need to call the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 duo</a:t>
            </a:r>
          </a:p>
          <a:p>
            <a:pPr lvl="1"/>
            <a:r>
              <a:rPr lang="en-US" dirty="0"/>
              <a:t>It takes a different perspective on handling memory in the GPU/CPU interplay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7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- Other interesting tidbits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Reliance on a managed memory space in which all processors see a single coherent memory image with a common address space</a:t>
            </a:r>
          </a:p>
          <a:p>
            <a:endParaRPr lang="en-US" dirty="0"/>
          </a:p>
          <a:p>
            <a:r>
              <a:rPr lang="en-US" dirty="0"/>
              <a:t>The runtime manages data access and locality within a CUDA program without need for explicit memory copy calls</a:t>
            </a:r>
          </a:p>
          <a:p>
            <a:endParaRPr lang="en-US" dirty="0"/>
          </a:p>
          <a:p>
            <a:r>
              <a:rPr lang="en-US" dirty="0"/>
              <a:t>Memory is migrated where it is used, the page table of the processors is simply updated</a:t>
            </a:r>
          </a:p>
          <a:p>
            <a:endParaRPr lang="en-US" dirty="0"/>
          </a:p>
          <a:p>
            <a:r>
              <a:rPr lang="en-US" dirty="0"/>
              <a:t>One can now oversubscribe the amount of memory on the device</a:t>
            </a:r>
          </a:p>
          <a:p>
            <a:pPr lvl="1"/>
            <a:r>
              <a:rPr lang="en-US" dirty="0"/>
              <a:t>Allocate more than available; might spill into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and Now: no-UM vs. 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935" y="1024167"/>
            <a:ext cx="5243743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ARRAY_SIZE = 1000;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increment(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*mA;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(&amp;mA, ARRAY_SIZE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mA[i] = 1. * i;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increment&lt;&lt;&lt;2, 512&gt;&gt;&gt;(mA,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ARRAY_SIZE);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error = 0.;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error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fabs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(mA[i] - (i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"Test: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(error &lt; 1.E-9 ?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"Passed"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"Failed"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(mA);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517" y="1024167"/>
            <a:ext cx="5625483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A31515"/>
                </a:solidFill>
                <a:latin typeface="Consolas" panose="020B0609020204030204" pitchFamily="49" charset="0"/>
              </a:rPr>
              <a:t>"math.h"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ARRAY_SIZE = 1000;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increment(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*aArray,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val,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sz)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indx =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.x *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.x +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.x;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(indx &lt; sz)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aArray[indx] += val;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**argv)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*hA;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*dA;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hA = 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*)malloc(ARRAY_SIZE *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cudaMalloc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(&amp;dA, ARRAY_SIZE *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i = 0; i &lt; ARRAY_SIZE; i++)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hA[i] = 1. * i;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inc_val = 2.0;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(dA, hA,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 * ARRAY_SIZE, cudaMemcpyHostToDevice);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increment&lt;&lt;&lt;2, 512&gt;&gt;&gt;(dA, inc_val, ARRAY_SIZE);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(hA, dA,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 * ARRAY_SIZE, cudaMemcpyDeviceToHost);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error = 0.;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i = 0; i &lt; ARRAY_SIZE; i++)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error += fabs(hA[i] - (i + inc_val));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>
                <a:solidFill>
                  <a:srgbClr val="A31515"/>
                </a:solidFill>
                <a:latin typeface="Consolas" panose="020B0609020204030204" pitchFamily="49" charset="0"/>
              </a:rPr>
              <a:t>"Test: "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&lt;&lt; (error &lt; 1.E-9 ? </a:t>
            </a:r>
            <a:r>
              <a:rPr lang="en-US" sz="1000">
                <a:solidFill>
                  <a:srgbClr val="A31515"/>
                </a:solidFill>
                <a:latin typeface="Consolas" panose="020B0609020204030204" pitchFamily="49" charset="0"/>
              </a:rPr>
              <a:t>"Passed"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>
                <a:solidFill>
                  <a:srgbClr val="A31515"/>
                </a:solidFill>
                <a:latin typeface="Consolas" panose="020B0609020204030204" pitchFamily="49" charset="0"/>
              </a:rPr>
              <a:t>"Failed"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(dA);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free(hA);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434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55EB-C568-4CE8-8115-24DFE546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Requirements, 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8F7A-2165-4AE9-9288-F5211E54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GPU with SM architecture 3.0 or higher (Kepler class or newer)</a:t>
            </a:r>
          </a:p>
          <a:p>
            <a:endParaRPr lang="en-US" dirty="0"/>
          </a:p>
          <a:p>
            <a:r>
              <a:rPr lang="en-US" dirty="0"/>
              <a:t>A 64-bit host application and non-embedded operating system (Linux, Windows, macOS)</a:t>
            </a:r>
          </a:p>
          <a:p>
            <a:endParaRPr lang="en-US" dirty="0"/>
          </a:p>
          <a:p>
            <a:r>
              <a:rPr lang="en-US" dirty="0"/>
              <a:t>CUDA 6.0 or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UM is very much work in progress, not all features supported on Windows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dirty="0"/>
              <a:t>Linux kernel has good support for 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63AA-F769-4C79-9E7F-8441863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47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vs.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Recall that with Z-C, data is always on the host  in pinned CPU system memory</a:t>
            </a:r>
          </a:p>
          <a:p>
            <a:pPr lvl="1"/>
            <a:r>
              <a:rPr lang="en-US" dirty="0"/>
              <a:t>The device can update data on the host (if host memory pinned), but not vice-versa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UM: data stored on the device but migrated where needed</a:t>
            </a:r>
          </a:p>
          <a:p>
            <a:pPr lvl="1"/>
            <a:r>
              <a:rPr lang="en-US" dirty="0"/>
              <a:t>Data access and locality managed by CUDA runtime, handling transparent to the user</a:t>
            </a:r>
          </a:p>
          <a:p>
            <a:pPr lvl="1"/>
            <a:r>
              <a:rPr lang="en-US" dirty="0"/>
              <a:t>UM provides “single-pointer-to-data” model</a:t>
            </a:r>
          </a:p>
          <a:p>
            <a:pPr lvl="1"/>
            <a:r>
              <a:rPr lang="en-US" dirty="0"/>
              <a:t>The host can finally </a:t>
            </a:r>
            <a:r>
              <a:rPr lang="en-US" dirty="0">
                <a:solidFill>
                  <a:srgbClr val="0070C0"/>
                </a:solidFill>
              </a:rPr>
              <a:t>modify</a:t>
            </a:r>
            <a:r>
              <a:rPr lang="en-US" dirty="0"/>
              <a:t> data that is stored on the </a:t>
            </a:r>
            <a:r>
              <a:rPr lang="en-US" dirty="0" smtClean="0"/>
              <a:t>device</a:t>
            </a:r>
          </a:p>
          <a:p>
            <a:pPr lvl="2"/>
            <a:r>
              <a:rPr lang="en-US" dirty="0" smtClean="0"/>
              <a:t>Before, the host could drop data in device memory, but not directly modify it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9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UM: Required API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 far as the CUDA API is concerned, UM led to *three* new family members :</a:t>
            </a: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cudaMallocManaged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__managed__</a:t>
            </a:r>
            <a:r>
              <a:rPr lang="en-US" dirty="0"/>
              <a:t> </a:t>
            </a: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cudaStreamAttachMemAsync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 lot more that doesn’t meet the eye. Very tough nut to crack, managed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64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cudaMallocManaged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Prototype: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cudaError_t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A drop-in replacement for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– they are semantically identical</a:t>
            </a:r>
          </a:p>
          <a:p>
            <a:pPr lvl="1"/>
            <a:r>
              <a:rPr lang="en-US" dirty="0"/>
              <a:t>Allocates managed memory on the device</a:t>
            </a:r>
          </a:p>
          <a:p>
            <a:pPr lvl="1"/>
            <a:r>
              <a:rPr lang="en-US" dirty="0"/>
              <a:t>First two arguments have the expected meaning</a:t>
            </a:r>
          </a:p>
          <a:p>
            <a:pPr lvl="1"/>
            <a:r>
              <a:rPr lang="en-US" dirty="0"/>
              <a:t>Caveats: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devPtr</a:t>
            </a:r>
            <a:r>
              <a:rPr lang="en-US" dirty="0"/>
              <a:t>: pointer accessible from both Host and Device </a:t>
            </a:r>
          </a:p>
          <a:p>
            <a:pPr lvl="2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 controls the default stream association for this allocation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cudaMemAttachGlobal</a:t>
            </a:r>
            <a:r>
              <a:rPr lang="en-US" dirty="0"/>
              <a:t> - memory is accessible from any stream on any device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cudaMemAttachHost</a:t>
            </a:r>
            <a:r>
              <a:rPr lang="en-US" dirty="0"/>
              <a:t> – memory on this device accessible by host only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 memory with the same </a:t>
            </a:r>
            <a:r>
              <a:rPr lang="en-US" dirty="0" err="1">
                <a:latin typeface="Consolas" panose="020B0609020204030204" pitchFamily="49" charset="0"/>
              </a:rPr>
              <a:t>cudaFree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2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__managed__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Global/file-scope  variable annotation combines with </a:t>
            </a:r>
            <a:r>
              <a:rPr lang="en-US" dirty="0">
                <a:latin typeface="Consolas" panose="020B0609020204030204" pitchFamily="49" charset="0"/>
              </a:rPr>
              <a:t>__device__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Declares global-scope migrate-able device variable </a:t>
            </a:r>
          </a:p>
          <a:p>
            <a:endParaRPr lang="en-US" dirty="0"/>
          </a:p>
          <a:p>
            <a:r>
              <a:rPr lang="en-US" dirty="0"/>
              <a:t>Symbol accessible from both GPU and CPU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6652" y="2060605"/>
            <a:ext cx="4568976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 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ret[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&lt;&lt;&lt;1,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&gt;&gt;&gt;(10, 100);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i, ret[i]);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67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cudaStreamAttachMemAsync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Manages concurrency in multi-threaded CPU applications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relevant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991" y="4415526"/>
            <a:ext cx="9003825" cy="823393"/>
          </a:xfrm>
        </p:spPr>
        <p:txBody>
          <a:bodyPr/>
          <a:lstStyle/>
          <a:p>
            <a:r>
              <a:rPr lang="en-US" dirty="0"/>
              <a:t>Unified Memory (Managed Memory) in CUDA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4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</a:t>
            </a:r>
            <a:r>
              <a:rPr lang="en-US" dirty="0" smtClean="0"/>
              <a:t>other quick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Managed memory is </a:t>
            </a:r>
            <a:r>
              <a:rPr lang="en-US" dirty="0">
                <a:solidFill>
                  <a:srgbClr val="0070C0"/>
                </a:solidFill>
              </a:rPr>
              <a:t>interoperable and interchangeable</a:t>
            </a:r>
            <a:r>
              <a:rPr lang="en-US" dirty="0"/>
              <a:t> with device-specific allocations, such as those created using the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Translation: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cudaMallocManaged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– allocated memory behaves in all situations like memory allocated with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But not vice-versa</a:t>
            </a:r>
          </a:p>
          <a:p>
            <a:endParaRPr lang="en-US" dirty="0"/>
          </a:p>
          <a:p>
            <a:r>
              <a:rPr lang="en-US" dirty="0"/>
              <a:t>All CUDA operations that are valid on device memory are also valid on managed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29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UM, </a:t>
            </a:r>
            <a:r>
              <a:rPr lang="en-US" dirty="0"/>
              <a:t>other quick points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Pascal and later GPUs, managed memory </a:t>
            </a:r>
            <a:r>
              <a:rPr lang="en-US" dirty="0" smtClean="0"/>
              <a:t>might </a:t>
            </a:r>
            <a:r>
              <a:rPr lang="en-US" dirty="0"/>
              <a:t>not be physically allocated when </a:t>
            </a:r>
            <a:r>
              <a:rPr lang="en-US" dirty="0" err="1"/>
              <a:t>cudaMallocManaged</a:t>
            </a:r>
            <a:r>
              <a:rPr lang="en-US" dirty="0"/>
              <a:t>()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may only be populated on access (or prefetching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Page </a:t>
            </a:r>
            <a:r>
              <a:rPr lang="en-US" dirty="0"/>
              <a:t>table entries </a:t>
            </a:r>
            <a:r>
              <a:rPr lang="en-US" dirty="0" smtClean="0"/>
              <a:t>and memory frames might not </a:t>
            </a:r>
            <a:r>
              <a:rPr lang="en-US" dirty="0"/>
              <a:t>be created until they are accessed by the GPU or the </a:t>
            </a:r>
            <a:r>
              <a:rPr lang="en-US" dirty="0" smtClean="0"/>
              <a:t>CPU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pages can migrate to any processor’s memory at any time, and the </a:t>
            </a:r>
            <a:r>
              <a:rPr lang="en-US" dirty="0" smtClean="0"/>
              <a:t>CUDA runtime employs </a:t>
            </a:r>
            <a:r>
              <a:rPr lang="en-US" dirty="0"/>
              <a:t>heuristics to maintain data locality and prevent excessive page 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[https://devblogs.nvidia.com/unified-memory-cuda-beginners]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62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memory migration is at the page level</a:t>
            </a:r>
          </a:p>
          <a:p>
            <a:pPr lvl="1"/>
            <a:r>
              <a:rPr lang="en-US" dirty="0"/>
              <a:t>The default page size is currently the same as the OS page size today (typically 4 KiB)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runtime intercepts CPU dirty pages and detects page faults</a:t>
            </a:r>
          </a:p>
          <a:p>
            <a:pPr lvl="1"/>
            <a:r>
              <a:rPr lang="en-US" dirty="0"/>
              <a:t>Moves from device over PCI-E only the dirty pages</a:t>
            </a:r>
          </a:p>
          <a:p>
            <a:pPr lvl="1"/>
            <a:r>
              <a:rPr lang="en-US" dirty="0"/>
              <a:t>Transparently, pages touched by the CPU (GPU) are moved back to the device (host) when needed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19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Simultaneous </a:t>
            </a:r>
            <a:r>
              <a:rPr lang="en-US" dirty="0"/>
              <a:t>access to managed memory from the CPU </a:t>
            </a:r>
            <a:r>
              <a:rPr lang="en-US" dirty="0" smtClean="0"/>
              <a:t>&amp; </a:t>
            </a:r>
            <a:r>
              <a:rPr lang="en-US" dirty="0"/>
              <a:t>GPUs </a:t>
            </a:r>
            <a:r>
              <a:rPr lang="en-US" dirty="0" smtClean="0"/>
              <a:t>with CC&lt;6.0 not possible</a:t>
            </a:r>
          </a:p>
          <a:p>
            <a:pPr lvl="1"/>
            <a:r>
              <a:rPr lang="en-US" dirty="0" smtClean="0"/>
              <a:t>Pre-Pascal </a:t>
            </a:r>
            <a:r>
              <a:rPr lang="en-US" dirty="0"/>
              <a:t>GPUs lack hardware page faulting, so coherence can’t be </a:t>
            </a:r>
            <a:r>
              <a:rPr lang="en-US" dirty="0" smtClean="0"/>
              <a:t>guaranteed</a:t>
            </a:r>
          </a:p>
          <a:p>
            <a:pPr lvl="1"/>
            <a:r>
              <a:rPr lang="en-US" dirty="0" smtClean="0"/>
              <a:t>Therefore, if CC&lt;6.0, an </a:t>
            </a:r>
            <a:r>
              <a:rPr lang="en-US" dirty="0"/>
              <a:t>access from the CPU while a kernel is running will cause a segmentation </a:t>
            </a:r>
            <a:r>
              <a:rPr lang="en-US" dirty="0" smtClean="0"/>
              <a:t>fault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On Pascal and later GPUs, the CPU </a:t>
            </a:r>
            <a:r>
              <a:rPr lang="en-US" dirty="0" smtClean="0"/>
              <a:t>&amp; the </a:t>
            </a:r>
            <a:r>
              <a:rPr lang="en-US" dirty="0"/>
              <a:t>GPU can simultaneously access managed memory, since they can both handle page </a:t>
            </a:r>
            <a:r>
              <a:rPr lang="en-US" dirty="0" smtClean="0"/>
              <a:t>faults</a:t>
            </a:r>
          </a:p>
          <a:p>
            <a:pPr lvl="1"/>
            <a:r>
              <a:rPr lang="en-US" dirty="0" smtClean="0"/>
              <a:t>NOTE: up </a:t>
            </a:r>
            <a:r>
              <a:rPr lang="en-US" dirty="0"/>
              <a:t>to </a:t>
            </a:r>
            <a:r>
              <a:rPr lang="en-US" dirty="0" smtClean="0"/>
              <a:t>application </a:t>
            </a:r>
            <a:r>
              <a:rPr lang="en-US" dirty="0"/>
              <a:t>developer to ensure there are no race conditions caused by simultaneous </a:t>
            </a:r>
            <a:r>
              <a:rPr lang="en-US" dirty="0" smtClean="0"/>
              <a:t>accesses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5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UM: Access to managed </a:t>
            </a:r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Playing </a:t>
            </a:r>
            <a:r>
              <a:rPr lang="en-US" dirty="0"/>
              <a:t>it safe: use </a:t>
            </a:r>
            <a:r>
              <a:rPr lang="en-US" dirty="0" err="1">
                <a:latin typeface="Consolas" panose="020B0609020204030204" pitchFamily="49" charset="0"/>
              </a:rPr>
              <a:t>cudaDeviceSynchronize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before having the host work on memory that the GPU is also working 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</a:t>
            </a:r>
            <a:r>
              <a:rPr lang="en-US" dirty="0"/>
              <a:t>: Any function that logically guarantees the GPU finished execution is actually acceptable</a:t>
            </a:r>
          </a:p>
          <a:p>
            <a:pPr lvl="1"/>
            <a:r>
              <a:rPr lang="en-US" dirty="0"/>
              <a:t>Examples: </a:t>
            </a:r>
            <a:r>
              <a:rPr lang="en-US" dirty="0" err="1">
                <a:latin typeface="Consolas" panose="020B0609020204030204" pitchFamily="49" charset="0"/>
              </a:rPr>
              <a:t>cudaStreanSynchronize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cudaMemset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0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UM: Access to managed pool – Example, for </a:t>
            </a:r>
            <a:r>
              <a:rPr lang="en-US" dirty="0">
                <a:solidFill>
                  <a:srgbClr val="FFC000"/>
                </a:solidFill>
              </a:rPr>
              <a:t>CC&lt;6.0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3810" y="2752523"/>
            <a:ext cx="530588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y = 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ERROR: CPU access concurrent with GPU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7719" y="2753937"/>
            <a:ext cx="445511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y = 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GPU is idle so access is OK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55" y="6592113"/>
            <a:ext cx="13628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[NVIDIA, Programming Guide]</a:t>
            </a:r>
            <a:r>
              <a:rPr lang="en-US" sz="700" dirty="0">
                <a:sym typeface="Symbol"/>
              </a:rPr>
              <a:t></a:t>
            </a:r>
            <a:endParaRPr lang="en-US" sz="700" dirty="0"/>
          </a:p>
        </p:txBody>
      </p:sp>
      <p:sp>
        <p:nvSpPr>
          <p:cNvPr id="2" name="Rectangle 1"/>
          <p:cNvSpPr/>
          <p:nvPr/>
        </p:nvSpPr>
        <p:spPr>
          <a:xfrm>
            <a:off x="1833068" y="2255227"/>
            <a:ext cx="256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Bad: Execution </a:t>
            </a:r>
            <a:r>
              <a:rPr lang="en-US" dirty="0" err="1"/>
              <a:t>seg</a:t>
            </a:r>
            <a:r>
              <a:rPr lang="en-US" dirty="0"/>
              <a:t>. faults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15603" y="2255227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Good: Code runs ok</a:t>
            </a:r>
          </a:p>
        </p:txBody>
      </p:sp>
    </p:spTree>
    <p:extLst>
      <p:ext uri="{BB962C8B-B14F-4D97-AF65-F5344CB8AC3E}">
        <p14:creationId xmlns:p14="http://schemas.microsoft.com/office/powerpoint/2010/main" val="17306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4" name="object 4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5850" y="5702031"/>
          <a:ext cx="8712195" cy="50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305810" y="6288399"/>
            <a:ext cx="57030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1">
              <a:lnSpc>
                <a:spcPts val="2389"/>
              </a:lnSpc>
            </a:pPr>
            <a:r>
              <a:rPr sz="2000" b="1" spc="-6" dirty="0">
                <a:latin typeface="Trebuchet MS"/>
                <a:cs typeface="Trebuchet MS"/>
              </a:rPr>
              <a:t>Single </a:t>
            </a:r>
            <a:r>
              <a:rPr sz="2000" spc="-6" dirty="0">
                <a:latin typeface="Trebuchet MS"/>
                <a:cs typeface="Trebuchet MS"/>
              </a:rPr>
              <a:t>virtual memory </a:t>
            </a:r>
            <a:r>
              <a:rPr sz="2000" dirty="0">
                <a:latin typeface="Trebuchet MS"/>
                <a:cs typeface="Trebuchet MS"/>
              </a:rPr>
              <a:t>shared </a:t>
            </a:r>
            <a:r>
              <a:rPr sz="2000" spc="-6" dirty="0">
                <a:latin typeface="Trebuchet MS"/>
                <a:cs typeface="Trebuchet MS"/>
              </a:rPr>
              <a:t>between</a:t>
            </a:r>
            <a:r>
              <a:rPr sz="2000" spc="-22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processors</a:t>
            </a:r>
            <a:endParaRPr sz="20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16A49274-9ACA-48F1-8536-BAB5F34A2525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16A49274-9ACA-48F1-8536-BAB5F34A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/>
          <p:cNvSpPr txBox="1"/>
          <p:nvPr/>
        </p:nvSpPr>
        <p:spPr>
          <a:xfrm>
            <a:off x="564939" y="2950219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sz="1556" dirty="0">
                <a:latin typeface="Arial"/>
                <a:cs typeface="Arial"/>
              </a:rPr>
              <a:t>A</a:t>
            </a:r>
            <a:endParaRPr lang="en-US" sz="1556" dirty="0">
              <a:latin typeface="Arial"/>
              <a:cs typeface="Arial"/>
            </a:endParaRP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A)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0248758" y="2961511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lang="en-US" sz="1556" dirty="0">
                <a:latin typeface="Arial"/>
                <a:cs typeface="Arial"/>
              </a:rPr>
              <a:t>B</a:t>
            </a: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B)</a:t>
            </a:r>
            <a:endParaRPr sz="155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5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5"/>
          <a:ext cx="1556456" cy="304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4939" y="2950219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sz="1556" dirty="0">
                <a:latin typeface="Arial"/>
                <a:cs typeface="Arial"/>
              </a:rPr>
              <a:t>A</a:t>
            </a:r>
            <a:endParaRPr lang="en-US" sz="1556" dirty="0">
              <a:latin typeface="Arial"/>
              <a:cs typeface="Arial"/>
            </a:endParaRP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A)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560011" y="2054225"/>
          <a:ext cx="1556456" cy="304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028" y="6307395"/>
            <a:ext cx="111278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1">
              <a:lnSpc>
                <a:spcPts val="2389"/>
              </a:lnSpc>
            </a:pPr>
            <a:r>
              <a:rPr lang="en-US" sz="2000" dirty="0">
                <a:latin typeface="Trebuchet MS"/>
                <a:cs typeface="Trebuchet MS"/>
              </a:rPr>
              <a:t>All </a:t>
            </a:r>
            <a:r>
              <a:rPr sz="2000" spc="-6" dirty="0">
                <a:latin typeface="Trebuchet MS"/>
                <a:cs typeface="Trebuchet MS"/>
              </a:rPr>
              <a:t>processors</a:t>
            </a:r>
            <a:r>
              <a:rPr lang="en-US" sz="2000" spc="-6" dirty="0">
                <a:latin typeface="Trebuchet MS"/>
                <a:cs typeface="Trebuchet MS"/>
              </a:rPr>
              <a:t> operate in/perceive one </a:t>
            </a:r>
            <a:r>
              <a:rPr lang="en-US" sz="2000" b="1" u="sng" spc="-6" dirty="0">
                <a:solidFill>
                  <a:srgbClr val="C00000"/>
                </a:solidFill>
                <a:latin typeface="Trebuchet MS"/>
                <a:cs typeface="Trebuchet MS"/>
              </a:rPr>
              <a:t>single</a:t>
            </a:r>
            <a:r>
              <a:rPr lang="en-US" sz="2000" spc="-6" dirty="0">
                <a:latin typeface="Trebuchet MS"/>
                <a:cs typeface="Trebuchet MS"/>
              </a:rPr>
              <a:t> virtual memory. The physical memory is </a:t>
            </a:r>
            <a:r>
              <a:rPr lang="en-US" sz="2000" spc="-6" dirty="0" smtClean="0">
                <a:latin typeface="Trebuchet MS"/>
                <a:cs typeface="Trebuchet MS"/>
              </a:rPr>
              <a:t>a odd thing 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/>
          </p:nvPr>
        </p:nvGraphicFramePr>
        <p:xfrm>
          <a:off x="1795850" y="5560221"/>
          <a:ext cx="8712195" cy="50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7">
                <a:extLst>
                  <a:ext uri="{FF2B5EF4-FFF2-40B4-BE49-F238E27FC236}">
                    <a16:creationId xmlns:a16="http://schemas.microsoft.com/office/drawing/2014/main" id="{D4F8C0EB-AC8F-4EDB-82FE-CC6E935CD539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6" name="object 7">
                <a:extLst>
                  <a:ext uri="{FF2B5EF4-FFF2-40B4-BE49-F238E27FC236}">
                    <a16:creationId xmlns:a16="http://schemas.microsoft.com/office/drawing/2014/main" id="{D4F8C0EB-AC8F-4EDB-82FE-CC6E935C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4"/>
          <p:cNvSpPr txBox="1"/>
          <p:nvPr/>
        </p:nvSpPr>
        <p:spPr>
          <a:xfrm>
            <a:off x="10248758" y="2961511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lang="en-US" sz="1556" dirty="0">
                <a:latin typeface="Arial"/>
                <a:cs typeface="Arial"/>
              </a:rPr>
              <a:t>B</a:t>
            </a: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B)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387960" y="5486399"/>
            <a:ext cx="168910" cy="703431"/>
          </a:xfrm>
          <a:prstGeom prst="leftBrace">
            <a:avLst>
              <a:gd name="adj1" fmla="val 54652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487" y="5629540"/>
            <a:ext cx="93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pc="-6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 virtual </a:t>
            </a:r>
          </a:p>
          <a:p>
            <a:pPr algn="r"/>
            <a:r>
              <a:rPr lang="en-US" sz="1200" spc="-6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memory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1565487" y="27482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 txBox="1"/>
          <p:nvPr/>
        </p:nvSpPr>
        <p:spPr>
          <a:xfrm>
            <a:off x="510145" y="2862524"/>
            <a:ext cx="1377244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2117"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6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local</a:t>
            </a:r>
            <a:r>
              <a:rPr sz="2000" spc="-8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53701" y="4662170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57740" y="5328920"/>
            <a:ext cx="877006" cy="127000"/>
          </a:xfrm>
          <a:custGeom>
            <a:avLst/>
            <a:gdLst/>
            <a:ahLst/>
            <a:cxnLst/>
            <a:rect l="l" t="t" r="r" b="b"/>
            <a:pathLst>
              <a:path w="7893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893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89304" h="114300">
                <a:moveTo>
                  <a:pt x="78917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89177" y="76200"/>
                </a:lnTo>
                <a:lnTo>
                  <a:pt x="789177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7">
                <a:extLst>
                  <a:ext uri="{FF2B5EF4-FFF2-40B4-BE49-F238E27FC236}">
                    <a16:creationId xmlns:a16="http://schemas.microsoft.com/office/drawing/2014/main" id="{11B54D9A-5BD7-4494-84EB-7C2EE311ACA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2" name="object 7">
                <a:extLst>
                  <a:ext uri="{FF2B5EF4-FFF2-40B4-BE49-F238E27FC236}">
                    <a16:creationId xmlns:a16="http://schemas.microsoft.com/office/drawing/2014/main" id="{11B54D9A-5BD7-4494-84EB-7C2EE311A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59940" y="307551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8559940" y="409137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8559940" y="459937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8559940" y="5615333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856530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10121758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8559940" y="205951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8559940" y="6123304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 txBox="1"/>
          <p:nvPr/>
        </p:nvSpPr>
        <p:spPr>
          <a:xfrm>
            <a:off x="10374770" y="4662170"/>
            <a:ext cx="1545167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4111" marR="5644" indent="177798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 1 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1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57740" y="5328920"/>
            <a:ext cx="877006" cy="127000"/>
          </a:xfrm>
          <a:custGeom>
            <a:avLst/>
            <a:gdLst/>
            <a:ahLst/>
            <a:cxnLst/>
            <a:rect l="l" t="t" r="r" b="b"/>
            <a:pathLst>
              <a:path w="7893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893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89304" h="114300">
                <a:moveTo>
                  <a:pt x="78917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89177" y="76200"/>
                </a:lnTo>
                <a:lnTo>
                  <a:pt x="789177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3751580" y="6288137"/>
            <a:ext cx="5316361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page3 populated and mapped into </a:t>
            </a:r>
            <a:r>
              <a:rPr sz="2000" spc="-44" dirty="0">
                <a:latin typeface="Trebuchet MS"/>
                <a:cs typeface="Trebuchet MS"/>
              </a:rPr>
              <a:t>B’s</a:t>
            </a:r>
            <a:r>
              <a:rPr sz="2000" spc="-78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47278018-2B56-4CDB-A259-FB5499768AA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47278018-2B56-4CDB-A259-FB549976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8570524" y="5097137"/>
            <a:ext cx="1545309" cy="5120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565794" y="3575115"/>
            <a:ext cx="1545309" cy="5120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2</a:t>
            </a:r>
          </a:p>
        </p:txBody>
      </p:sp>
      <p:sp>
        <p:nvSpPr>
          <p:cNvPr id="37" name="object 37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7747846" y="3865033"/>
            <a:ext cx="982132" cy="1462617"/>
          </a:xfrm>
          <a:custGeom>
            <a:avLst/>
            <a:gdLst/>
            <a:ahLst/>
            <a:cxnLst/>
            <a:rect l="l" t="t" r="r" b="b"/>
            <a:pathLst>
              <a:path w="883920" h="1316354">
                <a:moveTo>
                  <a:pt x="79090" y="84644"/>
                </a:moveTo>
                <a:lnTo>
                  <a:pt x="47361" y="105755"/>
                </a:lnTo>
                <a:lnTo>
                  <a:pt x="851916" y="1315847"/>
                </a:lnTo>
                <a:lnTo>
                  <a:pt x="883539" y="1294765"/>
                </a:lnTo>
                <a:lnTo>
                  <a:pt x="79090" y="84644"/>
                </a:lnTo>
                <a:close/>
              </a:path>
              <a:path w="883920" h="1316354">
                <a:moveTo>
                  <a:pt x="0" y="0"/>
                </a:moveTo>
                <a:lnTo>
                  <a:pt x="15621" y="126873"/>
                </a:lnTo>
                <a:lnTo>
                  <a:pt x="47361" y="105755"/>
                </a:lnTo>
                <a:lnTo>
                  <a:pt x="36830" y="89916"/>
                </a:lnTo>
                <a:lnTo>
                  <a:pt x="68580" y="68834"/>
                </a:lnTo>
                <a:lnTo>
                  <a:pt x="102853" y="68834"/>
                </a:lnTo>
                <a:lnTo>
                  <a:pt x="110871" y="63500"/>
                </a:lnTo>
                <a:lnTo>
                  <a:pt x="0" y="0"/>
                </a:lnTo>
                <a:close/>
              </a:path>
              <a:path w="883920" h="1316354">
                <a:moveTo>
                  <a:pt x="68580" y="68834"/>
                </a:moveTo>
                <a:lnTo>
                  <a:pt x="36830" y="89916"/>
                </a:lnTo>
                <a:lnTo>
                  <a:pt x="47361" y="105755"/>
                </a:lnTo>
                <a:lnTo>
                  <a:pt x="79090" y="84644"/>
                </a:lnTo>
                <a:lnTo>
                  <a:pt x="68580" y="68834"/>
                </a:lnTo>
                <a:close/>
              </a:path>
              <a:path w="883920" h="1316354">
                <a:moveTo>
                  <a:pt x="102853" y="68834"/>
                </a:moveTo>
                <a:lnTo>
                  <a:pt x="68580" y="68834"/>
                </a:lnTo>
                <a:lnTo>
                  <a:pt x="79090" y="84644"/>
                </a:lnTo>
                <a:lnTo>
                  <a:pt x="102853" y="6883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7" name="Rectangle 46"/>
          <p:cNvSpPr/>
          <p:nvPr/>
        </p:nvSpPr>
        <p:spPr>
          <a:xfrm>
            <a:off x="8573486" y="2555372"/>
            <a:ext cx="1545309" cy="512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5586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Multi-Socket Configurations </a:t>
            </a:r>
            <a:br>
              <a:rPr lang="en-US" dirty="0"/>
            </a:br>
            <a:r>
              <a:rPr lang="en-US" sz="1600" dirty="0"/>
              <a:t>[four sockets: Intel S4600LT2 Xeon E5-4600 Chipset-C600-A Socket-R LGA-2011 1.46Tb DDR3-1600MHz Server Motherboard]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56" t="5056" r="5556" b="5056"/>
          <a:stretch/>
        </p:blipFill>
        <p:spPr>
          <a:xfrm>
            <a:off x="3164713" y="1845342"/>
            <a:ext cx="6095939" cy="42672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" y="655998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[</a:t>
            </a:r>
            <a:r>
              <a:rPr lang="en-US" sz="900" dirty="0">
                <a:cs typeface="Times New Roman" panose="02020603050405020304" pitchFamily="18" charset="0"/>
                <a:hlinkClick r:id="rId3"/>
              </a:rPr>
              <a:t>credit</a:t>
            </a:r>
            <a:r>
              <a:rPr lang="en-US" sz="900" dirty="0"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529415" y="1618911"/>
            <a:ext cx="5296435" cy="2361031"/>
            <a:chOff x="2005414" y="1618910"/>
            <a:chExt cx="5296435" cy="2361031"/>
          </a:xfrm>
        </p:grpSpPr>
        <p:sp>
          <p:nvSpPr>
            <p:cNvPr id="9" name="Right Arrow 8"/>
            <p:cNvSpPr/>
            <p:nvPr/>
          </p:nvSpPr>
          <p:spPr>
            <a:xfrm rot="1765370">
              <a:off x="2386414" y="2071969"/>
              <a:ext cx="1392939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6464953">
              <a:off x="5517538" y="1745193"/>
              <a:ext cx="862165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765370">
              <a:off x="2005414" y="3370341"/>
              <a:ext cx="1392939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9035059">
              <a:off x="5907059" y="3278174"/>
              <a:ext cx="1394790" cy="6096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395877" y="6204877"/>
            <a:ext cx="161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Memory Bank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943430" y="625133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06368" y="6204877"/>
            <a:ext cx="135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CPU Socket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553922" y="6251331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31137" y="1600200"/>
            <a:ext cx="6176980" cy="2671018"/>
            <a:chOff x="1607137" y="1600200"/>
            <a:chExt cx="6176980" cy="2671018"/>
          </a:xfrm>
        </p:grpSpPr>
        <p:sp>
          <p:nvSpPr>
            <p:cNvPr id="17" name="Right Arrow 16"/>
            <p:cNvSpPr/>
            <p:nvPr/>
          </p:nvSpPr>
          <p:spPr>
            <a:xfrm rot="5400000">
              <a:off x="4266329" y="1832773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8993194">
              <a:off x="6581888" y="2202379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991350" y="3943596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607137" y="3910751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88830" y="2450854"/>
              <a:ext cx="792767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184631" y="2644850"/>
              <a:ext cx="2204184" cy="327622"/>
            </a:xfrm>
            <a:prstGeom prst="rightArrow">
              <a:avLst>
                <a:gd name="adj1" fmla="val 50000"/>
                <a:gd name="adj2" fmla="val 662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5979" y="3607965"/>
            <a:ext cx="1413163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7318" y="5141605"/>
            <a:ext cx="1368034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7747846" y="3865033"/>
            <a:ext cx="982132" cy="1462617"/>
          </a:xfrm>
          <a:custGeom>
            <a:avLst/>
            <a:gdLst/>
            <a:ahLst/>
            <a:cxnLst/>
            <a:rect l="l" t="t" r="r" b="b"/>
            <a:pathLst>
              <a:path w="883920" h="1316354">
                <a:moveTo>
                  <a:pt x="79090" y="84644"/>
                </a:moveTo>
                <a:lnTo>
                  <a:pt x="47361" y="105755"/>
                </a:lnTo>
                <a:lnTo>
                  <a:pt x="851916" y="1315847"/>
                </a:lnTo>
                <a:lnTo>
                  <a:pt x="883539" y="1294765"/>
                </a:lnTo>
                <a:lnTo>
                  <a:pt x="79090" y="84644"/>
                </a:lnTo>
                <a:close/>
              </a:path>
              <a:path w="883920" h="1316354">
                <a:moveTo>
                  <a:pt x="0" y="0"/>
                </a:moveTo>
                <a:lnTo>
                  <a:pt x="15621" y="126873"/>
                </a:lnTo>
                <a:lnTo>
                  <a:pt x="47361" y="105755"/>
                </a:lnTo>
                <a:lnTo>
                  <a:pt x="36830" y="89916"/>
                </a:lnTo>
                <a:lnTo>
                  <a:pt x="68580" y="68834"/>
                </a:lnTo>
                <a:lnTo>
                  <a:pt x="102853" y="68834"/>
                </a:lnTo>
                <a:lnTo>
                  <a:pt x="110871" y="63500"/>
                </a:lnTo>
                <a:lnTo>
                  <a:pt x="0" y="0"/>
                </a:lnTo>
                <a:close/>
              </a:path>
              <a:path w="883920" h="1316354">
                <a:moveTo>
                  <a:pt x="68580" y="68834"/>
                </a:moveTo>
                <a:lnTo>
                  <a:pt x="36830" y="89916"/>
                </a:lnTo>
                <a:lnTo>
                  <a:pt x="47361" y="105755"/>
                </a:lnTo>
                <a:lnTo>
                  <a:pt x="79090" y="84644"/>
                </a:lnTo>
                <a:lnTo>
                  <a:pt x="68580" y="68834"/>
                </a:lnTo>
                <a:close/>
              </a:path>
              <a:path w="883920" h="1316354">
                <a:moveTo>
                  <a:pt x="102853" y="68834"/>
                </a:moveTo>
                <a:lnTo>
                  <a:pt x="68580" y="68834"/>
                </a:lnTo>
                <a:lnTo>
                  <a:pt x="79090" y="84644"/>
                </a:lnTo>
                <a:lnTo>
                  <a:pt x="102853" y="6883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3" name="object 43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7">
                <a:extLst>
                  <a:ext uri="{FF2B5EF4-FFF2-40B4-BE49-F238E27FC236}">
                    <a16:creationId xmlns:a16="http://schemas.microsoft.com/office/drawing/2014/main" id="{C9FE3DFE-9559-4F03-8296-D03DD0F91EF4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7" name="object 7">
                <a:extLst>
                  <a:ext uri="{FF2B5EF4-FFF2-40B4-BE49-F238E27FC236}">
                    <a16:creationId xmlns:a16="http://schemas.microsoft.com/office/drawing/2014/main" id="{C9FE3DFE-9559-4F03-8296-D03DD0F9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0618" y="3642697"/>
            <a:ext cx="1442756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6168" y="5149001"/>
            <a:ext cx="1442756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406091" y="3107901"/>
          <a:ext cx="1556456" cy="203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1955" y="6288137"/>
            <a:ext cx="5216878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page2 and page3 unmapped from </a:t>
            </a:r>
            <a:r>
              <a:rPr sz="2000" spc="-50" dirty="0">
                <a:latin typeface="Trebuchet MS"/>
                <a:cs typeface="Trebuchet MS"/>
              </a:rPr>
              <a:t>B’s</a:t>
            </a:r>
            <a:r>
              <a:rPr sz="2000" spc="-22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7">
                <a:extLst>
                  <a:ext uri="{FF2B5EF4-FFF2-40B4-BE49-F238E27FC236}">
                    <a16:creationId xmlns:a16="http://schemas.microsoft.com/office/drawing/2014/main" id="{A9082C5F-2AD0-4012-80A2-F9BB9E79D78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8" name="object 7">
                <a:extLst>
                  <a:ext uri="{FF2B5EF4-FFF2-40B4-BE49-F238E27FC236}">
                    <a16:creationId xmlns:a16="http://schemas.microsoft.com/office/drawing/2014/main" id="{A9082C5F-2AD0-4012-80A2-F9BB9E79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0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5947" y="3640639"/>
            <a:ext cx="1462315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5947" y="5164499"/>
            <a:ext cx="1462315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 dirty="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spc="-100" dirty="0" smtClean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46513" y="3363101"/>
            <a:ext cx="1060450" cy="496711"/>
          </a:xfrm>
          <a:custGeom>
            <a:avLst/>
            <a:gdLst/>
            <a:ahLst/>
            <a:cxnLst/>
            <a:rect l="l" t="t" r="r" b="b"/>
            <a:pathLst>
              <a:path w="954404" h="447039">
                <a:moveTo>
                  <a:pt x="938911" y="0"/>
                </a:moveTo>
                <a:lnTo>
                  <a:pt x="834516" y="46735"/>
                </a:lnTo>
                <a:lnTo>
                  <a:pt x="850138" y="81533"/>
                </a:lnTo>
                <a:lnTo>
                  <a:pt x="954404" y="34797"/>
                </a:lnTo>
                <a:lnTo>
                  <a:pt x="938911" y="0"/>
                </a:lnTo>
                <a:close/>
              </a:path>
              <a:path w="954404" h="447039">
                <a:moveTo>
                  <a:pt x="799846" y="62356"/>
                </a:moveTo>
                <a:lnTo>
                  <a:pt x="695451" y="109092"/>
                </a:lnTo>
                <a:lnTo>
                  <a:pt x="711073" y="143763"/>
                </a:lnTo>
                <a:lnTo>
                  <a:pt x="815339" y="97027"/>
                </a:lnTo>
                <a:lnTo>
                  <a:pt x="799846" y="62356"/>
                </a:lnTo>
                <a:close/>
              </a:path>
              <a:path w="954404" h="447039">
                <a:moveTo>
                  <a:pt x="660780" y="124586"/>
                </a:moveTo>
                <a:lnTo>
                  <a:pt x="556387" y="171322"/>
                </a:lnTo>
                <a:lnTo>
                  <a:pt x="572008" y="206120"/>
                </a:lnTo>
                <a:lnTo>
                  <a:pt x="676275" y="159384"/>
                </a:lnTo>
                <a:lnTo>
                  <a:pt x="660780" y="124586"/>
                </a:lnTo>
                <a:close/>
              </a:path>
              <a:path w="954404" h="447039">
                <a:moveTo>
                  <a:pt x="521588" y="186944"/>
                </a:moveTo>
                <a:lnTo>
                  <a:pt x="417322" y="233679"/>
                </a:lnTo>
                <a:lnTo>
                  <a:pt x="432942" y="268477"/>
                </a:lnTo>
                <a:lnTo>
                  <a:pt x="537210" y="221741"/>
                </a:lnTo>
                <a:lnTo>
                  <a:pt x="521588" y="186944"/>
                </a:lnTo>
                <a:close/>
              </a:path>
              <a:path w="954404" h="447039">
                <a:moveTo>
                  <a:pt x="382524" y="249173"/>
                </a:moveTo>
                <a:lnTo>
                  <a:pt x="278257" y="295909"/>
                </a:lnTo>
                <a:lnTo>
                  <a:pt x="293877" y="330707"/>
                </a:lnTo>
                <a:lnTo>
                  <a:pt x="398145" y="283971"/>
                </a:lnTo>
                <a:lnTo>
                  <a:pt x="382524" y="249173"/>
                </a:lnTo>
                <a:close/>
              </a:path>
              <a:path w="954404" h="447039">
                <a:moveTo>
                  <a:pt x="243459" y="311531"/>
                </a:moveTo>
                <a:lnTo>
                  <a:pt x="139191" y="358266"/>
                </a:lnTo>
                <a:lnTo>
                  <a:pt x="154686" y="393064"/>
                </a:lnTo>
                <a:lnTo>
                  <a:pt x="259079" y="346328"/>
                </a:lnTo>
                <a:lnTo>
                  <a:pt x="243459" y="311531"/>
                </a:lnTo>
                <a:close/>
              </a:path>
              <a:path w="954404" h="447039">
                <a:moveTo>
                  <a:pt x="80899" y="342645"/>
                </a:moveTo>
                <a:lnTo>
                  <a:pt x="0" y="441451"/>
                </a:lnTo>
                <a:lnTo>
                  <a:pt x="127635" y="446913"/>
                </a:lnTo>
                <a:lnTo>
                  <a:pt x="115566" y="419988"/>
                </a:lnTo>
                <a:lnTo>
                  <a:pt x="94741" y="419988"/>
                </a:lnTo>
                <a:lnTo>
                  <a:pt x="79121" y="385190"/>
                </a:lnTo>
                <a:lnTo>
                  <a:pt x="96487" y="377423"/>
                </a:lnTo>
                <a:lnTo>
                  <a:pt x="80899" y="342645"/>
                </a:lnTo>
                <a:close/>
              </a:path>
              <a:path w="954404" h="447039">
                <a:moveTo>
                  <a:pt x="96487" y="377423"/>
                </a:moveTo>
                <a:lnTo>
                  <a:pt x="79121" y="385190"/>
                </a:lnTo>
                <a:lnTo>
                  <a:pt x="94741" y="419988"/>
                </a:lnTo>
                <a:lnTo>
                  <a:pt x="112056" y="412158"/>
                </a:lnTo>
                <a:lnTo>
                  <a:pt x="96487" y="377423"/>
                </a:lnTo>
                <a:close/>
              </a:path>
              <a:path w="954404" h="447039">
                <a:moveTo>
                  <a:pt x="112056" y="412158"/>
                </a:moveTo>
                <a:lnTo>
                  <a:pt x="94741" y="419988"/>
                </a:lnTo>
                <a:lnTo>
                  <a:pt x="115566" y="419988"/>
                </a:lnTo>
                <a:lnTo>
                  <a:pt x="112056" y="412158"/>
                </a:lnTo>
                <a:close/>
              </a:path>
              <a:path w="954404" h="447039">
                <a:moveTo>
                  <a:pt x="104393" y="373888"/>
                </a:moveTo>
                <a:lnTo>
                  <a:pt x="96487" y="377423"/>
                </a:lnTo>
                <a:lnTo>
                  <a:pt x="112056" y="412158"/>
                </a:lnTo>
                <a:lnTo>
                  <a:pt x="120014" y="408558"/>
                </a:lnTo>
                <a:lnTo>
                  <a:pt x="104393" y="373888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3" name="object 43"/>
          <p:cNvSpPr/>
          <p:nvPr/>
        </p:nvSpPr>
        <p:spPr>
          <a:xfrm>
            <a:off x="5546512" y="3834130"/>
            <a:ext cx="1061156" cy="531283"/>
          </a:xfrm>
          <a:custGeom>
            <a:avLst/>
            <a:gdLst/>
            <a:ahLst/>
            <a:cxnLst/>
            <a:rect l="l" t="t" r="r" b="b"/>
            <a:pathLst>
              <a:path w="955039" h="478154">
                <a:moveTo>
                  <a:pt x="938402" y="0"/>
                </a:moveTo>
                <a:lnTo>
                  <a:pt x="835533" y="49910"/>
                </a:lnTo>
                <a:lnTo>
                  <a:pt x="852170" y="84200"/>
                </a:lnTo>
                <a:lnTo>
                  <a:pt x="955039" y="34289"/>
                </a:lnTo>
                <a:lnTo>
                  <a:pt x="938402" y="0"/>
                </a:lnTo>
                <a:close/>
              </a:path>
              <a:path w="955039" h="478154">
                <a:moveTo>
                  <a:pt x="801242" y="66547"/>
                </a:moveTo>
                <a:lnTo>
                  <a:pt x="698373" y="116331"/>
                </a:lnTo>
                <a:lnTo>
                  <a:pt x="715010" y="150621"/>
                </a:lnTo>
                <a:lnTo>
                  <a:pt x="817879" y="100837"/>
                </a:lnTo>
                <a:lnTo>
                  <a:pt x="801242" y="66547"/>
                </a:lnTo>
                <a:close/>
              </a:path>
              <a:path w="955039" h="478154">
                <a:moveTo>
                  <a:pt x="664083" y="132968"/>
                </a:moveTo>
                <a:lnTo>
                  <a:pt x="561213" y="182879"/>
                </a:lnTo>
                <a:lnTo>
                  <a:pt x="577850" y="217169"/>
                </a:lnTo>
                <a:lnTo>
                  <a:pt x="680720" y="167258"/>
                </a:lnTo>
                <a:lnTo>
                  <a:pt x="664083" y="132968"/>
                </a:lnTo>
                <a:close/>
              </a:path>
              <a:path w="955039" h="478154">
                <a:moveTo>
                  <a:pt x="526923" y="199516"/>
                </a:moveTo>
                <a:lnTo>
                  <a:pt x="424179" y="249300"/>
                </a:lnTo>
                <a:lnTo>
                  <a:pt x="440689" y="283590"/>
                </a:lnTo>
                <a:lnTo>
                  <a:pt x="543560" y="233806"/>
                </a:lnTo>
                <a:lnTo>
                  <a:pt x="526923" y="199516"/>
                </a:lnTo>
                <a:close/>
              </a:path>
              <a:path w="955039" h="478154">
                <a:moveTo>
                  <a:pt x="389889" y="265937"/>
                </a:moveTo>
                <a:lnTo>
                  <a:pt x="287020" y="315848"/>
                </a:lnTo>
                <a:lnTo>
                  <a:pt x="303657" y="350138"/>
                </a:lnTo>
                <a:lnTo>
                  <a:pt x="406400" y="300227"/>
                </a:lnTo>
                <a:lnTo>
                  <a:pt x="389889" y="265937"/>
                </a:lnTo>
                <a:close/>
              </a:path>
              <a:path w="955039" h="478154">
                <a:moveTo>
                  <a:pt x="252729" y="332485"/>
                </a:moveTo>
                <a:lnTo>
                  <a:pt x="149860" y="382269"/>
                </a:lnTo>
                <a:lnTo>
                  <a:pt x="166497" y="416559"/>
                </a:lnTo>
                <a:lnTo>
                  <a:pt x="269366" y="366775"/>
                </a:lnTo>
                <a:lnTo>
                  <a:pt x="252729" y="332485"/>
                </a:lnTo>
                <a:close/>
              </a:path>
              <a:path w="955039" h="478154">
                <a:moveTo>
                  <a:pt x="77850" y="374903"/>
                </a:moveTo>
                <a:lnTo>
                  <a:pt x="0" y="476122"/>
                </a:lnTo>
                <a:lnTo>
                  <a:pt x="127762" y="477646"/>
                </a:lnTo>
                <a:lnTo>
                  <a:pt x="115176" y="451738"/>
                </a:lnTo>
                <a:lnTo>
                  <a:pt x="93979" y="451738"/>
                </a:lnTo>
                <a:lnTo>
                  <a:pt x="77342" y="417448"/>
                </a:lnTo>
                <a:lnTo>
                  <a:pt x="94480" y="409136"/>
                </a:lnTo>
                <a:lnTo>
                  <a:pt x="77850" y="374903"/>
                </a:lnTo>
                <a:close/>
              </a:path>
              <a:path w="955039" h="478154">
                <a:moveTo>
                  <a:pt x="94480" y="409136"/>
                </a:moveTo>
                <a:lnTo>
                  <a:pt x="77342" y="417448"/>
                </a:lnTo>
                <a:lnTo>
                  <a:pt x="93979" y="451738"/>
                </a:lnTo>
                <a:lnTo>
                  <a:pt x="111134" y="443418"/>
                </a:lnTo>
                <a:lnTo>
                  <a:pt x="94480" y="409136"/>
                </a:lnTo>
                <a:close/>
              </a:path>
              <a:path w="955039" h="478154">
                <a:moveTo>
                  <a:pt x="111134" y="443418"/>
                </a:moveTo>
                <a:lnTo>
                  <a:pt x="93979" y="451738"/>
                </a:lnTo>
                <a:lnTo>
                  <a:pt x="115176" y="451738"/>
                </a:lnTo>
                <a:lnTo>
                  <a:pt x="111134" y="443418"/>
                </a:lnTo>
                <a:close/>
              </a:path>
              <a:path w="955039" h="478154">
                <a:moveTo>
                  <a:pt x="115570" y="398906"/>
                </a:moveTo>
                <a:lnTo>
                  <a:pt x="94480" y="409136"/>
                </a:lnTo>
                <a:lnTo>
                  <a:pt x="111134" y="443418"/>
                </a:lnTo>
                <a:lnTo>
                  <a:pt x="132207" y="433196"/>
                </a:lnTo>
                <a:lnTo>
                  <a:pt x="115570" y="3989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44"/>
          <p:cNvSpPr txBox="1"/>
          <p:nvPr/>
        </p:nvSpPr>
        <p:spPr>
          <a:xfrm>
            <a:off x="3902569" y="6288137"/>
            <a:ext cx="501579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pages data migrated to </a:t>
            </a:r>
            <a:r>
              <a:rPr sz="2000" spc="-127" dirty="0">
                <a:latin typeface="Trebuchet MS"/>
                <a:cs typeface="Trebuchet MS"/>
              </a:rPr>
              <a:t>A’s </a:t>
            </a:r>
            <a:r>
              <a:rPr sz="2000" spc="-6" dirty="0">
                <a:latin typeface="Trebuchet MS"/>
                <a:cs typeface="Trebuchet MS"/>
              </a:rPr>
              <a:t>physical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7">
                <a:extLst>
                  <a:ext uri="{FF2B5EF4-FFF2-40B4-BE49-F238E27FC236}">
                    <a16:creationId xmlns:a16="http://schemas.microsoft.com/office/drawing/2014/main" id="{505D6708-FEC6-4F11-8FB7-7155094EA490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8" name="object 7">
                <a:extLst>
                  <a:ext uri="{FF2B5EF4-FFF2-40B4-BE49-F238E27FC236}">
                    <a16:creationId xmlns:a16="http://schemas.microsoft.com/office/drawing/2014/main" id="{505D6708-FEC6-4F11-8FB7-7155094E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20154696">
            <a:off x="5468146" y="4049949"/>
            <a:ext cx="13610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spc="-6" dirty="0">
                <a:latin typeface="Arial"/>
                <a:cs typeface="Arial"/>
              </a:rPr>
              <a:t>migration</a:t>
            </a:r>
          </a:p>
          <a:p>
            <a:pPr algn="ctr"/>
            <a:r>
              <a:rPr lang="en-US" sz="1050" spc="-6" dirty="0">
                <a:latin typeface="Arial"/>
                <a:cs typeface="Arial"/>
              </a:rPr>
              <a:t>(runtime managed)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7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6826" y="3583403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6826" y="510736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6827" y="3583515"/>
            <a:ext cx="1557161" cy="404670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6827" y="5107375"/>
            <a:ext cx="1557161" cy="404670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406091" y="3107901"/>
          <a:ext cx="1556456" cy="203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 txBox="1"/>
          <p:nvPr/>
        </p:nvSpPr>
        <p:spPr>
          <a:xfrm>
            <a:off x="386870" y="3904544"/>
            <a:ext cx="1545167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4111" marR="5644" indent="177798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 1 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1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 txBox="1"/>
          <p:nvPr/>
        </p:nvSpPr>
        <p:spPr>
          <a:xfrm>
            <a:off x="386870" y="5470257"/>
            <a:ext cx="15451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0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</a:p>
        </p:txBody>
      </p:sp>
      <p:sp>
        <p:nvSpPr>
          <p:cNvPr id="36" name="object 36"/>
          <p:cNvSpPr/>
          <p:nvPr/>
        </p:nvSpPr>
        <p:spPr>
          <a:xfrm>
            <a:off x="3527495" y="3814797"/>
            <a:ext cx="969433" cy="127000"/>
          </a:xfrm>
          <a:custGeom>
            <a:avLst/>
            <a:gdLst/>
            <a:ahLst/>
            <a:cxnLst/>
            <a:rect l="l" t="t" r="r" b="b"/>
            <a:pathLst>
              <a:path w="872489" h="114300">
                <a:moveTo>
                  <a:pt x="759968" y="0"/>
                </a:moveTo>
                <a:lnTo>
                  <a:pt x="758823" y="38165"/>
                </a:lnTo>
                <a:lnTo>
                  <a:pt x="777875" y="38734"/>
                </a:lnTo>
                <a:lnTo>
                  <a:pt x="776732" y="76834"/>
                </a:lnTo>
                <a:lnTo>
                  <a:pt x="757662" y="76834"/>
                </a:lnTo>
                <a:lnTo>
                  <a:pt x="756539" y="114299"/>
                </a:lnTo>
                <a:lnTo>
                  <a:pt x="837403" y="76834"/>
                </a:lnTo>
                <a:lnTo>
                  <a:pt x="776732" y="76834"/>
                </a:lnTo>
                <a:lnTo>
                  <a:pt x="757680" y="76264"/>
                </a:lnTo>
                <a:lnTo>
                  <a:pt x="838633" y="76264"/>
                </a:lnTo>
                <a:lnTo>
                  <a:pt x="872490" y="60578"/>
                </a:lnTo>
                <a:lnTo>
                  <a:pt x="759968" y="0"/>
                </a:lnTo>
                <a:close/>
              </a:path>
              <a:path w="872489" h="114300">
                <a:moveTo>
                  <a:pt x="758823" y="38165"/>
                </a:moveTo>
                <a:lnTo>
                  <a:pt x="757680" y="76264"/>
                </a:lnTo>
                <a:lnTo>
                  <a:pt x="776732" y="76834"/>
                </a:lnTo>
                <a:lnTo>
                  <a:pt x="777875" y="38734"/>
                </a:lnTo>
                <a:lnTo>
                  <a:pt x="758823" y="38165"/>
                </a:lnTo>
                <a:close/>
              </a:path>
              <a:path w="872489" h="114300">
                <a:moveTo>
                  <a:pt x="1016" y="15493"/>
                </a:moveTo>
                <a:lnTo>
                  <a:pt x="0" y="53593"/>
                </a:lnTo>
                <a:lnTo>
                  <a:pt x="757680" y="76264"/>
                </a:lnTo>
                <a:lnTo>
                  <a:pt x="758823" y="38165"/>
                </a:lnTo>
                <a:lnTo>
                  <a:pt x="1016" y="15493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3513244" y="4362873"/>
            <a:ext cx="984250" cy="967317"/>
          </a:xfrm>
          <a:custGeom>
            <a:avLst/>
            <a:gdLst/>
            <a:ahLst/>
            <a:cxnLst/>
            <a:rect l="l" t="t" r="r" b="b"/>
            <a:pathLst>
              <a:path w="885825" h="870585">
                <a:moveTo>
                  <a:pt x="790478" y="66535"/>
                </a:moveTo>
                <a:lnTo>
                  <a:pt x="0" y="843279"/>
                </a:lnTo>
                <a:lnTo>
                  <a:pt x="26669" y="870457"/>
                </a:lnTo>
                <a:lnTo>
                  <a:pt x="817231" y="93755"/>
                </a:lnTo>
                <a:lnTo>
                  <a:pt x="790478" y="66535"/>
                </a:lnTo>
                <a:close/>
              </a:path>
              <a:path w="885825" h="870585">
                <a:moveTo>
                  <a:pt x="867094" y="53212"/>
                </a:moveTo>
                <a:lnTo>
                  <a:pt x="804036" y="53212"/>
                </a:lnTo>
                <a:lnTo>
                  <a:pt x="830833" y="80390"/>
                </a:lnTo>
                <a:lnTo>
                  <a:pt x="817231" y="93755"/>
                </a:lnTo>
                <a:lnTo>
                  <a:pt x="843915" y="120903"/>
                </a:lnTo>
                <a:lnTo>
                  <a:pt x="867094" y="53212"/>
                </a:lnTo>
                <a:close/>
              </a:path>
              <a:path w="885825" h="870585">
                <a:moveTo>
                  <a:pt x="804036" y="53212"/>
                </a:moveTo>
                <a:lnTo>
                  <a:pt x="790478" y="66535"/>
                </a:lnTo>
                <a:lnTo>
                  <a:pt x="817231" y="93755"/>
                </a:lnTo>
                <a:lnTo>
                  <a:pt x="830833" y="80390"/>
                </a:lnTo>
                <a:lnTo>
                  <a:pt x="804036" y="53212"/>
                </a:lnTo>
                <a:close/>
              </a:path>
              <a:path w="885825" h="870585">
                <a:moveTo>
                  <a:pt x="885317" y="0"/>
                </a:moveTo>
                <a:lnTo>
                  <a:pt x="763778" y="39369"/>
                </a:lnTo>
                <a:lnTo>
                  <a:pt x="790478" y="66535"/>
                </a:lnTo>
                <a:lnTo>
                  <a:pt x="804036" y="53212"/>
                </a:lnTo>
                <a:lnTo>
                  <a:pt x="867094" y="53212"/>
                </a:lnTo>
                <a:lnTo>
                  <a:pt x="88531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7">
                <a:extLst>
                  <a:ext uri="{FF2B5EF4-FFF2-40B4-BE49-F238E27FC236}">
                    <a16:creationId xmlns:a16="http://schemas.microsoft.com/office/drawing/2014/main" id="{A7B78DF5-D9F6-4EC3-8724-3771CE8D98D3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1" name="object 7">
                <a:extLst>
                  <a:ext uri="{FF2B5EF4-FFF2-40B4-BE49-F238E27FC236}">
                    <a16:creationId xmlns:a16="http://schemas.microsoft.com/office/drawing/2014/main" id="{A7B78DF5-D9F6-4EC3-8724-3771CE8D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4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523120" y="3904404"/>
            <a:ext cx="1000478" cy="1022350"/>
          </a:xfrm>
          <a:custGeom>
            <a:avLst/>
            <a:gdLst/>
            <a:ahLst/>
            <a:cxnLst/>
            <a:rect l="l" t="t" r="r" b="b"/>
            <a:pathLst>
              <a:path w="900429" h="920114">
                <a:moveTo>
                  <a:pt x="806892" y="851304"/>
                </a:moveTo>
                <a:lnTo>
                  <a:pt x="779653" y="877951"/>
                </a:lnTo>
                <a:lnTo>
                  <a:pt x="900430" y="919734"/>
                </a:lnTo>
                <a:lnTo>
                  <a:pt x="882791" y="864869"/>
                </a:lnTo>
                <a:lnTo>
                  <a:pt x="820166" y="864869"/>
                </a:lnTo>
                <a:lnTo>
                  <a:pt x="806892" y="851304"/>
                </a:lnTo>
                <a:close/>
              </a:path>
              <a:path w="900429" h="920114">
                <a:moveTo>
                  <a:pt x="834049" y="824738"/>
                </a:moveTo>
                <a:lnTo>
                  <a:pt x="806892" y="851304"/>
                </a:lnTo>
                <a:lnTo>
                  <a:pt x="820166" y="864869"/>
                </a:lnTo>
                <a:lnTo>
                  <a:pt x="847344" y="838326"/>
                </a:lnTo>
                <a:lnTo>
                  <a:pt x="834049" y="824738"/>
                </a:lnTo>
                <a:close/>
              </a:path>
              <a:path w="900429" h="920114">
                <a:moveTo>
                  <a:pt x="861314" y="798068"/>
                </a:moveTo>
                <a:lnTo>
                  <a:pt x="834049" y="824738"/>
                </a:lnTo>
                <a:lnTo>
                  <a:pt x="847344" y="838326"/>
                </a:lnTo>
                <a:lnTo>
                  <a:pt x="820166" y="864869"/>
                </a:lnTo>
                <a:lnTo>
                  <a:pt x="882791" y="864869"/>
                </a:lnTo>
                <a:lnTo>
                  <a:pt x="861314" y="798068"/>
                </a:lnTo>
                <a:close/>
              </a:path>
              <a:path w="900429" h="920114">
                <a:moveTo>
                  <a:pt x="27178" y="0"/>
                </a:moveTo>
                <a:lnTo>
                  <a:pt x="0" y="26669"/>
                </a:lnTo>
                <a:lnTo>
                  <a:pt x="806892" y="851304"/>
                </a:lnTo>
                <a:lnTo>
                  <a:pt x="834049" y="824738"/>
                </a:lnTo>
                <a:lnTo>
                  <a:pt x="2717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0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spc="-10" dirty="0" smtClean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8235" y="3875192"/>
            <a:ext cx="972961" cy="976489"/>
          </a:xfrm>
          <a:custGeom>
            <a:avLst/>
            <a:gdLst/>
            <a:ahLst/>
            <a:cxnLst/>
            <a:rect l="l" t="t" r="r" b="b"/>
            <a:pathLst>
              <a:path w="875664" h="878839">
                <a:moveTo>
                  <a:pt x="80645" y="770508"/>
                </a:moveTo>
                <a:lnTo>
                  <a:pt x="0" y="851534"/>
                </a:lnTo>
                <a:lnTo>
                  <a:pt x="26924" y="878458"/>
                </a:lnTo>
                <a:lnTo>
                  <a:pt x="107568" y="797432"/>
                </a:lnTo>
                <a:lnTo>
                  <a:pt x="80645" y="770508"/>
                </a:lnTo>
                <a:close/>
              </a:path>
              <a:path w="875664" h="878839">
                <a:moveTo>
                  <a:pt x="188213" y="662558"/>
                </a:moveTo>
                <a:lnTo>
                  <a:pt x="107568" y="743584"/>
                </a:lnTo>
                <a:lnTo>
                  <a:pt x="134492" y="770508"/>
                </a:lnTo>
                <a:lnTo>
                  <a:pt x="215137" y="689482"/>
                </a:lnTo>
                <a:lnTo>
                  <a:pt x="188213" y="662558"/>
                </a:lnTo>
                <a:close/>
              </a:path>
              <a:path w="875664" h="878839">
                <a:moveTo>
                  <a:pt x="295783" y="554608"/>
                </a:moveTo>
                <a:lnTo>
                  <a:pt x="215137" y="635634"/>
                </a:lnTo>
                <a:lnTo>
                  <a:pt x="242062" y="662432"/>
                </a:lnTo>
                <a:lnTo>
                  <a:pt x="322707" y="581532"/>
                </a:lnTo>
                <a:lnTo>
                  <a:pt x="295783" y="554608"/>
                </a:lnTo>
                <a:close/>
              </a:path>
              <a:path w="875664" h="878839">
                <a:moveTo>
                  <a:pt x="403351" y="446658"/>
                </a:moveTo>
                <a:lnTo>
                  <a:pt x="322579" y="527684"/>
                </a:lnTo>
                <a:lnTo>
                  <a:pt x="349630" y="554482"/>
                </a:lnTo>
                <a:lnTo>
                  <a:pt x="430275" y="473582"/>
                </a:lnTo>
                <a:lnTo>
                  <a:pt x="403351" y="446658"/>
                </a:lnTo>
                <a:close/>
              </a:path>
              <a:path w="875664" h="878839">
                <a:moveTo>
                  <a:pt x="510921" y="338708"/>
                </a:moveTo>
                <a:lnTo>
                  <a:pt x="430149" y="419607"/>
                </a:lnTo>
                <a:lnTo>
                  <a:pt x="457200" y="446531"/>
                </a:lnTo>
                <a:lnTo>
                  <a:pt x="537845" y="365632"/>
                </a:lnTo>
                <a:lnTo>
                  <a:pt x="510921" y="338708"/>
                </a:lnTo>
                <a:close/>
              </a:path>
              <a:path w="875664" h="878839">
                <a:moveTo>
                  <a:pt x="618363" y="230758"/>
                </a:moveTo>
                <a:lnTo>
                  <a:pt x="537717" y="311657"/>
                </a:lnTo>
                <a:lnTo>
                  <a:pt x="564768" y="338581"/>
                </a:lnTo>
                <a:lnTo>
                  <a:pt x="645413" y="257556"/>
                </a:lnTo>
                <a:lnTo>
                  <a:pt x="618363" y="230758"/>
                </a:lnTo>
                <a:close/>
              </a:path>
              <a:path w="875664" h="878839">
                <a:moveTo>
                  <a:pt x="725932" y="122808"/>
                </a:moveTo>
                <a:lnTo>
                  <a:pt x="645287" y="203707"/>
                </a:lnTo>
                <a:lnTo>
                  <a:pt x="672338" y="230631"/>
                </a:lnTo>
                <a:lnTo>
                  <a:pt x="752983" y="149606"/>
                </a:lnTo>
                <a:lnTo>
                  <a:pt x="725932" y="122808"/>
                </a:lnTo>
                <a:close/>
              </a:path>
              <a:path w="875664" h="878839">
                <a:moveTo>
                  <a:pt x="780963" y="67478"/>
                </a:moveTo>
                <a:lnTo>
                  <a:pt x="752855" y="95757"/>
                </a:lnTo>
                <a:lnTo>
                  <a:pt x="779907" y="122681"/>
                </a:lnTo>
                <a:lnTo>
                  <a:pt x="808015" y="94402"/>
                </a:lnTo>
                <a:lnTo>
                  <a:pt x="780963" y="67478"/>
                </a:lnTo>
                <a:close/>
              </a:path>
              <a:path w="875664" h="878839">
                <a:moveTo>
                  <a:pt x="857297" y="53975"/>
                </a:moveTo>
                <a:lnTo>
                  <a:pt x="794385" y="53975"/>
                </a:lnTo>
                <a:lnTo>
                  <a:pt x="821436" y="80899"/>
                </a:lnTo>
                <a:lnTo>
                  <a:pt x="808015" y="94402"/>
                </a:lnTo>
                <a:lnTo>
                  <a:pt x="835025" y="121284"/>
                </a:lnTo>
                <a:lnTo>
                  <a:pt x="857297" y="53975"/>
                </a:lnTo>
                <a:close/>
              </a:path>
              <a:path w="875664" h="878839">
                <a:moveTo>
                  <a:pt x="794385" y="53975"/>
                </a:moveTo>
                <a:lnTo>
                  <a:pt x="780963" y="67478"/>
                </a:lnTo>
                <a:lnTo>
                  <a:pt x="808015" y="94402"/>
                </a:lnTo>
                <a:lnTo>
                  <a:pt x="821436" y="80899"/>
                </a:lnTo>
                <a:lnTo>
                  <a:pt x="794385" y="53975"/>
                </a:lnTo>
                <a:close/>
              </a:path>
              <a:path w="875664" h="878839">
                <a:moveTo>
                  <a:pt x="875157" y="0"/>
                </a:moveTo>
                <a:lnTo>
                  <a:pt x="753999" y="40639"/>
                </a:lnTo>
                <a:lnTo>
                  <a:pt x="780963" y="67478"/>
                </a:lnTo>
                <a:lnTo>
                  <a:pt x="794385" y="53975"/>
                </a:lnTo>
                <a:lnTo>
                  <a:pt x="857297" y="53975"/>
                </a:lnTo>
                <a:lnTo>
                  <a:pt x="8751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3644476" y="6288137"/>
            <a:ext cx="5529439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page4 unmapped from </a:t>
            </a:r>
            <a:r>
              <a:rPr sz="2000" spc="-127" dirty="0">
                <a:latin typeface="Trebuchet MS"/>
                <a:cs typeface="Trebuchet MS"/>
              </a:rPr>
              <a:t>A’s </a:t>
            </a:r>
            <a:r>
              <a:rPr sz="2000" spc="-6" dirty="0">
                <a:latin typeface="Trebuchet MS"/>
                <a:cs typeface="Trebuchet MS"/>
              </a:rPr>
              <a:t>memory and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migrated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F3A3DC22-E9A1-4F42-BBE0-F838DAA0BF3A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F3A3DC22-E9A1-4F42-BBE0-F838DAA0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7722447" y="3811692"/>
            <a:ext cx="989188" cy="127000"/>
          </a:xfrm>
          <a:custGeom>
            <a:avLst/>
            <a:gdLst/>
            <a:ahLst/>
            <a:cxnLst/>
            <a:rect l="l" t="t" r="r" b="b"/>
            <a:pathLst>
              <a:path w="890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902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90270" h="114300">
                <a:moveTo>
                  <a:pt x="890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0143" y="76200"/>
                </a:lnTo>
                <a:lnTo>
                  <a:pt x="89014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5654886" y="3418275"/>
            <a:ext cx="998361" cy="1519767"/>
          </a:xfrm>
          <a:custGeom>
            <a:avLst/>
            <a:gdLst/>
            <a:ahLst/>
            <a:cxnLst/>
            <a:rect l="l" t="t" r="r" b="b"/>
            <a:pathLst>
              <a:path w="898525" h="1367789">
                <a:moveTo>
                  <a:pt x="866139" y="0"/>
                </a:moveTo>
                <a:lnTo>
                  <a:pt x="803910" y="95884"/>
                </a:lnTo>
                <a:lnTo>
                  <a:pt x="835787" y="116585"/>
                </a:lnTo>
                <a:lnTo>
                  <a:pt x="898143" y="20827"/>
                </a:lnTo>
                <a:lnTo>
                  <a:pt x="866139" y="0"/>
                </a:lnTo>
                <a:close/>
              </a:path>
              <a:path w="898525" h="1367789">
                <a:moveTo>
                  <a:pt x="783081" y="127762"/>
                </a:moveTo>
                <a:lnTo>
                  <a:pt x="720725" y="223646"/>
                </a:lnTo>
                <a:lnTo>
                  <a:pt x="752728" y="244347"/>
                </a:lnTo>
                <a:lnTo>
                  <a:pt x="815086" y="148589"/>
                </a:lnTo>
                <a:lnTo>
                  <a:pt x="783081" y="127762"/>
                </a:lnTo>
                <a:close/>
              </a:path>
              <a:path w="898525" h="1367789">
                <a:moveTo>
                  <a:pt x="700024" y="255524"/>
                </a:moveTo>
                <a:lnTo>
                  <a:pt x="637666" y="351408"/>
                </a:lnTo>
                <a:lnTo>
                  <a:pt x="669671" y="372109"/>
                </a:lnTo>
                <a:lnTo>
                  <a:pt x="731901" y="276351"/>
                </a:lnTo>
                <a:lnTo>
                  <a:pt x="700024" y="255524"/>
                </a:lnTo>
                <a:close/>
              </a:path>
              <a:path w="898525" h="1367789">
                <a:moveTo>
                  <a:pt x="616965" y="383285"/>
                </a:moveTo>
                <a:lnTo>
                  <a:pt x="554609" y="479170"/>
                </a:lnTo>
                <a:lnTo>
                  <a:pt x="586613" y="499871"/>
                </a:lnTo>
                <a:lnTo>
                  <a:pt x="648842" y="404113"/>
                </a:lnTo>
                <a:lnTo>
                  <a:pt x="616965" y="383285"/>
                </a:lnTo>
                <a:close/>
              </a:path>
              <a:path w="898525" h="1367789">
                <a:moveTo>
                  <a:pt x="533907" y="511047"/>
                </a:moveTo>
                <a:lnTo>
                  <a:pt x="471550" y="606932"/>
                </a:lnTo>
                <a:lnTo>
                  <a:pt x="503554" y="627760"/>
                </a:lnTo>
                <a:lnTo>
                  <a:pt x="565785" y="531876"/>
                </a:lnTo>
                <a:lnTo>
                  <a:pt x="533907" y="511047"/>
                </a:lnTo>
                <a:close/>
              </a:path>
              <a:path w="898525" h="1367789">
                <a:moveTo>
                  <a:pt x="450850" y="638937"/>
                </a:moveTo>
                <a:lnTo>
                  <a:pt x="388492" y="734694"/>
                </a:lnTo>
                <a:lnTo>
                  <a:pt x="420497" y="755522"/>
                </a:lnTo>
                <a:lnTo>
                  <a:pt x="482726" y="659638"/>
                </a:lnTo>
                <a:lnTo>
                  <a:pt x="450850" y="638937"/>
                </a:lnTo>
                <a:close/>
              </a:path>
              <a:path w="898525" h="1367789">
                <a:moveTo>
                  <a:pt x="367791" y="766699"/>
                </a:moveTo>
                <a:lnTo>
                  <a:pt x="305435" y="862457"/>
                </a:lnTo>
                <a:lnTo>
                  <a:pt x="337438" y="883284"/>
                </a:lnTo>
                <a:lnTo>
                  <a:pt x="399668" y="787400"/>
                </a:lnTo>
                <a:lnTo>
                  <a:pt x="367791" y="766699"/>
                </a:lnTo>
                <a:close/>
              </a:path>
              <a:path w="898525" h="1367789">
                <a:moveTo>
                  <a:pt x="284606" y="894460"/>
                </a:moveTo>
                <a:lnTo>
                  <a:pt x="222376" y="990219"/>
                </a:lnTo>
                <a:lnTo>
                  <a:pt x="254253" y="1011046"/>
                </a:lnTo>
                <a:lnTo>
                  <a:pt x="316611" y="915162"/>
                </a:lnTo>
                <a:lnTo>
                  <a:pt x="284606" y="894460"/>
                </a:lnTo>
                <a:close/>
              </a:path>
              <a:path w="898525" h="1367789">
                <a:moveTo>
                  <a:pt x="201549" y="1022222"/>
                </a:moveTo>
                <a:lnTo>
                  <a:pt x="139318" y="1117981"/>
                </a:lnTo>
                <a:lnTo>
                  <a:pt x="171196" y="1138808"/>
                </a:lnTo>
                <a:lnTo>
                  <a:pt x="233552" y="1042924"/>
                </a:lnTo>
                <a:lnTo>
                  <a:pt x="201549" y="1022222"/>
                </a:lnTo>
                <a:close/>
              </a:path>
              <a:path w="898525" h="1367789">
                <a:moveTo>
                  <a:pt x="14350" y="1240282"/>
                </a:moveTo>
                <a:lnTo>
                  <a:pt x="0" y="1367282"/>
                </a:lnTo>
                <a:lnTo>
                  <a:pt x="110236" y="1302512"/>
                </a:lnTo>
                <a:lnTo>
                  <a:pt x="14350" y="1240282"/>
                </a:lnTo>
                <a:close/>
              </a:path>
              <a:path w="898525" h="1367789">
                <a:moveTo>
                  <a:pt x="118490" y="1149984"/>
                </a:moveTo>
                <a:lnTo>
                  <a:pt x="56261" y="1245743"/>
                </a:lnTo>
                <a:lnTo>
                  <a:pt x="88137" y="1266570"/>
                </a:lnTo>
                <a:lnTo>
                  <a:pt x="150494" y="1170685"/>
                </a:lnTo>
                <a:lnTo>
                  <a:pt x="118490" y="114998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566024" y="5470257"/>
            <a:ext cx="9622367" cy="1155587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  <a:p>
            <a:pPr marL="2077840">
              <a:spcBef>
                <a:spcPts val="1878"/>
              </a:spcBef>
            </a:pPr>
            <a:r>
              <a:rPr sz="2000" spc="-6" dirty="0">
                <a:latin typeface="Trebuchet MS"/>
                <a:cs typeface="Trebuchet MS"/>
              </a:rPr>
              <a:t>page4 mapped in </a:t>
            </a:r>
            <a:r>
              <a:rPr sz="2000" spc="-44" dirty="0">
                <a:latin typeface="Trebuchet MS"/>
                <a:cs typeface="Trebuchet MS"/>
              </a:rPr>
              <a:t>B’s </a:t>
            </a:r>
            <a:r>
              <a:rPr sz="2000" spc="-39" dirty="0">
                <a:latin typeface="Trebuchet MS"/>
                <a:cs typeface="Trebuchet MS"/>
              </a:rPr>
              <a:t>memory, </a:t>
            </a:r>
            <a:r>
              <a:rPr sz="2000" spc="-6" dirty="0">
                <a:latin typeface="Trebuchet MS"/>
                <a:cs typeface="Trebuchet MS"/>
              </a:rPr>
              <a:t>page5 unmapped and migrated to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2E52C785-C2D7-4E32-9F96-92CB996D03A8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2E52C785-C2D7-4E32-9F96-92CB996D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8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386870" y="5470257"/>
            <a:ext cx="15451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0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</a:p>
        </p:txBody>
      </p:sp>
      <p:sp>
        <p:nvSpPr>
          <p:cNvPr id="28" name="object 28"/>
          <p:cNvSpPr/>
          <p:nvPr/>
        </p:nvSpPr>
        <p:spPr>
          <a:xfrm>
            <a:off x="7722447" y="3811692"/>
            <a:ext cx="989188" cy="127000"/>
          </a:xfrm>
          <a:custGeom>
            <a:avLst/>
            <a:gdLst/>
            <a:ahLst/>
            <a:cxnLst/>
            <a:rect l="l" t="t" r="r" b="b"/>
            <a:pathLst>
              <a:path w="890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902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90270" h="114300">
                <a:moveTo>
                  <a:pt x="890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0143" y="76200"/>
                </a:lnTo>
                <a:lnTo>
                  <a:pt x="89014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3528342" y="4925059"/>
            <a:ext cx="954617" cy="512939"/>
          </a:xfrm>
          <a:custGeom>
            <a:avLst/>
            <a:gdLst/>
            <a:ahLst/>
            <a:cxnLst/>
            <a:rect l="l" t="t" r="r" b="b"/>
            <a:pathLst>
              <a:path w="859154" h="461645">
                <a:moveTo>
                  <a:pt x="748693" y="36122"/>
                </a:moveTo>
                <a:lnTo>
                  <a:pt x="0" y="427609"/>
                </a:lnTo>
                <a:lnTo>
                  <a:pt x="17780" y="461391"/>
                </a:lnTo>
                <a:lnTo>
                  <a:pt x="766346" y="69905"/>
                </a:lnTo>
                <a:lnTo>
                  <a:pt x="748693" y="36122"/>
                </a:lnTo>
                <a:close/>
              </a:path>
              <a:path w="859154" h="461645">
                <a:moveTo>
                  <a:pt x="839064" y="27305"/>
                </a:moveTo>
                <a:lnTo>
                  <a:pt x="765556" y="27305"/>
                </a:lnTo>
                <a:lnTo>
                  <a:pt x="783208" y="61087"/>
                </a:lnTo>
                <a:lnTo>
                  <a:pt x="766346" y="69905"/>
                </a:lnTo>
                <a:lnTo>
                  <a:pt x="783970" y="103632"/>
                </a:lnTo>
                <a:lnTo>
                  <a:pt x="839064" y="27305"/>
                </a:lnTo>
                <a:close/>
              </a:path>
              <a:path w="859154" h="461645">
                <a:moveTo>
                  <a:pt x="765556" y="27305"/>
                </a:moveTo>
                <a:lnTo>
                  <a:pt x="748693" y="36122"/>
                </a:lnTo>
                <a:lnTo>
                  <a:pt x="766346" y="69905"/>
                </a:lnTo>
                <a:lnTo>
                  <a:pt x="783208" y="61087"/>
                </a:lnTo>
                <a:lnTo>
                  <a:pt x="765556" y="27305"/>
                </a:lnTo>
                <a:close/>
              </a:path>
              <a:path w="859154" h="461645">
                <a:moveTo>
                  <a:pt x="858774" y="0"/>
                </a:moveTo>
                <a:lnTo>
                  <a:pt x="731012" y="2286"/>
                </a:lnTo>
                <a:lnTo>
                  <a:pt x="748693" y="36122"/>
                </a:lnTo>
                <a:lnTo>
                  <a:pt x="765556" y="27305"/>
                </a:lnTo>
                <a:lnTo>
                  <a:pt x="839064" y="27305"/>
                </a:lnTo>
                <a:lnTo>
                  <a:pt x="85877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75DA9AD9-32AB-4A9E-BB15-7931583FCAEF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75DA9AD9-32AB-4A9E-BB15-7931583F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theme of today’s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344" y="1479179"/>
            <a:ext cx="11960872" cy="4933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Helpful to not think of the physical memory as one contiguous thing</a:t>
            </a:r>
          </a:p>
          <a:p>
            <a:endParaRPr lang="en-US" dirty="0"/>
          </a:p>
          <a:p>
            <a:r>
              <a:rPr lang="en-US" dirty="0"/>
              <a:t>Rather, an amalgamation of bits and </a:t>
            </a:r>
            <a:r>
              <a:rPr lang="en-US" dirty="0" smtClean="0"/>
              <a:t>pieces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way to look at it: regard it as a “pool of physical memory”</a:t>
            </a:r>
          </a:p>
          <a:p>
            <a:endParaRPr lang="en-US" dirty="0"/>
          </a:p>
          <a:p>
            <a:r>
              <a:rPr lang="en-US" dirty="0"/>
              <a:t>Why: today the pool of physical memory includes the memory of the GPU[s]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3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B124-A27A-4E37-B270-91A0DA9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level of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939C-51DB-41EC-94BE-458BA6AE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is most mature in UM support</a:t>
            </a:r>
          </a:p>
          <a:p>
            <a:pPr lvl="1"/>
            <a:r>
              <a:rPr lang="en-US" dirty="0"/>
              <a:t>E.g.: additional Unified Memory features on Linux (only)</a:t>
            </a:r>
          </a:p>
          <a:p>
            <a:pPr lvl="2"/>
            <a:r>
              <a:rPr lang="en-US" dirty="0"/>
              <a:t>On-demand page migration</a:t>
            </a:r>
          </a:p>
          <a:p>
            <a:pPr lvl="2"/>
            <a:r>
              <a:rPr lang="en-US" dirty="0"/>
              <a:t>GPU memory oversubscription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and </a:t>
            </a:r>
            <a:r>
              <a:rPr lang="en-US" dirty="0" err="1"/>
              <a:t>MacOS</a:t>
            </a:r>
            <a:r>
              <a:rPr lang="en-US" dirty="0"/>
              <a:t> support UM but not have the two features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15109-2F5B-43A7-809E-A45DF1F8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623"/>
            <a:ext cx="12192000" cy="6386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Unified Memory platforms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object 6"/>
              <p:cNvGraphicFramePr>
                <a:graphicFrameLocks noGrp="1"/>
              </p:cNvGraphicFramePr>
              <p:nvPr/>
            </p:nvGraphicFramePr>
            <p:xfrm>
              <a:off x="836799" y="1133963"/>
              <a:ext cx="10758311" cy="48018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10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5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32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895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39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7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KEPLER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30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PASCAL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6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VOLTA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406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x86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40029" marR="233045" indent="5715" algn="ctr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080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194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60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20" dirty="0">
                              <a:latin typeface="Trebuchet MS"/>
                              <a:cs typeface="Trebuchet MS"/>
                            </a:rPr>
                            <a:t>Power</a:t>
                          </a:r>
                          <a:r>
                            <a:rPr lang="en-US" sz="2000" b="1" spc="-20" dirty="0">
                              <a:latin typeface="Trebuchet MS"/>
                              <a:cs typeface="Trebuchet MS"/>
                            </a:rPr>
                            <a:t> 9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1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60350" marR="189865" indent="-38100" algn="ctr">
                            <a:lnSpc>
                              <a:spcPct val="100000"/>
                            </a:lnSpc>
                            <a:spcBef>
                              <a:spcPts val="27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pc="-5" smtClean="0">
                                  <a:latin typeface="Cambria Math" panose="02040503050406030204" pitchFamily="18" charset="0"/>
                                  <a:cs typeface="Trebuchet MS"/>
                                </a:rPr>
                                <m:t>≈</m:t>
                              </m:r>
                            </m:oMath>
                          </a14:m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80GB/s CPU-GPU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BW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388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22885" algn="ctr">
                            <a:lnSpc>
                              <a:spcPct val="100000"/>
                            </a:lnSpc>
                            <a:spcBef>
                              <a:spcPts val="400"/>
                            </a:spcBef>
                          </a:pP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lang="en-US"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lang="en-US" sz="1800" dirty="0">
                            <a:latin typeface="Trebuchet MS"/>
                            <a:cs typeface="Trebuchet MS"/>
                          </a:endParaRPr>
                        </a:p>
                        <a:p>
                          <a:pPr marL="139065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pc="-5" smtClean="0">
                                  <a:latin typeface="Cambria Math" panose="02040503050406030204" pitchFamily="18" charset="0"/>
                                  <a:cs typeface="Trebuchet MS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150GB/s CPU-GPU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BW</a:t>
                          </a:r>
                          <a:endParaRPr lang="en-US" sz="1800" dirty="0">
                            <a:latin typeface="Trebuchet MS"/>
                            <a:cs typeface="Trebuchet MS"/>
                          </a:endParaRPr>
                        </a:p>
                        <a:p>
                          <a:pPr marL="489584" marR="481330" algn="ctr">
                            <a:lnSpc>
                              <a:spcPct val="100000"/>
                            </a:lnSpc>
                          </a:pP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r>
                            <a:rPr lang="en-US" sz="1800" spc="-7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counters 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HW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coherency  </a:t>
                          </a:r>
                          <a:r>
                            <a:rPr lang="en-US" sz="1800" spc="-60" dirty="0">
                              <a:latin typeface="Trebuchet MS"/>
                              <a:cs typeface="Trebuchet MS"/>
                            </a:rPr>
                            <a:t>ATS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support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6444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3927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Windows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4012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MacOS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3998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60" dirty="0">
                              <a:latin typeface="Trebuchet MS"/>
                              <a:cs typeface="Trebuchet MS"/>
                            </a:rPr>
                            <a:t>Tegra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497455" marR="2488565" algn="ctr">
                            <a:lnSpc>
                              <a:spcPct val="100000"/>
                            </a:lnSpc>
                            <a:spcBef>
                              <a:spcPts val="39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Cached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on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CPU and </a:t>
                          </a:r>
                          <a:r>
                            <a:rPr sz="1800" spc="-10" dirty="0" err="1">
                              <a:latin typeface="Trebuchet MS"/>
                              <a:cs typeface="Trebuchet MS"/>
                            </a:rPr>
                            <a:t>iGPU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 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10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 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5033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object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019238"/>
                  </p:ext>
                </p:extLst>
              </p:nvPr>
            </p:nvGraphicFramePr>
            <p:xfrm>
              <a:off x="836799" y="1133963"/>
              <a:ext cx="10758311" cy="48018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10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5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32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895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39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7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KEPLER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30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PASCAL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6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VOLTA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406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x86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40029" marR="233045" indent="5715" algn="ctr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r>
                            <a:rPr sz="1800" spc="-5" dirty="0" smtClean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080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194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605"/>
                            </a:spcBef>
                          </a:pPr>
                          <a:r>
                            <a:rPr sz="2000" b="1" dirty="0" smtClean="0">
                              <a:latin typeface="Trebuchet MS"/>
                              <a:cs typeface="Trebuchet MS"/>
                            </a:rPr>
                            <a:t>Linux </a:t>
                          </a: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20" dirty="0" smtClean="0">
                              <a:latin typeface="Trebuchet MS"/>
                              <a:cs typeface="Trebuchet MS"/>
                            </a:rPr>
                            <a:t>Power</a:t>
                          </a:r>
                          <a:r>
                            <a:rPr lang="en-US" sz="2000" b="1" spc="-20" dirty="0" smtClean="0">
                              <a:latin typeface="Trebuchet MS"/>
                              <a:cs typeface="Trebuchet MS"/>
                            </a:rPr>
                            <a:t> 9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1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88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85345" t="-90535" r="-95474" b="-141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56444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9548" t="-90535" r="-226" b="-141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3927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Windows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r>
                            <a:rPr lang="en-US" sz="1800" spc="-5" dirty="0" smtClean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5" dirty="0" smtClean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 smtClean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4012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MacOS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r>
                            <a:rPr lang="en-US" sz="1800" spc="-5" dirty="0" smtClean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5" dirty="0" smtClean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 smtClean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3998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60" dirty="0">
                              <a:latin typeface="Trebuchet MS"/>
                              <a:cs typeface="Trebuchet MS"/>
                            </a:rPr>
                            <a:t>Tegra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497455" marR="2488565" algn="ctr">
                            <a:lnSpc>
                              <a:spcPct val="100000"/>
                            </a:lnSpc>
                            <a:spcBef>
                              <a:spcPts val="39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Cached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on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CPU and </a:t>
                          </a:r>
                          <a:r>
                            <a:rPr sz="1800" spc="-10" dirty="0" err="1">
                              <a:latin typeface="Trebuchet MS"/>
                              <a:cs typeface="Trebuchet MS"/>
                            </a:rPr>
                            <a:t>iGPU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  </a:t>
                          </a:r>
                          <a:r>
                            <a:rPr lang="en-US" sz="1800" spc="-10" dirty="0" smtClean="0">
                              <a:latin typeface="Trebuchet MS"/>
                              <a:cs typeface="Trebuchet MS"/>
                            </a:rPr>
                            <a:t/>
                          </a:r>
                          <a:br>
                            <a:rPr lang="en-US" sz="1800" spc="-10" dirty="0" smtClean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 smtClean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concurrent 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5033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45741" y="658368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latin typeface="+mj-lt"/>
                    <a:cs typeface="Trebuchet MS"/>
                  </a:rPr>
                  <a:t>[Nikolay </a:t>
                </a:r>
                <a:r>
                  <a:rPr lang="en-US" sz="900" spc="-5" dirty="0" err="1">
                    <a:latin typeface="+mj-lt"/>
                    <a:cs typeface="Trebuchet MS"/>
                  </a:rPr>
                  <a:t>Sakharnykh</a:t>
                </a:r>
                <a:r>
                  <a:rPr lang="en-US" sz="900" spc="-5" dirty="0">
                    <a:latin typeface="+mj-lt"/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latin typeface="+mj-lt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1" y="6583680"/>
                <a:ext cx="1187759" cy="188656"/>
              </a:xfrm>
              <a:prstGeom prst="rect">
                <a:avLst/>
              </a:prstGeom>
              <a:blipFill>
                <a:blip r:embed="rId3"/>
                <a:stretch>
                  <a:fillRect l="-512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6799" y="1133963"/>
            <a:ext cx="0" cy="4801882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95110" y="1133963"/>
            <a:ext cx="0" cy="4801882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6799" y="5935845"/>
            <a:ext cx="10758311" cy="0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+ Power 9 on Euler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180" y="1978149"/>
            <a:ext cx="4735552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result){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result[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ret[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AplusB </a:t>
            </a:r>
            <a:r>
              <a:rPr lang="da-DK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1, </a:t>
            </a:r>
            <a:r>
              <a:rPr lang="da-DK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&gt;&gt;&gt;(</a:t>
            </a:r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10, 100, ret);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i, ret[i]);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4929660" y="1844665"/>
            <a:ext cx="7129818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me759@euler ~/t/</a:t>
            </a:r>
            <a:r>
              <a:rPr lang="en-US" sz="1000" dirty="0" err="1">
                <a:latin typeface="Consolas" panose="020B0609020204030204" pitchFamily="49" charset="0"/>
              </a:rPr>
              <a:t>cuda</a:t>
            </a:r>
            <a:r>
              <a:rPr lang="en-US" sz="1000" dirty="0"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latin typeface="Consolas" panose="020B0609020204030204" pitchFamily="49" charset="0"/>
              </a:rPr>
              <a:t>nvprof</a:t>
            </a:r>
            <a:r>
              <a:rPr lang="en-US" sz="1000" dirty="0">
                <a:latin typeface="Consolas" panose="020B0609020204030204" pitchFamily="49" charset="0"/>
              </a:rPr>
              <a:t>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==19313== NVPROF is profiling process 19313, command: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0: A+B = 110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1: A+B = 111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2: A+B = 112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3: A+B = 113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4: A+B = 114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5: A+B = 115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6: A+B = 116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7: A+B = 117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==19313== Profiling application: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==19313== Profiling result: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Type  Time(%)      Time     Calls       </a:t>
            </a:r>
            <a:r>
              <a:rPr lang="en-US" sz="1000" dirty="0" err="1">
                <a:latin typeface="Consolas" panose="020B0609020204030204" pitchFamily="49" charset="0"/>
              </a:rPr>
              <a:t>Avg</a:t>
            </a:r>
            <a:r>
              <a:rPr lang="en-US" sz="1000" dirty="0">
                <a:latin typeface="Consolas" panose="020B0609020204030204" pitchFamily="49" charset="0"/>
              </a:rPr>
              <a:t>       Min       Max  Name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GPU activities:  100.00%  5.5040us         1  5.5040us  </a:t>
            </a:r>
            <a:r>
              <a:rPr lang="en-US" sz="1000" dirty="0" err="1">
                <a:latin typeface="Consolas" panose="020B0609020204030204" pitchFamily="49" charset="0"/>
              </a:rPr>
              <a:t>5.5040us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5.5040us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AplusB</a:t>
            </a:r>
            <a:r>
              <a:rPr lang="en-US" sz="1000" dirty="0">
                <a:latin typeface="Consolas" panose="020B0609020204030204" pitchFamily="49" charset="0"/>
              </a:rPr>
              <a:t>(int, int, int*)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API calls:   98.68%  196.71ms         1  196.71ms  </a:t>
            </a:r>
            <a:r>
              <a:rPr lang="en-US" sz="1000" dirty="0" err="1">
                <a:latin typeface="Consolas" panose="020B0609020204030204" pitchFamily="49" charset="0"/>
              </a:rPr>
              <a:t>196.71ms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196.71ms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cudaLaunchKernel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0.83%  1.6498ms         1  1.6498ms  </a:t>
            </a:r>
            <a:r>
              <a:rPr lang="en-US" sz="1000" dirty="0" err="1">
                <a:latin typeface="Consolas" panose="020B0609020204030204" pitchFamily="49" charset="0"/>
              </a:rPr>
              <a:t>1.6498ms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1.6498ms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cuDeviceTotalMem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0.44%  884.81us        96  9.2160us     199ns  357.96us  </a:t>
            </a:r>
            <a:r>
              <a:rPr lang="en-US" sz="1000" dirty="0" err="1">
                <a:latin typeface="Consolas" panose="020B0609020204030204" pitchFamily="49" charset="0"/>
              </a:rPr>
              <a:t>cuDeviceGetAttribute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0.04%  76.012us         1  76.012us  </a:t>
            </a:r>
            <a:r>
              <a:rPr lang="en-US" sz="1000" dirty="0" err="1">
                <a:latin typeface="Consolas" panose="020B0609020204030204" pitchFamily="49" charset="0"/>
              </a:rPr>
              <a:t>76.012us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76.012us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8.8440us         1  8.8440us  </a:t>
            </a:r>
            <a:r>
              <a:rPr lang="en-US" sz="1000" dirty="0" err="1">
                <a:latin typeface="Consolas" panose="020B0609020204030204" pitchFamily="49" charset="0"/>
              </a:rPr>
              <a:t>8.8440us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8.8440us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cudaDeviceSynchronize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2.6110us         1  2.6110us  </a:t>
            </a:r>
            <a:r>
              <a:rPr lang="en-US" sz="1000" dirty="0" err="1">
                <a:latin typeface="Consolas" panose="020B0609020204030204" pitchFamily="49" charset="0"/>
              </a:rPr>
              <a:t>2.6110us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2.6110us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cuDeviceGetPCIBusId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1.9410us         3     647ns     363ns  1.0430us  </a:t>
            </a:r>
            <a:r>
              <a:rPr lang="en-US" sz="1000" dirty="0" err="1">
                <a:latin typeface="Consolas" panose="020B0609020204030204" pitchFamily="49" charset="0"/>
              </a:rPr>
              <a:t>cuDeviceGetCount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1.1720us         2     586ns     326ns     846ns  </a:t>
            </a:r>
            <a:r>
              <a:rPr lang="en-US" sz="1000" dirty="0" err="1">
                <a:latin typeface="Consolas" panose="020B0609020204030204" pitchFamily="49" charset="0"/>
              </a:rPr>
              <a:t>cuDeviceGet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   316ns         1     316ns     </a:t>
            </a:r>
            <a:r>
              <a:rPr lang="en-US" sz="1000" dirty="0" err="1">
                <a:latin typeface="Consolas" panose="020B0609020204030204" pitchFamily="49" charset="0"/>
              </a:rPr>
              <a:t>316ns</a:t>
            </a:r>
            <a:r>
              <a:rPr lang="en-US" sz="1000" dirty="0"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latin typeface="Consolas" panose="020B0609020204030204" pitchFamily="49" charset="0"/>
              </a:rPr>
              <a:t>316ns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cuDeviceGetUuid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05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20" y="2346960"/>
            <a:ext cx="5171722" cy="383776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>
            <a:spAutoFit/>
          </a:bodyPr>
          <a:lstStyle/>
          <a:p>
            <a:pPr marL="239886">
              <a:spcBef>
                <a:spcPts val="39"/>
              </a:spcBef>
            </a:pP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2000" spc="-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sz="2000">
              <a:latin typeface="Consolas"/>
              <a:cs typeface="Consolas"/>
            </a:endParaRPr>
          </a:p>
          <a:p>
            <a:pPr marL="239886">
              <a:spcBef>
                <a:spcPts val="427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malloc</a:t>
            </a:r>
            <a:r>
              <a:rPr sz="2000" spc="-6" dirty="0">
                <a:latin typeface="Consolas"/>
                <a:cs typeface="Consolas"/>
              </a:rPr>
              <a:t>(N);</a:t>
            </a:r>
            <a:endParaRPr sz="2000">
              <a:latin typeface="Consolas"/>
              <a:cs typeface="Consolas"/>
            </a:endParaRPr>
          </a:p>
          <a:p>
            <a:pPr marL="239886" marR="2276099">
              <a:lnSpc>
                <a:spcPct val="235600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cpu_func2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11"/>
              </a:spcBef>
            </a:pPr>
            <a:endParaRPr sz="2444">
              <a:latin typeface="Times New Roman"/>
              <a:cs typeface="Times New Roman"/>
            </a:endParaRPr>
          </a:p>
          <a:p>
            <a:pPr marL="239886" marR="2276099">
              <a:lnSpc>
                <a:spcPct val="235700"/>
              </a:lnSpc>
              <a:spcBef>
                <a:spcPts val="6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free</a:t>
            </a:r>
            <a:r>
              <a:rPr sz="2000" spc="-6" dirty="0">
                <a:latin typeface="Consolas"/>
                <a:cs typeface="Consolas"/>
              </a:rPr>
              <a:t>(data);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412" y="2346960"/>
            <a:ext cx="5171722" cy="1800578"/>
          </a:xfrm>
          <a:custGeom>
            <a:avLst/>
            <a:gdLst/>
            <a:ahLst/>
            <a:cxnLst/>
            <a:rect l="l" t="t" r="r" b="b"/>
            <a:pathLst>
              <a:path w="4654550" h="1620520">
                <a:moveTo>
                  <a:pt x="0" y="1620012"/>
                </a:moveTo>
                <a:lnTo>
                  <a:pt x="4654296" y="1620012"/>
                </a:lnTo>
                <a:lnTo>
                  <a:pt x="4654296" y="0"/>
                </a:lnTo>
                <a:lnTo>
                  <a:pt x="0" y="0"/>
                </a:lnTo>
                <a:lnTo>
                  <a:pt x="0" y="16200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6143412" y="4963161"/>
            <a:ext cx="5171722" cy="1407583"/>
          </a:xfrm>
          <a:custGeom>
            <a:avLst/>
            <a:gdLst/>
            <a:ahLst/>
            <a:cxnLst/>
            <a:rect l="l" t="t" r="r" b="b"/>
            <a:pathLst>
              <a:path w="4654550" h="1266825">
                <a:moveTo>
                  <a:pt x="0" y="1266443"/>
                </a:moveTo>
                <a:lnTo>
                  <a:pt x="4654296" y="1266443"/>
                </a:lnTo>
                <a:lnTo>
                  <a:pt x="4654296" y="0"/>
                </a:lnTo>
                <a:lnTo>
                  <a:pt x="0" y="0"/>
                </a:lnTo>
                <a:lnTo>
                  <a:pt x="0" y="12664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6385278" y="2283742"/>
            <a:ext cx="2382661" cy="735956"/>
          </a:xfrm>
          <a:prstGeom prst="rect">
            <a:avLst/>
          </a:prstGeom>
        </p:spPr>
        <p:txBody>
          <a:bodyPr vert="horz" wrap="square" lIns="0" tIns="68438" rIns="0" bIns="0" rtlCol="0">
            <a:spAutoFit/>
          </a:bodyPr>
          <a:lstStyle/>
          <a:p>
            <a:pPr>
              <a:spcBef>
                <a:spcPts val="538"/>
              </a:spcBef>
            </a:pP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2000" spc="-17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422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malloc</a:t>
            </a:r>
            <a:r>
              <a:rPr sz="2000" spc="-6" dirty="0">
                <a:latin typeface="Consolas"/>
                <a:cs typeface="Consolas"/>
              </a:rPr>
              <a:t>(N);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278" y="3415172"/>
            <a:ext cx="265994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>
              <a:spcBef>
                <a:spcPts val="111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5278" y="4212616"/>
            <a:ext cx="389890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428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cudaDeviceSynchronize</a:t>
            </a:r>
            <a:r>
              <a:rPr sz="2000" spc="-6" dirty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5278" y="5210499"/>
            <a:ext cx="265994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>
              <a:spcBef>
                <a:spcPts val="111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5278" y="5930505"/>
            <a:ext cx="1545872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>
              <a:spcBef>
                <a:spcPts val="111"/>
              </a:spcBef>
            </a:pPr>
            <a:r>
              <a:rPr sz="2000" spc="-11" dirty="0">
                <a:solidFill>
                  <a:srgbClr val="795E25"/>
                </a:solidFill>
                <a:latin typeface="Consolas"/>
                <a:cs typeface="Consolas"/>
              </a:rPr>
              <a:t>fre</a:t>
            </a:r>
            <a:r>
              <a:rPr sz="2000" spc="6" dirty="0">
                <a:solidFill>
                  <a:srgbClr val="795E25"/>
                </a:solidFill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(d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6" dirty="0">
                <a:latin typeface="Consolas"/>
                <a:cs typeface="Consolas"/>
              </a:rPr>
              <a:t>ta)</a:t>
            </a:r>
            <a:r>
              <a:rPr sz="200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554" y="1932940"/>
            <a:ext cx="1102783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dirty="0">
                <a:latin typeface="Trebuchet MS"/>
                <a:cs typeface="Trebuchet MS"/>
              </a:rPr>
              <a:t>CPU</a:t>
            </a:r>
            <a:r>
              <a:rPr sz="2000" spc="-1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049" y="1297602"/>
            <a:ext cx="5215467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CPU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vs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 GPU</a:t>
            </a:r>
            <a:endParaRPr sz="2667" dirty="0">
              <a:latin typeface="Trebuchet MS"/>
              <a:cs typeface="Trebuchet MS"/>
            </a:endParaRPr>
          </a:p>
          <a:p>
            <a:pPr marL="1849243">
              <a:spcBef>
                <a:spcPts val="1800"/>
              </a:spcBef>
            </a:pPr>
            <a:r>
              <a:rPr sz="2000" spc="-6" dirty="0">
                <a:latin typeface="Trebuchet MS"/>
                <a:cs typeface="Trebuchet MS"/>
              </a:rPr>
              <a:t>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3412" y="4146974"/>
            <a:ext cx="5171722" cy="816328"/>
          </a:xfrm>
          <a:custGeom>
            <a:avLst/>
            <a:gdLst/>
            <a:ahLst/>
            <a:cxnLst/>
            <a:rect l="l" t="t" r="r" b="b"/>
            <a:pathLst>
              <a:path w="4654550" h="734695">
                <a:moveTo>
                  <a:pt x="0" y="734568"/>
                </a:moveTo>
                <a:lnTo>
                  <a:pt x="4654296" y="734568"/>
                </a:lnTo>
                <a:lnTo>
                  <a:pt x="4654296" y="0"/>
                </a:lnTo>
                <a:lnTo>
                  <a:pt x="0" y="0"/>
                </a:lnTo>
                <a:lnTo>
                  <a:pt x="0" y="734568"/>
                </a:lnTo>
                <a:close/>
              </a:path>
            </a:pathLst>
          </a:custGeom>
          <a:solidFill>
            <a:srgbClr val="76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015970E-A026-4EC2-9A46-E954626ABA2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015970E-A026-4EC2-9A46-E954626A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 rot="20283818">
            <a:off x="9176877" y="4761946"/>
            <a:ext cx="308060" cy="343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4220" y="5150238"/>
            <a:ext cx="2513958" cy="52322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sz="1400" spc="-6" dirty="0">
                <a:latin typeface="Trebuchet MS"/>
                <a:cs typeface="Trebuchet MS"/>
              </a:rPr>
              <a:t>This function call not needed</a:t>
            </a:r>
            <a:br>
              <a:rPr lang="en-US" sz="1400" spc="-6" dirty="0">
                <a:latin typeface="Trebuchet MS"/>
                <a:cs typeface="Trebuchet MS"/>
              </a:rPr>
            </a:br>
            <a:r>
              <a:rPr lang="en-US" sz="1400" spc="-6" dirty="0">
                <a:latin typeface="Trebuchet MS"/>
                <a:cs typeface="Trebuchet MS"/>
              </a:rPr>
              <a:t>if synchronous kernel calls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6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4172" y="3135122"/>
            <a:ext cx="3203222" cy="24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2000" spc="-6" dirty="0">
                <a:latin typeface="Consolas"/>
                <a:cs typeface="Consolas"/>
              </a:rPr>
              <a:t>(&amp;d_data,</a:t>
            </a:r>
            <a:r>
              <a:rPr sz="2000" spc="-94" dirty="0">
                <a:latin typeface="Consolas"/>
                <a:cs typeface="Consolas"/>
              </a:rPr>
              <a:t> </a:t>
            </a:r>
            <a:r>
              <a:rPr sz="2000" spc="-11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173" y="3853629"/>
            <a:ext cx="4457699" cy="1308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(d_data, 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17800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gpu_func2&lt;&lt;&lt;...&gt;&gt;&gt;(d_data, 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(data, d_data,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cudaFree</a:t>
            </a:r>
            <a:r>
              <a:rPr sz="2000" spc="-6" dirty="0">
                <a:latin typeface="Consolas"/>
                <a:cs typeface="Consolas"/>
              </a:rPr>
              <a:t>(d_data);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3412" y="2346960"/>
            <a:ext cx="5171722" cy="39573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>
            <a:spAutoFit/>
          </a:bodyPr>
          <a:lstStyle/>
          <a:p>
            <a:pPr marL="241298">
              <a:spcBef>
                <a:spcPts val="39"/>
              </a:spcBef>
            </a:pP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2000" spc="-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sz="2000">
              <a:latin typeface="Consolas"/>
              <a:cs typeface="Consolas"/>
            </a:endParaRPr>
          </a:p>
          <a:p>
            <a:pPr marL="241298">
              <a:spcBef>
                <a:spcPts val="427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malloc</a:t>
            </a:r>
            <a:r>
              <a:rPr sz="2000" spc="-6" dirty="0">
                <a:latin typeface="Consolas"/>
                <a:cs typeface="Consolas"/>
              </a:rPr>
              <a:t>(N);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61"/>
              </a:spcBef>
            </a:pPr>
            <a:endParaRPr sz="2778">
              <a:latin typeface="Times New Roman"/>
              <a:cs typeface="Times New Roman"/>
            </a:endParaRPr>
          </a:p>
          <a:p>
            <a:pPr marL="241298"/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11"/>
              </a:spcBef>
            </a:pPr>
            <a:endParaRPr sz="2444">
              <a:latin typeface="Times New Roman"/>
              <a:cs typeface="Times New Roman"/>
            </a:endParaRPr>
          </a:p>
          <a:p>
            <a:pPr marL="241298" marR="1022340">
              <a:lnSpc>
                <a:spcPct val="117900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cudaDeviceSynchronize</a:t>
            </a:r>
            <a:r>
              <a:rPr sz="2000" spc="-6" dirty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  <a:p>
            <a:pPr marL="241298" marR="2276099">
              <a:lnSpc>
                <a:spcPts val="5667"/>
              </a:lnSpc>
              <a:spcBef>
                <a:spcPts val="722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free</a:t>
            </a:r>
            <a:r>
              <a:rPr sz="2000" spc="-6" dirty="0">
                <a:latin typeface="Consolas"/>
                <a:cs typeface="Consolas"/>
              </a:rPr>
              <a:t>(data);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794" y="1297602"/>
            <a:ext cx="8959144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Explicit</a:t>
            </a:r>
            <a:r>
              <a:rPr lang="en-US" sz="2667" spc="-6" dirty="0">
                <a:solidFill>
                  <a:srgbClr val="76B800"/>
                </a:solidFill>
                <a:latin typeface="Trebuchet MS"/>
                <a:cs typeface="Trebuchet MS"/>
              </a:rPr>
              <a:t> mem. Management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vs</a:t>
            </a:r>
            <a:r>
              <a:rPr lang="en-US" sz="2667" dirty="0">
                <a:solidFill>
                  <a:srgbClr val="76B800"/>
                </a:solidFill>
                <a:latin typeface="Trebuchet MS"/>
                <a:cs typeface="Trebuchet MS"/>
              </a:rPr>
              <a:t>.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Unified</a:t>
            </a:r>
            <a:r>
              <a:rPr sz="2667" spc="17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Memory</a:t>
            </a:r>
            <a:endParaRPr sz="2667" dirty="0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592177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3720" y="2346960"/>
          <a:ext cx="5171722" cy="402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892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*data, *d_data;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malloc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4939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2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0827">
                <a:tc>
                  <a:txBody>
                    <a:bodyPr/>
                    <a:lstStyle/>
                    <a:p>
                      <a:pPr marL="215900">
                        <a:lnSpc>
                          <a:spcPts val="1914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free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77FC80-5252-4E25-B370-5E1CF2736769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77FC80-5252-4E25-B370-5E1CF273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10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20" y="2346960"/>
            <a:ext cx="5171722" cy="39662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>
            <a:spAutoFit/>
          </a:bodyPr>
          <a:lstStyle/>
          <a:p>
            <a:pPr marL="239886">
              <a:spcBef>
                <a:spcPts val="39"/>
              </a:spcBef>
            </a:pP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2000" spc="-6" dirty="0">
                <a:latin typeface="Consolas"/>
                <a:cs typeface="Consolas"/>
              </a:rPr>
              <a:t>*data, *d_data;</a:t>
            </a:r>
            <a:endParaRPr sz="2000">
              <a:latin typeface="Consolas"/>
              <a:cs typeface="Consolas"/>
            </a:endParaRPr>
          </a:p>
          <a:p>
            <a:pPr marL="239886" marR="464956">
              <a:lnSpc>
                <a:spcPct val="117800"/>
              </a:lnSpc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malloc</a:t>
            </a:r>
            <a:r>
              <a:rPr sz="2000" spc="-6" dirty="0">
                <a:latin typeface="Consolas"/>
                <a:cs typeface="Consolas"/>
              </a:rPr>
              <a:t>(N);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2000" spc="-6" dirty="0">
                <a:latin typeface="Consolas"/>
                <a:cs typeface="Consolas"/>
              </a:rPr>
              <a:t>(&amp;d_data, </a:t>
            </a:r>
            <a:r>
              <a:rPr sz="2000" spc="-11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 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(d_data, 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  gpu_func2&lt;&lt;&lt;...&gt;&gt;&gt;(d_data, 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(data, d_data,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cudaFree</a:t>
            </a:r>
            <a:r>
              <a:rPr sz="2000" spc="-6" dirty="0">
                <a:latin typeface="Consolas"/>
                <a:cs typeface="Consolas"/>
              </a:rPr>
              <a:t>(d_data);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61"/>
              </a:spcBef>
            </a:pPr>
            <a:endParaRPr sz="2778">
              <a:latin typeface="Times New Roman"/>
              <a:cs typeface="Times New Roman"/>
            </a:endParaRPr>
          </a:p>
          <a:p>
            <a:pPr marL="239886"/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free</a:t>
            </a:r>
            <a:r>
              <a:rPr sz="2000" spc="-6" dirty="0">
                <a:latin typeface="Consolas"/>
                <a:cs typeface="Consolas"/>
              </a:rPr>
              <a:t>(data);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5278" y="3853629"/>
            <a:ext cx="4735689" cy="24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cudaMemPrefetchAsync</a:t>
            </a:r>
            <a:r>
              <a:rPr sz="2000" spc="-6" dirty="0">
                <a:latin typeface="Consolas"/>
                <a:cs typeface="Consolas"/>
              </a:rPr>
              <a:t>(data, </a:t>
            </a:r>
            <a:r>
              <a:rPr sz="2000" dirty="0">
                <a:latin typeface="Consolas"/>
                <a:cs typeface="Consolas"/>
              </a:rPr>
              <a:t>N,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GPU)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5278" y="4572026"/>
            <a:ext cx="4735689" cy="24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cudaMemPrefetchAsync</a:t>
            </a:r>
            <a:r>
              <a:rPr sz="2000" spc="-6" dirty="0">
                <a:latin typeface="Consolas"/>
                <a:cs typeface="Consolas"/>
              </a:rPr>
              <a:t>(data, </a:t>
            </a:r>
            <a:r>
              <a:rPr sz="2000" dirty="0">
                <a:latin typeface="Consolas"/>
                <a:cs typeface="Consolas"/>
              </a:rPr>
              <a:t>N,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CPU)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794" y="1297602"/>
            <a:ext cx="8972550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2430615">
              <a:spcBef>
                <a:spcPts val="111"/>
              </a:spcBef>
            </a:pP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Full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Control with</a:t>
            </a:r>
            <a:r>
              <a:rPr sz="2667" spc="11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Prefetching</a:t>
            </a:r>
            <a:endParaRPr sz="2667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582300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Unified Memory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-61" dirty="0">
                <a:latin typeface="Trebuchet MS"/>
                <a:cs typeface="Trebuchet MS"/>
              </a:rPr>
              <a:t> </a:t>
            </a:r>
            <a:r>
              <a:rPr sz="2000" spc="-17" dirty="0">
                <a:latin typeface="Trebuchet MS"/>
                <a:cs typeface="Trebuchet MS"/>
              </a:rPr>
              <a:t>Prefetching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43412" y="2346960"/>
          <a:ext cx="5171722" cy="402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272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*data;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malloc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4939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217170">
                        <a:lnSpc>
                          <a:spcPts val="208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gpu_func2&lt;&lt;&lt;...&gt;&gt;&gt;(data,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 marL="217170">
                        <a:lnSpc>
                          <a:spcPts val="208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cudaDeviceSynchronize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();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free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09F7B64E-B506-4D93-88C9-A482F7330CD1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09F7B64E-B506-4D93-88C9-A482F733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21" y="2346960"/>
            <a:ext cx="5828594" cy="55864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522" rIns="0" bIns="0" rtlCol="0">
            <a:spAutoFit/>
          </a:bodyPr>
          <a:lstStyle/>
          <a:p>
            <a:pPr marL="209548">
              <a:spcBef>
                <a:spcPts val="122"/>
              </a:spcBef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**data;</a:t>
            </a:r>
            <a:endParaRPr sz="1556">
              <a:latin typeface="Consolas"/>
              <a:cs typeface="Consolas"/>
            </a:endParaRPr>
          </a:p>
          <a:p>
            <a:pPr marL="209548">
              <a:spcBef>
                <a:spcPts val="478"/>
              </a:spcBef>
            </a:pP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// allocate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and </a:t>
            </a: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initialize data on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6" spc="1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CPU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692" y="3307543"/>
            <a:ext cx="5360811" cy="2285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2"/>
              </a:lnSpc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**d_data;</a:t>
            </a:r>
            <a:endParaRPr sz="1556">
              <a:latin typeface="Consolas"/>
              <a:cs typeface="Consolas"/>
            </a:endParaRPr>
          </a:p>
          <a:p>
            <a:pPr marR="100893">
              <a:lnSpc>
                <a:spcPct val="125699"/>
              </a:lnSpc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 </a:t>
            </a:r>
            <a:r>
              <a:rPr sz="1556" dirty="0">
                <a:latin typeface="Consolas"/>
                <a:cs typeface="Consolas"/>
              </a:rPr>
              <a:t>**h_data = 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**)</a:t>
            </a: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malloc</a:t>
            </a:r>
            <a:r>
              <a:rPr sz="1556" dirty="0">
                <a:latin typeface="Consolas"/>
                <a:cs typeface="Consolas"/>
              </a:rPr>
              <a:t>(N*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*));  </a:t>
            </a:r>
            <a:r>
              <a:rPr sz="1556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556" dirty="0">
                <a:latin typeface="Consolas"/>
                <a:cs typeface="Consolas"/>
              </a:rPr>
              <a:t>i = </a:t>
            </a:r>
            <a:r>
              <a:rPr sz="1556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556" dirty="0">
                <a:latin typeface="Consolas"/>
                <a:cs typeface="Consolas"/>
              </a:rPr>
              <a:t>; i &lt; </a:t>
            </a:r>
            <a:r>
              <a:rPr sz="1556" spc="6" dirty="0">
                <a:latin typeface="Consolas"/>
                <a:cs typeface="Consolas"/>
              </a:rPr>
              <a:t>N; </a:t>
            </a:r>
            <a:r>
              <a:rPr sz="1556" dirty="0">
                <a:latin typeface="Consolas"/>
                <a:cs typeface="Consolas"/>
              </a:rPr>
              <a:t>i++)</a:t>
            </a:r>
            <a:r>
              <a:rPr sz="1556" spc="28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{</a:t>
            </a:r>
            <a:endParaRPr sz="1556">
              <a:latin typeface="Consolas"/>
              <a:cs typeface="Consolas"/>
            </a:endParaRPr>
          </a:p>
          <a:p>
            <a:pPr marL="218014">
              <a:spcBef>
                <a:spcPts val="478"/>
              </a:spcBef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1556" dirty="0">
                <a:latin typeface="Consolas"/>
                <a:cs typeface="Consolas"/>
              </a:rPr>
              <a:t>(&amp;h_data[i], </a:t>
            </a:r>
            <a:r>
              <a:rPr sz="1556" spc="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  <a:p>
            <a:pPr marL="218014">
              <a:spcBef>
                <a:spcPts val="482"/>
              </a:spcBef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1556" dirty="0">
                <a:latin typeface="Consolas"/>
                <a:cs typeface="Consolas"/>
              </a:rPr>
              <a:t>(h_data[i], data[i], </a:t>
            </a:r>
            <a:r>
              <a:rPr sz="1556" spc="-6" dirty="0">
                <a:latin typeface="Consolas"/>
                <a:cs typeface="Consolas"/>
              </a:rPr>
              <a:t>N,</a:t>
            </a:r>
            <a:r>
              <a:rPr sz="1556" spc="22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...);</a:t>
            </a:r>
            <a:endParaRPr sz="1556">
              <a:latin typeface="Consolas"/>
              <a:cs typeface="Consolas"/>
            </a:endParaRPr>
          </a:p>
          <a:p>
            <a:pPr>
              <a:spcBef>
                <a:spcPts val="482"/>
              </a:spcBef>
            </a:pPr>
            <a:r>
              <a:rPr sz="1556" dirty="0">
                <a:latin typeface="Consolas"/>
                <a:cs typeface="Consolas"/>
              </a:rPr>
              <a:t>}</a:t>
            </a:r>
            <a:endParaRPr sz="1556">
              <a:latin typeface="Consolas"/>
              <a:cs typeface="Consolas"/>
            </a:endParaRPr>
          </a:p>
          <a:p>
            <a:pPr>
              <a:lnSpc>
                <a:spcPct val="125699"/>
              </a:lnSpc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1556" dirty="0">
                <a:latin typeface="Consolas"/>
                <a:cs typeface="Consolas"/>
              </a:rPr>
              <a:t>(&amp;d_data, N*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*));  </a:t>
            </a: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1556" dirty="0">
                <a:latin typeface="Consolas"/>
                <a:cs typeface="Consolas"/>
              </a:rPr>
              <a:t>(d_data, </a:t>
            </a:r>
            <a:r>
              <a:rPr sz="1556" spc="6" dirty="0">
                <a:latin typeface="Consolas"/>
                <a:cs typeface="Consolas"/>
              </a:rPr>
              <a:t>h_data, </a:t>
            </a:r>
            <a:r>
              <a:rPr sz="1556" dirty="0">
                <a:latin typeface="Consolas"/>
                <a:cs typeface="Consolas"/>
              </a:rPr>
              <a:t>N*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*),</a:t>
            </a:r>
            <a:r>
              <a:rPr sz="1556" spc="83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...);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21" y="5689600"/>
            <a:ext cx="5828594" cy="503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056" rIns="0" bIns="0" rtlCol="0">
            <a:spAutoFit/>
          </a:bodyPr>
          <a:lstStyle/>
          <a:p>
            <a:pPr>
              <a:spcBef>
                <a:spcPts val="56"/>
              </a:spcBef>
            </a:pPr>
            <a:endParaRPr sz="1667">
              <a:latin typeface="Times New Roman"/>
              <a:cs typeface="Times New Roman"/>
            </a:endParaRPr>
          </a:p>
          <a:p>
            <a:pPr marL="209548"/>
            <a:r>
              <a:rPr sz="1556" dirty="0">
                <a:latin typeface="Consolas"/>
                <a:cs typeface="Consolas"/>
              </a:rPr>
              <a:t>gpu_func&lt;&lt;&lt;...&gt;&gt;&gt;(d_data,</a:t>
            </a:r>
            <a:r>
              <a:rPr sz="1556" spc="17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7453" y="2346960"/>
            <a:ext cx="4968522" cy="40046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522" rIns="0" bIns="0" rtlCol="0">
            <a:spAutoFit/>
          </a:bodyPr>
          <a:lstStyle/>
          <a:p>
            <a:pPr marL="210253">
              <a:spcBef>
                <a:spcPts val="122"/>
              </a:spcBef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**data;</a:t>
            </a:r>
            <a:endParaRPr sz="1556">
              <a:latin typeface="Consolas"/>
              <a:cs typeface="Consolas"/>
            </a:endParaRPr>
          </a:p>
          <a:p>
            <a:pPr marL="210253">
              <a:spcBef>
                <a:spcPts val="478"/>
              </a:spcBef>
            </a:pP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// allocate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and </a:t>
            </a: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initialize data on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6" spc="1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CPU</a:t>
            </a:r>
            <a:endParaRPr sz="1556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67">
              <a:latin typeface="Times New Roman"/>
              <a:cs typeface="Times New Roman"/>
            </a:endParaRPr>
          </a:p>
          <a:p>
            <a:pPr marL="210253"/>
            <a:r>
              <a:rPr sz="1556" dirty="0">
                <a:latin typeface="Consolas"/>
                <a:cs typeface="Consolas"/>
              </a:rPr>
              <a:t>gpu_func&lt;&lt;&lt;...&gt;&gt;&gt;(data, </a:t>
            </a:r>
            <a:r>
              <a:rPr sz="1556" spc="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583" y="1297602"/>
            <a:ext cx="9102371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R="478362" algn="ctr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Deep</a:t>
            </a:r>
            <a:r>
              <a:rPr sz="2667" spc="6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Copy</a:t>
            </a:r>
            <a:endParaRPr sz="2667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735404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721" y="3227493"/>
            <a:ext cx="5828594" cy="2462389"/>
          </a:xfrm>
          <a:custGeom>
            <a:avLst/>
            <a:gdLst/>
            <a:ahLst/>
            <a:cxnLst/>
            <a:rect l="l" t="t" r="r" b="b"/>
            <a:pathLst>
              <a:path w="5245735" h="2216150">
                <a:moveTo>
                  <a:pt x="0" y="2215895"/>
                </a:moveTo>
                <a:lnTo>
                  <a:pt x="5245608" y="2215895"/>
                </a:lnTo>
                <a:lnTo>
                  <a:pt x="5245608" y="0"/>
                </a:lnTo>
                <a:lnTo>
                  <a:pt x="0" y="0"/>
                </a:lnTo>
                <a:lnTo>
                  <a:pt x="0" y="2215895"/>
                </a:lnTo>
                <a:close/>
              </a:path>
            </a:pathLst>
          </a:custGeom>
          <a:solidFill>
            <a:srgbClr val="76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DCAC3D0-41C4-49F1-BF5C-1A2EA91E33FB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DCAC3D0-41C4-49F1-BF5C-1A2EA91E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361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–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matter of convenience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Much simpler to write code using this memory model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For the casual programmer, the code will probably run faster due to data locality</a:t>
            </a:r>
          </a:p>
          <a:p>
            <a:pPr marL="777240" lvl="3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CUDA runtime will take care of moving the data where it ought to be</a:t>
            </a:r>
          </a:p>
          <a:p>
            <a:pPr marL="320040" lvl="2">
              <a:spcBef>
                <a:spcPts val="1400"/>
              </a:spcBef>
            </a:pPr>
            <a:endParaRPr lang="en-US" dirty="0"/>
          </a:p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Looking ahead, we’ll see more of this in the next 18 – 24 months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Already the case for integrated GPUs that are part of the system chipset (</a:t>
            </a:r>
            <a:r>
              <a:rPr lang="en-US" dirty="0" err="1"/>
              <a:t>Tegra</a:t>
            </a:r>
            <a:r>
              <a:rPr lang="en-US" dirty="0"/>
              <a:t> Xavier)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Better support coming for Windows &amp; </a:t>
            </a:r>
            <a:r>
              <a:rPr lang="en-US" dirty="0" err="1"/>
              <a:t>MacOS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43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vantage point, the big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beginning the host and device memory spaces were totally separated</a:t>
            </a:r>
          </a:p>
          <a:p>
            <a:endParaRPr lang="en-US" dirty="0"/>
          </a:p>
          <a:p>
            <a:r>
              <a:rPr lang="en-US" dirty="0"/>
              <a:t>Then, the device could access memory on the host (Z-C memory access)</a:t>
            </a:r>
          </a:p>
          <a:p>
            <a:endParaRPr lang="en-US" dirty="0"/>
          </a:p>
          <a:p>
            <a:r>
              <a:rPr lang="en-US" dirty="0"/>
              <a:t>Then, the idea of a unified virtual space took off and we had UVA</a:t>
            </a:r>
          </a:p>
          <a:p>
            <a:pPr lvl="1"/>
            <a:r>
              <a:rPr lang="en-US" dirty="0"/>
              <a:t>P2P communication, no need for pointer de-mangling</a:t>
            </a:r>
          </a:p>
          <a:p>
            <a:endParaRPr lang="en-US" dirty="0"/>
          </a:p>
          <a:p>
            <a:r>
              <a:rPr lang="en-US" dirty="0"/>
              <a:t>Finally, the UM (managed memory) came along; processors can access each other’s memory</a:t>
            </a:r>
          </a:p>
          <a:p>
            <a:pPr lvl="1"/>
            <a:r>
              <a:rPr lang="en-US" dirty="0"/>
              <a:t>The field is in flux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1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GPU Computing with </a:t>
            </a:r>
            <a:r>
              <a:rPr lang="en-US" dirty="0">
                <a:solidFill>
                  <a:srgbClr val="FFC000"/>
                </a:solidFill>
              </a:rPr>
              <a:t>thrust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7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needle in the haystack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the pool includes all the memory of the system, how do you find what you need?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Rely on the translation table &amp; the concept of virtual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49 instead of 48 bits to represent addresses in this virtual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although the OS is 64 bits, modern systems typically use only 48 bits for addresses</a:t>
            </a:r>
          </a:p>
          <a:p>
            <a:pPr lvl="1"/>
            <a:r>
              <a:rPr lang="en-US" dirty="0"/>
              <a:t>64 bits would index 18,446,744,073,709,551,615 bytes – way more than what we see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5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Accelerate on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16" name="Right Arrow 15"/>
          <p:cNvSpPr/>
          <p:nvPr/>
        </p:nvSpPr>
        <p:spPr>
          <a:xfrm>
            <a:off x="1810271" y="4692889"/>
            <a:ext cx="8420506" cy="779040"/>
          </a:xfrm>
          <a:prstGeom prst="rightArrow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600200" y="2737319"/>
            <a:ext cx="2868214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Libraries</a:t>
            </a: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4630577" y="2737319"/>
            <a:ext cx="2868216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Directives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7645814" y="2707314"/>
            <a:ext cx="2869787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solidFill>
                  <a:srgbClr val="C00000"/>
                </a:solidFill>
                <a:latin typeface="Arial"/>
              </a:rPr>
              <a:t>Programming Languages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559672" y="1757197"/>
            <a:ext cx="9032129" cy="825103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Application</a:t>
            </a:r>
          </a:p>
        </p:txBody>
      </p:sp>
      <p:sp>
        <p:nvSpPr>
          <p:cNvPr id="21" name="Right Brace 6"/>
          <p:cNvSpPr>
            <a:spLocks/>
          </p:cNvSpPr>
          <p:nvPr/>
        </p:nvSpPr>
        <p:spPr bwMode="auto">
          <a:xfrm rot="5400000">
            <a:off x="4272201" y="1832207"/>
            <a:ext cx="370046" cy="5409247"/>
          </a:xfrm>
          <a:prstGeom prst="rightBrace">
            <a:avLst>
              <a:gd name="adj1" fmla="val 8324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794921" y="4906162"/>
            <a:ext cx="2211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Easiest Approach</a:t>
            </a:r>
            <a:endParaRPr lang="en-US" sz="2000" b="1" dirty="0">
              <a:latin typeface="Trebuchet MS" pitchFamily="-72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324601" y="4906162"/>
            <a:ext cx="3776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Maximum Performance</a:t>
            </a:r>
          </a:p>
        </p:txBody>
      </p:sp>
      <p:sp>
        <p:nvSpPr>
          <p:cNvPr id="24" name="Right Brace 9"/>
          <p:cNvSpPr>
            <a:spLocks/>
          </p:cNvSpPr>
          <p:nvPr/>
        </p:nvSpPr>
        <p:spPr bwMode="auto">
          <a:xfrm rot="5400000">
            <a:off x="8474154" y="3232382"/>
            <a:ext cx="370046" cy="2608897"/>
          </a:xfrm>
          <a:prstGeom prst="rightBrace">
            <a:avLst>
              <a:gd name="adj1" fmla="val 8323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919" y="5464314"/>
            <a:ext cx="504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Direction of increased performance </a:t>
            </a:r>
          </a:p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(and effort)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6" y="662716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[C. Woolley]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00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Acknowledgments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46A19B-6443-4264-8DEE-2894200F6237}" type="slidenum">
              <a:rPr lang="en-US"/>
              <a:pPr/>
              <a:t>71</a:t>
            </a:fld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166" y="1494896"/>
            <a:ext cx="9896237" cy="408481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1800" dirty="0"/>
              <a:t> slides include material provided by Nathan Bell </a:t>
            </a:r>
            <a:r>
              <a:rPr lang="en-US" sz="1800" dirty="0" smtClean="0"/>
              <a:t>previously of  NVIDIA (at Google now)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Slightly modified, assuming responsibility for any mistakes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0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Philosophy,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Increase programmer productivity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Build applications quickly via generic programming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</a:rPr>
              <a:t>Leverage a template-based </a:t>
            </a:r>
            <a:r>
              <a:rPr lang="en-US" sz="2200" dirty="0" smtClean="0">
                <a:solidFill>
                  <a:srgbClr val="000000"/>
                </a:solidFill>
              </a:rPr>
              <a:t>approach. </a:t>
            </a:r>
            <a:endParaRPr lang="en-US" sz="22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Should run fast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Efficient mapping to hardware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54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53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 template library for parallel computing on GPU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CPU</a:t>
            </a:r>
            <a:r>
              <a:rPr lang="en-US" sz="2800" b="1" dirty="0" smtClean="0">
                <a:solidFill>
                  <a:srgbClr val="FF0000"/>
                </a:solidFill>
              </a:rPr>
              <a:t>*</a:t>
            </a:r>
            <a:endParaRPr lang="en-US" sz="28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Mimics the C++ STL</a:t>
            </a: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Heavy use of C++ containers</a:t>
            </a:r>
          </a:p>
          <a:p>
            <a:pPr lvl="1" eaLnBrk="1" hangingPunct="1"/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Provides ready to use generic algorithms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Sorting, reduction, scan, etc.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9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12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1562100"/>
            <a:ext cx="11663265" cy="468319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800" dirty="0"/>
              <a:t> is a header library</a:t>
            </a:r>
          </a:p>
          <a:p>
            <a:pPr lvl="1"/>
            <a:r>
              <a:rPr lang="en-US" dirty="0"/>
              <a:t>All its functionality accessed by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the appropriate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header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Program is compiled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2800" dirty="0"/>
              <a:t> as per usual, no special tools are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Heavy-duty C++ syntax. Related to high-level, host-side code that you write</a:t>
            </a:r>
          </a:p>
          <a:p>
            <a:pPr lvl="1"/>
            <a:r>
              <a:rPr lang="en-US" dirty="0"/>
              <a:t>The concept of execution configuration, shared memory, etc. : </a:t>
            </a:r>
            <a:r>
              <a:rPr lang="en-US" u="sng" dirty="0"/>
              <a:t>it’s all gone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5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0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75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432" y="665647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5495" y="1024167"/>
            <a:ext cx="86868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host_vector.h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sort.h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generate about 16M random numbers on the host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host_vector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 &lt;&lt; 24);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::generate(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rand);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data to the device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sort data on the device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data back to host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::copy(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54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vs. Physical </a:t>
            </a:r>
            <a:r>
              <a:rPr lang="en-US" dirty="0" smtClean="0"/>
              <a:t>Memory </a:t>
            </a:r>
            <a:r>
              <a:rPr lang="en-US" sz="2000" dirty="0" smtClean="0"/>
              <a:t>[old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Virtual memory</a:t>
            </a:r>
            <a:r>
              <a:rPr lang="en-US" sz="2000" dirty="0"/>
              <a:t>: dally and quaint fictitious space of 2</a:t>
            </a:r>
            <a:r>
              <a:rPr lang="en-US" sz="2000" baseline="30000" dirty="0"/>
              <a:t>32</a:t>
            </a:r>
            <a:r>
              <a:rPr lang="en-US" sz="2000" dirty="0"/>
              <a:t>  addresses (on 32 bit architectures) in which a process sees its </a:t>
            </a:r>
            <a:r>
              <a:rPr lang="en-US" sz="2000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being placed, the </a:t>
            </a:r>
            <a:r>
              <a:rPr lang="en-US" sz="2000" dirty="0">
                <a:solidFill>
                  <a:srgbClr val="0070C0"/>
                </a:solidFill>
              </a:rPr>
              <a:t>instructions</a:t>
            </a:r>
            <a:r>
              <a:rPr lang="en-US" sz="2000" dirty="0"/>
              <a:t> stored, etc.</a:t>
            </a:r>
          </a:p>
          <a:p>
            <a:pPr lvl="1"/>
            <a:r>
              <a:rPr lang="en-US" sz="1600" dirty="0"/>
              <a:t>Correction: you have 49 bits instead of 32</a:t>
            </a:r>
          </a:p>
          <a:p>
            <a:pPr lvl="2"/>
            <a:r>
              <a:rPr lang="en-US" sz="1400" dirty="0"/>
              <a:t>You can index into 562,949,953,421,311 bytes (about 562 Terabytes) – hundreds of times more than what in use on a system nowadays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Physical memory</a:t>
            </a:r>
            <a:r>
              <a:rPr lang="en-US" sz="2000" dirty="0"/>
              <a:t>: a busy [perhaps heterogeneous] place that hosts at the same time </a:t>
            </a:r>
            <a:r>
              <a:rPr lang="en-US" sz="2000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instructions</a:t>
            </a:r>
            <a:r>
              <a:rPr lang="en-US" sz="2000" dirty="0"/>
              <a:t> associated with many applications simultaneously running on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The Page </a:t>
            </a:r>
            <a:r>
              <a:rPr lang="en-US" dirty="0" smtClean="0"/>
              <a:t>Table</a:t>
            </a:r>
            <a:r>
              <a:rPr lang="en-US" sz="2000" dirty="0">
                <a:solidFill>
                  <a:srgbClr val="ED7D31">
                    <a:lumMod val="50000"/>
                  </a:srgbClr>
                </a:solidFill>
              </a:rPr>
              <a:t> [old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Virtual memory allows the processor to work in a virtual world in which a process seems to have exclusive access to a very large memory space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virtual world is connected back to, or mapped back into, the physical memory through a Page Table</a:t>
            </a:r>
          </a:p>
          <a:p>
            <a:pPr lvl="1"/>
            <a:r>
              <a:rPr lang="en-US" sz="1600" dirty="0"/>
              <a:t>This is one level of indirection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26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12685</TotalTime>
  <Words>6067</Words>
  <Application>Microsoft Office PowerPoint</Application>
  <PresentationFormat>Widescreen</PresentationFormat>
  <Paragraphs>1197</Paragraphs>
  <Slides>75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93" baseType="lpstr">
      <vt:lpstr>MS PGothic</vt:lpstr>
      <vt:lpstr>Arial</vt:lpstr>
      <vt:lpstr>Calibri</vt:lpstr>
      <vt:lpstr>Calibri Light</vt:lpstr>
      <vt:lpstr>Cambria Math</vt:lpstr>
      <vt:lpstr>Consolas</vt:lpstr>
      <vt:lpstr>Courier New</vt:lpstr>
      <vt:lpstr>Segoe UI Semibold</vt:lpstr>
      <vt:lpstr>Symbol</vt:lpstr>
      <vt:lpstr>Tahoma</vt:lpstr>
      <vt:lpstr>Times New Roman</vt:lpstr>
      <vt:lpstr>Trebuchet MS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Quote of the day</vt:lpstr>
      <vt:lpstr>Before we get going…</vt:lpstr>
      <vt:lpstr>Unified Memory (Managed Memory) in CUDA</vt:lpstr>
      <vt:lpstr>Multi-Socket Configurations  [four sockets: Intel S4600LT2 Xeon E5-4600 Chipset-C600-A Socket-R LGA-2011 1.46Tb DDR3-1600MHz Server Motherboard]</vt:lpstr>
      <vt:lpstr>The underlying theme of today’s lecture</vt:lpstr>
      <vt:lpstr>Finding the needle in the haystack</vt:lpstr>
      <vt:lpstr>Virtual vs. Physical Memory [old slide]</vt:lpstr>
      <vt:lpstr>Virtual Memory: The Page Table [old slide]</vt:lpstr>
      <vt:lpstr>The UVA</vt:lpstr>
      <vt:lpstr>The Page Table &amp; The Translation Process</vt:lpstr>
      <vt:lpstr>Anatomy of a Virtual Memory Address</vt:lpstr>
      <vt:lpstr>The Translation Process</vt:lpstr>
      <vt:lpstr>Putting things in perspective, today’s presentation</vt:lpstr>
      <vt:lpstr>Good to keep in mind</vt:lpstr>
      <vt:lpstr>Backdrop, cudaMemcpy</vt:lpstr>
      <vt:lpstr>Backdrop, cudaMemcpy</vt:lpstr>
      <vt:lpstr>The PCI-E Pipe, Putting Things in Perspective</vt:lpstr>
      <vt:lpstr>cudaHostAlloc: helps improve host/device transfer speeds</vt:lpstr>
      <vt:lpstr>cudaHostAlloc: A friend, with its pluses and minuses</vt:lpstr>
      <vt:lpstr>cudaHostAlloc: A friend, with its pluses and minuses</vt:lpstr>
      <vt:lpstr>cudaHostAlloc: Function Prototype</vt:lpstr>
      <vt:lpstr>Zero-Copy (Z-C) GPU-CPU Interaction</vt:lpstr>
      <vt:lpstr>From Z-C to UVA: CUDA 2.2 to CUDA 4.0</vt:lpstr>
      <vt:lpstr>Unified Virtual Address Space: From CUDA programming guide</vt:lpstr>
      <vt:lpstr>UVA – Showcasing Its Versatility…</vt:lpstr>
      <vt:lpstr>UVA is a Step Forward Relative to Z-C</vt:lpstr>
      <vt:lpstr>UVA &amp; Unified Memory (UM) </vt:lpstr>
      <vt:lpstr>Unified Memory, a first example</vt:lpstr>
      <vt:lpstr>Unified Memory: further thoughts</vt:lpstr>
      <vt:lpstr>The UM innovation</vt:lpstr>
      <vt:lpstr>UM - Other interesting tidbits</vt:lpstr>
      <vt:lpstr>Then and Now: no-UM vs. UM</vt:lpstr>
      <vt:lpstr>Requirements, UM</vt:lpstr>
      <vt:lpstr>UM vs. Z-C</vt:lpstr>
      <vt:lpstr>UM: Required API Changes</vt:lpstr>
      <vt:lpstr>cudaMallocManaged</vt:lpstr>
      <vt:lpstr>__managed__</vt:lpstr>
      <vt:lpstr>cudaStreamAttachMemAsync()</vt:lpstr>
      <vt:lpstr>UM, other quick points</vt:lpstr>
      <vt:lpstr>UM, other quick points </vt:lpstr>
      <vt:lpstr>UM, Nuts and Bolts</vt:lpstr>
      <vt:lpstr>UM, Nuts and Bolts</vt:lpstr>
      <vt:lpstr>UM: Access to managed memory pool</vt:lpstr>
      <vt:lpstr>UM: Access to managed pool – Example, for CC&lt;6.0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UM level of support</vt:lpstr>
      <vt:lpstr>Unified Memory platforms</vt:lpstr>
      <vt:lpstr>CUDA + Power 9 on Euler</vt:lpstr>
      <vt:lpstr>CUDA &amp; Power 9</vt:lpstr>
      <vt:lpstr>CUDA &amp; Power 9</vt:lpstr>
      <vt:lpstr>CUDA &amp; Power 9</vt:lpstr>
      <vt:lpstr>CUDA &amp; Power 9</vt:lpstr>
      <vt:lpstr>UM – Why Bother?</vt:lpstr>
      <vt:lpstr>High vantage point, the big picture</vt:lpstr>
      <vt:lpstr>GPU Computing with thrust</vt:lpstr>
      <vt:lpstr>Three Ways to Accelerate on GPU</vt:lpstr>
      <vt:lpstr>Acknowledgments</vt:lpstr>
      <vt:lpstr>Design Philosophy, thrust</vt:lpstr>
      <vt:lpstr>What is thrust?</vt:lpstr>
      <vt:lpstr>What is thrust?</vt:lpstr>
      <vt:lpstr>A First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463</cp:revision>
  <dcterms:created xsi:type="dcterms:W3CDTF">2018-05-16T17:28:20Z</dcterms:created>
  <dcterms:modified xsi:type="dcterms:W3CDTF">2020-03-02T16:54:02Z</dcterms:modified>
</cp:coreProperties>
</file>