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80"/>
  </p:notesMasterIdLst>
  <p:handoutMasterIdLst>
    <p:handoutMasterId r:id="rId81"/>
  </p:handoutMasterIdLst>
  <p:sldIdLst>
    <p:sldId id="256" r:id="rId6"/>
    <p:sldId id="1457" r:id="rId7"/>
    <p:sldId id="1527" r:id="rId8"/>
    <p:sldId id="1528" r:id="rId9"/>
    <p:sldId id="1529" r:id="rId10"/>
    <p:sldId id="1530" r:id="rId11"/>
    <p:sldId id="1531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39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47" r:id="rId28"/>
    <p:sldId id="1548" r:id="rId29"/>
    <p:sldId id="1549" r:id="rId30"/>
    <p:sldId id="1550" r:id="rId31"/>
    <p:sldId id="1551" r:id="rId32"/>
    <p:sldId id="1552" r:id="rId33"/>
    <p:sldId id="1553" r:id="rId34"/>
    <p:sldId id="1554" r:id="rId35"/>
    <p:sldId id="1555" r:id="rId36"/>
    <p:sldId id="1556" r:id="rId37"/>
    <p:sldId id="1557" r:id="rId38"/>
    <p:sldId id="1558" r:id="rId39"/>
    <p:sldId id="1559" r:id="rId40"/>
    <p:sldId id="1560" r:id="rId41"/>
    <p:sldId id="1561" r:id="rId42"/>
    <p:sldId id="1562" r:id="rId43"/>
    <p:sldId id="1563" r:id="rId44"/>
    <p:sldId id="1564" r:id="rId45"/>
    <p:sldId id="1565" r:id="rId46"/>
    <p:sldId id="1566" r:id="rId47"/>
    <p:sldId id="1567" r:id="rId48"/>
    <p:sldId id="1568" r:id="rId49"/>
    <p:sldId id="1569" r:id="rId50"/>
    <p:sldId id="1570" r:id="rId51"/>
    <p:sldId id="1571" r:id="rId52"/>
    <p:sldId id="1572" r:id="rId53"/>
    <p:sldId id="1573" r:id="rId54"/>
    <p:sldId id="1574" r:id="rId55"/>
    <p:sldId id="1575" r:id="rId56"/>
    <p:sldId id="1576" r:id="rId57"/>
    <p:sldId id="1577" r:id="rId58"/>
    <p:sldId id="1578" r:id="rId59"/>
    <p:sldId id="1579" r:id="rId60"/>
    <p:sldId id="1580" r:id="rId61"/>
    <p:sldId id="1581" r:id="rId62"/>
    <p:sldId id="1585" r:id="rId63"/>
    <p:sldId id="1586" r:id="rId64"/>
    <p:sldId id="1587" r:id="rId65"/>
    <p:sldId id="1588" r:id="rId66"/>
    <p:sldId id="1589" r:id="rId67"/>
    <p:sldId id="1590" r:id="rId68"/>
    <p:sldId id="1591" r:id="rId69"/>
    <p:sldId id="1592" r:id="rId70"/>
    <p:sldId id="1593" r:id="rId71"/>
    <p:sldId id="1594" r:id="rId72"/>
    <p:sldId id="1595" r:id="rId73"/>
    <p:sldId id="1596" r:id="rId74"/>
    <p:sldId id="1597" r:id="rId75"/>
    <p:sldId id="1598" r:id="rId76"/>
    <p:sldId id="1599" r:id="rId77"/>
    <p:sldId id="1600" r:id="rId78"/>
    <p:sldId id="160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527" autoAdjust="0"/>
  </p:normalViewPr>
  <p:slideViewPr>
    <p:cSldViewPr snapToGrid="0">
      <p:cViewPr varScale="1">
        <p:scale>
          <a:sx n="143" d="100"/>
          <a:sy n="143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08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1">
                  <c:v>2241.4</c:v>
                </c:pt>
                <c:pt idx="2">
                  <c:v>2241.5</c:v>
                </c:pt>
                <c:pt idx="3">
                  <c:v>2241.6</c:v>
                </c:pt>
                <c:pt idx="4">
                  <c:v>2241.1</c:v>
                </c:pt>
                <c:pt idx="5">
                  <c:v>2092.5</c:v>
                </c:pt>
                <c:pt idx="6">
                  <c:v>2087.5</c:v>
                </c:pt>
                <c:pt idx="7">
                  <c:v>2087.3000000000002</c:v>
                </c:pt>
                <c:pt idx="8">
                  <c:v>2091.6999999999998</c:v>
                </c:pt>
                <c:pt idx="9">
                  <c:v>1560.2</c:v>
                </c:pt>
                <c:pt idx="10">
                  <c:v>1559.7</c:v>
                </c:pt>
                <c:pt idx="11">
                  <c:v>1560.9</c:v>
                </c:pt>
                <c:pt idx="12">
                  <c:v>1560.6</c:v>
                </c:pt>
                <c:pt idx="13">
                  <c:v>1491.9</c:v>
                </c:pt>
                <c:pt idx="14">
                  <c:v>1490.5</c:v>
                </c:pt>
                <c:pt idx="15">
                  <c:v>1488.9</c:v>
                </c:pt>
                <c:pt idx="16">
                  <c:v>1486.8</c:v>
                </c:pt>
                <c:pt idx="17">
                  <c:v>1199.5999999999999</c:v>
                </c:pt>
                <c:pt idx="18">
                  <c:v>1194.3</c:v>
                </c:pt>
                <c:pt idx="19">
                  <c:v>1185.3</c:v>
                </c:pt>
                <c:pt idx="20">
                  <c:v>1168.5</c:v>
                </c:pt>
                <c:pt idx="21">
                  <c:v>1103.5999999999999</c:v>
                </c:pt>
                <c:pt idx="22">
                  <c:v>1087.2</c:v>
                </c:pt>
                <c:pt idx="23">
                  <c:v>1072.5</c:v>
                </c:pt>
                <c:pt idx="24">
                  <c:v>1068</c:v>
                </c:pt>
                <c:pt idx="25">
                  <c:v>897.35999999999865</c:v>
                </c:pt>
                <c:pt idx="26">
                  <c:v>881.66</c:v>
                </c:pt>
                <c:pt idx="27">
                  <c:v>879.43</c:v>
                </c:pt>
                <c:pt idx="28">
                  <c:v>874.66</c:v>
                </c:pt>
                <c:pt idx="29">
                  <c:v>857.41</c:v>
                </c:pt>
                <c:pt idx="30">
                  <c:v>852.99</c:v>
                </c:pt>
                <c:pt idx="31">
                  <c:v>847.62</c:v>
                </c:pt>
                <c:pt idx="32">
                  <c:v>844.18000000000052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D-4C2C-B5F8-7686A27A2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766200"/>
        <c:axId val="482765808"/>
      </c:lineChart>
      <c:catAx>
        <c:axId val="482766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Key Bits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482765808"/>
        <c:crosses val="autoZero"/>
        <c:auto val="1"/>
        <c:lblAlgn val="ctr"/>
        <c:lblOffset val="100"/>
        <c:tickMarkSkip val="1"/>
        <c:noMultiLvlLbl val="0"/>
      </c:catAx>
      <c:valAx>
        <c:axId val="482765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Sorting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Rate (</a:t>
                </a:r>
                <a:r>
                  <a:rPr lang="en-US" baseline="0" dirty="0" err="1">
                    <a:solidFill>
                      <a:schemeClr val="tx1"/>
                    </a:solidFill>
                  </a:rPr>
                  <a:t>Mkey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/s)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482766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mespace_(computer_science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ust.github.io/doc/group__reductions.html#ga43eea9a000f912716189687306884fc7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hrust.github.io/doc/structthrust_1_1equal__to.html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NVIDIA website,</a:t>
            </a:r>
            <a:r>
              <a:rPr lang="en-US" baseline="0" dirty="0"/>
              <a:t> Thrust is listed under “Libraries” (https://developer.nvidia.com/gpu-accelerated-libraries).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</a:t>
            </a:r>
            <a:r>
              <a:rPr lang="en-US" baseline="0" dirty="0"/>
              <a:t> 32M unsigned integers (uniformly distributed) with different numbers of occupied key bits</a:t>
            </a:r>
          </a:p>
          <a:p>
            <a:r>
              <a:rPr lang="en-US" baseline="0" dirty="0"/>
              <a:t>For example, Key Bits = 20 means all keys are in the range [0, 2^20)</a:t>
            </a:r>
          </a:p>
          <a:p>
            <a:endParaRPr lang="en-US" baseline="0" dirty="0"/>
          </a:p>
          <a:p>
            <a:r>
              <a:rPr lang="en-US" baseline="0" dirty="0"/>
              <a:t>Reason: dispatched internally as a RADIX sort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Transformations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are algorithms that apply an operation to each element in a set of (zero or more) input ranges and then stores the result in a destination range.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Thrust implementations rely on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functors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which are function objects used to pass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state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and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function objects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to perform transformation.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Let’s see how they come into play on a simple vector addition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Here,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plus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is a binary function defined in thrust/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functional.h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Functors</a:t>
            </a:r>
            <a:r>
              <a:rPr lang="en-US" dirty="0"/>
              <a:t> can also be used with other types of algorithms, </a:t>
            </a:r>
            <a:r>
              <a:rPr lang="en-US" b="1" dirty="0"/>
              <a:t>reduce</a:t>
            </a:r>
            <a:r>
              <a:rPr lang="en-US" dirty="0"/>
              <a:t> in this case.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Here,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maximum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is a binary function defined in thrust/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functional.h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 previous examples, we have seen the use of various built-in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(plus, maximum,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 </a:t>
            </a:r>
            <a:r>
              <a:rPr lang="en-US" dirty="0"/>
              <a:t>thrust/</a:t>
            </a:r>
            <a:r>
              <a:rPr lang="en-US" dirty="0" err="1"/>
              <a:t>functional.h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cover most of the built-in arithmetic and comparison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 of a custom </a:t>
            </a:r>
            <a:r>
              <a:rPr lang="en-US" dirty="0" err="1"/>
              <a:t>functor</a:t>
            </a:r>
            <a:r>
              <a:rPr lang="en-US" dirty="0"/>
              <a:t> for a </a:t>
            </a:r>
            <a:r>
              <a:rPr lang="en-US" b="1" dirty="0"/>
              <a:t>“non-standard” operation</a:t>
            </a:r>
            <a:r>
              <a:rPr lang="en-US" dirty="0"/>
              <a:t>, consider SAXPY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If we want to implement SAXPY with Thrust we have a few options: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 first is to use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two transformations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(one addition and one multiplication)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 a temporary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vector filled with the value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 better choice is to use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single transformation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with a user-defined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functor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that does exactly what we want.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4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built-in </a:t>
            </a:r>
            <a:r>
              <a:rPr lang="en-US" dirty="0" err="1"/>
              <a:t>functors</a:t>
            </a:r>
            <a:r>
              <a:rPr lang="en-US" dirty="0"/>
              <a:t> are not enough, you can define your own.</a:t>
            </a:r>
          </a:p>
          <a:p>
            <a:endParaRPr lang="en-US" dirty="0"/>
          </a:p>
          <a:p>
            <a:r>
              <a:rPr lang="en-US" dirty="0"/>
              <a:t>Here,</a:t>
            </a:r>
            <a:r>
              <a:rPr lang="en-US" baseline="0" dirty="0"/>
              <a:t> note also that we are using a CUDA type (float2)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</a:t>
            </a:r>
            <a:r>
              <a:rPr lang="en-US" baseline="0" dirty="0"/>
              <a:t> </a:t>
            </a:r>
            <a:r>
              <a:rPr lang="en-US" baseline="0" dirty="0" err="1"/>
              <a:t>functor</a:t>
            </a:r>
            <a:r>
              <a:rPr lang="en-US" baseline="0" dirty="0"/>
              <a:t> objects are useful if: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Performing a </a:t>
            </a:r>
            <a:r>
              <a:rPr lang="en-US" b="1" baseline="0" dirty="0"/>
              <a:t>“non-standard” operation </a:t>
            </a:r>
            <a:r>
              <a:rPr lang="en-US" baseline="0" dirty="0"/>
              <a:t>(see SAXPY example later)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Working on </a:t>
            </a:r>
            <a:r>
              <a:rPr lang="en-US" b="1" baseline="0" dirty="0"/>
              <a:t>“non-standard” data </a:t>
            </a:r>
            <a:r>
              <a:rPr lang="en-US" baseline="0" dirty="0"/>
              <a:t>(e.g. float2)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This example uses a custom </a:t>
            </a:r>
            <a:r>
              <a:rPr lang="en-US" baseline="0" dirty="0" err="1"/>
              <a:t>functor</a:t>
            </a:r>
            <a:r>
              <a:rPr lang="en-US" baseline="0" dirty="0"/>
              <a:t> to define one possible definition of “</a:t>
            </a:r>
            <a:r>
              <a:rPr lang="en-US" b="1" baseline="0" dirty="0"/>
              <a:t>less than</a:t>
            </a:r>
            <a:r>
              <a:rPr lang="en-US" baseline="0" dirty="0"/>
              <a:t>” for a </a:t>
            </a:r>
            <a:r>
              <a:rPr lang="en-US" b="1" baseline="0" dirty="0"/>
              <a:t>float2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before, </a:t>
            </a:r>
            <a:r>
              <a:rPr lang="en-US" dirty="0" err="1"/>
              <a:t>functors</a:t>
            </a:r>
            <a:r>
              <a:rPr lang="en-US" dirty="0"/>
              <a:t> can have </a:t>
            </a:r>
            <a:r>
              <a:rPr lang="en-US" b="1" dirty="0"/>
              <a:t>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Note that this could be implemented more concisely</a:t>
            </a:r>
            <a:r>
              <a:rPr lang="en-US" baseline="0" dirty="0"/>
              <a:t> as:</a:t>
            </a:r>
          </a:p>
          <a:p>
            <a:r>
              <a:rPr lang="en-US" b="1" baseline="0" dirty="0" err="1"/>
              <a:t>int</a:t>
            </a:r>
            <a:r>
              <a:rPr lang="en-US" b="1" baseline="0" dirty="0"/>
              <a:t> result = thrust::</a:t>
            </a:r>
            <a:r>
              <a:rPr lang="en-US" b="1" baseline="0" dirty="0" err="1"/>
              <a:t>count_if</a:t>
            </a:r>
            <a:r>
              <a:rPr lang="en-US" b="1" baseline="0" dirty="0"/>
              <a:t>(</a:t>
            </a:r>
            <a:r>
              <a:rPr lang="en-US" b="1" baseline="0" dirty="0" err="1"/>
              <a:t>vec.begin</a:t>
            </a:r>
            <a:r>
              <a:rPr lang="en-US" b="1" baseline="0" dirty="0"/>
              <a:t>(), </a:t>
            </a:r>
            <a:r>
              <a:rPr lang="en-US" b="1" baseline="0" dirty="0" err="1"/>
              <a:t>vec.end</a:t>
            </a:r>
            <a:r>
              <a:rPr lang="en-US" b="1" baseline="0" dirty="0"/>
              <a:t>(), _1 &gt; 10);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You’ll notice that we use things like </a:t>
            </a:r>
            <a:r>
              <a:rPr lang="en-US" dirty="0"/>
              <a:t>thrust::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or </a:t>
            </a:r>
            <a:r>
              <a:rPr lang="en-US" dirty="0"/>
              <a:t>thrust::copy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in our examples. The </a:t>
            </a:r>
            <a:r>
              <a:rPr lang="en-US" dirty="0"/>
              <a:t>thrust::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part tells the C++ compiler that we want to look inside the </a:t>
            </a:r>
            <a:r>
              <a:rPr lang="en-US" dirty="0"/>
              <a:t>thrust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namespace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for a specific function or class.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Namespaces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are a nice way to avoid name collisions.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instance,</a:t>
            </a:r>
            <a:r>
              <a:rPr lang="en-US" dirty="0" err="1"/>
              <a:t>thrust</a:t>
            </a:r>
            <a:r>
              <a:rPr lang="en-US" dirty="0"/>
              <a:t>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different from </a:t>
            </a:r>
            <a:r>
              <a:rPr lang="en-US" dirty="0" err="1"/>
              <a:t>std</a:t>
            </a:r>
            <a:r>
              <a:rPr lang="en-US" dirty="0"/>
              <a:t>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provided in the STL. C++ namespaces allow us to distinguish between these two </a:t>
            </a:r>
            <a:r>
              <a:rPr lang="en-US" dirty="0"/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functions.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1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Searching, Copying, Reductions, </a:t>
            </a:r>
            <a:r>
              <a:rPr lang="en-US" dirty="0" err="1"/>
              <a:t>Reorderings</a:t>
            </a:r>
            <a:r>
              <a:rPr lang="en-US" dirty="0"/>
              <a:t>, Scans, Sorting, Transformations,</a:t>
            </a:r>
            <a:r>
              <a:rPr lang="en-US" baseline="0" dirty="0"/>
              <a:t> Set Operations,…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4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 tuple can have a max. number of 10 elements.  Can use hierarchical tuples.  Also, work on </a:t>
            </a:r>
            <a:r>
              <a:rPr lang="en-US" dirty="0" err="1"/>
              <a:t>variadic</a:t>
            </a:r>
            <a:r>
              <a:rPr lang="en-US" baseline="0" dirty="0"/>
              <a:t> template support (not sure if merged in main trunk).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8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Zip operators: take care of reorganizing data for thrust use.</a:t>
            </a:r>
          </a:p>
          <a:p>
            <a:r>
              <a:rPr lang="en-US" dirty="0"/>
              <a:t>We will talk next about fusing operations:  take care of reorganizing computations for thrust use.</a:t>
            </a:r>
          </a:p>
          <a:p>
            <a:endParaRPr lang="en-US" dirty="0"/>
          </a:p>
          <a:p>
            <a:r>
              <a:rPr lang="en-US" dirty="0"/>
              <a:t>Your problem at hand can hit one of two bounds: the FLOP bound or the BANDWIDTH bound (compute-bound, memory-bound)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7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index: compare two, and possibly store an index – therefore, you handle three entities.</a:t>
            </a:r>
          </a:p>
          <a:p>
            <a:r>
              <a:rPr lang="en-US" dirty="0"/>
              <a:t> More precisely: you bring an index, the associated value. If the new index “wins”, then you store it in memory.</a:t>
            </a:r>
          </a:p>
          <a:p>
            <a:endParaRPr lang="en-US" dirty="0"/>
          </a:p>
          <a:p>
            <a:r>
              <a:rPr lang="en-US" dirty="0"/>
              <a:t>Compare how far the</a:t>
            </a:r>
            <a:r>
              <a:rPr lang="en-US" baseline="0" dirty="0"/>
              <a:t> arithmetic intensities are from the values that would leverage the hardware.  On a GTX480 you should be able to perform 8 operations for each byte you bring over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Ternary: w[i] = \alpha x[i] + \beta y[i] + \gamma z[i]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8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can we do to maximize the work we do for the same amount of data transferred?</a:t>
            </a:r>
          </a:p>
          <a:p>
            <a:endParaRPr lang="en-US" dirty="0"/>
          </a:p>
          <a:p>
            <a:r>
              <a:rPr lang="en-US" dirty="0"/>
              <a:t>Simple</a:t>
            </a:r>
            <a:r>
              <a:rPr lang="en-US" baseline="0" dirty="0"/>
              <a:t> idea…  But powerful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8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iterator:  bring data together</a:t>
            </a:r>
          </a:p>
          <a:p>
            <a:r>
              <a:rPr lang="en-US" dirty="0"/>
              <a:t>Fusing operations: bring operations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0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fusing get us?</a:t>
            </a:r>
          </a:p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~1.6x (=32/20)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94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of loop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5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sum of squares.</a:t>
            </a:r>
          </a:p>
          <a:p>
            <a:r>
              <a:rPr lang="en-US" dirty="0"/>
              <a:t>Note a different way of specifying the binary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Thrust provides two </a:t>
            </a:r>
            <a:r>
              <a:rPr lang="en-US" sz="1200" b="1" i="0" u="non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vector</a:t>
            </a:r>
            <a:r>
              <a:rPr lang="en-US" sz="1200" b="1" i="0" u="none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containers,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and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 </a:t>
            </a:r>
            <a:r>
              <a:rPr lang="en-US" b="1" dirty="0"/>
              <a:t>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can be used to copy a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 a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(or vice-versa). The </a:t>
            </a:r>
            <a:r>
              <a:rPr lang="en-US" dirty="0"/>
              <a:t>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can also be used to copy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or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note that individual elements of a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can be accessed 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standard bracket notation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However, because each of these accesses requires a call to </a:t>
            </a:r>
            <a:r>
              <a:rPr lang="en-US" dirty="0" err="1"/>
              <a:t>cudaMemcpy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use sparingly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We’ll look at some more efficient techniques later.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7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~3x (=12/4)</a:t>
            </a:r>
          </a:p>
          <a:p>
            <a:r>
              <a:rPr lang="en-US" dirty="0"/>
              <a:t>The numbers of</a:t>
            </a:r>
            <a:r>
              <a:rPr lang="en-US" baseline="0" dirty="0"/>
              <a:t> bytes are showing what happens for each i, from i=1 to 3 (or lengths of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9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5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transform_reduce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fuses the transform and reduce operations.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transform_reduce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equivalent to performing a transformation defined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into a temporary sequence and then performing reduce on the transformed sequence. In most cases, fusing these two operations together is more efficient, since fewer memory reads and writes are required.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transform_reduce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performs a reduction on the transformation of the sequence [first, last) according 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Specifically,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applied to each element of the sequence and then the result is reduced to a single value with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binary_op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using the initial value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init.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Note that the transformation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not applied to the initial value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init.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The order of reduction is not specified, so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binary_op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must be both commutative and associative.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1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reduce is a generalization of summation: it computes the sum (or some other binary operation) of all the elements in the range [first, last). This version of reduce uses 0 as the initial value of the reduction. reduce is similar to the C++ Standard Template Library's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::accumulate. The primary difference between the two functions is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::accumulate guarantees the order of summation, while reduce requires associativity of the binary operation to parallelize the reduction.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Note that reduce also assumes that the binary reduction operator (in this case operator+) is commutative. If the reduction operator is not commutative then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thrust::reduce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should not be used. Instead, one could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inclusive_scan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(which does not require commutativity) and select the last element of the output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1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inner_product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calculates an inner product of the ranges [first1, last1) and [first2, first2 + (last1 - first1)).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This version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inner_product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identical to the first, except that is uses two user-supplied function objects instead of operator+ and operator*.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Specifically, this version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inner_product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computes the sum binary_op1(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binary_op2(*first1, *first2) ),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Unlike the C++ Standard Template Library function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inner_product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this version offers no guarantee on order of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8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reduce_by_key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 generalization of reduce to key-value pairs. For each group of consecutive keys in the range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keys_first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keys_last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 that are equal,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reduce_by_keycopies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the first element of the group to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keys_output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The corresponding values in the range are reduced using the plus and the result copied 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values_output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This version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reduce_by_key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uses the function object 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equal_to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 test for equality and plus to reduce values with equal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Another reason to distinguish between iterators and pointers is that iterators can be used to traverse many kinds of data structures. For example, the STL provides a linked list container (</a:t>
            </a:r>
            <a:r>
              <a:rPr lang="en-US" dirty="0" err="1"/>
              <a:t>std</a:t>
            </a:r>
            <a:r>
              <a:rPr lang="en-US" dirty="0"/>
              <a:t>::list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that provides bidirectional (but not random access) iterators. Although Thrust does not provide device implementations of such containers, it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compatible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with them.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eases integration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 the case of vector containers, which are really just arrays, iterators can be thought of as pointers to array elements. Therefore, </a:t>
            </a:r>
            <a:r>
              <a:rPr lang="en-US" dirty="0" err="1"/>
              <a:t>H.begin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an iterator that points to the first element of the array stored inside the </a:t>
            </a:r>
            <a:r>
              <a:rPr lang="en-US" dirty="0"/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vector. Similarly, </a:t>
            </a:r>
            <a:r>
              <a:rPr lang="en-US" dirty="0" err="1"/>
              <a:t>H.end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points to the element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one past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the last element of the </a:t>
            </a:r>
            <a:r>
              <a:rPr lang="en-US" dirty="0"/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To extract a raw pointer from a </a:t>
            </a:r>
            <a:r>
              <a:rPr lang="en-US" dirty="0" err="1"/>
              <a:t>device_ptr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the </a:t>
            </a:r>
            <a:r>
              <a:rPr lang="en-US" dirty="0" err="1"/>
              <a:t>raw_pointer_cast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should be applied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Like the STL, Thrust permits using a “raw” pointer as an argument to a Thrust function and it will dispatch the host path of the algorithm.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If the pointer in question is in fact a pointer to device memory then you’ll need to wrap it with </a:t>
            </a:r>
            <a:r>
              <a:rPr lang="en-US" dirty="0"/>
              <a:t>thrust::</a:t>
            </a:r>
            <a:r>
              <a:rPr lang="en-US" dirty="0" err="1"/>
              <a:t>device_ptr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before calling the function.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Thrust provides a large number of common parallel algorithms. Many of these algorithms have direct analogs in the STL, and when an equivalent STL function exists, we choose the name (e.g. thrust::sort 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::sort).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All algorithms in Thrust have implementations for both host and device. Specifically, when a Thrust algorithm is invoked with a host iterator, then the host path is dispatched. Similarly, a device implementation is called when a device iterator is used to define a range.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With the exception of thrust::copy, which can copy data between host and device, all iterator arguments to a Thrust algorithm should live in the same place: either all on the host or all on the device. When this requirement is violated the compiler will produce an error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32M keys on</a:t>
            </a:r>
            <a:r>
              <a:rPr lang="en-US" baseline="0" dirty="0"/>
              <a:t> each platform </a:t>
            </a:r>
            <a:r>
              <a:rPr lang="en-US" dirty="0"/>
              <a:t>- performance measured in millions</a:t>
            </a:r>
            <a:r>
              <a:rPr lang="en-US" baseline="0" dirty="0"/>
              <a:t> of keys per second</a:t>
            </a:r>
          </a:p>
          <a:p>
            <a:r>
              <a:rPr lang="en-US" baseline="0" dirty="0"/>
              <a:t>CPU – Intel Core i7 950 @ 3.07 GHz</a:t>
            </a:r>
          </a:p>
          <a:p>
            <a:r>
              <a:rPr lang="en-US" baseline="0" dirty="0"/>
              <a:t>GPU – NVIDIA </a:t>
            </a:r>
            <a:r>
              <a:rPr lang="en-US" baseline="0" dirty="0" err="1"/>
              <a:t>GeForce</a:t>
            </a:r>
            <a:r>
              <a:rPr lang="en-US" baseline="0" dirty="0"/>
              <a:t> GTX 480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</a:t>
            </a:r>
            <a:r>
              <a:rPr lang="en-US" baseline="0" dirty="0"/>
              <a:t> – use sorting instead of ad hoc binning b/c thrust::sort() is highly optimized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thrust.github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goo.gl/adj9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labs/c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nvlabs.github.io/cub/group___util_mgmt.html" TargetMode="External"/><Relationship Id="rId3" Type="http://schemas.openxmlformats.org/officeDocument/2006/relationships/hyperlink" Target="https://nvlabs.github.io/cub/group___block_module.html" TargetMode="External"/><Relationship Id="rId7" Type="http://schemas.openxmlformats.org/officeDocument/2006/relationships/hyperlink" Target="https://nvlabs.github.io/cub/group___util_ptx.html" TargetMode="External"/><Relationship Id="rId2" Type="http://schemas.openxmlformats.org/officeDocument/2006/relationships/hyperlink" Target="https://nvlabs.github.io/cub/group___warp_modul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vlabs.github.io/cub/group___util_io.html" TargetMode="External"/><Relationship Id="rId5" Type="http://schemas.openxmlformats.org/officeDocument/2006/relationships/hyperlink" Target="https://nvlabs.github.io/cub/group___util_iterator.html" TargetMode="External"/><Relationship Id="rId4" Type="http://schemas.openxmlformats.org/officeDocument/2006/relationships/hyperlink" Target="https://nvlabs.github.io/cub/group___device_module.html" TargetMode="External"/><Relationship Id="rId9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lir.llvm.org/docs/Dialects/AffineOps" TargetMode="External"/><Relationship Id="rId2" Type="http://schemas.openxmlformats.org/officeDocument/2006/relationships/hyperlink" Target="https://github.com/plaidml/plaid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3.03129.pdf" TargetMode="External"/><Relationship Id="rId3" Type="http://schemas.openxmlformats.org/officeDocument/2006/relationships/hyperlink" Target="https://arxiv.org/abs/2002.03794" TargetMode="External"/><Relationship Id="rId7" Type="http://schemas.openxmlformats.org/officeDocument/2006/relationships/hyperlink" Target="https://mlir.llvm.org/docs/Dialects/AffineOps/" TargetMode="External"/><Relationship Id="rId2" Type="http://schemas.openxmlformats.org/officeDocument/2006/relationships/hyperlink" Target="https://rd.springer.com/content/pdf/10.1007%2F978-3-319-91479-4_23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aperswithcode.com/paper/stripe-tensor-compilation-via-the-nested" TargetMode="External"/><Relationship Id="rId5" Type="http://schemas.openxmlformats.org/officeDocument/2006/relationships/hyperlink" Target="https://arxiv.org/abs/2003.00532" TargetMode="External"/><Relationship Id="rId4" Type="http://schemas.openxmlformats.org/officeDocument/2006/relationships/hyperlink" Target="http://www.eecs.harvard.edu/~htk/publication/2019-mapl-tillet-kung-cox.pdf" TargetMode="External"/><Relationship Id="rId9" Type="http://schemas.openxmlformats.org/officeDocument/2006/relationships/hyperlink" Target="https://github.com/keroro824/HashingDeepLearning/tree/master/SLIDE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18</a:t>
            </a:r>
          </a:p>
          <a:p>
            <a:r>
              <a:rPr lang="en-US" dirty="0"/>
              <a:t>03/04/2020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4AD0-DE63-461C-902F-73628FD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C22E0-1C56-4AFF-8655-5BBCD1E1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Namespaces, containers, iterators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transformations. Zipping &amp; fusing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Thrust example: Processing rainfall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3B44D-439D-4F14-BFCF-2B3E05F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1271327"/>
            <a:ext cx="8229600" cy="6429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Avoid name collisions: thrust vs. std namespaces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465" y="2194249"/>
            <a:ext cx="69342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host memory</a:t>
            </a:r>
          </a:p>
          <a:p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host_vector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198A19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call STL sort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call Thrust sort</a:t>
            </a:r>
          </a:p>
          <a:p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for brevity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without namespace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 = reduce(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521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1B5E-DEDE-4813-B90F-A78A079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 containers: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device_vector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258D8-FD88-439C-A0F6-DA5A93E3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 provides two vector containers: </a:t>
            </a:r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is stored in host memory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lives in GPU device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’s vector containers are just like std::vector in the C++ STL </a:t>
            </a:r>
          </a:p>
          <a:p>
            <a:pPr lvl="1"/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are generic containers – they store </a:t>
            </a:r>
            <a:r>
              <a:rPr lang="en-US" dirty="0" smtClean="0"/>
              <a:t>whatever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0D1B4-DC88-45B9-9BC4-3B11EA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E6FCD97-7CFE-4268-B66A-D4D53C689F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E6FCD97-7CFE-4268-B66A-D4D53C68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 containers: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device_vector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59" y="1165812"/>
            <a:ext cx="11414449" cy="6651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Common operations become concise &amp; readable through use of containers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9377" y="1882029"/>
            <a:ext cx="9064248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allocate host vector with two elements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host_vector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h_vec</a:t>
            </a:r>
            <a:r>
              <a:rPr lang="en-US" sz="2000" dirty="0">
                <a:latin typeface="Consolas" panose="020B0609020204030204" pitchFamily="49" charset="0"/>
              </a:rPr>
              <a:t>(2);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copy host vector to device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device_vector</a:t>
            </a:r>
            <a:r>
              <a:rPr lang="en-US" sz="2000" dirty="0">
                <a:latin typeface="Consolas" panose="020B0609020204030204" pitchFamily="49" charset="0"/>
              </a:rPr>
              <a:t>&lt;int&gt; </a:t>
            </a:r>
            <a:r>
              <a:rPr lang="en-US" sz="2000" dirty="0" err="1" smtClean="0">
                <a:latin typeface="Consolas" panose="020B0609020204030204" pitchFamily="49" charset="0"/>
              </a:rPr>
              <a:t>d_vec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198A19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198A19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manipulate device values from the host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[0] = 13;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[1] = 27;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"sum: " &lt;&lt;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[0] +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[1] &lt;&lt;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198A19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198A19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copy host vector to device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device_vector</a:t>
            </a:r>
            <a:r>
              <a:rPr lang="en-US" sz="2000" dirty="0">
                <a:latin typeface="Consolas" panose="020B0609020204030204" pitchFamily="49" charset="0"/>
              </a:rPr>
              <a:t>&lt;int&gt; </a:t>
            </a:r>
            <a:r>
              <a:rPr lang="en-US" sz="2000" dirty="0" err="1" smtClean="0">
                <a:latin typeface="Consolas" panose="020B0609020204030204" pitchFamily="49" charset="0"/>
              </a:rPr>
              <a:t>h_vec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vector memory automatically released w/ free() or </a:t>
            </a:r>
            <a:r>
              <a:rPr lang="en-US" sz="2000" dirty="0" err="1">
                <a:solidFill>
                  <a:srgbClr val="198A19"/>
                </a:solidFill>
                <a:latin typeface="Consolas" panose="020B0609020204030204" pitchFamily="49" charset="0"/>
              </a:rPr>
              <a:t>cudaFree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198A1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204248" y="6553200"/>
            <a:ext cx="387552" cy="228600"/>
          </a:xfrm>
        </p:spPr>
        <p:txBody>
          <a:bodyPr/>
          <a:lstStyle/>
          <a:p>
            <a:fld id="{198C497F-F93A-415D-AE85-6EDF5BB63A7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936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Compatible with STL containers 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thrust</a:t>
            </a:r>
            <a:r>
              <a:rPr lang="en-US" sz="2800" dirty="0">
                <a:solidFill>
                  <a:srgbClr val="000000"/>
                </a:solidFill>
              </a:rPr>
              <a:t> &amp;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</a:rPr>
              <a:t> containers play well together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Below, a </a:t>
            </a:r>
            <a:r>
              <a:rPr lang="en-US" dirty="0" err="1" smtClean="0">
                <a:solidFill>
                  <a:srgbClr val="000000"/>
                </a:solidFill>
              </a:rPr>
              <a:t>std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 smtClean="0">
                <a:solidFill>
                  <a:srgbClr val="000000"/>
                </a:solidFill>
              </a:rPr>
              <a:t> plays well with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thrust</a:t>
            </a:r>
            <a:r>
              <a:rPr lang="en-US" dirty="0" smtClean="0">
                <a:solidFill>
                  <a:srgbClr val="000000"/>
                </a:solidFill>
              </a:rPr>
              <a:t> device </a:t>
            </a:r>
            <a:r>
              <a:rPr lang="en-US" b="1" dirty="0" smtClean="0">
                <a:solidFill>
                  <a:srgbClr val="C00000"/>
                </a:solidFill>
              </a:rPr>
              <a:t>vector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012" y="2495940"/>
            <a:ext cx="9871788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list container on host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h_list.push_back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(13);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h_list.push_back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(27);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copy list to device vector</a:t>
            </a:r>
          </a:p>
          <a:p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h_list.size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::copy(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 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alternative method using vector constructor</a:t>
            </a:r>
          </a:p>
          <a:p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d_vec2(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h_list.end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204248" y="6553200"/>
            <a:ext cx="387552" cy="228600"/>
          </a:xfrm>
        </p:spPr>
        <p:txBody>
          <a:bodyPr/>
          <a:lstStyle/>
          <a:p>
            <a:fld id="{198C497F-F93A-415D-AE85-6EDF5BB63A7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31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Iterators: think of them as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84" y="1128193"/>
            <a:ext cx="10593355" cy="2121159"/>
          </a:xfrm>
        </p:spPr>
        <p:txBody>
          <a:bodyPr>
            <a:normAutofit/>
          </a:bodyPr>
          <a:lstStyle/>
          <a:p>
            <a:r>
              <a:rPr lang="en-US" sz="2800" dirty="0"/>
              <a:t>Sequences are defined by pairs of iterators</a:t>
            </a:r>
          </a:p>
          <a:p>
            <a:r>
              <a:rPr lang="en-US" sz="2800" dirty="0"/>
              <a:t>For vector containers, iterators act like pointers</a:t>
            </a:r>
          </a:p>
          <a:p>
            <a:r>
              <a:rPr lang="en-US" sz="2800" dirty="0"/>
              <a:t>They can be used like pointers (e.g. incremented)</a:t>
            </a:r>
          </a:p>
          <a:p>
            <a:r>
              <a:rPr lang="en-US" sz="2800" dirty="0"/>
              <a:t>Can be converted to raw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93648" y="3854424"/>
            <a:ext cx="10798628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allocate device vector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device_vector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(4);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d_vec.begin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returns iterator at first element of </a:t>
            </a:r>
            <a:r>
              <a:rPr lang="en-US" sz="2000" dirty="0" err="1">
                <a:solidFill>
                  <a:srgbClr val="198A19"/>
                </a:solidFill>
                <a:latin typeface="Consolas" panose="020B0609020204030204" pitchFamily="49" charset="0"/>
              </a:rPr>
              <a:t>d_vec</a:t>
            </a:r>
            <a:endParaRPr lang="en-US" sz="2000" dirty="0">
              <a:solidFill>
                <a:srgbClr val="198A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d_vec.end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returns iterator one past the last element of </a:t>
            </a:r>
            <a:r>
              <a:rPr lang="en-US" sz="2000" dirty="0" err="1">
                <a:solidFill>
                  <a:srgbClr val="198A19"/>
                </a:solidFill>
                <a:latin typeface="Consolas" panose="020B0609020204030204" pitchFamily="49" charset="0"/>
              </a:rPr>
              <a:t>d_vec</a:t>
            </a:r>
            <a:endParaRPr lang="en-US" sz="2000" dirty="0">
              <a:solidFill>
                <a:srgbClr val="198A19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68762" y="5914146"/>
            <a:ext cx="6427638" cy="747521"/>
            <a:chOff x="914400" y="5914145"/>
            <a:chExt cx="6427638" cy="747521"/>
          </a:xfrm>
        </p:grpSpPr>
        <p:sp>
          <p:nvSpPr>
            <p:cNvPr id="6" name="Rectangle 5"/>
            <p:cNvSpPr/>
            <p:nvPr/>
          </p:nvSpPr>
          <p:spPr>
            <a:xfrm>
              <a:off x="3429000" y="5914145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5914145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5914145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5914145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5914145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15" idx="1"/>
              <a:endCxn id="10" idx="2"/>
            </p:cNvCxnSpPr>
            <p:nvPr/>
          </p:nvCxnSpPr>
          <p:spPr>
            <a:xfrm rot="10800000">
              <a:off x="4800600" y="6218946"/>
              <a:ext cx="963762" cy="258055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7" idx="3"/>
              <a:endCxn id="6" idx="2"/>
            </p:cNvCxnSpPr>
            <p:nvPr/>
          </p:nvCxnSpPr>
          <p:spPr>
            <a:xfrm flipV="1">
              <a:off x="2745350" y="6218945"/>
              <a:ext cx="836050" cy="236673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64362" y="6292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d_vec.end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4400" y="6270952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d_vec.begin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1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Interoperability: iterators to 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6008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Convert iterators to raw pointers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602" y="2214843"/>
            <a:ext cx="11176453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device vector</a:t>
            </a:r>
          </a:p>
          <a:p>
            <a:r>
              <a:rPr lang="en-US" sz="2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(4);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obtain raw pointer to device vector’s memory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raw_pointer_cast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[0]);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in a CUDA C kernel</a:t>
            </a:r>
          </a:p>
          <a:p>
            <a:r>
              <a:rPr lang="pt-BR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my_kernel&lt;&lt;&lt; (N+255) / 256, 256 &gt;&gt;&gt;(N, ptr);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in a CUDA API function</a:t>
            </a:r>
          </a:p>
          <a:p>
            <a:r>
              <a:rPr lang="en-US" sz="2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...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28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Interoperability: pointers </a:t>
            </a:r>
            <a:r>
              <a:rPr lang="en-US" dirty="0" smtClean="0"/>
              <a:t>to iterators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6767" y="1153918"/>
            <a:ext cx="7010400" cy="566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Wrap raw pointers with </a:t>
            </a:r>
            <a:r>
              <a:rPr lang="en-US" sz="3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device_ptr</a:t>
            </a:r>
            <a:endParaRPr lang="en-US" sz="32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8335" y="1876165"/>
            <a:ext cx="9660294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raw pointer to device memory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raw_ptr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**) &amp;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raw_ptr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N *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wrap raw pointer with a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device_ptr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raw_ptr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device_ptr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in thrust algorithms</a:t>
            </a:r>
          </a:p>
          <a:p>
            <a:r>
              <a:rPr lang="sv-SE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sv-SE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::fill(dev_ptr, dev_ptr + N, (</a:t>
            </a:r>
            <a:r>
              <a:rPr lang="sv-SE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0);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access device memory through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device_ptr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[0] = 1;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free memory</a:t>
            </a:r>
          </a:p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cudaFree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raw_ptr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835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Namespaces, containers, iterators: 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Namespaces</a:t>
            </a:r>
          </a:p>
          <a:p>
            <a:pPr lvl="1"/>
            <a:r>
              <a:rPr lang="en-US" sz="1800" dirty="0"/>
              <a:t>Used to avoids collisions and increase functionality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Containers</a:t>
            </a:r>
          </a:p>
          <a:p>
            <a:pPr lvl="1"/>
            <a:r>
              <a:rPr lang="en-US" sz="1800" dirty="0"/>
              <a:t>Manage both host &amp; device memory</a:t>
            </a:r>
          </a:p>
          <a:p>
            <a:pPr lvl="1"/>
            <a:r>
              <a:rPr lang="en-US" sz="1800" dirty="0"/>
              <a:t>Automatic allocation and deallocation</a:t>
            </a:r>
          </a:p>
          <a:p>
            <a:pPr lvl="1"/>
            <a:r>
              <a:rPr lang="en-US" sz="1800" dirty="0"/>
              <a:t>Simplify data transfers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Iterators in </a:t>
            </a:r>
            <a:r>
              <a:rPr lang="en-US" sz="2000" dirty="0" smtClean="0">
                <a:latin typeface="Consolas" panose="020B0609020204030204" pitchFamily="49" charset="0"/>
              </a:rPr>
              <a:t>thrust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Behave like pointers</a:t>
            </a:r>
          </a:p>
          <a:p>
            <a:pPr lvl="1"/>
            <a:r>
              <a:rPr lang="en-US" sz="1800" dirty="0" smtClean="0"/>
              <a:t>Can move back-and-forth between iterators and raw </a:t>
            </a:r>
            <a:r>
              <a:rPr lang="en-US" sz="1800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8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4AD0-DE63-461C-902F-73628FD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C22E0-1C56-4AFF-8655-5BBCD1E1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Namespaces, containers, iterators</a:t>
            </a:r>
          </a:p>
          <a:p>
            <a:endParaRPr lang="en-US" dirty="0"/>
          </a:p>
          <a:p>
            <a:r>
              <a:rPr lang="en-US" dirty="0"/>
              <a:t>Algorithms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transformations. Zipping &amp; fusing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Thrust example: Processing rainfall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3B44D-439D-4F14-BFCF-2B3E05F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51" y="3381947"/>
            <a:ext cx="10817298" cy="68113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dirty="0"/>
              <a:t>Chuck Norris has never blinked in his entire life. Never.</a:t>
            </a:r>
          </a:p>
          <a:p>
            <a:pPr marL="0" indent="0" algn="r">
              <a:buNone/>
            </a:pPr>
            <a:r>
              <a:rPr lang="en-US" sz="1300" dirty="0"/>
              <a:t>-- Chuck Norris, American martial artist, actor, film producer and screenwriter. Inventor of Chun Kuk Do. [1940 – ]</a:t>
            </a:r>
          </a:p>
          <a:p>
            <a:pPr marL="0" indent="0" algn="r">
              <a:buNone/>
            </a:pPr>
            <a:endParaRPr lang="en-US" sz="1300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495221"/>
            <a:ext cx="11828298" cy="49330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Element-wise operations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for_each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gather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scatter 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Reductions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reduce_by_key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Prefix Sums [scans]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inclusive_scan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inclusive_scan_by_key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… 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Sorting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sort_by_key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9187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Example: Sort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06910" y="954694"/>
            <a:ext cx="83058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host_vector.h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sort.h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generate 16M random numbers on the host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host_vector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 &lt;&lt; 24);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::generate(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rand);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data to the device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sort data on the device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data back to host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::copy(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53" y="6587005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Parallel Primitives, benchmark test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8342" y="1093616"/>
            <a:ext cx="10537371" cy="15483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Test: sort 32M keys on each platform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Performance measured in millions of keys per second [higher is better]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Conclusion: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800" dirty="0">
                <a:solidFill>
                  <a:srgbClr val="000000"/>
                </a:solidFill>
              </a:rPr>
              <a:t> is highly optimized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8454" y="2852959"/>
          <a:ext cx="6843625" cy="3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7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</a:t>
                      </a:r>
                      <a:r>
                        <a:rPr lang="en-US" sz="2000" dirty="0"/>
                        <a:t>ype</a:t>
                      </a:r>
                    </a:p>
                  </a:txBody>
                  <a:tcPr marL="76200" marR="762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std::</a:t>
                      </a:r>
                      <a:r>
                        <a:rPr lang="en-US" sz="2000" dirty="0" smtClean="0"/>
                        <a:t>sort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[per second]</a:t>
                      </a:r>
                      <a:endParaRPr lang="en-US" sz="2000" dirty="0"/>
                    </a:p>
                  </a:txBody>
                  <a:tcPr marL="76200" marR="762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tbb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 smtClean="0"/>
                        <a:t>parallel_sort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[per second]</a:t>
                      </a:r>
                      <a:endParaRPr lang="en-US" sz="2000" dirty="0"/>
                    </a:p>
                  </a:txBody>
                  <a:tcPr marL="76200" marR="762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thrust::</a:t>
                      </a:r>
                      <a:r>
                        <a:rPr lang="en-US" sz="2000" dirty="0" smtClean="0"/>
                        <a:t>sort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[per second]</a:t>
                      </a:r>
                      <a:endParaRPr lang="en-US" sz="2000" dirty="0"/>
                    </a:p>
                  </a:txBody>
                  <a:tcPr marL="76200" marR="762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25.1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68.3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3532.2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15.1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46.8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1741.6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10.6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35.1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804.8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10.3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34.5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291.4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8.7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28.4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819.8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8.5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28.2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358.9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48568" y="641246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rebuchet MS" pitchFamily="34" charset="0"/>
              </a:rPr>
              <a:t>Intel Core i7 950 @3.07 GHz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5414393" y="4289165"/>
            <a:ext cx="352238" cy="3723737"/>
          </a:xfrm>
          <a:prstGeom prst="rightBrace">
            <a:avLst>
              <a:gd name="adj1" fmla="val 30008"/>
              <a:gd name="adj2" fmla="val 50000"/>
            </a:avLst>
          </a:prstGeom>
          <a:ln w="3810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79054" y="6412468"/>
            <a:ext cx="22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rebuchet MS" pitchFamily="34" charset="0"/>
              </a:rPr>
              <a:t>NVIDIA </a:t>
            </a:r>
            <a:r>
              <a:rPr lang="en-US" dirty="0" err="1">
                <a:solidFill>
                  <a:srgbClr val="000000"/>
                </a:solidFill>
                <a:latin typeface="Trebuchet MS" pitchFamily="34" charset="0"/>
              </a:rPr>
              <a:t>GeForce</a:t>
            </a:r>
            <a:r>
              <a:rPr lang="en-US" dirty="0">
                <a:solidFill>
                  <a:srgbClr val="000000"/>
                </a:solidFill>
                <a:latin typeface="Trebuchet MS" pitchFamily="34" charset="0"/>
              </a:rPr>
              <a:t> 480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05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8273359" y="5677299"/>
            <a:ext cx="352238" cy="947469"/>
          </a:xfrm>
          <a:prstGeom prst="rightBrace">
            <a:avLst>
              <a:gd name="adj1" fmla="val 30008"/>
              <a:gd name="adj2" fmla="val 50000"/>
            </a:avLst>
          </a:prstGeom>
          <a:ln w="3810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Input-Sensitive Optimizations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438400" y="1676401"/>
          <a:ext cx="7195868" cy="438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90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Plus 4"/>
          <p:cNvSpPr/>
          <p:nvPr/>
        </p:nvSpPr>
        <p:spPr>
          <a:xfrm>
            <a:off x="8913139" y="2906586"/>
            <a:ext cx="559570" cy="55957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7613320" y="2991454"/>
            <a:ext cx="598740" cy="38983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9391" y="2277071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39622" y="4235566"/>
            <a:ext cx="4459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0040" y="2277071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07484" y="4235566"/>
            <a:ext cx="43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344" y="2277071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68406" y="4235566"/>
            <a:ext cx="41229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9" y="3186371"/>
            <a:ext cx="519433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Z[i] = X[i] + Y[i];</a:t>
            </a:r>
          </a:p>
        </p:txBody>
      </p:sp>
    </p:spTree>
    <p:extLst>
      <p:ext uri="{BB962C8B-B14F-4D97-AF65-F5344CB8AC3E}">
        <p14:creationId xmlns:p14="http://schemas.microsoft.com/office/powerpoint/2010/main" val="84883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63757"/>
            <a:ext cx="8153400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transform.h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functional.h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6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Y(3);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Z(3);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10; X[1] = 20; X[2] = 30;</a:t>
            </a:r>
          </a:p>
          <a:p>
            <a:r>
              <a:rPr lang="es-E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Y[0] = 15; Y[1] = 35; Y[2] = 10;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::transform(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Y.begin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Z.begin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Z.size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i++)</a:t>
            </a:r>
          </a:p>
          <a:p>
            <a:r>
              <a:rPr lang="pl-PL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std::cout &lt;&lt; </a:t>
            </a:r>
            <a:r>
              <a:rPr lang="pl-PL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"Z["</a:t>
            </a:r>
            <a:r>
              <a:rPr lang="pl-PL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l-PL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"] = "</a:t>
            </a:r>
            <a:r>
              <a:rPr lang="pl-PL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Z[i] &lt;&lt; </a:t>
            </a:r>
            <a:r>
              <a:rPr lang="pl-PL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l-PL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Vector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082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0700" y="990601"/>
            <a:ext cx="8382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reduce.h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functional.h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10.f; X[1] = 30.f; X[2] = 20.f;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X[0];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::reduce(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::maximum&lt;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"maximum is 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result &lt;&lt;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Value – </a:t>
            </a:r>
            <a:r>
              <a:rPr lang="en-US" dirty="0" smtClean="0"/>
              <a:t>after all, it’s just </a:t>
            </a:r>
            <a:r>
              <a:rPr lang="en-US" dirty="0"/>
              <a:t>a reduce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2220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2878" y="1244576"/>
            <a:ext cx="9932372" cy="6195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Standard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4695" y="2238621"/>
            <a:ext cx="9703837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memory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 A(10);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 B(10);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 C(10);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transform A + B -&gt; C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plus&lt;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transform A - B -&gt; C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minus&lt;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multiply reduction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product = reduce(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1, multiplies&lt;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102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SAXPY (of sorts)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Plus 5"/>
          <p:cNvSpPr/>
          <p:nvPr/>
        </p:nvSpPr>
        <p:spPr>
          <a:xfrm>
            <a:off x="9009660" y="2895600"/>
            <a:ext cx="559570" cy="559570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14433" y="2980468"/>
            <a:ext cx="598740" cy="38983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9397" y="2266085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39628" y="4224580"/>
            <a:ext cx="4459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3075" y="2266085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00519" y="4224580"/>
            <a:ext cx="43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6995" y="2266085"/>
            <a:ext cx="326416" cy="1818603"/>
          </a:xfrm>
          <a:prstGeom prst="rect">
            <a:avLst/>
          </a:prstGeom>
          <a:solidFill>
            <a:srgbClr val="FF9933"/>
          </a:solidFill>
          <a:ln>
            <a:solidFill>
              <a:srgbClr val="CC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74057" y="4224580"/>
            <a:ext cx="4122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</a:t>
            </a:r>
          </a:p>
        </p:txBody>
      </p:sp>
      <p:sp>
        <p:nvSpPr>
          <p:cNvPr id="17" name="Multiply 16"/>
          <p:cNvSpPr/>
          <p:nvPr/>
        </p:nvSpPr>
        <p:spPr>
          <a:xfrm>
            <a:off x="7755983" y="2884614"/>
            <a:ext cx="559570" cy="55957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25226" y="280841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63140" y="3011270"/>
            <a:ext cx="36756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Z[i] = a * X[i] + Y[i];</a:t>
            </a:r>
          </a:p>
        </p:txBody>
      </p:sp>
    </p:spTree>
    <p:extLst>
      <p:ext uri="{BB962C8B-B14F-4D97-AF65-F5344CB8AC3E}">
        <p14:creationId xmlns:p14="http://schemas.microsoft.com/office/powerpoint/2010/main" val="1047027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1780" cy="823393"/>
          </a:xfrm>
        </p:spPr>
        <p:txBody>
          <a:bodyPr/>
          <a:lstStyle/>
          <a:p>
            <a:r>
              <a:rPr lang="en-US" dirty="0"/>
              <a:t>SAXPY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700019" y="111600"/>
            <a:ext cx="378555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AB825"/>
                </a:solidFill>
                <a:latin typeface="Courier New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saxpy</a:t>
            </a:r>
            <a:endParaRPr lang="en-US" sz="12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m_a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saxpy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a) :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m_a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(a) {}</a:t>
            </a:r>
          </a:p>
          <a:p>
            <a:endParaRPr lang="en-US" sz="12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__host__ __device__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operator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()(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x, 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y)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6AB825"/>
                </a:solidFill>
                <a:latin typeface="Courier New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m_a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* x + y;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};</a:t>
            </a:r>
          </a:p>
        </p:txBody>
      </p:sp>
      <p:sp>
        <p:nvSpPr>
          <p:cNvPr id="4" name="Left Brace 3"/>
          <p:cNvSpPr/>
          <p:nvPr/>
        </p:nvSpPr>
        <p:spPr>
          <a:xfrm>
            <a:off x="3319018" y="187800"/>
            <a:ext cx="228600" cy="2133600"/>
          </a:xfrm>
          <a:prstGeom prst="leftBrace">
            <a:avLst>
              <a:gd name="adj1" fmla="val 8333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2218" y="949800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functor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662418" y="1252110"/>
            <a:ext cx="228600" cy="838200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91019" y="1412834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call operator</a:t>
            </a:r>
          </a:p>
        </p:txBody>
      </p:sp>
      <p:sp>
        <p:nvSpPr>
          <p:cNvPr id="8" name="Left Brace 7"/>
          <p:cNvSpPr/>
          <p:nvPr/>
        </p:nvSpPr>
        <p:spPr>
          <a:xfrm flipH="1">
            <a:off x="7662417" y="803234"/>
            <a:ext cx="172094" cy="228600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10713" y="732868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constructor</a:t>
            </a:r>
          </a:p>
        </p:txBody>
      </p:sp>
      <p:sp>
        <p:nvSpPr>
          <p:cNvPr id="10" name="Left Brace 9"/>
          <p:cNvSpPr/>
          <p:nvPr/>
        </p:nvSpPr>
        <p:spPr>
          <a:xfrm flipH="1">
            <a:off x="7662418" y="410566"/>
            <a:ext cx="172095" cy="228600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10713" y="340200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state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5698" y="2765007"/>
            <a:ext cx="7503552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B82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en-US" sz="1600" b="1" dirty="0">
                <a:solidFill>
                  <a:srgbClr val="6AB82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thrust::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&gt; X(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), Y(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), Z(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X[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 X[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20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 X[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30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ES" sz="1600" b="1" dirty="0">
                <a:solidFill>
                  <a:srgbClr val="000000"/>
                </a:solidFill>
                <a:latin typeface="Courier New"/>
              </a:rPr>
              <a:t>  Y[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15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; Y[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35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; Y[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2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s-ES" sz="1600" b="1" dirty="0">
                <a:solidFill>
                  <a:srgbClr val="3677A9"/>
                </a:solidFill>
                <a:latin typeface="Courier New"/>
              </a:rPr>
              <a:t>10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6AB825"/>
                </a:solidFill>
                <a:latin typeface="Courier New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aVal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2.0f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thrust::transform(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X.begin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X.end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Y.begin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Z.begin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saxpy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aVal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Z.size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/>
              </a:rPr>
              <a:t>    std::cout &lt;&lt; </a:t>
            </a:r>
            <a:r>
              <a:rPr lang="pl-PL" sz="1600" b="1" dirty="0">
                <a:solidFill>
                  <a:srgbClr val="ED9D13"/>
                </a:solidFill>
                <a:latin typeface="Courier New"/>
              </a:rPr>
              <a:t>"Z["</a:t>
            </a:r>
            <a:r>
              <a:rPr lang="pl-PL" sz="1600" b="1" dirty="0">
                <a:solidFill>
                  <a:srgbClr val="000000"/>
                </a:solidFill>
                <a:latin typeface="Courier New"/>
              </a:rPr>
              <a:t> &lt;&lt; i &lt;&lt; </a:t>
            </a:r>
            <a:r>
              <a:rPr lang="pl-PL" sz="1600" b="1" dirty="0">
                <a:solidFill>
                  <a:srgbClr val="ED9D13"/>
                </a:solidFill>
                <a:latin typeface="Courier New"/>
              </a:rPr>
              <a:t>"] = "</a:t>
            </a:r>
            <a:r>
              <a:rPr lang="pl-PL" sz="1600" b="1" dirty="0">
                <a:solidFill>
                  <a:srgbClr val="000000"/>
                </a:solidFill>
                <a:latin typeface="Courier New"/>
              </a:rPr>
              <a:t> &lt;&lt; Z[i] &lt;&lt; </a:t>
            </a:r>
            <a:r>
              <a:rPr lang="pl-PL" sz="1600" b="1" dirty="0">
                <a:solidFill>
                  <a:srgbClr val="ED9D13"/>
                </a:solidFill>
                <a:latin typeface="Courier New"/>
              </a:rPr>
              <a:t>"\n"</a:t>
            </a:r>
            <a:r>
              <a:rPr lang="pl-PL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5614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/>
              <a:t>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Advanced GPU memory issues</a:t>
            </a:r>
          </a:p>
          <a:p>
            <a:pPr lvl="2"/>
            <a:r>
              <a:rPr lang="en-US" dirty="0"/>
              <a:t>Zero-copy memory</a:t>
            </a:r>
          </a:p>
          <a:p>
            <a:pPr lvl="2"/>
            <a:r>
              <a:rPr lang="en-US" dirty="0"/>
              <a:t>Unified Virtual Addressing </a:t>
            </a:r>
          </a:p>
          <a:p>
            <a:pPr lvl="2"/>
            <a:r>
              <a:rPr lang="en-US" dirty="0"/>
              <a:t>Managed memory</a:t>
            </a:r>
          </a:p>
          <a:p>
            <a:pPr lvl="1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 smtClean="0"/>
              <a:t>Off-the-shelf GPU computing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thrust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CUB</a:t>
            </a:r>
          </a:p>
          <a:p>
            <a:pPr lvl="1"/>
            <a:r>
              <a:rPr lang="en-US" dirty="0"/>
              <a:t>Further </a:t>
            </a:r>
            <a:r>
              <a:rPr lang="en-US" dirty="0" smtClean="0"/>
              <a:t>discussion, Final Project topics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tidbits:</a:t>
            </a:r>
          </a:p>
          <a:p>
            <a:pPr lvl="1"/>
            <a:r>
              <a:rPr lang="en-US" dirty="0"/>
              <a:t>Assignment due on Thursday at 9 pm</a:t>
            </a:r>
          </a:p>
          <a:p>
            <a:pPr lvl="1"/>
            <a:r>
              <a:rPr lang="en-US" dirty="0"/>
              <a:t>This is the last “GPU computing” lecture</a:t>
            </a:r>
          </a:p>
          <a:p>
            <a:pPr lvl="1"/>
            <a:r>
              <a:rPr lang="da-DK" dirty="0"/>
              <a:t>ME759 Exam: April 15, at 7:15 PM, in 1106ME</a:t>
            </a:r>
          </a:p>
          <a:p>
            <a:pPr lvl="2"/>
            <a:r>
              <a:rPr lang="da-DK" dirty="0"/>
              <a:t>Review: Tu, April 14, at 7:00 PM, in Canvas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287743" y="2399652"/>
            <a:ext cx="5669869" cy="2004876"/>
            <a:chOff x="2840856" y="3181163"/>
            <a:chExt cx="5669869" cy="2004876"/>
          </a:xfrm>
        </p:grpSpPr>
        <p:grpSp>
          <p:nvGrpSpPr>
            <p:cNvPr id="79" name="Group 78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Old Memory Perception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8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Unified Memory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&amp; Operators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412034" y="909125"/>
            <a:ext cx="9181322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negate_float2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make_float2(-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-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a.y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declare storage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input  = ...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output = ...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function object or ‘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functor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’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negate_float2 </a:t>
            </a:r>
            <a:r>
              <a:rPr lang="en-US" sz="2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fnctr</a:t>
            </a:r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negate vectors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input.begin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input.end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output.begin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fnctr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59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&amp; Operators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01077" y="909125"/>
            <a:ext cx="67818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compare x component of two float2 structures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compare_float2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a.x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b.x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declare storage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...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comparison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functor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compare_float2 comp;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sort elements by x component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comp);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037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&amp; Operators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06910" y="909125"/>
            <a:ext cx="7620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return true if x is greater than threshold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is_greater_than</a:t>
            </a:r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threshold;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is_greater_than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t) { threshold = t; }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x) {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 &gt; threshold;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...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predicate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functor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(returns true for x &gt; 10)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is_greater_than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count number of values &gt; 10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count_if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vec.begin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vec.end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88" y="6622943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40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Algorithms, More Examples…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835021" y="1607615"/>
          <a:ext cx="8077200" cy="42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53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reduce</a:t>
                      </a: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Sum of a sequence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find</a:t>
                      </a: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position of a value in a sequence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mismatch</a:t>
                      </a: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First position where two sequences differ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inner_product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Dot product of two sequences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equal</a:t>
                      </a: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Whether two sequences are equal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min_element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Position of the smallest value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 of instances of a value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is_sorted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Whether sequence is in sorted order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transform_reduce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6200" marR="76200" marT="50800" marB="508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Sum of transformed sequence</a:t>
                      </a:r>
                    </a:p>
                  </a:txBody>
                  <a:tcPr marL="76200" marR="76200" marT="50800" marB="50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77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4AD0-DE63-461C-902F-73628FD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C22E0-1C56-4AFF-8655-5BBCD1E1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495221"/>
            <a:ext cx="11772314" cy="4933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Namespaces, containers, iterators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General transformations. Zipping &amp; fusing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Thrust example: Processing rainfall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3B44D-439D-4F14-BFCF-2B3E05F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6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752600" y="1309101"/>
            <a:ext cx="7391400" cy="182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Transformations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3853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X[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f(A[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3529" y="1523800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Unary Transformation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23636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X[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f(A[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],B[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3530" y="2502156"/>
            <a:ext cx="223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Binary Transformation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3342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X[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f(A[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],B[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],C[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3530" y="3480512"/>
            <a:ext cx="23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Ternary Transformation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4320371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X[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f(A[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],B[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],C[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],...);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63530" y="4458869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General Transformation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6829" y="6541062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14576" y="5507848"/>
            <a:ext cx="10543591" cy="83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8" indent="-344488"/>
            <a:r>
              <a:rPr lang="en-US" sz="2000" dirty="0"/>
              <a:t>Like C++ STL,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000" dirty="0"/>
              <a:t> provides built-in support for unary and binary transformations</a:t>
            </a:r>
          </a:p>
          <a:p>
            <a:pPr marL="344488" indent="-344488"/>
            <a:r>
              <a:rPr lang="en-US" sz="2000" dirty="0"/>
              <a:t>Transformations involving 3 or more input ranges must use a different approach</a:t>
            </a:r>
          </a:p>
        </p:txBody>
      </p:sp>
    </p:spTree>
    <p:extLst>
      <p:ext uri="{BB962C8B-B14F-4D97-AF65-F5344CB8AC3E}">
        <p14:creationId xmlns:p14="http://schemas.microsoft.com/office/powerpoint/2010/main" val="3884684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Zip Operation (“zipping”)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438400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400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54400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X0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6400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0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22" name="Left Bracket 21"/>
          <p:cNvSpPr/>
          <p:nvPr/>
        </p:nvSpPr>
        <p:spPr>
          <a:xfrm>
            <a:off x="6507482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533900" y="3186684"/>
            <a:ext cx="15621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zip_iterator</a:t>
            </a:r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4750" y="4410670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Multiple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Distinct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Sequences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38805" y="4410670"/>
            <a:ext cx="1141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Unique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Sequence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of Tuples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53200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5328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67904" y="2819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53200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05328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67904" y="3581400"/>
            <a:ext cx="4572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39" name="Left Bracket 38"/>
          <p:cNvSpPr/>
          <p:nvPr/>
        </p:nvSpPr>
        <p:spPr>
          <a:xfrm>
            <a:off x="7162801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>
            <a:off x="7822186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flipH="1">
            <a:off x="8325105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 flipH="1">
            <a:off x="7662529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7010401" y="2770158"/>
            <a:ext cx="45719" cy="1358660"/>
          </a:xfrm>
          <a:prstGeom prst="leftBracket">
            <a:avLst>
              <a:gd name="adj" fmla="val 6315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62772" y="28157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24672" y="3581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854" y="31793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335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53136" y="3409020"/>
            <a:ext cx="7467600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X(3), Y(3), Z(3);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U(3);  </a:t>
            </a:r>
            <a:r>
              <a:rPr lang="en-US" sz="1200" dirty="0">
                <a:solidFill>
                  <a:srgbClr val="198A19"/>
                </a:solidFill>
                <a:latin typeface="Consolas" pitchFamily="49" charset="0"/>
                <a:cs typeface="Consolas" pitchFamily="49" charset="0"/>
              </a:rPr>
              <a:t>// U = 2X + 3Y + 4Z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10; X[1] = 20; X[2] = 30;</a:t>
            </a:r>
          </a:p>
          <a:p>
            <a:r>
              <a:rPr lang="es-E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Y[0] = 15; Y[1] = 35; Y[2] = 10;</a:t>
            </a:r>
          </a:p>
          <a:p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Z[0] = 20; Z[1] = 30; Z[2] = 25;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::transform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i++)</a:t>
            </a:r>
          </a:p>
          <a:p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std::cout &lt;&lt; </a:t>
            </a:r>
            <a:r>
              <a:rPr lang="pl-PL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"U["</a:t>
            </a:r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l-PL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"] = "</a:t>
            </a:r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U[i] &lt;&lt; </a:t>
            </a:r>
            <a:r>
              <a:rPr lang="pl-PL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536" y="884025"/>
            <a:ext cx="4979440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&lt;thrust/iterator/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zip_iterator.h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::tuple&lt;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t)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x, y, z;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::tie(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x,y,z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= 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2.0f * x + 3.0f * y + 4.0f * z;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General Transformations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327644" y="1864896"/>
            <a:ext cx="152400" cy="14478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2004" y="2245897"/>
            <a:ext cx="1191352" cy="646331"/>
          </a:xfrm>
          <a:prstGeom prst="rect">
            <a:avLst/>
          </a:prstGeom>
          <a:ln w="25400">
            <a:solidFill>
              <a:srgbClr val="CC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 Functor</a:t>
            </a:r>
          </a:p>
          <a:p>
            <a:r>
              <a:rPr lang="en-US" dirty="0"/>
              <a:t> Definition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8058536" y="3701140"/>
            <a:ext cx="2590800" cy="685800"/>
          </a:xfrm>
          <a:prstGeom prst="borderCallout1">
            <a:avLst>
              <a:gd name="adj1" fmla="val 48467"/>
              <a:gd name="adj2" fmla="val -4670"/>
              <a:gd name="adj3" fmla="val 204481"/>
              <a:gd name="adj4" fmla="val -108255"/>
            </a:avLst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These are the important parts: three different entities are zipped together into a big one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91736" y="4158340"/>
            <a:ext cx="9144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C25-79C4-4421-BFB7-38962399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7592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thrust::</a:t>
            </a:r>
            <a:r>
              <a:rPr lang="en-US" dirty="0" err="1">
                <a:solidFill>
                  <a:srgbClr val="FFC000"/>
                </a:solidFill>
              </a:rPr>
              <a:t>transform_reduce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744616" y="151168"/>
            <a:ext cx="7341637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transform_reduce.h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&lt;thrust/iterator/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zip_iterator.h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2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::tuple&lt;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t)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x, y, z;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::tie(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x,y,z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= 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2.0f * x + 3.0f * y + 4.0f * z;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X(3), Y(3), Z(3), U(3);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10; X[1] = 20; X[2] = 30;</a:t>
            </a:r>
          </a:p>
          <a:p>
            <a:r>
              <a:rPr lang="es-E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Y[0] = 15; Y[1] = 35; Y[2] = 10;</a:t>
            </a:r>
          </a:p>
          <a:p>
            <a:r>
              <a:rPr lang="pl-PL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Z[0] = 20; Z[1] = 30; Z[2] = 25;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binary_op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0.f;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myResult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transform_reduce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binary_op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myResult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717" y="1847609"/>
                <a:ext cx="347883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main point here:</a:t>
                </a:r>
              </a:p>
              <a:p>
                <a:r>
                  <a:rPr lang="en-US" dirty="0"/>
                  <a:t>Previous slide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transform</a:t>
                </a:r>
              </a:p>
              <a:p>
                <a:r>
                  <a:rPr lang="en-US" dirty="0"/>
                  <a:t>This slide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transform_reduce</a:t>
                </a:r>
                <a:endParaRPr lang="en-US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7" y="1847609"/>
                <a:ext cx="3478837" cy="923330"/>
              </a:xfrm>
              <a:prstGeom prst="rect">
                <a:avLst/>
              </a:prstGeom>
              <a:blipFill>
                <a:blip r:embed="rId3"/>
                <a:stretch>
                  <a:fillRect l="-1401" t="-3289" r="-122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0664" y="5594691"/>
            <a:ext cx="3957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Punch line</a:t>
            </a:r>
            <a:r>
              <a:rPr lang="en-US" dirty="0"/>
              <a:t>: “</a:t>
            </a:r>
            <a:r>
              <a:rPr lang="en-US" dirty="0">
                <a:solidFill>
                  <a:srgbClr val="00B050"/>
                </a:solidFill>
              </a:rPr>
              <a:t>fusing</a:t>
            </a:r>
            <a:r>
              <a:rPr lang="en-US" dirty="0"/>
              <a:t>” operations together</a:t>
            </a:r>
            <a:br>
              <a:rPr lang="en-US" dirty="0"/>
            </a:br>
            <a:r>
              <a:rPr lang="en-US" dirty="0"/>
              <a:t>whenever possible is a good idea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Considerations [discussion tided to “fusing”]</a:t>
            </a:r>
            <a:endParaRPr lang="en-US" sz="18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2613620" y="2216729"/>
            <a:ext cx="6917940" cy="25967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5760" y="2593236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9960" y="2593236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940760" y="3545736"/>
            <a:ext cx="1219200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5760" y="411723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0957" y="411723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1960" y="26694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81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67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81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67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21560" y="26694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77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263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77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263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31160" y="26694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073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5960" y="27456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073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5960" y="2974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1160" y="32790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73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359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073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359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21560" y="32790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77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263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77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263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11960" y="3279036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81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16760" y="33552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81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16760" y="3583836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16960" y="3126636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144 GB/s</a:t>
            </a:r>
          </a:p>
        </p:txBody>
      </p:sp>
      <p:sp>
        <p:nvSpPr>
          <p:cNvPr id="46" name="Left Brace 45"/>
          <p:cNvSpPr/>
          <p:nvPr/>
        </p:nvSpPr>
        <p:spPr>
          <a:xfrm>
            <a:off x="4578560" y="2593236"/>
            <a:ext cx="381000" cy="1905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3388" y="336690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1030 GFLOP/s</a:t>
            </a:r>
          </a:p>
          <a:p>
            <a:pPr algn="r"/>
            <a:r>
              <a:rPr lang="en-US" dirty="0">
                <a:solidFill>
                  <a:srgbClr val="000000"/>
                </a:solidFill>
              </a:rPr>
              <a:t>[Single Precision]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3620" y="2300104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Tesla </a:t>
            </a:r>
            <a:r>
              <a:rPr lang="en-US" dirty="0" smtClean="0">
                <a:solidFill>
                  <a:srgbClr val="000000"/>
                </a:solidFill>
              </a:rPr>
              <a:t>C2050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352" y="6585231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676400" y="1002591"/>
            <a:ext cx="7620000" cy="1143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Picture below shows the two key parameters in any computation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cs typeface="Consolas" pitchFamily="49" charset="0"/>
              </a:rPr>
              <a:t>Peak flop rate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cs typeface="Consolas" pitchFamily="49" charset="0"/>
              </a:rPr>
              <a:t>Max bandwidth</a:t>
            </a:r>
            <a:endParaRPr lang="en-US" sz="18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676399" y="5324745"/>
            <a:ext cx="9090917" cy="1143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Punch line (for Tesla C2050):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Consolas" pitchFamily="49" charset="0"/>
              </a:rPr>
              <a:t>In one second I do 1030 GFLOPs. In one second, I can bring over 144 GB of data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Consolas" pitchFamily="49" charset="0"/>
              </a:rPr>
              <a:t>Therefore, on average, I need to do 1030/144 operations per byte of data; i.e., an average of 7.1 ops per byte </a:t>
            </a:r>
            <a:endParaRPr lang="en-US" sz="1400" dirty="0">
              <a:solidFill>
                <a:srgbClr val="0070C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78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GPU Computing with </a:t>
            </a:r>
            <a:r>
              <a:rPr lang="en-US" dirty="0">
                <a:solidFill>
                  <a:srgbClr val="FFC000"/>
                </a:solidFill>
              </a:rPr>
              <a:t>thrust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Intensity [discussion tided to “fusing”]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40</a:t>
            </a:fld>
            <a:endParaRPr lang="en-US" alt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947423" y="22860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FLOP/Byte*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Vector</a:t>
                      </a:r>
                      <a:r>
                        <a:rPr lang="en-US" sz="1600" baseline="0" dirty="0"/>
                        <a:t> Addition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: 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SAXPY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: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 : 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Ternary Transformation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: 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7424" y="4648201"/>
            <a:ext cx="23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* excludes indexing overhead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667924" y="22860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Hardware**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FLOP/Byte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GeForce</a:t>
                      </a:r>
                      <a:r>
                        <a:rPr lang="en-US" sz="1600" baseline="0" dirty="0"/>
                        <a:t> GTX 280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~7.0 : 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GeForce</a:t>
                      </a:r>
                      <a:r>
                        <a:rPr lang="en-US" sz="1600" baseline="0" dirty="0"/>
                        <a:t> GTX 480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~7.6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Tesla C870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~6.7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Tesla</a:t>
                      </a:r>
                      <a:r>
                        <a:rPr lang="en-US" sz="1600" baseline="0" dirty="0"/>
                        <a:t> C1060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~9.1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Tesla C2050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~7.1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82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423" y="4955978"/>
            <a:ext cx="338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“Byte” refers to a Global Memory byte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0392" y="4582180"/>
            <a:ext cx="396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** lists the number of flop per byte of data to reach peak Flop/s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7423" y="5339956"/>
                <a:ext cx="43881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1400" dirty="0" smtClean="0"/>
                  <a:t>Ternary</a:t>
                </a:r>
                <a:r>
                  <a:rPr lang="en-US" sz="1400" dirty="0" smtClean="0"/>
                  <a:t> Transformation</a:t>
                </a:r>
                <a:r>
                  <a:rPr lang="pl-PL" sz="1400" dirty="0" smtClean="0"/>
                  <a:t>: </a:t>
                </a:r>
                <a14:m>
                  <m:oMath xmlns:m="http://schemas.openxmlformats.org/officeDocument/2006/math"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] +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] +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3" y="5339956"/>
                <a:ext cx="4388124" cy="307777"/>
              </a:xfrm>
              <a:prstGeom prst="rect">
                <a:avLst/>
              </a:prstGeom>
              <a:blipFill>
                <a:blip r:embed="rId3"/>
                <a:stretch>
                  <a:fillRect l="-41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46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rot="5400000">
            <a:off x="4876800" y="3505200"/>
            <a:ext cx="2590800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Triangle 3"/>
          <p:cNvSpPr/>
          <p:nvPr/>
        </p:nvSpPr>
        <p:spPr>
          <a:xfrm flipH="1">
            <a:off x="3124200" y="4114800"/>
            <a:ext cx="6172200" cy="1219200"/>
          </a:xfrm>
          <a:prstGeom prst="rtTriangle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Intensity [discussion tided to “fusing”]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48884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FLOP/Byte</a:t>
            </a:r>
          </a:p>
        </p:txBody>
      </p:sp>
      <p:sp>
        <p:nvSpPr>
          <p:cNvPr id="6" name="Left Arrow 5"/>
          <p:cNvSpPr/>
          <p:nvPr/>
        </p:nvSpPr>
        <p:spPr>
          <a:xfrm>
            <a:off x="3810000" y="3200400"/>
            <a:ext cx="1905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1" y="2667000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bound</a:t>
            </a:r>
          </a:p>
        </p:txBody>
      </p:sp>
      <p:sp>
        <p:nvSpPr>
          <p:cNvPr id="8" name="Left Arrow 7"/>
          <p:cNvSpPr/>
          <p:nvPr/>
        </p:nvSpPr>
        <p:spPr>
          <a:xfrm flipH="1">
            <a:off x="6477000" y="3200400"/>
            <a:ext cx="1905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1" y="2667000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Compute bound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8293" y="5726668"/>
            <a:ext cx="77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SAXPY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274993" y="55245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31142" y="572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FFT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743700" y="55245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30101" y="572666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SGEMM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973000" y="55245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700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Fusing, as a strategy to increase the </a:t>
            </a:r>
            <a:r>
              <a:rPr lang="en-US" dirty="0" smtClean="0">
                <a:solidFill>
                  <a:srgbClr val="FFC000"/>
                </a:solidFill>
              </a:rPr>
              <a:t>arithmetic intensity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1752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F(X[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264342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G(X[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175260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F(X[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G(X[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5867400" y="1752600"/>
            <a:ext cx="381000" cy="1524000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416" y="35052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 Fusion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7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00200" y="4843462"/>
            <a:ext cx="9067800" cy="13287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One way to look at things…</a:t>
            </a:r>
          </a:p>
          <a:p>
            <a:pPr lvl="1"/>
            <a:r>
              <a:rPr lang="en-US" sz="2000" dirty="0"/>
              <a:t>Zipping: reorganizes </a:t>
            </a:r>
            <a:r>
              <a:rPr lang="en-US" sz="2000" u="sng" dirty="0"/>
              <a:t>data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000" dirty="0"/>
              <a:t> processing</a:t>
            </a:r>
          </a:p>
          <a:p>
            <a:pPr lvl="1"/>
            <a:r>
              <a:rPr lang="en-US" sz="2000" dirty="0"/>
              <a:t>Fusing: reorganizes </a:t>
            </a:r>
            <a:r>
              <a:rPr lang="en-US" sz="2000" u="sng" dirty="0"/>
              <a:t>computation</a:t>
            </a:r>
            <a:r>
              <a:rPr lang="en-US" sz="2000" dirty="0"/>
              <a:t> for efficient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000" dirty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422693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888899"/>
            <a:ext cx="90289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::tuple&lt;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      Tuple2;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::tuple&lt;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Tuple3;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Tuple2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()(Tuple3 t)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x, y, z;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::tie(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x,y,z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= 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u = 2.0f * x + 3.0f * y + 4.0f * z;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 = 1.0f * x + 2.0f * y + 3.0f * z;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Tuple2(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u,v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X(3), Y(3), Z(3);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U(3), V(3);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10; X[1] = 20; X[2] = 30;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Y[0] = 15; Y[1] = 35; Y[2] = 10;</a:t>
            </a:r>
          </a:p>
          <a:p>
            <a:r>
              <a:rPr lang="pl-PL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Z[0] = 20; Z[1] = 30; Z[2] = 25;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::transform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linear_combo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01082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655837" y="1550571"/>
            <a:ext cx="245701" cy="1721368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5374" y="2096870"/>
            <a:ext cx="1191352" cy="646331"/>
          </a:xfrm>
          <a:prstGeom prst="rect">
            <a:avLst/>
          </a:prstGeom>
          <a:ln w="25400">
            <a:solidFill>
              <a:srgbClr val="CC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 Functor</a:t>
            </a:r>
          </a:p>
          <a:p>
            <a:r>
              <a:rPr lang="en-US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324480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 in Previous Example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52599" y="2221469"/>
            <a:ext cx="319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51472" y="2209801"/>
            <a:ext cx="349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Optimized Implementation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6553200" y="3093915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2264020" y="3544276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485465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57490" y="3198619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2819400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/>
          <p:cNvGrpSpPr/>
          <p:nvPr/>
        </p:nvGrpSpPr>
        <p:grpSpPr>
          <a:xfrm>
            <a:off x="1981200" y="2971801"/>
            <a:ext cx="3708404" cy="1917755"/>
            <a:chOff x="457200" y="2209800"/>
            <a:chExt cx="3708404" cy="1917755"/>
          </a:xfrm>
        </p:grpSpPr>
        <p:sp>
          <p:nvSpPr>
            <p:cNvPr id="6" name="Rectangle 5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64020" y="29364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37582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6652" y="2209800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90" y="25908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264020" y="2543735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64020" y="40032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368632" y="3288268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9470" y="36576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2264020" y="3622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1752600" y="5562600"/>
            <a:ext cx="8686800" cy="4165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Since the operation is completely memory bound the expected speedup is ~1.6x (=32/20)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901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27432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F(X[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6340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sum += 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322522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nn-NO" sz="1600" b="1" dirty="0">
                <a:solidFill>
                  <a:srgbClr val="3677A9"/>
                </a:solidFill>
                <a:latin typeface="Courier New"/>
              </a:rPr>
              <a:t>0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sum += F(X[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  <a:endParaRPr lang="nn-NO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Left Brace 6"/>
          <p:cNvSpPr/>
          <p:nvPr/>
        </p:nvSpPr>
        <p:spPr>
          <a:xfrm flipH="1">
            <a:off x="5867400" y="2743200"/>
            <a:ext cx="304800" cy="1524000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 Fusion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854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791358"/>
            <a:ext cx="8305800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transform_reduce.h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functional.h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::placeholders;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X(3);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X[0] = 10; X[1] = 30; X[2] = 20;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transform_reduce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_1 * _1,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0.0f,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"sum of squares is 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result &lt;&lt;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0810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27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Transformations in Previous Example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9676" y="2513514"/>
            <a:ext cx="323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28998" y="2501846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Optimized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385959"/>
            <a:ext cx="1782886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5134" y="3385959"/>
            <a:ext cx="784470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88021" y="4330645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48122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068" y="48122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2515" y="3457274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3832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37778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23832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37778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3039" y="3457274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94356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8302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94356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8302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93563" y="3457274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64879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78825" y="352859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64879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8825" y="3742537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93563" y="4027798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64879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78825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4879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78825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23039" y="4027798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4356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08302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94356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08302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52515" y="4027798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23832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37778" y="4099114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23832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37778" y="4313061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70652" y="349244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1490" y="3961313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788021" y="3826380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6"/>
          <p:cNvGrpSpPr/>
          <p:nvPr/>
        </p:nvGrpSpPr>
        <p:grpSpPr>
          <a:xfrm>
            <a:off x="6553200" y="3385960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907268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3241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894585" y="4494713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788021" y="4828648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1752600" y="5562600"/>
            <a:ext cx="8686800" cy="4165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Try to answer this: how many times will we be able to run faster if we fuse?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867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Wrap-Up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06866" y="1606492"/>
            <a:ext cx="11400639" cy="450368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Good productivity </a:t>
            </a:r>
            <a:r>
              <a:rPr lang="en-US" sz="2000" dirty="0" smtClean="0">
                <a:solidFill>
                  <a:srgbClr val="000000"/>
                </a:solidFill>
              </a:rPr>
              <a:t>and execution boost at </a:t>
            </a:r>
            <a:r>
              <a:rPr lang="en-US" sz="2000" dirty="0">
                <a:solidFill>
                  <a:srgbClr val="000000"/>
                </a:solidFill>
              </a:rPr>
              <a:t>the price of </a:t>
            </a:r>
            <a:r>
              <a:rPr lang="en-US" sz="2000" dirty="0" smtClean="0">
                <a:solidFill>
                  <a:srgbClr val="000000"/>
                </a:solidFill>
              </a:rPr>
              <a:t>having to deal with C++ syntax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No need to be aware of execution configuration, shared memory, etc.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Key concepts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Functor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Zipping data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Fusing operations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Why not always 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thrust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There is no “perform finite element analysis” support in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thrust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Thrust provides support for primitives – up to us to use them as needed</a:t>
            </a:r>
          </a:p>
        </p:txBody>
      </p:sp>
    </p:spTree>
    <p:extLst>
      <p:ext uri="{BB962C8B-B14F-4D97-AF65-F5344CB8AC3E}">
        <p14:creationId xmlns:p14="http://schemas.microsoft.com/office/powerpoint/2010/main" val="2865968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on GitHub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22514" y="1685828"/>
            <a:ext cx="4478694" cy="441166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Quick Start Guide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News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Documentation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Mailing List (thrust-users)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98299" y="162751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3"/>
              </a:rPr>
              <a:t>http://thrust.github.io/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209800"/>
            <a:ext cx="438746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3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Accelerate on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" name="Right Arrow 15"/>
          <p:cNvSpPr/>
          <p:nvPr/>
        </p:nvSpPr>
        <p:spPr>
          <a:xfrm>
            <a:off x="1810271" y="4692889"/>
            <a:ext cx="8420506" cy="779040"/>
          </a:xfrm>
          <a:prstGeom prst="rightArrow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600200" y="2737319"/>
            <a:ext cx="2868214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Libraries</a:t>
            </a: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4630577" y="2737319"/>
            <a:ext cx="2868216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Directives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7645814" y="2707314"/>
            <a:ext cx="2869787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solidFill>
                  <a:srgbClr val="C00000"/>
                </a:solidFill>
                <a:latin typeface="Arial"/>
              </a:rPr>
              <a:t>Programming Languages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559672" y="1757197"/>
            <a:ext cx="9032129" cy="825103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Application</a:t>
            </a:r>
          </a:p>
        </p:txBody>
      </p:sp>
      <p:sp>
        <p:nvSpPr>
          <p:cNvPr id="21" name="Right Brace 6"/>
          <p:cNvSpPr>
            <a:spLocks/>
          </p:cNvSpPr>
          <p:nvPr/>
        </p:nvSpPr>
        <p:spPr bwMode="auto">
          <a:xfrm rot="5400000">
            <a:off x="4272201" y="1832207"/>
            <a:ext cx="370046" cy="5409247"/>
          </a:xfrm>
          <a:prstGeom prst="rightBrace">
            <a:avLst>
              <a:gd name="adj1" fmla="val 8324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794921" y="4906162"/>
            <a:ext cx="2211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Easiest Approach</a:t>
            </a:r>
            <a:endParaRPr lang="en-US" sz="2000" b="1" dirty="0">
              <a:latin typeface="Trebuchet MS" pitchFamily="-72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324601" y="4906162"/>
            <a:ext cx="3776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Maximum Performance</a:t>
            </a:r>
          </a:p>
        </p:txBody>
      </p:sp>
      <p:sp>
        <p:nvSpPr>
          <p:cNvPr id="24" name="Right Brace 9"/>
          <p:cNvSpPr>
            <a:spLocks/>
          </p:cNvSpPr>
          <p:nvPr/>
        </p:nvSpPr>
        <p:spPr bwMode="auto">
          <a:xfrm rot="5400000">
            <a:off x="8474154" y="3232382"/>
            <a:ext cx="370046" cy="2608897"/>
          </a:xfrm>
          <a:prstGeom prst="rightBrace">
            <a:avLst>
              <a:gd name="adj1" fmla="val 8323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919" y="5464314"/>
            <a:ext cx="504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Direction of increased performance </a:t>
            </a:r>
          </a:p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(and effort)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6" y="662716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[C. Woolley]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1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in “GPU Computing Gems”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1905000"/>
            <a:ext cx="3955775" cy="3429000"/>
          </a:xfrm>
          <a:prstGeom prst="roundRect">
            <a:avLst>
              <a:gd name="adj" fmla="val 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9600" r="10400"/>
          <a:stretch>
            <a:fillRect/>
          </a:stretch>
        </p:blipFill>
        <p:spPr bwMode="auto">
          <a:xfrm>
            <a:off x="2209800" y="1885950"/>
            <a:ext cx="2743200" cy="3429000"/>
          </a:xfrm>
          <a:prstGeom prst="roundRect">
            <a:avLst>
              <a:gd name="adj" fmla="val 63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267201" y="6096000"/>
            <a:ext cx="356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PDF  available at </a:t>
            </a:r>
            <a:r>
              <a:rPr lang="en-US" dirty="0">
                <a:solidFill>
                  <a:srgbClr val="000000"/>
                </a:solidFill>
                <a:latin typeface="+mj-lt"/>
                <a:hlinkClick r:id="rId4"/>
              </a:rPr>
              <a:t>http://goo.gl/adj9S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63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4AD0-DE63-461C-902F-73628FD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C22E0-1C56-4AFF-8655-5BBCD1E1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Namespaces, containers, iterators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transformations. Zipping &amp; fusing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Thrust example: Processing rainfall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3B44D-439D-4F14-BFCF-2B3E05F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: Processing Rainfall Data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4" name="Can 3"/>
          <p:cNvSpPr/>
          <p:nvPr/>
        </p:nvSpPr>
        <p:spPr>
          <a:xfrm>
            <a:off x="2514600" y="1828800"/>
            <a:ext cx="533400" cy="911352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" name="Can 4"/>
          <p:cNvSpPr/>
          <p:nvPr/>
        </p:nvSpPr>
        <p:spPr>
          <a:xfrm>
            <a:off x="4876800" y="1603248"/>
            <a:ext cx="533400" cy="911352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Can 5"/>
          <p:cNvSpPr/>
          <p:nvPr/>
        </p:nvSpPr>
        <p:spPr>
          <a:xfrm>
            <a:off x="3962400" y="3048000"/>
            <a:ext cx="533400" cy="911352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" name="Can 6"/>
          <p:cNvSpPr/>
          <p:nvPr/>
        </p:nvSpPr>
        <p:spPr>
          <a:xfrm>
            <a:off x="7391400" y="1905000"/>
            <a:ext cx="533400" cy="911352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" name="Can 7"/>
          <p:cNvSpPr/>
          <p:nvPr/>
        </p:nvSpPr>
        <p:spPr>
          <a:xfrm>
            <a:off x="5867400" y="3200400"/>
            <a:ext cx="533400" cy="911352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4715470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day         [0   0   1   2   5   5   6   6   7   8  ... ]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site        [2   3   0   1   1   2   0   1   2   1  ... ]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measurement [9   5   6   3   3   8   2   6   5   9  ...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1401" y="5726669"/>
            <a:ext cx="518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Remarks: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Time series sorted by day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Measurements of zero are excluded from the time series</a:t>
            </a:r>
          </a:p>
        </p:txBody>
      </p:sp>
      <p:sp>
        <p:nvSpPr>
          <p:cNvPr id="12" name="Can 11"/>
          <p:cNvSpPr/>
          <p:nvPr/>
        </p:nvSpPr>
        <p:spPr>
          <a:xfrm>
            <a:off x="3962400" y="3276600"/>
            <a:ext cx="533400" cy="682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" name="Can 12"/>
          <p:cNvSpPr/>
          <p:nvPr/>
        </p:nvSpPr>
        <p:spPr>
          <a:xfrm>
            <a:off x="7391400" y="2286000"/>
            <a:ext cx="533400" cy="53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447800"/>
            <a:ext cx="6096000" cy="2962870"/>
          </a:xfrm>
          <a:prstGeom prst="rect">
            <a:avLst/>
          </a:prstGeom>
          <a:solidFill>
            <a:srgbClr val="FFC000">
              <a:alpha val="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2278442"/>
            <a:ext cx="1981200" cy="206210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Rain situation, end of first day, for a set of five observation stations.  Results, summarized over a period of time, reported in the table below.</a:t>
            </a:r>
          </a:p>
        </p:txBody>
      </p: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7848600" y="3309493"/>
            <a:ext cx="762000" cy="0"/>
          </a:xfrm>
          <a:prstGeom prst="straightConnector1">
            <a:avLst/>
          </a:prstGeom>
          <a:ln w="412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7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Processing Rainfall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56453" y="2977385"/>
            <a:ext cx="8915400" cy="3233737"/>
          </a:xfrm>
        </p:spPr>
        <p:txBody>
          <a:bodyPr/>
          <a:lstStyle/>
          <a:p>
            <a:r>
              <a:rPr lang="en-US" sz="2200" dirty="0">
                <a:solidFill>
                  <a:srgbClr val="000000"/>
                </a:solidFill>
              </a:rPr>
              <a:t>Given the data above, here’re some questions you might ask: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Total rainfall at a given site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Total rainfall between given days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Total rainfall on each day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Number of days with any rainfall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2363" y="1410878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day         [0   0   1   2   5   5   6   6   7   8  ... ]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site        [2   3   0   1   1   2   0   1   2   1  ... ]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measurement [9   5   6   3   3   8   2   6   5   9  ... ]</a:t>
            </a:r>
          </a:p>
        </p:txBody>
      </p:sp>
    </p:spTree>
    <p:extLst>
      <p:ext uri="{BB962C8B-B14F-4D97-AF65-F5344CB8AC3E}">
        <p14:creationId xmlns:p14="http://schemas.microsoft.com/office/powerpoint/2010/main" val="376035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Rainfall at a Given 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659554"/>
            <a:ext cx="8915400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one_site_measurement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siteOfInterest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one_site_measurement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site) :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siteOfInterest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(site) {}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__host__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::tuple&lt;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::get&lt;0&gt;(t) ==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siteOfInterest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::get&lt;1&gt;(t);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Vector&gt;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compute_total_rainfall_at_one_site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site,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measurement)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transform_reduce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measurement.begin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measurement.end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one_site_measurement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siteID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0,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9000" y="1752600"/>
            <a:ext cx="152400" cy="26670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2724835"/>
            <a:ext cx="1191352" cy="646331"/>
          </a:xfrm>
          <a:prstGeom prst="rect">
            <a:avLst/>
          </a:prstGeom>
          <a:ln w="25400">
            <a:solidFill>
              <a:srgbClr val="CC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 Functor</a:t>
            </a:r>
          </a:p>
          <a:p>
            <a:r>
              <a:rPr lang="en-US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2952424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Rainfall Between Given Days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4459070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day         [0   0   1   2   5   5   6   6   7   8 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measurement [9   5   6   3   3   8   2   6   5   9  ... 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8228409" y="4189809"/>
            <a:ext cx="4579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4747" y="358140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... , 2)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486797" y="4189809"/>
            <a:ext cx="4579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7876" y="358140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... , 6)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473876"/>
            <a:ext cx="88392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Vector&gt;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compute_total_rainfall_between_days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first_day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last_day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day,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measurement)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first =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lower_bound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first_day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last  =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upper_bound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last_day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 -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::reduce(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+ first,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+ last);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5536050"/>
            <a:ext cx="4572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binary_search.h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&lt;thrust/iterator/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zip_iterator.h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5705327"/>
            <a:ext cx="335280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You will need to include several header files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(not all for the code snippet above)</a:t>
            </a:r>
          </a:p>
        </p:txBody>
      </p:sp>
      <p:cxnSp>
        <p:nvCxnSpPr>
          <p:cNvPr id="12" name="Straight Arrow Connector 11"/>
          <p:cNvCxnSpPr>
            <a:stCxn id="6" idx="3"/>
            <a:endCxn id="3" idx="1"/>
          </p:cNvCxnSpPr>
          <p:nvPr/>
        </p:nvCxnSpPr>
        <p:spPr>
          <a:xfrm>
            <a:off x="5181600" y="6120825"/>
            <a:ext cx="5334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08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Days with Any Rainfall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4419600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day     [0   0   1   2   5   5   6   6   7   8  ... ]</a:t>
            </a:r>
          </a:p>
        </p:txBody>
      </p:sp>
      <p:sp>
        <p:nvSpPr>
          <p:cNvPr id="18" name="Not Equal 17"/>
          <p:cNvSpPr/>
          <p:nvPr/>
        </p:nvSpPr>
        <p:spPr>
          <a:xfrm>
            <a:off x="428625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Not Equal 18"/>
          <p:cNvSpPr/>
          <p:nvPr/>
        </p:nvSpPr>
        <p:spPr>
          <a:xfrm>
            <a:off x="483870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Not Equal 19"/>
          <p:cNvSpPr/>
          <p:nvPr/>
        </p:nvSpPr>
        <p:spPr>
          <a:xfrm>
            <a:off x="539115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Equal 20"/>
          <p:cNvSpPr/>
          <p:nvPr/>
        </p:nvSpPr>
        <p:spPr>
          <a:xfrm>
            <a:off x="5943600" y="4484132"/>
            <a:ext cx="304800" cy="3048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ot Equal 21"/>
          <p:cNvSpPr/>
          <p:nvPr/>
        </p:nvSpPr>
        <p:spPr>
          <a:xfrm>
            <a:off x="649605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Equal 22"/>
          <p:cNvSpPr/>
          <p:nvPr/>
        </p:nvSpPr>
        <p:spPr>
          <a:xfrm>
            <a:off x="7048500" y="4484132"/>
            <a:ext cx="304800" cy="3048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Not Equal 23"/>
          <p:cNvSpPr/>
          <p:nvPr/>
        </p:nvSpPr>
        <p:spPr>
          <a:xfrm>
            <a:off x="760095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8153400" y="4484132"/>
            <a:ext cx="304800" cy="304800"/>
          </a:xfrm>
          <a:prstGeom prst="mathNot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733800" y="4484132"/>
            <a:ext cx="304800" cy="3048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5588" y="5421868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[0   1   1   1   0   1   0   1   1  ... ]</a:t>
            </a:r>
          </a:p>
        </p:txBody>
      </p:sp>
      <p:sp>
        <p:nvSpPr>
          <p:cNvPr id="29" name="Plus 28"/>
          <p:cNvSpPr/>
          <p:nvPr/>
        </p:nvSpPr>
        <p:spPr>
          <a:xfrm>
            <a:off x="459105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lus 29"/>
          <p:cNvSpPr/>
          <p:nvPr/>
        </p:nvSpPr>
        <p:spPr>
          <a:xfrm>
            <a:off x="514350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lus 30"/>
          <p:cNvSpPr/>
          <p:nvPr/>
        </p:nvSpPr>
        <p:spPr>
          <a:xfrm>
            <a:off x="569595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lus 31"/>
          <p:cNvSpPr/>
          <p:nvPr/>
        </p:nvSpPr>
        <p:spPr>
          <a:xfrm>
            <a:off x="624840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680085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lus 33"/>
          <p:cNvSpPr/>
          <p:nvPr/>
        </p:nvSpPr>
        <p:spPr>
          <a:xfrm>
            <a:off x="735330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790575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lus 36"/>
          <p:cNvSpPr/>
          <p:nvPr/>
        </p:nvSpPr>
        <p:spPr>
          <a:xfrm>
            <a:off x="4038600" y="548640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600201"/>
            <a:ext cx="82296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compute_number_of_days_with_rainfall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day)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inner_product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- 1,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+ 1,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0,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not_equal_to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 +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3865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7852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22343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8342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44496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0090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40770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275967" y="4787812"/>
            <a:ext cx="0" cy="6974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lus 47"/>
          <p:cNvSpPr/>
          <p:nvPr/>
        </p:nvSpPr>
        <p:spPr>
          <a:xfrm>
            <a:off x="3429000" y="5485280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352800" y="4801706"/>
            <a:ext cx="190500" cy="683575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0" y="3276600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3276600"/>
                <a:ext cx="471604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906000" y="354639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3546395"/>
                <a:ext cx="4716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6914" y="6039907"/>
                <a:ext cx="6028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>
                          <a:latin typeface="Cambria Math" panose="02040503050406030204" pitchFamily="18" charset="0"/>
                        </a:rPr>
                        <m:t>inner</m:t>
                      </m:r>
                      <m:r>
                        <m:rPr>
                          <m:nor/>
                        </m:rPr>
                        <a:rPr lang="en-US" sz="1600" b="1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Cambria Math" panose="02040503050406030204" pitchFamily="18" charset="0"/>
                        </a:rPr>
                        <m:t>product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⊕…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14" y="6039907"/>
                <a:ext cx="602857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27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Rainfall on Each Day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92014" y="4572001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day         [0   0   1   2   5   5   6   6   7   8 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measurement [9   5   6   3   3   8   2   6   5   9  ... ]</a:t>
            </a:r>
          </a:p>
        </p:txBody>
      </p:sp>
      <p:sp>
        <p:nvSpPr>
          <p:cNvPr id="11" name="Plus 10"/>
          <p:cNvSpPr/>
          <p:nvPr/>
        </p:nvSpPr>
        <p:spPr>
          <a:xfrm>
            <a:off x="6400800" y="4913531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7505700" y="4913531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4191000" y="4913531"/>
            <a:ext cx="228600" cy="2286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Equal 22"/>
          <p:cNvSpPr/>
          <p:nvPr/>
        </p:nvSpPr>
        <p:spPr>
          <a:xfrm>
            <a:off x="6400800" y="4610100"/>
            <a:ext cx="266700" cy="2667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Equal 24"/>
          <p:cNvSpPr/>
          <p:nvPr/>
        </p:nvSpPr>
        <p:spPr>
          <a:xfrm>
            <a:off x="7505700" y="4610100"/>
            <a:ext cx="266700" cy="2667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4191000" y="4610100"/>
            <a:ext cx="266700" cy="2667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5506" y="6059270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day_output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[0   1   2   5   6   7   8  ... ]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measurement_output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[14  6   3  11   8   5  10  ... ]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5943600" y="5410200"/>
            <a:ext cx="3810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234858"/>
            <a:ext cx="88392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compute_total_rainfall_per_day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day,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Vector&amp; measurement,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Vector&amp;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day_output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Vector&amp;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measurement_output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compute_number_of_days_with_rainfall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(day);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//see previous slide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day_output.resize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measurement_output.resize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reduce_by_key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day_output.begin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measurement_output.begin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68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GPU Computing with </a:t>
            </a:r>
            <a:r>
              <a:rPr lang="en-US" b="1" dirty="0">
                <a:solidFill>
                  <a:srgbClr val="FFC000"/>
                </a:solidFill>
              </a:rPr>
              <a:t>CUB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8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my name is CUB!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People know me as CUB,  but my real name is “CUDA </a:t>
            </a:r>
            <a:r>
              <a:rPr lang="en-US" dirty="0" err="1"/>
              <a:t>UnBound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Currently, I’m at version V1.8.0 (DOB: 02/16/2018)</a:t>
            </a:r>
          </a:p>
          <a:p>
            <a:endParaRPr lang="en-US" dirty="0"/>
          </a:p>
          <a:p>
            <a:r>
              <a:rPr lang="en-US" dirty="0"/>
              <a:t>I’m developed as open-source project by </a:t>
            </a:r>
            <a:r>
              <a:rPr lang="en-US" dirty="0" smtClean="0"/>
              <a:t>good </a:t>
            </a:r>
            <a:r>
              <a:rPr lang="en-US" dirty="0"/>
              <a:t>folks at NVIDIA Research</a:t>
            </a:r>
          </a:p>
          <a:p>
            <a:pPr lvl="1"/>
            <a:r>
              <a:rPr lang="en-US" dirty="0"/>
              <a:t>Primary contributor: Duane Merrill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dirty="0" smtClean="0"/>
              <a:t>fork me if you want (on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github.com/NVlabs/cub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Something about me: I can run really, really fast…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Acknowledgments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46A19B-6443-4264-8DEE-2894200F6237}" type="slidenum">
              <a:rPr lang="en-US"/>
              <a:pPr/>
              <a:t>6</a:t>
            </a:fld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166" y="1494896"/>
            <a:ext cx="9896237" cy="408481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1800" dirty="0"/>
              <a:t> slides include material provided by Nathan Bell previously of  NVIDIA (at Google now)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Modified here and there, responsible </a:t>
            </a:r>
            <a:r>
              <a:rPr lang="en-US" sz="1800" dirty="0"/>
              <a:t>for </a:t>
            </a:r>
            <a:r>
              <a:rPr lang="en-US" sz="1800" dirty="0" smtClean="0"/>
              <a:t>inaccuracies</a:t>
            </a:r>
            <a:endParaRPr lang="en-US" sz="1800" dirty="0"/>
          </a:p>
          <a:p>
            <a:pPr eaLnBrk="1" hangingPunct="1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7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CUB, factoids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 provides software components at each layer of the CUDA programming model</a:t>
            </a:r>
          </a:p>
          <a:p>
            <a:endParaRPr lang="en-US" dirty="0"/>
          </a:p>
          <a:p>
            <a:r>
              <a:rPr lang="en-US" dirty="0" smtClean="0"/>
              <a:t>Like </a:t>
            </a:r>
            <a:r>
              <a:rPr lang="en-US" dirty="0" smtClean="0">
                <a:latin typeface="Consolas" panose="020B0609020204030204" pitchFamily="49" charset="0"/>
              </a:rPr>
              <a:t>thrust</a:t>
            </a:r>
            <a:r>
              <a:rPr lang="en-US" dirty="0" smtClean="0"/>
              <a:t>, it’s a headers library, </a:t>
            </a:r>
            <a:r>
              <a:rPr lang="en-US" dirty="0"/>
              <a:t>not </a:t>
            </a:r>
            <a:r>
              <a:rPr lang="en-US" dirty="0" smtClean="0"/>
              <a:t>one </a:t>
            </a:r>
            <a:r>
              <a:rPr lang="en-US" dirty="0"/>
              <a:t>binary file that you link against</a:t>
            </a:r>
          </a:p>
          <a:p>
            <a:endParaRPr lang="en-US" dirty="0"/>
          </a:p>
          <a:p>
            <a:r>
              <a:rPr lang="en-US" dirty="0"/>
              <a:t>Implications, given that it’s a header-file library:</a:t>
            </a:r>
          </a:p>
          <a:p>
            <a:pPr lvl="1"/>
            <a:r>
              <a:rPr lang="en-US" dirty="0"/>
              <a:t>When you need to call a function, you need to include the header file that includes the *source* code of the CUB function you want to call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Rationale, header-file library: if the compiler sees the code, it can engage in all sort of optimizations</a:t>
            </a:r>
          </a:p>
          <a:p>
            <a:pPr lvl="2"/>
            <a:r>
              <a:rPr lang="en-US" dirty="0" err="1"/>
              <a:t>Inlining</a:t>
            </a:r>
            <a:r>
              <a:rPr lang="en-US" dirty="0"/>
              <a:t>, heavy use of </a:t>
            </a:r>
            <a:r>
              <a:rPr lang="en-US" dirty="0" err="1"/>
              <a:t>templating</a:t>
            </a:r>
            <a:r>
              <a:rPr lang="en-US" dirty="0"/>
              <a:t>, compiles for the exact architecture you have,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Fallout: it takes forever to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3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from CUB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Device-wide primitives</a:t>
            </a:r>
          </a:p>
          <a:p>
            <a:pPr lvl="1"/>
            <a:r>
              <a:rPr lang="en-US" dirty="0"/>
              <a:t>Sort, prefix scan, reduction, histogram, etc.</a:t>
            </a:r>
          </a:p>
          <a:p>
            <a:pPr lvl="1"/>
            <a:r>
              <a:rPr lang="en-US" dirty="0"/>
              <a:t>Compatible with CUDA dynamic parallelism</a:t>
            </a:r>
          </a:p>
          <a:p>
            <a:pPr lvl="1"/>
            <a:endParaRPr lang="en-US" dirty="0"/>
          </a:p>
          <a:p>
            <a:r>
              <a:rPr lang="en-US" dirty="0"/>
              <a:t>Block-wide “collective” primitives</a:t>
            </a:r>
          </a:p>
          <a:p>
            <a:pPr lvl="1"/>
            <a:r>
              <a:rPr lang="en-US" dirty="0"/>
              <a:t>I/O, sort, prefix scan, reduction, histogram, etc.</a:t>
            </a:r>
          </a:p>
          <a:p>
            <a:pPr lvl="1"/>
            <a:r>
              <a:rPr lang="en-US" dirty="0"/>
              <a:t>Compatible with arbitrary thread block sizes and types</a:t>
            </a:r>
          </a:p>
          <a:p>
            <a:pPr lvl="1"/>
            <a:endParaRPr lang="en-US" dirty="0"/>
          </a:p>
          <a:p>
            <a:r>
              <a:rPr lang="en-US" dirty="0"/>
              <a:t>Warp-wide “collective” primitives</a:t>
            </a:r>
          </a:p>
          <a:p>
            <a:pPr lvl="1"/>
            <a:r>
              <a:rPr lang="en-US" dirty="0"/>
              <a:t>Warp-wide prefix scan, reduction, etc.</a:t>
            </a:r>
          </a:p>
          <a:p>
            <a:pPr lvl="1"/>
            <a:r>
              <a:rPr lang="en-US" dirty="0"/>
              <a:t>Safe and architecture-specific</a:t>
            </a:r>
          </a:p>
          <a:p>
            <a:pPr lvl="1"/>
            <a:endParaRPr lang="en-US" dirty="0"/>
          </a:p>
          <a:p>
            <a:r>
              <a:rPr lang="en-US" dirty="0"/>
              <a:t>Thread and resource utilities</a:t>
            </a:r>
          </a:p>
          <a:p>
            <a:pPr lvl="1"/>
            <a:r>
              <a:rPr lang="en-US" dirty="0"/>
              <a:t>PTX intrinsics, device reflection, texture-caching iterators, caching memory allocators,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 ruminations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device-wide support is not a novelty, </a:t>
            </a:r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 does it too…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 built on top of CUB, by the way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novelty:</a:t>
            </a:r>
          </a:p>
          <a:p>
            <a:pPr lvl="1"/>
            <a:r>
              <a:rPr lang="en-US" dirty="0"/>
              <a:t>You can call </a:t>
            </a:r>
            <a:r>
              <a:rPr lang="en-US" dirty="0" smtClean="0"/>
              <a:t>CUB from </a:t>
            </a:r>
            <a:r>
              <a:rPr lang="en-US" dirty="0"/>
              <a:t>a kernel </a:t>
            </a:r>
            <a:r>
              <a:rPr lang="en-US" dirty="0" smtClean="0"/>
              <a:t>function </a:t>
            </a:r>
            <a:r>
              <a:rPr lang="en-US" dirty="0"/>
              <a:t>that </a:t>
            </a:r>
            <a:r>
              <a:rPr lang="en-US" dirty="0" smtClean="0"/>
              <a:t>uses </a:t>
            </a:r>
            <a:r>
              <a:rPr lang="en-US" dirty="0"/>
              <a:t>the threads in one block to accomplish something</a:t>
            </a:r>
          </a:p>
          <a:p>
            <a:pPr lvl="1"/>
            <a:r>
              <a:rPr lang="en-US" dirty="0"/>
              <a:t>You can call CUB from a kernel function that uses the threads in a warp to accomplish something</a:t>
            </a:r>
          </a:p>
          <a:p>
            <a:pPr lvl="2"/>
            <a:r>
              <a:rPr lang="en-US" dirty="0"/>
              <a:t>The threads in a warp start behaving like the 32 threads of a chip with 32 cores running 32 threads</a:t>
            </a:r>
          </a:p>
          <a:p>
            <a:endParaRPr lang="en-US" dirty="0"/>
          </a:p>
          <a:p>
            <a:r>
              <a:rPr lang="en-US" dirty="0"/>
              <a:t>What can the threads in a block or a warp do:</a:t>
            </a:r>
          </a:p>
          <a:p>
            <a:pPr lvl="1"/>
            <a:r>
              <a:rPr lang="en-US" dirty="0"/>
              <a:t>Do a reduce, prefix scan, sort, etc. on a chunk of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Reiterating what CUB does </a:t>
            </a:r>
            <a:br>
              <a:rPr lang="en-US" dirty="0"/>
            </a:br>
            <a:r>
              <a:rPr lang="en-US" sz="1800" dirty="0"/>
              <a:t>[slide hyperlinks should work…]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Parallel primitives</a:t>
            </a:r>
          </a:p>
          <a:p>
            <a:pPr lvl="1"/>
            <a:r>
              <a:rPr lang="en-US" dirty="0">
                <a:hlinkClick r:id="rId2"/>
              </a:rPr>
              <a:t>Warp-wide "collective" primitives</a:t>
            </a:r>
            <a:endParaRPr lang="en-US" dirty="0"/>
          </a:p>
          <a:p>
            <a:pPr lvl="2"/>
            <a:r>
              <a:rPr lang="en-US" dirty="0"/>
              <a:t>Cooperative warp-wide prefix scan, reduction, etc.</a:t>
            </a:r>
          </a:p>
          <a:p>
            <a:pPr lvl="2"/>
            <a:r>
              <a:rPr lang="en-US" dirty="0"/>
              <a:t>Safely specialized for each underlying CUDA architecture</a:t>
            </a:r>
          </a:p>
          <a:p>
            <a:pPr lvl="1"/>
            <a:r>
              <a:rPr lang="en-US" dirty="0">
                <a:hlinkClick r:id="rId3"/>
              </a:rPr>
              <a:t>Block-wide "collective" primitives</a:t>
            </a:r>
            <a:endParaRPr lang="en-US" dirty="0"/>
          </a:p>
          <a:p>
            <a:pPr lvl="2"/>
            <a:r>
              <a:rPr lang="en-US" dirty="0"/>
              <a:t>Cooperative I/O, sort, scan, reduction, histogram, etc.</a:t>
            </a:r>
          </a:p>
          <a:p>
            <a:pPr lvl="2"/>
            <a:r>
              <a:rPr lang="en-US" dirty="0"/>
              <a:t>Compatible with arbitrary thread block sizes and types</a:t>
            </a:r>
          </a:p>
          <a:p>
            <a:pPr lvl="1"/>
            <a:r>
              <a:rPr lang="en-US" dirty="0">
                <a:hlinkClick r:id="rId4"/>
              </a:rPr>
              <a:t>Device-wide primitives</a:t>
            </a:r>
            <a:endParaRPr lang="en-US" dirty="0"/>
          </a:p>
          <a:p>
            <a:pPr lvl="2"/>
            <a:r>
              <a:rPr lang="en-US" dirty="0"/>
              <a:t>Parallel sort, prefix scan, reduction, histogram, etc.</a:t>
            </a:r>
          </a:p>
          <a:p>
            <a:pPr lvl="2"/>
            <a:r>
              <a:rPr lang="en-US" dirty="0"/>
              <a:t>Compatible with CUDA dynamic parallelism</a:t>
            </a:r>
          </a:p>
          <a:p>
            <a:endParaRPr lang="en-US" dirty="0"/>
          </a:p>
          <a:p>
            <a:r>
              <a:rPr lang="en-US" dirty="0"/>
              <a:t>Utilities</a:t>
            </a:r>
          </a:p>
          <a:p>
            <a:pPr lvl="1"/>
            <a:r>
              <a:rPr lang="en-US" dirty="0">
                <a:hlinkClick r:id="rId5"/>
              </a:rPr>
              <a:t>Fancy iterators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Thread and thread block I/O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PTX intrinsics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Device, kernel, and storage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5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CUB, </a:t>
            </a:r>
            <a:r>
              <a:rPr lang="en-US" b="1" dirty="0">
                <a:solidFill>
                  <a:srgbClr val="FFC000"/>
                </a:solidFill>
              </a:rPr>
              <a:t>device</a:t>
            </a:r>
            <a:r>
              <a:rPr lang="en-US" dirty="0"/>
              <a:t>-wide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call these from you C host code: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Histogram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Partition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Radix sort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</a:t>
            </a:r>
          </a:p>
          <a:p>
            <a:endParaRPr lang="en-US" dirty="0"/>
          </a:p>
          <a:p>
            <a:r>
              <a:rPr lang="en-US" dirty="0"/>
              <a:t>Run length encode</a:t>
            </a:r>
          </a:p>
          <a:p>
            <a:endParaRPr lang="en-US" dirty="0"/>
          </a:p>
          <a:p>
            <a:r>
              <a:rPr lang="en-US" dirty="0"/>
              <a:t>Scan</a:t>
            </a:r>
          </a:p>
          <a:p>
            <a:endParaRPr lang="en-US" dirty="0"/>
          </a:p>
          <a:p>
            <a:r>
              <a:rPr lang="en-US" dirty="0"/>
              <a:t>Select</a:t>
            </a:r>
          </a:p>
          <a:p>
            <a:endParaRPr lang="en-US" dirty="0"/>
          </a:p>
          <a:p>
            <a:r>
              <a:rPr lang="en-US" dirty="0"/>
              <a:t>Sparse matrix-vector multiplications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87" y="2748314"/>
            <a:ext cx="1095375" cy="857250"/>
          </a:xfrm>
          <a:prstGeom prst="rect">
            <a:avLst/>
          </a:prstGeom>
        </p:spPr>
      </p:pic>
      <p:pic>
        <p:nvPicPr>
          <p:cNvPr id="1032" name="Picture 8" descr="reduce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7843592" y="1637671"/>
            <a:ext cx="1183052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79385" y="5327302"/>
            <a:ext cx="2390775" cy="857251"/>
            <a:chOff x="2279385" y="5327302"/>
            <a:chExt cx="2390775" cy="857251"/>
          </a:xfrm>
        </p:grpSpPr>
        <p:pic>
          <p:nvPicPr>
            <p:cNvPr id="1028" name="Picture 4" descr="sorting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385" y="5327302"/>
              <a:ext cx="2390775" cy="85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3330522" y="5667324"/>
              <a:ext cx="288500" cy="27641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65984" y="2501158"/>
            <a:ext cx="3140393" cy="1053465"/>
            <a:chOff x="8965984" y="2501158"/>
            <a:chExt cx="3140393" cy="105346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5984" y="2501158"/>
              <a:ext cx="3140393" cy="1053465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>
            <a:xfrm rot="5400000">
              <a:off x="9543948" y="2705101"/>
              <a:ext cx="296332" cy="499670"/>
            </a:xfrm>
            <a:prstGeom prst="rightArrow">
              <a:avLst>
                <a:gd name="adj1" fmla="val 50000"/>
                <a:gd name="adj2" fmla="val 517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8530" y="4025285"/>
            <a:ext cx="3124521" cy="882296"/>
            <a:chOff x="2148530" y="4025285"/>
            <a:chExt cx="3124521" cy="882296"/>
          </a:xfrm>
        </p:grpSpPr>
        <p:pic>
          <p:nvPicPr>
            <p:cNvPr id="1026" name="Picture 2" descr="Image result for histogram_logo.png github cub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530" y="4025285"/>
              <a:ext cx="3124521" cy="88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 rot="5400000">
              <a:off x="3515591" y="4216598"/>
              <a:ext cx="296332" cy="499670"/>
            </a:xfrm>
            <a:prstGeom prst="rightArrow">
              <a:avLst>
                <a:gd name="adj1" fmla="val 50000"/>
                <a:gd name="adj2" fmla="val 517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70022" y="4254530"/>
            <a:ext cx="3094152" cy="866896"/>
            <a:chOff x="8170022" y="4254530"/>
            <a:chExt cx="3094152" cy="866896"/>
          </a:xfrm>
        </p:grpSpPr>
        <p:pic>
          <p:nvPicPr>
            <p:cNvPr id="1038" name="Picture 14" descr="select_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0022" y="4254530"/>
              <a:ext cx="3094152" cy="86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ight Arrow 25"/>
            <p:cNvSpPr/>
            <p:nvPr/>
          </p:nvSpPr>
          <p:spPr>
            <a:xfrm rot="5400000">
              <a:off x="8723270" y="4438143"/>
              <a:ext cx="296332" cy="499670"/>
            </a:xfrm>
            <a:prstGeom prst="rightArrow">
              <a:avLst>
                <a:gd name="adj1" fmla="val 50000"/>
                <a:gd name="adj2" fmla="val 517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4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CUB, </a:t>
            </a:r>
            <a:r>
              <a:rPr lang="en-US" b="1" dirty="0">
                <a:solidFill>
                  <a:srgbClr val="FFC000"/>
                </a:solidFill>
              </a:rPr>
              <a:t>block</a:t>
            </a:r>
            <a:r>
              <a:rPr lang="en-US" dirty="0"/>
              <a:t>-wide operations [callable from a kernel function]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BlockDiscontinuity</a:t>
            </a:r>
            <a:r>
              <a:rPr lang="en-US" dirty="0"/>
              <a:t> class provides collective methods for flagging discontinuities within an ordered set of items partitioned across a CUDA thread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BlockExchange</a:t>
            </a:r>
            <a:r>
              <a:rPr lang="en-US" dirty="0"/>
              <a:t> class provides collective methods for rearranging data partitioned across a CUDA thread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BlockHistogram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BlockLoad</a:t>
            </a:r>
            <a:r>
              <a:rPr lang="en-US" dirty="0"/>
              <a:t> class provides collective data movement methods for loading a linear segment of items from memory into a blocked arrangement across a CUDA thread block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BlockRadixSort</a:t>
            </a:r>
            <a:r>
              <a:rPr lang="en-US" dirty="0"/>
              <a:t> class provides collective methods for sorting items partitioned across a CUDA thread block using a radix sorting method</a:t>
            </a:r>
          </a:p>
          <a:p>
            <a:pPr lvl="1"/>
            <a:endParaRPr lang="en-US" dirty="0"/>
          </a:p>
          <a:p>
            <a:r>
              <a:rPr lang="en-US" sz="2200" dirty="0" err="1">
                <a:latin typeface="Consolas" panose="020B0609020204030204" pitchFamily="49" charset="0"/>
              </a:rPr>
              <a:t>BlockReduce</a:t>
            </a:r>
            <a:endParaRPr lang="en-US" sz="22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sz="2200" dirty="0" err="1">
                <a:latin typeface="Consolas" panose="020B0609020204030204" pitchFamily="49" charset="0"/>
              </a:rPr>
              <a:t>BlockScan</a:t>
            </a:r>
            <a:endParaRPr lang="en-US" sz="22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sz="2200" dirty="0" err="1">
                <a:latin typeface="Consolas" panose="020B0609020204030204" pitchFamily="49" charset="0"/>
              </a:rPr>
              <a:t>BlockStore</a:t>
            </a:r>
            <a:r>
              <a:rPr lang="en-US" dirty="0"/>
              <a:t> class provides collective data movement methods for writing a blocked arrangement of items partitioned across a CUDA thread block to a linear segment of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nspos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54" y="3754528"/>
            <a:ext cx="27813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n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47" y="2585648"/>
            <a:ext cx="2752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ck_load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63" y="6018692"/>
            <a:ext cx="20193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lock_stor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38" y="5883770"/>
            <a:ext cx="20193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CUB, </a:t>
            </a:r>
            <a:r>
              <a:rPr lang="en-US" b="1" dirty="0">
                <a:solidFill>
                  <a:srgbClr val="FFC000"/>
                </a:solidFill>
              </a:rPr>
              <a:t>warp</a:t>
            </a:r>
            <a:r>
              <a:rPr lang="en-US" dirty="0"/>
              <a:t>-level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each warp of threads will work on a chunk of an array and do a scan or reduce on that chunk of the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WarpScan</a:t>
            </a:r>
            <a:r>
              <a:rPr lang="en-US" dirty="0"/>
              <a:t> class provides collective methods for computing a parallel prefix scan of items partitioned across a CUDA thread warp.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WarpReduce</a:t>
            </a:r>
            <a:r>
              <a:rPr lang="en-US" dirty="0"/>
              <a:t> class provides collective methods for computing a parallel reduction of items partitioned across a CUDA thread warp.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6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CUB: sort by key, device-level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08" y="1616881"/>
            <a:ext cx="435195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CUB_STDERR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print CUDA runtime errors to console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&lt;cub/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util_allocator.cuh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&lt;cub/device/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device_radix_sort.cuh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test_util.h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cub;</a:t>
            </a:r>
          </a:p>
          <a:p>
            <a:endParaRPr lang="en-US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Caching allocator for device memory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CachingDeviceAllocator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endParaRPr lang="en-US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host side setup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h_keys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{ 2 , 0, 7, 3, 5, 4, 1, 6 };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h_vals_out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h_keys_out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3;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9;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9;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[5].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[5].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[6].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[6].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9;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[7].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6;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[7].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body_J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1954" y="1060254"/>
            <a:ext cx="771121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   // device side setup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get memory set aside on the device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DeviceRadixSort</a:t>
            </a:r>
            <a:r>
              <a:rPr lang="en-US" sz="8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SortPairs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// Caching allocator for device memory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data on the device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h_keys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do the actual sort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DeviceRadixSort</a:t>
            </a:r>
            <a:r>
              <a:rPr lang="en-US" sz="8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SortPairs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get data back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h_keys_out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h_vals_out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pairsOfBodies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clean up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d_keysOUT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d_valsOUT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2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CUB: reduce, device-level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17" y="1018052"/>
            <a:ext cx="6096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CUB_STDERR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print CUDA runtime errors to console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&lt;cub/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util_allocator.cuh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&lt;cub/device/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device_reduce.cuh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test_util.h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cub;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CachingDeviceAllocator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Caching allocator for device memory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Set up host arrays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{ 2, 3, -1, 0, 3, 6, 7, 2, -2, 0 };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sum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Set up device arrays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device input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Setup device output array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**)&amp;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1));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855581" y="3165505"/>
            <a:ext cx="6285888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 Request and allocate temporary storage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DeviceReduce</a:t>
            </a:r>
            <a:r>
              <a:rPr lang="en-US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::Sum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g_allocator.DeviceAllocate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Do the actual reduce operation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DeviceReduce</a:t>
            </a:r>
            <a:r>
              <a:rPr lang="en-US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::Sum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temp_storage_bytes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gpu_sum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gpu_sum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Check for correctness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gpu_sum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sum ?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 passed."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falied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"\tSum is: %d\n"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gpu_sum);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Cleanup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CubDebugExit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g_allocator.DeviceFree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d_temp_storage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1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CUB, departing thoughts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CUB is not the friendliest library to use, and the documentation is </a:t>
            </a:r>
            <a:r>
              <a:rPr lang="en-US" dirty="0" smtClean="0"/>
              <a:t>dense and limited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CUB </a:t>
            </a:r>
            <a:r>
              <a:rPr lang="en-US" dirty="0"/>
              <a:t>provides amazing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 it </a:t>
            </a:r>
            <a:r>
              <a:rPr lang="en-US" dirty="0"/>
              <a:t>when you start processing big data</a:t>
            </a:r>
          </a:p>
          <a:p>
            <a:pPr lvl="1"/>
            <a:r>
              <a:rPr lang="en-US" dirty="0"/>
              <a:t>It’s worth spending the time to make friends with CUB</a:t>
            </a:r>
          </a:p>
          <a:p>
            <a:pPr lvl="1"/>
            <a:r>
              <a:rPr lang="en-US" dirty="0"/>
              <a:t>We use CUB in the lab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Philosophy,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Increase </a:t>
            </a:r>
            <a:r>
              <a:rPr lang="en-US" sz="2800" dirty="0">
                <a:solidFill>
                  <a:srgbClr val="000000"/>
                </a:solidFill>
              </a:rPr>
              <a:t>programmer productivity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Build applications quickly via generic programming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</a:rPr>
              <a:t>Leverage a template-based approach </a:t>
            </a:r>
          </a:p>
          <a:p>
            <a:pPr lvl="1" eaLnBrk="1" hangingPunct="1"/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Should be running </a:t>
            </a:r>
            <a:r>
              <a:rPr lang="en-US" sz="2800" dirty="0">
                <a:solidFill>
                  <a:srgbClr val="000000"/>
                </a:solidFill>
              </a:rPr>
              <a:t>fast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Efficient leveraging of GPU hardware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54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83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 smtClean="0"/>
              <a:t>Final Projec</a:t>
            </a:r>
            <a:r>
              <a:rPr lang="en-US" dirty="0" smtClean="0"/>
              <a:t>t Issues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Final Project topic suggested by Dan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on a parallel code used in Europe and Japan to deploy rover on moon of Mars</a:t>
            </a:r>
          </a:p>
          <a:p>
            <a:r>
              <a:rPr lang="en-US" dirty="0" smtClean="0"/>
              <a:t>As is, the code is too slow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Profiling the code</a:t>
            </a:r>
          </a:p>
          <a:p>
            <a:pPr lvl="1"/>
            <a:r>
              <a:rPr lang="en-US" dirty="0" smtClean="0"/>
              <a:t>Suggest speed improvements</a:t>
            </a:r>
          </a:p>
          <a:p>
            <a:pPr lvl="1"/>
            <a:r>
              <a:rPr lang="en-US" dirty="0" smtClean="0"/>
              <a:t>Implement some of your suggestions for </a:t>
            </a:r>
            <a:r>
              <a:rPr lang="en-US" dirty="0"/>
              <a:t>speed improvements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Intel-suggested Final Project 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from group at Intel made up of 13 </a:t>
            </a:r>
            <a:r>
              <a:rPr lang="en-US" dirty="0"/>
              <a:t>compiler engineers working on optimizing machine learning workloads on various hardware </a:t>
            </a:r>
            <a:r>
              <a:rPr lang="en-US" dirty="0" smtClean="0"/>
              <a:t>platforms </a:t>
            </a:r>
          </a:p>
          <a:p>
            <a:endParaRPr lang="en-US" dirty="0" smtClean="0"/>
          </a:p>
          <a:p>
            <a:r>
              <a:rPr lang="en-US" dirty="0" smtClean="0"/>
              <a:t>Work w/ specialized </a:t>
            </a:r>
            <a:r>
              <a:rPr lang="en-US" dirty="0"/>
              <a:t>hardware groups to ensure fast execution of inference and training workloads through hardware-software </a:t>
            </a:r>
            <a:r>
              <a:rPr lang="en-US" dirty="0" err="1" smtClean="0"/>
              <a:t>codesign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github.com/plaidml/plaidml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working closely with the LLVM community and the MLIR group at google to contribute to the affine dialect in MLIR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mlir.llvm.org/docs/Dialects/AffineOps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Researching </a:t>
            </a:r>
            <a:r>
              <a:rPr lang="en-US" dirty="0"/>
              <a:t>repurposing machine learning optimization techniques for scientific </a:t>
            </a:r>
            <a:r>
              <a:rPr lang="en-US" dirty="0" smtClean="0"/>
              <a:t>workloads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Final Project topics suggested by Intel group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242" y="2441742"/>
          <a:ext cx="11861515" cy="244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40">
                  <a:extLst>
                    <a:ext uri="{9D8B030D-6E8A-4147-A177-3AD203B41FA5}">
                      <a16:colId xmlns:a16="http://schemas.microsoft.com/office/drawing/2014/main" val="3665295946"/>
                    </a:ext>
                  </a:extLst>
                </a:gridCol>
                <a:gridCol w="4166171">
                  <a:extLst>
                    <a:ext uri="{9D8B030D-6E8A-4147-A177-3AD203B41FA5}">
                      <a16:colId xmlns:a16="http://schemas.microsoft.com/office/drawing/2014/main" val="784188686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2167366755"/>
                    </a:ext>
                  </a:extLst>
                </a:gridCol>
              </a:tblGrid>
              <a:tr h="2236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Topic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Helpful References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127778"/>
                  </a:ext>
                </a:extLst>
              </a:tr>
              <a:tr h="30117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LLVM Optimization Analysis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Analyze LLVM Optimization Passes using established benchmarks 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sng" dirty="0" smtClean="0">
                          <a:effectLst/>
                          <a:hlinkClick r:id="rId2"/>
                        </a:rPr>
                        <a:t>https</a:t>
                      </a:r>
                      <a:r>
                        <a:rPr lang="en-US" sz="1000" u="sng" dirty="0">
                          <a:effectLst/>
                          <a:hlinkClick r:id="rId2"/>
                        </a:rPr>
                        <a:t>://rd.springer.com/content/pdf/10.1007%2F978-3-319-91479-4_23.pdf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56731"/>
                  </a:ext>
                </a:extLst>
              </a:tr>
              <a:tr h="503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Survey and Analysis of Tensor Compilers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Analyze and benchmark tensor compilers for ML across various HW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Investigate the results produced in 2.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https://arxiv.org/abs/2002.03794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4"/>
                        </a:rPr>
                        <a:t>http://www.eecs.harvard.edu/~htk/publication/2019-mapl-tillet-kung-cox.pdf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344578"/>
                  </a:ext>
                </a:extLst>
              </a:tr>
              <a:tr h="625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 performance GEMM library for </a:t>
                      </a:r>
                      <a:r>
                        <a:rPr lang="en-US" sz="1000" dirty="0" smtClean="0">
                          <a:effectLst/>
                        </a:rPr>
                        <a:t>a GPU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Utilizing the techniques described in papers 1 and 2 on the right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 the MLIR's new support for </a:t>
                      </a:r>
                      <a:r>
                        <a:rPr lang="en-US" sz="1000" dirty="0" err="1">
                          <a:effectLst/>
                        </a:rPr>
                        <a:t>affine.parallel</a:t>
                      </a:r>
                      <a:r>
                        <a:rPr lang="en-US" sz="1000" dirty="0">
                          <a:effectLst/>
                        </a:rPr>
                        <a:t>: (see 3 on the right) Implement a high performance GEMM library for a GPU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5"/>
                        </a:rPr>
                        <a:t>https://arxiv.org/abs/2003.00532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6"/>
                        </a:rPr>
                        <a:t>https://paperswithcode.com/paper/stripe-tensor-compilation-via-the-nested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7"/>
                        </a:rPr>
                        <a:t>https://mlir.llvm.org/docs/Dialects/AffineOps/#affineparallel-affineparallelop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10966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Distributed SLIDE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Reproduce the results presented for SLIDE in 1.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Using the code provided on </a:t>
                      </a:r>
                      <a:r>
                        <a:rPr lang="en-US" sz="1000" dirty="0" err="1">
                          <a:effectLst/>
                        </a:rPr>
                        <a:t>github</a:t>
                      </a:r>
                      <a:r>
                        <a:rPr lang="en-US" sz="1000" dirty="0">
                          <a:effectLst/>
                        </a:rPr>
                        <a:t> (</a:t>
                      </a:r>
                      <a:r>
                        <a:rPr lang="en-US" sz="1000" u="sng" dirty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)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 a distributed version of SLIDE.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8"/>
                        </a:rPr>
                        <a:t>https://arxiv.org/pdf/1903.03129.pdf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9"/>
                        </a:rPr>
                        <a:t>https://github.com/keroro824/HashingDeepLearning/tree/master/SLIDE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2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related 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Intel folks will read your Final Project</a:t>
            </a:r>
          </a:p>
          <a:p>
            <a:endParaRPr lang="en-US" dirty="0"/>
          </a:p>
          <a:p>
            <a:r>
              <a:rPr lang="en-US" dirty="0" smtClean="0"/>
              <a:t>Participate only if you are OK with this. Maybe you don’t want to share your findings/work</a:t>
            </a:r>
          </a:p>
          <a:p>
            <a:endParaRPr lang="en-US" dirty="0"/>
          </a:p>
          <a:p>
            <a:r>
              <a:rPr lang="en-US" dirty="0" smtClean="0"/>
              <a:t>You’ll have to explicitly indicate that you are ok with me sharing your Final Project with them</a:t>
            </a:r>
          </a:p>
          <a:p>
            <a:pPr lvl="1"/>
            <a:r>
              <a:rPr lang="en-US" dirty="0" smtClean="0"/>
              <a:t>There will be an option in the Final Project template</a:t>
            </a:r>
          </a:p>
          <a:p>
            <a:pPr lvl="2"/>
            <a:r>
              <a:rPr lang="en-US" dirty="0" smtClean="0"/>
              <a:t>Note: there will be two templates</a:t>
            </a:r>
          </a:p>
          <a:p>
            <a:pPr lvl="3"/>
            <a:r>
              <a:rPr lang="en-US" dirty="0" smtClean="0"/>
              <a:t>Final Project Proposal</a:t>
            </a:r>
          </a:p>
          <a:p>
            <a:pPr lvl="3"/>
            <a:r>
              <a:rPr lang="en-US" dirty="0" smtClean="0"/>
              <a:t>Final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lvl="2"/>
            <a:endParaRPr lang="en-US" sz="22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 template library for parallel computing on GPU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>
                <a:solidFill>
                  <a:srgbClr val="000000"/>
                </a:solidFill>
              </a:rPr>
              <a:t> CPU</a:t>
            </a:r>
            <a:r>
              <a:rPr lang="en-US" sz="2800" b="1" dirty="0">
                <a:solidFill>
                  <a:srgbClr val="FF0000"/>
                </a:solidFill>
              </a:rPr>
              <a:t>*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Mimics the C++ STL</a:t>
            </a: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Heavy use of C++ containers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one lecture where C++ comes into play heavily 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Provides ready to use generic algorithms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Sorting, reduction, scan, etc.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9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391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1562100"/>
            <a:ext cx="11663265" cy="468319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800" dirty="0"/>
              <a:t> is a header library</a:t>
            </a:r>
          </a:p>
          <a:p>
            <a:pPr lvl="1"/>
            <a:r>
              <a:rPr lang="en-US" dirty="0"/>
              <a:t>All its functionality accessed by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the appropriate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header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Program is compiled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2800" dirty="0"/>
              <a:t> as per usual, no special tools are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 smtClean="0"/>
              <a:t>C</a:t>
            </a:r>
            <a:r>
              <a:rPr lang="en-US" sz="2800" dirty="0"/>
              <a:t>++ syntax. Related to high-level, </a:t>
            </a:r>
            <a:r>
              <a:rPr lang="en-US" sz="2800" dirty="0">
                <a:solidFill>
                  <a:srgbClr val="0070C0"/>
                </a:solidFill>
              </a:rPr>
              <a:t>host-side</a:t>
            </a:r>
            <a:r>
              <a:rPr lang="en-US" sz="2800" dirty="0"/>
              <a:t> code that you </a:t>
            </a:r>
            <a:r>
              <a:rPr lang="en-US" sz="2800" dirty="0" smtClean="0"/>
              <a:t>have to produce</a:t>
            </a:r>
            <a:endParaRPr lang="en-US" sz="2800" dirty="0"/>
          </a:p>
          <a:p>
            <a:pPr lvl="1"/>
            <a:r>
              <a:rPr lang="en-US" dirty="0"/>
              <a:t>The concepts of execution configuration, shared memory, occupancy, blah, blah, </a:t>
            </a:r>
            <a:r>
              <a:rPr lang="en-US" dirty="0" smtClean="0"/>
              <a:t>blah: </a:t>
            </a:r>
            <a:r>
              <a:rPr lang="en-US" u="sng" dirty="0" smtClean="0"/>
              <a:t>all but gone</a:t>
            </a:r>
            <a:endParaRPr lang="en-US" u="sng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5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2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12711</TotalTime>
  <Words>7356</Words>
  <Application>Microsoft Office PowerPoint</Application>
  <PresentationFormat>Widescreen</PresentationFormat>
  <Paragraphs>1427</Paragraphs>
  <Slides>74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74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Consolas</vt:lpstr>
      <vt:lpstr>Courier New</vt:lpstr>
      <vt:lpstr>Tahoma</vt:lpstr>
      <vt:lpstr>Times New Roman</vt:lpstr>
      <vt:lpstr>Trebuchet MS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Factoid of the day</vt:lpstr>
      <vt:lpstr>Before we get going…</vt:lpstr>
      <vt:lpstr>GPU Computing with thrust</vt:lpstr>
      <vt:lpstr>Three Ways to Accelerate on GPU</vt:lpstr>
      <vt:lpstr>Acknowledgments</vt:lpstr>
      <vt:lpstr>Design Philosophy, thrust</vt:lpstr>
      <vt:lpstr>What is thrust?</vt:lpstr>
      <vt:lpstr>What is thrust?</vt:lpstr>
      <vt:lpstr>Work Plan, thrust</vt:lpstr>
      <vt:lpstr>Namespaces</vt:lpstr>
      <vt:lpstr>thrust containers: host_vector &amp; device_vector</vt:lpstr>
      <vt:lpstr>thrust containers: host_vector &amp; device_vector</vt:lpstr>
      <vt:lpstr>thrust containers</vt:lpstr>
      <vt:lpstr>Iterators: think of them as pointers</vt:lpstr>
      <vt:lpstr>Interoperability: iterators to pointers</vt:lpstr>
      <vt:lpstr>Interoperability: pointers to iterators</vt:lpstr>
      <vt:lpstr>Namespaces, containers, iterators: closing remarks</vt:lpstr>
      <vt:lpstr>Work Plan, thrust</vt:lpstr>
      <vt:lpstr>Algorithms</vt:lpstr>
      <vt:lpstr>Thrust Example: Sort</vt:lpstr>
      <vt:lpstr>Leveraging Parallel Primitives, benchmark test</vt:lpstr>
      <vt:lpstr>Input-Sensitive Optimizations</vt:lpstr>
      <vt:lpstr>Example: Vector Addition</vt:lpstr>
      <vt:lpstr>Example, Vector Addition</vt:lpstr>
      <vt:lpstr>Maximum Value – after all, it’s just a reduce operation</vt:lpstr>
      <vt:lpstr>Algorithms</vt:lpstr>
      <vt:lpstr>Example: SAXPY (of sorts)</vt:lpstr>
      <vt:lpstr>SAXPY</vt:lpstr>
      <vt:lpstr>Custom Types &amp; Operators</vt:lpstr>
      <vt:lpstr>Custom Types &amp; Operators</vt:lpstr>
      <vt:lpstr>Custom Types &amp; Operators</vt:lpstr>
      <vt:lpstr>Algorithms, More Examples…</vt:lpstr>
      <vt:lpstr>Work Plan, thrust</vt:lpstr>
      <vt:lpstr>General Transformations</vt:lpstr>
      <vt:lpstr>The Zip Operation (“zipping”)</vt:lpstr>
      <vt:lpstr>Example: General Transformations</vt:lpstr>
      <vt:lpstr>Example:  thrust::transform_reduce</vt:lpstr>
      <vt:lpstr>Performance Considerations [discussion tided to “fusing”]</vt:lpstr>
      <vt:lpstr>Arithmetic Intensity [discussion tided to “fusing”]</vt:lpstr>
      <vt:lpstr>Arithmetic Intensity [discussion tided to “fusing”]</vt:lpstr>
      <vt:lpstr>Fusing, as a strategy to increase the arithmetic intensity</vt:lpstr>
      <vt:lpstr>Fusing Transformations</vt:lpstr>
      <vt:lpstr>Fusing Transformations in Previous Example</vt:lpstr>
      <vt:lpstr>Fusing Transformations</vt:lpstr>
      <vt:lpstr>Fusing Transformations</vt:lpstr>
      <vt:lpstr>Fusing Transformations in Previous Example</vt:lpstr>
      <vt:lpstr>thrust Wrap-Up</vt:lpstr>
      <vt:lpstr>thrust on GitHub</vt:lpstr>
      <vt:lpstr>thrust in “GPU Computing Gems”</vt:lpstr>
      <vt:lpstr>Work Plan, thrust</vt:lpstr>
      <vt:lpstr>Example, thrust: Processing Rainfall Data</vt:lpstr>
      <vt:lpstr>Example: Processing Rainfall Data</vt:lpstr>
      <vt:lpstr>Total Rainfall at a Given Site</vt:lpstr>
      <vt:lpstr>Total Rainfall Between Given Days</vt:lpstr>
      <vt:lpstr>Number of Days with Any Rainfall</vt:lpstr>
      <vt:lpstr>Total Rainfall on Each Day</vt:lpstr>
      <vt:lpstr>GPU Computing with CUB</vt:lpstr>
      <vt:lpstr>Hi, my name is CUB!</vt:lpstr>
      <vt:lpstr>CUB, factoids</vt:lpstr>
      <vt:lpstr>Straight from CUB webpage</vt:lpstr>
      <vt:lpstr>CUB ruminations</vt:lpstr>
      <vt:lpstr>Reiterating what CUB does  [slide hyperlinks should work…]</vt:lpstr>
      <vt:lpstr>CUB, device-wide operations</vt:lpstr>
      <vt:lpstr>CUB, block-wide operations [callable from a kernel function]</vt:lpstr>
      <vt:lpstr>CUB, warp-level primitives</vt:lpstr>
      <vt:lpstr>Example, CUB: sort by key, device-level operation</vt:lpstr>
      <vt:lpstr>Example, CUB: reduce, device-level operation</vt:lpstr>
      <vt:lpstr>CUB, departing thoughts</vt:lpstr>
      <vt:lpstr>Final Project Issues</vt:lpstr>
      <vt:lpstr>Default Final Project topic suggested by Dan</vt:lpstr>
      <vt:lpstr>Intel-suggested Final Project topics</vt:lpstr>
      <vt:lpstr>Default Final Project topics suggested by Intel group</vt:lpstr>
      <vt:lpstr>Intel related Final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470</cp:revision>
  <dcterms:created xsi:type="dcterms:W3CDTF">2018-05-16T17:28:20Z</dcterms:created>
  <dcterms:modified xsi:type="dcterms:W3CDTF">2020-03-04T16:48:37Z</dcterms:modified>
</cp:coreProperties>
</file>