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57"/>
  </p:notesMasterIdLst>
  <p:handoutMasterIdLst>
    <p:handoutMasterId r:id="rId58"/>
  </p:handoutMasterIdLst>
  <p:sldIdLst>
    <p:sldId id="256" r:id="rId6"/>
    <p:sldId id="1457" r:id="rId7"/>
    <p:sldId id="1527" r:id="rId8"/>
    <p:sldId id="1528" r:id="rId9"/>
    <p:sldId id="1529" r:id="rId10"/>
    <p:sldId id="1530" r:id="rId11"/>
    <p:sldId id="1531" r:id="rId12"/>
    <p:sldId id="1532" r:id="rId13"/>
    <p:sldId id="1533" r:id="rId14"/>
    <p:sldId id="1534" r:id="rId15"/>
    <p:sldId id="1535" r:id="rId16"/>
    <p:sldId id="1536" r:id="rId17"/>
    <p:sldId id="1537" r:id="rId18"/>
    <p:sldId id="1538" r:id="rId19"/>
    <p:sldId id="1539" r:id="rId20"/>
    <p:sldId id="1540" r:id="rId21"/>
    <p:sldId id="1541" r:id="rId22"/>
    <p:sldId id="1542" r:id="rId23"/>
    <p:sldId id="1543" r:id="rId24"/>
    <p:sldId id="1544" r:id="rId25"/>
    <p:sldId id="1545" r:id="rId26"/>
    <p:sldId id="1546" r:id="rId27"/>
    <p:sldId id="1547" r:id="rId28"/>
    <p:sldId id="1548" r:id="rId29"/>
    <p:sldId id="1549" r:id="rId30"/>
    <p:sldId id="1550" r:id="rId31"/>
    <p:sldId id="1551" r:id="rId32"/>
    <p:sldId id="1552" r:id="rId33"/>
    <p:sldId id="1553" r:id="rId34"/>
    <p:sldId id="1554" r:id="rId35"/>
    <p:sldId id="1555" r:id="rId36"/>
    <p:sldId id="1556" r:id="rId37"/>
    <p:sldId id="1557" r:id="rId38"/>
    <p:sldId id="1558" r:id="rId39"/>
    <p:sldId id="1559" r:id="rId40"/>
    <p:sldId id="1560" r:id="rId41"/>
    <p:sldId id="1561" r:id="rId42"/>
    <p:sldId id="1562" r:id="rId43"/>
    <p:sldId id="1563" r:id="rId44"/>
    <p:sldId id="1564" r:id="rId45"/>
    <p:sldId id="1565" r:id="rId46"/>
    <p:sldId id="1566" r:id="rId47"/>
    <p:sldId id="1567" r:id="rId48"/>
    <p:sldId id="1568" r:id="rId49"/>
    <p:sldId id="1569" r:id="rId50"/>
    <p:sldId id="1570" r:id="rId51"/>
    <p:sldId id="1571" r:id="rId52"/>
    <p:sldId id="1572" r:id="rId53"/>
    <p:sldId id="1573" r:id="rId54"/>
    <p:sldId id="1574" r:id="rId55"/>
    <p:sldId id="157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527" autoAdjust="0"/>
  </p:normalViewPr>
  <p:slideViewPr>
    <p:cSldViewPr snapToGrid="0">
      <p:cViewPr varScale="1">
        <p:scale>
          <a:sx n="143" d="100"/>
          <a:sy n="143" d="100"/>
        </p:scale>
        <p:origin x="884" y="68"/>
      </p:cViewPr>
      <p:guideLst/>
    </p:cSldViewPr>
  </p:slideViewPr>
  <p:notesTextViewPr>
    <p:cViewPr>
      <p:scale>
        <a:sx n="1" d="1"/>
        <a:sy n="1" d="1"/>
      </p:scale>
      <p:origin x="0" y="0"/>
    </p:cViewPr>
  </p:notesTextViewPr>
  <p:sorterViewPr>
    <p:cViewPr varScale="1">
      <p:scale>
        <a:sx n="1" d="1"/>
        <a:sy n="1" d="1"/>
      </p:scale>
      <p:origin x="0" y="-3892"/>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A6821D61-D015-4274-B894-314414003888}" type="slidenum">
              <a:rPr lang="en-US"/>
              <a:pPr/>
              <a:t>18</a:t>
            </a:fld>
            <a:endParaRPr lang="en-US"/>
          </a:p>
        </p:txBody>
      </p:sp>
    </p:spTree>
    <p:extLst>
      <p:ext uri="{BB962C8B-B14F-4D97-AF65-F5344CB8AC3E}">
        <p14:creationId xmlns:p14="http://schemas.microsoft.com/office/powerpoint/2010/main" val="3310596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7A45D-FD6D-49DC-9975-0C6C2281181F}" type="slidenum">
              <a:rPr lang="en-US"/>
              <a:pPr/>
              <a:t>42</a:t>
            </a:fld>
            <a:endParaRPr lang="en-US"/>
          </a:p>
        </p:txBody>
      </p:sp>
      <p:sp>
        <p:nvSpPr>
          <p:cNvPr id="513026" name="Rectangle 2"/>
          <p:cNvSpPr>
            <a:spLocks noGrp="1" noRot="1" noChangeAspect="1" noChangeArrowheads="1" noTextEdit="1"/>
          </p:cNvSpPr>
          <p:nvPr>
            <p:ph type="sldImg"/>
          </p:nvPr>
        </p:nvSpPr>
        <p:spPr>
          <a:xfrm>
            <a:off x="1566863" y="298450"/>
            <a:ext cx="6232525" cy="3506788"/>
          </a:xfrm>
          <a:ln w="12700" cap="flat">
            <a:solidFill>
              <a:schemeClr val="tx1"/>
            </a:solidFill>
          </a:ln>
          <a:extLst>
            <a:ext uri="{909E8E84-426E-40dd-AFC4-6F175D3DCCD1}">
              <a14:hiddenFill xmlns="" xmlns:a14="http://schemas.microsoft.com/office/drawing/2010/main">
                <a:noFill/>
              </a14:hiddenFill>
            </a:ext>
          </a:extLst>
        </p:spPr>
      </p:sp>
      <p:sp>
        <p:nvSpPr>
          <p:cNvPr id="513027" name="Rectangle 3"/>
          <p:cNvSpPr>
            <a:spLocks noGrp="1" noChangeArrowheads="1"/>
          </p:cNvSpPr>
          <p:nvPr>
            <p:ph type="body" idx="1"/>
          </p:nvPr>
        </p:nvSpPr>
        <p:spPr>
          <a:xfrm>
            <a:off x="313374" y="3898900"/>
            <a:ext cx="8985567" cy="3117850"/>
          </a:xfrm>
          <a:noFill/>
          <a:ln/>
        </p:spPr>
        <p:txBody>
          <a:bodyPr lIns="95671" tIns="48648" rIns="95671" bIns="48648"/>
          <a:lstStyle/>
          <a:p>
            <a:r>
              <a:rPr lang="en-US" b="1" dirty="0"/>
              <a:t>Script:</a:t>
            </a:r>
          </a:p>
          <a:p>
            <a:r>
              <a:rPr lang="en-US" dirty="0"/>
              <a:t>OpenMP uses a fork join methodology to implement parallelism.  A master thread, shown in red, begins executing code.  At an OMP PARALLEL directive, the master thread forks other threads to do work.  At a specified point in the code called a barrier, the master thread will wait for all the child threads to finish work before proceeding.  Because we can have multiple parallel regions each created as above, we see that parallelism can be added incrementally.  We can work on one region of code and get it running well as a parallel region and we can simply turn off </a:t>
            </a:r>
            <a:r>
              <a:rPr lang="en-US" dirty="0" err="1"/>
              <a:t>openmp</a:t>
            </a:r>
            <a:r>
              <a:rPr lang="en-US" dirty="0"/>
              <a:t> in other more problematic parallel regions, until we get the desired program </a:t>
            </a:r>
            <a:r>
              <a:rPr lang="en-US" dirty="0" err="1"/>
              <a:t>behaviour</a:t>
            </a:r>
            <a:r>
              <a:rPr lang="en-US" dirty="0"/>
              <a:t>.</a:t>
            </a:r>
          </a:p>
          <a:p>
            <a:endParaRPr lang="en-US" dirty="0"/>
          </a:p>
          <a:p>
            <a:r>
              <a:rPr lang="en-US" dirty="0"/>
              <a:t>That’s the high level overview of OpenMP, now we will look at some of the details to get us started.</a:t>
            </a:r>
          </a:p>
          <a:p>
            <a:endParaRPr lang="en-US" dirty="0"/>
          </a:p>
          <a:p>
            <a:r>
              <a:rPr lang="en-US" b="1" dirty="0"/>
              <a:t>More Background info:</a:t>
            </a:r>
          </a:p>
          <a:p>
            <a:r>
              <a:rPr lang="en-US" dirty="0"/>
              <a:t>In case someone asks if the threads are really created and destroyed between parallel regions – here is some background info:</a:t>
            </a:r>
          </a:p>
          <a:p>
            <a:r>
              <a:rPr lang="en-US" dirty="0"/>
              <a:t>The Intel OpenMP implementation maintains a thread pool to minimize overhead from thread creation. Worker threads are reused from one parallel region to the next. In serial regions, the worker threads either sleep, spin, or spin for a user-specified amount of time before going to sleep. This behavior is controlled by the KMP_BLOCKTIME environment variable or the KMP_SET_BLOCKTIME function, which are described in the compiler documentation. Worker thread behavior in the serial regions can affect application performance. On shared systems, for example, spinning threads consume CPU resources that could be used by other applications. However, there is overhead associated with waking sleeping threads.</a:t>
            </a:r>
          </a:p>
        </p:txBody>
      </p:sp>
    </p:spTree>
    <p:extLst>
      <p:ext uri="{BB962C8B-B14F-4D97-AF65-F5344CB8AC3E}">
        <p14:creationId xmlns:p14="http://schemas.microsoft.com/office/powerpoint/2010/main" val="297048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2717A-3DF0-4AB1-B905-1310B424A865}" type="slidenum">
              <a:rPr lang="en-US"/>
              <a:pPr/>
              <a:t>50</a:t>
            </a:fld>
            <a:endParaRPr lang="en-US"/>
          </a:p>
        </p:txBody>
      </p:sp>
      <p:sp>
        <p:nvSpPr>
          <p:cNvPr id="515074" name="Rectangle 2"/>
          <p:cNvSpPr>
            <a:spLocks noGrp="1" noRot="1" noChangeAspect="1" noChangeArrowheads="1" noTextEdit="1"/>
          </p:cNvSpPr>
          <p:nvPr>
            <p:ph type="sldImg"/>
          </p:nvPr>
        </p:nvSpPr>
        <p:spPr>
          <a:xfrm>
            <a:off x="2238375" y="679450"/>
            <a:ext cx="4881563" cy="2746375"/>
          </a:xfrm>
          <a:ln/>
        </p:spPr>
      </p:sp>
      <p:sp>
        <p:nvSpPr>
          <p:cNvPr id="515075" name="Rectangle 3"/>
          <p:cNvSpPr>
            <a:spLocks noGrp="1" noChangeArrowheads="1"/>
          </p:cNvSpPr>
          <p:nvPr>
            <p:ph type="body" idx="1"/>
          </p:nvPr>
        </p:nvSpPr>
        <p:spPr>
          <a:xfrm>
            <a:off x="320041" y="3536950"/>
            <a:ext cx="8983345" cy="2970530"/>
          </a:xfrm>
        </p:spPr>
        <p:txBody>
          <a:bodyPr/>
          <a:lstStyle/>
          <a:p>
            <a:r>
              <a:rPr lang="en-US" b="1"/>
              <a:t>Script:</a:t>
            </a:r>
          </a:p>
          <a:p>
            <a:r>
              <a:rPr lang="en-US"/>
              <a:t>Most of the constructs we will looking at in OpenMP are compiler directives or pragmas.</a:t>
            </a:r>
          </a:p>
          <a:p>
            <a:r>
              <a:rPr lang="en-US"/>
              <a:t>The C/C++ and Fortran versions of these directives are shown here. </a:t>
            </a:r>
          </a:p>
          <a:p>
            <a:endParaRPr lang="en-US" sz="1700"/>
          </a:p>
          <a:p>
            <a:r>
              <a:rPr lang="en-US" sz="1700"/>
              <a:t>C and C++, the pragmas take the form:</a:t>
            </a:r>
          </a:p>
          <a:p>
            <a:pPr lvl="3">
              <a:lnSpc>
                <a:spcPct val="85000"/>
              </a:lnSpc>
            </a:pPr>
            <a:r>
              <a:rPr lang="en-US" sz="1700">
                <a:solidFill>
                  <a:srgbClr val="FFFF66"/>
                </a:solidFill>
                <a:latin typeface="Courier New" pitchFamily="49" charset="0"/>
              </a:rPr>
              <a:t>#pragma omp </a:t>
            </a:r>
            <a:r>
              <a:rPr lang="en-US" sz="1700" i="1">
                <a:solidFill>
                  <a:srgbClr val="FFFF66"/>
                </a:solidFill>
                <a:latin typeface="Courier New" pitchFamily="49" charset="0"/>
              </a:rPr>
              <a:t>construct [clause [clause] where clauses are optional modifiers</a:t>
            </a:r>
            <a:endParaRPr lang="en-US"/>
          </a:p>
          <a:p>
            <a:endParaRPr lang="en-US"/>
          </a:p>
          <a:p>
            <a:r>
              <a:rPr lang="en-US"/>
              <a:t>Be sure to include “omp.h” if you intend to use any routines from the OpenMP Library.</a:t>
            </a:r>
          </a:p>
          <a:p>
            <a:endParaRPr lang="en-US"/>
          </a:p>
          <a:p>
            <a:r>
              <a:rPr lang="en-US"/>
              <a:t>Now let look at some environment variables that control OpenMP behavior </a:t>
            </a:r>
          </a:p>
          <a:p>
            <a:endParaRPr lang="en-US"/>
          </a:p>
          <a:p>
            <a:r>
              <a:rPr lang="en-US" b="1"/>
              <a:t>Note to Fortran Users:</a:t>
            </a:r>
          </a:p>
          <a:p>
            <a:r>
              <a:rPr lang="en-US"/>
              <a:t>For Fortran, you can also use other sentinel’s (!$OMP), but these must exactly line up on columns 1-5.  Column 6 must be blank or contain a + indicating that this line is a continuation from the previous line.</a:t>
            </a:r>
          </a:p>
          <a:p>
            <a:endParaRPr lang="en-US">
              <a:solidFill>
                <a:srgbClr val="000000"/>
              </a:solidFill>
              <a:latin typeface="Courier New" pitchFamily="49" charset="0"/>
            </a:endParaRPr>
          </a:p>
          <a:p>
            <a:endParaRPr lang="en-US"/>
          </a:p>
        </p:txBody>
      </p:sp>
    </p:spTree>
    <p:extLst>
      <p:ext uri="{BB962C8B-B14F-4D97-AF65-F5344CB8AC3E}">
        <p14:creationId xmlns:p14="http://schemas.microsoft.com/office/powerpoint/2010/main" val="284701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25</a:t>
            </a:fld>
            <a:endParaRPr lang="en-US"/>
          </a:p>
        </p:txBody>
      </p:sp>
    </p:spTree>
    <p:extLst>
      <p:ext uri="{BB962C8B-B14F-4D97-AF65-F5344CB8AC3E}">
        <p14:creationId xmlns:p14="http://schemas.microsoft.com/office/powerpoint/2010/main" val="118331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 Load effective address</a:t>
            </a:r>
          </a:p>
          <a:p>
            <a:r>
              <a:rPr lang="en-US" sz="1200" b="0" i="0" kern="1200" dirty="0">
                <a:solidFill>
                  <a:schemeClr val="tx1"/>
                </a:solidFill>
                <a:effectLst/>
                <a:latin typeface="+mn-lt"/>
                <a:ea typeface="+mn-ea"/>
                <a:cs typeface="+mn-cs"/>
              </a:rPr>
              <a:t>The address generation unit (AGU), sometimes also called address computation unit (ACU), is an execution unit inside central processing units (CPUs) that calculates addresses used by the CPU to access </a:t>
            </a:r>
            <a:r>
              <a:rPr lang="en-US" sz="1200" b="1" i="0" kern="1200" dirty="0">
                <a:solidFill>
                  <a:schemeClr val="tx1"/>
                </a:solidFill>
                <a:effectLst/>
                <a:latin typeface="+mn-lt"/>
                <a:ea typeface="+mn-ea"/>
                <a:cs typeface="+mn-cs"/>
              </a:rPr>
              <a:t>main memory</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28</a:t>
            </a:fld>
            <a:endParaRPr lang="en-US"/>
          </a:p>
        </p:txBody>
      </p:sp>
    </p:spTree>
    <p:extLst>
      <p:ext uri="{BB962C8B-B14F-4D97-AF65-F5344CB8AC3E}">
        <p14:creationId xmlns:p14="http://schemas.microsoft.com/office/powerpoint/2010/main" val="264636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29</a:t>
            </a:fld>
            <a:endParaRPr lang="en-US"/>
          </a:p>
        </p:txBody>
      </p:sp>
    </p:spTree>
    <p:extLst>
      <p:ext uri="{BB962C8B-B14F-4D97-AF65-F5344CB8AC3E}">
        <p14:creationId xmlns:p14="http://schemas.microsoft.com/office/powerpoint/2010/main" val="177283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discussion of HTT:</a:t>
            </a:r>
            <a:r>
              <a:rPr lang="en-US" baseline="0" dirty="0"/>
              <a:t> https://software.intel.com/en-us/articles/performance-insights-to-intel-hyper-threading-technology</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34</a:t>
            </a:fld>
            <a:endParaRPr lang="en-US"/>
          </a:p>
        </p:txBody>
      </p:sp>
    </p:spTree>
    <p:extLst>
      <p:ext uri="{BB962C8B-B14F-4D97-AF65-F5344CB8AC3E}">
        <p14:creationId xmlns:p14="http://schemas.microsoft.com/office/powerpoint/2010/main" val="122291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83FBC-DBDE-4495-8CE2-F1FA57B93EA0}" type="slidenum">
              <a:rPr lang="en-US"/>
              <a:pPr/>
              <a:t>36</a:t>
            </a:fld>
            <a:endParaRPr lang="en-US"/>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lang="en-US" b="1"/>
              <a:t>Script:</a:t>
            </a:r>
          </a:p>
          <a:p>
            <a:r>
              <a:rPr lang="en-US"/>
              <a:t>The objectives of the course are to prepare students and faculty to use OpenMP to parallelize C, C++, Fortran applications using either task or data parallelism.  The course is expected to take 2 hours for the lecture – plus additional time for the labs or demos up to about an hour</a:t>
            </a:r>
          </a:p>
        </p:txBody>
      </p:sp>
    </p:spTree>
    <p:extLst>
      <p:ext uri="{BB962C8B-B14F-4D97-AF65-F5344CB8AC3E}">
        <p14:creationId xmlns:p14="http://schemas.microsoft.com/office/powerpoint/2010/main" val="3032833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70145-37BA-4F54-9F53-FD3FAF210B99}" type="slidenum">
              <a:rPr lang="en-US"/>
              <a:pPr/>
              <a:t>37</a:t>
            </a:fld>
            <a:endParaRPr lang="en-US"/>
          </a:p>
        </p:txBody>
      </p:sp>
      <p:sp>
        <p:nvSpPr>
          <p:cNvPr id="510978" name="Rectangle 2"/>
          <p:cNvSpPr>
            <a:spLocks noGrp="1" noRot="1" noChangeAspect="1" noChangeArrowheads="1" noTextEdit="1"/>
          </p:cNvSpPr>
          <p:nvPr>
            <p:ph type="sldImg"/>
          </p:nvPr>
        </p:nvSpPr>
        <p:spPr>
          <a:xfrm>
            <a:off x="2371725" y="554038"/>
            <a:ext cx="4856163" cy="2732087"/>
          </a:xfrm>
          <a:ln/>
        </p:spPr>
      </p:sp>
      <p:sp>
        <p:nvSpPr>
          <p:cNvPr id="510979" name="Rectangle 3"/>
          <p:cNvSpPr>
            <a:spLocks noGrp="1" noChangeArrowheads="1"/>
          </p:cNvSpPr>
          <p:nvPr>
            <p:ph type="body" idx="1"/>
          </p:nvPr>
        </p:nvSpPr>
        <p:spPr>
          <a:xfrm>
            <a:off x="1277939" y="3474720"/>
            <a:ext cx="7045325" cy="3293110"/>
          </a:xfrm>
        </p:spPr>
        <p:txBody>
          <a:bodyPr lIns="93403" tIns="46700" rIns="93403" bIns="46700"/>
          <a:lstStyle/>
          <a:p>
            <a:pPr defTabSz="974855">
              <a:lnSpc>
                <a:spcPct val="90000"/>
              </a:lnSpc>
            </a:pPr>
            <a:r>
              <a:rPr lang="en-US" sz="900" b="1"/>
              <a:t>Script:</a:t>
            </a:r>
          </a:p>
          <a:p>
            <a:pPr defTabSz="974855">
              <a:lnSpc>
                <a:spcPct val="90000"/>
              </a:lnSpc>
              <a:spcBef>
                <a:spcPct val="0"/>
              </a:spcBef>
            </a:pPr>
            <a:r>
              <a:rPr lang="en-US" sz="900"/>
              <a:t>What is OpenMP?</a:t>
            </a:r>
          </a:p>
          <a:p>
            <a:pPr defTabSz="974855">
              <a:lnSpc>
                <a:spcPct val="90000"/>
              </a:lnSpc>
              <a:spcBef>
                <a:spcPct val="0"/>
              </a:spcBef>
            </a:pPr>
            <a:endParaRPr lang="en-US" sz="900"/>
          </a:p>
          <a:p>
            <a:pPr defTabSz="974855">
              <a:lnSpc>
                <a:spcPct val="90000"/>
              </a:lnSpc>
              <a:spcBef>
                <a:spcPct val="0"/>
              </a:spcBef>
            </a:pPr>
            <a:r>
              <a:rPr lang="en-US" sz="900"/>
              <a:t>OpenMP is </a:t>
            </a:r>
            <a:r>
              <a:rPr lang="en-US"/>
              <a:t>a portable (OpenMP codes can be moved between linux &amp; windows for example), shared-memory threading API that standardizes task &amp; loop level parallelism.  Because OpenMP clauses have both lexical and dynamic extent, it is possible support a broad multi-file course grained parallelism.  Often, the best parallelism technique is to parallel at the coarsest grain possible often parallelizing tasks or loops from with the main driver itself – as this gives the most bang for the buck (the most computation for the necessary threading overhead costs).</a:t>
            </a:r>
          </a:p>
          <a:p>
            <a:pPr defTabSz="974855">
              <a:lnSpc>
                <a:spcPct val="90000"/>
              </a:lnSpc>
              <a:spcBef>
                <a:spcPct val="0"/>
              </a:spcBef>
            </a:pPr>
            <a:endParaRPr lang="en-US"/>
          </a:p>
          <a:p>
            <a:pPr defTabSz="974855">
              <a:lnSpc>
                <a:spcPct val="90000"/>
              </a:lnSpc>
              <a:spcBef>
                <a:spcPct val="0"/>
              </a:spcBef>
            </a:pPr>
            <a:r>
              <a:rPr lang="en-US"/>
              <a:t>Another key benefits is that OpenMP allows for a developer to parallelize their applications incrementally.  Since OpenMP is primarily a pragma or directive based approach we can easily combine serial &amp; parallel code in a single source.  By simply compiling with or without the /OpenMP compiler flag we can turn OpenMP on or off.  Code compiled without the /OpenMP flag simply ignores the OpenMp pragmas which allows simple access back to the original serial application.</a:t>
            </a:r>
          </a:p>
          <a:p>
            <a:pPr defTabSz="974855">
              <a:lnSpc>
                <a:spcPct val="90000"/>
              </a:lnSpc>
              <a:spcBef>
                <a:spcPct val="0"/>
              </a:spcBef>
            </a:pPr>
            <a:endParaRPr lang="en-US"/>
          </a:p>
          <a:p>
            <a:pPr defTabSz="974855">
              <a:lnSpc>
                <a:spcPct val="90000"/>
              </a:lnSpc>
              <a:spcBef>
                <a:spcPct val="0"/>
              </a:spcBef>
            </a:pPr>
            <a:r>
              <a:rPr lang="en-US"/>
              <a:t>Openmp also standardizes about 20 years of compiler directed threading experience. </a:t>
            </a:r>
          </a:p>
          <a:p>
            <a:pPr defTabSz="974855">
              <a:lnSpc>
                <a:spcPct val="90000"/>
              </a:lnSpc>
              <a:spcBef>
                <a:spcPct val="0"/>
              </a:spcBef>
            </a:pPr>
            <a:endParaRPr lang="en-US"/>
          </a:p>
          <a:p>
            <a:pPr defTabSz="974855">
              <a:lnSpc>
                <a:spcPct val="90000"/>
              </a:lnSpc>
              <a:spcBef>
                <a:spcPct val="0"/>
              </a:spcBef>
            </a:pPr>
            <a:r>
              <a:rPr lang="en-US"/>
              <a:t>For more information or to review the latest OpenMP spec (currently the latest spec is OpenMP 3.0) – goto </a:t>
            </a:r>
            <a:r>
              <a:rPr lang="en-US" sz="900" b="1">
                <a:solidFill>
                  <a:srgbClr val="000000"/>
                </a:solidFill>
              </a:rPr>
              <a:t>www.openmp.org</a:t>
            </a:r>
            <a:endParaRPr lang="en-US"/>
          </a:p>
          <a:p>
            <a:pPr defTabSz="974855">
              <a:lnSpc>
                <a:spcPct val="90000"/>
              </a:lnSpc>
              <a:spcBef>
                <a:spcPct val="0"/>
              </a:spcBef>
            </a:pPr>
            <a:endParaRPr lang="en-US"/>
          </a:p>
          <a:p>
            <a:pPr defTabSz="974855">
              <a:lnSpc>
                <a:spcPct val="90000"/>
              </a:lnSpc>
              <a:spcBef>
                <a:spcPct val="0"/>
              </a:spcBef>
            </a:pPr>
            <a:endParaRPr lang="en-US" sz="900"/>
          </a:p>
        </p:txBody>
      </p:sp>
    </p:spTree>
    <p:extLst>
      <p:ext uri="{BB962C8B-B14F-4D97-AF65-F5344CB8AC3E}">
        <p14:creationId xmlns:p14="http://schemas.microsoft.com/office/powerpoint/2010/main" val="352798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2552A-FD9F-4AA8-BAF7-033D20C974A4}" type="slidenum">
              <a:rPr lang="en-US"/>
              <a:pPr/>
              <a:t>39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r>
              <a:rPr lang="en-US" b="1" dirty="0"/>
              <a:t>Script:</a:t>
            </a:r>
          </a:p>
          <a:p>
            <a:r>
              <a:rPr lang="en-US" dirty="0"/>
              <a:t>Take about 5 minutes to build and run the hello world lab.  In this example – we will print “hello world” from several threads.  Run the code several times.  Do you see any issues with the code – do you always get expected results?  Does anyone in the class have weird behavior in terms of the sequence of the words that are printed out?</a:t>
            </a:r>
          </a:p>
          <a:p>
            <a:endParaRPr lang="en-US" dirty="0"/>
          </a:p>
          <a:p>
            <a:r>
              <a:rPr lang="en-US" dirty="0"/>
              <a:t>Since </a:t>
            </a:r>
            <a:r>
              <a:rPr lang="en-US" dirty="0" err="1"/>
              <a:t>printf</a:t>
            </a:r>
            <a:r>
              <a:rPr lang="en-US" dirty="0"/>
              <a:t> is a function of state – it can only print one thing to one screen at a time – some students are likely to see “race conditions” where one </a:t>
            </a:r>
            <a:r>
              <a:rPr lang="en-US" dirty="0" err="1"/>
              <a:t>printf</a:t>
            </a:r>
            <a:r>
              <a:rPr lang="en-US" dirty="0"/>
              <a:t> in a thread is writing over the results of another </a:t>
            </a:r>
            <a:r>
              <a:rPr lang="en-US" dirty="0" err="1"/>
              <a:t>printf</a:t>
            </a:r>
            <a:r>
              <a:rPr lang="en-US" dirty="0"/>
              <a:t> in </a:t>
            </a:r>
            <a:r>
              <a:rPr lang="en-US" dirty="0" err="1"/>
              <a:t>an other</a:t>
            </a:r>
            <a:r>
              <a:rPr lang="en-US" dirty="0"/>
              <a:t> thread.</a:t>
            </a:r>
          </a:p>
        </p:txBody>
      </p:sp>
    </p:spTree>
    <p:extLst>
      <p:ext uri="{BB962C8B-B14F-4D97-AF65-F5344CB8AC3E}">
        <p14:creationId xmlns:p14="http://schemas.microsoft.com/office/powerpoint/2010/main" val="280061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70145-37BA-4F54-9F53-FD3FAF210B99}" type="slidenum">
              <a:rPr lang="en-US"/>
              <a:pPr/>
              <a:t>41</a:t>
            </a:fld>
            <a:endParaRPr lang="en-US"/>
          </a:p>
        </p:txBody>
      </p:sp>
      <p:sp>
        <p:nvSpPr>
          <p:cNvPr id="510978" name="Rectangle 2"/>
          <p:cNvSpPr>
            <a:spLocks noGrp="1" noRot="1" noChangeAspect="1" noChangeArrowheads="1" noTextEdit="1"/>
          </p:cNvSpPr>
          <p:nvPr>
            <p:ph type="sldImg"/>
          </p:nvPr>
        </p:nvSpPr>
        <p:spPr>
          <a:xfrm>
            <a:off x="2371725" y="554038"/>
            <a:ext cx="4856163" cy="2732087"/>
          </a:xfrm>
          <a:ln/>
        </p:spPr>
      </p:sp>
      <p:sp>
        <p:nvSpPr>
          <p:cNvPr id="510979" name="Rectangle 3"/>
          <p:cNvSpPr>
            <a:spLocks noGrp="1" noChangeArrowheads="1"/>
          </p:cNvSpPr>
          <p:nvPr>
            <p:ph type="body" idx="1"/>
          </p:nvPr>
        </p:nvSpPr>
        <p:spPr>
          <a:xfrm>
            <a:off x="1277939" y="3474720"/>
            <a:ext cx="7045325" cy="3293110"/>
          </a:xfrm>
        </p:spPr>
        <p:txBody>
          <a:bodyPr lIns="93403" tIns="46700" rIns="93403" bIns="46700"/>
          <a:lstStyle/>
          <a:p>
            <a:pPr defTabSz="974855">
              <a:lnSpc>
                <a:spcPct val="90000"/>
              </a:lnSpc>
            </a:pPr>
            <a:r>
              <a:rPr lang="en-US" sz="900" b="1"/>
              <a:t>Script:</a:t>
            </a:r>
          </a:p>
          <a:p>
            <a:pPr defTabSz="974855">
              <a:lnSpc>
                <a:spcPct val="90000"/>
              </a:lnSpc>
              <a:spcBef>
                <a:spcPct val="0"/>
              </a:spcBef>
            </a:pPr>
            <a:r>
              <a:rPr lang="en-US" sz="900"/>
              <a:t>What is OpenMP?</a:t>
            </a:r>
          </a:p>
          <a:p>
            <a:pPr defTabSz="974855">
              <a:lnSpc>
                <a:spcPct val="90000"/>
              </a:lnSpc>
              <a:spcBef>
                <a:spcPct val="0"/>
              </a:spcBef>
            </a:pPr>
            <a:endParaRPr lang="en-US" sz="900"/>
          </a:p>
          <a:p>
            <a:pPr defTabSz="974855">
              <a:lnSpc>
                <a:spcPct val="90000"/>
              </a:lnSpc>
              <a:spcBef>
                <a:spcPct val="0"/>
              </a:spcBef>
            </a:pPr>
            <a:r>
              <a:rPr lang="en-US" sz="900"/>
              <a:t>OpenMP is </a:t>
            </a:r>
            <a:r>
              <a:rPr lang="en-US"/>
              <a:t>a portable (OpenMP codes can be moved between linux &amp; windows for example), shared-memory threading API that standardizes task &amp; loop level parallelism.  Because OpenMP clauses have both lexical and dynamic extent, it is possible support a broad multi-file course grained parallelism.  Often, the best parallelism technique is to parallel at the coarsest grain possible often parallelizing tasks or loops from with the main driver itself – as this gives the most bang for the buck (the most computation for the necessary threading overhead costs).</a:t>
            </a:r>
          </a:p>
          <a:p>
            <a:pPr defTabSz="974855">
              <a:lnSpc>
                <a:spcPct val="90000"/>
              </a:lnSpc>
              <a:spcBef>
                <a:spcPct val="0"/>
              </a:spcBef>
            </a:pPr>
            <a:endParaRPr lang="en-US"/>
          </a:p>
          <a:p>
            <a:pPr defTabSz="974855">
              <a:lnSpc>
                <a:spcPct val="90000"/>
              </a:lnSpc>
              <a:spcBef>
                <a:spcPct val="0"/>
              </a:spcBef>
            </a:pPr>
            <a:r>
              <a:rPr lang="en-US"/>
              <a:t>Another key benefits is that OpenMP allows for a developer to parallelize their applications incrementally.  Since OpenMP is primarily a pragma or directive based approach we can easily combine serial &amp; parallel code in a single source.  By simply compiling with or without the /OpenMP compiler flag we can turn OpenMP on or off.  Code compiled without the /OpenMP flag simply ignores the OpenMp pragmas which allows simple access back to the original serial application.</a:t>
            </a:r>
          </a:p>
          <a:p>
            <a:pPr defTabSz="974855">
              <a:lnSpc>
                <a:spcPct val="90000"/>
              </a:lnSpc>
              <a:spcBef>
                <a:spcPct val="0"/>
              </a:spcBef>
            </a:pPr>
            <a:endParaRPr lang="en-US"/>
          </a:p>
          <a:p>
            <a:pPr defTabSz="974855">
              <a:lnSpc>
                <a:spcPct val="90000"/>
              </a:lnSpc>
              <a:spcBef>
                <a:spcPct val="0"/>
              </a:spcBef>
            </a:pPr>
            <a:r>
              <a:rPr lang="en-US"/>
              <a:t>Openmp also standardizes about 20 years of compiler directed threading experience. </a:t>
            </a:r>
          </a:p>
          <a:p>
            <a:pPr defTabSz="974855">
              <a:lnSpc>
                <a:spcPct val="90000"/>
              </a:lnSpc>
              <a:spcBef>
                <a:spcPct val="0"/>
              </a:spcBef>
            </a:pPr>
            <a:endParaRPr lang="en-US"/>
          </a:p>
          <a:p>
            <a:pPr defTabSz="974855">
              <a:lnSpc>
                <a:spcPct val="90000"/>
              </a:lnSpc>
              <a:spcBef>
                <a:spcPct val="0"/>
              </a:spcBef>
            </a:pPr>
            <a:r>
              <a:rPr lang="en-US"/>
              <a:t>For more information or to review the latest OpenMP spec (currently the latest spec is OpenMP 3.0) – goto </a:t>
            </a:r>
            <a:r>
              <a:rPr lang="en-US" sz="900" b="1">
                <a:solidFill>
                  <a:srgbClr val="000000"/>
                </a:solidFill>
              </a:rPr>
              <a:t>www.openmp.org</a:t>
            </a:r>
            <a:endParaRPr lang="en-US"/>
          </a:p>
          <a:p>
            <a:pPr defTabSz="974855">
              <a:lnSpc>
                <a:spcPct val="90000"/>
              </a:lnSpc>
              <a:spcBef>
                <a:spcPct val="0"/>
              </a:spcBef>
            </a:pPr>
            <a:endParaRPr lang="en-US"/>
          </a:p>
          <a:p>
            <a:pPr defTabSz="974855">
              <a:lnSpc>
                <a:spcPct val="90000"/>
              </a:lnSpc>
              <a:spcBef>
                <a:spcPct val="0"/>
              </a:spcBef>
            </a:pPr>
            <a:endParaRPr lang="en-US" sz="900"/>
          </a:p>
        </p:txBody>
      </p:sp>
    </p:spTree>
    <p:extLst>
      <p:ext uri="{BB962C8B-B14F-4D97-AF65-F5344CB8AC3E}">
        <p14:creationId xmlns:p14="http://schemas.microsoft.com/office/powerpoint/2010/main" val="364212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vlabs.github.io/cub/classcub_1_1_block_discontinuity.html" TargetMode="Externa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realworldtech.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hyperlink" Target="http://www.openmp.org/"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hyperlink" Target="http://bisqwit.iki.fi/story/howto/openmp/" TargetMode="Externa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hyperlink" Target="http://bisqwit.iki.fi/story/howto/openmp/" TargetMode="Externa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hyperlink" Target="http://bisqwit.iki.fi/story/howto/openmp/"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Vlabs/cub"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nvlabs.github.io/cub/group___util_mgmt.html" TargetMode="External"/><Relationship Id="rId3" Type="http://schemas.openxmlformats.org/officeDocument/2006/relationships/hyperlink" Target="https://nvlabs.github.io/cub/group___block_module.html" TargetMode="External"/><Relationship Id="rId7" Type="http://schemas.openxmlformats.org/officeDocument/2006/relationships/hyperlink" Target="https://nvlabs.github.io/cub/group___util_ptx.html" TargetMode="External"/><Relationship Id="rId2" Type="http://schemas.openxmlformats.org/officeDocument/2006/relationships/hyperlink" Target="https://nvlabs.github.io/cub/group___warp_module.html" TargetMode="External"/><Relationship Id="rId1" Type="http://schemas.openxmlformats.org/officeDocument/2006/relationships/slideLayout" Target="../slideLayouts/slideLayout7.xml"/><Relationship Id="rId6" Type="http://schemas.openxmlformats.org/officeDocument/2006/relationships/hyperlink" Target="https://nvlabs.github.io/cub/group___util_io.html" TargetMode="External"/><Relationship Id="rId5" Type="http://schemas.openxmlformats.org/officeDocument/2006/relationships/hyperlink" Target="https://nvlabs.github.io/cub/group___util_iterator.html" TargetMode="External"/><Relationship Id="rId4" Type="http://schemas.openxmlformats.org/officeDocument/2006/relationships/hyperlink" Target="https://nvlabs.github.io/cub/group___device_module.html"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r>
              <a:rPr lang="en-US" sz="2400" dirty="0"/>
              <a:t/>
            </a: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19</a:t>
            </a:r>
          </a:p>
          <a:p>
            <a:r>
              <a:rPr lang="en-US" dirty="0"/>
              <a:t>03/06/2020</a:t>
            </a:r>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CUB, </a:t>
            </a:r>
            <a:r>
              <a:rPr lang="en-US" b="1" dirty="0">
                <a:solidFill>
                  <a:srgbClr val="FFC000"/>
                </a:solidFill>
              </a:rPr>
              <a:t>device</a:t>
            </a:r>
            <a:r>
              <a:rPr lang="en-US" dirty="0"/>
              <a:t>-wide operations</a:t>
            </a:r>
          </a:p>
        </p:txBody>
      </p:sp>
      <p:sp>
        <p:nvSpPr>
          <p:cNvPr id="7" name="Content Placeholder 6"/>
          <p:cNvSpPr>
            <a:spLocks noGrp="1"/>
          </p:cNvSpPr>
          <p:nvPr>
            <p:ph sz="half" idx="1"/>
          </p:nvPr>
        </p:nvSpPr>
        <p:spPr/>
        <p:txBody>
          <a:bodyPr/>
          <a:lstStyle/>
          <a:p>
            <a:endParaRPr lang="en-US" dirty="0"/>
          </a:p>
          <a:p>
            <a:r>
              <a:rPr lang="en-US" dirty="0"/>
              <a:t>You can call these from you C host code:</a:t>
            </a:r>
          </a:p>
          <a:p>
            <a:pPr lvl="1"/>
            <a:endParaRPr lang="en-US" dirty="0"/>
          </a:p>
          <a:p>
            <a:pPr lvl="1"/>
            <a:r>
              <a:rPr lang="en-US" dirty="0"/>
              <a:t>Histogram</a:t>
            </a:r>
          </a:p>
          <a:p>
            <a:pPr lvl="2"/>
            <a:endParaRPr lang="en-US" dirty="0"/>
          </a:p>
          <a:p>
            <a:pPr lvl="2"/>
            <a:endParaRPr lang="en-US" dirty="0"/>
          </a:p>
          <a:p>
            <a:pPr lvl="2"/>
            <a:endParaRPr lang="en-US" dirty="0"/>
          </a:p>
          <a:p>
            <a:pPr lvl="1"/>
            <a:r>
              <a:rPr lang="en-US" dirty="0"/>
              <a:t>Partition</a:t>
            </a:r>
          </a:p>
          <a:p>
            <a:pPr lvl="2"/>
            <a:endParaRPr lang="en-US" dirty="0"/>
          </a:p>
          <a:p>
            <a:pPr lvl="2"/>
            <a:endParaRPr lang="en-US" dirty="0"/>
          </a:p>
          <a:p>
            <a:pPr lvl="2"/>
            <a:endParaRPr lang="en-US" dirty="0"/>
          </a:p>
          <a:p>
            <a:pPr lvl="1"/>
            <a:r>
              <a:rPr lang="en-US" dirty="0"/>
              <a:t>Radix sort</a:t>
            </a:r>
          </a:p>
        </p:txBody>
      </p:sp>
      <p:sp>
        <p:nvSpPr>
          <p:cNvPr id="10" name="Content Placeholder 9"/>
          <p:cNvSpPr>
            <a:spLocks noGrp="1"/>
          </p:cNvSpPr>
          <p:nvPr>
            <p:ph sz="half" idx="2"/>
          </p:nvPr>
        </p:nvSpPr>
        <p:spPr/>
        <p:txBody>
          <a:bodyPr/>
          <a:lstStyle/>
          <a:p>
            <a:r>
              <a:rPr lang="en-US" dirty="0"/>
              <a:t>Reduce </a:t>
            </a:r>
          </a:p>
          <a:p>
            <a:endParaRPr lang="en-US" dirty="0"/>
          </a:p>
          <a:p>
            <a:r>
              <a:rPr lang="en-US" dirty="0"/>
              <a:t>Run length encode</a:t>
            </a:r>
          </a:p>
          <a:p>
            <a:endParaRPr lang="en-US" dirty="0"/>
          </a:p>
          <a:p>
            <a:r>
              <a:rPr lang="en-US" dirty="0"/>
              <a:t>Scan</a:t>
            </a:r>
          </a:p>
          <a:p>
            <a:endParaRPr lang="en-US" dirty="0"/>
          </a:p>
          <a:p>
            <a:r>
              <a:rPr lang="en-US" dirty="0"/>
              <a:t>Select</a:t>
            </a:r>
          </a:p>
          <a:p>
            <a:endParaRPr lang="en-US" dirty="0"/>
          </a:p>
          <a:p>
            <a:r>
              <a:rPr lang="en-US" dirty="0"/>
              <a:t>Sparse matrix-vector multiplications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 name="Text Placeholder 10"/>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11" name="Text Placeholder 10"/>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2463287" y="2748314"/>
            <a:ext cx="1095375" cy="857250"/>
          </a:xfrm>
          <a:prstGeom prst="rect">
            <a:avLst/>
          </a:prstGeom>
        </p:spPr>
      </p:pic>
      <p:pic>
        <p:nvPicPr>
          <p:cNvPr id="1032" name="Picture 8" descr="reduce_logo.png"/>
          <p:cNvPicPr>
            <a:picLocks noChangeAspect="1" noChangeArrowheads="1"/>
          </p:cNvPicPr>
          <p:nvPr/>
        </p:nvPicPr>
        <p:blipFill rotWithShape="1">
          <a:blip r:embed="rId4">
            <a:extLst>
              <a:ext uri="{28A0092B-C50C-407E-A947-70E740481C1C}">
                <a14:useLocalDpi xmlns:a14="http://schemas.microsoft.com/office/drawing/2010/main" val="0"/>
              </a:ext>
            </a:extLst>
          </a:blip>
          <a:srcRect r="41413"/>
          <a:stretch/>
        </p:blipFill>
        <p:spPr bwMode="auto">
          <a:xfrm>
            <a:off x="7843592" y="1637671"/>
            <a:ext cx="1183052" cy="809626"/>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279385" y="5327302"/>
            <a:ext cx="2390775" cy="857251"/>
            <a:chOff x="2279385" y="5327302"/>
            <a:chExt cx="2390775" cy="857251"/>
          </a:xfrm>
        </p:grpSpPr>
        <p:pic>
          <p:nvPicPr>
            <p:cNvPr id="1028" name="Picture 4" descr="sorting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385" y="5327302"/>
              <a:ext cx="2390775" cy="857251"/>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3330522" y="5667324"/>
              <a:ext cx="288500" cy="276415"/>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8965984" y="2501158"/>
            <a:ext cx="3140393" cy="1053465"/>
            <a:chOff x="8965984" y="2501158"/>
            <a:chExt cx="3140393" cy="1053465"/>
          </a:xfrm>
        </p:grpSpPr>
        <p:pic>
          <p:nvPicPr>
            <p:cNvPr id="12" name="Picture 11"/>
            <p:cNvPicPr>
              <a:picLocks noChangeAspect="1"/>
            </p:cNvPicPr>
            <p:nvPr/>
          </p:nvPicPr>
          <p:blipFill>
            <a:blip r:embed="rId6"/>
            <a:stretch>
              <a:fillRect/>
            </a:stretch>
          </p:blipFill>
          <p:spPr>
            <a:xfrm>
              <a:off x="8965984" y="2501158"/>
              <a:ext cx="3140393" cy="1053465"/>
            </a:xfrm>
            <a:prstGeom prst="rect">
              <a:avLst/>
            </a:prstGeom>
          </p:spPr>
        </p:pic>
        <p:sp>
          <p:nvSpPr>
            <p:cNvPr id="21" name="Right Arrow 20"/>
            <p:cNvSpPr/>
            <p:nvPr/>
          </p:nvSpPr>
          <p:spPr>
            <a:xfrm rot="5400000">
              <a:off x="9543948" y="2705101"/>
              <a:ext cx="296332" cy="49967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2148530" y="4025285"/>
            <a:ext cx="3124521" cy="882296"/>
            <a:chOff x="2148530" y="4025285"/>
            <a:chExt cx="3124521" cy="882296"/>
          </a:xfrm>
        </p:grpSpPr>
        <p:pic>
          <p:nvPicPr>
            <p:cNvPr id="1026" name="Picture 2" descr="Image result for histogram_logo.png github cu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8530" y="4025285"/>
              <a:ext cx="3124521" cy="882296"/>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3515591" y="4216598"/>
              <a:ext cx="296332" cy="49967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8170022" y="4254530"/>
            <a:ext cx="3094152" cy="866896"/>
            <a:chOff x="8170022" y="4254530"/>
            <a:chExt cx="3094152" cy="866896"/>
          </a:xfrm>
        </p:grpSpPr>
        <p:pic>
          <p:nvPicPr>
            <p:cNvPr id="1038" name="Picture 14" descr="select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0022" y="4254530"/>
              <a:ext cx="3094152" cy="866896"/>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rot="5400000">
              <a:off x="8723270" y="4438143"/>
              <a:ext cx="296332" cy="49967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446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CUB, </a:t>
            </a:r>
            <a:r>
              <a:rPr lang="en-US" b="1" dirty="0">
                <a:solidFill>
                  <a:srgbClr val="FFC000"/>
                </a:solidFill>
              </a:rPr>
              <a:t>block</a:t>
            </a:r>
            <a:r>
              <a:rPr lang="en-US" dirty="0"/>
              <a:t>-wide operations [callable from a kernel function]</a:t>
            </a:r>
          </a:p>
        </p:txBody>
      </p:sp>
      <p:sp>
        <p:nvSpPr>
          <p:cNvPr id="7" name="Content Placeholder 6"/>
          <p:cNvSpPr>
            <a:spLocks noGrp="1"/>
          </p:cNvSpPr>
          <p:nvPr>
            <p:ph sz="half" idx="1"/>
          </p:nvPr>
        </p:nvSpPr>
        <p:spPr/>
        <p:txBody>
          <a:bodyPr>
            <a:normAutofit fontScale="85000" lnSpcReduction="20000"/>
          </a:bodyPr>
          <a:lstStyle/>
          <a:p>
            <a:r>
              <a:rPr lang="en-US" dirty="0" err="1">
                <a:latin typeface="Consolas" panose="020B0609020204030204" pitchFamily="49" charset="0"/>
              </a:rPr>
              <a:t>BlockDiscontinuity</a:t>
            </a:r>
            <a:r>
              <a:rPr lang="en-US" dirty="0"/>
              <a:t> class provides collective methods for flagging discontinuities within an ordered set of items partitioned across a CUDA thread </a:t>
            </a:r>
            <a:r>
              <a:rPr lang="en-US" dirty="0" smtClean="0"/>
              <a:t>block</a:t>
            </a:r>
            <a:endParaRPr lang="en-US" dirty="0"/>
          </a:p>
          <a:p>
            <a:pPr lvl="1"/>
            <a:endParaRPr lang="en-US" dirty="0"/>
          </a:p>
          <a:p>
            <a:pPr lvl="1"/>
            <a:endParaRPr lang="en-US" dirty="0"/>
          </a:p>
          <a:p>
            <a:r>
              <a:rPr lang="en-US" dirty="0" err="1">
                <a:latin typeface="Consolas" panose="020B0609020204030204" pitchFamily="49" charset="0"/>
              </a:rPr>
              <a:t>BlockExchange</a:t>
            </a:r>
            <a:r>
              <a:rPr lang="en-US" dirty="0"/>
              <a:t> class provides collective methods for rearranging data partitioned across a CUDA thread </a:t>
            </a:r>
            <a:r>
              <a:rPr lang="en-US" dirty="0" smtClean="0"/>
              <a:t>block</a:t>
            </a:r>
            <a:endParaRPr lang="en-US" dirty="0"/>
          </a:p>
          <a:p>
            <a:pPr lvl="1"/>
            <a:endParaRPr lang="en-US" dirty="0"/>
          </a:p>
          <a:p>
            <a:pPr lvl="1"/>
            <a:endParaRPr lang="en-US" dirty="0"/>
          </a:p>
          <a:p>
            <a:r>
              <a:rPr lang="en-US" dirty="0" err="1">
                <a:latin typeface="Consolas" panose="020B0609020204030204" pitchFamily="49" charset="0"/>
              </a:rPr>
              <a:t>BlockHistogram</a:t>
            </a:r>
            <a:endParaRPr lang="en-US" dirty="0">
              <a:latin typeface="Consolas" panose="020B0609020204030204" pitchFamily="49" charset="0"/>
            </a:endParaRPr>
          </a:p>
          <a:p>
            <a:pPr lvl="1"/>
            <a:endParaRPr lang="en-US" dirty="0"/>
          </a:p>
          <a:p>
            <a:r>
              <a:rPr lang="en-US" dirty="0" err="1">
                <a:latin typeface="Consolas" panose="020B0609020204030204" pitchFamily="49" charset="0"/>
              </a:rPr>
              <a:t>BlockLoad</a:t>
            </a:r>
            <a:r>
              <a:rPr lang="en-US" dirty="0"/>
              <a:t> class provides collective data movement methods for loading a linear segment of items from memory into a blocked arrangement across a CUDA thread block</a:t>
            </a:r>
          </a:p>
        </p:txBody>
      </p:sp>
      <p:sp>
        <p:nvSpPr>
          <p:cNvPr id="10" name="Content Placeholder 9"/>
          <p:cNvSpPr>
            <a:spLocks noGrp="1"/>
          </p:cNvSpPr>
          <p:nvPr>
            <p:ph sz="half" idx="2"/>
          </p:nvPr>
        </p:nvSpPr>
        <p:spPr/>
        <p:txBody>
          <a:bodyPr>
            <a:normAutofit fontScale="92500" lnSpcReduction="10000"/>
          </a:bodyPr>
          <a:lstStyle/>
          <a:p>
            <a:r>
              <a:rPr lang="en-US" sz="2200" dirty="0" err="1">
                <a:latin typeface="Consolas" panose="020B0609020204030204" pitchFamily="49" charset="0"/>
              </a:rPr>
              <a:t>BlockRadixSort</a:t>
            </a:r>
            <a:r>
              <a:rPr lang="en-US" dirty="0"/>
              <a:t> class provides collective methods for sorting items partitioned across a CUDA thread block using a radix sorting method</a:t>
            </a:r>
          </a:p>
          <a:p>
            <a:pPr lvl="1"/>
            <a:endParaRPr lang="en-US" dirty="0"/>
          </a:p>
          <a:p>
            <a:r>
              <a:rPr lang="en-US" sz="2200" dirty="0" err="1">
                <a:latin typeface="Consolas" panose="020B0609020204030204" pitchFamily="49" charset="0"/>
              </a:rPr>
              <a:t>BlockReduce</a:t>
            </a:r>
            <a:endParaRPr lang="en-US" sz="2200" dirty="0">
              <a:latin typeface="Consolas" panose="020B0609020204030204" pitchFamily="49" charset="0"/>
            </a:endParaRPr>
          </a:p>
          <a:p>
            <a:pPr lvl="1"/>
            <a:endParaRPr lang="en-US" dirty="0"/>
          </a:p>
          <a:p>
            <a:r>
              <a:rPr lang="en-US" sz="2200" dirty="0" err="1">
                <a:latin typeface="Consolas" panose="020B0609020204030204" pitchFamily="49" charset="0"/>
              </a:rPr>
              <a:t>BlockScan</a:t>
            </a:r>
            <a:endParaRPr lang="en-US" sz="2200" dirty="0">
              <a:latin typeface="Consolas" panose="020B0609020204030204" pitchFamily="49" charset="0"/>
            </a:endParaRPr>
          </a:p>
          <a:p>
            <a:pPr lvl="1"/>
            <a:endParaRPr lang="en-US" dirty="0"/>
          </a:p>
          <a:p>
            <a:r>
              <a:rPr lang="en-US" sz="2200" dirty="0" err="1">
                <a:latin typeface="Consolas" panose="020B0609020204030204" pitchFamily="49" charset="0"/>
              </a:rPr>
              <a:t>BlockStore</a:t>
            </a:r>
            <a:r>
              <a:rPr lang="en-US" dirty="0"/>
              <a:t> class provides collective data movement methods for writing a blocked arrangement of items partitioned across a CUDA thread block to a linear segment of </a:t>
            </a:r>
            <a:r>
              <a:rPr lang="en-US" dirty="0" smtClean="0"/>
              <a:t>memory</a:t>
            </a:r>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 name="Text Placeholder 10"/>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11" name="Text Placeholder 10"/>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3074" name="Picture 2" descr="transpos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454" y="3754528"/>
            <a:ext cx="27813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cont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147" y="2585648"/>
            <a:ext cx="27527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lock_load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6663" y="6018692"/>
            <a:ext cx="20193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lock_store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5438" y="5883770"/>
            <a:ext cx="201930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4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Example, back of the envelope, for </a:t>
            </a:r>
            <a:r>
              <a:rPr lang="en-US" dirty="0" err="1" smtClean="0">
                <a:solidFill>
                  <a:srgbClr val="FFC000"/>
                </a:solidFill>
                <a:latin typeface="Consolas" panose="020B0609020204030204" pitchFamily="49" charset="0"/>
              </a:rPr>
              <a:t>BlockDiscontinuity</a:t>
            </a:r>
            <a:endParaRPr lang="en-US" dirty="0">
              <a:solidFill>
                <a:srgbClr val="FFC000"/>
              </a:solidFill>
              <a:latin typeface="Consolas" panose="020B0609020204030204" pitchFamily="49"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 name="Text Placeholder 8"/>
              <p:cNvSpPr>
                <a:spLocks noGrp="1"/>
              </p:cNvSpPr>
              <p:nvPr>
                <p:ph type="body" sz="quarter" idx="13"/>
              </p:nvPr>
            </p:nvSpPr>
            <p:spPr/>
            <p:txBody>
              <a:bodyPr/>
              <a:lstStyle/>
              <a:p>
                <a:r>
                  <a:rPr lang="en-US" dirty="0" smtClean="0"/>
                  <a:t>[</a:t>
                </a:r>
                <a:r>
                  <a:rPr lang="en-US" dirty="0">
                    <a:hlinkClick r:id="rId2"/>
                  </a:rPr>
                  <a:t>https://</a:t>
                </a:r>
                <a:r>
                  <a:rPr lang="en-US" dirty="0" smtClean="0">
                    <a:hlinkClick r:id="rId2"/>
                  </a:rPr>
                  <a:t>nvlabs.github.io/cub/classcub_1_1_block_discontinuity.html</a:t>
                </a:r>
                <a:r>
                  <a:rPr lang="en-US" dirty="0" smtClean="0"/>
                  <a: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9" name="Text Placeholder 8"/>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en-US">
                    <a:noFill/>
                  </a:rPr>
                  <a:t> </a:t>
                </a:r>
              </a:p>
            </p:txBody>
          </p:sp>
        </mc:Fallback>
      </mc:AlternateContent>
      <p:sp>
        <p:nvSpPr>
          <p:cNvPr id="10" name="Rectangle 9"/>
          <p:cNvSpPr/>
          <p:nvPr/>
        </p:nvSpPr>
        <p:spPr>
          <a:xfrm>
            <a:off x="2597023" y="2303999"/>
            <a:ext cx="8468751" cy="2677656"/>
          </a:xfrm>
          <a:prstGeom prst="rect">
            <a:avLst/>
          </a:prstGeom>
          <a:solidFill>
            <a:schemeClr val="bg1">
              <a:lumMod val="95000"/>
            </a:schemeClr>
          </a:solidFill>
        </p:spPr>
        <p:txBody>
          <a:bodyPr wrap="square">
            <a:spAutoFit/>
          </a:bodyPr>
          <a:lstStyle/>
          <a:p>
            <a:r>
              <a:rPr lang="en-US" sz="1200" b="1" dirty="0">
                <a:solidFill>
                  <a:srgbClr val="8B0000"/>
                </a:solidFill>
                <a:latin typeface="Courier New" panose="02070309020205020404" pitchFamily="49" charset="0"/>
              </a:rPr>
              <a:t>#include &lt;</a:t>
            </a:r>
            <a:r>
              <a:rPr lang="en-US" sz="1200" b="1" dirty="0">
                <a:solidFill>
                  <a:srgbClr val="4665A2"/>
                </a:solidFill>
                <a:latin typeface="Courier New" panose="02070309020205020404" pitchFamily="49" charset="0"/>
              </a:rPr>
              <a:t>cub/</a:t>
            </a:r>
            <a:r>
              <a:rPr lang="en-US" sz="1200" b="1" dirty="0" err="1">
                <a:solidFill>
                  <a:srgbClr val="4665A2"/>
                </a:solidFill>
                <a:latin typeface="Courier New" panose="02070309020205020404" pitchFamily="49" charset="0"/>
              </a:rPr>
              <a:t>cub.cuh</a:t>
            </a:r>
            <a:r>
              <a:rPr lang="en-US" sz="1200" b="1" dirty="0" smtClean="0">
                <a:solidFill>
                  <a:srgbClr val="8B0000"/>
                </a:solidFill>
                <a:latin typeface="Courier New" panose="02070309020205020404" pitchFamily="49" charset="0"/>
              </a:rPr>
              <a:t>&gt;</a:t>
            </a: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__global__ </a:t>
            </a:r>
            <a:r>
              <a:rPr lang="en-US" sz="1200" b="1" dirty="0">
                <a:solidFill>
                  <a:srgbClr val="8B0000"/>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ExampleKernel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Specialize </a:t>
            </a:r>
            <a:r>
              <a:rPr lang="en-US" sz="1200" dirty="0" err="1">
                <a:solidFill>
                  <a:srgbClr val="008000"/>
                </a:solidFill>
                <a:latin typeface="Courier New" panose="02070309020205020404" pitchFamily="49" charset="0"/>
              </a:rPr>
              <a:t>BlockDiscontinuity</a:t>
            </a:r>
            <a:r>
              <a:rPr lang="en-US" sz="1200" dirty="0">
                <a:solidFill>
                  <a:srgbClr val="008000"/>
                </a:solidFill>
                <a:latin typeface="Courier New" panose="02070309020205020404" pitchFamily="49" charset="0"/>
              </a:rPr>
              <a:t> for a 1D block of 128 threads on type int</a:t>
            </a:r>
            <a:endParaRPr lang="en-US" sz="1200" dirty="0">
              <a:solidFill>
                <a:srgbClr val="000000"/>
              </a:solidFill>
              <a:latin typeface="Courier New" panose="02070309020205020404" pitchFamily="49" charset="0"/>
            </a:endParaRPr>
          </a:p>
          <a:p>
            <a:r>
              <a:rPr lang="en-US" sz="1200" b="1" dirty="0" err="1">
                <a:solidFill>
                  <a:srgbClr val="8B0000"/>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b="1" dirty="0">
                <a:solidFill>
                  <a:srgbClr val="4665A2"/>
                </a:solidFill>
                <a:latin typeface="Courier New" panose="02070309020205020404" pitchFamily="49" charset="0"/>
              </a:rPr>
              <a:t>cub::</a:t>
            </a:r>
            <a:r>
              <a:rPr lang="en-US" sz="1200" b="1" dirty="0" err="1">
                <a:solidFill>
                  <a:srgbClr val="4665A2"/>
                </a:solidFill>
                <a:latin typeface="Courier New" panose="02070309020205020404" pitchFamily="49" charset="0"/>
              </a:rPr>
              <a:t>BlockDiscontinuity</a:t>
            </a:r>
            <a:r>
              <a:rPr lang="en-US" sz="1200" b="1" dirty="0">
                <a:solidFill>
                  <a:srgbClr val="4665A2"/>
                </a:solidFill>
                <a:latin typeface="Courier New" panose="02070309020205020404" pitchFamily="49" charset="0"/>
              </a:rPr>
              <a:t>&lt;int, </a:t>
            </a:r>
            <a:r>
              <a:rPr lang="en-US" sz="1200" b="1" dirty="0" smtClean="0">
                <a:solidFill>
                  <a:srgbClr val="4665A2"/>
                </a:solidFill>
                <a:latin typeface="Courier New" panose="02070309020205020404" pitchFamily="49" charset="0"/>
              </a:rPr>
              <a:t>128&gt;</a:t>
            </a:r>
            <a:r>
              <a:rPr lang="en-US" sz="1200" dirty="0" smtClean="0">
                <a:solidFill>
                  <a:srgbClr val="000000"/>
                </a:solidFill>
                <a:latin typeface="Courier New" panose="02070309020205020404" pitchFamily="49" charset="0"/>
              </a:rPr>
              <a:t> </a:t>
            </a:r>
            <a:r>
              <a:rPr lang="en-US" sz="1200" b="1" dirty="0" err="1">
                <a:solidFill>
                  <a:srgbClr val="4665A2"/>
                </a:solidFill>
                <a:latin typeface="Courier New" panose="02070309020205020404" pitchFamily="49" charset="0"/>
              </a:rPr>
              <a:t>BlockDiscontinuity</a:t>
            </a:r>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Allocate shared memory for </a:t>
            </a:r>
            <a:r>
              <a:rPr lang="en-US" sz="1200" dirty="0" err="1">
                <a:solidFill>
                  <a:srgbClr val="008000"/>
                </a:solidFill>
                <a:latin typeface="Courier New" panose="02070309020205020404" pitchFamily="49" charset="0"/>
              </a:rPr>
              <a:t>BlockDiscontinuity</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__shared__ </a:t>
            </a:r>
            <a:r>
              <a:rPr lang="en-US" sz="1200" b="1" dirty="0" err="1">
                <a:solidFill>
                  <a:srgbClr val="8B0000"/>
                </a:solidFill>
                <a:latin typeface="Courier New" panose="02070309020205020404" pitchFamily="49" charset="0"/>
              </a:rPr>
              <a:t>typename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BlockDiscontinuity</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TempStorage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temp_storage</a:t>
            </a:r>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Obtain a segment of consecutive items that are blocked across threads</a:t>
            </a:r>
            <a:endParaRPr lang="en-US" sz="1200" dirty="0">
              <a:solidFill>
                <a:srgbClr val="000000"/>
              </a:solidFill>
              <a:latin typeface="Courier New" panose="02070309020205020404" pitchFamily="49" charset="0"/>
            </a:endParaRPr>
          </a:p>
          <a:p>
            <a:r>
              <a:rPr lang="en-US" sz="1200" b="1" dirty="0">
                <a:solidFill>
                  <a:srgbClr val="8B0000"/>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thread_data</a:t>
            </a:r>
            <a:r>
              <a:rPr lang="en-US" sz="1200" dirty="0">
                <a:solidFill>
                  <a:srgbClr val="000000"/>
                </a:solidFill>
                <a:latin typeface="Courier New" panose="02070309020205020404" pitchFamily="49" charset="0"/>
              </a:rPr>
              <a:t>[4];</a:t>
            </a:r>
          </a:p>
          <a:p>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Collectively compute head flags for discontinuities in the segment</a:t>
            </a:r>
            <a:endParaRPr lang="en-US" sz="1200" dirty="0">
              <a:solidFill>
                <a:srgbClr val="000000"/>
              </a:solidFill>
              <a:latin typeface="Courier New" panose="02070309020205020404" pitchFamily="49" charset="0"/>
            </a:endParaRPr>
          </a:p>
          <a:p>
            <a:r>
              <a:rPr lang="en-US" sz="1200" b="1" dirty="0">
                <a:solidFill>
                  <a:srgbClr val="8B0000"/>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head_flags</a:t>
            </a:r>
            <a:r>
              <a:rPr lang="en-US" sz="1200" dirty="0">
                <a:solidFill>
                  <a:srgbClr val="000000"/>
                </a:solidFill>
                <a:latin typeface="Courier New" panose="02070309020205020404" pitchFamily="49" charset="0"/>
              </a:rPr>
              <a:t>[4];</a:t>
            </a:r>
          </a:p>
          <a:p>
            <a:r>
              <a:rPr lang="en-US" sz="1200" b="1" dirty="0" err="1">
                <a:solidFill>
                  <a:srgbClr val="4665A2"/>
                </a:solidFill>
                <a:latin typeface="Courier New" panose="02070309020205020404" pitchFamily="49" charset="0"/>
              </a:rPr>
              <a:t>BlockDiscontinuity</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temp_storage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FlagHeads</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head_flags</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thread_data</a:t>
            </a:r>
            <a:r>
              <a:rPr lang="en-US" sz="1200" dirty="0">
                <a:solidFill>
                  <a:srgbClr val="000000"/>
                </a:solidFill>
                <a:latin typeface="Courier New" panose="02070309020205020404" pitchFamily="49" charset="0"/>
              </a:rPr>
              <a:t>, </a:t>
            </a:r>
            <a:r>
              <a:rPr lang="en-US" sz="1200" b="1" dirty="0">
                <a:solidFill>
                  <a:srgbClr val="4665A2"/>
                </a:solidFill>
                <a:latin typeface="Courier New" panose="02070309020205020404" pitchFamily="49" charset="0"/>
              </a:rPr>
              <a:t>cub::Inequality</a:t>
            </a:r>
            <a:r>
              <a:rPr lang="en-US" sz="1200" dirty="0">
                <a:solidFill>
                  <a:srgbClr val="000000"/>
                </a:solidFill>
                <a:latin typeface="Courier New" panose="02070309020205020404" pitchFamily="49" charset="0"/>
              </a:rPr>
              <a:t>());</a:t>
            </a:r>
            <a:endParaRPr lang="en-US" sz="1200" b="0" dirty="0">
              <a:solidFill>
                <a:srgbClr val="000000"/>
              </a:solidFill>
              <a:effectLst/>
              <a:latin typeface="Courier New" panose="02070309020205020404" pitchFamily="49" charset="0"/>
            </a:endParaRPr>
          </a:p>
        </p:txBody>
      </p:sp>
      <p:sp>
        <p:nvSpPr>
          <p:cNvPr id="12" name="Rectangle 11"/>
          <p:cNvSpPr/>
          <p:nvPr/>
        </p:nvSpPr>
        <p:spPr>
          <a:xfrm>
            <a:off x="393920" y="3917702"/>
            <a:ext cx="1903663" cy="338554"/>
          </a:xfrm>
          <a:prstGeom prst="rect">
            <a:avLst/>
          </a:prstGeom>
        </p:spPr>
        <p:txBody>
          <a:bodyPr wrap="none">
            <a:spAutoFit/>
          </a:bodyPr>
          <a:lstStyle/>
          <a:p>
            <a:r>
              <a:rPr lang="en-US" sz="1600" dirty="0" smtClean="0"/>
              <a:t>First important actor</a:t>
            </a:r>
            <a:endParaRPr lang="en-US" sz="1600" dirty="0"/>
          </a:p>
        </p:txBody>
      </p:sp>
      <p:sp>
        <p:nvSpPr>
          <p:cNvPr id="13" name="Rectangle 12"/>
          <p:cNvSpPr/>
          <p:nvPr/>
        </p:nvSpPr>
        <p:spPr>
          <a:xfrm>
            <a:off x="147343" y="4454973"/>
            <a:ext cx="2153025" cy="338554"/>
          </a:xfrm>
          <a:prstGeom prst="rect">
            <a:avLst/>
          </a:prstGeom>
        </p:spPr>
        <p:txBody>
          <a:bodyPr wrap="none">
            <a:spAutoFit/>
          </a:bodyPr>
          <a:lstStyle/>
          <a:p>
            <a:r>
              <a:rPr lang="en-US" sz="1600" dirty="0" smtClean="0"/>
              <a:t>Second important actor</a:t>
            </a:r>
            <a:endParaRPr lang="en-US" sz="1600" dirty="0"/>
          </a:p>
        </p:txBody>
      </p:sp>
      <p:sp>
        <p:nvSpPr>
          <p:cNvPr id="14" name="Right Arrow 13"/>
          <p:cNvSpPr/>
          <p:nvPr/>
        </p:nvSpPr>
        <p:spPr>
          <a:xfrm>
            <a:off x="2300368" y="4477843"/>
            <a:ext cx="313361" cy="292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300367" y="3940573"/>
            <a:ext cx="313361" cy="292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81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CUB, </a:t>
            </a:r>
            <a:r>
              <a:rPr lang="en-US" b="1" dirty="0">
                <a:solidFill>
                  <a:srgbClr val="FFC000"/>
                </a:solidFill>
              </a:rPr>
              <a:t>warp</a:t>
            </a:r>
            <a:r>
              <a:rPr lang="en-US" dirty="0"/>
              <a:t>-level primitives</a:t>
            </a:r>
          </a:p>
        </p:txBody>
      </p:sp>
      <p:sp>
        <p:nvSpPr>
          <p:cNvPr id="3" name="Content Placeholder 2"/>
          <p:cNvSpPr>
            <a:spLocks noGrp="1"/>
          </p:cNvSpPr>
          <p:nvPr>
            <p:ph idx="1"/>
          </p:nvPr>
        </p:nvSpPr>
        <p:spPr/>
        <p:txBody>
          <a:bodyPr>
            <a:normAutofit lnSpcReduction="10000"/>
          </a:bodyPr>
          <a:lstStyle/>
          <a:p>
            <a:r>
              <a:rPr lang="en-US" dirty="0"/>
              <a:t>Idea: each warp of threads will work on a chunk of an array and do a scan or reduce on that chunk of the </a:t>
            </a:r>
            <a:r>
              <a:rPr lang="en-US" dirty="0" smtClean="0"/>
              <a:t>array</a:t>
            </a:r>
          </a:p>
          <a:p>
            <a:endParaRPr lang="en-US" dirty="0"/>
          </a:p>
          <a:p>
            <a:endParaRPr lang="en-US" dirty="0"/>
          </a:p>
          <a:p>
            <a:endParaRPr lang="en-US" dirty="0"/>
          </a:p>
          <a:p>
            <a:r>
              <a:rPr lang="en-US" dirty="0" err="1">
                <a:latin typeface="Consolas" panose="020B0609020204030204" pitchFamily="49" charset="0"/>
              </a:rPr>
              <a:t>WarpScan</a:t>
            </a:r>
            <a:r>
              <a:rPr lang="en-US" dirty="0"/>
              <a:t> class provides collective methods for computing a parallel prefix scan of items partitioned across a CUDA thread warp.</a:t>
            </a:r>
          </a:p>
          <a:p>
            <a:pPr lvl="1"/>
            <a:endParaRPr lang="en-US" dirty="0"/>
          </a:p>
          <a:p>
            <a:pPr lvl="1"/>
            <a:endParaRPr lang="en-US" dirty="0"/>
          </a:p>
          <a:p>
            <a:pPr lvl="1"/>
            <a:endParaRPr lang="en-US" dirty="0"/>
          </a:p>
          <a:p>
            <a:pPr lvl="1"/>
            <a:endParaRPr lang="en-US" dirty="0"/>
          </a:p>
          <a:p>
            <a:r>
              <a:rPr lang="en-US" dirty="0" err="1">
                <a:latin typeface="Consolas" panose="020B0609020204030204" pitchFamily="49" charset="0"/>
              </a:rPr>
              <a:t>WarpReduce</a:t>
            </a:r>
            <a:r>
              <a:rPr lang="en-US" dirty="0"/>
              <a:t> class provides collective methods for computing a parallel reduction of items partitioned across a CUDA thread warp.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4257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CUB: sort by key, device-level operation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44008" y="1616881"/>
            <a:ext cx="4351958" cy="4524315"/>
          </a:xfrm>
          <a:prstGeom prst="rect">
            <a:avLst/>
          </a:prstGeom>
          <a:solidFill>
            <a:schemeClr val="bg1">
              <a:lumMod val="95000"/>
            </a:schemeClr>
          </a:solidFill>
          <a:ln>
            <a:solidFill>
              <a:schemeClr val="tx1"/>
            </a:solidFill>
          </a:ln>
        </p:spPr>
        <p:txBody>
          <a:bodyPr wrap="square">
            <a:spAutoFit/>
          </a:bodyPr>
          <a:lstStyle/>
          <a:p>
            <a:r>
              <a:rPr lang="en-US" sz="900" dirty="0">
                <a:solidFill>
                  <a:srgbClr val="808080"/>
                </a:solidFill>
                <a:latin typeface="Consolas" panose="020B0609020204030204" pitchFamily="49" charset="0"/>
              </a:rPr>
              <a:t>#define</a:t>
            </a:r>
            <a:r>
              <a:rPr lang="en-US" sz="900" dirty="0">
                <a:solidFill>
                  <a:srgbClr val="000000"/>
                </a:solidFill>
                <a:latin typeface="Consolas" panose="020B0609020204030204" pitchFamily="49" charset="0"/>
              </a:rPr>
              <a:t> </a:t>
            </a:r>
            <a:r>
              <a:rPr lang="en-US" sz="900" dirty="0">
                <a:solidFill>
                  <a:srgbClr val="6F008A"/>
                </a:solidFill>
                <a:latin typeface="Consolas" panose="020B0609020204030204" pitchFamily="49" charset="0"/>
              </a:rPr>
              <a:t>CUB_STDERR</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print CUDA runtime errors to console</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a:t>
            </a:r>
            <a:r>
              <a:rPr lang="en-US" sz="900" dirty="0" err="1">
                <a:solidFill>
                  <a:srgbClr val="A31515"/>
                </a:solidFill>
                <a:latin typeface="Consolas" panose="020B0609020204030204" pitchFamily="49" charset="0"/>
              </a:rPr>
              <a:t>util_allocator.cuh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&lt;cub/device/</a:t>
            </a:r>
            <a:r>
              <a:rPr lang="en-US" sz="900" dirty="0" err="1">
                <a:solidFill>
                  <a:srgbClr val="A31515"/>
                </a:solidFill>
                <a:latin typeface="Consolas" panose="020B0609020204030204" pitchFamily="49" charset="0"/>
              </a:rPr>
              <a:t>device_radix_sort.cuh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"test/</a:t>
            </a:r>
            <a:r>
              <a:rPr lang="en-US" sz="900" dirty="0" err="1">
                <a:solidFill>
                  <a:srgbClr val="A31515"/>
                </a:solidFill>
                <a:latin typeface="Consolas" panose="020B0609020204030204" pitchFamily="49" charset="0"/>
              </a:rPr>
              <a:t>test_util.h</a:t>
            </a:r>
            <a:r>
              <a:rPr lang="en-US" sz="900" dirty="0">
                <a:solidFill>
                  <a:srgbClr val="A31515"/>
                </a:solidFill>
                <a:latin typeface="Consolas" panose="020B0609020204030204" pitchFamily="49" charset="0"/>
              </a:rPr>
              <a:t>"</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using</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namespace</a:t>
            </a:r>
            <a:r>
              <a:rPr lang="en-US" sz="900" dirty="0">
                <a:solidFill>
                  <a:srgbClr val="000000"/>
                </a:solidFill>
                <a:latin typeface="Consolas" panose="020B0609020204030204" pitchFamily="49" charset="0"/>
              </a:rPr>
              <a:t> cub;</a:t>
            </a:r>
          </a:p>
          <a:p>
            <a:endParaRPr lang="en-US" sz="900" dirty="0">
              <a:solidFill>
                <a:srgbClr val="008000"/>
              </a:solidFill>
              <a:latin typeface="Consolas" panose="020B0609020204030204" pitchFamily="49" charset="0"/>
            </a:endParaRPr>
          </a:p>
          <a:p>
            <a:r>
              <a:rPr lang="en-US" sz="900" dirty="0">
                <a:solidFill>
                  <a:srgbClr val="008000"/>
                </a:solidFill>
                <a:latin typeface="Consolas" panose="020B0609020204030204" pitchFamily="49" charset="0"/>
              </a:rPr>
              <a:t>// Caching allocator for device memory</a:t>
            </a:r>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CachingDeviceAllocator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g_allocator</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true</a:t>
            </a:r>
            <a:r>
              <a:rPr lang="en-US" sz="900" dirty="0">
                <a:solidFill>
                  <a:srgbClr val="000000"/>
                </a:solidFill>
                <a:latin typeface="Consolas" panose="020B0609020204030204" pitchFamily="49" charset="0"/>
              </a:rPr>
              <a:t>);  </a:t>
            </a:r>
          </a:p>
          <a:p>
            <a:endParaRPr lang="en-US" sz="900" dirty="0">
              <a:solidFill>
                <a:srgbClr val="0000FF"/>
              </a:solidFill>
              <a:latin typeface="Consolas" panose="020B0609020204030204" pitchFamily="49" charset="0"/>
            </a:endParaRPr>
          </a:p>
          <a:p>
            <a:r>
              <a:rPr lang="en-US" sz="900" dirty="0" err="1">
                <a:solidFill>
                  <a:srgbClr val="0000FF"/>
                </a:solidFill>
                <a:latin typeface="Consolas" panose="020B0609020204030204" pitchFamily="49" charset="0"/>
              </a:rPr>
              <a:t>struct</a:t>
            </a:r>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pairsOfBodies</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 {</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8;</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host side setup</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pairsOfBodies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h_keys</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 2 , 0, 7, 3, 5, 4, 1, 6 };</a:t>
            </a:r>
          </a:p>
          <a:p>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pairsOfBodies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h_vals_out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h_keys_out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[0].</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3;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[0].</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0;</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[1].</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9;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[1].</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2;</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[2].</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0;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[2].</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9;</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[3].</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2;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[3].</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4;</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[4].</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1;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[4].</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5;</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[5].</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1;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[5].</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7;</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[6].</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2;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[6].</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9;</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[7].</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6;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[7].</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8;</a:t>
            </a:r>
          </a:p>
          <a:p>
            <a:endParaRPr lang="en-US" sz="900" dirty="0">
              <a:solidFill>
                <a:srgbClr val="000000"/>
              </a:solidFill>
              <a:latin typeface="Consolas" panose="020B0609020204030204" pitchFamily="49" charset="0"/>
            </a:endParaRPr>
          </a:p>
        </p:txBody>
      </p:sp>
      <p:sp>
        <p:nvSpPr>
          <p:cNvPr id="9" name="Rectangle 8"/>
          <p:cNvSpPr/>
          <p:nvPr/>
        </p:nvSpPr>
        <p:spPr>
          <a:xfrm>
            <a:off x="4351954" y="1060254"/>
            <a:ext cx="7711216" cy="4770537"/>
          </a:xfrm>
          <a:prstGeom prst="rect">
            <a:avLst/>
          </a:prstGeom>
          <a:solidFill>
            <a:schemeClr val="bg1">
              <a:lumMod val="95000"/>
            </a:schemeClr>
          </a:solidFill>
          <a:ln>
            <a:solidFill>
              <a:schemeClr val="tx1"/>
            </a:solidFill>
          </a:ln>
        </p:spPr>
        <p:txBody>
          <a:bodyPr wrap="square">
            <a:spAutoFit/>
          </a:bodyPr>
          <a:lstStyle/>
          <a:p>
            <a:r>
              <a:rPr lang="en-US" sz="800" dirty="0">
                <a:solidFill>
                  <a:srgbClr val="008000"/>
                </a:solidFill>
                <a:latin typeface="Consolas" panose="020B0609020204030204" pitchFamily="49" charset="0"/>
              </a:rPr>
              <a:t>    // device side setup</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 NULL;</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get memory set aside on the device</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2B91AF"/>
                </a:solidFill>
                <a:latin typeface="Consolas" panose="020B0609020204030204" pitchFamily="49" charset="0"/>
              </a:rPr>
              <a:t>size_t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 = 0;</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b="1" dirty="0" err="1">
                <a:solidFill>
                  <a:srgbClr val="C00000"/>
                </a:solidFill>
                <a:latin typeface="Consolas" panose="020B0609020204030204" pitchFamily="49" charset="0"/>
              </a:rPr>
              <a:t>DeviceRadixSort</a:t>
            </a:r>
            <a:r>
              <a:rPr lang="en-US" sz="800" b="1" dirty="0">
                <a:solidFill>
                  <a:srgbClr val="C00000"/>
                </a:solidFill>
                <a:latin typeface="Consolas" panose="020B0609020204030204" pitchFamily="49" charset="0"/>
              </a:rPr>
              <a:t>::</a:t>
            </a:r>
            <a:r>
              <a:rPr lang="en-US" sz="800" b="1" dirty="0" err="1">
                <a:solidFill>
                  <a:srgbClr val="C00000"/>
                </a:solidFill>
                <a:latin typeface="Consolas" panose="020B0609020204030204" pitchFamily="49" charset="0"/>
              </a:rPr>
              <a:t>SortPairs</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r>
              <a:rPr lang="en-US" sz="800" dirty="0">
                <a:solidFill>
                  <a:srgbClr val="008000"/>
                </a:solidFill>
                <a:latin typeface="Consolas" panose="020B0609020204030204" pitchFamily="49" charset="0"/>
              </a:rPr>
              <a:t> // Caching allocator for device memory</a:t>
            </a:r>
            <a:endParaRPr lang="en-US" sz="800" dirty="0">
              <a:solidFill>
                <a:srgbClr val="000000"/>
              </a:solidFill>
              <a:latin typeface="Consolas" panose="020B0609020204030204" pitchFamily="49" charset="0"/>
            </a:endParaRP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(&amp;</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initialize data on the device</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h_keys</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cudaMemcpyHostToDevice</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h_vals</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cudaMemcpyHostToDevice</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do the actual sort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b="1" dirty="0" err="1">
                <a:solidFill>
                  <a:srgbClr val="C00000"/>
                </a:solidFill>
                <a:latin typeface="Consolas" panose="020B0609020204030204" pitchFamily="49" charset="0"/>
              </a:rPr>
              <a:t>DeviceRadixSort</a:t>
            </a:r>
            <a:r>
              <a:rPr lang="en-US" sz="800" b="1" dirty="0">
                <a:solidFill>
                  <a:srgbClr val="C00000"/>
                </a:solidFill>
                <a:latin typeface="Consolas" panose="020B0609020204030204" pitchFamily="49" charset="0"/>
              </a:rPr>
              <a:t>::</a:t>
            </a:r>
            <a:r>
              <a:rPr lang="en-US" sz="800" b="1" dirty="0" err="1">
                <a:solidFill>
                  <a:srgbClr val="C00000"/>
                </a:solidFill>
                <a:latin typeface="Consolas" panose="020B0609020204030204" pitchFamily="49" charset="0"/>
              </a:rPr>
              <a:t>SortPairs</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get data back</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h_keys_out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cudaMemcpyDeviceToHost</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h_vals_out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cudaMemcpyDeviceToHost</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clean up</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return</a:t>
            </a:r>
            <a:r>
              <a:rPr lang="en-US" sz="800" dirty="0">
                <a:solidFill>
                  <a:srgbClr val="000000"/>
                </a:solidFill>
                <a:latin typeface="Consolas" panose="020B0609020204030204" pitchFamily="49" charset="0"/>
              </a:rPr>
              <a:t> 0;</a:t>
            </a:r>
          </a:p>
          <a:p>
            <a:r>
              <a:rPr lang="en-US" sz="8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221143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CUB: reduce, device-level operation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55417" y="1018052"/>
            <a:ext cx="6096000" cy="3416320"/>
          </a:xfrm>
          <a:prstGeom prst="rect">
            <a:avLst/>
          </a:prstGeom>
          <a:solidFill>
            <a:schemeClr val="bg1">
              <a:lumMod val="95000"/>
            </a:schemeClr>
          </a:solidFill>
          <a:ln>
            <a:solidFill>
              <a:schemeClr val="tx1"/>
            </a:solidFill>
          </a:ln>
        </p:spPr>
        <p:txBody>
          <a:bodyPr>
            <a:spAutoFit/>
          </a:bodyPr>
          <a:lstStyle/>
          <a:p>
            <a:r>
              <a:rPr lang="en-US" sz="900" dirty="0">
                <a:solidFill>
                  <a:srgbClr val="808080"/>
                </a:solidFill>
                <a:latin typeface="Consolas" panose="020B0609020204030204" pitchFamily="49" charset="0"/>
              </a:rPr>
              <a:t>#define</a:t>
            </a:r>
            <a:r>
              <a:rPr lang="en-US" sz="900" dirty="0">
                <a:solidFill>
                  <a:srgbClr val="000000"/>
                </a:solidFill>
                <a:latin typeface="Consolas" panose="020B0609020204030204" pitchFamily="49" charset="0"/>
              </a:rPr>
              <a:t> </a:t>
            </a:r>
            <a:r>
              <a:rPr lang="en-US" sz="900" dirty="0">
                <a:solidFill>
                  <a:srgbClr val="6F008A"/>
                </a:solidFill>
                <a:latin typeface="Consolas" panose="020B0609020204030204" pitchFamily="49" charset="0"/>
              </a:rPr>
              <a:t>CUB_STDERR</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print CUDA runtime errors to console</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&lt;stdio.h&gt;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a:t>
            </a:r>
            <a:r>
              <a:rPr lang="en-US" sz="900" dirty="0" err="1">
                <a:solidFill>
                  <a:srgbClr val="A31515"/>
                </a:solidFill>
                <a:latin typeface="Consolas" panose="020B0609020204030204" pitchFamily="49" charset="0"/>
              </a:rPr>
              <a:t>util_allocator.cuh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&lt;cub/device/</a:t>
            </a:r>
            <a:r>
              <a:rPr lang="en-US" sz="900" dirty="0" err="1">
                <a:solidFill>
                  <a:srgbClr val="A31515"/>
                </a:solidFill>
                <a:latin typeface="Consolas" panose="020B0609020204030204" pitchFamily="49" charset="0"/>
              </a:rPr>
              <a:t>device_reduce.cuh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"test/</a:t>
            </a:r>
            <a:r>
              <a:rPr lang="en-US" sz="900" dirty="0" err="1">
                <a:solidFill>
                  <a:srgbClr val="A31515"/>
                </a:solidFill>
                <a:latin typeface="Consolas" panose="020B0609020204030204" pitchFamily="49" charset="0"/>
              </a:rPr>
              <a:t>test_util.h</a:t>
            </a:r>
            <a:r>
              <a:rPr lang="en-US" sz="900" dirty="0">
                <a:solidFill>
                  <a:srgbClr val="A31515"/>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using</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namespace</a:t>
            </a:r>
            <a:r>
              <a:rPr lang="en-US" sz="900" dirty="0">
                <a:solidFill>
                  <a:srgbClr val="000000"/>
                </a:solidFill>
                <a:latin typeface="Consolas" panose="020B0609020204030204" pitchFamily="49" charset="0"/>
              </a:rPr>
              <a:t> cub;</a:t>
            </a:r>
          </a:p>
          <a:p>
            <a:r>
              <a:rPr lang="en-US" sz="900" dirty="0" err="1">
                <a:solidFill>
                  <a:srgbClr val="000000"/>
                </a:solidFill>
                <a:latin typeface="Consolas" panose="020B0609020204030204" pitchFamily="49" charset="0"/>
              </a:rPr>
              <a:t>CachingDeviceAllocator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g_allocator</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true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Caching allocator for device memory</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 {</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size_t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10;</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Set up host arrays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h_in</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 2, 3, -1, 0, 3, 6, 7, 2, -2, 0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sum = 0;</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for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 = 0; i &lt;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i++)</a:t>
            </a:r>
          </a:p>
          <a:p>
            <a:r>
              <a:rPr lang="en-US" sz="900" dirty="0">
                <a:solidFill>
                  <a:srgbClr val="000000"/>
                </a:solidFill>
                <a:latin typeface="Consolas" panose="020B0609020204030204" pitchFamily="49" charset="0"/>
              </a:rPr>
              <a:t>        sum += </a:t>
            </a:r>
            <a:r>
              <a:rPr lang="en-US" sz="900" dirty="0" err="1">
                <a:solidFill>
                  <a:srgbClr val="000000"/>
                </a:solidFill>
                <a:latin typeface="Consolas" panose="020B0609020204030204" pitchFamily="49" charset="0"/>
              </a:rPr>
              <a:t>h_in</a:t>
            </a:r>
            <a:r>
              <a:rPr lang="en-US" sz="900" dirty="0">
                <a:solidFill>
                  <a:srgbClr val="000000"/>
                </a:solidFill>
                <a:latin typeface="Consolas" panose="020B0609020204030204" pitchFamily="49" charset="0"/>
              </a:rPr>
              <a:t>[i];</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Set up device arrays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 </a:t>
            </a:r>
            <a:r>
              <a:rPr lang="en-US" sz="900" dirty="0">
                <a:solidFill>
                  <a:srgbClr val="6F008A"/>
                </a:solidFill>
                <a:latin typeface="Consolas" panose="020B0609020204030204" pitchFamily="49" charset="0"/>
              </a:rPr>
              <a:t>NULL</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g_allocator.DeviceAllocate</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**)&amp;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Initialize device input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cudaMemcpy</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h_in</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cudaMemcpyHostToDevice</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Setup device output array</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 </a:t>
            </a:r>
            <a:r>
              <a:rPr lang="en-US" sz="900" dirty="0">
                <a:solidFill>
                  <a:srgbClr val="6F008A"/>
                </a:solidFill>
                <a:latin typeface="Consolas" panose="020B0609020204030204" pitchFamily="49" charset="0"/>
              </a:rPr>
              <a:t>NULL</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g_allocator.DeviceAllocate</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**)&amp;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1));</a:t>
            </a:r>
          </a:p>
        </p:txBody>
      </p:sp>
      <p:sp>
        <p:nvSpPr>
          <p:cNvPr id="7" name="Rectangle 6"/>
          <p:cNvSpPr/>
          <p:nvPr/>
        </p:nvSpPr>
        <p:spPr>
          <a:xfrm>
            <a:off x="5855581" y="3165505"/>
            <a:ext cx="6285888" cy="3000821"/>
          </a:xfrm>
          <a:prstGeom prst="rect">
            <a:avLst/>
          </a:prstGeom>
          <a:solidFill>
            <a:schemeClr val="bg1">
              <a:lumMod val="95000"/>
            </a:schemeClr>
          </a:solidFill>
          <a:ln>
            <a:solidFill>
              <a:schemeClr val="tx1"/>
            </a:solidFill>
          </a:ln>
        </p:spPr>
        <p:txBody>
          <a:bodyPr wrap="square">
            <a:spAutoFit/>
          </a:bodyPr>
          <a:lstStyle/>
          <a:p>
            <a:r>
              <a:rPr lang="en-US" sz="900" dirty="0">
                <a:solidFill>
                  <a:srgbClr val="008000"/>
                </a:solidFill>
                <a:latin typeface="Consolas" panose="020B0609020204030204" pitchFamily="49" charset="0"/>
              </a:rPr>
              <a:t>    // Request and allocate temporary storage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 </a:t>
            </a:r>
            <a:r>
              <a:rPr lang="en-US" sz="900" dirty="0">
                <a:solidFill>
                  <a:srgbClr val="6F008A"/>
                </a:solidFill>
                <a:latin typeface="Consolas" panose="020B0609020204030204" pitchFamily="49" charset="0"/>
              </a:rPr>
              <a:t>NULL</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size_t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 = 0;</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b="1" dirty="0" err="1">
                <a:solidFill>
                  <a:srgbClr val="C00000"/>
                </a:solidFill>
                <a:latin typeface="Consolas" panose="020B0609020204030204" pitchFamily="49" charset="0"/>
              </a:rPr>
              <a:t>DeviceReduce</a:t>
            </a:r>
            <a:r>
              <a:rPr lang="en-US" sz="900" b="1" dirty="0">
                <a:solidFill>
                  <a:srgbClr val="C00000"/>
                </a:solidFill>
                <a:latin typeface="Consolas" panose="020B0609020204030204" pitchFamily="49" charset="0"/>
              </a:rPr>
              <a:t>::Sum</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g_allocator.DeviceAllocate</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Do the actual reduce operation</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b="1" dirty="0" err="1">
                <a:solidFill>
                  <a:srgbClr val="C00000"/>
                </a:solidFill>
                <a:latin typeface="Consolas" panose="020B0609020204030204" pitchFamily="49" charset="0"/>
              </a:rPr>
              <a:t>DeviceReduce</a:t>
            </a:r>
            <a:r>
              <a:rPr lang="en-US" sz="900" b="1" dirty="0">
                <a:solidFill>
                  <a:srgbClr val="C00000"/>
                </a:solidFill>
                <a:latin typeface="Consolas" panose="020B0609020204030204" pitchFamily="49" charset="0"/>
              </a:rPr>
              <a:t>::Sum</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gpu_sum</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cudaMemcpy</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gpu_sum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1, </a:t>
            </a:r>
            <a:r>
              <a:rPr lang="en-US" sz="900" dirty="0" err="1">
                <a:solidFill>
                  <a:srgbClr val="000000"/>
                </a:solidFill>
                <a:latin typeface="Consolas" panose="020B0609020204030204" pitchFamily="49" charset="0"/>
              </a:rPr>
              <a:t>cudaMemcpyDeviceToHost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Check for correctness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printf(</a:t>
            </a:r>
            <a:r>
              <a:rPr lang="en-US" sz="900" dirty="0">
                <a:solidFill>
                  <a:srgbClr val="A31515"/>
                </a:solidFill>
                <a:latin typeface="Consolas" panose="020B0609020204030204" pitchFamily="49" charset="0"/>
              </a:rPr>
              <a:t>"\</a:t>
            </a:r>
            <a:r>
              <a:rPr lang="en-US" sz="900" dirty="0" err="1">
                <a:solidFill>
                  <a:srgbClr val="A31515"/>
                </a:solidFill>
                <a:latin typeface="Consolas" panose="020B0609020204030204" pitchFamily="49" charset="0"/>
              </a:rPr>
              <a:t>t%s</a:t>
            </a:r>
            <a:r>
              <a:rPr lang="en-US" sz="900" dirty="0">
                <a:solidFill>
                  <a:srgbClr val="A31515"/>
                </a:solidFill>
                <a:latin typeface="Consolas" panose="020B0609020204030204" pitchFamily="49" charset="0"/>
              </a:rPr>
              <a:t>\n"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gpu_sum</a:t>
            </a:r>
            <a:r>
              <a:rPr lang="en-US" sz="900" dirty="0">
                <a:solidFill>
                  <a:srgbClr val="000000"/>
                </a:solidFill>
                <a:latin typeface="Consolas" panose="020B0609020204030204" pitchFamily="49" charset="0"/>
              </a:rPr>
              <a:t> == sum ? </a:t>
            </a:r>
            <a:r>
              <a:rPr lang="en-US" sz="900" dirty="0">
                <a:solidFill>
                  <a:srgbClr val="A31515"/>
                </a:solidFill>
                <a:latin typeface="Consolas" panose="020B0609020204030204" pitchFamily="49" charset="0"/>
              </a:rPr>
              <a:t>"Test passed."</a:t>
            </a:r>
            <a:r>
              <a:rPr lang="en-US" sz="900" dirty="0">
                <a:solidFill>
                  <a:srgbClr val="000000"/>
                </a:solidFill>
                <a:latin typeface="Consolas" panose="020B0609020204030204" pitchFamily="49" charset="0"/>
              </a:rPr>
              <a:t> : </a:t>
            </a:r>
            <a:r>
              <a:rPr lang="en-US" sz="900" dirty="0">
                <a:solidFill>
                  <a:srgbClr val="A31515"/>
                </a:solidFill>
                <a:latin typeface="Consolas" panose="020B0609020204030204" pitchFamily="49" charset="0"/>
              </a:rPr>
              <a:t>"Test </a:t>
            </a:r>
            <a:r>
              <a:rPr lang="en-US" sz="900" dirty="0" err="1">
                <a:solidFill>
                  <a:srgbClr val="A31515"/>
                </a:solidFill>
                <a:latin typeface="Consolas" panose="020B0609020204030204" pitchFamily="49" charset="0"/>
              </a:rPr>
              <a:t>falied</a:t>
            </a:r>
            <a:r>
              <a:rPr lang="en-US" sz="900" dirty="0">
                <a:solidFill>
                  <a:srgbClr val="A31515"/>
                </a:solidFill>
                <a:latin typeface="Consolas" panose="020B0609020204030204" pitchFamily="49" charset="0"/>
              </a:rPr>
              <a:t>."</a:t>
            </a:r>
            <a:r>
              <a:rPr lang="en-US" sz="900" dirty="0">
                <a:solidFill>
                  <a:srgbClr val="000000"/>
                </a:solidFill>
                <a:latin typeface="Consolas" panose="020B0609020204030204" pitchFamily="49" charset="0"/>
              </a:rPr>
              <a:t>));</a:t>
            </a:r>
          </a:p>
          <a:p>
            <a:r>
              <a:rPr lang="pt-BR" sz="900" dirty="0">
                <a:solidFill>
                  <a:srgbClr val="000000"/>
                </a:solidFill>
                <a:latin typeface="Consolas" panose="020B0609020204030204" pitchFamily="49" charset="0"/>
              </a:rPr>
              <a:t>    printf(</a:t>
            </a:r>
            <a:r>
              <a:rPr lang="pt-BR" sz="900" dirty="0">
                <a:solidFill>
                  <a:srgbClr val="A31515"/>
                </a:solidFill>
                <a:latin typeface="Consolas" panose="020B0609020204030204" pitchFamily="49" charset="0"/>
              </a:rPr>
              <a:t>"\tSum is: %d\n"</a:t>
            </a:r>
            <a:r>
              <a:rPr lang="pt-BR" sz="900" dirty="0">
                <a:solidFill>
                  <a:srgbClr val="000000"/>
                </a:solidFill>
                <a:latin typeface="Consolas" panose="020B0609020204030204" pitchFamily="49" charset="0"/>
              </a:rPr>
              <a:t>, gpu_sum);</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Cleanup</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return</a:t>
            </a:r>
            <a:r>
              <a:rPr lang="en-US" sz="900" dirty="0">
                <a:solidFill>
                  <a:srgbClr val="000000"/>
                </a:solidFill>
                <a:latin typeface="Consolas" panose="020B0609020204030204" pitchFamily="49" charset="0"/>
              </a:rPr>
              <a:t> 0;</a:t>
            </a:r>
          </a:p>
          <a:p>
            <a:r>
              <a:rPr lang="en-US"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18305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 departing thoughts</a:t>
            </a:r>
          </a:p>
        </p:txBody>
      </p:sp>
      <p:sp>
        <p:nvSpPr>
          <p:cNvPr id="4" name="Content Placeholder 3"/>
          <p:cNvSpPr>
            <a:spLocks noGrp="1"/>
          </p:cNvSpPr>
          <p:nvPr>
            <p:ph idx="1"/>
          </p:nvPr>
        </p:nvSpPr>
        <p:spPr/>
        <p:txBody>
          <a:bodyPr/>
          <a:lstStyle/>
          <a:p>
            <a:endParaRPr lang="en-US" dirty="0"/>
          </a:p>
          <a:p>
            <a:r>
              <a:rPr lang="en-US" dirty="0"/>
              <a:t>CUB is not the friendliest library to use, and the documentation is </a:t>
            </a:r>
            <a:r>
              <a:rPr lang="en-US" dirty="0" smtClean="0"/>
              <a:t>both dense and limited</a:t>
            </a:r>
            <a:endParaRPr lang="en-US" dirty="0"/>
          </a:p>
          <a:p>
            <a:endParaRPr lang="en-US" dirty="0"/>
          </a:p>
          <a:p>
            <a:endParaRPr lang="en-US" dirty="0"/>
          </a:p>
          <a:p>
            <a:r>
              <a:rPr lang="en-US" dirty="0" smtClean="0"/>
              <a:t>CUB </a:t>
            </a:r>
            <a:r>
              <a:rPr lang="en-US" dirty="0"/>
              <a:t>provides amazing performance</a:t>
            </a:r>
          </a:p>
          <a:p>
            <a:endParaRPr lang="en-US" dirty="0"/>
          </a:p>
          <a:p>
            <a:endParaRPr lang="en-US" dirty="0"/>
          </a:p>
          <a:p>
            <a:r>
              <a:rPr lang="en-US" dirty="0" smtClean="0"/>
              <a:t>Use it </a:t>
            </a:r>
            <a:r>
              <a:rPr lang="en-US" dirty="0"/>
              <a:t>when you start processing big data</a:t>
            </a:r>
          </a:p>
          <a:p>
            <a:pPr lvl="1"/>
            <a:r>
              <a:rPr lang="en-US" dirty="0"/>
              <a:t>It’s worth spending the time to make friends with CUB</a:t>
            </a:r>
          </a:p>
          <a:p>
            <a:pPr lvl="1"/>
            <a:r>
              <a:rPr lang="en-US" dirty="0"/>
              <a:t>We use CUB in the lab</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0093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Multi-core parallel computing with OpenMP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24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Opportunities for Efficiency Gains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18</a:t>
            </a:fld>
            <a:endParaRPr lang="en-US" altLang="en-US"/>
          </a:p>
        </p:txBody>
      </p:sp>
      <p:sp>
        <p:nvSpPr>
          <p:cNvPr id="6" name="Rectangle 5"/>
          <p:cNvSpPr/>
          <p:nvPr/>
        </p:nvSpPr>
        <p:spPr>
          <a:xfrm>
            <a:off x="7315200" y="4525566"/>
            <a:ext cx="2393412" cy="307777"/>
          </a:xfrm>
          <a:prstGeom prst="rect">
            <a:avLst/>
          </a:prstGeom>
        </p:spPr>
        <p:txBody>
          <a:bodyPr wrap="none">
            <a:spAutoFit/>
          </a:bodyPr>
          <a:lstStyle/>
          <a:p>
            <a:pPr defTabSz="457200"/>
            <a:r>
              <a:rPr lang="en-US" sz="1400" dirty="0">
                <a:solidFill>
                  <a:srgbClr val="000000"/>
                </a:solidFill>
                <a:latin typeface="Corbel"/>
              </a:rPr>
              <a:t>We have little to no control </a:t>
            </a:r>
            <a:r>
              <a:rPr lang="en-US" sz="1400" dirty="0">
                <a:solidFill>
                  <a:srgbClr val="000000"/>
                </a:solidFill>
                <a:latin typeface="Corbel"/>
                <a:sym typeface="Symbol" panose="05050102010706020507" pitchFamily="18" charset="2"/>
              </a:rPr>
              <a:t></a:t>
            </a:r>
            <a:endParaRPr lang="en-US" sz="1400" dirty="0">
              <a:solidFill>
                <a:srgbClr val="000000"/>
              </a:solidFill>
              <a:latin typeface="Corbel"/>
            </a:endParaRPr>
          </a:p>
        </p:txBody>
      </p:sp>
      <p:sp>
        <p:nvSpPr>
          <p:cNvPr id="7" name="Rectangle 6"/>
          <p:cNvSpPr/>
          <p:nvPr/>
        </p:nvSpPr>
        <p:spPr>
          <a:xfrm>
            <a:off x="9789979" y="4617006"/>
            <a:ext cx="533400" cy="150911"/>
          </a:xfrm>
          <a:prstGeom prst="rect">
            <a:avLst/>
          </a:prstGeom>
          <a:solidFill>
            <a:srgbClr val="FFC000"/>
          </a:solidFill>
          <a:ln w="19050" cap="flat" cmpd="sng" algn="ctr">
            <a:solidFill>
              <a:srgbClr val="FFC000"/>
            </a:solidFill>
            <a:prstDash val="solid"/>
          </a:ln>
          <a:effectLst/>
        </p:spPr>
        <p:txBody>
          <a:bodyPr rtlCol="0" anchor="ctr"/>
          <a:lstStyle/>
          <a:p>
            <a:pPr algn="ctr" defTabSz="457200">
              <a:defRPr/>
            </a:pPr>
            <a:endParaRPr lang="en-US" kern="0">
              <a:solidFill>
                <a:srgbClr val="FFFFFF"/>
              </a:solidFill>
              <a:latin typeface="Corbel"/>
            </a:endParaRPr>
          </a:p>
        </p:txBody>
      </p:sp>
      <p:sp>
        <p:nvSpPr>
          <p:cNvPr id="8" name="Rectangle 7"/>
          <p:cNvSpPr/>
          <p:nvPr/>
        </p:nvSpPr>
        <p:spPr>
          <a:xfrm>
            <a:off x="7315200" y="4110486"/>
            <a:ext cx="1902893" cy="307777"/>
          </a:xfrm>
          <a:prstGeom prst="rect">
            <a:avLst/>
          </a:prstGeom>
        </p:spPr>
        <p:txBody>
          <a:bodyPr wrap="none">
            <a:spAutoFit/>
          </a:bodyPr>
          <a:lstStyle/>
          <a:p>
            <a:pPr defTabSz="457200"/>
            <a:r>
              <a:rPr lang="en-US" sz="1400" dirty="0">
                <a:solidFill>
                  <a:srgbClr val="000000"/>
                </a:solidFill>
                <a:latin typeface="Corbel"/>
              </a:rPr>
              <a:t>We have full control  </a:t>
            </a:r>
            <a:r>
              <a:rPr lang="en-US" sz="1400" dirty="0">
                <a:solidFill>
                  <a:srgbClr val="000000"/>
                </a:solidFill>
                <a:latin typeface="Corbel"/>
                <a:sym typeface="Symbol" panose="05050102010706020507" pitchFamily="18" charset="2"/>
              </a:rPr>
              <a:t></a:t>
            </a:r>
            <a:endParaRPr lang="en-US" sz="1400" dirty="0">
              <a:solidFill>
                <a:srgbClr val="000000"/>
              </a:solidFill>
              <a:latin typeface="Corbel"/>
            </a:endParaRPr>
          </a:p>
        </p:txBody>
      </p:sp>
      <p:sp>
        <p:nvSpPr>
          <p:cNvPr id="9" name="Rectangle 8"/>
          <p:cNvSpPr/>
          <p:nvPr/>
        </p:nvSpPr>
        <p:spPr>
          <a:xfrm>
            <a:off x="9315320" y="4197163"/>
            <a:ext cx="533400" cy="150911"/>
          </a:xfrm>
          <a:prstGeom prst="rect">
            <a:avLst/>
          </a:prstGeom>
          <a:solidFill>
            <a:srgbClr val="00B050"/>
          </a:solidFill>
          <a:ln w="19050" cap="flat" cmpd="sng" algn="ctr">
            <a:solidFill>
              <a:srgbClr val="00B050"/>
            </a:solidFill>
            <a:prstDash val="solid"/>
          </a:ln>
          <a:effectLst/>
        </p:spPr>
        <p:txBody>
          <a:bodyPr rtlCol="0" anchor="ctr"/>
          <a:lstStyle/>
          <a:p>
            <a:pPr algn="ctr" defTabSz="457200">
              <a:defRPr/>
            </a:pPr>
            <a:endParaRPr lang="en-US" kern="0">
              <a:solidFill>
                <a:srgbClr val="FFFFFF"/>
              </a:solidFill>
              <a:latin typeface="Corbel"/>
            </a:endParaRPr>
          </a:p>
        </p:txBody>
      </p:sp>
      <p:sp>
        <p:nvSpPr>
          <p:cNvPr id="10" name="Flowchart: Process 9"/>
          <p:cNvSpPr/>
          <p:nvPr/>
        </p:nvSpPr>
        <p:spPr>
          <a:xfrm>
            <a:off x="2105603" y="3618537"/>
            <a:ext cx="2191346"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algn="ctr" defTabSz="457200">
              <a:defRPr/>
            </a:pPr>
            <a:r>
              <a:rPr lang="en-US" sz="1200" kern="0" dirty="0">
                <a:solidFill>
                  <a:srgbClr val="FFFFFF"/>
                </a:solidFill>
                <a:latin typeface="Corbel"/>
              </a:rPr>
              <a:t>Superscalar</a:t>
            </a:r>
          </a:p>
        </p:txBody>
      </p:sp>
      <p:sp>
        <p:nvSpPr>
          <p:cNvPr id="11" name="Flowchart: Process 10"/>
          <p:cNvSpPr/>
          <p:nvPr/>
        </p:nvSpPr>
        <p:spPr>
          <a:xfrm>
            <a:off x="4520818" y="3616796"/>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Non-sequence instructions sharing functional units</a:t>
            </a:r>
          </a:p>
        </p:txBody>
      </p:sp>
      <p:sp>
        <p:nvSpPr>
          <p:cNvPr id="12" name="Flowchart: Process 11"/>
          <p:cNvSpPr/>
          <p:nvPr/>
        </p:nvSpPr>
        <p:spPr>
          <a:xfrm>
            <a:off x="4299359" y="3618537"/>
            <a:ext cx="221459" cy="296795"/>
          </a:xfrm>
          <a:prstGeom prst="flowChartProcess">
            <a:avLst/>
          </a:prstGeom>
          <a:solidFill>
            <a:srgbClr val="FFC000"/>
          </a:solidFill>
          <a:ln w="19050" cap="flat" cmpd="sng" algn="ctr">
            <a:solidFill>
              <a:srgbClr val="418AB3">
                <a:shade val="50000"/>
              </a:srgbClr>
            </a:solidFill>
            <a:prstDash val="solid"/>
          </a:ln>
          <a:effectLst/>
        </p:spPr>
        <p:txBody>
          <a:bodyPr rtlCol="0" anchor="ctr"/>
          <a:lstStyle/>
          <a:p>
            <a:pPr algn="ctr" defTabSz="457200">
              <a:defRPr/>
            </a:pPr>
            <a:endParaRPr lang="en-US" sz="1200" kern="0" dirty="0">
              <a:solidFill>
                <a:srgbClr val="FFFFFF"/>
              </a:solidFill>
              <a:latin typeface="Corbel"/>
            </a:endParaRPr>
          </a:p>
        </p:txBody>
      </p:sp>
      <p:sp>
        <p:nvSpPr>
          <p:cNvPr id="13" name="Flowchart: Process 12"/>
          <p:cNvSpPr/>
          <p:nvPr/>
        </p:nvSpPr>
        <p:spPr>
          <a:xfrm>
            <a:off x="2105603" y="3316069"/>
            <a:ext cx="2191346"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algn="ctr" defTabSz="457200">
              <a:defRPr/>
            </a:pPr>
            <a:r>
              <a:rPr lang="en-US" sz="1200" kern="0" dirty="0">
                <a:solidFill>
                  <a:srgbClr val="FFFFFF"/>
                </a:solidFill>
                <a:latin typeface="Corbel"/>
              </a:rPr>
              <a:t>Pipelining</a:t>
            </a:r>
          </a:p>
        </p:txBody>
      </p:sp>
      <p:sp>
        <p:nvSpPr>
          <p:cNvPr id="14" name="Flowchart: Process 13"/>
          <p:cNvSpPr/>
          <p:nvPr/>
        </p:nvSpPr>
        <p:spPr>
          <a:xfrm>
            <a:off x="4520818" y="3316069"/>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Sequence of instruction sharing functional units  </a:t>
            </a:r>
          </a:p>
        </p:txBody>
      </p:sp>
      <p:sp>
        <p:nvSpPr>
          <p:cNvPr id="15" name="Flowchart: Process 14"/>
          <p:cNvSpPr/>
          <p:nvPr/>
        </p:nvSpPr>
        <p:spPr>
          <a:xfrm>
            <a:off x="4299359" y="3316069"/>
            <a:ext cx="221459" cy="296795"/>
          </a:xfrm>
          <a:prstGeom prst="flowChartProcess">
            <a:avLst/>
          </a:prstGeom>
          <a:solidFill>
            <a:srgbClr val="FFC000"/>
          </a:solidFill>
          <a:ln w="19050" cap="flat" cmpd="sng" algn="ctr">
            <a:solidFill>
              <a:srgbClr val="418AB3">
                <a:shade val="50000"/>
              </a:srgbClr>
            </a:solidFill>
            <a:prstDash val="solid"/>
          </a:ln>
          <a:effectLst/>
        </p:spPr>
        <p:txBody>
          <a:bodyPr rtlCol="0" anchor="ctr"/>
          <a:lstStyle/>
          <a:p>
            <a:pPr algn="ctr" defTabSz="457200">
              <a:defRPr/>
            </a:pPr>
            <a:endParaRPr lang="en-US" sz="1200" kern="0" dirty="0">
              <a:solidFill>
                <a:srgbClr val="FFFFFF"/>
              </a:solidFill>
              <a:latin typeface="Corbel"/>
            </a:endParaRPr>
          </a:p>
        </p:txBody>
      </p:sp>
      <p:sp>
        <p:nvSpPr>
          <p:cNvPr id="16" name="Flowchart: Process 15"/>
          <p:cNvSpPr/>
          <p:nvPr/>
        </p:nvSpPr>
        <p:spPr>
          <a:xfrm>
            <a:off x="2105603" y="3011692"/>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algn="ctr" defTabSz="457200">
              <a:defRPr/>
            </a:pPr>
            <a:r>
              <a:rPr lang="en-US" sz="1200" kern="0" dirty="0">
                <a:solidFill>
                  <a:srgbClr val="FFFFFF"/>
                </a:solidFill>
                <a:latin typeface="Corbel"/>
              </a:rPr>
              <a:t>Vectorization</a:t>
            </a:r>
          </a:p>
        </p:txBody>
      </p:sp>
      <p:sp>
        <p:nvSpPr>
          <p:cNvPr id="17" name="Flowchart: Process 16"/>
          <p:cNvSpPr/>
          <p:nvPr/>
        </p:nvSpPr>
        <p:spPr>
          <a:xfrm>
            <a:off x="4520818" y="3010412"/>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Higher operation throughput via special/fat registers</a:t>
            </a:r>
          </a:p>
        </p:txBody>
      </p:sp>
      <p:sp>
        <p:nvSpPr>
          <p:cNvPr id="18" name="Flowchart: Process 17"/>
          <p:cNvSpPr/>
          <p:nvPr/>
        </p:nvSpPr>
        <p:spPr>
          <a:xfrm>
            <a:off x="4299359" y="3011692"/>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algn="ctr" defTabSz="457200">
              <a:defRPr/>
            </a:pPr>
            <a:endParaRPr lang="en-US" sz="1200" kern="0" dirty="0">
              <a:solidFill>
                <a:srgbClr val="FFFFFF"/>
              </a:solidFill>
              <a:latin typeface="Corbel"/>
            </a:endParaRPr>
          </a:p>
        </p:txBody>
      </p:sp>
      <p:sp>
        <p:nvSpPr>
          <p:cNvPr id="19" name="Flowchart: Process 18"/>
          <p:cNvSpPr/>
          <p:nvPr/>
        </p:nvSpPr>
        <p:spPr>
          <a:xfrm>
            <a:off x="2105603" y="2707315"/>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algn="ctr" defTabSz="457200">
              <a:defRPr/>
            </a:pPr>
            <a:r>
              <a:rPr lang="en-US" sz="1200" kern="0" dirty="0">
                <a:solidFill>
                  <a:srgbClr val="FFFFFF"/>
                </a:solidFill>
                <a:latin typeface="Corbel"/>
              </a:rPr>
              <a:t>Multi-Core Processor</a:t>
            </a:r>
          </a:p>
        </p:txBody>
      </p:sp>
      <p:sp>
        <p:nvSpPr>
          <p:cNvPr id="20" name="Flowchart: Process 19"/>
          <p:cNvSpPr/>
          <p:nvPr/>
        </p:nvSpPr>
        <p:spPr>
          <a:xfrm>
            <a:off x="4520818" y="2706035"/>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Communication through shared caches and main mem.</a:t>
            </a:r>
          </a:p>
        </p:txBody>
      </p:sp>
      <p:sp>
        <p:nvSpPr>
          <p:cNvPr id="21" name="Flowchart: Process 20"/>
          <p:cNvSpPr/>
          <p:nvPr/>
        </p:nvSpPr>
        <p:spPr>
          <a:xfrm>
            <a:off x="4299359" y="2707315"/>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algn="ctr" defTabSz="457200">
              <a:defRPr/>
            </a:pPr>
            <a:endParaRPr lang="en-US" sz="1200" kern="0" dirty="0">
              <a:solidFill>
                <a:srgbClr val="FFFFFF"/>
              </a:solidFill>
              <a:latin typeface="Corbel"/>
            </a:endParaRPr>
          </a:p>
        </p:txBody>
      </p:sp>
      <p:sp>
        <p:nvSpPr>
          <p:cNvPr id="22" name="Flowchart: Process 21"/>
          <p:cNvSpPr/>
          <p:nvPr/>
        </p:nvSpPr>
        <p:spPr>
          <a:xfrm>
            <a:off x="2105603" y="2409240"/>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algn="ctr" defTabSz="457200">
              <a:defRPr/>
            </a:pPr>
            <a:r>
              <a:rPr lang="en-US" sz="1200" kern="0" dirty="0">
                <a:solidFill>
                  <a:srgbClr val="FFFFFF"/>
                </a:solidFill>
                <a:latin typeface="Corbel"/>
              </a:rPr>
              <a:t>Acceleration (GPU/Phi)</a:t>
            </a:r>
          </a:p>
        </p:txBody>
      </p:sp>
      <p:sp>
        <p:nvSpPr>
          <p:cNvPr id="23" name="Flowchart: Process 22"/>
          <p:cNvSpPr/>
          <p:nvPr/>
        </p:nvSpPr>
        <p:spPr>
          <a:xfrm>
            <a:off x="4520818" y="2407960"/>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Compute devices accelerating parallel computation on one node</a:t>
            </a:r>
          </a:p>
        </p:txBody>
      </p:sp>
      <p:sp>
        <p:nvSpPr>
          <p:cNvPr id="24" name="Flowchart: Process 23"/>
          <p:cNvSpPr/>
          <p:nvPr/>
        </p:nvSpPr>
        <p:spPr>
          <a:xfrm>
            <a:off x="4299359" y="2409240"/>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algn="ctr" defTabSz="457200">
              <a:defRPr/>
            </a:pPr>
            <a:endParaRPr lang="en-US" sz="1200" kern="0" dirty="0">
              <a:solidFill>
                <a:srgbClr val="FFFFFF"/>
              </a:solidFill>
              <a:latin typeface="Corbel"/>
            </a:endParaRPr>
          </a:p>
        </p:txBody>
      </p:sp>
      <p:sp>
        <p:nvSpPr>
          <p:cNvPr id="25" name="Flowchart: Process 24"/>
          <p:cNvSpPr/>
          <p:nvPr/>
        </p:nvSpPr>
        <p:spPr>
          <a:xfrm>
            <a:off x="2105603" y="2103951"/>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algn="ctr" defTabSz="457200">
              <a:defRPr/>
            </a:pPr>
            <a:r>
              <a:rPr lang="en-US" sz="1200" kern="0" dirty="0">
                <a:solidFill>
                  <a:srgbClr val="FFFFFF"/>
                </a:solidFill>
                <a:latin typeface="Corbel"/>
              </a:rPr>
              <a:t>Multi-Socket Node</a:t>
            </a:r>
          </a:p>
        </p:txBody>
      </p:sp>
      <p:sp>
        <p:nvSpPr>
          <p:cNvPr id="26" name="Flowchart: Process 25"/>
          <p:cNvSpPr/>
          <p:nvPr/>
        </p:nvSpPr>
        <p:spPr>
          <a:xfrm>
            <a:off x="4520818" y="2103951"/>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Group of CPUs on the same node, talk through main mem.</a:t>
            </a:r>
          </a:p>
        </p:txBody>
      </p:sp>
      <p:sp>
        <p:nvSpPr>
          <p:cNvPr id="27" name="Flowchart: Process 26"/>
          <p:cNvSpPr/>
          <p:nvPr/>
        </p:nvSpPr>
        <p:spPr>
          <a:xfrm>
            <a:off x="4299359" y="2105231"/>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algn="ctr" defTabSz="457200">
              <a:defRPr/>
            </a:pPr>
            <a:endParaRPr lang="en-US" sz="1200" kern="0" dirty="0">
              <a:solidFill>
                <a:srgbClr val="FFFFFF"/>
              </a:solidFill>
              <a:latin typeface="Corbel"/>
            </a:endParaRPr>
          </a:p>
        </p:txBody>
      </p:sp>
      <p:sp>
        <p:nvSpPr>
          <p:cNvPr id="28" name="Flowchart: Process 27"/>
          <p:cNvSpPr/>
          <p:nvPr/>
        </p:nvSpPr>
        <p:spPr>
          <a:xfrm>
            <a:off x="2105602" y="1798796"/>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algn="ctr" defTabSz="457200">
              <a:defRPr/>
            </a:pPr>
            <a:r>
              <a:rPr lang="en-US" sz="1200" kern="0" dirty="0">
                <a:solidFill>
                  <a:srgbClr val="FFFFFF"/>
                </a:solidFill>
                <a:latin typeface="Corbel"/>
              </a:rPr>
              <a:t>Cluster (distributed mem.)</a:t>
            </a:r>
          </a:p>
        </p:txBody>
      </p:sp>
      <p:sp>
        <p:nvSpPr>
          <p:cNvPr id="29" name="Flowchart: Process 28"/>
          <p:cNvSpPr/>
          <p:nvPr/>
        </p:nvSpPr>
        <p:spPr>
          <a:xfrm>
            <a:off x="4520818" y="1797516"/>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Group of nodes communicate through fast interconnect</a:t>
            </a:r>
          </a:p>
        </p:txBody>
      </p:sp>
      <p:sp>
        <p:nvSpPr>
          <p:cNvPr id="30" name="Flowchart: Process 29"/>
          <p:cNvSpPr/>
          <p:nvPr/>
        </p:nvSpPr>
        <p:spPr>
          <a:xfrm>
            <a:off x="4299359" y="1798796"/>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algn="ctr" defTabSz="457200">
              <a:defRPr/>
            </a:pPr>
            <a:endParaRPr lang="en-US" sz="1200" kern="0" dirty="0">
              <a:solidFill>
                <a:srgbClr val="FFFFFF"/>
              </a:solidFill>
              <a:latin typeface="Corbel"/>
            </a:endParaRPr>
          </a:p>
        </p:txBody>
      </p:sp>
      <p:grpSp>
        <p:nvGrpSpPr>
          <p:cNvPr id="45" name="Group 44"/>
          <p:cNvGrpSpPr/>
          <p:nvPr/>
        </p:nvGrpSpPr>
        <p:grpSpPr>
          <a:xfrm>
            <a:off x="8784166" y="1797516"/>
            <a:ext cx="2595035" cy="2117815"/>
            <a:chOff x="6833989" y="2227101"/>
            <a:chExt cx="2278261" cy="2117815"/>
          </a:xfrm>
        </p:grpSpPr>
        <p:sp>
          <p:nvSpPr>
            <p:cNvPr id="38" name="Flowchart: Process 37"/>
            <p:cNvSpPr/>
            <p:nvPr/>
          </p:nvSpPr>
          <p:spPr>
            <a:xfrm>
              <a:off x="6833990" y="2227101"/>
              <a:ext cx="2278260"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MPI, Charm++, Chapel</a:t>
              </a:r>
            </a:p>
          </p:txBody>
        </p:sp>
        <p:sp>
          <p:nvSpPr>
            <p:cNvPr id="39" name="Flowchart: Process 38"/>
            <p:cNvSpPr/>
            <p:nvPr/>
          </p:nvSpPr>
          <p:spPr>
            <a:xfrm>
              <a:off x="6833989" y="2533168"/>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algn="ctr" defTabSz="457200">
                <a:defRPr/>
              </a:pPr>
              <a:r>
                <a:rPr lang="en-US" sz="1200" kern="0" dirty="0" err="1">
                  <a:solidFill>
                    <a:srgbClr val="FFFFFF"/>
                  </a:solidFill>
                  <a:latin typeface="Corbel"/>
                </a:rPr>
                <a:t>OpenACC</a:t>
              </a:r>
              <a:r>
                <a:rPr lang="en-US" sz="1200" kern="0" dirty="0">
                  <a:solidFill>
                    <a:srgbClr val="FFFFFF"/>
                  </a:solidFill>
                  <a:latin typeface="Corbel"/>
                </a:rPr>
                <a:t>, OpenMP, MPI</a:t>
              </a:r>
            </a:p>
          </p:txBody>
        </p:sp>
        <p:sp>
          <p:nvSpPr>
            <p:cNvPr id="40" name="Flowchart: Process 39"/>
            <p:cNvSpPr/>
            <p:nvPr/>
          </p:nvSpPr>
          <p:spPr>
            <a:xfrm>
              <a:off x="6833990" y="2839470"/>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CUDA, </a:t>
              </a:r>
              <a:r>
                <a:rPr lang="en-US" sz="1200" kern="0" dirty="0" err="1">
                  <a:solidFill>
                    <a:srgbClr val="FFFFFF"/>
                  </a:solidFill>
                  <a:latin typeface="Corbel"/>
                </a:rPr>
                <a:t>OpenCL</a:t>
              </a:r>
              <a:r>
                <a:rPr lang="en-US" sz="1200" kern="0" dirty="0">
                  <a:solidFill>
                    <a:srgbClr val="FFFFFF"/>
                  </a:solidFill>
                  <a:latin typeface="Corbel"/>
                </a:rPr>
                <a:t>, OpenMP, </a:t>
              </a:r>
              <a:r>
                <a:rPr lang="en-US" sz="1200" kern="0" dirty="0" err="1">
                  <a:solidFill>
                    <a:srgbClr val="FFFFFF"/>
                  </a:solidFill>
                  <a:latin typeface="Corbel"/>
                </a:rPr>
                <a:t>OpenACC</a:t>
              </a:r>
              <a:endParaRPr lang="en-US" sz="1200" kern="0" dirty="0">
                <a:solidFill>
                  <a:srgbClr val="FFFFFF"/>
                </a:solidFill>
                <a:latin typeface="Corbel"/>
              </a:endParaRPr>
            </a:p>
          </p:txBody>
        </p:sp>
        <p:sp>
          <p:nvSpPr>
            <p:cNvPr id="41" name="Flowchart: Process 40"/>
            <p:cNvSpPr/>
            <p:nvPr/>
          </p:nvSpPr>
          <p:spPr>
            <a:xfrm>
              <a:off x="6833990" y="3143132"/>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OpenMP, TBB, </a:t>
              </a:r>
              <a:r>
                <a:rPr lang="en-US" sz="1200" kern="0" dirty="0" err="1">
                  <a:solidFill>
                    <a:srgbClr val="FFFFFF"/>
                  </a:solidFill>
                  <a:latin typeface="Corbel"/>
                </a:rPr>
                <a:t>pthreads</a:t>
              </a:r>
              <a:r>
                <a:rPr lang="en-US" sz="1200" kern="0" dirty="0">
                  <a:solidFill>
                    <a:srgbClr val="FFFFFF"/>
                  </a:solidFill>
                  <a:latin typeface="Corbel"/>
                </a:rPr>
                <a:t>, </a:t>
              </a:r>
              <a:r>
                <a:rPr lang="en-US" sz="1200" kern="0" dirty="0" err="1">
                  <a:solidFill>
                    <a:srgbClr val="FFFFFF"/>
                  </a:solidFill>
                  <a:latin typeface="Corbel"/>
                </a:rPr>
                <a:t>OpenACC</a:t>
              </a:r>
              <a:endParaRPr lang="en-US" sz="1200" kern="0" dirty="0">
                <a:solidFill>
                  <a:srgbClr val="FFFFFF"/>
                </a:solidFill>
                <a:latin typeface="Corbel"/>
              </a:endParaRPr>
            </a:p>
          </p:txBody>
        </p:sp>
        <p:sp>
          <p:nvSpPr>
            <p:cNvPr id="42" name="Flowchart: Process 41"/>
            <p:cNvSpPr/>
            <p:nvPr/>
          </p:nvSpPr>
          <p:spPr>
            <a:xfrm>
              <a:off x="6833990" y="3439997"/>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AVX, SSE, OpenMP</a:t>
              </a:r>
            </a:p>
          </p:txBody>
        </p:sp>
        <p:sp>
          <p:nvSpPr>
            <p:cNvPr id="43" name="Flowchart: Process 42"/>
            <p:cNvSpPr/>
            <p:nvPr/>
          </p:nvSpPr>
          <p:spPr>
            <a:xfrm>
              <a:off x="6833990" y="3738906"/>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Assembly</a:t>
              </a:r>
            </a:p>
          </p:txBody>
        </p:sp>
        <p:sp>
          <p:nvSpPr>
            <p:cNvPr id="44" name="Flowchart: Process 43"/>
            <p:cNvSpPr/>
            <p:nvPr/>
          </p:nvSpPr>
          <p:spPr>
            <a:xfrm>
              <a:off x="6833989" y="4048121"/>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algn="ctr" defTabSz="457200">
                <a:defRPr/>
              </a:pPr>
              <a:r>
                <a:rPr lang="en-US" sz="1200" kern="0" dirty="0">
                  <a:solidFill>
                    <a:srgbClr val="FFFFFF"/>
                  </a:solidFill>
                  <a:latin typeface="Corbel"/>
                </a:rPr>
                <a:t>Assembly</a:t>
              </a:r>
            </a:p>
          </p:txBody>
        </p:sp>
      </p:grpSp>
      <p:sp>
        <p:nvSpPr>
          <p:cNvPr id="3" name="Rectangle 2"/>
          <p:cNvSpPr/>
          <p:nvPr/>
        </p:nvSpPr>
        <p:spPr>
          <a:xfrm>
            <a:off x="2759088" y="5280673"/>
            <a:ext cx="7089633" cy="1354217"/>
          </a:xfrm>
          <a:prstGeom prst="rect">
            <a:avLst/>
          </a:prstGeom>
        </p:spPr>
        <p:txBody>
          <a:bodyPr wrap="none">
            <a:spAutoFit/>
          </a:bodyPr>
          <a:lstStyle/>
          <a:p>
            <a:pPr marL="285750" indent="-285750">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Any pipeline issues that we can address?</a:t>
            </a:r>
          </a:p>
          <a:p>
            <a:pPr marL="285750" indent="-285750">
              <a:buFont typeface="Courier New" panose="02070309020205020404" pitchFamily="49" charset="0"/>
              <a:buChar char="o"/>
            </a:pPr>
            <a:r>
              <a:rPr lang="en-US" sz="1600" dirty="0">
                <a:latin typeface="Calibri" panose="020F0502020204030204" pitchFamily="34" charset="0"/>
                <a:cs typeface="Calibri" panose="020F0502020204030204" pitchFamily="34" charset="0"/>
              </a:rPr>
              <a:t>Do the threads work together harmoniously? Any NUMA issues to be aware of?</a:t>
            </a:r>
          </a:p>
          <a:p>
            <a:pPr marL="285750" indent="-285750">
              <a:buFont typeface="Courier New" panose="02070309020205020404" pitchFamily="49" charset="0"/>
              <a:buChar char="o"/>
            </a:pPr>
            <a:r>
              <a:rPr lang="en-US" sz="1600" dirty="0">
                <a:latin typeface="Calibri" panose="020F0502020204030204" pitchFamily="34" charset="0"/>
                <a:cs typeface="Calibri" panose="020F0502020204030204" pitchFamily="34" charset="0"/>
              </a:rPr>
              <a:t>Hitting the cache? </a:t>
            </a:r>
          </a:p>
          <a:p>
            <a:pPr marL="285750" indent="-285750">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Any opportunities for SIMD? Use GPU or AVX?</a:t>
            </a:r>
          </a:p>
          <a:p>
            <a:pPr marL="285750" indent="-285750">
              <a:buFont typeface="Courier New" panose="02070309020205020404" pitchFamily="49" charset="0"/>
              <a:buChar char="o"/>
            </a:pPr>
            <a:r>
              <a:rPr lang="en-US" sz="1600" dirty="0">
                <a:latin typeface="Calibri" panose="020F0502020204030204" pitchFamily="34" charset="0"/>
                <a:cs typeface="Calibri" panose="020F0502020204030204" pitchFamily="34" charset="0"/>
              </a:rPr>
              <a:t>Communication/synchronization reduced as much as possible?</a:t>
            </a:r>
          </a:p>
        </p:txBody>
      </p:sp>
    </p:spTree>
    <p:extLst>
      <p:ext uri="{BB962C8B-B14F-4D97-AF65-F5344CB8AC3E}">
        <p14:creationId xmlns:p14="http://schemas.microsoft.com/office/powerpoint/2010/main" val="2561782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771900"/>
            <a:ext cx="9931400" cy="1249965"/>
          </a:xfrm>
          <a:solidFill>
            <a:srgbClr val="1F4E79"/>
          </a:solidFill>
        </p:spPr>
        <p:txBody>
          <a:bodyPr>
            <a:normAutofit/>
          </a:bodyPr>
          <a:lstStyle/>
          <a:p>
            <a:r>
              <a:rPr lang="en-US" dirty="0"/>
              <a:t>OpenMP: </a:t>
            </a:r>
            <a:br>
              <a:rPr lang="en-US" dirty="0"/>
            </a:br>
            <a:r>
              <a:rPr lang="en-US" dirty="0"/>
              <a:t>Step #1 – Know your hardware</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19</a:t>
            </a:fld>
            <a:endParaRPr lang="en-US" altLang="en-US"/>
          </a:p>
        </p:txBody>
      </p:sp>
    </p:spTree>
    <p:extLst>
      <p:ext uri="{BB962C8B-B14F-4D97-AF65-F5344CB8AC3E}">
        <p14:creationId xmlns:p14="http://schemas.microsoft.com/office/powerpoint/2010/main" val="1160067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Quote </a:t>
            </a:r>
            <a:r>
              <a:rPr lang="en-US" dirty="0"/>
              <a:t>of the day</a:t>
            </a:r>
          </a:p>
        </p:txBody>
      </p:sp>
      <p:sp>
        <p:nvSpPr>
          <p:cNvPr id="3" name="Content Placeholder 2"/>
          <p:cNvSpPr>
            <a:spLocks noGrp="1"/>
          </p:cNvSpPr>
          <p:nvPr>
            <p:ph idx="1"/>
          </p:nvPr>
        </p:nvSpPr>
        <p:spPr>
          <a:xfrm>
            <a:off x="687351" y="3381947"/>
            <a:ext cx="10817298" cy="681134"/>
          </a:xfrm>
        </p:spPr>
        <p:txBody>
          <a:bodyPr>
            <a:normAutofit fontScale="92500" lnSpcReduction="10000"/>
          </a:bodyPr>
          <a:lstStyle/>
          <a:p>
            <a:pPr marL="0" indent="0" algn="r">
              <a:buNone/>
            </a:pPr>
            <a:r>
              <a:rPr lang="en-US" dirty="0"/>
              <a:t>“The hardest thing of all is to find a black cat in a dark room, especially if there is no cat.”</a:t>
            </a:r>
          </a:p>
          <a:p>
            <a:pPr marL="0" indent="0" algn="r">
              <a:buNone/>
            </a:pPr>
            <a:r>
              <a:rPr lang="en-US" sz="1300" dirty="0"/>
              <a:t>-- Confucius, Chinese philosopher and politician </a:t>
            </a:r>
            <a:r>
              <a:rPr lang="en-US" sz="1300" dirty="0" smtClean="0"/>
              <a:t>[551 </a:t>
            </a:r>
            <a:r>
              <a:rPr lang="en-US" sz="1300" dirty="0"/>
              <a:t>– 479 BC]</a:t>
            </a:r>
          </a:p>
          <a:p>
            <a:pPr marL="0" indent="0" algn="r">
              <a:buNone/>
            </a:pPr>
            <a:endParaRPr lang="en-US" sz="1300" dirty="0"/>
          </a:p>
          <a:p>
            <a:pPr algn="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299757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Feature Length on a Chip: Moore’s Law at Work</a:t>
            </a:r>
          </a:p>
        </p:txBody>
      </p:sp>
      <p:sp>
        <p:nvSpPr>
          <p:cNvPr id="3" name="Content Placeholder 2"/>
          <p:cNvSpPr>
            <a:spLocks noGrp="1"/>
          </p:cNvSpPr>
          <p:nvPr>
            <p:ph idx="1"/>
          </p:nvPr>
        </p:nvSpPr>
        <p:spPr>
          <a:xfrm>
            <a:off x="554566" y="1934104"/>
            <a:ext cx="8229600" cy="4411662"/>
          </a:xfrm>
        </p:spPr>
        <p:txBody>
          <a:bodyPr>
            <a:normAutofit/>
          </a:bodyPr>
          <a:lstStyle/>
          <a:p>
            <a:endParaRPr lang="en-US" sz="2000" dirty="0"/>
          </a:p>
          <a:p>
            <a:r>
              <a:rPr lang="en-US" sz="2000" dirty="0"/>
              <a:t>2013 – 22 nm</a:t>
            </a:r>
          </a:p>
          <a:p>
            <a:r>
              <a:rPr lang="en-US" sz="2000" dirty="0"/>
              <a:t>2015 – 14 nm</a:t>
            </a:r>
          </a:p>
          <a:p>
            <a:r>
              <a:rPr lang="en-US" sz="2000" dirty="0"/>
              <a:t>2017 – 10 nm</a:t>
            </a:r>
          </a:p>
          <a:p>
            <a:r>
              <a:rPr lang="en-US" sz="2000" dirty="0"/>
              <a:t>2019 – 7 nm</a:t>
            </a:r>
          </a:p>
          <a:p>
            <a:r>
              <a:rPr lang="en-US" sz="2000" dirty="0"/>
              <a:t>2021 – 5 nm</a:t>
            </a:r>
          </a:p>
          <a:p>
            <a:r>
              <a:rPr lang="en-US" sz="2000" dirty="0"/>
              <a:t>2023 – 3 nm (Samsung?)</a:t>
            </a:r>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827713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endParaRPr lang="en-US" dirty="0"/>
              </a:p>
              <a:p>
                <a:r>
                  <a:rPr lang="en-US" dirty="0"/>
                  <a:t>One can take this in two directions</a:t>
                </a:r>
              </a:p>
              <a:p>
                <a:endParaRPr lang="en-US" dirty="0"/>
              </a:p>
              <a:p>
                <a:pPr lvl="1"/>
                <a:r>
                  <a:rPr lang="en-US" dirty="0"/>
                  <a:t>Keep the number of transistors constant on a chip, but decrease its size (by a factor of </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e>
                    </m:rad>
                  </m:oMath>
                </a14:m>
                <a:r>
                  <a:rPr lang="en-US" dirty="0"/>
                  <a:t>), or</a:t>
                </a:r>
              </a:p>
              <a:p>
                <a:pPr lvl="1"/>
                <a:endParaRPr lang="en-US" dirty="0"/>
              </a:p>
              <a:p>
                <a:pPr lvl="1"/>
                <a:endParaRPr lang="en-US" dirty="0"/>
              </a:p>
              <a:p>
                <a:pPr lvl="1"/>
                <a:r>
                  <a:rPr lang="en-US" dirty="0"/>
                  <a:t>Keep size constant, but increase computational power and/or smarts of the chip by adding more transistors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3" r="-35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42017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Keeping the Transistor Count Constant</a:t>
            </a:r>
          </a:p>
        </p:txBody>
      </p:sp>
      <p:sp>
        <p:nvSpPr>
          <p:cNvPr id="3" name="Content Placeholder 2"/>
          <p:cNvSpPr>
            <a:spLocks noGrp="1"/>
          </p:cNvSpPr>
          <p:nvPr>
            <p:ph idx="1"/>
          </p:nvPr>
        </p:nvSpPr>
        <p:spPr/>
        <p:txBody>
          <a:bodyPr/>
          <a:lstStyle/>
          <a:p>
            <a:endParaRPr lang="en-US" sz="2000" dirty="0"/>
          </a:p>
          <a:p>
            <a:r>
              <a:rPr lang="en-US" sz="2000" dirty="0"/>
              <a:t>A 12 cores chip, which was top of line in 2013, how much space will it take in the future?</a:t>
            </a:r>
          </a:p>
          <a:p>
            <a:endParaRPr lang="en-US" sz="1600" dirty="0"/>
          </a:p>
          <a:p>
            <a:endParaRPr lang="en-US" sz="1600" dirty="0"/>
          </a:p>
          <a:p>
            <a:r>
              <a:rPr lang="en-US" sz="2000" dirty="0"/>
              <a:t>Back of the envelope numbers</a:t>
            </a:r>
            <a:endParaRPr lang="en-US" sz="1600" dirty="0"/>
          </a:p>
          <a:p>
            <a:pPr lvl="1"/>
            <a:r>
              <a:rPr lang="en-US" sz="1800" dirty="0"/>
              <a:t>Size of chip – assume a square of length “L” </a:t>
            </a:r>
          </a:p>
          <a:p>
            <a:pPr lvl="2"/>
            <a:r>
              <a:rPr lang="en-US" sz="1600" dirty="0"/>
              <a:t>2013: L about 20 mm</a:t>
            </a:r>
          </a:p>
          <a:p>
            <a:pPr lvl="2"/>
            <a:r>
              <a:rPr lang="en-US" sz="1600" dirty="0"/>
              <a:t>2015: L ≈ 14 mm</a:t>
            </a:r>
          </a:p>
          <a:p>
            <a:pPr lvl="2"/>
            <a:r>
              <a:rPr lang="en-US" sz="1600" dirty="0"/>
              <a:t>2017: L ≈ 10 mm</a:t>
            </a:r>
          </a:p>
          <a:p>
            <a:pPr lvl="2"/>
            <a:r>
              <a:rPr lang="en-US" sz="1600" dirty="0"/>
              <a:t>2019: L ≈ 7 mm</a:t>
            </a:r>
          </a:p>
          <a:p>
            <a:pPr lvl="2"/>
            <a:r>
              <a:rPr lang="en-US" sz="1600" dirty="0"/>
              <a:t>2021: L ≈ 5 mm </a:t>
            </a:r>
            <a:r>
              <a:rPr lang="en-US" sz="1600" dirty="0">
                <a:latin typeface="Times New Roman" panose="02020603050405020304" pitchFamily="18" charset="0"/>
                <a:cs typeface="Times New Roman" panose="02020603050405020304" pitchFamily="18" charset="0"/>
              </a:rPr>
              <a:t>→</a:t>
            </a:r>
            <a:r>
              <a:rPr lang="en-US" sz="1600" dirty="0"/>
              <a:t> a fifth of an inch fits on your phone</a:t>
            </a:r>
          </a:p>
          <a:p>
            <a:pPr lvl="1"/>
            <a:endParaRPr lang="en-US" sz="1400" dirty="0"/>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87097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Keeping the Area Constant</a:t>
            </a:r>
            <a:endParaRPr lang="en-US" sz="1800" dirty="0">
              <a:solidFill>
                <a:srgbClr val="CC0000"/>
              </a:solidFill>
            </a:endParaRPr>
          </a:p>
        </p:txBody>
      </p:sp>
      <p:sp>
        <p:nvSpPr>
          <p:cNvPr id="3" name="Content Placeholder 2"/>
          <p:cNvSpPr>
            <a:spLocks noGrp="1"/>
          </p:cNvSpPr>
          <p:nvPr>
            <p:ph idx="1"/>
          </p:nvPr>
        </p:nvSpPr>
        <p:spPr/>
        <p:txBody>
          <a:bodyPr>
            <a:noAutofit/>
          </a:bodyPr>
          <a:lstStyle/>
          <a:p>
            <a:endParaRPr lang="en-US" sz="2200" dirty="0"/>
          </a:p>
          <a:p>
            <a:r>
              <a:rPr lang="en-US" sz="2200" dirty="0"/>
              <a:t>October 2015: </a:t>
            </a:r>
          </a:p>
          <a:p>
            <a:pPr lvl="1"/>
            <a:r>
              <a:rPr lang="en-US" sz="1800" dirty="0"/>
              <a:t>Intel Xeon w/ 18 cores – 5.7 billion transistors (E7-8890 v3, $7200)</a:t>
            </a:r>
          </a:p>
          <a:p>
            <a:endParaRPr lang="en-US" sz="2200" dirty="0"/>
          </a:p>
          <a:p>
            <a:endParaRPr lang="en-US" sz="2200" dirty="0"/>
          </a:p>
          <a:p>
            <a:r>
              <a:rPr lang="en-US" sz="2200" dirty="0"/>
              <a:t>June 2017: </a:t>
            </a:r>
          </a:p>
          <a:p>
            <a:pPr lvl="1"/>
            <a:r>
              <a:rPr lang="en-US" sz="1800" dirty="0"/>
              <a:t>AMD EPYC – 32 cores, 19.2 billion transistors (EPYC 7601, $4,200)</a:t>
            </a:r>
          </a:p>
          <a:p>
            <a:endParaRPr lang="en-US" sz="2200" dirty="0"/>
          </a:p>
          <a:p>
            <a:endParaRPr lang="en-US" sz="2200" dirty="0"/>
          </a:p>
          <a:p>
            <a:r>
              <a:rPr lang="en-US" sz="2200" dirty="0"/>
              <a:t>February 2020: </a:t>
            </a:r>
          </a:p>
          <a:p>
            <a:pPr lvl="1"/>
            <a:r>
              <a:rPr lang="en-US" sz="1800" dirty="0"/>
              <a:t>AMD Ryzen™ </a:t>
            </a:r>
            <a:r>
              <a:rPr lang="en-US" sz="1800" dirty="0" err="1"/>
              <a:t>Threadripper</a:t>
            </a:r>
            <a:r>
              <a:rPr lang="en-US" sz="1800" dirty="0"/>
              <a:t>™ 3990X – 64 cores, 39.54 billion transistors, 288MB of cache, </a:t>
            </a:r>
            <a:r>
              <a:rPr lang="en-US" sz="1800" dirty="0" smtClean="0"/>
              <a:t>7nm, $3990</a:t>
            </a:r>
            <a:endParaRPr lang="en-US" sz="1400" dirty="0"/>
          </a:p>
        </p:txBody>
      </p:sp>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773130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Illustrating Hardware, OpenMP</a:t>
            </a:r>
          </a:p>
        </p:txBody>
      </p:sp>
      <p:sp>
        <p:nvSpPr>
          <p:cNvPr id="3" name="Content Placeholder 2"/>
          <p:cNvSpPr>
            <a:spLocks noGrp="1"/>
          </p:cNvSpPr>
          <p:nvPr>
            <p:ph idx="1"/>
          </p:nvPr>
        </p:nvSpPr>
        <p:spPr/>
        <p:txBody>
          <a:bodyPr/>
          <a:lstStyle/>
          <a:p>
            <a:pPr marL="344487" lvl="1" indent="0">
              <a:buNone/>
            </a:pPr>
            <a:endParaRPr lang="en-US" sz="1600" dirty="0"/>
          </a:p>
          <a:p>
            <a:r>
              <a:rPr lang="en-US" sz="2000" dirty="0"/>
              <a:t>Intel Haswell</a:t>
            </a:r>
          </a:p>
          <a:p>
            <a:pPr lvl="1"/>
            <a:r>
              <a:rPr lang="en-US" sz="1800" dirty="0"/>
              <a:t>Released in June 2013</a:t>
            </a:r>
          </a:p>
          <a:p>
            <a:pPr lvl="1"/>
            <a:r>
              <a:rPr lang="en-US" sz="1800" dirty="0"/>
              <a:t>22 nm technology</a:t>
            </a:r>
          </a:p>
          <a:p>
            <a:pPr lvl="1"/>
            <a:r>
              <a:rPr lang="en-US" sz="1800" dirty="0"/>
              <a:t>Transistor budget: 1.4 billions</a:t>
            </a:r>
          </a:p>
          <a:p>
            <a:pPr lvl="2"/>
            <a:r>
              <a:rPr lang="en-US" sz="1600" dirty="0"/>
              <a:t>Tri-gate, 3D transistors</a:t>
            </a:r>
          </a:p>
          <a:p>
            <a:pPr lvl="1"/>
            <a:r>
              <a:rPr lang="en-US" sz="1800" dirty="0"/>
              <a:t>Typically comes in four cores </a:t>
            </a:r>
          </a:p>
          <a:p>
            <a:pPr lvl="1"/>
            <a:r>
              <a:rPr lang="en-US" sz="1800" dirty="0"/>
              <a:t>Has an integrated GPU</a:t>
            </a:r>
          </a:p>
          <a:p>
            <a:pPr lvl="1"/>
            <a:r>
              <a:rPr lang="en-US" sz="1800" dirty="0"/>
              <a:t>Deep pipeline – 16 stages</a:t>
            </a:r>
          </a:p>
          <a:p>
            <a:pPr lvl="1"/>
            <a:r>
              <a:rPr lang="en-US" sz="1800" dirty="0"/>
              <a:t>Sophisticated infrastructure for ILP acceleration</a:t>
            </a:r>
          </a:p>
          <a:p>
            <a:pPr lvl="1"/>
            <a:r>
              <a:rPr lang="en-US" sz="1800" dirty="0"/>
              <a:t>Superscalar</a:t>
            </a:r>
          </a:p>
          <a:p>
            <a:pPr lvl="1"/>
            <a:r>
              <a:rPr lang="en-US" sz="1800" dirty="0"/>
              <a:t>Supports HTT</a:t>
            </a:r>
          </a:p>
          <a:p>
            <a:pPr lvl="2"/>
            <a:endParaRPr lang="en-US" sz="15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24</a:t>
            </a:fld>
            <a:endParaRPr lang="en-US" altLang="en-US"/>
          </a:p>
        </p:txBody>
      </p:sp>
      <p:sp>
        <p:nvSpPr>
          <p:cNvPr id="5" name="Rectangle 4"/>
          <p:cNvSpPr/>
          <p:nvPr/>
        </p:nvSpPr>
        <p:spPr>
          <a:xfrm>
            <a:off x="0" y="6625624"/>
            <a:ext cx="3352800" cy="215444"/>
          </a:xfrm>
          <a:prstGeom prst="rect">
            <a:avLst/>
          </a:prstGeom>
        </p:spPr>
        <p:txBody>
          <a:bodyPr wrap="square">
            <a:spAutoFit/>
          </a:bodyPr>
          <a:lstStyle/>
          <a:p>
            <a:r>
              <a:rPr lang="en-US" sz="800" dirty="0">
                <a:latin typeface="+mj-lt"/>
              </a:rPr>
              <a:t>Good source of information for these slides: </a:t>
            </a:r>
            <a:r>
              <a:rPr lang="en-US" sz="800" dirty="0">
                <a:latin typeface="+mj-lt"/>
                <a:hlinkClick r:id="rId2"/>
              </a:rPr>
              <a:t>http://www.realworldtech.com/</a:t>
            </a:r>
            <a:r>
              <a:rPr lang="en-US" sz="800" dirty="0">
                <a:latin typeface="+mj-lt"/>
              </a:rPr>
              <a:t> </a:t>
            </a:r>
          </a:p>
        </p:txBody>
      </p:sp>
    </p:spTree>
    <p:extLst>
      <p:ext uri="{BB962C8B-B14F-4D97-AF65-F5344CB8AC3E}">
        <p14:creationId xmlns:p14="http://schemas.microsoft.com/office/powerpoint/2010/main" val="819344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Schematic, Haswell</a:t>
            </a:r>
            <a:endParaRPr lang="en-US" sz="2400" dirty="0"/>
          </a:p>
        </p:txBody>
      </p:sp>
      <p:sp>
        <p:nvSpPr>
          <p:cNvPr id="8" name="Slide Number Placeholder 7"/>
          <p:cNvSpPr>
            <a:spLocks noGrp="1"/>
          </p:cNvSpPr>
          <p:nvPr>
            <p:ph type="sldNum" sz="quarter" idx="12"/>
          </p:nvPr>
        </p:nvSpPr>
        <p:spPr/>
        <p:txBody>
          <a:bodyPr/>
          <a:lstStyle/>
          <a:p>
            <a:fld id="{04A7C484-7E24-447E-8CB0-5149A4D34DEF}" type="slidenum">
              <a:rPr lang="en-US" altLang="en-US" smtClean="0"/>
              <a:pPr/>
              <a:t>25</a:t>
            </a:fld>
            <a:endParaRPr lang="en-US" altLang="en-US"/>
          </a:p>
        </p:txBody>
      </p:sp>
      <p:grpSp>
        <p:nvGrpSpPr>
          <p:cNvPr id="26" name="Group 25"/>
          <p:cNvGrpSpPr/>
          <p:nvPr/>
        </p:nvGrpSpPr>
        <p:grpSpPr>
          <a:xfrm>
            <a:off x="8724647" y="1718733"/>
            <a:ext cx="1953754" cy="3517900"/>
            <a:chOff x="8788400" y="1718733"/>
            <a:chExt cx="1953754" cy="3517900"/>
          </a:xfrm>
        </p:grpSpPr>
        <p:sp>
          <p:nvSpPr>
            <p:cNvPr id="11" name="Right Brace 10"/>
            <p:cNvSpPr/>
            <p:nvPr/>
          </p:nvSpPr>
          <p:spPr>
            <a:xfrm>
              <a:off x="8788400" y="1718733"/>
              <a:ext cx="166085" cy="3517900"/>
            </a:xfrm>
            <a:prstGeom prst="rightBrace">
              <a:avLst>
                <a:gd name="adj1" fmla="val 64409"/>
                <a:gd name="adj2" fmla="val 50000"/>
              </a:avLst>
            </a:prstGeom>
            <a:ln w="127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C000"/>
                </a:solidFill>
              </a:endParaRPr>
            </a:p>
          </p:txBody>
        </p:sp>
        <p:sp>
          <p:nvSpPr>
            <p:cNvPr id="12" name="Rectangle 11"/>
            <p:cNvSpPr/>
            <p:nvPr/>
          </p:nvSpPr>
          <p:spPr>
            <a:xfrm>
              <a:off x="8954485" y="3293017"/>
              <a:ext cx="1787669" cy="369332"/>
            </a:xfrm>
            <a:prstGeom prst="rect">
              <a:avLst/>
            </a:prstGeom>
            <a:ln>
              <a:noFill/>
            </a:ln>
          </p:spPr>
          <p:txBody>
            <a:bodyPr wrap="none">
              <a:spAutoFit/>
            </a:bodyPr>
            <a:lstStyle/>
            <a:p>
              <a:r>
                <a:rPr lang="en-US" dirty="0">
                  <a:solidFill>
                    <a:srgbClr val="FFC000"/>
                  </a:solidFill>
                </a:rPr>
                <a:t>The Haswell Chip</a:t>
              </a:r>
            </a:p>
          </p:txBody>
        </p:sp>
      </p:grpSp>
      <p:grpSp>
        <p:nvGrpSpPr>
          <p:cNvPr id="27" name="Group 26"/>
          <p:cNvGrpSpPr/>
          <p:nvPr/>
        </p:nvGrpSpPr>
        <p:grpSpPr>
          <a:xfrm>
            <a:off x="3873501" y="1790700"/>
            <a:ext cx="4830233" cy="4225142"/>
            <a:chOff x="3399367" y="1790700"/>
            <a:chExt cx="4830233" cy="4225142"/>
          </a:xfrm>
        </p:grpSpPr>
        <p:grpSp>
          <p:nvGrpSpPr>
            <p:cNvPr id="15" name="Group 14"/>
            <p:cNvGrpSpPr/>
            <p:nvPr/>
          </p:nvGrpSpPr>
          <p:grpSpPr>
            <a:xfrm>
              <a:off x="3505200" y="1905000"/>
              <a:ext cx="4724400" cy="4110842"/>
              <a:chOff x="3505200" y="1905000"/>
              <a:chExt cx="4724400" cy="4110842"/>
            </a:xfrm>
          </p:grpSpPr>
          <p:grpSp>
            <p:nvGrpSpPr>
              <p:cNvPr id="10" name="Group 9"/>
              <p:cNvGrpSpPr/>
              <p:nvPr/>
            </p:nvGrpSpPr>
            <p:grpSpPr>
              <a:xfrm>
                <a:off x="3505200" y="1905000"/>
                <a:ext cx="4724400" cy="4110842"/>
                <a:chOff x="2819400" y="2133600"/>
                <a:chExt cx="4724400" cy="4110842"/>
              </a:xfrm>
            </p:grpSpPr>
            <p:pic>
              <p:nvPicPr>
                <p:cNvPr id="7" name="Picture 6"/>
                <p:cNvPicPr>
                  <a:picLocks noChangeAspect="1"/>
                </p:cNvPicPr>
                <p:nvPr/>
              </p:nvPicPr>
              <p:blipFill>
                <a:blip r:embed="rId3"/>
                <a:stretch>
                  <a:fillRect/>
                </a:stretch>
              </p:blipFill>
              <p:spPr>
                <a:xfrm>
                  <a:off x="2819400" y="2133600"/>
                  <a:ext cx="4724400" cy="4110842"/>
                </a:xfrm>
                <a:prstGeom prst="rect">
                  <a:avLst/>
                </a:prstGeom>
              </p:spPr>
            </p:pic>
            <p:sp>
              <p:nvSpPr>
                <p:cNvPr id="5" name="Rectangle 4"/>
                <p:cNvSpPr/>
                <p:nvPr/>
              </p:nvSpPr>
              <p:spPr>
                <a:xfrm>
                  <a:off x="3048000" y="3268590"/>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 Cache</a:t>
                  </a:r>
                </a:p>
                <a:p>
                  <a:pPr algn="ctr"/>
                  <a:r>
                    <a:rPr lang="en-US" sz="1000" dirty="0">
                      <a:solidFill>
                        <a:schemeClr val="tx1"/>
                      </a:solidFill>
                    </a:rPr>
                    <a:t>L2 Cache</a:t>
                  </a:r>
                </a:p>
              </p:txBody>
            </p:sp>
            <p:sp>
              <p:nvSpPr>
                <p:cNvPr id="13" name="Rectangle 12"/>
                <p:cNvSpPr/>
                <p:nvPr/>
              </p:nvSpPr>
              <p:spPr>
                <a:xfrm>
                  <a:off x="4038600" y="3262240"/>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 Cache</a:t>
                  </a:r>
                </a:p>
                <a:p>
                  <a:pPr algn="ctr"/>
                  <a:r>
                    <a:rPr lang="en-US" sz="1000" dirty="0">
                      <a:solidFill>
                        <a:schemeClr val="tx1"/>
                      </a:solidFill>
                    </a:rPr>
                    <a:t>L2 Cache</a:t>
                  </a:r>
                </a:p>
              </p:txBody>
            </p:sp>
            <p:sp>
              <p:nvSpPr>
                <p:cNvPr id="16" name="Rectangle 15"/>
                <p:cNvSpPr/>
                <p:nvPr/>
              </p:nvSpPr>
              <p:spPr>
                <a:xfrm>
                  <a:off x="5105400" y="3268590"/>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 Cache</a:t>
                  </a:r>
                </a:p>
                <a:p>
                  <a:pPr algn="ctr"/>
                  <a:r>
                    <a:rPr lang="en-US" sz="1000" dirty="0">
                      <a:solidFill>
                        <a:schemeClr val="tx1"/>
                      </a:solidFill>
                    </a:rPr>
                    <a:t>L2 Cache</a:t>
                  </a:r>
                </a:p>
              </p:txBody>
            </p:sp>
            <p:sp>
              <p:nvSpPr>
                <p:cNvPr id="17" name="Rectangle 16"/>
                <p:cNvSpPr/>
                <p:nvPr/>
              </p:nvSpPr>
              <p:spPr>
                <a:xfrm>
                  <a:off x="6172200" y="3268589"/>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 Cache</a:t>
                  </a:r>
                </a:p>
                <a:p>
                  <a:pPr algn="ctr"/>
                  <a:r>
                    <a:rPr lang="en-US" sz="1000" dirty="0">
                      <a:solidFill>
                        <a:schemeClr val="tx1"/>
                      </a:solidFill>
                    </a:rPr>
                    <a:t>L2 Cache</a:t>
                  </a:r>
                </a:p>
              </p:txBody>
            </p:sp>
            <p:sp>
              <p:nvSpPr>
                <p:cNvPr id="18" name="Rectangle 17"/>
                <p:cNvSpPr/>
                <p:nvPr/>
              </p:nvSpPr>
              <p:spPr>
                <a:xfrm>
                  <a:off x="3111500" y="2438400"/>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Core 0</a:t>
                  </a:r>
                </a:p>
              </p:txBody>
            </p:sp>
            <p:sp>
              <p:nvSpPr>
                <p:cNvPr id="19" name="Rectangle 18"/>
                <p:cNvSpPr/>
                <p:nvPr/>
              </p:nvSpPr>
              <p:spPr>
                <a:xfrm>
                  <a:off x="4102100" y="2438400"/>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Core 1</a:t>
                  </a:r>
                </a:p>
              </p:txBody>
            </p:sp>
            <p:sp>
              <p:nvSpPr>
                <p:cNvPr id="20" name="Rectangle 19"/>
                <p:cNvSpPr/>
                <p:nvPr/>
              </p:nvSpPr>
              <p:spPr>
                <a:xfrm>
                  <a:off x="5172710" y="2441575"/>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Core 2</a:t>
                  </a:r>
                </a:p>
              </p:txBody>
            </p:sp>
            <p:sp>
              <p:nvSpPr>
                <p:cNvPr id="21" name="Rectangle 20"/>
                <p:cNvSpPr/>
                <p:nvPr/>
              </p:nvSpPr>
              <p:spPr>
                <a:xfrm>
                  <a:off x="6235700" y="2435225"/>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Core 3</a:t>
                  </a:r>
                </a:p>
              </p:txBody>
            </p:sp>
          </p:grpSp>
          <p:sp>
            <p:nvSpPr>
              <p:cNvPr id="14" name="Rectangle 13"/>
              <p:cNvSpPr/>
              <p:nvPr/>
            </p:nvSpPr>
            <p:spPr>
              <a:xfrm>
                <a:off x="7768167" y="3081867"/>
                <a:ext cx="461433" cy="351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3399367" y="1790700"/>
              <a:ext cx="4639733" cy="3445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407397" y="2967051"/>
            <a:ext cx="3122714" cy="646331"/>
          </a:xfrm>
          <a:prstGeom prst="rect">
            <a:avLst/>
          </a:prstGeom>
          <a:ln>
            <a:noFill/>
          </a:ln>
        </p:spPr>
        <p:txBody>
          <a:bodyPr wrap="none">
            <a:spAutoFit/>
          </a:bodyPr>
          <a:lstStyle/>
          <a:p>
            <a:pPr algn="r"/>
            <a:r>
              <a:rPr lang="en-US" dirty="0">
                <a:solidFill>
                  <a:srgbClr val="FFC000"/>
                </a:solidFill>
              </a:rPr>
              <a:t>L1 and L2 are per-core</a:t>
            </a:r>
          </a:p>
          <a:p>
            <a:pPr algn="r"/>
            <a:r>
              <a:rPr lang="en-US" dirty="0">
                <a:solidFill>
                  <a:srgbClr val="FFC000"/>
                </a:solidFill>
              </a:rPr>
              <a:t>(data hazards: RAW, </a:t>
            </a:r>
            <a:r>
              <a:rPr lang="en-US" dirty="0" smtClean="0">
                <a:solidFill>
                  <a:srgbClr val="FFC000"/>
                </a:solidFill>
              </a:rPr>
              <a:t>WAW, etc</a:t>
            </a:r>
            <a:r>
              <a:rPr lang="en-US" dirty="0">
                <a:solidFill>
                  <a:srgbClr val="FFC000"/>
                </a:solidFill>
              </a:rPr>
              <a:t>.)</a:t>
            </a:r>
          </a:p>
        </p:txBody>
      </p:sp>
      <p:cxnSp>
        <p:nvCxnSpPr>
          <p:cNvPr id="24" name="Straight Arrow Connector 23"/>
          <p:cNvCxnSpPr/>
          <p:nvPr/>
        </p:nvCxnSpPr>
        <p:spPr>
          <a:xfrm>
            <a:off x="3462867" y="3162300"/>
            <a:ext cx="656167" cy="0"/>
          </a:xfrm>
          <a:prstGeom prst="straightConnector1">
            <a:avLst/>
          </a:prstGeom>
          <a:ln w="254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0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Illustrating Hardware, Haswell</a:t>
            </a:r>
          </a:p>
        </p:txBody>
      </p:sp>
      <p:sp>
        <p:nvSpPr>
          <p:cNvPr id="3" name="Content Placeholder 2"/>
          <p:cNvSpPr>
            <a:spLocks noGrp="1"/>
          </p:cNvSpPr>
          <p:nvPr>
            <p:ph idx="1"/>
          </p:nvPr>
        </p:nvSpPr>
        <p:spPr>
          <a:xfrm>
            <a:off x="1663361" y="1787027"/>
            <a:ext cx="8229600" cy="566737"/>
          </a:xfrm>
        </p:spPr>
        <p:txBody>
          <a:bodyPr/>
          <a:lstStyle/>
          <a:p>
            <a:r>
              <a:rPr lang="en-US" dirty="0"/>
              <a:t>Actual layout of the chip:</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26</a:t>
            </a:fld>
            <a:endParaRPr lang="en-US" altLang="en-US"/>
          </a:p>
        </p:txBody>
      </p:sp>
      <p:sp>
        <p:nvSpPr>
          <p:cNvPr id="7" name="Content Placeholder 2"/>
          <p:cNvSpPr txBox="1">
            <a:spLocks/>
          </p:cNvSpPr>
          <p:nvPr/>
        </p:nvSpPr>
        <p:spPr bwMode="auto">
          <a:xfrm>
            <a:off x="450680" y="4163361"/>
            <a:ext cx="6546680"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400" dirty="0"/>
              <a:t>Schematic of the chip organization</a:t>
            </a:r>
          </a:p>
        </p:txBody>
      </p:sp>
      <p:sp>
        <p:nvSpPr>
          <p:cNvPr id="8" name="Content Placeholder 2"/>
          <p:cNvSpPr txBox="1">
            <a:spLocks/>
          </p:cNvSpPr>
          <p:nvPr/>
        </p:nvSpPr>
        <p:spPr bwMode="auto">
          <a:xfrm>
            <a:off x="1080655" y="4642773"/>
            <a:ext cx="6158345" cy="18186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800" dirty="0"/>
              <a:t>LLC: last level cache (L3)</a:t>
            </a:r>
          </a:p>
          <a:p>
            <a:r>
              <a:rPr lang="en-US" sz="1800" dirty="0"/>
              <a:t>Three clocks:</a:t>
            </a:r>
          </a:p>
          <a:p>
            <a:pPr lvl="1"/>
            <a:r>
              <a:rPr lang="en-US" sz="1400" dirty="0"/>
              <a:t>A core’s clock ticks at 2.7 to 3.0 GHz but adjustable up to 3.7-3.9 GHz</a:t>
            </a:r>
          </a:p>
          <a:p>
            <a:pPr lvl="1"/>
            <a:r>
              <a:rPr lang="en-US" sz="1400" dirty="0"/>
              <a:t>Graphics processor ticking at 400 MHz but adjustable up to 1.3 GHz</a:t>
            </a:r>
          </a:p>
          <a:p>
            <a:pPr lvl="1"/>
            <a:r>
              <a:rPr lang="en-US" sz="1400" dirty="0"/>
              <a:t>Ring bus and shared L3 cache - a frequency that is close to but not necessarily identical to that of the cores</a:t>
            </a:r>
          </a:p>
        </p:txBody>
      </p:sp>
      <p:pic>
        <p:nvPicPr>
          <p:cNvPr id="9" name="Picture 8"/>
          <p:cNvPicPr>
            <a:picLocks noChangeAspect="1"/>
          </p:cNvPicPr>
          <p:nvPr/>
        </p:nvPicPr>
        <p:blipFill>
          <a:blip r:embed="rId2"/>
          <a:stretch>
            <a:fillRect/>
          </a:stretch>
        </p:blipFill>
        <p:spPr>
          <a:xfrm>
            <a:off x="7239000" y="3757504"/>
            <a:ext cx="2167925" cy="2603217"/>
          </a:xfrm>
          <a:prstGeom prst="rect">
            <a:avLst/>
          </a:prstGeom>
        </p:spPr>
      </p:pic>
      <p:pic>
        <p:nvPicPr>
          <p:cNvPr id="10" name="Picture 9"/>
          <p:cNvPicPr>
            <a:picLocks noChangeAspect="1"/>
          </p:cNvPicPr>
          <p:nvPr/>
        </p:nvPicPr>
        <p:blipFill>
          <a:blip r:embed="rId3"/>
          <a:stretch>
            <a:fillRect/>
          </a:stretch>
        </p:blipFill>
        <p:spPr>
          <a:xfrm>
            <a:off x="5328594" y="1086299"/>
            <a:ext cx="4956478" cy="2048434"/>
          </a:xfrm>
          <a:prstGeom prst="rect">
            <a:avLst/>
          </a:prstGeom>
        </p:spPr>
      </p:pic>
    </p:spTree>
    <p:extLst>
      <p:ext uri="{BB962C8B-B14F-4D97-AF65-F5344CB8AC3E}">
        <p14:creationId xmlns:p14="http://schemas.microsoft.com/office/powerpoint/2010/main" val="303865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Caches</a:t>
            </a:r>
          </a:p>
        </p:txBody>
      </p:sp>
      <p:sp>
        <p:nvSpPr>
          <p:cNvPr id="3" name="Content Placeholder 2"/>
          <p:cNvSpPr>
            <a:spLocks noGrp="1"/>
          </p:cNvSpPr>
          <p:nvPr>
            <p:ph idx="1"/>
          </p:nvPr>
        </p:nvSpPr>
        <p:spPr>
          <a:xfrm>
            <a:off x="577001" y="1286029"/>
            <a:ext cx="10014799" cy="5038572"/>
          </a:xfrm>
        </p:spPr>
        <p:txBody>
          <a:bodyPr/>
          <a:lstStyle/>
          <a:p>
            <a:r>
              <a:rPr lang="en-US" sz="1800" dirty="0"/>
              <a:t>Data:</a:t>
            </a:r>
          </a:p>
          <a:p>
            <a:pPr lvl="1"/>
            <a:r>
              <a:rPr lang="en-US" sz="1600" dirty="0"/>
              <a:t>L1 – 32 KB </a:t>
            </a:r>
            <a:r>
              <a:rPr lang="en-US" sz="1600" dirty="0">
                <a:solidFill>
                  <a:srgbClr val="0070C0"/>
                </a:solidFill>
              </a:rPr>
              <a:t>per core</a:t>
            </a:r>
          </a:p>
          <a:p>
            <a:pPr lvl="1"/>
            <a:r>
              <a:rPr lang="en-US" sz="1600" dirty="0"/>
              <a:t>L2 – 512 KB or 1024 KB </a:t>
            </a:r>
            <a:r>
              <a:rPr lang="en-US" sz="1600" dirty="0">
                <a:solidFill>
                  <a:srgbClr val="0070C0"/>
                </a:solidFill>
              </a:rPr>
              <a:t>per core</a:t>
            </a:r>
          </a:p>
          <a:p>
            <a:pPr lvl="1"/>
            <a:r>
              <a:rPr lang="en-US" sz="1600" dirty="0"/>
              <a:t>L3 – 8 MB </a:t>
            </a:r>
            <a:r>
              <a:rPr lang="en-US" sz="1600" dirty="0">
                <a:solidFill>
                  <a:srgbClr val="0070C0"/>
                </a:solidFill>
              </a:rPr>
              <a:t>per CPU</a:t>
            </a:r>
          </a:p>
          <a:p>
            <a:pPr lvl="2"/>
            <a:r>
              <a:rPr lang="en-US" sz="1400" dirty="0"/>
              <a:t>This is LLC – last level cache for this chip</a:t>
            </a:r>
          </a:p>
          <a:p>
            <a:endParaRPr lang="en-US" sz="2000" dirty="0"/>
          </a:p>
          <a:p>
            <a:r>
              <a:rPr lang="en-US" sz="1800" dirty="0"/>
              <a:t>Instruction:</a:t>
            </a:r>
          </a:p>
          <a:p>
            <a:pPr lvl="1"/>
            <a:r>
              <a:rPr lang="en-US" sz="1600" dirty="0"/>
              <a:t>L0 – room for about 1500 </a:t>
            </a:r>
            <a:r>
              <a:rPr lang="en-US" sz="1600" dirty="0" err="1"/>
              <a:t>microoperations</a:t>
            </a:r>
            <a:r>
              <a:rPr lang="en-US" sz="1600" dirty="0"/>
              <a:t> (uops) per core</a:t>
            </a:r>
          </a:p>
          <a:p>
            <a:pPr lvl="1"/>
            <a:r>
              <a:rPr lang="en-US" sz="1600" dirty="0"/>
              <a:t>L1 – 32 KB per core</a:t>
            </a:r>
          </a:p>
          <a:p>
            <a:pPr lvl="1"/>
            <a:endParaRPr lang="en-US" sz="1600" dirty="0"/>
          </a:p>
          <a:p>
            <a:endParaRPr lang="en-US" sz="1800" dirty="0"/>
          </a:p>
          <a:p>
            <a:r>
              <a:rPr lang="en-US" sz="1800" dirty="0"/>
              <a:t>Cache is a black hole for transistors</a:t>
            </a:r>
          </a:p>
          <a:p>
            <a:pPr lvl="1"/>
            <a:r>
              <a:rPr lang="en-US" sz="1600" dirty="0"/>
              <a:t>Example: 8 MB of L3 translates into:</a:t>
            </a:r>
          </a:p>
          <a:p>
            <a:pPr lvl="2"/>
            <a:r>
              <a:rPr lang="en-US" sz="1400" dirty="0"/>
              <a:t>8*1024*1024*8 (bits) * 6 (transistors per bit, SRAM) = 402 million transistors out of 1.4 billions</a:t>
            </a:r>
          </a:p>
          <a:p>
            <a:pPr lvl="1"/>
            <a:endParaRPr lang="en-US" sz="14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27</a:t>
            </a:fld>
            <a:endParaRPr lang="en-US" altLang="en-US"/>
          </a:p>
        </p:txBody>
      </p:sp>
    </p:spTree>
    <p:extLst>
      <p:ext uri="{BB962C8B-B14F-4D97-AF65-F5344CB8AC3E}">
        <p14:creationId xmlns:p14="http://schemas.microsoft.com/office/powerpoint/2010/main" val="3916999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Haswell Microarchitecture</a:t>
            </a:r>
            <a:br>
              <a:rPr lang="en-US" dirty="0"/>
            </a:br>
            <a:r>
              <a:rPr lang="en-US" sz="2400" dirty="0"/>
              <a:t>[30,000 Feet]</a:t>
            </a:r>
          </a:p>
        </p:txBody>
      </p:sp>
      <p:sp>
        <p:nvSpPr>
          <p:cNvPr id="3" name="Content Placeholder 2"/>
          <p:cNvSpPr>
            <a:spLocks noGrp="1"/>
          </p:cNvSpPr>
          <p:nvPr>
            <p:ph idx="1"/>
          </p:nvPr>
        </p:nvSpPr>
        <p:spPr>
          <a:xfrm>
            <a:off x="925402" y="1331757"/>
            <a:ext cx="5181600" cy="2907825"/>
          </a:xfrm>
          <a:solidFill>
            <a:schemeClr val="bg1">
              <a:lumMod val="85000"/>
            </a:schemeClr>
          </a:solidFill>
        </p:spPr>
        <p:txBody>
          <a:bodyPr/>
          <a:lstStyle/>
          <a:p>
            <a:r>
              <a:rPr lang="en-US" sz="2000" dirty="0"/>
              <a:t>Microarchitecture components:</a:t>
            </a:r>
          </a:p>
          <a:p>
            <a:pPr lvl="1"/>
            <a:r>
              <a:rPr lang="en-US" sz="1800" dirty="0">
                <a:solidFill>
                  <a:srgbClr val="7030A0"/>
                </a:solidFill>
              </a:rPr>
              <a:t>Instruction pre-fetch support </a:t>
            </a:r>
            <a:r>
              <a:rPr lang="en-US" sz="1800" dirty="0"/>
              <a:t>(</a:t>
            </a:r>
            <a:r>
              <a:rPr lang="en-US" sz="1800" dirty="0">
                <a:solidFill>
                  <a:srgbClr val="7030A0"/>
                </a:solidFill>
              </a:rPr>
              <a:t>purple</a:t>
            </a:r>
            <a:r>
              <a:rPr lang="en-US" sz="1800" dirty="0"/>
              <a:t>)</a:t>
            </a:r>
          </a:p>
          <a:p>
            <a:pPr lvl="1"/>
            <a:r>
              <a:rPr lang="en-US" sz="1800" dirty="0">
                <a:solidFill>
                  <a:srgbClr val="F69127"/>
                </a:solidFill>
              </a:rPr>
              <a:t>Instruction decoding support</a:t>
            </a:r>
            <a:r>
              <a:rPr lang="en-US" sz="1800" dirty="0"/>
              <a:t> (</a:t>
            </a:r>
            <a:r>
              <a:rPr lang="en-US" sz="1800" dirty="0">
                <a:solidFill>
                  <a:srgbClr val="FF9933"/>
                </a:solidFill>
              </a:rPr>
              <a:t>orange</a:t>
            </a:r>
            <a:r>
              <a:rPr lang="en-US" sz="1800" dirty="0"/>
              <a:t>)</a:t>
            </a:r>
          </a:p>
          <a:p>
            <a:pPr lvl="2"/>
            <a:r>
              <a:rPr lang="en-US" sz="1600" dirty="0"/>
              <a:t>CISC into uops</a:t>
            </a:r>
          </a:p>
          <a:p>
            <a:pPr lvl="3"/>
            <a:r>
              <a:rPr lang="en-US" sz="1400" dirty="0"/>
              <a:t>Can be regarded as CISC to RISC step</a:t>
            </a:r>
          </a:p>
          <a:p>
            <a:pPr lvl="1"/>
            <a:r>
              <a:rPr lang="en-US" sz="1800" b="1" dirty="0">
                <a:solidFill>
                  <a:srgbClr val="FCE79A"/>
                </a:solidFill>
              </a:rPr>
              <a:t>Instruction Scheduling support</a:t>
            </a:r>
            <a:r>
              <a:rPr lang="en-US" sz="1800" dirty="0"/>
              <a:t> (</a:t>
            </a:r>
            <a:r>
              <a:rPr lang="en-US" sz="1800" b="1" dirty="0">
                <a:solidFill>
                  <a:srgbClr val="FCE79A"/>
                </a:solidFill>
              </a:rPr>
              <a:t>yellowish</a:t>
            </a:r>
            <a:r>
              <a:rPr lang="en-US" sz="1800" dirty="0"/>
              <a:t>)</a:t>
            </a:r>
          </a:p>
          <a:p>
            <a:pPr lvl="1"/>
            <a:r>
              <a:rPr lang="en-US" sz="1800" dirty="0"/>
              <a:t>Instruction execution</a:t>
            </a:r>
          </a:p>
          <a:p>
            <a:pPr lvl="2"/>
            <a:r>
              <a:rPr lang="en-US" sz="1600" dirty="0">
                <a:solidFill>
                  <a:srgbClr val="94ACD9"/>
                </a:solidFill>
              </a:rPr>
              <a:t>Arithmetic</a:t>
            </a:r>
            <a:r>
              <a:rPr lang="en-US" sz="1600" dirty="0"/>
              <a:t> (</a:t>
            </a:r>
            <a:r>
              <a:rPr lang="en-US" sz="1600" dirty="0">
                <a:solidFill>
                  <a:srgbClr val="94ACD9"/>
                </a:solidFill>
              </a:rPr>
              <a:t>blueish</a:t>
            </a:r>
            <a:r>
              <a:rPr lang="en-US" sz="1600" dirty="0"/>
              <a:t>)</a:t>
            </a:r>
          </a:p>
          <a:p>
            <a:pPr lvl="2"/>
            <a:r>
              <a:rPr lang="en-US" sz="1600" dirty="0">
                <a:solidFill>
                  <a:srgbClr val="5AB846"/>
                </a:solidFill>
              </a:rPr>
              <a:t>Memory related</a:t>
            </a:r>
            <a:r>
              <a:rPr lang="en-US" sz="1600" dirty="0"/>
              <a:t> (</a:t>
            </a:r>
            <a:r>
              <a:rPr lang="en-US" sz="1600" dirty="0">
                <a:solidFill>
                  <a:srgbClr val="5AB846"/>
                </a:solidFill>
              </a:rPr>
              <a:t>green</a:t>
            </a:r>
            <a:r>
              <a:rPr lang="en-US" sz="1600" dirty="0"/>
              <a:t>)</a:t>
            </a:r>
          </a:p>
          <a:p>
            <a:pPr lvl="2"/>
            <a:endParaRPr lang="en-US" sz="16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28</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165" y="1222540"/>
            <a:ext cx="3236913" cy="4999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50800" y="6559982"/>
            <a:ext cx="1875835" cy="230832"/>
          </a:xfrm>
          <a:prstGeom prst="rect">
            <a:avLst/>
          </a:prstGeom>
        </p:spPr>
        <p:txBody>
          <a:bodyPr wrap="none">
            <a:spAutoFit/>
          </a:bodyPr>
          <a:lstStyle/>
          <a:p>
            <a:r>
              <a:rPr lang="en-US" sz="900" dirty="0">
                <a:latin typeface="+mj-lt"/>
              </a:rPr>
              <a:t>[http://www.realworldtech.com]</a:t>
            </a:r>
            <a:r>
              <a:rPr lang="en-US" sz="900" dirty="0">
                <a:latin typeface="+mj-lt"/>
                <a:sym typeface="Symbol"/>
              </a:rPr>
              <a:t></a:t>
            </a:r>
            <a:r>
              <a:rPr lang="en-US" sz="900" dirty="0">
                <a:latin typeface="+mj-lt"/>
              </a:rPr>
              <a:t>  </a:t>
            </a:r>
          </a:p>
        </p:txBody>
      </p:sp>
      <p:sp>
        <p:nvSpPr>
          <p:cNvPr id="6" name="Left Brace 5"/>
          <p:cNvSpPr/>
          <p:nvPr/>
        </p:nvSpPr>
        <p:spPr>
          <a:xfrm>
            <a:off x="7738534" y="4618567"/>
            <a:ext cx="182034" cy="1566333"/>
          </a:xfrm>
          <a:prstGeom prst="leftBrace">
            <a:avLst>
              <a:gd name="adj1" fmla="val 43847"/>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7629849" y="1260062"/>
            <a:ext cx="291693" cy="3204362"/>
          </a:xfrm>
          <a:prstGeom prst="leftBrace">
            <a:avLst>
              <a:gd name="adj1" fmla="val 43847"/>
              <a:gd name="adj2" fmla="val 50000"/>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rot="16200000">
            <a:off x="6596502" y="2601004"/>
            <a:ext cx="1399614" cy="369332"/>
          </a:xfrm>
          <a:prstGeom prst="rect">
            <a:avLst/>
          </a:prstGeom>
        </p:spPr>
        <p:txBody>
          <a:bodyPr wrap="none">
            <a:spAutoFit/>
          </a:bodyPr>
          <a:lstStyle/>
          <a:p>
            <a:r>
              <a:rPr lang="en-US" b="1" dirty="0" smtClean="0">
                <a:solidFill>
                  <a:srgbClr val="FFCC00"/>
                </a:solidFill>
              </a:rPr>
              <a:t>Control-side</a:t>
            </a:r>
            <a:endParaRPr lang="en-US" b="1" dirty="0">
              <a:solidFill>
                <a:srgbClr val="FFCC00"/>
              </a:solidFill>
            </a:endParaRPr>
          </a:p>
        </p:txBody>
      </p:sp>
      <p:sp>
        <p:nvSpPr>
          <p:cNvPr id="10" name="Rectangle 9"/>
          <p:cNvSpPr/>
          <p:nvPr/>
        </p:nvSpPr>
        <p:spPr>
          <a:xfrm rot="16200000">
            <a:off x="6813369" y="5291231"/>
            <a:ext cx="1023806" cy="369332"/>
          </a:xfrm>
          <a:prstGeom prst="rect">
            <a:avLst/>
          </a:prstGeom>
        </p:spPr>
        <p:txBody>
          <a:bodyPr wrap="none">
            <a:spAutoFit/>
          </a:bodyPr>
          <a:lstStyle/>
          <a:p>
            <a:r>
              <a:rPr lang="en-US" b="1" dirty="0" smtClean="0">
                <a:solidFill>
                  <a:srgbClr val="00B050"/>
                </a:solidFill>
              </a:rPr>
              <a:t>ALU-side</a:t>
            </a:r>
            <a:endParaRPr lang="en-US" b="1" dirty="0">
              <a:solidFill>
                <a:srgbClr val="00B050"/>
              </a:solidFill>
            </a:endParaRPr>
          </a:p>
        </p:txBody>
      </p:sp>
      <p:pic>
        <p:nvPicPr>
          <p:cNvPr id="9" name="Picture 8"/>
          <p:cNvPicPr>
            <a:picLocks noChangeAspect="1"/>
          </p:cNvPicPr>
          <p:nvPr/>
        </p:nvPicPr>
        <p:blipFill>
          <a:blip r:embed="rId4"/>
          <a:stretch>
            <a:fillRect/>
          </a:stretch>
        </p:blipFill>
        <p:spPr>
          <a:xfrm>
            <a:off x="1403383" y="5401732"/>
            <a:ext cx="1266469" cy="922631"/>
          </a:xfrm>
          <a:prstGeom prst="rect">
            <a:avLst/>
          </a:prstGeom>
        </p:spPr>
      </p:pic>
      <p:pic>
        <p:nvPicPr>
          <p:cNvPr id="22" name="Picture 21"/>
          <p:cNvPicPr>
            <a:picLocks noChangeAspect="1"/>
          </p:cNvPicPr>
          <p:nvPr/>
        </p:nvPicPr>
        <p:blipFill>
          <a:blip r:embed="rId5"/>
          <a:stretch>
            <a:fillRect/>
          </a:stretch>
        </p:blipFill>
        <p:spPr>
          <a:xfrm>
            <a:off x="3985219" y="5401733"/>
            <a:ext cx="1264417" cy="920358"/>
          </a:xfrm>
          <a:prstGeom prst="rect">
            <a:avLst/>
          </a:prstGeom>
        </p:spPr>
      </p:pic>
    </p:spTree>
    <p:extLst>
      <p:ext uri="{BB962C8B-B14F-4D97-AF65-F5344CB8AC3E}">
        <p14:creationId xmlns:p14="http://schemas.microsoft.com/office/powerpoint/2010/main" val="3828303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991" y="3077747"/>
            <a:ext cx="7543800" cy="1295400"/>
          </a:xfrm>
        </p:spPr>
        <p:txBody>
          <a:bodyPr/>
          <a:lstStyle/>
          <a:p>
            <a:r>
              <a:rPr lang="en-US" dirty="0"/>
              <a:t>Moving from HW to SW</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29</a:t>
            </a:fld>
            <a:endParaRPr lang="en-US" altLang="en-US"/>
          </a:p>
        </p:txBody>
      </p:sp>
    </p:spTree>
    <p:extLst>
      <p:ext uri="{BB962C8B-B14F-4D97-AF65-F5344CB8AC3E}">
        <p14:creationId xmlns:p14="http://schemas.microsoft.com/office/powerpoint/2010/main" val="147098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23393"/>
          </a:xfrm>
        </p:spPr>
        <p:txBody>
          <a:bodyPr/>
          <a:lstStyle/>
          <a:p>
            <a:r>
              <a:rPr lang="en-US" dirty="0"/>
              <a:t>Before </a:t>
            </a:r>
            <a:r>
              <a:rPr lang="en-US"/>
              <a:t>we get going…</a:t>
            </a:r>
          </a:p>
        </p:txBody>
      </p:sp>
      <p:sp>
        <p:nvSpPr>
          <p:cNvPr id="6" name="Content Placeholder 5"/>
          <p:cNvSpPr>
            <a:spLocks noGrp="1"/>
          </p:cNvSpPr>
          <p:nvPr>
            <p:ph sz="half" idx="1"/>
          </p:nvPr>
        </p:nvSpPr>
        <p:spPr/>
        <p:txBody>
          <a:bodyPr>
            <a:normAutofit lnSpcReduction="10000"/>
          </a:bodyPr>
          <a:lstStyle/>
          <a:p>
            <a:r>
              <a:rPr lang="en-US" dirty="0"/>
              <a:t>Last time:</a:t>
            </a:r>
          </a:p>
          <a:p>
            <a:pPr lvl="1"/>
            <a:r>
              <a:rPr lang="en-US" dirty="0"/>
              <a:t>Off-the-shelf GPU computing: </a:t>
            </a:r>
            <a:r>
              <a:rPr lang="en-US" dirty="0">
                <a:latin typeface="Consolas" panose="020B0609020204030204" pitchFamily="49" charset="0"/>
              </a:rPr>
              <a:t>thrust</a:t>
            </a:r>
          </a:p>
          <a:p>
            <a:pPr lvl="1"/>
            <a:r>
              <a:rPr lang="en-US" dirty="0"/>
              <a:t>Further discussion, Final Project topics</a:t>
            </a:r>
          </a:p>
          <a:p>
            <a:endParaRPr lang="en-US" dirty="0"/>
          </a:p>
          <a:p>
            <a:r>
              <a:rPr lang="en-US" dirty="0"/>
              <a:t>Today:</a:t>
            </a:r>
          </a:p>
          <a:p>
            <a:pPr lvl="1"/>
            <a:r>
              <a:rPr lang="en-US" dirty="0"/>
              <a:t>CUB</a:t>
            </a:r>
          </a:p>
          <a:p>
            <a:pPr lvl="1"/>
            <a:r>
              <a:rPr lang="en-US" dirty="0"/>
              <a:t>Multi-core parallel computing </a:t>
            </a:r>
          </a:p>
          <a:p>
            <a:pPr lvl="2"/>
            <a:r>
              <a:rPr lang="en-US" dirty="0"/>
              <a:t>Hardware consideration</a:t>
            </a:r>
          </a:p>
          <a:p>
            <a:pPr lvl="2"/>
            <a:r>
              <a:rPr lang="en-US" dirty="0"/>
              <a:t>Getting started with OpenMP</a:t>
            </a:r>
          </a:p>
          <a:p>
            <a:endParaRPr lang="en-US" dirty="0"/>
          </a:p>
          <a:p>
            <a:r>
              <a:rPr lang="en-US" dirty="0"/>
              <a:t>Other tidbits:</a:t>
            </a:r>
          </a:p>
          <a:p>
            <a:pPr lvl="1"/>
            <a:r>
              <a:rPr lang="da-DK" dirty="0"/>
              <a:t>ME759 Exam: April 15, at 7:15 PM, in 1106ME</a:t>
            </a:r>
          </a:p>
          <a:p>
            <a:pPr lvl="2"/>
            <a:r>
              <a:rPr lang="da-DK" dirty="0"/>
              <a:t>Review: Tu, April 14, at 7:00 PM, in Canvas</a:t>
            </a:r>
            <a:endParaRPr lang="en-US" dirty="0"/>
          </a:p>
        </p:txBody>
      </p:sp>
      <p:sp>
        <p:nvSpPr>
          <p:cNvPr id="3" name="Slide Number Placeholder 2"/>
          <p:cNvSpPr>
            <a:spLocks noGrp="1"/>
          </p:cNvSpPr>
          <p:nvPr>
            <p:ph type="sldNum" sz="quarter" idx="12"/>
          </p:nvPr>
        </p:nvSpPr>
        <p:spPr/>
        <p:txBody>
          <a:bodyPr/>
          <a:lstStyle/>
          <a:p>
            <a:fld id="{67D2203D-769A-4D5A-AE4C-EA73FDE6A130}" type="slidenum">
              <a:rPr lang="en-US" smtClean="0"/>
              <a:t>3</a:t>
            </a:fld>
            <a:endParaRPr lang="en-US"/>
          </a:p>
        </p:txBody>
      </p:sp>
      <p:pic>
        <p:nvPicPr>
          <p:cNvPr id="2" name="Picture 1">
            <a:extLst>
              <a:ext uri="{FF2B5EF4-FFF2-40B4-BE49-F238E27FC236}">
                <a16:creationId xmlns:a16="http://schemas.microsoft.com/office/drawing/2014/main" id="{6B41B2C7-23F9-4A0D-9282-C958AB317E26}"/>
              </a:ext>
            </a:extLst>
          </p:cNvPr>
          <p:cNvPicPr>
            <a:picLocks noChangeAspect="1"/>
          </p:cNvPicPr>
          <p:nvPr/>
        </p:nvPicPr>
        <p:blipFill>
          <a:blip r:embed="rId2"/>
          <a:stretch>
            <a:fillRect/>
          </a:stretch>
        </p:blipFill>
        <p:spPr>
          <a:xfrm>
            <a:off x="7289901" y="4581055"/>
            <a:ext cx="4521425" cy="1023408"/>
          </a:xfrm>
          <a:prstGeom prst="rect">
            <a:avLst/>
          </a:prstGeom>
        </p:spPr>
      </p:pic>
      <p:pic>
        <p:nvPicPr>
          <p:cNvPr id="7" name="Picture 6">
            <a:extLst>
              <a:ext uri="{FF2B5EF4-FFF2-40B4-BE49-F238E27FC236}">
                <a16:creationId xmlns:a16="http://schemas.microsoft.com/office/drawing/2014/main" id="{41CCD830-6669-4927-BCC2-789928F2CB88}"/>
              </a:ext>
            </a:extLst>
          </p:cNvPr>
          <p:cNvPicPr>
            <a:picLocks noChangeAspect="1"/>
          </p:cNvPicPr>
          <p:nvPr/>
        </p:nvPicPr>
        <p:blipFill>
          <a:blip r:embed="rId3"/>
          <a:stretch>
            <a:fillRect/>
          </a:stretch>
        </p:blipFill>
        <p:spPr>
          <a:xfrm>
            <a:off x="7334569" y="1751565"/>
            <a:ext cx="4718056" cy="1012916"/>
          </a:xfrm>
          <a:prstGeom prst="rect">
            <a:avLst/>
          </a:prstGeom>
        </p:spPr>
      </p:pic>
    </p:spTree>
    <p:extLst>
      <p:ext uri="{BB962C8B-B14F-4D97-AF65-F5344CB8AC3E}">
        <p14:creationId xmlns:p14="http://schemas.microsoft.com/office/powerpoint/2010/main" val="3493056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lstStyle/>
          <a:p>
            <a:endParaRPr lang="en-US" sz="1800" dirty="0"/>
          </a:p>
          <a:p>
            <a:r>
              <a:rPr lang="en-US" sz="1800" dirty="0"/>
              <a:t>Many </a:t>
            </a:r>
            <a:r>
              <a:rPr lang="en-US" sz="1800" dirty="0" err="1"/>
              <a:t>OpenMP</a:t>
            </a:r>
            <a:r>
              <a:rPr lang="en-US" sz="1800" dirty="0"/>
              <a:t> slides are from Intel’s library of </a:t>
            </a:r>
            <a:r>
              <a:rPr lang="en-US" sz="1800" dirty="0" err="1"/>
              <a:t>OpenMP</a:t>
            </a:r>
            <a:r>
              <a:rPr lang="en-US" sz="1800" dirty="0"/>
              <a:t> presentations</a:t>
            </a:r>
          </a:p>
          <a:p>
            <a:pPr lvl="1"/>
            <a:r>
              <a:rPr lang="en-US" sz="1400" dirty="0"/>
              <a:t>Slides used with permission</a:t>
            </a:r>
            <a:endParaRPr lang="en-US" sz="1800" dirty="0"/>
          </a:p>
          <a:p>
            <a:pPr lvl="1"/>
            <a:r>
              <a:rPr lang="en-US" sz="1400" dirty="0"/>
              <a:t>Credit given where due: IOMPP</a:t>
            </a:r>
          </a:p>
          <a:p>
            <a:pPr lvl="2"/>
            <a:r>
              <a:rPr lang="en-US" sz="1200" dirty="0"/>
              <a:t>IOMPP stands for “Intel OpenMP Presentation”</a:t>
            </a:r>
          </a:p>
          <a:p>
            <a:endParaRPr lang="en-US" sz="1800" dirty="0"/>
          </a:p>
          <a:p>
            <a:r>
              <a:rPr lang="en-US" sz="1800" dirty="0"/>
              <a:t>Several code examples originate in the Microsoft’s Developer Network (MSDN) collection of OpenMP code snippets </a:t>
            </a:r>
          </a:p>
          <a:p>
            <a:endParaRPr lang="en-US" sz="1800" dirty="0"/>
          </a:p>
          <a:p>
            <a:r>
              <a:rPr lang="en-US" sz="1800" dirty="0"/>
              <a:t>Other slides contain input from various sites on the internet</a:t>
            </a:r>
          </a:p>
          <a:p>
            <a:pPr lvl="1"/>
            <a:r>
              <a:rPr lang="en-US" sz="1400" dirty="0"/>
              <a:t>I tried whenever possible to give credit where due</a:t>
            </a:r>
          </a:p>
          <a:p>
            <a:pPr lvl="1"/>
            <a:r>
              <a:rPr lang="en-US" sz="1400" dirty="0"/>
              <a:t>Apologies for omitting any source</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30</a:t>
            </a:fld>
            <a:endParaRPr lang="en-US" altLang="en-US"/>
          </a:p>
        </p:txBody>
      </p:sp>
    </p:spTree>
    <p:extLst>
      <p:ext uri="{BB962C8B-B14F-4D97-AF65-F5344CB8AC3E}">
        <p14:creationId xmlns:p14="http://schemas.microsoft.com/office/powerpoint/2010/main" val="2277402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OpenMP: When Used</a:t>
            </a:r>
          </a:p>
        </p:txBody>
      </p:sp>
      <p:sp>
        <p:nvSpPr>
          <p:cNvPr id="3" name="Content Placeholder 2"/>
          <p:cNvSpPr>
            <a:spLocks noGrp="1"/>
          </p:cNvSpPr>
          <p:nvPr>
            <p:ph idx="1"/>
          </p:nvPr>
        </p:nvSpPr>
        <p:spPr/>
        <p:txBody>
          <a:bodyPr/>
          <a:lstStyle/>
          <a:p>
            <a:endParaRPr lang="en-US" sz="2000" dirty="0">
              <a:solidFill>
                <a:schemeClr val="bg1">
                  <a:lumMod val="85000"/>
                </a:schemeClr>
              </a:solidFill>
            </a:endParaRPr>
          </a:p>
          <a:p>
            <a:r>
              <a:rPr lang="en-US" sz="2000" dirty="0">
                <a:solidFill>
                  <a:schemeClr val="bg1">
                    <a:lumMod val="85000"/>
                  </a:schemeClr>
                </a:solidFill>
              </a:rPr>
              <a:t>CUDA: targeted parallelism on the GPU</a:t>
            </a:r>
          </a:p>
          <a:p>
            <a:pPr lvl="1"/>
            <a:endParaRPr lang="en-US" sz="2400" dirty="0"/>
          </a:p>
          <a:p>
            <a:r>
              <a:rPr lang="en-US" sz="2000" dirty="0"/>
              <a:t>OpenMP: targets parallelism on SMP architectures</a:t>
            </a:r>
          </a:p>
          <a:p>
            <a:pPr lvl="1"/>
            <a:r>
              <a:rPr lang="en-US" sz="1800" dirty="0"/>
              <a:t>Handy when </a:t>
            </a:r>
          </a:p>
          <a:p>
            <a:pPr lvl="2"/>
            <a:r>
              <a:rPr lang="en-US" sz="1600" dirty="0"/>
              <a:t>You have a multi-core processor, say 16 cores/socket</a:t>
            </a:r>
          </a:p>
          <a:p>
            <a:pPr lvl="2"/>
            <a:r>
              <a:rPr lang="en-US" sz="1600" dirty="0"/>
              <a:t>Might have multiple sockets, say 2</a:t>
            </a:r>
          </a:p>
          <a:p>
            <a:pPr lvl="2"/>
            <a:r>
              <a:rPr lang="en-US" sz="1600" dirty="0"/>
              <a:t>You have a good amount of system memory, say 64 GB</a:t>
            </a:r>
          </a:p>
          <a:p>
            <a:pPr lvl="1"/>
            <a:endParaRPr lang="en-US" sz="2400" dirty="0"/>
          </a:p>
          <a:p>
            <a:r>
              <a:rPr lang="en-US" sz="2000" dirty="0">
                <a:solidFill>
                  <a:schemeClr val="bg1">
                    <a:lumMod val="85000"/>
                  </a:schemeClr>
                </a:solidFill>
              </a:rPr>
              <a:t>MPI: targeted parallelism on a cluster (distributed computing)</a:t>
            </a:r>
          </a:p>
          <a:p>
            <a:pPr lvl="1"/>
            <a:r>
              <a:rPr lang="en-US" sz="1800" dirty="0">
                <a:solidFill>
                  <a:schemeClr val="bg1">
                    <a:lumMod val="85000"/>
                  </a:schemeClr>
                </a:solidFill>
              </a:rPr>
              <a:t>Note that MPI implementation can handle transparently an SMP architecture such as a workstation with two </a:t>
            </a:r>
            <a:r>
              <a:rPr lang="en-US" sz="1800" dirty="0" err="1">
                <a:solidFill>
                  <a:schemeClr val="bg1">
                    <a:lumMod val="85000"/>
                  </a:schemeClr>
                </a:solidFill>
              </a:rPr>
              <a:t>hexcore</a:t>
            </a:r>
            <a:r>
              <a:rPr lang="en-US" sz="1800" dirty="0">
                <a:solidFill>
                  <a:schemeClr val="bg1">
                    <a:lumMod val="85000"/>
                  </a:schemeClr>
                </a:solidFill>
              </a:rPr>
              <a:t> CPUs that draw on a good amount of shared memory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31</a:t>
            </a:fld>
            <a:endParaRPr lang="en-US" altLang="en-US"/>
          </a:p>
        </p:txBody>
      </p:sp>
    </p:spTree>
    <p:extLst>
      <p:ext uri="{BB962C8B-B14F-4D97-AF65-F5344CB8AC3E}">
        <p14:creationId xmlns:p14="http://schemas.microsoft.com/office/powerpoint/2010/main" val="811921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vs. thread</a:t>
            </a:r>
          </a:p>
        </p:txBody>
      </p:sp>
      <p:sp>
        <p:nvSpPr>
          <p:cNvPr id="3" name="Content Placeholder 2"/>
          <p:cNvSpPr>
            <a:spLocks noGrp="1"/>
          </p:cNvSpPr>
          <p:nvPr>
            <p:ph idx="1"/>
          </p:nvPr>
        </p:nvSpPr>
        <p:spPr/>
        <p:txBody>
          <a:bodyPr>
            <a:normAutofit/>
          </a:bodyPr>
          <a:lstStyle/>
          <a:p>
            <a:pPr lvl="1"/>
            <a:endParaRPr lang="en-US" dirty="0"/>
          </a:p>
          <a:p>
            <a:r>
              <a:rPr lang="en-US" dirty="0"/>
              <a:t>How similar: Both processes and threads are independent sequences of execution </a:t>
            </a:r>
          </a:p>
          <a:p>
            <a:pPr lvl="1"/>
            <a:endParaRPr lang="en-US" dirty="0"/>
          </a:p>
          <a:p>
            <a:pPr lvl="1"/>
            <a:endParaRPr lang="en-US" dirty="0"/>
          </a:p>
          <a:p>
            <a:r>
              <a:rPr lang="en-US" dirty="0"/>
              <a:t>How different: </a:t>
            </a:r>
          </a:p>
          <a:p>
            <a:pPr lvl="1"/>
            <a:r>
              <a:rPr lang="en-US" dirty="0"/>
              <a:t>Threads (of the same process) run in a </a:t>
            </a:r>
            <a:r>
              <a:rPr lang="en-US" dirty="0">
                <a:solidFill>
                  <a:srgbClr val="0070C0"/>
                </a:solidFill>
              </a:rPr>
              <a:t>shared memory space</a:t>
            </a:r>
          </a:p>
          <a:p>
            <a:pPr lvl="2"/>
            <a:r>
              <a:rPr lang="en-US" dirty="0" smtClean="0"/>
              <a:t>However, each thread has its own PC</a:t>
            </a:r>
          </a:p>
          <a:p>
            <a:pPr lvl="2"/>
            <a:r>
              <a:rPr lang="en-US" dirty="0" smtClean="0"/>
              <a:t>Who draws on it: OpenMP</a:t>
            </a:r>
            <a:endParaRPr lang="en-US" dirty="0"/>
          </a:p>
          <a:p>
            <a:pPr lvl="1"/>
            <a:endParaRPr lang="en-US" dirty="0"/>
          </a:p>
          <a:p>
            <a:pPr lvl="1"/>
            <a:r>
              <a:rPr lang="en-US" dirty="0"/>
              <a:t>Processes run in </a:t>
            </a:r>
            <a:r>
              <a:rPr lang="en-US" dirty="0">
                <a:solidFill>
                  <a:srgbClr val="0070C0"/>
                </a:solidFill>
              </a:rPr>
              <a:t>separate memory spaces</a:t>
            </a:r>
          </a:p>
          <a:p>
            <a:pPr lvl="2"/>
            <a:r>
              <a:rPr lang="en-US" dirty="0" smtClean="0"/>
              <a:t>Each process has its </a:t>
            </a:r>
          </a:p>
          <a:p>
            <a:pPr lvl="2"/>
            <a:r>
              <a:rPr lang="en-US" dirty="0"/>
              <a:t>Who draws on it: </a:t>
            </a:r>
            <a:r>
              <a:rPr lang="en-US" dirty="0" smtClean="0"/>
              <a:t>MPI</a:t>
            </a:r>
            <a:endParaRPr lang="en-US" b="1" baseline="30000" dirty="0"/>
          </a:p>
          <a:p>
            <a:endParaRPr lang="en-US" dirty="0"/>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9831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OpenMP Attributes</a:t>
            </a:r>
          </a:p>
        </p:txBody>
      </p:sp>
      <p:sp>
        <p:nvSpPr>
          <p:cNvPr id="13" name="Content Placeholder 12"/>
          <p:cNvSpPr>
            <a:spLocks noGrp="1"/>
          </p:cNvSpPr>
          <p:nvPr>
            <p:ph sz="half" idx="1"/>
          </p:nvPr>
        </p:nvSpPr>
        <p:spPr/>
        <p:txBody>
          <a:bodyPr/>
          <a:lstStyle/>
          <a:p>
            <a:endParaRPr lang="en-US" sz="1800" dirty="0"/>
          </a:p>
          <a:p>
            <a:r>
              <a:rPr lang="en-US" sz="1800" dirty="0"/>
              <a:t>Parallel execution of multiple tasks via multiple threads</a:t>
            </a:r>
          </a:p>
          <a:p>
            <a:endParaRPr lang="en-US" sz="1800" dirty="0"/>
          </a:p>
          <a:p>
            <a:r>
              <a:rPr lang="en-US" sz="1800" dirty="0"/>
              <a:t>Threads have access to a pool of memory that is shared</a:t>
            </a:r>
          </a:p>
          <a:p>
            <a:pPr lvl="1"/>
            <a:endParaRPr lang="en-US" sz="1600" dirty="0"/>
          </a:p>
          <a:p>
            <a:r>
              <a:rPr lang="en-US" sz="1800" dirty="0"/>
              <a:t>Threads can have private data</a:t>
            </a:r>
          </a:p>
          <a:p>
            <a:pPr lvl="1"/>
            <a:r>
              <a:rPr lang="en-US" sz="1600" dirty="0"/>
              <a:t>Not accessible by other threads</a:t>
            </a:r>
          </a:p>
          <a:p>
            <a:pPr lvl="1"/>
            <a:endParaRPr lang="en-US" sz="1600" dirty="0"/>
          </a:p>
          <a:p>
            <a:r>
              <a:rPr lang="en-US" sz="1800" dirty="0"/>
              <a:t>When/How data is written/read from memory is transparent to programmer </a:t>
            </a:r>
          </a:p>
          <a:p>
            <a:pPr lvl="1"/>
            <a:r>
              <a:rPr lang="en-US" sz="1400" dirty="0"/>
              <a:t>However, programmer has some </a:t>
            </a:r>
            <a:r>
              <a:rPr lang="en-US" sz="1400" dirty="0" smtClean="0"/>
              <a:t>control (atomic, flush, etc.)</a:t>
            </a:r>
            <a:endParaRPr lang="en-US" sz="1400" dirty="0"/>
          </a:p>
          <a:p>
            <a:pPr lvl="1"/>
            <a:endParaRPr lang="en-US" sz="1600" dirty="0"/>
          </a:p>
          <a:p>
            <a:r>
              <a:rPr lang="en-US" sz="1800" dirty="0"/>
              <a:t>Synchronization in thread execution is implicit but can be made explicit as well</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33</a:t>
            </a:fld>
            <a:endParaRPr lang="en-US" altLang="en-US"/>
          </a:p>
        </p:txBody>
      </p:sp>
      <p:pic>
        <p:nvPicPr>
          <p:cNvPr id="4" name="Picture 3"/>
          <p:cNvPicPr>
            <a:picLocks noChangeAspect="1"/>
          </p:cNvPicPr>
          <p:nvPr/>
        </p:nvPicPr>
        <p:blipFill>
          <a:blip r:embed="rId2"/>
          <a:stretch>
            <a:fillRect/>
          </a:stretch>
        </p:blipFill>
        <p:spPr>
          <a:xfrm>
            <a:off x="7851049" y="3150359"/>
            <a:ext cx="3607118" cy="3640455"/>
          </a:xfrm>
          <a:prstGeom prst="rect">
            <a:avLst/>
          </a:prstGeom>
        </p:spPr>
      </p:pic>
      <p:sp>
        <p:nvSpPr>
          <p:cNvPr id="6" name="Rectangle 5"/>
          <p:cNvSpPr/>
          <p:nvPr/>
        </p:nvSpPr>
        <p:spPr>
          <a:xfrm>
            <a:off x="77424" y="6596390"/>
            <a:ext cx="1164101" cy="261610"/>
          </a:xfrm>
          <a:prstGeom prst="rect">
            <a:avLst/>
          </a:prstGeom>
        </p:spPr>
        <p:txBody>
          <a:bodyPr wrap="none">
            <a:spAutoFit/>
          </a:bodyPr>
          <a:lstStyle/>
          <a:p>
            <a:r>
              <a:rPr lang="en-US" sz="1100" dirty="0">
                <a:latin typeface="+mj-lt"/>
              </a:rPr>
              <a:t>[</a:t>
            </a:r>
            <a:r>
              <a:rPr lang="en-US" sz="1100" dirty="0" err="1">
                <a:latin typeface="+mj-lt"/>
              </a:rPr>
              <a:t>CodeProject</a:t>
            </a:r>
            <a:r>
              <a:rPr lang="en-US" sz="1100" dirty="0">
                <a:latin typeface="+mj-lt"/>
              </a:rPr>
              <a:t>]</a:t>
            </a:r>
            <a:r>
              <a:rPr lang="en-US" sz="1100" dirty="0">
                <a:latin typeface="+mj-lt"/>
                <a:sym typeface="Symbol"/>
              </a:rPr>
              <a:t></a:t>
            </a:r>
            <a:r>
              <a:rPr lang="en-US" sz="1100" dirty="0">
                <a:latin typeface="+mj-lt"/>
              </a:rPr>
              <a:t>  </a:t>
            </a:r>
          </a:p>
        </p:txBody>
      </p:sp>
      <p:pic>
        <p:nvPicPr>
          <p:cNvPr id="5" name="Picture 4"/>
          <p:cNvPicPr>
            <a:picLocks noChangeAspect="1"/>
          </p:cNvPicPr>
          <p:nvPr/>
        </p:nvPicPr>
        <p:blipFill rotWithShape="1">
          <a:blip r:embed="rId3"/>
          <a:srcRect r="20882"/>
          <a:stretch/>
        </p:blipFill>
        <p:spPr>
          <a:xfrm>
            <a:off x="6914422" y="823393"/>
            <a:ext cx="3921463" cy="2152075"/>
          </a:xfrm>
          <a:prstGeom prst="rect">
            <a:avLst/>
          </a:prstGeom>
        </p:spPr>
      </p:pic>
    </p:spTree>
    <p:extLst>
      <p:ext uri="{BB962C8B-B14F-4D97-AF65-F5344CB8AC3E}">
        <p14:creationId xmlns:p14="http://schemas.microsoft.com/office/powerpoint/2010/main" val="104105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OpenMP: What’s Reasonable to Expect</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If you have more than 16 cores or so in an SMP setup, it’s unlikely that you can get a speed-up on that scale. All sorts of overheads kick in to slow you down</a:t>
            </a:r>
          </a:p>
          <a:p>
            <a:pPr lvl="1"/>
            <a:r>
              <a:rPr lang="en-US" sz="1400" dirty="0"/>
              <a:t>Beyond 16: law of diminishing return</a:t>
            </a:r>
          </a:p>
          <a:p>
            <a:endParaRPr lang="en-US" sz="1800" dirty="0"/>
          </a:p>
          <a:p>
            <a:endParaRPr lang="en-US" sz="1800" dirty="0"/>
          </a:p>
          <a:p>
            <a:r>
              <a:rPr lang="en-US" sz="1800" dirty="0"/>
              <a:t>Some of the reasons for lack of scaling: </a:t>
            </a:r>
          </a:p>
          <a:p>
            <a:pPr lvl="1"/>
            <a:r>
              <a:rPr lang="en-US" sz="1400" dirty="0"/>
              <a:t>Cache coherence (more in a couple of lectures)</a:t>
            </a:r>
          </a:p>
          <a:p>
            <a:pPr lvl="1"/>
            <a:r>
              <a:rPr lang="en-US" sz="1400" dirty="0"/>
              <a:t>False cache sharing (more in a couple of lectures)</a:t>
            </a:r>
          </a:p>
          <a:p>
            <a:pPr lvl="1"/>
            <a:r>
              <a:rPr lang="en-US" sz="1400" dirty="0"/>
              <a:t>No over-commitment of hardware (recall CUDA/GPU computing and over-subscription of the SM hardware assets)</a:t>
            </a:r>
          </a:p>
          <a:p>
            <a:endParaRPr lang="en-US" sz="18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34</a:t>
            </a:fld>
            <a:endParaRPr lang="en-US" altLang="en-US"/>
          </a:p>
        </p:txBody>
      </p:sp>
    </p:spTree>
    <p:extLst>
      <p:ext uri="{BB962C8B-B14F-4D97-AF65-F5344CB8AC3E}">
        <p14:creationId xmlns:p14="http://schemas.microsoft.com/office/powerpoint/2010/main" val="1361219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vs. Task Parallelism</a:t>
            </a:r>
          </a:p>
        </p:txBody>
      </p:sp>
      <p:sp>
        <p:nvSpPr>
          <p:cNvPr id="3" name="Content Placeholder 2"/>
          <p:cNvSpPr>
            <a:spLocks noGrp="1"/>
          </p:cNvSpPr>
          <p:nvPr>
            <p:ph idx="1"/>
          </p:nvPr>
        </p:nvSpPr>
        <p:spPr/>
        <p:txBody>
          <a:bodyPr/>
          <a:lstStyle/>
          <a:p>
            <a:pPr lvl="1"/>
            <a:endParaRPr lang="en-US" sz="1600" dirty="0"/>
          </a:p>
          <a:p>
            <a:r>
              <a:rPr lang="en-US" sz="2000" dirty="0">
                <a:solidFill>
                  <a:srgbClr val="0070C0"/>
                </a:solidFill>
              </a:rPr>
              <a:t>Data parallelism</a:t>
            </a:r>
          </a:p>
          <a:p>
            <a:pPr lvl="1"/>
            <a:r>
              <a:rPr lang="en-US" sz="1800" dirty="0"/>
              <a:t>You have a large amount of data elements and each data element needs to be processed to produce a result</a:t>
            </a:r>
          </a:p>
          <a:p>
            <a:pPr lvl="1"/>
            <a:r>
              <a:rPr lang="en-US" sz="1800" dirty="0"/>
              <a:t>When this processing can be done in parallel, we have data parallelism</a:t>
            </a:r>
          </a:p>
          <a:p>
            <a:pPr lvl="1"/>
            <a:r>
              <a:rPr lang="en-US" sz="1800" dirty="0"/>
              <a:t>Example: </a:t>
            </a:r>
          </a:p>
          <a:p>
            <a:pPr lvl="2"/>
            <a:r>
              <a:rPr lang="en-US" sz="1500" dirty="0"/>
              <a:t>Adding two long arrays of doubles to produce yet another array of doubles</a:t>
            </a:r>
          </a:p>
          <a:p>
            <a:pPr lvl="1"/>
            <a:endParaRPr lang="en-US" sz="1800" dirty="0"/>
          </a:p>
          <a:p>
            <a:pPr lvl="1"/>
            <a:endParaRPr lang="en-US" sz="1800" dirty="0"/>
          </a:p>
          <a:p>
            <a:r>
              <a:rPr lang="en-US" sz="2000" dirty="0">
                <a:solidFill>
                  <a:srgbClr val="0070C0"/>
                </a:solidFill>
              </a:rPr>
              <a:t>Task parallelism</a:t>
            </a:r>
          </a:p>
          <a:p>
            <a:pPr lvl="1"/>
            <a:r>
              <a:rPr lang="en-US" sz="1800" dirty="0"/>
              <a:t>You have a collection of tasks that need to be completed</a:t>
            </a:r>
          </a:p>
          <a:p>
            <a:pPr lvl="1"/>
            <a:r>
              <a:rPr lang="en-US" sz="1800" dirty="0"/>
              <a:t>Task parallelism: these tasks can be performed in parallel</a:t>
            </a:r>
          </a:p>
          <a:p>
            <a:pPr lvl="1"/>
            <a:r>
              <a:rPr lang="en-US" sz="1800" dirty="0"/>
              <a:t>Example, task parallelism: </a:t>
            </a:r>
          </a:p>
          <a:p>
            <a:pPr lvl="2"/>
            <a:r>
              <a:rPr lang="en-US" sz="1500" dirty="0"/>
              <a:t>Prepare a soup, make a salad, bake a cake, microwave popcorn</a:t>
            </a:r>
          </a:p>
          <a:p>
            <a:pPr lvl="3"/>
            <a:endParaRPr lang="en-US" sz="1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35</a:t>
            </a:fld>
            <a:endParaRPr lang="en-US" altLang="en-US"/>
          </a:p>
        </p:txBody>
      </p:sp>
    </p:spTree>
    <p:extLst>
      <p:ext uri="{BB962C8B-B14F-4D97-AF65-F5344CB8AC3E}">
        <p14:creationId xmlns:p14="http://schemas.microsoft.com/office/powerpoint/2010/main" val="2893292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dirty="0"/>
              <a:t>Objectives, ME759</a:t>
            </a:r>
          </a:p>
        </p:txBody>
      </p:sp>
      <p:sp>
        <p:nvSpPr>
          <p:cNvPr id="505859" name="Rectangle 3"/>
          <p:cNvSpPr>
            <a:spLocks noGrp="1" noChangeArrowheads="1"/>
          </p:cNvSpPr>
          <p:nvPr>
            <p:ph idx="1"/>
          </p:nvPr>
        </p:nvSpPr>
        <p:spPr/>
        <p:txBody>
          <a:bodyPr/>
          <a:lstStyle/>
          <a:p>
            <a:endParaRPr lang="en-US" dirty="0"/>
          </a:p>
          <a:p>
            <a:endParaRPr lang="en-US" dirty="0"/>
          </a:p>
          <a:p>
            <a:r>
              <a:rPr lang="en-US" dirty="0"/>
              <a:t>Understand OpenMP at the level where you can</a:t>
            </a:r>
          </a:p>
          <a:p>
            <a:pPr lvl="1"/>
            <a:endParaRPr lang="en-US" dirty="0"/>
          </a:p>
          <a:p>
            <a:pPr lvl="1"/>
            <a:r>
              <a:rPr lang="en-US" dirty="0"/>
              <a:t>Implement data parallelism</a:t>
            </a:r>
          </a:p>
          <a:p>
            <a:pPr lvl="1"/>
            <a:endParaRPr lang="en-US" dirty="0"/>
          </a:p>
          <a:p>
            <a:pPr lvl="1"/>
            <a:r>
              <a:rPr lang="en-US" dirty="0"/>
              <a:t>Implement task parallelism</a:t>
            </a:r>
          </a:p>
          <a:p>
            <a:pPr lvl="1"/>
            <a:endParaRPr lang="en-US" dirty="0"/>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36</a:t>
            </a:fld>
            <a:endParaRPr lang="en-US" altLang="en-US"/>
          </a:p>
        </p:txBody>
      </p:sp>
    </p:spTree>
    <p:custDataLst>
      <p:tags r:id="rId1"/>
    </p:custDataLst>
    <p:extLst>
      <p:ext uri="{BB962C8B-B14F-4D97-AF65-F5344CB8AC3E}">
        <p14:creationId xmlns:p14="http://schemas.microsoft.com/office/powerpoint/2010/main" val="353355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0"/>
            <a:ext cx="12192000" cy="823393"/>
          </a:xfrm>
          <a:solidFill>
            <a:schemeClr val="accent1">
              <a:lumMod val="50000"/>
            </a:schemeClr>
          </a:solidFill>
          <a:extLs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r>
              <a:rPr lang="en-US" dirty="0"/>
              <a:t>OpenMP: What Is It?</a:t>
            </a:r>
          </a:p>
        </p:txBody>
      </p:sp>
      <p:sp>
        <p:nvSpPr>
          <p:cNvPr id="509955" name="Rectangle 3"/>
          <p:cNvSpPr>
            <a:spLocks noGrp="1" noChangeArrowheads="1"/>
          </p:cNvSpPr>
          <p:nvPr>
            <p:ph idx="1"/>
          </p:nvPr>
        </p:nvSpPr>
        <p:spPr>
          <a:noFill/>
          <a:ln/>
          <a:extLst>
            <a:ext uri="{91240B29-F687-4f45-9708-019B960494DF}">
              <a14:hiddenLine xmlns="" xmlns:a14="http://schemas.microsoft.com/office/drawing/2010/main" w="12700">
                <a:solidFill>
                  <a:schemeClr val="tx1"/>
                </a:solidFill>
                <a:miter lim="800000"/>
                <a:headEnd/>
                <a:tailEnd/>
              </a14:hiddenLine>
            </a:ext>
          </a:extLst>
        </p:spPr>
        <p:txBody>
          <a:bodyPr vert="horz" lIns="88900" tIns="44450" rIns="88900" bIns="44450" rtlCol="0">
            <a:normAutofit/>
          </a:bodyPr>
          <a:lstStyle/>
          <a:p>
            <a:pPr>
              <a:lnSpc>
                <a:spcPct val="80000"/>
              </a:lnSpc>
            </a:pPr>
            <a:endParaRPr lang="en-US" sz="2000" dirty="0"/>
          </a:p>
          <a:p>
            <a:pPr>
              <a:lnSpc>
                <a:spcPct val="80000"/>
              </a:lnSpc>
            </a:pPr>
            <a:endParaRPr lang="en-US" sz="2000" dirty="0"/>
          </a:p>
          <a:p>
            <a:pPr>
              <a:lnSpc>
                <a:spcPct val="80000"/>
              </a:lnSpc>
            </a:pPr>
            <a:r>
              <a:rPr lang="en-US" sz="2000" dirty="0"/>
              <a:t>Portable</a:t>
            </a:r>
            <a:r>
              <a:rPr lang="en-US" sz="2000" dirty="0">
                <a:solidFill>
                  <a:srgbClr val="0070C0"/>
                </a:solidFill>
              </a:rPr>
              <a:t> programming environment</a:t>
            </a:r>
            <a:r>
              <a:rPr lang="en-US" sz="2000" dirty="0"/>
              <a:t> that invokes at run-time a shared-memory multi-threading execution of the code</a:t>
            </a:r>
            <a:endParaRPr lang="en-US" sz="2000" dirty="0">
              <a:solidFill>
                <a:srgbClr val="0070C0"/>
              </a:solidFill>
            </a:endParaRPr>
          </a:p>
          <a:p>
            <a:pPr lvl="2">
              <a:lnSpc>
                <a:spcPct val="80000"/>
              </a:lnSpc>
              <a:buFontTx/>
              <a:buChar char="–"/>
            </a:pPr>
            <a:r>
              <a:rPr lang="en-US" sz="1600" dirty="0"/>
              <a:t>Language bindings: Fortran, C, and C++</a:t>
            </a:r>
          </a:p>
          <a:p>
            <a:pPr lvl="2">
              <a:lnSpc>
                <a:spcPct val="80000"/>
              </a:lnSpc>
              <a:buFontTx/>
              <a:buChar char="–"/>
            </a:pPr>
            <a:r>
              <a:rPr lang="en-US" sz="1600" dirty="0"/>
              <a:t>Multi-vendor support for both Linux and Windows</a:t>
            </a:r>
          </a:p>
          <a:p>
            <a:pPr lvl="2">
              <a:lnSpc>
                <a:spcPct val="80000"/>
              </a:lnSpc>
              <a:buFontTx/>
              <a:buChar char="–"/>
            </a:pPr>
            <a:r>
              <a:rPr lang="en-US" sz="1600" dirty="0"/>
              <a:t>Alternative to using </a:t>
            </a:r>
            <a:r>
              <a:rPr lang="en-US" sz="1600" dirty="0" err="1">
                <a:latin typeface="Courier New" panose="02070309020205020404" pitchFamily="49" charset="0"/>
                <a:cs typeface="Courier New" panose="02070309020205020404" pitchFamily="49" charset="0"/>
              </a:rPr>
              <a:t>posix</a:t>
            </a:r>
            <a:r>
              <a:rPr lang="en-US" sz="1600" dirty="0"/>
              <a:t> threads</a:t>
            </a:r>
          </a:p>
          <a:p>
            <a:pPr>
              <a:lnSpc>
                <a:spcPct val="80000"/>
              </a:lnSpc>
            </a:pPr>
            <a:endParaRPr lang="en-US" sz="2000" dirty="0"/>
          </a:p>
          <a:p>
            <a:pPr>
              <a:lnSpc>
                <a:spcPct val="80000"/>
              </a:lnSpc>
            </a:pPr>
            <a:endParaRPr lang="en-US" sz="2000" dirty="0"/>
          </a:p>
          <a:p>
            <a:pPr>
              <a:lnSpc>
                <a:spcPct val="80000"/>
              </a:lnSpc>
            </a:pPr>
            <a:r>
              <a:rPr lang="en-US" sz="2000" dirty="0"/>
              <a:t>Standardizes task &amp; loop-level parallelism</a:t>
            </a:r>
          </a:p>
          <a:p>
            <a:pPr>
              <a:lnSpc>
                <a:spcPct val="80000"/>
              </a:lnSpc>
            </a:pPr>
            <a:endParaRPr lang="en-US" sz="2000" dirty="0"/>
          </a:p>
          <a:p>
            <a:pPr>
              <a:lnSpc>
                <a:spcPct val="80000"/>
              </a:lnSpc>
            </a:pPr>
            <a:endParaRPr lang="en-US" sz="2000" dirty="0"/>
          </a:p>
          <a:p>
            <a:pPr>
              <a:lnSpc>
                <a:spcPct val="80000"/>
              </a:lnSpc>
            </a:pPr>
            <a:r>
              <a:rPr lang="en-US" sz="2000" dirty="0"/>
              <a:t>Combines serial and parallel code in single source</a:t>
            </a:r>
          </a:p>
          <a:p>
            <a:pPr>
              <a:lnSpc>
                <a:spcPct val="80000"/>
              </a:lnSpc>
            </a:pPr>
            <a:endParaRPr lang="en-US" sz="2000" dirty="0"/>
          </a:p>
          <a:p>
            <a:pPr>
              <a:lnSpc>
                <a:spcPct val="80000"/>
              </a:lnSpc>
            </a:pPr>
            <a:endParaRPr lang="en-US" sz="2000" dirty="0"/>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37</a:t>
            </a:fld>
            <a:endParaRPr lang="en-US" altLang="en-US"/>
          </a:p>
        </p:txBody>
      </p:sp>
      <p:sp>
        <p:nvSpPr>
          <p:cNvPr id="7" name="Rectangle 6"/>
          <p:cNvSpPr/>
          <p:nvPr/>
        </p:nvSpPr>
        <p:spPr>
          <a:xfrm>
            <a:off x="100767" y="6642556"/>
            <a:ext cx="737840" cy="215444"/>
          </a:xfrm>
          <a:prstGeom prst="rect">
            <a:avLst/>
          </a:prstGeom>
        </p:spPr>
        <p:txBody>
          <a:bodyPr wrap="square">
            <a:spAutoFit/>
          </a:bodyPr>
          <a:lstStyle/>
          <a:p>
            <a:r>
              <a:rPr lang="en-US" sz="800" dirty="0">
                <a:latin typeface="+mj-lt"/>
              </a:rPr>
              <a:t>[IOMPP]</a:t>
            </a:r>
            <a:r>
              <a:rPr lang="en-US" sz="800" dirty="0"/>
              <a:t>→</a:t>
            </a:r>
          </a:p>
        </p:txBody>
      </p:sp>
    </p:spTree>
    <p:custDataLst>
      <p:tags r:id="rId1"/>
    </p:custDataLst>
    <p:extLst>
      <p:ext uri="{BB962C8B-B14F-4D97-AF65-F5344CB8AC3E}">
        <p14:creationId xmlns:p14="http://schemas.microsoft.com/office/powerpoint/2010/main" val="126177324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Mission Statement</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“Standardize </a:t>
            </a:r>
            <a:r>
              <a:rPr lang="en-US" dirty="0">
                <a:solidFill>
                  <a:srgbClr val="0070C0"/>
                </a:solidFill>
              </a:rPr>
              <a:t>directive-based</a:t>
            </a:r>
            <a:r>
              <a:rPr lang="en-US" dirty="0"/>
              <a:t> multi-language </a:t>
            </a:r>
            <a:r>
              <a:rPr lang="en-US" dirty="0">
                <a:solidFill>
                  <a:srgbClr val="0070C0"/>
                </a:solidFill>
              </a:rPr>
              <a:t>high-level</a:t>
            </a:r>
            <a:r>
              <a:rPr lang="en-US" dirty="0"/>
              <a:t> parallelism that is </a:t>
            </a:r>
            <a:br>
              <a:rPr lang="en-US" dirty="0"/>
            </a:br>
            <a:r>
              <a:rPr lang="en-US" dirty="0"/>
              <a:t>performant, productive and portable.”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38</a:t>
            </a:fld>
            <a:endParaRPr lang="en-US" altLang="en-US"/>
          </a:p>
        </p:txBody>
      </p:sp>
    </p:spTree>
    <p:extLst>
      <p:ext uri="{BB962C8B-B14F-4D97-AF65-F5344CB8AC3E}">
        <p14:creationId xmlns:p14="http://schemas.microsoft.com/office/powerpoint/2010/main" val="646815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9582" y="272740"/>
            <a:ext cx="7848600" cy="3323987"/>
          </a:xfrm>
          <a:prstGeom prst="rect">
            <a:avLst/>
          </a:prstGeom>
          <a:solidFill>
            <a:schemeClr val="bg1">
              <a:lumMod val="95000"/>
            </a:schemeClr>
          </a:solidFill>
          <a:ln w="6350">
            <a:solidFill>
              <a:schemeClr val="tx1"/>
            </a:solidFill>
          </a:ln>
        </p:spPr>
        <p:txBody>
          <a:bodyPr wrap="square">
            <a:spAutoFit/>
          </a:bodyPr>
          <a:lstStyle/>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&lt;</a:t>
            </a:r>
            <a:r>
              <a:rPr lang="en-US" sz="1400" dirty="0" err="1">
                <a:solidFill>
                  <a:srgbClr val="A31515"/>
                </a:solidFill>
                <a:latin typeface="Consolas" pitchFamily="49" charset="0"/>
                <a:cs typeface="Consolas" pitchFamily="49" charset="0"/>
              </a:rPr>
              <a:t>stdio.h</a:t>
            </a:r>
            <a:r>
              <a:rPr lang="en-US" sz="1400" dirty="0">
                <a:solidFill>
                  <a:srgbClr val="A31515"/>
                </a:solidFill>
                <a:latin typeface="Consolas" pitchFamily="49" charset="0"/>
                <a:cs typeface="Consolas" pitchFamily="49" charset="0"/>
              </a:rPr>
              <a:t>&gt;</a:t>
            </a:r>
          </a:p>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&lt;</a:t>
            </a:r>
            <a:r>
              <a:rPr lang="en-US" sz="1400" dirty="0" err="1">
                <a:solidFill>
                  <a:srgbClr val="A31515"/>
                </a:solidFill>
                <a:latin typeface="Consolas" pitchFamily="49" charset="0"/>
                <a:cs typeface="Consolas" pitchFamily="49" charset="0"/>
              </a:rPr>
              <a:t>omp.h</a:t>
            </a:r>
            <a:r>
              <a:rPr lang="en-US" sz="1400" dirty="0">
                <a:solidFill>
                  <a:srgbClr val="A31515"/>
                </a:solidFill>
                <a:latin typeface="Consolas" pitchFamily="49" charset="0"/>
                <a:cs typeface="Consolas" pitchFamily="49" charset="0"/>
              </a:rPr>
              <a:t>&gt;</a:t>
            </a:r>
          </a:p>
          <a:p>
            <a:endParaRPr lang="en-US" sz="1400" dirty="0">
              <a:solidFill>
                <a:srgbClr val="A31515"/>
              </a:solidFill>
              <a:latin typeface="Consolas" pitchFamily="49" charset="0"/>
              <a:cs typeface="Consolas" pitchFamily="49" charset="0"/>
            </a:endParaRPr>
          </a:p>
          <a:p>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main() {</a:t>
            </a:r>
          </a:p>
          <a:p>
            <a:r>
              <a:rPr lang="en-US" sz="1400" dirty="0">
                <a:solidFill>
                  <a:srgbClr val="0000FF"/>
                </a:solidFill>
                <a:latin typeface="Consolas" pitchFamily="49" charset="0"/>
                <a:cs typeface="Consolas" pitchFamily="49" charset="0"/>
              </a:rPr>
              <a:t>#pragma</a:t>
            </a:r>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omp</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parallel</a:t>
            </a:r>
          </a:p>
          <a:p>
            <a:r>
              <a:rPr lang="en-US" sz="1400" dirty="0">
                <a:solidFill>
                  <a:prstClr val="black"/>
                </a:solidFill>
                <a:latin typeface="Consolas" pitchFamily="49" charset="0"/>
                <a:cs typeface="Consolas" pitchFamily="49" charset="0"/>
              </a:rPr>
              <a:t>    {</a:t>
            </a:r>
          </a:p>
          <a:p>
            <a:r>
              <a:rPr lang="en-US" sz="1400" dirty="0">
                <a:solidFill>
                  <a:srgbClr val="0000FF"/>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myId</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omp_get_thread_num</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nThreads</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omp_get_num_threads</a:t>
            </a:r>
            <a:r>
              <a:rPr lang="en-US" sz="1400" dirty="0">
                <a:solidFill>
                  <a:prstClr val="black"/>
                </a:solidFill>
                <a:latin typeface="Consolas" pitchFamily="49" charset="0"/>
                <a:cs typeface="Consolas" pitchFamily="49" charset="0"/>
              </a:rPr>
              <a:t>();</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printf</a:t>
            </a:r>
            <a:r>
              <a:rPr lang="en-US" sz="1400" dirty="0">
                <a:solidFill>
                  <a:prstClr val="black"/>
                </a:solidFill>
                <a:latin typeface="Consolas" pitchFamily="49" charset="0"/>
                <a:cs typeface="Consolas" pitchFamily="49" charset="0"/>
              </a:rPr>
              <a:t>(</a:t>
            </a:r>
            <a:r>
              <a:rPr lang="en-US" sz="1400" dirty="0">
                <a:solidFill>
                  <a:srgbClr val="A31515"/>
                </a:solidFill>
                <a:latin typeface="Consolas" pitchFamily="49" charset="0"/>
                <a:cs typeface="Consolas" pitchFamily="49" charset="0"/>
              </a:rPr>
              <a:t>"Hello World.  I'm thread %d out of %d.\n"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myId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nThreads</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for</a:t>
            </a:r>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srgbClr val="0000FF"/>
                </a:solidFill>
                <a:latin typeface="Consolas" pitchFamily="49" charset="0"/>
                <a:cs typeface="Consolas" pitchFamily="49" charset="0"/>
              </a:rPr>
              <a:t> </a:t>
            </a:r>
            <a:r>
              <a:rPr lang="en-US" sz="1400" dirty="0">
                <a:solidFill>
                  <a:prstClr val="black"/>
                </a:solidFill>
                <a:latin typeface="Consolas" pitchFamily="49" charset="0"/>
                <a:cs typeface="Consolas" pitchFamily="49" charset="0"/>
              </a:rPr>
              <a:t>i=0; i&lt;2 ;i++ )</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printf</a:t>
            </a:r>
            <a:r>
              <a:rPr lang="en-US" sz="1400" dirty="0">
                <a:solidFill>
                  <a:prstClr val="black"/>
                </a:solidFill>
                <a:latin typeface="Consolas" pitchFamily="49" charset="0"/>
                <a:cs typeface="Consolas" pitchFamily="49" charset="0"/>
              </a:rPr>
              <a:t>(</a:t>
            </a:r>
            <a:r>
              <a:rPr lang="en-US" sz="1400" dirty="0">
                <a:solidFill>
                  <a:srgbClr val="A31515"/>
                </a:solidFill>
                <a:latin typeface="Consolas" pitchFamily="49" charset="0"/>
                <a:cs typeface="Consolas" pitchFamily="49" charset="0"/>
              </a:rPr>
              <a:t>"</a:t>
            </a:r>
            <a:r>
              <a:rPr lang="en-US" sz="1400" dirty="0" err="1">
                <a:solidFill>
                  <a:srgbClr val="A31515"/>
                </a:solidFill>
                <a:latin typeface="Consolas" pitchFamily="49" charset="0"/>
                <a:cs typeface="Consolas" pitchFamily="49" charset="0"/>
              </a:rPr>
              <a:t>Iter</a:t>
            </a:r>
            <a:r>
              <a:rPr lang="en-US" sz="1400" dirty="0">
                <a:solidFill>
                  <a:srgbClr val="A31515"/>
                </a:solidFill>
                <a:latin typeface="Consolas" pitchFamily="49" charset="0"/>
                <a:cs typeface="Consolas" pitchFamily="49" charset="0"/>
              </a:rPr>
              <a:t>:%d\</a:t>
            </a:r>
            <a:r>
              <a:rPr lang="en-US" sz="1400" dirty="0" err="1">
                <a:solidFill>
                  <a:srgbClr val="A31515"/>
                </a:solidFill>
                <a:latin typeface="Consolas" pitchFamily="49" charset="0"/>
                <a:cs typeface="Consolas" pitchFamily="49" charset="0"/>
              </a:rPr>
              <a:t>n"</a:t>
            </a:r>
            <a:r>
              <a:rPr lang="en-US" sz="1400" dirty="0" err="1">
                <a:solidFill>
                  <a:prstClr val="black"/>
                </a:solidFill>
                <a:latin typeface="Consolas" pitchFamily="49" charset="0"/>
                <a:cs typeface="Consolas" pitchFamily="49" charset="0"/>
              </a:rPr>
              <a:t>,i</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printf</a:t>
            </a:r>
            <a:r>
              <a:rPr lang="en-US" sz="1400" dirty="0">
                <a:solidFill>
                  <a:prstClr val="black"/>
                </a:solidFill>
                <a:latin typeface="Consolas" pitchFamily="49" charset="0"/>
                <a:cs typeface="Consolas" pitchFamily="49" charset="0"/>
              </a:rPr>
              <a:t>(</a:t>
            </a:r>
            <a:r>
              <a:rPr lang="en-US" sz="1400" dirty="0">
                <a:solidFill>
                  <a:srgbClr val="A31515"/>
                </a:solidFill>
                <a:latin typeface="Consolas" pitchFamily="49" charset="0"/>
                <a:cs typeface="Consolas" pitchFamily="49" charset="0"/>
              </a:rPr>
              <a:t>“All done here…\n"</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a:t>
            </a:r>
            <a:endParaRPr lang="en-US" sz="1400" dirty="0">
              <a:latin typeface="Consolas" pitchFamily="49" charset="0"/>
              <a:cs typeface="Consolas" pitchFamily="49" charset="0"/>
            </a:endParaRPr>
          </a:p>
        </p:txBody>
      </p:sp>
      <p:sp>
        <p:nvSpPr>
          <p:cNvPr id="520194" name="Rectangle 2"/>
          <p:cNvSpPr>
            <a:spLocks noGrp="1" noChangeArrowheads="1"/>
          </p:cNvSpPr>
          <p:nvPr>
            <p:ph type="title"/>
          </p:nvPr>
        </p:nvSpPr>
        <p:spPr>
          <a:xfrm>
            <a:off x="5126182" y="272740"/>
            <a:ext cx="4495800" cy="711749"/>
          </a:xfrm>
        </p:spPr>
        <p:txBody>
          <a:bodyPr/>
          <a:lstStyle/>
          <a:p>
            <a:r>
              <a:rPr lang="en-US" sz="3200" dirty="0"/>
              <a:t>Example: Hello World</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39</a:t>
            </a:fld>
            <a:endParaRPr lang="en-US" altLang="en-US"/>
          </a:p>
        </p:txBody>
      </p:sp>
      <p:sp>
        <p:nvSpPr>
          <p:cNvPr id="2" name="Rectangle 1"/>
          <p:cNvSpPr/>
          <p:nvPr/>
        </p:nvSpPr>
        <p:spPr>
          <a:xfrm>
            <a:off x="600635" y="5029672"/>
            <a:ext cx="4572000" cy="892552"/>
          </a:xfrm>
          <a:prstGeom prst="rect">
            <a:avLst/>
          </a:prstGeom>
          <a:ln>
            <a:solidFill>
              <a:schemeClr val="tx1"/>
            </a:solidFill>
          </a:ln>
        </p:spPr>
        <p:txBody>
          <a:bodyPr>
            <a:spAutoFit/>
          </a:bodyPr>
          <a:lstStyle/>
          <a:p>
            <a:r>
              <a:rPr lang="en-US" sz="2000" dirty="0"/>
              <a:t>Here’s a two core laptop, with HTT:</a:t>
            </a:r>
          </a:p>
          <a:p>
            <a:r>
              <a:rPr lang="en-US" sz="1600" dirty="0"/>
              <a:t>Intel Core i5-3210M @ 2.50GHz 3 MB L3 Cache, TDP 35 Watts, Two-Core Four-Thread Processors</a:t>
            </a:r>
            <a:endParaRPr lang="en-US" dirty="0"/>
          </a:p>
        </p:txBody>
      </p:sp>
      <p:pic>
        <p:nvPicPr>
          <p:cNvPr id="5" name="Picture 4"/>
          <p:cNvPicPr>
            <a:picLocks noChangeAspect="1"/>
          </p:cNvPicPr>
          <p:nvPr/>
        </p:nvPicPr>
        <p:blipFill>
          <a:blip r:embed="rId4"/>
          <a:stretch>
            <a:fillRect/>
          </a:stretch>
        </p:blipFill>
        <p:spPr>
          <a:xfrm>
            <a:off x="6477001" y="3933826"/>
            <a:ext cx="3781425" cy="2619375"/>
          </a:xfrm>
          <a:prstGeom prst="rect">
            <a:avLst/>
          </a:prstGeom>
        </p:spPr>
      </p:pic>
      <p:sp>
        <p:nvSpPr>
          <p:cNvPr id="7" name="Arc 6"/>
          <p:cNvSpPr/>
          <p:nvPr/>
        </p:nvSpPr>
        <p:spPr>
          <a:xfrm rot="20561380">
            <a:off x="3991677" y="4464927"/>
            <a:ext cx="2651820" cy="289139"/>
          </a:xfrm>
          <a:prstGeom prst="arc">
            <a:avLst>
              <a:gd name="adj1" fmla="val 10906984"/>
              <a:gd name="adj2" fmla="val 21470219"/>
            </a:avLst>
          </a:prstGeom>
          <a:ln w="44450">
            <a:solidFill>
              <a:srgbClr val="C00000"/>
            </a:solidFill>
            <a:headEnd type="none"/>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897239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GPU Computing with </a:t>
            </a:r>
            <a:r>
              <a:rPr lang="en-US" b="1" dirty="0">
                <a:solidFill>
                  <a:srgbClr val="FFC000"/>
                </a:solidFill>
              </a:rPr>
              <a:t>CUB</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014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“Hello World!” Example</a:t>
            </a:r>
          </a:p>
        </p:txBody>
      </p:sp>
      <p:sp>
        <p:nvSpPr>
          <p:cNvPr id="3" name="Content Placeholder 2"/>
          <p:cNvSpPr>
            <a:spLocks noGrp="1"/>
          </p:cNvSpPr>
          <p:nvPr>
            <p:ph idx="1"/>
          </p:nvPr>
        </p:nvSpPr>
        <p:spPr/>
        <p:txBody>
          <a:bodyPr/>
          <a:lstStyle/>
          <a:p>
            <a:endParaRPr lang="en-US" sz="2000" dirty="0"/>
          </a:p>
          <a:p>
            <a:r>
              <a:rPr lang="en-US" sz="2000" dirty="0"/>
              <a:t>OMP parallel region on previous slide just like a CUDA kernel</a:t>
            </a:r>
          </a:p>
          <a:p>
            <a:pPr lvl="1"/>
            <a:r>
              <a:rPr lang="en-US" sz="1800" dirty="0"/>
              <a:t>Each CUDA thread executes the kernel</a:t>
            </a:r>
          </a:p>
          <a:p>
            <a:pPr lvl="1"/>
            <a:r>
              <a:rPr lang="en-US" sz="1800" dirty="0"/>
              <a:t>In </a:t>
            </a:r>
            <a:r>
              <a:rPr lang="en-US" sz="1800" dirty="0" err="1"/>
              <a:t>OpenMP</a:t>
            </a:r>
            <a:r>
              <a:rPr lang="en-US" sz="1800" dirty="0"/>
              <a:t>, each thread executes the parallel region</a:t>
            </a:r>
          </a:p>
          <a:p>
            <a:pPr lvl="1"/>
            <a:endParaRPr lang="en-US" sz="1800" dirty="0"/>
          </a:p>
          <a:p>
            <a:r>
              <a:rPr lang="en-US" sz="2000" dirty="0"/>
              <a:t>Important difference:</a:t>
            </a:r>
          </a:p>
          <a:p>
            <a:pPr lvl="1"/>
            <a:r>
              <a:rPr lang="en-US" sz="1800" dirty="0"/>
              <a:t>Variables inside GPU kernel are truly local variables, stored in registers</a:t>
            </a:r>
          </a:p>
          <a:p>
            <a:pPr lvl="1"/>
            <a:r>
              <a:rPr lang="en-US" sz="1800" dirty="0"/>
              <a:t>OMP variables in a parallel region may or may not be visible to other threads executing the code of the parallel region</a:t>
            </a:r>
          </a:p>
          <a:p>
            <a:pPr lvl="2"/>
            <a:r>
              <a:rPr lang="en-US" sz="1600" dirty="0"/>
              <a:t>Scoping of a variable in </a:t>
            </a:r>
            <a:r>
              <a:rPr lang="en-US" sz="1600" dirty="0" err="1"/>
              <a:t>OpenMP</a:t>
            </a:r>
            <a:r>
              <a:rPr lang="en-US" sz="1600" dirty="0"/>
              <a:t> is tricky</a:t>
            </a:r>
          </a:p>
          <a:p>
            <a:pPr lvl="3"/>
            <a:r>
              <a:rPr lang="en-US" sz="1400" dirty="0"/>
              <a:t>Discussed later</a:t>
            </a:r>
          </a:p>
          <a:p>
            <a:pPr lvl="1"/>
            <a:endParaRPr lang="en-US" sz="1800" dirty="0"/>
          </a:p>
          <a:p>
            <a:r>
              <a:rPr lang="en-US" sz="2000" dirty="0"/>
              <a:t>An OpenMP structured block that marks a “parallel region” is rarely used like a kernel is in GPU computing</a:t>
            </a:r>
          </a:p>
          <a:p>
            <a:pPr lvl="1"/>
            <a:r>
              <a:rPr lang="en-US" sz="1600" dirty="0"/>
              <a:t>Most often, used in a different context (such as for work sharing, more to come)</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4A7C484-7E24-447E-8CB0-5149A4D34DEF}" type="slidenum">
              <a:rPr lang="en-US" altLang="en-US" sz="1000">
                <a:solidFill>
                  <a:srgbClr val="000000"/>
                </a:solidFill>
                <a:latin typeface="Arial"/>
              </a:rPr>
              <a:pPr fontAlgn="base">
                <a:spcBef>
                  <a:spcPct val="0"/>
                </a:spcBef>
                <a:spcAft>
                  <a:spcPct val="0"/>
                </a:spcAft>
                <a:defRPr/>
              </a:pPr>
              <a:t>40</a:t>
            </a:fld>
            <a:endParaRPr lang="en-US" altLang="en-US" sz="1000">
              <a:solidFill>
                <a:srgbClr val="000000"/>
              </a:solidFill>
              <a:latin typeface="Arial"/>
            </a:endParaRPr>
          </a:p>
        </p:txBody>
      </p:sp>
    </p:spTree>
    <p:extLst>
      <p:ext uri="{BB962C8B-B14F-4D97-AF65-F5344CB8AC3E}">
        <p14:creationId xmlns:p14="http://schemas.microsoft.com/office/powerpoint/2010/main" val="1921410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0"/>
            <a:ext cx="12192000" cy="823393"/>
          </a:xfrm>
          <a:solidFill>
            <a:schemeClr val="accent1">
              <a:lumMod val="50000"/>
            </a:schemeClr>
          </a:solidFill>
          <a:extLs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r>
              <a:rPr lang="en-US" dirty="0"/>
              <a:t>OpenMP: Historical Perspective</a:t>
            </a:r>
          </a:p>
        </p:txBody>
      </p:sp>
      <p:sp>
        <p:nvSpPr>
          <p:cNvPr id="509955" name="Rectangle 3"/>
          <p:cNvSpPr>
            <a:spLocks noGrp="1" noChangeArrowheads="1"/>
          </p:cNvSpPr>
          <p:nvPr>
            <p:ph idx="1"/>
          </p:nvPr>
        </p:nvSpPr>
        <p:spPr>
          <a:noFill/>
          <a:ln/>
          <a:extLst>
            <a:ext uri="{91240B29-F687-4f45-9708-019B960494DF}">
              <a14:hiddenLine xmlns="" xmlns:a14="http://schemas.microsoft.com/office/drawing/2010/main" w="12700">
                <a:solidFill>
                  <a:schemeClr val="tx1"/>
                </a:solidFill>
                <a:miter lim="800000"/>
                <a:headEnd/>
                <a:tailEnd/>
              </a14:hiddenLine>
            </a:ext>
          </a:extLst>
        </p:spPr>
        <p:txBody>
          <a:bodyPr vert="horz" lIns="88900" tIns="44450" rIns="88900" bIns="44450" rtlCol="0">
            <a:normAutofit/>
          </a:bodyPr>
          <a:lstStyle/>
          <a:p>
            <a:pPr>
              <a:lnSpc>
                <a:spcPct val="80000"/>
              </a:lnSpc>
            </a:pPr>
            <a:endParaRPr lang="en-US" dirty="0"/>
          </a:p>
          <a:p>
            <a:pPr>
              <a:lnSpc>
                <a:spcPct val="80000"/>
              </a:lnSpc>
            </a:pPr>
            <a:r>
              <a:rPr lang="en-US" dirty="0"/>
              <a:t>Very good at coarse-grained, task parallelism</a:t>
            </a:r>
          </a:p>
          <a:p>
            <a:pPr>
              <a:lnSpc>
                <a:spcPct val="80000"/>
              </a:lnSpc>
            </a:pPr>
            <a:endParaRPr lang="en-US" dirty="0"/>
          </a:p>
          <a:p>
            <a:pPr>
              <a:lnSpc>
                <a:spcPct val="80000"/>
              </a:lnSpc>
            </a:pPr>
            <a:r>
              <a:rPr lang="en-US" dirty="0"/>
              <a:t>Current spec is OpenMP 5.0</a:t>
            </a:r>
          </a:p>
          <a:p>
            <a:pPr lvl="1">
              <a:lnSpc>
                <a:spcPct val="80000"/>
              </a:lnSpc>
            </a:pPr>
            <a:r>
              <a:rPr lang="en-US" dirty="0"/>
              <a:t>Released in November 2018, </a:t>
            </a:r>
            <a:r>
              <a:rPr lang="en-US" dirty="0">
                <a:hlinkClick r:id="rId4"/>
              </a:rPr>
              <a:t>http://www.openmp.org</a:t>
            </a:r>
            <a:r>
              <a:rPr lang="en-US" dirty="0"/>
              <a:t> </a:t>
            </a:r>
          </a:p>
          <a:p>
            <a:pPr lvl="1">
              <a:lnSpc>
                <a:spcPct val="80000"/>
              </a:lnSpc>
            </a:pPr>
            <a:r>
              <a:rPr lang="en-US" dirty="0"/>
              <a:t>More than 600 Pages</a:t>
            </a:r>
          </a:p>
          <a:p>
            <a:pPr lvl="1">
              <a:lnSpc>
                <a:spcPct val="80000"/>
              </a:lnSpc>
            </a:pPr>
            <a:r>
              <a:rPr lang="en-US" dirty="0"/>
              <a:t>Not yet implemented by any compiler</a:t>
            </a:r>
          </a:p>
          <a:p>
            <a:pPr>
              <a:lnSpc>
                <a:spcPct val="80000"/>
              </a:lnSpc>
            </a:pPr>
            <a:endParaRPr lang="en-US" dirty="0"/>
          </a:p>
          <a:p>
            <a:pPr>
              <a:lnSpc>
                <a:spcPct val="80000"/>
              </a:lnSpc>
            </a:pPr>
            <a:r>
              <a:rPr lang="en-US" dirty="0"/>
              <a:t>Not all compilers are equally up-to-date w/ the standard</a:t>
            </a:r>
          </a:p>
          <a:p>
            <a:pPr lvl="1">
              <a:lnSpc>
                <a:spcPct val="80000"/>
              </a:lnSpc>
            </a:pPr>
            <a:r>
              <a:rPr lang="en-US" dirty="0"/>
              <a:t>GNU compiler supports up to OpenMP 4.5 , but does not fully support GPU offloading</a:t>
            </a:r>
          </a:p>
          <a:p>
            <a:pPr lvl="1">
              <a:lnSpc>
                <a:spcPct val="80000"/>
              </a:lnSpc>
            </a:pPr>
            <a:r>
              <a:rPr lang="en-US" dirty="0"/>
              <a:t>IBM XL compiler up to </a:t>
            </a:r>
            <a:r>
              <a:rPr lang="en-US" dirty="0" smtClean="0"/>
              <a:t>speed</a:t>
            </a:r>
          </a:p>
          <a:p>
            <a:pPr lvl="1">
              <a:lnSpc>
                <a:spcPct val="80000"/>
              </a:lnSpc>
            </a:pPr>
            <a:r>
              <a:rPr lang="en-US" dirty="0" err="1" smtClean="0"/>
              <a:t>llvm</a:t>
            </a:r>
            <a:r>
              <a:rPr lang="en-US" dirty="0" smtClean="0"/>
              <a:t> compiler supports 3.1 with some 4.0 and 4.5 features</a:t>
            </a:r>
            <a:endParaRPr lang="en-US" dirty="0"/>
          </a:p>
          <a:p>
            <a:pPr lvl="1">
              <a:lnSpc>
                <a:spcPct val="80000"/>
              </a:lnSpc>
            </a:pPr>
            <a:r>
              <a:rPr lang="en-US" dirty="0"/>
              <a:t>Microsoft compiler lagging behind (Version 2.0 as of </a:t>
            </a:r>
            <a:r>
              <a:rPr lang="en-US" dirty="0" smtClean="0"/>
              <a:t>March 2020)</a:t>
            </a:r>
            <a:endParaRPr lang="en-US" sz="1600" dirty="0"/>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41</a:t>
            </a:fld>
            <a:endParaRPr lang="en-US" altLang="en-US"/>
          </a:p>
        </p:txBody>
      </p:sp>
      <p:sp>
        <p:nvSpPr>
          <p:cNvPr id="7" name="Rectangle 6"/>
          <p:cNvSpPr/>
          <p:nvPr/>
        </p:nvSpPr>
        <p:spPr>
          <a:xfrm>
            <a:off x="1548160" y="6626127"/>
            <a:ext cx="737840" cy="215444"/>
          </a:xfrm>
          <a:prstGeom prst="rect">
            <a:avLst/>
          </a:prstGeom>
        </p:spPr>
        <p:txBody>
          <a:bodyPr wrap="square">
            <a:spAutoFit/>
          </a:bodyPr>
          <a:lstStyle/>
          <a:p>
            <a:r>
              <a:rPr lang="en-US" sz="800" dirty="0">
                <a:latin typeface="+mj-lt"/>
              </a:rPr>
              <a:t>[IOMPP]</a:t>
            </a:r>
            <a:r>
              <a:rPr lang="en-US" sz="800" dirty="0"/>
              <a:t>→</a:t>
            </a:r>
          </a:p>
        </p:txBody>
      </p:sp>
    </p:spTree>
    <p:custDataLst>
      <p:tags r:id="rId1"/>
    </p:custDataLst>
    <p:extLst>
      <p:ext uri="{BB962C8B-B14F-4D97-AF65-F5344CB8AC3E}">
        <p14:creationId xmlns:p14="http://schemas.microsoft.com/office/powerpoint/2010/main" val="37454052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solidFill>
            <a:schemeClr val="accent1">
              <a:lumMod val="50000"/>
            </a:schemeClr>
          </a:solidFill>
        </p:spPr>
        <p:txBody>
          <a:bodyPr vert="horz" lIns="91440" tIns="45720" rIns="91440" bIns="45720" rtlCol="0" anchor="ctr">
            <a:normAutofit/>
          </a:bodyPr>
          <a:lstStyle/>
          <a:p>
            <a:r>
              <a:rPr lang="en-US" dirty="0"/>
              <a:t>OpenMP Programming Model</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42</a:t>
            </a:fld>
            <a:endParaRPr lang="en-US" altLang="en-US" dirty="0"/>
          </a:p>
        </p:txBody>
      </p:sp>
      <p:sp>
        <p:nvSpPr>
          <p:cNvPr id="512003" name="Rectangle 3"/>
          <p:cNvSpPr>
            <a:spLocks noChangeArrowheads="1"/>
          </p:cNvSpPr>
          <p:nvPr/>
        </p:nvSpPr>
        <p:spPr bwMode="auto">
          <a:xfrm>
            <a:off x="605525" y="1819759"/>
            <a:ext cx="8763000" cy="43365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80000"/>
              </a:lnSpc>
              <a:spcBef>
                <a:spcPct val="20000"/>
              </a:spcBef>
              <a:buClr>
                <a:schemeClr val="tx2"/>
              </a:buClr>
              <a:buSzPct val="70000"/>
              <a:buFont typeface="Wingdings" pitchFamily="2" charset="2"/>
              <a:buChar char="l"/>
            </a:pPr>
            <a:endParaRPr lang="en-US" sz="2400" u="sng" dirty="0"/>
          </a:p>
          <a:p>
            <a:pPr marL="342900" indent="-342900">
              <a:lnSpc>
                <a:spcPct val="80000"/>
              </a:lnSpc>
              <a:spcBef>
                <a:spcPct val="20000"/>
              </a:spcBef>
              <a:buClr>
                <a:schemeClr val="tx2"/>
              </a:buClr>
              <a:buSzPct val="70000"/>
              <a:buFont typeface="Wingdings" pitchFamily="2" charset="2"/>
              <a:buChar char="l"/>
            </a:pPr>
            <a:r>
              <a:rPr lang="en-US" sz="2400" dirty="0">
                <a:solidFill>
                  <a:srgbClr val="0070C0"/>
                </a:solidFill>
              </a:rPr>
              <a:t>Master thread</a:t>
            </a:r>
            <a:r>
              <a:rPr lang="en-US" sz="2400" dirty="0"/>
              <a:t> spawns a </a:t>
            </a:r>
            <a:r>
              <a:rPr lang="en-US" sz="2400" dirty="0">
                <a:solidFill>
                  <a:srgbClr val="0070C0"/>
                </a:solidFill>
              </a:rPr>
              <a:t>team of threads</a:t>
            </a:r>
            <a:r>
              <a:rPr lang="en-US" sz="2400" dirty="0"/>
              <a:t> as needed</a:t>
            </a:r>
          </a:p>
          <a:p>
            <a:pPr marL="800100" lvl="1" indent="-342900">
              <a:lnSpc>
                <a:spcPct val="80000"/>
              </a:lnSpc>
              <a:spcBef>
                <a:spcPct val="20000"/>
              </a:spcBef>
              <a:buClr>
                <a:schemeClr val="tx2"/>
              </a:buClr>
              <a:buSzPct val="70000"/>
              <a:buFont typeface="Wingdings" pitchFamily="2" charset="2"/>
              <a:buChar char="l"/>
            </a:pPr>
            <a:r>
              <a:rPr lang="en-US" dirty="0"/>
              <a:t>Managed transparently on your behalf</a:t>
            </a:r>
          </a:p>
          <a:p>
            <a:pPr marL="800100" lvl="1" indent="-342900">
              <a:lnSpc>
                <a:spcPct val="80000"/>
              </a:lnSpc>
              <a:spcBef>
                <a:spcPct val="20000"/>
              </a:spcBef>
              <a:buClr>
                <a:schemeClr val="tx2"/>
              </a:buClr>
              <a:buSzPct val="70000"/>
              <a:buFont typeface="Wingdings" pitchFamily="2" charset="2"/>
              <a:buChar char="l"/>
            </a:pPr>
            <a:r>
              <a:rPr lang="en-US" dirty="0"/>
              <a:t>Relies on low-level thread </a:t>
            </a:r>
            <a:r>
              <a:rPr lang="en-US" dirty="0">
                <a:latin typeface="Courier New" panose="02070309020205020404" pitchFamily="49" charset="0"/>
                <a:cs typeface="Courier New" panose="02070309020205020404" pitchFamily="49" charset="0"/>
              </a:rPr>
              <a:t>fork</a:t>
            </a:r>
            <a:r>
              <a:rPr lang="en-US" dirty="0"/>
              <a:t>/</a:t>
            </a:r>
            <a:r>
              <a:rPr lang="en-US" dirty="0">
                <a:latin typeface="Courier New" panose="02070309020205020404" pitchFamily="49" charset="0"/>
                <a:cs typeface="Courier New" panose="02070309020205020404" pitchFamily="49" charset="0"/>
              </a:rPr>
              <a:t>join</a:t>
            </a:r>
            <a:r>
              <a:rPr lang="en-US" dirty="0"/>
              <a:t> methodology to implement parallelism</a:t>
            </a:r>
          </a:p>
          <a:p>
            <a:pPr marL="987425" lvl="2" indent="-293688">
              <a:lnSpc>
                <a:spcPct val="80000"/>
              </a:lnSpc>
              <a:spcBef>
                <a:spcPct val="20000"/>
              </a:spcBef>
              <a:buClr>
                <a:schemeClr val="accent1"/>
              </a:buClr>
              <a:buSzPct val="70000"/>
              <a:buFont typeface="Wingdings" pitchFamily="2" charset="2"/>
              <a:buChar char="l"/>
            </a:pPr>
            <a:r>
              <a:rPr lang="en-US" sz="1500" dirty="0"/>
              <a:t>The developer is spared the details </a:t>
            </a:r>
          </a:p>
          <a:p>
            <a:pPr marL="285750" indent="-285750">
              <a:lnSpc>
                <a:spcPct val="94000"/>
              </a:lnSpc>
              <a:spcBef>
                <a:spcPct val="50000"/>
              </a:spcBef>
              <a:buClr>
                <a:schemeClr val="tx2"/>
              </a:buClr>
              <a:buSzPct val="130000"/>
              <a:buFontTx/>
              <a:buChar char="•"/>
            </a:pPr>
            <a:endParaRPr lang="en-US" sz="2400" dirty="0"/>
          </a:p>
          <a:p>
            <a:pPr marL="285750" indent="-285750">
              <a:lnSpc>
                <a:spcPct val="94000"/>
              </a:lnSpc>
              <a:spcBef>
                <a:spcPct val="50000"/>
              </a:spcBef>
              <a:buClr>
                <a:schemeClr val="tx2"/>
              </a:buClr>
              <a:buSzPct val="130000"/>
              <a:buFontTx/>
              <a:buChar char="•"/>
            </a:pPr>
            <a:endParaRPr lang="en-US" sz="2400" dirty="0"/>
          </a:p>
          <a:p>
            <a:pPr marL="285750" indent="-285750">
              <a:lnSpc>
                <a:spcPct val="94000"/>
              </a:lnSpc>
              <a:spcBef>
                <a:spcPct val="50000"/>
              </a:spcBef>
              <a:buClr>
                <a:schemeClr val="tx2"/>
              </a:buClr>
              <a:buSzPct val="130000"/>
              <a:buFontTx/>
              <a:buChar char="•"/>
            </a:pPr>
            <a:r>
              <a:rPr lang="en-US" sz="2400" dirty="0"/>
              <a:t>Straightforward to ease into the use of OpenMP</a:t>
            </a:r>
          </a:p>
          <a:p>
            <a:pPr marL="800100" lvl="1" indent="-342900">
              <a:lnSpc>
                <a:spcPct val="80000"/>
              </a:lnSpc>
              <a:spcBef>
                <a:spcPct val="20000"/>
              </a:spcBef>
              <a:buClr>
                <a:schemeClr val="tx2"/>
              </a:buClr>
              <a:buSzPct val="70000"/>
              <a:buFont typeface="Wingdings" pitchFamily="2" charset="2"/>
              <a:buChar char="l"/>
            </a:pPr>
            <a:r>
              <a:rPr lang="en-US" dirty="0"/>
              <a:t>Parallelism is added incrementally</a:t>
            </a:r>
          </a:p>
          <a:p>
            <a:pPr marL="800100" lvl="1" indent="-342900">
              <a:lnSpc>
                <a:spcPct val="80000"/>
              </a:lnSpc>
              <a:spcBef>
                <a:spcPct val="20000"/>
              </a:spcBef>
              <a:buClr>
                <a:schemeClr val="tx2"/>
              </a:buClr>
              <a:buSzPct val="70000"/>
              <a:buFont typeface="Wingdings" pitchFamily="2" charset="2"/>
              <a:buChar char="l"/>
            </a:pPr>
            <a:r>
              <a:rPr lang="en-US" dirty="0"/>
              <a:t>The sequential program evolves into a parallel program</a:t>
            </a:r>
          </a:p>
        </p:txBody>
      </p:sp>
      <p:sp>
        <p:nvSpPr>
          <p:cNvPr id="62" name="Rectangle 61"/>
          <p:cNvSpPr/>
          <p:nvPr/>
        </p:nvSpPr>
        <p:spPr>
          <a:xfrm>
            <a:off x="1548160" y="6626127"/>
            <a:ext cx="737840" cy="215444"/>
          </a:xfrm>
          <a:prstGeom prst="rect">
            <a:avLst/>
          </a:prstGeom>
        </p:spPr>
        <p:txBody>
          <a:bodyPr wrap="square">
            <a:spAutoFit/>
          </a:bodyPr>
          <a:lstStyle/>
          <a:p>
            <a:r>
              <a:rPr lang="en-US" sz="800" dirty="0">
                <a:latin typeface="+mj-lt"/>
              </a:rPr>
              <a:t>[IOMPP]</a:t>
            </a:r>
            <a:r>
              <a:rPr lang="en-US" sz="800" dirty="0"/>
              <a:t>→</a:t>
            </a:r>
          </a:p>
        </p:txBody>
      </p:sp>
    </p:spTree>
    <p:custDataLst>
      <p:tags r:id="rId1"/>
    </p:custDataLst>
    <p:extLst>
      <p:ext uri="{BB962C8B-B14F-4D97-AF65-F5344CB8AC3E}">
        <p14:creationId xmlns:p14="http://schemas.microsoft.com/office/powerpoint/2010/main" val="11847895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OpenMP</a:t>
            </a:r>
            <a:r>
              <a:rPr lang="en-US" dirty="0"/>
              <a:t> Execution Model</a:t>
            </a:r>
          </a:p>
        </p:txBody>
      </p:sp>
      <p:cxnSp>
        <p:nvCxnSpPr>
          <p:cNvPr id="55" name="Straight Arrow Connector 54"/>
          <p:cNvCxnSpPr/>
          <p:nvPr/>
        </p:nvCxnSpPr>
        <p:spPr>
          <a:xfrm>
            <a:off x="8805124" y="3842239"/>
            <a:ext cx="691993" cy="0"/>
          </a:xfrm>
          <a:prstGeom prst="straightConnector1">
            <a:avLst/>
          </a:prstGeom>
          <a:noFill/>
          <a:ln w="28575" cap="flat" cmpd="sng" algn="ctr">
            <a:solidFill>
              <a:srgbClr val="92D050"/>
            </a:solidFill>
            <a:prstDash val="sysDot"/>
            <a:tailEnd type="triangle"/>
          </a:ln>
          <a:effectLst/>
        </p:spPr>
      </p:cxnSp>
      <p:cxnSp>
        <p:nvCxnSpPr>
          <p:cNvPr id="56" name="Straight Arrow Connector 55"/>
          <p:cNvCxnSpPr/>
          <p:nvPr/>
        </p:nvCxnSpPr>
        <p:spPr>
          <a:xfrm>
            <a:off x="3659533" y="3842239"/>
            <a:ext cx="533400" cy="0"/>
          </a:xfrm>
          <a:prstGeom prst="straightConnector1">
            <a:avLst/>
          </a:prstGeom>
          <a:noFill/>
          <a:ln w="28575" cap="flat" cmpd="sng" algn="ctr">
            <a:solidFill>
              <a:srgbClr val="92D050"/>
            </a:solidFill>
            <a:prstDash val="solid"/>
            <a:tailEnd type="triangle"/>
          </a:ln>
          <a:effectLst/>
        </p:spPr>
      </p:cxnSp>
      <p:cxnSp>
        <p:nvCxnSpPr>
          <p:cNvPr id="57" name="Straight Arrow Connector 56"/>
          <p:cNvCxnSpPr/>
          <p:nvPr/>
        </p:nvCxnSpPr>
        <p:spPr>
          <a:xfrm>
            <a:off x="4501599" y="3238500"/>
            <a:ext cx="914400" cy="0"/>
          </a:xfrm>
          <a:prstGeom prst="straightConnector1">
            <a:avLst/>
          </a:prstGeom>
          <a:noFill/>
          <a:ln w="28575" cap="flat" cmpd="sng" algn="ctr">
            <a:solidFill>
              <a:srgbClr val="92D050"/>
            </a:solidFill>
            <a:prstDash val="solid"/>
            <a:tailEnd type="triangle"/>
          </a:ln>
          <a:effectLst/>
        </p:spPr>
      </p:cxnSp>
      <p:cxnSp>
        <p:nvCxnSpPr>
          <p:cNvPr id="58" name="Straight Arrow Connector 57"/>
          <p:cNvCxnSpPr/>
          <p:nvPr/>
        </p:nvCxnSpPr>
        <p:spPr>
          <a:xfrm>
            <a:off x="4501599" y="3454400"/>
            <a:ext cx="914400" cy="0"/>
          </a:xfrm>
          <a:prstGeom prst="straightConnector1">
            <a:avLst/>
          </a:prstGeom>
          <a:noFill/>
          <a:ln w="28575" cap="flat" cmpd="sng" algn="ctr">
            <a:solidFill>
              <a:srgbClr val="FFC000"/>
            </a:solidFill>
            <a:prstDash val="solid"/>
            <a:tailEnd type="triangle"/>
          </a:ln>
          <a:effectLst/>
        </p:spPr>
      </p:cxnSp>
      <p:cxnSp>
        <p:nvCxnSpPr>
          <p:cNvPr id="59" name="Straight Arrow Connector 58"/>
          <p:cNvCxnSpPr/>
          <p:nvPr/>
        </p:nvCxnSpPr>
        <p:spPr>
          <a:xfrm>
            <a:off x="4501599" y="3670300"/>
            <a:ext cx="914400" cy="0"/>
          </a:xfrm>
          <a:prstGeom prst="straightConnector1">
            <a:avLst/>
          </a:prstGeom>
          <a:noFill/>
          <a:ln w="28575" cap="flat" cmpd="sng" algn="ctr">
            <a:solidFill>
              <a:srgbClr val="FFC000"/>
            </a:solidFill>
            <a:prstDash val="solid"/>
            <a:tailEnd type="triangle"/>
          </a:ln>
          <a:effectLst/>
        </p:spPr>
      </p:cxnSp>
      <p:cxnSp>
        <p:nvCxnSpPr>
          <p:cNvPr id="60" name="Straight Arrow Connector 59"/>
          <p:cNvCxnSpPr/>
          <p:nvPr/>
        </p:nvCxnSpPr>
        <p:spPr>
          <a:xfrm>
            <a:off x="4501599" y="3886200"/>
            <a:ext cx="914400" cy="0"/>
          </a:xfrm>
          <a:prstGeom prst="straightConnector1">
            <a:avLst/>
          </a:prstGeom>
          <a:noFill/>
          <a:ln w="28575" cap="flat" cmpd="sng" algn="ctr">
            <a:solidFill>
              <a:srgbClr val="FFC000"/>
            </a:solidFill>
            <a:prstDash val="solid"/>
            <a:tailEnd type="triangle"/>
          </a:ln>
          <a:effectLst/>
        </p:spPr>
      </p:cxnSp>
      <p:cxnSp>
        <p:nvCxnSpPr>
          <p:cNvPr id="61" name="Straight Arrow Connector 60"/>
          <p:cNvCxnSpPr/>
          <p:nvPr/>
        </p:nvCxnSpPr>
        <p:spPr>
          <a:xfrm>
            <a:off x="4501599" y="4102100"/>
            <a:ext cx="914400" cy="0"/>
          </a:xfrm>
          <a:prstGeom prst="straightConnector1">
            <a:avLst/>
          </a:prstGeom>
          <a:noFill/>
          <a:ln w="28575" cap="flat" cmpd="sng" algn="ctr">
            <a:solidFill>
              <a:srgbClr val="FFC000"/>
            </a:solidFill>
            <a:prstDash val="solid"/>
            <a:tailEnd type="triangle"/>
          </a:ln>
          <a:effectLst/>
        </p:spPr>
      </p:cxnSp>
      <p:cxnSp>
        <p:nvCxnSpPr>
          <p:cNvPr id="62" name="Straight Arrow Connector 61"/>
          <p:cNvCxnSpPr/>
          <p:nvPr/>
        </p:nvCxnSpPr>
        <p:spPr>
          <a:xfrm>
            <a:off x="4501599" y="4318000"/>
            <a:ext cx="914400" cy="0"/>
          </a:xfrm>
          <a:prstGeom prst="straightConnector1">
            <a:avLst/>
          </a:prstGeom>
          <a:noFill/>
          <a:ln w="28575" cap="flat" cmpd="sng" algn="ctr">
            <a:solidFill>
              <a:srgbClr val="FFC000"/>
            </a:solidFill>
            <a:prstDash val="solid"/>
            <a:tailEnd type="triangle"/>
          </a:ln>
          <a:effectLst/>
        </p:spPr>
      </p:cxnSp>
      <p:cxnSp>
        <p:nvCxnSpPr>
          <p:cNvPr id="63" name="Straight Arrow Connector 62"/>
          <p:cNvCxnSpPr/>
          <p:nvPr/>
        </p:nvCxnSpPr>
        <p:spPr>
          <a:xfrm>
            <a:off x="4501599" y="4533900"/>
            <a:ext cx="914400" cy="0"/>
          </a:xfrm>
          <a:prstGeom prst="straightConnector1">
            <a:avLst/>
          </a:prstGeom>
          <a:noFill/>
          <a:ln w="28575" cap="flat" cmpd="sng" algn="ctr">
            <a:solidFill>
              <a:srgbClr val="FFC000"/>
            </a:solidFill>
            <a:prstDash val="solid"/>
            <a:tailEnd type="triangle"/>
          </a:ln>
          <a:effectLst/>
        </p:spPr>
      </p:cxnSp>
      <p:cxnSp>
        <p:nvCxnSpPr>
          <p:cNvPr id="64" name="Straight Arrow Connector 63"/>
          <p:cNvCxnSpPr/>
          <p:nvPr/>
        </p:nvCxnSpPr>
        <p:spPr>
          <a:xfrm>
            <a:off x="2823265" y="2886807"/>
            <a:ext cx="529140" cy="0"/>
          </a:xfrm>
          <a:prstGeom prst="straightConnector1">
            <a:avLst/>
          </a:prstGeom>
          <a:noFill/>
          <a:ln w="28575" cap="flat" cmpd="sng" algn="ctr">
            <a:solidFill>
              <a:srgbClr val="92D050"/>
            </a:solidFill>
            <a:prstDash val="solid"/>
            <a:tailEnd type="triangle"/>
          </a:ln>
          <a:effectLst/>
        </p:spPr>
      </p:cxnSp>
      <p:cxnSp>
        <p:nvCxnSpPr>
          <p:cNvPr id="65" name="Straight Arrow Connector 64"/>
          <p:cNvCxnSpPr/>
          <p:nvPr/>
        </p:nvCxnSpPr>
        <p:spPr>
          <a:xfrm>
            <a:off x="2823265" y="3103684"/>
            <a:ext cx="529140" cy="0"/>
          </a:xfrm>
          <a:prstGeom prst="straightConnector1">
            <a:avLst/>
          </a:prstGeom>
          <a:noFill/>
          <a:ln w="28575" cap="flat" cmpd="sng" algn="ctr">
            <a:solidFill>
              <a:srgbClr val="FFC000"/>
            </a:solidFill>
            <a:prstDash val="solid"/>
            <a:tailEnd type="triangle"/>
          </a:ln>
          <a:effectLst/>
        </p:spPr>
      </p:cxnSp>
      <p:cxnSp>
        <p:nvCxnSpPr>
          <p:cNvPr id="66" name="Straight Arrow Connector 65"/>
          <p:cNvCxnSpPr/>
          <p:nvPr/>
        </p:nvCxnSpPr>
        <p:spPr>
          <a:xfrm>
            <a:off x="2823265" y="3320561"/>
            <a:ext cx="529140" cy="0"/>
          </a:xfrm>
          <a:prstGeom prst="straightConnector1">
            <a:avLst/>
          </a:prstGeom>
          <a:noFill/>
          <a:ln w="28575" cap="flat" cmpd="sng" algn="ctr">
            <a:solidFill>
              <a:srgbClr val="FFC000"/>
            </a:solidFill>
            <a:prstDash val="solid"/>
            <a:tailEnd type="triangle"/>
          </a:ln>
          <a:effectLst/>
        </p:spPr>
      </p:cxnSp>
      <p:cxnSp>
        <p:nvCxnSpPr>
          <p:cNvPr id="67" name="Straight Arrow Connector 66"/>
          <p:cNvCxnSpPr/>
          <p:nvPr/>
        </p:nvCxnSpPr>
        <p:spPr>
          <a:xfrm>
            <a:off x="2823265" y="3537438"/>
            <a:ext cx="529140" cy="0"/>
          </a:xfrm>
          <a:prstGeom prst="straightConnector1">
            <a:avLst/>
          </a:prstGeom>
          <a:noFill/>
          <a:ln w="28575" cap="flat" cmpd="sng" algn="ctr">
            <a:solidFill>
              <a:srgbClr val="FFC000"/>
            </a:solidFill>
            <a:prstDash val="solid"/>
            <a:tailEnd type="triangle"/>
          </a:ln>
          <a:effectLst/>
        </p:spPr>
      </p:cxnSp>
      <p:cxnSp>
        <p:nvCxnSpPr>
          <p:cNvPr id="68" name="Straight Arrow Connector 67"/>
          <p:cNvCxnSpPr/>
          <p:nvPr/>
        </p:nvCxnSpPr>
        <p:spPr>
          <a:xfrm>
            <a:off x="2823265" y="3754315"/>
            <a:ext cx="529140" cy="0"/>
          </a:xfrm>
          <a:prstGeom prst="straightConnector1">
            <a:avLst/>
          </a:prstGeom>
          <a:noFill/>
          <a:ln w="28575" cap="flat" cmpd="sng" algn="ctr">
            <a:solidFill>
              <a:srgbClr val="FFC000"/>
            </a:solidFill>
            <a:prstDash val="solid"/>
            <a:tailEnd type="triangle"/>
          </a:ln>
          <a:effectLst/>
        </p:spPr>
      </p:cxnSp>
      <p:cxnSp>
        <p:nvCxnSpPr>
          <p:cNvPr id="69" name="Straight Arrow Connector 68"/>
          <p:cNvCxnSpPr/>
          <p:nvPr/>
        </p:nvCxnSpPr>
        <p:spPr>
          <a:xfrm>
            <a:off x="2823265" y="3971192"/>
            <a:ext cx="529140" cy="0"/>
          </a:xfrm>
          <a:prstGeom prst="straightConnector1">
            <a:avLst/>
          </a:prstGeom>
          <a:noFill/>
          <a:ln w="28575" cap="flat" cmpd="sng" algn="ctr">
            <a:solidFill>
              <a:srgbClr val="FFC000"/>
            </a:solidFill>
            <a:prstDash val="solid"/>
            <a:tailEnd type="triangle"/>
          </a:ln>
          <a:effectLst/>
        </p:spPr>
      </p:cxnSp>
      <p:cxnSp>
        <p:nvCxnSpPr>
          <p:cNvPr id="70" name="Straight Arrow Connector 69"/>
          <p:cNvCxnSpPr/>
          <p:nvPr/>
        </p:nvCxnSpPr>
        <p:spPr>
          <a:xfrm>
            <a:off x="2823265" y="4188069"/>
            <a:ext cx="529140" cy="0"/>
          </a:xfrm>
          <a:prstGeom prst="straightConnector1">
            <a:avLst/>
          </a:prstGeom>
          <a:noFill/>
          <a:ln w="28575" cap="flat" cmpd="sng" algn="ctr">
            <a:solidFill>
              <a:srgbClr val="FFC000"/>
            </a:solidFill>
            <a:prstDash val="solid"/>
            <a:tailEnd type="triangle"/>
          </a:ln>
          <a:effectLst/>
        </p:spPr>
      </p:cxnSp>
      <p:cxnSp>
        <p:nvCxnSpPr>
          <p:cNvPr id="71" name="Straight Arrow Connector 70"/>
          <p:cNvCxnSpPr/>
          <p:nvPr/>
        </p:nvCxnSpPr>
        <p:spPr>
          <a:xfrm>
            <a:off x="2823265" y="4404946"/>
            <a:ext cx="529140" cy="0"/>
          </a:xfrm>
          <a:prstGeom prst="straightConnector1">
            <a:avLst/>
          </a:prstGeom>
          <a:noFill/>
          <a:ln w="28575" cap="flat" cmpd="sng" algn="ctr">
            <a:solidFill>
              <a:srgbClr val="FFC000"/>
            </a:solidFill>
            <a:prstDash val="solid"/>
            <a:tailEnd type="triangle"/>
          </a:ln>
          <a:effectLst/>
        </p:spPr>
      </p:cxnSp>
      <p:cxnSp>
        <p:nvCxnSpPr>
          <p:cNvPr id="72" name="Straight Arrow Connector 71"/>
          <p:cNvCxnSpPr/>
          <p:nvPr/>
        </p:nvCxnSpPr>
        <p:spPr>
          <a:xfrm>
            <a:off x="2823265" y="4621823"/>
            <a:ext cx="529140" cy="0"/>
          </a:xfrm>
          <a:prstGeom prst="straightConnector1">
            <a:avLst/>
          </a:prstGeom>
          <a:noFill/>
          <a:ln w="28575" cap="flat" cmpd="sng" algn="ctr">
            <a:solidFill>
              <a:srgbClr val="FFC000"/>
            </a:solidFill>
            <a:prstDash val="solid"/>
            <a:tailEnd type="triangle"/>
          </a:ln>
          <a:effectLst/>
        </p:spPr>
      </p:cxnSp>
      <p:cxnSp>
        <p:nvCxnSpPr>
          <p:cNvPr id="73" name="Straight Arrow Connector 72"/>
          <p:cNvCxnSpPr/>
          <p:nvPr/>
        </p:nvCxnSpPr>
        <p:spPr>
          <a:xfrm>
            <a:off x="2823265" y="4838700"/>
            <a:ext cx="529140" cy="0"/>
          </a:xfrm>
          <a:prstGeom prst="straightConnector1">
            <a:avLst/>
          </a:prstGeom>
          <a:noFill/>
          <a:ln w="28575" cap="flat" cmpd="sng" algn="ctr">
            <a:solidFill>
              <a:srgbClr val="FFC000"/>
            </a:solidFill>
            <a:prstDash val="solid"/>
            <a:tailEnd type="triangle"/>
          </a:ln>
          <a:effectLst/>
        </p:spPr>
      </p:cxnSp>
      <p:cxnSp>
        <p:nvCxnSpPr>
          <p:cNvPr id="74" name="Straight Arrow Connector 73"/>
          <p:cNvCxnSpPr/>
          <p:nvPr/>
        </p:nvCxnSpPr>
        <p:spPr>
          <a:xfrm>
            <a:off x="7460036" y="3705977"/>
            <a:ext cx="529140" cy="0"/>
          </a:xfrm>
          <a:prstGeom prst="straightConnector1">
            <a:avLst/>
          </a:prstGeom>
          <a:noFill/>
          <a:ln w="28575" cap="flat" cmpd="sng" algn="ctr">
            <a:solidFill>
              <a:srgbClr val="FFC000"/>
            </a:solidFill>
            <a:prstDash val="solid"/>
            <a:tailEnd type="triangle"/>
          </a:ln>
          <a:effectLst/>
        </p:spPr>
      </p:cxnSp>
      <p:cxnSp>
        <p:nvCxnSpPr>
          <p:cNvPr id="75" name="Straight Arrow Connector 74"/>
          <p:cNvCxnSpPr/>
          <p:nvPr/>
        </p:nvCxnSpPr>
        <p:spPr>
          <a:xfrm>
            <a:off x="7460036" y="3923127"/>
            <a:ext cx="529140" cy="0"/>
          </a:xfrm>
          <a:prstGeom prst="straightConnector1">
            <a:avLst/>
          </a:prstGeom>
          <a:noFill/>
          <a:ln w="28575" cap="flat" cmpd="sng" algn="ctr">
            <a:solidFill>
              <a:srgbClr val="FFC000"/>
            </a:solidFill>
            <a:prstDash val="solid"/>
            <a:tailEnd type="triangle"/>
          </a:ln>
          <a:effectLst/>
        </p:spPr>
      </p:cxnSp>
      <p:cxnSp>
        <p:nvCxnSpPr>
          <p:cNvPr id="76" name="Straight Arrow Connector 75"/>
          <p:cNvCxnSpPr/>
          <p:nvPr/>
        </p:nvCxnSpPr>
        <p:spPr>
          <a:xfrm>
            <a:off x="7460036" y="3814552"/>
            <a:ext cx="529140" cy="0"/>
          </a:xfrm>
          <a:prstGeom prst="straightConnector1">
            <a:avLst/>
          </a:prstGeom>
          <a:noFill/>
          <a:ln w="28575" cap="flat" cmpd="sng" algn="ctr">
            <a:solidFill>
              <a:srgbClr val="FFC000"/>
            </a:solidFill>
            <a:prstDash val="solid"/>
            <a:tailEnd type="triangle"/>
          </a:ln>
          <a:effectLst/>
        </p:spPr>
      </p:cxnSp>
      <p:cxnSp>
        <p:nvCxnSpPr>
          <p:cNvPr id="77" name="Straight Arrow Connector 76"/>
          <p:cNvCxnSpPr/>
          <p:nvPr/>
        </p:nvCxnSpPr>
        <p:spPr>
          <a:xfrm>
            <a:off x="7460036" y="3597402"/>
            <a:ext cx="529140" cy="0"/>
          </a:xfrm>
          <a:prstGeom prst="straightConnector1">
            <a:avLst/>
          </a:prstGeom>
          <a:noFill/>
          <a:ln w="28575" cap="flat" cmpd="sng" algn="ctr">
            <a:solidFill>
              <a:srgbClr val="FFC000"/>
            </a:solidFill>
            <a:prstDash val="solid"/>
            <a:tailEnd type="triangle"/>
          </a:ln>
          <a:effectLst/>
        </p:spPr>
      </p:cxnSp>
      <p:cxnSp>
        <p:nvCxnSpPr>
          <p:cNvPr id="78" name="Straight Arrow Connector 77"/>
          <p:cNvCxnSpPr/>
          <p:nvPr/>
        </p:nvCxnSpPr>
        <p:spPr>
          <a:xfrm>
            <a:off x="7460036" y="3380252"/>
            <a:ext cx="529140" cy="0"/>
          </a:xfrm>
          <a:prstGeom prst="straightConnector1">
            <a:avLst/>
          </a:prstGeom>
          <a:noFill/>
          <a:ln w="28575" cap="flat" cmpd="sng" algn="ctr">
            <a:solidFill>
              <a:srgbClr val="92D050"/>
            </a:solidFill>
            <a:prstDash val="solid"/>
            <a:tailEnd type="triangle"/>
          </a:ln>
          <a:effectLst/>
        </p:spPr>
      </p:cxnSp>
      <p:cxnSp>
        <p:nvCxnSpPr>
          <p:cNvPr id="79" name="Straight Arrow Connector 78"/>
          <p:cNvCxnSpPr/>
          <p:nvPr/>
        </p:nvCxnSpPr>
        <p:spPr>
          <a:xfrm>
            <a:off x="7460036" y="3488827"/>
            <a:ext cx="529140" cy="0"/>
          </a:xfrm>
          <a:prstGeom prst="straightConnector1">
            <a:avLst/>
          </a:prstGeom>
          <a:noFill/>
          <a:ln w="28575" cap="flat" cmpd="sng" algn="ctr">
            <a:solidFill>
              <a:srgbClr val="FFC000"/>
            </a:solidFill>
            <a:prstDash val="solid"/>
            <a:tailEnd type="triangle"/>
          </a:ln>
          <a:effectLst/>
        </p:spPr>
      </p:cxnSp>
      <p:cxnSp>
        <p:nvCxnSpPr>
          <p:cNvPr id="80" name="Straight Arrow Connector 79"/>
          <p:cNvCxnSpPr>
            <a:endCxn id="95" idx="1"/>
          </p:cNvCxnSpPr>
          <p:nvPr/>
        </p:nvCxnSpPr>
        <p:spPr>
          <a:xfrm>
            <a:off x="6986380" y="3669517"/>
            <a:ext cx="239977" cy="4896"/>
          </a:xfrm>
          <a:prstGeom prst="straightConnector1">
            <a:avLst/>
          </a:prstGeom>
          <a:noFill/>
          <a:ln w="28575" cap="flat" cmpd="sng" algn="ctr">
            <a:solidFill>
              <a:srgbClr val="FFC000"/>
            </a:solidFill>
            <a:prstDash val="solid"/>
            <a:tailEnd type="triangle"/>
          </a:ln>
          <a:effectLst/>
        </p:spPr>
      </p:cxnSp>
      <p:cxnSp>
        <p:nvCxnSpPr>
          <p:cNvPr id="81" name="Straight Arrow Connector 80"/>
          <p:cNvCxnSpPr/>
          <p:nvPr/>
        </p:nvCxnSpPr>
        <p:spPr>
          <a:xfrm>
            <a:off x="8229510" y="3669517"/>
            <a:ext cx="266948" cy="127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82" name="Straight Arrow Connector 81"/>
          <p:cNvCxnSpPr/>
          <p:nvPr/>
        </p:nvCxnSpPr>
        <p:spPr>
          <a:xfrm>
            <a:off x="6986381" y="4399085"/>
            <a:ext cx="1510077" cy="0"/>
          </a:xfrm>
          <a:prstGeom prst="straightConnector1">
            <a:avLst/>
          </a:prstGeom>
          <a:noFill/>
          <a:ln w="28575" cap="flat" cmpd="sng" algn="ctr">
            <a:solidFill>
              <a:srgbClr val="FFC000"/>
            </a:solidFill>
            <a:prstDash val="solid"/>
            <a:tailEnd type="triangle"/>
          </a:ln>
          <a:effectLst/>
        </p:spPr>
      </p:cxnSp>
      <p:cxnSp>
        <p:nvCxnSpPr>
          <p:cNvPr id="83" name="Straight Arrow Connector 82"/>
          <p:cNvCxnSpPr/>
          <p:nvPr/>
        </p:nvCxnSpPr>
        <p:spPr>
          <a:xfrm>
            <a:off x="6986381" y="4615962"/>
            <a:ext cx="1510077" cy="0"/>
          </a:xfrm>
          <a:prstGeom prst="straightConnector1">
            <a:avLst/>
          </a:prstGeom>
          <a:noFill/>
          <a:ln w="28575" cap="flat" cmpd="sng" algn="ctr">
            <a:solidFill>
              <a:srgbClr val="FFC000"/>
            </a:solidFill>
            <a:prstDash val="solid"/>
            <a:tailEnd type="triangle"/>
          </a:ln>
          <a:effectLst/>
        </p:spPr>
      </p:cxnSp>
      <p:cxnSp>
        <p:nvCxnSpPr>
          <p:cNvPr id="84" name="Straight Arrow Connector 83"/>
          <p:cNvCxnSpPr/>
          <p:nvPr/>
        </p:nvCxnSpPr>
        <p:spPr>
          <a:xfrm>
            <a:off x="6986381" y="4832839"/>
            <a:ext cx="1510077" cy="0"/>
          </a:xfrm>
          <a:prstGeom prst="straightConnector1">
            <a:avLst/>
          </a:prstGeom>
          <a:noFill/>
          <a:ln w="28575" cap="flat" cmpd="sng" algn="ctr">
            <a:solidFill>
              <a:srgbClr val="FFC000"/>
            </a:solidFill>
            <a:prstDash val="solid"/>
            <a:tailEnd type="triangle"/>
          </a:ln>
          <a:effectLst/>
        </p:spPr>
      </p:cxnSp>
      <p:cxnSp>
        <p:nvCxnSpPr>
          <p:cNvPr id="85" name="Straight Arrow Connector 84"/>
          <p:cNvCxnSpPr/>
          <p:nvPr/>
        </p:nvCxnSpPr>
        <p:spPr>
          <a:xfrm>
            <a:off x="6986380" y="2737872"/>
            <a:ext cx="1510077" cy="0"/>
          </a:xfrm>
          <a:prstGeom prst="straightConnector1">
            <a:avLst/>
          </a:prstGeom>
          <a:noFill/>
          <a:ln w="28575" cap="flat" cmpd="sng" algn="ctr">
            <a:solidFill>
              <a:srgbClr val="92D050"/>
            </a:solidFill>
            <a:prstDash val="solid"/>
            <a:tailEnd type="triangle"/>
          </a:ln>
          <a:effectLst/>
        </p:spPr>
      </p:cxnSp>
      <p:cxnSp>
        <p:nvCxnSpPr>
          <p:cNvPr id="86" name="Straight Arrow Connector 85"/>
          <p:cNvCxnSpPr/>
          <p:nvPr/>
        </p:nvCxnSpPr>
        <p:spPr>
          <a:xfrm>
            <a:off x="6986380" y="2954749"/>
            <a:ext cx="1510077" cy="0"/>
          </a:xfrm>
          <a:prstGeom prst="straightConnector1">
            <a:avLst/>
          </a:prstGeom>
          <a:noFill/>
          <a:ln w="28575" cap="flat" cmpd="sng" algn="ctr">
            <a:solidFill>
              <a:srgbClr val="FFC000"/>
            </a:solidFill>
            <a:prstDash val="solid"/>
            <a:tailEnd type="triangle"/>
          </a:ln>
          <a:effectLst/>
        </p:spPr>
      </p:cxnSp>
      <p:cxnSp>
        <p:nvCxnSpPr>
          <p:cNvPr id="87" name="Straight Arrow Connector 86"/>
          <p:cNvCxnSpPr/>
          <p:nvPr/>
        </p:nvCxnSpPr>
        <p:spPr>
          <a:xfrm>
            <a:off x="6986380" y="3171626"/>
            <a:ext cx="1510077" cy="0"/>
          </a:xfrm>
          <a:prstGeom prst="straightConnector1">
            <a:avLst/>
          </a:prstGeom>
          <a:noFill/>
          <a:ln w="28575" cap="flat" cmpd="sng" algn="ctr">
            <a:solidFill>
              <a:srgbClr val="FFC000"/>
            </a:solidFill>
            <a:prstDash val="solid"/>
            <a:tailEnd type="triangle"/>
          </a:ln>
          <a:effectLst/>
        </p:spPr>
      </p:cxnSp>
      <p:cxnSp>
        <p:nvCxnSpPr>
          <p:cNvPr id="88" name="Straight Arrow Connector 87"/>
          <p:cNvCxnSpPr/>
          <p:nvPr/>
        </p:nvCxnSpPr>
        <p:spPr>
          <a:xfrm>
            <a:off x="5724664" y="3842239"/>
            <a:ext cx="953052" cy="0"/>
          </a:xfrm>
          <a:prstGeom prst="straightConnector1">
            <a:avLst/>
          </a:prstGeom>
          <a:noFill/>
          <a:ln w="28575" cap="flat" cmpd="sng" algn="ctr">
            <a:solidFill>
              <a:srgbClr val="92D050"/>
            </a:solidFill>
            <a:prstDash val="solid"/>
            <a:tailEnd type="triangle"/>
          </a:ln>
          <a:effectLst/>
        </p:spPr>
      </p:cxnSp>
      <p:cxnSp>
        <p:nvCxnSpPr>
          <p:cNvPr id="89" name="Straight Arrow Connector 88"/>
          <p:cNvCxnSpPr/>
          <p:nvPr/>
        </p:nvCxnSpPr>
        <p:spPr>
          <a:xfrm>
            <a:off x="6986380" y="4147039"/>
            <a:ext cx="1510077" cy="0"/>
          </a:xfrm>
          <a:prstGeom prst="straightConnector1">
            <a:avLst/>
          </a:prstGeom>
          <a:noFill/>
          <a:ln w="28575" cap="flat" cmpd="sng" algn="ctr">
            <a:solidFill>
              <a:srgbClr val="FFC000"/>
            </a:solidFill>
            <a:prstDash val="solid"/>
            <a:tailEnd type="triangle"/>
          </a:ln>
          <a:effectLst/>
        </p:spPr>
      </p:cxnSp>
      <p:sp>
        <p:nvSpPr>
          <p:cNvPr id="90" name="Rectangle 89"/>
          <p:cNvSpPr/>
          <p:nvPr/>
        </p:nvSpPr>
        <p:spPr>
          <a:xfrm>
            <a:off x="4192934"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F</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a:solidFill>
                  <a:prstClr val="white"/>
                </a:solidFill>
                <a:latin typeface="Calibri"/>
              </a:rPr>
              <a:t>r</a:t>
            </a:r>
            <a:br>
              <a:rPr lang="en-US" kern="0" dirty="0">
                <a:solidFill>
                  <a:prstClr val="white"/>
                </a:solidFill>
                <a:latin typeface="Calibri"/>
              </a:rPr>
            </a:br>
            <a:r>
              <a:rPr lang="en-US" kern="0" dirty="0">
                <a:solidFill>
                  <a:prstClr val="white"/>
                </a:solidFill>
                <a:latin typeface="Calibri"/>
              </a:rPr>
              <a:t>k</a:t>
            </a:r>
          </a:p>
        </p:txBody>
      </p:sp>
      <p:sp>
        <p:nvSpPr>
          <p:cNvPr id="91" name="Rectangle 90"/>
          <p:cNvSpPr/>
          <p:nvPr/>
        </p:nvSpPr>
        <p:spPr>
          <a:xfrm>
            <a:off x="5416000"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J</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err="1">
                <a:solidFill>
                  <a:prstClr val="white"/>
                </a:solidFill>
                <a:latin typeface="Calibri"/>
              </a:rPr>
              <a:t>i</a:t>
            </a:r>
            <a:r>
              <a:rPr lang="en-US" kern="0" dirty="0">
                <a:solidFill>
                  <a:prstClr val="white"/>
                </a:solidFill>
                <a:latin typeface="Calibri"/>
              </a:rPr>
              <a:t/>
            </a:r>
            <a:br>
              <a:rPr lang="en-US" kern="0" dirty="0">
                <a:solidFill>
                  <a:prstClr val="white"/>
                </a:solidFill>
                <a:latin typeface="Calibri"/>
              </a:rPr>
            </a:br>
            <a:r>
              <a:rPr lang="en-US" kern="0" dirty="0">
                <a:solidFill>
                  <a:prstClr val="white"/>
                </a:solidFill>
                <a:latin typeface="Calibri"/>
              </a:rPr>
              <a:t>n</a:t>
            </a:r>
          </a:p>
        </p:txBody>
      </p:sp>
      <p:sp>
        <p:nvSpPr>
          <p:cNvPr id="92" name="Rectangle 91"/>
          <p:cNvSpPr/>
          <p:nvPr/>
        </p:nvSpPr>
        <p:spPr>
          <a:xfrm>
            <a:off x="25146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F</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a:solidFill>
                  <a:prstClr val="white"/>
                </a:solidFill>
                <a:latin typeface="Calibri"/>
              </a:rPr>
              <a:t>r</a:t>
            </a:r>
            <a:br>
              <a:rPr lang="en-US" kern="0" dirty="0">
                <a:solidFill>
                  <a:prstClr val="white"/>
                </a:solidFill>
                <a:latin typeface="Calibri"/>
              </a:rPr>
            </a:br>
            <a:r>
              <a:rPr lang="en-US" kern="0" dirty="0">
                <a:solidFill>
                  <a:prstClr val="white"/>
                </a:solidFill>
                <a:latin typeface="Calibri"/>
              </a:rPr>
              <a:t>k</a:t>
            </a:r>
          </a:p>
        </p:txBody>
      </p:sp>
      <p:sp>
        <p:nvSpPr>
          <p:cNvPr id="93" name="Rectangle 92"/>
          <p:cNvSpPr/>
          <p:nvPr/>
        </p:nvSpPr>
        <p:spPr>
          <a:xfrm>
            <a:off x="33528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J</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err="1">
                <a:solidFill>
                  <a:prstClr val="white"/>
                </a:solidFill>
                <a:latin typeface="Calibri"/>
              </a:rPr>
              <a:t>i</a:t>
            </a:r>
            <a:r>
              <a:rPr lang="en-US" kern="0" dirty="0">
                <a:solidFill>
                  <a:prstClr val="white"/>
                </a:solidFill>
                <a:latin typeface="Calibri"/>
              </a:rPr>
              <a:t/>
            </a:r>
            <a:br>
              <a:rPr lang="en-US" kern="0" dirty="0">
                <a:solidFill>
                  <a:prstClr val="white"/>
                </a:solidFill>
                <a:latin typeface="Calibri"/>
              </a:rPr>
            </a:br>
            <a:r>
              <a:rPr lang="en-US" kern="0" dirty="0">
                <a:solidFill>
                  <a:prstClr val="white"/>
                </a:solidFill>
                <a:latin typeface="Calibri"/>
              </a:rPr>
              <a:t>n</a:t>
            </a:r>
          </a:p>
        </p:txBody>
      </p:sp>
      <p:sp>
        <p:nvSpPr>
          <p:cNvPr id="94" name="Rectangle 93"/>
          <p:cNvSpPr/>
          <p:nvPr/>
        </p:nvSpPr>
        <p:spPr>
          <a:xfrm>
            <a:off x="6677717"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F</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a:solidFill>
                  <a:prstClr val="white"/>
                </a:solidFill>
                <a:latin typeface="Calibri"/>
              </a:rPr>
              <a:t>r</a:t>
            </a:r>
            <a:br>
              <a:rPr lang="en-US" kern="0" dirty="0">
                <a:solidFill>
                  <a:prstClr val="white"/>
                </a:solidFill>
                <a:latin typeface="Calibri"/>
              </a:rPr>
            </a:br>
            <a:r>
              <a:rPr lang="en-US" kern="0" dirty="0">
                <a:solidFill>
                  <a:prstClr val="white"/>
                </a:solidFill>
                <a:latin typeface="Calibri"/>
              </a:rPr>
              <a:t>k</a:t>
            </a:r>
          </a:p>
        </p:txBody>
      </p:sp>
      <p:sp>
        <p:nvSpPr>
          <p:cNvPr id="95" name="Rectangle 94"/>
          <p:cNvSpPr/>
          <p:nvPr/>
        </p:nvSpPr>
        <p:spPr>
          <a:xfrm>
            <a:off x="722635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algn="r">
              <a:defRPr/>
            </a:pPr>
            <a:r>
              <a:rPr lang="en-US" sz="1100" kern="0" dirty="0">
                <a:solidFill>
                  <a:prstClr val="white"/>
                </a:solidFill>
                <a:latin typeface="Calibri"/>
              </a:rPr>
              <a:t>Fork</a:t>
            </a:r>
          </a:p>
        </p:txBody>
      </p:sp>
      <p:sp>
        <p:nvSpPr>
          <p:cNvPr id="96" name="Rectangle 95"/>
          <p:cNvSpPr/>
          <p:nvPr/>
        </p:nvSpPr>
        <p:spPr>
          <a:xfrm>
            <a:off x="798917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algn="r">
              <a:defRPr/>
            </a:pPr>
            <a:r>
              <a:rPr lang="en-US" sz="1100" kern="0" dirty="0">
                <a:solidFill>
                  <a:prstClr val="white"/>
                </a:solidFill>
                <a:latin typeface="Calibri"/>
              </a:rPr>
              <a:t>Join</a:t>
            </a:r>
          </a:p>
        </p:txBody>
      </p:sp>
      <p:sp>
        <p:nvSpPr>
          <p:cNvPr id="97" name="Rectangle 96"/>
          <p:cNvSpPr/>
          <p:nvPr/>
        </p:nvSpPr>
        <p:spPr>
          <a:xfrm>
            <a:off x="8496459"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Join</a:t>
            </a:r>
          </a:p>
        </p:txBody>
      </p:sp>
      <p:cxnSp>
        <p:nvCxnSpPr>
          <p:cNvPr id="98" name="Straight Arrow Connector 97"/>
          <p:cNvCxnSpPr/>
          <p:nvPr/>
        </p:nvCxnSpPr>
        <p:spPr>
          <a:xfrm>
            <a:off x="1953316" y="6052039"/>
            <a:ext cx="609600" cy="0"/>
          </a:xfrm>
          <a:prstGeom prst="straightConnector1">
            <a:avLst/>
          </a:prstGeom>
          <a:noFill/>
          <a:ln w="28575" cap="flat" cmpd="sng" algn="ctr">
            <a:solidFill>
              <a:srgbClr val="92D050"/>
            </a:solidFill>
            <a:prstDash val="solid"/>
            <a:tailEnd type="triangle"/>
          </a:ln>
          <a:effectLst/>
        </p:spPr>
      </p:cxnSp>
      <p:sp>
        <p:nvSpPr>
          <p:cNvPr id="99" name="Rectangle 98"/>
          <p:cNvSpPr/>
          <p:nvPr/>
        </p:nvSpPr>
        <p:spPr>
          <a:xfrm>
            <a:off x="2514600" y="5867373"/>
            <a:ext cx="1517980" cy="369332"/>
          </a:xfrm>
          <a:prstGeom prst="rect">
            <a:avLst/>
          </a:prstGeom>
        </p:spPr>
        <p:txBody>
          <a:bodyPr wrap="none">
            <a:spAutoFit/>
          </a:bodyPr>
          <a:lstStyle/>
          <a:p>
            <a:pPr>
              <a:defRPr/>
            </a:pPr>
            <a:r>
              <a:rPr lang="en-US" spc="-5" dirty="0">
                <a:solidFill>
                  <a:prstClr val="black"/>
                </a:solidFill>
                <a:latin typeface="Calibri"/>
              </a:rPr>
              <a:t>Master thread</a:t>
            </a:r>
            <a:endParaRPr lang="en-US" dirty="0">
              <a:solidFill>
                <a:prstClr val="black"/>
              </a:solidFill>
              <a:latin typeface="Calibri"/>
            </a:endParaRPr>
          </a:p>
        </p:txBody>
      </p:sp>
      <p:cxnSp>
        <p:nvCxnSpPr>
          <p:cNvPr id="100" name="Straight Arrow Connector 99"/>
          <p:cNvCxnSpPr/>
          <p:nvPr/>
        </p:nvCxnSpPr>
        <p:spPr>
          <a:xfrm>
            <a:off x="1953316" y="6424381"/>
            <a:ext cx="609600" cy="0"/>
          </a:xfrm>
          <a:prstGeom prst="straightConnector1">
            <a:avLst/>
          </a:prstGeom>
          <a:noFill/>
          <a:ln w="28575" cap="flat" cmpd="sng" algn="ctr">
            <a:solidFill>
              <a:srgbClr val="FFC000"/>
            </a:solidFill>
            <a:prstDash val="solid"/>
            <a:tailEnd type="triangle"/>
          </a:ln>
          <a:effectLst/>
        </p:spPr>
      </p:cxnSp>
      <p:sp>
        <p:nvSpPr>
          <p:cNvPr id="101" name="Rectangle 100"/>
          <p:cNvSpPr/>
          <p:nvPr/>
        </p:nvSpPr>
        <p:spPr>
          <a:xfrm>
            <a:off x="2514600" y="6239715"/>
            <a:ext cx="1336456" cy="369332"/>
          </a:xfrm>
          <a:prstGeom prst="rect">
            <a:avLst/>
          </a:prstGeom>
        </p:spPr>
        <p:txBody>
          <a:bodyPr wrap="none">
            <a:spAutoFit/>
          </a:bodyPr>
          <a:lstStyle/>
          <a:p>
            <a:pPr>
              <a:defRPr/>
            </a:pPr>
            <a:r>
              <a:rPr lang="en-US" spc="-5" dirty="0">
                <a:solidFill>
                  <a:prstClr val="black"/>
                </a:solidFill>
                <a:latin typeface="Calibri"/>
              </a:rPr>
              <a:t>Slave thread</a:t>
            </a:r>
            <a:endParaRPr lang="en-US" dirty="0">
              <a:solidFill>
                <a:prstClr val="black"/>
              </a:solidFill>
              <a:latin typeface="Calibri"/>
            </a:endParaRPr>
          </a:p>
        </p:txBody>
      </p:sp>
      <p:cxnSp>
        <p:nvCxnSpPr>
          <p:cNvPr id="102" name="Straight Arrow Connector 101"/>
          <p:cNvCxnSpPr/>
          <p:nvPr/>
        </p:nvCxnSpPr>
        <p:spPr>
          <a:xfrm>
            <a:off x="1794724" y="3842239"/>
            <a:ext cx="691993" cy="0"/>
          </a:xfrm>
          <a:prstGeom prst="straightConnector1">
            <a:avLst/>
          </a:prstGeom>
          <a:noFill/>
          <a:ln w="28575" cap="flat" cmpd="sng" algn="ctr">
            <a:solidFill>
              <a:srgbClr val="92D050"/>
            </a:solidFill>
            <a:prstDash val="solid"/>
            <a:tailEnd type="triangle"/>
          </a:ln>
          <a:effectLst/>
        </p:spPr>
      </p:cxnSp>
      <p:sp>
        <p:nvSpPr>
          <p:cNvPr id="103" name="Left Brace 102"/>
          <p:cNvSpPr/>
          <p:nvPr/>
        </p:nvSpPr>
        <p:spPr>
          <a:xfrm rot="5400000">
            <a:off x="5681508" y="-1359596"/>
            <a:ext cx="239817" cy="6781800"/>
          </a:xfrm>
          <a:prstGeom prst="leftBrace">
            <a:avLst/>
          </a:prstGeom>
          <a:noFill/>
          <a:ln w="9525" cap="flat" cmpd="sng" algn="ctr">
            <a:solidFill>
              <a:srgbClr val="4F81BD">
                <a:shade val="95000"/>
                <a:satMod val="105000"/>
              </a:srgbClr>
            </a:solidFill>
            <a:prstDash val="solid"/>
          </a:ln>
          <a:effectLst/>
        </p:spPr>
        <p:txBody>
          <a:bodyPr rtlCol="0" anchor="ctr"/>
          <a:lstStyle/>
          <a:p>
            <a:pPr algn="ctr">
              <a:defRPr/>
            </a:pPr>
            <a:endParaRPr lang="en-US" kern="0">
              <a:solidFill>
                <a:prstClr val="black"/>
              </a:solidFill>
              <a:latin typeface="Calibri"/>
            </a:endParaRPr>
          </a:p>
        </p:txBody>
      </p:sp>
      <p:sp>
        <p:nvSpPr>
          <p:cNvPr id="104" name="Rectangle 103"/>
          <p:cNvSpPr/>
          <p:nvPr/>
        </p:nvSpPr>
        <p:spPr>
          <a:xfrm>
            <a:off x="2791517" y="1556239"/>
            <a:ext cx="6105069" cy="369332"/>
          </a:xfrm>
          <a:prstGeom prst="rect">
            <a:avLst/>
          </a:prstGeom>
        </p:spPr>
        <p:txBody>
          <a:bodyPr wrap="none">
            <a:spAutoFit/>
          </a:bodyPr>
          <a:lstStyle/>
          <a:p>
            <a:pPr>
              <a:defRPr/>
            </a:pPr>
            <a:r>
              <a:rPr lang="en-US" spc="-5" dirty="0">
                <a:solidFill>
                  <a:prstClr val="black"/>
                </a:solidFill>
                <a:latin typeface="Calibri"/>
              </a:rPr>
              <a:t>A small window into the execution flow of an </a:t>
            </a:r>
            <a:r>
              <a:rPr lang="en-US" spc="-5" dirty="0" err="1">
                <a:solidFill>
                  <a:prstClr val="black"/>
                </a:solidFill>
                <a:latin typeface="Calibri"/>
              </a:rPr>
              <a:t>OpenMP</a:t>
            </a:r>
            <a:r>
              <a:rPr lang="en-US" spc="-5" dirty="0">
                <a:solidFill>
                  <a:prstClr val="black"/>
                </a:solidFill>
                <a:latin typeface="Calibri"/>
              </a:rPr>
              <a:t> program</a:t>
            </a:r>
            <a:endParaRPr lang="en-US" dirty="0">
              <a:solidFill>
                <a:prstClr val="black"/>
              </a:solidFill>
              <a:latin typeface="Calibri"/>
            </a:endParaRPr>
          </a:p>
        </p:txBody>
      </p:sp>
      <p:sp>
        <p:nvSpPr>
          <p:cNvPr id="106" name="Left Brace 105"/>
          <p:cNvSpPr/>
          <p:nvPr/>
        </p:nvSpPr>
        <p:spPr>
          <a:xfrm rot="16200000">
            <a:off x="7604699" y="3866926"/>
            <a:ext cx="239817" cy="2413396"/>
          </a:xfrm>
          <a:prstGeom prst="leftBrace">
            <a:avLst>
              <a:gd name="adj1" fmla="val 44922"/>
              <a:gd name="adj2" fmla="val 68562"/>
            </a:avLst>
          </a:prstGeom>
          <a:noFill/>
          <a:ln w="19050" cap="flat" cmpd="sng" algn="ctr">
            <a:solidFill>
              <a:srgbClr val="C00000"/>
            </a:solidFill>
            <a:prstDash val="solid"/>
          </a:ln>
          <a:effectLst/>
        </p:spPr>
        <p:txBody>
          <a:bodyPr rtlCol="0" anchor="ctr"/>
          <a:lstStyle/>
          <a:p>
            <a:pPr algn="ctr">
              <a:defRPr/>
            </a:pPr>
            <a:endParaRPr lang="en-US" kern="0">
              <a:solidFill>
                <a:srgbClr val="C00000"/>
              </a:solidFill>
              <a:latin typeface="Calibri"/>
            </a:endParaRPr>
          </a:p>
        </p:txBody>
      </p:sp>
      <p:sp>
        <p:nvSpPr>
          <p:cNvPr id="107" name="Rectangle 106"/>
          <p:cNvSpPr/>
          <p:nvPr/>
        </p:nvSpPr>
        <p:spPr>
          <a:xfrm>
            <a:off x="8077200" y="5168235"/>
            <a:ext cx="2209800" cy="276999"/>
          </a:xfrm>
          <a:prstGeom prst="rect">
            <a:avLst/>
          </a:prstGeom>
        </p:spPr>
        <p:txBody>
          <a:bodyPr wrap="square">
            <a:spAutoFit/>
          </a:bodyPr>
          <a:lstStyle/>
          <a:p>
            <a:pPr>
              <a:defRPr/>
            </a:pPr>
            <a:r>
              <a:rPr lang="en-US" sz="1200" spc="-5" dirty="0">
                <a:solidFill>
                  <a:prstClr val="black"/>
                </a:solidFill>
                <a:latin typeface="Calibri"/>
              </a:rPr>
              <a:t>Yet another </a:t>
            </a:r>
            <a:r>
              <a:rPr lang="en-US" sz="1200" spc="-5" dirty="0">
                <a:solidFill>
                  <a:srgbClr val="0070C0"/>
                </a:solidFill>
                <a:latin typeface="Consolas" panose="020B0609020204030204" pitchFamily="49" charset="0"/>
              </a:rPr>
              <a:t>parallel region</a:t>
            </a:r>
          </a:p>
        </p:txBody>
      </p:sp>
      <p:sp>
        <p:nvSpPr>
          <p:cNvPr id="109" name="Left Brace 108"/>
          <p:cNvSpPr/>
          <p:nvPr/>
        </p:nvSpPr>
        <p:spPr>
          <a:xfrm rot="16200000">
            <a:off x="2837951" y="4577092"/>
            <a:ext cx="239817" cy="1094687"/>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algn="ctr">
              <a:defRPr/>
            </a:pPr>
            <a:endParaRPr lang="en-US" kern="0">
              <a:solidFill>
                <a:srgbClr val="C00000"/>
              </a:solidFill>
              <a:latin typeface="Calibri"/>
            </a:endParaRPr>
          </a:p>
        </p:txBody>
      </p:sp>
      <p:sp>
        <p:nvSpPr>
          <p:cNvPr id="110" name="Rectangle 109"/>
          <p:cNvSpPr/>
          <p:nvPr/>
        </p:nvSpPr>
        <p:spPr>
          <a:xfrm>
            <a:off x="2410515" y="5198165"/>
            <a:ext cx="1573188" cy="276999"/>
          </a:xfrm>
          <a:prstGeom prst="rect">
            <a:avLst/>
          </a:prstGeom>
        </p:spPr>
        <p:txBody>
          <a:bodyPr wrap="none">
            <a:spAutoFit/>
          </a:bodyPr>
          <a:lstStyle/>
          <a:p>
            <a:pPr>
              <a:defRPr/>
            </a:pPr>
            <a:r>
              <a:rPr lang="en-US" sz="1200" spc="-5" dirty="0">
                <a:solidFill>
                  <a:prstClr val="black"/>
                </a:solidFill>
                <a:latin typeface="Calibri"/>
              </a:rPr>
              <a:t>A </a:t>
            </a:r>
            <a:r>
              <a:rPr lang="en-US" sz="1200" spc="-5" dirty="0">
                <a:solidFill>
                  <a:srgbClr val="0070C0"/>
                </a:solidFill>
                <a:latin typeface="Consolas" panose="020B0609020204030204" pitchFamily="49" charset="0"/>
              </a:rPr>
              <a:t>parallel region</a:t>
            </a:r>
            <a:endParaRPr lang="en-US" sz="1200" dirty="0">
              <a:solidFill>
                <a:srgbClr val="0070C0"/>
              </a:solidFill>
              <a:latin typeface="Consolas" panose="020B0609020204030204" pitchFamily="49" charset="0"/>
            </a:endParaRPr>
          </a:p>
        </p:txBody>
      </p:sp>
      <p:sp>
        <p:nvSpPr>
          <p:cNvPr id="111" name="Left Brace 110"/>
          <p:cNvSpPr/>
          <p:nvPr/>
        </p:nvSpPr>
        <p:spPr>
          <a:xfrm rot="16200000">
            <a:off x="4852212" y="4036717"/>
            <a:ext cx="239817" cy="1638160"/>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algn="ctr">
              <a:defRPr/>
            </a:pPr>
            <a:endParaRPr lang="en-US" kern="0">
              <a:solidFill>
                <a:srgbClr val="C00000"/>
              </a:solidFill>
              <a:latin typeface="Calibri"/>
            </a:endParaRPr>
          </a:p>
        </p:txBody>
      </p:sp>
      <p:sp>
        <p:nvSpPr>
          <p:cNvPr id="112" name="Rectangle 111"/>
          <p:cNvSpPr/>
          <p:nvPr/>
        </p:nvSpPr>
        <p:spPr>
          <a:xfrm>
            <a:off x="4153041" y="4929528"/>
            <a:ext cx="1992533" cy="276999"/>
          </a:xfrm>
          <a:prstGeom prst="rect">
            <a:avLst/>
          </a:prstGeom>
        </p:spPr>
        <p:txBody>
          <a:bodyPr wrap="none">
            <a:spAutoFit/>
          </a:bodyPr>
          <a:lstStyle/>
          <a:p>
            <a:pPr>
              <a:defRPr/>
            </a:pPr>
            <a:r>
              <a:rPr lang="en-US" sz="1200" spc="-5" dirty="0">
                <a:solidFill>
                  <a:prstClr val="black"/>
                </a:solidFill>
                <a:latin typeface="Calibri"/>
              </a:rPr>
              <a:t>Another </a:t>
            </a:r>
            <a:r>
              <a:rPr lang="en-US" sz="1200" spc="-5" dirty="0">
                <a:solidFill>
                  <a:srgbClr val="0070C0"/>
                </a:solidFill>
                <a:latin typeface="Consolas" panose="020B0609020204030204" pitchFamily="49" charset="0"/>
              </a:rPr>
              <a:t>parallel region</a:t>
            </a:r>
          </a:p>
        </p:txBody>
      </p:sp>
      <p:sp>
        <p:nvSpPr>
          <p:cNvPr id="116" name="Freeform 115"/>
          <p:cNvSpPr/>
          <p:nvPr/>
        </p:nvSpPr>
        <p:spPr>
          <a:xfrm rot="10800000">
            <a:off x="3776317" y="2567409"/>
            <a:ext cx="146966" cy="1254666"/>
          </a:xfrm>
          <a:custGeom>
            <a:avLst/>
            <a:gdLst>
              <a:gd name="connsiteX0" fmla="*/ 0 w 120181"/>
              <a:gd name="connsiteY0" fmla="*/ 0 h 1357746"/>
              <a:gd name="connsiteX1" fmla="*/ 120072 w 120181"/>
              <a:gd name="connsiteY1" fmla="*/ 803564 h 1357746"/>
              <a:gd name="connsiteX2" fmla="*/ 27709 w 120181"/>
              <a:gd name="connsiteY2" fmla="*/ 1357746 h 1357746"/>
            </a:gdLst>
            <a:ahLst/>
            <a:cxnLst>
              <a:cxn ang="0">
                <a:pos x="connsiteX0" y="connsiteY0"/>
              </a:cxn>
              <a:cxn ang="0">
                <a:pos x="connsiteX1" y="connsiteY1"/>
              </a:cxn>
              <a:cxn ang="0">
                <a:pos x="connsiteX2" y="connsiteY2"/>
              </a:cxn>
            </a:cxnLst>
            <a:rect l="l" t="t" r="r" b="b"/>
            <a:pathLst>
              <a:path w="120181" h="1357746">
                <a:moveTo>
                  <a:pt x="0" y="0"/>
                </a:moveTo>
                <a:cubicBezTo>
                  <a:pt x="57727" y="288636"/>
                  <a:pt x="115454" y="577273"/>
                  <a:pt x="120072" y="803564"/>
                </a:cubicBezTo>
                <a:cubicBezTo>
                  <a:pt x="124690" y="1029855"/>
                  <a:pt x="-18473" y="1218431"/>
                  <a:pt x="27709" y="1357746"/>
                </a:cubicBezTo>
              </a:path>
            </a:pathLst>
          </a:custGeom>
          <a:noFill/>
          <a:ln w="1905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117" name="Rectangle 116"/>
          <p:cNvSpPr/>
          <p:nvPr/>
        </p:nvSpPr>
        <p:spPr>
          <a:xfrm>
            <a:off x="3659533" y="2346882"/>
            <a:ext cx="1963486" cy="276999"/>
          </a:xfrm>
          <a:prstGeom prst="rect">
            <a:avLst/>
          </a:prstGeom>
        </p:spPr>
        <p:txBody>
          <a:bodyPr wrap="none">
            <a:spAutoFit/>
          </a:bodyPr>
          <a:lstStyle/>
          <a:p>
            <a:pPr fontAlgn="base">
              <a:spcBef>
                <a:spcPct val="0"/>
              </a:spcBef>
              <a:spcAft>
                <a:spcPct val="0"/>
              </a:spcAft>
              <a:defRPr/>
            </a:pPr>
            <a:r>
              <a:rPr lang="en-US" sz="1200" spc="-5" dirty="0">
                <a:solidFill>
                  <a:prstClr val="black"/>
                </a:solidFill>
                <a:latin typeface="Calibri"/>
              </a:rPr>
              <a:t>Sequential execution regions</a:t>
            </a:r>
            <a:endParaRPr lang="en-US" sz="1200" dirty="0">
              <a:solidFill>
                <a:srgbClr val="000000"/>
              </a:solidFill>
              <a:latin typeface="Times New Roman" pitchFamily="18" charset="0"/>
            </a:endParaRPr>
          </a:p>
        </p:txBody>
      </p:sp>
      <p:sp>
        <p:nvSpPr>
          <p:cNvPr id="120" name="Freeform 119"/>
          <p:cNvSpPr/>
          <p:nvPr/>
        </p:nvSpPr>
        <p:spPr>
          <a:xfrm>
            <a:off x="2113055" y="2405571"/>
            <a:ext cx="1563018" cy="1390574"/>
          </a:xfrm>
          <a:custGeom>
            <a:avLst/>
            <a:gdLst>
              <a:gd name="connsiteX0" fmla="*/ 1563018 w 1563018"/>
              <a:gd name="connsiteY0" fmla="*/ 46684 h 1390574"/>
              <a:gd name="connsiteX1" fmla="*/ 436181 w 1563018"/>
              <a:gd name="connsiteY1" fmla="*/ 51302 h 1390574"/>
              <a:gd name="connsiteX2" fmla="*/ 34400 w 1563018"/>
              <a:gd name="connsiteY2" fmla="*/ 568538 h 1390574"/>
              <a:gd name="connsiteX3" fmla="*/ 48254 w 1563018"/>
              <a:gd name="connsiteY3" fmla="*/ 1390574 h 1390574"/>
            </a:gdLst>
            <a:ahLst/>
            <a:cxnLst>
              <a:cxn ang="0">
                <a:pos x="connsiteX0" y="connsiteY0"/>
              </a:cxn>
              <a:cxn ang="0">
                <a:pos x="connsiteX1" y="connsiteY1"/>
              </a:cxn>
              <a:cxn ang="0">
                <a:pos x="connsiteX2" y="connsiteY2"/>
              </a:cxn>
              <a:cxn ang="0">
                <a:pos x="connsiteX3" y="connsiteY3"/>
              </a:cxn>
            </a:cxnLst>
            <a:rect l="l" t="t" r="r" b="b"/>
            <a:pathLst>
              <a:path w="1563018" h="1390574">
                <a:moveTo>
                  <a:pt x="1563018" y="46684"/>
                </a:moveTo>
                <a:cubicBezTo>
                  <a:pt x="1126984" y="5505"/>
                  <a:pt x="690951" y="-35674"/>
                  <a:pt x="436181" y="51302"/>
                </a:cubicBezTo>
                <a:cubicBezTo>
                  <a:pt x="181411" y="138278"/>
                  <a:pt x="99054" y="345326"/>
                  <a:pt x="34400" y="568538"/>
                </a:cubicBezTo>
                <a:cubicBezTo>
                  <a:pt x="-30255" y="791750"/>
                  <a:pt x="8999" y="1091162"/>
                  <a:pt x="48254" y="1390574"/>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122" name="Freeform 121"/>
          <p:cNvSpPr/>
          <p:nvPr/>
        </p:nvSpPr>
        <p:spPr>
          <a:xfrm>
            <a:off x="5538498" y="2476683"/>
            <a:ext cx="753875" cy="1234357"/>
          </a:xfrm>
          <a:custGeom>
            <a:avLst/>
            <a:gdLst>
              <a:gd name="connsiteX0" fmla="*/ 0 w 655782"/>
              <a:gd name="connsiteY0" fmla="*/ 25436 h 1263108"/>
              <a:gd name="connsiteX1" fmla="*/ 480291 w 655782"/>
              <a:gd name="connsiteY1" fmla="*/ 163981 h 1263108"/>
              <a:gd name="connsiteX2" fmla="*/ 655782 w 655782"/>
              <a:gd name="connsiteY2" fmla="*/ 1263108 h 1263108"/>
            </a:gdLst>
            <a:ahLst/>
            <a:cxnLst>
              <a:cxn ang="0">
                <a:pos x="connsiteX0" y="connsiteY0"/>
              </a:cxn>
              <a:cxn ang="0">
                <a:pos x="connsiteX1" y="connsiteY1"/>
              </a:cxn>
              <a:cxn ang="0">
                <a:pos x="connsiteX2" y="connsiteY2"/>
              </a:cxn>
            </a:cxnLst>
            <a:rect l="l" t="t" r="r" b="b"/>
            <a:pathLst>
              <a:path w="655782" h="1263108">
                <a:moveTo>
                  <a:pt x="0" y="25436"/>
                </a:moveTo>
                <a:cubicBezTo>
                  <a:pt x="185497" y="-8431"/>
                  <a:pt x="370994" y="-42298"/>
                  <a:pt x="480291" y="163981"/>
                </a:cubicBezTo>
                <a:cubicBezTo>
                  <a:pt x="589588" y="370260"/>
                  <a:pt x="632691" y="1079920"/>
                  <a:pt x="655782" y="1263108"/>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2" name="Slide Number Placeholder 1"/>
          <p:cNvSpPr>
            <a:spLocks noGrp="1"/>
          </p:cNvSpPr>
          <p:nvPr>
            <p:ph type="sldNum" sz="quarter" idx="12"/>
          </p:nvPr>
        </p:nvSpPr>
        <p:spPr/>
        <p:txBody>
          <a:bodyPr/>
          <a:lstStyle/>
          <a:p>
            <a:pPr fontAlgn="base">
              <a:spcBef>
                <a:spcPct val="0"/>
              </a:spcBef>
              <a:spcAft>
                <a:spcPct val="0"/>
              </a:spcAft>
              <a:defRPr/>
            </a:pPr>
            <a:fld id="{198C497F-F93A-415D-AE85-6EDF5BB63A7F}" type="slidenum">
              <a:rPr lang="en-US" altLang="en-US" sz="1000">
                <a:solidFill>
                  <a:srgbClr val="000000"/>
                </a:solidFill>
                <a:latin typeface="Arial"/>
              </a:rPr>
              <a:pPr fontAlgn="base">
                <a:spcBef>
                  <a:spcPct val="0"/>
                </a:spcBef>
                <a:spcAft>
                  <a:spcPct val="0"/>
                </a:spcAft>
                <a:defRPr/>
              </a:pPr>
              <a:t>43</a:t>
            </a:fld>
            <a:endParaRPr lang="en-US" altLang="en-US" sz="1000">
              <a:solidFill>
                <a:srgbClr val="000000"/>
              </a:solidFill>
              <a:latin typeface="Arial"/>
            </a:endParaRPr>
          </a:p>
        </p:txBody>
      </p:sp>
    </p:spTree>
    <p:extLst>
      <p:ext uri="{BB962C8B-B14F-4D97-AF65-F5344CB8AC3E}">
        <p14:creationId xmlns:p14="http://schemas.microsoft.com/office/powerpoint/2010/main" val="1981096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OpenMP</a:t>
            </a:r>
            <a:r>
              <a:rPr lang="en-US" dirty="0"/>
              <a:t>, Compiling Using the Command Line</a:t>
            </a:r>
          </a:p>
        </p:txBody>
      </p:sp>
      <p:sp>
        <p:nvSpPr>
          <p:cNvPr id="3" name="Content Placeholder 2"/>
          <p:cNvSpPr>
            <a:spLocks noGrp="1"/>
          </p:cNvSpPr>
          <p:nvPr>
            <p:ph idx="1"/>
          </p:nvPr>
        </p:nvSpPr>
        <p:spPr/>
        <p:txBody>
          <a:bodyPr/>
          <a:lstStyle/>
          <a:p>
            <a:endParaRPr lang="en-US" sz="2800" dirty="0"/>
          </a:p>
          <a:p>
            <a:r>
              <a:rPr lang="en-US" sz="2800" dirty="0"/>
              <a:t>Method depends on compiler</a:t>
            </a:r>
          </a:p>
          <a:p>
            <a:endParaRPr lang="en-US" sz="2800" dirty="0"/>
          </a:p>
          <a:p>
            <a:r>
              <a:rPr lang="en-US" sz="2800" dirty="0"/>
              <a:t>GCC:</a:t>
            </a:r>
          </a:p>
          <a:p>
            <a:endParaRPr lang="en-US" sz="2800" dirty="0"/>
          </a:p>
          <a:p>
            <a:r>
              <a:rPr lang="en-US" sz="2800" dirty="0"/>
              <a:t>ICC:</a:t>
            </a:r>
          </a:p>
          <a:p>
            <a:endParaRPr lang="en-US" sz="2800" dirty="0"/>
          </a:p>
          <a:p>
            <a:r>
              <a:rPr lang="en-US" sz="2800" dirty="0"/>
              <a:t>MSVC:</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44</a:t>
            </a:fld>
            <a:endParaRPr lang="en-US" altLang="en-US"/>
          </a:p>
        </p:txBody>
      </p:sp>
      <p:sp>
        <p:nvSpPr>
          <p:cNvPr id="5" name="Rectangle 4"/>
          <p:cNvSpPr/>
          <p:nvPr/>
        </p:nvSpPr>
        <p:spPr>
          <a:xfrm>
            <a:off x="2049250" y="3039827"/>
            <a:ext cx="6096000" cy="369332"/>
          </a:xfrm>
          <a:prstGeom prst="rect">
            <a:avLst/>
          </a:prstGeom>
          <a:solidFill>
            <a:schemeClr val="bg1">
              <a:lumMod val="95000"/>
            </a:schemeClr>
          </a:solidFill>
          <a:ln>
            <a:solidFill>
              <a:schemeClr val="tx1"/>
            </a:solidFill>
          </a:ln>
        </p:spPr>
        <p:txBody>
          <a:bodyPr wrap="square">
            <a:spAutoFit/>
          </a:bodyPr>
          <a:lstStyle/>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gcc</a:t>
            </a:r>
            <a:r>
              <a:rPr lang="en-US" dirty="0">
                <a:solidFill>
                  <a:prstClr val="black"/>
                </a:solidFill>
                <a:latin typeface="Consolas" pitchFamily="49" charset="0"/>
                <a:cs typeface="Consolas" pitchFamily="49" charset="0"/>
              </a:rPr>
              <a:t> -o </a:t>
            </a:r>
            <a:r>
              <a:rPr lang="en-US" dirty="0" err="1">
                <a:solidFill>
                  <a:prstClr val="black"/>
                </a:solidFill>
                <a:latin typeface="Consolas" pitchFamily="49" charset="0"/>
                <a:cs typeface="Consolas" pitchFamily="49" charset="0"/>
              </a:rPr>
              <a:t>integrate_omp</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integrate_omp.c</a:t>
            </a:r>
            <a:r>
              <a:rPr lang="en-US" dirty="0">
                <a:solidFill>
                  <a:prstClr val="black"/>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fopenmp</a:t>
            </a:r>
            <a:endParaRPr lang="en-US" dirty="0">
              <a:solidFill>
                <a:srgbClr val="0070C0"/>
              </a:solidFill>
              <a:latin typeface="Consolas" pitchFamily="49" charset="0"/>
              <a:cs typeface="Consolas" pitchFamily="49" charset="0"/>
            </a:endParaRPr>
          </a:p>
        </p:txBody>
      </p:sp>
      <p:sp>
        <p:nvSpPr>
          <p:cNvPr id="6" name="Rectangle 5"/>
          <p:cNvSpPr/>
          <p:nvPr/>
        </p:nvSpPr>
        <p:spPr>
          <a:xfrm>
            <a:off x="2049250" y="4064946"/>
            <a:ext cx="6019800" cy="369332"/>
          </a:xfrm>
          <a:prstGeom prst="rect">
            <a:avLst/>
          </a:prstGeom>
          <a:solidFill>
            <a:schemeClr val="bg1">
              <a:lumMod val="95000"/>
            </a:schemeClr>
          </a:solidFill>
          <a:ln>
            <a:solidFill>
              <a:schemeClr val="tx1"/>
            </a:solidFill>
          </a:ln>
        </p:spPr>
        <p:txBody>
          <a:bodyPr wrap="square">
            <a:spAutoFit/>
          </a:bodyPr>
          <a:lstStyle/>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icc</a:t>
            </a:r>
            <a:r>
              <a:rPr lang="en-US" dirty="0">
                <a:solidFill>
                  <a:prstClr val="black"/>
                </a:solidFill>
                <a:latin typeface="Consolas" pitchFamily="49" charset="0"/>
                <a:cs typeface="Consolas" pitchFamily="49" charset="0"/>
              </a:rPr>
              <a:t> -o </a:t>
            </a:r>
            <a:r>
              <a:rPr lang="en-US" dirty="0" err="1">
                <a:solidFill>
                  <a:prstClr val="black"/>
                </a:solidFill>
                <a:latin typeface="Consolas" pitchFamily="49" charset="0"/>
                <a:cs typeface="Consolas" pitchFamily="49" charset="0"/>
              </a:rPr>
              <a:t>integrate_omp</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integrate_omp.c</a:t>
            </a:r>
            <a:r>
              <a:rPr lang="en-US" dirty="0">
                <a:solidFill>
                  <a:prstClr val="black"/>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openmp</a:t>
            </a:r>
            <a:endParaRPr lang="en-US" dirty="0">
              <a:solidFill>
                <a:srgbClr val="0070C0"/>
              </a:solidFill>
              <a:latin typeface="Consolas" pitchFamily="49" charset="0"/>
              <a:cs typeface="Consolas" pitchFamily="49" charset="0"/>
            </a:endParaRPr>
          </a:p>
        </p:txBody>
      </p:sp>
      <p:sp>
        <p:nvSpPr>
          <p:cNvPr id="7" name="Rectangle 6"/>
          <p:cNvSpPr/>
          <p:nvPr/>
        </p:nvSpPr>
        <p:spPr>
          <a:xfrm>
            <a:off x="2049250" y="5105198"/>
            <a:ext cx="3733800" cy="369332"/>
          </a:xfrm>
          <a:prstGeom prst="rect">
            <a:avLst/>
          </a:prstGeom>
          <a:solidFill>
            <a:schemeClr val="bg1">
              <a:lumMod val="95000"/>
            </a:schemeClr>
          </a:solidFill>
          <a:ln>
            <a:solidFill>
              <a:schemeClr val="tx1"/>
            </a:solidFill>
          </a:ln>
        </p:spPr>
        <p:txBody>
          <a:bodyPr wrap="square">
            <a:spAutoFit/>
          </a:bodyPr>
          <a:lstStyle/>
          <a:p>
            <a:r>
              <a:rPr lang="en-US" dirty="0">
                <a:solidFill>
                  <a:prstClr val="black"/>
                </a:solidFill>
                <a:latin typeface="Consolas" pitchFamily="49" charset="0"/>
                <a:cs typeface="Consolas" pitchFamily="49" charset="0"/>
              </a:rPr>
              <a:t>$ cl </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openmp</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integrate_omp.c</a:t>
            </a:r>
            <a:endParaRPr lang="en-US"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3610393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 Studio Specific</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45</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105" y="2209801"/>
            <a:ext cx="4419600" cy="3091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71964" y="3429001"/>
            <a:ext cx="852028" cy="584775"/>
          </a:xfrm>
          <a:prstGeom prst="rect">
            <a:avLst/>
          </a:prstGeom>
        </p:spPr>
        <p:txBody>
          <a:bodyPr wrap="none">
            <a:spAutoFit/>
          </a:bodyPr>
          <a:lstStyle/>
          <a:p>
            <a:r>
              <a:rPr lang="en-US" sz="1600" dirty="0"/>
              <a:t>Step 1:</a:t>
            </a:r>
          </a:p>
          <a:p>
            <a:r>
              <a:rPr lang="en-US" sz="1600" dirty="0"/>
              <a:t>Go here</a:t>
            </a:r>
          </a:p>
        </p:txBody>
      </p:sp>
      <p:sp>
        <p:nvSpPr>
          <p:cNvPr id="7" name="Rectangle 6"/>
          <p:cNvSpPr/>
          <p:nvPr/>
        </p:nvSpPr>
        <p:spPr>
          <a:xfrm>
            <a:off x="8369305" y="2905781"/>
            <a:ext cx="1603659" cy="584775"/>
          </a:xfrm>
          <a:prstGeom prst="rect">
            <a:avLst/>
          </a:prstGeom>
        </p:spPr>
        <p:txBody>
          <a:bodyPr wrap="square">
            <a:spAutoFit/>
          </a:bodyPr>
          <a:lstStyle/>
          <a:p>
            <a:pPr lvl="0"/>
            <a:r>
              <a:rPr lang="en-US" sz="1600" dirty="0"/>
              <a:t>Step 2:</a:t>
            </a:r>
          </a:p>
          <a:p>
            <a:pPr lvl="0"/>
            <a:r>
              <a:rPr lang="en-US" sz="1600" dirty="0"/>
              <a:t>Select /</a:t>
            </a:r>
            <a:r>
              <a:rPr lang="en-US" sz="1600" dirty="0" err="1"/>
              <a:t>openmp</a:t>
            </a:r>
            <a:endParaRPr lang="en-US" sz="1600" dirty="0"/>
          </a:p>
        </p:txBody>
      </p:sp>
      <p:cxnSp>
        <p:nvCxnSpPr>
          <p:cNvPr id="9" name="Straight Arrow Connector 8"/>
          <p:cNvCxnSpPr/>
          <p:nvPr/>
        </p:nvCxnSpPr>
        <p:spPr>
          <a:xfrm>
            <a:off x="2730505" y="3657600"/>
            <a:ext cx="1371600" cy="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a:off x="6845306" y="3198169"/>
            <a:ext cx="1523998" cy="78433"/>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33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46</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sz="2000" dirty="0"/>
              <a:t>Version 0: Fill up the table, use a for loop to visit each entry</a:t>
            </a:r>
          </a:p>
        </p:txBody>
      </p:sp>
      <p:sp>
        <p:nvSpPr>
          <p:cNvPr id="5" name="Rectangle 4"/>
          <p:cNvSpPr/>
          <p:nvPr/>
        </p:nvSpPr>
        <p:spPr>
          <a:xfrm>
            <a:off x="1910704" y="2550867"/>
            <a:ext cx="7824967" cy="3416320"/>
          </a:xfrm>
          <a:prstGeom prst="rect">
            <a:avLst/>
          </a:prstGeom>
          <a:solidFill>
            <a:schemeClr val="bg1">
              <a:lumMod val="95000"/>
            </a:schemeClr>
          </a:solid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math.h</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256;</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sinTable</a:t>
            </a:r>
            <a:r>
              <a:rPr lang="en-US" dirty="0">
                <a:solidFill>
                  <a:srgbClr val="000000"/>
                </a:solidFill>
                <a:latin typeface="Consolas" panose="020B0609020204030204" pitchFamily="49" charset="0"/>
              </a:rPr>
              <a:t>[size]; </a:t>
            </a:r>
            <a:r>
              <a:rPr lang="en-US" dirty="0">
                <a:solidFill>
                  <a:srgbClr val="008000"/>
                </a:solidFill>
                <a:latin typeface="Consolas" panose="020B0609020204030204" pitchFamily="49" charset="0"/>
              </a:rPr>
              <a:t>// sin table to be initialized</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for</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n = 0; n&lt;size; ++n)</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sinTable</a:t>
            </a:r>
            <a:r>
              <a:rPr lang="es-ES" dirty="0">
                <a:solidFill>
                  <a:srgbClr val="000000"/>
                </a:solidFill>
                <a:latin typeface="Consolas" panose="020B0609020204030204" pitchFamily="49" charset="0"/>
              </a:rPr>
              <a:t>[n] = sin(2 * </a:t>
            </a:r>
            <a:r>
              <a:rPr lang="es-ES" dirty="0">
                <a:solidFill>
                  <a:srgbClr val="6F008A"/>
                </a:solidFill>
                <a:latin typeface="Consolas" panose="020B0609020204030204" pitchFamily="49" charset="0"/>
              </a:rPr>
              <a:t>M_PI</a:t>
            </a:r>
            <a:r>
              <a:rPr lang="es-ES" dirty="0">
                <a:solidFill>
                  <a:srgbClr val="000000"/>
                </a:solidFill>
                <a:latin typeface="Consolas" panose="020B0609020204030204" pitchFamily="49" charset="0"/>
              </a:rPr>
              <a:t> * n / </a:t>
            </a:r>
            <a:r>
              <a:rPr lang="es-ES" dirty="0" err="1">
                <a:solidFill>
                  <a:srgbClr val="000000"/>
                </a:solidFill>
                <a:latin typeface="Consolas" panose="020B0609020204030204" pitchFamily="49" charset="0"/>
              </a:rPr>
              <a:t>size</a:t>
            </a:r>
            <a:r>
              <a:rPr lang="es-E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table is now initialized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sz="4400" dirty="0"/>
          </a:p>
        </p:txBody>
      </p:sp>
    </p:spTree>
    <p:extLst>
      <p:ext uri="{BB962C8B-B14F-4D97-AF65-F5344CB8AC3E}">
        <p14:creationId xmlns:p14="http://schemas.microsoft.com/office/powerpoint/2010/main" val="37700685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 in Parallel w/ OpenMP</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47</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dirty="0"/>
              <a:t>Version 1: </a:t>
            </a:r>
          </a:p>
          <a:p>
            <a:pPr lvl="1"/>
            <a:r>
              <a:rPr lang="en-US" dirty="0"/>
              <a:t>What gets used most of the time</a:t>
            </a:r>
          </a:p>
        </p:txBody>
      </p:sp>
      <p:sp>
        <p:nvSpPr>
          <p:cNvPr id="5" name="Rectangle 4"/>
          <p:cNvSpPr/>
          <p:nvPr/>
        </p:nvSpPr>
        <p:spPr>
          <a:xfrm>
            <a:off x="1974921" y="2378908"/>
            <a:ext cx="8473931" cy="3970318"/>
          </a:xfrm>
          <a:prstGeom prst="rect">
            <a:avLst/>
          </a:prstGeom>
          <a:solidFill>
            <a:schemeClr val="bg1">
              <a:lumMod val="95000"/>
            </a:schemeClr>
          </a:solid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omp.h</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math.h</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256;</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sinTable</a:t>
            </a:r>
            <a:r>
              <a:rPr lang="en-US" dirty="0">
                <a:solidFill>
                  <a:srgbClr val="000000"/>
                </a:solidFill>
                <a:latin typeface="Consolas" panose="020B0609020204030204" pitchFamily="49" charset="0"/>
              </a:rPr>
              <a:t>[size]; </a:t>
            </a:r>
            <a:r>
              <a:rPr lang="en-US" dirty="0">
                <a:solidFill>
                  <a:srgbClr val="008000"/>
                </a:solidFill>
                <a:latin typeface="Consolas" panose="020B0609020204030204" pitchFamily="49" charset="0"/>
              </a:rPr>
              <a:t>// sin table to be initialized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#pragma</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omp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parallel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endParaRPr lang="en-US"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for</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n = 0; n&lt;size; ++n)</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sinTable</a:t>
            </a:r>
            <a:r>
              <a:rPr lang="es-ES" dirty="0">
                <a:solidFill>
                  <a:srgbClr val="000000"/>
                </a:solidFill>
                <a:latin typeface="Consolas" panose="020B0609020204030204" pitchFamily="49" charset="0"/>
              </a:rPr>
              <a:t>[n] = sin(2 * </a:t>
            </a:r>
            <a:r>
              <a:rPr lang="es-ES" dirty="0">
                <a:solidFill>
                  <a:srgbClr val="6F008A"/>
                </a:solidFill>
                <a:latin typeface="Consolas" panose="020B0609020204030204" pitchFamily="49" charset="0"/>
              </a:rPr>
              <a:t>M_PI</a:t>
            </a:r>
            <a:r>
              <a:rPr lang="es-ES" dirty="0">
                <a:solidFill>
                  <a:srgbClr val="000000"/>
                </a:solidFill>
                <a:latin typeface="Consolas" panose="020B0609020204030204" pitchFamily="49" charset="0"/>
              </a:rPr>
              <a:t> * n / </a:t>
            </a:r>
            <a:r>
              <a:rPr lang="es-ES" dirty="0" err="1">
                <a:solidFill>
                  <a:srgbClr val="000000"/>
                </a:solidFill>
                <a:latin typeface="Consolas" panose="020B0609020204030204" pitchFamily="49" charset="0"/>
              </a:rPr>
              <a:t>size</a:t>
            </a:r>
            <a:r>
              <a:rPr lang="es-E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table is now initialized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sz="4400" dirty="0"/>
          </a:p>
        </p:txBody>
      </p:sp>
      <p:sp>
        <p:nvSpPr>
          <p:cNvPr id="6" name="Rectangle 5"/>
          <p:cNvSpPr/>
          <p:nvPr/>
        </p:nvSpPr>
        <p:spPr>
          <a:xfrm>
            <a:off x="99019" y="6559982"/>
            <a:ext cx="2403222" cy="230832"/>
          </a:xfrm>
          <a:prstGeom prst="rect">
            <a:avLst/>
          </a:prstGeom>
        </p:spPr>
        <p:txBody>
          <a:bodyPr wrap="none">
            <a:spAutoFit/>
          </a:bodyPr>
          <a:lstStyle/>
          <a:p>
            <a:r>
              <a:rPr lang="en-US" sz="900" dirty="0"/>
              <a:t>[ </a:t>
            </a:r>
            <a:r>
              <a:rPr lang="en-US" sz="900" dirty="0">
                <a:hlinkClick r:id="rId2"/>
              </a:rPr>
              <a:t>http://bisqwit.iki.fi/story/howto/openmp/</a:t>
            </a:r>
            <a:r>
              <a:rPr lang="en-US" sz="900" dirty="0"/>
              <a:t> ]→</a:t>
            </a:r>
          </a:p>
        </p:txBody>
      </p:sp>
    </p:spTree>
    <p:extLst>
      <p:ext uri="{BB962C8B-B14F-4D97-AF65-F5344CB8AC3E}">
        <p14:creationId xmlns:p14="http://schemas.microsoft.com/office/powerpoint/2010/main" val="4249046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 in Parallel w/ OpenMP</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48</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dirty="0"/>
              <a:t>Version 2: </a:t>
            </a:r>
          </a:p>
          <a:p>
            <a:pPr lvl="1"/>
            <a:r>
              <a:rPr lang="en-US" dirty="0"/>
              <a:t>Uses wide registers &amp; vector operations (CPU needs to have special chops to support this)</a:t>
            </a:r>
          </a:p>
          <a:p>
            <a:pPr lvl="1"/>
            <a:r>
              <a:rPr lang="en-US" dirty="0"/>
              <a:t>Not supported by MS compiler</a:t>
            </a:r>
          </a:p>
        </p:txBody>
      </p:sp>
      <p:sp>
        <p:nvSpPr>
          <p:cNvPr id="5" name="Rectangle 4"/>
          <p:cNvSpPr/>
          <p:nvPr/>
        </p:nvSpPr>
        <p:spPr>
          <a:xfrm>
            <a:off x="2230793" y="2576275"/>
            <a:ext cx="7962187" cy="3970318"/>
          </a:xfrm>
          <a:prstGeom prst="rect">
            <a:avLst/>
          </a:prstGeom>
          <a:solidFill>
            <a:schemeClr val="bg1">
              <a:lumMod val="95000"/>
            </a:schemeClr>
          </a:solid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omp.h</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math.h</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256;</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sinTable</a:t>
            </a:r>
            <a:r>
              <a:rPr lang="en-US" dirty="0">
                <a:solidFill>
                  <a:srgbClr val="000000"/>
                </a:solidFill>
                <a:latin typeface="Consolas" panose="020B0609020204030204" pitchFamily="49" charset="0"/>
              </a:rPr>
              <a:t>[size]; </a:t>
            </a:r>
            <a:r>
              <a:rPr lang="en-US" dirty="0">
                <a:solidFill>
                  <a:srgbClr val="008000"/>
                </a:solidFill>
                <a:latin typeface="Consolas" panose="020B0609020204030204" pitchFamily="49" charset="0"/>
              </a:rPr>
              <a:t>// sin table to be initialized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#pragma</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omp</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simd</a:t>
            </a:r>
            <a:endParaRPr lang="en-US"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for</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n = 0; n&lt;size; ++n)</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sinTable</a:t>
            </a:r>
            <a:r>
              <a:rPr lang="es-ES" dirty="0">
                <a:solidFill>
                  <a:srgbClr val="000000"/>
                </a:solidFill>
                <a:latin typeface="Consolas" panose="020B0609020204030204" pitchFamily="49" charset="0"/>
              </a:rPr>
              <a:t>[n] = sin(2 * </a:t>
            </a:r>
            <a:r>
              <a:rPr lang="es-ES" dirty="0">
                <a:solidFill>
                  <a:srgbClr val="6F008A"/>
                </a:solidFill>
                <a:latin typeface="Consolas" panose="020B0609020204030204" pitchFamily="49" charset="0"/>
              </a:rPr>
              <a:t>M_PI</a:t>
            </a:r>
            <a:r>
              <a:rPr lang="es-ES" dirty="0">
                <a:solidFill>
                  <a:srgbClr val="000000"/>
                </a:solidFill>
                <a:latin typeface="Consolas" panose="020B0609020204030204" pitchFamily="49" charset="0"/>
              </a:rPr>
              <a:t> * n / </a:t>
            </a:r>
            <a:r>
              <a:rPr lang="es-ES" dirty="0" err="1">
                <a:solidFill>
                  <a:srgbClr val="000000"/>
                </a:solidFill>
                <a:latin typeface="Consolas" panose="020B0609020204030204" pitchFamily="49" charset="0"/>
              </a:rPr>
              <a:t>size</a:t>
            </a:r>
            <a:r>
              <a:rPr lang="es-E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table is now initialized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sz="4400" dirty="0"/>
          </a:p>
        </p:txBody>
      </p:sp>
      <p:sp>
        <p:nvSpPr>
          <p:cNvPr id="4" name="Rectangle 3"/>
          <p:cNvSpPr/>
          <p:nvPr/>
        </p:nvSpPr>
        <p:spPr>
          <a:xfrm>
            <a:off x="-1529" y="6596926"/>
            <a:ext cx="2403222" cy="230832"/>
          </a:xfrm>
          <a:prstGeom prst="rect">
            <a:avLst/>
          </a:prstGeom>
        </p:spPr>
        <p:txBody>
          <a:bodyPr wrap="none">
            <a:spAutoFit/>
          </a:bodyPr>
          <a:lstStyle/>
          <a:p>
            <a:r>
              <a:rPr lang="en-US" sz="900" dirty="0"/>
              <a:t>[ </a:t>
            </a:r>
            <a:r>
              <a:rPr lang="en-US" sz="900" dirty="0">
                <a:hlinkClick r:id="rId2"/>
              </a:rPr>
              <a:t>http://bisqwit.iki.fi/story/howto/openmp/</a:t>
            </a:r>
            <a:r>
              <a:rPr lang="en-US" sz="900" dirty="0"/>
              <a:t> ]→</a:t>
            </a:r>
          </a:p>
        </p:txBody>
      </p:sp>
    </p:spTree>
    <p:extLst>
      <p:ext uri="{BB962C8B-B14F-4D97-AF65-F5344CB8AC3E}">
        <p14:creationId xmlns:p14="http://schemas.microsoft.com/office/powerpoint/2010/main" val="1387930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 in Parallel w/ OpenMP</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49</a:t>
            </a:fld>
            <a:endParaRPr lang="en-US" altLang="en-US"/>
          </a:p>
        </p:txBody>
      </p:sp>
      <p:sp>
        <p:nvSpPr>
          <p:cNvPr id="3" name="Content Placeholder 2"/>
          <p:cNvSpPr>
            <a:spLocks noGrp="1"/>
          </p:cNvSpPr>
          <p:nvPr>
            <p:ph idx="4294967295"/>
          </p:nvPr>
        </p:nvSpPr>
        <p:spPr>
          <a:xfrm>
            <a:off x="231775" y="1187667"/>
            <a:ext cx="11960225" cy="4932363"/>
          </a:xfrm>
        </p:spPr>
        <p:txBody>
          <a:bodyPr/>
          <a:lstStyle/>
          <a:p>
            <a:r>
              <a:rPr lang="en-US" dirty="0"/>
              <a:t>Version 3: </a:t>
            </a:r>
          </a:p>
          <a:p>
            <a:pPr lvl="1"/>
            <a:r>
              <a:rPr lang="en-US" dirty="0"/>
              <a:t>Offloading code to different devices, such as a GPU</a:t>
            </a:r>
          </a:p>
          <a:p>
            <a:pPr lvl="1"/>
            <a:r>
              <a:rPr lang="en-US" dirty="0"/>
              <a:t>Not supported by MS compiler</a:t>
            </a:r>
          </a:p>
        </p:txBody>
      </p:sp>
      <p:sp>
        <p:nvSpPr>
          <p:cNvPr id="5" name="Rectangle 4"/>
          <p:cNvSpPr/>
          <p:nvPr/>
        </p:nvSpPr>
        <p:spPr>
          <a:xfrm>
            <a:off x="1307011" y="2312665"/>
            <a:ext cx="9602219" cy="3970318"/>
          </a:xfrm>
          <a:prstGeom prst="rect">
            <a:avLst/>
          </a:prstGeom>
          <a:solidFill>
            <a:schemeClr val="bg1">
              <a:lumMod val="95000"/>
            </a:schemeClr>
          </a:solid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omp.h</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math.h</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256;</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sinTable</a:t>
            </a:r>
            <a:r>
              <a:rPr lang="en-US" dirty="0">
                <a:solidFill>
                  <a:srgbClr val="000000"/>
                </a:solidFill>
                <a:latin typeface="Consolas" panose="020B0609020204030204" pitchFamily="49" charset="0"/>
              </a:rPr>
              <a:t>[size]; </a:t>
            </a:r>
            <a:r>
              <a:rPr lang="en-US" dirty="0">
                <a:solidFill>
                  <a:srgbClr val="008000"/>
                </a:solidFill>
                <a:latin typeface="Consolas" panose="020B0609020204030204" pitchFamily="49" charset="0"/>
              </a:rPr>
              <a:t>// sin table to be initialized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#pragma</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omp</a:t>
            </a:r>
            <a:r>
              <a:rPr lang="en-US" dirty="0">
                <a:solidFill>
                  <a:srgbClr val="0000FF"/>
                </a:solidFill>
                <a:latin typeface="Consolas" panose="020B0609020204030204" pitchFamily="49" charset="0"/>
              </a:rPr>
              <a:t> target teams distribute parallel for map(</a:t>
            </a:r>
            <a:r>
              <a:rPr lang="en-US" dirty="0" err="1">
                <a:solidFill>
                  <a:srgbClr val="0000FF"/>
                </a:solidFill>
                <a:latin typeface="Consolas" panose="020B0609020204030204" pitchFamily="49" charset="0"/>
              </a:rPr>
              <a:t>from:sinTable</a:t>
            </a:r>
            <a:r>
              <a:rPr lang="en-US" dirty="0">
                <a:solidFill>
                  <a:srgbClr val="0000FF"/>
                </a:solidFill>
                <a:latin typeface="Consolas" panose="020B0609020204030204" pitchFamily="49" charset="0"/>
              </a:rPr>
              <a:t>[0:256])</a:t>
            </a:r>
          </a:p>
          <a:p>
            <a:r>
              <a:rPr lang="en-US" dirty="0">
                <a:solidFill>
                  <a:srgbClr val="000000"/>
                </a:solidFill>
                <a:latin typeface="Consolas" panose="020B0609020204030204" pitchFamily="49" charset="0"/>
              </a:rPr>
              <a:t>   </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for</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n = 0; n&lt;size; ++n)</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sinTable</a:t>
            </a:r>
            <a:r>
              <a:rPr lang="es-ES" dirty="0">
                <a:solidFill>
                  <a:srgbClr val="000000"/>
                </a:solidFill>
                <a:latin typeface="Consolas" panose="020B0609020204030204" pitchFamily="49" charset="0"/>
              </a:rPr>
              <a:t>[n] = sin(2 * </a:t>
            </a:r>
            <a:r>
              <a:rPr lang="es-ES" dirty="0">
                <a:solidFill>
                  <a:srgbClr val="6F008A"/>
                </a:solidFill>
                <a:latin typeface="Consolas" panose="020B0609020204030204" pitchFamily="49" charset="0"/>
              </a:rPr>
              <a:t>M_PI</a:t>
            </a:r>
            <a:r>
              <a:rPr lang="es-ES" dirty="0">
                <a:solidFill>
                  <a:srgbClr val="000000"/>
                </a:solidFill>
                <a:latin typeface="Consolas" panose="020B0609020204030204" pitchFamily="49" charset="0"/>
              </a:rPr>
              <a:t> * n / </a:t>
            </a:r>
            <a:r>
              <a:rPr lang="es-ES" dirty="0" err="1">
                <a:solidFill>
                  <a:srgbClr val="000000"/>
                </a:solidFill>
                <a:latin typeface="Consolas" panose="020B0609020204030204" pitchFamily="49" charset="0"/>
              </a:rPr>
              <a:t>size</a:t>
            </a:r>
            <a:r>
              <a:rPr lang="es-E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table is now initialized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sz="4400" dirty="0"/>
          </a:p>
        </p:txBody>
      </p:sp>
      <p:sp>
        <p:nvSpPr>
          <p:cNvPr id="6" name="Rectangle 5"/>
          <p:cNvSpPr/>
          <p:nvPr/>
        </p:nvSpPr>
        <p:spPr>
          <a:xfrm>
            <a:off x="0" y="6559982"/>
            <a:ext cx="2403222" cy="230832"/>
          </a:xfrm>
          <a:prstGeom prst="rect">
            <a:avLst/>
          </a:prstGeom>
        </p:spPr>
        <p:txBody>
          <a:bodyPr wrap="none">
            <a:spAutoFit/>
          </a:bodyPr>
          <a:lstStyle/>
          <a:p>
            <a:r>
              <a:rPr lang="en-US" sz="900" dirty="0"/>
              <a:t>[ </a:t>
            </a:r>
            <a:r>
              <a:rPr lang="en-US" sz="900" dirty="0">
                <a:hlinkClick r:id="rId2"/>
              </a:rPr>
              <a:t>http://bisqwit.iki.fi/story/howto/openmp/</a:t>
            </a:r>
            <a:r>
              <a:rPr lang="en-US" sz="900" dirty="0"/>
              <a:t> ]→</a:t>
            </a:r>
          </a:p>
        </p:txBody>
      </p:sp>
    </p:spTree>
    <p:extLst>
      <p:ext uri="{BB962C8B-B14F-4D97-AF65-F5344CB8AC3E}">
        <p14:creationId xmlns:p14="http://schemas.microsoft.com/office/powerpoint/2010/main" val="3375482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 my name is CUB!</a:t>
            </a:r>
          </a:p>
        </p:txBody>
      </p:sp>
      <p:sp>
        <p:nvSpPr>
          <p:cNvPr id="5" name="Content Placeholder 4"/>
          <p:cNvSpPr>
            <a:spLocks noGrp="1"/>
          </p:cNvSpPr>
          <p:nvPr>
            <p:ph idx="1"/>
          </p:nvPr>
        </p:nvSpPr>
        <p:spPr/>
        <p:txBody>
          <a:bodyPr/>
          <a:lstStyle/>
          <a:p>
            <a:endParaRPr lang="en-US" dirty="0"/>
          </a:p>
          <a:p>
            <a:r>
              <a:rPr lang="en-US" dirty="0"/>
              <a:t>People know me as CUB,  but my real name is “CUDA </a:t>
            </a:r>
            <a:r>
              <a:rPr lang="en-US" dirty="0" err="1"/>
              <a:t>UnBound</a:t>
            </a:r>
            <a:r>
              <a:rPr lang="en-US" dirty="0"/>
              <a:t>”</a:t>
            </a:r>
          </a:p>
          <a:p>
            <a:endParaRPr lang="en-US" dirty="0"/>
          </a:p>
          <a:p>
            <a:r>
              <a:rPr lang="en-US" dirty="0"/>
              <a:t>Currently, I’m at version V1.8.0 (DOB: 02/16/2018)</a:t>
            </a:r>
          </a:p>
          <a:p>
            <a:endParaRPr lang="en-US" dirty="0"/>
          </a:p>
          <a:p>
            <a:r>
              <a:rPr lang="en-US" dirty="0"/>
              <a:t>I’m developed as open-source project by </a:t>
            </a:r>
            <a:r>
              <a:rPr lang="en-US" dirty="0" smtClean="0"/>
              <a:t>good </a:t>
            </a:r>
            <a:r>
              <a:rPr lang="en-US" dirty="0"/>
              <a:t>folks at NVIDIA Research</a:t>
            </a:r>
          </a:p>
          <a:p>
            <a:pPr lvl="1"/>
            <a:r>
              <a:rPr lang="en-US" dirty="0"/>
              <a:t>Primary contributor: Duane Merrill</a:t>
            </a:r>
          </a:p>
          <a:p>
            <a:endParaRPr lang="en-US" dirty="0"/>
          </a:p>
          <a:p>
            <a:r>
              <a:rPr lang="en-US" dirty="0"/>
              <a:t>You can </a:t>
            </a:r>
            <a:r>
              <a:rPr lang="en-US" dirty="0" smtClean="0"/>
              <a:t>fork me if you want (on GitHub: </a:t>
            </a:r>
            <a:r>
              <a:rPr lang="en-US" dirty="0">
                <a:hlinkClick r:id="rId2"/>
              </a:rPr>
              <a:t>https://</a:t>
            </a:r>
            <a:r>
              <a:rPr lang="en-US" dirty="0" smtClean="0">
                <a:hlinkClick r:id="rId2"/>
              </a:rPr>
              <a:t>github.com/NVlabs/cub</a:t>
            </a:r>
            <a:r>
              <a:rPr lang="en-US" dirty="0" smtClean="0"/>
              <a:t>)</a:t>
            </a:r>
            <a:endParaRPr lang="en-US" dirty="0"/>
          </a:p>
          <a:p>
            <a:endParaRPr lang="en-US" dirty="0"/>
          </a:p>
          <a:p>
            <a:r>
              <a:rPr lang="en-US" dirty="0"/>
              <a:t>Something about me: I can run really, really fast…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562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A </a:t>
            </a:r>
            <a:r>
              <a:rPr lang="en-US" sz="3200" dirty="0"/>
              <a:t>Few Syntax Details to Get Started</a:t>
            </a:r>
          </a:p>
        </p:txBody>
      </p:sp>
      <p:sp>
        <p:nvSpPr>
          <p:cNvPr id="514051" name="Rectangle 3"/>
          <p:cNvSpPr>
            <a:spLocks noGrp="1" noChangeArrowheads="1"/>
          </p:cNvSpPr>
          <p:nvPr>
            <p:ph idx="1"/>
          </p:nvPr>
        </p:nvSpPr>
        <p:spPr/>
        <p:txBody>
          <a:bodyPr>
            <a:normAutofit/>
          </a:bodyPr>
          <a:lstStyle/>
          <a:p>
            <a:pPr>
              <a:lnSpc>
                <a:spcPct val="85000"/>
              </a:lnSpc>
            </a:pPr>
            <a:r>
              <a:rPr lang="en-US" sz="2000" dirty="0"/>
              <a:t>Picking up the OpenMP header file</a:t>
            </a:r>
          </a:p>
          <a:p>
            <a:pPr lvl="4">
              <a:lnSpc>
                <a:spcPct val="85000"/>
              </a:lnSpc>
            </a:pPr>
            <a:endParaRPr lang="en-US" sz="1800" dirty="0"/>
          </a:p>
          <a:p>
            <a:pPr lvl="3">
              <a:lnSpc>
                <a:spcPct val="85000"/>
              </a:lnSpc>
              <a:buNone/>
            </a:pPr>
            <a:r>
              <a:rPr lang="en-US" sz="1400" dirty="0">
                <a:solidFill>
                  <a:srgbClr val="0070C0"/>
                </a:solidFill>
                <a:latin typeface="Consolas" pitchFamily="49" charset="0"/>
                <a:cs typeface="Consolas" pitchFamily="49" charset="0"/>
              </a:rPr>
              <a:t>#include “</a:t>
            </a:r>
            <a:r>
              <a:rPr lang="en-US" sz="1400" dirty="0" err="1">
                <a:solidFill>
                  <a:srgbClr val="0070C0"/>
                </a:solidFill>
                <a:latin typeface="Consolas" pitchFamily="49" charset="0"/>
                <a:cs typeface="Consolas" pitchFamily="49" charset="0"/>
              </a:rPr>
              <a:t>omp.h</a:t>
            </a:r>
            <a:r>
              <a:rPr lang="en-US" sz="1400" dirty="0">
                <a:solidFill>
                  <a:srgbClr val="0070C0"/>
                </a:solidFill>
                <a:latin typeface="Consolas" pitchFamily="49" charset="0"/>
                <a:cs typeface="Consolas" pitchFamily="49" charset="0"/>
              </a:rPr>
              <a:t>” </a:t>
            </a:r>
            <a:r>
              <a:rPr lang="en-US" sz="1800" dirty="0"/>
              <a:t>(for C/C++)</a:t>
            </a:r>
          </a:p>
          <a:p>
            <a:pPr lvl="3">
              <a:lnSpc>
                <a:spcPct val="85000"/>
              </a:lnSpc>
              <a:buNone/>
            </a:pPr>
            <a:r>
              <a:rPr lang="en-US" sz="1400" dirty="0">
                <a:solidFill>
                  <a:srgbClr val="0070C0"/>
                </a:solidFill>
                <a:latin typeface="Consolas" pitchFamily="49" charset="0"/>
                <a:cs typeface="Consolas" pitchFamily="49" charset="0"/>
              </a:rPr>
              <a:t>use </a:t>
            </a:r>
            <a:r>
              <a:rPr lang="en-US" sz="1400" dirty="0" err="1">
                <a:solidFill>
                  <a:srgbClr val="0070C0"/>
                </a:solidFill>
                <a:latin typeface="Consolas" pitchFamily="49" charset="0"/>
                <a:cs typeface="Consolas" pitchFamily="49" charset="0"/>
              </a:rPr>
              <a:t>omp_lib</a:t>
            </a:r>
            <a:r>
              <a:rPr lang="en-US" sz="1400" dirty="0">
                <a:solidFill>
                  <a:srgbClr val="0070C0"/>
                </a:solidFill>
                <a:latin typeface="Consolas" pitchFamily="49" charset="0"/>
                <a:cs typeface="Consolas" pitchFamily="49" charset="0"/>
              </a:rPr>
              <a:t>      </a:t>
            </a:r>
            <a:r>
              <a:rPr lang="en-US" sz="1800" dirty="0"/>
              <a:t>(for FORTRAN) </a:t>
            </a:r>
          </a:p>
          <a:p>
            <a:pPr lvl="1">
              <a:lnSpc>
                <a:spcPct val="85000"/>
              </a:lnSpc>
            </a:pPr>
            <a:endParaRPr lang="en-US" sz="2400" dirty="0"/>
          </a:p>
          <a:p>
            <a:pPr lvl="1">
              <a:lnSpc>
                <a:spcPct val="85000"/>
              </a:lnSpc>
            </a:pPr>
            <a:endParaRPr lang="en-US" sz="2400" dirty="0"/>
          </a:p>
          <a:p>
            <a:pPr>
              <a:lnSpc>
                <a:spcPct val="85000"/>
              </a:lnSpc>
            </a:pPr>
            <a:r>
              <a:rPr lang="en-US" sz="2000" dirty="0"/>
              <a:t>Most </a:t>
            </a:r>
            <a:r>
              <a:rPr lang="en-US" sz="2000" dirty="0" err="1"/>
              <a:t>OpenMP</a:t>
            </a:r>
            <a:r>
              <a:rPr lang="en-US" sz="2000" dirty="0"/>
              <a:t> constructs are </a:t>
            </a:r>
            <a:r>
              <a:rPr lang="en-US" sz="2000" dirty="0">
                <a:solidFill>
                  <a:srgbClr val="C00000"/>
                </a:solidFill>
                <a:latin typeface="+mj-lt"/>
              </a:rPr>
              <a:t>compiler directives</a:t>
            </a:r>
          </a:p>
          <a:p>
            <a:pPr lvl="4">
              <a:lnSpc>
                <a:spcPct val="85000"/>
              </a:lnSpc>
            </a:pPr>
            <a:endParaRPr lang="en-US" sz="1400" dirty="0"/>
          </a:p>
          <a:p>
            <a:pPr lvl="1">
              <a:lnSpc>
                <a:spcPct val="85000"/>
              </a:lnSpc>
            </a:pPr>
            <a:r>
              <a:rPr lang="en-US" sz="1800" dirty="0"/>
              <a:t>C and C++: the </a:t>
            </a:r>
            <a:r>
              <a:rPr lang="en-US" sz="1800" dirty="0">
                <a:solidFill>
                  <a:srgbClr val="C00000"/>
                </a:solidFill>
              </a:rPr>
              <a:t>directives</a:t>
            </a:r>
            <a:r>
              <a:rPr lang="en-US" sz="1800" dirty="0"/>
              <a:t> take the form of </a:t>
            </a:r>
            <a:r>
              <a:rPr lang="en-US" sz="1800" dirty="0">
                <a:solidFill>
                  <a:srgbClr val="0070C0"/>
                </a:solidFill>
                <a:latin typeface="Consolas" panose="020B0609020204030204" pitchFamily="49" charset="0"/>
              </a:rPr>
              <a:t>pragma</a:t>
            </a:r>
            <a:r>
              <a:rPr lang="en-US" sz="1800" dirty="0"/>
              <a:t>s:</a:t>
            </a: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#pragma </a:t>
            </a:r>
            <a:r>
              <a:rPr lang="en-US" sz="1400" dirty="0" err="1">
                <a:solidFill>
                  <a:srgbClr val="0070C0"/>
                </a:solidFill>
                <a:latin typeface="Consolas" pitchFamily="49" charset="0"/>
                <a:cs typeface="Consolas" pitchFamily="49" charset="0"/>
              </a:rPr>
              <a:t>omp</a:t>
            </a:r>
            <a:r>
              <a:rPr lang="en-US" sz="1400" dirty="0">
                <a:solidFill>
                  <a:srgbClr val="0070C0"/>
                </a:solidFill>
                <a:latin typeface="Consolas" pitchFamily="49" charset="0"/>
                <a:cs typeface="Consolas" pitchFamily="49" charset="0"/>
              </a:rPr>
              <a:t> </a:t>
            </a:r>
            <a:r>
              <a:rPr lang="en-US" sz="1400" i="1" dirty="0">
                <a:solidFill>
                  <a:srgbClr val="0070C0"/>
                </a:solidFill>
                <a:latin typeface="Consolas" pitchFamily="49" charset="0"/>
                <a:cs typeface="Consolas" pitchFamily="49" charset="0"/>
              </a:rPr>
              <a:t>construct [clause [clause]…]</a:t>
            </a:r>
            <a:endParaRPr lang="en-US" sz="1400" dirty="0">
              <a:solidFill>
                <a:srgbClr val="0070C0"/>
              </a:solidFill>
              <a:latin typeface="Consolas" pitchFamily="49" charset="0"/>
              <a:cs typeface="Consolas" pitchFamily="49" charset="0"/>
            </a:endParaRPr>
          </a:p>
          <a:p>
            <a:pPr lvl="4">
              <a:lnSpc>
                <a:spcPct val="85000"/>
              </a:lnSpc>
            </a:pPr>
            <a:endParaRPr lang="en-US" sz="1400" dirty="0"/>
          </a:p>
          <a:p>
            <a:pPr lvl="1">
              <a:lnSpc>
                <a:spcPct val="85000"/>
              </a:lnSpc>
            </a:pPr>
            <a:r>
              <a:rPr lang="en-US" sz="1800" dirty="0"/>
              <a:t>Fortran: the </a:t>
            </a:r>
            <a:r>
              <a:rPr lang="en-US" sz="1800" dirty="0">
                <a:solidFill>
                  <a:srgbClr val="C00000"/>
                </a:solidFill>
              </a:rPr>
              <a:t>directives</a:t>
            </a:r>
            <a:r>
              <a:rPr lang="en-US" sz="1800" dirty="0"/>
              <a:t> take one of the forms:</a:t>
            </a: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C$OMP </a:t>
            </a:r>
            <a:r>
              <a:rPr lang="en-US" sz="1400" i="1" dirty="0">
                <a:solidFill>
                  <a:srgbClr val="0070C0"/>
                </a:solidFill>
                <a:latin typeface="Consolas" pitchFamily="49" charset="0"/>
                <a:cs typeface="Consolas" pitchFamily="49" charset="0"/>
              </a:rPr>
              <a:t>construct [clause [clause]…]</a:t>
            </a:r>
            <a:r>
              <a:rPr lang="en-US" sz="1400" dirty="0">
                <a:solidFill>
                  <a:srgbClr val="0070C0"/>
                </a:solidFill>
                <a:latin typeface="Consolas" pitchFamily="49" charset="0"/>
                <a:cs typeface="Consolas" pitchFamily="49" charset="0"/>
              </a:rPr>
              <a:t> </a:t>
            </a: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!$OMP </a:t>
            </a:r>
            <a:r>
              <a:rPr lang="en-US" sz="1400" i="1" dirty="0">
                <a:solidFill>
                  <a:srgbClr val="0070C0"/>
                </a:solidFill>
                <a:latin typeface="Consolas" pitchFamily="49" charset="0"/>
                <a:cs typeface="Consolas" pitchFamily="49" charset="0"/>
              </a:rPr>
              <a:t>construct [clause [clause]…]</a:t>
            </a:r>
            <a:endParaRPr lang="en-US" sz="1400" dirty="0">
              <a:solidFill>
                <a:srgbClr val="0070C0"/>
              </a:solidFill>
              <a:latin typeface="Consolas" pitchFamily="49" charset="0"/>
              <a:cs typeface="Consolas" pitchFamily="49" charset="0"/>
            </a:endParaRP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*$OMP </a:t>
            </a:r>
            <a:r>
              <a:rPr lang="en-US" sz="1400" i="1" dirty="0">
                <a:solidFill>
                  <a:srgbClr val="0070C0"/>
                </a:solidFill>
                <a:latin typeface="Consolas" pitchFamily="49" charset="0"/>
                <a:cs typeface="Consolas" pitchFamily="49" charset="0"/>
              </a:rPr>
              <a:t>construct [clause [clause]…]</a:t>
            </a:r>
          </a:p>
          <a:p>
            <a:pPr>
              <a:lnSpc>
                <a:spcPct val="85000"/>
              </a:lnSpc>
            </a:pPr>
            <a:endParaRPr lang="en-US" sz="2000" dirty="0"/>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50</a:t>
            </a:fld>
            <a:endParaRPr lang="en-US" altLang="en-US"/>
          </a:p>
        </p:txBody>
      </p:sp>
      <p:sp>
        <p:nvSpPr>
          <p:cNvPr id="7" name="Rectangle 6"/>
          <p:cNvSpPr/>
          <p:nvPr/>
        </p:nvSpPr>
        <p:spPr>
          <a:xfrm>
            <a:off x="147344" y="6575370"/>
            <a:ext cx="737840" cy="215444"/>
          </a:xfrm>
          <a:prstGeom prst="rect">
            <a:avLst/>
          </a:prstGeom>
        </p:spPr>
        <p:txBody>
          <a:bodyPr wrap="square">
            <a:spAutoFit/>
          </a:bodyPr>
          <a:lstStyle/>
          <a:p>
            <a:r>
              <a:rPr lang="en-US" sz="800" dirty="0">
                <a:latin typeface="+mj-lt"/>
              </a:rPr>
              <a:t>[IOMPP]</a:t>
            </a:r>
            <a:r>
              <a:rPr lang="en-US" sz="800" dirty="0"/>
              <a:t>→</a:t>
            </a:r>
          </a:p>
        </p:txBody>
      </p:sp>
    </p:spTree>
    <p:custDataLst>
      <p:tags r:id="rId1"/>
    </p:custDataLst>
    <p:extLst>
      <p:ext uri="{BB962C8B-B14F-4D97-AF65-F5344CB8AC3E}">
        <p14:creationId xmlns:p14="http://schemas.microsoft.com/office/powerpoint/2010/main" val="42486426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Compiler Directives?</a:t>
            </a:r>
          </a:p>
        </p:txBody>
      </p:sp>
      <p:sp>
        <p:nvSpPr>
          <p:cNvPr id="3" name="Content Placeholder 2"/>
          <p:cNvSpPr>
            <a:spLocks noGrp="1"/>
          </p:cNvSpPr>
          <p:nvPr>
            <p:ph idx="1"/>
          </p:nvPr>
        </p:nvSpPr>
        <p:spPr>
          <a:solidFill>
            <a:schemeClr val="bg1"/>
          </a:solidFill>
          <a:ln>
            <a:solidFill>
              <a:schemeClr val="bg1"/>
            </a:solidFill>
          </a:ln>
        </p:spPr>
        <p:txBody>
          <a:bodyPr/>
          <a:lstStyle/>
          <a:p>
            <a:endParaRPr lang="en-US" sz="2000" dirty="0"/>
          </a:p>
          <a:p>
            <a:r>
              <a:rPr lang="en-US" sz="2000" dirty="0"/>
              <a:t>A code design principle nurtured by OpenMP: </a:t>
            </a:r>
          </a:p>
          <a:p>
            <a:pPr lvl="1"/>
            <a:r>
              <a:rPr lang="en-US" sz="1600" dirty="0"/>
              <a:t>The same code, with no modifications, can run with or without </a:t>
            </a:r>
            <a:r>
              <a:rPr lang="en-US" sz="1600" dirty="0" err="1"/>
              <a:t>OpenMP</a:t>
            </a:r>
            <a:endParaRPr lang="en-US" sz="1600" dirty="0"/>
          </a:p>
          <a:p>
            <a:pPr lvl="1"/>
            <a:r>
              <a:rPr lang="en-US" sz="1600" dirty="0"/>
              <a:t>Accounts for the case when the OpenMP runtime is not available or not used</a:t>
            </a:r>
          </a:p>
          <a:p>
            <a:pPr lvl="1"/>
            <a:endParaRPr lang="en-US" sz="1250" dirty="0"/>
          </a:p>
          <a:p>
            <a:endParaRPr lang="en-US" sz="2000" dirty="0"/>
          </a:p>
          <a:p>
            <a:r>
              <a:rPr lang="en-US" sz="2000" dirty="0"/>
              <a:t>Implications: you have to “hide” all the compiler directives behind </a:t>
            </a:r>
            <a:r>
              <a:rPr lang="en-US" sz="2000" dirty="0">
                <a:latin typeface="Courier New" panose="02070309020205020404" pitchFamily="49" charset="0"/>
                <a:cs typeface="Courier New" panose="02070309020205020404" pitchFamily="49" charset="0"/>
              </a:rPr>
              <a:t>pragma</a:t>
            </a:r>
            <a:r>
              <a:rPr lang="en-US" sz="2000" dirty="0"/>
              <a:t>s (comments, in Fortran)</a:t>
            </a:r>
          </a:p>
          <a:p>
            <a:pPr lvl="1"/>
            <a:endParaRPr lang="en-US" sz="1250" dirty="0"/>
          </a:p>
          <a:p>
            <a:pPr lvl="1"/>
            <a:endParaRPr lang="en-US" sz="1250" dirty="0"/>
          </a:p>
          <a:p>
            <a:endParaRPr lang="en-US" sz="2000" dirty="0"/>
          </a:p>
          <a:p>
            <a:r>
              <a:rPr lang="en-US" sz="2000" dirty="0"/>
              <a:t>Directives are picked up by the compiler only if instructed to do so</a:t>
            </a:r>
          </a:p>
          <a:p>
            <a:pPr lvl="1"/>
            <a:r>
              <a:rPr lang="en-US" sz="1600" dirty="0"/>
              <a:t>Example: Visual Studio – you have to have 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openmp</a:t>
            </a:r>
            <a:r>
              <a:rPr lang="en-US" sz="1600" dirty="0"/>
              <a:t> flag on</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51</a:t>
            </a:fld>
            <a:endParaRPr lang="en-US" altLang="en-US"/>
          </a:p>
        </p:txBody>
      </p:sp>
    </p:spTree>
    <p:extLst>
      <p:ext uri="{BB962C8B-B14F-4D97-AF65-F5344CB8AC3E}">
        <p14:creationId xmlns:p14="http://schemas.microsoft.com/office/powerpoint/2010/main" val="142439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 factoids</a:t>
            </a:r>
          </a:p>
        </p:txBody>
      </p:sp>
      <p:sp>
        <p:nvSpPr>
          <p:cNvPr id="5" name="Content Placeholder 4"/>
          <p:cNvSpPr>
            <a:spLocks noGrp="1"/>
          </p:cNvSpPr>
          <p:nvPr>
            <p:ph idx="1"/>
          </p:nvPr>
        </p:nvSpPr>
        <p:spPr/>
        <p:txBody>
          <a:bodyPr/>
          <a:lstStyle/>
          <a:p>
            <a:r>
              <a:rPr lang="en-US" dirty="0"/>
              <a:t>CUB provides software components at each layer of the CUDA programming model</a:t>
            </a:r>
          </a:p>
          <a:p>
            <a:endParaRPr lang="en-US" dirty="0"/>
          </a:p>
          <a:p>
            <a:r>
              <a:rPr lang="en-US" dirty="0" smtClean="0"/>
              <a:t>Like </a:t>
            </a:r>
            <a:r>
              <a:rPr lang="en-US" dirty="0" smtClean="0">
                <a:latin typeface="Consolas" panose="020B0609020204030204" pitchFamily="49" charset="0"/>
              </a:rPr>
              <a:t>thrust</a:t>
            </a:r>
            <a:r>
              <a:rPr lang="en-US" dirty="0" smtClean="0"/>
              <a:t>, it’s a headers library, </a:t>
            </a:r>
            <a:r>
              <a:rPr lang="en-US" dirty="0"/>
              <a:t>not </a:t>
            </a:r>
            <a:r>
              <a:rPr lang="en-US" dirty="0" smtClean="0"/>
              <a:t>one </a:t>
            </a:r>
            <a:r>
              <a:rPr lang="en-US" dirty="0"/>
              <a:t>binary file that you link against</a:t>
            </a:r>
          </a:p>
          <a:p>
            <a:endParaRPr lang="en-US" dirty="0"/>
          </a:p>
          <a:p>
            <a:r>
              <a:rPr lang="en-US" dirty="0"/>
              <a:t>Implications, given that it’s a header-file library:</a:t>
            </a:r>
          </a:p>
          <a:p>
            <a:pPr lvl="1"/>
            <a:r>
              <a:rPr lang="en-US" dirty="0"/>
              <a:t>When you need to call a function, you need to include the header file that includes the *source* code of the CUB function you want to call</a:t>
            </a:r>
          </a:p>
          <a:p>
            <a:pPr lvl="1"/>
            <a:endParaRPr lang="en-US" dirty="0"/>
          </a:p>
          <a:p>
            <a:pPr lvl="1"/>
            <a:r>
              <a:rPr lang="en-US" dirty="0"/>
              <a:t>Rationale, header-file library: if the compiler sees the code, it can engage in all sort of optimizations</a:t>
            </a:r>
          </a:p>
          <a:p>
            <a:pPr lvl="2"/>
            <a:r>
              <a:rPr lang="en-US" dirty="0" err="1"/>
              <a:t>Inlining</a:t>
            </a:r>
            <a:r>
              <a:rPr lang="en-US" dirty="0"/>
              <a:t>, heavy use of </a:t>
            </a:r>
            <a:r>
              <a:rPr lang="en-US" dirty="0" err="1"/>
              <a:t>templating</a:t>
            </a:r>
            <a:r>
              <a:rPr lang="en-US" dirty="0"/>
              <a:t>, compiles for the exact architecture you have, etc.</a:t>
            </a:r>
          </a:p>
          <a:p>
            <a:pPr lvl="1"/>
            <a:endParaRPr lang="en-US" dirty="0"/>
          </a:p>
          <a:p>
            <a:pPr lvl="1"/>
            <a:r>
              <a:rPr lang="en-US" dirty="0"/>
              <a:t>Fallout: it takes forever to compile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7630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Straight from CUB webpage</a:t>
            </a:r>
          </a:p>
        </p:txBody>
      </p:sp>
      <p:sp>
        <p:nvSpPr>
          <p:cNvPr id="3" name="Content Placeholder 2"/>
          <p:cNvSpPr>
            <a:spLocks noGrp="1"/>
          </p:cNvSpPr>
          <p:nvPr>
            <p:ph idx="1"/>
          </p:nvPr>
        </p:nvSpPr>
        <p:spPr/>
        <p:txBody>
          <a:bodyPr>
            <a:normAutofit lnSpcReduction="10000"/>
          </a:bodyPr>
          <a:lstStyle/>
          <a:p>
            <a:r>
              <a:rPr lang="en-US" dirty="0"/>
              <a:t>Device-wide primitives</a:t>
            </a:r>
          </a:p>
          <a:p>
            <a:pPr lvl="1"/>
            <a:r>
              <a:rPr lang="en-US" dirty="0"/>
              <a:t>Sort, prefix scan, reduction, histogram, etc.</a:t>
            </a:r>
          </a:p>
          <a:p>
            <a:pPr lvl="1"/>
            <a:endParaRPr lang="en-US" dirty="0" smtClean="0"/>
          </a:p>
          <a:p>
            <a:pPr lvl="1"/>
            <a:endParaRPr lang="en-US" dirty="0"/>
          </a:p>
          <a:p>
            <a:r>
              <a:rPr lang="en-US" dirty="0"/>
              <a:t>Block-wide “collective” primitives</a:t>
            </a:r>
          </a:p>
          <a:p>
            <a:pPr lvl="1"/>
            <a:r>
              <a:rPr lang="en-US" dirty="0"/>
              <a:t>I/O, sort, prefix scan, reduction, histogram, etc.</a:t>
            </a:r>
          </a:p>
          <a:p>
            <a:pPr lvl="1"/>
            <a:endParaRPr lang="en-US" dirty="0" smtClean="0"/>
          </a:p>
          <a:p>
            <a:pPr lvl="1"/>
            <a:endParaRPr lang="en-US" dirty="0"/>
          </a:p>
          <a:p>
            <a:r>
              <a:rPr lang="en-US" dirty="0"/>
              <a:t>Warp-wide “collective” primitives</a:t>
            </a:r>
          </a:p>
          <a:p>
            <a:pPr lvl="1"/>
            <a:r>
              <a:rPr lang="en-US" dirty="0"/>
              <a:t>Warp-wide prefix scan, reduction, etc.</a:t>
            </a:r>
          </a:p>
          <a:p>
            <a:pPr lvl="1"/>
            <a:endParaRPr lang="en-US" dirty="0" smtClean="0"/>
          </a:p>
          <a:p>
            <a:pPr lvl="1"/>
            <a:endParaRPr lang="en-US" dirty="0"/>
          </a:p>
          <a:p>
            <a:r>
              <a:rPr lang="en-US" dirty="0"/>
              <a:t>Thread and resource utilities</a:t>
            </a:r>
          </a:p>
          <a:p>
            <a:pPr lvl="1"/>
            <a:r>
              <a:rPr lang="en-US" dirty="0"/>
              <a:t>PTX intrinsics, device reflection, texture-caching iterators, caching memory allocators, etc.</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04588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 ruminations</a:t>
            </a:r>
          </a:p>
        </p:txBody>
      </p:sp>
      <p:sp>
        <p:nvSpPr>
          <p:cNvPr id="3" name="Content Placeholder 2"/>
          <p:cNvSpPr>
            <a:spLocks noGrp="1"/>
          </p:cNvSpPr>
          <p:nvPr>
            <p:ph idx="1"/>
          </p:nvPr>
        </p:nvSpPr>
        <p:spPr/>
        <p:txBody>
          <a:bodyPr>
            <a:normAutofit/>
          </a:bodyPr>
          <a:lstStyle/>
          <a:p>
            <a:endParaRPr lang="en-US" dirty="0" smtClean="0"/>
          </a:p>
          <a:p>
            <a:endParaRPr lang="en-US" dirty="0"/>
          </a:p>
          <a:p>
            <a:r>
              <a:rPr lang="en-US" dirty="0"/>
              <a:t>The device-wide support is not a novelty, </a:t>
            </a:r>
            <a:r>
              <a:rPr lang="en-US" dirty="0">
                <a:latin typeface="Consolas" panose="020B0609020204030204" pitchFamily="49" charset="0"/>
              </a:rPr>
              <a:t>thrust</a:t>
            </a:r>
            <a:r>
              <a:rPr lang="en-US" dirty="0"/>
              <a:t> does it too…</a:t>
            </a:r>
          </a:p>
          <a:p>
            <a:pPr lvl="1"/>
            <a:r>
              <a:rPr lang="en-US" dirty="0">
                <a:latin typeface="Consolas" panose="020B0609020204030204" pitchFamily="49" charset="0"/>
              </a:rPr>
              <a:t>thrust</a:t>
            </a:r>
            <a:r>
              <a:rPr lang="en-US" dirty="0"/>
              <a:t> built on top of CUB, by the way</a:t>
            </a:r>
          </a:p>
          <a:p>
            <a:endParaRPr lang="en-US" dirty="0"/>
          </a:p>
          <a:p>
            <a:endParaRPr lang="en-US" dirty="0"/>
          </a:p>
          <a:p>
            <a:r>
              <a:rPr lang="en-US" dirty="0"/>
              <a:t>The novelty:</a:t>
            </a:r>
          </a:p>
          <a:p>
            <a:pPr lvl="1"/>
            <a:r>
              <a:rPr lang="en-US" dirty="0"/>
              <a:t>You can call </a:t>
            </a:r>
            <a:r>
              <a:rPr lang="en-US" dirty="0" smtClean="0"/>
              <a:t>CUB from </a:t>
            </a:r>
            <a:r>
              <a:rPr lang="en-US" dirty="0"/>
              <a:t>a kernel </a:t>
            </a:r>
            <a:r>
              <a:rPr lang="en-US" dirty="0" smtClean="0"/>
              <a:t>function </a:t>
            </a:r>
            <a:r>
              <a:rPr lang="en-US" dirty="0"/>
              <a:t>that </a:t>
            </a:r>
            <a:r>
              <a:rPr lang="en-US" dirty="0" smtClean="0"/>
              <a:t>uses </a:t>
            </a:r>
            <a:r>
              <a:rPr lang="en-US" dirty="0"/>
              <a:t>the threads in one block to accomplish something</a:t>
            </a:r>
          </a:p>
          <a:p>
            <a:pPr lvl="1"/>
            <a:r>
              <a:rPr lang="en-US" dirty="0"/>
              <a:t>You can call CUB from a kernel function that uses the threads in a warp to accomplish something</a:t>
            </a:r>
          </a:p>
          <a:p>
            <a:pPr lvl="2"/>
            <a:r>
              <a:rPr lang="en-US" dirty="0"/>
              <a:t>The threads in a warp start behaving like the 32 threads of a chip with 32 cores running 32 threads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807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Reiterating what CUB does </a:t>
            </a:r>
            <a:br>
              <a:rPr lang="en-US" dirty="0"/>
            </a:br>
            <a:r>
              <a:rPr lang="en-US" sz="1800" dirty="0"/>
              <a:t>[slide hyperlinks should work…]</a:t>
            </a:r>
          </a:p>
        </p:txBody>
      </p:sp>
      <p:sp>
        <p:nvSpPr>
          <p:cNvPr id="3" name="Content Placeholder 2"/>
          <p:cNvSpPr>
            <a:spLocks noGrp="1"/>
          </p:cNvSpPr>
          <p:nvPr>
            <p:ph idx="1"/>
          </p:nvPr>
        </p:nvSpPr>
        <p:spPr/>
        <p:txBody>
          <a:bodyPr>
            <a:normAutofit fontScale="92500" lnSpcReduction="10000"/>
          </a:bodyPr>
          <a:lstStyle/>
          <a:p>
            <a:r>
              <a:rPr lang="en-US" dirty="0"/>
              <a:t>Parallel primitives</a:t>
            </a:r>
          </a:p>
          <a:p>
            <a:pPr lvl="1"/>
            <a:r>
              <a:rPr lang="en-US" dirty="0">
                <a:hlinkClick r:id="rId2"/>
              </a:rPr>
              <a:t>Warp-wide "collective" primitives</a:t>
            </a:r>
            <a:endParaRPr lang="en-US" dirty="0"/>
          </a:p>
          <a:p>
            <a:pPr lvl="2"/>
            <a:r>
              <a:rPr lang="en-US" dirty="0"/>
              <a:t>Cooperative warp-wide prefix scan, reduction, etc.</a:t>
            </a:r>
          </a:p>
          <a:p>
            <a:pPr lvl="2"/>
            <a:r>
              <a:rPr lang="en-US" dirty="0"/>
              <a:t>Safely specialized for each underlying CUDA architecture</a:t>
            </a:r>
          </a:p>
          <a:p>
            <a:pPr lvl="1"/>
            <a:r>
              <a:rPr lang="en-US" dirty="0">
                <a:hlinkClick r:id="rId3"/>
              </a:rPr>
              <a:t>Block-wide "collective" primitives</a:t>
            </a:r>
            <a:endParaRPr lang="en-US" dirty="0"/>
          </a:p>
          <a:p>
            <a:pPr lvl="2"/>
            <a:r>
              <a:rPr lang="en-US" dirty="0"/>
              <a:t>Cooperative I/O, sort, scan, reduction, histogram, etc.</a:t>
            </a:r>
          </a:p>
          <a:p>
            <a:pPr lvl="2"/>
            <a:r>
              <a:rPr lang="en-US" dirty="0"/>
              <a:t>Compatible with arbitrary thread block sizes and types</a:t>
            </a:r>
          </a:p>
          <a:p>
            <a:pPr lvl="1"/>
            <a:r>
              <a:rPr lang="en-US" dirty="0">
                <a:hlinkClick r:id="rId4"/>
              </a:rPr>
              <a:t>Device-wide primitives</a:t>
            </a:r>
            <a:endParaRPr lang="en-US" dirty="0"/>
          </a:p>
          <a:p>
            <a:pPr lvl="2"/>
            <a:r>
              <a:rPr lang="en-US" dirty="0"/>
              <a:t>Parallel sort, prefix scan, reduction, histogram, etc.</a:t>
            </a:r>
          </a:p>
          <a:p>
            <a:pPr lvl="2"/>
            <a:r>
              <a:rPr lang="en-US" dirty="0"/>
              <a:t>Compatible with CUDA dynamic parallelism</a:t>
            </a:r>
          </a:p>
          <a:p>
            <a:endParaRPr lang="en-US" dirty="0"/>
          </a:p>
          <a:p>
            <a:r>
              <a:rPr lang="en-US" dirty="0"/>
              <a:t>Utilities</a:t>
            </a:r>
          </a:p>
          <a:p>
            <a:pPr lvl="1"/>
            <a:r>
              <a:rPr lang="en-US" dirty="0">
                <a:hlinkClick r:id="rId5"/>
              </a:rPr>
              <a:t>Fancy iterators</a:t>
            </a:r>
            <a:endParaRPr lang="en-US" dirty="0"/>
          </a:p>
          <a:p>
            <a:pPr lvl="1"/>
            <a:r>
              <a:rPr lang="en-US" dirty="0">
                <a:hlinkClick r:id="rId6"/>
              </a:rPr>
              <a:t>Thread and thread block I/O</a:t>
            </a:r>
            <a:endParaRPr lang="en-US" dirty="0"/>
          </a:p>
          <a:p>
            <a:pPr lvl="1"/>
            <a:r>
              <a:rPr lang="en-US" dirty="0">
                <a:hlinkClick r:id="rId7"/>
              </a:rPr>
              <a:t>PTX intrinsics</a:t>
            </a:r>
            <a:endParaRPr lang="en-US" dirty="0"/>
          </a:p>
          <a:p>
            <a:pPr lvl="1"/>
            <a:r>
              <a:rPr lang="en-US" dirty="0">
                <a:hlinkClick r:id="rId8"/>
              </a:rPr>
              <a:t>Device, kernel, and storage management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3"/>
              </p:nvPr>
            </p:nvSpPr>
            <p:spPr>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611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35,-928365327,C:\BobC\_Mission\__Intel Software College\Courses\__SVN\FT3.0\OpenMP3.0LabsPS\02 Programming with OpenMP 3 0 rev3.0.02.ppc"/>
</p:tagLst>
</file>

<file path=ppt/tags/tag2.xml><?xml version="1.0" encoding="utf-8"?>
<p:tagLst xmlns:a="http://schemas.openxmlformats.org/drawingml/2006/main" xmlns:r="http://schemas.openxmlformats.org/officeDocument/2006/relationships" xmlns:p="http://schemas.openxmlformats.org/presentationml/2006/main">
  <p:tag name="PPSNARRATION" val="37,-928365327,C:\BobC\_Mission\__Intel Software College\Courses\__SVN\FT3.0\OpenMP3.0LabsPS\02 Programming with OpenMP 3 0 rev3.0.02.ppc"/>
</p:tagLst>
</file>

<file path=ppt/tags/tag3.xml><?xml version="1.0" encoding="utf-8"?>
<p:tagLst xmlns:a="http://schemas.openxmlformats.org/drawingml/2006/main" xmlns:r="http://schemas.openxmlformats.org/officeDocument/2006/relationships" xmlns:p="http://schemas.openxmlformats.org/presentationml/2006/main">
  <p:tag name="PPSNARRATION" val="42,-928365327,C:\BobC\_Mission\__Intel Software College\Courses\__SVN\FT3.0\OpenMP3.0LabsPS\02 Programming with OpenMP 3 0 rev3.0.02.ppc"/>
</p:tagLst>
</file>

<file path=ppt/tags/tag4.xml><?xml version="1.0" encoding="utf-8"?>
<p:tagLst xmlns:a="http://schemas.openxmlformats.org/drawingml/2006/main" xmlns:r="http://schemas.openxmlformats.org/officeDocument/2006/relationships" xmlns:p="http://schemas.openxmlformats.org/presentationml/2006/main">
  <p:tag name="PPSNARRATION" val="37,-928365327,C:\BobC\_Mission\__Intel Software College\Courses\__SVN\FT3.0\OpenMP3.0LabsPS\02 Programming with OpenMP 3 0 rev3.0.02.ppc"/>
</p:tagLst>
</file>

<file path=ppt/tags/tag5.xml><?xml version="1.0" encoding="utf-8"?>
<p:tagLst xmlns:a="http://schemas.openxmlformats.org/drawingml/2006/main" xmlns:r="http://schemas.openxmlformats.org/officeDocument/2006/relationships" xmlns:p="http://schemas.openxmlformats.org/presentationml/2006/main">
  <p:tag name="PPSNARRATION" val="38,-928365327,C:\BobC\_Mission\__Intel Software College\Courses\__SVN\FT3.0\OpenMP3.0LabsPS\02 Programming with OpenMP 3 0 rev3.0.02.ppc"/>
</p:tagLst>
</file>

<file path=ppt/tags/tag6.xml><?xml version="1.0" encoding="utf-8"?>
<p:tagLst xmlns:a="http://schemas.openxmlformats.org/drawingml/2006/main" xmlns:r="http://schemas.openxmlformats.org/officeDocument/2006/relationships" xmlns:p="http://schemas.openxmlformats.org/presentationml/2006/main">
  <p:tag name="PPSNARRATION" val="39,-928365327,C:\BobC\_Mission\__Intel Software College\Courses\__SVN\FT3.0\OpenMP3.0LabsPS\02 Programming with OpenMP 3 0 rev3.0.02.ppc"/>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12750</TotalTime>
  <Words>5238</Words>
  <Application>Microsoft Office PowerPoint</Application>
  <PresentationFormat>Widescreen</PresentationFormat>
  <Paragraphs>835</Paragraphs>
  <Slides>51</Slides>
  <Notes>11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51</vt:i4>
      </vt:variant>
    </vt:vector>
  </HeadingPairs>
  <TitlesOfParts>
    <vt:vector size="67" baseType="lpstr">
      <vt:lpstr>Arial</vt:lpstr>
      <vt:lpstr>Calibri</vt:lpstr>
      <vt:lpstr>Calibri Light</vt:lpstr>
      <vt:lpstr>Cambria Math</vt:lpstr>
      <vt:lpstr>Consolas</vt:lpstr>
      <vt:lpstr>Corbel</vt:lpstr>
      <vt:lpstr>Courier New</vt:lpstr>
      <vt:lpstr>Symbol</vt:lpstr>
      <vt:lpstr>Tahoma</vt:lpstr>
      <vt:lpstr>Times New Roman</vt:lpstr>
      <vt:lpstr>Wingdings</vt:lpstr>
      <vt:lpstr>Custom Design</vt:lpstr>
      <vt:lpstr>Main</vt:lpstr>
      <vt:lpstr>1_Main</vt:lpstr>
      <vt:lpstr>2_Main</vt:lpstr>
      <vt:lpstr>3_Main</vt:lpstr>
      <vt:lpstr>ME759 High Performance Computing for Applications in Engineering  [Spring 2020] </vt:lpstr>
      <vt:lpstr>Quote of the day</vt:lpstr>
      <vt:lpstr>Before we get going…</vt:lpstr>
      <vt:lpstr>GPU Computing with CUB</vt:lpstr>
      <vt:lpstr>Hi, my name is CUB!</vt:lpstr>
      <vt:lpstr>CUB, factoids</vt:lpstr>
      <vt:lpstr>Straight from CUB webpage</vt:lpstr>
      <vt:lpstr>CUB ruminations</vt:lpstr>
      <vt:lpstr>Reiterating what CUB does  [slide hyperlinks should work…]</vt:lpstr>
      <vt:lpstr>CUB, device-wide operations</vt:lpstr>
      <vt:lpstr>CUB, block-wide operations [callable from a kernel function]</vt:lpstr>
      <vt:lpstr>Example, back of the envelope, for BlockDiscontinuity</vt:lpstr>
      <vt:lpstr>CUB, warp-level primitives</vt:lpstr>
      <vt:lpstr>Example, CUB: sort by key, device-level operation</vt:lpstr>
      <vt:lpstr>Example, CUB: reduce, device-level operation</vt:lpstr>
      <vt:lpstr>CUB, departing thoughts</vt:lpstr>
      <vt:lpstr>Multi-core parallel computing with OpenMP</vt:lpstr>
      <vt:lpstr>Opportunities for Efficiency Gains</vt:lpstr>
      <vt:lpstr>OpenMP:  Step #1 – Know your hardware</vt:lpstr>
      <vt:lpstr>Feature Length on a Chip: Moore’s Law at Work</vt:lpstr>
      <vt:lpstr>Implications</vt:lpstr>
      <vt:lpstr>Keeping the Transistor Count Constant</vt:lpstr>
      <vt:lpstr>Keeping the Area Constant</vt:lpstr>
      <vt:lpstr>Illustrating Hardware, OpenMP</vt:lpstr>
      <vt:lpstr>General Schematic, Haswell</vt:lpstr>
      <vt:lpstr>Illustrating Hardware, Haswell</vt:lpstr>
      <vt:lpstr>Caches</vt:lpstr>
      <vt:lpstr>Haswell Microarchitecture [30,000 Feet]</vt:lpstr>
      <vt:lpstr>Moving from HW to SW</vt:lpstr>
      <vt:lpstr>Acknowledgements</vt:lpstr>
      <vt:lpstr>OpenMP: When Used</vt:lpstr>
      <vt:lpstr>process vs. thread</vt:lpstr>
      <vt:lpstr>OpenMP Attributes</vt:lpstr>
      <vt:lpstr>OpenMP: What’s Reasonable to Expect</vt:lpstr>
      <vt:lpstr>Data vs. Task Parallelism</vt:lpstr>
      <vt:lpstr>Objectives, ME759</vt:lpstr>
      <vt:lpstr>OpenMP: What Is It?</vt:lpstr>
      <vt:lpstr>OpenMP Mission Statement</vt:lpstr>
      <vt:lpstr>Example: Hello World</vt:lpstr>
      <vt:lpstr>Comments, “Hello World!” Example</vt:lpstr>
      <vt:lpstr>OpenMP: Historical Perspective</vt:lpstr>
      <vt:lpstr>OpenMP Programming Model</vt:lpstr>
      <vt:lpstr>OpenMP Execution Model</vt:lpstr>
      <vt:lpstr>OpenMP, Compiling Using the Command Line</vt:lpstr>
      <vt:lpstr>Visual Studio Specific</vt:lpstr>
      <vt:lpstr>Example: Calculate Entries in a Table</vt:lpstr>
      <vt:lpstr>Example: Calculate Entries in a Table in Parallel w/ OpenMP</vt:lpstr>
      <vt:lpstr>Example: Calculate Entries in a Table in Parallel w/ OpenMP</vt:lpstr>
      <vt:lpstr>Example: Calculate Entries in a Table in Parallel w/ OpenMP</vt:lpstr>
      <vt:lpstr>A Few Syntax Details to Get Started</vt:lpstr>
      <vt:lpstr>Why Compiler Directives?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479</cp:revision>
  <dcterms:created xsi:type="dcterms:W3CDTF">2018-05-16T17:28:20Z</dcterms:created>
  <dcterms:modified xsi:type="dcterms:W3CDTF">2020-03-06T18:58:44Z</dcterms:modified>
</cp:coreProperties>
</file>