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60"/>
  </p:notesMasterIdLst>
  <p:handoutMasterIdLst>
    <p:handoutMasterId r:id="rId61"/>
  </p:handoutMasterIdLst>
  <p:sldIdLst>
    <p:sldId id="256" r:id="rId6"/>
    <p:sldId id="1457" r:id="rId7"/>
    <p:sldId id="1527" r:id="rId8"/>
    <p:sldId id="1528" r:id="rId9"/>
    <p:sldId id="1529" r:id="rId10"/>
    <p:sldId id="1530" r:id="rId11"/>
    <p:sldId id="1531" r:id="rId12"/>
    <p:sldId id="1532" r:id="rId13"/>
    <p:sldId id="1533" r:id="rId14"/>
    <p:sldId id="1534" r:id="rId15"/>
    <p:sldId id="1535" r:id="rId16"/>
    <p:sldId id="1536" r:id="rId17"/>
    <p:sldId id="1537" r:id="rId18"/>
    <p:sldId id="1538" r:id="rId19"/>
    <p:sldId id="1539" r:id="rId20"/>
    <p:sldId id="1540" r:id="rId21"/>
    <p:sldId id="1541" r:id="rId22"/>
    <p:sldId id="1542" r:id="rId23"/>
    <p:sldId id="1543" r:id="rId24"/>
    <p:sldId id="1544" r:id="rId25"/>
    <p:sldId id="1546" r:id="rId26"/>
    <p:sldId id="1547" r:id="rId27"/>
    <p:sldId id="1548" r:id="rId28"/>
    <p:sldId id="1549" r:id="rId29"/>
    <p:sldId id="1550" r:id="rId30"/>
    <p:sldId id="1551" r:id="rId31"/>
    <p:sldId id="1552" r:id="rId32"/>
    <p:sldId id="1553" r:id="rId33"/>
    <p:sldId id="1554" r:id="rId34"/>
    <p:sldId id="1555" r:id="rId35"/>
    <p:sldId id="1556" r:id="rId36"/>
    <p:sldId id="1557" r:id="rId37"/>
    <p:sldId id="1558" r:id="rId38"/>
    <p:sldId id="1559" r:id="rId39"/>
    <p:sldId id="1560" r:id="rId40"/>
    <p:sldId id="1561" r:id="rId41"/>
    <p:sldId id="1562" r:id="rId42"/>
    <p:sldId id="1563" r:id="rId43"/>
    <p:sldId id="1564" r:id="rId44"/>
    <p:sldId id="1565" r:id="rId45"/>
    <p:sldId id="1566" r:id="rId46"/>
    <p:sldId id="1567" r:id="rId47"/>
    <p:sldId id="1568" r:id="rId48"/>
    <p:sldId id="1569" r:id="rId49"/>
    <p:sldId id="1570" r:id="rId50"/>
    <p:sldId id="1571" r:id="rId51"/>
    <p:sldId id="1572" r:id="rId52"/>
    <p:sldId id="1573" r:id="rId53"/>
    <p:sldId id="1574" r:id="rId54"/>
    <p:sldId id="1575" r:id="rId55"/>
    <p:sldId id="1576" r:id="rId56"/>
    <p:sldId id="1577" r:id="rId57"/>
    <p:sldId id="1578" r:id="rId58"/>
    <p:sldId id="157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527" autoAdjust="0"/>
  </p:normalViewPr>
  <p:slideViewPr>
    <p:cSldViewPr snapToGrid="0">
      <p:cViewPr varScale="1">
        <p:scale>
          <a:sx n="143" d="100"/>
          <a:sy n="143" d="100"/>
        </p:scale>
        <p:origin x="884" y="68"/>
      </p:cViewPr>
      <p:guideLst/>
    </p:cSldViewPr>
  </p:slideViewPr>
  <p:notesTextViewPr>
    <p:cViewPr>
      <p:scale>
        <a:sx n="1" d="1"/>
        <a:sy n="1" d="1"/>
      </p:scale>
      <p:origin x="0" y="0"/>
    </p:cViewPr>
  </p:notesTextViewPr>
  <p:sorterViewPr>
    <p:cViewPr varScale="1">
      <p:scale>
        <a:sx n="1" d="1"/>
        <a:sy n="1" d="1"/>
      </p:scale>
      <p:origin x="0" y="-3892"/>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3/9/2020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are more important than others…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a:t>
            </a:fld>
            <a:endParaRPr lang="en-US"/>
          </a:p>
        </p:txBody>
      </p:sp>
    </p:spTree>
    <p:extLst>
      <p:ext uri="{BB962C8B-B14F-4D97-AF65-F5344CB8AC3E}">
        <p14:creationId xmlns:p14="http://schemas.microsoft.com/office/powerpoint/2010/main" val="1647115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578E771-9743-4C4A-A161-B9C99369808F}" type="slidenum">
              <a:rPr lang="en-US"/>
              <a:pPr/>
              <a:t>37</a:t>
            </a:fld>
            <a:endParaRPr lang="en-US"/>
          </a:p>
        </p:txBody>
      </p:sp>
      <p:sp>
        <p:nvSpPr>
          <p:cNvPr id="529410" name="Rectangle 2"/>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81280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38</a:t>
            </a:fld>
            <a:endParaRPr lang="en-US"/>
          </a:p>
        </p:txBody>
      </p:sp>
    </p:spTree>
    <p:extLst>
      <p:ext uri="{BB962C8B-B14F-4D97-AF65-F5344CB8AC3E}">
        <p14:creationId xmlns:p14="http://schemas.microsoft.com/office/powerpoint/2010/main" val="365383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49F58-C774-4C40-B43E-49F1CE5B78E2}" type="slidenum">
              <a:rPr lang="en-US"/>
              <a:pPr/>
              <a:t>39</a:t>
            </a:fld>
            <a:endParaRPr lang="en-US"/>
          </a:p>
        </p:txBody>
      </p:sp>
      <p:sp>
        <p:nvSpPr>
          <p:cNvPr id="535554" name="Rectangle 2"/>
          <p:cNvSpPr>
            <a:spLocks noGrp="1" noRot="1" noChangeAspect="1" noChangeArrowheads="1" noTextEdit="1"/>
          </p:cNvSpPr>
          <p:nvPr>
            <p:ph type="sldImg"/>
          </p:nvPr>
        </p:nvSpPr>
        <p:spPr>
          <a:xfrm>
            <a:off x="1566863" y="298450"/>
            <a:ext cx="6232525" cy="3506788"/>
          </a:xfrm>
          <a:ln w="12700" cap="flat">
            <a:solidFill>
              <a:schemeClr val="tx1"/>
            </a:solidFill>
          </a:ln>
          <a:extLst>
            <a:ext uri="{909E8E84-426E-40dd-AFC4-6F175D3DCCD1}">
              <a14:hiddenFill xmlns:a14="http://schemas.microsoft.com/office/drawing/2010/main" xmlns="">
                <a:noFill/>
              </a14:hiddenFill>
            </a:ext>
          </a:extLst>
        </p:spPr>
      </p:sp>
      <p:sp>
        <p:nvSpPr>
          <p:cNvPr id="535555" name="Rectangle 3"/>
          <p:cNvSpPr>
            <a:spLocks noGrp="1" noChangeArrowheads="1"/>
          </p:cNvSpPr>
          <p:nvPr>
            <p:ph type="body" idx="1"/>
          </p:nvPr>
        </p:nvSpPr>
        <p:spPr>
          <a:xfrm>
            <a:off x="313374" y="3897631"/>
            <a:ext cx="8985567" cy="3119120"/>
          </a:xfrm>
          <a:noFill/>
          <a:ln/>
        </p:spPr>
        <p:txBody>
          <a:bodyPr lIns="95669" tIns="48647" rIns="95669" bIns="48647"/>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extLst>
      <p:ext uri="{BB962C8B-B14F-4D97-AF65-F5344CB8AC3E}">
        <p14:creationId xmlns:p14="http://schemas.microsoft.com/office/powerpoint/2010/main" val="1624108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40</a:t>
            </a:fld>
            <a:endParaRPr lang="en-US"/>
          </a:p>
        </p:txBody>
      </p:sp>
    </p:spTree>
    <p:extLst>
      <p:ext uri="{BB962C8B-B14F-4D97-AF65-F5344CB8AC3E}">
        <p14:creationId xmlns:p14="http://schemas.microsoft.com/office/powerpoint/2010/main" val="3474979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41</a:t>
            </a:fld>
            <a:endParaRPr lang="en-US"/>
          </a:p>
        </p:txBody>
      </p:sp>
    </p:spTree>
    <p:extLst>
      <p:ext uri="{BB962C8B-B14F-4D97-AF65-F5344CB8AC3E}">
        <p14:creationId xmlns:p14="http://schemas.microsoft.com/office/powerpoint/2010/main" val="398658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42</a:t>
            </a:fld>
            <a:endParaRPr lang="en-US"/>
          </a:p>
        </p:txBody>
      </p:sp>
    </p:spTree>
    <p:extLst>
      <p:ext uri="{BB962C8B-B14F-4D97-AF65-F5344CB8AC3E}">
        <p14:creationId xmlns:p14="http://schemas.microsoft.com/office/powerpoint/2010/main" val="1322455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43</a:t>
            </a:fld>
            <a:endParaRPr lang="en-US"/>
          </a:p>
        </p:txBody>
      </p:sp>
    </p:spTree>
    <p:extLst>
      <p:ext uri="{BB962C8B-B14F-4D97-AF65-F5344CB8AC3E}">
        <p14:creationId xmlns:p14="http://schemas.microsoft.com/office/powerpoint/2010/main" val="3461178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B5D1F-EF52-4DBD-AA85-0E941D66035B}" type="slidenum">
              <a:rPr lang="en-US"/>
              <a:pPr/>
              <a:t>44</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87530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CC2CE-2C81-4439-BDC4-DF2A63F97381}" type="slidenum">
              <a:rPr lang="en-US"/>
              <a:pPr/>
              <a:t>45</a:t>
            </a:fld>
            <a:endParaRPr lang="en-US"/>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pPr>
              <a:lnSpc>
                <a:spcPct val="90000"/>
              </a:lnSpc>
            </a:pPr>
            <a:endParaRPr lang="en-US" dirty="0"/>
          </a:p>
        </p:txBody>
      </p:sp>
    </p:spTree>
    <p:extLst>
      <p:ext uri="{BB962C8B-B14F-4D97-AF65-F5344CB8AC3E}">
        <p14:creationId xmlns:p14="http://schemas.microsoft.com/office/powerpoint/2010/main" val="951844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1C30C5-754D-4C9E-85DD-A8103A00C8FA}" type="slidenum">
              <a:rPr lang="en-US"/>
              <a:pPr/>
              <a:t>46</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pPr>
              <a:lnSpc>
                <a:spcPct val="80000"/>
              </a:lnSpc>
            </a:pPr>
            <a:endParaRPr lang="en-US" dirty="0"/>
          </a:p>
        </p:txBody>
      </p:sp>
    </p:spTree>
    <p:extLst>
      <p:ext uri="{BB962C8B-B14F-4D97-AF65-F5344CB8AC3E}">
        <p14:creationId xmlns:p14="http://schemas.microsoft.com/office/powerpoint/2010/main" val="266618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FF7EBD-7BD4-4D24-979C-723BA37E3493}" type="slidenum">
              <a:rPr lang="en-US"/>
              <a:pPr/>
              <a:t>5</a:t>
            </a:fld>
            <a:endParaRPr lang="en-US"/>
          </a:p>
        </p:txBody>
      </p:sp>
      <p:sp>
        <p:nvSpPr>
          <p:cNvPr id="659458" name="Rectangle 2"/>
          <p:cNvSpPr>
            <a:spLocks noGrp="1" noRot="1" noChangeAspect="1" noChangeArrowheads="1" noTextEdit="1"/>
          </p:cNvSpPr>
          <p:nvPr>
            <p:ph type="sldImg"/>
          </p:nvPr>
        </p:nvSpPr>
        <p:spPr>
          <a:xfrm>
            <a:off x="1566863" y="298450"/>
            <a:ext cx="6232525" cy="3506788"/>
          </a:xfrm>
          <a:ln w="12700" cap="flat">
            <a:solidFill>
              <a:schemeClr val="tx1"/>
            </a:solidFill>
          </a:ln>
          <a:extLst>
            <a:ext uri="{909E8E84-426E-40dd-AFC4-6F175D3DCCD1}">
              <a14:hiddenFill xmlns:a14="http://schemas.microsoft.com/office/drawing/2010/main" xmlns="">
                <a:noFill/>
              </a14:hiddenFill>
            </a:ext>
          </a:extLst>
        </p:spPr>
      </p:sp>
      <p:sp>
        <p:nvSpPr>
          <p:cNvPr id="659459" name="Rectangle 3"/>
          <p:cNvSpPr>
            <a:spLocks noGrp="1" noChangeArrowheads="1"/>
          </p:cNvSpPr>
          <p:nvPr>
            <p:ph type="body" idx="1"/>
          </p:nvPr>
        </p:nvSpPr>
        <p:spPr>
          <a:xfrm>
            <a:off x="313374" y="3898900"/>
            <a:ext cx="8985567" cy="3117850"/>
          </a:xfrm>
          <a:noFill/>
          <a:ln/>
        </p:spPr>
        <p:txBody>
          <a:bodyPr lIns="95671" tIns="48648" rIns="95671" bIns="48648"/>
          <a:lstStyle/>
          <a:p>
            <a:r>
              <a:rPr lang="en-US" b="1"/>
              <a:t>Script:</a:t>
            </a:r>
          </a:p>
          <a:p>
            <a:r>
              <a:rPr lang="en-US"/>
              <a:t>More detail on the API info</a:t>
            </a:r>
          </a:p>
          <a:p>
            <a:endParaRPr lang="en-US"/>
          </a:p>
          <a:p>
            <a:r>
              <a:rPr lang="en-US"/>
              <a:t>Next foil</a:t>
            </a:r>
          </a:p>
          <a:p>
            <a:endParaRPr lang="en-US"/>
          </a:p>
          <a:p>
            <a:r>
              <a:rPr lang="en-US" b="1"/>
              <a:t>Background</a:t>
            </a:r>
          </a:p>
          <a:p>
            <a:endParaRPr lang="en-US"/>
          </a:p>
        </p:txBody>
      </p:sp>
    </p:spTree>
    <p:extLst>
      <p:ext uri="{BB962C8B-B14F-4D97-AF65-F5344CB8AC3E}">
        <p14:creationId xmlns:p14="http://schemas.microsoft.com/office/powerpoint/2010/main" val="181115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BF0DA-4B7B-442A-9B4F-EE8DE122AAE1}" type="slidenum">
              <a:rPr lang="en-US"/>
              <a:pPr/>
              <a:t>47</a:t>
            </a:fld>
            <a:endParaRPr lang="en-US"/>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pPr>
              <a:lnSpc>
                <a:spcPct val="80000"/>
              </a:lnSpc>
            </a:pPr>
            <a:r>
              <a:rPr lang="en-US" dirty="0"/>
              <a:t>If you have</a:t>
            </a:r>
            <a:r>
              <a:rPr lang="en-US" baseline="0" dirty="0"/>
              <a:t> only two threads, the approach above not the best…</a:t>
            </a:r>
          </a:p>
          <a:p>
            <a:pPr>
              <a:lnSpc>
                <a:spcPct val="80000"/>
              </a:lnSpc>
            </a:pPr>
            <a:r>
              <a:rPr lang="en-US" baseline="0" dirty="0"/>
              <a:t>Two threads: first compute </a:t>
            </a:r>
            <a:r>
              <a:rPr lang="en-US" baseline="0" dirty="0" err="1"/>
              <a:t>alice</a:t>
            </a:r>
            <a:r>
              <a:rPr lang="en-US" baseline="0" dirty="0"/>
              <a:t> and bob in parallel. Then compute boss(</a:t>
            </a:r>
            <a:r>
              <a:rPr lang="en-US" baseline="0" dirty="0" err="1"/>
              <a:t>a,b</a:t>
            </a:r>
            <a:r>
              <a:rPr lang="en-US" baseline="0" dirty="0"/>
              <a:t>) and </a:t>
            </a:r>
            <a:r>
              <a:rPr lang="en-US" baseline="0" dirty="0" err="1"/>
              <a:t>kate</a:t>
            </a:r>
            <a:r>
              <a:rPr lang="en-US" baseline="0" dirty="0"/>
              <a:t> in parallel. Then do </a:t>
            </a:r>
            <a:r>
              <a:rPr lang="en-US" baseline="0" dirty="0" err="1"/>
              <a:t>bigboss</a:t>
            </a:r>
            <a:r>
              <a:rPr lang="en-US" baseline="0" dirty="0"/>
              <a:t> at the end</a:t>
            </a:r>
            <a:r>
              <a:rPr lang="en-US" baseline="0" dirty="0" smtClean="0"/>
              <a:t>.</a:t>
            </a:r>
            <a:endParaRPr lang="en-US" baseline="0" dirty="0"/>
          </a:p>
        </p:txBody>
      </p:sp>
    </p:spTree>
    <p:extLst>
      <p:ext uri="{BB962C8B-B14F-4D97-AF65-F5344CB8AC3E}">
        <p14:creationId xmlns:p14="http://schemas.microsoft.com/office/powerpoint/2010/main" val="845842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C25901-D872-4426-AC90-D730790BB2E7}" type="slidenum">
              <a:rPr lang="en-US"/>
              <a:pPr/>
              <a:t>49</a:t>
            </a:fld>
            <a:endParaRPr lang="en-US"/>
          </a:p>
        </p:txBody>
      </p:sp>
      <p:sp>
        <p:nvSpPr>
          <p:cNvPr id="549890" name="Rectangle 2"/>
          <p:cNvSpPr>
            <a:spLocks noGrp="1" noRot="1" noChangeAspect="1" noChangeArrowheads="1" noTextEdit="1"/>
          </p:cNvSpPr>
          <p:nvPr>
            <p:ph type="sldImg"/>
          </p:nvPr>
        </p:nvSpPr>
        <p:spPr>
          <a:xfrm>
            <a:off x="2319338" y="530225"/>
            <a:ext cx="4656137" cy="2619375"/>
          </a:xfrm>
          <a:ln/>
        </p:spPr>
      </p:sp>
      <p:sp>
        <p:nvSpPr>
          <p:cNvPr id="549891" name="Rectangle 3"/>
          <p:cNvSpPr>
            <a:spLocks noGrp="1" noChangeArrowheads="1"/>
          </p:cNvSpPr>
          <p:nvPr>
            <p:ph type="body" idx="1"/>
          </p:nvPr>
        </p:nvSpPr>
        <p:spPr>
          <a:xfrm>
            <a:off x="1237369" y="3331157"/>
            <a:ext cx="6821664" cy="3154680"/>
          </a:xfrm>
        </p:spPr>
        <p:txBody>
          <a:bodyPr/>
          <a:lstStyle/>
          <a:p>
            <a:pPr>
              <a:spcBef>
                <a:spcPct val="0"/>
              </a:spcBef>
            </a:pPr>
            <a:endParaRPr lang="en-US" dirty="0"/>
          </a:p>
        </p:txBody>
      </p:sp>
    </p:spTree>
    <p:extLst>
      <p:ext uri="{BB962C8B-B14F-4D97-AF65-F5344CB8AC3E}">
        <p14:creationId xmlns:p14="http://schemas.microsoft.com/office/powerpoint/2010/main" val="2728795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50</a:t>
            </a:fld>
            <a:endParaRPr lang="en-US"/>
          </a:p>
        </p:txBody>
      </p:sp>
    </p:spTree>
    <p:extLst>
      <p:ext uri="{BB962C8B-B14F-4D97-AF65-F5344CB8AC3E}">
        <p14:creationId xmlns:p14="http://schemas.microsoft.com/office/powerpoint/2010/main" val="1447324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51</a:t>
            </a:fld>
            <a:endParaRPr lang="en-US"/>
          </a:p>
        </p:txBody>
      </p:sp>
    </p:spTree>
    <p:extLst>
      <p:ext uri="{BB962C8B-B14F-4D97-AF65-F5344CB8AC3E}">
        <p14:creationId xmlns:p14="http://schemas.microsoft.com/office/powerpoint/2010/main" val="977381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B5D1F-EF52-4DBD-AA85-0E941D66035B}" type="slidenum">
              <a:rPr lang="en-US"/>
              <a:pPr/>
              <a:t>52</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8960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332B90-9D7A-4055-A583-F21A1E4BE8A7}" type="slidenum">
              <a:rPr lang="en-US"/>
              <a:pPr/>
              <a:t>53</a:t>
            </a:fld>
            <a:endParaRPr 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87110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54</a:t>
            </a:fld>
            <a:endParaRPr lang="en-US"/>
          </a:p>
        </p:txBody>
      </p:sp>
    </p:spTree>
    <p:extLst>
      <p:ext uri="{BB962C8B-B14F-4D97-AF65-F5344CB8AC3E}">
        <p14:creationId xmlns:p14="http://schemas.microsoft.com/office/powerpoint/2010/main" val="1091897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9</a:t>
            </a:fld>
            <a:endParaRPr lang="en-US"/>
          </a:p>
        </p:txBody>
      </p:sp>
    </p:spTree>
    <p:extLst>
      <p:ext uri="{BB962C8B-B14F-4D97-AF65-F5344CB8AC3E}">
        <p14:creationId xmlns:p14="http://schemas.microsoft.com/office/powerpoint/2010/main" val="12059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10</a:t>
            </a:fld>
            <a:endParaRPr lang="en-US"/>
          </a:p>
        </p:txBody>
      </p:sp>
    </p:spTree>
    <p:extLst>
      <p:ext uri="{BB962C8B-B14F-4D97-AF65-F5344CB8AC3E}">
        <p14:creationId xmlns:p14="http://schemas.microsoft.com/office/powerpoint/2010/main" val="3798066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F42D8AC-5D74-4E41-BC0F-821148849F21}" type="slidenum">
              <a:rPr lang="en-US"/>
              <a:pPr/>
              <a:t>15</a:t>
            </a:fld>
            <a:endParaRPr lang="en-US"/>
          </a:p>
        </p:txBody>
      </p:sp>
      <p:sp>
        <p:nvSpPr>
          <p:cNvPr id="519170" name="Rectangle 2"/>
          <p:cNvSpPr>
            <a:spLocks noGrp="1" noChangeArrowheads="1"/>
          </p:cNvSpPr>
          <p:nvPr>
            <p:ph type="body" idx="1"/>
          </p:nvPr>
        </p:nvSpPr>
        <p:spPr>
          <a:xfrm>
            <a:off x="320041" y="3536950"/>
            <a:ext cx="8983345" cy="2970530"/>
          </a:xfrm>
        </p:spPr>
        <p:txBody>
          <a:bodyPr/>
          <a:lstStyle/>
          <a:p>
            <a:r>
              <a:rPr lang="en-US" b="1" dirty="0"/>
              <a:t>Script:</a:t>
            </a:r>
          </a:p>
          <a:p>
            <a:r>
              <a:rPr lang="en-US" dirty="0"/>
              <a:t>A Parallel region is created using the #pragma </a:t>
            </a:r>
            <a:r>
              <a:rPr lang="en-US" dirty="0" err="1"/>
              <a:t>omp</a:t>
            </a:r>
            <a:r>
              <a:rPr lang="en-US" dirty="0"/>
              <a:t> parallel construct.  A master thread creates a pool of worker threads once the master thread crosses this pragma.  On this foil, the creation of the parallel region is highlighted in yellow and includes the pragma and the left curly brace “{“.  The parallel region extends from the left curly brace – to the highlighted yellow right curly brace “}”.  There is an implicit barrier at the right curly brace and that’s the point at which the other worker threads complete execution and either go to sleep or spin or otherwise idle.</a:t>
            </a:r>
          </a:p>
          <a:p>
            <a:endParaRPr lang="en-US" dirty="0"/>
          </a:p>
          <a:p>
            <a:r>
              <a:rPr lang="en-US" dirty="0"/>
              <a:t>Parallel constructs form the foundation of OpenMP parallel execution. Each time an executing thread enters a parallel region, it creates a team of threads and becomes master of that team. This allows parallel execution to take place within that construct by the threads in that team. The following directives are necessary for a parallel region: </a:t>
            </a:r>
          </a:p>
          <a:p>
            <a:r>
              <a:rPr lang="en-US" dirty="0"/>
              <a:t>#pragma </a:t>
            </a:r>
            <a:r>
              <a:rPr lang="en-US" dirty="0" err="1"/>
              <a:t>omp</a:t>
            </a:r>
            <a:r>
              <a:rPr lang="en-US" dirty="0"/>
              <a:t> parallel</a:t>
            </a:r>
          </a:p>
          <a:p>
            <a:endParaRPr lang="en-US" dirty="0"/>
          </a:p>
          <a:p>
            <a:r>
              <a:rPr lang="en-US" dirty="0"/>
              <a:t>A parallel region consists of a structured block of code.  </a:t>
            </a:r>
          </a:p>
          <a:p>
            <a:endParaRPr lang="en-US" dirty="0"/>
          </a:p>
          <a:p>
            <a:r>
              <a:rPr lang="en-US" dirty="0"/>
              <a:t>We see on the left a good example of a structured block of code where there is a single point of entry into the block at the top of the block, and one exit to the block at the bottom – AND no braches out of the block.</a:t>
            </a:r>
          </a:p>
          <a:p>
            <a:endParaRPr lang="en-US" dirty="0"/>
          </a:p>
          <a:p>
            <a:r>
              <a:rPr lang="en-US" dirty="0"/>
              <a:t>Question to class – can someone spot some reasons why this block is unstructured?</a:t>
            </a:r>
          </a:p>
          <a:p>
            <a:endParaRPr lang="en-US" dirty="0"/>
          </a:p>
          <a:p>
            <a:r>
              <a:rPr lang="en-US" dirty="0"/>
              <a:t>Here are a couple of reasons that that block is unstructured – multiple entrances and multiple exits to the block.</a:t>
            </a:r>
          </a:p>
          <a:p>
            <a:endParaRPr lang="en-US" dirty="0"/>
          </a:p>
          <a:p>
            <a:r>
              <a:rPr lang="en-US" dirty="0"/>
              <a:t>We see on the right a bad example  - or an unstructured block of code.</a:t>
            </a:r>
          </a:p>
          <a:p>
            <a:r>
              <a:rPr lang="en-US" dirty="0"/>
              <a:t>Here we have two entries in the block – one from the top of the block and one from the </a:t>
            </a:r>
            <a:r>
              <a:rPr lang="en-US" dirty="0" err="1"/>
              <a:t>goto</a:t>
            </a:r>
            <a:r>
              <a:rPr lang="en-US" dirty="0"/>
              <a:t> more statement which jumps into the block at the label “more:”</a:t>
            </a:r>
          </a:p>
          <a:p>
            <a:endParaRPr lang="en-US" dirty="0"/>
          </a:p>
          <a:p>
            <a:r>
              <a:rPr lang="en-US" dirty="0"/>
              <a:t>Additionally, the bad example has multiple exits from the block:</a:t>
            </a:r>
          </a:p>
          <a:p>
            <a:r>
              <a:rPr lang="en-US" dirty="0"/>
              <a:t>1) From the bottom of the block and one from the </a:t>
            </a:r>
            <a:r>
              <a:rPr lang="en-US" dirty="0" err="1"/>
              <a:t>goto</a:t>
            </a:r>
            <a:r>
              <a:rPr lang="en-US" dirty="0"/>
              <a:t> done statement</a:t>
            </a:r>
          </a:p>
          <a:p>
            <a:endParaRPr lang="en-US" dirty="0"/>
          </a:p>
          <a:p>
            <a:endParaRPr lang="en-US" dirty="0"/>
          </a:p>
        </p:txBody>
      </p:sp>
    </p:spTree>
    <p:extLst>
      <p:ext uri="{BB962C8B-B14F-4D97-AF65-F5344CB8AC3E}">
        <p14:creationId xmlns:p14="http://schemas.microsoft.com/office/powerpoint/2010/main" val="311597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B5D1F-EF52-4DBD-AA85-0E941D66035B}" type="slidenum">
              <a:rPr lang="en-US"/>
              <a:pPr/>
              <a:t>32</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76356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5F17-7075-43B5-9C8B-576CAF71BFFA}" type="slidenum">
              <a:rPr lang="en-US"/>
              <a:pPr/>
              <a:t>33</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0962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B5D1F-EF52-4DBD-AA85-0E941D66035B}" type="slidenum">
              <a:rPr lang="en-US"/>
              <a:pPr/>
              <a:t>35</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73076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53C3AB-9777-4C2F-810B-E08ECD47BD9B}" type="slidenum">
              <a:rPr lang="en-US"/>
              <a:pPr/>
              <a:t>36</a:t>
            </a:fld>
            <a:endParaRPr lang="en-US"/>
          </a:p>
        </p:txBody>
      </p:sp>
      <p:sp>
        <p:nvSpPr>
          <p:cNvPr id="527362" name="Rectangle 2"/>
          <p:cNvSpPr>
            <a:spLocks noGrp="1" noChangeArrowheads="1"/>
          </p:cNvSpPr>
          <p:nvPr>
            <p:ph type="body" idx="1"/>
          </p:nvPr>
        </p:nvSpPr>
        <p:spPr>
          <a:xfrm>
            <a:off x="1277939" y="3474720"/>
            <a:ext cx="7045325" cy="3291840"/>
          </a:xfrm>
          <a:noFill/>
          <a:ln/>
        </p:spPr>
        <p:txBody>
          <a:bodyPr lIns="93977" tIns="46164" rIns="93977" bIns="46164"/>
          <a:lstStyle/>
          <a:p>
            <a:pPr defTabSz="974855">
              <a:lnSpc>
                <a:spcPct val="80000"/>
              </a:lnSpc>
              <a:spcBef>
                <a:spcPct val="0"/>
              </a:spcBef>
            </a:pPr>
            <a:endParaRPr lang="en-US" dirty="0"/>
          </a:p>
        </p:txBody>
      </p:sp>
      <p:sp>
        <p:nvSpPr>
          <p:cNvPr id="527363" name="Rectangle 3"/>
          <p:cNvSpPr>
            <a:spLocks noGrp="1" noRot="1" noChangeAspect="1" noChangeArrowheads="1" noTextEdit="1"/>
          </p:cNvSpPr>
          <p:nvPr>
            <p:ph type="sldImg"/>
          </p:nvPr>
        </p:nvSpPr>
        <p:spPr>
          <a:xfrm>
            <a:off x="2379663" y="555625"/>
            <a:ext cx="4851400" cy="2730500"/>
          </a:xfrm>
          <a:ln w="12700" cap="flat">
            <a:solidFill>
              <a:schemeClr val="tx1"/>
            </a:solidFill>
          </a:ln>
          <a:extLst>
            <a:ext uri="{909E8E84-426E-40dd-AFC4-6F175D3DCCD1}">
              <a14:hiddenFill xmlns="" xmlns:a14="http://schemas.microsoft.com/office/drawing/2010/main">
                <a:noFill/>
              </a14:hiddenFill>
            </a:ext>
          </a:extLst>
        </p:spPr>
      </p:sp>
    </p:spTree>
    <p:extLst>
      <p:ext uri="{BB962C8B-B14F-4D97-AF65-F5344CB8AC3E}">
        <p14:creationId xmlns:p14="http://schemas.microsoft.com/office/powerpoint/2010/main" val="291954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54052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cc.gnu.org/onlinedocs/libgomp/OMP_005fNESTED.html#OMP_005fNESTED" TargetMode="External"/><Relationship Id="rId13" Type="http://schemas.openxmlformats.org/officeDocument/2006/relationships/hyperlink" Target="https://gcc.gnu.org/onlinedocs/libgomp/OMP_005fSCHEDULE.html#OMP_005fSCHEDULE" TargetMode="External"/><Relationship Id="rId3" Type="http://schemas.openxmlformats.org/officeDocument/2006/relationships/hyperlink" Target="https://gcc.gnu.org/onlinedocs/libgomp/OMP_005fDISPLAY_005fENV.html#OMP_005fDISPLAY_005fENV" TargetMode="External"/><Relationship Id="rId7" Type="http://schemas.openxmlformats.org/officeDocument/2006/relationships/hyperlink" Target="https://gcc.gnu.org/onlinedocs/libgomp/OMP_005fMAX_005fTASK_005fPRIORITY.html#OMP_005fMAX_005fTASK_005fPRIORITY" TargetMode="External"/><Relationship Id="rId12" Type="http://schemas.openxmlformats.org/officeDocument/2006/relationships/hyperlink" Target="https://gcc.gnu.org/onlinedocs/libgomp/OMP_005fSTACKSIZE.html#OMP_005fSTACKSIZE" TargetMode="External"/><Relationship Id="rId2" Type="http://schemas.openxmlformats.org/officeDocument/2006/relationships/hyperlink" Target="https://gcc.gnu.org/onlinedocs/libgomp/OMP_005fCANCELLATION.html#OMP_005fCANCELLATION" TargetMode="External"/><Relationship Id="rId1" Type="http://schemas.openxmlformats.org/officeDocument/2006/relationships/slideLayout" Target="../slideLayouts/slideLayout2.xml"/><Relationship Id="rId6" Type="http://schemas.openxmlformats.org/officeDocument/2006/relationships/hyperlink" Target="https://gcc.gnu.org/onlinedocs/libgomp/OMP_005fMAX_005fACTIVE_005fLEVELS.html#OMP_005fMAX_005fACTIVE_005fLEVELS" TargetMode="External"/><Relationship Id="rId11" Type="http://schemas.openxmlformats.org/officeDocument/2006/relationships/hyperlink" Target="https://gcc.gnu.org/onlinedocs/libgomp/OMP_005fPLACES.html#OMP_005fPLACES" TargetMode="External"/><Relationship Id="rId5" Type="http://schemas.openxmlformats.org/officeDocument/2006/relationships/hyperlink" Target="https://gcc.gnu.org/onlinedocs/libgomp/OMP_005fDYNAMIC.html#OMP_005fDYNAMIC" TargetMode="External"/><Relationship Id="rId15" Type="http://schemas.openxmlformats.org/officeDocument/2006/relationships/hyperlink" Target="https://gcc.gnu.org/onlinedocs/libgomp/OMP_005fWAIT_005fPOLICY.html#OMP_005fWAIT_005fPOLICY" TargetMode="External"/><Relationship Id="rId10" Type="http://schemas.openxmlformats.org/officeDocument/2006/relationships/hyperlink" Target="https://gcc.gnu.org/onlinedocs/libgomp/OMP_005fPROC_005fBIND.html#OMP_005fPROC_005fBIND" TargetMode="External"/><Relationship Id="rId4" Type="http://schemas.openxmlformats.org/officeDocument/2006/relationships/hyperlink" Target="https://gcc.gnu.org/onlinedocs/libgomp/OMP_005fDEFAULT_005fDEVICE.html#OMP_005fDEFAULT_005fDEVICE" TargetMode="External"/><Relationship Id="rId9" Type="http://schemas.openxmlformats.org/officeDocument/2006/relationships/hyperlink" Target="https://gcc.gnu.org/onlinedocs/libgomp/OMP_005fNUM_005fTHREADS.html#OMP_005fNUM_005fTHREADS" TargetMode="External"/><Relationship Id="rId14" Type="http://schemas.openxmlformats.org/officeDocument/2006/relationships/hyperlink" Target="https://gcc.gnu.org/onlinedocs/libgomp/OMP_005fTHREAD_005fLIMIT.html#OMP_005fTHREAD_005fLIM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8" Type="http://schemas.openxmlformats.org/officeDocument/2006/relationships/hyperlink" Target="https://msdn.microsoft.com/en-us/library/csa8826y.aspx" TargetMode="External"/><Relationship Id="rId13" Type="http://schemas.openxmlformats.org/officeDocument/2006/relationships/hyperlink" Target="https://msdn.microsoft.com/en-us/library/2z1788dd.aspx" TargetMode="External"/><Relationship Id="rId3" Type="http://schemas.openxmlformats.org/officeDocument/2006/relationships/hyperlink" Target="https://msdn.microsoft.com/en-us/library/8ztckdts.aspx" TargetMode="External"/><Relationship Id="rId7" Type="http://schemas.openxmlformats.org/officeDocument/2006/relationships/hyperlink" Target="https://msdn.microsoft.com/en-us/library/6z19s8e0.aspx" TargetMode="External"/><Relationship Id="rId12" Type="http://schemas.openxmlformats.org/officeDocument/2006/relationships/hyperlink" Target="https://msdn.microsoft.com/en-us/library/9kcw2kxz.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sdn.microsoft.com/en-us/library/sz9sd6et.aspx" TargetMode="External"/><Relationship Id="rId11" Type="http://schemas.openxmlformats.org/officeDocument/2006/relationships/hyperlink" Target="https://msdn.microsoft.com/en-us/library/8k4b1177.aspx" TargetMode="External"/><Relationship Id="rId5" Type="http://schemas.openxmlformats.org/officeDocument/2006/relationships/hyperlink" Target="https://msdn.microsoft.com/en-us/library/b38674ky.aspx" TargetMode="External"/><Relationship Id="rId10" Type="http://schemas.openxmlformats.org/officeDocument/2006/relationships/hyperlink" Target="https://msdn.microsoft.com/en-us/library/68ah4xc7.aspx" TargetMode="External"/><Relationship Id="rId4" Type="http://schemas.openxmlformats.org/officeDocument/2006/relationships/hyperlink" Target="https://msdn.microsoft.com/en-us/library/027bb41s.aspx" TargetMode="External"/><Relationship Id="rId9" Type="http://schemas.openxmlformats.org/officeDocument/2006/relationships/hyperlink" Target="https://msdn.microsoft.com/en-us/library/cbt9k4s0.aspx"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r>
              <a:rPr lang="en-US" sz="2400" dirty="0"/>
              <a:t/>
            </a:r>
            <a:br>
              <a:rPr lang="en-US" sz="2400" dirty="0"/>
            </a:br>
            <a:r>
              <a:rPr lang="en-US" sz="2400" dirty="0"/>
              <a:t>[Spring 2020]</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a:t>
            </a:r>
            <a:r>
              <a:rPr lang="en-US" dirty="0" smtClean="0"/>
              <a:t>20</a:t>
            </a:r>
            <a:endParaRPr lang="en-US" dirty="0"/>
          </a:p>
          <a:p>
            <a:r>
              <a:rPr lang="en-US" dirty="0" smtClean="0"/>
              <a:t>03/09/2020</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2020</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OpenMP: Environment </a:t>
            </a:r>
            <a:r>
              <a:rPr lang="en-US" sz="3200" dirty="0" smtClean="0"/>
              <a:t>Variables, two quick remarks</a:t>
            </a:r>
            <a:endParaRPr lang="en-US" sz="3200" dirty="0"/>
          </a:p>
        </p:txBody>
      </p:sp>
      <p:sp>
        <p:nvSpPr>
          <p:cNvPr id="3" name="Content Placeholder 2"/>
          <p:cNvSpPr>
            <a:spLocks noGrp="1"/>
          </p:cNvSpPr>
          <p:nvPr>
            <p:ph idx="1"/>
          </p:nvPr>
        </p:nvSpPr>
        <p:spPr/>
        <p:txBody>
          <a:bodyPr/>
          <a:lstStyle/>
          <a:p>
            <a:endParaRPr lang="en-US" sz="2000" b="1" dirty="0">
              <a:latin typeface="Consolas" panose="020B0609020204030204" pitchFamily="49" charset="0"/>
            </a:endParaRPr>
          </a:p>
          <a:p>
            <a:endParaRPr lang="en-US" dirty="0" smtClean="0"/>
          </a:p>
          <a:p>
            <a:r>
              <a:rPr lang="en-US" sz="2000" dirty="0"/>
              <a:t>Environment Variables team up with compiler directives so that you don’t need to call any OpenMP function</a:t>
            </a:r>
          </a:p>
          <a:p>
            <a:pPr lvl="1"/>
            <a:r>
              <a:rPr lang="en-US" sz="1800" dirty="0" smtClean="0"/>
              <a:t>Then, it is truly that if you don’t have an OpenMP-aware compiler you are totally fine</a:t>
            </a:r>
          </a:p>
          <a:p>
            <a:pPr lvl="2"/>
            <a:r>
              <a:rPr lang="en-US" sz="1600" dirty="0" smtClean="0"/>
              <a:t>The code will work sequentially, oblivious to any OpenMP directives you pepper in the code</a:t>
            </a:r>
          </a:p>
          <a:p>
            <a:endParaRPr lang="en-US" sz="2200" dirty="0"/>
          </a:p>
          <a:p>
            <a:endParaRPr lang="en-US" sz="2200" dirty="0" smtClean="0"/>
          </a:p>
          <a:p>
            <a:endParaRPr lang="en-US" sz="2200" dirty="0" smtClean="0"/>
          </a:p>
          <a:p>
            <a:r>
              <a:rPr lang="en-US" sz="2000" dirty="0" smtClean="0"/>
              <a:t>Good to know: A </a:t>
            </a:r>
            <a:r>
              <a:rPr lang="en-US" sz="2000" dirty="0"/>
              <a:t>function call setting trumps an Environment Variable setting</a:t>
            </a:r>
          </a:p>
          <a:p>
            <a:endParaRPr lang="en-US" sz="2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10</a:t>
            </a:fld>
            <a:endParaRPr lang="en-US" altLang="en-US" dirty="0"/>
          </a:p>
        </p:txBody>
      </p:sp>
    </p:spTree>
    <p:extLst>
      <p:ext uri="{BB962C8B-B14F-4D97-AF65-F5344CB8AC3E}">
        <p14:creationId xmlns:p14="http://schemas.microsoft.com/office/powerpoint/2010/main" val="3037359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calls or </a:t>
            </a:r>
            <a:r>
              <a:rPr lang="en-US" dirty="0" err="1" smtClean="0"/>
              <a:t>Env</a:t>
            </a:r>
            <a:r>
              <a:rPr lang="en-US" dirty="0" smtClean="0"/>
              <a:t> </a:t>
            </a:r>
            <a:r>
              <a:rPr lang="en-US" dirty="0" err="1" smtClean="0"/>
              <a:t>Vars</a:t>
            </a:r>
            <a:r>
              <a:rPr lang="en-US" dirty="0"/>
              <a:t>? Which one is better?</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smtClean="0"/>
              <a:t>Not </a:t>
            </a:r>
            <a:r>
              <a:rPr lang="en-US" dirty="0"/>
              <a:t>all function calls in OpenMP API have an Environment Variables counterpart</a:t>
            </a:r>
          </a:p>
          <a:p>
            <a:pPr lvl="1"/>
            <a:r>
              <a:rPr lang="en-US" sz="1800" dirty="0"/>
              <a:t>Therefore, you can tune better behavior at run-time via function calls</a:t>
            </a:r>
          </a:p>
          <a:p>
            <a:pPr lvl="2"/>
            <a:r>
              <a:rPr lang="en-US" sz="1600" dirty="0" smtClean="0"/>
              <a:t>There’s </a:t>
            </a:r>
            <a:r>
              <a:rPr lang="en-US" sz="1600" dirty="0"/>
              <a:t>a lot of function calls, not that many Environment Variables</a:t>
            </a:r>
          </a:p>
          <a:p>
            <a:endParaRPr lang="en-US" sz="2200" dirty="0" smtClean="0"/>
          </a:p>
          <a:p>
            <a:endParaRPr lang="en-US" sz="2200" dirty="0"/>
          </a:p>
          <a:p>
            <a:r>
              <a:rPr lang="en-US" sz="2000" dirty="0"/>
              <a:t>Limitation of </a:t>
            </a:r>
            <a:r>
              <a:rPr lang="en-US" sz="2000" dirty="0" err="1"/>
              <a:t>Env</a:t>
            </a:r>
            <a:r>
              <a:rPr lang="en-US" sz="2000" dirty="0"/>
              <a:t> </a:t>
            </a:r>
            <a:r>
              <a:rPr lang="en-US" sz="2000" dirty="0" err="1"/>
              <a:t>Vars</a:t>
            </a:r>
            <a:r>
              <a:rPr lang="en-US" sz="2000" dirty="0"/>
              <a:t>:  once execution started, you can’t dynamically change an </a:t>
            </a:r>
            <a:r>
              <a:rPr lang="en-US" sz="2000" dirty="0" err="1"/>
              <a:t>Env</a:t>
            </a:r>
            <a:r>
              <a:rPr lang="en-US" sz="2000" dirty="0"/>
              <a:t> </a:t>
            </a:r>
            <a:r>
              <a:rPr lang="en-US" sz="2000" dirty="0" err="1"/>
              <a:t>Var</a:t>
            </a:r>
            <a:r>
              <a:rPr lang="en-US" sz="2000" dirty="0"/>
              <a:t> setting</a:t>
            </a:r>
          </a:p>
          <a:p>
            <a:pPr lvl="1"/>
            <a:r>
              <a:rPr lang="en-US" sz="1800" dirty="0"/>
              <a:t>Can’t change </a:t>
            </a:r>
            <a:r>
              <a:rPr lang="en-US" sz="1800" dirty="0" err="1"/>
              <a:t>env</a:t>
            </a:r>
            <a:r>
              <a:rPr lang="en-US" sz="1800" dirty="0"/>
              <a:t> variable </a:t>
            </a:r>
            <a:r>
              <a:rPr lang="en-US" sz="1800" dirty="0">
                <a:latin typeface="Courier New" panose="02070309020205020404" pitchFamily="49" charset="0"/>
                <a:cs typeface="Courier New" panose="02070309020205020404" pitchFamily="49" charset="0"/>
              </a:rPr>
              <a:t>OMP_NUM_THREADS</a:t>
            </a:r>
            <a:r>
              <a:rPr lang="en-US" sz="1800" dirty="0"/>
              <a:t> while code </a:t>
            </a:r>
            <a:r>
              <a:rPr lang="en-US" sz="1800" dirty="0" smtClean="0"/>
              <a:t>runs</a:t>
            </a:r>
            <a:endParaRPr lang="en-US" sz="2200" dirty="0" smtClean="0"/>
          </a:p>
          <a:p>
            <a:endParaRPr lang="en-US" sz="2200" dirty="0"/>
          </a:p>
          <a:p>
            <a:pPr lvl="1"/>
            <a:endParaRPr lang="en-US" sz="1800" dirty="0"/>
          </a:p>
          <a:p>
            <a:endParaRPr lang="en-US" dirty="0"/>
          </a:p>
          <a:p>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11</a:t>
            </a:fld>
            <a:endParaRPr lang="en-US" altLang="en-US"/>
          </a:p>
        </p:txBody>
      </p:sp>
    </p:spTree>
    <p:extLst>
      <p:ext uri="{BB962C8B-B14F-4D97-AF65-F5344CB8AC3E}">
        <p14:creationId xmlns:p14="http://schemas.microsoft.com/office/powerpoint/2010/main" val="352679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OpenMP </a:t>
            </a:r>
            <a:r>
              <a:rPr lang="en-US" dirty="0" err="1"/>
              <a:t>Env</a:t>
            </a:r>
            <a:r>
              <a:rPr lang="en-US" dirty="0"/>
              <a:t> Variables, some examples…</a:t>
            </a:r>
          </a:p>
        </p:txBody>
      </p:sp>
      <p:graphicFrame>
        <p:nvGraphicFramePr>
          <p:cNvPr id="4" name="Content Placeholder 3"/>
          <p:cNvGraphicFramePr>
            <a:graphicFrameLocks noGrp="1"/>
          </p:cNvGraphicFramePr>
          <p:nvPr>
            <p:ph idx="1"/>
          </p:nvPr>
        </p:nvGraphicFramePr>
        <p:xfrm>
          <a:off x="2743200" y="1752600"/>
          <a:ext cx="6248400" cy="4452044"/>
        </p:xfrm>
        <a:graphic>
          <a:graphicData uri="http://schemas.openxmlformats.org/drawingml/2006/table">
            <a:tbl>
              <a:tblPr/>
              <a:tblGrid>
                <a:gridCol w="2053044">
                  <a:extLst>
                    <a:ext uri="{9D8B030D-6E8A-4147-A177-3AD203B41FA5}">
                      <a16:colId xmlns:a16="http://schemas.microsoft.com/office/drawing/2014/main" val="2374873426"/>
                    </a:ext>
                  </a:extLst>
                </a:gridCol>
                <a:gridCol w="461556">
                  <a:extLst>
                    <a:ext uri="{9D8B030D-6E8A-4147-A177-3AD203B41FA5}">
                      <a16:colId xmlns:a16="http://schemas.microsoft.com/office/drawing/2014/main" val="2448436143"/>
                    </a:ext>
                  </a:extLst>
                </a:gridCol>
                <a:gridCol w="3733800">
                  <a:extLst>
                    <a:ext uri="{9D8B030D-6E8A-4147-A177-3AD203B41FA5}">
                      <a16:colId xmlns:a16="http://schemas.microsoft.com/office/drawing/2014/main" val="1953183982"/>
                    </a:ext>
                  </a:extLst>
                </a:gridCol>
              </a:tblGrid>
              <a:tr h="296939">
                <a:tc>
                  <a:txBody>
                    <a:bodyPr/>
                    <a:lstStyle/>
                    <a:p>
                      <a:pPr algn="l"/>
                      <a:r>
                        <a:rPr lang="en-US" sz="1100" u="none" strike="noStrike" dirty="0">
                          <a:solidFill>
                            <a:srgbClr val="003399"/>
                          </a:solidFill>
                          <a:effectLst/>
                          <a:hlinkClick r:id="rId2"/>
                        </a:rPr>
                        <a:t>OMP_CANCELLATION</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whether cancellation is activated</a:t>
                      </a:r>
                    </a:p>
                  </a:txBody>
                  <a:tcPr marL="42420" marR="42420" marT="21210" marB="21210" anchor="ctr">
                    <a:lnL>
                      <a:noFill/>
                    </a:lnL>
                    <a:lnR>
                      <a:noFill/>
                    </a:lnR>
                    <a:lnT>
                      <a:noFill/>
                    </a:lnT>
                    <a:lnB>
                      <a:noFill/>
                    </a:lnB>
                  </a:tcPr>
                </a:tc>
                <a:extLst>
                  <a:ext uri="{0D108BD9-81ED-4DB2-BD59-A6C34878D82A}">
                    <a16:rowId xmlns:a16="http://schemas.microsoft.com/office/drawing/2014/main" val="1210865992"/>
                  </a:ext>
                </a:extLst>
              </a:tr>
              <a:tr h="424198">
                <a:tc>
                  <a:txBody>
                    <a:bodyPr/>
                    <a:lstStyle/>
                    <a:p>
                      <a:pPr algn="l"/>
                      <a:r>
                        <a:rPr lang="en-US" sz="1100" u="none" strike="noStrike" dirty="0">
                          <a:solidFill>
                            <a:srgbClr val="003399"/>
                          </a:solidFill>
                          <a:effectLst/>
                          <a:hlinkClick r:id="rId3"/>
                        </a:rPr>
                        <a:t>OMP_DISPLAY_ENV</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Show OpenMP version and environment variables</a:t>
                      </a:r>
                    </a:p>
                  </a:txBody>
                  <a:tcPr marL="42420" marR="42420" marT="21210" marB="21210" anchor="ctr">
                    <a:lnL>
                      <a:noFill/>
                    </a:lnL>
                    <a:lnR>
                      <a:noFill/>
                    </a:lnR>
                    <a:lnT>
                      <a:noFill/>
                    </a:lnT>
                    <a:lnB>
                      <a:noFill/>
                    </a:lnB>
                  </a:tcPr>
                </a:tc>
                <a:extLst>
                  <a:ext uri="{0D108BD9-81ED-4DB2-BD59-A6C34878D82A}">
                    <a16:rowId xmlns:a16="http://schemas.microsoft.com/office/drawing/2014/main" val="1786315797"/>
                  </a:ext>
                </a:extLst>
              </a:tr>
              <a:tr h="296939">
                <a:tc>
                  <a:txBody>
                    <a:bodyPr/>
                    <a:lstStyle/>
                    <a:p>
                      <a:pPr algn="l"/>
                      <a:r>
                        <a:rPr lang="en-US" sz="1100" u="none" strike="noStrike" dirty="0">
                          <a:solidFill>
                            <a:srgbClr val="003399"/>
                          </a:solidFill>
                          <a:effectLst/>
                          <a:hlinkClick r:id="rId4"/>
                        </a:rPr>
                        <a:t>OMP_DEFAULT_DEVICE</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the device used in target regions</a:t>
                      </a:r>
                    </a:p>
                  </a:txBody>
                  <a:tcPr marL="42420" marR="42420" marT="21210" marB="21210" anchor="ctr">
                    <a:lnL>
                      <a:noFill/>
                    </a:lnL>
                    <a:lnR>
                      <a:noFill/>
                    </a:lnR>
                    <a:lnT>
                      <a:noFill/>
                    </a:lnT>
                    <a:lnB>
                      <a:noFill/>
                    </a:lnB>
                  </a:tcPr>
                </a:tc>
                <a:extLst>
                  <a:ext uri="{0D108BD9-81ED-4DB2-BD59-A6C34878D82A}">
                    <a16:rowId xmlns:a16="http://schemas.microsoft.com/office/drawing/2014/main" val="3354560337"/>
                  </a:ext>
                </a:extLst>
              </a:tr>
              <a:tr h="296939">
                <a:tc>
                  <a:txBody>
                    <a:bodyPr/>
                    <a:lstStyle/>
                    <a:p>
                      <a:pPr algn="l"/>
                      <a:r>
                        <a:rPr lang="en-US" sz="1100" u="none" strike="noStrike" dirty="0">
                          <a:solidFill>
                            <a:srgbClr val="003399"/>
                          </a:solidFill>
                          <a:effectLst/>
                          <a:hlinkClick r:id="rId5"/>
                        </a:rPr>
                        <a:t>OMP_DYNAMIC</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Dynamic adjustment of threads</a:t>
                      </a:r>
                    </a:p>
                  </a:txBody>
                  <a:tcPr marL="42420" marR="42420" marT="21210" marB="21210" anchor="ctr">
                    <a:lnL>
                      <a:noFill/>
                    </a:lnL>
                    <a:lnR>
                      <a:noFill/>
                    </a:lnR>
                    <a:lnT>
                      <a:noFill/>
                    </a:lnT>
                    <a:lnB>
                      <a:noFill/>
                    </a:lnB>
                  </a:tcPr>
                </a:tc>
                <a:extLst>
                  <a:ext uri="{0D108BD9-81ED-4DB2-BD59-A6C34878D82A}">
                    <a16:rowId xmlns:a16="http://schemas.microsoft.com/office/drawing/2014/main" val="4123218967"/>
                  </a:ext>
                </a:extLst>
              </a:tr>
              <a:tr h="424198">
                <a:tc>
                  <a:txBody>
                    <a:bodyPr/>
                    <a:lstStyle/>
                    <a:p>
                      <a:pPr algn="l"/>
                      <a:r>
                        <a:rPr lang="en-US" sz="1100" u="none" strike="noStrike" dirty="0">
                          <a:solidFill>
                            <a:srgbClr val="FF8C00"/>
                          </a:solidFill>
                          <a:effectLst/>
                          <a:hlinkClick r:id="rId6"/>
                        </a:rPr>
                        <a:t>OMP_MAX_ACTIVE_LEVELS</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dirty="0"/>
                        <a:t>Set the maximum number of nested parallel regions</a:t>
                      </a:r>
                    </a:p>
                  </a:txBody>
                  <a:tcPr marL="42420" marR="42420" marT="21210" marB="21210" anchor="ctr">
                    <a:lnL>
                      <a:noFill/>
                    </a:lnL>
                    <a:lnR>
                      <a:noFill/>
                    </a:lnR>
                    <a:lnT>
                      <a:noFill/>
                    </a:lnT>
                    <a:lnB>
                      <a:noFill/>
                    </a:lnB>
                  </a:tcPr>
                </a:tc>
                <a:extLst>
                  <a:ext uri="{0D108BD9-81ED-4DB2-BD59-A6C34878D82A}">
                    <a16:rowId xmlns:a16="http://schemas.microsoft.com/office/drawing/2014/main" val="153015448"/>
                  </a:ext>
                </a:extLst>
              </a:tr>
              <a:tr h="296939">
                <a:tc>
                  <a:txBody>
                    <a:bodyPr/>
                    <a:lstStyle/>
                    <a:p>
                      <a:pPr algn="l"/>
                      <a:r>
                        <a:rPr lang="en-US" sz="1100" u="none" strike="noStrike" dirty="0">
                          <a:solidFill>
                            <a:srgbClr val="003399"/>
                          </a:solidFill>
                          <a:effectLst/>
                          <a:hlinkClick r:id="rId7"/>
                        </a:rPr>
                        <a:t>OMP_MAX_TASK_PRIORITY</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the maximum task priority value</a:t>
                      </a:r>
                    </a:p>
                  </a:txBody>
                  <a:tcPr marL="42420" marR="42420" marT="21210" marB="21210" anchor="ctr">
                    <a:lnL>
                      <a:noFill/>
                    </a:lnL>
                    <a:lnR>
                      <a:noFill/>
                    </a:lnR>
                    <a:lnT>
                      <a:noFill/>
                    </a:lnT>
                    <a:lnB>
                      <a:noFill/>
                    </a:lnB>
                  </a:tcPr>
                </a:tc>
                <a:extLst>
                  <a:ext uri="{0D108BD9-81ED-4DB2-BD59-A6C34878D82A}">
                    <a16:rowId xmlns:a16="http://schemas.microsoft.com/office/drawing/2014/main" val="3957631054"/>
                  </a:ext>
                </a:extLst>
              </a:tr>
              <a:tr h="169679">
                <a:tc>
                  <a:txBody>
                    <a:bodyPr/>
                    <a:lstStyle/>
                    <a:p>
                      <a:pPr algn="l"/>
                      <a:r>
                        <a:rPr lang="en-US" sz="1100" u="none" strike="noStrike" dirty="0">
                          <a:solidFill>
                            <a:srgbClr val="003399"/>
                          </a:solidFill>
                          <a:effectLst/>
                          <a:hlinkClick r:id="rId8"/>
                        </a:rPr>
                        <a:t>OMP_NESTED</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Nested parallel regions</a:t>
                      </a:r>
                    </a:p>
                  </a:txBody>
                  <a:tcPr marL="42420" marR="42420" marT="21210" marB="21210" anchor="ctr">
                    <a:lnL>
                      <a:noFill/>
                    </a:lnL>
                    <a:lnR>
                      <a:noFill/>
                    </a:lnR>
                    <a:lnT>
                      <a:noFill/>
                    </a:lnT>
                    <a:lnB>
                      <a:noFill/>
                    </a:lnB>
                  </a:tcPr>
                </a:tc>
                <a:extLst>
                  <a:ext uri="{0D108BD9-81ED-4DB2-BD59-A6C34878D82A}">
                    <a16:rowId xmlns:a16="http://schemas.microsoft.com/office/drawing/2014/main" val="3093673629"/>
                  </a:ext>
                </a:extLst>
              </a:tr>
              <a:tr h="296939">
                <a:tc>
                  <a:txBody>
                    <a:bodyPr/>
                    <a:lstStyle/>
                    <a:p>
                      <a:pPr algn="l"/>
                      <a:r>
                        <a:rPr lang="en-US" sz="1100" u="none" strike="noStrike" dirty="0">
                          <a:solidFill>
                            <a:srgbClr val="003399"/>
                          </a:solidFill>
                          <a:effectLst/>
                          <a:hlinkClick r:id="rId9"/>
                        </a:rPr>
                        <a:t>OMP_NUM_THREADS</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dirty="0"/>
                        <a:t>Specifies the number of threads to use</a:t>
                      </a:r>
                    </a:p>
                  </a:txBody>
                  <a:tcPr marL="42420" marR="42420" marT="21210" marB="21210" anchor="ctr">
                    <a:lnL>
                      <a:noFill/>
                    </a:lnL>
                    <a:lnR>
                      <a:noFill/>
                    </a:lnR>
                    <a:lnT>
                      <a:noFill/>
                    </a:lnT>
                    <a:lnB>
                      <a:noFill/>
                    </a:lnB>
                  </a:tcPr>
                </a:tc>
                <a:extLst>
                  <a:ext uri="{0D108BD9-81ED-4DB2-BD59-A6C34878D82A}">
                    <a16:rowId xmlns:a16="http://schemas.microsoft.com/office/drawing/2014/main" val="2680922446"/>
                  </a:ext>
                </a:extLst>
              </a:tr>
              <a:tr h="296939">
                <a:tc>
                  <a:txBody>
                    <a:bodyPr/>
                    <a:lstStyle/>
                    <a:p>
                      <a:pPr algn="l"/>
                      <a:r>
                        <a:rPr lang="en-US" sz="1100" u="none" strike="noStrike" dirty="0">
                          <a:solidFill>
                            <a:srgbClr val="003399"/>
                          </a:solidFill>
                          <a:effectLst/>
                          <a:hlinkClick r:id="rId10"/>
                        </a:rPr>
                        <a:t>OMP_PROC_BIND</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Whether theads may be moved between CPUs</a:t>
                      </a:r>
                    </a:p>
                  </a:txBody>
                  <a:tcPr marL="42420" marR="42420" marT="21210" marB="21210" anchor="ctr">
                    <a:lnL>
                      <a:noFill/>
                    </a:lnL>
                    <a:lnR>
                      <a:noFill/>
                    </a:lnR>
                    <a:lnT>
                      <a:noFill/>
                    </a:lnT>
                    <a:lnB>
                      <a:noFill/>
                    </a:lnB>
                  </a:tcPr>
                </a:tc>
                <a:extLst>
                  <a:ext uri="{0D108BD9-81ED-4DB2-BD59-A6C34878D82A}">
                    <a16:rowId xmlns:a16="http://schemas.microsoft.com/office/drawing/2014/main" val="1761428202"/>
                  </a:ext>
                </a:extLst>
              </a:tr>
              <a:tr h="424198">
                <a:tc>
                  <a:txBody>
                    <a:bodyPr/>
                    <a:lstStyle/>
                    <a:p>
                      <a:pPr algn="l"/>
                      <a:r>
                        <a:rPr lang="en-US" sz="1100" u="none" strike="noStrike" dirty="0">
                          <a:solidFill>
                            <a:srgbClr val="003399"/>
                          </a:solidFill>
                          <a:effectLst/>
                          <a:hlinkClick r:id="rId11"/>
                        </a:rPr>
                        <a:t>OMP_PLACES</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dirty="0"/>
                        <a:t>Specifies on which CPUs the threads should be placed</a:t>
                      </a:r>
                    </a:p>
                  </a:txBody>
                  <a:tcPr marL="42420" marR="42420" marT="21210" marB="21210" anchor="ctr">
                    <a:lnL>
                      <a:noFill/>
                    </a:lnL>
                    <a:lnR>
                      <a:noFill/>
                    </a:lnR>
                    <a:lnT>
                      <a:noFill/>
                    </a:lnT>
                    <a:lnB>
                      <a:noFill/>
                    </a:lnB>
                  </a:tcPr>
                </a:tc>
                <a:extLst>
                  <a:ext uri="{0D108BD9-81ED-4DB2-BD59-A6C34878D82A}">
                    <a16:rowId xmlns:a16="http://schemas.microsoft.com/office/drawing/2014/main" val="1001663015"/>
                  </a:ext>
                </a:extLst>
              </a:tr>
              <a:tr h="296939">
                <a:tc>
                  <a:txBody>
                    <a:bodyPr/>
                    <a:lstStyle/>
                    <a:p>
                      <a:pPr algn="l"/>
                      <a:r>
                        <a:rPr lang="en-US" sz="1100" u="none" strike="noStrike" dirty="0">
                          <a:solidFill>
                            <a:srgbClr val="003399"/>
                          </a:solidFill>
                          <a:effectLst/>
                          <a:hlinkClick r:id="rId12"/>
                        </a:rPr>
                        <a:t>OMP_STACKSIZE</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default thread stack size</a:t>
                      </a:r>
                    </a:p>
                  </a:txBody>
                  <a:tcPr marL="42420" marR="42420" marT="21210" marB="21210" anchor="ctr">
                    <a:lnL>
                      <a:noFill/>
                    </a:lnL>
                    <a:lnR>
                      <a:noFill/>
                    </a:lnR>
                    <a:lnT>
                      <a:noFill/>
                    </a:lnT>
                    <a:lnB>
                      <a:noFill/>
                    </a:lnB>
                  </a:tcPr>
                </a:tc>
                <a:extLst>
                  <a:ext uri="{0D108BD9-81ED-4DB2-BD59-A6C34878D82A}">
                    <a16:rowId xmlns:a16="http://schemas.microsoft.com/office/drawing/2014/main" val="3058449999"/>
                  </a:ext>
                </a:extLst>
              </a:tr>
              <a:tr h="296939">
                <a:tc>
                  <a:txBody>
                    <a:bodyPr/>
                    <a:lstStyle/>
                    <a:p>
                      <a:pPr algn="l"/>
                      <a:r>
                        <a:rPr lang="en-US" sz="1100" u="none" strike="noStrike" dirty="0">
                          <a:solidFill>
                            <a:srgbClr val="003399"/>
                          </a:solidFill>
                          <a:effectLst/>
                          <a:hlinkClick r:id="rId13"/>
                        </a:rPr>
                        <a:t>OMP_SCHEDULE</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How threads are scheduled</a:t>
                      </a:r>
                    </a:p>
                  </a:txBody>
                  <a:tcPr marL="42420" marR="42420" marT="21210" marB="21210" anchor="ctr">
                    <a:lnL>
                      <a:noFill/>
                    </a:lnL>
                    <a:lnR>
                      <a:noFill/>
                    </a:lnR>
                    <a:lnT>
                      <a:noFill/>
                    </a:lnT>
                    <a:lnB>
                      <a:noFill/>
                    </a:lnB>
                  </a:tcPr>
                </a:tc>
                <a:extLst>
                  <a:ext uri="{0D108BD9-81ED-4DB2-BD59-A6C34878D82A}">
                    <a16:rowId xmlns:a16="http://schemas.microsoft.com/office/drawing/2014/main" val="3789113094"/>
                  </a:ext>
                </a:extLst>
              </a:tr>
              <a:tr h="296939">
                <a:tc>
                  <a:txBody>
                    <a:bodyPr/>
                    <a:lstStyle/>
                    <a:p>
                      <a:pPr algn="l"/>
                      <a:r>
                        <a:rPr lang="en-US" sz="1100" u="none" strike="noStrike" dirty="0">
                          <a:solidFill>
                            <a:srgbClr val="003399"/>
                          </a:solidFill>
                          <a:effectLst/>
                          <a:hlinkClick r:id="rId14"/>
                        </a:rPr>
                        <a:t>OMP_THREAD_LIMIT</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the maximum number of threads</a:t>
                      </a:r>
                    </a:p>
                  </a:txBody>
                  <a:tcPr marL="42420" marR="42420" marT="21210" marB="21210" anchor="ctr">
                    <a:lnL>
                      <a:noFill/>
                    </a:lnL>
                    <a:lnR>
                      <a:noFill/>
                    </a:lnR>
                    <a:lnT>
                      <a:noFill/>
                    </a:lnT>
                    <a:lnB>
                      <a:noFill/>
                    </a:lnB>
                  </a:tcPr>
                </a:tc>
                <a:extLst>
                  <a:ext uri="{0D108BD9-81ED-4DB2-BD59-A6C34878D82A}">
                    <a16:rowId xmlns:a16="http://schemas.microsoft.com/office/drawing/2014/main" val="998074320"/>
                  </a:ext>
                </a:extLst>
              </a:tr>
              <a:tr h="296939">
                <a:tc>
                  <a:txBody>
                    <a:bodyPr/>
                    <a:lstStyle/>
                    <a:p>
                      <a:pPr algn="l"/>
                      <a:r>
                        <a:rPr lang="en-US" sz="1100" u="none" strike="noStrike" dirty="0">
                          <a:solidFill>
                            <a:srgbClr val="003399"/>
                          </a:solidFill>
                          <a:effectLst/>
                          <a:hlinkClick r:id="rId15"/>
                        </a:rPr>
                        <a:t>OMP_WAIT_POLICY</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dirty="0"/>
                        <a:t>How waiting threads are handled</a:t>
                      </a:r>
                    </a:p>
                  </a:txBody>
                  <a:tcPr marL="42420" marR="42420" marT="21210" marB="21210" anchor="ctr">
                    <a:lnL>
                      <a:noFill/>
                    </a:lnL>
                    <a:lnR>
                      <a:noFill/>
                    </a:lnR>
                    <a:lnT>
                      <a:noFill/>
                    </a:lnT>
                    <a:lnB>
                      <a:noFill/>
                    </a:lnB>
                  </a:tcPr>
                </a:tc>
                <a:extLst>
                  <a:ext uri="{0D108BD9-81ED-4DB2-BD59-A6C34878D82A}">
                    <a16:rowId xmlns:a16="http://schemas.microsoft.com/office/drawing/2014/main" val="111920182"/>
                  </a:ext>
                </a:extLst>
              </a:tr>
            </a:tbl>
          </a:graphicData>
        </a:graphic>
      </p:graphicFrame>
      <p:sp>
        <p:nvSpPr>
          <p:cNvPr id="5" name="Slide Number Placeholder 4"/>
          <p:cNvSpPr>
            <a:spLocks noGrp="1"/>
          </p:cNvSpPr>
          <p:nvPr>
            <p:ph type="sldNum" sz="quarter" idx="12"/>
          </p:nvPr>
        </p:nvSpPr>
        <p:spPr/>
        <p:txBody>
          <a:bodyPr/>
          <a:lstStyle/>
          <a:p>
            <a:fld id="{04A7C484-7E24-447E-8CB0-5149A4D34DEF}" type="slidenum">
              <a:rPr lang="en-US" altLang="en-US" smtClean="0"/>
              <a:pPr/>
              <a:t>12</a:t>
            </a:fld>
            <a:endParaRPr lang="en-US" altLang="en-US"/>
          </a:p>
        </p:txBody>
      </p:sp>
    </p:spTree>
    <p:extLst>
      <p:ext uri="{BB962C8B-B14F-4D97-AF65-F5344CB8AC3E}">
        <p14:creationId xmlns:p14="http://schemas.microsoft.com/office/powerpoint/2010/main" val="3553199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OpenMP</a:t>
            </a:r>
            <a:r>
              <a:rPr lang="en-US" dirty="0"/>
              <a:t>: Putting Things in Perspective</a:t>
            </a:r>
          </a:p>
        </p:txBody>
      </p:sp>
      <p:sp>
        <p:nvSpPr>
          <p:cNvPr id="3" name="Content Placeholder 2"/>
          <p:cNvSpPr>
            <a:spLocks noGrp="1"/>
          </p:cNvSpPr>
          <p:nvPr>
            <p:ph idx="1"/>
          </p:nvPr>
        </p:nvSpPr>
        <p:spPr/>
        <p:txBody>
          <a:bodyPr/>
          <a:lstStyle/>
          <a:p>
            <a:endParaRPr lang="en-US" sz="1800" dirty="0" smtClean="0"/>
          </a:p>
          <a:p>
            <a:endParaRPr lang="en-US" sz="1800" dirty="0"/>
          </a:p>
          <a:p>
            <a:r>
              <a:rPr lang="en-US" sz="1800" dirty="0"/>
              <a:t>OpenMP: portable and scalable model for shared memory parallel applications </a:t>
            </a:r>
          </a:p>
          <a:p>
            <a:pPr lvl="1"/>
            <a:r>
              <a:rPr lang="en-US" sz="1400" dirty="0"/>
              <a:t>No need to dive deep and work with POSIX  </a:t>
            </a:r>
            <a:r>
              <a:rPr lang="en-US" sz="1400" dirty="0" err="1">
                <a:latin typeface="Courier New" panose="02070309020205020404" pitchFamily="49" charset="0"/>
                <a:cs typeface="Courier New" panose="02070309020205020404" pitchFamily="49" charset="0"/>
              </a:rPr>
              <a:t>pthreads</a:t>
            </a:r>
            <a:endParaRPr lang="en-US" sz="1400" dirty="0">
              <a:latin typeface="Courier New" panose="02070309020205020404" pitchFamily="49" charset="0"/>
              <a:cs typeface="Courier New" panose="02070309020205020404" pitchFamily="49" charset="0"/>
            </a:endParaRPr>
          </a:p>
          <a:p>
            <a:pPr lvl="1"/>
            <a:r>
              <a:rPr lang="en-US" sz="1400" dirty="0"/>
              <a:t>Code becomes portable</a:t>
            </a:r>
          </a:p>
          <a:p>
            <a:endParaRPr lang="en-US" sz="1900" dirty="0" smtClean="0"/>
          </a:p>
          <a:p>
            <a:endParaRPr lang="en-US" sz="1900" dirty="0"/>
          </a:p>
          <a:p>
            <a:r>
              <a:rPr lang="en-US" sz="1800" dirty="0" smtClean="0"/>
              <a:t>Under </a:t>
            </a:r>
            <a:r>
              <a:rPr lang="en-US" sz="1800" dirty="0"/>
              <a:t>the hood</a:t>
            </a:r>
          </a:p>
          <a:p>
            <a:pPr lvl="1"/>
            <a:r>
              <a:rPr lang="en-US" sz="1600" dirty="0"/>
              <a:t>Compiler translates </a:t>
            </a:r>
            <a:r>
              <a:rPr lang="en-US" sz="1600" dirty="0" err="1"/>
              <a:t>OpenMP</a:t>
            </a:r>
            <a:r>
              <a:rPr lang="en-US" sz="1600" dirty="0"/>
              <a:t> functions and </a:t>
            </a:r>
            <a:r>
              <a:rPr lang="en-US" sz="1600" dirty="0">
                <a:solidFill>
                  <a:srgbClr val="00B050"/>
                </a:solidFill>
                <a:latin typeface="Consolas" panose="020B0609020204030204" pitchFamily="49" charset="0"/>
              </a:rPr>
              <a:t>directive</a:t>
            </a:r>
            <a:r>
              <a:rPr lang="en-US" sz="1600" dirty="0"/>
              <a:t>s to </a:t>
            </a:r>
            <a:r>
              <a:rPr lang="en-US" sz="1600" dirty="0" err="1">
                <a:latin typeface="Courier New" panose="02070309020205020404" pitchFamily="49" charset="0"/>
                <a:cs typeface="Courier New" panose="02070309020205020404" pitchFamily="49" charset="0"/>
              </a:rPr>
              <a:t>pthread</a:t>
            </a:r>
            <a:r>
              <a:rPr lang="en-US" sz="1600" dirty="0"/>
              <a:t> calls</a:t>
            </a:r>
          </a:p>
          <a:p>
            <a:pPr lvl="1"/>
            <a:r>
              <a:rPr lang="en-US" sz="1600" dirty="0"/>
              <a:t>Program begins with a </a:t>
            </a:r>
            <a:r>
              <a:rPr lang="en-US" sz="1600" dirty="0">
                <a:solidFill>
                  <a:srgbClr val="0070C0"/>
                </a:solidFill>
                <a:latin typeface="Consolas" panose="020B0609020204030204" pitchFamily="49" charset="0"/>
              </a:rPr>
              <a:t>master thread</a:t>
            </a:r>
          </a:p>
          <a:p>
            <a:pPr lvl="1"/>
            <a:r>
              <a:rPr lang="en-US" sz="1600" dirty="0"/>
              <a:t>Master thread[s] forked when hitting a </a:t>
            </a:r>
            <a:r>
              <a:rPr lang="en-US" sz="1600" dirty="0">
                <a:solidFill>
                  <a:srgbClr val="0070C0"/>
                </a:solidFill>
                <a:latin typeface="Consolas" panose="020B0609020204030204" pitchFamily="49" charset="0"/>
              </a:rPr>
              <a:t>parallel region</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13</a:t>
            </a:fld>
            <a:endParaRPr lang="en-US" altLang="en-US"/>
          </a:p>
        </p:txBody>
      </p:sp>
    </p:spTree>
    <p:extLst>
      <p:ext uri="{BB962C8B-B14F-4D97-AF65-F5344CB8AC3E}">
        <p14:creationId xmlns:p14="http://schemas.microsoft.com/office/powerpoint/2010/main" val="2501262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Scope of a Directive?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Directives: What does the </a:t>
            </a:r>
            <a:r>
              <a:rPr lang="en-US" sz="2000" dirty="0" err="1"/>
              <a:t>OpenMP</a:t>
            </a:r>
            <a:r>
              <a:rPr lang="en-US" sz="2000" dirty="0"/>
              <a:t> standard say?</a:t>
            </a:r>
          </a:p>
          <a:p>
            <a:pPr lvl="1"/>
            <a:r>
              <a:rPr lang="en-US" sz="1800" dirty="0"/>
              <a:t>“An OpenMP executable directive applies to the succeeding </a:t>
            </a:r>
            <a:r>
              <a:rPr lang="en-US" sz="1800" dirty="0">
                <a:solidFill>
                  <a:srgbClr val="0070C0"/>
                </a:solidFill>
                <a:latin typeface="Consolas" panose="020B0609020204030204" pitchFamily="49" charset="0"/>
              </a:rPr>
              <a:t>structured block</a:t>
            </a:r>
            <a:r>
              <a:rPr lang="en-US" sz="1800" dirty="0"/>
              <a:t> or an </a:t>
            </a:r>
            <a:r>
              <a:rPr lang="en-US" sz="1800" dirty="0">
                <a:solidFill>
                  <a:srgbClr val="C00000"/>
                </a:solidFill>
              </a:rPr>
              <a:t>OpenMP construct</a:t>
            </a:r>
            <a:r>
              <a:rPr lang="en-US" sz="1800" dirty="0"/>
              <a:t>.”</a:t>
            </a:r>
          </a:p>
          <a:p>
            <a:pPr lvl="1"/>
            <a:endParaRPr lang="en-US" sz="1800" dirty="0"/>
          </a:p>
          <a:p>
            <a:pPr lvl="1"/>
            <a:endParaRPr lang="en-US" sz="1800" dirty="0"/>
          </a:p>
          <a:p>
            <a:r>
              <a:rPr lang="en-US" sz="2200" dirty="0">
                <a:solidFill>
                  <a:srgbClr val="0070C0"/>
                </a:solidFill>
              </a:rPr>
              <a:t>structured block</a:t>
            </a:r>
            <a:r>
              <a:rPr lang="en-US" sz="2200" dirty="0"/>
              <a:t>: talk about it next</a:t>
            </a:r>
          </a:p>
          <a:p>
            <a:endParaRPr lang="en-US" sz="2200" dirty="0"/>
          </a:p>
          <a:p>
            <a:r>
              <a:rPr lang="en-US" sz="2200" dirty="0">
                <a:solidFill>
                  <a:srgbClr val="C00000"/>
                </a:solidFill>
              </a:rPr>
              <a:t>OpenMP construct</a:t>
            </a:r>
            <a:r>
              <a:rPr lang="en-US" sz="2200" dirty="0"/>
              <a:t>: defer discussion till “Work sharing” segment of lecture</a:t>
            </a:r>
          </a:p>
          <a:p>
            <a:endParaRPr lang="en-US" sz="2200" dirty="0"/>
          </a:p>
          <a:p>
            <a:endParaRPr lang="en-US" sz="2200" dirty="0"/>
          </a:p>
          <a:p>
            <a:r>
              <a:rPr lang="en-US" sz="2200" dirty="0">
                <a:solidFill>
                  <a:srgbClr val="0070C0"/>
                </a:solidFill>
              </a:rPr>
              <a:t>structured block</a:t>
            </a:r>
            <a:r>
              <a:rPr lang="en-US" sz="2200" dirty="0"/>
              <a:t> and </a:t>
            </a:r>
            <a:r>
              <a:rPr lang="en-US" sz="2200" dirty="0">
                <a:solidFill>
                  <a:srgbClr val="C00000"/>
                </a:solidFill>
              </a:rPr>
              <a:t>OpenMP construct</a:t>
            </a:r>
            <a:r>
              <a:rPr lang="en-US" sz="2200" dirty="0"/>
              <a:t> are the two sides of the “parallel region” coin</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4A7C484-7E24-447E-8CB0-5149A4D34DEF}" type="slidenum">
              <a:rPr lang="en-US" altLang="en-US" sz="1000">
                <a:solidFill>
                  <a:srgbClr val="000000"/>
                </a:solidFill>
                <a:latin typeface="Arial"/>
              </a:rPr>
              <a:pPr fontAlgn="base">
                <a:spcBef>
                  <a:spcPct val="0"/>
                </a:spcBef>
                <a:spcAft>
                  <a:spcPct val="0"/>
                </a:spcAft>
                <a:defRPr/>
              </a:pPr>
              <a:t>14</a:t>
            </a:fld>
            <a:endParaRPr lang="en-US" altLang="en-US" sz="1000">
              <a:solidFill>
                <a:srgbClr val="000000"/>
              </a:solidFill>
              <a:latin typeface="Arial"/>
            </a:endParaRPr>
          </a:p>
        </p:txBody>
      </p:sp>
    </p:spTree>
    <p:extLst>
      <p:ext uri="{BB962C8B-B14F-4D97-AF65-F5344CB8AC3E}">
        <p14:creationId xmlns:p14="http://schemas.microsoft.com/office/powerpoint/2010/main" val="114385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ChangeArrowheads="1"/>
          </p:cNvSpPr>
          <p:nvPr/>
        </p:nvSpPr>
        <p:spPr bwMode="auto">
          <a:xfrm>
            <a:off x="1955800" y="1651001"/>
            <a:ext cx="8458200" cy="10163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endParaRPr lang="en-US" sz="2400" b="1"/>
          </a:p>
          <a:p>
            <a:pPr>
              <a:spcBef>
                <a:spcPct val="50000"/>
              </a:spcBef>
            </a:pPr>
            <a:endParaRPr lang="en-US" sz="2400" b="1"/>
          </a:p>
        </p:txBody>
      </p:sp>
      <p:sp>
        <p:nvSpPr>
          <p:cNvPr id="518150" name="Rectangle 6"/>
          <p:cNvSpPr>
            <a:spLocks noGrp="1" noChangeArrowheads="1"/>
          </p:cNvSpPr>
          <p:nvPr>
            <p:ph type="title"/>
          </p:nvPr>
        </p:nvSpPr>
        <p:spPr>
          <a:solidFill>
            <a:schemeClr val="accent1">
              <a:lumMod val="50000"/>
            </a:schemeClr>
          </a:solidFill>
        </p:spPr>
        <p:txBody>
          <a:bodyPr vert="horz" lIns="91440" tIns="45720" rIns="91440" bIns="45720" rtlCol="0" anchor="ctr">
            <a:normAutofit/>
          </a:bodyPr>
          <a:lstStyle/>
          <a:p>
            <a:r>
              <a:rPr lang="en-US" dirty="0"/>
              <a:t>Structured Blocks (C/C++)</a:t>
            </a:r>
          </a:p>
        </p:txBody>
      </p:sp>
      <p:sp>
        <p:nvSpPr>
          <p:cNvPr id="3" name="Slide Number Placeholder 2"/>
          <p:cNvSpPr>
            <a:spLocks noGrp="1"/>
          </p:cNvSpPr>
          <p:nvPr>
            <p:ph type="sldNum" sz="quarter" idx="12"/>
          </p:nvPr>
        </p:nvSpPr>
        <p:spPr/>
        <p:txBody>
          <a:bodyPr/>
          <a:lstStyle/>
          <a:p>
            <a:fld id="{D3CBA5F2-BA81-4598-939D-5BFFBD4009F6}" type="slidenum">
              <a:rPr lang="en-US" altLang="en-US" smtClean="0"/>
              <a:pPr/>
              <a:t>15</a:t>
            </a:fld>
            <a:endParaRPr lang="en-US" altLang="en-US" dirty="0"/>
          </a:p>
        </p:txBody>
      </p:sp>
      <p:sp>
        <p:nvSpPr>
          <p:cNvPr id="518147" name="Rectangle 3"/>
          <p:cNvSpPr>
            <a:spLocks noGrp="1" noChangeArrowheads="1"/>
          </p:cNvSpPr>
          <p:nvPr>
            <p:ph type="body" idx="4294967295"/>
          </p:nvPr>
        </p:nvSpPr>
        <p:spPr>
          <a:xfrm>
            <a:off x="345259" y="926414"/>
            <a:ext cx="11277889" cy="1371600"/>
          </a:xfrm>
          <a:noFill/>
          <a:ln/>
        </p:spPr>
        <p:txBody>
          <a:bodyPr vert="horz" lIns="92075" tIns="46038" rIns="92075" bIns="46038" rtlCol="0">
            <a:normAutofit/>
          </a:bodyPr>
          <a:lstStyle/>
          <a:p>
            <a:pPr>
              <a:spcBef>
                <a:spcPct val="50000"/>
              </a:spcBef>
            </a:pPr>
            <a:r>
              <a:rPr lang="en-US" sz="2800" dirty="0">
                <a:solidFill>
                  <a:srgbClr val="C00000"/>
                </a:solidFill>
              </a:rPr>
              <a:t>structured blocks</a:t>
            </a:r>
            <a:endParaRPr lang="en-US" sz="2000" dirty="0">
              <a:solidFill>
                <a:srgbClr val="C00000"/>
              </a:solidFill>
            </a:endParaRPr>
          </a:p>
          <a:p>
            <a:pPr marL="628650" lvl="2">
              <a:spcBef>
                <a:spcPct val="50000"/>
              </a:spcBef>
            </a:pPr>
            <a:r>
              <a:rPr lang="en-US" dirty="0"/>
              <a:t>A block with one point of entry at the top and one point of exit at the bottom</a:t>
            </a:r>
          </a:p>
          <a:p>
            <a:pPr marL="628650" lvl="2">
              <a:spcBef>
                <a:spcPct val="50000"/>
              </a:spcBef>
            </a:pPr>
            <a:r>
              <a:rPr lang="en-US" dirty="0"/>
              <a:t>The only “branches” allowed are </a:t>
            </a:r>
            <a:r>
              <a:rPr lang="en-US" dirty="0">
                <a:solidFill>
                  <a:srgbClr val="0070C0"/>
                </a:solidFill>
                <a:latin typeface="Consolas" panose="020B0609020204030204" pitchFamily="49" charset="0"/>
              </a:rPr>
              <a:t>exit()</a:t>
            </a:r>
            <a:r>
              <a:rPr lang="en-US" dirty="0"/>
              <a:t> function calls</a:t>
            </a:r>
          </a:p>
        </p:txBody>
      </p:sp>
      <p:grpSp>
        <p:nvGrpSpPr>
          <p:cNvPr id="12" name="Group 11"/>
          <p:cNvGrpSpPr/>
          <p:nvPr/>
        </p:nvGrpSpPr>
        <p:grpSpPr>
          <a:xfrm>
            <a:off x="817821" y="2514448"/>
            <a:ext cx="4419600" cy="2692597"/>
            <a:chOff x="1360598" y="2514448"/>
            <a:chExt cx="4419600" cy="2692597"/>
          </a:xfrm>
        </p:grpSpPr>
        <p:sp>
          <p:nvSpPr>
            <p:cNvPr id="518148" name="Text Box 4"/>
            <p:cNvSpPr txBox="1">
              <a:spLocks noChangeArrowheads="1"/>
            </p:cNvSpPr>
            <p:nvPr/>
          </p:nvSpPr>
          <p:spPr bwMode="auto">
            <a:xfrm>
              <a:off x="2057284" y="2514448"/>
              <a:ext cx="2590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107763" dir="2700000" algn="ctr" rotWithShape="0">
                      <a:schemeClr val="bg2">
                        <a:alpha val="50000"/>
                      </a:schemeClr>
                    </a:outerShdw>
                  </a:effectLst>
                </a14:hiddenEffects>
              </a:ext>
            </a:extLst>
          </p:spPr>
          <p:txBody>
            <a:bodyPr>
              <a:spAutoFit/>
            </a:bodyPr>
            <a:lstStyle/>
            <a:p>
              <a:pPr algn="ctr">
                <a:spcBef>
                  <a:spcPct val="50000"/>
                </a:spcBef>
              </a:pPr>
              <a:r>
                <a:rPr lang="en-US" sz="2000" b="1" dirty="0">
                  <a:solidFill>
                    <a:srgbClr val="000000"/>
                  </a:solidFill>
                </a:rPr>
                <a:t>A structured block</a:t>
              </a:r>
            </a:p>
          </p:txBody>
        </p:sp>
        <p:sp>
          <p:nvSpPr>
            <p:cNvPr id="2" name="Rectangle 1"/>
            <p:cNvSpPr/>
            <p:nvPr/>
          </p:nvSpPr>
          <p:spPr>
            <a:xfrm>
              <a:off x="1360598" y="2898721"/>
              <a:ext cx="4419600" cy="2308324"/>
            </a:xfrm>
            <a:prstGeom prst="rect">
              <a:avLst/>
            </a:prstGeom>
            <a:solidFill>
              <a:schemeClr val="bg1">
                <a:lumMod val="95000"/>
              </a:schemeClr>
            </a:solidFill>
            <a:ln>
              <a:solidFill>
                <a:schemeClr val="tx1"/>
              </a:solidFill>
            </a:ln>
          </p:spPr>
          <p:txBody>
            <a:bodyPr wrap="square">
              <a:spAutoFit/>
            </a:bodyPr>
            <a:lstStyle/>
            <a:p>
              <a:r>
                <a:rPr lang="en-US" sz="1600" dirty="0">
                  <a:solidFill>
                    <a:srgbClr val="0000FF"/>
                  </a:solidFill>
                  <a:latin typeface="Consolas" pitchFamily="49" charset="0"/>
                  <a:cs typeface="Consolas" pitchFamily="49" charset="0"/>
                </a:rPr>
                <a:t>#pragma</a:t>
              </a:r>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omp</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parallel</a:t>
              </a:r>
            </a:p>
            <a:p>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id = </a:t>
              </a:r>
              <a:r>
                <a:rPr lang="en-US" sz="1600" dirty="0" err="1">
                  <a:solidFill>
                    <a:prstClr val="black"/>
                  </a:solidFill>
                  <a:latin typeface="Consolas" pitchFamily="49" charset="0"/>
                  <a:cs typeface="Consolas" pitchFamily="49" charset="0"/>
                </a:rPr>
                <a:t>omp_get_thread_num</a:t>
              </a:r>
              <a:r>
                <a:rPr lang="en-US" sz="1600" dirty="0">
                  <a:solidFill>
                    <a:prstClr val="black"/>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more: res[id] = </a:t>
              </a:r>
              <a:r>
                <a:rPr lang="en-US" sz="1600" dirty="0" err="1">
                  <a:solidFill>
                    <a:prstClr val="black"/>
                  </a:solidFill>
                  <a:latin typeface="Consolas" pitchFamily="49" charset="0"/>
                  <a:cs typeface="Consolas" pitchFamily="49" charset="0"/>
                </a:rPr>
                <a:t>do_big_job</a:t>
              </a:r>
              <a:r>
                <a:rPr lang="en-US" sz="1600" dirty="0">
                  <a:solidFill>
                    <a:prstClr val="black"/>
                  </a:solidFill>
                  <a:latin typeface="Consolas" pitchFamily="49" charset="0"/>
                  <a:cs typeface="Consolas" pitchFamily="49" charset="0"/>
                </a:rPr>
                <a:t> (id);</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not_conv</a:t>
              </a:r>
              <a:r>
                <a:rPr lang="en-US" sz="1600" dirty="0">
                  <a:solidFill>
                    <a:prstClr val="black"/>
                  </a:solidFill>
                  <a:latin typeface="Consolas" pitchFamily="49" charset="0"/>
                  <a:cs typeface="Consolas" pitchFamily="49" charset="0"/>
                </a:rPr>
                <a:t>(res[id]) )</a:t>
              </a:r>
              <a:r>
                <a:rPr lang="en-US" sz="1600" dirty="0" err="1">
                  <a:solidFill>
                    <a:srgbClr val="0000FF"/>
                  </a:solidFill>
                  <a:latin typeface="Consolas" pitchFamily="49" charset="0"/>
                  <a:cs typeface="Consolas" pitchFamily="49" charset="0"/>
                </a:rPr>
                <a:t>goto</a:t>
              </a:r>
              <a:r>
                <a:rPr lang="en-US" sz="1600" dirty="0">
                  <a:solidFill>
                    <a:prstClr val="black"/>
                  </a:solidFill>
                  <a:latin typeface="Consolas" pitchFamily="49" charset="0"/>
                  <a:cs typeface="Consolas" pitchFamily="49" charset="0"/>
                </a:rPr>
                <a:t> more;</a:t>
              </a:r>
            </a:p>
            <a:p>
              <a:r>
                <a:rPr lang="en-US" sz="1600" dirty="0">
                  <a:solidFill>
                    <a:prstClr val="black"/>
                  </a:solidFill>
                  <a:latin typeface="Consolas" pitchFamily="49" charset="0"/>
                  <a:cs typeface="Consolas" pitchFamily="49" charset="0"/>
                </a:rPr>
                <a:t>}</a:t>
              </a:r>
            </a:p>
            <a:p>
              <a:r>
                <a:rPr lang="en-US" sz="1600" dirty="0" err="1">
                  <a:solidFill>
                    <a:prstClr val="black"/>
                  </a:solidFill>
                  <a:latin typeface="Consolas" pitchFamily="49" charset="0"/>
                  <a:cs typeface="Consolas" pitchFamily="49" charset="0"/>
                </a:rPr>
                <a:t>printf</a:t>
              </a:r>
              <a:r>
                <a:rPr lang="en-US" sz="1600" dirty="0">
                  <a:solidFill>
                    <a:prstClr val="black"/>
                  </a:solidFill>
                  <a:latin typeface="Consolas" pitchFamily="49" charset="0"/>
                  <a:cs typeface="Consolas" pitchFamily="49" charset="0"/>
                </a:rPr>
                <a:t> (</a:t>
              </a:r>
              <a:r>
                <a:rPr lang="en-US" sz="1600" dirty="0">
                  <a:solidFill>
                    <a:srgbClr val="A31515"/>
                  </a:solidFill>
                  <a:latin typeface="Consolas" pitchFamily="49" charset="0"/>
                  <a:cs typeface="Consolas" pitchFamily="49" charset="0"/>
                </a:rPr>
                <a:t>“I’m outside par. region!\n"</a:t>
              </a:r>
              <a:r>
                <a:rPr lang="en-US" sz="1600" dirty="0">
                  <a:solidFill>
                    <a:prstClr val="black"/>
                  </a:solidFill>
                  <a:latin typeface="Consolas" pitchFamily="49" charset="0"/>
                  <a:cs typeface="Consolas" pitchFamily="49" charset="0"/>
                </a:rPr>
                <a:t>);</a:t>
              </a:r>
            </a:p>
          </p:txBody>
        </p:sp>
      </p:grpSp>
      <p:grpSp>
        <p:nvGrpSpPr>
          <p:cNvPr id="14" name="Group 13"/>
          <p:cNvGrpSpPr/>
          <p:nvPr/>
        </p:nvGrpSpPr>
        <p:grpSpPr>
          <a:xfrm>
            <a:off x="6807884" y="2514448"/>
            <a:ext cx="4343400" cy="2689323"/>
            <a:chOff x="5932598" y="2514448"/>
            <a:chExt cx="4343400" cy="2689323"/>
          </a:xfrm>
        </p:grpSpPr>
        <p:sp>
          <p:nvSpPr>
            <p:cNvPr id="518149" name="Text Box 5"/>
            <p:cNvSpPr txBox="1">
              <a:spLocks noChangeArrowheads="1"/>
            </p:cNvSpPr>
            <p:nvPr/>
          </p:nvSpPr>
          <p:spPr bwMode="auto">
            <a:xfrm>
              <a:off x="6019684" y="2514448"/>
              <a:ext cx="3352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107763" dir="2700000" algn="ctr" rotWithShape="0">
                      <a:schemeClr val="bg2">
                        <a:alpha val="50000"/>
                      </a:schemeClr>
                    </a:outerShdw>
                  </a:effectLst>
                </a14:hiddenEffects>
              </a:ext>
            </a:extLst>
          </p:spPr>
          <p:txBody>
            <a:bodyPr>
              <a:spAutoFit/>
            </a:bodyPr>
            <a:lstStyle/>
            <a:p>
              <a:pPr algn="ctr">
                <a:spcBef>
                  <a:spcPct val="50000"/>
                </a:spcBef>
              </a:pPr>
              <a:r>
                <a:rPr lang="en-US" sz="2000" b="1" dirty="0">
                  <a:solidFill>
                    <a:srgbClr val="000000"/>
                  </a:solidFill>
                </a:rPr>
                <a:t>Not a structured block</a:t>
              </a:r>
            </a:p>
          </p:txBody>
        </p:sp>
        <p:sp>
          <p:nvSpPr>
            <p:cNvPr id="4" name="Rectangle 3"/>
            <p:cNvSpPr/>
            <p:nvPr/>
          </p:nvSpPr>
          <p:spPr>
            <a:xfrm>
              <a:off x="5932598" y="2895447"/>
              <a:ext cx="4343400" cy="2308324"/>
            </a:xfrm>
            <a:prstGeom prst="rect">
              <a:avLst/>
            </a:prstGeom>
            <a:solidFill>
              <a:schemeClr val="bg1">
                <a:lumMod val="95000"/>
              </a:schemeClr>
            </a:solidFill>
            <a:ln>
              <a:solidFill>
                <a:schemeClr val="tx1"/>
              </a:solidFill>
            </a:ln>
          </p:spPr>
          <p:txBody>
            <a:bodyPr wrap="square">
              <a:spAutoFit/>
            </a:bodyPr>
            <a:lstStyle/>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go_now</a:t>
              </a:r>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goto</a:t>
              </a:r>
              <a:r>
                <a:rPr lang="en-US" sz="1600" dirty="0">
                  <a:solidFill>
                    <a:prstClr val="black"/>
                  </a:solidFill>
                  <a:latin typeface="Consolas" pitchFamily="49" charset="0"/>
                  <a:cs typeface="Consolas" pitchFamily="49" charset="0"/>
                </a:rPr>
                <a:t> more;</a:t>
              </a:r>
            </a:p>
            <a:p>
              <a:r>
                <a:rPr lang="en-US" sz="1600" dirty="0">
                  <a:solidFill>
                    <a:srgbClr val="0000FF"/>
                  </a:solidFill>
                  <a:latin typeface="Consolas" pitchFamily="49" charset="0"/>
                  <a:cs typeface="Consolas" pitchFamily="49" charset="0"/>
                </a:rPr>
                <a:t>#pragma</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omp</a:t>
              </a:r>
              <a:r>
                <a:rPr lang="en-US" sz="1600" dirty="0">
                  <a:solidFill>
                    <a:prstClr val="black"/>
                  </a:solidFill>
                  <a:latin typeface="Consolas" pitchFamily="49" charset="0"/>
                  <a:cs typeface="Consolas" pitchFamily="49" charset="0"/>
                </a:rPr>
                <a:t> parallel</a:t>
              </a:r>
            </a:p>
            <a:p>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id = </a:t>
              </a:r>
              <a:r>
                <a:rPr lang="en-US" sz="1600" dirty="0" err="1">
                  <a:solidFill>
                    <a:prstClr val="black"/>
                  </a:solidFill>
                  <a:latin typeface="Consolas" pitchFamily="49" charset="0"/>
                  <a:cs typeface="Consolas" pitchFamily="49" charset="0"/>
                </a:rPr>
                <a:t>omp_get_thread_num</a:t>
              </a:r>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more:  res[id] = </a:t>
              </a:r>
              <a:r>
                <a:rPr lang="en-US" sz="1600" dirty="0" err="1">
                  <a:solidFill>
                    <a:prstClr val="black"/>
                  </a:solidFill>
                  <a:latin typeface="Consolas" pitchFamily="49" charset="0"/>
                  <a:cs typeface="Consolas" pitchFamily="49" charset="0"/>
                </a:rPr>
                <a:t>do_big_job</a:t>
              </a:r>
              <a:r>
                <a:rPr lang="en-US" sz="1600" dirty="0">
                  <a:solidFill>
                    <a:prstClr val="black"/>
                  </a:solidFill>
                  <a:latin typeface="Consolas" pitchFamily="49" charset="0"/>
                  <a:cs typeface="Consolas" pitchFamily="49" charset="0"/>
                </a:rPr>
                <a:t>(id); </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conv</a:t>
              </a:r>
              <a:r>
                <a:rPr lang="en-US" sz="1600" dirty="0">
                  <a:solidFill>
                    <a:prstClr val="black"/>
                  </a:solidFill>
                  <a:latin typeface="Consolas" pitchFamily="49" charset="0"/>
                  <a:cs typeface="Consolas" pitchFamily="49" charset="0"/>
                </a:rPr>
                <a:t> (res[id]) ) </a:t>
              </a:r>
              <a:r>
                <a:rPr lang="en-US" sz="1600" dirty="0" err="1">
                  <a:solidFill>
                    <a:srgbClr val="0000FF"/>
                  </a:solidFill>
                  <a:latin typeface="Consolas" pitchFamily="49" charset="0"/>
                  <a:cs typeface="Consolas" pitchFamily="49" charset="0"/>
                </a:rPr>
                <a:t>goto</a:t>
              </a:r>
              <a:r>
                <a:rPr lang="en-US" sz="1600" dirty="0">
                  <a:solidFill>
                    <a:prstClr val="black"/>
                  </a:solidFill>
                  <a:latin typeface="Consolas" pitchFamily="49" charset="0"/>
                  <a:cs typeface="Consolas" pitchFamily="49" charset="0"/>
                </a:rPr>
                <a:t> done;</a:t>
              </a:r>
            </a:p>
            <a:p>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goto</a:t>
              </a:r>
              <a:r>
                <a:rPr lang="en-US" sz="1600" dirty="0">
                  <a:solidFill>
                    <a:prstClr val="black"/>
                  </a:solidFill>
                  <a:latin typeface="Consolas" pitchFamily="49" charset="0"/>
                  <a:cs typeface="Consolas" pitchFamily="49" charset="0"/>
                </a:rPr>
                <a:t> more;</a:t>
              </a:r>
            </a:p>
            <a:p>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done: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really_done</a:t>
              </a:r>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goto</a:t>
              </a:r>
              <a:r>
                <a:rPr lang="en-US" sz="1600" dirty="0">
                  <a:solidFill>
                    <a:prstClr val="black"/>
                  </a:solidFill>
                  <a:latin typeface="Consolas" pitchFamily="49" charset="0"/>
                  <a:cs typeface="Consolas" pitchFamily="49" charset="0"/>
                </a:rPr>
                <a:t> more;</a:t>
              </a:r>
            </a:p>
          </p:txBody>
        </p:sp>
      </p:grpSp>
      <p:sp>
        <p:nvSpPr>
          <p:cNvPr id="11" name="Rectangle 10"/>
          <p:cNvSpPr/>
          <p:nvPr/>
        </p:nvSpPr>
        <p:spPr>
          <a:xfrm>
            <a:off x="0" y="6652642"/>
            <a:ext cx="737840" cy="215444"/>
          </a:xfrm>
          <a:prstGeom prst="rect">
            <a:avLst/>
          </a:prstGeom>
        </p:spPr>
        <p:txBody>
          <a:bodyPr wrap="square">
            <a:spAutoFit/>
          </a:bodyPr>
          <a:lstStyle/>
          <a:p>
            <a:r>
              <a:rPr lang="en-US" sz="800" dirty="0">
                <a:latin typeface="+mj-lt"/>
              </a:rPr>
              <a:t>[IOMPP]</a:t>
            </a:r>
            <a:r>
              <a:rPr lang="en-US" sz="800" dirty="0"/>
              <a:t>→</a:t>
            </a:r>
          </a:p>
        </p:txBody>
      </p:sp>
      <p:cxnSp>
        <p:nvCxnSpPr>
          <p:cNvPr id="6" name="Straight Arrow Connector 5"/>
          <p:cNvCxnSpPr/>
          <p:nvPr/>
        </p:nvCxnSpPr>
        <p:spPr>
          <a:xfrm flipV="1">
            <a:off x="159734" y="4889840"/>
            <a:ext cx="725327" cy="989123"/>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9734" y="5878963"/>
            <a:ext cx="11872531" cy="646331"/>
          </a:xfrm>
          <a:prstGeom prst="rect">
            <a:avLst/>
          </a:prstGeom>
          <a:ln>
            <a:solidFill>
              <a:srgbClr val="C00000"/>
            </a:solidFill>
          </a:ln>
        </p:spPr>
        <p:txBody>
          <a:bodyPr wrap="square">
            <a:spAutoFit/>
          </a:bodyPr>
          <a:lstStyle/>
          <a:p>
            <a:r>
              <a:rPr lang="en-US" b="1" u="sng" dirty="0" smtClean="0"/>
              <a:t>IMPORTANT FACT</a:t>
            </a:r>
            <a:r>
              <a:rPr lang="en-US" dirty="0" smtClean="0"/>
              <a:t>: There </a:t>
            </a:r>
            <a:r>
              <a:rPr lang="en-US" dirty="0"/>
              <a:t>is an implicit barrier at the right “}” curly brace </a:t>
            </a:r>
            <a:r>
              <a:rPr lang="en-US" dirty="0" smtClean="0"/>
              <a:t>where threads wait on each other. </a:t>
            </a:r>
            <a:br>
              <a:rPr lang="en-US" dirty="0" smtClean="0"/>
            </a:br>
            <a:r>
              <a:rPr lang="en-US" dirty="0" smtClean="0"/>
              <a:t>This is the </a:t>
            </a:r>
            <a:r>
              <a:rPr lang="en-US" dirty="0"/>
              <a:t>point at which the </a:t>
            </a:r>
            <a:r>
              <a:rPr lang="en-US" dirty="0" smtClean="0"/>
              <a:t>spawned worker </a:t>
            </a:r>
            <a:r>
              <a:rPr lang="en-US" dirty="0"/>
              <a:t>threads complete execution and either go to sleep or spin </a:t>
            </a:r>
            <a:r>
              <a:rPr lang="en-US" dirty="0" smtClean="0"/>
              <a:t>idle</a:t>
            </a:r>
            <a:r>
              <a:rPr lang="en-US" dirty="0"/>
              <a:t>.</a:t>
            </a:r>
          </a:p>
        </p:txBody>
      </p:sp>
    </p:spTree>
    <p:custDataLst>
      <p:tags r:id="rId1"/>
    </p:custDataLst>
    <p:extLst>
      <p:ext uri="{BB962C8B-B14F-4D97-AF65-F5344CB8AC3E}">
        <p14:creationId xmlns:p14="http://schemas.microsoft.com/office/powerpoint/2010/main" val="1503912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Parallel Regions</a:t>
            </a:r>
          </a:p>
        </p:txBody>
      </p:sp>
      <p:sp>
        <p:nvSpPr>
          <p:cNvPr id="10" name="Text Placeholder 9"/>
          <p:cNvSpPr>
            <a:spLocks noGrp="1"/>
          </p:cNvSpPr>
          <p:nvPr>
            <p:ph sz="half" idx="1"/>
          </p:nvPr>
        </p:nvSpPr>
        <p:spPr>
          <a:xfrm>
            <a:off x="97971" y="1486442"/>
            <a:ext cx="6014358" cy="4831943"/>
          </a:xfrm>
        </p:spPr>
        <p:txBody>
          <a:bodyPr>
            <a:normAutofit/>
          </a:bodyPr>
          <a:lstStyle/>
          <a:p>
            <a:endParaRPr lang="en-US" sz="1800" dirty="0"/>
          </a:p>
          <a:p>
            <a:r>
              <a:rPr lang="en-US" sz="1800" dirty="0"/>
              <a:t>You ask the runtime to set up four threads</a:t>
            </a:r>
          </a:p>
          <a:p>
            <a:pPr lvl="1"/>
            <a:endParaRPr lang="en-US" sz="1400" dirty="0"/>
          </a:p>
          <a:p>
            <a:r>
              <a:rPr lang="en-US" sz="1800" dirty="0"/>
              <a:t>Each of the four threads executes in parallel the code in between the curly brackets</a:t>
            </a:r>
          </a:p>
          <a:p>
            <a:pPr lvl="1"/>
            <a:endParaRPr lang="en-US" sz="1400" dirty="0"/>
          </a:p>
          <a:p>
            <a:r>
              <a:rPr lang="en-US" sz="1800" dirty="0"/>
              <a:t>The threads wait for each other right before the </a:t>
            </a:r>
            <a:r>
              <a:rPr lang="en-US" sz="1800" dirty="0" err="1">
                <a:latin typeface="Courier New" panose="02070309020205020404" pitchFamily="49" charset="0"/>
                <a:cs typeface="Courier New" panose="02070309020205020404" pitchFamily="49" charset="0"/>
              </a:rPr>
              <a:t>cout</a:t>
            </a:r>
            <a:r>
              <a:rPr lang="en-US" sz="1800" dirty="0"/>
              <a:t> statement, at which point all threads except master are folded back into pool</a:t>
            </a:r>
          </a:p>
          <a:p>
            <a:pPr lvl="1"/>
            <a:r>
              <a:rPr lang="en-US" sz="1400" dirty="0"/>
              <a:t>The right curly bracket “</a:t>
            </a:r>
            <a:r>
              <a:rPr lang="en-US" sz="1400" dirty="0">
                <a:latin typeface="Consolas" panose="020B0609020204030204" pitchFamily="49" charset="0"/>
              </a:rPr>
              <a:t>}</a:t>
            </a:r>
            <a:r>
              <a:rPr lang="en-US" sz="1400" dirty="0"/>
              <a:t>”; i.e., end of parallel region, acts as a barrier</a:t>
            </a:r>
          </a:p>
          <a:p>
            <a:pPr lvl="1"/>
            <a:r>
              <a:rPr lang="en-US" sz="1400" dirty="0" err="1">
                <a:latin typeface="Consolas" panose="020B0609020204030204" pitchFamily="49" charset="0"/>
              </a:rPr>
              <a:t>printf</a:t>
            </a:r>
            <a:r>
              <a:rPr lang="en-US" sz="1400" dirty="0"/>
              <a:t> statement only executed by master </a:t>
            </a:r>
          </a:p>
          <a:p>
            <a:pPr lvl="1"/>
            <a:endParaRPr lang="en-US" sz="1400" dirty="0"/>
          </a:p>
          <a:p>
            <a:r>
              <a:rPr lang="en-US" sz="1800" dirty="0"/>
              <a:t>Important: each thread has own “</a:t>
            </a:r>
            <a:r>
              <a:rPr lang="en-US" sz="1800" dirty="0" err="1">
                <a:latin typeface="Courier New" panose="02070309020205020404" pitchFamily="49" charset="0"/>
                <a:cs typeface="Courier New" panose="02070309020205020404" pitchFamily="49" charset="0"/>
              </a:rPr>
              <a:t>threadID</a:t>
            </a:r>
            <a:r>
              <a:rPr lang="en-US" sz="1800" dirty="0"/>
              <a:t>”-type variable</a:t>
            </a:r>
          </a:p>
          <a:p>
            <a:pPr lvl="1"/>
            <a:r>
              <a:rPr lang="en-US" sz="1400" dirty="0"/>
              <a:t>Like </a:t>
            </a:r>
            <a:r>
              <a:rPr lang="en-US" sz="1400" dirty="0" err="1"/>
              <a:t>threadIdx.x</a:t>
            </a:r>
            <a:r>
              <a:rPr lang="en-US" sz="1400" dirty="0"/>
              <a:t> in CUDA – allows to identify what work you do</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4A7C484-7E24-447E-8CB0-5149A4D34DEF}" type="slidenum">
              <a:rPr lang="en-US" altLang="en-US" sz="1000">
                <a:solidFill>
                  <a:srgbClr val="000000"/>
                </a:solidFill>
                <a:latin typeface="Arial"/>
              </a:rPr>
              <a:pPr fontAlgn="base">
                <a:spcBef>
                  <a:spcPct val="0"/>
                </a:spcBef>
                <a:spcAft>
                  <a:spcPct val="0"/>
                </a:spcAft>
                <a:defRPr/>
              </a:pPr>
              <a:t>16</a:t>
            </a:fld>
            <a:endParaRPr lang="en-US" altLang="en-US" sz="1000">
              <a:solidFill>
                <a:srgbClr val="000000"/>
              </a:solidFill>
              <a:latin typeface="Arial"/>
            </a:endParaRPr>
          </a:p>
        </p:txBody>
      </p:sp>
      <p:sp>
        <p:nvSpPr>
          <p:cNvPr id="11" name="Rectangle 10"/>
          <p:cNvSpPr/>
          <p:nvPr/>
        </p:nvSpPr>
        <p:spPr>
          <a:xfrm>
            <a:off x="6483927" y="2202465"/>
            <a:ext cx="5530347" cy="2616101"/>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//perhaps more code here (defining foo, etc.)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myData</a:t>
            </a:r>
            <a:r>
              <a:rPr lang="en-US" sz="1600" dirty="0">
                <a:solidFill>
                  <a:srgbClr val="000000"/>
                </a:solidFill>
                <a:latin typeface="Consolas" panose="020B0609020204030204" pitchFamily="49" charset="0"/>
              </a:rPr>
              <a:t>[1000];</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omp_set_num_threads</a:t>
            </a:r>
            <a:r>
              <a:rPr lang="en-US" sz="1600" dirty="0">
                <a:solidFill>
                  <a:srgbClr val="000000"/>
                </a:solidFill>
                <a:latin typeface="Consolas" panose="020B0609020204030204" pitchFamily="49" charset="0"/>
              </a:rPr>
              <a:t>(4);</a:t>
            </a:r>
          </a:p>
          <a:p>
            <a:r>
              <a:rPr lang="en-US" sz="1600" dirty="0">
                <a:solidFill>
                  <a:srgbClr val="808080"/>
                </a:solidFill>
                <a:latin typeface="Consolas" panose="020B0609020204030204" pitchFamily="49" charset="0"/>
              </a:rPr>
              <a:t>#pragma</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omp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parallel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threadID</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omp_get_thread_num</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foo(</a:t>
            </a:r>
            <a:r>
              <a:rPr lang="en-US" sz="1600" dirty="0" err="1">
                <a:solidFill>
                  <a:srgbClr val="000000"/>
                </a:solidFill>
                <a:latin typeface="Consolas" panose="020B0609020204030204" pitchFamily="49" charset="0"/>
              </a:rPr>
              <a:t>threadID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myData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"all done\n"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//perhaps more code here</a:t>
            </a:r>
            <a:endParaRPr lang="en-US" sz="1600" dirty="0">
              <a:solidFill>
                <a:srgbClr val="000000"/>
              </a:solidFill>
              <a:latin typeface="Consolas" panose="020B0609020204030204" pitchFamily="49" charset="0"/>
            </a:endParaRPr>
          </a:p>
        </p:txBody>
      </p:sp>
      <p:cxnSp>
        <p:nvCxnSpPr>
          <p:cNvPr id="5" name="Straight Arrow Connector 4"/>
          <p:cNvCxnSpPr/>
          <p:nvPr/>
        </p:nvCxnSpPr>
        <p:spPr>
          <a:xfrm flipV="1">
            <a:off x="5955599" y="4142014"/>
            <a:ext cx="924172" cy="17417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189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Another Way to Look at It</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24EC464-0052-4FCA-B330-A64DDC2734A2}" type="slidenum">
              <a:rPr lang="en-US" altLang="en-US" sz="1000">
                <a:solidFill>
                  <a:srgbClr val="000000"/>
                </a:solidFill>
                <a:latin typeface="Arial"/>
              </a:rPr>
              <a:pPr fontAlgn="base">
                <a:spcBef>
                  <a:spcPct val="0"/>
                </a:spcBef>
                <a:spcAft>
                  <a:spcPct val="0"/>
                </a:spcAft>
                <a:defRPr/>
              </a:pPr>
              <a:t>17</a:t>
            </a:fld>
            <a:endParaRPr lang="en-US" altLang="en-US" sz="1000">
              <a:solidFill>
                <a:srgbClr val="000000"/>
              </a:solidFill>
              <a:latin typeface="Arial"/>
            </a:endParaRPr>
          </a:p>
        </p:txBody>
      </p:sp>
      <p:grpSp>
        <p:nvGrpSpPr>
          <p:cNvPr id="2" name="Group 1"/>
          <p:cNvGrpSpPr/>
          <p:nvPr/>
        </p:nvGrpSpPr>
        <p:grpSpPr>
          <a:xfrm>
            <a:off x="141278" y="1646213"/>
            <a:ext cx="8904751" cy="4825962"/>
            <a:chOff x="1610849" y="1836713"/>
            <a:chExt cx="8904751" cy="4825962"/>
          </a:xfrm>
        </p:grpSpPr>
        <p:sp>
          <p:nvSpPr>
            <p:cNvPr id="8" name="Rectangle 7"/>
            <p:cNvSpPr/>
            <p:nvPr/>
          </p:nvSpPr>
          <p:spPr>
            <a:xfrm>
              <a:off x="4095750" y="2120732"/>
              <a:ext cx="1476686" cy="307777"/>
            </a:xfrm>
            <a:prstGeom prst="rect">
              <a:avLst/>
            </a:prstGeom>
          </p:spPr>
          <p:txBody>
            <a:bodyPr wrap="none">
              <a:spAutoFit/>
            </a:bodyPr>
            <a:lstStyle/>
            <a:p>
              <a:r>
                <a:rPr lang="en-US" sz="1400" dirty="0" err="1">
                  <a:solidFill>
                    <a:srgbClr val="000000"/>
                  </a:solidFill>
                  <a:latin typeface="Consolas" panose="020B0609020204030204" pitchFamily="49" charset="0"/>
                </a:rPr>
                <a:t>myData</a:t>
              </a:r>
              <a:r>
                <a:rPr lang="en-US" sz="1400" dirty="0">
                  <a:solidFill>
                    <a:srgbClr val="000000"/>
                  </a:solidFill>
                  <a:latin typeface="Consolas" panose="020B0609020204030204" pitchFamily="49" charset="0"/>
                </a:rPr>
                <a:t>[1000];</a:t>
              </a:r>
              <a:endParaRPr lang="en-US" sz="1400" dirty="0"/>
            </a:p>
          </p:txBody>
        </p:sp>
        <p:cxnSp>
          <p:nvCxnSpPr>
            <p:cNvPr id="10" name="Straight Connector 9"/>
            <p:cNvCxnSpPr/>
            <p:nvPr/>
          </p:nvCxnSpPr>
          <p:spPr>
            <a:xfrm>
              <a:off x="4705350" y="183671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98819" y="2713585"/>
              <a:ext cx="2470548" cy="307777"/>
            </a:xfrm>
            <a:prstGeom prst="rect">
              <a:avLst/>
            </a:prstGeom>
          </p:spPr>
          <p:txBody>
            <a:bodyPr wrap="none">
              <a:spAutoFit/>
            </a:bodyPr>
            <a:lstStyle/>
            <a:p>
              <a:r>
                <a:rPr lang="en-US" sz="1400" dirty="0" err="1">
                  <a:solidFill>
                    <a:srgbClr val="000000"/>
                  </a:solidFill>
                  <a:latin typeface="Consolas" panose="020B0609020204030204" pitchFamily="49" charset="0"/>
                </a:rPr>
                <a:t>omp_set_num_threads</a:t>
              </a:r>
              <a:r>
                <a:rPr lang="en-US" sz="1400" dirty="0">
                  <a:solidFill>
                    <a:srgbClr val="000000"/>
                  </a:solidFill>
                  <a:latin typeface="Consolas" panose="020B0609020204030204" pitchFamily="49" charset="0"/>
                </a:rPr>
                <a:t>(4);</a:t>
              </a:r>
            </a:p>
          </p:txBody>
        </p:sp>
        <p:sp>
          <p:nvSpPr>
            <p:cNvPr id="12" name="Rectangle 11"/>
            <p:cNvSpPr/>
            <p:nvPr/>
          </p:nvSpPr>
          <p:spPr>
            <a:xfrm>
              <a:off x="4097459" y="3663747"/>
              <a:ext cx="1476686" cy="307777"/>
            </a:xfrm>
            <a:prstGeom prst="rect">
              <a:avLst/>
            </a:prstGeom>
          </p:spPr>
          <p:txBody>
            <a:bodyPr wrap="none">
              <a:spAutoFit/>
            </a:bodyPr>
            <a:lstStyle/>
            <a:p>
              <a:r>
                <a:rPr lang="en-US" sz="1400" dirty="0">
                  <a:solidFill>
                    <a:srgbClr val="000000"/>
                  </a:solidFill>
                  <a:latin typeface="Consolas" panose="020B0609020204030204" pitchFamily="49" charset="0"/>
                </a:rPr>
                <a:t>foo(0,myData)</a:t>
              </a:r>
              <a:endParaRPr lang="en-US" sz="1400" dirty="0"/>
            </a:p>
          </p:txBody>
        </p:sp>
        <p:sp>
          <p:nvSpPr>
            <p:cNvPr id="13" name="Rectangle 12"/>
            <p:cNvSpPr/>
            <p:nvPr/>
          </p:nvSpPr>
          <p:spPr>
            <a:xfrm>
              <a:off x="5744611" y="3663747"/>
              <a:ext cx="1476686" cy="307777"/>
            </a:xfrm>
            <a:prstGeom prst="rect">
              <a:avLst/>
            </a:prstGeom>
          </p:spPr>
          <p:txBody>
            <a:bodyPr wrap="none">
              <a:spAutoFit/>
            </a:bodyPr>
            <a:lstStyle/>
            <a:p>
              <a:r>
                <a:rPr lang="en-US" sz="1400" dirty="0">
                  <a:solidFill>
                    <a:srgbClr val="000000"/>
                  </a:solidFill>
                  <a:latin typeface="Consolas" panose="020B0609020204030204" pitchFamily="49" charset="0"/>
                </a:rPr>
                <a:t>foo(1,myData)</a:t>
              </a:r>
              <a:endParaRPr lang="en-US" sz="1400" dirty="0"/>
            </a:p>
          </p:txBody>
        </p:sp>
        <p:sp>
          <p:nvSpPr>
            <p:cNvPr id="14" name="Rectangle 13"/>
            <p:cNvSpPr/>
            <p:nvPr/>
          </p:nvSpPr>
          <p:spPr>
            <a:xfrm>
              <a:off x="1610849" y="3426026"/>
              <a:ext cx="1981200" cy="1169551"/>
            </a:xfrm>
            <a:prstGeom prst="rect">
              <a:avLst/>
            </a:prstGeom>
            <a:ln>
              <a:solidFill>
                <a:srgbClr val="0070C0"/>
              </a:solidFill>
            </a:ln>
          </p:spPr>
          <p:txBody>
            <a:bodyPr wrap="square">
              <a:spAutoFit/>
            </a:bodyPr>
            <a:lstStyle/>
            <a:p>
              <a:r>
                <a:rPr lang="en-US" sz="1400" dirty="0"/>
                <a:t>Each thread executes the same code, arguments slightly different because of </a:t>
              </a:r>
              <a:r>
                <a:rPr lang="en-US" sz="1400" dirty="0" err="1">
                  <a:latin typeface="Courier New" panose="02070309020205020404" pitchFamily="49" charset="0"/>
                  <a:cs typeface="Courier New" panose="02070309020205020404" pitchFamily="49" charset="0"/>
                </a:rPr>
                <a:t>threadID</a:t>
              </a:r>
              <a:endParaRPr lang="en-US" sz="1400" dirty="0">
                <a:latin typeface="Courier New" panose="02070309020205020404" pitchFamily="49" charset="0"/>
                <a:cs typeface="Courier New" panose="02070309020205020404" pitchFamily="49" charset="0"/>
              </a:endParaRPr>
            </a:p>
          </p:txBody>
        </p:sp>
        <p:sp>
          <p:nvSpPr>
            <p:cNvPr id="15" name="Rectangle 14"/>
            <p:cNvSpPr/>
            <p:nvPr/>
          </p:nvSpPr>
          <p:spPr>
            <a:xfrm>
              <a:off x="7391763" y="3663747"/>
              <a:ext cx="1476686" cy="307777"/>
            </a:xfrm>
            <a:prstGeom prst="rect">
              <a:avLst/>
            </a:prstGeom>
          </p:spPr>
          <p:txBody>
            <a:bodyPr wrap="none">
              <a:spAutoFit/>
            </a:bodyPr>
            <a:lstStyle/>
            <a:p>
              <a:r>
                <a:rPr lang="en-US" sz="1400" dirty="0">
                  <a:solidFill>
                    <a:srgbClr val="000000"/>
                  </a:solidFill>
                  <a:latin typeface="Consolas" panose="020B0609020204030204" pitchFamily="49" charset="0"/>
                </a:rPr>
                <a:t>foo(2,myData)</a:t>
              </a:r>
              <a:endParaRPr lang="en-US" sz="1400" dirty="0"/>
            </a:p>
          </p:txBody>
        </p:sp>
        <p:sp>
          <p:nvSpPr>
            <p:cNvPr id="16" name="Rectangle 15"/>
            <p:cNvSpPr/>
            <p:nvPr/>
          </p:nvSpPr>
          <p:spPr>
            <a:xfrm>
              <a:off x="9038914" y="3663747"/>
              <a:ext cx="1476686" cy="307777"/>
            </a:xfrm>
            <a:prstGeom prst="rect">
              <a:avLst/>
            </a:prstGeom>
          </p:spPr>
          <p:txBody>
            <a:bodyPr wrap="none">
              <a:spAutoFit/>
            </a:bodyPr>
            <a:lstStyle/>
            <a:p>
              <a:r>
                <a:rPr lang="en-US" sz="1400" dirty="0">
                  <a:solidFill>
                    <a:srgbClr val="000000"/>
                  </a:solidFill>
                  <a:latin typeface="Consolas" panose="020B0609020204030204" pitchFamily="49" charset="0"/>
                </a:rPr>
                <a:t>foo(3,myData)</a:t>
              </a:r>
              <a:endParaRPr lang="en-US" sz="1400" dirty="0"/>
            </a:p>
          </p:txBody>
        </p:sp>
        <p:cxnSp>
          <p:nvCxnSpPr>
            <p:cNvPr id="17" name="Straight Connector 16"/>
            <p:cNvCxnSpPr/>
            <p:nvPr/>
          </p:nvCxnSpPr>
          <p:spPr>
            <a:xfrm>
              <a:off x="4705350" y="2428508"/>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02079" y="3401006"/>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78479" y="3401006"/>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54879" y="3401006"/>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731279" y="3401006"/>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702079" y="4067590"/>
              <a:ext cx="5029200" cy="304800"/>
              <a:chOff x="3276600" y="3038763"/>
              <a:chExt cx="5029200" cy="304800"/>
            </a:xfrm>
          </p:grpSpPr>
          <p:cxnSp>
            <p:nvCxnSpPr>
              <p:cNvPr id="24" name="Straight Connector 23"/>
              <p:cNvCxnSpPr/>
              <p:nvPr/>
            </p:nvCxnSpPr>
            <p:spPr>
              <a:xfrm>
                <a:off x="3276600" y="303876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953000" y="303876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303876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05800" y="303876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a:off x="4702079" y="4372762"/>
              <a:ext cx="5038436" cy="7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02079" y="3397136"/>
              <a:ext cx="5038436" cy="7371"/>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02079" y="3029244"/>
              <a:ext cx="0" cy="375263"/>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02079" y="4372391"/>
              <a:ext cx="0" cy="333253"/>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702079" y="501044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467600" y="4539016"/>
              <a:ext cx="1981200" cy="1600438"/>
            </a:xfrm>
            <a:prstGeom prst="rect">
              <a:avLst/>
            </a:prstGeom>
            <a:ln>
              <a:solidFill>
                <a:srgbClr val="0070C0"/>
              </a:solidFill>
            </a:ln>
          </p:spPr>
          <p:txBody>
            <a:bodyPr wrap="square">
              <a:spAutoFit/>
            </a:bodyPr>
            <a:lstStyle/>
            <a:p>
              <a:r>
                <a:rPr lang="en-US" sz="1400" dirty="0"/>
                <a:t>All four </a:t>
              </a:r>
              <a:r>
                <a:rPr lang="en-US" sz="1400" dirty="0">
                  <a:latin typeface="Consolas" panose="020B0609020204030204" pitchFamily="49" charset="0"/>
                </a:rPr>
                <a:t>foo</a:t>
              </a:r>
              <a:r>
                <a:rPr lang="en-US" sz="1400" dirty="0"/>
                <a:t> function calls executed with the same </a:t>
              </a:r>
              <a:r>
                <a:rPr lang="en-US" sz="1400" dirty="0" err="1">
                  <a:latin typeface="Courier New" panose="02070309020205020404" pitchFamily="49" charset="0"/>
                  <a:cs typeface="Courier New" panose="02070309020205020404" pitchFamily="49" charset="0"/>
                </a:rPr>
                <a:t>myData</a:t>
              </a:r>
              <a:r>
                <a:rPr lang="en-US" sz="1400" dirty="0"/>
                <a:t>; each of the four calls does what it finds suitable based on the value of </a:t>
              </a:r>
              <a:r>
                <a:rPr lang="en-US" sz="1400" dirty="0" err="1">
                  <a:latin typeface="Courier New" panose="02070309020205020404" pitchFamily="49" charset="0"/>
                  <a:cs typeface="Courier New" panose="02070309020205020404" pitchFamily="49" charset="0"/>
                </a:rPr>
                <a:t>threadID</a:t>
              </a:r>
              <a:endParaRPr lang="en-US" sz="1400" dirty="0">
                <a:latin typeface="Courier New" panose="02070309020205020404" pitchFamily="49" charset="0"/>
                <a:cs typeface="Courier New" panose="02070309020205020404" pitchFamily="49" charset="0"/>
              </a:endParaRPr>
            </a:p>
          </p:txBody>
        </p:sp>
        <p:cxnSp>
          <p:nvCxnSpPr>
            <p:cNvPr id="41" name="Straight Arrow Connector 40"/>
            <p:cNvCxnSpPr/>
            <p:nvPr/>
          </p:nvCxnSpPr>
          <p:spPr>
            <a:xfrm flipH="1" flipV="1">
              <a:off x="4724400" y="4400843"/>
              <a:ext cx="876300" cy="130772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81401" y="4702667"/>
              <a:ext cx="2271776" cy="307777"/>
            </a:xfrm>
            <a:prstGeom prst="rect">
              <a:avLst/>
            </a:prstGeom>
            <a:solidFill>
              <a:schemeClr val="bg1"/>
            </a:solidFill>
          </p:spPr>
          <p:txBody>
            <a:bodyPr wrap="none">
              <a:spAutoFit/>
            </a:bodyPr>
            <a:lstStyle/>
            <a:p>
              <a:r>
                <a:rPr lang="en-US" sz="1400" dirty="0" err="1">
                  <a:solidFill>
                    <a:srgbClr val="000000"/>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"all done\n"</a:t>
              </a:r>
              <a:r>
                <a:rPr lang="en-US" sz="1400" dirty="0">
                  <a:solidFill>
                    <a:srgbClr val="000000"/>
                  </a:solidFill>
                  <a:latin typeface="Consolas" panose="020B0609020204030204" pitchFamily="49" charset="0"/>
                </a:rPr>
                <a:t>);</a:t>
              </a:r>
            </a:p>
          </p:txBody>
        </p:sp>
        <p:sp>
          <p:nvSpPr>
            <p:cNvPr id="42" name="Rectangle 41"/>
            <p:cNvSpPr/>
            <p:nvPr/>
          </p:nvSpPr>
          <p:spPr>
            <a:xfrm>
              <a:off x="4681759" y="5708568"/>
              <a:ext cx="1981200" cy="954107"/>
            </a:xfrm>
            <a:prstGeom prst="rect">
              <a:avLst/>
            </a:prstGeom>
            <a:ln>
              <a:solidFill>
                <a:srgbClr val="0070C0"/>
              </a:solidFill>
            </a:ln>
          </p:spPr>
          <p:txBody>
            <a:bodyPr wrap="square">
              <a:spAutoFit/>
            </a:bodyPr>
            <a:lstStyle/>
            <a:p>
              <a:r>
                <a:rPr lang="en-US" sz="1400" dirty="0"/>
                <a:t>Barrier; three of the threads are folded, after which master thread moves on</a:t>
              </a:r>
              <a:endParaRPr lang="en-US" sz="1400" dirty="0">
                <a:latin typeface="Consolas" panose="020B0609020204030204" pitchFamily="49" charset="0"/>
              </a:endParaRPr>
            </a:p>
          </p:txBody>
        </p:sp>
      </p:grpSp>
      <p:sp>
        <p:nvSpPr>
          <p:cNvPr id="34" name="Rectangle 33"/>
          <p:cNvSpPr/>
          <p:nvPr/>
        </p:nvSpPr>
        <p:spPr>
          <a:xfrm>
            <a:off x="7569343" y="896475"/>
            <a:ext cx="4419600" cy="1938992"/>
          </a:xfrm>
          <a:prstGeom prst="rect">
            <a:avLst/>
          </a:prstGeom>
          <a:solidFill>
            <a:schemeClr val="bg1">
              <a:lumMod val="95000"/>
            </a:schemeClr>
          </a:solidFill>
          <a:ln>
            <a:solidFill>
              <a:srgbClr val="0070C0"/>
            </a:solidFill>
          </a:ln>
        </p:spPr>
        <p:txBody>
          <a:bodyPr wrap="square">
            <a:spAutoFit/>
          </a:bodyPr>
          <a:lstStyle/>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perhaps more code here (defining foo, etc.)</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myData</a:t>
            </a:r>
            <a:r>
              <a:rPr lang="en-US" sz="1200" dirty="0">
                <a:solidFill>
                  <a:srgbClr val="000000"/>
                </a:solidFill>
                <a:latin typeface="Consolas" panose="020B0609020204030204" pitchFamily="49" charset="0"/>
              </a:rPr>
              <a:t>[1000];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omp_set_num_threads</a:t>
            </a:r>
            <a:r>
              <a:rPr lang="en-US" sz="1200" dirty="0">
                <a:solidFill>
                  <a:srgbClr val="000000"/>
                </a:solidFill>
                <a:latin typeface="Consolas" panose="020B0609020204030204" pitchFamily="49" charset="0"/>
              </a:rPr>
              <a:t>(4);</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parallel</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threadID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omp_get_thread_num</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foo(</a:t>
            </a:r>
            <a:r>
              <a:rPr lang="en-US" sz="1200" dirty="0" err="1">
                <a:solidFill>
                  <a:srgbClr val="000000"/>
                </a:solidFill>
                <a:latin typeface="Consolas" panose="020B0609020204030204" pitchFamily="49" charset="0"/>
              </a:rPr>
              <a:t>threadID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myData</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"all done\n"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//perhaps more code here</a:t>
            </a:r>
            <a:endParaRPr lang="en-US"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92122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Regions, Another Example</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4A7C484-7E24-447E-8CB0-5149A4D34DEF}" type="slidenum">
              <a:rPr lang="en-US" altLang="en-US" sz="1000">
                <a:solidFill>
                  <a:srgbClr val="000000"/>
                </a:solidFill>
                <a:latin typeface="Arial"/>
              </a:rPr>
              <a:pPr fontAlgn="base">
                <a:spcBef>
                  <a:spcPct val="0"/>
                </a:spcBef>
                <a:spcAft>
                  <a:spcPct val="0"/>
                </a:spcAft>
                <a:defRPr/>
              </a:pPr>
              <a:t>18</a:t>
            </a:fld>
            <a:endParaRPr lang="en-US" altLang="en-US" sz="1000">
              <a:solidFill>
                <a:srgbClr val="000000"/>
              </a:solidFill>
              <a:latin typeface="Arial"/>
            </a:endParaRPr>
          </a:p>
        </p:txBody>
      </p:sp>
      <p:sp>
        <p:nvSpPr>
          <p:cNvPr id="5" name="Rectangle 4"/>
          <p:cNvSpPr/>
          <p:nvPr/>
        </p:nvSpPr>
        <p:spPr>
          <a:xfrm>
            <a:off x="5987144" y="1080147"/>
            <a:ext cx="5987143" cy="3477875"/>
          </a:xfrm>
          <a:prstGeom prst="rect">
            <a:avLst/>
          </a:prstGeom>
          <a:solidFill>
            <a:schemeClr val="bg1">
              <a:lumMod val="95000"/>
            </a:schemeClr>
          </a:solidFill>
          <a:ln>
            <a:solidFill>
              <a:srgbClr val="0070C0"/>
            </a:solidFill>
          </a:ln>
        </p:spPr>
        <p:txBody>
          <a:bodyPr wrap="square">
            <a:spAutoFit/>
          </a:bodyPr>
          <a:lstStyle/>
          <a:p>
            <a:endParaRPr lang="en-US" sz="1100" b="1" dirty="0">
              <a:solidFill>
                <a:srgbClr val="000000"/>
              </a:solidFill>
              <a:latin typeface="Consolas" panose="020B0609020204030204" pitchFamily="49" charset="0"/>
            </a:endParaRPr>
          </a:p>
          <a:p>
            <a:r>
              <a:rPr lang="en-US" sz="1100" b="1" dirty="0">
                <a:solidFill>
                  <a:srgbClr val="808080"/>
                </a:solidFill>
                <a:latin typeface="Consolas" panose="020B0609020204030204" pitchFamily="49" charset="0"/>
              </a:rPr>
              <a:t>#include</a:t>
            </a:r>
            <a:r>
              <a:rPr lang="en-US" sz="1100" b="1" dirty="0">
                <a:solidFill>
                  <a:srgbClr val="000000"/>
                </a:solidFill>
                <a:latin typeface="Consolas" panose="020B0609020204030204" pitchFamily="49" charset="0"/>
              </a:rPr>
              <a:t> </a:t>
            </a:r>
            <a:r>
              <a:rPr lang="en-US" sz="1100" b="1" dirty="0">
                <a:solidFill>
                  <a:srgbClr val="A31515"/>
                </a:solidFill>
                <a:latin typeface="Consolas" panose="020B0609020204030204" pitchFamily="49" charset="0"/>
              </a:rPr>
              <a:t>"</a:t>
            </a:r>
            <a:r>
              <a:rPr lang="en-US" sz="1100" b="1" dirty="0" err="1">
                <a:solidFill>
                  <a:srgbClr val="A31515"/>
                </a:solidFill>
                <a:latin typeface="Consolas" panose="020B0609020204030204" pitchFamily="49" charset="0"/>
              </a:rPr>
              <a:t>omp.h</a:t>
            </a:r>
            <a:r>
              <a:rPr lang="en-US" sz="1100" b="1" dirty="0">
                <a:solidFill>
                  <a:srgbClr val="A31515"/>
                </a:solidFill>
                <a:latin typeface="Consolas" panose="020B0609020204030204" pitchFamily="49" charset="0"/>
              </a:rPr>
              <a:t>"</a:t>
            </a:r>
            <a:r>
              <a:rPr lang="en-US" sz="1100" b="1" dirty="0">
                <a:solidFill>
                  <a:srgbClr val="000000"/>
                </a:solidFill>
                <a:latin typeface="Consolas" panose="020B0609020204030204" pitchFamily="49" charset="0"/>
              </a:rPr>
              <a:t>  </a:t>
            </a:r>
          </a:p>
          <a:p>
            <a:r>
              <a:rPr lang="en-US" sz="1100" b="1" dirty="0">
                <a:solidFill>
                  <a:srgbClr val="808080"/>
                </a:solidFill>
                <a:latin typeface="Consolas" panose="020B0609020204030204" pitchFamily="49" charset="0"/>
              </a:rPr>
              <a:t>#include</a:t>
            </a:r>
            <a:r>
              <a:rPr lang="en-US" sz="1100" b="1" dirty="0">
                <a:solidFill>
                  <a:srgbClr val="000000"/>
                </a:solidFill>
                <a:latin typeface="Consolas" panose="020B0609020204030204" pitchFamily="49" charset="0"/>
              </a:rPr>
              <a:t> </a:t>
            </a:r>
            <a:r>
              <a:rPr lang="en-US" sz="1100" b="1" dirty="0">
                <a:solidFill>
                  <a:srgbClr val="A31515"/>
                </a:solidFill>
                <a:latin typeface="Consolas" panose="020B0609020204030204" pitchFamily="49" charset="0"/>
              </a:rPr>
              <a:t>&lt;</a:t>
            </a:r>
            <a:r>
              <a:rPr lang="en-US" sz="1100" b="1" dirty="0" err="1">
                <a:solidFill>
                  <a:srgbClr val="A31515"/>
                </a:solidFill>
                <a:latin typeface="Consolas" panose="020B0609020204030204" pitchFamily="49" charset="0"/>
              </a:rPr>
              <a:t>iostream</a:t>
            </a:r>
            <a:r>
              <a:rPr lang="en-US" sz="1100" b="1" dirty="0">
                <a:solidFill>
                  <a:srgbClr val="A31515"/>
                </a:solidFill>
                <a:latin typeface="Consolas" panose="020B0609020204030204" pitchFamily="49" charset="0"/>
              </a:rPr>
              <a:t>&gt;</a:t>
            </a:r>
            <a:endParaRPr lang="en-US" sz="1100" b="1" dirty="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whatsUpQuestionMark</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myThreadID</a:t>
            </a:r>
            <a:r>
              <a:rPr lang="en-US" sz="1100" b="1" dirty="0">
                <a:solidFill>
                  <a:srgbClr val="000000"/>
                </a:solidFill>
                <a:latin typeface="Consolas" panose="020B0609020204030204" pitchFamily="49" charset="0"/>
              </a:rPr>
              <a:t> = </a:t>
            </a:r>
            <a:r>
              <a:rPr lang="en-US" sz="1100" b="1" dirty="0" err="1">
                <a:solidFill>
                  <a:srgbClr val="000000"/>
                </a:solidFill>
                <a:latin typeface="Consolas" panose="020B0609020204030204" pitchFamily="49" charset="0"/>
              </a:rPr>
              <a:t>omp_get_thread_num</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std</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cout</a:t>
            </a:r>
            <a:r>
              <a:rPr lang="en-US" sz="1100" b="1" dirty="0">
                <a:solidFill>
                  <a:srgbClr val="000000"/>
                </a:solidFill>
                <a:latin typeface="Consolas" panose="020B0609020204030204" pitchFamily="49" charset="0"/>
              </a:rPr>
              <a:t> </a:t>
            </a:r>
            <a:r>
              <a:rPr lang="en-US" sz="1100" b="1" dirty="0">
                <a:solidFill>
                  <a:srgbClr val="008080"/>
                </a:solidFill>
                <a:latin typeface="Consolas" panose="020B0609020204030204" pitchFamily="49" charset="0"/>
              </a:rPr>
              <a:t>&lt;&lt;</a:t>
            </a:r>
            <a:r>
              <a:rPr lang="en-US" sz="1100" b="1" dirty="0">
                <a:solidFill>
                  <a:srgbClr val="000000"/>
                </a:solidFill>
                <a:latin typeface="Consolas" panose="020B0609020204030204" pitchFamily="49" charset="0"/>
              </a:rPr>
              <a:t> </a:t>
            </a:r>
            <a:r>
              <a:rPr lang="en-US" sz="1100" b="1" dirty="0">
                <a:solidFill>
                  <a:srgbClr val="A31515"/>
                </a:solidFill>
                <a:latin typeface="Consolas" panose="020B0609020204030204" pitchFamily="49" charset="0"/>
              </a:rPr>
              <a:t>"What's up?, asks thread "</a:t>
            </a:r>
            <a:r>
              <a:rPr lang="en-US" sz="1100" b="1" dirty="0">
                <a:solidFill>
                  <a:srgbClr val="000000"/>
                </a:solidFill>
                <a:latin typeface="Consolas" panose="020B0609020204030204" pitchFamily="49" charset="0"/>
              </a:rPr>
              <a:t> </a:t>
            </a:r>
            <a:r>
              <a:rPr lang="en-US" sz="1100" b="1" dirty="0">
                <a:solidFill>
                  <a:srgbClr val="008080"/>
                </a:solidFill>
                <a:latin typeface="Consolas" panose="020B0609020204030204" pitchFamily="49" charset="0"/>
              </a:rPr>
              <a:t>&lt;&lt;</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myThreadID</a:t>
            </a:r>
            <a:r>
              <a:rPr lang="en-US" sz="1100" b="1" dirty="0">
                <a:solidFill>
                  <a:srgbClr val="000000"/>
                </a:solidFill>
                <a:latin typeface="Consolas" panose="020B0609020204030204" pitchFamily="49" charset="0"/>
              </a:rPr>
              <a:t> </a:t>
            </a:r>
            <a:r>
              <a:rPr lang="en-US" sz="1100" b="1" dirty="0">
                <a:solidFill>
                  <a:srgbClr val="008080"/>
                </a:solidFill>
                <a:latin typeface="Consolas" panose="020B0609020204030204" pitchFamily="49" charset="0"/>
              </a:rPr>
              <a:t>&lt;&lt;</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std</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endl</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r>
              <a:rPr lang="en-US" sz="1100" b="1" dirty="0" err="1">
                <a:solidFill>
                  <a:srgbClr val="0000FF"/>
                </a:solidFill>
                <a:latin typeface="Consolas" panose="020B0609020204030204" pitchFamily="49" charset="0"/>
              </a:rPr>
              <a:t>int</a:t>
            </a:r>
            <a:r>
              <a:rPr lang="en-US" sz="1100" b="1" dirty="0">
                <a:solidFill>
                  <a:srgbClr val="000000"/>
                </a:solidFill>
                <a:latin typeface="Consolas" panose="020B0609020204030204" pitchFamily="49" charset="0"/>
              </a:rPr>
              <a:t> main()</a:t>
            </a:r>
          </a:p>
          <a:p>
            <a:r>
              <a:rPr lang="en-US" sz="1100" b="1" dirty="0">
                <a:solidFill>
                  <a:srgbClr val="000000"/>
                </a:solidFill>
                <a:latin typeface="Consolas" panose="020B0609020204030204" pitchFamily="49" charset="0"/>
              </a:rPr>
              <a:t>{</a:t>
            </a:r>
          </a:p>
          <a:p>
            <a:r>
              <a:rPr lang="en-US" sz="1100" b="1" dirty="0">
                <a:solidFill>
                  <a:srgbClr val="808080"/>
                </a:solidFill>
                <a:latin typeface="Consolas" panose="020B0609020204030204" pitchFamily="49" charset="0"/>
              </a:rPr>
              <a:t>#pragma</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omp</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parallel </a:t>
            </a:r>
            <a:r>
              <a:rPr lang="en-US" sz="1100" b="1" dirty="0" err="1">
                <a:solidFill>
                  <a:srgbClr val="0000FF"/>
                </a:solidFill>
                <a:latin typeface="Consolas" panose="020B0609020204030204" pitchFamily="49" charset="0"/>
              </a:rPr>
              <a:t>num_threads</a:t>
            </a:r>
            <a:r>
              <a:rPr lang="en-US" sz="1100" b="1" dirty="0">
                <a:solidFill>
                  <a:srgbClr val="0000FF"/>
                </a:solidFill>
                <a:latin typeface="Consolas" panose="020B0609020204030204" pitchFamily="49" charset="0"/>
              </a:rPr>
              <a:t>(4)</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whatsUpQuestionMark</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std</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cout</a:t>
            </a:r>
            <a:r>
              <a:rPr lang="en-US" sz="1100" b="1" dirty="0">
                <a:solidFill>
                  <a:srgbClr val="008080"/>
                </a:solidFill>
                <a:latin typeface="Consolas" panose="020B0609020204030204" pitchFamily="49" charset="0"/>
              </a:rPr>
              <a:t>&lt;&lt;</a:t>
            </a:r>
            <a:r>
              <a:rPr lang="en-US" sz="1100" b="1" dirty="0">
                <a:solidFill>
                  <a:srgbClr val="000000"/>
                </a:solidFill>
                <a:latin typeface="Consolas" panose="020B0609020204030204" pitchFamily="49" charset="0"/>
              </a:rPr>
              <a:t> </a:t>
            </a:r>
            <a:r>
              <a:rPr lang="en-US" sz="1100" b="1" dirty="0">
                <a:solidFill>
                  <a:srgbClr val="A31515"/>
                </a:solidFill>
                <a:latin typeface="Consolas" panose="020B0609020204030204" pitchFamily="49" charset="0"/>
              </a:rPr>
              <a:t>"all done...\n"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return</a:t>
            </a:r>
            <a:r>
              <a:rPr lang="en-US" sz="1100" b="1" dirty="0">
                <a:solidFill>
                  <a:srgbClr val="000000"/>
                </a:solidFill>
                <a:latin typeface="Consolas" panose="020B0609020204030204" pitchFamily="49" charset="0"/>
              </a:rPr>
              <a:t> 0;</a:t>
            </a:r>
          </a:p>
          <a:p>
            <a:r>
              <a:rPr lang="en-US" sz="1100" b="1" dirty="0">
                <a:solidFill>
                  <a:srgbClr val="000000"/>
                </a:solidFill>
                <a:latin typeface="Consolas" panose="020B0609020204030204" pitchFamily="49" charset="0"/>
              </a:rPr>
              <a:t>}</a:t>
            </a:r>
          </a:p>
        </p:txBody>
      </p:sp>
      <p:sp>
        <p:nvSpPr>
          <p:cNvPr id="6" name="Text Placeholder 9"/>
          <p:cNvSpPr txBox="1">
            <a:spLocks/>
          </p:cNvSpPr>
          <p:nvPr/>
        </p:nvSpPr>
        <p:spPr bwMode="auto">
          <a:xfrm>
            <a:off x="255814" y="1676400"/>
            <a:ext cx="5513613"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4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0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18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16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endParaRPr lang="en-US" sz="1800" kern="0" dirty="0"/>
          </a:p>
          <a:p>
            <a:endParaRPr lang="en-US" sz="1800" kern="0" dirty="0"/>
          </a:p>
          <a:p>
            <a:r>
              <a:rPr lang="en-US" sz="1800" kern="0" dirty="0"/>
              <a:t>What do you get when you execute this code?</a:t>
            </a:r>
          </a:p>
          <a:p>
            <a:endParaRPr lang="en-US" sz="1800" kern="0" dirty="0"/>
          </a:p>
          <a:p>
            <a:endParaRPr lang="en-US" sz="1800" kern="0" dirty="0"/>
          </a:p>
          <a:p>
            <a:r>
              <a:rPr lang="en-US" sz="1800" kern="0" dirty="0"/>
              <a:t>The code in the parallel region is like a GPU kernel (a “structured block”), which gets called by the number of parallel threads you work with </a:t>
            </a:r>
          </a:p>
        </p:txBody>
      </p:sp>
      <p:pic>
        <p:nvPicPr>
          <p:cNvPr id="7" name="Picture 6"/>
          <p:cNvPicPr>
            <a:picLocks noChangeAspect="1"/>
          </p:cNvPicPr>
          <p:nvPr/>
        </p:nvPicPr>
        <p:blipFill>
          <a:blip r:embed="rId2"/>
          <a:stretch>
            <a:fillRect/>
          </a:stretch>
        </p:blipFill>
        <p:spPr>
          <a:xfrm>
            <a:off x="6662056" y="4826693"/>
            <a:ext cx="4857750" cy="1695450"/>
          </a:xfrm>
          <a:prstGeom prst="rect">
            <a:avLst/>
          </a:prstGeom>
        </p:spPr>
      </p:pic>
    </p:spTree>
    <p:extLst>
      <p:ext uri="{BB962C8B-B14F-4D97-AF65-F5344CB8AC3E}">
        <p14:creationId xmlns:p14="http://schemas.microsoft.com/office/powerpoint/2010/main" val="319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Consolas" panose="020B0609020204030204" pitchFamily="49" charset="0"/>
              </a:rPr>
              <a:t>whatsUpQuestionmark</a:t>
            </a:r>
            <a:r>
              <a:rPr lang="en-US" dirty="0"/>
              <a:t> Example: What Happens Under the Hood</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4A7C484-7E24-447E-8CB0-5149A4D34DEF}" type="slidenum">
              <a:rPr lang="en-US" altLang="en-US" sz="1000">
                <a:solidFill>
                  <a:srgbClr val="000000"/>
                </a:solidFill>
                <a:latin typeface="Arial"/>
              </a:rPr>
              <a:pPr fontAlgn="base">
                <a:spcBef>
                  <a:spcPct val="0"/>
                </a:spcBef>
                <a:spcAft>
                  <a:spcPct val="0"/>
                </a:spcAft>
                <a:defRPr/>
              </a:pPr>
              <a:t>19</a:t>
            </a:fld>
            <a:endParaRPr lang="en-US" altLang="en-US" sz="1000">
              <a:solidFill>
                <a:srgbClr val="000000"/>
              </a:solidFill>
              <a:latin typeface="Arial"/>
            </a:endParaRPr>
          </a:p>
        </p:txBody>
      </p:sp>
      <p:sp>
        <p:nvSpPr>
          <p:cNvPr id="3" name="Content Placeholder 2"/>
          <p:cNvSpPr>
            <a:spLocks noGrp="1"/>
          </p:cNvSpPr>
          <p:nvPr>
            <p:ph idx="4294967295"/>
          </p:nvPr>
        </p:nvSpPr>
        <p:spPr>
          <a:xfrm>
            <a:off x="397327" y="2508859"/>
            <a:ext cx="3886200" cy="3767138"/>
          </a:xfrm>
        </p:spPr>
        <p:txBody>
          <a:bodyPr/>
          <a:lstStyle/>
          <a:p>
            <a:endParaRPr lang="en-US" sz="1400" dirty="0"/>
          </a:p>
          <a:p>
            <a:r>
              <a:rPr lang="en-US" sz="1400" dirty="0"/>
              <a:t>The OMP compiler generates code logically (qualitatively) analogous to that on the right of this slide, given an OMP pragma such as the one above</a:t>
            </a:r>
          </a:p>
          <a:p>
            <a:endParaRPr lang="en-US" sz="1400" dirty="0"/>
          </a:p>
          <a:p>
            <a:r>
              <a:rPr lang="en-US" sz="1400" dirty="0"/>
              <a:t>The OMP runtime uses a thread pool so full cost of thread creation and retiring is not incurred with each parallel region</a:t>
            </a:r>
          </a:p>
          <a:p>
            <a:endParaRPr lang="en-US" sz="1400" dirty="0"/>
          </a:p>
          <a:p>
            <a:r>
              <a:rPr lang="en-US" sz="1400" dirty="0"/>
              <a:t>Only </a:t>
            </a:r>
            <a:r>
              <a:rPr lang="en-US" sz="1400" i="1" dirty="0"/>
              <a:t>three</a:t>
            </a:r>
            <a:r>
              <a:rPr lang="en-US" sz="1400" dirty="0"/>
              <a:t> threads are created because one parallel-section invocation associated with master thread</a:t>
            </a:r>
          </a:p>
          <a:p>
            <a:endParaRPr lang="en-US" sz="1400" dirty="0"/>
          </a:p>
        </p:txBody>
      </p:sp>
      <p:sp>
        <p:nvSpPr>
          <p:cNvPr id="5" name="Rectangle 4"/>
          <p:cNvSpPr/>
          <p:nvPr/>
        </p:nvSpPr>
        <p:spPr>
          <a:xfrm>
            <a:off x="1600201" y="6540817"/>
            <a:ext cx="2053767" cy="230832"/>
          </a:xfrm>
          <a:prstGeom prst="rect">
            <a:avLst/>
          </a:prstGeom>
        </p:spPr>
        <p:txBody>
          <a:bodyPr wrap="none">
            <a:spAutoFit/>
          </a:bodyPr>
          <a:lstStyle/>
          <a:p>
            <a:r>
              <a:rPr lang="en-US" sz="900" dirty="0">
                <a:latin typeface="+mj-lt"/>
              </a:rPr>
              <a:t>[ Mattson, </a:t>
            </a:r>
            <a:r>
              <a:rPr lang="en-US" sz="900" dirty="0" err="1">
                <a:latin typeface="+mj-lt"/>
              </a:rPr>
              <a:t>Breshears</a:t>
            </a:r>
            <a:r>
              <a:rPr lang="en-US" sz="900" dirty="0">
                <a:latin typeface="+mj-lt"/>
              </a:rPr>
              <a:t>, </a:t>
            </a:r>
            <a:r>
              <a:rPr lang="en-US" sz="900" dirty="0" err="1">
                <a:latin typeface="+mj-lt"/>
              </a:rPr>
              <a:t>Koniges</a:t>
            </a:r>
            <a:r>
              <a:rPr lang="en-US" sz="900" dirty="0">
                <a:latin typeface="+mj-lt"/>
              </a:rPr>
              <a:t>, Kemp ]→</a:t>
            </a:r>
          </a:p>
        </p:txBody>
      </p:sp>
      <p:sp>
        <p:nvSpPr>
          <p:cNvPr id="6" name="Rectangle 5"/>
          <p:cNvSpPr/>
          <p:nvPr/>
        </p:nvSpPr>
        <p:spPr>
          <a:xfrm>
            <a:off x="607679" y="1289932"/>
            <a:ext cx="3926221" cy="954107"/>
          </a:xfrm>
          <a:prstGeom prst="rect">
            <a:avLst/>
          </a:prstGeom>
          <a:solidFill>
            <a:schemeClr val="bg1">
              <a:lumMod val="95000"/>
            </a:schemeClr>
          </a:solidFill>
          <a:ln>
            <a:solidFill>
              <a:srgbClr val="0070C0"/>
            </a:solidFill>
          </a:ln>
        </p:spPr>
        <p:txBody>
          <a:bodyPr wrap="square">
            <a:spAutoFit/>
          </a:bodyPr>
          <a:lstStyle/>
          <a:p>
            <a:pPr lvl="0"/>
            <a:r>
              <a:rPr lang="en-US" sz="1400" dirty="0">
                <a:solidFill>
                  <a:srgbClr val="808080"/>
                </a:solidFill>
                <a:latin typeface="Consolas" panose="020B0609020204030204" pitchFamily="49" charset="0"/>
              </a:rPr>
              <a:t>#pragma</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omp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parallel </a:t>
            </a:r>
            <a:r>
              <a:rPr lang="en-US" sz="1400" dirty="0" err="1">
                <a:solidFill>
                  <a:srgbClr val="0000FF"/>
                </a:solidFill>
                <a:latin typeface="Consolas" panose="020B0609020204030204" pitchFamily="49" charset="0"/>
              </a:rPr>
              <a:t>num_threads</a:t>
            </a:r>
            <a:r>
              <a:rPr lang="en-US" sz="1400" dirty="0">
                <a:solidFill>
                  <a:srgbClr val="0000FF"/>
                </a:solidFill>
                <a:latin typeface="Consolas" panose="020B0609020204030204" pitchFamily="49" charset="0"/>
              </a:rPr>
              <a:t>(4)</a:t>
            </a:r>
            <a:endParaRPr lang="en-US" sz="1400" dirty="0">
              <a:solidFill>
                <a:srgbClr val="000000"/>
              </a:solidFill>
              <a:latin typeface="Consolas" panose="020B0609020204030204" pitchFamily="49" charset="0"/>
            </a:endParaRPr>
          </a:p>
          <a:p>
            <a:pPr lvl="0"/>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whatsUpQuestionMark</a:t>
            </a:r>
            <a:r>
              <a:rPr lang="en-US" sz="1400" dirty="0">
                <a:solidFill>
                  <a:srgbClr val="000000"/>
                </a:solidFill>
                <a:latin typeface="Consolas" panose="020B0609020204030204" pitchFamily="49" charset="0"/>
              </a:rPr>
              <a:t>();</a:t>
            </a:r>
          </a:p>
          <a:p>
            <a:pPr lvl="0"/>
            <a:r>
              <a:rPr lang="en-US" sz="1400" dirty="0">
                <a:solidFill>
                  <a:srgbClr val="000000"/>
                </a:solidFill>
                <a:latin typeface="Consolas" panose="020B0609020204030204" pitchFamily="49" charset="0"/>
              </a:rPr>
              <a:t>    }</a:t>
            </a:r>
          </a:p>
        </p:txBody>
      </p:sp>
      <p:sp>
        <p:nvSpPr>
          <p:cNvPr id="7" name="Rectangle 6"/>
          <p:cNvSpPr/>
          <p:nvPr/>
        </p:nvSpPr>
        <p:spPr>
          <a:xfrm>
            <a:off x="4865911" y="2040643"/>
            <a:ext cx="7176419" cy="3108543"/>
          </a:xfrm>
          <a:prstGeom prst="rect">
            <a:avLst/>
          </a:prstGeom>
          <a:solidFill>
            <a:schemeClr val="bg1">
              <a:lumMod val="95000"/>
            </a:schemeClr>
          </a:solidFill>
          <a:ln>
            <a:solidFill>
              <a:srgbClr val="0070C0"/>
            </a:solidFill>
          </a:ln>
        </p:spPr>
        <p:txBody>
          <a:bodyPr wrap="square">
            <a:spAutoFit/>
          </a:bodyPr>
          <a:lstStyle/>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thunk</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wrapper, useful when having a function w/ arguments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whatsUpQuestionMark</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pthread_t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tid</a:t>
            </a:r>
            <a:r>
              <a:rPr lang="en-US" sz="1400" dirty="0">
                <a:solidFill>
                  <a:srgbClr val="000000"/>
                </a:solidFill>
                <a:latin typeface="Consolas" panose="020B0609020204030204" pitchFamily="49" charset="0"/>
              </a:rPr>
              <a:t>[4];</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1;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&lt; 4;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//note that </a:t>
            </a:r>
            <a:r>
              <a:rPr lang="en-US" sz="1400" dirty="0" err="1">
                <a:solidFill>
                  <a:srgbClr val="008000"/>
                </a:solidFill>
                <a:latin typeface="Consolas" panose="020B0609020204030204" pitchFamily="49" charset="0"/>
              </a:rPr>
              <a:t>i</a:t>
            </a:r>
            <a:r>
              <a:rPr lang="en-US" sz="1400" dirty="0">
                <a:solidFill>
                  <a:srgbClr val="008000"/>
                </a:solidFill>
                <a:latin typeface="Consolas" panose="020B0609020204030204" pitchFamily="49" charset="0"/>
              </a:rPr>
              <a:t> starts at 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pthread_create</a:t>
            </a:r>
            <a:r>
              <a:rPr lang="en-US" sz="1400" dirty="0">
                <a:solidFill>
                  <a:srgbClr val="000000"/>
                </a:solidFill>
                <a:latin typeface="Consolas" panose="020B0609020204030204" pitchFamily="49" charset="0"/>
              </a:rPr>
              <a:t>(&amp;</a:t>
            </a:r>
            <a:r>
              <a:rPr lang="en-US" sz="1400" dirty="0" err="1">
                <a:solidFill>
                  <a:srgbClr val="000000"/>
                </a:solidFill>
                <a:latin typeface="Consolas" panose="020B0609020204030204" pitchFamily="49" charset="0"/>
              </a:rPr>
              <a:t>tid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0, </a:t>
            </a:r>
            <a:r>
              <a:rPr lang="en-US" sz="1400" dirty="0" err="1">
                <a:solidFill>
                  <a:srgbClr val="000000"/>
                </a:solidFill>
                <a:latin typeface="Consolas" panose="020B0609020204030204" pitchFamily="49" charset="0"/>
              </a:rPr>
              <a:t>thunk</a:t>
            </a:r>
            <a:r>
              <a:rPr lang="en-US" sz="1400" dirty="0">
                <a:solidFill>
                  <a:srgbClr val="000000"/>
                </a:solidFill>
                <a:latin typeface="Consolas" panose="020B0609020204030204" pitchFamily="49" charset="0"/>
              </a:rPr>
              <a:t>, 0); </a:t>
            </a:r>
            <a:r>
              <a:rPr lang="en-US" sz="1400" dirty="0">
                <a:solidFill>
                  <a:srgbClr val="008000"/>
                </a:solidFill>
                <a:latin typeface="Consolas" panose="020B0609020204030204" pitchFamily="49" charset="0"/>
              </a:rPr>
              <a:t>//create 3 threads</a:t>
            </a:r>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thunk</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this is the call done by master thread</a:t>
            </a:r>
            <a:endParaRPr lang="en-US" sz="1400" dirty="0">
              <a:solidFill>
                <a:srgbClr val="000000"/>
              </a:solidFill>
              <a:latin typeface="Consolas" panose="020B0609020204030204" pitchFamily="49" charset="0"/>
            </a:endParaRPr>
          </a:p>
          <a:p>
            <a:endParaRPr lang="en-US" sz="1400" dirty="0">
              <a:solidFill>
                <a:srgbClr val="0000FF"/>
              </a:solidFill>
              <a:latin typeface="Consolas" panose="020B0609020204030204" pitchFamily="49" charset="0"/>
            </a:endParaRPr>
          </a:p>
          <a:p>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1;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&lt; 4;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//three threads folded; see Remarks below</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pthread_join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tid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p:txBody>
      </p:sp>
      <p:sp>
        <p:nvSpPr>
          <p:cNvPr id="8" name="Content Placeholder 2"/>
          <p:cNvSpPr txBox="1">
            <a:spLocks/>
          </p:cNvSpPr>
          <p:nvPr/>
        </p:nvSpPr>
        <p:spPr bwMode="auto">
          <a:xfrm>
            <a:off x="4948920" y="5470654"/>
            <a:ext cx="7010400" cy="10334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4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0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18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16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kern="0" dirty="0"/>
              <a:t>Remarks</a:t>
            </a:r>
          </a:p>
          <a:p>
            <a:pPr lvl="1"/>
            <a:r>
              <a:rPr lang="en-US" sz="1200" kern="0" dirty="0"/>
              <a:t>Thread creation happens perhaps before, don’t need to create threads over and over again</a:t>
            </a:r>
          </a:p>
          <a:p>
            <a:pPr lvl="1"/>
            <a:r>
              <a:rPr lang="en-US" sz="1200" kern="0" dirty="0"/>
              <a:t>The threads might not be joined, they’re folded back into a pool to avoid overhead when used in the next parallel region</a:t>
            </a:r>
          </a:p>
        </p:txBody>
      </p:sp>
    </p:spTree>
    <p:extLst>
      <p:ext uri="{BB962C8B-B14F-4D97-AF65-F5344CB8AC3E}">
        <p14:creationId xmlns:p14="http://schemas.microsoft.com/office/powerpoint/2010/main" val="3020869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Quote of the </a:t>
            </a:r>
            <a:r>
              <a:rPr lang="en-US" dirty="0" smtClean="0"/>
              <a:t>day</a:t>
            </a:r>
            <a:br>
              <a:rPr lang="en-US" dirty="0" smtClean="0"/>
            </a:br>
            <a:r>
              <a:rPr lang="en-US" sz="1400" dirty="0" smtClean="0"/>
              <a:t>[on the day when the stock market dropped 1884 points on opening and triggered a trading halt]</a:t>
            </a:r>
            <a:endParaRPr lang="en-US" sz="1400" dirty="0"/>
          </a:p>
        </p:txBody>
      </p:sp>
      <p:sp>
        <p:nvSpPr>
          <p:cNvPr id="3" name="Content Placeholder 2"/>
          <p:cNvSpPr>
            <a:spLocks noGrp="1"/>
          </p:cNvSpPr>
          <p:nvPr>
            <p:ph idx="1"/>
          </p:nvPr>
        </p:nvSpPr>
        <p:spPr>
          <a:xfrm>
            <a:off x="687351" y="3381947"/>
            <a:ext cx="10817298" cy="681134"/>
          </a:xfrm>
        </p:spPr>
        <p:txBody>
          <a:bodyPr>
            <a:normAutofit fontScale="70000" lnSpcReduction="20000"/>
          </a:bodyPr>
          <a:lstStyle/>
          <a:p>
            <a:pPr marL="0" indent="0" algn="r">
              <a:buNone/>
            </a:pPr>
            <a:r>
              <a:rPr lang="en-US" dirty="0"/>
              <a:t>“I lost our life savings in the stock market. Now let's move on to the real issue: Lisa's hogging of the maple syrup</a:t>
            </a:r>
            <a:r>
              <a:rPr lang="en-US" dirty="0" smtClean="0"/>
              <a:t>.”</a:t>
            </a:r>
            <a:endParaRPr lang="en-US" dirty="0"/>
          </a:p>
          <a:p>
            <a:pPr marL="0" indent="0" algn="r">
              <a:buNone/>
            </a:pPr>
            <a:r>
              <a:rPr lang="en-US" sz="1300" dirty="0" smtClean="0"/>
              <a:t> -- Homer </a:t>
            </a:r>
            <a:r>
              <a:rPr lang="en-US" sz="1300" dirty="0"/>
              <a:t>Simpson, Safety Inspector[1989 -].</a:t>
            </a:r>
          </a:p>
          <a:p>
            <a:pPr marL="0" indent="0" algn="r">
              <a:buNone/>
            </a:pPr>
            <a:endParaRPr lang="en-US" sz="1300" dirty="0"/>
          </a:p>
          <a:p>
            <a:pPr algn="r"/>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2</a:t>
            </a:fld>
            <a:endParaRPr lang="en-US"/>
          </a:p>
        </p:txBody>
      </p:sp>
    </p:spTree>
    <p:extLst>
      <p:ext uri="{BB962C8B-B14F-4D97-AF65-F5344CB8AC3E}">
        <p14:creationId xmlns:p14="http://schemas.microsoft.com/office/powerpoint/2010/main" val="2997579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an </a:t>
            </a:r>
            <a:r>
              <a:rPr lang="en-US" dirty="0" err="1"/>
              <a:t>OpenMP</a:t>
            </a:r>
            <a:r>
              <a:rPr lang="en-US" dirty="0"/>
              <a:t> Application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20</a:t>
            </a:fld>
            <a:endParaRPr lang="en-US" altLang="en-US"/>
          </a:p>
        </p:txBody>
      </p:sp>
      <p:sp>
        <p:nvSpPr>
          <p:cNvPr id="3" name="Content Placeholder 2"/>
          <p:cNvSpPr>
            <a:spLocks noGrp="1"/>
          </p:cNvSpPr>
          <p:nvPr>
            <p:ph idx="4294967295"/>
          </p:nvPr>
        </p:nvSpPr>
        <p:spPr>
          <a:xfrm>
            <a:off x="0" y="873125"/>
            <a:ext cx="8458200" cy="1331913"/>
          </a:xfrm>
        </p:spPr>
        <p:txBody>
          <a:bodyPr/>
          <a:lstStyle/>
          <a:p>
            <a:r>
              <a:rPr lang="en-US" sz="2000" dirty="0"/>
              <a:t>What to pay attention to in example below:</a:t>
            </a:r>
          </a:p>
          <a:p>
            <a:pPr lvl="1"/>
            <a:r>
              <a:rPr lang="en-US" sz="1400" dirty="0">
                <a:solidFill>
                  <a:srgbClr val="0070C0"/>
                </a:solidFill>
                <a:latin typeface="Consolas" panose="020B0609020204030204" pitchFamily="49" charset="0"/>
              </a:rPr>
              <a:t>double </a:t>
            </a:r>
            <a:r>
              <a:rPr lang="en-US" sz="1400" dirty="0" err="1">
                <a:solidFill>
                  <a:srgbClr val="0070C0"/>
                </a:solidFill>
                <a:latin typeface="Consolas" panose="020B0609020204030204" pitchFamily="49" charset="0"/>
              </a:rPr>
              <a:t>omp_get_wtime</a:t>
            </a:r>
            <a:r>
              <a:rPr lang="en-US" sz="1400" dirty="0">
                <a:solidFill>
                  <a:srgbClr val="0070C0"/>
                </a:solidFill>
                <a:latin typeface="Consolas" panose="020B0609020204030204" pitchFamily="49" charset="0"/>
              </a:rPr>
              <a:t>()</a:t>
            </a:r>
            <a:r>
              <a:rPr lang="en-US" sz="1400" dirty="0"/>
              <a:t> – returns a value in </a:t>
            </a:r>
            <a:r>
              <a:rPr lang="en-US" sz="1400" i="1" dirty="0"/>
              <a:t>seconds</a:t>
            </a:r>
            <a:r>
              <a:rPr lang="en-US" sz="1400" dirty="0"/>
              <a:t> of the time elapsed from some arbitrary, but consistent point in the past guaranteed not to change during execution of program</a:t>
            </a:r>
          </a:p>
          <a:p>
            <a:pPr lvl="1"/>
            <a:r>
              <a:rPr lang="en-US" sz="1400" dirty="0">
                <a:solidFill>
                  <a:srgbClr val="0070C0"/>
                </a:solidFill>
                <a:latin typeface="Consolas" panose="020B0609020204030204" pitchFamily="49" charset="0"/>
              </a:rPr>
              <a:t>double </a:t>
            </a:r>
            <a:r>
              <a:rPr lang="en-US" sz="1400" dirty="0" err="1">
                <a:solidFill>
                  <a:srgbClr val="0070C0"/>
                </a:solidFill>
                <a:latin typeface="Consolas" panose="020B0609020204030204" pitchFamily="49" charset="0"/>
              </a:rPr>
              <a:t>omp_get_wtick</a:t>
            </a:r>
            <a:r>
              <a:rPr lang="en-US" sz="1400" dirty="0">
                <a:solidFill>
                  <a:srgbClr val="0070C0"/>
                </a:solidFill>
                <a:latin typeface="Consolas" panose="020B0609020204030204" pitchFamily="49" charset="0"/>
              </a:rPr>
              <a:t>()</a:t>
            </a:r>
            <a:r>
              <a:rPr lang="en-US" sz="1400" dirty="0"/>
              <a:t> – returns the number of seconds between clock ticks</a:t>
            </a:r>
          </a:p>
          <a:p>
            <a:pPr lvl="2"/>
            <a:r>
              <a:rPr lang="en-US" sz="1200" dirty="0"/>
              <a:t>Dictates the resolution that you can be expecting out of a timing call</a:t>
            </a:r>
          </a:p>
        </p:txBody>
      </p:sp>
      <p:pic>
        <p:nvPicPr>
          <p:cNvPr id="5" name="Picture 4"/>
          <p:cNvPicPr>
            <a:picLocks noChangeAspect="1"/>
          </p:cNvPicPr>
          <p:nvPr/>
        </p:nvPicPr>
        <p:blipFill>
          <a:blip r:embed="rId2"/>
          <a:stretch>
            <a:fillRect/>
          </a:stretch>
        </p:blipFill>
        <p:spPr>
          <a:xfrm>
            <a:off x="8303967" y="2055682"/>
            <a:ext cx="2857500" cy="1493044"/>
          </a:xfrm>
          <a:prstGeom prst="rect">
            <a:avLst/>
          </a:prstGeom>
        </p:spPr>
      </p:pic>
      <p:pic>
        <p:nvPicPr>
          <p:cNvPr id="8" name="Picture 7"/>
          <p:cNvPicPr>
            <a:picLocks noChangeAspect="1"/>
          </p:cNvPicPr>
          <p:nvPr/>
        </p:nvPicPr>
        <p:blipFill>
          <a:blip r:embed="rId3"/>
          <a:stretch>
            <a:fillRect/>
          </a:stretch>
        </p:blipFill>
        <p:spPr>
          <a:xfrm>
            <a:off x="8412154" y="5190957"/>
            <a:ext cx="2528888" cy="1485900"/>
          </a:xfrm>
          <a:prstGeom prst="rect">
            <a:avLst/>
          </a:prstGeom>
        </p:spPr>
      </p:pic>
      <p:pic>
        <p:nvPicPr>
          <p:cNvPr id="9" name="Picture 8"/>
          <p:cNvPicPr>
            <a:picLocks noChangeAspect="1"/>
          </p:cNvPicPr>
          <p:nvPr/>
        </p:nvPicPr>
        <p:blipFill>
          <a:blip r:embed="rId4"/>
          <a:stretch>
            <a:fillRect/>
          </a:stretch>
        </p:blipFill>
        <p:spPr>
          <a:xfrm>
            <a:off x="8216561" y="3613130"/>
            <a:ext cx="2800350" cy="1493044"/>
          </a:xfrm>
          <a:prstGeom prst="rect">
            <a:avLst/>
          </a:prstGeom>
        </p:spPr>
      </p:pic>
      <p:sp>
        <p:nvSpPr>
          <p:cNvPr id="10" name="Rectangle 9"/>
          <p:cNvSpPr/>
          <p:nvPr/>
        </p:nvSpPr>
        <p:spPr>
          <a:xfrm>
            <a:off x="408709" y="2246513"/>
            <a:ext cx="5263597" cy="4524315"/>
          </a:xfrm>
          <a:prstGeom prst="rect">
            <a:avLst/>
          </a:prstGeom>
          <a:solidFill>
            <a:schemeClr val="bg1">
              <a:lumMod val="95000"/>
            </a:schemeClr>
          </a:solidFill>
        </p:spPr>
        <p:txBody>
          <a:bodyPr wrap="square">
            <a:spAutoFit/>
          </a:bodyPr>
          <a:lstStyle/>
          <a:p>
            <a:r>
              <a:rPr lang="en-US" sz="1200" b="1" dirty="0">
                <a:solidFill>
                  <a:srgbClr val="808080"/>
                </a:solidFill>
                <a:latin typeface="Consolas" panose="020B0609020204030204" pitchFamily="49" charset="0"/>
              </a:rPr>
              <a:t>#include</a:t>
            </a:r>
            <a:r>
              <a:rPr lang="en-US" sz="1200" b="1" dirty="0">
                <a:solidFill>
                  <a:srgbClr val="000000"/>
                </a:solidFill>
                <a:latin typeface="Consolas" panose="020B0609020204030204" pitchFamily="49" charset="0"/>
              </a:rPr>
              <a:t> </a:t>
            </a:r>
            <a:r>
              <a:rPr lang="en-US" sz="1200" b="1" dirty="0">
                <a:solidFill>
                  <a:srgbClr val="A31515"/>
                </a:solidFill>
                <a:latin typeface="Consolas" panose="020B0609020204030204" pitchFamily="49" charset="0"/>
              </a:rPr>
              <a:t>"</a:t>
            </a:r>
            <a:r>
              <a:rPr lang="en-US" sz="1200" b="1" dirty="0" err="1">
                <a:solidFill>
                  <a:srgbClr val="A31515"/>
                </a:solidFill>
                <a:latin typeface="Consolas" panose="020B0609020204030204" pitchFamily="49" charset="0"/>
              </a:rPr>
              <a:t>omp.h</a:t>
            </a:r>
            <a:r>
              <a:rPr lang="en-US" sz="1200" b="1" dirty="0">
                <a:solidFill>
                  <a:srgbClr val="A31515"/>
                </a:solidFill>
                <a:latin typeface="Consolas" panose="020B0609020204030204" pitchFamily="49" charset="0"/>
              </a:rPr>
              <a:t>"</a:t>
            </a:r>
            <a:r>
              <a:rPr lang="en-US" sz="1200" b="1" dirty="0">
                <a:solidFill>
                  <a:srgbClr val="000000"/>
                </a:solidFill>
                <a:latin typeface="Consolas" panose="020B0609020204030204" pitchFamily="49" charset="0"/>
              </a:rPr>
              <a:t>  </a:t>
            </a:r>
          </a:p>
          <a:p>
            <a:r>
              <a:rPr lang="en-US" sz="1200" b="1" dirty="0">
                <a:solidFill>
                  <a:srgbClr val="808080"/>
                </a:solidFill>
                <a:latin typeface="Consolas" panose="020B0609020204030204" pitchFamily="49" charset="0"/>
              </a:rPr>
              <a:t>#include</a:t>
            </a:r>
            <a:r>
              <a:rPr lang="en-US" sz="1200" b="1" dirty="0">
                <a:solidFill>
                  <a:srgbClr val="000000"/>
                </a:solidFill>
                <a:latin typeface="Consolas" panose="020B0609020204030204" pitchFamily="49" charset="0"/>
              </a:rPr>
              <a:t> </a:t>
            </a:r>
            <a:r>
              <a:rPr lang="en-US" sz="1200" b="1" dirty="0">
                <a:solidFill>
                  <a:srgbClr val="A31515"/>
                </a:solidFill>
                <a:latin typeface="Consolas" panose="020B0609020204030204" pitchFamily="49" charset="0"/>
              </a:rPr>
              <a:t>&lt;</a:t>
            </a:r>
            <a:r>
              <a:rPr lang="en-US" sz="1200" b="1" dirty="0" err="1">
                <a:solidFill>
                  <a:srgbClr val="A31515"/>
                </a:solidFill>
                <a:latin typeface="Consolas" panose="020B0609020204030204" pitchFamily="49" charset="0"/>
              </a:rPr>
              <a:t>stdlib.h</a:t>
            </a:r>
            <a:r>
              <a:rPr lang="en-US" sz="1200" b="1" dirty="0">
                <a:solidFill>
                  <a:srgbClr val="A31515"/>
                </a:solidFill>
                <a:latin typeface="Consolas" panose="020B0609020204030204" pitchFamily="49" charset="0"/>
              </a:rPr>
              <a:t>&gt;</a:t>
            </a:r>
            <a:endParaRPr lang="en-US" sz="1200" b="1" dirty="0">
              <a:solidFill>
                <a:srgbClr val="000000"/>
              </a:solidFill>
              <a:latin typeface="Consolas" panose="020B0609020204030204" pitchFamily="49" charset="0"/>
            </a:endParaRPr>
          </a:p>
          <a:p>
            <a:r>
              <a:rPr lang="en-US" sz="1200" b="1" dirty="0">
                <a:solidFill>
                  <a:srgbClr val="808080"/>
                </a:solidFill>
                <a:latin typeface="Consolas" panose="020B0609020204030204" pitchFamily="49" charset="0"/>
              </a:rPr>
              <a:t>#include</a:t>
            </a:r>
            <a:r>
              <a:rPr lang="en-US" sz="1200" b="1" dirty="0">
                <a:solidFill>
                  <a:srgbClr val="000000"/>
                </a:solidFill>
                <a:latin typeface="Consolas" panose="020B0609020204030204" pitchFamily="49" charset="0"/>
              </a:rPr>
              <a:t> </a:t>
            </a:r>
            <a:r>
              <a:rPr lang="en-US" sz="1200" b="1" dirty="0">
                <a:solidFill>
                  <a:srgbClr val="A31515"/>
                </a:solidFill>
                <a:latin typeface="Consolas" panose="020B0609020204030204" pitchFamily="49" charset="0"/>
              </a:rPr>
              <a:t>&lt;</a:t>
            </a:r>
            <a:r>
              <a:rPr lang="en-US" sz="1200" b="1" dirty="0" err="1">
                <a:solidFill>
                  <a:srgbClr val="A31515"/>
                </a:solidFill>
                <a:latin typeface="Consolas" panose="020B0609020204030204" pitchFamily="49" charset="0"/>
              </a:rPr>
              <a:t>stdio.h</a:t>
            </a:r>
            <a:r>
              <a:rPr lang="en-US" sz="1200" b="1" dirty="0">
                <a:solidFill>
                  <a:srgbClr val="A31515"/>
                </a:solidFill>
                <a:latin typeface="Consolas" panose="020B0609020204030204" pitchFamily="49" charset="0"/>
              </a:rPr>
              <a:t>&gt;</a:t>
            </a:r>
            <a:r>
              <a:rPr lang="en-US" sz="1200" b="1" dirty="0">
                <a:solidFill>
                  <a:srgbClr val="000000"/>
                </a:solidFill>
                <a:latin typeface="Consolas" panose="020B0609020204030204" pitchFamily="49" charset="0"/>
              </a:rPr>
              <a:t>  </a:t>
            </a:r>
          </a:p>
          <a:p>
            <a:r>
              <a:rPr lang="en-US" sz="1200" b="1" dirty="0">
                <a:solidFill>
                  <a:srgbClr val="808080"/>
                </a:solidFill>
                <a:latin typeface="Consolas" panose="020B0609020204030204" pitchFamily="49" charset="0"/>
              </a:rPr>
              <a:t>#include </a:t>
            </a:r>
            <a:r>
              <a:rPr lang="en-US" sz="1200" b="1" dirty="0">
                <a:solidFill>
                  <a:srgbClr val="A31515"/>
                </a:solidFill>
                <a:latin typeface="Consolas" panose="020B0609020204030204" pitchFamily="49" charset="0"/>
              </a:rPr>
              <a:t>&lt;</a:t>
            </a:r>
            <a:r>
              <a:rPr lang="en-US" sz="1200" b="1" dirty="0" err="1">
                <a:solidFill>
                  <a:srgbClr val="A31515"/>
                </a:solidFill>
                <a:latin typeface="Consolas" panose="020B0609020204030204" pitchFamily="49" charset="0"/>
              </a:rPr>
              <a:t>math.h</a:t>
            </a:r>
            <a:r>
              <a:rPr lang="en-US" sz="1200" b="1" dirty="0">
                <a:solidFill>
                  <a:srgbClr val="A31515"/>
                </a:solidFill>
                <a:latin typeface="Consolas" panose="020B0609020204030204" pitchFamily="49" charset="0"/>
              </a:rPr>
              <a:t>&gt;</a:t>
            </a:r>
            <a:endParaRPr lang="en-US" sz="1200" b="1" dirty="0">
              <a:solidFill>
                <a:srgbClr val="000000"/>
              </a:solidFill>
              <a:latin typeface="Consolas" panose="020B0609020204030204" pitchFamily="49" charset="0"/>
            </a:endParaRPr>
          </a:p>
          <a:p>
            <a:endParaRPr lang="en-US" sz="1200" b="1" dirty="0">
              <a:solidFill>
                <a:srgbClr val="000000"/>
              </a:solidFill>
              <a:latin typeface="Consolas" panose="020B0609020204030204" pitchFamily="49" charset="0"/>
            </a:endParaRPr>
          </a:p>
          <a:p>
            <a:r>
              <a:rPr lang="en-US" sz="1200" b="1" dirty="0" err="1">
                <a:solidFill>
                  <a:srgbClr val="0000FF"/>
                </a:solidFill>
                <a:latin typeface="Consolas" panose="020B0609020204030204" pitchFamily="49" charset="0"/>
              </a:rPr>
              <a:t>int</a:t>
            </a:r>
            <a:r>
              <a:rPr lang="en-US" sz="1200" b="1" dirty="0">
                <a:solidFill>
                  <a:srgbClr val="000000"/>
                </a:solidFill>
                <a:latin typeface="Consolas" panose="020B0609020204030204" pitchFamily="49" charset="0"/>
              </a:rPr>
              <a:t> main() {</a:t>
            </a:r>
          </a:p>
          <a:p>
            <a:r>
              <a:rPr lang="en-US" sz="1200" b="1" dirty="0">
                <a:solidFill>
                  <a:srgbClr val="000000"/>
                </a:solidFill>
                <a:latin typeface="Consolas" panose="020B0609020204030204" pitchFamily="49" charset="0"/>
              </a:rPr>
              <a:t>    </a:t>
            </a:r>
            <a:r>
              <a:rPr lang="en-US" sz="1200" b="1" dirty="0" err="1">
                <a:solidFill>
                  <a:srgbClr val="0000FF"/>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0000FF"/>
                </a:solidFill>
                <a:latin typeface="Consolas" panose="020B0609020204030204" pitchFamily="49" charset="0"/>
              </a:rPr>
              <a:t>const</a:t>
            </a:r>
            <a:r>
              <a:rPr lang="en-US" sz="1200" b="1" dirty="0">
                <a:solidFill>
                  <a:srgbClr val="000000"/>
                </a:solidFill>
                <a:latin typeface="Consolas" panose="020B0609020204030204" pitchFamily="49" charset="0"/>
              </a:rPr>
              <a:t> N = 100000;</a:t>
            </a:r>
          </a:p>
          <a:p>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double</a:t>
            </a:r>
            <a:r>
              <a:rPr lang="en-US" sz="1200" b="1" dirty="0">
                <a:solidFill>
                  <a:srgbClr val="000000"/>
                </a:solidFill>
                <a:latin typeface="Consolas" panose="020B0609020204030204" pitchFamily="49" charset="0"/>
              </a:rPr>
              <a:t> dummy[N];</a:t>
            </a:r>
          </a:p>
          <a:p>
            <a:endParaRPr lang="en-US" sz="1200" b="1" dirty="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double</a:t>
            </a:r>
            <a:r>
              <a:rPr lang="en-US" sz="1200" b="1" dirty="0">
                <a:solidFill>
                  <a:srgbClr val="000000"/>
                </a:solidFill>
                <a:latin typeface="Consolas" panose="020B0609020204030204" pitchFamily="49" charset="0"/>
              </a:rPr>
              <a:t> start = </a:t>
            </a:r>
            <a:r>
              <a:rPr lang="en-US" sz="1200" b="1" dirty="0" err="1">
                <a:solidFill>
                  <a:srgbClr val="000000"/>
                </a:solidFill>
                <a:latin typeface="Consolas" panose="020B0609020204030204" pitchFamily="49" charset="0"/>
              </a:rPr>
              <a:t>omp_get_wtime</a:t>
            </a:r>
            <a:r>
              <a:rPr lang="en-US" sz="1200" b="1" dirty="0">
                <a:solidFill>
                  <a:srgbClr val="000000"/>
                </a:solidFill>
                <a:latin typeface="Consolas" panose="020B0609020204030204" pitchFamily="49" charset="0"/>
              </a:rPr>
              <a:t>();</a:t>
            </a:r>
          </a:p>
          <a:p>
            <a:r>
              <a:rPr lang="nn-NO" sz="1200" b="1" dirty="0">
                <a:solidFill>
                  <a:srgbClr val="000000"/>
                </a:solidFill>
                <a:latin typeface="Consolas" panose="020B0609020204030204" pitchFamily="49" charset="0"/>
              </a:rPr>
              <a:t>    </a:t>
            </a:r>
            <a:r>
              <a:rPr lang="nn-NO" sz="1200" b="1" dirty="0">
                <a:solidFill>
                  <a:srgbClr val="0000FF"/>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0000FF"/>
                </a:solidFill>
                <a:latin typeface="Consolas" panose="020B0609020204030204" pitchFamily="49" charset="0"/>
              </a:rPr>
              <a:t>int</a:t>
            </a:r>
            <a:r>
              <a:rPr lang="nn-NO" sz="1200" b="1" dirty="0">
                <a:solidFill>
                  <a:srgbClr val="000000"/>
                </a:solidFill>
                <a:latin typeface="Consolas" panose="020B0609020204030204" pitchFamily="49" charset="0"/>
              </a:rPr>
              <a:t> i = 0; i &lt; N; i++) </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        </a:t>
            </a:r>
            <a:r>
              <a:rPr lang="en-US" sz="1200" b="1" dirty="0" err="1">
                <a:solidFill>
                  <a:srgbClr val="0000FF"/>
                </a:solidFill>
                <a:latin typeface="Consolas" panose="020B0609020204030204" pitchFamily="49" charset="0"/>
              </a:rPr>
              <a:t>int</a:t>
            </a:r>
            <a:r>
              <a:rPr lang="en-US" sz="1200" b="1" dirty="0">
                <a:solidFill>
                  <a:srgbClr val="000000"/>
                </a:solidFill>
                <a:latin typeface="Consolas" panose="020B0609020204030204" pitchFamily="49" charset="0"/>
              </a:rPr>
              <a:t> temp = rand();</a:t>
            </a:r>
          </a:p>
          <a:p>
            <a:r>
              <a:rPr lang="pl-PL" sz="1200" b="1" dirty="0">
                <a:solidFill>
                  <a:srgbClr val="000000"/>
                </a:solidFill>
                <a:latin typeface="Consolas" panose="020B0609020204030204" pitchFamily="49" charset="0"/>
              </a:rPr>
              <a:t>        dummy[i] = 2.*temp / (pow(temp*temp, 1.5) + 0.2);</a:t>
            </a:r>
          </a:p>
          <a:p>
            <a:r>
              <a:rPr lang="en-US" sz="1200" b="1" dirty="0">
                <a:solidFill>
                  <a:srgbClr val="000000"/>
                </a:solidFill>
                <a:latin typeface="Consolas" panose="020B0609020204030204" pitchFamily="49" charset="0"/>
              </a:rPr>
              <a:t>    }        </a:t>
            </a:r>
          </a:p>
          <a:p>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double</a:t>
            </a:r>
            <a:r>
              <a:rPr lang="en-US" sz="1200" b="1" dirty="0">
                <a:solidFill>
                  <a:srgbClr val="000000"/>
                </a:solidFill>
                <a:latin typeface="Consolas" panose="020B0609020204030204" pitchFamily="49" charset="0"/>
              </a:rPr>
              <a:t> end = </a:t>
            </a:r>
            <a:r>
              <a:rPr lang="en-US" sz="1200" b="1" dirty="0" err="1">
                <a:solidFill>
                  <a:srgbClr val="000000"/>
                </a:solidFill>
                <a:latin typeface="Consolas" panose="020B0609020204030204" pitchFamily="49" charset="0"/>
              </a:rPr>
              <a:t>omp_get_wtime</a:t>
            </a:r>
            <a:r>
              <a:rPr lang="en-US" sz="1200" b="1" dirty="0">
                <a:solidFill>
                  <a:srgbClr val="000000"/>
                </a:solidFill>
                <a:latin typeface="Consolas" panose="020B0609020204030204" pitchFamily="49" charset="0"/>
              </a:rPr>
              <a:t>();</a:t>
            </a:r>
          </a:p>
          <a:p>
            <a:endParaRPr lang="en-US" sz="1200" b="1" dirty="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printf_s</a:t>
            </a:r>
            <a:r>
              <a:rPr lang="en-US" sz="1200" b="1" dirty="0">
                <a:solidFill>
                  <a:srgbClr val="000000"/>
                </a:solidFill>
                <a:latin typeface="Consolas" panose="020B0609020204030204" pitchFamily="49" charset="0"/>
              </a:rPr>
              <a:t>(</a:t>
            </a:r>
            <a:r>
              <a:rPr lang="en-US" sz="1200" b="1" dirty="0">
                <a:solidFill>
                  <a:srgbClr val="A31515"/>
                </a:solidFill>
                <a:latin typeface="Consolas" panose="020B0609020204030204" pitchFamily="49" charset="0"/>
              </a:rPr>
              <a:t>"start = %.16g\n"</a:t>
            </a:r>
            <a:r>
              <a:rPr lang="en-US" sz="1200" b="1" dirty="0">
                <a:solidFill>
                  <a:srgbClr val="000000"/>
                </a:solidFill>
                <a:latin typeface="Consolas" panose="020B0609020204030204" pitchFamily="49" charset="0"/>
              </a:rPr>
              <a:t>, start);</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printf_s</a:t>
            </a:r>
            <a:r>
              <a:rPr lang="en-US" sz="1200" b="1" dirty="0">
                <a:solidFill>
                  <a:srgbClr val="000000"/>
                </a:solidFill>
                <a:latin typeface="Consolas" panose="020B0609020204030204" pitchFamily="49" charset="0"/>
              </a:rPr>
              <a:t>(</a:t>
            </a:r>
            <a:r>
              <a:rPr lang="en-US" sz="1200" b="1" dirty="0">
                <a:solidFill>
                  <a:srgbClr val="A31515"/>
                </a:solidFill>
                <a:latin typeface="Consolas" panose="020B0609020204030204" pitchFamily="49" charset="0"/>
              </a:rPr>
              <a:t>"end   = %.16g\n"</a:t>
            </a:r>
            <a:r>
              <a:rPr lang="en-US" sz="1200" b="1" dirty="0">
                <a:solidFill>
                  <a:srgbClr val="000000"/>
                </a:solidFill>
                <a:latin typeface="Consolas" panose="020B0609020204030204" pitchFamily="49" charset="0"/>
              </a:rPr>
              <a:t>, end);</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printf_s</a:t>
            </a:r>
            <a:r>
              <a:rPr lang="en-US" sz="1200" b="1" dirty="0">
                <a:solidFill>
                  <a:srgbClr val="000000"/>
                </a:solidFill>
                <a:latin typeface="Consolas" panose="020B0609020204030204" pitchFamily="49" charset="0"/>
              </a:rPr>
              <a:t>(</a:t>
            </a:r>
            <a:r>
              <a:rPr lang="en-US" sz="1200" b="1" dirty="0">
                <a:solidFill>
                  <a:srgbClr val="A31515"/>
                </a:solidFill>
                <a:latin typeface="Consolas" panose="020B0609020204030204" pitchFamily="49" charset="0"/>
              </a:rPr>
              <a:t>"diff  = %.16g\n"</a:t>
            </a:r>
            <a:r>
              <a:rPr lang="en-US" sz="1200" b="1" dirty="0">
                <a:solidFill>
                  <a:srgbClr val="000000"/>
                </a:solidFill>
                <a:latin typeface="Consolas" panose="020B0609020204030204" pitchFamily="49" charset="0"/>
              </a:rPr>
              <a:t>, end - start);</a:t>
            </a:r>
          </a:p>
          <a:p>
            <a:endParaRPr lang="en-US" sz="1200" b="1" dirty="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double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wtick</a:t>
            </a:r>
            <a:r>
              <a:rPr lang="en-US" sz="1200" b="1"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omp_get_wtick</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printf_s</a:t>
            </a:r>
            <a:r>
              <a:rPr lang="en-US" sz="1200" b="1" dirty="0">
                <a:solidFill>
                  <a:srgbClr val="000000"/>
                </a:solidFill>
                <a:latin typeface="Consolas" panose="020B0609020204030204" pitchFamily="49" charset="0"/>
              </a:rPr>
              <a:t>(</a:t>
            </a:r>
            <a:r>
              <a:rPr lang="en-US" sz="1200" b="1" dirty="0">
                <a:solidFill>
                  <a:srgbClr val="A31515"/>
                </a:solidFill>
                <a:latin typeface="Consolas" panose="020B0609020204030204" pitchFamily="49" charset="0"/>
              </a:rPr>
              <a:t>"</a:t>
            </a:r>
            <a:r>
              <a:rPr lang="en-US" sz="1200" b="1" dirty="0" err="1">
                <a:solidFill>
                  <a:srgbClr val="A31515"/>
                </a:solidFill>
                <a:latin typeface="Consolas" panose="020B0609020204030204" pitchFamily="49" charset="0"/>
              </a:rPr>
              <a:t>wtick</a:t>
            </a:r>
            <a:r>
              <a:rPr lang="en-US" sz="1200" b="1" dirty="0">
                <a:solidFill>
                  <a:srgbClr val="A31515"/>
                </a:solidFill>
                <a:latin typeface="Consolas" panose="020B0609020204030204" pitchFamily="49" charset="0"/>
              </a:rPr>
              <a:t>   = %.16g\n"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wtick</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printf_s</a:t>
            </a:r>
            <a:r>
              <a:rPr lang="en-US" sz="1200" b="1" dirty="0">
                <a:solidFill>
                  <a:srgbClr val="000000"/>
                </a:solidFill>
                <a:latin typeface="Consolas" panose="020B0609020204030204" pitchFamily="49" charset="0"/>
              </a:rPr>
              <a:t>(</a:t>
            </a:r>
            <a:r>
              <a:rPr lang="en-US" sz="1200" b="1" dirty="0">
                <a:solidFill>
                  <a:srgbClr val="A31515"/>
                </a:solidFill>
                <a:latin typeface="Consolas" panose="020B0609020204030204" pitchFamily="49" charset="0"/>
              </a:rPr>
              <a:t>"1/</a:t>
            </a:r>
            <a:r>
              <a:rPr lang="en-US" sz="1200" b="1" dirty="0" err="1">
                <a:solidFill>
                  <a:srgbClr val="A31515"/>
                </a:solidFill>
                <a:latin typeface="Consolas" panose="020B0609020204030204" pitchFamily="49" charset="0"/>
              </a:rPr>
              <a:t>wtick</a:t>
            </a:r>
            <a:r>
              <a:rPr lang="en-US" sz="1200" b="1" dirty="0">
                <a:solidFill>
                  <a:srgbClr val="A31515"/>
                </a:solidFill>
                <a:latin typeface="Consolas" panose="020B0609020204030204" pitchFamily="49" charset="0"/>
              </a:rPr>
              <a:t> = %.16g\n"</a:t>
            </a:r>
            <a:r>
              <a:rPr lang="en-US" sz="1200" b="1" dirty="0">
                <a:solidFill>
                  <a:srgbClr val="000000"/>
                </a:solidFill>
                <a:latin typeface="Consolas" panose="020B0609020204030204" pitchFamily="49" charset="0"/>
              </a:rPr>
              <a:t>, 1.0 / </a:t>
            </a:r>
            <a:r>
              <a:rPr lang="en-US" sz="1200" b="1" dirty="0" err="1">
                <a:solidFill>
                  <a:srgbClr val="000000"/>
                </a:solidFill>
                <a:latin typeface="Consolas" panose="020B0609020204030204" pitchFamily="49" charset="0"/>
              </a:rPr>
              <a:t>wtick</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a:t>
            </a:r>
            <a:endParaRPr lang="en-US" sz="3200" b="1" dirty="0"/>
          </a:p>
        </p:txBody>
      </p:sp>
    </p:spTree>
    <p:extLst>
      <p:ext uri="{BB962C8B-B14F-4D97-AF65-F5344CB8AC3E}">
        <p14:creationId xmlns:p14="http://schemas.microsoft.com/office/powerpoint/2010/main" val="2103514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a:t>[new topic]</a:t>
            </a:r>
            <a:r>
              <a:rPr lang="en-US" dirty="0"/>
              <a:t> Nested Parallelism in OpenMP</a:t>
            </a:r>
            <a:endParaRPr lang="en-US" sz="1600" dirty="0"/>
          </a:p>
        </p:txBody>
      </p:sp>
      <p:sp>
        <p:nvSpPr>
          <p:cNvPr id="4" name="Content Placeholder 3"/>
          <p:cNvSpPr>
            <a:spLocks noGrp="1"/>
          </p:cNvSpPr>
          <p:nvPr>
            <p:ph idx="1"/>
          </p:nvPr>
        </p:nvSpPr>
        <p:spPr/>
        <p:txBody>
          <a:bodyPr>
            <a:normAutofit/>
          </a:bodyPr>
          <a:lstStyle/>
          <a:p>
            <a:endParaRPr lang="en-US" sz="2800" dirty="0"/>
          </a:p>
          <a:p>
            <a:r>
              <a:rPr lang="en-US" sz="2800" dirty="0"/>
              <a:t>Backdrop:</a:t>
            </a:r>
          </a:p>
          <a:p>
            <a:pPr lvl="1"/>
            <a:r>
              <a:rPr lang="en-US" dirty="0"/>
              <a:t>You have a block of code that is executed in parallel</a:t>
            </a:r>
          </a:p>
          <a:p>
            <a:pPr lvl="1"/>
            <a:r>
              <a:rPr lang="en-US" dirty="0"/>
              <a:t>Inside that block, there is a “for” loop that is executed in parallel</a:t>
            </a:r>
          </a:p>
          <a:p>
            <a:endParaRPr lang="en-US" sz="2800" dirty="0"/>
          </a:p>
          <a:p>
            <a:endParaRPr lang="en-US" sz="2800" dirty="0"/>
          </a:p>
          <a:p>
            <a:r>
              <a:rPr lang="en-US" sz="2800" dirty="0"/>
              <a:t>Questions:</a:t>
            </a:r>
          </a:p>
          <a:p>
            <a:pPr lvl="1"/>
            <a:r>
              <a:rPr lang="en-US" dirty="0"/>
              <a:t>What happens in this case?</a:t>
            </a:r>
          </a:p>
          <a:p>
            <a:pPr lvl="1"/>
            <a:r>
              <a:rPr lang="en-US" dirty="0"/>
              <a:t>How can you control what happens?</a:t>
            </a:r>
          </a:p>
          <a:p>
            <a:pPr lvl="1"/>
            <a:r>
              <a:rPr lang="en-US" dirty="0"/>
              <a:t>Is what happens desirable or undesirable?</a:t>
            </a:r>
          </a:p>
          <a:p>
            <a:endParaRPr lang="en-US" sz="2800" dirty="0"/>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21</a:t>
            </a:fld>
            <a:endParaRPr lang="en-US" altLang="en-US"/>
          </a:p>
        </p:txBody>
      </p:sp>
    </p:spTree>
    <p:extLst>
      <p:ext uri="{BB962C8B-B14F-4D97-AF65-F5344CB8AC3E}">
        <p14:creationId xmlns:p14="http://schemas.microsoft.com/office/powerpoint/2010/main" val="3429610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Nested Parallelism: </a:t>
            </a:r>
            <a:r>
              <a:rPr lang="en-US" dirty="0" smtClean="0"/>
              <a:t>A closer look</a:t>
            </a:r>
            <a:endParaRPr lang="en-US" dirty="0"/>
          </a:p>
        </p:txBody>
      </p:sp>
      <p:cxnSp>
        <p:nvCxnSpPr>
          <p:cNvPr id="55" name="Straight Arrow Connector 54"/>
          <p:cNvCxnSpPr/>
          <p:nvPr/>
        </p:nvCxnSpPr>
        <p:spPr>
          <a:xfrm>
            <a:off x="8805124" y="3842239"/>
            <a:ext cx="691993" cy="0"/>
          </a:xfrm>
          <a:prstGeom prst="straightConnector1">
            <a:avLst/>
          </a:prstGeom>
          <a:noFill/>
          <a:ln w="28575" cap="flat" cmpd="sng" algn="ctr">
            <a:solidFill>
              <a:srgbClr val="92D050"/>
            </a:solidFill>
            <a:prstDash val="sysDot"/>
            <a:tailEnd type="triangle"/>
          </a:ln>
          <a:effectLst/>
        </p:spPr>
      </p:cxnSp>
      <p:cxnSp>
        <p:nvCxnSpPr>
          <p:cNvPr id="56" name="Straight Arrow Connector 55"/>
          <p:cNvCxnSpPr/>
          <p:nvPr/>
        </p:nvCxnSpPr>
        <p:spPr>
          <a:xfrm>
            <a:off x="3659533" y="3842239"/>
            <a:ext cx="533400" cy="0"/>
          </a:xfrm>
          <a:prstGeom prst="straightConnector1">
            <a:avLst/>
          </a:prstGeom>
          <a:noFill/>
          <a:ln w="28575" cap="flat" cmpd="sng" algn="ctr">
            <a:solidFill>
              <a:srgbClr val="92D050"/>
            </a:solidFill>
            <a:prstDash val="solid"/>
            <a:tailEnd type="triangle"/>
          </a:ln>
          <a:effectLst/>
        </p:spPr>
      </p:cxnSp>
      <p:cxnSp>
        <p:nvCxnSpPr>
          <p:cNvPr id="57" name="Straight Arrow Connector 56"/>
          <p:cNvCxnSpPr/>
          <p:nvPr/>
        </p:nvCxnSpPr>
        <p:spPr>
          <a:xfrm>
            <a:off x="4501599" y="3238500"/>
            <a:ext cx="914400" cy="0"/>
          </a:xfrm>
          <a:prstGeom prst="straightConnector1">
            <a:avLst/>
          </a:prstGeom>
          <a:noFill/>
          <a:ln w="28575" cap="flat" cmpd="sng" algn="ctr">
            <a:solidFill>
              <a:srgbClr val="92D050"/>
            </a:solidFill>
            <a:prstDash val="solid"/>
            <a:tailEnd type="triangle"/>
          </a:ln>
          <a:effectLst/>
        </p:spPr>
      </p:cxnSp>
      <p:cxnSp>
        <p:nvCxnSpPr>
          <p:cNvPr id="58" name="Straight Arrow Connector 57"/>
          <p:cNvCxnSpPr/>
          <p:nvPr/>
        </p:nvCxnSpPr>
        <p:spPr>
          <a:xfrm>
            <a:off x="4501599" y="3454400"/>
            <a:ext cx="914400" cy="0"/>
          </a:xfrm>
          <a:prstGeom prst="straightConnector1">
            <a:avLst/>
          </a:prstGeom>
          <a:noFill/>
          <a:ln w="28575" cap="flat" cmpd="sng" algn="ctr">
            <a:solidFill>
              <a:srgbClr val="FFC000"/>
            </a:solidFill>
            <a:prstDash val="solid"/>
            <a:tailEnd type="triangle"/>
          </a:ln>
          <a:effectLst/>
        </p:spPr>
      </p:cxnSp>
      <p:cxnSp>
        <p:nvCxnSpPr>
          <p:cNvPr id="59" name="Straight Arrow Connector 58"/>
          <p:cNvCxnSpPr/>
          <p:nvPr/>
        </p:nvCxnSpPr>
        <p:spPr>
          <a:xfrm>
            <a:off x="4501599" y="3670300"/>
            <a:ext cx="914400" cy="0"/>
          </a:xfrm>
          <a:prstGeom prst="straightConnector1">
            <a:avLst/>
          </a:prstGeom>
          <a:noFill/>
          <a:ln w="28575" cap="flat" cmpd="sng" algn="ctr">
            <a:solidFill>
              <a:srgbClr val="FFC000"/>
            </a:solidFill>
            <a:prstDash val="solid"/>
            <a:tailEnd type="triangle"/>
          </a:ln>
          <a:effectLst/>
        </p:spPr>
      </p:cxnSp>
      <p:cxnSp>
        <p:nvCxnSpPr>
          <p:cNvPr id="60" name="Straight Arrow Connector 59"/>
          <p:cNvCxnSpPr/>
          <p:nvPr/>
        </p:nvCxnSpPr>
        <p:spPr>
          <a:xfrm>
            <a:off x="4501599" y="3886200"/>
            <a:ext cx="914400" cy="0"/>
          </a:xfrm>
          <a:prstGeom prst="straightConnector1">
            <a:avLst/>
          </a:prstGeom>
          <a:noFill/>
          <a:ln w="28575" cap="flat" cmpd="sng" algn="ctr">
            <a:solidFill>
              <a:srgbClr val="FFC000"/>
            </a:solidFill>
            <a:prstDash val="solid"/>
            <a:tailEnd type="triangle"/>
          </a:ln>
          <a:effectLst/>
        </p:spPr>
      </p:cxnSp>
      <p:cxnSp>
        <p:nvCxnSpPr>
          <p:cNvPr id="61" name="Straight Arrow Connector 60"/>
          <p:cNvCxnSpPr/>
          <p:nvPr/>
        </p:nvCxnSpPr>
        <p:spPr>
          <a:xfrm>
            <a:off x="4501599" y="4102100"/>
            <a:ext cx="914400" cy="0"/>
          </a:xfrm>
          <a:prstGeom prst="straightConnector1">
            <a:avLst/>
          </a:prstGeom>
          <a:noFill/>
          <a:ln w="28575" cap="flat" cmpd="sng" algn="ctr">
            <a:solidFill>
              <a:srgbClr val="FFC000"/>
            </a:solidFill>
            <a:prstDash val="solid"/>
            <a:tailEnd type="triangle"/>
          </a:ln>
          <a:effectLst/>
        </p:spPr>
      </p:cxnSp>
      <p:cxnSp>
        <p:nvCxnSpPr>
          <p:cNvPr id="62" name="Straight Arrow Connector 61"/>
          <p:cNvCxnSpPr/>
          <p:nvPr/>
        </p:nvCxnSpPr>
        <p:spPr>
          <a:xfrm>
            <a:off x="4501599" y="4318000"/>
            <a:ext cx="914400" cy="0"/>
          </a:xfrm>
          <a:prstGeom prst="straightConnector1">
            <a:avLst/>
          </a:prstGeom>
          <a:noFill/>
          <a:ln w="28575" cap="flat" cmpd="sng" algn="ctr">
            <a:solidFill>
              <a:srgbClr val="FFC000"/>
            </a:solidFill>
            <a:prstDash val="solid"/>
            <a:tailEnd type="triangle"/>
          </a:ln>
          <a:effectLst/>
        </p:spPr>
      </p:cxnSp>
      <p:cxnSp>
        <p:nvCxnSpPr>
          <p:cNvPr id="63" name="Straight Arrow Connector 62"/>
          <p:cNvCxnSpPr/>
          <p:nvPr/>
        </p:nvCxnSpPr>
        <p:spPr>
          <a:xfrm>
            <a:off x="4501599" y="4533900"/>
            <a:ext cx="914400" cy="0"/>
          </a:xfrm>
          <a:prstGeom prst="straightConnector1">
            <a:avLst/>
          </a:prstGeom>
          <a:noFill/>
          <a:ln w="28575" cap="flat" cmpd="sng" algn="ctr">
            <a:solidFill>
              <a:srgbClr val="FFC000"/>
            </a:solidFill>
            <a:prstDash val="solid"/>
            <a:tailEnd type="triangle"/>
          </a:ln>
          <a:effectLst/>
        </p:spPr>
      </p:cxnSp>
      <p:cxnSp>
        <p:nvCxnSpPr>
          <p:cNvPr id="64" name="Straight Arrow Connector 63"/>
          <p:cNvCxnSpPr/>
          <p:nvPr/>
        </p:nvCxnSpPr>
        <p:spPr>
          <a:xfrm>
            <a:off x="2823265" y="2886807"/>
            <a:ext cx="529140" cy="0"/>
          </a:xfrm>
          <a:prstGeom prst="straightConnector1">
            <a:avLst/>
          </a:prstGeom>
          <a:noFill/>
          <a:ln w="28575" cap="flat" cmpd="sng" algn="ctr">
            <a:solidFill>
              <a:srgbClr val="92D050"/>
            </a:solidFill>
            <a:prstDash val="solid"/>
            <a:tailEnd type="triangle"/>
          </a:ln>
          <a:effectLst/>
        </p:spPr>
      </p:cxnSp>
      <p:cxnSp>
        <p:nvCxnSpPr>
          <p:cNvPr id="65" name="Straight Arrow Connector 64"/>
          <p:cNvCxnSpPr/>
          <p:nvPr/>
        </p:nvCxnSpPr>
        <p:spPr>
          <a:xfrm>
            <a:off x="2823265" y="3103684"/>
            <a:ext cx="529140" cy="0"/>
          </a:xfrm>
          <a:prstGeom prst="straightConnector1">
            <a:avLst/>
          </a:prstGeom>
          <a:noFill/>
          <a:ln w="28575" cap="flat" cmpd="sng" algn="ctr">
            <a:solidFill>
              <a:srgbClr val="FFC000"/>
            </a:solidFill>
            <a:prstDash val="solid"/>
            <a:tailEnd type="triangle"/>
          </a:ln>
          <a:effectLst/>
        </p:spPr>
      </p:cxnSp>
      <p:cxnSp>
        <p:nvCxnSpPr>
          <p:cNvPr id="66" name="Straight Arrow Connector 65"/>
          <p:cNvCxnSpPr/>
          <p:nvPr/>
        </p:nvCxnSpPr>
        <p:spPr>
          <a:xfrm>
            <a:off x="2823265" y="3320561"/>
            <a:ext cx="529140" cy="0"/>
          </a:xfrm>
          <a:prstGeom prst="straightConnector1">
            <a:avLst/>
          </a:prstGeom>
          <a:noFill/>
          <a:ln w="28575" cap="flat" cmpd="sng" algn="ctr">
            <a:solidFill>
              <a:srgbClr val="FFC000"/>
            </a:solidFill>
            <a:prstDash val="solid"/>
            <a:tailEnd type="triangle"/>
          </a:ln>
          <a:effectLst/>
        </p:spPr>
      </p:cxnSp>
      <p:cxnSp>
        <p:nvCxnSpPr>
          <p:cNvPr id="67" name="Straight Arrow Connector 66"/>
          <p:cNvCxnSpPr/>
          <p:nvPr/>
        </p:nvCxnSpPr>
        <p:spPr>
          <a:xfrm>
            <a:off x="2823265" y="3537438"/>
            <a:ext cx="529140" cy="0"/>
          </a:xfrm>
          <a:prstGeom prst="straightConnector1">
            <a:avLst/>
          </a:prstGeom>
          <a:noFill/>
          <a:ln w="28575" cap="flat" cmpd="sng" algn="ctr">
            <a:solidFill>
              <a:srgbClr val="FFC000"/>
            </a:solidFill>
            <a:prstDash val="solid"/>
            <a:tailEnd type="triangle"/>
          </a:ln>
          <a:effectLst/>
        </p:spPr>
      </p:cxnSp>
      <p:cxnSp>
        <p:nvCxnSpPr>
          <p:cNvPr id="68" name="Straight Arrow Connector 67"/>
          <p:cNvCxnSpPr/>
          <p:nvPr/>
        </p:nvCxnSpPr>
        <p:spPr>
          <a:xfrm>
            <a:off x="2823265" y="3754315"/>
            <a:ext cx="529140" cy="0"/>
          </a:xfrm>
          <a:prstGeom prst="straightConnector1">
            <a:avLst/>
          </a:prstGeom>
          <a:noFill/>
          <a:ln w="28575" cap="flat" cmpd="sng" algn="ctr">
            <a:solidFill>
              <a:srgbClr val="FFC000"/>
            </a:solidFill>
            <a:prstDash val="solid"/>
            <a:tailEnd type="triangle"/>
          </a:ln>
          <a:effectLst/>
        </p:spPr>
      </p:cxnSp>
      <p:cxnSp>
        <p:nvCxnSpPr>
          <p:cNvPr id="69" name="Straight Arrow Connector 68"/>
          <p:cNvCxnSpPr/>
          <p:nvPr/>
        </p:nvCxnSpPr>
        <p:spPr>
          <a:xfrm>
            <a:off x="2823265" y="3971192"/>
            <a:ext cx="529140" cy="0"/>
          </a:xfrm>
          <a:prstGeom prst="straightConnector1">
            <a:avLst/>
          </a:prstGeom>
          <a:noFill/>
          <a:ln w="28575" cap="flat" cmpd="sng" algn="ctr">
            <a:solidFill>
              <a:srgbClr val="FFC000"/>
            </a:solidFill>
            <a:prstDash val="solid"/>
            <a:tailEnd type="triangle"/>
          </a:ln>
          <a:effectLst/>
        </p:spPr>
      </p:cxnSp>
      <p:cxnSp>
        <p:nvCxnSpPr>
          <p:cNvPr id="70" name="Straight Arrow Connector 69"/>
          <p:cNvCxnSpPr/>
          <p:nvPr/>
        </p:nvCxnSpPr>
        <p:spPr>
          <a:xfrm>
            <a:off x="2823265" y="4188069"/>
            <a:ext cx="529140" cy="0"/>
          </a:xfrm>
          <a:prstGeom prst="straightConnector1">
            <a:avLst/>
          </a:prstGeom>
          <a:noFill/>
          <a:ln w="28575" cap="flat" cmpd="sng" algn="ctr">
            <a:solidFill>
              <a:srgbClr val="FFC000"/>
            </a:solidFill>
            <a:prstDash val="solid"/>
            <a:tailEnd type="triangle"/>
          </a:ln>
          <a:effectLst/>
        </p:spPr>
      </p:cxnSp>
      <p:cxnSp>
        <p:nvCxnSpPr>
          <p:cNvPr id="71" name="Straight Arrow Connector 70"/>
          <p:cNvCxnSpPr/>
          <p:nvPr/>
        </p:nvCxnSpPr>
        <p:spPr>
          <a:xfrm>
            <a:off x="2823265" y="4404946"/>
            <a:ext cx="529140" cy="0"/>
          </a:xfrm>
          <a:prstGeom prst="straightConnector1">
            <a:avLst/>
          </a:prstGeom>
          <a:noFill/>
          <a:ln w="28575" cap="flat" cmpd="sng" algn="ctr">
            <a:solidFill>
              <a:srgbClr val="FFC000"/>
            </a:solidFill>
            <a:prstDash val="solid"/>
            <a:tailEnd type="triangle"/>
          </a:ln>
          <a:effectLst/>
        </p:spPr>
      </p:cxnSp>
      <p:cxnSp>
        <p:nvCxnSpPr>
          <p:cNvPr id="72" name="Straight Arrow Connector 71"/>
          <p:cNvCxnSpPr/>
          <p:nvPr/>
        </p:nvCxnSpPr>
        <p:spPr>
          <a:xfrm>
            <a:off x="2823265" y="4621823"/>
            <a:ext cx="529140" cy="0"/>
          </a:xfrm>
          <a:prstGeom prst="straightConnector1">
            <a:avLst/>
          </a:prstGeom>
          <a:noFill/>
          <a:ln w="28575" cap="flat" cmpd="sng" algn="ctr">
            <a:solidFill>
              <a:srgbClr val="FFC000"/>
            </a:solidFill>
            <a:prstDash val="solid"/>
            <a:tailEnd type="triangle"/>
          </a:ln>
          <a:effectLst/>
        </p:spPr>
      </p:cxnSp>
      <p:cxnSp>
        <p:nvCxnSpPr>
          <p:cNvPr id="73" name="Straight Arrow Connector 72"/>
          <p:cNvCxnSpPr/>
          <p:nvPr/>
        </p:nvCxnSpPr>
        <p:spPr>
          <a:xfrm>
            <a:off x="2823265" y="4838700"/>
            <a:ext cx="529140" cy="0"/>
          </a:xfrm>
          <a:prstGeom prst="straightConnector1">
            <a:avLst/>
          </a:prstGeom>
          <a:noFill/>
          <a:ln w="28575" cap="flat" cmpd="sng" algn="ctr">
            <a:solidFill>
              <a:srgbClr val="FFC000"/>
            </a:solidFill>
            <a:prstDash val="solid"/>
            <a:tailEnd type="triangle"/>
          </a:ln>
          <a:effectLst/>
        </p:spPr>
      </p:cxnSp>
      <p:cxnSp>
        <p:nvCxnSpPr>
          <p:cNvPr id="74" name="Straight Arrow Connector 73"/>
          <p:cNvCxnSpPr/>
          <p:nvPr/>
        </p:nvCxnSpPr>
        <p:spPr>
          <a:xfrm>
            <a:off x="7460036" y="3705977"/>
            <a:ext cx="529140" cy="0"/>
          </a:xfrm>
          <a:prstGeom prst="straightConnector1">
            <a:avLst/>
          </a:prstGeom>
          <a:noFill/>
          <a:ln w="28575" cap="flat" cmpd="sng" algn="ctr">
            <a:solidFill>
              <a:srgbClr val="FFC000"/>
            </a:solidFill>
            <a:prstDash val="solid"/>
            <a:tailEnd type="triangle"/>
          </a:ln>
          <a:effectLst/>
        </p:spPr>
      </p:cxnSp>
      <p:cxnSp>
        <p:nvCxnSpPr>
          <p:cNvPr id="75" name="Straight Arrow Connector 74"/>
          <p:cNvCxnSpPr/>
          <p:nvPr/>
        </p:nvCxnSpPr>
        <p:spPr>
          <a:xfrm>
            <a:off x="7460036" y="3923127"/>
            <a:ext cx="529140" cy="0"/>
          </a:xfrm>
          <a:prstGeom prst="straightConnector1">
            <a:avLst/>
          </a:prstGeom>
          <a:noFill/>
          <a:ln w="28575" cap="flat" cmpd="sng" algn="ctr">
            <a:solidFill>
              <a:srgbClr val="FFC000"/>
            </a:solidFill>
            <a:prstDash val="solid"/>
            <a:tailEnd type="triangle"/>
          </a:ln>
          <a:effectLst/>
        </p:spPr>
      </p:cxnSp>
      <p:cxnSp>
        <p:nvCxnSpPr>
          <p:cNvPr id="76" name="Straight Arrow Connector 75"/>
          <p:cNvCxnSpPr/>
          <p:nvPr/>
        </p:nvCxnSpPr>
        <p:spPr>
          <a:xfrm>
            <a:off x="7460036" y="3814552"/>
            <a:ext cx="529140" cy="0"/>
          </a:xfrm>
          <a:prstGeom prst="straightConnector1">
            <a:avLst/>
          </a:prstGeom>
          <a:noFill/>
          <a:ln w="28575" cap="flat" cmpd="sng" algn="ctr">
            <a:solidFill>
              <a:srgbClr val="FFC000"/>
            </a:solidFill>
            <a:prstDash val="solid"/>
            <a:tailEnd type="triangle"/>
          </a:ln>
          <a:effectLst/>
        </p:spPr>
      </p:cxnSp>
      <p:cxnSp>
        <p:nvCxnSpPr>
          <p:cNvPr id="77" name="Straight Arrow Connector 76"/>
          <p:cNvCxnSpPr/>
          <p:nvPr/>
        </p:nvCxnSpPr>
        <p:spPr>
          <a:xfrm>
            <a:off x="7460036" y="3597402"/>
            <a:ext cx="529140" cy="0"/>
          </a:xfrm>
          <a:prstGeom prst="straightConnector1">
            <a:avLst/>
          </a:prstGeom>
          <a:noFill/>
          <a:ln w="28575" cap="flat" cmpd="sng" algn="ctr">
            <a:solidFill>
              <a:srgbClr val="FFC000"/>
            </a:solidFill>
            <a:prstDash val="solid"/>
            <a:tailEnd type="triangle"/>
          </a:ln>
          <a:effectLst/>
        </p:spPr>
      </p:cxnSp>
      <p:cxnSp>
        <p:nvCxnSpPr>
          <p:cNvPr id="78" name="Straight Arrow Connector 77"/>
          <p:cNvCxnSpPr/>
          <p:nvPr/>
        </p:nvCxnSpPr>
        <p:spPr>
          <a:xfrm>
            <a:off x="7460036" y="3380252"/>
            <a:ext cx="529140" cy="0"/>
          </a:xfrm>
          <a:prstGeom prst="straightConnector1">
            <a:avLst/>
          </a:prstGeom>
          <a:noFill/>
          <a:ln w="28575" cap="flat" cmpd="sng" algn="ctr">
            <a:solidFill>
              <a:srgbClr val="92D050"/>
            </a:solidFill>
            <a:prstDash val="solid"/>
            <a:tailEnd type="triangle"/>
          </a:ln>
          <a:effectLst/>
        </p:spPr>
      </p:cxnSp>
      <p:cxnSp>
        <p:nvCxnSpPr>
          <p:cNvPr id="79" name="Straight Arrow Connector 78"/>
          <p:cNvCxnSpPr/>
          <p:nvPr/>
        </p:nvCxnSpPr>
        <p:spPr>
          <a:xfrm>
            <a:off x="7460036" y="3488827"/>
            <a:ext cx="529140" cy="0"/>
          </a:xfrm>
          <a:prstGeom prst="straightConnector1">
            <a:avLst/>
          </a:prstGeom>
          <a:noFill/>
          <a:ln w="28575" cap="flat" cmpd="sng" algn="ctr">
            <a:solidFill>
              <a:srgbClr val="FFC000"/>
            </a:solidFill>
            <a:prstDash val="solid"/>
            <a:tailEnd type="triangle"/>
          </a:ln>
          <a:effectLst/>
        </p:spPr>
      </p:cxnSp>
      <p:cxnSp>
        <p:nvCxnSpPr>
          <p:cNvPr id="80" name="Straight Arrow Connector 79"/>
          <p:cNvCxnSpPr>
            <a:endCxn id="95" idx="1"/>
          </p:cNvCxnSpPr>
          <p:nvPr/>
        </p:nvCxnSpPr>
        <p:spPr>
          <a:xfrm>
            <a:off x="6986380" y="3669517"/>
            <a:ext cx="239977" cy="4896"/>
          </a:xfrm>
          <a:prstGeom prst="straightConnector1">
            <a:avLst/>
          </a:prstGeom>
          <a:noFill/>
          <a:ln w="28575" cap="flat" cmpd="sng" algn="ctr">
            <a:solidFill>
              <a:srgbClr val="FFC000"/>
            </a:solidFill>
            <a:prstDash val="solid"/>
            <a:tailEnd type="triangle"/>
          </a:ln>
          <a:effectLst/>
        </p:spPr>
      </p:cxnSp>
      <p:cxnSp>
        <p:nvCxnSpPr>
          <p:cNvPr id="81" name="Straight Arrow Connector 80"/>
          <p:cNvCxnSpPr/>
          <p:nvPr/>
        </p:nvCxnSpPr>
        <p:spPr>
          <a:xfrm>
            <a:off x="8229510" y="3669517"/>
            <a:ext cx="266948" cy="127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82" name="Straight Arrow Connector 81"/>
          <p:cNvCxnSpPr/>
          <p:nvPr/>
        </p:nvCxnSpPr>
        <p:spPr>
          <a:xfrm>
            <a:off x="6986381" y="4399085"/>
            <a:ext cx="1510077" cy="0"/>
          </a:xfrm>
          <a:prstGeom prst="straightConnector1">
            <a:avLst/>
          </a:prstGeom>
          <a:noFill/>
          <a:ln w="28575" cap="flat" cmpd="sng" algn="ctr">
            <a:solidFill>
              <a:srgbClr val="FFC000"/>
            </a:solidFill>
            <a:prstDash val="solid"/>
            <a:tailEnd type="triangle"/>
          </a:ln>
          <a:effectLst/>
        </p:spPr>
      </p:cxnSp>
      <p:cxnSp>
        <p:nvCxnSpPr>
          <p:cNvPr id="83" name="Straight Arrow Connector 82"/>
          <p:cNvCxnSpPr/>
          <p:nvPr/>
        </p:nvCxnSpPr>
        <p:spPr>
          <a:xfrm>
            <a:off x="6986381" y="4615962"/>
            <a:ext cx="1510077" cy="0"/>
          </a:xfrm>
          <a:prstGeom prst="straightConnector1">
            <a:avLst/>
          </a:prstGeom>
          <a:noFill/>
          <a:ln w="28575" cap="flat" cmpd="sng" algn="ctr">
            <a:solidFill>
              <a:srgbClr val="FFC000"/>
            </a:solidFill>
            <a:prstDash val="solid"/>
            <a:tailEnd type="triangle"/>
          </a:ln>
          <a:effectLst/>
        </p:spPr>
      </p:cxnSp>
      <p:cxnSp>
        <p:nvCxnSpPr>
          <p:cNvPr id="84" name="Straight Arrow Connector 83"/>
          <p:cNvCxnSpPr/>
          <p:nvPr/>
        </p:nvCxnSpPr>
        <p:spPr>
          <a:xfrm>
            <a:off x="6986381" y="4832839"/>
            <a:ext cx="1510077" cy="0"/>
          </a:xfrm>
          <a:prstGeom prst="straightConnector1">
            <a:avLst/>
          </a:prstGeom>
          <a:noFill/>
          <a:ln w="28575" cap="flat" cmpd="sng" algn="ctr">
            <a:solidFill>
              <a:srgbClr val="FFC000"/>
            </a:solidFill>
            <a:prstDash val="solid"/>
            <a:tailEnd type="triangle"/>
          </a:ln>
          <a:effectLst/>
        </p:spPr>
      </p:cxnSp>
      <p:cxnSp>
        <p:nvCxnSpPr>
          <p:cNvPr id="85" name="Straight Arrow Connector 84"/>
          <p:cNvCxnSpPr/>
          <p:nvPr/>
        </p:nvCxnSpPr>
        <p:spPr>
          <a:xfrm>
            <a:off x="6986380" y="2737872"/>
            <a:ext cx="1510077" cy="0"/>
          </a:xfrm>
          <a:prstGeom prst="straightConnector1">
            <a:avLst/>
          </a:prstGeom>
          <a:noFill/>
          <a:ln w="28575" cap="flat" cmpd="sng" algn="ctr">
            <a:solidFill>
              <a:srgbClr val="92D050"/>
            </a:solidFill>
            <a:prstDash val="solid"/>
            <a:tailEnd type="triangle"/>
          </a:ln>
          <a:effectLst/>
        </p:spPr>
      </p:cxnSp>
      <p:cxnSp>
        <p:nvCxnSpPr>
          <p:cNvPr id="86" name="Straight Arrow Connector 85"/>
          <p:cNvCxnSpPr/>
          <p:nvPr/>
        </p:nvCxnSpPr>
        <p:spPr>
          <a:xfrm>
            <a:off x="6986380" y="2954749"/>
            <a:ext cx="1510077" cy="0"/>
          </a:xfrm>
          <a:prstGeom prst="straightConnector1">
            <a:avLst/>
          </a:prstGeom>
          <a:noFill/>
          <a:ln w="28575" cap="flat" cmpd="sng" algn="ctr">
            <a:solidFill>
              <a:srgbClr val="FFC000"/>
            </a:solidFill>
            <a:prstDash val="solid"/>
            <a:tailEnd type="triangle"/>
          </a:ln>
          <a:effectLst/>
        </p:spPr>
      </p:cxnSp>
      <p:cxnSp>
        <p:nvCxnSpPr>
          <p:cNvPr id="87" name="Straight Arrow Connector 86"/>
          <p:cNvCxnSpPr/>
          <p:nvPr/>
        </p:nvCxnSpPr>
        <p:spPr>
          <a:xfrm>
            <a:off x="6986380" y="3171626"/>
            <a:ext cx="1510077" cy="0"/>
          </a:xfrm>
          <a:prstGeom prst="straightConnector1">
            <a:avLst/>
          </a:prstGeom>
          <a:noFill/>
          <a:ln w="28575" cap="flat" cmpd="sng" algn="ctr">
            <a:solidFill>
              <a:srgbClr val="FFC000"/>
            </a:solidFill>
            <a:prstDash val="solid"/>
            <a:tailEnd type="triangle"/>
          </a:ln>
          <a:effectLst/>
        </p:spPr>
      </p:cxnSp>
      <p:cxnSp>
        <p:nvCxnSpPr>
          <p:cNvPr id="88" name="Straight Arrow Connector 87"/>
          <p:cNvCxnSpPr/>
          <p:nvPr/>
        </p:nvCxnSpPr>
        <p:spPr>
          <a:xfrm>
            <a:off x="5724664" y="3842239"/>
            <a:ext cx="953052" cy="0"/>
          </a:xfrm>
          <a:prstGeom prst="straightConnector1">
            <a:avLst/>
          </a:prstGeom>
          <a:noFill/>
          <a:ln w="28575" cap="flat" cmpd="sng" algn="ctr">
            <a:solidFill>
              <a:srgbClr val="92D050"/>
            </a:solidFill>
            <a:prstDash val="solid"/>
            <a:tailEnd type="triangle"/>
          </a:ln>
          <a:effectLst/>
        </p:spPr>
      </p:cxnSp>
      <p:cxnSp>
        <p:nvCxnSpPr>
          <p:cNvPr id="89" name="Straight Arrow Connector 88"/>
          <p:cNvCxnSpPr/>
          <p:nvPr/>
        </p:nvCxnSpPr>
        <p:spPr>
          <a:xfrm>
            <a:off x="6986380" y="4147039"/>
            <a:ext cx="1510077" cy="0"/>
          </a:xfrm>
          <a:prstGeom prst="straightConnector1">
            <a:avLst/>
          </a:prstGeom>
          <a:noFill/>
          <a:ln w="28575" cap="flat" cmpd="sng" algn="ctr">
            <a:solidFill>
              <a:srgbClr val="FFC000"/>
            </a:solidFill>
            <a:prstDash val="solid"/>
            <a:tailEnd type="triangle"/>
          </a:ln>
          <a:effectLst/>
        </p:spPr>
      </p:cxnSp>
      <p:sp>
        <p:nvSpPr>
          <p:cNvPr id="90" name="Rectangle 89"/>
          <p:cNvSpPr/>
          <p:nvPr/>
        </p:nvSpPr>
        <p:spPr>
          <a:xfrm>
            <a:off x="4192934" y="3086100"/>
            <a:ext cx="308665" cy="1524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F</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a:solidFill>
                  <a:prstClr val="white"/>
                </a:solidFill>
                <a:latin typeface="Calibri"/>
              </a:rPr>
              <a:t>r</a:t>
            </a:r>
            <a:br>
              <a:rPr lang="en-US" kern="0" dirty="0">
                <a:solidFill>
                  <a:prstClr val="white"/>
                </a:solidFill>
                <a:latin typeface="Calibri"/>
              </a:rPr>
            </a:br>
            <a:r>
              <a:rPr lang="en-US" kern="0" dirty="0">
                <a:solidFill>
                  <a:prstClr val="white"/>
                </a:solidFill>
                <a:latin typeface="Calibri"/>
              </a:rPr>
              <a:t>k</a:t>
            </a:r>
          </a:p>
        </p:txBody>
      </p:sp>
      <p:sp>
        <p:nvSpPr>
          <p:cNvPr id="91" name="Rectangle 90"/>
          <p:cNvSpPr/>
          <p:nvPr/>
        </p:nvSpPr>
        <p:spPr>
          <a:xfrm>
            <a:off x="5416000" y="3086100"/>
            <a:ext cx="308665" cy="1524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J</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err="1">
                <a:solidFill>
                  <a:prstClr val="white"/>
                </a:solidFill>
                <a:latin typeface="Calibri"/>
              </a:rPr>
              <a:t>i</a:t>
            </a:r>
            <a:r>
              <a:rPr lang="en-US" kern="0" dirty="0">
                <a:solidFill>
                  <a:prstClr val="white"/>
                </a:solidFill>
                <a:latin typeface="Calibri"/>
              </a:rPr>
              <a:t/>
            </a:r>
            <a:br>
              <a:rPr lang="en-US" kern="0" dirty="0">
                <a:solidFill>
                  <a:prstClr val="white"/>
                </a:solidFill>
                <a:latin typeface="Calibri"/>
              </a:rPr>
            </a:br>
            <a:r>
              <a:rPr lang="en-US" kern="0" dirty="0">
                <a:solidFill>
                  <a:prstClr val="white"/>
                </a:solidFill>
                <a:latin typeface="Calibri"/>
              </a:rPr>
              <a:t>n</a:t>
            </a:r>
          </a:p>
        </p:txBody>
      </p:sp>
      <p:sp>
        <p:nvSpPr>
          <p:cNvPr id="92" name="Rectangle 91"/>
          <p:cNvSpPr/>
          <p:nvPr/>
        </p:nvSpPr>
        <p:spPr>
          <a:xfrm>
            <a:off x="2514601" y="2819400"/>
            <a:ext cx="308665" cy="2057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F</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a:solidFill>
                  <a:prstClr val="white"/>
                </a:solidFill>
                <a:latin typeface="Calibri"/>
              </a:rPr>
              <a:t>r</a:t>
            </a:r>
            <a:br>
              <a:rPr lang="en-US" kern="0" dirty="0">
                <a:solidFill>
                  <a:prstClr val="white"/>
                </a:solidFill>
                <a:latin typeface="Calibri"/>
              </a:rPr>
            </a:br>
            <a:r>
              <a:rPr lang="en-US" kern="0" dirty="0">
                <a:solidFill>
                  <a:prstClr val="white"/>
                </a:solidFill>
                <a:latin typeface="Calibri"/>
              </a:rPr>
              <a:t>k</a:t>
            </a:r>
          </a:p>
        </p:txBody>
      </p:sp>
      <p:sp>
        <p:nvSpPr>
          <p:cNvPr id="93" name="Rectangle 92"/>
          <p:cNvSpPr/>
          <p:nvPr/>
        </p:nvSpPr>
        <p:spPr>
          <a:xfrm>
            <a:off x="3352801" y="2819400"/>
            <a:ext cx="308665" cy="2057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J</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err="1">
                <a:solidFill>
                  <a:prstClr val="white"/>
                </a:solidFill>
                <a:latin typeface="Calibri"/>
              </a:rPr>
              <a:t>i</a:t>
            </a:r>
            <a:r>
              <a:rPr lang="en-US" kern="0" dirty="0">
                <a:solidFill>
                  <a:prstClr val="white"/>
                </a:solidFill>
                <a:latin typeface="Calibri"/>
              </a:rPr>
              <a:t/>
            </a:r>
            <a:br>
              <a:rPr lang="en-US" kern="0" dirty="0">
                <a:solidFill>
                  <a:prstClr val="white"/>
                </a:solidFill>
                <a:latin typeface="Calibri"/>
              </a:rPr>
            </a:br>
            <a:r>
              <a:rPr lang="en-US" kern="0" dirty="0">
                <a:solidFill>
                  <a:prstClr val="white"/>
                </a:solidFill>
                <a:latin typeface="Calibri"/>
              </a:rPr>
              <a:t>n</a:t>
            </a:r>
          </a:p>
        </p:txBody>
      </p:sp>
      <p:sp>
        <p:nvSpPr>
          <p:cNvPr id="94" name="Rectangle 93"/>
          <p:cNvSpPr/>
          <p:nvPr/>
        </p:nvSpPr>
        <p:spPr>
          <a:xfrm>
            <a:off x="6677717" y="2627826"/>
            <a:ext cx="308665" cy="228492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F</a:t>
            </a:r>
            <a:br>
              <a:rPr lang="en-US" kern="0" dirty="0">
                <a:solidFill>
                  <a:prstClr val="white"/>
                </a:solidFill>
                <a:latin typeface="Calibri"/>
              </a:rPr>
            </a:br>
            <a:r>
              <a:rPr lang="en-US" kern="0" dirty="0">
                <a:solidFill>
                  <a:prstClr val="white"/>
                </a:solidFill>
                <a:latin typeface="Calibri"/>
              </a:rPr>
              <a:t>o</a:t>
            </a:r>
            <a:br>
              <a:rPr lang="en-US" kern="0" dirty="0">
                <a:solidFill>
                  <a:prstClr val="white"/>
                </a:solidFill>
                <a:latin typeface="Calibri"/>
              </a:rPr>
            </a:br>
            <a:r>
              <a:rPr lang="en-US" kern="0" dirty="0">
                <a:solidFill>
                  <a:prstClr val="white"/>
                </a:solidFill>
                <a:latin typeface="Calibri"/>
              </a:rPr>
              <a:t>r</a:t>
            </a:r>
            <a:br>
              <a:rPr lang="en-US" kern="0" dirty="0">
                <a:solidFill>
                  <a:prstClr val="white"/>
                </a:solidFill>
                <a:latin typeface="Calibri"/>
              </a:rPr>
            </a:br>
            <a:r>
              <a:rPr lang="en-US" kern="0" dirty="0">
                <a:solidFill>
                  <a:prstClr val="white"/>
                </a:solidFill>
                <a:latin typeface="Calibri"/>
              </a:rPr>
              <a:t>k</a:t>
            </a:r>
          </a:p>
        </p:txBody>
      </p:sp>
      <p:sp>
        <p:nvSpPr>
          <p:cNvPr id="95" name="Rectangle 94"/>
          <p:cNvSpPr/>
          <p:nvPr/>
        </p:nvSpPr>
        <p:spPr>
          <a:xfrm>
            <a:off x="7226356" y="3308839"/>
            <a:ext cx="223520" cy="731148"/>
          </a:xfrm>
          <a:prstGeom prst="rect">
            <a:avLst/>
          </a:prstGeom>
          <a:solidFill>
            <a:srgbClr val="4F81BD"/>
          </a:solidFill>
          <a:ln w="28575" cap="flat" cmpd="sng" algn="ctr">
            <a:solidFill>
              <a:srgbClr val="4F81BD">
                <a:shade val="50000"/>
              </a:srgbClr>
            </a:solidFill>
            <a:prstDash val="solid"/>
          </a:ln>
          <a:effectLst/>
        </p:spPr>
        <p:txBody>
          <a:bodyPr rtlCol="0" anchor="ctr"/>
          <a:lstStyle/>
          <a:p>
            <a:pPr algn="r">
              <a:defRPr/>
            </a:pPr>
            <a:r>
              <a:rPr lang="en-US" sz="1100" kern="0" dirty="0">
                <a:solidFill>
                  <a:prstClr val="white"/>
                </a:solidFill>
                <a:latin typeface="Calibri"/>
              </a:rPr>
              <a:t>Fork</a:t>
            </a:r>
          </a:p>
        </p:txBody>
      </p:sp>
      <p:sp>
        <p:nvSpPr>
          <p:cNvPr id="96" name="Rectangle 95"/>
          <p:cNvSpPr/>
          <p:nvPr/>
        </p:nvSpPr>
        <p:spPr>
          <a:xfrm>
            <a:off x="7989176" y="3308839"/>
            <a:ext cx="223520" cy="731148"/>
          </a:xfrm>
          <a:prstGeom prst="rect">
            <a:avLst/>
          </a:prstGeom>
          <a:solidFill>
            <a:srgbClr val="4F81BD"/>
          </a:solidFill>
          <a:ln w="28575" cap="flat" cmpd="sng" algn="ctr">
            <a:solidFill>
              <a:srgbClr val="4F81BD">
                <a:shade val="50000"/>
              </a:srgbClr>
            </a:solidFill>
            <a:prstDash val="solid"/>
          </a:ln>
          <a:effectLst/>
        </p:spPr>
        <p:txBody>
          <a:bodyPr rtlCol="0" anchor="ctr"/>
          <a:lstStyle/>
          <a:p>
            <a:pPr algn="r">
              <a:defRPr/>
            </a:pPr>
            <a:r>
              <a:rPr lang="en-US" sz="1100" kern="0" dirty="0">
                <a:solidFill>
                  <a:prstClr val="white"/>
                </a:solidFill>
                <a:latin typeface="Calibri"/>
              </a:rPr>
              <a:t>Join</a:t>
            </a:r>
          </a:p>
        </p:txBody>
      </p:sp>
      <p:sp>
        <p:nvSpPr>
          <p:cNvPr id="97" name="Rectangle 96"/>
          <p:cNvSpPr/>
          <p:nvPr/>
        </p:nvSpPr>
        <p:spPr>
          <a:xfrm>
            <a:off x="8496459" y="2627826"/>
            <a:ext cx="308665" cy="2284926"/>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a:defRPr/>
            </a:pPr>
            <a:r>
              <a:rPr lang="en-US" kern="0" dirty="0">
                <a:solidFill>
                  <a:prstClr val="white"/>
                </a:solidFill>
                <a:latin typeface="Calibri"/>
              </a:rPr>
              <a:t>Join</a:t>
            </a:r>
          </a:p>
        </p:txBody>
      </p:sp>
      <p:cxnSp>
        <p:nvCxnSpPr>
          <p:cNvPr id="98" name="Straight Arrow Connector 97"/>
          <p:cNvCxnSpPr/>
          <p:nvPr/>
        </p:nvCxnSpPr>
        <p:spPr>
          <a:xfrm>
            <a:off x="1953316" y="6052039"/>
            <a:ext cx="609600" cy="0"/>
          </a:xfrm>
          <a:prstGeom prst="straightConnector1">
            <a:avLst/>
          </a:prstGeom>
          <a:noFill/>
          <a:ln w="28575" cap="flat" cmpd="sng" algn="ctr">
            <a:solidFill>
              <a:srgbClr val="92D050"/>
            </a:solidFill>
            <a:prstDash val="solid"/>
            <a:tailEnd type="triangle"/>
          </a:ln>
          <a:effectLst/>
        </p:spPr>
      </p:cxnSp>
      <p:sp>
        <p:nvSpPr>
          <p:cNvPr id="99" name="Rectangle 98"/>
          <p:cNvSpPr/>
          <p:nvPr/>
        </p:nvSpPr>
        <p:spPr>
          <a:xfrm>
            <a:off x="2514600" y="5867373"/>
            <a:ext cx="1517980" cy="369332"/>
          </a:xfrm>
          <a:prstGeom prst="rect">
            <a:avLst/>
          </a:prstGeom>
        </p:spPr>
        <p:txBody>
          <a:bodyPr wrap="none">
            <a:spAutoFit/>
          </a:bodyPr>
          <a:lstStyle/>
          <a:p>
            <a:r>
              <a:rPr lang="en-US" spc="-5" dirty="0">
                <a:solidFill>
                  <a:prstClr val="black"/>
                </a:solidFill>
                <a:latin typeface="Calibri"/>
              </a:rPr>
              <a:t>Master thread</a:t>
            </a:r>
            <a:endParaRPr lang="en-US" dirty="0">
              <a:solidFill>
                <a:prstClr val="black"/>
              </a:solidFill>
              <a:latin typeface="Calibri"/>
            </a:endParaRPr>
          </a:p>
        </p:txBody>
      </p:sp>
      <p:cxnSp>
        <p:nvCxnSpPr>
          <p:cNvPr id="100" name="Straight Arrow Connector 99"/>
          <p:cNvCxnSpPr/>
          <p:nvPr/>
        </p:nvCxnSpPr>
        <p:spPr>
          <a:xfrm>
            <a:off x="1953316" y="6424381"/>
            <a:ext cx="609600" cy="0"/>
          </a:xfrm>
          <a:prstGeom prst="straightConnector1">
            <a:avLst/>
          </a:prstGeom>
          <a:noFill/>
          <a:ln w="28575" cap="flat" cmpd="sng" algn="ctr">
            <a:solidFill>
              <a:srgbClr val="FFC000"/>
            </a:solidFill>
            <a:prstDash val="solid"/>
            <a:tailEnd type="triangle"/>
          </a:ln>
          <a:effectLst/>
        </p:spPr>
      </p:cxnSp>
      <p:sp>
        <p:nvSpPr>
          <p:cNvPr id="101" name="Rectangle 100"/>
          <p:cNvSpPr/>
          <p:nvPr/>
        </p:nvSpPr>
        <p:spPr>
          <a:xfrm>
            <a:off x="2514600" y="6239715"/>
            <a:ext cx="1336456" cy="369332"/>
          </a:xfrm>
          <a:prstGeom prst="rect">
            <a:avLst/>
          </a:prstGeom>
        </p:spPr>
        <p:txBody>
          <a:bodyPr wrap="none">
            <a:spAutoFit/>
          </a:bodyPr>
          <a:lstStyle/>
          <a:p>
            <a:r>
              <a:rPr lang="en-US" spc="-5" dirty="0">
                <a:solidFill>
                  <a:prstClr val="black"/>
                </a:solidFill>
                <a:latin typeface="Calibri"/>
              </a:rPr>
              <a:t>Slave thread</a:t>
            </a:r>
            <a:endParaRPr lang="en-US" dirty="0">
              <a:solidFill>
                <a:prstClr val="black"/>
              </a:solidFill>
              <a:latin typeface="Calibri"/>
            </a:endParaRPr>
          </a:p>
        </p:txBody>
      </p:sp>
      <p:cxnSp>
        <p:nvCxnSpPr>
          <p:cNvPr id="102" name="Straight Arrow Connector 101"/>
          <p:cNvCxnSpPr/>
          <p:nvPr/>
        </p:nvCxnSpPr>
        <p:spPr>
          <a:xfrm>
            <a:off x="1794724" y="3842239"/>
            <a:ext cx="691993" cy="0"/>
          </a:xfrm>
          <a:prstGeom prst="straightConnector1">
            <a:avLst/>
          </a:prstGeom>
          <a:noFill/>
          <a:ln w="28575" cap="flat" cmpd="sng" algn="ctr">
            <a:solidFill>
              <a:srgbClr val="92D050"/>
            </a:solidFill>
            <a:prstDash val="solid"/>
            <a:tailEnd type="triangle"/>
          </a:ln>
          <a:effectLst/>
        </p:spPr>
      </p:cxnSp>
      <p:sp>
        <p:nvSpPr>
          <p:cNvPr id="103" name="Left Brace 102"/>
          <p:cNvSpPr/>
          <p:nvPr/>
        </p:nvSpPr>
        <p:spPr>
          <a:xfrm rot="5400000">
            <a:off x="5681508" y="-1359596"/>
            <a:ext cx="239817" cy="6781800"/>
          </a:xfrm>
          <a:prstGeom prst="leftBrace">
            <a:avLst/>
          </a:prstGeom>
          <a:noFill/>
          <a:ln w="9525" cap="flat" cmpd="sng" algn="ctr">
            <a:solidFill>
              <a:srgbClr val="4F81BD">
                <a:shade val="95000"/>
                <a:satMod val="105000"/>
              </a:srgbClr>
            </a:solidFill>
            <a:prstDash val="solid"/>
          </a:ln>
          <a:effectLst/>
        </p:spPr>
        <p:txBody>
          <a:bodyPr rtlCol="0" anchor="ctr"/>
          <a:lstStyle/>
          <a:p>
            <a:pPr algn="ctr">
              <a:defRPr/>
            </a:pPr>
            <a:endParaRPr lang="en-US" kern="0">
              <a:solidFill>
                <a:prstClr val="black"/>
              </a:solidFill>
              <a:latin typeface="Calibri"/>
            </a:endParaRPr>
          </a:p>
        </p:txBody>
      </p:sp>
      <p:sp>
        <p:nvSpPr>
          <p:cNvPr id="104" name="Rectangle 103"/>
          <p:cNvSpPr/>
          <p:nvPr/>
        </p:nvSpPr>
        <p:spPr>
          <a:xfrm>
            <a:off x="2791517" y="1556239"/>
            <a:ext cx="6105069" cy="369332"/>
          </a:xfrm>
          <a:prstGeom prst="rect">
            <a:avLst/>
          </a:prstGeom>
        </p:spPr>
        <p:txBody>
          <a:bodyPr wrap="none">
            <a:spAutoFit/>
          </a:bodyPr>
          <a:lstStyle/>
          <a:p>
            <a:r>
              <a:rPr lang="en-US" spc="-5" dirty="0">
                <a:solidFill>
                  <a:prstClr val="black"/>
                </a:solidFill>
                <a:latin typeface="Calibri"/>
              </a:rPr>
              <a:t>A small window into the execution flow of an </a:t>
            </a:r>
            <a:r>
              <a:rPr lang="en-US" spc="-5" dirty="0" err="1">
                <a:solidFill>
                  <a:prstClr val="black"/>
                </a:solidFill>
                <a:latin typeface="Calibri"/>
              </a:rPr>
              <a:t>OpenMP</a:t>
            </a:r>
            <a:r>
              <a:rPr lang="en-US" spc="-5" dirty="0">
                <a:solidFill>
                  <a:prstClr val="black"/>
                </a:solidFill>
                <a:latin typeface="Calibri"/>
              </a:rPr>
              <a:t> program</a:t>
            </a:r>
            <a:endParaRPr lang="en-US" dirty="0">
              <a:solidFill>
                <a:prstClr val="black"/>
              </a:solidFill>
              <a:latin typeface="Calibri"/>
            </a:endParaRPr>
          </a:p>
        </p:txBody>
      </p:sp>
      <p:sp>
        <p:nvSpPr>
          <p:cNvPr id="106" name="Left Brace 105"/>
          <p:cNvSpPr/>
          <p:nvPr/>
        </p:nvSpPr>
        <p:spPr>
          <a:xfrm rot="16200000">
            <a:off x="7604699" y="3866926"/>
            <a:ext cx="239817" cy="2413396"/>
          </a:xfrm>
          <a:prstGeom prst="leftBrace">
            <a:avLst>
              <a:gd name="adj1" fmla="val 44922"/>
              <a:gd name="adj2" fmla="val 68562"/>
            </a:avLst>
          </a:prstGeom>
          <a:noFill/>
          <a:ln w="19050" cap="flat" cmpd="sng" algn="ctr">
            <a:solidFill>
              <a:srgbClr val="C00000"/>
            </a:solidFill>
            <a:prstDash val="solid"/>
          </a:ln>
          <a:effectLst/>
        </p:spPr>
        <p:txBody>
          <a:bodyPr rtlCol="0" anchor="ctr"/>
          <a:lstStyle/>
          <a:p>
            <a:pPr algn="ctr">
              <a:defRPr/>
            </a:pPr>
            <a:endParaRPr lang="en-US" kern="0">
              <a:solidFill>
                <a:srgbClr val="C00000"/>
              </a:solidFill>
              <a:latin typeface="Calibri"/>
            </a:endParaRPr>
          </a:p>
        </p:txBody>
      </p:sp>
      <p:sp>
        <p:nvSpPr>
          <p:cNvPr id="107" name="Rectangle 106"/>
          <p:cNvSpPr/>
          <p:nvPr/>
        </p:nvSpPr>
        <p:spPr>
          <a:xfrm>
            <a:off x="8077200" y="5168235"/>
            <a:ext cx="1905000" cy="646331"/>
          </a:xfrm>
          <a:prstGeom prst="rect">
            <a:avLst/>
          </a:prstGeom>
        </p:spPr>
        <p:txBody>
          <a:bodyPr wrap="square">
            <a:spAutoFit/>
          </a:bodyPr>
          <a:lstStyle/>
          <a:p>
            <a:r>
              <a:rPr lang="en-US" spc="-5" dirty="0">
                <a:solidFill>
                  <a:prstClr val="black"/>
                </a:solidFill>
                <a:latin typeface="Calibri"/>
              </a:rPr>
              <a:t>Interested in what happens here…</a:t>
            </a:r>
            <a:endParaRPr lang="en-US" dirty="0">
              <a:solidFill>
                <a:prstClr val="black"/>
              </a:solidFill>
              <a:latin typeface="Calibri"/>
            </a:endParaRPr>
          </a:p>
        </p:txBody>
      </p:sp>
      <p:sp>
        <p:nvSpPr>
          <p:cNvPr id="109" name="Left Brace 108"/>
          <p:cNvSpPr/>
          <p:nvPr/>
        </p:nvSpPr>
        <p:spPr>
          <a:xfrm rot="16200000">
            <a:off x="2837951" y="4577092"/>
            <a:ext cx="239817" cy="1094687"/>
          </a:xfrm>
          <a:prstGeom prst="leftBrace">
            <a:avLst>
              <a:gd name="adj1" fmla="val 44922"/>
              <a:gd name="adj2" fmla="val 30518"/>
            </a:avLst>
          </a:prstGeom>
          <a:noFill/>
          <a:ln w="19050" cap="flat" cmpd="sng" algn="ctr">
            <a:solidFill>
              <a:srgbClr val="C00000"/>
            </a:solidFill>
            <a:prstDash val="solid"/>
          </a:ln>
          <a:effectLst/>
        </p:spPr>
        <p:txBody>
          <a:bodyPr rtlCol="0" anchor="ctr"/>
          <a:lstStyle/>
          <a:p>
            <a:pPr algn="ctr">
              <a:defRPr/>
            </a:pPr>
            <a:endParaRPr lang="en-US" kern="0">
              <a:solidFill>
                <a:srgbClr val="C00000"/>
              </a:solidFill>
              <a:latin typeface="Calibri"/>
            </a:endParaRPr>
          </a:p>
        </p:txBody>
      </p:sp>
      <p:sp>
        <p:nvSpPr>
          <p:cNvPr id="110" name="Rectangle 109"/>
          <p:cNvSpPr/>
          <p:nvPr/>
        </p:nvSpPr>
        <p:spPr>
          <a:xfrm>
            <a:off x="2410515" y="5198165"/>
            <a:ext cx="1191288" cy="276999"/>
          </a:xfrm>
          <a:prstGeom prst="rect">
            <a:avLst/>
          </a:prstGeom>
        </p:spPr>
        <p:txBody>
          <a:bodyPr wrap="none">
            <a:spAutoFit/>
          </a:bodyPr>
          <a:lstStyle/>
          <a:p>
            <a:r>
              <a:rPr lang="en-US" sz="1200" spc="-5" dirty="0">
                <a:solidFill>
                  <a:prstClr val="black"/>
                </a:solidFill>
                <a:latin typeface="Calibri"/>
              </a:rPr>
              <a:t>A parallel region</a:t>
            </a:r>
            <a:endParaRPr lang="en-US" sz="1200" dirty="0">
              <a:solidFill>
                <a:prstClr val="black"/>
              </a:solidFill>
              <a:latin typeface="Calibri"/>
            </a:endParaRPr>
          </a:p>
        </p:txBody>
      </p:sp>
      <p:sp>
        <p:nvSpPr>
          <p:cNvPr id="111" name="Left Brace 110"/>
          <p:cNvSpPr/>
          <p:nvPr/>
        </p:nvSpPr>
        <p:spPr>
          <a:xfrm rot="16200000">
            <a:off x="4852212" y="4036717"/>
            <a:ext cx="239817" cy="1638160"/>
          </a:xfrm>
          <a:prstGeom prst="leftBrace">
            <a:avLst>
              <a:gd name="adj1" fmla="val 44922"/>
              <a:gd name="adj2" fmla="val 30518"/>
            </a:avLst>
          </a:prstGeom>
          <a:noFill/>
          <a:ln w="19050" cap="flat" cmpd="sng" algn="ctr">
            <a:solidFill>
              <a:srgbClr val="C00000"/>
            </a:solidFill>
            <a:prstDash val="solid"/>
          </a:ln>
          <a:effectLst/>
        </p:spPr>
        <p:txBody>
          <a:bodyPr rtlCol="0" anchor="ctr"/>
          <a:lstStyle/>
          <a:p>
            <a:pPr algn="ctr">
              <a:defRPr/>
            </a:pPr>
            <a:endParaRPr lang="en-US" kern="0">
              <a:solidFill>
                <a:srgbClr val="C00000"/>
              </a:solidFill>
              <a:latin typeface="Calibri"/>
            </a:endParaRPr>
          </a:p>
        </p:txBody>
      </p:sp>
      <p:sp>
        <p:nvSpPr>
          <p:cNvPr id="112" name="Rectangle 111"/>
          <p:cNvSpPr/>
          <p:nvPr/>
        </p:nvSpPr>
        <p:spPr>
          <a:xfrm>
            <a:off x="4153040" y="4929528"/>
            <a:ext cx="1610634" cy="276999"/>
          </a:xfrm>
          <a:prstGeom prst="rect">
            <a:avLst/>
          </a:prstGeom>
        </p:spPr>
        <p:txBody>
          <a:bodyPr wrap="none">
            <a:spAutoFit/>
          </a:bodyPr>
          <a:lstStyle/>
          <a:p>
            <a:r>
              <a:rPr lang="en-US" sz="1200" spc="-5" dirty="0">
                <a:solidFill>
                  <a:prstClr val="black"/>
                </a:solidFill>
                <a:latin typeface="Calibri"/>
              </a:rPr>
              <a:t>Another parallel region</a:t>
            </a:r>
            <a:endParaRPr lang="en-US" sz="1200" dirty="0">
              <a:solidFill>
                <a:prstClr val="black"/>
              </a:solidFill>
              <a:latin typeface="Calibri"/>
            </a:endParaRPr>
          </a:p>
        </p:txBody>
      </p:sp>
      <p:sp>
        <p:nvSpPr>
          <p:cNvPr id="116" name="Freeform 115"/>
          <p:cNvSpPr/>
          <p:nvPr/>
        </p:nvSpPr>
        <p:spPr>
          <a:xfrm rot="10800000">
            <a:off x="3776317" y="2567409"/>
            <a:ext cx="146966" cy="1254666"/>
          </a:xfrm>
          <a:custGeom>
            <a:avLst/>
            <a:gdLst>
              <a:gd name="connsiteX0" fmla="*/ 0 w 120181"/>
              <a:gd name="connsiteY0" fmla="*/ 0 h 1357746"/>
              <a:gd name="connsiteX1" fmla="*/ 120072 w 120181"/>
              <a:gd name="connsiteY1" fmla="*/ 803564 h 1357746"/>
              <a:gd name="connsiteX2" fmla="*/ 27709 w 120181"/>
              <a:gd name="connsiteY2" fmla="*/ 1357746 h 1357746"/>
            </a:gdLst>
            <a:ahLst/>
            <a:cxnLst>
              <a:cxn ang="0">
                <a:pos x="connsiteX0" y="connsiteY0"/>
              </a:cxn>
              <a:cxn ang="0">
                <a:pos x="connsiteX1" y="connsiteY1"/>
              </a:cxn>
              <a:cxn ang="0">
                <a:pos x="connsiteX2" y="connsiteY2"/>
              </a:cxn>
            </a:cxnLst>
            <a:rect l="l" t="t" r="r" b="b"/>
            <a:pathLst>
              <a:path w="120181" h="1357746">
                <a:moveTo>
                  <a:pt x="0" y="0"/>
                </a:moveTo>
                <a:cubicBezTo>
                  <a:pt x="57727" y="288636"/>
                  <a:pt x="115454" y="577273"/>
                  <a:pt x="120072" y="803564"/>
                </a:cubicBezTo>
                <a:cubicBezTo>
                  <a:pt x="124690" y="1029855"/>
                  <a:pt x="-18473" y="1218431"/>
                  <a:pt x="27709" y="1357746"/>
                </a:cubicBezTo>
              </a:path>
            </a:pathLst>
          </a:custGeom>
          <a:noFill/>
          <a:ln w="1905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3659533" y="2346882"/>
            <a:ext cx="1963486" cy="276999"/>
          </a:xfrm>
          <a:prstGeom prst="rect">
            <a:avLst/>
          </a:prstGeom>
        </p:spPr>
        <p:txBody>
          <a:bodyPr wrap="none">
            <a:spAutoFit/>
          </a:bodyPr>
          <a:lstStyle/>
          <a:p>
            <a:r>
              <a:rPr lang="en-US" sz="1200" spc="-5" dirty="0">
                <a:solidFill>
                  <a:prstClr val="black"/>
                </a:solidFill>
                <a:latin typeface="Calibri"/>
              </a:rPr>
              <a:t>Sequential execution regions</a:t>
            </a:r>
            <a:endParaRPr lang="en-US" sz="1200" dirty="0"/>
          </a:p>
        </p:txBody>
      </p:sp>
      <p:sp>
        <p:nvSpPr>
          <p:cNvPr id="120" name="Freeform 119"/>
          <p:cNvSpPr/>
          <p:nvPr/>
        </p:nvSpPr>
        <p:spPr>
          <a:xfrm>
            <a:off x="2113055" y="2405571"/>
            <a:ext cx="1563018" cy="1390574"/>
          </a:xfrm>
          <a:custGeom>
            <a:avLst/>
            <a:gdLst>
              <a:gd name="connsiteX0" fmla="*/ 1563018 w 1563018"/>
              <a:gd name="connsiteY0" fmla="*/ 46684 h 1390574"/>
              <a:gd name="connsiteX1" fmla="*/ 436181 w 1563018"/>
              <a:gd name="connsiteY1" fmla="*/ 51302 h 1390574"/>
              <a:gd name="connsiteX2" fmla="*/ 34400 w 1563018"/>
              <a:gd name="connsiteY2" fmla="*/ 568538 h 1390574"/>
              <a:gd name="connsiteX3" fmla="*/ 48254 w 1563018"/>
              <a:gd name="connsiteY3" fmla="*/ 1390574 h 1390574"/>
            </a:gdLst>
            <a:ahLst/>
            <a:cxnLst>
              <a:cxn ang="0">
                <a:pos x="connsiteX0" y="connsiteY0"/>
              </a:cxn>
              <a:cxn ang="0">
                <a:pos x="connsiteX1" y="connsiteY1"/>
              </a:cxn>
              <a:cxn ang="0">
                <a:pos x="connsiteX2" y="connsiteY2"/>
              </a:cxn>
              <a:cxn ang="0">
                <a:pos x="connsiteX3" y="connsiteY3"/>
              </a:cxn>
            </a:cxnLst>
            <a:rect l="l" t="t" r="r" b="b"/>
            <a:pathLst>
              <a:path w="1563018" h="1390574">
                <a:moveTo>
                  <a:pt x="1563018" y="46684"/>
                </a:moveTo>
                <a:cubicBezTo>
                  <a:pt x="1126984" y="5505"/>
                  <a:pt x="690951" y="-35674"/>
                  <a:pt x="436181" y="51302"/>
                </a:cubicBezTo>
                <a:cubicBezTo>
                  <a:pt x="181411" y="138278"/>
                  <a:pt x="99054" y="345326"/>
                  <a:pt x="34400" y="568538"/>
                </a:cubicBezTo>
                <a:cubicBezTo>
                  <a:pt x="-30255" y="791750"/>
                  <a:pt x="8999" y="1091162"/>
                  <a:pt x="48254" y="1390574"/>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5538498" y="2476683"/>
            <a:ext cx="753875" cy="1234357"/>
          </a:xfrm>
          <a:custGeom>
            <a:avLst/>
            <a:gdLst>
              <a:gd name="connsiteX0" fmla="*/ 0 w 655782"/>
              <a:gd name="connsiteY0" fmla="*/ 25436 h 1263108"/>
              <a:gd name="connsiteX1" fmla="*/ 480291 w 655782"/>
              <a:gd name="connsiteY1" fmla="*/ 163981 h 1263108"/>
              <a:gd name="connsiteX2" fmla="*/ 655782 w 655782"/>
              <a:gd name="connsiteY2" fmla="*/ 1263108 h 1263108"/>
            </a:gdLst>
            <a:ahLst/>
            <a:cxnLst>
              <a:cxn ang="0">
                <a:pos x="connsiteX0" y="connsiteY0"/>
              </a:cxn>
              <a:cxn ang="0">
                <a:pos x="connsiteX1" y="connsiteY1"/>
              </a:cxn>
              <a:cxn ang="0">
                <a:pos x="connsiteX2" y="connsiteY2"/>
              </a:cxn>
            </a:cxnLst>
            <a:rect l="l" t="t" r="r" b="b"/>
            <a:pathLst>
              <a:path w="655782" h="1263108">
                <a:moveTo>
                  <a:pt x="0" y="25436"/>
                </a:moveTo>
                <a:cubicBezTo>
                  <a:pt x="185497" y="-8431"/>
                  <a:pt x="370994" y="-42298"/>
                  <a:pt x="480291" y="163981"/>
                </a:cubicBezTo>
                <a:cubicBezTo>
                  <a:pt x="589588" y="370260"/>
                  <a:pt x="632691" y="1079920"/>
                  <a:pt x="655782" y="1263108"/>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198C497F-F93A-415D-AE85-6EDF5BB63A7F}" type="slidenum">
              <a:rPr lang="en-US" altLang="en-US" smtClean="0"/>
              <a:pPr/>
              <a:t>22</a:t>
            </a:fld>
            <a:endParaRPr lang="en-US" altLang="en-US"/>
          </a:p>
        </p:txBody>
      </p:sp>
    </p:spTree>
    <p:extLst>
      <p:ext uri="{BB962C8B-B14F-4D97-AF65-F5344CB8AC3E}">
        <p14:creationId xmlns:p14="http://schemas.microsoft.com/office/powerpoint/2010/main" val="2696677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Parallelism: What Happens &amp; How to Control</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When a thread, call it Joe, on a team of threads hits a parallel region, it spawns a collection of threads of which Joe is the master</a:t>
            </a:r>
          </a:p>
          <a:p>
            <a:pPr lvl="1"/>
            <a:endParaRPr lang="en-US" sz="1800" dirty="0"/>
          </a:p>
          <a:p>
            <a:pPr lvl="1"/>
            <a:endParaRPr lang="en-US" sz="1800" dirty="0"/>
          </a:p>
          <a:p>
            <a:endParaRPr lang="en-US" sz="2000" dirty="0"/>
          </a:p>
          <a:p>
            <a:r>
              <a:rPr lang="en-US" sz="2000" dirty="0"/>
              <a:t>Is it always like this?</a:t>
            </a:r>
          </a:p>
          <a:p>
            <a:pPr lvl="1"/>
            <a:r>
              <a:rPr lang="en-US" sz="1800" dirty="0"/>
              <a:t>No, you can actually control behavior </a:t>
            </a:r>
          </a:p>
          <a:p>
            <a:pPr lvl="2"/>
            <a:r>
              <a:rPr lang="en-US" sz="1600" dirty="0"/>
              <a:t>If you prohibit the existence of nested parallel regions in your code, a parallel thread encountering a new parallel region will not be able to spawn new parallel threads</a:t>
            </a:r>
          </a:p>
          <a:p>
            <a:pPr lvl="3"/>
            <a:r>
              <a:rPr lang="en-US" sz="1400" dirty="0"/>
              <a:t>That embedded parallel region newly encountered will be executed by thread “Joe” only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23</a:t>
            </a:fld>
            <a:endParaRPr lang="en-US" altLang="en-US"/>
          </a:p>
        </p:txBody>
      </p:sp>
    </p:spTree>
    <p:extLst>
      <p:ext uri="{BB962C8B-B14F-4D97-AF65-F5344CB8AC3E}">
        <p14:creationId xmlns:p14="http://schemas.microsoft.com/office/powerpoint/2010/main" val="3309950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Parallelism: What Happens &amp; How to Control</a:t>
            </a:r>
          </a:p>
        </p:txBody>
      </p:sp>
      <p:sp>
        <p:nvSpPr>
          <p:cNvPr id="3" name="Content Placeholder 2"/>
          <p:cNvSpPr>
            <a:spLocks noGrp="1"/>
          </p:cNvSpPr>
          <p:nvPr>
            <p:ph idx="1"/>
          </p:nvPr>
        </p:nvSpPr>
        <p:spPr/>
        <p:txBody>
          <a:bodyPr/>
          <a:lstStyle/>
          <a:p>
            <a:endParaRPr lang="en-US" sz="2600" dirty="0"/>
          </a:p>
          <a:p>
            <a:r>
              <a:rPr lang="en-US" sz="2600" dirty="0"/>
              <a:t>API to control nested parallelism behavior</a:t>
            </a:r>
          </a:p>
          <a:p>
            <a:pPr lvl="1"/>
            <a:r>
              <a:rPr lang="en-US" sz="2200" dirty="0"/>
              <a:t>Invoke library  routine </a:t>
            </a:r>
            <a:r>
              <a:rPr lang="en-US" sz="2200" dirty="0" err="1">
                <a:solidFill>
                  <a:srgbClr val="0070C0"/>
                </a:solidFill>
                <a:latin typeface="Consolas" panose="020B0609020204030204" pitchFamily="49" charset="0"/>
              </a:rPr>
              <a:t>omp_set_nested</a:t>
            </a:r>
            <a:r>
              <a:rPr lang="en-US" sz="2200" dirty="0">
                <a:solidFill>
                  <a:srgbClr val="0070C0"/>
                </a:solidFill>
                <a:latin typeface="Consolas" panose="020B0609020204030204" pitchFamily="49" charset="0"/>
              </a:rPr>
              <a:t>()</a:t>
            </a:r>
          </a:p>
          <a:p>
            <a:pPr lvl="1"/>
            <a:r>
              <a:rPr lang="en-US" sz="2200" dirty="0"/>
              <a:t>OMP_NESTED environment variable</a:t>
            </a:r>
          </a:p>
          <a:p>
            <a:pPr lvl="1"/>
            <a:endParaRPr lang="en-US" sz="2200" dirty="0"/>
          </a:p>
          <a:p>
            <a:endParaRPr lang="en-US" sz="2600" dirty="0"/>
          </a:p>
          <a:p>
            <a:r>
              <a:rPr lang="en-US" sz="2600" dirty="0"/>
              <a:t>Function call provides fine level of control</a:t>
            </a:r>
          </a:p>
          <a:p>
            <a:pPr lvl="1"/>
            <a:r>
              <a:rPr lang="en-US" sz="2200" dirty="0"/>
              <a:t>In some parts of the code nested parallelism is ok</a:t>
            </a:r>
          </a:p>
          <a:p>
            <a:pPr lvl="1"/>
            <a:r>
              <a:rPr lang="en-US" sz="2200" dirty="0"/>
              <a:t>Some other parts are better off without nested parallelism</a:t>
            </a:r>
          </a:p>
          <a:p>
            <a:pPr lvl="2"/>
            <a:endParaRPr lang="en-US" sz="19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24</a:t>
            </a:fld>
            <a:endParaRPr lang="en-US" altLang="en-US"/>
          </a:p>
        </p:txBody>
      </p:sp>
    </p:spTree>
    <p:extLst>
      <p:ext uri="{BB962C8B-B14F-4D97-AF65-F5344CB8AC3E}">
        <p14:creationId xmlns:p14="http://schemas.microsoft.com/office/powerpoint/2010/main" val="3376237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Relevant Actors, Nested Parallelism</a:t>
            </a:r>
          </a:p>
        </p:txBody>
      </p:sp>
      <p:sp>
        <p:nvSpPr>
          <p:cNvPr id="6" name="Content Placeholder 5"/>
          <p:cNvSpPr>
            <a:spLocks noGrp="1"/>
          </p:cNvSpPr>
          <p:nvPr>
            <p:ph idx="1"/>
          </p:nvPr>
        </p:nvSpPr>
        <p:spPr/>
        <p:txBody>
          <a:bodyPr/>
          <a:lstStyle/>
          <a:p>
            <a:endParaRPr lang="en-US" sz="2000" dirty="0"/>
          </a:p>
          <a:p>
            <a:endParaRPr lang="en-US" sz="2000" dirty="0"/>
          </a:p>
          <a:p>
            <a:r>
              <a:rPr lang="en-US" sz="2000" dirty="0"/>
              <a:t>Relevant API elements</a:t>
            </a:r>
          </a:p>
          <a:p>
            <a:pPr lvl="1"/>
            <a:r>
              <a:rPr lang="en-US" sz="1800" dirty="0" err="1">
                <a:latin typeface="Courier New" panose="02070309020205020404" pitchFamily="49" charset="0"/>
                <a:cs typeface="Courier New" panose="02070309020205020404" pitchFamily="49" charset="0"/>
              </a:rPr>
              <a:t>omp_set_dynamic</a:t>
            </a:r>
            <a:r>
              <a:rPr lang="en-US" sz="1800" dirty="0">
                <a:latin typeface="Courier New" panose="02070309020205020404" pitchFamily="49" charset="0"/>
                <a:cs typeface="Courier New" panose="02070309020205020404" pitchFamily="49" charset="0"/>
              </a:rPr>
              <a:t>(…)</a:t>
            </a:r>
            <a:r>
              <a:rPr lang="en-US" sz="1800" dirty="0"/>
              <a:t>  </a:t>
            </a:r>
          </a:p>
          <a:p>
            <a:pPr lvl="1"/>
            <a:r>
              <a:rPr lang="en-US" sz="1800" dirty="0" err="1">
                <a:latin typeface="Courier New" panose="02070309020205020404" pitchFamily="49" charset="0"/>
                <a:cs typeface="Courier New" panose="02070309020205020404" pitchFamily="49" charset="0"/>
              </a:rPr>
              <a:t>omp_get_dynamic</a:t>
            </a:r>
            <a:r>
              <a:rPr lang="en-US" sz="1800" dirty="0">
                <a:latin typeface="Courier New" panose="02070309020205020404" pitchFamily="49" charset="0"/>
                <a:cs typeface="Courier New" panose="02070309020205020404" pitchFamily="49" charset="0"/>
              </a:rPr>
              <a:t>(…)  </a:t>
            </a:r>
          </a:p>
          <a:p>
            <a:pPr lvl="1"/>
            <a:r>
              <a:rPr lang="en-US" sz="1800" dirty="0" err="1">
                <a:latin typeface="Courier New" panose="02070309020205020404" pitchFamily="49" charset="0"/>
                <a:cs typeface="Courier New" panose="02070309020205020404" pitchFamily="49" charset="0"/>
              </a:rPr>
              <a:t>omp_set_nested</a:t>
            </a:r>
            <a:r>
              <a:rPr lang="en-US" sz="1800" dirty="0">
                <a:latin typeface="Courier New" panose="02070309020205020404" pitchFamily="49" charset="0"/>
                <a:cs typeface="Courier New" panose="02070309020205020404" pitchFamily="49" charset="0"/>
              </a:rPr>
              <a:t>(…)  </a:t>
            </a:r>
          </a:p>
          <a:p>
            <a:pPr lvl="1"/>
            <a:r>
              <a:rPr lang="en-US" sz="1800" dirty="0" err="1">
                <a:latin typeface="Courier New" panose="02070309020205020404" pitchFamily="49" charset="0"/>
                <a:cs typeface="Courier New" panose="02070309020205020404" pitchFamily="49" charset="0"/>
              </a:rPr>
              <a:t>omp_get_nested</a:t>
            </a:r>
            <a:r>
              <a:rPr lang="en-US" sz="1800" dirty="0">
                <a:latin typeface="Courier New" panose="02070309020205020404" pitchFamily="49" charset="0"/>
                <a:cs typeface="Courier New" panose="02070309020205020404" pitchFamily="49" charset="0"/>
              </a:rPr>
              <a:t>(…)</a:t>
            </a:r>
          </a:p>
          <a:p>
            <a:pPr lvl="1"/>
            <a:endParaRPr lang="en-US" sz="1800" dirty="0"/>
          </a:p>
          <a:p>
            <a:pPr lvl="1"/>
            <a:endParaRPr lang="en-US" sz="1800" dirty="0"/>
          </a:p>
          <a:p>
            <a:endParaRPr lang="en-US" sz="2200" dirty="0"/>
          </a:p>
          <a:p>
            <a:pPr lvl="1"/>
            <a:endParaRPr lang="en-US" sz="1800" dirty="0"/>
          </a:p>
          <a:p>
            <a:r>
              <a:rPr lang="en-US" sz="2000" dirty="0"/>
              <a:t>Note: There are equivalent clauses and/or environment variables that accomplish the same thing</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25</a:t>
            </a:fld>
            <a:endParaRPr lang="en-US" altLang="en-US"/>
          </a:p>
        </p:txBody>
      </p:sp>
      <p:sp>
        <p:nvSpPr>
          <p:cNvPr id="3" name="Rectangle 2"/>
          <p:cNvSpPr/>
          <p:nvPr/>
        </p:nvSpPr>
        <p:spPr>
          <a:xfrm>
            <a:off x="5453743" y="2867523"/>
            <a:ext cx="6096000" cy="1477328"/>
          </a:xfrm>
          <a:prstGeom prst="rect">
            <a:avLst/>
          </a:prstGeom>
        </p:spPr>
        <p:txBody>
          <a:bodyPr>
            <a:spAutoFit/>
          </a:bodyPr>
          <a:lstStyle/>
          <a:p>
            <a:r>
              <a:rPr lang="en-US" dirty="0"/>
              <a:t>Provides mechanism to control whether the number of threads available in subsequent parallel region can be adjusted by the runtime library. If  argument is nonzero, the runtime library can adjust the number of threads. If argument is zero, the runtime library cannot dynamically adjust the number of threads.</a:t>
            </a:r>
          </a:p>
        </p:txBody>
      </p:sp>
      <p:cxnSp>
        <p:nvCxnSpPr>
          <p:cNvPr id="7" name="Straight Arrow Connector 6"/>
          <p:cNvCxnSpPr/>
          <p:nvPr/>
        </p:nvCxnSpPr>
        <p:spPr>
          <a:xfrm>
            <a:off x="3429000" y="2803071"/>
            <a:ext cx="1905000" cy="25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8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OMP </a:t>
            </a:r>
            <a:r>
              <a:rPr lang="en-US" dirty="0">
                <a:solidFill>
                  <a:srgbClr val="FFC000"/>
                </a:solidFill>
                <a:latin typeface="Consolas" panose="020B0609020204030204" pitchFamily="49" charset="0"/>
              </a:rPr>
              <a:t>single</a:t>
            </a:r>
            <a:r>
              <a:rPr lang="en-US" dirty="0"/>
              <a:t> directive</a:t>
            </a:r>
          </a:p>
        </p:txBody>
      </p:sp>
      <p:sp>
        <p:nvSpPr>
          <p:cNvPr id="3" name="Content Placeholder 2"/>
          <p:cNvSpPr>
            <a:spLocks noGrp="1"/>
          </p:cNvSpPr>
          <p:nvPr>
            <p:ph idx="1"/>
          </p:nvPr>
        </p:nvSpPr>
        <p:spPr/>
        <p:txBody>
          <a:bodyPr/>
          <a:lstStyle/>
          <a:p>
            <a:endParaRPr lang="en-US" dirty="0"/>
          </a:p>
          <a:p>
            <a:endParaRPr lang="en-US" dirty="0"/>
          </a:p>
          <a:p>
            <a:r>
              <a:rPr lang="en-US" dirty="0">
                <a:solidFill>
                  <a:srgbClr val="0070C0"/>
                </a:solidFill>
                <a:latin typeface="Consolas" panose="020B0609020204030204" pitchFamily="49" charset="0"/>
              </a:rPr>
              <a:t>single</a:t>
            </a:r>
            <a:r>
              <a:rPr lang="en-US" dirty="0"/>
              <a:t> directive identifies a section of code that must be run by a single </a:t>
            </a:r>
            <a:r>
              <a:rPr lang="en-US" dirty="0" smtClean="0"/>
              <a:t>thread</a:t>
            </a:r>
            <a:endParaRPr lang="en-US" dirty="0"/>
          </a:p>
          <a:p>
            <a:endParaRPr lang="en-US" dirty="0"/>
          </a:p>
          <a:p>
            <a:endParaRPr lang="en-US" dirty="0"/>
          </a:p>
          <a:p>
            <a:r>
              <a:rPr lang="en-US" dirty="0"/>
              <a:t>Example: see next slide, </a:t>
            </a:r>
          </a:p>
          <a:p>
            <a:pPr lvl="1"/>
            <a:r>
              <a:rPr lang="en-US" dirty="0"/>
              <a:t>Example highlights several features</a:t>
            </a:r>
          </a:p>
          <a:p>
            <a:pPr lvl="2"/>
            <a:r>
              <a:rPr lang="en-US" dirty="0">
                <a:latin typeface="Consolas" panose="020B0609020204030204" pitchFamily="49" charset="0"/>
              </a:rPr>
              <a:t>single</a:t>
            </a:r>
            <a:r>
              <a:rPr lang="en-US" dirty="0"/>
              <a:t> directive</a:t>
            </a:r>
          </a:p>
          <a:p>
            <a:pPr lvl="2"/>
            <a:r>
              <a:rPr lang="en-US" dirty="0" err="1">
                <a:latin typeface="Consolas" panose="020B0609020204030204" pitchFamily="49" charset="0"/>
              </a:rPr>
              <a:t>omp_set_dynamics</a:t>
            </a:r>
            <a:r>
              <a:rPr lang="en-US" dirty="0">
                <a:latin typeface="Consolas" panose="020B0609020204030204" pitchFamily="49" charset="0"/>
              </a:rPr>
              <a:t> (…)</a:t>
            </a:r>
          </a:p>
          <a:p>
            <a:pPr lvl="2"/>
            <a:r>
              <a:rPr lang="en-US" dirty="0" err="1">
                <a:latin typeface="Consolas" panose="020B0609020204030204" pitchFamily="49" charset="0"/>
              </a:rPr>
              <a:t>omp_set_nested</a:t>
            </a:r>
            <a:r>
              <a:rPr lang="en-US" dirty="0">
                <a:latin typeface="Consolas" panose="020B0609020204030204" pitchFamily="49" charset="0"/>
              </a:rPr>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038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sz="1800" dirty="0"/>
              <a:t>[wicked, think about what happens in the code below]</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27</a:t>
            </a:fld>
            <a:endParaRPr lang="en-US" altLang="en-US"/>
          </a:p>
        </p:txBody>
      </p:sp>
      <p:sp>
        <p:nvSpPr>
          <p:cNvPr id="6" name="Rectangle 5"/>
          <p:cNvSpPr/>
          <p:nvPr/>
        </p:nvSpPr>
        <p:spPr>
          <a:xfrm>
            <a:off x="1458685" y="1008416"/>
            <a:ext cx="8784771" cy="5447645"/>
          </a:xfrm>
          <a:prstGeom prst="rect">
            <a:avLst/>
          </a:prstGeom>
          <a:solidFill>
            <a:schemeClr val="bg1">
              <a:lumMod val="95000"/>
            </a:schemeClr>
          </a:solidFill>
          <a:ln>
            <a:solidFill>
              <a:srgbClr val="FFC000"/>
            </a:solidFill>
          </a:ln>
        </p:spPr>
        <p:txBody>
          <a:bodyPr wrap="square">
            <a:spAutoFit/>
          </a:bodyPr>
          <a:lstStyle/>
          <a:p>
            <a:r>
              <a:rPr lang="en-US" sz="1200" b="1" dirty="0">
                <a:solidFill>
                  <a:srgbClr val="808080"/>
                </a:solidFill>
                <a:latin typeface="Consolas" panose="020B0609020204030204" pitchFamily="49" charset="0"/>
              </a:rPr>
              <a:t>#include</a:t>
            </a:r>
            <a:r>
              <a:rPr lang="en-US" sz="1200" b="1" dirty="0">
                <a:solidFill>
                  <a:srgbClr val="000000"/>
                </a:solidFill>
                <a:latin typeface="Consolas" panose="020B0609020204030204" pitchFamily="49" charset="0"/>
              </a:rPr>
              <a:t> </a:t>
            </a:r>
            <a:r>
              <a:rPr lang="en-US" sz="1200" b="1" dirty="0">
                <a:solidFill>
                  <a:srgbClr val="A31515"/>
                </a:solidFill>
                <a:latin typeface="Consolas" panose="020B0609020204030204" pitchFamily="49" charset="0"/>
              </a:rPr>
              <a:t>&lt;</a:t>
            </a:r>
            <a:r>
              <a:rPr lang="en-US" sz="1200" b="1" dirty="0" err="1">
                <a:solidFill>
                  <a:srgbClr val="A31515"/>
                </a:solidFill>
                <a:latin typeface="Consolas" panose="020B0609020204030204" pitchFamily="49" charset="0"/>
              </a:rPr>
              <a:t>omp.h</a:t>
            </a:r>
            <a:r>
              <a:rPr lang="en-US" sz="1200" b="1" dirty="0">
                <a:solidFill>
                  <a:srgbClr val="A31515"/>
                </a:solidFill>
                <a:latin typeface="Consolas" panose="020B0609020204030204" pitchFamily="49" charset="0"/>
              </a:rPr>
              <a:t>&gt;</a:t>
            </a:r>
            <a:endParaRPr lang="en-US" sz="1200" b="1" dirty="0">
              <a:solidFill>
                <a:srgbClr val="000000"/>
              </a:solidFill>
              <a:latin typeface="Consolas" panose="020B0609020204030204" pitchFamily="49" charset="0"/>
            </a:endParaRPr>
          </a:p>
          <a:p>
            <a:r>
              <a:rPr lang="en-US" sz="1200" b="1" dirty="0">
                <a:solidFill>
                  <a:srgbClr val="808080"/>
                </a:solidFill>
                <a:latin typeface="Consolas" panose="020B0609020204030204" pitchFamily="49" charset="0"/>
              </a:rPr>
              <a:t>#include</a:t>
            </a:r>
            <a:r>
              <a:rPr lang="en-US" sz="1200" b="1" dirty="0">
                <a:solidFill>
                  <a:srgbClr val="000000"/>
                </a:solidFill>
                <a:latin typeface="Consolas" panose="020B0609020204030204" pitchFamily="49" charset="0"/>
              </a:rPr>
              <a:t> </a:t>
            </a:r>
            <a:r>
              <a:rPr lang="en-US" sz="1200" b="1" dirty="0">
                <a:solidFill>
                  <a:srgbClr val="A31515"/>
                </a:solidFill>
                <a:latin typeface="Consolas" panose="020B0609020204030204" pitchFamily="49" charset="0"/>
              </a:rPr>
              <a:t>&lt;</a:t>
            </a:r>
            <a:r>
              <a:rPr lang="en-US" sz="1200" b="1" dirty="0" err="1">
                <a:solidFill>
                  <a:srgbClr val="A31515"/>
                </a:solidFill>
                <a:latin typeface="Consolas" panose="020B0609020204030204" pitchFamily="49" charset="0"/>
              </a:rPr>
              <a:t>stdio.h</a:t>
            </a:r>
            <a:r>
              <a:rPr lang="en-US" sz="1200" b="1" dirty="0">
                <a:solidFill>
                  <a:srgbClr val="A31515"/>
                </a:solidFill>
                <a:latin typeface="Consolas" panose="020B0609020204030204" pitchFamily="49" charset="0"/>
              </a:rPr>
              <a:t>&gt;</a:t>
            </a:r>
          </a:p>
          <a:p>
            <a:endParaRPr lang="en-US" sz="1200" b="1" dirty="0">
              <a:solidFill>
                <a:srgbClr val="000000"/>
              </a:solidFill>
              <a:latin typeface="Consolas" panose="020B0609020204030204" pitchFamily="49" charset="0"/>
            </a:endParaRPr>
          </a:p>
          <a:p>
            <a:r>
              <a:rPr lang="en-US" sz="1200" b="1" dirty="0">
                <a:solidFill>
                  <a:srgbClr val="0000FF"/>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report_num_threads</a:t>
            </a:r>
            <a:r>
              <a:rPr lang="en-US" sz="1200" b="1" dirty="0">
                <a:solidFill>
                  <a:srgbClr val="000000"/>
                </a:solidFill>
                <a:latin typeface="Consolas" panose="020B0609020204030204" pitchFamily="49" charset="0"/>
              </a:rPr>
              <a:t>(</a:t>
            </a:r>
            <a:r>
              <a:rPr lang="en-US" sz="1200" b="1" dirty="0">
                <a:solidFill>
                  <a:srgbClr val="0000FF"/>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808080"/>
                </a:solidFill>
                <a:latin typeface="Consolas" panose="020B0609020204030204" pitchFamily="49" charset="0"/>
              </a:rPr>
              <a:t>whichLevel</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a:t>
            </a:r>
          </a:p>
          <a:p>
            <a:r>
              <a:rPr lang="en-US" sz="1200" b="1" dirty="0">
                <a:solidFill>
                  <a:srgbClr val="808080"/>
                </a:solidFill>
                <a:latin typeface="Consolas" panose="020B0609020204030204" pitchFamily="49" charset="0"/>
              </a:rPr>
              <a:t>#pragma</a:t>
            </a:r>
            <a:r>
              <a:rPr lang="en-US" sz="1200" b="1" dirty="0">
                <a:solidFill>
                  <a:srgbClr val="000000"/>
                </a:solidFill>
                <a:latin typeface="Consolas" panose="020B0609020204030204" pitchFamily="49" charset="0"/>
              </a:rPr>
              <a:t> </a:t>
            </a:r>
            <a:r>
              <a:rPr lang="en-US" sz="1200" b="1" dirty="0" err="1">
                <a:solidFill>
                  <a:srgbClr val="0000FF"/>
                </a:solidFill>
                <a:latin typeface="Consolas" panose="020B0609020204030204" pitchFamily="49" charset="0"/>
              </a:rPr>
              <a:t>omp</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single</a:t>
            </a:r>
          </a:p>
          <a:p>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printf</a:t>
            </a:r>
            <a:r>
              <a:rPr lang="en-US" sz="1200" b="1" dirty="0">
                <a:solidFill>
                  <a:srgbClr val="000000"/>
                </a:solidFill>
                <a:latin typeface="Consolas" panose="020B0609020204030204" pitchFamily="49" charset="0"/>
              </a:rPr>
              <a:t>(</a:t>
            </a:r>
            <a:r>
              <a:rPr lang="en-US" sz="1200" b="1" dirty="0">
                <a:solidFill>
                  <a:srgbClr val="A31515"/>
                </a:solidFill>
                <a:latin typeface="Consolas" panose="020B0609020204030204" pitchFamily="49" charset="0"/>
              </a:rPr>
              <a:t>"Level %d: number of threads in the team - %d\n"</a:t>
            </a:r>
            <a:r>
              <a:rPr lang="en-US" sz="1200" b="1" dirty="0">
                <a:solidFill>
                  <a:srgbClr val="000000"/>
                </a:solidFill>
                <a:latin typeface="Consolas" panose="020B0609020204030204" pitchFamily="49" charset="0"/>
              </a:rPr>
              <a:t>, </a:t>
            </a:r>
            <a:r>
              <a:rPr lang="en-US" sz="1200" b="1" dirty="0" err="1">
                <a:solidFill>
                  <a:srgbClr val="808080"/>
                </a:solidFill>
                <a:latin typeface="Consolas" panose="020B0609020204030204" pitchFamily="49" charset="0"/>
              </a:rPr>
              <a:t>whichLevel</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omp_get_num_threads</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a:t>
            </a:r>
          </a:p>
          <a:p>
            <a:endParaRPr lang="en-US" sz="1200" b="1" dirty="0">
              <a:solidFill>
                <a:srgbClr val="0000FF"/>
              </a:solidFill>
              <a:latin typeface="Consolas" panose="020B0609020204030204" pitchFamily="49" charset="0"/>
            </a:endParaRPr>
          </a:p>
          <a:p>
            <a:r>
              <a:rPr lang="en-US" sz="1200" b="1" dirty="0">
                <a:solidFill>
                  <a:srgbClr val="0000FF"/>
                </a:solidFill>
                <a:latin typeface="Consolas" panose="020B0609020204030204" pitchFamily="49" charset="0"/>
              </a:rPr>
              <a:t>int</a:t>
            </a:r>
            <a:r>
              <a:rPr lang="en-US" sz="1200" b="1" dirty="0">
                <a:solidFill>
                  <a:srgbClr val="000000"/>
                </a:solidFill>
                <a:latin typeface="Consolas" panose="020B0609020204030204" pitchFamily="49" charset="0"/>
              </a:rPr>
              <a:t> main() {</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omp_set_dynamic</a:t>
            </a:r>
            <a:r>
              <a:rPr lang="en-US" sz="1200" b="1" dirty="0">
                <a:solidFill>
                  <a:srgbClr val="000000"/>
                </a:solidFill>
                <a:latin typeface="Consolas" panose="020B0609020204030204" pitchFamily="49" charset="0"/>
              </a:rPr>
              <a:t>(1);</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omp_set_nested</a:t>
            </a:r>
            <a:r>
              <a:rPr lang="en-US" sz="1200" b="1" dirty="0">
                <a:solidFill>
                  <a:srgbClr val="000000"/>
                </a:solidFill>
                <a:latin typeface="Consolas" panose="020B0609020204030204" pitchFamily="49" charset="0"/>
              </a:rPr>
              <a:t>(1);</a:t>
            </a:r>
          </a:p>
          <a:p>
            <a:endParaRPr lang="en-US" sz="1200" b="1" dirty="0">
              <a:solidFill>
                <a:srgbClr val="000000"/>
              </a:solidFill>
              <a:latin typeface="Consolas" panose="020B0609020204030204" pitchFamily="49" charset="0"/>
            </a:endParaRPr>
          </a:p>
          <a:p>
            <a:r>
              <a:rPr lang="en-US" sz="1200" b="1" dirty="0">
                <a:solidFill>
                  <a:srgbClr val="808080"/>
                </a:solidFill>
                <a:latin typeface="Consolas" panose="020B0609020204030204" pitchFamily="49" charset="0"/>
              </a:rPr>
              <a:t>#pragma</a:t>
            </a:r>
            <a:r>
              <a:rPr lang="en-US" sz="1200" b="1" dirty="0">
                <a:solidFill>
                  <a:srgbClr val="000000"/>
                </a:solidFill>
                <a:latin typeface="Consolas" panose="020B0609020204030204" pitchFamily="49" charset="0"/>
              </a:rPr>
              <a:t> </a:t>
            </a:r>
            <a:r>
              <a:rPr lang="en-US" sz="1200" b="1" dirty="0" err="1">
                <a:solidFill>
                  <a:srgbClr val="0000FF"/>
                </a:solidFill>
                <a:latin typeface="Consolas" panose="020B0609020204030204" pitchFamily="49" charset="0"/>
              </a:rPr>
              <a:t>omp</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parallel</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num_threads</a:t>
            </a:r>
            <a:r>
              <a:rPr lang="en-US" sz="1200" b="1" dirty="0">
                <a:solidFill>
                  <a:srgbClr val="000000"/>
                </a:solidFill>
                <a:latin typeface="Consolas" panose="020B0609020204030204" pitchFamily="49" charset="0"/>
              </a:rPr>
              <a:t>(2)</a:t>
            </a:r>
          </a:p>
          <a:p>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report_num_threads</a:t>
            </a:r>
            <a:r>
              <a:rPr lang="en-US" sz="1200" b="1" dirty="0">
                <a:solidFill>
                  <a:srgbClr val="000000"/>
                </a:solidFill>
                <a:latin typeface="Consolas" panose="020B0609020204030204" pitchFamily="49" charset="0"/>
              </a:rPr>
              <a:t>(1);</a:t>
            </a:r>
          </a:p>
          <a:p>
            <a:r>
              <a:rPr lang="en-US" sz="1200" b="1" dirty="0">
                <a:solidFill>
                  <a:srgbClr val="808080"/>
                </a:solidFill>
                <a:latin typeface="Consolas" panose="020B0609020204030204" pitchFamily="49" charset="0"/>
              </a:rPr>
              <a:t>#pragma</a:t>
            </a:r>
            <a:r>
              <a:rPr lang="en-US" sz="1200" b="1" dirty="0">
                <a:solidFill>
                  <a:srgbClr val="000000"/>
                </a:solidFill>
                <a:latin typeface="Consolas" panose="020B0609020204030204" pitchFamily="49" charset="0"/>
              </a:rPr>
              <a:t> </a:t>
            </a:r>
            <a:r>
              <a:rPr lang="en-US" sz="1200" b="1" dirty="0" err="1">
                <a:solidFill>
                  <a:srgbClr val="0000FF"/>
                </a:solidFill>
                <a:latin typeface="Consolas" panose="020B0609020204030204" pitchFamily="49" charset="0"/>
              </a:rPr>
              <a:t>omp</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parallel</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num_threads</a:t>
            </a:r>
            <a:r>
              <a:rPr lang="en-US" sz="1200" b="1" dirty="0">
                <a:solidFill>
                  <a:srgbClr val="000000"/>
                </a:solidFill>
                <a:latin typeface="Consolas" panose="020B0609020204030204" pitchFamily="49" charset="0"/>
              </a:rPr>
              <a:t>(3)</a:t>
            </a:r>
          </a:p>
          <a:p>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report_num_threads</a:t>
            </a:r>
            <a:r>
              <a:rPr lang="en-US" sz="1200" b="1" dirty="0">
                <a:solidFill>
                  <a:srgbClr val="000000"/>
                </a:solidFill>
                <a:latin typeface="Consolas" panose="020B0609020204030204" pitchFamily="49" charset="0"/>
              </a:rPr>
              <a:t>(2);</a:t>
            </a:r>
          </a:p>
          <a:p>
            <a:r>
              <a:rPr lang="en-US" sz="1200" b="1" dirty="0">
                <a:solidFill>
                  <a:srgbClr val="808080"/>
                </a:solidFill>
                <a:latin typeface="Consolas" panose="020B0609020204030204" pitchFamily="49" charset="0"/>
              </a:rPr>
              <a:t>#pragma</a:t>
            </a:r>
            <a:r>
              <a:rPr lang="en-US" sz="1200" b="1" dirty="0">
                <a:solidFill>
                  <a:srgbClr val="000000"/>
                </a:solidFill>
                <a:latin typeface="Consolas" panose="020B0609020204030204" pitchFamily="49" charset="0"/>
              </a:rPr>
              <a:t> </a:t>
            </a:r>
            <a:r>
              <a:rPr lang="en-US" sz="1200" b="1" dirty="0" err="1">
                <a:solidFill>
                  <a:srgbClr val="0000FF"/>
                </a:solidFill>
                <a:latin typeface="Consolas" panose="020B0609020204030204" pitchFamily="49" charset="0"/>
              </a:rPr>
              <a:t>omp</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parallel</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num_threads</a:t>
            </a:r>
            <a:r>
              <a:rPr lang="en-US" sz="1200" b="1" dirty="0">
                <a:solidFill>
                  <a:srgbClr val="000000"/>
                </a:solidFill>
                <a:latin typeface="Consolas" panose="020B0609020204030204" pitchFamily="49" charset="0"/>
              </a:rPr>
              <a:t>(4)</a:t>
            </a:r>
          </a:p>
          <a:p>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report_num_threads</a:t>
            </a:r>
            <a:r>
              <a:rPr lang="en-US" sz="1200" b="1" dirty="0">
                <a:solidFill>
                  <a:srgbClr val="000000"/>
                </a:solidFill>
                <a:latin typeface="Consolas" panose="020B0609020204030204" pitchFamily="49" charset="0"/>
              </a:rPr>
              <a:t>(3);</a:t>
            </a:r>
          </a:p>
          <a:p>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return</a:t>
            </a:r>
            <a:r>
              <a:rPr lang="en-US" sz="1200" b="1" dirty="0">
                <a:solidFill>
                  <a:srgbClr val="000000"/>
                </a:solidFill>
                <a:latin typeface="Consolas" panose="020B0609020204030204" pitchFamily="49" charset="0"/>
              </a:rPr>
              <a:t>(0);</a:t>
            </a:r>
          </a:p>
          <a:p>
            <a:r>
              <a:rPr lang="en-US" sz="1200" b="1" dirty="0">
                <a:solidFill>
                  <a:srgbClr val="000000"/>
                </a:solidFill>
                <a:latin typeface="Consolas" panose="020B0609020204030204" pitchFamily="49" charset="0"/>
              </a:rPr>
              <a:t>}</a:t>
            </a:r>
            <a:endParaRPr lang="en-US" sz="3200" b="1" dirty="0"/>
          </a:p>
        </p:txBody>
      </p:sp>
      <p:pic>
        <p:nvPicPr>
          <p:cNvPr id="7" name="Picture 6"/>
          <p:cNvPicPr>
            <a:picLocks noChangeAspect="1"/>
          </p:cNvPicPr>
          <p:nvPr/>
        </p:nvPicPr>
        <p:blipFill>
          <a:blip r:embed="rId2"/>
          <a:stretch>
            <a:fillRect/>
          </a:stretch>
        </p:blipFill>
        <p:spPr>
          <a:xfrm>
            <a:off x="7255330" y="3769028"/>
            <a:ext cx="4631055" cy="2704148"/>
          </a:xfrm>
          <a:prstGeom prst="rect">
            <a:avLst/>
          </a:prstGeom>
        </p:spPr>
      </p:pic>
      <p:sp>
        <p:nvSpPr>
          <p:cNvPr id="3" name="Rectangle 2"/>
          <p:cNvSpPr/>
          <p:nvPr/>
        </p:nvSpPr>
        <p:spPr>
          <a:xfrm>
            <a:off x="5567564" y="1487190"/>
            <a:ext cx="3912466" cy="523220"/>
          </a:xfrm>
          <a:prstGeom prst="rect">
            <a:avLst/>
          </a:prstGeom>
          <a:solidFill>
            <a:schemeClr val="bg1"/>
          </a:solidFill>
          <a:ln>
            <a:solidFill>
              <a:srgbClr val="C00000"/>
            </a:solidFill>
          </a:ln>
        </p:spPr>
        <p:txBody>
          <a:bodyPr wrap="square">
            <a:spAutoFit/>
          </a:bodyPr>
          <a:lstStyle/>
          <a:p>
            <a:r>
              <a:rPr lang="en-US" sz="1400" dirty="0">
                <a:solidFill>
                  <a:srgbClr val="C00000"/>
                </a:solidFill>
                <a:cs typeface="Times New Roman" panose="02020603050405020304" pitchFamily="18" charset="0"/>
              </a:rPr>
              <a:t>Please reflect on this: thread maintains context even when alone inside of function call</a:t>
            </a:r>
          </a:p>
        </p:txBody>
      </p:sp>
      <p:cxnSp>
        <p:nvCxnSpPr>
          <p:cNvPr id="8" name="Straight Arrow Connector 7"/>
          <p:cNvCxnSpPr>
            <a:stCxn id="3" idx="1"/>
          </p:cNvCxnSpPr>
          <p:nvPr/>
        </p:nvCxnSpPr>
        <p:spPr>
          <a:xfrm flipH="1">
            <a:off x="3084398" y="1748800"/>
            <a:ext cx="2483166" cy="2813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50997" y="1950642"/>
            <a:ext cx="533400" cy="213519"/>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27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“setting” and “getting: </a:t>
            </a:r>
            <a:r>
              <a:rPr lang="en-US" dirty="0" smtClean="0"/>
              <a:t>their scope</a:t>
            </a:r>
            <a:endParaRPr lang="en-US" dirty="0"/>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28</a:t>
            </a:fld>
            <a:endParaRPr lang="en-US" altLang="en-US"/>
          </a:p>
        </p:txBody>
      </p:sp>
      <p:sp>
        <p:nvSpPr>
          <p:cNvPr id="6" name="Content Placeholder 5"/>
          <p:cNvSpPr>
            <a:spLocks noGrp="1"/>
          </p:cNvSpPr>
          <p:nvPr>
            <p:ph idx="4294967295"/>
          </p:nvPr>
        </p:nvSpPr>
        <p:spPr>
          <a:xfrm>
            <a:off x="179613" y="1371600"/>
            <a:ext cx="11506199" cy="4759325"/>
          </a:xfrm>
        </p:spPr>
        <p:txBody>
          <a:bodyPr/>
          <a:lstStyle/>
          <a:p>
            <a:pPr lvl="1"/>
            <a:endParaRPr lang="en-US" sz="2400" dirty="0">
              <a:solidFill>
                <a:srgbClr val="0070C0"/>
              </a:solidFill>
              <a:latin typeface="Consolas" panose="020B0609020204030204" pitchFamily="49" charset="0"/>
            </a:endParaRPr>
          </a:p>
          <a:p>
            <a:pPr lvl="1"/>
            <a:endParaRPr lang="en-US" sz="2400" dirty="0">
              <a:solidFill>
                <a:srgbClr val="0070C0"/>
              </a:solidFill>
              <a:latin typeface="Consolas" panose="020B0609020204030204" pitchFamily="49" charset="0"/>
            </a:endParaRPr>
          </a:p>
          <a:p>
            <a:pPr lvl="1"/>
            <a:r>
              <a:rPr lang="en-US" sz="2400" dirty="0">
                <a:solidFill>
                  <a:srgbClr val="0070C0"/>
                </a:solidFill>
                <a:latin typeface="Consolas" panose="020B0609020204030204" pitchFamily="49" charset="0"/>
              </a:rPr>
              <a:t>set</a:t>
            </a:r>
            <a:r>
              <a:rPr lang="en-US" sz="2400" dirty="0"/>
              <a:t> methods affect only parallel regions at </a:t>
            </a:r>
            <a:r>
              <a:rPr lang="en-US" sz="2400" dirty="0">
                <a:solidFill>
                  <a:srgbClr val="CC0000"/>
                </a:solidFill>
              </a:rPr>
              <a:t>same or inner nesting levels</a:t>
            </a:r>
            <a:r>
              <a:rPr lang="en-US" sz="2400" dirty="0"/>
              <a:t>  encountered by the </a:t>
            </a:r>
            <a:r>
              <a:rPr lang="en-US" sz="2400" dirty="0">
                <a:solidFill>
                  <a:srgbClr val="CC0000"/>
                </a:solidFill>
              </a:rPr>
              <a:t>calling thread</a:t>
            </a:r>
          </a:p>
          <a:p>
            <a:pPr lvl="2"/>
            <a:r>
              <a:rPr lang="en-US" sz="2000" dirty="0"/>
              <a:t>The mechanics of it </a:t>
            </a:r>
          </a:p>
          <a:p>
            <a:pPr lvl="3"/>
            <a:r>
              <a:rPr lang="en-US" sz="1700" dirty="0"/>
              <a:t>Upon creation of a team of  threads, slave threads inherit values from master thread</a:t>
            </a:r>
          </a:p>
          <a:p>
            <a:pPr lvl="1"/>
            <a:endParaRPr lang="en-US" sz="2400" dirty="0">
              <a:solidFill>
                <a:srgbClr val="0070C0"/>
              </a:solidFill>
              <a:latin typeface="Consolas" panose="020B0609020204030204" pitchFamily="49" charset="0"/>
            </a:endParaRPr>
          </a:p>
          <a:p>
            <a:pPr lvl="1"/>
            <a:endParaRPr lang="en-US" sz="2400" dirty="0">
              <a:solidFill>
                <a:srgbClr val="0070C0"/>
              </a:solidFill>
              <a:latin typeface="Consolas" panose="020B0609020204030204" pitchFamily="49" charset="0"/>
            </a:endParaRPr>
          </a:p>
          <a:p>
            <a:pPr lvl="1"/>
            <a:r>
              <a:rPr lang="en-US" sz="2400" dirty="0">
                <a:solidFill>
                  <a:srgbClr val="0070C0"/>
                </a:solidFill>
                <a:latin typeface="Consolas" panose="020B0609020204030204" pitchFamily="49" charset="0"/>
              </a:rPr>
              <a:t>get</a:t>
            </a:r>
            <a:r>
              <a:rPr lang="en-US" sz="2400" dirty="0"/>
              <a:t> methods return values associated with the </a:t>
            </a:r>
            <a:r>
              <a:rPr lang="en-US" sz="2400" dirty="0">
                <a:solidFill>
                  <a:srgbClr val="CC0000"/>
                </a:solidFill>
              </a:rPr>
              <a:t>calling thread</a:t>
            </a:r>
          </a:p>
          <a:p>
            <a:endParaRPr lang="en-US" sz="2800" dirty="0"/>
          </a:p>
        </p:txBody>
      </p:sp>
    </p:spTree>
    <p:extLst>
      <p:ext uri="{BB962C8B-B14F-4D97-AF65-F5344CB8AC3E}">
        <p14:creationId xmlns:p14="http://schemas.microsoft.com/office/powerpoint/2010/main" val="2361526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Departing Thoughts – 1</a:t>
            </a:r>
          </a:p>
        </p:txBody>
      </p:sp>
      <p:sp>
        <p:nvSpPr>
          <p:cNvPr id="3" name="Content Placeholder 2"/>
          <p:cNvSpPr>
            <a:spLocks noGrp="1"/>
          </p:cNvSpPr>
          <p:nvPr>
            <p:ph idx="1"/>
          </p:nvPr>
        </p:nvSpPr>
        <p:spPr/>
        <p:txBody>
          <a:bodyPr>
            <a:normAutofit/>
          </a:bodyPr>
          <a:lstStyle/>
          <a:p>
            <a:endParaRPr lang="en-US" dirty="0"/>
          </a:p>
          <a:p>
            <a:r>
              <a:rPr lang="en-US" dirty="0"/>
              <a:t>Nested parallel regions: an immediate way to engage more  threads in a computation</a:t>
            </a:r>
          </a:p>
          <a:p>
            <a:endParaRPr lang="en-US" dirty="0"/>
          </a:p>
          <a:p>
            <a:r>
              <a:rPr lang="en-US" dirty="0"/>
              <a:t>Nesting parallel regions prone to create large number of threads </a:t>
            </a:r>
          </a:p>
          <a:p>
            <a:pPr lvl="1"/>
            <a:r>
              <a:rPr lang="en-US" sz="1800" dirty="0"/>
              <a:t>Number of threads created: the product of the number of threads forked at each level of  nested parallelism</a:t>
            </a:r>
          </a:p>
          <a:p>
            <a:pPr lvl="2"/>
            <a:r>
              <a:rPr lang="en-US" sz="1600" dirty="0"/>
              <a:t>Example: N threads at outer level, each creating M threads at inner level – N*M threads </a:t>
            </a:r>
          </a:p>
          <a:p>
            <a:endParaRPr lang="en-US" dirty="0"/>
          </a:p>
          <a:p>
            <a:r>
              <a:rPr lang="en-US" dirty="0"/>
              <a:t>Looming danger: oversubscribe the system. Might slow you down…</a:t>
            </a:r>
          </a:p>
          <a:p>
            <a:pPr lvl="1"/>
            <a:r>
              <a:rPr lang="en-US" sz="1800" dirty="0"/>
              <a:t>Function calls and environment variables available to manage tightly the spawning of threads</a:t>
            </a:r>
          </a:p>
          <a:p>
            <a:endParaRPr lang="en-US" dirty="0"/>
          </a:p>
        </p:txBody>
      </p:sp>
      <p:sp>
        <p:nvSpPr>
          <p:cNvPr id="4" name="Rectangle 3"/>
          <p:cNvSpPr/>
          <p:nvPr/>
        </p:nvSpPr>
        <p:spPr>
          <a:xfrm>
            <a:off x="92529" y="6561178"/>
            <a:ext cx="1431802" cy="246221"/>
          </a:xfrm>
          <a:prstGeom prst="rect">
            <a:avLst/>
          </a:prstGeom>
        </p:spPr>
        <p:txBody>
          <a:bodyPr wrap="none">
            <a:spAutoFit/>
          </a:bodyPr>
          <a:lstStyle/>
          <a:p>
            <a:r>
              <a:rPr lang="en-US" sz="1000" dirty="0"/>
              <a:t>[Argonne </a:t>
            </a:r>
            <a:r>
              <a:rPr lang="en-US" sz="1000" dirty="0" err="1"/>
              <a:t>Natnl</a:t>
            </a:r>
            <a:r>
              <a:rPr lang="en-US" sz="1000" dirty="0"/>
              <a:t>. Lab]→</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29</a:t>
            </a:fld>
            <a:endParaRPr lang="en-US" altLang="en-US"/>
          </a:p>
        </p:txBody>
      </p:sp>
    </p:spTree>
    <p:extLst>
      <p:ext uri="{BB962C8B-B14F-4D97-AF65-F5344CB8AC3E}">
        <p14:creationId xmlns:p14="http://schemas.microsoft.com/office/powerpoint/2010/main" val="3466029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823393"/>
          </a:xfrm>
        </p:spPr>
        <p:txBody>
          <a:bodyPr/>
          <a:lstStyle/>
          <a:p>
            <a:r>
              <a:rPr lang="en-US" dirty="0"/>
              <a:t>Before we get going…</a:t>
            </a:r>
          </a:p>
        </p:txBody>
      </p:sp>
      <p:sp>
        <p:nvSpPr>
          <p:cNvPr id="6" name="Content Placeholder 5"/>
          <p:cNvSpPr>
            <a:spLocks noGrp="1"/>
          </p:cNvSpPr>
          <p:nvPr>
            <p:ph sz="half" idx="1"/>
          </p:nvPr>
        </p:nvSpPr>
        <p:spPr/>
        <p:txBody>
          <a:bodyPr>
            <a:normAutofit fontScale="92500" lnSpcReduction="10000"/>
          </a:bodyPr>
          <a:lstStyle/>
          <a:p>
            <a:r>
              <a:rPr lang="en-US" dirty="0"/>
              <a:t>Last time:</a:t>
            </a:r>
          </a:p>
          <a:p>
            <a:pPr lvl="1"/>
            <a:r>
              <a:rPr lang="en-US" dirty="0"/>
              <a:t>CUB</a:t>
            </a:r>
          </a:p>
          <a:p>
            <a:pPr lvl="1"/>
            <a:r>
              <a:rPr lang="en-US" dirty="0"/>
              <a:t>Multi-core parallel computing </a:t>
            </a:r>
          </a:p>
          <a:p>
            <a:pPr lvl="2"/>
            <a:r>
              <a:rPr lang="en-US" dirty="0"/>
              <a:t>Hardware consideration</a:t>
            </a:r>
          </a:p>
          <a:p>
            <a:pPr lvl="2"/>
            <a:r>
              <a:rPr lang="en-US" dirty="0"/>
              <a:t>Getting started with </a:t>
            </a:r>
            <a:r>
              <a:rPr lang="en-US" dirty="0" smtClean="0"/>
              <a:t>OpenMP</a:t>
            </a:r>
          </a:p>
          <a:p>
            <a:pPr lvl="2"/>
            <a:endParaRPr lang="en-US" dirty="0"/>
          </a:p>
          <a:p>
            <a:r>
              <a:rPr lang="en-US" dirty="0"/>
              <a:t>Today:</a:t>
            </a:r>
          </a:p>
          <a:p>
            <a:pPr lvl="1"/>
            <a:r>
              <a:rPr lang="en-US" dirty="0" smtClean="0"/>
              <a:t>OpenMP generalities</a:t>
            </a:r>
            <a:endParaRPr lang="en-US" dirty="0"/>
          </a:p>
          <a:p>
            <a:pPr lvl="1"/>
            <a:r>
              <a:rPr lang="en-US" dirty="0" smtClean="0"/>
              <a:t>Work-sharing constructs in OpenMP</a:t>
            </a:r>
            <a:endParaRPr lang="en-US" dirty="0"/>
          </a:p>
          <a:p>
            <a:endParaRPr lang="en-US" dirty="0" smtClean="0"/>
          </a:p>
          <a:p>
            <a:r>
              <a:rPr lang="en-US" dirty="0" smtClean="0"/>
              <a:t>Other </a:t>
            </a:r>
            <a:r>
              <a:rPr lang="en-US" dirty="0"/>
              <a:t>tidbits:</a:t>
            </a:r>
          </a:p>
          <a:p>
            <a:pPr lvl="1"/>
            <a:r>
              <a:rPr lang="da-DK" dirty="0"/>
              <a:t>ME759 Exam: April 15, at 7:15 PM, in 1106ME</a:t>
            </a:r>
          </a:p>
          <a:p>
            <a:pPr lvl="2"/>
            <a:r>
              <a:rPr lang="da-DK" dirty="0" smtClean="0"/>
              <a:t>Review</a:t>
            </a:r>
            <a:r>
              <a:rPr lang="da-DK" dirty="0"/>
              <a:t>: Tu, April 14, at 7:00 PM, in </a:t>
            </a:r>
            <a:r>
              <a:rPr lang="da-DK" dirty="0" smtClean="0"/>
              <a:t>Canvas</a:t>
            </a:r>
          </a:p>
          <a:p>
            <a:pPr lvl="1"/>
            <a:r>
              <a:rPr lang="da-DK" dirty="0" smtClean="0"/>
              <a:t>Next time: further disucssion of default projects</a:t>
            </a:r>
            <a:endParaRPr lang="en-US" dirty="0"/>
          </a:p>
        </p:txBody>
      </p:sp>
      <p:sp>
        <p:nvSpPr>
          <p:cNvPr id="3" name="Slide Number Placeholder 2"/>
          <p:cNvSpPr>
            <a:spLocks noGrp="1"/>
          </p:cNvSpPr>
          <p:nvPr>
            <p:ph type="sldNum" sz="quarter" idx="12"/>
          </p:nvPr>
        </p:nvSpPr>
        <p:spPr/>
        <p:txBody>
          <a:bodyPr/>
          <a:lstStyle/>
          <a:p>
            <a:fld id="{67D2203D-769A-4D5A-AE4C-EA73FDE6A130}" type="slidenum">
              <a:rPr lang="en-US" smtClean="0"/>
              <a:t>3</a:t>
            </a:fld>
            <a:endParaRPr lang="en-US"/>
          </a:p>
        </p:txBody>
      </p:sp>
      <p:pic>
        <p:nvPicPr>
          <p:cNvPr id="8" name="Picture 7"/>
          <p:cNvPicPr>
            <a:picLocks noChangeAspect="1"/>
          </p:cNvPicPr>
          <p:nvPr/>
        </p:nvPicPr>
        <p:blipFill>
          <a:blip r:embed="rId2"/>
          <a:stretch>
            <a:fillRect/>
          </a:stretch>
        </p:blipFill>
        <p:spPr>
          <a:xfrm>
            <a:off x="8599821" y="3852281"/>
            <a:ext cx="2443521" cy="2466104"/>
          </a:xfrm>
          <a:prstGeom prst="rect">
            <a:avLst/>
          </a:prstGeom>
        </p:spPr>
      </p:pic>
      <p:pic>
        <p:nvPicPr>
          <p:cNvPr id="9" name="Picture 8"/>
          <p:cNvPicPr>
            <a:picLocks noChangeAspect="1"/>
          </p:cNvPicPr>
          <p:nvPr/>
        </p:nvPicPr>
        <p:blipFill rotWithShape="1">
          <a:blip r:embed="rId3"/>
          <a:srcRect r="20882"/>
          <a:stretch/>
        </p:blipFill>
        <p:spPr>
          <a:xfrm>
            <a:off x="7409536" y="1198074"/>
            <a:ext cx="3921463" cy="2152075"/>
          </a:xfrm>
          <a:prstGeom prst="rect">
            <a:avLst/>
          </a:prstGeom>
        </p:spPr>
      </p:pic>
    </p:spTree>
    <p:extLst>
      <p:ext uri="{BB962C8B-B14F-4D97-AF65-F5344CB8AC3E}">
        <p14:creationId xmlns:p14="http://schemas.microsoft.com/office/powerpoint/2010/main" val="34930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Departing Thoughts – 2</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Examples of good reasons to employ nested parallelism</a:t>
            </a:r>
          </a:p>
          <a:p>
            <a:pPr lvl="1"/>
            <a:endParaRPr lang="en-US" sz="1800" dirty="0"/>
          </a:p>
          <a:p>
            <a:pPr lvl="1"/>
            <a:r>
              <a:rPr lang="en-US" sz="1800" dirty="0"/>
              <a:t>Insufficient parallelism at outer level</a:t>
            </a:r>
          </a:p>
          <a:p>
            <a:pPr lvl="2"/>
            <a:r>
              <a:rPr lang="en-US" sz="1400" dirty="0"/>
              <a:t>Many-core processors today can handle many threads</a:t>
            </a:r>
          </a:p>
          <a:p>
            <a:pPr lvl="3"/>
            <a:r>
              <a:rPr lang="en-US" sz="1200" dirty="0"/>
              <a:t>IBM POWER9 chip: handles 96 threads</a:t>
            </a:r>
          </a:p>
          <a:p>
            <a:pPr lvl="3"/>
            <a:endParaRPr lang="en-US" sz="1200" dirty="0"/>
          </a:p>
          <a:p>
            <a:pPr lvl="2"/>
            <a:r>
              <a:rPr lang="en-US" sz="1600" dirty="0"/>
              <a:t>Example: have outer loop w/ 10 trips on a 64 core workstation</a:t>
            </a:r>
          </a:p>
          <a:p>
            <a:pPr lvl="2"/>
            <a:endParaRPr lang="en-US" sz="1400" dirty="0"/>
          </a:p>
          <a:p>
            <a:pPr lvl="2"/>
            <a:endParaRPr lang="en-US" sz="1400" dirty="0"/>
          </a:p>
          <a:p>
            <a:pPr lvl="1"/>
            <a:r>
              <a:rPr lang="en-US" sz="1800" dirty="0"/>
              <a:t>Load balance problems: more threads in flight can help balance the load</a:t>
            </a:r>
          </a:p>
          <a:p>
            <a:endParaRPr lang="en-US" dirty="0"/>
          </a:p>
        </p:txBody>
      </p:sp>
      <p:sp>
        <p:nvSpPr>
          <p:cNvPr id="4" name="Rectangle 3"/>
          <p:cNvSpPr/>
          <p:nvPr/>
        </p:nvSpPr>
        <p:spPr>
          <a:xfrm>
            <a:off x="147344" y="6544593"/>
            <a:ext cx="1431802" cy="246221"/>
          </a:xfrm>
          <a:prstGeom prst="rect">
            <a:avLst/>
          </a:prstGeom>
        </p:spPr>
        <p:txBody>
          <a:bodyPr wrap="none">
            <a:spAutoFit/>
          </a:bodyPr>
          <a:lstStyle/>
          <a:p>
            <a:r>
              <a:rPr lang="en-US" sz="1000" dirty="0"/>
              <a:t>[Argonne </a:t>
            </a:r>
            <a:r>
              <a:rPr lang="en-US" sz="1000" dirty="0" err="1"/>
              <a:t>Natnl</a:t>
            </a:r>
            <a:r>
              <a:rPr lang="en-US" sz="1000" dirty="0"/>
              <a:t>. Lab]→</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30</a:t>
            </a:fld>
            <a:endParaRPr lang="en-US" altLang="en-US"/>
          </a:p>
        </p:txBody>
      </p:sp>
    </p:spTree>
    <p:extLst>
      <p:ext uri="{BB962C8B-B14F-4D97-AF65-F5344CB8AC3E}">
        <p14:creationId xmlns:p14="http://schemas.microsoft.com/office/powerpoint/2010/main" val="2610193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Parallelism: Food for Thought</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Backdrop: Creating any parallel region entails some overhead</a:t>
            </a:r>
          </a:p>
          <a:p>
            <a:endParaRPr lang="en-US" dirty="0"/>
          </a:p>
          <a:p>
            <a:endParaRPr lang="en-US" dirty="0"/>
          </a:p>
          <a:p>
            <a:r>
              <a:rPr lang="en-US" dirty="0"/>
              <a:t>If you want to avoid this overhead and also avoid oversubscription</a:t>
            </a:r>
          </a:p>
          <a:p>
            <a:pPr lvl="1"/>
            <a:r>
              <a:rPr lang="en-US" dirty="0"/>
              <a:t>Should you parallelize the inner loop?</a:t>
            </a:r>
          </a:p>
          <a:p>
            <a:pPr lvl="1"/>
            <a:r>
              <a:rPr lang="en-US" dirty="0"/>
              <a:t>Should you parallelize at the outer loop?</a:t>
            </a:r>
          </a:p>
          <a:p>
            <a:endParaRPr lang="en-US" dirty="0"/>
          </a:p>
          <a:p>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31</a:t>
            </a:fld>
            <a:endParaRPr lang="en-US" altLang="en-US"/>
          </a:p>
        </p:txBody>
      </p:sp>
    </p:spTree>
    <p:extLst>
      <p:ext uri="{BB962C8B-B14F-4D97-AF65-F5344CB8AC3E}">
        <p14:creationId xmlns:p14="http://schemas.microsoft.com/office/powerpoint/2010/main" val="910921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Work Plan, OpenMP</a:t>
            </a:r>
          </a:p>
        </p:txBody>
      </p:sp>
      <p:sp>
        <p:nvSpPr>
          <p:cNvPr id="516099" name="Rectangle 3"/>
          <p:cNvSpPr>
            <a:spLocks noGrp="1" noChangeArrowheads="1"/>
          </p:cNvSpPr>
          <p:nvPr>
            <p:ph idx="1"/>
          </p:nvPr>
        </p:nvSpPr>
        <p:spPr/>
        <p:txBody>
          <a:bodyPr/>
          <a:lstStyle/>
          <a:p>
            <a:endParaRPr lang="en-US" sz="2800" dirty="0">
              <a:solidFill>
                <a:schemeClr val="bg1">
                  <a:lumMod val="85000"/>
                </a:schemeClr>
              </a:solidFill>
            </a:endParaRPr>
          </a:p>
          <a:p>
            <a:r>
              <a:rPr lang="en-US" sz="2800" dirty="0">
                <a:solidFill>
                  <a:schemeClr val="bg1">
                    <a:lumMod val="85000"/>
                  </a:schemeClr>
                </a:solidFill>
              </a:rPr>
              <a:t>What is OpenMP?</a:t>
            </a:r>
          </a:p>
          <a:p>
            <a:pPr lvl="1">
              <a:lnSpc>
                <a:spcPct val="94000"/>
              </a:lnSpc>
              <a:buFont typeface="Wingdings" pitchFamily="2" charset="2"/>
              <a:buNone/>
            </a:pPr>
            <a:r>
              <a:rPr lang="en-US" sz="2400" dirty="0">
                <a:solidFill>
                  <a:schemeClr val="bg1">
                    <a:lumMod val="85000"/>
                  </a:schemeClr>
                </a:solidFill>
              </a:rPr>
              <a:t>Parallel regions</a:t>
            </a:r>
          </a:p>
          <a:p>
            <a:pPr lvl="1">
              <a:lnSpc>
                <a:spcPct val="94000"/>
              </a:lnSpc>
              <a:buFont typeface="Wingdings" pitchFamily="2" charset="2"/>
              <a:buNone/>
            </a:pPr>
            <a:r>
              <a:rPr lang="en-US" sz="2400" b="1" dirty="0">
                <a:solidFill>
                  <a:srgbClr val="C00000"/>
                </a:solidFill>
              </a:rPr>
              <a:t>Work sharing</a:t>
            </a:r>
          </a:p>
          <a:p>
            <a:pPr lvl="1">
              <a:lnSpc>
                <a:spcPct val="94000"/>
              </a:lnSpc>
              <a:buFont typeface="Wingdings" pitchFamily="2" charset="2"/>
              <a:buNone/>
            </a:pPr>
            <a:r>
              <a:rPr lang="en-US" sz="2400" dirty="0"/>
              <a:t>Variable Scoping Issues </a:t>
            </a:r>
          </a:p>
          <a:p>
            <a:pPr lvl="1">
              <a:lnSpc>
                <a:spcPct val="94000"/>
              </a:lnSpc>
              <a:buFont typeface="Wingdings" pitchFamily="2" charset="2"/>
              <a:buNone/>
            </a:pPr>
            <a:r>
              <a:rPr lang="en-US" sz="2400" dirty="0"/>
              <a:t>Synchronization</a:t>
            </a:r>
          </a:p>
          <a:p>
            <a:pPr lvl="1">
              <a:lnSpc>
                <a:spcPct val="94000"/>
              </a:lnSpc>
              <a:buFont typeface="Wingdings" pitchFamily="2" charset="2"/>
              <a:buNone/>
            </a:pPr>
            <a:r>
              <a:rPr lang="en-US" sz="2400" dirty="0"/>
              <a:t>Performance issues</a:t>
            </a:r>
          </a:p>
          <a:p>
            <a:r>
              <a:rPr lang="en-US" sz="2800" dirty="0"/>
              <a:t>Loose ends</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32</a:t>
            </a:fld>
            <a:endParaRPr lang="en-US" altLang="en-US"/>
          </a:p>
        </p:txBody>
      </p:sp>
    </p:spTree>
    <p:custDataLst>
      <p:tags r:id="rId1"/>
    </p:custDataLst>
    <p:extLst>
      <p:ext uri="{BB962C8B-B14F-4D97-AF65-F5344CB8AC3E}">
        <p14:creationId xmlns:p14="http://schemas.microsoft.com/office/powerpoint/2010/main" val="9853112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Work Sharing</a:t>
            </a:r>
          </a:p>
        </p:txBody>
      </p:sp>
      <p:sp>
        <p:nvSpPr>
          <p:cNvPr id="524291" name="Rectangle 3"/>
          <p:cNvSpPr>
            <a:spLocks noGrp="1" noChangeArrowheads="1"/>
          </p:cNvSpPr>
          <p:nvPr>
            <p:ph idx="1"/>
          </p:nvPr>
        </p:nvSpPr>
        <p:spPr/>
        <p:txBody>
          <a:bodyPr/>
          <a:lstStyle/>
          <a:p>
            <a:pPr>
              <a:lnSpc>
                <a:spcPct val="94000"/>
              </a:lnSpc>
            </a:pPr>
            <a:endParaRPr lang="en-US" b="1" dirty="0">
              <a:solidFill>
                <a:srgbClr val="C00000"/>
              </a:solidFill>
            </a:endParaRPr>
          </a:p>
          <a:p>
            <a:pPr>
              <a:lnSpc>
                <a:spcPct val="94000"/>
              </a:lnSpc>
            </a:pPr>
            <a:r>
              <a:rPr lang="en-US" b="1" dirty="0">
                <a:solidFill>
                  <a:srgbClr val="C00000"/>
                </a:solidFill>
              </a:rPr>
              <a:t>Work sharing</a:t>
            </a:r>
            <a:r>
              <a:rPr lang="en-US" dirty="0"/>
              <a:t>: general term used in OpenMP to describe distribution of work across threads</a:t>
            </a:r>
          </a:p>
          <a:p>
            <a:pPr>
              <a:lnSpc>
                <a:spcPct val="94000"/>
              </a:lnSpc>
            </a:pPr>
            <a:endParaRPr lang="en-US" dirty="0"/>
          </a:p>
          <a:p>
            <a:r>
              <a:rPr lang="en-US" dirty="0"/>
              <a:t>Three primary avenues for work sharing in OpenMP:</a:t>
            </a:r>
          </a:p>
          <a:p>
            <a:pPr lvl="1"/>
            <a:r>
              <a:rPr lang="en-US" dirty="0" err="1">
                <a:solidFill>
                  <a:srgbClr val="0070C0"/>
                </a:solidFill>
                <a:latin typeface="Consolas" panose="020B0609020204030204" pitchFamily="49" charset="0"/>
              </a:rPr>
              <a:t>omp</a:t>
            </a:r>
            <a:r>
              <a:rPr lang="en-US" dirty="0">
                <a:solidFill>
                  <a:srgbClr val="0070C0"/>
                </a:solidFill>
                <a:latin typeface="Consolas" panose="020B0609020204030204" pitchFamily="49" charset="0"/>
              </a:rPr>
              <a:t> for </a:t>
            </a:r>
            <a:r>
              <a:rPr lang="en-US" dirty="0"/>
              <a:t>construct</a:t>
            </a:r>
          </a:p>
          <a:p>
            <a:pPr lvl="1"/>
            <a:r>
              <a:rPr lang="en-US" dirty="0" err="1">
                <a:solidFill>
                  <a:srgbClr val="0070C0"/>
                </a:solidFill>
                <a:latin typeface="Consolas" panose="020B0609020204030204" pitchFamily="49" charset="0"/>
              </a:rPr>
              <a:t>omp</a:t>
            </a:r>
            <a:r>
              <a:rPr lang="en-US" dirty="0">
                <a:solidFill>
                  <a:srgbClr val="0070C0"/>
                </a:solidFill>
                <a:latin typeface="Consolas" panose="020B0609020204030204" pitchFamily="49" charset="0"/>
              </a:rPr>
              <a:t> sections </a:t>
            </a:r>
            <a:r>
              <a:rPr lang="en-US" dirty="0"/>
              <a:t>construct</a:t>
            </a:r>
          </a:p>
          <a:p>
            <a:pPr lvl="1"/>
            <a:r>
              <a:rPr lang="en-US" dirty="0" err="1">
                <a:solidFill>
                  <a:srgbClr val="0070C0"/>
                </a:solidFill>
                <a:latin typeface="Consolas" panose="020B0609020204030204" pitchFamily="49" charset="0"/>
              </a:rPr>
              <a:t>omp</a:t>
            </a:r>
            <a:r>
              <a:rPr lang="en-US" dirty="0">
                <a:solidFill>
                  <a:srgbClr val="0070C0"/>
                </a:solidFill>
                <a:latin typeface="Consolas" panose="020B0609020204030204" pitchFamily="49" charset="0"/>
              </a:rPr>
              <a:t> task </a:t>
            </a:r>
            <a:r>
              <a:rPr lang="en-US" dirty="0"/>
              <a:t>construct</a:t>
            </a:r>
          </a:p>
          <a:p>
            <a:endParaRPr lang="en-US" dirty="0"/>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33</a:t>
            </a:fld>
            <a:endParaRPr lang="en-US" altLang="en-US"/>
          </a:p>
        </p:txBody>
      </p:sp>
      <p:sp>
        <p:nvSpPr>
          <p:cNvPr id="524292" name="Text Box 4"/>
          <p:cNvSpPr txBox="1">
            <a:spLocks noChangeArrowheads="1"/>
          </p:cNvSpPr>
          <p:nvPr/>
        </p:nvSpPr>
        <p:spPr bwMode="auto">
          <a:xfrm>
            <a:off x="2378529" y="5437416"/>
            <a:ext cx="7434942" cy="461665"/>
          </a:xfrm>
          <a:prstGeom prst="rect">
            <a:avLst/>
          </a:prstGeom>
          <a:noFill/>
          <a:ln>
            <a:solidFill>
              <a:schemeClr val="tx1"/>
            </a:solidFill>
          </a:ln>
          <a:effectLst/>
          <a:extLst>
            <a:ext uri="{91240B29-F687-4f45-9708-019B960494DF}">
              <a14:hiddenLine xmlns:a14="http://schemas.microsoft.com/office/drawing/2010/main" xmlns="" w="9525" algn="ctr">
                <a:solidFill>
                  <a:schemeClr val="tx1"/>
                </a:solidFill>
                <a:miter lim="800000"/>
                <a:headEnd/>
                <a:tailEnd/>
              </a14:hiddenLine>
            </a:ext>
          </a:extLst>
        </p:spPr>
        <p:txBody>
          <a:bodyPr wrap="square">
            <a:spAutoFit/>
          </a:bodyPr>
          <a:lstStyle/>
          <a:p>
            <a:pPr algn="ctr" eaLnBrk="0" hangingPunct="0">
              <a:spcBef>
                <a:spcPct val="50000"/>
              </a:spcBef>
            </a:pPr>
            <a:r>
              <a:rPr lang="en-US" sz="2400" dirty="0"/>
              <a:t>Each of them </a:t>
            </a:r>
            <a:r>
              <a:rPr lang="en-US" sz="2400" dirty="0">
                <a:solidFill>
                  <a:srgbClr val="C00000"/>
                </a:solidFill>
              </a:rPr>
              <a:t>automatically</a:t>
            </a:r>
            <a:r>
              <a:rPr lang="en-US" sz="2400" dirty="0"/>
              <a:t> divides work among threads</a:t>
            </a:r>
          </a:p>
        </p:txBody>
      </p:sp>
    </p:spTree>
    <p:custDataLst>
      <p:tags r:id="rId1"/>
    </p:custDataLst>
    <p:extLst>
      <p:ext uri="{BB962C8B-B14F-4D97-AF65-F5344CB8AC3E}">
        <p14:creationId xmlns:p14="http://schemas.microsoft.com/office/powerpoint/2010/main" val="3985031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sharing, an alternative to GPU-style parallel computing</a:t>
            </a:r>
          </a:p>
        </p:txBody>
      </p:sp>
      <p:sp>
        <p:nvSpPr>
          <p:cNvPr id="3" name="Content Placeholder 2"/>
          <p:cNvSpPr>
            <a:spLocks noGrp="1"/>
          </p:cNvSpPr>
          <p:nvPr>
            <p:ph idx="1"/>
          </p:nvPr>
        </p:nvSpPr>
        <p:spPr/>
        <p:txBody>
          <a:bodyPr>
            <a:normAutofit/>
          </a:bodyPr>
          <a:lstStyle/>
          <a:p>
            <a:endParaRPr lang="en-US" dirty="0"/>
          </a:p>
          <a:p>
            <a:r>
              <a:rPr lang="en-US" dirty="0"/>
              <a:t>Recall previous discussion:</a:t>
            </a:r>
          </a:p>
          <a:p>
            <a:endParaRPr lang="en-US" dirty="0"/>
          </a:p>
          <a:p>
            <a:pPr lvl="1"/>
            <a:r>
              <a:rPr lang="en-US" dirty="0">
                <a:solidFill>
                  <a:srgbClr val="0070C0"/>
                </a:solidFill>
              </a:rPr>
              <a:t>structured block</a:t>
            </a:r>
            <a:r>
              <a:rPr lang="en-US" dirty="0"/>
              <a:t>: we already defined what this is</a:t>
            </a:r>
          </a:p>
          <a:p>
            <a:pPr lvl="2"/>
            <a:r>
              <a:rPr lang="en-US" dirty="0"/>
              <a:t>Enables GPU-style parallel computing – each thread executes the same structured block</a:t>
            </a:r>
          </a:p>
          <a:p>
            <a:pPr lvl="1"/>
            <a:endParaRPr lang="en-US" dirty="0"/>
          </a:p>
          <a:p>
            <a:pPr lvl="1"/>
            <a:r>
              <a:rPr lang="en-US" dirty="0">
                <a:solidFill>
                  <a:srgbClr val="C00000"/>
                </a:solidFill>
              </a:rPr>
              <a:t>OpenMP construct</a:t>
            </a:r>
            <a:r>
              <a:rPr lang="en-US" dirty="0"/>
              <a:t>: talk about this next</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046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Work Plan, OpenMP</a:t>
            </a:r>
          </a:p>
        </p:txBody>
      </p:sp>
      <p:sp>
        <p:nvSpPr>
          <p:cNvPr id="516099" name="Rectangle 3"/>
          <p:cNvSpPr>
            <a:spLocks noGrp="1" noChangeArrowheads="1"/>
          </p:cNvSpPr>
          <p:nvPr>
            <p:ph idx="1"/>
          </p:nvPr>
        </p:nvSpPr>
        <p:spPr/>
        <p:txBody>
          <a:bodyPr/>
          <a:lstStyle/>
          <a:p>
            <a:endParaRPr lang="en-US" sz="2800" dirty="0">
              <a:solidFill>
                <a:schemeClr val="bg1">
                  <a:lumMod val="85000"/>
                </a:schemeClr>
              </a:solidFill>
            </a:endParaRPr>
          </a:p>
          <a:p>
            <a:r>
              <a:rPr lang="en-US" sz="2800" dirty="0">
                <a:solidFill>
                  <a:schemeClr val="bg1">
                    <a:lumMod val="85000"/>
                  </a:schemeClr>
                </a:solidFill>
              </a:rPr>
              <a:t>What is OpenMP?</a:t>
            </a:r>
          </a:p>
          <a:p>
            <a:pPr lvl="1">
              <a:lnSpc>
                <a:spcPct val="94000"/>
              </a:lnSpc>
              <a:buFont typeface="Wingdings" pitchFamily="2" charset="2"/>
              <a:buNone/>
            </a:pPr>
            <a:r>
              <a:rPr lang="en-US" sz="2400" dirty="0">
                <a:solidFill>
                  <a:schemeClr val="bg1">
                    <a:lumMod val="85000"/>
                  </a:schemeClr>
                </a:solidFill>
              </a:rPr>
              <a:t>Parallel regions</a:t>
            </a:r>
          </a:p>
          <a:p>
            <a:pPr lvl="1">
              <a:lnSpc>
                <a:spcPct val="94000"/>
              </a:lnSpc>
              <a:buFont typeface="Wingdings" pitchFamily="2" charset="2"/>
              <a:buNone/>
            </a:pPr>
            <a:r>
              <a:rPr lang="en-US" sz="2400" b="1" dirty="0">
                <a:solidFill>
                  <a:srgbClr val="C00000"/>
                </a:solidFill>
              </a:rPr>
              <a:t>Work sharing – Parallel for loops</a:t>
            </a:r>
          </a:p>
          <a:p>
            <a:pPr lvl="1">
              <a:lnSpc>
                <a:spcPct val="94000"/>
              </a:lnSpc>
              <a:buFont typeface="Wingdings" pitchFamily="2" charset="2"/>
              <a:buNone/>
            </a:pPr>
            <a:r>
              <a:rPr lang="en-US" sz="2400" dirty="0"/>
              <a:t>Variable Scoping Issues </a:t>
            </a:r>
          </a:p>
          <a:p>
            <a:pPr lvl="1">
              <a:lnSpc>
                <a:spcPct val="94000"/>
              </a:lnSpc>
              <a:buFont typeface="Wingdings" pitchFamily="2" charset="2"/>
              <a:buNone/>
            </a:pPr>
            <a:r>
              <a:rPr lang="en-US" sz="2400" dirty="0"/>
              <a:t>Synchronization</a:t>
            </a:r>
          </a:p>
          <a:p>
            <a:r>
              <a:rPr lang="en-US" sz="2800" dirty="0"/>
              <a:t>Loose ends</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35</a:t>
            </a:fld>
            <a:endParaRPr lang="en-US" altLang="en-US"/>
          </a:p>
        </p:txBody>
      </p:sp>
    </p:spTree>
    <p:custDataLst>
      <p:tags r:id="rId1"/>
    </p:custDataLst>
    <p:extLst>
      <p:ext uri="{BB962C8B-B14F-4D97-AF65-F5344CB8AC3E}">
        <p14:creationId xmlns:p14="http://schemas.microsoft.com/office/powerpoint/2010/main" val="3309414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0" y="-1"/>
            <a:ext cx="12192000" cy="892177"/>
          </a:xfrm>
          <a:solidFill>
            <a:schemeClr val="accent1">
              <a:lumMod val="50000"/>
            </a:schemeClr>
          </a:solidFill>
          <a:extLst>
            <a:ext uri="{AF507438-7753-43e0-B8FC-AC1667EBCBE1}">
              <a14:hiddenEffects xmlns="" xmlns:a14="http://schemas.microsoft.com/office/drawing/2010/main">
                <a:effectLst>
                  <a:outerShdw dist="25400" dir="5400000" algn="ctr" rotWithShape="0">
                    <a:schemeClr val="bg2"/>
                  </a:outerShdw>
                </a:effectLst>
              </a14:hiddenEffects>
            </a:ext>
          </a:extLst>
        </p:spPr>
        <p:txBody>
          <a:bodyPr vert="horz" lIns="91440" tIns="45720" rIns="91440" bIns="45720" rtlCol="0" anchor="ctr">
            <a:normAutofit/>
          </a:bodyPr>
          <a:lstStyle/>
          <a:p>
            <a:r>
              <a:rPr lang="en-US" dirty="0"/>
              <a:t>The </a:t>
            </a:r>
            <a:r>
              <a:rPr lang="en-US" dirty="0" err="1">
                <a:solidFill>
                  <a:srgbClr val="FFC000"/>
                </a:solidFill>
                <a:latin typeface="Consolas" panose="020B0609020204030204" pitchFamily="49" charset="0"/>
              </a:rPr>
              <a:t>omp</a:t>
            </a:r>
            <a:r>
              <a:rPr lang="en-US" dirty="0">
                <a:solidFill>
                  <a:srgbClr val="FFC000"/>
                </a:solidFill>
                <a:latin typeface="Consolas" panose="020B0609020204030204" pitchFamily="49" charset="0"/>
              </a:rPr>
              <a:t> for</a:t>
            </a:r>
            <a:r>
              <a:rPr lang="en-US" dirty="0"/>
              <a:t> Directive</a:t>
            </a:r>
          </a:p>
        </p:txBody>
      </p:sp>
      <p:sp>
        <p:nvSpPr>
          <p:cNvPr id="526339" name="Rectangle 3"/>
          <p:cNvSpPr>
            <a:spLocks noGrp="1" noChangeArrowheads="1"/>
          </p:cNvSpPr>
          <p:nvPr>
            <p:ph sz="half" idx="1"/>
          </p:nvPr>
        </p:nvSpPr>
        <p:spPr>
          <a:noFill/>
          <a:ln/>
          <a:extLst>
            <a:ext uri="{AF507438-7753-43e0-B8FC-AC1667EBCBE1}">
              <a14:hiddenEffects xmlns="" xmlns:a14="http://schemas.microsoft.com/office/drawing/2010/main">
                <a:effectLst>
                  <a:outerShdw dist="25400" dir="5400000" algn="ctr" rotWithShape="0">
                    <a:schemeClr val="bg2"/>
                  </a:outerShdw>
                </a:effectLst>
              </a14:hiddenEffects>
            </a:ext>
          </a:extLst>
        </p:spPr>
        <p:txBody>
          <a:bodyPr vert="horz" lIns="90488" tIns="44450" rIns="90488" bIns="44450" rtlCol="0">
            <a:normAutofit/>
          </a:bodyPr>
          <a:lstStyle/>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r>
              <a:rPr lang="en-US" dirty="0"/>
              <a:t>Threads are assigned an independent set of iterations</a:t>
            </a:r>
          </a:p>
          <a:p>
            <a:pPr>
              <a:lnSpc>
                <a:spcPct val="85000"/>
              </a:lnSpc>
            </a:pPr>
            <a:endParaRPr lang="en-US" dirty="0"/>
          </a:p>
          <a:p>
            <a:pPr>
              <a:lnSpc>
                <a:spcPct val="85000"/>
              </a:lnSpc>
            </a:pPr>
            <a:r>
              <a:rPr lang="en-US" dirty="0"/>
              <a:t>Threads must wait at the end of work-sharing construct</a:t>
            </a:r>
          </a:p>
          <a:p>
            <a:pPr>
              <a:lnSpc>
                <a:spcPct val="85000"/>
              </a:lnSpc>
            </a:pPr>
            <a:endParaRPr lang="en-US" dirty="0"/>
          </a:p>
          <a:p>
            <a:pPr marL="0" indent="0">
              <a:lnSpc>
                <a:spcPct val="85000"/>
              </a:lnSpc>
              <a:buNone/>
            </a:pPr>
            <a:endParaRPr lang="en-US" dirty="0"/>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36</a:t>
            </a:fld>
            <a:endParaRPr lang="en-US" altLang="en-US"/>
          </a:p>
        </p:txBody>
      </p:sp>
      <p:grpSp>
        <p:nvGrpSpPr>
          <p:cNvPr id="526340" name="Group 4"/>
          <p:cNvGrpSpPr>
            <a:grpSpLocks/>
          </p:cNvGrpSpPr>
          <p:nvPr/>
        </p:nvGrpSpPr>
        <p:grpSpPr bwMode="auto">
          <a:xfrm>
            <a:off x="7124700" y="1143001"/>
            <a:ext cx="3124200" cy="5045075"/>
            <a:chOff x="3696" y="912"/>
            <a:chExt cx="1968" cy="3178"/>
          </a:xfrm>
        </p:grpSpPr>
        <p:sp>
          <p:nvSpPr>
            <p:cNvPr id="526341" name="Line 5"/>
            <p:cNvSpPr>
              <a:spLocks noChangeShapeType="1"/>
            </p:cNvSpPr>
            <p:nvPr/>
          </p:nvSpPr>
          <p:spPr bwMode="auto">
            <a:xfrm>
              <a:off x="5376" y="1920"/>
              <a:ext cx="0" cy="2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26342" name="Line 6"/>
            <p:cNvSpPr>
              <a:spLocks noChangeShapeType="1"/>
            </p:cNvSpPr>
            <p:nvPr/>
          </p:nvSpPr>
          <p:spPr bwMode="auto">
            <a:xfrm>
              <a:off x="4656" y="1968"/>
              <a:ext cx="0" cy="19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26343" name="Line 7"/>
            <p:cNvSpPr>
              <a:spLocks noChangeShapeType="1"/>
            </p:cNvSpPr>
            <p:nvPr/>
          </p:nvSpPr>
          <p:spPr bwMode="auto">
            <a:xfrm>
              <a:off x="3936" y="1920"/>
              <a:ext cx="0" cy="24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26344" name="Line 8"/>
            <p:cNvSpPr>
              <a:spLocks noChangeShapeType="1"/>
            </p:cNvSpPr>
            <p:nvPr/>
          </p:nvSpPr>
          <p:spPr bwMode="auto">
            <a:xfrm flipV="1">
              <a:off x="5376" y="2699"/>
              <a:ext cx="0" cy="2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26345" name="Line 9"/>
            <p:cNvSpPr>
              <a:spLocks noChangeShapeType="1"/>
            </p:cNvSpPr>
            <p:nvPr/>
          </p:nvSpPr>
          <p:spPr bwMode="auto">
            <a:xfrm flipV="1">
              <a:off x="4656" y="2747"/>
              <a:ext cx="0" cy="19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26346" name="Line 10"/>
            <p:cNvSpPr>
              <a:spLocks noChangeShapeType="1"/>
            </p:cNvSpPr>
            <p:nvPr/>
          </p:nvSpPr>
          <p:spPr bwMode="auto">
            <a:xfrm flipV="1">
              <a:off x="3936" y="2747"/>
              <a:ext cx="0" cy="24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26347" name="Freeform 11"/>
            <p:cNvSpPr>
              <a:spLocks/>
            </p:cNvSpPr>
            <p:nvPr/>
          </p:nvSpPr>
          <p:spPr bwMode="auto">
            <a:xfrm>
              <a:off x="4676" y="1458"/>
              <a:ext cx="743" cy="459"/>
            </a:xfrm>
            <a:custGeom>
              <a:avLst/>
              <a:gdLst>
                <a:gd name="T0" fmla="*/ 0 w 805"/>
                <a:gd name="T1" fmla="*/ 21 h 486"/>
                <a:gd name="T2" fmla="*/ 10 w 805"/>
                <a:gd name="T3" fmla="*/ 0 h 486"/>
                <a:gd name="T4" fmla="*/ 805 w 805"/>
                <a:gd name="T5" fmla="*/ 464 h 486"/>
                <a:gd name="T6" fmla="*/ 794 w 805"/>
                <a:gd name="T7" fmla="*/ 486 h 486"/>
                <a:gd name="T8" fmla="*/ 0 w 805"/>
                <a:gd name="T9" fmla="*/ 21 h 486"/>
              </a:gdLst>
              <a:ahLst/>
              <a:cxnLst>
                <a:cxn ang="0">
                  <a:pos x="T0" y="T1"/>
                </a:cxn>
                <a:cxn ang="0">
                  <a:pos x="T2" y="T3"/>
                </a:cxn>
                <a:cxn ang="0">
                  <a:pos x="T4" y="T5"/>
                </a:cxn>
                <a:cxn ang="0">
                  <a:pos x="T6" y="T7"/>
                </a:cxn>
                <a:cxn ang="0">
                  <a:pos x="T8" y="T9"/>
                </a:cxn>
              </a:cxnLst>
              <a:rect l="0" t="0" r="r" b="b"/>
              <a:pathLst>
                <a:path w="805" h="486">
                  <a:moveTo>
                    <a:pt x="0" y="21"/>
                  </a:moveTo>
                  <a:lnTo>
                    <a:pt x="10" y="0"/>
                  </a:lnTo>
                  <a:lnTo>
                    <a:pt x="805" y="464"/>
                  </a:lnTo>
                  <a:lnTo>
                    <a:pt x="794" y="486"/>
                  </a:lnTo>
                  <a:lnTo>
                    <a:pt x="0" y="21"/>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panose="020B0604020202020204" pitchFamily="34" charset="0"/>
              </a:endParaRPr>
            </a:p>
          </p:txBody>
        </p:sp>
        <p:sp>
          <p:nvSpPr>
            <p:cNvPr id="526348" name="Freeform 12"/>
            <p:cNvSpPr>
              <a:spLocks/>
            </p:cNvSpPr>
            <p:nvPr/>
          </p:nvSpPr>
          <p:spPr bwMode="auto">
            <a:xfrm>
              <a:off x="4676" y="3070"/>
              <a:ext cx="743" cy="396"/>
            </a:xfrm>
            <a:custGeom>
              <a:avLst/>
              <a:gdLst>
                <a:gd name="T0" fmla="*/ 805 w 805"/>
                <a:gd name="T1" fmla="*/ 21 h 419"/>
                <a:gd name="T2" fmla="*/ 794 w 805"/>
                <a:gd name="T3" fmla="*/ 0 h 419"/>
                <a:gd name="T4" fmla="*/ 0 w 805"/>
                <a:gd name="T5" fmla="*/ 398 h 419"/>
                <a:gd name="T6" fmla="*/ 10 w 805"/>
                <a:gd name="T7" fmla="*/ 419 h 419"/>
                <a:gd name="T8" fmla="*/ 805 w 805"/>
                <a:gd name="T9" fmla="*/ 21 h 419"/>
              </a:gdLst>
              <a:ahLst/>
              <a:cxnLst>
                <a:cxn ang="0">
                  <a:pos x="T0" y="T1"/>
                </a:cxn>
                <a:cxn ang="0">
                  <a:pos x="T2" y="T3"/>
                </a:cxn>
                <a:cxn ang="0">
                  <a:pos x="T4" y="T5"/>
                </a:cxn>
                <a:cxn ang="0">
                  <a:pos x="T6" y="T7"/>
                </a:cxn>
                <a:cxn ang="0">
                  <a:pos x="T8" y="T9"/>
                </a:cxn>
              </a:cxnLst>
              <a:rect l="0" t="0" r="r" b="b"/>
              <a:pathLst>
                <a:path w="805" h="419">
                  <a:moveTo>
                    <a:pt x="805" y="21"/>
                  </a:moveTo>
                  <a:lnTo>
                    <a:pt x="794" y="0"/>
                  </a:lnTo>
                  <a:lnTo>
                    <a:pt x="0" y="398"/>
                  </a:lnTo>
                  <a:lnTo>
                    <a:pt x="10" y="419"/>
                  </a:lnTo>
                  <a:lnTo>
                    <a:pt x="805" y="21"/>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panose="020B0604020202020204" pitchFamily="34" charset="0"/>
              </a:endParaRPr>
            </a:p>
          </p:txBody>
        </p:sp>
        <p:sp>
          <p:nvSpPr>
            <p:cNvPr id="526349" name="Rectangle 13"/>
            <p:cNvSpPr>
              <a:spLocks noChangeArrowheads="1"/>
            </p:cNvSpPr>
            <p:nvPr/>
          </p:nvSpPr>
          <p:spPr bwMode="auto">
            <a:xfrm>
              <a:off x="4670" y="3080"/>
              <a:ext cx="22" cy="251"/>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526350" name="Freeform 14"/>
            <p:cNvSpPr>
              <a:spLocks/>
            </p:cNvSpPr>
            <p:nvPr/>
          </p:nvSpPr>
          <p:spPr bwMode="auto">
            <a:xfrm>
              <a:off x="3942" y="3070"/>
              <a:ext cx="743" cy="396"/>
            </a:xfrm>
            <a:custGeom>
              <a:avLst/>
              <a:gdLst>
                <a:gd name="T0" fmla="*/ 0 w 805"/>
                <a:gd name="T1" fmla="*/ 21 h 419"/>
                <a:gd name="T2" fmla="*/ 11 w 805"/>
                <a:gd name="T3" fmla="*/ 0 h 419"/>
                <a:gd name="T4" fmla="*/ 805 w 805"/>
                <a:gd name="T5" fmla="*/ 398 h 419"/>
                <a:gd name="T6" fmla="*/ 795 w 805"/>
                <a:gd name="T7" fmla="*/ 419 h 419"/>
                <a:gd name="T8" fmla="*/ 0 w 805"/>
                <a:gd name="T9" fmla="*/ 21 h 419"/>
              </a:gdLst>
              <a:ahLst/>
              <a:cxnLst>
                <a:cxn ang="0">
                  <a:pos x="T0" y="T1"/>
                </a:cxn>
                <a:cxn ang="0">
                  <a:pos x="T2" y="T3"/>
                </a:cxn>
                <a:cxn ang="0">
                  <a:pos x="T4" y="T5"/>
                </a:cxn>
                <a:cxn ang="0">
                  <a:pos x="T6" y="T7"/>
                </a:cxn>
                <a:cxn ang="0">
                  <a:pos x="T8" y="T9"/>
                </a:cxn>
              </a:cxnLst>
              <a:rect l="0" t="0" r="r" b="b"/>
              <a:pathLst>
                <a:path w="805" h="419">
                  <a:moveTo>
                    <a:pt x="0" y="21"/>
                  </a:moveTo>
                  <a:lnTo>
                    <a:pt x="11" y="0"/>
                  </a:lnTo>
                  <a:lnTo>
                    <a:pt x="805" y="398"/>
                  </a:lnTo>
                  <a:lnTo>
                    <a:pt x="795" y="419"/>
                  </a:lnTo>
                  <a:lnTo>
                    <a:pt x="0" y="21"/>
                  </a:lnTo>
                  <a:close/>
                </a:path>
              </a:pathLst>
            </a:custGeom>
            <a:solidFill>
              <a:schemeClr val="tx1"/>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dirty="0">
                <a:latin typeface="Arial" panose="020B0604020202020204" pitchFamily="34" charset="0"/>
              </a:endParaRPr>
            </a:p>
          </p:txBody>
        </p:sp>
        <p:sp>
          <p:nvSpPr>
            <p:cNvPr id="526351" name="Rectangle 15"/>
            <p:cNvSpPr>
              <a:spLocks noChangeArrowheads="1"/>
            </p:cNvSpPr>
            <p:nvPr/>
          </p:nvSpPr>
          <p:spPr bwMode="auto">
            <a:xfrm>
              <a:off x="4670" y="1531"/>
              <a:ext cx="22" cy="376"/>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526352" name="Freeform 16"/>
            <p:cNvSpPr>
              <a:spLocks/>
            </p:cNvSpPr>
            <p:nvPr/>
          </p:nvSpPr>
          <p:spPr bwMode="auto">
            <a:xfrm>
              <a:off x="3942" y="1521"/>
              <a:ext cx="743" cy="396"/>
            </a:xfrm>
            <a:custGeom>
              <a:avLst/>
              <a:gdLst>
                <a:gd name="T0" fmla="*/ 805 w 805"/>
                <a:gd name="T1" fmla="*/ 21 h 419"/>
                <a:gd name="T2" fmla="*/ 795 w 805"/>
                <a:gd name="T3" fmla="*/ 0 h 419"/>
                <a:gd name="T4" fmla="*/ 0 w 805"/>
                <a:gd name="T5" fmla="*/ 397 h 419"/>
                <a:gd name="T6" fmla="*/ 11 w 805"/>
                <a:gd name="T7" fmla="*/ 419 h 419"/>
                <a:gd name="T8" fmla="*/ 805 w 805"/>
                <a:gd name="T9" fmla="*/ 21 h 419"/>
              </a:gdLst>
              <a:ahLst/>
              <a:cxnLst>
                <a:cxn ang="0">
                  <a:pos x="T0" y="T1"/>
                </a:cxn>
                <a:cxn ang="0">
                  <a:pos x="T2" y="T3"/>
                </a:cxn>
                <a:cxn ang="0">
                  <a:pos x="T4" y="T5"/>
                </a:cxn>
                <a:cxn ang="0">
                  <a:pos x="T6" y="T7"/>
                </a:cxn>
                <a:cxn ang="0">
                  <a:pos x="T8" y="T9"/>
                </a:cxn>
              </a:cxnLst>
              <a:rect l="0" t="0" r="r" b="b"/>
              <a:pathLst>
                <a:path w="805" h="419">
                  <a:moveTo>
                    <a:pt x="805" y="21"/>
                  </a:moveTo>
                  <a:lnTo>
                    <a:pt x="795" y="0"/>
                  </a:lnTo>
                  <a:lnTo>
                    <a:pt x="0" y="397"/>
                  </a:lnTo>
                  <a:lnTo>
                    <a:pt x="11" y="419"/>
                  </a:lnTo>
                  <a:lnTo>
                    <a:pt x="805" y="21"/>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panose="020B0604020202020204" pitchFamily="34" charset="0"/>
              </a:endParaRPr>
            </a:p>
          </p:txBody>
        </p:sp>
        <p:sp>
          <p:nvSpPr>
            <p:cNvPr id="526353" name="AutoShape 17"/>
            <p:cNvSpPr>
              <a:spLocks noChangeArrowheads="1"/>
            </p:cNvSpPr>
            <p:nvPr/>
          </p:nvSpPr>
          <p:spPr bwMode="auto">
            <a:xfrm>
              <a:off x="4436" y="2160"/>
              <a:ext cx="489" cy="672"/>
            </a:xfrm>
            <a:prstGeom prst="roundRect">
              <a:avLst>
                <a:gd name="adj" fmla="val 24671"/>
              </a:avLst>
            </a:prstGeom>
            <a:solidFill>
              <a:srgbClr val="FFFF66"/>
            </a:solidFill>
            <a:ln w="11113">
              <a:solidFill>
                <a:srgbClr val="000000"/>
              </a:solidFill>
              <a:round/>
              <a:headEnd/>
              <a:tailEnd/>
            </a:ln>
            <a:effectLst>
              <a:outerShdw dist="107763" dir="2700000" algn="ctr" rotWithShape="0">
                <a:srgbClr val="808080">
                  <a:alpha val="50000"/>
                </a:srgbClr>
              </a:outerShdw>
            </a:effectLst>
          </p:spPr>
          <p:txBody>
            <a:bodyPr/>
            <a:lstStyle/>
            <a:p>
              <a:pPr eaLnBrk="0" hangingPunct="0"/>
              <a:endParaRPr lang="en-US" sz="2000" dirty="0">
                <a:solidFill>
                  <a:srgbClr val="000000"/>
                </a:solidFill>
                <a:effectLst>
                  <a:outerShdw blurRad="38100" dist="38100" dir="2700000" algn="tl">
                    <a:srgbClr val="FFFFFF"/>
                  </a:outerShdw>
                </a:effectLst>
                <a:latin typeface="Tahoma" panose="020B0604030504040204" pitchFamily="34" charset="0"/>
              </a:endParaRPr>
            </a:p>
          </p:txBody>
        </p:sp>
        <p:sp>
          <p:nvSpPr>
            <p:cNvPr id="526354" name="AutoShape 18"/>
            <p:cNvSpPr>
              <a:spLocks noChangeArrowheads="1"/>
            </p:cNvSpPr>
            <p:nvPr/>
          </p:nvSpPr>
          <p:spPr bwMode="auto">
            <a:xfrm>
              <a:off x="3696" y="2160"/>
              <a:ext cx="490" cy="672"/>
            </a:xfrm>
            <a:prstGeom prst="roundRect">
              <a:avLst>
                <a:gd name="adj" fmla="val 24671"/>
              </a:avLst>
            </a:prstGeom>
            <a:solidFill>
              <a:srgbClr val="FFCCCC"/>
            </a:solidFill>
            <a:ln w="11113">
              <a:solidFill>
                <a:srgbClr val="000000"/>
              </a:solidFill>
              <a:round/>
              <a:headEnd/>
              <a:tailEnd/>
            </a:ln>
            <a:effectLst>
              <a:outerShdw dist="107763" dir="2700000" algn="ctr" rotWithShape="0">
                <a:srgbClr val="808080">
                  <a:alpha val="50000"/>
                </a:srgbClr>
              </a:outerShdw>
            </a:effectLst>
          </p:spPr>
          <p:txBody>
            <a:bodyPr/>
            <a:lstStyle/>
            <a:p>
              <a:endParaRPr lang="en-US" dirty="0">
                <a:latin typeface="Arial" panose="020B0604020202020204" pitchFamily="34" charset="0"/>
              </a:endParaRPr>
            </a:p>
          </p:txBody>
        </p:sp>
        <p:sp>
          <p:nvSpPr>
            <p:cNvPr id="526355" name="AutoShape 19"/>
            <p:cNvSpPr>
              <a:spLocks noChangeArrowheads="1"/>
            </p:cNvSpPr>
            <p:nvPr/>
          </p:nvSpPr>
          <p:spPr bwMode="auto">
            <a:xfrm>
              <a:off x="5162" y="2160"/>
              <a:ext cx="490" cy="672"/>
            </a:xfrm>
            <a:prstGeom prst="roundRect">
              <a:avLst>
                <a:gd name="adj" fmla="val 24671"/>
              </a:avLst>
            </a:prstGeom>
            <a:solidFill>
              <a:srgbClr val="99FF99"/>
            </a:solidFill>
            <a:ln w="11113">
              <a:solidFill>
                <a:srgbClr val="000000"/>
              </a:solidFill>
              <a:round/>
              <a:headEnd/>
              <a:tailEnd/>
            </a:ln>
            <a:effectLst>
              <a:outerShdw dist="107763" dir="2700000" algn="ctr" rotWithShape="0">
                <a:srgbClr val="808080">
                  <a:alpha val="50000"/>
                </a:srgbClr>
              </a:outerShdw>
            </a:effectLst>
          </p:spPr>
          <p:txBody>
            <a:bodyPr/>
            <a:lstStyle/>
            <a:p>
              <a:endParaRPr lang="en-US" dirty="0">
                <a:latin typeface="Arial" panose="020B0604020202020204" pitchFamily="34" charset="0"/>
              </a:endParaRPr>
            </a:p>
          </p:txBody>
        </p:sp>
        <p:sp>
          <p:nvSpPr>
            <p:cNvPr id="526356" name="Oval 20"/>
            <p:cNvSpPr>
              <a:spLocks noChangeArrowheads="1"/>
            </p:cNvSpPr>
            <p:nvPr/>
          </p:nvSpPr>
          <p:spPr bwMode="auto">
            <a:xfrm>
              <a:off x="3702" y="1406"/>
              <a:ext cx="1957" cy="251"/>
            </a:xfrm>
            <a:prstGeom prst="ellipse">
              <a:avLst/>
            </a:prstGeom>
            <a:solidFill>
              <a:schemeClr val="accent1"/>
            </a:solidFill>
            <a:ln w="11113">
              <a:solidFill>
                <a:srgbClr val="000000"/>
              </a:solidFill>
              <a:round/>
              <a:headEnd/>
              <a:tailEnd/>
            </a:ln>
            <a:effectLst>
              <a:outerShdw dist="107763" dir="2700000" algn="ctr" rotWithShape="0">
                <a:srgbClr val="808080">
                  <a:alpha val="50000"/>
                </a:srgbClr>
              </a:outerShdw>
            </a:effectLst>
          </p:spPr>
          <p:txBody>
            <a:bodyPr/>
            <a:lstStyle/>
            <a:p>
              <a:endParaRPr lang="en-US" dirty="0">
                <a:latin typeface="Arial" panose="020B0604020202020204" pitchFamily="34" charset="0"/>
              </a:endParaRPr>
            </a:p>
          </p:txBody>
        </p:sp>
        <p:sp>
          <p:nvSpPr>
            <p:cNvPr id="526357" name="Rectangle 21"/>
            <p:cNvSpPr>
              <a:spLocks noChangeArrowheads="1"/>
            </p:cNvSpPr>
            <p:nvPr/>
          </p:nvSpPr>
          <p:spPr bwMode="auto">
            <a:xfrm>
              <a:off x="3982" y="1451"/>
              <a:ext cx="1540" cy="154"/>
            </a:xfrm>
            <a:prstGeom prst="rect">
              <a:avLst/>
            </a:prstGeom>
            <a:noFill/>
            <a:ln>
              <a:noFill/>
            </a:ln>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dirty="0">
                  <a:solidFill>
                    <a:srgbClr val="0000FF"/>
                  </a:solidFill>
                  <a:latin typeface="Courier New" pitchFamily="49" charset="0"/>
                </a:rPr>
                <a:t>#pragma </a:t>
              </a:r>
              <a:r>
                <a:rPr lang="en-US" sz="1600" b="1" dirty="0" err="1">
                  <a:solidFill>
                    <a:srgbClr val="0000FF"/>
                  </a:solidFill>
                  <a:latin typeface="Courier New" pitchFamily="49" charset="0"/>
                </a:rPr>
                <a:t>omp</a:t>
              </a:r>
              <a:r>
                <a:rPr lang="en-US" sz="1600" b="1" dirty="0">
                  <a:solidFill>
                    <a:srgbClr val="0000FF"/>
                  </a:solidFill>
                  <a:latin typeface="Courier New" pitchFamily="49" charset="0"/>
                </a:rPr>
                <a:t> parallel</a:t>
              </a:r>
              <a:endParaRPr lang="en-US" sz="1600" dirty="0">
                <a:solidFill>
                  <a:srgbClr val="0000FF"/>
                </a:solidFill>
                <a:latin typeface="Courier New" pitchFamily="49" charset="0"/>
              </a:endParaRPr>
            </a:p>
          </p:txBody>
        </p:sp>
        <p:sp>
          <p:nvSpPr>
            <p:cNvPr id="526358" name="Rectangle 22"/>
            <p:cNvSpPr>
              <a:spLocks noChangeArrowheads="1"/>
            </p:cNvSpPr>
            <p:nvPr/>
          </p:nvSpPr>
          <p:spPr bwMode="auto">
            <a:xfrm>
              <a:off x="4670" y="912"/>
              <a:ext cx="22" cy="345"/>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526359" name="Freeform 23"/>
            <p:cNvSpPr>
              <a:spLocks/>
            </p:cNvSpPr>
            <p:nvPr/>
          </p:nvSpPr>
          <p:spPr bwMode="auto">
            <a:xfrm>
              <a:off x="4617" y="1257"/>
              <a:ext cx="127" cy="149"/>
            </a:xfrm>
            <a:custGeom>
              <a:avLst/>
              <a:gdLst>
                <a:gd name="T0" fmla="*/ 69 w 138"/>
                <a:gd name="T1" fmla="*/ 0 h 157"/>
                <a:gd name="T2" fmla="*/ 0 w 138"/>
                <a:gd name="T3" fmla="*/ 0 h 157"/>
                <a:gd name="T4" fmla="*/ 69 w 138"/>
                <a:gd name="T5" fmla="*/ 157 h 157"/>
                <a:gd name="T6" fmla="*/ 138 w 138"/>
                <a:gd name="T7" fmla="*/ 0 h 157"/>
                <a:gd name="T8" fmla="*/ 69 w 138"/>
                <a:gd name="T9" fmla="*/ 0 h 157"/>
              </a:gdLst>
              <a:ahLst/>
              <a:cxnLst>
                <a:cxn ang="0">
                  <a:pos x="T0" y="T1"/>
                </a:cxn>
                <a:cxn ang="0">
                  <a:pos x="T2" y="T3"/>
                </a:cxn>
                <a:cxn ang="0">
                  <a:pos x="T4" y="T5"/>
                </a:cxn>
                <a:cxn ang="0">
                  <a:pos x="T6" y="T7"/>
                </a:cxn>
                <a:cxn ang="0">
                  <a:pos x="T8" y="T9"/>
                </a:cxn>
              </a:cxnLst>
              <a:rect l="0" t="0" r="r" b="b"/>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panose="020B0604020202020204" pitchFamily="34" charset="0"/>
              </a:endParaRPr>
            </a:p>
          </p:txBody>
        </p:sp>
        <p:sp>
          <p:nvSpPr>
            <p:cNvPr id="526360" name="Rectangle 24"/>
            <p:cNvSpPr>
              <a:spLocks noChangeArrowheads="1"/>
            </p:cNvSpPr>
            <p:nvPr/>
          </p:nvSpPr>
          <p:spPr bwMode="auto">
            <a:xfrm>
              <a:off x="4670" y="3581"/>
              <a:ext cx="22" cy="361"/>
            </a:xfrm>
            <a:prstGeom prst="rect">
              <a:avLst/>
            </a:prstGeom>
            <a:solidFill>
              <a:schemeClr val="tx1"/>
            </a:solidFill>
            <a:ln w="9525">
              <a:solidFill>
                <a:schemeClr val="tx1"/>
              </a:solidFill>
              <a:miter lim="800000"/>
              <a:headEnd/>
              <a:tailEnd/>
            </a:ln>
          </p:spPr>
          <p:txBody>
            <a:bodyPr/>
            <a:lstStyle/>
            <a:p>
              <a:endParaRPr lang="en-US" dirty="0">
                <a:latin typeface="Arial" panose="020B0604020202020204" pitchFamily="34" charset="0"/>
              </a:endParaRPr>
            </a:p>
          </p:txBody>
        </p:sp>
        <p:sp>
          <p:nvSpPr>
            <p:cNvPr id="526361" name="Freeform 25"/>
            <p:cNvSpPr>
              <a:spLocks/>
            </p:cNvSpPr>
            <p:nvPr/>
          </p:nvSpPr>
          <p:spPr bwMode="auto">
            <a:xfrm>
              <a:off x="4617" y="3942"/>
              <a:ext cx="127" cy="148"/>
            </a:xfrm>
            <a:custGeom>
              <a:avLst/>
              <a:gdLst>
                <a:gd name="T0" fmla="*/ 69 w 138"/>
                <a:gd name="T1" fmla="*/ 0 h 157"/>
                <a:gd name="T2" fmla="*/ 0 w 138"/>
                <a:gd name="T3" fmla="*/ 0 h 157"/>
                <a:gd name="T4" fmla="*/ 69 w 138"/>
                <a:gd name="T5" fmla="*/ 157 h 157"/>
                <a:gd name="T6" fmla="*/ 138 w 138"/>
                <a:gd name="T7" fmla="*/ 0 h 157"/>
                <a:gd name="T8" fmla="*/ 69 w 138"/>
                <a:gd name="T9" fmla="*/ 0 h 157"/>
              </a:gdLst>
              <a:ahLst/>
              <a:cxnLst>
                <a:cxn ang="0">
                  <a:pos x="T0" y="T1"/>
                </a:cxn>
                <a:cxn ang="0">
                  <a:pos x="T2" y="T3"/>
                </a:cxn>
                <a:cxn ang="0">
                  <a:pos x="T4" y="T5"/>
                </a:cxn>
                <a:cxn ang="0">
                  <a:pos x="T6" y="T7"/>
                </a:cxn>
                <a:cxn ang="0">
                  <a:pos x="T8" y="T9"/>
                </a:cxn>
              </a:cxnLst>
              <a:rect l="0" t="0" r="r" b="b"/>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panose="020B0604020202020204" pitchFamily="34" charset="0"/>
              </a:endParaRPr>
            </a:p>
          </p:txBody>
        </p:sp>
        <p:sp>
          <p:nvSpPr>
            <p:cNvPr id="526362" name="Oval 26"/>
            <p:cNvSpPr>
              <a:spLocks noChangeArrowheads="1"/>
            </p:cNvSpPr>
            <p:nvPr/>
          </p:nvSpPr>
          <p:spPr bwMode="auto">
            <a:xfrm>
              <a:off x="4608" y="3312"/>
              <a:ext cx="144" cy="288"/>
            </a:xfrm>
            <a:prstGeom prst="ellipse">
              <a:avLst/>
            </a:prstGeom>
            <a:solidFill>
              <a:schemeClr val="accent1"/>
            </a:solidFill>
            <a:ln w="11113">
              <a:solidFill>
                <a:srgbClr val="000000"/>
              </a:solidFill>
              <a:round/>
              <a:headEnd/>
              <a:tailEnd/>
            </a:ln>
            <a:effectLst>
              <a:outerShdw dist="107763" dir="2700000" algn="ctr" rotWithShape="0">
                <a:srgbClr val="808080">
                  <a:alpha val="50000"/>
                </a:srgbClr>
              </a:outerShdw>
            </a:effectLst>
          </p:spPr>
          <p:txBody>
            <a:bodyPr/>
            <a:lstStyle/>
            <a:p>
              <a:endParaRPr lang="en-US" dirty="0">
                <a:latin typeface="Arial" panose="020B0604020202020204" pitchFamily="34" charset="0"/>
              </a:endParaRPr>
            </a:p>
          </p:txBody>
        </p:sp>
        <p:sp>
          <p:nvSpPr>
            <p:cNvPr id="526363" name="Oval 27"/>
            <p:cNvSpPr>
              <a:spLocks noChangeArrowheads="1"/>
            </p:cNvSpPr>
            <p:nvPr/>
          </p:nvSpPr>
          <p:spPr bwMode="auto">
            <a:xfrm>
              <a:off x="3696" y="1728"/>
              <a:ext cx="1957" cy="251"/>
            </a:xfrm>
            <a:prstGeom prst="ellipse">
              <a:avLst/>
            </a:prstGeom>
            <a:solidFill>
              <a:schemeClr val="accent1"/>
            </a:solidFill>
            <a:ln w="11113">
              <a:solidFill>
                <a:srgbClr val="000000"/>
              </a:solidFill>
              <a:round/>
              <a:headEnd/>
              <a:tailEnd/>
            </a:ln>
            <a:effectLst>
              <a:outerShdw dist="107763" dir="2700000" algn="ctr" rotWithShape="0">
                <a:srgbClr val="808080">
                  <a:alpha val="50000"/>
                </a:srgbClr>
              </a:outerShdw>
            </a:effectLst>
          </p:spPr>
          <p:txBody>
            <a:bodyPr/>
            <a:lstStyle/>
            <a:p>
              <a:endParaRPr lang="en-US" dirty="0">
                <a:latin typeface="Arial" panose="020B0604020202020204" pitchFamily="34" charset="0"/>
              </a:endParaRPr>
            </a:p>
          </p:txBody>
        </p:sp>
        <p:sp>
          <p:nvSpPr>
            <p:cNvPr id="526364" name="Rectangle 28"/>
            <p:cNvSpPr>
              <a:spLocks noChangeArrowheads="1"/>
            </p:cNvSpPr>
            <p:nvPr/>
          </p:nvSpPr>
          <p:spPr bwMode="auto">
            <a:xfrm>
              <a:off x="4080" y="1776"/>
              <a:ext cx="1155" cy="154"/>
            </a:xfrm>
            <a:prstGeom prst="rect">
              <a:avLst/>
            </a:prstGeom>
            <a:noFill/>
            <a:ln>
              <a:noFill/>
            </a:ln>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dirty="0">
                  <a:solidFill>
                    <a:srgbClr val="0000FF"/>
                  </a:solidFill>
                  <a:latin typeface="Courier New" pitchFamily="49" charset="0"/>
                </a:rPr>
                <a:t>#pragma </a:t>
              </a:r>
              <a:r>
                <a:rPr lang="en-US" sz="1600" b="1" dirty="0" err="1">
                  <a:solidFill>
                    <a:srgbClr val="0000FF"/>
                  </a:solidFill>
                  <a:latin typeface="Courier New" pitchFamily="49" charset="0"/>
                </a:rPr>
                <a:t>omp</a:t>
              </a:r>
              <a:r>
                <a:rPr lang="en-US" sz="1600" b="1" dirty="0">
                  <a:solidFill>
                    <a:srgbClr val="0000FF"/>
                  </a:solidFill>
                  <a:latin typeface="Courier New" pitchFamily="49" charset="0"/>
                </a:rPr>
                <a:t> for</a:t>
              </a:r>
              <a:endParaRPr lang="en-US" sz="1600" dirty="0">
                <a:solidFill>
                  <a:srgbClr val="0000FF"/>
                </a:solidFill>
                <a:latin typeface="Courier New" pitchFamily="49" charset="0"/>
              </a:endParaRPr>
            </a:p>
          </p:txBody>
        </p:sp>
        <p:sp>
          <p:nvSpPr>
            <p:cNvPr id="526365" name="Oval 29"/>
            <p:cNvSpPr>
              <a:spLocks noChangeArrowheads="1"/>
            </p:cNvSpPr>
            <p:nvPr/>
          </p:nvSpPr>
          <p:spPr bwMode="auto">
            <a:xfrm flipV="1">
              <a:off x="3696" y="2928"/>
              <a:ext cx="1957" cy="251"/>
            </a:xfrm>
            <a:prstGeom prst="ellipse">
              <a:avLst/>
            </a:prstGeom>
            <a:solidFill>
              <a:schemeClr val="accent1"/>
            </a:solidFill>
            <a:ln w="11113">
              <a:solidFill>
                <a:srgbClr val="000000"/>
              </a:solidFill>
              <a:round/>
              <a:headEnd/>
              <a:tailEnd/>
            </a:ln>
            <a:effectLst>
              <a:outerShdw dist="107763" dir="2700000" algn="ctr" rotWithShape="0">
                <a:srgbClr val="808080">
                  <a:alpha val="50000"/>
                </a:srgbClr>
              </a:outerShdw>
            </a:effectLst>
          </p:spPr>
          <p:txBody>
            <a:bodyPr/>
            <a:lstStyle/>
            <a:p>
              <a:endParaRPr lang="en-US" dirty="0">
                <a:latin typeface="Arial" panose="020B0604020202020204" pitchFamily="34" charset="0"/>
              </a:endParaRPr>
            </a:p>
          </p:txBody>
        </p:sp>
        <p:sp>
          <p:nvSpPr>
            <p:cNvPr id="526366" name="Rectangle 30"/>
            <p:cNvSpPr>
              <a:spLocks noChangeArrowheads="1"/>
            </p:cNvSpPr>
            <p:nvPr/>
          </p:nvSpPr>
          <p:spPr bwMode="auto">
            <a:xfrm>
              <a:off x="4320" y="3006"/>
              <a:ext cx="674" cy="116"/>
            </a:xfrm>
            <a:prstGeom prst="rect">
              <a:avLst/>
            </a:prstGeom>
            <a:noFill/>
            <a:ln>
              <a:noFill/>
            </a:ln>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b="1" dirty="0">
                  <a:solidFill>
                    <a:srgbClr val="0000FF"/>
                  </a:solidFill>
                  <a:latin typeface="Arial" panose="020B0604020202020204" pitchFamily="34" charset="0"/>
                </a:rPr>
                <a:t>Implicit barrier</a:t>
              </a:r>
              <a:endParaRPr lang="en-US" sz="1200" dirty="0">
                <a:solidFill>
                  <a:srgbClr val="0000FF"/>
                </a:solidFill>
                <a:latin typeface="Arial" panose="020B0604020202020204" pitchFamily="34" charset="0"/>
              </a:endParaRPr>
            </a:p>
          </p:txBody>
        </p:sp>
        <p:sp>
          <p:nvSpPr>
            <p:cNvPr id="526367" name="Text Box 31"/>
            <p:cNvSpPr txBox="1">
              <a:spLocks noChangeArrowheads="1"/>
            </p:cNvSpPr>
            <p:nvPr/>
          </p:nvSpPr>
          <p:spPr bwMode="auto">
            <a:xfrm>
              <a:off x="3696" y="2160"/>
              <a:ext cx="528" cy="6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200" b="1" dirty="0">
                  <a:solidFill>
                    <a:srgbClr val="000000"/>
                  </a:solidFill>
                  <a:latin typeface="Tahoma" pitchFamily="34" charset="0"/>
                </a:rPr>
                <a:t>i = 0</a:t>
              </a:r>
            </a:p>
            <a:p>
              <a:pPr algn="ctr" eaLnBrk="0" hangingPunct="0">
                <a:spcBef>
                  <a:spcPct val="50000"/>
                </a:spcBef>
              </a:pPr>
              <a:r>
                <a:rPr lang="en-US" sz="1200" b="1" dirty="0">
                  <a:solidFill>
                    <a:srgbClr val="000000"/>
                  </a:solidFill>
                  <a:latin typeface="Tahoma" pitchFamily="34" charset="0"/>
                </a:rPr>
                <a:t>i = 1</a:t>
              </a:r>
            </a:p>
            <a:p>
              <a:pPr algn="ctr" eaLnBrk="0" hangingPunct="0">
                <a:spcBef>
                  <a:spcPct val="50000"/>
                </a:spcBef>
              </a:pPr>
              <a:r>
                <a:rPr lang="en-US" sz="1200" b="1" dirty="0">
                  <a:solidFill>
                    <a:srgbClr val="000000"/>
                  </a:solidFill>
                  <a:latin typeface="Tahoma" pitchFamily="34" charset="0"/>
                </a:rPr>
                <a:t>i = 2</a:t>
              </a:r>
            </a:p>
            <a:p>
              <a:pPr algn="ctr" eaLnBrk="0" hangingPunct="0">
                <a:spcBef>
                  <a:spcPct val="50000"/>
                </a:spcBef>
              </a:pPr>
              <a:r>
                <a:rPr lang="en-US" sz="1200" b="1" dirty="0">
                  <a:solidFill>
                    <a:srgbClr val="000000"/>
                  </a:solidFill>
                  <a:latin typeface="Tahoma" pitchFamily="34" charset="0"/>
                </a:rPr>
                <a:t>i = 3</a:t>
              </a:r>
            </a:p>
          </p:txBody>
        </p:sp>
        <p:sp>
          <p:nvSpPr>
            <p:cNvPr id="526368" name="Text Box 32"/>
            <p:cNvSpPr txBox="1">
              <a:spLocks noChangeArrowheads="1"/>
            </p:cNvSpPr>
            <p:nvPr/>
          </p:nvSpPr>
          <p:spPr bwMode="auto">
            <a:xfrm>
              <a:off x="4416" y="2160"/>
              <a:ext cx="528" cy="6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200" b="1" dirty="0">
                  <a:solidFill>
                    <a:srgbClr val="000000"/>
                  </a:solidFill>
                  <a:latin typeface="Tahoma" pitchFamily="34" charset="0"/>
                </a:rPr>
                <a:t>i = 4</a:t>
              </a:r>
            </a:p>
            <a:p>
              <a:pPr algn="ctr" eaLnBrk="0" hangingPunct="0">
                <a:spcBef>
                  <a:spcPct val="50000"/>
                </a:spcBef>
              </a:pPr>
              <a:r>
                <a:rPr lang="en-US" sz="1200" b="1" dirty="0">
                  <a:solidFill>
                    <a:srgbClr val="000000"/>
                  </a:solidFill>
                  <a:latin typeface="Tahoma" pitchFamily="34" charset="0"/>
                </a:rPr>
                <a:t>i = 5</a:t>
              </a:r>
            </a:p>
            <a:p>
              <a:pPr algn="ctr" eaLnBrk="0" hangingPunct="0">
                <a:spcBef>
                  <a:spcPct val="50000"/>
                </a:spcBef>
              </a:pPr>
              <a:r>
                <a:rPr lang="en-US" sz="1200" b="1" dirty="0">
                  <a:solidFill>
                    <a:srgbClr val="000000"/>
                  </a:solidFill>
                  <a:latin typeface="Tahoma" pitchFamily="34" charset="0"/>
                </a:rPr>
                <a:t>i = 6</a:t>
              </a:r>
            </a:p>
            <a:p>
              <a:pPr algn="ctr" eaLnBrk="0" hangingPunct="0">
                <a:spcBef>
                  <a:spcPct val="50000"/>
                </a:spcBef>
              </a:pPr>
              <a:r>
                <a:rPr lang="en-US" sz="1200" b="1" dirty="0">
                  <a:solidFill>
                    <a:srgbClr val="000000"/>
                  </a:solidFill>
                  <a:latin typeface="Tahoma" pitchFamily="34" charset="0"/>
                </a:rPr>
                <a:t>i = 7</a:t>
              </a:r>
            </a:p>
          </p:txBody>
        </p:sp>
        <p:sp>
          <p:nvSpPr>
            <p:cNvPr id="526369" name="Text Box 33"/>
            <p:cNvSpPr txBox="1">
              <a:spLocks noChangeArrowheads="1"/>
            </p:cNvSpPr>
            <p:nvPr/>
          </p:nvSpPr>
          <p:spPr bwMode="auto">
            <a:xfrm>
              <a:off x="5136" y="2160"/>
              <a:ext cx="528" cy="6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lgn="ctr">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200" b="1" dirty="0">
                  <a:solidFill>
                    <a:srgbClr val="000000"/>
                  </a:solidFill>
                  <a:latin typeface="Tahoma" pitchFamily="34" charset="0"/>
                </a:rPr>
                <a:t>i = 8</a:t>
              </a:r>
            </a:p>
            <a:p>
              <a:pPr algn="ctr" eaLnBrk="0" hangingPunct="0">
                <a:spcBef>
                  <a:spcPct val="50000"/>
                </a:spcBef>
              </a:pPr>
              <a:r>
                <a:rPr lang="en-US" sz="1200" b="1" dirty="0">
                  <a:solidFill>
                    <a:srgbClr val="000000"/>
                  </a:solidFill>
                  <a:latin typeface="Tahoma" pitchFamily="34" charset="0"/>
                </a:rPr>
                <a:t>i = 9</a:t>
              </a:r>
            </a:p>
            <a:p>
              <a:pPr algn="ctr" eaLnBrk="0" hangingPunct="0">
                <a:spcBef>
                  <a:spcPct val="50000"/>
                </a:spcBef>
              </a:pPr>
              <a:r>
                <a:rPr lang="en-US" sz="1200" b="1" dirty="0">
                  <a:solidFill>
                    <a:srgbClr val="000000"/>
                  </a:solidFill>
                  <a:latin typeface="Tahoma" pitchFamily="34" charset="0"/>
                </a:rPr>
                <a:t>i = 10</a:t>
              </a:r>
            </a:p>
            <a:p>
              <a:pPr algn="ctr" eaLnBrk="0" hangingPunct="0">
                <a:spcBef>
                  <a:spcPct val="50000"/>
                </a:spcBef>
              </a:pPr>
              <a:r>
                <a:rPr lang="en-US" sz="1200" b="1" dirty="0">
                  <a:solidFill>
                    <a:srgbClr val="000000"/>
                  </a:solidFill>
                  <a:latin typeface="Tahoma" pitchFamily="34" charset="0"/>
                </a:rPr>
                <a:t>i = 11</a:t>
              </a:r>
            </a:p>
          </p:txBody>
        </p:sp>
      </p:grpSp>
      <p:sp>
        <p:nvSpPr>
          <p:cNvPr id="2" name="Rectangle 1"/>
          <p:cNvSpPr/>
          <p:nvPr/>
        </p:nvSpPr>
        <p:spPr>
          <a:xfrm>
            <a:off x="723900" y="1699737"/>
            <a:ext cx="4572000" cy="1477328"/>
          </a:xfrm>
          <a:prstGeom prst="rect">
            <a:avLst/>
          </a:prstGeom>
          <a:solidFill>
            <a:schemeClr val="bg1">
              <a:lumMod val="95000"/>
            </a:schemeClr>
          </a:solidFill>
          <a:ln>
            <a:solidFill>
              <a:schemeClr val="tx1"/>
            </a:solidFill>
          </a:ln>
        </p:spPr>
        <p:txBody>
          <a:bodyPr>
            <a:spAutoFit/>
          </a:bodyPr>
          <a:lstStyle/>
          <a:p>
            <a:r>
              <a:rPr lang="en-US" dirty="0">
                <a:solidFill>
                  <a:srgbClr val="008000"/>
                </a:solidFill>
                <a:latin typeface="Consolas" pitchFamily="49" charset="0"/>
                <a:cs typeface="Consolas" pitchFamily="49" charset="0"/>
              </a:rPr>
              <a:t>// assume </a:t>
            </a:r>
            <a:r>
              <a:rPr lang="en-US" dirty="0" smtClean="0">
                <a:solidFill>
                  <a:srgbClr val="008000"/>
                </a:solidFill>
                <a:latin typeface="Consolas" pitchFamily="49" charset="0"/>
                <a:cs typeface="Consolas" pitchFamily="49" charset="0"/>
              </a:rPr>
              <a:t>N=12 &lt;-- !!!</a:t>
            </a:r>
            <a:endParaRPr lang="en-US" dirty="0">
              <a:solidFill>
                <a:srgbClr val="008000"/>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parallel</a:t>
            </a:r>
          </a:p>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for</a:t>
            </a:r>
          </a:p>
          <a:p>
            <a:r>
              <a:rPr lang="nn-NO" dirty="0">
                <a:solidFill>
                  <a:prstClr val="black"/>
                </a:solidFill>
                <a:latin typeface="Consolas" pitchFamily="49" charset="0"/>
                <a:cs typeface="Consolas" pitchFamily="49" charset="0"/>
              </a:rPr>
              <a:t>    </a:t>
            </a:r>
            <a:r>
              <a:rPr lang="nn-NO" dirty="0">
                <a:solidFill>
                  <a:srgbClr val="0000FF"/>
                </a:solidFill>
                <a:latin typeface="Consolas" pitchFamily="49" charset="0"/>
                <a:cs typeface="Consolas" pitchFamily="49" charset="0"/>
              </a:rPr>
              <a:t>for</a:t>
            </a:r>
            <a:r>
              <a:rPr lang="nn-NO" dirty="0">
                <a:solidFill>
                  <a:prstClr val="black"/>
                </a:solidFill>
                <a:latin typeface="Consolas" pitchFamily="49" charset="0"/>
                <a:cs typeface="Consolas" pitchFamily="49" charset="0"/>
              </a:rPr>
              <a:t>(i = 0; i &lt; N; i++) </a:t>
            </a:r>
          </a:p>
          <a:p>
            <a:r>
              <a:rPr lang="en-US" dirty="0">
                <a:solidFill>
                  <a:prstClr val="black"/>
                </a:solidFill>
                <a:latin typeface="Consolas" pitchFamily="49" charset="0"/>
                <a:cs typeface="Consolas" pitchFamily="49" charset="0"/>
              </a:rPr>
              <a:t>        c[i] = a[i] + b[i];</a:t>
            </a:r>
          </a:p>
        </p:txBody>
      </p:sp>
      <p:sp>
        <p:nvSpPr>
          <p:cNvPr id="38" name="Rectangle 37"/>
          <p:cNvSpPr/>
          <p:nvPr/>
        </p:nvSpPr>
        <p:spPr>
          <a:xfrm>
            <a:off x="1548160" y="6553202"/>
            <a:ext cx="1042640" cy="276999"/>
          </a:xfrm>
          <a:prstGeom prst="rect">
            <a:avLst/>
          </a:prstGeom>
        </p:spPr>
        <p:txBody>
          <a:bodyPr wrap="square">
            <a:spAutoFit/>
          </a:bodyPr>
          <a:lstStyle/>
          <a:p>
            <a:r>
              <a:rPr lang="en-US" sz="1200" dirty="0"/>
              <a:t>[IOMPP]→</a:t>
            </a:r>
          </a:p>
        </p:txBody>
      </p:sp>
      <p:cxnSp>
        <p:nvCxnSpPr>
          <p:cNvPr id="5" name="Straight Arrow Connector 4"/>
          <p:cNvCxnSpPr>
            <a:stCxn id="526339" idx="3"/>
          </p:cNvCxnSpPr>
          <p:nvPr/>
        </p:nvCxnSpPr>
        <p:spPr>
          <a:xfrm flipV="1">
            <a:off x="6553202" y="4651377"/>
            <a:ext cx="1409699" cy="27304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304315" y="6188275"/>
            <a:ext cx="4685759" cy="307777"/>
          </a:xfrm>
          <a:prstGeom prst="rect">
            <a:avLst/>
          </a:prstGeom>
        </p:spPr>
        <p:txBody>
          <a:bodyPr wrap="square">
            <a:spAutoFit/>
          </a:bodyPr>
          <a:lstStyle/>
          <a:p>
            <a:r>
              <a:rPr lang="en-US" sz="1400" dirty="0">
                <a:cs typeface="Times New Roman" panose="02020603050405020304" pitchFamily="18" charset="0"/>
              </a:rPr>
              <a:t>[pic above assumes </a:t>
            </a:r>
            <a:r>
              <a:rPr lang="en-US" sz="1400" b="1" dirty="0">
                <a:solidFill>
                  <a:srgbClr val="C00000"/>
                </a:solidFill>
                <a:cs typeface="Times New Roman" panose="02020603050405020304" pitchFamily="18" charset="0"/>
              </a:rPr>
              <a:t>three</a:t>
            </a:r>
            <a:r>
              <a:rPr lang="en-US" sz="1400" dirty="0">
                <a:cs typeface="Times New Roman" panose="02020603050405020304" pitchFamily="18" charset="0"/>
              </a:rPr>
              <a:t> threads are in the thread team]</a:t>
            </a:r>
          </a:p>
        </p:txBody>
      </p:sp>
      <p:cxnSp>
        <p:nvCxnSpPr>
          <p:cNvPr id="39" name="Straight Arrow Connector 38"/>
          <p:cNvCxnSpPr/>
          <p:nvPr/>
        </p:nvCxnSpPr>
        <p:spPr>
          <a:xfrm flipV="1">
            <a:off x="9075737" y="6415208"/>
            <a:ext cx="1" cy="37560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310227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ChangeArrowheads="1"/>
          </p:cNvSpPr>
          <p:nvPr/>
        </p:nvSpPr>
        <p:spPr bwMode="auto">
          <a:xfrm>
            <a:off x="6096001" y="2057401"/>
            <a:ext cx="3967163" cy="428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lstStyle/>
          <a:p>
            <a:pPr marL="342900" indent="-342900">
              <a:lnSpc>
                <a:spcPct val="80000"/>
              </a:lnSpc>
              <a:spcBef>
                <a:spcPct val="20000"/>
              </a:spcBef>
            </a:pPr>
            <a:endParaRPr lang="en-US" sz="2400" dirty="0">
              <a:latin typeface="Arial" panose="020B0604020202020204" pitchFamily="34" charset="0"/>
            </a:endParaRPr>
          </a:p>
        </p:txBody>
      </p:sp>
      <p:sp>
        <p:nvSpPr>
          <p:cNvPr id="528387" name="Rectangle 3"/>
          <p:cNvSpPr>
            <a:spLocks noGrp="1" noChangeArrowheads="1"/>
          </p:cNvSpPr>
          <p:nvPr>
            <p:ph type="title"/>
          </p:nvPr>
        </p:nvSpPr>
        <p:spPr/>
        <p:txBody>
          <a:bodyPr/>
          <a:lstStyle/>
          <a:p>
            <a:r>
              <a:rPr lang="en-US" dirty="0"/>
              <a:t>Combining Constructs</a:t>
            </a:r>
          </a:p>
        </p:txBody>
      </p:sp>
      <p:sp>
        <p:nvSpPr>
          <p:cNvPr id="528388" name="Rectangle 4"/>
          <p:cNvSpPr>
            <a:spLocks noGrp="1" noChangeArrowheads="1"/>
          </p:cNvSpPr>
          <p:nvPr>
            <p:ph idx="1"/>
          </p:nvPr>
        </p:nvSpPr>
        <p:spPr/>
        <p:txBody>
          <a:bodyPr/>
          <a:lstStyle/>
          <a:p>
            <a:r>
              <a:rPr lang="en-US" dirty="0"/>
              <a:t>These two code segments are equivalent</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37</a:t>
            </a:fld>
            <a:endParaRPr lang="en-US" altLang="en-US"/>
          </a:p>
        </p:txBody>
      </p:sp>
      <p:sp>
        <p:nvSpPr>
          <p:cNvPr id="2" name="Rectangle 1"/>
          <p:cNvSpPr/>
          <p:nvPr/>
        </p:nvSpPr>
        <p:spPr>
          <a:xfrm>
            <a:off x="1752600" y="2568477"/>
            <a:ext cx="4267200" cy="2031325"/>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parallel</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for</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i=0;i&lt; MAX; i++) {	 res[i] = huge();</a:t>
            </a:r>
          </a:p>
          <a:p>
            <a:r>
              <a:rPr lang="en-US" dirty="0">
                <a:solidFill>
                  <a:prstClr val="black"/>
                </a:solidFill>
                <a:latin typeface="Consolas" pitchFamily="49" charset="0"/>
                <a:cs typeface="Consolas" pitchFamily="49" charset="0"/>
              </a:rPr>
              <a:t>    } </a:t>
            </a:r>
          </a:p>
          <a:p>
            <a:r>
              <a:rPr lang="en-US" dirty="0">
                <a:solidFill>
                  <a:prstClr val="black"/>
                </a:solidFill>
                <a:latin typeface="Consolas" pitchFamily="49" charset="0"/>
                <a:cs typeface="Consolas" pitchFamily="49" charset="0"/>
              </a:rPr>
              <a:t>}	</a:t>
            </a:r>
          </a:p>
        </p:txBody>
      </p:sp>
      <p:sp>
        <p:nvSpPr>
          <p:cNvPr id="4" name="Rectangle 3"/>
          <p:cNvSpPr/>
          <p:nvPr/>
        </p:nvSpPr>
        <p:spPr>
          <a:xfrm>
            <a:off x="6248401" y="2568477"/>
            <a:ext cx="4112419" cy="1200329"/>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parallel for</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i=0;i&lt; MAX; i++) {</a:t>
            </a:r>
          </a:p>
          <a:p>
            <a:r>
              <a:rPr lang="en-US" dirty="0">
                <a:solidFill>
                  <a:prstClr val="black"/>
                </a:solidFill>
                <a:latin typeface="Consolas" pitchFamily="49" charset="0"/>
                <a:cs typeface="Consolas" pitchFamily="49" charset="0"/>
              </a:rPr>
              <a:t>         res[i] = huge();</a:t>
            </a:r>
          </a:p>
          <a:p>
            <a:r>
              <a:rPr lang="en-US" dirty="0">
                <a:solidFill>
                  <a:prstClr val="black"/>
                </a:solidFill>
                <a:latin typeface="Consolas" pitchFamily="49" charset="0"/>
                <a:cs typeface="Consolas" pitchFamily="49" charset="0"/>
              </a:rPr>
              <a:t>    }</a:t>
            </a:r>
          </a:p>
        </p:txBody>
      </p:sp>
      <p:sp>
        <p:nvSpPr>
          <p:cNvPr id="9" name="Rectangle 8"/>
          <p:cNvSpPr/>
          <p:nvPr/>
        </p:nvSpPr>
        <p:spPr>
          <a:xfrm>
            <a:off x="1548160" y="6553202"/>
            <a:ext cx="1042640" cy="276999"/>
          </a:xfrm>
          <a:prstGeom prst="rect">
            <a:avLst/>
          </a:prstGeom>
        </p:spPr>
        <p:txBody>
          <a:bodyPr wrap="square">
            <a:spAutoFit/>
          </a:bodyPr>
          <a:lstStyle/>
          <a:p>
            <a:r>
              <a:rPr lang="en-US" sz="1200" dirty="0"/>
              <a:t>[IOMPP]→</a:t>
            </a:r>
          </a:p>
        </p:txBody>
      </p:sp>
      <p:cxnSp>
        <p:nvCxnSpPr>
          <p:cNvPr id="10" name="Straight Arrow Connector 9"/>
          <p:cNvCxnSpPr>
            <a:stCxn id="11" idx="1"/>
          </p:cNvCxnSpPr>
          <p:nvPr/>
        </p:nvCxnSpPr>
        <p:spPr>
          <a:xfrm flipH="1" flipV="1">
            <a:off x="1981200" y="4495801"/>
            <a:ext cx="716676" cy="1300669"/>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97876" y="5380971"/>
            <a:ext cx="3175000" cy="830997"/>
          </a:xfrm>
          <a:prstGeom prst="rect">
            <a:avLst/>
          </a:prstGeom>
          <a:ln>
            <a:solidFill>
              <a:srgbClr val="C00000"/>
            </a:solidFill>
          </a:ln>
        </p:spPr>
        <p:txBody>
          <a:bodyPr wrap="square">
            <a:spAutoFit/>
          </a:bodyPr>
          <a:lstStyle/>
          <a:p>
            <a:r>
              <a:rPr lang="en-US" sz="1600" dirty="0"/>
              <a:t>There is an implicit barrier here.</a:t>
            </a:r>
          </a:p>
          <a:p>
            <a:r>
              <a:rPr lang="en-US" sz="1600" dirty="0"/>
              <a:t>(at the end of the parallel region, that is)</a:t>
            </a:r>
          </a:p>
        </p:txBody>
      </p:sp>
      <p:cxnSp>
        <p:nvCxnSpPr>
          <p:cNvPr id="12" name="Straight Arrow Connector 11"/>
          <p:cNvCxnSpPr>
            <a:stCxn id="11" idx="3"/>
          </p:cNvCxnSpPr>
          <p:nvPr/>
        </p:nvCxnSpPr>
        <p:spPr>
          <a:xfrm flipV="1">
            <a:off x="5872876" y="3733801"/>
            <a:ext cx="995362" cy="2062669"/>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19087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default partitioning</a:t>
            </a:r>
          </a:p>
        </p:txBody>
      </p:sp>
      <p:sp>
        <p:nvSpPr>
          <p:cNvPr id="3" name="Content Placeholder 2"/>
          <p:cNvSpPr>
            <a:spLocks noGrp="1"/>
          </p:cNvSpPr>
          <p:nvPr>
            <p:ph idx="1"/>
          </p:nvPr>
        </p:nvSpPr>
        <p:spPr/>
        <p:txBody>
          <a:bodyPr/>
          <a:lstStyle/>
          <a:p>
            <a:r>
              <a:rPr lang="en-US" sz="2000" dirty="0"/>
              <a:t>Most </a:t>
            </a:r>
            <a:r>
              <a:rPr lang="en-US" sz="2000" dirty="0" err="1"/>
              <a:t>OpenMP</a:t>
            </a:r>
            <a:r>
              <a:rPr lang="en-US" sz="2000" dirty="0"/>
              <a:t> implementations use as default block partitioning</a:t>
            </a:r>
          </a:p>
          <a:p>
            <a:pPr lvl="1"/>
            <a:r>
              <a:rPr lang="en-US" dirty="0"/>
              <a:t>Each thread is assigned roughly </a:t>
            </a:r>
            <a:r>
              <a:rPr lang="en-US" dirty="0">
                <a:latin typeface="Consolas" panose="020B0609020204030204" pitchFamily="49" charset="0"/>
              </a:rPr>
              <a:t>n/</a:t>
            </a:r>
            <a:r>
              <a:rPr lang="en-US" dirty="0" err="1">
                <a:latin typeface="Consolas" panose="020B0609020204030204" pitchFamily="49" charset="0"/>
              </a:rPr>
              <a:t>thread_count</a:t>
            </a:r>
            <a:r>
              <a:rPr lang="en-US" dirty="0"/>
              <a:t> iterations</a:t>
            </a:r>
            <a:br>
              <a:rPr lang="en-US" dirty="0"/>
            </a:br>
            <a:endParaRPr lang="en-US" dirty="0"/>
          </a:p>
          <a:p>
            <a:r>
              <a:rPr lang="en-US" sz="2000" dirty="0"/>
              <a:t>This may lead to load imbalance when the work per iteration varies</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endParaRPr lang="en-US" sz="2000" dirty="0"/>
          </a:p>
          <a:p>
            <a:endParaRPr lang="en-US" sz="2000" dirty="0"/>
          </a:p>
          <a:p>
            <a:r>
              <a:rPr lang="en-US" sz="2000" dirty="0"/>
              <a:t>(assume the time required by a call to </a:t>
            </a:r>
            <a:r>
              <a:rPr lang="en-US" sz="2000" dirty="0">
                <a:latin typeface="Consolas" panose="020B0609020204030204" pitchFamily="49" charset="0"/>
              </a:rPr>
              <a:t>f(i)</a:t>
            </a:r>
            <a:r>
              <a:rPr lang="en-US" sz="2000" dirty="0"/>
              <a:t> is </a:t>
            </a:r>
            <a:r>
              <a:rPr lang="en-US" sz="2000" dirty="0">
                <a:solidFill>
                  <a:srgbClr val="C00000"/>
                </a:solidFill>
              </a:rPr>
              <a:t>proportional</a:t>
            </a:r>
            <a:r>
              <a:rPr lang="en-US" sz="2000" dirty="0"/>
              <a:t> to </a:t>
            </a:r>
            <a:r>
              <a:rPr lang="en-US" sz="2000" dirty="0">
                <a:latin typeface="Consolas" panose="020B0609020204030204" pitchFamily="49" charset="0"/>
              </a:rPr>
              <a:t>i</a:t>
            </a:r>
            <a:r>
              <a:rPr lang="en-US" sz="2000"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38</a:t>
            </a:fld>
            <a:endParaRPr lang="en-US" altLang="en-US" dirty="0"/>
          </a:p>
        </p:txBody>
      </p:sp>
      <p:sp>
        <p:nvSpPr>
          <p:cNvPr id="5" name="Rectangle 4"/>
          <p:cNvSpPr/>
          <p:nvPr/>
        </p:nvSpPr>
        <p:spPr>
          <a:xfrm>
            <a:off x="2658534" y="3174537"/>
            <a:ext cx="6324600" cy="923330"/>
          </a:xfrm>
          <a:prstGeom prst="rect">
            <a:avLst/>
          </a:prstGeom>
          <a:solidFill>
            <a:schemeClr val="bg1">
              <a:lumMod val="95000"/>
            </a:schemeClr>
          </a:solidFill>
          <a:ln>
            <a:solidFill>
              <a:schemeClr val="tx1"/>
            </a:solidFill>
          </a:ln>
        </p:spPr>
        <p:txBody>
          <a:bodyPr wrap="square">
            <a:spAutoFit/>
          </a:bodyPr>
          <a:lstStyle/>
          <a:p>
            <a:r>
              <a:rPr lang="en-US" dirty="0">
                <a:latin typeface="Consolas" pitchFamily="49" charset="0"/>
                <a:cs typeface="Consolas" pitchFamily="49" charset="0"/>
              </a:rPr>
              <a:t>sum = 0;</a:t>
            </a:r>
          </a:p>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a:t>
            </a:r>
            <a:r>
              <a:rPr lang="en-US" dirty="0">
                <a:solidFill>
                  <a:prstClr val="black"/>
                </a:solidFill>
                <a:latin typeface="Consolas" pitchFamily="49" charset="0"/>
                <a:cs typeface="Consolas" pitchFamily="49" charset="0"/>
              </a:rPr>
              <a:t> = 0; i &lt;= n; </a:t>
            </a:r>
            <a:r>
              <a:rPr lang="en-US" dirty="0" err="1">
                <a:solidFill>
                  <a:prstClr val="black"/>
                </a:solidFill>
                <a:latin typeface="Consolas" pitchFamily="49" charset="0"/>
                <a:cs typeface="Consolas" pitchFamily="49" charset="0"/>
              </a:rPr>
              <a:t>i</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sum += f(</a:t>
            </a:r>
            <a:r>
              <a:rPr lang="en-US" dirty="0" err="1">
                <a:solidFill>
                  <a:prstClr val="black"/>
                </a:solidFill>
                <a:latin typeface="Consolas" pitchFamily="49" charset="0"/>
                <a:cs typeface="Consolas" pitchFamily="49" charset="0"/>
              </a:rPr>
              <a:t>i</a:t>
            </a:r>
            <a:r>
              <a:rPr lang="en-US" dirty="0">
                <a:solidFill>
                  <a:prstClr val="black"/>
                </a:solidFill>
                <a:latin typeface="Consolas" pitchFamily="49" charset="0"/>
                <a:cs typeface="Consolas" pitchFamily="49" charset="0"/>
              </a:rPr>
              <a:t>);</a:t>
            </a:r>
          </a:p>
        </p:txBody>
      </p:sp>
      <p:sp>
        <p:nvSpPr>
          <p:cNvPr id="6" name="TextBox 5"/>
          <p:cNvSpPr txBox="1"/>
          <p:nvPr/>
        </p:nvSpPr>
        <p:spPr>
          <a:xfrm>
            <a:off x="3962399" y="5617029"/>
            <a:ext cx="4109357" cy="707886"/>
          </a:xfrm>
          <a:prstGeom prst="rect">
            <a:avLst/>
          </a:prstGeom>
          <a:solidFill>
            <a:schemeClr val="bg1"/>
          </a:solidFill>
          <a:ln>
            <a:solidFill>
              <a:srgbClr val="C00000"/>
            </a:solidFill>
          </a:ln>
        </p:spPr>
        <p:txBody>
          <a:bodyPr wrap="square" rtlCol="0">
            <a:spAutoFit/>
          </a:bodyPr>
          <a:lstStyle/>
          <a:p>
            <a:pPr algn="ctr"/>
            <a:r>
              <a:rPr lang="en-US" sz="2000" dirty="0"/>
              <a:t>What would be a good partitioning of iterations over threads in this case?</a:t>
            </a:r>
          </a:p>
        </p:txBody>
      </p:sp>
    </p:spTree>
    <p:extLst>
      <p:ext uri="{BB962C8B-B14F-4D97-AF65-F5344CB8AC3E}">
        <p14:creationId xmlns:p14="http://schemas.microsoft.com/office/powerpoint/2010/main" val="96224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3" name="Rectangle 5"/>
          <p:cNvSpPr>
            <a:spLocks noGrp="1" noChangeArrowheads="1"/>
          </p:cNvSpPr>
          <p:nvPr>
            <p:ph type="title"/>
          </p:nvPr>
        </p:nvSpPr>
        <p:spPr/>
        <p:txBody>
          <a:bodyPr/>
          <a:lstStyle/>
          <a:p>
            <a:r>
              <a:rPr lang="en-US" dirty="0"/>
              <a:t>The </a:t>
            </a:r>
            <a:r>
              <a:rPr lang="en-US" dirty="0">
                <a:solidFill>
                  <a:srgbClr val="FFC000"/>
                </a:solidFill>
                <a:latin typeface="Consolas" pitchFamily="49" charset="0"/>
                <a:cs typeface="Consolas" pitchFamily="49" charset="0"/>
              </a:rPr>
              <a:t>schedule</a:t>
            </a:r>
            <a:r>
              <a:rPr lang="en-US" dirty="0"/>
              <a:t> Clause</a:t>
            </a:r>
          </a:p>
        </p:txBody>
      </p:sp>
      <p:sp>
        <p:nvSpPr>
          <p:cNvPr id="534534" name="Rectangle 6"/>
          <p:cNvSpPr>
            <a:spLocks noGrp="1" noChangeArrowheads="1"/>
          </p:cNvSpPr>
          <p:nvPr>
            <p:ph idx="1"/>
          </p:nvPr>
        </p:nvSpPr>
        <p:spPr/>
        <p:txBody>
          <a:bodyPr/>
          <a:lstStyle/>
          <a:p>
            <a:pPr>
              <a:lnSpc>
                <a:spcPct val="85000"/>
              </a:lnSpc>
            </a:pPr>
            <a:r>
              <a:rPr lang="en-US" sz="2000" dirty="0"/>
              <a:t>The </a:t>
            </a:r>
            <a:r>
              <a:rPr lang="en-US" sz="2000" dirty="0">
                <a:solidFill>
                  <a:srgbClr val="0070C0"/>
                </a:solidFill>
                <a:latin typeface="Consolas" pitchFamily="49" charset="0"/>
                <a:cs typeface="Consolas" pitchFamily="49" charset="0"/>
              </a:rPr>
              <a:t>schedule</a:t>
            </a:r>
            <a:r>
              <a:rPr lang="en-US" sz="2000" dirty="0">
                <a:solidFill>
                  <a:srgbClr val="0000FF"/>
                </a:solidFill>
              </a:rPr>
              <a:t> </a:t>
            </a:r>
            <a:r>
              <a:rPr lang="en-US" sz="2000" dirty="0"/>
              <a:t>clause</a:t>
            </a:r>
            <a:r>
              <a:rPr lang="en-US" sz="2000" dirty="0">
                <a:solidFill>
                  <a:srgbClr val="0000FF"/>
                </a:solidFill>
              </a:rPr>
              <a:t> </a:t>
            </a:r>
            <a:r>
              <a:rPr lang="en-US" sz="2000" dirty="0"/>
              <a:t>affects how loop iterations are mapped onto threads</a:t>
            </a:r>
          </a:p>
          <a:p>
            <a:pPr>
              <a:lnSpc>
                <a:spcPct val="85000"/>
              </a:lnSpc>
            </a:pPr>
            <a:endParaRPr lang="en-US" sz="2000" dirty="0"/>
          </a:p>
          <a:p>
            <a:pPr lvl="1">
              <a:lnSpc>
                <a:spcPct val="85000"/>
              </a:lnSpc>
              <a:buFont typeface="Wingdings" pitchFamily="2" charset="2"/>
              <a:buNone/>
            </a:pPr>
            <a:r>
              <a:rPr lang="en-US" dirty="0">
                <a:solidFill>
                  <a:srgbClr val="0070C0"/>
                </a:solidFill>
                <a:latin typeface="Consolas" pitchFamily="49" charset="0"/>
                <a:cs typeface="Consolas" pitchFamily="49" charset="0"/>
              </a:rPr>
              <a:t>schedule(static [,chunk])</a:t>
            </a:r>
          </a:p>
          <a:p>
            <a:pPr lvl="2">
              <a:lnSpc>
                <a:spcPct val="85000"/>
              </a:lnSpc>
            </a:pPr>
            <a:r>
              <a:rPr lang="en-US" dirty="0"/>
              <a:t>Blocks of iterations of size </a:t>
            </a:r>
            <a:r>
              <a:rPr lang="en-US" dirty="0">
                <a:latin typeface="Courier New" panose="02070309020205020404" pitchFamily="49" charset="0"/>
                <a:cs typeface="Courier New" panose="02070309020205020404" pitchFamily="49" charset="0"/>
              </a:rPr>
              <a:t>chunk</a:t>
            </a:r>
            <a:r>
              <a:rPr lang="en-US" dirty="0"/>
              <a:t> assigned to each thread</a:t>
            </a:r>
          </a:p>
          <a:p>
            <a:pPr lvl="2">
              <a:lnSpc>
                <a:spcPct val="85000"/>
              </a:lnSpc>
            </a:pPr>
            <a:r>
              <a:rPr lang="en-US" dirty="0"/>
              <a:t>Round robin distribution</a:t>
            </a:r>
          </a:p>
          <a:p>
            <a:pPr lvl="2">
              <a:lnSpc>
                <a:spcPct val="85000"/>
              </a:lnSpc>
            </a:pPr>
            <a:r>
              <a:rPr lang="en-US" dirty="0"/>
              <a:t>Low overhead, may cause load imbalance</a:t>
            </a:r>
          </a:p>
          <a:p>
            <a:pPr lvl="2">
              <a:lnSpc>
                <a:spcPct val="85000"/>
              </a:lnSpc>
            </a:pPr>
            <a:endParaRPr lang="en-US" dirty="0"/>
          </a:p>
          <a:p>
            <a:pPr lvl="1">
              <a:lnSpc>
                <a:spcPct val="85000"/>
              </a:lnSpc>
              <a:buFont typeface="Wingdings" pitchFamily="2" charset="2"/>
              <a:buNone/>
            </a:pPr>
            <a:r>
              <a:rPr lang="en-US" dirty="0">
                <a:solidFill>
                  <a:srgbClr val="0070C0"/>
                </a:solidFill>
                <a:latin typeface="Consolas" pitchFamily="49" charset="0"/>
                <a:cs typeface="Consolas" pitchFamily="49" charset="0"/>
              </a:rPr>
              <a:t>schedule(dynamic[,chunk])</a:t>
            </a:r>
          </a:p>
          <a:p>
            <a:pPr lvl="2">
              <a:lnSpc>
                <a:spcPct val="85000"/>
              </a:lnSpc>
            </a:pPr>
            <a:r>
              <a:rPr lang="en-US" dirty="0"/>
              <a:t>Threads grab </a:t>
            </a:r>
            <a:r>
              <a:rPr lang="en-US" dirty="0">
                <a:latin typeface="Courier New" panose="02070309020205020404" pitchFamily="49" charset="0"/>
                <a:cs typeface="Courier New" panose="02070309020205020404" pitchFamily="49" charset="0"/>
              </a:rPr>
              <a:t>chunk</a:t>
            </a:r>
            <a:r>
              <a:rPr lang="en-US" dirty="0"/>
              <a:t> iterations </a:t>
            </a:r>
          </a:p>
          <a:p>
            <a:pPr lvl="2">
              <a:lnSpc>
                <a:spcPct val="85000"/>
              </a:lnSpc>
            </a:pPr>
            <a:r>
              <a:rPr lang="en-US" dirty="0"/>
              <a:t>When done with iterations, thread requests next set of </a:t>
            </a:r>
            <a:r>
              <a:rPr lang="en-US" dirty="0">
                <a:latin typeface="Courier New" panose="02070309020205020404" pitchFamily="49" charset="0"/>
                <a:cs typeface="Courier New" panose="02070309020205020404" pitchFamily="49" charset="0"/>
              </a:rPr>
              <a:t>chunk</a:t>
            </a:r>
            <a:r>
              <a:rPr lang="en-US" dirty="0"/>
              <a:t> iterations </a:t>
            </a:r>
          </a:p>
          <a:p>
            <a:pPr lvl="2">
              <a:lnSpc>
                <a:spcPct val="85000"/>
              </a:lnSpc>
            </a:pPr>
            <a:r>
              <a:rPr lang="en-US" dirty="0"/>
              <a:t>Higher threading overhead, can reduce load imbalance</a:t>
            </a:r>
          </a:p>
          <a:p>
            <a:pPr lvl="2">
              <a:lnSpc>
                <a:spcPct val="85000"/>
              </a:lnSpc>
            </a:pPr>
            <a:endParaRPr lang="en-US" dirty="0"/>
          </a:p>
          <a:p>
            <a:pPr lvl="1">
              <a:lnSpc>
                <a:spcPct val="85000"/>
              </a:lnSpc>
              <a:buFont typeface="Wingdings" pitchFamily="2" charset="2"/>
              <a:buNone/>
            </a:pPr>
            <a:r>
              <a:rPr lang="en-US" dirty="0">
                <a:solidFill>
                  <a:srgbClr val="0070C0"/>
                </a:solidFill>
                <a:latin typeface="Consolas" pitchFamily="49" charset="0"/>
                <a:cs typeface="Consolas" pitchFamily="49" charset="0"/>
              </a:rPr>
              <a:t>schedule(guided[,chunk])</a:t>
            </a:r>
          </a:p>
          <a:p>
            <a:pPr lvl="2">
              <a:lnSpc>
                <a:spcPct val="85000"/>
              </a:lnSpc>
            </a:pPr>
            <a:r>
              <a:rPr lang="en-US" dirty="0"/>
              <a:t>Dynamic schedule starting with large block </a:t>
            </a:r>
          </a:p>
          <a:p>
            <a:pPr lvl="2">
              <a:lnSpc>
                <a:spcPct val="85000"/>
              </a:lnSpc>
            </a:pPr>
            <a:r>
              <a:rPr lang="en-US" dirty="0"/>
              <a:t>Size of the blocks shrinks; no smaller than </a:t>
            </a:r>
            <a:r>
              <a:rPr lang="en-US" dirty="0">
                <a:latin typeface="Courier New" panose="02070309020205020404" pitchFamily="49" charset="0"/>
                <a:cs typeface="Courier New" panose="02070309020205020404" pitchFamily="49" charset="0"/>
              </a:rPr>
              <a:t>chunk</a:t>
            </a:r>
            <a:r>
              <a:rPr lang="en-US" dirty="0"/>
              <a:t> though</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39</a:t>
            </a:fld>
            <a:endParaRPr lang="en-US" altLang="en-US"/>
          </a:p>
        </p:txBody>
      </p:sp>
      <p:sp>
        <p:nvSpPr>
          <p:cNvPr id="6" name="Rectangle 5"/>
          <p:cNvSpPr/>
          <p:nvPr/>
        </p:nvSpPr>
        <p:spPr>
          <a:xfrm>
            <a:off x="0" y="6581001"/>
            <a:ext cx="966440" cy="276999"/>
          </a:xfrm>
          <a:prstGeom prst="rect">
            <a:avLst/>
          </a:prstGeom>
        </p:spPr>
        <p:txBody>
          <a:bodyPr wrap="square">
            <a:spAutoFit/>
          </a:bodyPr>
          <a:lstStyle/>
          <a:p>
            <a:r>
              <a:rPr lang="en-US" sz="1200" dirty="0"/>
              <a:t>[IOMPP]→</a:t>
            </a:r>
          </a:p>
        </p:txBody>
      </p:sp>
    </p:spTree>
    <p:custDataLst>
      <p:tags r:id="rId1"/>
    </p:custDataLst>
    <p:extLst>
      <p:ext uri="{BB962C8B-B14F-4D97-AF65-F5344CB8AC3E}">
        <p14:creationId xmlns:p14="http://schemas.microsoft.com/office/powerpoint/2010/main" val="4013524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Directives, Examples</a:t>
            </a:r>
          </a:p>
        </p:txBody>
      </p:sp>
      <p:graphicFrame>
        <p:nvGraphicFramePr>
          <p:cNvPr id="4" name="Content Placeholder 3"/>
          <p:cNvGraphicFramePr>
            <a:graphicFrameLocks noGrp="1"/>
          </p:cNvGraphicFramePr>
          <p:nvPr>
            <p:ph idx="1"/>
            <p:extLst/>
          </p:nvPr>
        </p:nvGraphicFramePr>
        <p:xfrm>
          <a:off x="2438402" y="1545191"/>
          <a:ext cx="7086599" cy="4458979"/>
        </p:xfrm>
        <a:graphic>
          <a:graphicData uri="http://schemas.openxmlformats.org/drawingml/2006/table">
            <a:tbl>
              <a:tblPr/>
              <a:tblGrid>
                <a:gridCol w="1096739">
                  <a:extLst>
                    <a:ext uri="{9D8B030D-6E8A-4147-A177-3AD203B41FA5}">
                      <a16:colId xmlns:a16="http://schemas.microsoft.com/office/drawing/2014/main" val="3516892956"/>
                    </a:ext>
                  </a:extLst>
                </a:gridCol>
                <a:gridCol w="5989860">
                  <a:extLst>
                    <a:ext uri="{9D8B030D-6E8A-4147-A177-3AD203B41FA5}">
                      <a16:colId xmlns:a16="http://schemas.microsoft.com/office/drawing/2014/main" val="3042113998"/>
                    </a:ext>
                  </a:extLst>
                </a:gridCol>
              </a:tblGrid>
              <a:tr h="187161">
                <a:tc>
                  <a:txBody>
                    <a:bodyPr/>
                    <a:lstStyle/>
                    <a:p>
                      <a:pPr algn="l"/>
                      <a:r>
                        <a:rPr lang="en-US" sz="1100" b="1" dirty="0">
                          <a:solidFill>
                            <a:srgbClr val="636363"/>
                          </a:solidFill>
                          <a:effectLst/>
                        </a:rPr>
                        <a:t>Directive</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100" b="1" dirty="0">
                          <a:solidFill>
                            <a:srgbClr val="636363"/>
                          </a:solidFill>
                          <a:effectLst/>
                        </a:rPr>
                        <a:t>Description</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extLst>
                  <a:ext uri="{0D108BD9-81ED-4DB2-BD59-A6C34878D82A}">
                    <a16:rowId xmlns:a16="http://schemas.microsoft.com/office/drawing/2014/main" val="1052728723"/>
                  </a:ext>
                </a:extLst>
              </a:tr>
              <a:tr h="307479">
                <a:tc>
                  <a:txBody>
                    <a:bodyPr/>
                    <a:lstStyle/>
                    <a:p>
                      <a:pPr algn="l" fontAlgn="t"/>
                      <a:r>
                        <a:rPr lang="en-US" sz="1100" b="1" u="none" strike="noStrike" dirty="0">
                          <a:solidFill>
                            <a:srgbClr val="00709F"/>
                          </a:solidFill>
                          <a:effectLst/>
                          <a:hlinkClick r:id="rId3"/>
                        </a:rPr>
                        <a:t>atomic</a:t>
                      </a:r>
                      <a:endParaRPr lang="en-US" sz="1100" b="1" u="none"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a memory location will be updated atomically</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2143423186"/>
                  </a:ext>
                </a:extLst>
              </a:tr>
              <a:tr h="427797">
                <a:tc>
                  <a:txBody>
                    <a:bodyPr/>
                    <a:lstStyle/>
                    <a:p>
                      <a:pPr algn="l" fontAlgn="t"/>
                      <a:r>
                        <a:rPr lang="en-US" sz="1100" b="1" u="sng" strike="noStrike" dirty="0">
                          <a:solidFill>
                            <a:srgbClr val="00709F"/>
                          </a:solidFill>
                          <a:effectLst/>
                          <a:hlinkClick r:id="rId4"/>
                        </a:rPr>
                        <a:t>barrier</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Synchronizes all threads in a team; all threads pause at the barrier, until all threads execute the barrier</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79718733"/>
                  </a:ext>
                </a:extLst>
              </a:tr>
              <a:tr h="307479">
                <a:tc>
                  <a:txBody>
                    <a:bodyPr/>
                    <a:lstStyle/>
                    <a:p>
                      <a:pPr algn="l" fontAlgn="t"/>
                      <a:r>
                        <a:rPr lang="en-US" sz="1100" b="1" u="sng" strike="noStrike" dirty="0">
                          <a:solidFill>
                            <a:srgbClr val="00709F"/>
                          </a:solidFill>
                          <a:effectLst/>
                          <a:hlinkClick r:id="rId5"/>
                        </a:rPr>
                        <a:t>critical</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code is only executed on one thread at a time</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341446169"/>
                  </a:ext>
                </a:extLst>
              </a:tr>
              <a:tr h="427797">
                <a:tc>
                  <a:txBody>
                    <a:bodyPr/>
                    <a:lstStyle/>
                    <a:p>
                      <a:pPr algn="l" fontAlgn="t"/>
                      <a:r>
                        <a:rPr lang="en-US" sz="1100" b="1" u="sng" strike="noStrike" dirty="0">
                          <a:solidFill>
                            <a:srgbClr val="00709F"/>
                          </a:solidFill>
                          <a:effectLst/>
                          <a:hlinkClick r:id="rId6"/>
                        </a:rPr>
                        <a:t>flush</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all threads have the same view of memory for all shared objects</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591801046"/>
                  </a:ext>
                </a:extLst>
              </a:tr>
              <a:tr h="427797">
                <a:tc>
                  <a:txBody>
                    <a:bodyPr/>
                    <a:lstStyle/>
                    <a:p>
                      <a:pPr algn="l" fontAlgn="t"/>
                      <a:r>
                        <a:rPr lang="en-US" sz="1100" b="1" u="sng" strike="noStrike" dirty="0">
                          <a:solidFill>
                            <a:srgbClr val="00709F"/>
                          </a:solidFill>
                          <a:effectLst/>
                          <a:hlinkClick r:id="rId7"/>
                        </a:rPr>
                        <a:t>for</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Causes the work done in a for loop inside a parallel region to be divided among threads</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2062038351"/>
                  </a:ext>
                </a:extLst>
              </a:tr>
              <a:tr h="427797">
                <a:tc>
                  <a:txBody>
                    <a:bodyPr/>
                    <a:lstStyle/>
                    <a:p>
                      <a:pPr algn="l" fontAlgn="t"/>
                      <a:r>
                        <a:rPr lang="en-US" sz="1100" b="1" u="sng" strike="noStrike" dirty="0">
                          <a:solidFill>
                            <a:srgbClr val="00709F"/>
                          </a:solidFill>
                          <a:effectLst/>
                          <a:hlinkClick r:id="rId8"/>
                        </a:rPr>
                        <a:t>master</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only the master thread should execute a section of the program</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3975440963"/>
                  </a:ext>
                </a:extLst>
              </a:tr>
              <a:tr h="427797">
                <a:tc>
                  <a:txBody>
                    <a:bodyPr/>
                    <a:lstStyle/>
                    <a:p>
                      <a:pPr algn="l" fontAlgn="t"/>
                      <a:r>
                        <a:rPr lang="en-US" sz="1100" b="1" u="sng" strike="noStrike" dirty="0">
                          <a:solidFill>
                            <a:srgbClr val="00709F"/>
                          </a:solidFill>
                          <a:effectLst/>
                          <a:hlinkClick r:id="rId9"/>
                        </a:rPr>
                        <a:t>ordered</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code under a parallelized for loop should be executed like a sequential loop</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453066655"/>
                  </a:ext>
                </a:extLst>
              </a:tr>
              <a:tr h="427797">
                <a:tc>
                  <a:txBody>
                    <a:bodyPr/>
                    <a:lstStyle/>
                    <a:p>
                      <a:pPr algn="l" fontAlgn="t"/>
                      <a:r>
                        <a:rPr lang="en-US" sz="1100" b="1" u="sng" strike="noStrike" dirty="0">
                          <a:solidFill>
                            <a:srgbClr val="00709F"/>
                          </a:solidFill>
                          <a:effectLst/>
                          <a:hlinkClick r:id="rId10"/>
                        </a:rPr>
                        <a:t>parallel</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Defines a parallel region, which is code that will be executed by multiple threads in parallel</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4202216580"/>
                  </a:ext>
                </a:extLst>
              </a:tr>
              <a:tr h="307479">
                <a:tc>
                  <a:txBody>
                    <a:bodyPr/>
                    <a:lstStyle/>
                    <a:p>
                      <a:pPr algn="l" fontAlgn="t"/>
                      <a:r>
                        <a:rPr lang="en-US" sz="1100" b="1" u="sng" strike="noStrike" dirty="0">
                          <a:solidFill>
                            <a:srgbClr val="00709F"/>
                          </a:solidFill>
                          <a:effectLst/>
                          <a:hlinkClick r:id="rId11"/>
                        </a:rPr>
                        <a:t>sections</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Identifies code sections to be divided among all threads</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727803643"/>
                  </a:ext>
                </a:extLst>
              </a:tr>
              <a:tr h="427797">
                <a:tc>
                  <a:txBody>
                    <a:bodyPr/>
                    <a:lstStyle/>
                    <a:p>
                      <a:pPr algn="l" fontAlgn="t"/>
                      <a:r>
                        <a:rPr lang="en-US" sz="1100" b="1" u="sng" strike="noStrike" dirty="0">
                          <a:solidFill>
                            <a:srgbClr val="00709F"/>
                          </a:solidFill>
                          <a:effectLst/>
                          <a:hlinkClick r:id="rId12"/>
                        </a:rPr>
                        <a:t>single</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Indicates that a section of code should be executed on a single thread, not necessarily the master thread</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547144884"/>
                  </a:ext>
                </a:extLst>
              </a:tr>
              <a:tr h="307479">
                <a:tc>
                  <a:txBody>
                    <a:bodyPr/>
                    <a:lstStyle/>
                    <a:p>
                      <a:pPr algn="l" fontAlgn="t"/>
                      <a:r>
                        <a:rPr lang="en-US" sz="1100" b="1" u="sng" strike="noStrike" dirty="0" err="1">
                          <a:solidFill>
                            <a:srgbClr val="00709F"/>
                          </a:solidFill>
                          <a:effectLst/>
                          <a:hlinkClick r:id="rId13"/>
                        </a:rPr>
                        <a:t>threadprivate</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a variable is private to a thread</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42918849"/>
                  </a:ext>
                </a:extLst>
              </a:tr>
            </a:tbl>
          </a:graphicData>
        </a:graphic>
      </p:graphicFrame>
      <p:sp>
        <p:nvSpPr>
          <p:cNvPr id="5" name="Rectangle 4"/>
          <p:cNvSpPr/>
          <p:nvPr/>
        </p:nvSpPr>
        <p:spPr>
          <a:xfrm>
            <a:off x="89240" y="6559982"/>
            <a:ext cx="655949" cy="230832"/>
          </a:xfrm>
          <a:prstGeom prst="rect">
            <a:avLst/>
          </a:prstGeom>
        </p:spPr>
        <p:txBody>
          <a:bodyPr wrap="none">
            <a:spAutoFit/>
          </a:bodyPr>
          <a:lstStyle/>
          <a:p>
            <a:r>
              <a:rPr lang="en-US" sz="900" dirty="0"/>
              <a:t>[MSDN]→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a:t>
            </a:fld>
            <a:endParaRPr lang="en-US" altLang="en-US"/>
          </a:p>
        </p:txBody>
      </p:sp>
    </p:spTree>
    <p:extLst>
      <p:ext uri="{BB962C8B-B14F-4D97-AF65-F5344CB8AC3E}">
        <p14:creationId xmlns:p14="http://schemas.microsoft.com/office/powerpoint/2010/main" val="27956539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nsolas" panose="020B0609020204030204" pitchFamily="49" charset="0"/>
              </a:rPr>
              <a:t>schedule</a:t>
            </a:r>
            <a:r>
              <a:rPr lang="en-US" dirty="0"/>
              <a:t> Clause Example</a:t>
            </a:r>
          </a:p>
        </p:txBody>
      </p:sp>
      <p:sp>
        <p:nvSpPr>
          <p:cNvPr id="3" name="Content Placeholder 2"/>
          <p:cNvSpPr>
            <a:spLocks noGrp="1"/>
          </p:cNvSpPr>
          <p:nvPr>
            <p:ph idx="1"/>
          </p:nvPr>
        </p:nvSpPr>
        <p:spPr/>
        <p:txBody>
          <a:bodyPr/>
          <a:lstStyle/>
          <a:p>
            <a:r>
              <a:rPr lang="en-US" sz="2800" dirty="0"/>
              <a:t>Iterations are divided into chunks of 8 </a:t>
            </a:r>
          </a:p>
          <a:p>
            <a:endParaRPr lang="en-US" sz="2800" dirty="0"/>
          </a:p>
          <a:p>
            <a:r>
              <a:rPr lang="en-US" sz="2800" dirty="0"/>
              <a:t>If start = 3, then first chunk is</a:t>
            </a:r>
          </a:p>
          <a:p>
            <a:pPr lvl="2">
              <a:lnSpc>
                <a:spcPct val="85000"/>
              </a:lnSpc>
              <a:buClr>
                <a:srgbClr val="808080"/>
              </a:buClr>
              <a:buSzPct val="65000"/>
              <a:buNone/>
            </a:pPr>
            <a:r>
              <a:rPr lang="en-US" dirty="0"/>
              <a:t>		</a:t>
            </a:r>
            <a:r>
              <a:rPr lang="en-US" sz="2400" dirty="0">
                <a:solidFill>
                  <a:srgbClr val="000000"/>
                </a:solidFill>
                <a:latin typeface="Consolas" panose="020B0609020204030204" pitchFamily="49" charset="0"/>
              </a:rPr>
              <a:t>i={3,5,7,9,11,13,15,17}</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40</a:t>
            </a:fld>
            <a:endParaRPr lang="en-US" altLang="en-US"/>
          </a:p>
        </p:txBody>
      </p:sp>
      <p:sp>
        <p:nvSpPr>
          <p:cNvPr id="7" name="Rectangle 6"/>
          <p:cNvSpPr/>
          <p:nvPr/>
        </p:nvSpPr>
        <p:spPr>
          <a:xfrm>
            <a:off x="2552700" y="4038705"/>
            <a:ext cx="6324600" cy="1477328"/>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parallel</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for schedule(static, 8)</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start; i &lt;= end; i += 2 )</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TestForPrime</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gPrimesFound</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p:txBody>
      </p:sp>
      <p:sp>
        <p:nvSpPr>
          <p:cNvPr id="8" name="Rectangle 7"/>
          <p:cNvSpPr/>
          <p:nvPr/>
        </p:nvSpPr>
        <p:spPr>
          <a:xfrm>
            <a:off x="0" y="6581001"/>
            <a:ext cx="966440" cy="276999"/>
          </a:xfrm>
          <a:prstGeom prst="rect">
            <a:avLst/>
          </a:prstGeom>
        </p:spPr>
        <p:txBody>
          <a:bodyPr wrap="square">
            <a:spAutoFit/>
          </a:bodyPr>
          <a:lstStyle/>
          <a:p>
            <a:r>
              <a:rPr lang="en-US" sz="1200" dirty="0"/>
              <a:t>[IOMPP]→</a:t>
            </a:r>
          </a:p>
        </p:txBody>
      </p:sp>
    </p:spTree>
    <p:extLst>
      <p:ext uri="{BB962C8B-B14F-4D97-AF65-F5344CB8AC3E}">
        <p14:creationId xmlns:p14="http://schemas.microsoft.com/office/powerpoint/2010/main" val="362314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Scheduling (Assume 3 Threads)</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41</a:t>
            </a:fld>
            <a:endParaRPr lang="en-US" altLang="en-US"/>
          </a:p>
        </p:txBody>
      </p:sp>
      <p:grpSp>
        <p:nvGrpSpPr>
          <p:cNvPr id="25" name="Group 24"/>
          <p:cNvGrpSpPr/>
          <p:nvPr/>
        </p:nvGrpSpPr>
        <p:grpSpPr>
          <a:xfrm>
            <a:off x="3255434" y="1394630"/>
            <a:ext cx="228600" cy="4572000"/>
            <a:chOff x="1524000" y="1828800"/>
            <a:chExt cx="228600" cy="4572000"/>
          </a:xfrm>
        </p:grpSpPr>
        <p:sp>
          <p:nvSpPr>
            <p:cNvPr id="4" name="Rectangle 3"/>
            <p:cNvSpPr/>
            <p:nvPr/>
          </p:nvSpPr>
          <p:spPr>
            <a:xfrm>
              <a:off x="1524000" y="1828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524000" y="2057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2286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2514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0" y="2743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24000" y="2971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3200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00" y="34290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36576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24000" y="3886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24000" y="41148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24000" y="43434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24000" y="45720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0" y="48006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24000" y="50292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524000" y="52578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24000" y="5486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24000" y="5715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0" y="5943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524000" y="61722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2036234" y="1394630"/>
            <a:ext cx="457200" cy="4588328"/>
            <a:chOff x="990600" y="1404257"/>
            <a:chExt cx="457200" cy="4588328"/>
          </a:xfrm>
        </p:grpSpPr>
        <p:sp>
          <p:nvSpPr>
            <p:cNvPr id="27" name="Rectangle 26"/>
            <p:cNvSpPr/>
            <p:nvPr/>
          </p:nvSpPr>
          <p:spPr>
            <a:xfrm>
              <a:off x="990600" y="14042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0</a:t>
              </a:r>
            </a:p>
          </p:txBody>
        </p:sp>
        <p:sp>
          <p:nvSpPr>
            <p:cNvPr id="28" name="Rectangle 27"/>
            <p:cNvSpPr/>
            <p:nvPr/>
          </p:nvSpPr>
          <p:spPr>
            <a:xfrm>
              <a:off x="990600" y="16328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29" name="Rectangle 28"/>
            <p:cNvSpPr/>
            <p:nvPr/>
          </p:nvSpPr>
          <p:spPr>
            <a:xfrm>
              <a:off x="990600" y="18614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sp>
          <p:nvSpPr>
            <p:cNvPr id="30" name="Rectangle 29"/>
            <p:cNvSpPr/>
            <p:nvPr/>
          </p:nvSpPr>
          <p:spPr>
            <a:xfrm>
              <a:off x="990600" y="20900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p>
          </p:txBody>
        </p:sp>
        <p:sp>
          <p:nvSpPr>
            <p:cNvPr id="31" name="Rectangle 30"/>
            <p:cNvSpPr/>
            <p:nvPr/>
          </p:nvSpPr>
          <p:spPr>
            <a:xfrm>
              <a:off x="990600" y="23186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32" name="Rectangle 31"/>
            <p:cNvSpPr/>
            <p:nvPr/>
          </p:nvSpPr>
          <p:spPr>
            <a:xfrm>
              <a:off x="990600" y="25472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a:t>
              </a:r>
            </a:p>
          </p:txBody>
        </p:sp>
        <p:sp>
          <p:nvSpPr>
            <p:cNvPr id="33" name="Rectangle 32"/>
            <p:cNvSpPr/>
            <p:nvPr/>
          </p:nvSpPr>
          <p:spPr>
            <a:xfrm>
              <a:off x="990600" y="27758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6</a:t>
              </a:r>
            </a:p>
          </p:txBody>
        </p:sp>
        <p:sp>
          <p:nvSpPr>
            <p:cNvPr id="34" name="Rectangle 33"/>
            <p:cNvSpPr/>
            <p:nvPr/>
          </p:nvSpPr>
          <p:spPr>
            <a:xfrm>
              <a:off x="990600" y="30044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7</a:t>
              </a:r>
            </a:p>
          </p:txBody>
        </p:sp>
        <p:sp>
          <p:nvSpPr>
            <p:cNvPr id="35" name="Rectangle 34"/>
            <p:cNvSpPr/>
            <p:nvPr/>
          </p:nvSpPr>
          <p:spPr>
            <a:xfrm>
              <a:off x="990600" y="32330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8</a:t>
              </a:r>
            </a:p>
          </p:txBody>
        </p:sp>
        <p:sp>
          <p:nvSpPr>
            <p:cNvPr id="36" name="Rectangle 35"/>
            <p:cNvSpPr/>
            <p:nvPr/>
          </p:nvSpPr>
          <p:spPr>
            <a:xfrm>
              <a:off x="990600" y="34616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9</a:t>
              </a:r>
            </a:p>
          </p:txBody>
        </p:sp>
        <p:sp>
          <p:nvSpPr>
            <p:cNvPr id="37" name="Rectangle 36"/>
            <p:cNvSpPr/>
            <p:nvPr/>
          </p:nvSpPr>
          <p:spPr>
            <a:xfrm>
              <a:off x="990600" y="36902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38" name="Rectangle 37"/>
            <p:cNvSpPr/>
            <p:nvPr/>
          </p:nvSpPr>
          <p:spPr>
            <a:xfrm>
              <a:off x="990600" y="39188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11</a:t>
              </a:r>
            </a:p>
          </p:txBody>
        </p:sp>
        <p:sp>
          <p:nvSpPr>
            <p:cNvPr id="39" name="Rectangle 38"/>
            <p:cNvSpPr/>
            <p:nvPr/>
          </p:nvSpPr>
          <p:spPr>
            <a:xfrm>
              <a:off x="990600" y="41474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12</a:t>
              </a:r>
            </a:p>
          </p:txBody>
        </p:sp>
        <p:sp>
          <p:nvSpPr>
            <p:cNvPr id="40" name="Rectangle 39"/>
            <p:cNvSpPr/>
            <p:nvPr/>
          </p:nvSpPr>
          <p:spPr>
            <a:xfrm>
              <a:off x="990600" y="43760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13</a:t>
              </a:r>
            </a:p>
          </p:txBody>
        </p:sp>
        <p:sp>
          <p:nvSpPr>
            <p:cNvPr id="41" name="Rectangle 40"/>
            <p:cNvSpPr/>
            <p:nvPr/>
          </p:nvSpPr>
          <p:spPr>
            <a:xfrm>
              <a:off x="990600" y="46046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14</a:t>
              </a:r>
            </a:p>
          </p:txBody>
        </p:sp>
        <p:sp>
          <p:nvSpPr>
            <p:cNvPr id="42" name="Rectangle 41"/>
            <p:cNvSpPr/>
            <p:nvPr/>
          </p:nvSpPr>
          <p:spPr>
            <a:xfrm>
              <a:off x="990600" y="48332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15</a:t>
              </a:r>
            </a:p>
          </p:txBody>
        </p:sp>
        <p:sp>
          <p:nvSpPr>
            <p:cNvPr id="43" name="Rectangle 42"/>
            <p:cNvSpPr/>
            <p:nvPr/>
          </p:nvSpPr>
          <p:spPr>
            <a:xfrm>
              <a:off x="990600" y="50618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16</a:t>
              </a:r>
            </a:p>
          </p:txBody>
        </p:sp>
        <p:sp>
          <p:nvSpPr>
            <p:cNvPr id="44" name="Rectangle 43"/>
            <p:cNvSpPr/>
            <p:nvPr/>
          </p:nvSpPr>
          <p:spPr>
            <a:xfrm>
              <a:off x="990600" y="52904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17</a:t>
              </a:r>
            </a:p>
          </p:txBody>
        </p:sp>
        <p:sp>
          <p:nvSpPr>
            <p:cNvPr id="45" name="Rectangle 44"/>
            <p:cNvSpPr/>
            <p:nvPr/>
          </p:nvSpPr>
          <p:spPr>
            <a:xfrm>
              <a:off x="990600" y="55190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18</a:t>
              </a:r>
            </a:p>
          </p:txBody>
        </p:sp>
        <p:sp>
          <p:nvSpPr>
            <p:cNvPr id="46" name="Rectangle 45"/>
            <p:cNvSpPr/>
            <p:nvPr/>
          </p:nvSpPr>
          <p:spPr>
            <a:xfrm>
              <a:off x="990600" y="57476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19</a:t>
              </a:r>
            </a:p>
          </p:txBody>
        </p:sp>
      </p:grpSp>
      <p:grpSp>
        <p:nvGrpSpPr>
          <p:cNvPr id="48" name="Group 47"/>
          <p:cNvGrpSpPr/>
          <p:nvPr/>
        </p:nvGrpSpPr>
        <p:grpSpPr>
          <a:xfrm>
            <a:off x="4627034" y="1394630"/>
            <a:ext cx="228600" cy="4572000"/>
            <a:chOff x="1524000" y="1828800"/>
            <a:chExt cx="228600" cy="4572000"/>
          </a:xfrm>
        </p:grpSpPr>
        <p:sp>
          <p:nvSpPr>
            <p:cNvPr id="49" name="Rectangle 48"/>
            <p:cNvSpPr/>
            <p:nvPr/>
          </p:nvSpPr>
          <p:spPr>
            <a:xfrm>
              <a:off x="1524000" y="1828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1524000" y="2057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0" y="2286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524000" y="2514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524000" y="2743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524000" y="2971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524000" y="3200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524000" y="3429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524000" y="3657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524000" y="3886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524000" y="4114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524000" y="4343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524000" y="4572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1524000" y="4800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524000" y="5029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524000" y="52578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524000" y="5486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524000" y="5715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524000" y="5943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524000" y="6172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524000" y="25037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524000" y="27323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524000" y="29609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524000" y="45611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1524000" y="47897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5998634" y="1394630"/>
            <a:ext cx="228600" cy="4572000"/>
            <a:chOff x="1524000" y="1828800"/>
            <a:chExt cx="228600" cy="4572000"/>
          </a:xfrm>
        </p:grpSpPr>
        <p:sp>
          <p:nvSpPr>
            <p:cNvPr id="70" name="Rectangle 69"/>
            <p:cNvSpPr/>
            <p:nvPr/>
          </p:nvSpPr>
          <p:spPr>
            <a:xfrm>
              <a:off x="1524000" y="1828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1524000" y="20574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524000" y="2286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524000" y="2514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524000" y="2743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524000" y="2971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524000" y="3200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524000" y="3429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524000" y="36576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524000" y="3886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524000" y="4114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524000" y="4343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1524000" y="4572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524000" y="4800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524000" y="5029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524000" y="5257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524000" y="54864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524000" y="5715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524000" y="5943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524000" y="6172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p:cNvSpPr/>
          <p:nvPr/>
        </p:nvSpPr>
        <p:spPr>
          <a:xfrm>
            <a:off x="7370234" y="13946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7370234" y="16232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70234" y="18518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370234" y="208043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370234" y="230903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7370234" y="253763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370234" y="4831413"/>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370234" y="5060013"/>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370234" y="5288613"/>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370234" y="27728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7370234" y="30014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7370234" y="32300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370234" y="345863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370234" y="368723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370234" y="391583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370234" y="41444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370234" y="43730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370234" y="46016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7370234" y="55094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370234" y="57380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p:cNvGrpSpPr/>
          <p:nvPr/>
        </p:nvGrpSpPr>
        <p:grpSpPr>
          <a:xfrm>
            <a:off x="8741834" y="1410958"/>
            <a:ext cx="228600" cy="4572000"/>
            <a:chOff x="1524000" y="1828800"/>
            <a:chExt cx="228600" cy="4572000"/>
          </a:xfrm>
        </p:grpSpPr>
        <p:sp>
          <p:nvSpPr>
            <p:cNvPr id="112" name="Rectangle 111"/>
            <p:cNvSpPr/>
            <p:nvPr/>
          </p:nvSpPr>
          <p:spPr>
            <a:xfrm>
              <a:off x="1524000" y="1828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1524000" y="2057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524000" y="2286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524000" y="2514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524000" y="2743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524000" y="2971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524000" y="3200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524000" y="34290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524000" y="36576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1524000" y="3886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1524000" y="41148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524000" y="43434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1524000" y="4572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1524000" y="4800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524000" y="50292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524000" y="5257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524000" y="5486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524000" y="57150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1524000" y="5943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524000" y="6172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Rectangle 137"/>
          <p:cNvSpPr/>
          <p:nvPr/>
        </p:nvSpPr>
        <p:spPr>
          <a:xfrm>
            <a:off x="9732434" y="288408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a:off x="9732434" y="326508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a:off x="9732434" y="364608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extBox 140"/>
          <p:cNvSpPr txBox="1"/>
          <p:nvPr/>
        </p:nvSpPr>
        <p:spPr>
          <a:xfrm>
            <a:off x="9961034" y="2825553"/>
            <a:ext cx="388248" cy="338554"/>
          </a:xfrm>
          <a:prstGeom prst="rect">
            <a:avLst/>
          </a:prstGeom>
          <a:noFill/>
        </p:spPr>
        <p:txBody>
          <a:bodyPr wrap="none" rtlCol="0">
            <a:spAutoFit/>
          </a:bodyPr>
          <a:lstStyle/>
          <a:p>
            <a:r>
              <a:rPr lang="en-US" sz="1600" dirty="0"/>
              <a:t>T0</a:t>
            </a:r>
          </a:p>
        </p:txBody>
      </p:sp>
      <p:sp>
        <p:nvSpPr>
          <p:cNvPr id="142" name="TextBox 141"/>
          <p:cNvSpPr txBox="1"/>
          <p:nvPr/>
        </p:nvSpPr>
        <p:spPr>
          <a:xfrm>
            <a:off x="9961034" y="3206553"/>
            <a:ext cx="388248" cy="338554"/>
          </a:xfrm>
          <a:prstGeom prst="rect">
            <a:avLst/>
          </a:prstGeom>
          <a:noFill/>
        </p:spPr>
        <p:txBody>
          <a:bodyPr wrap="none" rtlCol="0">
            <a:spAutoFit/>
          </a:bodyPr>
          <a:lstStyle/>
          <a:p>
            <a:r>
              <a:rPr lang="en-US" sz="1600" dirty="0"/>
              <a:t>T1</a:t>
            </a:r>
          </a:p>
        </p:txBody>
      </p:sp>
      <p:sp>
        <p:nvSpPr>
          <p:cNvPr id="143" name="TextBox 142"/>
          <p:cNvSpPr txBox="1"/>
          <p:nvPr/>
        </p:nvSpPr>
        <p:spPr>
          <a:xfrm>
            <a:off x="9961034" y="3587553"/>
            <a:ext cx="388248" cy="338554"/>
          </a:xfrm>
          <a:prstGeom prst="rect">
            <a:avLst/>
          </a:prstGeom>
          <a:noFill/>
        </p:spPr>
        <p:txBody>
          <a:bodyPr wrap="none" rtlCol="0">
            <a:spAutoFit/>
          </a:bodyPr>
          <a:lstStyle/>
          <a:p>
            <a:r>
              <a:rPr lang="en-US" sz="1600" dirty="0"/>
              <a:t>T2</a:t>
            </a:r>
          </a:p>
        </p:txBody>
      </p:sp>
      <p:sp>
        <p:nvSpPr>
          <p:cNvPr id="144" name="TextBox 143"/>
          <p:cNvSpPr txBox="1"/>
          <p:nvPr/>
        </p:nvSpPr>
        <p:spPr>
          <a:xfrm>
            <a:off x="3035861" y="6135359"/>
            <a:ext cx="667747" cy="307777"/>
          </a:xfrm>
          <a:prstGeom prst="rect">
            <a:avLst/>
          </a:prstGeom>
          <a:noFill/>
        </p:spPr>
        <p:txBody>
          <a:bodyPr wrap="none" rtlCol="0">
            <a:spAutoFit/>
          </a:bodyPr>
          <a:lstStyle/>
          <a:p>
            <a:pPr algn="ctr"/>
            <a:r>
              <a:rPr lang="en-US" sz="1400" b="1" dirty="0"/>
              <a:t>STATIC</a:t>
            </a:r>
          </a:p>
        </p:txBody>
      </p:sp>
      <p:sp>
        <p:nvSpPr>
          <p:cNvPr id="145" name="TextBox 144"/>
          <p:cNvSpPr txBox="1"/>
          <p:nvPr/>
        </p:nvSpPr>
        <p:spPr>
          <a:xfrm>
            <a:off x="4318813" y="6135359"/>
            <a:ext cx="845040" cy="307777"/>
          </a:xfrm>
          <a:prstGeom prst="rect">
            <a:avLst/>
          </a:prstGeom>
          <a:noFill/>
        </p:spPr>
        <p:txBody>
          <a:bodyPr wrap="none" rtlCol="0">
            <a:spAutoFit/>
          </a:bodyPr>
          <a:lstStyle/>
          <a:p>
            <a:pPr algn="ctr"/>
            <a:r>
              <a:rPr lang="en-US" sz="1400" b="1" dirty="0"/>
              <a:t>STATIC, 3</a:t>
            </a:r>
          </a:p>
        </p:txBody>
      </p:sp>
      <p:sp>
        <p:nvSpPr>
          <p:cNvPr id="146" name="TextBox 145"/>
          <p:cNvSpPr txBox="1"/>
          <p:nvPr/>
        </p:nvSpPr>
        <p:spPr>
          <a:xfrm>
            <a:off x="5509246" y="6135359"/>
            <a:ext cx="1207382" cy="307777"/>
          </a:xfrm>
          <a:prstGeom prst="rect">
            <a:avLst/>
          </a:prstGeom>
          <a:noFill/>
        </p:spPr>
        <p:txBody>
          <a:bodyPr wrap="none" rtlCol="0">
            <a:spAutoFit/>
          </a:bodyPr>
          <a:lstStyle/>
          <a:p>
            <a:pPr algn="ctr"/>
            <a:r>
              <a:rPr lang="en-US" sz="1400" b="1" dirty="0"/>
              <a:t>DYNAMIC [,1]</a:t>
            </a:r>
          </a:p>
        </p:txBody>
      </p:sp>
      <p:sp>
        <p:nvSpPr>
          <p:cNvPr id="147" name="TextBox 146"/>
          <p:cNvSpPr txBox="1"/>
          <p:nvPr/>
        </p:nvSpPr>
        <p:spPr>
          <a:xfrm>
            <a:off x="6938874" y="6135359"/>
            <a:ext cx="1091324" cy="307777"/>
          </a:xfrm>
          <a:prstGeom prst="rect">
            <a:avLst/>
          </a:prstGeom>
          <a:noFill/>
        </p:spPr>
        <p:txBody>
          <a:bodyPr wrap="none" rtlCol="0">
            <a:spAutoFit/>
          </a:bodyPr>
          <a:lstStyle/>
          <a:p>
            <a:pPr algn="ctr"/>
            <a:r>
              <a:rPr lang="en-US" sz="1400" b="1" dirty="0"/>
              <a:t>DYNAMIC, 3</a:t>
            </a:r>
          </a:p>
        </p:txBody>
      </p:sp>
      <p:sp>
        <p:nvSpPr>
          <p:cNvPr id="148" name="TextBox 147"/>
          <p:cNvSpPr txBox="1"/>
          <p:nvPr/>
        </p:nvSpPr>
        <p:spPr>
          <a:xfrm>
            <a:off x="8319771" y="6135359"/>
            <a:ext cx="1072730" cy="307777"/>
          </a:xfrm>
          <a:prstGeom prst="rect">
            <a:avLst/>
          </a:prstGeom>
          <a:noFill/>
        </p:spPr>
        <p:txBody>
          <a:bodyPr wrap="none" rtlCol="0">
            <a:spAutoFit/>
          </a:bodyPr>
          <a:lstStyle/>
          <a:p>
            <a:pPr algn="ctr"/>
            <a:r>
              <a:rPr lang="en-US" sz="1400" b="1" dirty="0"/>
              <a:t>GUIDED [,1]</a:t>
            </a:r>
          </a:p>
        </p:txBody>
      </p:sp>
      <p:sp>
        <p:nvSpPr>
          <p:cNvPr id="149" name="TextBox 148"/>
          <p:cNvSpPr txBox="1"/>
          <p:nvPr/>
        </p:nvSpPr>
        <p:spPr>
          <a:xfrm>
            <a:off x="1851805" y="1012142"/>
            <a:ext cx="826059" cy="307777"/>
          </a:xfrm>
          <a:prstGeom prst="rect">
            <a:avLst/>
          </a:prstGeom>
          <a:noFill/>
        </p:spPr>
        <p:txBody>
          <a:bodyPr vert="horz" wrap="none" rtlCol="0">
            <a:spAutoFit/>
          </a:bodyPr>
          <a:lstStyle/>
          <a:p>
            <a:pPr algn="ctr"/>
            <a:r>
              <a:rPr lang="en-US" sz="1400" b="1" dirty="0"/>
              <a:t>iteration</a:t>
            </a:r>
          </a:p>
        </p:txBody>
      </p:sp>
    </p:spTree>
    <p:extLst>
      <p:ext uri="{BB962C8B-B14F-4D97-AF65-F5344CB8AC3E}">
        <p14:creationId xmlns:p14="http://schemas.microsoft.com/office/powerpoint/2010/main" val="41138520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a:bodyPr>
          <a:lstStyle/>
          <a:p>
            <a:r>
              <a:rPr lang="en-GB" altLang="en-US" dirty="0"/>
              <a:t>Choosing a Schedule</a:t>
            </a:r>
          </a:p>
        </p:txBody>
      </p:sp>
      <p:sp>
        <p:nvSpPr>
          <p:cNvPr id="192515" name="Rectangle 3"/>
          <p:cNvSpPr>
            <a:spLocks noGrp="1" noChangeArrowheads="1"/>
          </p:cNvSpPr>
          <p:nvPr>
            <p:ph type="body" idx="1"/>
          </p:nvPr>
        </p:nvSpPr>
        <p:spPr/>
        <p:txBody>
          <a:bodyPr/>
          <a:lstStyle/>
          <a:p>
            <a:pPr>
              <a:lnSpc>
                <a:spcPct val="90000"/>
              </a:lnSpc>
            </a:pPr>
            <a:endParaRPr lang="en-GB" altLang="en-US" sz="2000" dirty="0"/>
          </a:p>
          <a:p>
            <a:pPr>
              <a:lnSpc>
                <a:spcPct val="90000"/>
              </a:lnSpc>
            </a:pPr>
            <a:r>
              <a:rPr lang="en-GB" altLang="en-US" sz="2000" dirty="0">
                <a:latin typeface="Courier New" panose="02070309020205020404" pitchFamily="49" charset="0"/>
                <a:cs typeface="Courier New" panose="02070309020205020404" pitchFamily="49" charset="0"/>
              </a:rPr>
              <a:t>STATIC</a:t>
            </a:r>
            <a:r>
              <a:rPr lang="en-GB" altLang="en-US" sz="2000" dirty="0"/>
              <a:t> best if you know you have balanced loops – least overhead</a:t>
            </a:r>
          </a:p>
          <a:p>
            <a:pPr>
              <a:lnSpc>
                <a:spcPct val="90000"/>
              </a:lnSpc>
            </a:pPr>
            <a:endParaRPr lang="en-GB" altLang="en-US" sz="2000" dirty="0"/>
          </a:p>
          <a:p>
            <a:pPr>
              <a:lnSpc>
                <a:spcPct val="90000"/>
              </a:lnSpc>
            </a:pPr>
            <a:r>
              <a:rPr lang="en-GB" altLang="en-US" sz="2000" dirty="0" err="1">
                <a:latin typeface="Courier New" panose="02070309020205020404" pitchFamily="49" charset="0"/>
                <a:cs typeface="Courier New" panose="02070309020205020404" pitchFamily="49" charset="0"/>
              </a:rPr>
              <a:t>STATIC,n</a:t>
            </a:r>
            <a:r>
              <a:rPr lang="en-GB" altLang="en-US" sz="2000" dirty="0"/>
              <a:t>  good for loops with mild or smooth load imbalance</a:t>
            </a:r>
          </a:p>
          <a:p>
            <a:pPr lvl="1">
              <a:lnSpc>
                <a:spcPct val="90000"/>
              </a:lnSpc>
            </a:pPr>
            <a:r>
              <a:rPr lang="en-GB" altLang="en-US" sz="1800" dirty="0"/>
              <a:t>Prone to introduce “false sharing” (discussed later)</a:t>
            </a:r>
          </a:p>
          <a:p>
            <a:pPr>
              <a:lnSpc>
                <a:spcPct val="90000"/>
              </a:lnSpc>
            </a:pPr>
            <a:endParaRPr lang="en-GB" altLang="en-US" sz="2000" dirty="0"/>
          </a:p>
          <a:p>
            <a:pPr>
              <a:lnSpc>
                <a:spcPct val="90000"/>
              </a:lnSpc>
            </a:pPr>
            <a:r>
              <a:rPr lang="en-GB" altLang="en-US" sz="2000" dirty="0">
                <a:latin typeface="Courier New" panose="02070309020205020404" pitchFamily="49" charset="0"/>
                <a:cs typeface="Courier New" panose="02070309020205020404" pitchFamily="49" charset="0"/>
              </a:rPr>
              <a:t>DYNAMIC</a:t>
            </a:r>
            <a:r>
              <a:rPr lang="en-GB" altLang="en-US" sz="2000" dirty="0"/>
              <a:t> useful if iterations have widely varying loads</a:t>
            </a:r>
          </a:p>
          <a:p>
            <a:pPr lvl="1">
              <a:lnSpc>
                <a:spcPct val="90000"/>
              </a:lnSpc>
            </a:pPr>
            <a:r>
              <a:rPr lang="en-GB" altLang="en-US" sz="1800" dirty="0"/>
              <a:t>Prone to adversely impact data locality (cache misses)</a:t>
            </a:r>
          </a:p>
          <a:p>
            <a:pPr>
              <a:lnSpc>
                <a:spcPct val="90000"/>
              </a:lnSpc>
            </a:pPr>
            <a:endParaRPr lang="en-GB" altLang="en-US" sz="2000" dirty="0"/>
          </a:p>
          <a:p>
            <a:pPr>
              <a:lnSpc>
                <a:spcPct val="90000"/>
              </a:lnSpc>
            </a:pPr>
            <a:r>
              <a:rPr lang="en-GB" altLang="en-US" sz="2000" dirty="0">
                <a:latin typeface="Courier New" panose="02070309020205020404" pitchFamily="49" charset="0"/>
                <a:cs typeface="Courier New" panose="02070309020205020404" pitchFamily="49" charset="0"/>
              </a:rPr>
              <a:t>GUIDED</a:t>
            </a:r>
            <a:r>
              <a:rPr lang="en-GB" altLang="en-US" sz="2000" dirty="0"/>
              <a:t> often less expensive than DYNAMIC</a:t>
            </a:r>
          </a:p>
          <a:p>
            <a:pPr lvl="1">
              <a:lnSpc>
                <a:spcPct val="90000"/>
              </a:lnSpc>
            </a:pPr>
            <a:r>
              <a:rPr lang="en-GB" altLang="en-US" sz="1800" dirty="0"/>
              <a:t>Beware of loops where first iterations are the most expensive</a:t>
            </a:r>
          </a:p>
        </p:txBody>
      </p:sp>
      <p:sp>
        <p:nvSpPr>
          <p:cNvPr id="4" name="Rectangle 3"/>
          <p:cNvSpPr/>
          <p:nvPr/>
        </p:nvSpPr>
        <p:spPr>
          <a:xfrm>
            <a:off x="190500" y="6529204"/>
            <a:ext cx="1252266" cy="261610"/>
          </a:xfrm>
          <a:prstGeom prst="rect">
            <a:avLst/>
          </a:prstGeom>
        </p:spPr>
        <p:txBody>
          <a:bodyPr wrap="none">
            <a:spAutoFit/>
          </a:bodyPr>
          <a:lstStyle/>
          <a:p>
            <a:r>
              <a:rPr lang="en-US" sz="1100" dirty="0">
                <a:latin typeface="Arial" panose="020B0604020202020204" pitchFamily="34" charset="0"/>
              </a:rPr>
              <a:t>Credit: Alan Real</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42</a:t>
            </a:fld>
            <a:endParaRPr lang="en-US" altLang="en-US"/>
          </a:p>
        </p:txBody>
      </p:sp>
    </p:spTree>
    <p:extLst>
      <p:ext uri="{BB962C8B-B14F-4D97-AF65-F5344CB8AC3E}">
        <p14:creationId xmlns:p14="http://schemas.microsoft.com/office/powerpoint/2010/main" val="26844826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a:t>
            </a:r>
            <a:r>
              <a:rPr lang="en-US" sz="3200" dirty="0">
                <a:latin typeface="Courier New" panose="02070309020205020404" pitchFamily="49" charset="0"/>
                <a:cs typeface="Courier New" panose="02070309020205020404" pitchFamily="49" charset="0"/>
              </a:rPr>
              <a:t>for</a:t>
            </a:r>
            <a:r>
              <a:rPr lang="en-US" sz="3200" dirty="0"/>
              <a:t> loops can be parallelized?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43</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dirty="0" err="1"/>
              <a:t>OpenMP</a:t>
            </a:r>
            <a:r>
              <a:rPr lang="en-US" dirty="0"/>
              <a:t> will only parallelize </a:t>
            </a:r>
            <a:r>
              <a:rPr lang="en-US" dirty="0">
                <a:latin typeface="Courier New" panose="02070309020205020404" pitchFamily="49" charset="0"/>
                <a:cs typeface="Courier New" panose="02070309020205020404" pitchFamily="49" charset="0"/>
              </a:rPr>
              <a:t>for</a:t>
            </a:r>
            <a:r>
              <a:rPr lang="en-US" dirty="0"/>
              <a:t> loops that are in </a:t>
            </a:r>
            <a:r>
              <a:rPr lang="en-US" dirty="0">
                <a:solidFill>
                  <a:srgbClr val="0070C0"/>
                </a:solidFill>
              </a:rPr>
              <a:t>canonical form</a:t>
            </a:r>
          </a:p>
        </p:txBody>
      </p:sp>
      <p:sp>
        <p:nvSpPr>
          <p:cNvPr id="5" name="Rectangle 4"/>
          <p:cNvSpPr/>
          <p:nvPr/>
        </p:nvSpPr>
        <p:spPr>
          <a:xfrm>
            <a:off x="0" y="6593422"/>
            <a:ext cx="915640" cy="246221"/>
          </a:xfrm>
          <a:prstGeom prst="rect">
            <a:avLst/>
          </a:prstGeom>
        </p:spPr>
        <p:txBody>
          <a:bodyPr wrap="square">
            <a:spAutoFit/>
          </a:bodyPr>
          <a:lstStyle/>
          <a:p>
            <a:r>
              <a:rPr lang="en-US" sz="1000" dirty="0"/>
              <a:t>[Pacheco]→</a:t>
            </a:r>
          </a:p>
        </p:txBody>
      </p:sp>
      <mc:AlternateContent xmlns:mc="http://schemas.openxmlformats.org/markup-compatibility/2006" xmlns:a14="http://schemas.microsoft.com/office/drawing/2010/main">
        <mc:Choice Requires="a14">
          <p:sp>
            <p:nvSpPr>
              <p:cNvPr id="6" name="TextBox 5"/>
              <p:cNvSpPr txBox="1"/>
              <p:nvPr/>
            </p:nvSpPr>
            <p:spPr>
              <a:xfrm>
                <a:off x="1920433" y="3234267"/>
                <a:ext cx="6718569" cy="23601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𝑓𝑜𝑟</m:t>
                      </m:r>
                      <m:d>
                        <m:dPr>
                          <m:ctrlPr>
                            <a:rPr lang="en-US" i="1">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𝑖</m:t>
                                </m:r>
                                <m:r>
                                  <a:rPr lang="en-US" i="1">
                                    <a:latin typeface="Cambria Math" panose="02040503050406030204" pitchFamily="18" charset="0"/>
                                  </a:rPr>
                                  <m:t>𝑛𝑑𝑒𝑥</m:t>
                                </m:r>
                                <m:r>
                                  <a:rPr lang="en-US" i="1">
                                    <a:latin typeface="Cambria Math" panose="02040503050406030204" pitchFamily="18" charset="0"/>
                                  </a:rPr>
                                  <m:t>=</m:t>
                                </m:r>
                                <m:r>
                                  <a:rPr lang="en-US" i="1">
                                    <a:latin typeface="Cambria Math" panose="02040503050406030204" pitchFamily="18" charset="0"/>
                                  </a:rPr>
                                  <m:t>𝑠𝑡𝑎𝑟𝑡</m:t>
                                </m:r>
                              </m:e>
                              <m:e>
                                <m:r>
                                  <a:rPr lang="en-US" i="1">
                                    <a:latin typeface="Cambria Math" panose="02040503050406030204" pitchFamily="18" charset="0"/>
                                  </a:rPr>
                                  <m:t>;</m:t>
                                </m:r>
                              </m:e>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𝑖</m:t>
                                      </m:r>
                                      <m:r>
                                        <a:rPr lang="en-US" i="1">
                                          <a:latin typeface="Cambria Math" panose="02040503050406030204" pitchFamily="18" charset="0"/>
                                        </a:rPr>
                                        <m:t>𝑛𝑑𝑒𝑥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𝑒𝑛𝑑</m:t>
                                      </m:r>
                                    </m:e>
                                  </m:mr>
                                  <m:mr>
                                    <m:e>
                                      <m:r>
                                        <a:rPr lang="en-US" i="1">
                                          <a:latin typeface="Cambria Math" panose="02040503050406030204" pitchFamily="18" charset="0"/>
                                        </a:rPr>
                                        <m:t>𝑖𝑛𝑑𝑒𝑥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𝑒𝑛𝑑</m:t>
                                      </m:r>
                                    </m:e>
                                  </m:mr>
                                  <m:mr>
                                    <m:e>
                                      <m:r>
                                        <a:rPr lang="en-US" i="1">
                                          <a:latin typeface="Cambria Math" panose="02040503050406030204" pitchFamily="18" charset="0"/>
                                        </a:rPr>
                                        <m:t>𝑖𝑛𝑑𝑒𝑥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𝑒𝑛𝑑</m:t>
                                      </m:r>
                                    </m:e>
                                  </m:mr>
                                  <m:mr>
                                    <m:e>
                                      <m:r>
                                        <a:rPr lang="en-US" i="1">
                                          <a:latin typeface="Cambria Math" panose="02040503050406030204" pitchFamily="18" charset="0"/>
                                        </a:rPr>
                                        <m:t>𝑖𝑛𝑑𝑒𝑥</m:t>
                                      </m:r>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𝑒𝑛𝑑</m:t>
                                      </m:r>
                                    </m:e>
                                  </m:mr>
                                </m:m>
                              </m:e>
                              <m:e>
                                <m:r>
                                  <a:rPr lang="en-US" i="1">
                                    <a:latin typeface="Cambria Math" panose="02040503050406030204" pitchFamily="18" charset="0"/>
                                  </a:rPr>
                                  <m:t>;</m:t>
                                </m:r>
                              </m:e>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𝑖</m:t>
                                      </m:r>
                                      <m:r>
                                        <a:rPr lang="en-US" i="1">
                                          <a:latin typeface="Cambria Math" panose="02040503050406030204" pitchFamily="18" charset="0"/>
                                        </a:rPr>
                                        <m:t>𝑛𝑑𝑒𝑥</m:t>
                                      </m:r>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rPr>
                                        <m:t>++</m:t>
                                      </m:r>
                                      <m:r>
                                        <a:rPr lang="en-US" i="1">
                                          <a:latin typeface="Cambria Math" panose="02040503050406030204" pitchFamily="18" charset="0"/>
                                        </a:rPr>
                                        <m:t>𝑖𝑛𝑑𝑒𝑥</m:t>
                                      </m:r>
                                    </m:e>
                                  </m:mr>
                                  <m:mr>
                                    <m:e>
                                      <m:r>
                                        <a:rPr lang="en-US" i="1">
                                          <a:latin typeface="Cambria Math" panose="02040503050406030204" pitchFamily="18" charset="0"/>
                                        </a:rPr>
                                        <m:t>𝑖𝑛𝑑𝑒𝑥</m:t>
                                      </m:r>
                                      <m:r>
                                        <a:rPr lang="en-US" i="1">
                                          <a:latin typeface="Cambria Math" panose="02040503050406030204" pitchFamily="18" charset="0"/>
                                        </a:rPr>
                                        <m:t>−−</m:t>
                                      </m:r>
                                    </m:e>
                                  </m:mr>
                                  <m:mr>
                                    <m:e>
                                      <m:r>
                                        <a:rPr lang="en-US" i="1">
                                          <a:latin typeface="Cambria Math" panose="02040503050406030204" pitchFamily="18" charset="0"/>
                                        </a:rPr>
                                        <m:t>−−</m:t>
                                      </m:r>
                                      <m:r>
                                        <a:rPr lang="en-US" i="1">
                                          <a:latin typeface="Cambria Math" panose="02040503050406030204" pitchFamily="18" charset="0"/>
                                        </a:rPr>
                                        <m:t>𝑖𝑛𝑑𝑒𝑥</m:t>
                                      </m:r>
                                    </m:e>
                                  </m:mr>
                                  <m:mr>
                                    <m:e>
                                      <m:r>
                                        <a:rPr lang="en-US" i="1">
                                          <a:latin typeface="Cambria Math" panose="02040503050406030204" pitchFamily="18" charset="0"/>
                                        </a:rPr>
                                        <m:t>𝑖𝑛𝑑𝑒𝑥</m:t>
                                      </m:r>
                                      <m:r>
                                        <a:rPr lang="en-US" i="1">
                                          <a:latin typeface="Cambria Math" panose="02040503050406030204" pitchFamily="18" charset="0"/>
                                        </a:rPr>
                                        <m:t>+=</m:t>
                                      </m:r>
                                      <m:r>
                                        <a:rPr lang="en-US" i="1">
                                          <a:latin typeface="Cambria Math" panose="02040503050406030204" pitchFamily="18" charset="0"/>
                                        </a:rPr>
                                        <m:t>𝑖𝑛𝑐𝑟</m:t>
                                      </m:r>
                                    </m:e>
                                  </m:mr>
                                  <m:mr>
                                    <m:e>
                                      <m:r>
                                        <a:rPr lang="en-US" i="1">
                                          <a:latin typeface="Cambria Math" panose="02040503050406030204" pitchFamily="18" charset="0"/>
                                        </a:rPr>
                                        <m:t>𝑖𝑛𝑑𝑒𝑥</m:t>
                                      </m:r>
                                      <m:r>
                                        <a:rPr lang="en-US" i="1">
                                          <a:latin typeface="Cambria Math" panose="02040503050406030204" pitchFamily="18" charset="0"/>
                                        </a:rPr>
                                        <m:t>−=</m:t>
                                      </m:r>
                                      <m:r>
                                        <a:rPr lang="en-US" i="1">
                                          <a:latin typeface="Cambria Math" panose="02040503050406030204" pitchFamily="18" charset="0"/>
                                        </a:rPr>
                                        <m:t>𝑖𝑛𝑐𝑟</m:t>
                                      </m:r>
                                    </m:e>
                                  </m:mr>
                                  <m:mr>
                                    <m:e>
                                      <m:r>
                                        <a:rPr lang="en-US" i="1">
                                          <a:latin typeface="Cambria Math" panose="02040503050406030204" pitchFamily="18" charset="0"/>
                                        </a:rPr>
                                        <m:t>𝑖𝑛𝑑𝑒𝑥</m:t>
                                      </m:r>
                                      <m:r>
                                        <a:rPr lang="en-US" i="1">
                                          <a:latin typeface="Cambria Math" panose="02040503050406030204" pitchFamily="18" charset="0"/>
                                        </a:rPr>
                                        <m:t>=</m:t>
                                      </m:r>
                                      <m:r>
                                        <a:rPr lang="en-US" i="1">
                                          <a:latin typeface="Cambria Math" panose="02040503050406030204" pitchFamily="18" charset="0"/>
                                        </a:rPr>
                                        <m:t>𝑖𝑛𝑑𝑒𝑥</m:t>
                                      </m:r>
                                      <m:r>
                                        <a:rPr lang="en-US" i="1">
                                          <a:latin typeface="Cambria Math" panose="02040503050406030204" pitchFamily="18" charset="0"/>
                                        </a:rPr>
                                        <m:t>+</m:t>
                                      </m:r>
                                      <m:r>
                                        <a:rPr lang="en-US" i="1">
                                          <a:latin typeface="Cambria Math" panose="02040503050406030204" pitchFamily="18" charset="0"/>
                                        </a:rPr>
                                        <m:t>𝑖𝑛𝑐𝑟</m:t>
                                      </m:r>
                                    </m:e>
                                  </m:mr>
                                  <m:mr>
                                    <m:e>
                                      <m:r>
                                        <a:rPr lang="en-US" i="1">
                                          <a:latin typeface="Cambria Math" panose="02040503050406030204" pitchFamily="18" charset="0"/>
                                        </a:rPr>
                                        <m:t>𝑖𝑛𝑑𝑒𝑥</m:t>
                                      </m:r>
                                      <m:r>
                                        <a:rPr lang="en-US" i="1">
                                          <a:latin typeface="Cambria Math" panose="02040503050406030204" pitchFamily="18" charset="0"/>
                                        </a:rPr>
                                        <m:t>=</m:t>
                                      </m:r>
                                      <m:r>
                                        <a:rPr lang="en-US" i="1">
                                          <a:latin typeface="Cambria Math" panose="02040503050406030204" pitchFamily="18" charset="0"/>
                                        </a:rPr>
                                        <m:t>𝑖𝑛𝑐𝑟</m:t>
                                      </m:r>
                                      <m:r>
                                        <a:rPr lang="en-US" i="1">
                                          <a:latin typeface="Cambria Math" panose="02040503050406030204" pitchFamily="18" charset="0"/>
                                        </a:rPr>
                                        <m:t>+</m:t>
                                      </m:r>
                                      <m:r>
                                        <a:rPr lang="en-US" i="1">
                                          <a:latin typeface="Cambria Math" panose="02040503050406030204" pitchFamily="18" charset="0"/>
                                        </a:rPr>
                                        <m:t>𝑖𝑛𝑑𝑒𝑥</m:t>
                                      </m:r>
                                    </m:e>
                                  </m:mr>
                                  <m:mr>
                                    <m:e>
                                      <m:r>
                                        <a:rPr lang="en-US" i="1">
                                          <a:latin typeface="Cambria Math" panose="02040503050406030204" pitchFamily="18" charset="0"/>
                                        </a:rPr>
                                        <m:t>𝑖𝑛𝑑𝑒𝑥</m:t>
                                      </m:r>
                                      <m:r>
                                        <a:rPr lang="en-US" i="1">
                                          <a:latin typeface="Cambria Math" panose="02040503050406030204" pitchFamily="18" charset="0"/>
                                        </a:rPr>
                                        <m:t>=</m:t>
                                      </m:r>
                                      <m:r>
                                        <a:rPr lang="en-US" i="1">
                                          <a:latin typeface="Cambria Math" panose="02040503050406030204" pitchFamily="18" charset="0"/>
                                        </a:rPr>
                                        <m:t>𝑖𝑛𝑑𝑒𝑥</m:t>
                                      </m:r>
                                      <m:r>
                                        <a:rPr lang="en-US" i="1">
                                          <a:latin typeface="Cambria Math" panose="02040503050406030204" pitchFamily="18" charset="0"/>
                                        </a:rPr>
                                        <m:t>−</m:t>
                                      </m:r>
                                      <m:r>
                                        <a:rPr lang="en-US" i="1">
                                          <a:latin typeface="Cambria Math" panose="02040503050406030204" pitchFamily="18" charset="0"/>
                                        </a:rPr>
                                        <m:t>𝑖𝑛𝑐𝑟</m:t>
                                      </m:r>
                                    </m:e>
                                  </m:mr>
                                </m:m>
                              </m:e>
                            </m:mr>
                          </m:m>
                        </m:e>
                      </m:d>
                    </m:oMath>
                  </m:oMathPara>
                </a14:m>
                <a:endParaRPr lang="en-US" dirty="0">
                  <a:latin typeface="Arial" panose="020B0604020202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20433" y="3234267"/>
                <a:ext cx="6718569" cy="2360198"/>
              </a:xfrm>
              <a:prstGeom prst="rect">
                <a:avLst/>
              </a:prstGeom>
              <a:blipFill>
                <a:blip r:embed="rId3"/>
                <a:stretch>
                  <a:fillRect/>
                </a:stretch>
              </a:blipFill>
            </p:spPr>
            <p:txBody>
              <a:bodyPr/>
              <a:lstStyle/>
              <a:p>
                <a:r>
                  <a:rPr lang="en-US">
                    <a:noFill/>
                  </a:rPr>
                  <a:t> </a:t>
                </a:r>
              </a:p>
            </p:txBody>
          </p:sp>
        </mc:Fallback>
      </mc:AlternateContent>
      <p:sp>
        <p:nvSpPr>
          <p:cNvPr id="8" name="Right Arrow 7">
            <a:hlinkClick r:id="" action="ppaction://noaction"/>
          </p:cNvPr>
          <p:cNvSpPr/>
          <p:nvPr/>
        </p:nvSpPr>
        <p:spPr>
          <a:xfrm rot="5400000">
            <a:off x="3390900" y="2647860"/>
            <a:ext cx="304800"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997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Work Plan, OpenMP</a:t>
            </a:r>
          </a:p>
        </p:txBody>
      </p:sp>
      <p:sp>
        <p:nvSpPr>
          <p:cNvPr id="516099" name="Rectangle 3"/>
          <p:cNvSpPr>
            <a:spLocks noGrp="1" noChangeArrowheads="1"/>
          </p:cNvSpPr>
          <p:nvPr>
            <p:ph idx="1"/>
          </p:nvPr>
        </p:nvSpPr>
        <p:spPr/>
        <p:txBody>
          <a:bodyPr/>
          <a:lstStyle/>
          <a:p>
            <a:endParaRPr lang="en-US" sz="2800" dirty="0">
              <a:solidFill>
                <a:schemeClr val="bg1">
                  <a:lumMod val="85000"/>
                </a:schemeClr>
              </a:solidFill>
            </a:endParaRPr>
          </a:p>
          <a:p>
            <a:r>
              <a:rPr lang="en-US" sz="2800" dirty="0">
                <a:solidFill>
                  <a:schemeClr val="bg1">
                    <a:lumMod val="85000"/>
                  </a:schemeClr>
                </a:solidFill>
              </a:rPr>
              <a:t>What is OpenMP?</a:t>
            </a:r>
          </a:p>
          <a:p>
            <a:pPr lvl="1">
              <a:lnSpc>
                <a:spcPct val="94000"/>
              </a:lnSpc>
              <a:buFont typeface="Wingdings" pitchFamily="2" charset="2"/>
              <a:buNone/>
            </a:pPr>
            <a:r>
              <a:rPr lang="en-US" sz="2400" dirty="0">
                <a:solidFill>
                  <a:schemeClr val="bg1">
                    <a:lumMod val="85000"/>
                  </a:schemeClr>
                </a:solidFill>
              </a:rPr>
              <a:t>Parallel regions</a:t>
            </a:r>
          </a:p>
          <a:p>
            <a:pPr lvl="1">
              <a:lnSpc>
                <a:spcPct val="94000"/>
              </a:lnSpc>
              <a:buFont typeface="Wingdings" pitchFamily="2" charset="2"/>
              <a:buNone/>
            </a:pPr>
            <a:r>
              <a:rPr lang="en-US" sz="2400" b="1" dirty="0">
                <a:solidFill>
                  <a:srgbClr val="C00000"/>
                </a:solidFill>
              </a:rPr>
              <a:t>Work sharing – Parallel sections</a:t>
            </a:r>
          </a:p>
          <a:p>
            <a:pPr lvl="1">
              <a:lnSpc>
                <a:spcPct val="94000"/>
              </a:lnSpc>
              <a:buFont typeface="Wingdings" pitchFamily="2" charset="2"/>
              <a:buNone/>
            </a:pPr>
            <a:r>
              <a:rPr lang="en-US" sz="2400" dirty="0"/>
              <a:t>Variable Scoping Issues </a:t>
            </a:r>
          </a:p>
          <a:p>
            <a:pPr lvl="1">
              <a:lnSpc>
                <a:spcPct val="94000"/>
              </a:lnSpc>
              <a:buFont typeface="Wingdings" pitchFamily="2" charset="2"/>
              <a:buNone/>
            </a:pPr>
            <a:r>
              <a:rPr lang="en-US" sz="2400" dirty="0"/>
              <a:t>Synchronization</a:t>
            </a:r>
          </a:p>
          <a:p>
            <a:pPr lvl="1">
              <a:lnSpc>
                <a:spcPct val="94000"/>
              </a:lnSpc>
              <a:buNone/>
            </a:pPr>
            <a:r>
              <a:rPr lang="en-US" sz="2400" dirty="0"/>
              <a:t>Performance issues</a:t>
            </a:r>
          </a:p>
          <a:p>
            <a:r>
              <a:rPr lang="en-US" sz="2800" dirty="0"/>
              <a:t>Loose ends</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44</a:t>
            </a:fld>
            <a:endParaRPr lang="en-US" altLang="en-US"/>
          </a:p>
        </p:txBody>
      </p:sp>
    </p:spTree>
    <p:custDataLst>
      <p:tags r:id="rId1"/>
    </p:custDataLst>
    <p:extLst>
      <p:ext uri="{BB962C8B-B14F-4D97-AF65-F5344CB8AC3E}">
        <p14:creationId xmlns:p14="http://schemas.microsoft.com/office/powerpoint/2010/main" val="1547716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4" name="Rectangle 4"/>
          <p:cNvSpPr>
            <a:spLocks noGrp="1" noChangeArrowheads="1"/>
          </p:cNvSpPr>
          <p:nvPr>
            <p:ph type="title"/>
          </p:nvPr>
        </p:nvSpPr>
        <p:spPr/>
        <p:txBody>
          <a:bodyPr/>
          <a:lstStyle/>
          <a:p>
            <a:r>
              <a:rPr lang="en-US" dirty="0"/>
              <a:t>Function Level Parallelism</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45</a:t>
            </a:fld>
            <a:endParaRPr lang="en-US" altLang="en-US"/>
          </a:p>
        </p:txBody>
      </p:sp>
      <p:sp>
        <p:nvSpPr>
          <p:cNvPr id="2" name="Rectangle 1"/>
          <p:cNvSpPr/>
          <p:nvPr/>
        </p:nvSpPr>
        <p:spPr>
          <a:xfrm>
            <a:off x="834629" y="2012633"/>
            <a:ext cx="4523581" cy="1477328"/>
          </a:xfrm>
          <a:prstGeom prst="rect">
            <a:avLst/>
          </a:prstGeom>
          <a:solidFill>
            <a:schemeClr val="bg1">
              <a:lumMod val="95000"/>
            </a:schemeClr>
          </a:solidFill>
          <a:ln>
            <a:solidFill>
              <a:schemeClr val="tx1"/>
            </a:solidFill>
          </a:ln>
        </p:spPr>
        <p:txBody>
          <a:bodyPr wrap="square">
            <a:spAutoFit/>
          </a:bodyPr>
          <a:lstStyle/>
          <a:p>
            <a:r>
              <a:rPr lang="en-US" dirty="0">
                <a:latin typeface="Consolas" pitchFamily="49" charset="0"/>
                <a:cs typeface="Consolas" pitchFamily="49" charset="0"/>
              </a:rPr>
              <a:t> a = </a:t>
            </a:r>
            <a:r>
              <a:rPr lang="en-US" dirty="0" err="1">
                <a:latin typeface="Consolas" pitchFamily="49" charset="0"/>
                <a:cs typeface="Consolas" pitchFamily="49" charset="0"/>
              </a:rPr>
              <a:t>alice</a:t>
            </a:r>
            <a:r>
              <a:rPr lang="en-US" dirty="0">
                <a:latin typeface="Consolas" pitchFamily="49" charset="0"/>
                <a:cs typeface="Consolas" pitchFamily="49" charset="0"/>
              </a:rPr>
              <a:t>();</a:t>
            </a:r>
          </a:p>
          <a:p>
            <a:r>
              <a:rPr lang="en-US" dirty="0">
                <a:latin typeface="Consolas" pitchFamily="49" charset="0"/>
                <a:cs typeface="Consolas" pitchFamily="49" charset="0"/>
              </a:rPr>
              <a:t> b = bob();</a:t>
            </a:r>
          </a:p>
          <a:p>
            <a:r>
              <a:rPr lang="en-US" dirty="0">
                <a:latin typeface="Consolas" pitchFamily="49" charset="0"/>
                <a:cs typeface="Consolas" pitchFamily="49" charset="0"/>
              </a:rPr>
              <a:t> s = boss(a, b);</a:t>
            </a:r>
          </a:p>
          <a:p>
            <a:r>
              <a:rPr lang="en-US" dirty="0">
                <a:latin typeface="Consolas" pitchFamily="49" charset="0"/>
                <a:cs typeface="Consolas" pitchFamily="49" charset="0"/>
              </a:rPr>
              <a:t> k = </a:t>
            </a:r>
            <a:r>
              <a:rPr lang="en-US" dirty="0" err="1">
                <a:latin typeface="Consolas" pitchFamily="49" charset="0"/>
                <a:cs typeface="Consolas" pitchFamily="49" charset="0"/>
              </a:rPr>
              <a:t>kate</a:t>
            </a:r>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printf</a:t>
            </a:r>
            <a:r>
              <a:rPr lang="en-US" dirty="0">
                <a:latin typeface="Consolas" pitchFamily="49" charset="0"/>
                <a:cs typeface="Consolas" pitchFamily="49" charset="0"/>
              </a:rPr>
              <a:t> (</a:t>
            </a:r>
            <a:r>
              <a:rPr lang="en-US" dirty="0">
                <a:solidFill>
                  <a:srgbClr val="A31515"/>
                </a:solidFill>
                <a:latin typeface="Consolas" pitchFamily="49" charset="0"/>
                <a:cs typeface="Consolas" pitchFamily="49" charset="0"/>
              </a:rPr>
              <a:t>"%6.2f\n"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bigboss</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s,k</a:t>
            </a:r>
            <a:r>
              <a:rPr lang="en-US" dirty="0">
                <a:solidFill>
                  <a:prstClr val="black"/>
                </a:solidFill>
                <a:latin typeface="Consolas" pitchFamily="49" charset="0"/>
                <a:cs typeface="Consolas" pitchFamily="49" charset="0"/>
              </a:rPr>
              <a:t>));</a:t>
            </a:r>
            <a:endParaRPr lang="en-US" dirty="0">
              <a:latin typeface="Consolas" pitchFamily="49" charset="0"/>
              <a:cs typeface="Consolas" pitchFamily="49" charset="0"/>
            </a:endParaRPr>
          </a:p>
        </p:txBody>
      </p:sp>
      <p:sp>
        <p:nvSpPr>
          <p:cNvPr id="27" name="Rectangle 26"/>
          <p:cNvSpPr/>
          <p:nvPr/>
        </p:nvSpPr>
        <p:spPr>
          <a:xfrm>
            <a:off x="100360" y="6572158"/>
            <a:ext cx="1042640" cy="276999"/>
          </a:xfrm>
          <a:prstGeom prst="rect">
            <a:avLst/>
          </a:prstGeom>
        </p:spPr>
        <p:txBody>
          <a:bodyPr wrap="square">
            <a:spAutoFit/>
          </a:bodyPr>
          <a:lstStyle/>
          <a:p>
            <a:r>
              <a:rPr lang="en-US" sz="1200" dirty="0"/>
              <a:t>[IOMPP]→</a:t>
            </a:r>
          </a:p>
        </p:txBody>
      </p:sp>
      <p:grpSp>
        <p:nvGrpSpPr>
          <p:cNvPr id="14" name="Group 13"/>
          <p:cNvGrpSpPr/>
          <p:nvPr/>
        </p:nvGrpSpPr>
        <p:grpSpPr>
          <a:xfrm>
            <a:off x="6888957" y="1676401"/>
            <a:ext cx="3496469" cy="2809825"/>
            <a:chOff x="5364956" y="1965030"/>
            <a:chExt cx="3496469" cy="2809825"/>
          </a:xfrm>
        </p:grpSpPr>
        <p:grpSp>
          <p:nvGrpSpPr>
            <p:cNvPr id="4" name="Group 3"/>
            <p:cNvGrpSpPr/>
            <p:nvPr/>
          </p:nvGrpSpPr>
          <p:grpSpPr>
            <a:xfrm>
              <a:off x="5364956" y="1965030"/>
              <a:ext cx="827087" cy="519112"/>
              <a:chOff x="5166123" y="2000476"/>
              <a:chExt cx="827087" cy="519112"/>
            </a:xfrm>
          </p:grpSpPr>
          <p:sp>
            <p:nvSpPr>
              <p:cNvPr id="33" name="Oval 11"/>
              <p:cNvSpPr>
                <a:spLocks noChangeArrowheads="1"/>
              </p:cNvSpPr>
              <p:nvPr/>
            </p:nvSpPr>
            <p:spPr bwMode="auto">
              <a:xfrm>
                <a:off x="5166123" y="2000476"/>
                <a:ext cx="260350" cy="519112"/>
              </a:xfrm>
              <a:prstGeom prst="ellipse">
                <a:avLst/>
              </a:prstGeom>
              <a:solidFill>
                <a:srgbClr val="FF99FF"/>
              </a:solidFill>
              <a:ln w="9525" algn="ctr">
                <a:solidFill>
                  <a:schemeClr val="bg1"/>
                </a:solidFill>
                <a:round/>
                <a:headEnd/>
                <a:tailEnd/>
              </a:ln>
              <a:effectLst/>
            </p:spPr>
            <p:txBody>
              <a:bodyPr wrap="none" anchor="ctr">
                <a:spAutoFit/>
              </a:bodyPr>
              <a:lstStyle/>
              <a:p>
                <a:endParaRPr lang="en-US" dirty="0">
                  <a:latin typeface="Arial" panose="020B0604020202020204" pitchFamily="34" charset="0"/>
                </a:endParaRPr>
              </a:p>
            </p:txBody>
          </p:sp>
          <p:sp>
            <p:nvSpPr>
              <p:cNvPr id="34" name="Text Box 12"/>
              <p:cNvSpPr txBox="1">
                <a:spLocks noChangeArrowheads="1"/>
              </p:cNvSpPr>
              <p:nvPr/>
            </p:nvSpPr>
            <p:spPr bwMode="auto">
              <a:xfrm>
                <a:off x="5234385" y="2070326"/>
                <a:ext cx="758825" cy="396875"/>
              </a:xfrm>
              <a:prstGeom prst="rect">
                <a:avLst/>
              </a:prstGeom>
              <a:solidFill>
                <a:srgbClr val="FF99FF"/>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dirty="0" err="1">
                    <a:solidFill>
                      <a:srgbClr val="0000FF"/>
                    </a:solidFill>
                    <a:latin typeface="Verdana" pitchFamily="34" charset="0"/>
                  </a:rPr>
                  <a:t>alice</a:t>
                </a:r>
                <a:endParaRPr lang="en-US" sz="2000" dirty="0">
                  <a:solidFill>
                    <a:srgbClr val="0000FF"/>
                  </a:solidFill>
                  <a:latin typeface="Verdana" pitchFamily="34" charset="0"/>
                </a:endParaRPr>
              </a:p>
            </p:txBody>
          </p:sp>
        </p:grpSp>
        <p:grpSp>
          <p:nvGrpSpPr>
            <p:cNvPr id="35" name="Group 13"/>
            <p:cNvGrpSpPr>
              <a:grpSpLocks/>
            </p:cNvGrpSpPr>
            <p:nvPr/>
          </p:nvGrpSpPr>
          <p:grpSpPr bwMode="auto">
            <a:xfrm>
              <a:off x="7010400" y="1965030"/>
              <a:ext cx="773113" cy="519112"/>
              <a:chOff x="4173" y="1948"/>
              <a:chExt cx="487" cy="327"/>
            </a:xfrm>
          </p:grpSpPr>
          <p:sp>
            <p:nvSpPr>
              <p:cNvPr id="36" name="Oval 14"/>
              <p:cNvSpPr>
                <a:spLocks noChangeArrowheads="1"/>
              </p:cNvSpPr>
              <p:nvPr/>
            </p:nvSpPr>
            <p:spPr bwMode="auto">
              <a:xfrm>
                <a:off x="4173" y="1948"/>
                <a:ext cx="164" cy="327"/>
              </a:xfrm>
              <a:prstGeom prst="ellipse">
                <a:avLst/>
              </a:prstGeom>
              <a:solidFill>
                <a:srgbClr val="99FF99"/>
              </a:solidFill>
              <a:ln w="9525" algn="ctr">
                <a:solidFill>
                  <a:schemeClr val="bg1"/>
                </a:solidFill>
                <a:round/>
                <a:headEnd/>
                <a:tailEnd/>
              </a:ln>
              <a:effectLst/>
            </p:spPr>
            <p:txBody>
              <a:bodyPr wrap="none" anchor="ctr">
                <a:spAutoFit/>
              </a:bodyPr>
              <a:lstStyle/>
              <a:p>
                <a:endParaRPr lang="en-US" dirty="0">
                  <a:latin typeface="Arial" panose="020B0604020202020204" pitchFamily="34" charset="0"/>
                </a:endParaRPr>
              </a:p>
            </p:txBody>
          </p:sp>
          <p:sp>
            <p:nvSpPr>
              <p:cNvPr id="37" name="Text Box 15"/>
              <p:cNvSpPr txBox="1">
                <a:spLocks noChangeArrowheads="1"/>
              </p:cNvSpPr>
              <p:nvPr/>
            </p:nvSpPr>
            <p:spPr bwMode="auto">
              <a:xfrm>
                <a:off x="4247" y="1983"/>
                <a:ext cx="413" cy="250"/>
              </a:xfrm>
              <a:prstGeom prst="rect">
                <a:avLst/>
              </a:prstGeom>
              <a:solidFill>
                <a:srgbClr val="99FF99"/>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a:solidFill>
                      <a:srgbClr val="0000FF"/>
                    </a:solidFill>
                    <a:latin typeface="Verdana" pitchFamily="34" charset="0"/>
                  </a:rPr>
                  <a:t>bob</a:t>
                </a:r>
              </a:p>
            </p:txBody>
          </p:sp>
        </p:grpSp>
        <p:grpSp>
          <p:nvGrpSpPr>
            <p:cNvPr id="38" name="Group 16"/>
            <p:cNvGrpSpPr>
              <a:grpSpLocks/>
            </p:cNvGrpSpPr>
            <p:nvPr/>
          </p:nvGrpSpPr>
          <p:grpSpPr bwMode="auto">
            <a:xfrm>
              <a:off x="6094412" y="3151239"/>
              <a:ext cx="820737" cy="519113"/>
              <a:chOff x="3594" y="2639"/>
              <a:chExt cx="517" cy="327"/>
            </a:xfrm>
          </p:grpSpPr>
          <p:sp>
            <p:nvSpPr>
              <p:cNvPr id="39" name="Oval 17"/>
              <p:cNvSpPr>
                <a:spLocks noChangeArrowheads="1"/>
              </p:cNvSpPr>
              <p:nvPr/>
            </p:nvSpPr>
            <p:spPr bwMode="auto">
              <a:xfrm>
                <a:off x="3594" y="2639"/>
                <a:ext cx="164" cy="327"/>
              </a:xfrm>
              <a:prstGeom prst="ellipse">
                <a:avLst/>
              </a:prstGeom>
              <a:solidFill>
                <a:srgbClr val="FFC000"/>
              </a:solidFill>
              <a:ln w="9525" algn="ctr">
                <a:solidFill>
                  <a:schemeClr val="bg1"/>
                </a:solidFill>
                <a:round/>
                <a:headEnd/>
                <a:tailEnd/>
              </a:ln>
              <a:effectLst/>
            </p:spPr>
            <p:txBody>
              <a:bodyPr wrap="none" anchor="ctr">
                <a:spAutoFit/>
              </a:bodyPr>
              <a:lstStyle/>
              <a:p>
                <a:endParaRPr lang="en-US" dirty="0">
                  <a:latin typeface="Arial" panose="020B0604020202020204" pitchFamily="34" charset="0"/>
                </a:endParaRPr>
              </a:p>
            </p:txBody>
          </p:sp>
          <p:sp>
            <p:nvSpPr>
              <p:cNvPr id="40" name="Text Box 18"/>
              <p:cNvSpPr txBox="1">
                <a:spLocks noChangeArrowheads="1"/>
              </p:cNvSpPr>
              <p:nvPr/>
            </p:nvSpPr>
            <p:spPr bwMode="auto">
              <a:xfrm>
                <a:off x="3632" y="2676"/>
                <a:ext cx="479" cy="250"/>
              </a:xfrm>
              <a:prstGeom prst="rect">
                <a:avLst/>
              </a:prstGeom>
              <a:solidFill>
                <a:srgbClr val="FFC000"/>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a:solidFill>
                      <a:srgbClr val="0000FF"/>
                    </a:solidFill>
                    <a:latin typeface="Verdana" pitchFamily="34" charset="0"/>
                  </a:rPr>
                  <a:t>boss</a:t>
                </a:r>
              </a:p>
            </p:txBody>
          </p:sp>
        </p:grpSp>
        <p:grpSp>
          <p:nvGrpSpPr>
            <p:cNvPr id="41" name="Group 19"/>
            <p:cNvGrpSpPr>
              <a:grpSpLocks/>
            </p:cNvGrpSpPr>
            <p:nvPr/>
          </p:nvGrpSpPr>
          <p:grpSpPr bwMode="auto">
            <a:xfrm>
              <a:off x="7053261" y="4255742"/>
              <a:ext cx="1120776" cy="519113"/>
              <a:chOff x="4204" y="3275"/>
              <a:chExt cx="706" cy="327"/>
            </a:xfrm>
          </p:grpSpPr>
          <p:sp>
            <p:nvSpPr>
              <p:cNvPr id="42" name="Oval 20"/>
              <p:cNvSpPr>
                <a:spLocks noChangeArrowheads="1"/>
              </p:cNvSpPr>
              <p:nvPr/>
            </p:nvSpPr>
            <p:spPr bwMode="auto">
              <a:xfrm>
                <a:off x="4204" y="3275"/>
                <a:ext cx="164" cy="327"/>
              </a:xfrm>
              <a:prstGeom prst="ellipse">
                <a:avLst/>
              </a:prstGeom>
              <a:solidFill>
                <a:srgbClr val="7030A0"/>
              </a:solidFill>
              <a:ln>
                <a:noFill/>
              </a:ln>
              <a:effectLst/>
              <a:extLst>
                <a:ext uri="{91240B29-F687-4f45-9708-019B960494DF}">
                  <a14:hiddenLine xmlns:a14="http://schemas.microsoft.com/office/drawing/2010/main" xmlns="" w="9525" algn="ctr">
                    <a:solidFill>
                      <a:schemeClr val="tx1"/>
                    </a:solidFill>
                    <a:round/>
                    <a:headEnd/>
                    <a:tailEnd/>
                  </a14:hiddenLine>
                </a:ext>
              </a:extLst>
            </p:spPr>
            <p:txBody>
              <a:bodyPr wrap="none" anchor="ctr">
                <a:spAutoFit/>
              </a:bodyPr>
              <a:lstStyle/>
              <a:p>
                <a:endParaRPr lang="en-US" dirty="0">
                  <a:latin typeface="Arial" panose="020B0604020202020204" pitchFamily="34" charset="0"/>
                </a:endParaRPr>
              </a:p>
            </p:txBody>
          </p:sp>
          <p:sp>
            <p:nvSpPr>
              <p:cNvPr id="43" name="Text Box 21"/>
              <p:cNvSpPr txBox="1">
                <a:spLocks noChangeArrowheads="1"/>
              </p:cNvSpPr>
              <p:nvPr/>
            </p:nvSpPr>
            <p:spPr bwMode="auto">
              <a:xfrm>
                <a:off x="4247" y="3333"/>
                <a:ext cx="663" cy="231"/>
              </a:xfrm>
              <a:prstGeom prst="rect">
                <a:avLst/>
              </a:prstGeom>
              <a:solidFill>
                <a:srgbClr val="7030A0"/>
              </a:solidFill>
              <a:ln>
                <a:noFill/>
              </a:ln>
              <a:effectLst/>
              <a:extLst>
                <a:ext uri="{909E8E84-426E-40dd-AFC4-6F175D3DCCD1}">
                  <a14:hiddenFill xmlns:a14="http://schemas.microsoft.com/office/drawing/2010/main" xmlns="">
                    <a:solidFill>
                      <a:srgbClr val="9966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dirty="0" err="1">
                    <a:solidFill>
                      <a:schemeClr val="bg1"/>
                    </a:solidFill>
                    <a:latin typeface="Verdana" pitchFamily="34" charset="0"/>
                  </a:rPr>
                  <a:t>bigboss</a:t>
                </a:r>
                <a:endParaRPr lang="en-US" dirty="0">
                  <a:solidFill>
                    <a:schemeClr val="bg1"/>
                  </a:solidFill>
                  <a:latin typeface="Verdana" pitchFamily="34" charset="0"/>
                </a:endParaRPr>
              </a:p>
            </p:txBody>
          </p:sp>
        </p:grpSp>
        <p:grpSp>
          <p:nvGrpSpPr>
            <p:cNvPr id="44" name="Group 22"/>
            <p:cNvGrpSpPr>
              <a:grpSpLocks/>
            </p:cNvGrpSpPr>
            <p:nvPr/>
          </p:nvGrpSpPr>
          <p:grpSpPr bwMode="auto">
            <a:xfrm>
              <a:off x="8043862" y="3118643"/>
              <a:ext cx="817563" cy="519113"/>
              <a:chOff x="4173" y="1948"/>
              <a:chExt cx="515" cy="327"/>
            </a:xfrm>
          </p:grpSpPr>
          <p:sp>
            <p:nvSpPr>
              <p:cNvPr id="45" name="Oval 23"/>
              <p:cNvSpPr>
                <a:spLocks noChangeArrowheads="1"/>
              </p:cNvSpPr>
              <p:nvPr/>
            </p:nvSpPr>
            <p:spPr bwMode="auto">
              <a:xfrm>
                <a:off x="4173" y="1948"/>
                <a:ext cx="164" cy="327"/>
              </a:xfrm>
              <a:prstGeom prst="ellipse">
                <a:avLst/>
              </a:prstGeom>
              <a:solidFill>
                <a:srgbClr val="00B0F0"/>
              </a:solidFill>
              <a:ln w="9525" algn="ctr">
                <a:solidFill>
                  <a:schemeClr val="bg1"/>
                </a:solidFill>
                <a:round/>
                <a:headEnd/>
                <a:tailEnd/>
              </a:ln>
              <a:effectLst/>
            </p:spPr>
            <p:txBody>
              <a:bodyPr wrap="none" anchor="ctr">
                <a:spAutoFit/>
              </a:bodyPr>
              <a:lstStyle/>
              <a:p>
                <a:endParaRPr lang="en-US" dirty="0">
                  <a:latin typeface="Arial" panose="020B0604020202020204" pitchFamily="34" charset="0"/>
                </a:endParaRPr>
              </a:p>
            </p:txBody>
          </p:sp>
          <p:sp>
            <p:nvSpPr>
              <p:cNvPr id="46" name="Text Box 24"/>
              <p:cNvSpPr txBox="1">
                <a:spLocks noChangeArrowheads="1"/>
              </p:cNvSpPr>
              <p:nvPr/>
            </p:nvSpPr>
            <p:spPr bwMode="auto">
              <a:xfrm>
                <a:off x="4219" y="1983"/>
                <a:ext cx="469" cy="252"/>
              </a:xfrm>
              <a:prstGeom prst="rect">
                <a:avLst/>
              </a:prstGeom>
              <a:solidFill>
                <a:srgbClr val="00B0F0"/>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dirty="0" err="1">
                    <a:solidFill>
                      <a:srgbClr val="0000FF"/>
                    </a:solidFill>
                    <a:latin typeface="Verdana" pitchFamily="34" charset="0"/>
                  </a:rPr>
                  <a:t>kate</a:t>
                </a:r>
                <a:endParaRPr lang="en-US" sz="2000" dirty="0">
                  <a:solidFill>
                    <a:srgbClr val="0000FF"/>
                  </a:solidFill>
                  <a:latin typeface="Verdana" pitchFamily="34" charset="0"/>
                </a:endParaRPr>
              </a:p>
            </p:txBody>
          </p:sp>
        </p:grpSp>
        <p:cxnSp>
          <p:nvCxnSpPr>
            <p:cNvPr id="6" name="Straight Arrow Connector 5"/>
            <p:cNvCxnSpPr>
              <a:stCxn id="34" idx="2"/>
              <a:endCxn id="40" idx="0"/>
            </p:cNvCxnSpPr>
            <p:nvPr/>
          </p:nvCxnSpPr>
          <p:spPr>
            <a:xfrm>
              <a:off x="5812631" y="2431755"/>
              <a:ext cx="722312" cy="778222"/>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 idx="2"/>
              <a:endCxn id="40" idx="0"/>
            </p:cNvCxnSpPr>
            <p:nvPr/>
          </p:nvCxnSpPr>
          <p:spPr>
            <a:xfrm flipH="1">
              <a:off x="6534943" y="2417467"/>
              <a:ext cx="920751" cy="792510"/>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2"/>
              <a:endCxn id="43" idx="0"/>
            </p:cNvCxnSpPr>
            <p:nvPr/>
          </p:nvCxnSpPr>
          <p:spPr>
            <a:xfrm flipH="1">
              <a:off x="7647781" y="3574256"/>
              <a:ext cx="841375" cy="773561"/>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2"/>
              <a:endCxn id="43" idx="0"/>
            </p:cNvCxnSpPr>
            <p:nvPr/>
          </p:nvCxnSpPr>
          <p:spPr>
            <a:xfrm>
              <a:off x="6534943" y="3606852"/>
              <a:ext cx="1112838" cy="740965"/>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grpSp>
      <p:sp>
        <p:nvSpPr>
          <p:cNvPr id="28" name="Rectangle 3"/>
          <p:cNvSpPr txBox="1">
            <a:spLocks noChangeArrowheads="1"/>
          </p:cNvSpPr>
          <p:nvPr/>
        </p:nvSpPr>
        <p:spPr bwMode="auto">
          <a:xfrm>
            <a:off x="1243410" y="5115879"/>
            <a:ext cx="8229600" cy="10663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nSpc>
                <a:spcPct val="90000"/>
              </a:lnSpc>
            </a:pPr>
            <a:r>
              <a:rPr lang="en-US" sz="2000" dirty="0" err="1">
                <a:solidFill>
                  <a:srgbClr val="0070C0"/>
                </a:solidFill>
                <a:latin typeface="Courier New" panose="02070309020205020404" pitchFamily="49" charset="0"/>
                <a:cs typeface="Courier New" panose="02070309020205020404" pitchFamily="49" charset="0"/>
              </a:rPr>
              <a:t>alice</a:t>
            </a:r>
            <a:r>
              <a:rPr lang="en-US" sz="2000" dirty="0"/>
              <a:t>, </a:t>
            </a:r>
            <a:r>
              <a:rPr lang="en-US" sz="2000" dirty="0">
                <a:solidFill>
                  <a:srgbClr val="0070C0"/>
                </a:solidFill>
                <a:latin typeface="Courier New" panose="02070309020205020404" pitchFamily="49" charset="0"/>
                <a:cs typeface="Courier New" panose="02070309020205020404" pitchFamily="49" charset="0"/>
              </a:rPr>
              <a:t>bob</a:t>
            </a:r>
            <a:r>
              <a:rPr lang="en-US" sz="2000" dirty="0"/>
              <a:t>, and </a:t>
            </a:r>
            <a:r>
              <a:rPr lang="en-US" sz="2000" dirty="0" err="1">
                <a:solidFill>
                  <a:srgbClr val="0070C0"/>
                </a:solidFill>
                <a:latin typeface="Courier New" panose="02070309020205020404" pitchFamily="49" charset="0"/>
                <a:cs typeface="Courier New" panose="02070309020205020404" pitchFamily="49" charset="0"/>
              </a:rPr>
              <a:t>kate</a:t>
            </a:r>
            <a:r>
              <a:rPr lang="en-US" sz="2000" dirty="0"/>
              <a:t> can be invoked for execution in parallel</a:t>
            </a:r>
          </a:p>
          <a:p>
            <a:pPr>
              <a:lnSpc>
                <a:spcPct val="90000"/>
              </a:lnSpc>
            </a:pPr>
            <a:endParaRPr lang="en-GB" altLang="en-US" sz="2000" kern="0" dirty="0"/>
          </a:p>
          <a:p>
            <a:pPr>
              <a:lnSpc>
                <a:spcPct val="90000"/>
              </a:lnSpc>
            </a:pPr>
            <a:r>
              <a:rPr lang="en-GB" altLang="en-US" sz="2000" kern="0" dirty="0"/>
              <a:t>Example above: good illustration of the concept of </a:t>
            </a:r>
            <a:r>
              <a:rPr lang="en-GB" altLang="en-US" sz="2000" kern="0" dirty="0">
                <a:solidFill>
                  <a:srgbClr val="0070C0"/>
                </a:solidFill>
              </a:rPr>
              <a:t>task parallelism</a:t>
            </a:r>
          </a:p>
        </p:txBody>
      </p:sp>
    </p:spTree>
    <p:custDataLst>
      <p:tags r:id="rId1"/>
    </p:custDataLst>
    <p:extLst>
      <p:ext uri="{BB962C8B-B14F-4D97-AF65-F5344CB8AC3E}">
        <p14:creationId xmlns:p14="http://schemas.microsoft.com/office/powerpoint/2010/main" val="4044840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Parallel </a:t>
            </a:r>
            <a:r>
              <a:rPr lang="en-US" dirty="0" err="1">
                <a:solidFill>
                  <a:srgbClr val="FFC000"/>
                </a:solidFill>
                <a:latin typeface="Consolas" panose="020B0609020204030204" pitchFamily="49" charset="0"/>
              </a:rPr>
              <a:t>omp</a:t>
            </a:r>
            <a:r>
              <a:rPr lang="en-US" dirty="0">
                <a:solidFill>
                  <a:srgbClr val="FFC000"/>
                </a:solidFill>
                <a:latin typeface="Consolas" panose="020B0609020204030204" pitchFamily="49" charset="0"/>
              </a:rPr>
              <a:t> sections</a:t>
            </a:r>
            <a:r>
              <a:rPr lang="en-US" dirty="0">
                <a:latin typeface="Consolas" panose="020B0609020204030204" pitchFamily="49" charset="0"/>
              </a:rPr>
              <a:t> </a:t>
            </a:r>
            <a:r>
              <a:rPr lang="en-US" dirty="0"/>
              <a:t>Directive</a:t>
            </a:r>
          </a:p>
        </p:txBody>
      </p:sp>
      <p:sp>
        <p:nvSpPr>
          <p:cNvPr id="544771" name="Rectangle 3"/>
          <p:cNvSpPr>
            <a:spLocks noGrp="1" noChangeArrowheads="1"/>
          </p:cNvSpPr>
          <p:nvPr>
            <p:ph idx="1"/>
          </p:nvPr>
        </p:nvSpPr>
        <p:spPr/>
        <p:txBody>
          <a:bodyPr/>
          <a:lstStyle/>
          <a:p>
            <a:r>
              <a:rPr lang="en-US" b="1" dirty="0">
                <a:solidFill>
                  <a:srgbClr val="0070C0"/>
                </a:solidFill>
                <a:latin typeface="Consolas" panose="020B0609020204030204" pitchFamily="49" charset="0"/>
              </a:rPr>
              <a:t>#pragma </a:t>
            </a:r>
            <a:r>
              <a:rPr lang="en-US" b="1" dirty="0" err="1">
                <a:solidFill>
                  <a:srgbClr val="0070C0"/>
                </a:solidFill>
                <a:latin typeface="Consolas" panose="020B0609020204030204" pitchFamily="49" charset="0"/>
              </a:rPr>
              <a:t>omp</a:t>
            </a:r>
            <a:r>
              <a:rPr lang="en-US" b="1" dirty="0">
                <a:solidFill>
                  <a:srgbClr val="0070C0"/>
                </a:solidFill>
                <a:latin typeface="Consolas" panose="020B0609020204030204" pitchFamily="49" charset="0"/>
              </a:rPr>
              <a:t> sections</a:t>
            </a:r>
            <a:r>
              <a:rPr lang="en-US" dirty="0">
                <a:solidFill>
                  <a:srgbClr val="0070C0"/>
                </a:solidFill>
                <a:latin typeface="Consolas" panose="020B0609020204030204" pitchFamily="49" charset="0"/>
              </a:rPr>
              <a:t> </a:t>
            </a:r>
          </a:p>
          <a:p>
            <a:r>
              <a:rPr lang="en-US" dirty="0"/>
              <a:t>Must be inside a parallel region</a:t>
            </a:r>
          </a:p>
          <a:p>
            <a:r>
              <a:rPr lang="en-US" dirty="0"/>
              <a:t>Precedes a code block containing </a:t>
            </a:r>
            <a:r>
              <a:rPr lang="en-US" i="1" dirty="0"/>
              <a:t>N</a:t>
            </a:r>
            <a:r>
              <a:rPr lang="en-US" dirty="0"/>
              <a:t> sub-blocks of code that may be executed concurrently by </a:t>
            </a:r>
            <a:r>
              <a:rPr lang="en-US" i="1" dirty="0"/>
              <a:t>N</a:t>
            </a:r>
            <a:r>
              <a:rPr lang="en-US" dirty="0"/>
              <a:t> threads</a:t>
            </a:r>
          </a:p>
          <a:p>
            <a:r>
              <a:rPr lang="en-US" dirty="0"/>
              <a:t>Encompasses all </a:t>
            </a:r>
            <a:r>
              <a:rPr lang="en-US" b="1" dirty="0" err="1">
                <a:solidFill>
                  <a:srgbClr val="0070C0"/>
                </a:solidFill>
                <a:latin typeface="Consolas" panose="020B0609020204030204" pitchFamily="49" charset="0"/>
              </a:rPr>
              <a:t>omp</a:t>
            </a:r>
            <a:r>
              <a:rPr lang="en-US" b="1" dirty="0">
                <a:solidFill>
                  <a:srgbClr val="0070C0"/>
                </a:solidFill>
                <a:latin typeface="Consolas" panose="020B0609020204030204" pitchFamily="49" charset="0"/>
              </a:rPr>
              <a:t> section</a:t>
            </a:r>
            <a:r>
              <a:rPr lang="en-US" dirty="0"/>
              <a:t> blocks, see below</a:t>
            </a:r>
          </a:p>
          <a:p>
            <a:pPr marL="0" indent="0">
              <a:buNone/>
            </a:pPr>
            <a:endParaRPr lang="en-US" dirty="0"/>
          </a:p>
          <a:p>
            <a:r>
              <a:rPr lang="en-US" b="1" dirty="0">
                <a:solidFill>
                  <a:srgbClr val="0070C0"/>
                </a:solidFill>
                <a:latin typeface="Consolas" panose="020B0609020204030204" pitchFamily="49" charset="0"/>
              </a:rPr>
              <a:t>#pragma </a:t>
            </a:r>
            <a:r>
              <a:rPr lang="en-US" b="1" dirty="0" err="1">
                <a:solidFill>
                  <a:srgbClr val="0070C0"/>
                </a:solidFill>
                <a:latin typeface="Consolas" panose="020B0609020204030204" pitchFamily="49" charset="0"/>
              </a:rPr>
              <a:t>omp</a:t>
            </a:r>
            <a:r>
              <a:rPr lang="en-US" b="1" dirty="0">
                <a:solidFill>
                  <a:srgbClr val="0070C0"/>
                </a:solidFill>
                <a:latin typeface="Consolas" panose="020B0609020204030204" pitchFamily="49" charset="0"/>
              </a:rPr>
              <a:t> section</a:t>
            </a:r>
          </a:p>
          <a:p>
            <a:r>
              <a:rPr lang="en-US" dirty="0"/>
              <a:t>Precedes each sub-block of code within the encompassing block described above</a:t>
            </a:r>
          </a:p>
          <a:p>
            <a:r>
              <a:rPr lang="en-US" dirty="0"/>
              <a:t>Enclosed program segments are distributed for parallel execution among available threads</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46</a:t>
            </a:fld>
            <a:endParaRPr lang="en-US" altLang="en-US"/>
          </a:p>
        </p:txBody>
      </p:sp>
      <p:cxnSp>
        <p:nvCxnSpPr>
          <p:cNvPr id="4" name="Straight Arrow Connector 3"/>
          <p:cNvCxnSpPr>
            <a:stCxn id="6" idx="1"/>
          </p:cNvCxnSpPr>
          <p:nvPr/>
        </p:nvCxnSpPr>
        <p:spPr>
          <a:xfrm flipH="1">
            <a:off x="3832995" y="1495221"/>
            <a:ext cx="1066800" cy="18466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899796" y="1310555"/>
            <a:ext cx="2019977" cy="369332"/>
          </a:xfrm>
          <a:prstGeom prst="rect">
            <a:avLst/>
          </a:prstGeom>
          <a:ln>
            <a:solidFill>
              <a:schemeClr val="tx1"/>
            </a:solidFill>
          </a:ln>
        </p:spPr>
        <p:txBody>
          <a:bodyPr wrap="none">
            <a:spAutoFit/>
          </a:bodyPr>
          <a:lstStyle/>
          <a:p>
            <a:r>
              <a:rPr lang="en-US" dirty="0"/>
              <a:t>There is an “s” here</a:t>
            </a:r>
          </a:p>
        </p:txBody>
      </p:sp>
      <p:cxnSp>
        <p:nvCxnSpPr>
          <p:cNvPr id="13" name="Straight Arrow Connector 12"/>
          <p:cNvCxnSpPr>
            <a:stCxn id="14" idx="1"/>
          </p:cNvCxnSpPr>
          <p:nvPr/>
        </p:nvCxnSpPr>
        <p:spPr>
          <a:xfrm flipH="1">
            <a:off x="3706244" y="4049699"/>
            <a:ext cx="1193552" cy="2389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899797" y="3865033"/>
            <a:ext cx="2034403" cy="369332"/>
          </a:xfrm>
          <a:prstGeom prst="rect">
            <a:avLst/>
          </a:prstGeom>
          <a:ln>
            <a:solidFill>
              <a:schemeClr val="tx1"/>
            </a:solidFill>
          </a:ln>
        </p:spPr>
        <p:txBody>
          <a:bodyPr wrap="none">
            <a:spAutoFit/>
          </a:bodyPr>
          <a:lstStyle/>
          <a:p>
            <a:r>
              <a:rPr lang="en-US" dirty="0"/>
              <a:t>There is </a:t>
            </a:r>
            <a:r>
              <a:rPr lang="en-US" b="1" dirty="0"/>
              <a:t>no</a:t>
            </a:r>
            <a:r>
              <a:rPr lang="en-US" dirty="0"/>
              <a:t> “s” here</a:t>
            </a:r>
          </a:p>
        </p:txBody>
      </p:sp>
      <p:sp>
        <p:nvSpPr>
          <p:cNvPr id="17" name="Rectangle 16"/>
          <p:cNvSpPr/>
          <p:nvPr/>
        </p:nvSpPr>
        <p:spPr>
          <a:xfrm>
            <a:off x="45326" y="6522143"/>
            <a:ext cx="1042640" cy="276999"/>
          </a:xfrm>
          <a:prstGeom prst="rect">
            <a:avLst/>
          </a:prstGeom>
        </p:spPr>
        <p:txBody>
          <a:bodyPr wrap="square">
            <a:spAutoFit/>
          </a:bodyPr>
          <a:lstStyle/>
          <a:p>
            <a:r>
              <a:rPr lang="en-US" sz="1200" dirty="0"/>
              <a:t>[IOMPP]→</a:t>
            </a:r>
          </a:p>
        </p:txBody>
      </p:sp>
    </p:spTree>
    <p:custDataLst>
      <p:tags r:id="rId1"/>
    </p:custDataLst>
    <p:extLst>
      <p:ext uri="{BB962C8B-B14F-4D97-AF65-F5344CB8AC3E}">
        <p14:creationId xmlns:p14="http://schemas.microsoft.com/office/powerpoint/2010/main" val="95271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normAutofit/>
          </a:bodyPr>
          <a:lstStyle/>
          <a:p>
            <a:r>
              <a:rPr lang="en-US" dirty="0"/>
              <a:t>Functional Level Parallelism Using </a:t>
            </a:r>
            <a:r>
              <a:rPr lang="en-US" dirty="0" err="1">
                <a:solidFill>
                  <a:srgbClr val="FFC000"/>
                </a:solidFill>
                <a:latin typeface="Consolas" panose="020B0609020204030204" pitchFamily="49" charset="0"/>
              </a:rPr>
              <a:t>omp</a:t>
            </a:r>
            <a:r>
              <a:rPr lang="en-US" dirty="0">
                <a:solidFill>
                  <a:srgbClr val="FFC000"/>
                </a:solidFill>
                <a:latin typeface="Consolas" panose="020B0609020204030204" pitchFamily="49" charset="0"/>
              </a:rPr>
              <a:t> sections</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47</a:t>
            </a:fld>
            <a:endParaRPr lang="en-US" altLang="en-US" dirty="0"/>
          </a:p>
        </p:txBody>
      </p:sp>
      <p:sp>
        <p:nvSpPr>
          <p:cNvPr id="2" name="Rectangle 1"/>
          <p:cNvSpPr/>
          <p:nvPr/>
        </p:nvSpPr>
        <p:spPr>
          <a:xfrm>
            <a:off x="1621630" y="1981201"/>
            <a:ext cx="5105400" cy="3693319"/>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parallel sections </a:t>
            </a:r>
          </a:p>
          <a:p>
            <a:r>
              <a:rPr lang="en-US" dirty="0">
                <a:solidFill>
                  <a:prstClr val="black"/>
                </a:solidFill>
                <a:latin typeface="Consolas" pitchFamily="49" charset="0"/>
                <a:cs typeface="Consolas" pitchFamily="49" charset="0"/>
              </a:rPr>
              <a:t>{   </a:t>
            </a:r>
          </a:p>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section</a:t>
            </a:r>
          </a:p>
          <a:p>
            <a:r>
              <a:rPr lang="en-US" dirty="0">
                <a:solidFill>
                  <a:prstClr val="black"/>
                </a:solidFill>
                <a:latin typeface="Consolas" pitchFamily="49" charset="0"/>
                <a:cs typeface="Consolas" pitchFamily="49" charset="0"/>
              </a:rPr>
              <a:t>    a = </a:t>
            </a:r>
            <a:r>
              <a:rPr lang="en-US" dirty="0" err="1">
                <a:solidFill>
                  <a:prstClr val="black"/>
                </a:solidFill>
                <a:latin typeface="Consolas" pitchFamily="49" charset="0"/>
                <a:cs typeface="Consolas" pitchFamily="49" charset="0"/>
              </a:rPr>
              <a:t>alice</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section</a:t>
            </a:r>
          </a:p>
          <a:p>
            <a:r>
              <a:rPr lang="en-US" dirty="0">
                <a:solidFill>
                  <a:srgbClr val="0000FF"/>
                </a:solidFill>
                <a:latin typeface="Consolas" pitchFamily="49" charset="0"/>
                <a:cs typeface="Consolas" pitchFamily="49" charset="0"/>
              </a:rPr>
              <a:t>    </a:t>
            </a:r>
            <a:r>
              <a:rPr lang="en-US" dirty="0">
                <a:solidFill>
                  <a:prstClr val="black"/>
                </a:solidFill>
                <a:latin typeface="Consolas" pitchFamily="49" charset="0"/>
                <a:cs typeface="Consolas" pitchFamily="49" charset="0"/>
              </a:rPr>
              <a:t>b = bob();</a:t>
            </a:r>
          </a:p>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section</a:t>
            </a:r>
          </a:p>
          <a:p>
            <a:r>
              <a:rPr lang="en-US" dirty="0">
                <a:solidFill>
                  <a:srgbClr val="0000FF"/>
                </a:solidFill>
                <a:latin typeface="Consolas" pitchFamily="49" charset="0"/>
                <a:cs typeface="Consolas" pitchFamily="49" charset="0"/>
              </a:rPr>
              <a:t>    </a:t>
            </a:r>
            <a:r>
              <a:rPr lang="en-US" dirty="0">
                <a:solidFill>
                  <a:prstClr val="black"/>
                </a:solidFill>
                <a:latin typeface="Consolas" pitchFamily="49" charset="0"/>
                <a:cs typeface="Consolas" pitchFamily="49" charset="0"/>
              </a:rPr>
              <a:t>k = </a:t>
            </a:r>
            <a:r>
              <a:rPr lang="en-US" dirty="0" err="1">
                <a:solidFill>
                  <a:prstClr val="black"/>
                </a:solidFill>
                <a:latin typeface="Consolas" pitchFamily="49" charset="0"/>
                <a:cs typeface="Consolas" pitchFamily="49" charset="0"/>
              </a:rPr>
              <a:t>kate</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double</a:t>
            </a:r>
            <a:r>
              <a:rPr lang="en-US" dirty="0">
                <a:solidFill>
                  <a:prstClr val="black"/>
                </a:solidFill>
                <a:latin typeface="Consolas" pitchFamily="49" charset="0"/>
                <a:cs typeface="Consolas" pitchFamily="49" charset="0"/>
              </a:rPr>
              <a:t> s = boss(a, b);</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printf</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"%6.2f\n"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bigboss</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s,k</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p:txBody>
      </p:sp>
      <p:sp>
        <p:nvSpPr>
          <p:cNvPr id="25" name="Rectangle 24"/>
          <p:cNvSpPr/>
          <p:nvPr/>
        </p:nvSpPr>
        <p:spPr>
          <a:xfrm>
            <a:off x="50561" y="6581001"/>
            <a:ext cx="1042640" cy="276999"/>
          </a:xfrm>
          <a:prstGeom prst="rect">
            <a:avLst/>
          </a:prstGeom>
        </p:spPr>
        <p:txBody>
          <a:bodyPr wrap="square">
            <a:spAutoFit/>
          </a:bodyPr>
          <a:lstStyle/>
          <a:p>
            <a:r>
              <a:rPr lang="en-US" sz="1200" dirty="0"/>
              <a:t>[IOMPP]→</a:t>
            </a:r>
          </a:p>
        </p:txBody>
      </p:sp>
      <p:grpSp>
        <p:nvGrpSpPr>
          <p:cNvPr id="26" name="Group 25"/>
          <p:cNvGrpSpPr/>
          <p:nvPr/>
        </p:nvGrpSpPr>
        <p:grpSpPr>
          <a:xfrm>
            <a:off x="6858001" y="2286001"/>
            <a:ext cx="3496469" cy="2809825"/>
            <a:chOff x="5364956" y="1965030"/>
            <a:chExt cx="3496469" cy="2809825"/>
          </a:xfrm>
        </p:grpSpPr>
        <p:grpSp>
          <p:nvGrpSpPr>
            <p:cNvPr id="27" name="Group 26"/>
            <p:cNvGrpSpPr/>
            <p:nvPr/>
          </p:nvGrpSpPr>
          <p:grpSpPr>
            <a:xfrm>
              <a:off x="5364956" y="1965030"/>
              <a:ext cx="827087" cy="519112"/>
              <a:chOff x="5166123" y="2000476"/>
              <a:chExt cx="827087" cy="519112"/>
            </a:xfrm>
          </p:grpSpPr>
          <p:sp>
            <p:nvSpPr>
              <p:cNvPr id="63" name="Oval 11"/>
              <p:cNvSpPr>
                <a:spLocks noChangeArrowheads="1"/>
              </p:cNvSpPr>
              <p:nvPr/>
            </p:nvSpPr>
            <p:spPr bwMode="auto">
              <a:xfrm>
                <a:off x="5166123" y="2000476"/>
                <a:ext cx="260350" cy="519112"/>
              </a:xfrm>
              <a:prstGeom prst="ellipse">
                <a:avLst/>
              </a:prstGeom>
              <a:solidFill>
                <a:srgbClr val="FF99FF"/>
              </a:solidFill>
              <a:ln w="9525" algn="ctr">
                <a:solidFill>
                  <a:schemeClr val="bg1"/>
                </a:solidFill>
                <a:round/>
                <a:headEnd/>
                <a:tailEnd/>
              </a:ln>
              <a:effectLst/>
            </p:spPr>
            <p:txBody>
              <a:bodyPr wrap="none" anchor="ctr">
                <a:spAutoFit/>
              </a:bodyPr>
              <a:lstStyle/>
              <a:p>
                <a:endParaRPr lang="en-US" dirty="0">
                  <a:latin typeface="Arial" panose="020B0604020202020204" pitchFamily="34" charset="0"/>
                </a:endParaRPr>
              </a:p>
            </p:txBody>
          </p:sp>
          <p:sp>
            <p:nvSpPr>
              <p:cNvPr id="64" name="Text Box 12"/>
              <p:cNvSpPr txBox="1">
                <a:spLocks noChangeArrowheads="1"/>
              </p:cNvSpPr>
              <p:nvPr/>
            </p:nvSpPr>
            <p:spPr bwMode="auto">
              <a:xfrm>
                <a:off x="5234385" y="2070326"/>
                <a:ext cx="758825" cy="396875"/>
              </a:xfrm>
              <a:prstGeom prst="rect">
                <a:avLst/>
              </a:prstGeom>
              <a:solidFill>
                <a:srgbClr val="FF99FF"/>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dirty="0" err="1">
                    <a:solidFill>
                      <a:srgbClr val="0000FF"/>
                    </a:solidFill>
                    <a:latin typeface="Verdana" pitchFamily="34" charset="0"/>
                  </a:rPr>
                  <a:t>alice</a:t>
                </a:r>
                <a:endParaRPr lang="en-US" sz="2000" dirty="0">
                  <a:solidFill>
                    <a:srgbClr val="0000FF"/>
                  </a:solidFill>
                  <a:latin typeface="Verdana" pitchFamily="34" charset="0"/>
                </a:endParaRPr>
              </a:p>
            </p:txBody>
          </p:sp>
        </p:grpSp>
        <p:grpSp>
          <p:nvGrpSpPr>
            <p:cNvPr id="47" name="Group 13"/>
            <p:cNvGrpSpPr>
              <a:grpSpLocks/>
            </p:cNvGrpSpPr>
            <p:nvPr/>
          </p:nvGrpSpPr>
          <p:grpSpPr bwMode="auto">
            <a:xfrm>
              <a:off x="7010400" y="1965030"/>
              <a:ext cx="773113" cy="519112"/>
              <a:chOff x="4173" y="1948"/>
              <a:chExt cx="487" cy="327"/>
            </a:xfrm>
          </p:grpSpPr>
          <p:sp>
            <p:nvSpPr>
              <p:cNvPr id="61" name="Oval 14"/>
              <p:cNvSpPr>
                <a:spLocks noChangeArrowheads="1"/>
              </p:cNvSpPr>
              <p:nvPr/>
            </p:nvSpPr>
            <p:spPr bwMode="auto">
              <a:xfrm>
                <a:off x="4173" y="1948"/>
                <a:ext cx="164" cy="327"/>
              </a:xfrm>
              <a:prstGeom prst="ellipse">
                <a:avLst/>
              </a:prstGeom>
              <a:solidFill>
                <a:srgbClr val="99FF99"/>
              </a:solidFill>
              <a:ln w="9525" algn="ctr">
                <a:solidFill>
                  <a:schemeClr val="bg1"/>
                </a:solidFill>
                <a:round/>
                <a:headEnd/>
                <a:tailEnd/>
              </a:ln>
              <a:effectLst/>
            </p:spPr>
            <p:txBody>
              <a:bodyPr wrap="none" anchor="ctr">
                <a:spAutoFit/>
              </a:bodyPr>
              <a:lstStyle/>
              <a:p>
                <a:endParaRPr lang="en-US" dirty="0">
                  <a:latin typeface="Arial" panose="020B0604020202020204" pitchFamily="34" charset="0"/>
                </a:endParaRPr>
              </a:p>
            </p:txBody>
          </p:sp>
          <p:sp>
            <p:nvSpPr>
              <p:cNvPr id="62" name="Text Box 15"/>
              <p:cNvSpPr txBox="1">
                <a:spLocks noChangeArrowheads="1"/>
              </p:cNvSpPr>
              <p:nvPr/>
            </p:nvSpPr>
            <p:spPr bwMode="auto">
              <a:xfrm>
                <a:off x="4247" y="1983"/>
                <a:ext cx="413" cy="250"/>
              </a:xfrm>
              <a:prstGeom prst="rect">
                <a:avLst/>
              </a:prstGeom>
              <a:solidFill>
                <a:srgbClr val="99FF99"/>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a:solidFill>
                      <a:srgbClr val="0000FF"/>
                    </a:solidFill>
                    <a:latin typeface="Verdana" pitchFamily="34" charset="0"/>
                  </a:rPr>
                  <a:t>bob</a:t>
                </a:r>
              </a:p>
            </p:txBody>
          </p:sp>
        </p:grpSp>
        <p:grpSp>
          <p:nvGrpSpPr>
            <p:cNvPr id="48" name="Group 16"/>
            <p:cNvGrpSpPr>
              <a:grpSpLocks/>
            </p:cNvGrpSpPr>
            <p:nvPr/>
          </p:nvGrpSpPr>
          <p:grpSpPr bwMode="auto">
            <a:xfrm>
              <a:off x="6094412" y="3151239"/>
              <a:ext cx="820737" cy="519113"/>
              <a:chOff x="3594" y="2639"/>
              <a:chExt cx="517" cy="327"/>
            </a:xfrm>
          </p:grpSpPr>
          <p:sp>
            <p:nvSpPr>
              <p:cNvPr id="59" name="Oval 17"/>
              <p:cNvSpPr>
                <a:spLocks noChangeArrowheads="1"/>
              </p:cNvSpPr>
              <p:nvPr/>
            </p:nvSpPr>
            <p:spPr bwMode="auto">
              <a:xfrm>
                <a:off x="3594" y="2639"/>
                <a:ext cx="164" cy="327"/>
              </a:xfrm>
              <a:prstGeom prst="ellipse">
                <a:avLst/>
              </a:prstGeom>
              <a:solidFill>
                <a:srgbClr val="FFC000"/>
              </a:solidFill>
              <a:ln w="9525" algn="ctr">
                <a:solidFill>
                  <a:schemeClr val="bg1"/>
                </a:solidFill>
                <a:round/>
                <a:headEnd/>
                <a:tailEnd/>
              </a:ln>
              <a:effectLst/>
            </p:spPr>
            <p:txBody>
              <a:bodyPr wrap="none" anchor="ctr">
                <a:spAutoFit/>
              </a:bodyPr>
              <a:lstStyle/>
              <a:p>
                <a:endParaRPr lang="en-US" dirty="0">
                  <a:latin typeface="Arial" panose="020B0604020202020204" pitchFamily="34" charset="0"/>
                </a:endParaRPr>
              </a:p>
            </p:txBody>
          </p:sp>
          <p:sp>
            <p:nvSpPr>
              <p:cNvPr id="60" name="Text Box 18"/>
              <p:cNvSpPr txBox="1">
                <a:spLocks noChangeArrowheads="1"/>
              </p:cNvSpPr>
              <p:nvPr/>
            </p:nvSpPr>
            <p:spPr bwMode="auto">
              <a:xfrm>
                <a:off x="3632" y="2676"/>
                <a:ext cx="479" cy="250"/>
              </a:xfrm>
              <a:prstGeom prst="rect">
                <a:avLst/>
              </a:prstGeom>
              <a:solidFill>
                <a:srgbClr val="FFC000"/>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dirty="0">
                    <a:solidFill>
                      <a:srgbClr val="0000FF"/>
                    </a:solidFill>
                    <a:latin typeface="Verdana" pitchFamily="34" charset="0"/>
                  </a:rPr>
                  <a:t>boss</a:t>
                </a:r>
              </a:p>
            </p:txBody>
          </p:sp>
        </p:grpSp>
        <p:grpSp>
          <p:nvGrpSpPr>
            <p:cNvPr id="49" name="Group 19"/>
            <p:cNvGrpSpPr>
              <a:grpSpLocks/>
            </p:cNvGrpSpPr>
            <p:nvPr/>
          </p:nvGrpSpPr>
          <p:grpSpPr bwMode="auto">
            <a:xfrm>
              <a:off x="7053261" y="4255742"/>
              <a:ext cx="1120776" cy="519113"/>
              <a:chOff x="4204" y="3275"/>
              <a:chExt cx="706" cy="327"/>
            </a:xfrm>
          </p:grpSpPr>
          <p:sp>
            <p:nvSpPr>
              <p:cNvPr id="57" name="Oval 20"/>
              <p:cNvSpPr>
                <a:spLocks noChangeArrowheads="1"/>
              </p:cNvSpPr>
              <p:nvPr/>
            </p:nvSpPr>
            <p:spPr bwMode="auto">
              <a:xfrm>
                <a:off x="4204" y="3275"/>
                <a:ext cx="164" cy="327"/>
              </a:xfrm>
              <a:prstGeom prst="ellipse">
                <a:avLst/>
              </a:prstGeom>
              <a:solidFill>
                <a:srgbClr val="7030A0"/>
              </a:solidFill>
              <a:ln>
                <a:noFill/>
              </a:ln>
              <a:effectLst/>
              <a:extLst>
                <a:ext uri="{91240B29-F687-4f45-9708-019B960494DF}">
                  <a14:hiddenLine xmlns:a14="http://schemas.microsoft.com/office/drawing/2010/main" xmlns="" w="9525" algn="ctr">
                    <a:solidFill>
                      <a:schemeClr val="tx1"/>
                    </a:solidFill>
                    <a:round/>
                    <a:headEnd/>
                    <a:tailEnd/>
                  </a14:hiddenLine>
                </a:ext>
              </a:extLst>
            </p:spPr>
            <p:txBody>
              <a:bodyPr wrap="none" anchor="ctr">
                <a:spAutoFit/>
              </a:bodyPr>
              <a:lstStyle/>
              <a:p>
                <a:endParaRPr lang="en-US" dirty="0">
                  <a:latin typeface="Arial" panose="020B0604020202020204" pitchFamily="34" charset="0"/>
                </a:endParaRPr>
              </a:p>
            </p:txBody>
          </p:sp>
          <p:sp>
            <p:nvSpPr>
              <p:cNvPr id="58" name="Text Box 21"/>
              <p:cNvSpPr txBox="1">
                <a:spLocks noChangeArrowheads="1"/>
              </p:cNvSpPr>
              <p:nvPr/>
            </p:nvSpPr>
            <p:spPr bwMode="auto">
              <a:xfrm>
                <a:off x="4247" y="3333"/>
                <a:ext cx="663" cy="231"/>
              </a:xfrm>
              <a:prstGeom prst="rect">
                <a:avLst/>
              </a:prstGeom>
              <a:solidFill>
                <a:srgbClr val="7030A0"/>
              </a:solidFill>
              <a:ln>
                <a:noFill/>
              </a:ln>
              <a:effectLst/>
              <a:extLst>
                <a:ext uri="{909E8E84-426E-40dd-AFC4-6F175D3DCCD1}">
                  <a14:hiddenFill xmlns:a14="http://schemas.microsoft.com/office/drawing/2010/main" xmlns="">
                    <a:solidFill>
                      <a:srgbClr val="9966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dirty="0" err="1">
                    <a:solidFill>
                      <a:schemeClr val="bg1"/>
                    </a:solidFill>
                    <a:latin typeface="Verdana" pitchFamily="34" charset="0"/>
                  </a:rPr>
                  <a:t>bigboss</a:t>
                </a:r>
                <a:endParaRPr lang="en-US" dirty="0">
                  <a:solidFill>
                    <a:schemeClr val="bg1"/>
                  </a:solidFill>
                  <a:latin typeface="Verdana" pitchFamily="34" charset="0"/>
                </a:endParaRPr>
              </a:p>
            </p:txBody>
          </p:sp>
        </p:grpSp>
        <p:grpSp>
          <p:nvGrpSpPr>
            <p:cNvPr id="50" name="Group 22"/>
            <p:cNvGrpSpPr>
              <a:grpSpLocks/>
            </p:cNvGrpSpPr>
            <p:nvPr/>
          </p:nvGrpSpPr>
          <p:grpSpPr bwMode="auto">
            <a:xfrm>
              <a:off x="8043862" y="3118643"/>
              <a:ext cx="817563" cy="519113"/>
              <a:chOff x="4173" y="1948"/>
              <a:chExt cx="515" cy="327"/>
            </a:xfrm>
          </p:grpSpPr>
          <p:sp>
            <p:nvSpPr>
              <p:cNvPr id="55" name="Oval 23"/>
              <p:cNvSpPr>
                <a:spLocks noChangeArrowheads="1"/>
              </p:cNvSpPr>
              <p:nvPr/>
            </p:nvSpPr>
            <p:spPr bwMode="auto">
              <a:xfrm>
                <a:off x="4173" y="1948"/>
                <a:ext cx="164" cy="327"/>
              </a:xfrm>
              <a:prstGeom prst="ellipse">
                <a:avLst/>
              </a:prstGeom>
              <a:solidFill>
                <a:srgbClr val="00B0F0"/>
              </a:solidFill>
              <a:ln w="9525" algn="ctr">
                <a:solidFill>
                  <a:schemeClr val="bg1"/>
                </a:solidFill>
                <a:round/>
                <a:headEnd/>
                <a:tailEnd/>
              </a:ln>
              <a:effectLst/>
            </p:spPr>
            <p:txBody>
              <a:bodyPr wrap="none" anchor="ctr">
                <a:spAutoFit/>
              </a:bodyPr>
              <a:lstStyle/>
              <a:p>
                <a:endParaRPr lang="en-US" dirty="0">
                  <a:latin typeface="Arial" panose="020B0604020202020204" pitchFamily="34" charset="0"/>
                </a:endParaRPr>
              </a:p>
            </p:txBody>
          </p:sp>
          <p:sp>
            <p:nvSpPr>
              <p:cNvPr id="56" name="Text Box 24"/>
              <p:cNvSpPr txBox="1">
                <a:spLocks noChangeArrowheads="1"/>
              </p:cNvSpPr>
              <p:nvPr/>
            </p:nvSpPr>
            <p:spPr bwMode="auto">
              <a:xfrm>
                <a:off x="4219" y="1983"/>
                <a:ext cx="469" cy="252"/>
              </a:xfrm>
              <a:prstGeom prst="rect">
                <a:avLst/>
              </a:prstGeom>
              <a:solidFill>
                <a:srgbClr val="00B0F0"/>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dirty="0" err="1">
                    <a:solidFill>
                      <a:srgbClr val="0000FF"/>
                    </a:solidFill>
                    <a:latin typeface="Verdana" pitchFamily="34" charset="0"/>
                  </a:rPr>
                  <a:t>kate</a:t>
                </a:r>
                <a:endParaRPr lang="en-US" sz="2000" dirty="0">
                  <a:solidFill>
                    <a:srgbClr val="0000FF"/>
                  </a:solidFill>
                  <a:latin typeface="Verdana" pitchFamily="34" charset="0"/>
                </a:endParaRPr>
              </a:p>
            </p:txBody>
          </p:sp>
        </p:grpSp>
        <p:cxnSp>
          <p:nvCxnSpPr>
            <p:cNvPr id="51" name="Straight Arrow Connector 50"/>
            <p:cNvCxnSpPr>
              <a:stCxn id="64" idx="2"/>
              <a:endCxn id="60" idx="0"/>
            </p:cNvCxnSpPr>
            <p:nvPr/>
          </p:nvCxnSpPr>
          <p:spPr>
            <a:xfrm>
              <a:off x="5812631" y="2431755"/>
              <a:ext cx="722312" cy="778222"/>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2" idx="2"/>
              <a:endCxn id="60" idx="0"/>
            </p:cNvCxnSpPr>
            <p:nvPr/>
          </p:nvCxnSpPr>
          <p:spPr>
            <a:xfrm flipH="1">
              <a:off x="6534943" y="2417467"/>
              <a:ext cx="920751" cy="792510"/>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6" idx="2"/>
              <a:endCxn id="58" idx="0"/>
            </p:cNvCxnSpPr>
            <p:nvPr/>
          </p:nvCxnSpPr>
          <p:spPr>
            <a:xfrm flipH="1">
              <a:off x="7647781" y="3574256"/>
              <a:ext cx="841375" cy="773561"/>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0" idx="2"/>
              <a:endCxn id="58" idx="0"/>
            </p:cNvCxnSpPr>
            <p:nvPr/>
          </p:nvCxnSpPr>
          <p:spPr>
            <a:xfrm>
              <a:off x="6534943" y="3606852"/>
              <a:ext cx="1112838" cy="740965"/>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746625" y="4233218"/>
            <a:ext cx="3175000" cy="343495"/>
          </a:xfrm>
          <a:prstGeom prst="rect">
            <a:avLst/>
          </a:prstGeom>
          <a:solidFill>
            <a:schemeClr val="bg1"/>
          </a:solidFill>
          <a:ln>
            <a:solidFill>
              <a:srgbClr val="C00000"/>
            </a:solidFill>
          </a:ln>
        </p:spPr>
        <p:txBody>
          <a:bodyPr wrap="square">
            <a:spAutoFit/>
          </a:bodyPr>
          <a:lstStyle/>
          <a:p>
            <a:r>
              <a:rPr lang="en-US" sz="1600" dirty="0"/>
              <a:t>There is an implicit barrier here.</a:t>
            </a:r>
          </a:p>
        </p:txBody>
      </p:sp>
      <p:cxnSp>
        <p:nvCxnSpPr>
          <p:cNvPr id="7" name="Straight Arrow Connector 6"/>
          <p:cNvCxnSpPr>
            <a:stCxn id="66" idx="1"/>
          </p:cNvCxnSpPr>
          <p:nvPr/>
        </p:nvCxnSpPr>
        <p:spPr>
          <a:xfrm flipH="1">
            <a:off x="1981201" y="4404966"/>
            <a:ext cx="2765425" cy="1463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963622" y="6182459"/>
            <a:ext cx="4602956" cy="400110"/>
          </a:xfrm>
          <a:prstGeom prst="rect">
            <a:avLst/>
          </a:prstGeom>
          <a:solidFill>
            <a:schemeClr val="bg1"/>
          </a:solidFill>
          <a:ln>
            <a:solidFill>
              <a:schemeClr val="tx1"/>
            </a:solidFill>
          </a:ln>
        </p:spPr>
        <p:txBody>
          <a:bodyPr wrap="square">
            <a:spAutoFit/>
          </a:bodyPr>
          <a:lstStyle/>
          <a:p>
            <a:r>
              <a:rPr lang="en-US" sz="2000" dirty="0"/>
              <a:t>Is there another way to parallelize this?</a:t>
            </a:r>
          </a:p>
        </p:txBody>
      </p:sp>
    </p:spTree>
    <p:custDataLst>
      <p:tags r:id="rId1"/>
    </p:custDataLst>
    <p:extLst>
      <p:ext uri="{BB962C8B-B14F-4D97-AF65-F5344CB8AC3E}">
        <p14:creationId xmlns:p14="http://schemas.microsoft.com/office/powerpoint/2010/main" val="203704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Way to Go at It    [Assume only </a:t>
            </a:r>
            <a:r>
              <a:rPr lang="en-US" dirty="0">
                <a:solidFill>
                  <a:srgbClr val="FFC000"/>
                </a:solidFill>
              </a:rPr>
              <a:t>two</a:t>
            </a:r>
            <a:r>
              <a:rPr lang="en-US" dirty="0"/>
              <a:t> threads available]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Approach on previous slide </a:t>
            </a:r>
            <a:r>
              <a:rPr lang="en-US" sz="2000" dirty="0" smtClean="0"/>
              <a:t>might be improved if only </a:t>
            </a:r>
            <a:r>
              <a:rPr lang="en-US" sz="2000" dirty="0"/>
              <a:t>two OpenMP </a:t>
            </a:r>
            <a:r>
              <a:rPr lang="en-US" sz="2000" dirty="0" smtClean="0"/>
              <a:t>threads</a:t>
            </a:r>
          </a:p>
          <a:p>
            <a:pPr lvl="1"/>
            <a:r>
              <a:rPr lang="en-US" sz="1600" dirty="0" smtClean="0"/>
              <a:t>Also depends how balanced the “</a:t>
            </a:r>
            <a:r>
              <a:rPr lang="en-US" sz="1600" dirty="0" err="1" smtClean="0">
                <a:latin typeface="Consolas" panose="020B0609020204030204" pitchFamily="49" charset="0"/>
              </a:rPr>
              <a:t>alice</a:t>
            </a:r>
            <a:r>
              <a:rPr lang="en-US" sz="1600" dirty="0" smtClean="0"/>
              <a:t>”, “</a:t>
            </a:r>
            <a:r>
              <a:rPr lang="en-US" sz="1600" dirty="0" smtClean="0">
                <a:latin typeface="Consolas" panose="020B0609020204030204" pitchFamily="49" charset="0"/>
              </a:rPr>
              <a:t>bob</a:t>
            </a:r>
            <a:r>
              <a:rPr lang="en-US" sz="1600" dirty="0" smtClean="0"/>
              <a:t>” and “</a:t>
            </a:r>
            <a:r>
              <a:rPr lang="en-US" sz="1600" dirty="0" err="1" smtClean="0">
                <a:latin typeface="Consolas" panose="020B0609020204030204" pitchFamily="49" charset="0"/>
              </a:rPr>
              <a:t>kate</a:t>
            </a:r>
            <a:r>
              <a:rPr lang="en-US" sz="1600" dirty="0" smtClean="0"/>
              <a:t>” jobs are</a:t>
            </a:r>
            <a:endParaRPr lang="en-US" sz="1600" dirty="0"/>
          </a:p>
          <a:p>
            <a:pPr lvl="1"/>
            <a:endParaRPr lang="en-US" sz="1800" dirty="0"/>
          </a:p>
          <a:p>
            <a:pPr lvl="1"/>
            <a:endParaRPr lang="en-US" sz="1800" dirty="0"/>
          </a:p>
          <a:p>
            <a:r>
              <a:rPr lang="en-US" sz="2000" dirty="0"/>
              <a:t>Better use of resources (consequence of </a:t>
            </a:r>
            <a:r>
              <a:rPr lang="en-US" sz="2000" i="1" dirty="0"/>
              <a:t>implicit synchronization</a:t>
            </a:r>
            <a:r>
              <a:rPr lang="en-US" sz="2000" dirty="0"/>
              <a:t> at end of parallel block):</a:t>
            </a:r>
          </a:p>
          <a:p>
            <a:pPr lvl="1"/>
            <a:r>
              <a:rPr lang="en-US" dirty="0"/>
              <a:t>Step 1: use one </a:t>
            </a:r>
            <a:r>
              <a:rPr lang="en-US" dirty="0">
                <a:latin typeface="Courier New" panose="02070309020205020404" pitchFamily="49" charset="0"/>
                <a:cs typeface="Courier New" panose="02070309020205020404" pitchFamily="49" charset="0"/>
              </a:rPr>
              <a:t>sections</a:t>
            </a:r>
            <a:r>
              <a:rPr lang="en-US" dirty="0"/>
              <a:t> to handle </a:t>
            </a:r>
            <a:r>
              <a:rPr lang="en-US" dirty="0" err="1">
                <a:latin typeface="Courier New" panose="02070309020205020404" pitchFamily="49" charset="0"/>
                <a:cs typeface="Courier New" panose="02070309020205020404" pitchFamily="49" charset="0"/>
              </a:rPr>
              <a:t>alice</a:t>
            </a:r>
            <a:r>
              <a:rPr lang="en-US" dirty="0"/>
              <a:t> and </a:t>
            </a:r>
            <a:r>
              <a:rPr lang="en-US" dirty="0">
                <a:latin typeface="Courier New" panose="02070309020205020404" pitchFamily="49" charset="0"/>
                <a:cs typeface="Courier New" panose="02070309020205020404" pitchFamily="49" charset="0"/>
              </a:rPr>
              <a:t>bob</a:t>
            </a:r>
          </a:p>
          <a:p>
            <a:pPr lvl="1"/>
            <a:r>
              <a:rPr lang="en-US" dirty="0"/>
              <a:t>Step 2: use another </a:t>
            </a:r>
            <a:r>
              <a:rPr lang="en-US" dirty="0">
                <a:latin typeface="Courier New" panose="02070309020205020404" pitchFamily="49" charset="0"/>
                <a:cs typeface="Courier New" panose="02070309020205020404" pitchFamily="49" charset="0"/>
              </a:rPr>
              <a:t>sections</a:t>
            </a:r>
            <a:r>
              <a:rPr lang="en-US" dirty="0"/>
              <a:t> to handle </a:t>
            </a:r>
            <a:r>
              <a:rPr lang="en-US" dirty="0" err="1">
                <a:latin typeface="Courier New" panose="02070309020205020404" pitchFamily="49" charset="0"/>
                <a:cs typeface="Courier New" panose="02070309020205020404" pitchFamily="49" charset="0"/>
              </a:rPr>
              <a:t>kate</a:t>
            </a:r>
            <a:r>
              <a:rPr lang="en-US" dirty="0"/>
              <a:t> and </a:t>
            </a:r>
            <a:r>
              <a:rPr lang="en-US" dirty="0">
                <a:latin typeface="Courier New" panose="02070309020205020404" pitchFamily="49" charset="0"/>
                <a:cs typeface="Courier New" panose="02070309020205020404" pitchFamily="49" charset="0"/>
              </a:rPr>
              <a:t>boss</a:t>
            </a:r>
          </a:p>
          <a:p>
            <a:pPr lvl="1"/>
            <a:r>
              <a:rPr lang="en-US" dirty="0"/>
              <a:t>Step 3: </a:t>
            </a:r>
            <a:r>
              <a:rPr lang="en-US" dirty="0" err="1">
                <a:latin typeface="Courier New" panose="02070309020205020404" pitchFamily="49" charset="0"/>
                <a:cs typeface="Courier New" panose="02070309020205020404" pitchFamily="49" charset="0"/>
              </a:rPr>
              <a:t>bigboss</a:t>
            </a:r>
            <a:r>
              <a:rPr lang="en-US" dirty="0"/>
              <a:t> executed by master threads</a:t>
            </a:r>
          </a:p>
          <a:p>
            <a:pPr lvl="1"/>
            <a:endParaRPr lang="en-US" sz="18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48</a:t>
            </a:fld>
            <a:endParaRPr lang="en-US" altLang="en-US"/>
          </a:p>
        </p:txBody>
      </p:sp>
      <p:pic>
        <p:nvPicPr>
          <p:cNvPr id="25" name="Picture 24"/>
          <p:cNvPicPr>
            <a:picLocks noChangeAspect="1"/>
          </p:cNvPicPr>
          <p:nvPr/>
        </p:nvPicPr>
        <p:blipFill>
          <a:blip r:embed="rId2"/>
          <a:stretch>
            <a:fillRect/>
          </a:stretch>
        </p:blipFill>
        <p:spPr>
          <a:xfrm>
            <a:off x="9431110" y="2002412"/>
            <a:ext cx="2279896" cy="1823917"/>
          </a:xfrm>
          <a:prstGeom prst="rect">
            <a:avLst/>
          </a:prstGeom>
        </p:spPr>
      </p:pic>
    </p:spTree>
    <p:extLst>
      <p:ext uri="{BB962C8B-B14F-4D97-AF65-F5344CB8AC3E}">
        <p14:creationId xmlns:p14="http://schemas.microsoft.com/office/powerpoint/2010/main" val="351076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a:t>Advantage of Parallel Sections</a:t>
            </a:r>
            <a:endParaRPr lang="en-US" i="1" dirty="0"/>
          </a:p>
        </p:txBody>
      </p:sp>
      <p:sp>
        <p:nvSpPr>
          <p:cNvPr id="3" name="Slide Number Placeholder 2"/>
          <p:cNvSpPr>
            <a:spLocks noGrp="1"/>
          </p:cNvSpPr>
          <p:nvPr>
            <p:ph type="sldNum" sz="quarter" idx="12"/>
          </p:nvPr>
        </p:nvSpPr>
        <p:spPr/>
        <p:txBody>
          <a:bodyPr/>
          <a:lstStyle/>
          <a:p>
            <a:fld id="{D3CBA5F2-BA81-4598-939D-5BFFBD4009F6}" type="slidenum">
              <a:rPr lang="en-US" altLang="en-US" smtClean="0"/>
              <a:pPr/>
              <a:t>49</a:t>
            </a:fld>
            <a:endParaRPr lang="en-US" altLang="en-US"/>
          </a:p>
        </p:txBody>
      </p:sp>
      <p:sp>
        <p:nvSpPr>
          <p:cNvPr id="548867" name="Rectangle 3"/>
          <p:cNvSpPr>
            <a:spLocks noGrp="1" noChangeArrowheads="1"/>
          </p:cNvSpPr>
          <p:nvPr>
            <p:ph type="body" sz="half" idx="4294967295"/>
          </p:nvPr>
        </p:nvSpPr>
        <p:spPr>
          <a:xfrm>
            <a:off x="348815" y="1893687"/>
            <a:ext cx="5674737" cy="806651"/>
          </a:xfrm>
        </p:spPr>
        <p:txBody>
          <a:bodyPr/>
          <a:lstStyle/>
          <a:p>
            <a:r>
              <a:rPr lang="en-US" dirty="0"/>
              <a:t>Independent sections of code can execute concurrently </a:t>
            </a:r>
            <a:r>
              <a:rPr lang="en-US" dirty="0">
                <a:sym typeface="Symbol"/>
              </a:rPr>
              <a:t></a:t>
            </a:r>
            <a:r>
              <a:rPr lang="en-US" dirty="0"/>
              <a:t> reduces execution time</a:t>
            </a:r>
          </a:p>
        </p:txBody>
      </p:sp>
      <p:sp>
        <p:nvSpPr>
          <p:cNvPr id="548868" name="Rectangle 4"/>
          <p:cNvSpPr>
            <a:spLocks noChangeArrowheads="1"/>
          </p:cNvSpPr>
          <p:nvPr/>
        </p:nvSpPr>
        <p:spPr bwMode="auto">
          <a:xfrm>
            <a:off x="7681913" y="1862138"/>
            <a:ext cx="228600" cy="9906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69" name="Rectangle 5"/>
          <p:cNvSpPr>
            <a:spLocks noChangeArrowheads="1"/>
          </p:cNvSpPr>
          <p:nvPr/>
        </p:nvSpPr>
        <p:spPr bwMode="auto">
          <a:xfrm>
            <a:off x="7681913" y="2852738"/>
            <a:ext cx="228600" cy="7620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70" name="Rectangle 6"/>
          <p:cNvSpPr>
            <a:spLocks noChangeArrowheads="1"/>
          </p:cNvSpPr>
          <p:nvPr/>
        </p:nvSpPr>
        <p:spPr bwMode="auto">
          <a:xfrm>
            <a:off x="7681913" y="3614738"/>
            <a:ext cx="228600" cy="1295400"/>
          </a:xfrm>
          <a:prstGeom prst="rect">
            <a:avLst/>
          </a:prstGeom>
          <a:solidFill>
            <a:srgbClr val="9966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72" name="Rectangle 8"/>
          <p:cNvSpPr>
            <a:spLocks noChangeArrowheads="1"/>
          </p:cNvSpPr>
          <p:nvPr/>
        </p:nvSpPr>
        <p:spPr bwMode="auto">
          <a:xfrm>
            <a:off x="9282113" y="1862138"/>
            <a:ext cx="228600" cy="9906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73" name="Rectangle 9"/>
          <p:cNvSpPr>
            <a:spLocks noChangeArrowheads="1"/>
          </p:cNvSpPr>
          <p:nvPr/>
        </p:nvSpPr>
        <p:spPr bwMode="auto">
          <a:xfrm>
            <a:off x="9510713" y="1862138"/>
            <a:ext cx="228600" cy="7620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74" name="Rectangle 10"/>
          <p:cNvSpPr>
            <a:spLocks noChangeArrowheads="1"/>
          </p:cNvSpPr>
          <p:nvPr/>
        </p:nvSpPr>
        <p:spPr bwMode="auto">
          <a:xfrm>
            <a:off x="9739313" y="1862138"/>
            <a:ext cx="228600" cy="1295400"/>
          </a:xfrm>
          <a:prstGeom prst="rect">
            <a:avLst/>
          </a:prstGeom>
          <a:solidFill>
            <a:srgbClr val="9966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75" name="Line 11"/>
          <p:cNvSpPr>
            <a:spLocks noChangeShapeType="1"/>
          </p:cNvSpPr>
          <p:nvPr/>
        </p:nvSpPr>
        <p:spPr bwMode="auto">
          <a:xfrm>
            <a:off x="9264651" y="1585914"/>
            <a:ext cx="17463" cy="36290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76" name="Line 12"/>
          <p:cNvSpPr>
            <a:spLocks noChangeShapeType="1"/>
          </p:cNvSpPr>
          <p:nvPr/>
        </p:nvSpPr>
        <p:spPr bwMode="auto">
          <a:xfrm>
            <a:off x="9510713" y="1862138"/>
            <a:ext cx="0" cy="1295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77" name="Line 13"/>
          <p:cNvSpPr>
            <a:spLocks noChangeShapeType="1"/>
          </p:cNvSpPr>
          <p:nvPr/>
        </p:nvSpPr>
        <p:spPr bwMode="auto">
          <a:xfrm>
            <a:off x="9739313" y="1862138"/>
            <a:ext cx="0" cy="1295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78" name="Line 14"/>
          <p:cNvSpPr>
            <a:spLocks noChangeShapeType="1"/>
          </p:cNvSpPr>
          <p:nvPr/>
        </p:nvSpPr>
        <p:spPr bwMode="auto">
          <a:xfrm flipH="1">
            <a:off x="9282113" y="3157538"/>
            <a:ext cx="6858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79" name="Line 15"/>
          <p:cNvSpPr>
            <a:spLocks noChangeShapeType="1"/>
          </p:cNvSpPr>
          <p:nvPr/>
        </p:nvSpPr>
        <p:spPr bwMode="auto">
          <a:xfrm flipH="1">
            <a:off x="9282113" y="1862138"/>
            <a:ext cx="6858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80" name="AutoShape 16"/>
          <p:cNvSpPr>
            <a:spLocks noChangeArrowheads="1"/>
          </p:cNvSpPr>
          <p:nvPr/>
        </p:nvSpPr>
        <p:spPr bwMode="auto">
          <a:xfrm>
            <a:off x="8139113" y="2166938"/>
            <a:ext cx="838200" cy="533400"/>
          </a:xfrm>
          <a:prstGeom prst="rightArrow">
            <a:avLst>
              <a:gd name="adj1" fmla="val 50000"/>
              <a:gd name="adj2" fmla="val 3928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548881" name="Text Box 17"/>
          <p:cNvSpPr txBox="1">
            <a:spLocks noChangeArrowheads="1"/>
          </p:cNvSpPr>
          <p:nvPr/>
        </p:nvSpPr>
        <p:spPr bwMode="auto">
          <a:xfrm>
            <a:off x="7332663" y="5160963"/>
            <a:ext cx="10144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400" b="1" dirty="0">
                <a:latin typeface="Arial" panose="020B0604020202020204" pitchFamily="34" charset="0"/>
              </a:rPr>
              <a:t>Serial</a:t>
            </a:r>
          </a:p>
        </p:txBody>
      </p:sp>
      <p:sp>
        <p:nvSpPr>
          <p:cNvPr id="548882" name="Text Box 18"/>
          <p:cNvSpPr txBox="1">
            <a:spLocks noChangeArrowheads="1"/>
          </p:cNvSpPr>
          <p:nvPr/>
        </p:nvSpPr>
        <p:spPr bwMode="auto">
          <a:xfrm>
            <a:off x="9083676" y="5160963"/>
            <a:ext cx="12684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400" b="1" dirty="0">
                <a:latin typeface="Arial" panose="020B0604020202020204" pitchFamily="34" charset="0"/>
              </a:rPr>
              <a:t>Parallel</a:t>
            </a:r>
          </a:p>
        </p:txBody>
      </p:sp>
      <p:sp>
        <p:nvSpPr>
          <p:cNvPr id="22" name="Line 11"/>
          <p:cNvSpPr>
            <a:spLocks noChangeShapeType="1"/>
          </p:cNvSpPr>
          <p:nvPr/>
        </p:nvSpPr>
        <p:spPr bwMode="auto">
          <a:xfrm>
            <a:off x="7677151" y="1547814"/>
            <a:ext cx="17463" cy="36290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endParaRPr>
          </a:p>
        </p:txBody>
      </p:sp>
      <p:sp>
        <p:nvSpPr>
          <p:cNvPr id="21" name="Rectangle 20"/>
          <p:cNvSpPr/>
          <p:nvPr/>
        </p:nvSpPr>
        <p:spPr>
          <a:xfrm>
            <a:off x="985573" y="3239031"/>
            <a:ext cx="3973513" cy="2585323"/>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parallel sections </a:t>
            </a:r>
          </a:p>
          <a:p>
            <a:r>
              <a:rPr lang="en-US" dirty="0">
                <a:solidFill>
                  <a:prstClr val="black"/>
                </a:solidFill>
                <a:latin typeface="Consolas" pitchFamily="49" charset="0"/>
                <a:cs typeface="Consolas" pitchFamily="49" charset="0"/>
              </a:rPr>
              <a:t>{   </a:t>
            </a:r>
          </a:p>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section</a:t>
            </a:r>
          </a:p>
          <a:p>
            <a:r>
              <a:rPr lang="en-US" dirty="0">
                <a:solidFill>
                  <a:prstClr val="black"/>
                </a:solidFill>
                <a:latin typeface="Consolas" pitchFamily="49" charset="0"/>
                <a:cs typeface="Consolas" pitchFamily="49" charset="0"/>
              </a:rPr>
              <a:t>        </a:t>
            </a:r>
            <a:r>
              <a:rPr lang="en-US" dirty="0">
                <a:latin typeface="Consolas" pitchFamily="49" charset="0"/>
                <a:cs typeface="Consolas" pitchFamily="49" charset="0"/>
              </a:rPr>
              <a:t>phase1</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section</a:t>
            </a:r>
          </a:p>
          <a:p>
            <a:r>
              <a:rPr lang="en-US" dirty="0">
                <a:solidFill>
                  <a:prstClr val="black"/>
                </a:solidFill>
                <a:latin typeface="Consolas" pitchFamily="49" charset="0"/>
                <a:cs typeface="Consolas" pitchFamily="49" charset="0"/>
              </a:rPr>
              <a:t>        </a:t>
            </a:r>
            <a:r>
              <a:rPr lang="en-US" dirty="0">
                <a:latin typeface="Consolas" pitchFamily="49" charset="0"/>
                <a:cs typeface="Consolas" pitchFamily="49" charset="0"/>
              </a:rPr>
              <a:t>phase2</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#pragma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omp</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section</a:t>
            </a:r>
          </a:p>
          <a:p>
            <a:r>
              <a:rPr lang="en-US" dirty="0">
                <a:solidFill>
                  <a:prstClr val="black"/>
                </a:solidFill>
                <a:latin typeface="Consolas" pitchFamily="49" charset="0"/>
                <a:cs typeface="Consolas" pitchFamily="49" charset="0"/>
              </a:rPr>
              <a:t>        </a:t>
            </a:r>
            <a:r>
              <a:rPr lang="en-US" dirty="0">
                <a:latin typeface="Consolas" pitchFamily="49" charset="0"/>
                <a:cs typeface="Consolas" pitchFamily="49" charset="0"/>
              </a:rPr>
              <a:t>phase3</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grpSp>
        <p:nvGrpSpPr>
          <p:cNvPr id="5" name="Group 4"/>
          <p:cNvGrpSpPr/>
          <p:nvPr/>
        </p:nvGrpSpPr>
        <p:grpSpPr>
          <a:xfrm>
            <a:off x="6796807" y="2090738"/>
            <a:ext cx="584775" cy="2133600"/>
            <a:chOff x="4753117" y="1752600"/>
            <a:chExt cx="584775" cy="2133600"/>
          </a:xfrm>
        </p:grpSpPr>
        <p:cxnSp>
          <p:nvCxnSpPr>
            <p:cNvPr id="4" name="Straight Arrow Connector 3"/>
            <p:cNvCxnSpPr/>
            <p:nvPr/>
          </p:nvCxnSpPr>
          <p:spPr>
            <a:xfrm>
              <a:off x="5334000" y="1752600"/>
              <a:ext cx="0" cy="2133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Text Box 17"/>
            <p:cNvSpPr txBox="1">
              <a:spLocks noChangeArrowheads="1"/>
            </p:cNvSpPr>
            <p:nvPr/>
          </p:nvSpPr>
          <p:spPr bwMode="auto">
            <a:xfrm rot="16200000">
              <a:off x="4190142" y="2507864"/>
              <a:ext cx="171072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1600" dirty="0">
                  <a:solidFill>
                    <a:srgbClr val="0070C0"/>
                  </a:solidFill>
                  <a:latin typeface="Arial" panose="020B0604020202020204" pitchFamily="34" charset="0"/>
                </a:rPr>
                <a:t>Time</a:t>
              </a:r>
            </a:p>
            <a:p>
              <a:pPr eaLnBrk="0" hangingPunct="0"/>
              <a:r>
                <a:rPr lang="en-US" sz="1600" dirty="0">
                  <a:solidFill>
                    <a:srgbClr val="0070C0"/>
                  </a:solidFill>
                  <a:latin typeface="Arial" panose="020B0604020202020204" pitchFamily="34" charset="0"/>
                </a:rPr>
                <a:t>(Execution Flow)</a:t>
              </a:r>
            </a:p>
          </p:txBody>
        </p:sp>
      </p:grpSp>
      <p:sp>
        <p:nvSpPr>
          <p:cNvPr id="2" name="Rectangle 1"/>
          <p:cNvSpPr/>
          <p:nvPr/>
        </p:nvSpPr>
        <p:spPr>
          <a:xfrm>
            <a:off x="7314143" y="5778493"/>
            <a:ext cx="3819700" cy="923330"/>
          </a:xfrm>
          <a:prstGeom prst="rect">
            <a:avLst/>
          </a:prstGeom>
          <a:ln>
            <a:solidFill>
              <a:srgbClr val="FF0000"/>
            </a:solidFill>
          </a:ln>
        </p:spPr>
        <p:txBody>
          <a:bodyPr wrap="none">
            <a:spAutoFit/>
          </a:bodyPr>
          <a:lstStyle/>
          <a:p>
            <a:r>
              <a:rPr lang="en-US" dirty="0"/>
              <a:t>The pink and green tasks are executed </a:t>
            </a:r>
          </a:p>
          <a:p>
            <a:r>
              <a:rPr lang="en-US" dirty="0"/>
              <a:t>at no additional time-penalty in the </a:t>
            </a:r>
          </a:p>
          <a:p>
            <a:r>
              <a:rPr lang="en-US" dirty="0"/>
              <a:t>shadow of the blue task</a:t>
            </a:r>
          </a:p>
        </p:txBody>
      </p:sp>
      <p:sp>
        <p:nvSpPr>
          <p:cNvPr id="26" name="Rectangle 25"/>
          <p:cNvSpPr/>
          <p:nvPr/>
        </p:nvSpPr>
        <p:spPr>
          <a:xfrm>
            <a:off x="0" y="6581001"/>
            <a:ext cx="1042640" cy="276999"/>
          </a:xfrm>
          <a:prstGeom prst="rect">
            <a:avLst/>
          </a:prstGeom>
        </p:spPr>
        <p:txBody>
          <a:bodyPr wrap="square">
            <a:spAutoFit/>
          </a:bodyPr>
          <a:lstStyle/>
          <a:p>
            <a:r>
              <a:rPr lang="en-US" sz="1200" dirty="0"/>
              <a:t>[IOMPP]→</a:t>
            </a:r>
          </a:p>
        </p:txBody>
      </p:sp>
    </p:spTree>
    <p:custDataLst>
      <p:tags r:id="rId1"/>
    </p:custDataLst>
    <p:extLst>
      <p:ext uri="{BB962C8B-B14F-4D97-AF65-F5344CB8AC3E}">
        <p14:creationId xmlns:p14="http://schemas.microsoft.com/office/powerpoint/2010/main" val="395568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solidFill>
            <a:schemeClr val="accent1">
              <a:lumMod val="50000"/>
            </a:schemeClr>
          </a:solidFill>
        </p:spPr>
        <p:txBody>
          <a:bodyPr vert="horz" lIns="91440" tIns="45720" rIns="91440" bIns="45720" rtlCol="0" anchor="ctr">
            <a:normAutofit/>
          </a:bodyPr>
          <a:lstStyle/>
          <a:p>
            <a:r>
              <a:rPr lang="en-US" dirty="0"/>
              <a:t>OpenMP Beyond Directives: User-Level Runtime Routines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a:t>
            </a:fld>
            <a:endParaRPr lang="en-US" altLang="en-US"/>
          </a:p>
        </p:txBody>
      </p:sp>
      <p:sp>
        <p:nvSpPr>
          <p:cNvPr id="658435" name="Rectangle 3"/>
          <p:cNvSpPr>
            <a:spLocks noGrp="1" noChangeArrowheads="1"/>
          </p:cNvSpPr>
          <p:nvPr>
            <p:ph type="body" idx="4294967295"/>
          </p:nvPr>
        </p:nvSpPr>
        <p:spPr>
          <a:xfrm>
            <a:off x="389150" y="1223682"/>
            <a:ext cx="8458200" cy="5263945"/>
          </a:xfrm>
          <a:noFill/>
          <a:ln/>
        </p:spPr>
        <p:txBody>
          <a:bodyPr vert="horz" lIns="92075" tIns="46038" rIns="92075" bIns="46038" rtlCol="0">
            <a:normAutofit/>
          </a:bodyPr>
          <a:lstStyle/>
          <a:p>
            <a:pPr>
              <a:lnSpc>
                <a:spcPct val="94000"/>
              </a:lnSpc>
            </a:pPr>
            <a:r>
              <a:rPr lang="en-US" dirty="0"/>
              <a:t>Examples of function calls supported by </a:t>
            </a:r>
            <a:r>
              <a:rPr lang="en-US" dirty="0" err="1"/>
              <a:t>OpenMP</a:t>
            </a:r>
            <a:r>
              <a:rPr lang="en-US" dirty="0"/>
              <a:t> API:</a:t>
            </a:r>
          </a:p>
          <a:p>
            <a:pPr lvl="2">
              <a:lnSpc>
                <a:spcPct val="94000"/>
              </a:lnSpc>
            </a:pPr>
            <a:r>
              <a:rPr lang="en-US" dirty="0"/>
              <a:t>Modify/check the number of threads</a:t>
            </a:r>
          </a:p>
          <a:p>
            <a:pPr lvl="4">
              <a:lnSpc>
                <a:spcPct val="94000"/>
              </a:lnSpc>
              <a:buFont typeface="Wingdings" pitchFamily="2" charset="2"/>
              <a:buNone/>
            </a:pPr>
            <a:r>
              <a:rPr lang="en-US" b="1" dirty="0" err="1">
                <a:solidFill>
                  <a:srgbClr val="0070C0"/>
                </a:solidFill>
                <a:latin typeface="Courier New" pitchFamily="49" charset="0"/>
              </a:rPr>
              <a:t>omp</a:t>
            </a:r>
            <a:r>
              <a:rPr lang="en-US" b="1" dirty="0">
                <a:solidFill>
                  <a:srgbClr val="0070C0"/>
                </a:solidFill>
                <a:latin typeface="Courier New" pitchFamily="49" charset="0"/>
              </a:rPr>
              <a:t>_[</a:t>
            </a:r>
            <a:r>
              <a:rPr lang="en-US" b="1" dirty="0" err="1">
                <a:solidFill>
                  <a:srgbClr val="0070C0"/>
                </a:solidFill>
                <a:latin typeface="Courier New" pitchFamily="49" charset="0"/>
              </a:rPr>
              <a:t>set|get</a:t>
            </a:r>
            <a:r>
              <a:rPr lang="en-US" b="1" dirty="0">
                <a:solidFill>
                  <a:srgbClr val="0070C0"/>
                </a:solidFill>
                <a:latin typeface="Courier New" pitchFamily="49" charset="0"/>
              </a:rPr>
              <a:t>]_</a:t>
            </a:r>
            <a:r>
              <a:rPr lang="en-US" b="1" dirty="0" err="1">
                <a:solidFill>
                  <a:srgbClr val="0070C0"/>
                </a:solidFill>
                <a:latin typeface="Courier New" pitchFamily="49" charset="0"/>
              </a:rPr>
              <a:t>num_threads</a:t>
            </a:r>
            <a:r>
              <a:rPr lang="en-US" b="1" dirty="0">
                <a:solidFill>
                  <a:srgbClr val="0070C0"/>
                </a:solidFill>
                <a:latin typeface="Courier New" pitchFamily="49" charset="0"/>
              </a:rPr>
              <a:t>()</a:t>
            </a:r>
          </a:p>
          <a:p>
            <a:pPr lvl="4">
              <a:lnSpc>
                <a:spcPct val="94000"/>
              </a:lnSpc>
              <a:buFont typeface="Wingdings" pitchFamily="2" charset="2"/>
              <a:buNone/>
            </a:pPr>
            <a:r>
              <a:rPr lang="en-US" b="1" dirty="0" err="1">
                <a:solidFill>
                  <a:srgbClr val="0070C0"/>
                </a:solidFill>
                <a:latin typeface="Courier New" pitchFamily="49" charset="0"/>
              </a:rPr>
              <a:t>omp_get_thread_num</a:t>
            </a:r>
            <a:r>
              <a:rPr lang="en-US" b="1" dirty="0">
                <a:solidFill>
                  <a:srgbClr val="0070C0"/>
                </a:solidFill>
                <a:latin typeface="Courier New" pitchFamily="49" charset="0"/>
              </a:rPr>
              <a:t>()</a:t>
            </a:r>
          </a:p>
          <a:p>
            <a:pPr lvl="4">
              <a:lnSpc>
                <a:spcPct val="94000"/>
              </a:lnSpc>
              <a:buFont typeface="Wingdings" pitchFamily="2" charset="2"/>
              <a:buNone/>
            </a:pPr>
            <a:r>
              <a:rPr lang="en-US" b="1" dirty="0" err="1">
                <a:solidFill>
                  <a:srgbClr val="0070C0"/>
                </a:solidFill>
                <a:latin typeface="Courier New" pitchFamily="49" charset="0"/>
              </a:rPr>
              <a:t>omp_get_max_threads</a:t>
            </a:r>
            <a:r>
              <a:rPr lang="en-US" b="1" dirty="0">
                <a:solidFill>
                  <a:srgbClr val="0070C0"/>
                </a:solidFill>
                <a:latin typeface="Courier New" pitchFamily="49" charset="0"/>
              </a:rPr>
              <a:t>()</a:t>
            </a:r>
          </a:p>
          <a:p>
            <a:pPr lvl="2">
              <a:lnSpc>
                <a:spcPct val="94000"/>
              </a:lnSpc>
            </a:pPr>
            <a:endParaRPr lang="en-US" dirty="0"/>
          </a:p>
          <a:p>
            <a:pPr lvl="2">
              <a:lnSpc>
                <a:spcPct val="94000"/>
              </a:lnSpc>
            </a:pPr>
            <a:r>
              <a:rPr lang="en-US" dirty="0"/>
              <a:t>Are we in a parallel region?</a:t>
            </a:r>
          </a:p>
          <a:p>
            <a:pPr lvl="4">
              <a:lnSpc>
                <a:spcPct val="94000"/>
              </a:lnSpc>
              <a:buFont typeface="Wingdings" pitchFamily="2" charset="2"/>
              <a:buNone/>
            </a:pPr>
            <a:r>
              <a:rPr lang="en-US" b="1" dirty="0" err="1">
                <a:solidFill>
                  <a:srgbClr val="0070C0"/>
                </a:solidFill>
                <a:latin typeface="Courier New" pitchFamily="49" charset="0"/>
              </a:rPr>
              <a:t>omp_in_parallel</a:t>
            </a:r>
            <a:r>
              <a:rPr lang="en-US" b="1" dirty="0">
                <a:solidFill>
                  <a:srgbClr val="0070C0"/>
                </a:solidFill>
                <a:latin typeface="Courier New" pitchFamily="49" charset="0"/>
              </a:rPr>
              <a:t>()</a:t>
            </a:r>
          </a:p>
          <a:p>
            <a:pPr lvl="2">
              <a:lnSpc>
                <a:spcPct val="94000"/>
              </a:lnSpc>
            </a:pPr>
            <a:endParaRPr lang="en-US" dirty="0"/>
          </a:p>
          <a:p>
            <a:pPr lvl="2">
              <a:lnSpc>
                <a:spcPct val="94000"/>
              </a:lnSpc>
            </a:pPr>
            <a:r>
              <a:rPr lang="en-US" dirty="0"/>
              <a:t>How many processors in the system?</a:t>
            </a:r>
          </a:p>
          <a:p>
            <a:pPr lvl="4">
              <a:lnSpc>
                <a:spcPct val="94000"/>
              </a:lnSpc>
              <a:buFont typeface="Wingdings" pitchFamily="2" charset="2"/>
              <a:buNone/>
            </a:pPr>
            <a:r>
              <a:rPr lang="en-US" b="1" dirty="0" err="1">
                <a:solidFill>
                  <a:srgbClr val="0070C0"/>
                </a:solidFill>
                <a:latin typeface="Courier New" pitchFamily="49" charset="0"/>
              </a:rPr>
              <a:t>omp_get_num_procs</a:t>
            </a:r>
            <a:r>
              <a:rPr lang="en-US" b="1" dirty="0">
                <a:solidFill>
                  <a:srgbClr val="0070C0"/>
                </a:solidFill>
                <a:latin typeface="Courier New" pitchFamily="49" charset="0"/>
              </a:rPr>
              <a:t>()</a:t>
            </a:r>
          </a:p>
          <a:p>
            <a:pPr lvl="2">
              <a:lnSpc>
                <a:spcPct val="94000"/>
              </a:lnSpc>
            </a:pPr>
            <a:endParaRPr lang="en-US" dirty="0"/>
          </a:p>
          <a:p>
            <a:pPr lvl="2">
              <a:lnSpc>
                <a:spcPct val="94000"/>
              </a:lnSpc>
            </a:pPr>
            <a:r>
              <a:rPr lang="en-US" dirty="0"/>
              <a:t>Explicit locks</a:t>
            </a:r>
          </a:p>
          <a:p>
            <a:pPr lvl="4">
              <a:lnSpc>
                <a:spcPct val="94000"/>
              </a:lnSpc>
              <a:buFont typeface="Wingdings" pitchFamily="2" charset="2"/>
              <a:buNone/>
            </a:pPr>
            <a:r>
              <a:rPr lang="en-US" b="1" dirty="0" err="1">
                <a:solidFill>
                  <a:srgbClr val="0070C0"/>
                </a:solidFill>
                <a:latin typeface="Courier New" pitchFamily="49" charset="0"/>
              </a:rPr>
              <a:t>omp</a:t>
            </a:r>
            <a:r>
              <a:rPr lang="en-US" b="1" dirty="0">
                <a:solidFill>
                  <a:srgbClr val="0070C0"/>
                </a:solidFill>
                <a:latin typeface="Courier New" pitchFamily="49" charset="0"/>
              </a:rPr>
              <a:t>_[</a:t>
            </a:r>
            <a:r>
              <a:rPr lang="en-US" b="1" dirty="0" err="1">
                <a:solidFill>
                  <a:srgbClr val="0070C0"/>
                </a:solidFill>
                <a:latin typeface="Courier New" pitchFamily="49" charset="0"/>
              </a:rPr>
              <a:t>set|unset</a:t>
            </a:r>
            <a:r>
              <a:rPr lang="en-US" b="1" dirty="0">
                <a:solidFill>
                  <a:srgbClr val="0070C0"/>
                </a:solidFill>
                <a:latin typeface="Courier New" pitchFamily="49" charset="0"/>
              </a:rPr>
              <a:t>]_lock()</a:t>
            </a:r>
          </a:p>
          <a:p>
            <a:pPr lvl="2">
              <a:lnSpc>
                <a:spcPct val="94000"/>
              </a:lnSpc>
            </a:pPr>
            <a:endParaRPr lang="en-US" dirty="0"/>
          </a:p>
          <a:p>
            <a:pPr lvl="2">
              <a:lnSpc>
                <a:spcPct val="94000"/>
              </a:lnSpc>
            </a:pPr>
            <a:r>
              <a:rPr lang="en-US" dirty="0"/>
              <a:t>Many more...</a:t>
            </a:r>
            <a:endParaRPr lang="en-US" b="1" dirty="0">
              <a:latin typeface="Courier New" pitchFamily="49" charset="0"/>
            </a:endParaRPr>
          </a:p>
        </p:txBody>
      </p:sp>
      <p:sp>
        <p:nvSpPr>
          <p:cNvPr id="6" name="Rectangle 5"/>
          <p:cNvSpPr/>
          <p:nvPr/>
        </p:nvSpPr>
        <p:spPr>
          <a:xfrm>
            <a:off x="179005" y="6626127"/>
            <a:ext cx="737840" cy="215444"/>
          </a:xfrm>
          <a:prstGeom prst="rect">
            <a:avLst/>
          </a:prstGeom>
        </p:spPr>
        <p:txBody>
          <a:bodyPr wrap="square">
            <a:spAutoFit/>
          </a:bodyPr>
          <a:lstStyle/>
          <a:p>
            <a:r>
              <a:rPr lang="en-US" sz="800" dirty="0">
                <a:latin typeface="+mj-lt"/>
              </a:rPr>
              <a:t>[IOMPP]</a:t>
            </a:r>
            <a:r>
              <a:rPr lang="en-US" sz="800" dirty="0"/>
              <a:t>→</a:t>
            </a:r>
          </a:p>
        </p:txBody>
      </p:sp>
    </p:spTree>
    <p:custDataLst>
      <p:tags r:id="rId1"/>
    </p:custDataLst>
    <p:extLst>
      <p:ext uri="{BB962C8B-B14F-4D97-AF65-F5344CB8AC3E}">
        <p14:creationId xmlns:p14="http://schemas.microsoft.com/office/powerpoint/2010/main" val="36154250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a:solidFill>
                  <a:srgbClr val="FFC000"/>
                </a:solidFill>
                <a:latin typeface="Consolas" pitchFamily="49" charset="0"/>
                <a:cs typeface="Consolas" pitchFamily="49" charset="0"/>
              </a:rPr>
              <a:t>sections</a:t>
            </a:r>
            <a:r>
              <a:rPr lang="en-US" dirty="0"/>
              <a:t>: using 2 threads</a:t>
            </a:r>
            <a:endParaRPr lang="en-US" dirty="0">
              <a:solidFill>
                <a:srgbClr val="FFC000"/>
              </a:solidFill>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50</a:t>
            </a:fld>
            <a:endParaRPr lang="en-US" altLang="en-US"/>
          </a:p>
        </p:txBody>
      </p:sp>
      <p:sp>
        <p:nvSpPr>
          <p:cNvPr id="3" name="Rectangle 2"/>
          <p:cNvSpPr/>
          <p:nvPr/>
        </p:nvSpPr>
        <p:spPr>
          <a:xfrm>
            <a:off x="322942" y="907839"/>
            <a:ext cx="6932387" cy="5816977"/>
          </a:xfrm>
          <a:prstGeom prst="rect">
            <a:avLst/>
          </a:prstGeom>
          <a:solidFill>
            <a:schemeClr val="bg1">
              <a:lumMod val="95000"/>
            </a:schemeClr>
          </a:solid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stdio.h</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omp.h</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spin_in_place</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duration</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start_time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omp_get_wtime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while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omp_get_wtime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start_time</a:t>
            </a:r>
            <a:r>
              <a:rPr lang="en-US" sz="1200" dirty="0">
                <a:solidFill>
                  <a:srgbClr val="000000"/>
                </a:solidFill>
                <a:latin typeface="Consolas" panose="020B0609020204030204" pitchFamily="49" charset="0"/>
              </a:rPr>
              <a:t> &lt; </a:t>
            </a:r>
            <a:r>
              <a:rPr lang="en-US" sz="1200" dirty="0">
                <a:solidFill>
                  <a:srgbClr val="808080"/>
                </a:solidFill>
                <a:latin typeface="Consolas" panose="020B0609020204030204" pitchFamily="49" charset="0"/>
              </a:rPr>
              <a:t>duration</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nUsing</a:t>
            </a:r>
            <a:r>
              <a:rPr lang="en-US" sz="1200" dirty="0">
                <a:solidFill>
                  <a:srgbClr val="A31515"/>
                </a:solidFill>
                <a:latin typeface="Consolas" panose="020B0609020204030204" pitchFamily="49" charset="0"/>
              </a:rPr>
              <a:t> 2 threads on 3 sections\n"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start_time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omp_get_wtime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parallel</a:t>
            </a:r>
            <a:r>
              <a:rPr lang="en-US" sz="1200" dirty="0">
                <a:solidFill>
                  <a:srgbClr val="000000"/>
                </a:solidFill>
                <a:latin typeface="Consolas" panose="020B0609020204030204" pitchFamily="49" charset="0"/>
              </a:rPr>
              <a:t> sections </a:t>
            </a:r>
            <a:r>
              <a:rPr lang="en-US" sz="1200" dirty="0" err="1">
                <a:solidFill>
                  <a:srgbClr val="000000"/>
                </a:solidFill>
                <a:latin typeface="Consolas" panose="020B0609020204030204" pitchFamily="49" charset="0"/>
              </a:rPr>
              <a:t>num_threads</a:t>
            </a:r>
            <a:r>
              <a:rPr lang="en-US" sz="1200" dirty="0">
                <a:solidFill>
                  <a:srgbClr val="000000"/>
                </a:solidFill>
                <a:latin typeface="Consolas" panose="020B0609020204030204" pitchFamily="49" charset="0"/>
              </a:rPr>
              <a:t>(2)</a:t>
            </a:r>
          </a:p>
          <a:p>
            <a:r>
              <a:rPr lang="en-US" sz="1200" dirty="0">
                <a:solidFill>
                  <a:srgbClr val="000000"/>
                </a:solidFill>
                <a:latin typeface="Consolas" panose="020B0609020204030204" pitchFamily="49" charset="0"/>
              </a:rPr>
              <a:t>    {</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section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"Start work 1\n"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spin_in_place</a:t>
            </a:r>
            <a:r>
              <a:rPr lang="en-US" sz="1200" dirty="0">
                <a:solidFill>
                  <a:srgbClr val="000000"/>
                </a:solidFill>
                <a:latin typeface="Consolas" panose="020B0609020204030204" pitchFamily="49" charset="0"/>
              </a:rPr>
              <a:t>(2);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"End work 1\n"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section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"Start work 2\n"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spin_in_place</a:t>
            </a:r>
            <a:r>
              <a:rPr lang="en-US" sz="1200" dirty="0">
                <a:solidFill>
                  <a:srgbClr val="000000"/>
                </a:solidFill>
                <a:latin typeface="Consolas" panose="020B0609020204030204" pitchFamily="49" charset="0"/>
              </a:rPr>
              <a:t>(2);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"End work 2\n"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section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"Start work 3\n"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spin_in_place</a:t>
            </a:r>
            <a:r>
              <a:rPr lang="en-US" sz="1200" dirty="0">
                <a:solidFill>
                  <a:srgbClr val="000000"/>
                </a:solidFill>
                <a:latin typeface="Consolas" panose="020B0609020204030204" pitchFamily="49" charset="0"/>
              </a:rPr>
              <a:t>(2);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"End work 3\n"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"Wall clock time: %.2g\n"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omp_get_wtime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start_time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pic>
        <p:nvPicPr>
          <p:cNvPr id="5" name="Picture 4"/>
          <p:cNvPicPr>
            <a:picLocks noChangeAspect="1"/>
          </p:cNvPicPr>
          <p:nvPr/>
        </p:nvPicPr>
        <p:blipFill rotWithShape="1">
          <a:blip r:embed="rId3"/>
          <a:srcRect r="31772" b="46296"/>
          <a:stretch/>
        </p:blipFill>
        <p:spPr>
          <a:xfrm>
            <a:off x="7407728" y="2483150"/>
            <a:ext cx="4484115" cy="2666354"/>
          </a:xfrm>
          <a:prstGeom prst="rect">
            <a:avLst/>
          </a:prstGeom>
        </p:spPr>
      </p:pic>
      <p:sp>
        <p:nvSpPr>
          <p:cNvPr id="6" name="Rectangle 5"/>
          <p:cNvSpPr/>
          <p:nvPr/>
        </p:nvSpPr>
        <p:spPr>
          <a:xfrm>
            <a:off x="8692598" y="5350720"/>
            <a:ext cx="3319435" cy="276999"/>
          </a:xfrm>
          <a:prstGeom prst="rect">
            <a:avLst/>
          </a:prstGeom>
        </p:spPr>
        <p:txBody>
          <a:bodyPr wrap="none">
            <a:spAutoFit/>
          </a:bodyPr>
          <a:lstStyle/>
          <a:p>
            <a:r>
              <a:rPr lang="en-US" sz="1200" dirty="0"/>
              <a:t>Note: The host machine (gauss) has tons of cores. </a:t>
            </a:r>
          </a:p>
        </p:txBody>
      </p:sp>
    </p:spTree>
    <p:extLst>
      <p:ext uri="{BB962C8B-B14F-4D97-AF65-F5344CB8AC3E}">
        <p14:creationId xmlns:p14="http://schemas.microsoft.com/office/powerpoint/2010/main" val="267142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a:solidFill>
                  <a:srgbClr val="FFC000"/>
                </a:solidFill>
                <a:latin typeface="Consolas" pitchFamily="49" charset="0"/>
                <a:cs typeface="Consolas" pitchFamily="49" charset="0"/>
              </a:rPr>
              <a:t>sections</a:t>
            </a:r>
            <a:r>
              <a:rPr lang="en-US" dirty="0"/>
              <a:t>: using 4 threads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51</a:t>
            </a:fld>
            <a:endParaRPr lang="en-US" altLang="en-US"/>
          </a:p>
        </p:txBody>
      </p:sp>
      <p:sp>
        <p:nvSpPr>
          <p:cNvPr id="3" name="Rectangle 2"/>
          <p:cNvSpPr/>
          <p:nvPr/>
        </p:nvSpPr>
        <p:spPr>
          <a:xfrm>
            <a:off x="97969" y="922867"/>
            <a:ext cx="7075717" cy="5782734"/>
          </a:xfrm>
          <a:prstGeom prst="rect">
            <a:avLst/>
          </a:prstGeom>
          <a:solidFill>
            <a:schemeClr val="bg1">
              <a:lumMod val="95000"/>
            </a:schemeClr>
          </a:solidFill>
        </p:spPr>
        <p:txBody>
          <a:bodyPr wrap="square">
            <a:no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stdio.h</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omp.h</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spin_in_place</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duration</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start_time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omp_get_wtime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while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omp_get_wtime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start_time</a:t>
            </a:r>
            <a:r>
              <a:rPr lang="en-US" sz="1200" dirty="0">
                <a:solidFill>
                  <a:srgbClr val="000000"/>
                </a:solidFill>
                <a:latin typeface="Consolas" panose="020B0609020204030204" pitchFamily="49" charset="0"/>
              </a:rPr>
              <a:t> &lt; </a:t>
            </a:r>
            <a:r>
              <a:rPr lang="en-US" sz="1200" dirty="0">
                <a:solidFill>
                  <a:srgbClr val="808080"/>
                </a:solidFill>
                <a:latin typeface="Consolas" panose="020B0609020204030204" pitchFamily="49" charset="0"/>
              </a:rPr>
              <a:t>duration</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nUsing</a:t>
            </a:r>
            <a:r>
              <a:rPr lang="en-US" sz="1200" dirty="0">
                <a:solidFill>
                  <a:srgbClr val="A31515"/>
                </a:solidFill>
                <a:latin typeface="Consolas" panose="020B0609020204030204" pitchFamily="49" charset="0"/>
              </a:rPr>
              <a:t> 4 threads on 3 sections\n"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start_time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omp_get_wtime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parallel</a:t>
            </a:r>
            <a:r>
              <a:rPr lang="en-US" sz="1200" dirty="0">
                <a:solidFill>
                  <a:srgbClr val="000000"/>
                </a:solidFill>
                <a:latin typeface="Consolas" panose="020B0609020204030204" pitchFamily="49" charset="0"/>
              </a:rPr>
              <a:t> sections </a:t>
            </a:r>
            <a:r>
              <a:rPr lang="en-US" sz="1200" dirty="0" err="1">
                <a:solidFill>
                  <a:srgbClr val="000000"/>
                </a:solidFill>
                <a:latin typeface="Consolas" panose="020B0609020204030204" pitchFamily="49" charset="0"/>
              </a:rPr>
              <a:t>num_threads</a:t>
            </a:r>
            <a:r>
              <a:rPr lang="en-US" sz="1200" dirty="0">
                <a:solidFill>
                  <a:srgbClr val="000000"/>
                </a:solidFill>
                <a:latin typeface="Consolas" panose="020B0609020204030204" pitchFamily="49" charset="0"/>
              </a:rPr>
              <a:t>(4)</a:t>
            </a:r>
          </a:p>
          <a:p>
            <a:r>
              <a:rPr lang="en-US" sz="1200" dirty="0">
                <a:solidFill>
                  <a:srgbClr val="000000"/>
                </a:solidFill>
                <a:latin typeface="Consolas" panose="020B0609020204030204" pitchFamily="49" charset="0"/>
              </a:rPr>
              <a:t>    {</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section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"Start work 1\n"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spin_in_place</a:t>
            </a:r>
            <a:r>
              <a:rPr lang="en-US" sz="1200" dirty="0">
                <a:solidFill>
                  <a:srgbClr val="000000"/>
                </a:solidFill>
                <a:latin typeface="Consolas" panose="020B0609020204030204" pitchFamily="49" charset="0"/>
              </a:rPr>
              <a:t>(2);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"End work 1\n"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section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"Start work 2\n"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spin_in_place</a:t>
            </a:r>
            <a:r>
              <a:rPr lang="en-US" sz="1200" dirty="0">
                <a:solidFill>
                  <a:srgbClr val="000000"/>
                </a:solidFill>
                <a:latin typeface="Consolas" panose="020B0609020204030204" pitchFamily="49" charset="0"/>
              </a:rPr>
              <a:t>(6);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"End work 2\n"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section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"Start work 3\n"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spin_in_place</a:t>
            </a:r>
            <a:r>
              <a:rPr lang="en-US" sz="1200" dirty="0">
                <a:solidFill>
                  <a:srgbClr val="000000"/>
                </a:solidFill>
                <a:latin typeface="Consolas" panose="020B0609020204030204" pitchFamily="49" charset="0"/>
              </a:rPr>
              <a:t>(2);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"End work 3\n"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"Wall clock time: %.2g\n"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omp_get_wtime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start_time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grpSp>
        <p:nvGrpSpPr>
          <p:cNvPr id="10" name="Group 9"/>
          <p:cNvGrpSpPr/>
          <p:nvPr/>
        </p:nvGrpSpPr>
        <p:grpSpPr>
          <a:xfrm>
            <a:off x="3874103" y="2415468"/>
            <a:ext cx="3200400" cy="838200"/>
            <a:chOff x="4495800" y="2133600"/>
            <a:chExt cx="3200400" cy="838200"/>
          </a:xfrm>
        </p:grpSpPr>
        <p:sp>
          <p:nvSpPr>
            <p:cNvPr id="5" name="Oval 4"/>
            <p:cNvSpPr/>
            <p:nvPr/>
          </p:nvSpPr>
          <p:spPr>
            <a:xfrm>
              <a:off x="7391400" y="2133600"/>
              <a:ext cx="304800" cy="3048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a:t>
              </a:r>
            </a:p>
          </p:txBody>
        </p:sp>
        <p:cxnSp>
          <p:nvCxnSpPr>
            <p:cNvPr id="9" name="Straight Arrow Connector 8"/>
            <p:cNvCxnSpPr>
              <a:stCxn id="5" idx="2"/>
            </p:cNvCxnSpPr>
            <p:nvPr/>
          </p:nvCxnSpPr>
          <p:spPr>
            <a:xfrm flipH="1">
              <a:off x="4495800" y="2286000"/>
              <a:ext cx="2895600" cy="685800"/>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645953" y="4809067"/>
            <a:ext cx="2971800" cy="609600"/>
            <a:chOff x="4724400" y="1828800"/>
            <a:chExt cx="2971800" cy="609600"/>
          </a:xfrm>
        </p:grpSpPr>
        <p:sp>
          <p:nvSpPr>
            <p:cNvPr id="12" name="Oval 11"/>
            <p:cNvSpPr/>
            <p:nvPr/>
          </p:nvSpPr>
          <p:spPr>
            <a:xfrm>
              <a:off x="7391400" y="2133600"/>
              <a:ext cx="304800" cy="3048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a:t>
              </a:r>
            </a:p>
          </p:txBody>
        </p:sp>
        <p:cxnSp>
          <p:nvCxnSpPr>
            <p:cNvPr id="13" name="Straight Arrow Connector 12"/>
            <p:cNvCxnSpPr>
              <a:stCxn id="12" idx="2"/>
            </p:cNvCxnSpPr>
            <p:nvPr/>
          </p:nvCxnSpPr>
          <p:spPr>
            <a:xfrm flipH="1" flipV="1">
              <a:off x="4724400" y="1828800"/>
              <a:ext cx="2667000" cy="457200"/>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14" name="Picture 13"/>
          <p:cNvPicPr>
            <a:picLocks noChangeAspect="1"/>
          </p:cNvPicPr>
          <p:nvPr/>
        </p:nvPicPr>
        <p:blipFill rotWithShape="1">
          <a:blip r:embed="rId3"/>
          <a:srcRect r="31582" b="47759"/>
          <a:stretch/>
        </p:blipFill>
        <p:spPr>
          <a:xfrm>
            <a:off x="7368749" y="1759555"/>
            <a:ext cx="4496602" cy="2593717"/>
          </a:xfrm>
          <a:prstGeom prst="rect">
            <a:avLst/>
          </a:prstGeom>
        </p:spPr>
      </p:pic>
      <p:sp>
        <p:nvSpPr>
          <p:cNvPr id="15" name="Rectangle 14"/>
          <p:cNvSpPr/>
          <p:nvPr/>
        </p:nvSpPr>
        <p:spPr>
          <a:xfrm>
            <a:off x="8692598" y="4532068"/>
            <a:ext cx="3319435" cy="276999"/>
          </a:xfrm>
          <a:prstGeom prst="rect">
            <a:avLst/>
          </a:prstGeom>
        </p:spPr>
        <p:txBody>
          <a:bodyPr wrap="none">
            <a:spAutoFit/>
          </a:bodyPr>
          <a:lstStyle/>
          <a:p>
            <a:r>
              <a:rPr lang="en-US" sz="1200" dirty="0"/>
              <a:t>Note: The host machine (gauss) has tons of cores. </a:t>
            </a:r>
          </a:p>
        </p:txBody>
      </p:sp>
    </p:spTree>
    <p:extLst>
      <p:ext uri="{BB962C8B-B14F-4D97-AF65-F5344CB8AC3E}">
        <p14:creationId xmlns:p14="http://schemas.microsoft.com/office/powerpoint/2010/main" val="228739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Work Plan, OpenMP</a:t>
            </a:r>
          </a:p>
        </p:txBody>
      </p:sp>
      <p:sp>
        <p:nvSpPr>
          <p:cNvPr id="516099" name="Rectangle 3"/>
          <p:cNvSpPr>
            <a:spLocks noGrp="1" noChangeArrowheads="1"/>
          </p:cNvSpPr>
          <p:nvPr>
            <p:ph idx="1"/>
          </p:nvPr>
        </p:nvSpPr>
        <p:spPr/>
        <p:txBody>
          <a:bodyPr/>
          <a:lstStyle/>
          <a:p>
            <a:endParaRPr lang="en-US" sz="2800" dirty="0">
              <a:solidFill>
                <a:schemeClr val="bg1">
                  <a:lumMod val="85000"/>
                </a:schemeClr>
              </a:solidFill>
            </a:endParaRPr>
          </a:p>
          <a:p>
            <a:r>
              <a:rPr lang="en-US" sz="2800" dirty="0">
                <a:solidFill>
                  <a:schemeClr val="bg1">
                    <a:lumMod val="85000"/>
                  </a:schemeClr>
                </a:solidFill>
              </a:rPr>
              <a:t>What is OpenMP?</a:t>
            </a:r>
          </a:p>
          <a:p>
            <a:pPr lvl="1">
              <a:lnSpc>
                <a:spcPct val="94000"/>
              </a:lnSpc>
              <a:buFont typeface="Wingdings" pitchFamily="2" charset="2"/>
              <a:buNone/>
            </a:pPr>
            <a:r>
              <a:rPr lang="en-US" sz="2400" dirty="0">
                <a:solidFill>
                  <a:schemeClr val="bg1">
                    <a:lumMod val="85000"/>
                  </a:schemeClr>
                </a:solidFill>
              </a:rPr>
              <a:t>Parallel regions</a:t>
            </a:r>
          </a:p>
          <a:p>
            <a:pPr lvl="1">
              <a:lnSpc>
                <a:spcPct val="94000"/>
              </a:lnSpc>
              <a:buFont typeface="Wingdings" pitchFamily="2" charset="2"/>
              <a:buNone/>
            </a:pPr>
            <a:r>
              <a:rPr lang="en-US" sz="2400" b="1" dirty="0">
                <a:solidFill>
                  <a:srgbClr val="C00000"/>
                </a:solidFill>
              </a:rPr>
              <a:t>Work sharing – Parallel tasks</a:t>
            </a:r>
          </a:p>
          <a:p>
            <a:pPr lvl="1">
              <a:lnSpc>
                <a:spcPct val="94000"/>
              </a:lnSpc>
              <a:buFont typeface="Wingdings" pitchFamily="2" charset="2"/>
              <a:buNone/>
            </a:pPr>
            <a:r>
              <a:rPr lang="en-US" sz="2400" dirty="0"/>
              <a:t>Variable Scoping Issues </a:t>
            </a:r>
          </a:p>
          <a:p>
            <a:pPr lvl="1">
              <a:lnSpc>
                <a:spcPct val="94000"/>
              </a:lnSpc>
              <a:buFont typeface="Wingdings" pitchFamily="2" charset="2"/>
              <a:buNone/>
            </a:pPr>
            <a:r>
              <a:rPr lang="en-US" sz="2400" dirty="0"/>
              <a:t>Synchronization</a:t>
            </a:r>
          </a:p>
          <a:p>
            <a:pPr lvl="1">
              <a:lnSpc>
                <a:spcPct val="94000"/>
              </a:lnSpc>
              <a:buNone/>
            </a:pPr>
            <a:r>
              <a:rPr lang="en-US" sz="2400" dirty="0"/>
              <a:t>Performance issues</a:t>
            </a:r>
          </a:p>
          <a:p>
            <a:r>
              <a:rPr lang="en-US" sz="2800" dirty="0"/>
              <a:t>Loose ends</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52</a:t>
            </a:fld>
            <a:endParaRPr lang="en-US" altLang="en-US"/>
          </a:p>
        </p:txBody>
      </p:sp>
    </p:spTree>
    <p:custDataLst>
      <p:tags r:id="rId1"/>
    </p:custDataLst>
    <p:extLst>
      <p:ext uri="{BB962C8B-B14F-4D97-AF65-F5344CB8AC3E}">
        <p14:creationId xmlns:p14="http://schemas.microsoft.com/office/powerpoint/2010/main" val="684491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a:t>OpenMP tasks</a:t>
            </a:r>
          </a:p>
        </p:txBody>
      </p:sp>
      <p:sp>
        <p:nvSpPr>
          <p:cNvPr id="552963" name="Rectangle 3"/>
          <p:cNvSpPr>
            <a:spLocks noGrp="1" noChangeArrowheads="1"/>
          </p:cNvSpPr>
          <p:nvPr>
            <p:ph idx="1"/>
          </p:nvPr>
        </p:nvSpPr>
        <p:spPr/>
        <p:txBody>
          <a:bodyPr/>
          <a:lstStyle/>
          <a:p>
            <a:endParaRPr lang="en-US" sz="2000" dirty="0">
              <a:solidFill>
                <a:schemeClr val="tx2"/>
              </a:solidFill>
            </a:endParaRPr>
          </a:p>
          <a:p>
            <a:r>
              <a:rPr lang="en-US" sz="2000" dirty="0">
                <a:solidFill>
                  <a:schemeClr val="tx2"/>
                </a:solidFill>
              </a:rPr>
              <a:t>Task</a:t>
            </a:r>
            <a:r>
              <a:rPr lang="en-US" sz="2000" dirty="0"/>
              <a:t> – Most important feature added as of OpenMP 3.0 version</a:t>
            </a:r>
          </a:p>
          <a:p>
            <a:endParaRPr lang="en-US" sz="2000" dirty="0"/>
          </a:p>
          <a:p>
            <a:endParaRPr lang="en-US" sz="2000" dirty="0"/>
          </a:p>
          <a:p>
            <a:r>
              <a:rPr lang="en-US" sz="2000" dirty="0"/>
              <a:t>Allows parallelization of irregular problems</a:t>
            </a:r>
          </a:p>
          <a:p>
            <a:pPr lvl="2"/>
            <a:r>
              <a:rPr lang="en-US" sz="1600" dirty="0"/>
              <a:t>Unbounded loops</a:t>
            </a:r>
          </a:p>
          <a:p>
            <a:pPr lvl="2"/>
            <a:r>
              <a:rPr lang="en-US" sz="1600" dirty="0"/>
              <a:t>Recursive algorithms</a:t>
            </a:r>
          </a:p>
          <a:p>
            <a:pPr lvl="2"/>
            <a:r>
              <a:rPr lang="en-US" sz="1600" dirty="0"/>
              <a:t>Producer/consumer</a:t>
            </a:r>
          </a:p>
          <a:p>
            <a:pPr lvl="2"/>
            <a:endParaRPr lang="en-US" sz="1600" dirty="0"/>
          </a:p>
          <a:p>
            <a:endParaRPr lang="en-US" sz="2000" dirty="0"/>
          </a:p>
          <a:p>
            <a:r>
              <a:rPr lang="en-US" sz="2000" dirty="0"/>
              <a:t>Start with brief discussion why the </a:t>
            </a:r>
            <a:r>
              <a:rPr lang="en-US" sz="2000" dirty="0">
                <a:latin typeface="Consolas" panose="020B0609020204030204" pitchFamily="49" charset="0"/>
              </a:rPr>
              <a:t>task</a:t>
            </a:r>
            <a:r>
              <a:rPr lang="en-US" sz="2000" dirty="0"/>
              <a:t> OpenMP construct useful</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53</a:t>
            </a:fld>
            <a:endParaRPr lang="en-US" altLang="en-US"/>
          </a:p>
        </p:txBody>
      </p:sp>
      <p:sp>
        <p:nvSpPr>
          <p:cNvPr id="7" name="Rectangle 6"/>
          <p:cNvSpPr/>
          <p:nvPr/>
        </p:nvSpPr>
        <p:spPr>
          <a:xfrm>
            <a:off x="0" y="6581001"/>
            <a:ext cx="1042640" cy="276999"/>
          </a:xfrm>
          <a:prstGeom prst="rect">
            <a:avLst/>
          </a:prstGeom>
        </p:spPr>
        <p:txBody>
          <a:bodyPr wrap="square">
            <a:spAutoFit/>
          </a:bodyPr>
          <a:lstStyle/>
          <a:p>
            <a:r>
              <a:rPr lang="en-US" sz="1200" dirty="0"/>
              <a:t>[IOMPP]→</a:t>
            </a:r>
          </a:p>
        </p:txBody>
      </p:sp>
    </p:spTree>
    <p:custDataLst>
      <p:tags r:id="rId1"/>
    </p:custDataLst>
    <p:extLst>
      <p:ext uri="{BB962C8B-B14F-4D97-AF65-F5344CB8AC3E}">
        <p14:creationId xmlns:p14="http://schemas.microsoft.com/office/powerpoint/2010/main" val="376763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OpenMP Tasks – Motivation [1/3]</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54</a:t>
            </a:fld>
            <a:endParaRPr lang="en-US" altLang="en-US"/>
          </a:p>
        </p:txBody>
      </p:sp>
      <p:sp>
        <p:nvSpPr>
          <p:cNvPr id="3" name="Content Placeholder 2"/>
          <p:cNvSpPr>
            <a:spLocks noGrp="1"/>
          </p:cNvSpPr>
          <p:nvPr>
            <p:ph idx="4294967295"/>
          </p:nvPr>
        </p:nvSpPr>
        <p:spPr>
          <a:xfrm>
            <a:off x="423333" y="1932216"/>
            <a:ext cx="11328400" cy="4495800"/>
          </a:xfrm>
        </p:spPr>
        <p:txBody>
          <a:bodyPr/>
          <a:lstStyle/>
          <a:p>
            <a:r>
              <a:rPr lang="en-US" dirty="0"/>
              <a:t>Parallelization of a dynamic list </a:t>
            </a:r>
            <a:r>
              <a:rPr lang="en-US" dirty="0" smtClean="0"/>
              <a:t>traversal: it couldn’t be done in OpenMP for a long while</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marL="0" indent="0">
              <a:buNone/>
            </a:pPr>
            <a:endParaRPr lang="en-US" dirty="0"/>
          </a:p>
          <a:p>
            <a:pPr marL="0" indent="0">
              <a:buNone/>
            </a:pPr>
            <a:r>
              <a:rPr lang="en-US" dirty="0" err="1"/>
              <a:t>OpenMP</a:t>
            </a:r>
            <a:r>
              <a:rPr lang="en-US" dirty="0"/>
              <a:t> was initially “somewhat tailored for large array-based applications.”</a:t>
            </a:r>
          </a:p>
          <a:p>
            <a:pPr marL="0" indent="0" algn="r">
              <a:buNone/>
            </a:pPr>
            <a:r>
              <a:rPr lang="en-US" sz="1600" dirty="0" err="1"/>
              <a:t>OpenMP</a:t>
            </a:r>
            <a:r>
              <a:rPr lang="en-US" sz="1600" dirty="0"/>
              <a:t> Application Program Interface, version 2.5 – </a:t>
            </a:r>
            <a:r>
              <a:rPr lang="en-US" sz="1600" dirty="0" err="1"/>
              <a:t>OpenMP</a:t>
            </a:r>
            <a:r>
              <a:rPr lang="en-US" sz="1600" dirty="0"/>
              <a:t> ARB, May 2005</a:t>
            </a:r>
          </a:p>
        </p:txBody>
      </p:sp>
      <p:sp>
        <p:nvSpPr>
          <p:cNvPr id="6" name="Rectangle 5"/>
          <p:cNvSpPr/>
          <p:nvPr/>
        </p:nvSpPr>
        <p:spPr>
          <a:xfrm>
            <a:off x="3325583" y="2706689"/>
            <a:ext cx="4876800" cy="1477328"/>
          </a:xfrm>
          <a:prstGeom prst="rect">
            <a:avLst/>
          </a:prstGeom>
          <a:solidFill>
            <a:schemeClr val="bg1">
              <a:lumMod val="95000"/>
            </a:schemeClr>
          </a:solidFill>
          <a:ln>
            <a:solidFill>
              <a:schemeClr val="tx1"/>
            </a:solidFill>
          </a:ln>
        </p:spPr>
        <p:txBody>
          <a:bodyPr wrap="square">
            <a:spAutoFit/>
          </a:bodyPr>
          <a:lstStyle/>
          <a:p>
            <a:pPr lvl="2"/>
            <a:r>
              <a:rPr lang="en-US" dirty="0">
                <a:latin typeface="Consolas" pitchFamily="49" charset="0"/>
                <a:cs typeface="Consolas" pitchFamily="49" charset="0"/>
              </a:rPr>
              <a:t>p = </a:t>
            </a:r>
            <a:r>
              <a:rPr lang="en-US" dirty="0" err="1">
                <a:latin typeface="Consolas" pitchFamily="49" charset="0"/>
                <a:cs typeface="Consolas" pitchFamily="49" charset="0"/>
              </a:rPr>
              <a:t>listhead</a:t>
            </a:r>
            <a:r>
              <a:rPr lang="en-US" dirty="0">
                <a:latin typeface="Consolas" pitchFamily="49" charset="0"/>
                <a:cs typeface="Consolas" pitchFamily="49" charset="0"/>
              </a:rPr>
              <a:t>;</a:t>
            </a:r>
          </a:p>
          <a:p>
            <a:pPr lvl="2"/>
            <a:r>
              <a:rPr lang="en-US" dirty="0">
                <a:solidFill>
                  <a:srgbClr val="0000FF"/>
                </a:solidFill>
                <a:latin typeface="Consolas" pitchFamily="49" charset="0"/>
                <a:cs typeface="Consolas" pitchFamily="49" charset="0"/>
              </a:rPr>
              <a:t>while</a:t>
            </a:r>
            <a:r>
              <a:rPr lang="en-US" dirty="0">
                <a:solidFill>
                  <a:prstClr val="black"/>
                </a:solidFill>
                <a:latin typeface="Consolas" pitchFamily="49" charset="0"/>
                <a:cs typeface="Consolas" pitchFamily="49" charset="0"/>
              </a:rPr>
              <a:t> (p) {</a:t>
            </a:r>
          </a:p>
          <a:p>
            <a:pPr lvl="2"/>
            <a:r>
              <a:rPr lang="en-US" dirty="0">
                <a:solidFill>
                  <a:prstClr val="black"/>
                </a:solidFill>
                <a:latin typeface="Consolas" pitchFamily="49" charset="0"/>
                <a:cs typeface="Consolas" pitchFamily="49" charset="0"/>
              </a:rPr>
              <a:t>  process(p);</a:t>
            </a:r>
          </a:p>
          <a:p>
            <a:pPr lvl="2"/>
            <a:r>
              <a:rPr lang="en-US" dirty="0">
                <a:solidFill>
                  <a:prstClr val="black"/>
                </a:solidFill>
                <a:latin typeface="Consolas" pitchFamily="49" charset="0"/>
                <a:cs typeface="Consolas" pitchFamily="49" charset="0"/>
              </a:rPr>
              <a:t>  p = next(p);</a:t>
            </a:r>
          </a:p>
          <a:p>
            <a:pPr lvl="2"/>
            <a:r>
              <a:rPr lang="en-US" dirty="0">
                <a:solidFill>
                  <a:prstClr val="black"/>
                </a:solidFill>
                <a:latin typeface="Consolas" pitchFamily="49" charset="0"/>
                <a:cs typeface="Consolas" pitchFamily="49" charset="0"/>
              </a:rPr>
              <a:t>}</a:t>
            </a:r>
          </a:p>
        </p:txBody>
      </p:sp>
      <p:sp>
        <p:nvSpPr>
          <p:cNvPr id="9" name="Rectangle 8"/>
          <p:cNvSpPr/>
          <p:nvPr/>
        </p:nvSpPr>
        <p:spPr>
          <a:xfrm>
            <a:off x="76200" y="6552576"/>
            <a:ext cx="2667000" cy="261610"/>
          </a:xfrm>
          <a:prstGeom prst="rect">
            <a:avLst/>
          </a:prstGeom>
        </p:spPr>
        <p:txBody>
          <a:bodyPr wrap="square">
            <a:spAutoFit/>
          </a:bodyPr>
          <a:lstStyle/>
          <a:p>
            <a:r>
              <a:rPr lang="en-US" sz="1050" dirty="0"/>
              <a:t>[IEEE TPDS 20(3), pp. 404-418, 2009]→</a:t>
            </a:r>
          </a:p>
        </p:txBody>
      </p:sp>
    </p:spTree>
    <p:extLst>
      <p:ext uri="{BB962C8B-B14F-4D97-AF65-F5344CB8AC3E}">
        <p14:creationId xmlns:p14="http://schemas.microsoft.com/office/powerpoint/2010/main" val="391375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Set/Get Number of Threads</a:t>
            </a:r>
          </a:p>
        </p:txBody>
      </p:sp>
      <p:sp>
        <p:nvSpPr>
          <p:cNvPr id="4" name="Rectangle 3"/>
          <p:cNvSpPr/>
          <p:nvPr/>
        </p:nvSpPr>
        <p:spPr>
          <a:xfrm>
            <a:off x="396076" y="1046427"/>
            <a:ext cx="8699026" cy="5262979"/>
          </a:xfrm>
          <a:prstGeom prst="rect">
            <a:avLst/>
          </a:prstGeom>
          <a:solidFill>
            <a:schemeClr val="bg1">
              <a:lumMod val="95000"/>
            </a:schemeClr>
          </a:solidFill>
          <a:ln>
            <a:noFill/>
          </a:ln>
        </p:spPr>
        <p:txBody>
          <a:bodyPr wrap="square">
            <a:spAutoFit/>
          </a:bodyPr>
          <a:lstStyle/>
          <a:p>
            <a:pPr fontAlgn="base">
              <a:spcBef>
                <a:spcPct val="0"/>
              </a:spcBef>
              <a:spcAft>
                <a:spcPct val="0"/>
              </a:spcAft>
              <a:defRPr/>
            </a:pP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omp_get_num_threads.c</a:t>
            </a:r>
            <a:r>
              <a:rPr lang="en-US" sz="1200" dirty="0">
                <a:solidFill>
                  <a:srgbClr val="008000"/>
                </a:solidFill>
                <a:latin typeface="Consolas" panose="020B0609020204030204" pitchFamily="49" charset="0"/>
              </a:rPr>
              <a:t>  </a:t>
            </a: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008000"/>
                </a:solidFill>
                <a:latin typeface="Consolas" panose="020B0609020204030204" pitchFamily="49" charset="0"/>
              </a:rPr>
              <a:t>// compile with: /</a:t>
            </a:r>
            <a:r>
              <a:rPr lang="en-US" sz="1200" dirty="0" err="1">
                <a:solidFill>
                  <a:srgbClr val="008000"/>
                </a:solidFill>
                <a:latin typeface="Consolas" panose="020B0609020204030204" pitchFamily="49" charset="0"/>
              </a:rPr>
              <a:t>openmp</a:t>
            </a:r>
            <a:r>
              <a:rPr lang="en-US" sz="1200" dirty="0">
                <a:solidFill>
                  <a:srgbClr val="008000"/>
                </a:solidFill>
                <a:latin typeface="Consolas" panose="020B0609020204030204" pitchFamily="49" charset="0"/>
              </a:rPr>
              <a:t>  </a:t>
            </a: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stdio.h</a:t>
            </a:r>
            <a:r>
              <a:rPr lang="en-US" sz="1200" dirty="0">
                <a:solidFill>
                  <a:srgbClr val="A31515"/>
                </a:solidFill>
                <a:latin typeface="Consolas" panose="020B0609020204030204" pitchFamily="49" charset="0"/>
              </a:rPr>
              <a:t>&gt;</a:t>
            </a:r>
            <a:r>
              <a:rPr lang="en-US" sz="1200" dirty="0">
                <a:solidFill>
                  <a:srgbClr val="000000"/>
                </a:solidFill>
                <a:latin typeface="Consolas" panose="020B0609020204030204" pitchFamily="49" charset="0"/>
              </a:rPr>
              <a:t>  </a:t>
            </a:r>
          </a:p>
          <a:p>
            <a:pPr fontAlgn="base">
              <a:spcBef>
                <a:spcPct val="0"/>
              </a:spcBef>
              <a:spcAft>
                <a:spcPct val="0"/>
              </a:spcAft>
              <a:defRPr/>
            </a:pPr>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omp.h</a:t>
            </a:r>
            <a:r>
              <a:rPr lang="en-US" sz="1200" dirty="0">
                <a:solidFill>
                  <a:srgbClr val="A31515"/>
                </a:solidFill>
                <a:latin typeface="Consolas" panose="020B0609020204030204" pitchFamily="49" charset="0"/>
              </a:rPr>
              <a:t>&gt;</a:t>
            </a:r>
            <a:r>
              <a:rPr lang="en-US" sz="1200" dirty="0">
                <a:solidFill>
                  <a:srgbClr val="000000"/>
                </a:solidFill>
                <a:latin typeface="Consolas" panose="020B0609020204030204" pitchFamily="49" charset="0"/>
              </a:rPr>
              <a:t>  </a:t>
            </a:r>
          </a:p>
          <a:p>
            <a:pPr fontAlgn="base">
              <a:spcBef>
                <a:spcPct val="0"/>
              </a:spcBef>
              <a:spcAft>
                <a:spcPct val="0"/>
              </a:spcAft>
              <a:defRPr/>
            </a:pP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 {</a:t>
            </a:r>
          </a:p>
          <a:p>
            <a:pPr fontAlgn="base">
              <a:spcBef>
                <a:spcPct val="0"/>
              </a:spcBef>
              <a:spcAft>
                <a:spcPct val="0"/>
              </a:spcAft>
              <a:defRPr/>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"Non parallel block, beginning of test: %d\n"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omp_get_num_threads</a:t>
            </a:r>
            <a:r>
              <a:rPr lang="en-US" sz="1200" dirty="0">
                <a:solidFill>
                  <a:srgbClr val="000000"/>
                </a:solidFill>
                <a:latin typeface="Consolas" panose="020B0609020204030204" pitchFamily="49" charset="0"/>
              </a:rPr>
              <a:t>());</a:t>
            </a:r>
          </a:p>
          <a:p>
            <a:pPr fontAlgn="base">
              <a:spcBef>
                <a:spcPct val="0"/>
              </a:spcBef>
              <a:spcAft>
                <a:spcPct val="0"/>
              </a:spcAft>
              <a:defRPr/>
            </a:pP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omp_set_num_threads</a:t>
            </a:r>
            <a:r>
              <a:rPr lang="en-US" sz="1200" dirty="0">
                <a:solidFill>
                  <a:srgbClr val="000000"/>
                </a:solidFill>
                <a:latin typeface="Consolas" panose="020B0609020204030204" pitchFamily="49" charset="0"/>
              </a:rPr>
              <a:t>(2); </a:t>
            </a:r>
            <a:r>
              <a:rPr lang="en-US" sz="1200" dirty="0">
                <a:solidFill>
                  <a:srgbClr val="008000"/>
                </a:solidFill>
                <a:latin typeface="Consolas" panose="020B0609020204030204" pitchFamily="49" charset="0"/>
              </a:rPr>
              <a:t>// NB: run-time action, sets OpenMP behavior</a:t>
            </a: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"Non parallel block, after </a:t>
            </a:r>
            <a:r>
              <a:rPr lang="en-US" sz="1200" dirty="0" err="1">
                <a:solidFill>
                  <a:srgbClr val="A31515"/>
                </a:solidFill>
                <a:latin typeface="Consolas" panose="020B0609020204030204" pitchFamily="49" charset="0"/>
              </a:rPr>
              <a:t>omp_set_num_threads</a:t>
            </a:r>
            <a:r>
              <a:rPr lang="en-US" sz="1200" dirty="0">
                <a:solidFill>
                  <a:srgbClr val="A31515"/>
                </a:solidFill>
                <a:latin typeface="Consolas" panose="020B0609020204030204" pitchFamily="49" charset="0"/>
              </a:rPr>
              <a:t> call: %d\n"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omp_get_num_threads</a:t>
            </a:r>
            <a:r>
              <a:rPr lang="en-US" sz="1200" dirty="0">
                <a:solidFill>
                  <a:srgbClr val="000000"/>
                </a:solidFill>
                <a:latin typeface="Consolas" panose="020B0609020204030204" pitchFamily="49" charset="0"/>
              </a:rPr>
              <a:t>());</a:t>
            </a:r>
          </a:p>
          <a:p>
            <a:pPr fontAlgn="base">
              <a:spcBef>
                <a:spcPct val="0"/>
              </a:spcBef>
              <a:spcAft>
                <a:spcPct val="0"/>
              </a:spcAft>
              <a:defRPr/>
            </a:pP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FF"/>
                </a:solidFill>
                <a:latin typeface="Consolas" panose="020B0609020204030204" pitchFamily="49" charset="0"/>
              </a:rPr>
              <a:t> parallel  </a:t>
            </a:r>
          </a:p>
          <a:p>
            <a:pPr fontAlgn="base">
              <a:spcBef>
                <a:spcPct val="0"/>
              </a:spcBef>
              <a:spcAft>
                <a:spcPct val="0"/>
              </a:spcAft>
              <a:defRPr/>
            </a:pPr>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FF"/>
                </a:solidFill>
                <a:latin typeface="Consolas" panose="020B0609020204030204" pitchFamily="49" charset="0"/>
              </a:rPr>
              <a:t> master  </a:t>
            </a:r>
          </a:p>
          <a:p>
            <a:pPr fontAlgn="base">
              <a:spcBef>
                <a:spcPct val="0"/>
              </a:spcBef>
              <a:spcAft>
                <a:spcPct val="0"/>
              </a:spcAft>
              <a:defRPr/>
            </a:pPr>
            <a:r>
              <a:rPr lang="en-US" sz="1200" dirty="0">
                <a:solidFill>
                  <a:srgbClr val="000000"/>
                </a:solidFill>
                <a:latin typeface="Consolas" panose="020B0609020204030204" pitchFamily="49" charset="0"/>
              </a:rPr>
              <a:t>    {</a:t>
            </a:r>
          </a:p>
          <a:p>
            <a:pPr fontAlgn="base">
              <a:spcBef>
                <a:spcPct val="0"/>
              </a:spcBef>
              <a:spcAft>
                <a:spcPct val="0"/>
              </a:spcAft>
              <a:defRPr/>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"Inside a parallel block: %d\n"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omp_get_num_threads</a:t>
            </a:r>
            <a:r>
              <a:rPr lang="en-US" sz="1200" dirty="0">
                <a:solidFill>
                  <a:srgbClr val="000000"/>
                </a:solidFill>
                <a:latin typeface="Consolas" panose="020B0609020204030204" pitchFamily="49" charset="0"/>
              </a:rPr>
              <a:t>());</a:t>
            </a:r>
          </a:p>
          <a:p>
            <a:pPr fontAlgn="base">
              <a:spcBef>
                <a:spcPct val="0"/>
              </a:spcBef>
              <a:spcAft>
                <a:spcPct val="0"/>
              </a:spcAft>
              <a:defRPr/>
            </a:pPr>
            <a:r>
              <a:rPr lang="en-US" sz="1200" dirty="0">
                <a:solidFill>
                  <a:srgbClr val="000000"/>
                </a:solidFill>
                <a:latin typeface="Consolas" panose="020B0609020204030204" pitchFamily="49" charset="0"/>
              </a:rPr>
              <a:t>    }</a:t>
            </a:r>
          </a:p>
          <a:p>
            <a:pPr fontAlgn="base">
              <a:spcBef>
                <a:spcPct val="0"/>
              </a:spcBef>
              <a:spcAft>
                <a:spcPct val="0"/>
              </a:spcAft>
              <a:defRPr/>
            </a:pP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"No parallel block here: %d\n"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omp_get_num_threads</a:t>
            </a:r>
            <a:r>
              <a:rPr lang="en-US" sz="1200" dirty="0">
                <a:solidFill>
                  <a:srgbClr val="000000"/>
                </a:solidFill>
                <a:latin typeface="Consolas" panose="020B0609020204030204" pitchFamily="49" charset="0"/>
              </a:rPr>
              <a:t>());</a:t>
            </a:r>
          </a:p>
          <a:p>
            <a:pPr fontAlgn="base">
              <a:spcBef>
                <a:spcPct val="0"/>
              </a:spcBef>
              <a:spcAft>
                <a:spcPct val="0"/>
              </a:spcAft>
              <a:defRPr/>
            </a:pP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changed the number of threads to be used inside parallel block;</a:t>
            </a: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to that end, use a compiler directive...</a:t>
            </a: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FF"/>
                </a:solidFill>
                <a:latin typeface="Consolas" panose="020B0609020204030204" pitchFamily="49" charset="0"/>
              </a:rPr>
              <a:t> parallel </a:t>
            </a:r>
            <a:r>
              <a:rPr lang="en-US" sz="1200" dirty="0" err="1">
                <a:solidFill>
                  <a:srgbClr val="0000FF"/>
                </a:solidFill>
                <a:latin typeface="Consolas" panose="020B0609020204030204" pitchFamily="49" charset="0"/>
              </a:rPr>
              <a:t>num_threads</a:t>
            </a:r>
            <a:r>
              <a:rPr lang="en-US" sz="1200" dirty="0">
                <a:solidFill>
                  <a:srgbClr val="0000FF"/>
                </a:solidFill>
                <a:latin typeface="Consolas" panose="020B0609020204030204" pitchFamily="49" charset="0"/>
              </a:rPr>
              <a:t>(3) </a:t>
            </a:r>
            <a:r>
              <a:rPr lang="en-US" sz="1200" dirty="0">
                <a:solidFill>
                  <a:srgbClr val="008000"/>
                </a:solidFill>
                <a:latin typeface="Consolas" panose="020B0609020204030204" pitchFamily="49" charset="0"/>
              </a:rPr>
              <a:t>// NB: compile-time clause</a:t>
            </a: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FF"/>
                </a:solidFill>
                <a:latin typeface="Consolas" panose="020B0609020204030204" pitchFamily="49" charset="0"/>
              </a:rPr>
              <a:t> master  </a:t>
            </a:r>
          </a:p>
          <a:p>
            <a:pPr fontAlgn="base">
              <a:spcBef>
                <a:spcPct val="0"/>
              </a:spcBef>
              <a:spcAft>
                <a:spcPct val="0"/>
              </a:spcAft>
              <a:defRPr/>
            </a:pPr>
            <a:r>
              <a:rPr lang="en-US" sz="1200" dirty="0">
                <a:solidFill>
                  <a:srgbClr val="000000"/>
                </a:solidFill>
                <a:latin typeface="Consolas" panose="020B0609020204030204" pitchFamily="49" charset="0"/>
              </a:rPr>
              <a:t>    {</a:t>
            </a:r>
          </a:p>
          <a:p>
            <a:pPr fontAlgn="base">
              <a:spcBef>
                <a:spcPct val="0"/>
              </a:spcBef>
              <a:spcAft>
                <a:spcPct val="0"/>
              </a:spcAft>
              <a:defRPr/>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"Second parallel block: %d\n"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omp_get_num_threads</a:t>
            </a:r>
            <a:r>
              <a:rPr lang="en-US" sz="1200" dirty="0">
                <a:solidFill>
                  <a:srgbClr val="000000"/>
                </a:solidFill>
                <a:latin typeface="Consolas" panose="020B0609020204030204" pitchFamily="49" charset="0"/>
              </a:rPr>
              <a:t>());</a:t>
            </a:r>
          </a:p>
          <a:p>
            <a:pPr fontAlgn="base">
              <a:spcBef>
                <a:spcPct val="0"/>
              </a:spcBef>
              <a:spcAft>
                <a:spcPct val="0"/>
              </a:spcAft>
              <a:defRPr/>
            </a:pPr>
            <a:r>
              <a:rPr lang="en-US" sz="1200" dirty="0">
                <a:solidFill>
                  <a:srgbClr val="000000"/>
                </a:solidFill>
                <a:latin typeface="Consolas" panose="020B0609020204030204" pitchFamily="49" charset="0"/>
              </a:rPr>
              <a:t>    }</a:t>
            </a:r>
          </a:p>
          <a:p>
            <a:pPr fontAlgn="base">
              <a:spcBef>
                <a:spcPct val="0"/>
              </a:spcBef>
              <a:spcAft>
                <a:spcPct val="0"/>
              </a:spcAft>
              <a:defRPr/>
            </a:pPr>
            <a:endParaRPr lang="en-US" sz="1200" dirty="0">
              <a:solidFill>
                <a:srgbClr val="000000"/>
              </a:solidFill>
              <a:latin typeface="Consolas" panose="020B0609020204030204" pitchFamily="49" charset="0"/>
            </a:endParaRPr>
          </a:p>
          <a:p>
            <a:pPr fontAlgn="base">
              <a:spcBef>
                <a:spcPct val="0"/>
              </a:spcBef>
              <a:spcAft>
                <a:spcPct val="0"/>
              </a:spcAft>
              <a:defRPr/>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"Outside parallel block: %d\n"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omp_get_num_threads</a:t>
            </a:r>
            <a:r>
              <a:rPr lang="en-US" sz="1200" dirty="0">
                <a:solidFill>
                  <a:srgbClr val="000000"/>
                </a:solidFill>
                <a:latin typeface="Consolas" panose="020B0609020204030204" pitchFamily="49" charset="0"/>
              </a:rPr>
              <a:t>());</a:t>
            </a:r>
          </a:p>
          <a:p>
            <a:pPr fontAlgn="base">
              <a:spcBef>
                <a:spcPct val="0"/>
              </a:spcBef>
              <a:spcAft>
                <a:spcPct val="0"/>
              </a:spcAft>
              <a:defRPr/>
            </a:pPr>
            <a:r>
              <a:rPr lang="en-US" sz="1200" dirty="0">
                <a:solidFill>
                  <a:srgbClr val="000000"/>
                </a:solidFill>
                <a:latin typeface="Consolas" panose="020B0609020204030204" pitchFamily="49" charset="0"/>
              </a:rPr>
              <a:t>}</a:t>
            </a:r>
          </a:p>
        </p:txBody>
      </p:sp>
      <p:pic>
        <p:nvPicPr>
          <p:cNvPr id="7" name="Picture 6"/>
          <p:cNvPicPr>
            <a:picLocks noChangeAspect="1"/>
          </p:cNvPicPr>
          <p:nvPr/>
        </p:nvPicPr>
        <p:blipFill>
          <a:blip r:embed="rId2"/>
          <a:stretch>
            <a:fillRect/>
          </a:stretch>
        </p:blipFill>
        <p:spPr>
          <a:xfrm>
            <a:off x="7155605" y="3602997"/>
            <a:ext cx="4768691" cy="2035969"/>
          </a:xfrm>
          <a:prstGeom prst="rect">
            <a:avLst/>
          </a:prstGeom>
        </p:spPr>
      </p:pic>
      <p:sp>
        <p:nvSpPr>
          <p:cNvPr id="2" name="Slide Number Placeholder 1"/>
          <p:cNvSpPr>
            <a:spLocks noGrp="1"/>
          </p:cNvSpPr>
          <p:nvPr>
            <p:ph type="sldNum" sz="quarter" idx="12"/>
          </p:nvPr>
        </p:nvSpPr>
        <p:spPr/>
        <p:txBody>
          <a:bodyPr/>
          <a:lstStyle/>
          <a:p>
            <a:fld id="{198C497F-F93A-415D-AE85-6EDF5BB63A7F}" type="slidenum">
              <a:rPr lang="en-US" altLang="en-US" smtClean="0"/>
              <a:pPr/>
              <a:t>6</a:t>
            </a:fld>
            <a:endParaRPr lang="en-US" altLang="en-US"/>
          </a:p>
        </p:txBody>
      </p:sp>
    </p:spTree>
    <p:extLst>
      <p:ext uri="{BB962C8B-B14F-4D97-AF65-F5344CB8AC3E}">
        <p14:creationId xmlns:p14="http://schemas.microsoft.com/office/powerpoint/2010/main" val="130177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Get Max Number of Threads</a:t>
            </a:r>
          </a:p>
        </p:txBody>
      </p:sp>
      <p:sp>
        <p:nvSpPr>
          <p:cNvPr id="3" name="Rectangle 2"/>
          <p:cNvSpPr/>
          <p:nvPr/>
        </p:nvSpPr>
        <p:spPr>
          <a:xfrm>
            <a:off x="220043" y="894178"/>
            <a:ext cx="9442279" cy="4339650"/>
          </a:xfrm>
          <a:prstGeom prst="rect">
            <a:avLst/>
          </a:prstGeom>
          <a:solidFill>
            <a:schemeClr val="bg1">
              <a:lumMod val="95000"/>
            </a:schemeClr>
          </a:solidFill>
          <a:ln>
            <a:noFill/>
          </a:ln>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stdio.h</a:t>
            </a:r>
            <a:r>
              <a:rPr lang="en-US" sz="1200" dirty="0">
                <a:solidFill>
                  <a:srgbClr val="A31515"/>
                </a:solidFill>
                <a:latin typeface="Consolas" panose="020B0609020204030204" pitchFamily="49" charset="0"/>
              </a:rPr>
              <a:t>&gt;</a:t>
            </a:r>
            <a:r>
              <a:rPr lang="en-US" sz="1200" dirty="0">
                <a:solidFill>
                  <a:srgbClr val="000000"/>
                </a:solidFill>
                <a:latin typeface="Consolas" panose="020B0609020204030204" pitchFamily="49" charset="0"/>
              </a:rPr>
              <a:t>  </a:t>
            </a: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omp.h</a:t>
            </a:r>
            <a:r>
              <a:rPr lang="en-US" sz="1200" dirty="0">
                <a:solidFill>
                  <a:srgbClr val="A31515"/>
                </a:solidFill>
                <a:latin typeface="Consolas" panose="020B0609020204030204" pitchFamily="49" charset="0"/>
              </a:rPr>
              <a:t>&gt;</a:t>
            </a:r>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a:t>
            </a:r>
            <a:r>
              <a:rPr lang="en-US" sz="1200" dirty="0" err="1">
                <a:solidFill>
                  <a:srgbClr val="008000"/>
                </a:solidFill>
                <a:latin typeface="Consolas" panose="020B0609020204030204" pitchFamily="49" charset="0"/>
              </a:rPr>
              <a:t>omp_set_num_threads</a:t>
            </a:r>
            <a:r>
              <a:rPr lang="en-US" sz="1200" dirty="0">
                <a:solidFill>
                  <a:srgbClr val="008000"/>
                </a:solidFill>
                <a:latin typeface="Consolas" panose="020B0609020204030204" pitchFamily="49" charset="0"/>
              </a:rPr>
              <a:t>(8);</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"I can go w/ this many threads:%d\n"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omp_get_max_threads</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parallel</a:t>
            </a:r>
            <a:r>
              <a:rPr lang="en-US" sz="1200" dirty="0">
                <a:solidFill>
                  <a:srgbClr val="000000"/>
                </a:solidFill>
                <a:latin typeface="Consolas" panose="020B0609020204030204" pitchFamily="49" charset="0"/>
              </a:rPr>
              <a:t>  </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master</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"Here's how many threads I use in this parallel region: %d\n"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omp_get_num_threads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parallel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num_threads</a:t>
            </a:r>
            <a:r>
              <a:rPr lang="en-US" sz="1200" dirty="0">
                <a:solidFill>
                  <a:srgbClr val="000000"/>
                </a:solidFill>
                <a:latin typeface="Consolas" panose="020B0609020204030204" pitchFamily="49" charset="0"/>
              </a:rPr>
              <a:t>(3)  </a:t>
            </a:r>
          </a:p>
          <a:p>
            <a:r>
              <a:rPr lang="en-US" sz="1200" dirty="0">
                <a:solidFill>
                  <a:srgbClr val="808080"/>
                </a:solidFill>
                <a:latin typeface="Consolas" panose="020B0609020204030204" pitchFamily="49" charset="0"/>
              </a:rPr>
              <a:t>#pragma</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master</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"Max. number of threads: %d\n"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omp_get_max_threads</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"Actual number of threads used in this other parallel region: %d\n"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omp_get_num_threads</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printf_s</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"Here's the max number of threads at end:%d\n"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omp_get_max_threads</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3200" dirty="0"/>
          </a:p>
        </p:txBody>
      </p:sp>
      <p:pic>
        <p:nvPicPr>
          <p:cNvPr id="6" name="Picture 5"/>
          <p:cNvPicPr>
            <a:picLocks noChangeAspect="1"/>
          </p:cNvPicPr>
          <p:nvPr/>
        </p:nvPicPr>
        <p:blipFill>
          <a:blip r:embed="rId2"/>
          <a:stretch>
            <a:fillRect/>
          </a:stretch>
        </p:blipFill>
        <p:spPr>
          <a:xfrm>
            <a:off x="220043" y="5304613"/>
            <a:ext cx="4531995" cy="1480185"/>
          </a:xfrm>
          <a:prstGeom prst="rect">
            <a:avLst/>
          </a:prstGeom>
        </p:spPr>
      </p:pic>
      <p:pic>
        <p:nvPicPr>
          <p:cNvPr id="7" name="Picture 6"/>
          <p:cNvPicPr>
            <a:picLocks noChangeAspect="1"/>
          </p:cNvPicPr>
          <p:nvPr/>
        </p:nvPicPr>
        <p:blipFill>
          <a:blip r:embed="rId3"/>
          <a:stretch>
            <a:fillRect/>
          </a:stretch>
        </p:blipFill>
        <p:spPr>
          <a:xfrm>
            <a:off x="6746427" y="5304613"/>
            <a:ext cx="5058251" cy="1485900"/>
          </a:xfrm>
          <a:prstGeom prst="rect">
            <a:avLst/>
          </a:prstGeom>
        </p:spPr>
      </p:pic>
      <p:sp>
        <p:nvSpPr>
          <p:cNvPr id="8" name="Rectangle 7"/>
          <p:cNvSpPr/>
          <p:nvPr/>
        </p:nvSpPr>
        <p:spPr>
          <a:xfrm>
            <a:off x="9992320" y="4925187"/>
            <a:ext cx="1997663" cy="430887"/>
          </a:xfrm>
          <a:prstGeom prst="rect">
            <a:avLst/>
          </a:prstGeom>
        </p:spPr>
        <p:txBody>
          <a:bodyPr wrap="none">
            <a:spAutoFit/>
          </a:bodyPr>
          <a:lstStyle/>
          <a:p>
            <a:r>
              <a:rPr lang="en-US" sz="1100" dirty="0">
                <a:latin typeface="+mj-lt"/>
              </a:rPr>
              <a:t>Got this after uncommenting </a:t>
            </a:r>
            <a:br>
              <a:rPr lang="en-US" sz="1100" dirty="0">
                <a:latin typeface="+mj-lt"/>
              </a:rPr>
            </a:br>
            <a:r>
              <a:rPr lang="en-US" sz="1100" dirty="0">
                <a:latin typeface="+mj-lt"/>
              </a:rPr>
              <a:t>the first line in </a:t>
            </a:r>
            <a:r>
              <a:rPr lang="en-US" sz="1100" dirty="0">
                <a:latin typeface="Consolas" panose="020B0609020204030204" pitchFamily="49" charset="0"/>
              </a:rPr>
              <a:t>main()</a:t>
            </a:r>
            <a:r>
              <a:rPr lang="en-US" sz="1100" dirty="0">
                <a:latin typeface="+mj-lt"/>
              </a:rPr>
              <a:t> function</a:t>
            </a:r>
          </a:p>
        </p:txBody>
      </p:sp>
      <p:sp>
        <p:nvSpPr>
          <p:cNvPr id="2" name="Slide Number Placeholder 1"/>
          <p:cNvSpPr>
            <a:spLocks noGrp="1"/>
          </p:cNvSpPr>
          <p:nvPr>
            <p:ph type="sldNum" sz="quarter" idx="12"/>
          </p:nvPr>
        </p:nvSpPr>
        <p:spPr/>
        <p:txBody>
          <a:bodyPr/>
          <a:lstStyle/>
          <a:p>
            <a:fld id="{198C497F-F93A-415D-AE85-6EDF5BB63A7F}" type="slidenum">
              <a:rPr lang="en-US" altLang="en-US" smtClean="0"/>
              <a:pPr/>
              <a:t>7</a:t>
            </a:fld>
            <a:endParaRPr lang="en-US" altLang="en-US"/>
          </a:p>
        </p:txBody>
      </p:sp>
      <p:grpSp>
        <p:nvGrpSpPr>
          <p:cNvPr id="12" name="Group 11"/>
          <p:cNvGrpSpPr/>
          <p:nvPr/>
        </p:nvGrpSpPr>
        <p:grpSpPr>
          <a:xfrm>
            <a:off x="6010021" y="944762"/>
            <a:ext cx="5794657" cy="923564"/>
            <a:chOff x="6010021" y="944762"/>
            <a:chExt cx="5794657" cy="923564"/>
          </a:xfrm>
        </p:grpSpPr>
        <p:sp>
          <p:nvSpPr>
            <p:cNvPr id="4" name="Rectangle 3"/>
            <p:cNvSpPr/>
            <p:nvPr/>
          </p:nvSpPr>
          <p:spPr>
            <a:xfrm>
              <a:off x="7181877" y="944762"/>
              <a:ext cx="4622801" cy="461665"/>
            </a:xfrm>
            <a:prstGeom prst="rect">
              <a:avLst/>
            </a:prstGeom>
            <a:ln>
              <a:solidFill>
                <a:schemeClr val="accent1"/>
              </a:solidFill>
            </a:ln>
          </p:spPr>
          <p:txBody>
            <a:bodyPr wrap="square">
              <a:spAutoFit/>
            </a:bodyPr>
            <a:lstStyle/>
            <a:p>
              <a:r>
                <a:rPr lang="en-US" sz="1200" dirty="0"/>
                <a:t>the maximum number of threads that can be used to form a new team if a parallel region without a </a:t>
              </a:r>
              <a:r>
                <a:rPr lang="en-US" sz="1200" dirty="0" err="1">
                  <a:latin typeface="Consolas" panose="020B0609020204030204" pitchFamily="49" charset="0"/>
                </a:rPr>
                <a:t>num_threads</a:t>
              </a:r>
              <a:r>
                <a:rPr lang="en-US" sz="1200" dirty="0"/>
                <a:t> clause is encountered</a:t>
              </a:r>
            </a:p>
          </p:txBody>
        </p:sp>
        <p:cxnSp>
          <p:nvCxnSpPr>
            <p:cNvPr id="10" name="Straight Arrow Connector 9"/>
            <p:cNvCxnSpPr>
              <a:stCxn id="4" idx="1"/>
            </p:cNvCxnSpPr>
            <p:nvPr/>
          </p:nvCxnSpPr>
          <p:spPr>
            <a:xfrm flipH="1">
              <a:off x="6010021" y="1175595"/>
              <a:ext cx="1171856" cy="6927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200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Anchored by Three Pillars</a:t>
            </a:r>
          </a:p>
        </p:txBody>
      </p:sp>
      <p:sp>
        <p:nvSpPr>
          <p:cNvPr id="3" name="Content Placeholder 2"/>
          <p:cNvSpPr>
            <a:spLocks noGrp="1"/>
          </p:cNvSpPr>
          <p:nvPr>
            <p:ph idx="1"/>
          </p:nvPr>
        </p:nvSpPr>
        <p:spPr/>
        <p:txBody>
          <a:bodyPr/>
          <a:lstStyle/>
          <a:p>
            <a:r>
              <a:rPr lang="en-US" sz="1800" dirty="0"/>
              <a:t>Pillar 1: Compiler directives			[introduced already]</a:t>
            </a:r>
          </a:p>
          <a:p>
            <a:pPr lvl="1"/>
            <a:r>
              <a:rPr lang="en-US" sz="1600" dirty="0"/>
              <a:t>Allows for incremental parallelization of the code</a:t>
            </a:r>
          </a:p>
          <a:p>
            <a:pPr lvl="1"/>
            <a:r>
              <a:rPr lang="en-US" sz="1600" dirty="0"/>
              <a:t>A compiler that doesn’t speak </a:t>
            </a:r>
            <a:r>
              <a:rPr lang="en-US" sz="1600" dirty="0" err="1"/>
              <a:t>OpenMP</a:t>
            </a:r>
            <a:r>
              <a:rPr lang="en-US" sz="1600" dirty="0"/>
              <a:t> simply ignores pragmas</a:t>
            </a:r>
          </a:p>
          <a:p>
            <a:pPr lvl="2"/>
            <a:r>
              <a:rPr lang="en-US" sz="1400" dirty="0"/>
              <a:t>Code runs just like before; i.e., sequentially</a:t>
            </a:r>
          </a:p>
          <a:p>
            <a:pPr lvl="1"/>
            <a:r>
              <a:rPr lang="en-US" sz="1600" dirty="0"/>
              <a:t>Directives have </a:t>
            </a:r>
            <a:r>
              <a:rPr lang="en-US" sz="1600" i="1" dirty="0"/>
              <a:t>clauses</a:t>
            </a:r>
            <a:r>
              <a:rPr lang="en-US" sz="1600" dirty="0"/>
              <a:t>, to further qualify a directive’s behavior</a:t>
            </a:r>
          </a:p>
          <a:p>
            <a:pPr lvl="2"/>
            <a:endParaRPr lang="en-US" sz="1400" dirty="0"/>
          </a:p>
          <a:p>
            <a:pPr lvl="2"/>
            <a:endParaRPr lang="en-US" sz="1400" dirty="0"/>
          </a:p>
          <a:p>
            <a:r>
              <a:rPr lang="en-US" sz="1800" dirty="0"/>
              <a:t>Pillar 2: User-level runtime function calls		[introduced already]</a:t>
            </a:r>
          </a:p>
          <a:p>
            <a:pPr lvl="1"/>
            <a:r>
              <a:rPr lang="en-US" sz="1600" dirty="0"/>
              <a:t>Your compiler needs to link against the </a:t>
            </a:r>
            <a:r>
              <a:rPr lang="en-US" sz="1600" dirty="0" err="1"/>
              <a:t>OpenMP</a:t>
            </a:r>
            <a:r>
              <a:rPr lang="en-US" sz="1600" dirty="0"/>
              <a:t> library</a:t>
            </a:r>
          </a:p>
          <a:p>
            <a:pPr lvl="1"/>
            <a:r>
              <a:rPr lang="en-US" sz="1600" dirty="0"/>
              <a:t>You really need access to </a:t>
            </a:r>
            <a:r>
              <a:rPr lang="en-US" sz="1600" dirty="0" err="1"/>
              <a:t>OpenMP</a:t>
            </a:r>
            <a:r>
              <a:rPr lang="en-US" sz="1600" dirty="0"/>
              <a:t>, directives won’t do</a:t>
            </a:r>
          </a:p>
          <a:p>
            <a:pPr lvl="2"/>
            <a:endParaRPr lang="en-US" sz="1400" dirty="0"/>
          </a:p>
          <a:p>
            <a:pPr lvl="2"/>
            <a:endParaRPr lang="en-US" sz="1400" dirty="0"/>
          </a:p>
          <a:p>
            <a:r>
              <a:rPr lang="en-US" sz="1800" dirty="0"/>
              <a:t>Pillar 3: Environment variables			[discussed now]</a:t>
            </a:r>
          </a:p>
          <a:p>
            <a:pPr lvl="1"/>
            <a:r>
              <a:rPr lang="en-US" sz="1600" dirty="0"/>
              <a:t>Another way of controlling </a:t>
            </a:r>
            <a:r>
              <a:rPr lang="en-US" sz="1600" dirty="0" err="1"/>
              <a:t>OpenMP</a:t>
            </a:r>
            <a:r>
              <a:rPr lang="en-US" sz="1600" dirty="0"/>
              <a:t> behavior</a:t>
            </a:r>
          </a:p>
          <a:p>
            <a:pPr lvl="1"/>
            <a:r>
              <a:rPr lang="en-US" sz="1600" dirty="0"/>
              <a:t>Provides some of the support that the </a:t>
            </a:r>
            <a:r>
              <a:rPr lang="en-US" sz="1600" dirty="0" err="1"/>
              <a:t>OpenMP</a:t>
            </a:r>
            <a:r>
              <a:rPr lang="en-US" sz="1600" dirty="0"/>
              <a:t> functions provide</a:t>
            </a:r>
          </a:p>
          <a:p>
            <a:pPr lvl="1"/>
            <a:r>
              <a:rPr lang="en-US" sz="1600" dirty="0"/>
              <a:t>Addresses portability issue – helps you bypass use of run-time function calls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8</a:t>
            </a:fld>
            <a:endParaRPr lang="en-US" altLang="en-US"/>
          </a:p>
        </p:txBody>
      </p:sp>
    </p:spTree>
    <p:extLst>
      <p:ext uri="{BB962C8B-B14F-4D97-AF65-F5344CB8AC3E}">
        <p14:creationId xmlns:p14="http://schemas.microsoft.com/office/powerpoint/2010/main" val="309634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two ways to accomplish the same thing</a:t>
            </a:r>
            <a:endParaRPr lang="en-US" sz="3200" dirty="0"/>
          </a:p>
        </p:txBody>
      </p:sp>
      <p:sp>
        <p:nvSpPr>
          <p:cNvPr id="3" name="Content Placeholder 2"/>
          <p:cNvSpPr>
            <a:spLocks noGrp="1"/>
          </p:cNvSpPr>
          <p:nvPr>
            <p:ph idx="1"/>
          </p:nvPr>
        </p:nvSpPr>
        <p:spPr/>
        <p:txBody>
          <a:bodyPr/>
          <a:lstStyle/>
          <a:p>
            <a:endParaRPr lang="en-US" sz="2000" dirty="0" smtClean="0"/>
          </a:p>
          <a:p>
            <a:r>
              <a:rPr lang="en-US" sz="2000" dirty="0" smtClean="0"/>
              <a:t>Example </a:t>
            </a:r>
            <a:r>
              <a:rPr lang="en-US" sz="2000" dirty="0"/>
              <a:t>1: controlling the number of threads – the following are equivalent</a:t>
            </a:r>
          </a:p>
          <a:p>
            <a:pPr lvl="1"/>
            <a:r>
              <a:rPr lang="en-US" sz="1800" dirty="0" err="1" smtClean="0">
                <a:solidFill>
                  <a:srgbClr val="0070C0"/>
                </a:solidFill>
                <a:latin typeface="Consolas" panose="020B0609020204030204" pitchFamily="49" charset="0"/>
              </a:rPr>
              <a:t>omp_set_num_treads</a:t>
            </a:r>
            <a:r>
              <a:rPr lang="en-US" sz="1800" dirty="0" smtClean="0">
                <a:solidFill>
                  <a:srgbClr val="0070C0"/>
                </a:solidFill>
                <a:latin typeface="Consolas" panose="020B0609020204030204" pitchFamily="49" charset="0"/>
              </a:rPr>
              <a:t>(8)</a:t>
            </a:r>
            <a:endParaRPr lang="en-US" sz="1800" dirty="0" smtClean="0"/>
          </a:p>
          <a:p>
            <a:pPr lvl="1"/>
            <a:r>
              <a:rPr lang="en-US" sz="1800" dirty="0" smtClean="0">
                <a:solidFill>
                  <a:srgbClr val="00B050"/>
                </a:solidFill>
              </a:rPr>
              <a:t>For the C shell:		</a:t>
            </a:r>
            <a:r>
              <a:rPr lang="en-US" sz="1800" b="1" dirty="0" err="1" smtClean="0">
                <a:solidFill>
                  <a:srgbClr val="00B050"/>
                </a:solidFill>
                <a:latin typeface="Consolas" panose="020B0609020204030204" pitchFamily="49" charset="0"/>
              </a:rPr>
              <a:t>setenv</a:t>
            </a:r>
            <a:r>
              <a:rPr lang="en-US" sz="1800" b="1" dirty="0" smtClean="0">
                <a:solidFill>
                  <a:srgbClr val="00B050"/>
                </a:solidFill>
                <a:latin typeface="Consolas" panose="020B0609020204030204" pitchFamily="49" charset="0"/>
              </a:rPr>
              <a:t> OMP_NUM_THREADS 8</a:t>
            </a:r>
            <a:endParaRPr lang="en-US" sz="2200" b="1" dirty="0" smtClean="0">
              <a:solidFill>
                <a:srgbClr val="00B050"/>
              </a:solidFill>
              <a:latin typeface="Consolas" panose="020B0609020204030204" pitchFamily="49" charset="0"/>
            </a:endParaRPr>
          </a:p>
          <a:p>
            <a:pPr lvl="1"/>
            <a:r>
              <a:rPr lang="en-US" sz="1800" dirty="0" smtClean="0">
                <a:solidFill>
                  <a:srgbClr val="00B050"/>
                </a:solidFill>
              </a:rPr>
              <a:t>For </a:t>
            </a:r>
            <a:r>
              <a:rPr lang="en-US" sz="1800" dirty="0">
                <a:solidFill>
                  <a:srgbClr val="00B050"/>
                </a:solidFill>
              </a:rPr>
              <a:t>the Bash shell:		</a:t>
            </a:r>
            <a:r>
              <a:rPr lang="en-US" sz="1800" b="1" dirty="0">
                <a:solidFill>
                  <a:srgbClr val="00B050"/>
                </a:solidFill>
                <a:latin typeface="Consolas" panose="020B0609020204030204" pitchFamily="49" charset="0"/>
              </a:rPr>
              <a:t>export </a:t>
            </a:r>
            <a:r>
              <a:rPr lang="en-US" sz="1800" b="1" dirty="0" smtClean="0">
                <a:solidFill>
                  <a:srgbClr val="00B050"/>
                </a:solidFill>
                <a:latin typeface="Consolas" panose="020B0609020204030204" pitchFamily="49" charset="0"/>
              </a:rPr>
              <a:t>OMP_NUM_THREADS=8</a:t>
            </a:r>
            <a:endParaRPr lang="en-US" sz="1800" b="1" dirty="0">
              <a:solidFill>
                <a:srgbClr val="00B050"/>
              </a:solidFill>
              <a:latin typeface="Consolas" panose="020B0609020204030204" pitchFamily="49" charset="0"/>
            </a:endParaRPr>
          </a:p>
          <a:p>
            <a:pPr lvl="1"/>
            <a:r>
              <a:rPr lang="en-US" sz="1800" dirty="0">
                <a:solidFill>
                  <a:srgbClr val="00B050"/>
                </a:solidFill>
              </a:rPr>
              <a:t>For the Windows shell:</a:t>
            </a:r>
            <a:r>
              <a:rPr lang="en-US" sz="1800" b="1" dirty="0">
                <a:solidFill>
                  <a:srgbClr val="00B050"/>
                </a:solidFill>
                <a:latin typeface="Consolas" panose="020B0609020204030204" pitchFamily="49" charset="0"/>
              </a:rPr>
              <a:t>	set </a:t>
            </a:r>
            <a:r>
              <a:rPr lang="en-US" sz="1800" b="1" dirty="0" smtClean="0">
                <a:solidFill>
                  <a:srgbClr val="00B050"/>
                </a:solidFill>
                <a:latin typeface="Consolas" panose="020B0609020204030204" pitchFamily="49" charset="0"/>
              </a:rPr>
              <a:t>OMP_NUM_THREADS=8</a:t>
            </a:r>
            <a:endParaRPr lang="en-US" sz="1800" b="1" dirty="0">
              <a:solidFill>
                <a:srgbClr val="00B050"/>
              </a:solidFill>
              <a:latin typeface="Consolas" panose="020B0609020204030204" pitchFamily="49" charset="0"/>
            </a:endParaRPr>
          </a:p>
          <a:p>
            <a:pPr marL="0" indent="0">
              <a:buNone/>
            </a:pPr>
            <a:endParaRPr lang="en-US" sz="2000" dirty="0" smtClean="0"/>
          </a:p>
          <a:p>
            <a:pPr marL="0" indent="0">
              <a:buNone/>
            </a:pPr>
            <a:endParaRPr lang="en-US" sz="2000" dirty="0"/>
          </a:p>
          <a:p>
            <a:endParaRPr lang="en-US" sz="2000" dirty="0" smtClean="0"/>
          </a:p>
          <a:p>
            <a:r>
              <a:rPr lang="en-US" sz="2000" dirty="0" smtClean="0"/>
              <a:t>Example </a:t>
            </a:r>
            <a:r>
              <a:rPr lang="en-US" sz="2000" dirty="0"/>
              <a:t>2: controlling nested </a:t>
            </a:r>
            <a:r>
              <a:rPr lang="en-US" sz="2000" dirty="0" smtClean="0"/>
              <a:t>parallelism – the following are equivalent</a:t>
            </a:r>
            <a:endParaRPr lang="en-US" sz="2000" dirty="0"/>
          </a:p>
          <a:p>
            <a:pPr lvl="1"/>
            <a:r>
              <a:rPr lang="en-US" sz="1800" dirty="0" err="1">
                <a:solidFill>
                  <a:srgbClr val="0070C0"/>
                </a:solidFill>
                <a:latin typeface="Consolas" panose="020B0609020204030204" pitchFamily="49" charset="0"/>
              </a:rPr>
              <a:t>omp_set_nested</a:t>
            </a:r>
            <a:r>
              <a:rPr lang="en-US" sz="1800" dirty="0">
                <a:solidFill>
                  <a:srgbClr val="0070C0"/>
                </a:solidFill>
                <a:latin typeface="Consolas" panose="020B0609020204030204" pitchFamily="49" charset="0"/>
              </a:rPr>
              <a:t>(1);</a:t>
            </a:r>
          </a:p>
          <a:p>
            <a:pPr lvl="1"/>
            <a:r>
              <a:rPr lang="en-US" sz="1800" dirty="0">
                <a:solidFill>
                  <a:srgbClr val="00B050"/>
                </a:solidFill>
              </a:rPr>
              <a:t>export OMP_NESTED=1</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9</a:t>
            </a:fld>
            <a:endParaRPr lang="en-US" altLang="en-US" dirty="0"/>
          </a:p>
        </p:txBody>
      </p:sp>
    </p:spTree>
    <p:extLst>
      <p:ext uri="{BB962C8B-B14F-4D97-AF65-F5344CB8AC3E}">
        <p14:creationId xmlns:p14="http://schemas.microsoft.com/office/powerpoint/2010/main" val="37284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110,-928365327,C:\BobC\_Mission\__Intel Software College\Courses\__SVN\FT3.0\OpenMP3.0LabsPS\02 Programming with OpenMP 3 0 rev3.0.02.ppc"/>
</p:tagLst>
</file>

<file path=ppt/tags/tag10.xml><?xml version="1.0" encoding="utf-8"?>
<p:tagLst xmlns:a="http://schemas.openxmlformats.org/drawingml/2006/main" xmlns:r="http://schemas.openxmlformats.org/officeDocument/2006/relationships" xmlns:p="http://schemas.openxmlformats.org/presentationml/2006/main">
  <p:tag name="PPSNARRATION" val="53,-928365327,C:\BobC\_Mission\__Intel Software College\Courses\__SVN\FT3.0\OpenMP3.0LabsPS\02 Programming with OpenMP 3 0 rev3.0.02.ppc"/>
</p:tagLst>
</file>

<file path=ppt/tags/tag11.xml><?xml version="1.0" encoding="utf-8"?>
<p:tagLst xmlns:a="http://schemas.openxmlformats.org/drawingml/2006/main" xmlns:r="http://schemas.openxmlformats.org/officeDocument/2006/relationships" xmlns:p="http://schemas.openxmlformats.org/presentationml/2006/main">
  <p:tag name="PPSNARRATION" val="54,-928365327,C:\BobC\_Mission\__Intel Software College\Courses\__SVN\FT3.0\OpenMP3.0LabsPS\02 Programming with OpenMP 3 0 rev3.0.02.ppc"/>
</p:tagLst>
</file>

<file path=ppt/tags/tag12.xml><?xml version="1.0" encoding="utf-8"?>
<p:tagLst xmlns:a="http://schemas.openxmlformats.org/drawingml/2006/main" xmlns:r="http://schemas.openxmlformats.org/officeDocument/2006/relationships" xmlns:p="http://schemas.openxmlformats.org/presentationml/2006/main">
  <p:tag name="PPSNARRATION" val="55,-928365327,C:\BobC\_Mission\__Intel Software College\Courses\__SVN\FT3.0\OpenMP3.0LabsPS\02 Programming with OpenMP 3 0 rev3.0.02.ppc"/>
</p:tagLst>
</file>

<file path=ppt/tags/tag13.xml><?xml version="1.0" encoding="utf-8"?>
<p:tagLst xmlns:a="http://schemas.openxmlformats.org/drawingml/2006/main" xmlns:r="http://schemas.openxmlformats.org/officeDocument/2006/relationships" xmlns:p="http://schemas.openxmlformats.org/presentationml/2006/main">
  <p:tag name="PPSNARRATION" val="56,-928365327,C:\BobC\_Mission\__Intel Software College\Courses\__SVN\FT3.0\OpenMP3.0LabsPS\02 Programming with OpenMP 3 0 rev3.0.02.ppc"/>
</p:tagLst>
</file>

<file path=ppt/tags/tag14.xml><?xml version="1.0" encoding="utf-8"?>
<p:tagLst xmlns:a="http://schemas.openxmlformats.org/drawingml/2006/main" xmlns:r="http://schemas.openxmlformats.org/officeDocument/2006/relationships" xmlns:p="http://schemas.openxmlformats.org/presentationml/2006/main">
  <p:tag name="PPSNARRATION" val="40,-928365327,C:\BobC\_Mission\__Intel Software College\Courses\__SVN\FT3.0\OpenMP3.0LabsPS\02 Programming with OpenMP 3 0 rev3.0.02.ppc"/>
</p:tagLst>
</file>

<file path=ppt/tags/tag15.xml><?xml version="1.0" encoding="utf-8"?>
<p:tagLst xmlns:a="http://schemas.openxmlformats.org/drawingml/2006/main" xmlns:r="http://schemas.openxmlformats.org/officeDocument/2006/relationships" xmlns:p="http://schemas.openxmlformats.org/presentationml/2006/main">
  <p:tag name="PPSNARRATION" val="58,-928365327,C:\BobC\_Mission\__Intel Software College\Courses\__SVN\FT3.0\OpenMP3.0LabsPS\02 Programming with OpenMP 3 0 rev3.0.02.ppc"/>
</p:tagLst>
</file>

<file path=ppt/tags/tag2.xml><?xml version="1.0" encoding="utf-8"?>
<p:tagLst xmlns:a="http://schemas.openxmlformats.org/drawingml/2006/main" xmlns:r="http://schemas.openxmlformats.org/officeDocument/2006/relationships" xmlns:p="http://schemas.openxmlformats.org/presentationml/2006/main">
  <p:tag name="PPSNARRATION" val="41,-928365327,C:\BobC\_Mission\__Intel Software College\Courses\__SVN\FT3.0\OpenMP3.0LabsPS\02 Programming with OpenMP 3 0 rev3.0.02.ppc"/>
</p:tagLst>
</file>

<file path=ppt/tags/tag3.xml><?xml version="1.0" encoding="utf-8"?>
<p:tagLst xmlns:a="http://schemas.openxmlformats.org/drawingml/2006/main" xmlns:r="http://schemas.openxmlformats.org/officeDocument/2006/relationships" xmlns:p="http://schemas.openxmlformats.org/presentationml/2006/main">
  <p:tag name="PPSNARRATION" val="40,-928365327,C:\BobC\_Mission\__Intel Software College\Courses\__SVN\FT3.0\OpenMP3.0LabsPS\02 Programming with OpenMP 3 0 rev3.0.02.ppc"/>
</p:tagLst>
</file>

<file path=ppt/tags/tag4.xml><?xml version="1.0" encoding="utf-8"?>
<p:tagLst xmlns:a="http://schemas.openxmlformats.org/drawingml/2006/main" xmlns:r="http://schemas.openxmlformats.org/officeDocument/2006/relationships" xmlns:p="http://schemas.openxmlformats.org/presentationml/2006/main">
  <p:tag name="PPSNARRATION" val="44,-928365327,C:\BobC\_Mission\__Intel Software College\Courses\__SVN\FT3.0\OpenMP3.0LabsPS\02 Programming with OpenMP 3 0 rev3.0.02.ppc"/>
</p:tagLst>
</file>

<file path=ppt/tags/tag5.xml><?xml version="1.0" encoding="utf-8"?>
<p:tagLst xmlns:a="http://schemas.openxmlformats.org/drawingml/2006/main" xmlns:r="http://schemas.openxmlformats.org/officeDocument/2006/relationships" xmlns:p="http://schemas.openxmlformats.org/presentationml/2006/main">
  <p:tag name="PPSNARRATION" val="40,-928365327,C:\BobC\_Mission\__Intel Software College\Courses\__SVN\FT3.0\OpenMP3.0LabsPS\02 Programming with OpenMP 3 0 rev3.0.02.ppc"/>
</p:tagLst>
</file>

<file path=ppt/tags/tag6.xml><?xml version="1.0" encoding="utf-8"?>
<p:tagLst xmlns:a="http://schemas.openxmlformats.org/drawingml/2006/main" xmlns:r="http://schemas.openxmlformats.org/officeDocument/2006/relationships" xmlns:p="http://schemas.openxmlformats.org/presentationml/2006/main">
  <p:tag name="PPSNARRATION" val="45,-928365327,C:\BobC\_Mission\__Intel Software College\Courses\__SVN\FT3.0\OpenMP3.0LabsPS\02 Programming with OpenMP 3 0 rev3.0.02.ppc"/>
</p:tagLst>
</file>

<file path=ppt/tags/tag7.xml><?xml version="1.0" encoding="utf-8"?>
<p:tagLst xmlns:a="http://schemas.openxmlformats.org/drawingml/2006/main" xmlns:r="http://schemas.openxmlformats.org/officeDocument/2006/relationships" xmlns:p="http://schemas.openxmlformats.org/presentationml/2006/main">
  <p:tag name="PPSNARRATION" val="46,-928365327,C:\BobC\_Mission\__Intel Software College\Courses\__SVN\FT3.0\OpenMP3.0LabsPS\02 Programming with OpenMP 3 0 rev3.0.02.ppc"/>
</p:tagLst>
</file>

<file path=ppt/tags/tag8.xml><?xml version="1.0" encoding="utf-8"?>
<p:tagLst xmlns:a="http://schemas.openxmlformats.org/drawingml/2006/main" xmlns:r="http://schemas.openxmlformats.org/officeDocument/2006/relationships" xmlns:p="http://schemas.openxmlformats.org/presentationml/2006/main">
  <p:tag name="PPSNARRATION" val="49,-928365327,C:\BobC\_Mission\__Intel Software College\Courses\__SVN\FT3.0\OpenMP3.0LabsPS\02 Programming with OpenMP 3 0 rev3.0.02.ppc"/>
</p:tagLst>
</file>

<file path=ppt/tags/tag9.xml><?xml version="1.0" encoding="utf-8"?>
<p:tagLst xmlns:a="http://schemas.openxmlformats.org/drawingml/2006/main" xmlns:r="http://schemas.openxmlformats.org/officeDocument/2006/relationships" xmlns:p="http://schemas.openxmlformats.org/presentationml/2006/main">
  <p:tag name="PPSNARRATION" val="40,-928365327,C:\BobC\_Mission\__Intel Software College\Courses\__SVN\FT3.0\OpenMP3.0LabsPS\02 Programming with OpenMP 3 0 rev3.0.02.ppc"/>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12904</TotalTime>
  <Words>4866</Words>
  <Application>Microsoft Office PowerPoint</Application>
  <PresentationFormat>Widescreen</PresentationFormat>
  <Paragraphs>1005</Paragraphs>
  <Slides>54</Slides>
  <Notes>26</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54</vt:i4>
      </vt:variant>
    </vt:vector>
  </HeadingPairs>
  <TitlesOfParts>
    <vt:vector size="70" baseType="lpstr">
      <vt:lpstr>Arial</vt:lpstr>
      <vt:lpstr>Calibri</vt:lpstr>
      <vt:lpstr>Calibri Light</vt:lpstr>
      <vt:lpstr>Cambria Math</vt:lpstr>
      <vt:lpstr>Consolas</vt:lpstr>
      <vt:lpstr>Courier New</vt:lpstr>
      <vt:lpstr>Symbol</vt:lpstr>
      <vt:lpstr>Tahoma</vt:lpstr>
      <vt:lpstr>Times New Roman</vt:lpstr>
      <vt:lpstr>Verdana</vt:lpstr>
      <vt:lpstr>Wingdings</vt:lpstr>
      <vt:lpstr>Custom Design</vt:lpstr>
      <vt:lpstr>Main</vt:lpstr>
      <vt:lpstr>1_Main</vt:lpstr>
      <vt:lpstr>2_Main</vt:lpstr>
      <vt:lpstr>3_Main</vt:lpstr>
      <vt:lpstr>ME759 High Performance Computing for Applications in Engineering  [Spring 2020] </vt:lpstr>
      <vt:lpstr>Quote of the day [on the day when the stock market dropped 1884 points on opening and triggered a trading halt]</vt:lpstr>
      <vt:lpstr>Before we get going…</vt:lpstr>
      <vt:lpstr>Compiler Directives, Examples</vt:lpstr>
      <vt:lpstr>OpenMP Beyond Directives: User-Level Runtime Routines</vt:lpstr>
      <vt:lpstr>Example: Set/Get Number of Threads</vt:lpstr>
      <vt:lpstr>Example: Get Max Number of Threads</vt:lpstr>
      <vt:lpstr>OpenMP: Anchored by Three Pillars</vt:lpstr>
      <vt:lpstr>Example, two ways to accomplish the same thing</vt:lpstr>
      <vt:lpstr>OpenMP: Environment Variables, two quick remarks</vt:lpstr>
      <vt:lpstr>Function calls or Env Vars? Which one is better?</vt:lpstr>
      <vt:lpstr>OpenMP Env Variables, some examples…</vt:lpstr>
      <vt:lpstr>OpenMP: Putting Things in Perspective</vt:lpstr>
      <vt:lpstr>What’s the Scope of a Directive?</vt:lpstr>
      <vt:lpstr>Structured Blocks (C/C++)</vt:lpstr>
      <vt:lpstr>Example, Parallel Regions</vt:lpstr>
      <vt:lpstr>Another Way to Look at It</vt:lpstr>
      <vt:lpstr>Parallel Regions, Another Example</vt:lpstr>
      <vt:lpstr>whatsUpQuestionmark Example: What Happens Under the Hood</vt:lpstr>
      <vt:lpstr>Timing an OpenMP Application</vt:lpstr>
      <vt:lpstr>[new topic] Nested Parallelism in OpenMP</vt:lpstr>
      <vt:lpstr>Nested Parallelism: A closer look</vt:lpstr>
      <vt:lpstr>Nested Parallelism: What Happens &amp; How to Control</vt:lpstr>
      <vt:lpstr>Nested Parallelism: What Happens &amp; How to Control</vt:lpstr>
      <vt:lpstr>Relevant Actors, Nested Parallelism</vt:lpstr>
      <vt:lpstr>The OMP single directive</vt:lpstr>
      <vt:lpstr>Example [wicked, think about what happens in the code below]</vt:lpstr>
      <vt:lpstr>“setting” and “getting: their scope</vt:lpstr>
      <vt:lpstr>Departing Thoughts – 1</vt:lpstr>
      <vt:lpstr>Departing Thoughts – 2</vt:lpstr>
      <vt:lpstr>Nested Parallelism: Food for Thought</vt:lpstr>
      <vt:lpstr>Work Plan, OpenMP</vt:lpstr>
      <vt:lpstr>Work Sharing</vt:lpstr>
      <vt:lpstr>Work sharing, an alternative to GPU-style parallel computing</vt:lpstr>
      <vt:lpstr>Work Plan, OpenMP</vt:lpstr>
      <vt:lpstr>The omp for Directive</vt:lpstr>
      <vt:lpstr>Combining Constructs</vt:lpstr>
      <vt:lpstr>Problems with default partitioning</vt:lpstr>
      <vt:lpstr>The schedule Clause</vt:lpstr>
      <vt:lpstr>schedule Clause Example</vt:lpstr>
      <vt:lpstr>Loop Scheduling (Assume 3 Threads)</vt:lpstr>
      <vt:lpstr>Choosing a Schedule</vt:lpstr>
      <vt:lpstr>What for loops can be parallelized?</vt:lpstr>
      <vt:lpstr>Work Plan, OpenMP</vt:lpstr>
      <vt:lpstr>Function Level Parallelism</vt:lpstr>
      <vt:lpstr>Parallel omp sections Directive</vt:lpstr>
      <vt:lpstr>Functional Level Parallelism Using omp sections</vt:lpstr>
      <vt:lpstr>Different Way to Go at It    [Assume only two threads available]</vt:lpstr>
      <vt:lpstr>Advantage of Parallel Sections</vt:lpstr>
      <vt:lpstr>Example, sections: using 2 threads</vt:lpstr>
      <vt:lpstr>Example, sections: using 4 threads</vt:lpstr>
      <vt:lpstr>Work Plan, OpenMP</vt:lpstr>
      <vt:lpstr>OpenMP tasks</vt:lpstr>
      <vt:lpstr>OpenMP Tasks – Motivation [1/3]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486</cp:revision>
  <dcterms:created xsi:type="dcterms:W3CDTF">2018-05-16T17:28:20Z</dcterms:created>
  <dcterms:modified xsi:type="dcterms:W3CDTF">2020-03-09T17:54:30Z</dcterms:modified>
</cp:coreProperties>
</file>