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ppt/tags/tag19.xml" ContentType="application/vnd.openxmlformats-officedocument.presentationml.tags+xml"/>
  <Override PartName="/ppt/notesSlides/notesSlide32.xml" ContentType="application/vnd.openxmlformats-officedocument.presentationml.notesSlide+xml"/>
  <Override PartName="/ppt/tags/tag20.xml" ContentType="application/vnd.openxmlformats-officedocument.presentationml.tags+xml"/>
  <Override PartName="/ppt/notesSlides/notesSlide33.xml" ContentType="application/vnd.openxmlformats-officedocument.presentationml.notesSlide+xml"/>
  <Override PartName="/ppt/tags/tag21.xml" ContentType="application/vnd.openxmlformats-officedocument.presentationml.tags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6.xml" ContentType="application/vnd.openxmlformats-officedocument.presentationml.tags+xml"/>
  <Override PartName="/ppt/notesSlides/notesSlide40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tags/tag28.xml" ContentType="application/vnd.openxmlformats-officedocument.presentationml.tags+xml"/>
  <Override PartName="/ppt/notesSlides/notesSlide42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81"/>
  </p:notesMasterIdLst>
  <p:handoutMasterIdLst>
    <p:handoutMasterId r:id="rId82"/>
  </p:handoutMasterIdLst>
  <p:sldIdLst>
    <p:sldId id="256" r:id="rId6"/>
    <p:sldId id="1528" r:id="rId7"/>
    <p:sldId id="1527" r:id="rId8"/>
    <p:sldId id="1529" r:id="rId9"/>
    <p:sldId id="1530" r:id="rId10"/>
    <p:sldId id="1531" r:id="rId11"/>
    <p:sldId id="1532" r:id="rId12"/>
    <p:sldId id="1533" r:id="rId13"/>
    <p:sldId id="1534" r:id="rId14"/>
    <p:sldId id="1535" r:id="rId15"/>
    <p:sldId id="1536" r:id="rId16"/>
    <p:sldId id="1537" r:id="rId17"/>
    <p:sldId id="1538" r:id="rId18"/>
    <p:sldId id="1539" r:id="rId19"/>
    <p:sldId id="1540" r:id="rId20"/>
    <p:sldId id="1541" r:id="rId21"/>
    <p:sldId id="1542" r:id="rId22"/>
    <p:sldId id="1543" r:id="rId23"/>
    <p:sldId id="1544" r:id="rId24"/>
    <p:sldId id="1545" r:id="rId25"/>
    <p:sldId id="1546" r:id="rId26"/>
    <p:sldId id="1547" r:id="rId27"/>
    <p:sldId id="1548" r:id="rId28"/>
    <p:sldId id="1549" r:id="rId29"/>
    <p:sldId id="1550" r:id="rId30"/>
    <p:sldId id="1551" r:id="rId31"/>
    <p:sldId id="1552" r:id="rId32"/>
    <p:sldId id="1553" r:id="rId33"/>
    <p:sldId id="1554" r:id="rId34"/>
    <p:sldId id="1556" r:id="rId35"/>
    <p:sldId id="1557" r:id="rId36"/>
    <p:sldId id="1558" r:id="rId37"/>
    <p:sldId id="1559" r:id="rId38"/>
    <p:sldId id="1560" r:id="rId39"/>
    <p:sldId id="1561" r:id="rId40"/>
    <p:sldId id="1562" r:id="rId41"/>
    <p:sldId id="1563" r:id="rId42"/>
    <p:sldId id="1564" r:id="rId43"/>
    <p:sldId id="1565" r:id="rId44"/>
    <p:sldId id="1566" r:id="rId45"/>
    <p:sldId id="1567" r:id="rId46"/>
    <p:sldId id="1568" r:id="rId47"/>
    <p:sldId id="1569" r:id="rId48"/>
    <p:sldId id="1570" r:id="rId49"/>
    <p:sldId id="1571" r:id="rId50"/>
    <p:sldId id="1572" r:id="rId51"/>
    <p:sldId id="1573" r:id="rId52"/>
    <p:sldId id="1574" r:id="rId53"/>
    <p:sldId id="1575" r:id="rId54"/>
    <p:sldId id="1576" r:id="rId55"/>
    <p:sldId id="1577" r:id="rId56"/>
    <p:sldId id="1578" r:id="rId57"/>
    <p:sldId id="1579" r:id="rId58"/>
    <p:sldId id="1580" r:id="rId59"/>
    <p:sldId id="1581" r:id="rId60"/>
    <p:sldId id="1582" r:id="rId61"/>
    <p:sldId id="1583" r:id="rId62"/>
    <p:sldId id="1584" r:id="rId63"/>
    <p:sldId id="1585" r:id="rId64"/>
    <p:sldId id="1586" r:id="rId65"/>
    <p:sldId id="1587" r:id="rId66"/>
    <p:sldId id="1588" r:id="rId67"/>
    <p:sldId id="1589" r:id="rId68"/>
    <p:sldId id="1590" r:id="rId69"/>
    <p:sldId id="1591" r:id="rId70"/>
    <p:sldId id="1592" r:id="rId71"/>
    <p:sldId id="1593" r:id="rId72"/>
    <p:sldId id="1594" r:id="rId73"/>
    <p:sldId id="1595" r:id="rId74"/>
    <p:sldId id="1596" r:id="rId75"/>
    <p:sldId id="1597" r:id="rId76"/>
    <p:sldId id="1598" r:id="rId77"/>
    <p:sldId id="1599" r:id="rId78"/>
    <p:sldId id="1600" r:id="rId79"/>
    <p:sldId id="160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27" autoAdjust="0"/>
  </p:normalViewPr>
  <p:slideViewPr>
    <p:cSldViewPr snapToGrid="0">
      <p:cViewPr varScale="1">
        <p:scale>
          <a:sx n="143" d="100"/>
          <a:sy n="143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04192-5E24-4ADF-89EE-5FE9E7C89C57}" type="slidenum">
              <a:rPr lang="en-US"/>
              <a:pPr/>
              <a:t>33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35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37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8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38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84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39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C790B-0EBE-4594-A762-DB920D5D3021}" type="slidenum">
              <a:rPr lang="en-US"/>
              <a:pPr/>
              <a:t>40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5D622-E072-4D08-AE16-EA83182126DD}" type="slidenum">
              <a:rPr lang="en-US"/>
              <a:pPr/>
              <a:t>41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9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5D622-E072-4D08-AE16-EA83182126DD}" type="slidenum">
              <a:rPr lang="en-US"/>
              <a:pPr/>
              <a:t>44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5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9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6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6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470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D1889-B78D-490C-833D-9136EC96363D}" type="slidenum">
              <a:rPr lang="en-US"/>
              <a:pPr/>
              <a:t>53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6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53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55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0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376EB-81C6-47D3-BEDF-EFF8A67DF929}" type="slidenum">
              <a:rPr lang="en-US"/>
              <a:pPr/>
              <a:t>56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56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84E53-EF4B-43D9-AE97-D3BF0EBAE6B8}" type="slidenum">
              <a:rPr lang="en-US"/>
              <a:pPr/>
              <a:t>57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pPr>
              <a:lnSpc>
                <a:spcPct val="88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4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786CB-D36A-4226-A8F6-48EADB79F334}" type="slidenum">
              <a:rPr lang="en-US"/>
              <a:pPr/>
              <a:t>58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2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3959C-E0D8-4233-AAEB-7287D79C9971}" type="slidenum">
              <a:rPr lang="en-US"/>
              <a:pPr/>
              <a:t>59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2338" y="650875"/>
            <a:ext cx="4676775" cy="2632075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881" y="3389578"/>
            <a:ext cx="8698159" cy="28455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4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C621E-15B8-42C1-9C7F-572A3DEB6472}" type="slidenum">
              <a:rPr lang="en-US"/>
              <a:pPr/>
              <a:t>60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2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9DAD5-3AC8-40DA-8E05-DF86F1C6382F}" type="slidenum">
              <a:rPr lang="en-US"/>
              <a:pPr/>
              <a:t>61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99940-50BD-4278-8907-DAF2298812DE}" type="slidenum">
              <a:rPr lang="en-US"/>
              <a:pPr/>
              <a:t>62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0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7FB8-DFB3-4725-A756-F2EB9E8CE1A3}" type="slidenum">
              <a:rPr lang="en-US"/>
              <a:pPr/>
              <a:t>63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83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7FB8-DFB3-4725-A756-F2EB9E8CE1A3}" type="slidenum">
              <a:rPr lang="en-US"/>
              <a:pPr/>
              <a:t>64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73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A021E-9FD1-4FDD-869B-869D4B63C54B}" type="slidenum">
              <a:rPr lang="en-US"/>
              <a:pPr/>
              <a:t>65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53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A021E-9FD1-4FDD-869B-869D4B63C54B}" type="slidenum">
              <a:rPr lang="en-US"/>
              <a:pPr/>
              <a:t>66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9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3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00F18-0DCB-4F61-9C3A-A0E5CA207CA6}" type="slidenum">
              <a:rPr lang="en-US"/>
              <a:pPr/>
              <a:t>68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2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29726-7042-477D-B5F7-65839D35BEEA}" type="slidenum">
              <a:rPr lang="en-US"/>
              <a:pPr/>
              <a:t>69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61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A9450-537D-41E5-9C3A-946521EFA9A7}" type="slidenum">
              <a:rPr lang="en-US"/>
              <a:pPr/>
              <a:t>70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85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ADA2B-0C85-47FD-9F98-6655F68ED559}" type="slidenum">
              <a:rPr lang="en-US"/>
              <a:pPr/>
              <a:t>71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26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27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6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28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3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6D51D-0F20-4C56-8BD0-5158D0F87B49}" type="slidenum">
              <a:rPr lang="en-US"/>
              <a:pPr/>
              <a:t>29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7369" y="3329940"/>
            <a:ext cx="6821664" cy="3154680"/>
          </a:xfrm>
          <a:noFill/>
          <a:ln/>
        </p:spPr>
        <p:txBody>
          <a:bodyPr lIns="90598" tIns="44504" rIns="90598" bIns="44504"/>
          <a:lstStyle/>
          <a:p>
            <a:pPr defTabSz="939800"/>
            <a:endParaRPr lang="en-US" dirty="0"/>
          </a:p>
        </p:txBody>
      </p:sp>
      <p:sp>
        <p:nvSpPr>
          <p:cNvPr id="560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7275" y="531813"/>
            <a:ext cx="4651375" cy="261778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9657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granular_dynamic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image_processing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sen/ME759-2020-Assignments/blob/master/default_projects/linear_solvers.md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md5_cracking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lir.llvm.org/docs/Dialects/AffineOps" TargetMode="External"/><Relationship Id="rId2" Type="http://schemas.openxmlformats.org/officeDocument/2006/relationships/hyperlink" Target="https://github.com/plaidml/plaid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3.03129.pdf" TargetMode="External"/><Relationship Id="rId3" Type="http://schemas.openxmlformats.org/officeDocument/2006/relationships/hyperlink" Target="https://arxiv.org/abs/2002.03794" TargetMode="External"/><Relationship Id="rId7" Type="http://schemas.openxmlformats.org/officeDocument/2006/relationships/hyperlink" Target="https://mlir.llvm.org/docs/Dialects/AffineOps/" TargetMode="External"/><Relationship Id="rId2" Type="http://schemas.openxmlformats.org/officeDocument/2006/relationships/hyperlink" Target="https://rd.springer.com/content/pdf/10.1007%2F978-3-319-91479-4_23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aperswithcode.com/paper/stripe-tensor-compilation-via-the-nested" TargetMode="External"/><Relationship Id="rId5" Type="http://schemas.openxmlformats.org/officeDocument/2006/relationships/hyperlink" Target="https://arxiv.org/abs/2003.00532" TargetMode="External"/><Relationship Id="rId4" Type="http://schemas.openxmlformats.org/officeDocument/2006/relationships/hyperlink" Target="http://www.eecs.harvard.edu/~htk/publication/2019-mapl-tillet-kung-cox.pdf" TargetMode="External"/><Relationship Id="rId9" Type="http://schemas.openxmlformats.org/officeDocument/2006/relationships/hyperlink" Target="https://github.com/keroro824/HashingDeepLearning/tree/master/SL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ntu-vanderpa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ntu-vanderpa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oiahz29554ll0y2sxbnypuljgntbvoy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21</a:t>
            </a:r>
            <a:endParaRPr lang="en-US" dirty="0"/>
          </a:p>
          <a:p>
            <a:r>
              <a:rPr lang="en-US" dirty="0" smtClean="0"/>
              <a:t>03/11/2020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2012 Final Project: GPU Scheduling on a Cluster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Spring 2012 Final Project</a:t>
            </a:r>
          </a:p>
          <a:p>
            <a:pPr lvl="1"/>
            <a:r>
              <a:rPr lang="en-US" dirty="0"/>
              <a:t>Tied to the Condor Project</a:t>
            </a:r>
          </a:p>
          <a:p>
            <a:pPr lvl="2"/>
            <a:r>
              <a:rPr lang="en-US" sz="1600" dirty="0"/>
              <a:t>Condor: started at UW-Madison by Professor </a:t>
            </a:r>
            <a:r>
              <a:rPr lang="en-US" sz="1600" dirty="0" err="1"/>
              <a:t>Miron</a:t>
            </a:r>
            <a:r>
              <a:rPr lang="en-US" sz="1600" dirty="0"/>
              <a:t> </a:t>
            </a:r>
            <a:r>
              <a:rPr lang="en-US" sz="1600" dirty="0" err="1"/>
              <a:t>Livny</a:t>
            </a:r>
            <a:r>
              <a:rPr lang="en-US" sz="1600" dirty="0"/>
              <a:t> (in 1985)</a:t>
            </a:r>
          </a:p>
          <a:p>
            <a:pPr lvl="2"/>
            <a:r>
              <a:rPr lang="en-US" sz="1600" dirty="0"/>
              <a:t>Two students working for Professor </a:t>
            </a:r>
            <a:r>
              <a:rPr lang="en-US" sz="1600" dirty="0" err="1"/>
              <a:t>Livny</a:t>
            </a:r>
            <a:r>
              <a:rPr lang="en-US" sz="1600" dirty="0"/>
              <a:t> took 759 in back in the day</a:t>
            </a:r>
          </a:p>
          <a:p>
            <a:pPr lvl="1"/>
            <a:endParaRPr lang="en-US" dirty="0"/>
          </a:p>
          <a:p>
            <a:r>
              <a:rPr lang="en-US" sz="2800" dirty="0"/>
              <a:t>Places where GPU Scheduler used for science today</a:t>
            </a:r>
          </a:p>
          <a:p>
            <a:pPr lvl="3"/>
            <a:endParaRPr lang="en-US" sz="1100" dirty="0"/>
          </a:p>
          <a:p>
            <a:pPr lvl="1"/>
            <a:r>
              <a:rPr lang="en-US" dirty="0"/>
              <a:t>Large Hadron Collider (LHC) – CERN, Switzerland</a:t>
            </a:r>
          </a:p>
          <a:p>
            <a:pPr lvl="2"/>
            <a:r>
              <a:rPr lang="en-US" sz="1600" dirty="0"/>
              <a:t>Hadron collider: 2013 Nobel Prize in Physics for Higgs boson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Laser Interferometer Gravitational-wave Observatory (</a:t>
            </a:r>
            <a:r>
              <a:rPr lang="en-US" dirty="0" err="1"/>
              <a:t>Ligo</a:t>
            </a:r>
            <a:r>
              <a:rPr lang="en-US" dirty="0"/>
              <a:t>) – WA / LA, USA</a:t>
            </a:r>
          </a:p>
          <a:p>
            <a:pPr lvl="2"/>
            <a:r>
              <a:rPr lang="en-US" sz="1600" dirty="0"/>
              <a:t>Space/Time wrinkle, 2017 Nobel Prize in Physics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Ice Cube, Antarctica</a:t>
            </a:r>
          </a:p>
          <a:p>
            <a:pPr lvl="2"/>
            <a:r>
              <a:rPr lang="en-US" sz="1600" dirty="0"/>
              <a:t>South Pole Neutrino Observer, run by UW-Madison</a:t>
            </a:r>
          </a:p>
          <a:p>
            <a:pPr lvl="2"/>
            <a:r>
              <a:rPr lang="en-US" sz="1600" dirty="0"/>
              <a:t>Last year: $35 million NSF to UW-Madison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2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of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339196"/>
            <a:ext cx="11295530" cy="5061603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If you are stress-adverse, propose something that is clearly doable</a:t>
            </a:r>
          </a:p>
          <a:p>
            <a:endParaRPr lang="en-US" sz="2800" dirty="0"/>
          </a:p>
          <a:p>
            <a:r>
              <a:rPr lang="en-US" sz="2800" dirty="0"/>
              <a:t>Keep in mind that all you have </a:t>
            </a:r>
            <a:r>
              <a:rPr lang="en-US" sz="2800" dirty="0" smtClean="0"/>
              <a:t>about a month</a:t>
            </a:r>
            <a:endParaRPr lang="en-US" sz="2800" dirty="0"/>
          </a:p>
          <a:p>
            <a:pPr lvl="1"/>
            <a:r>
              <a:rPr lang="en-US" dirty="0"/>
              <a:t>Factor in exams, final reports, etc. for </a:t>
            </a:r>
            <a:r>
              <a:rPr lang="en-US" b="1" dirty="0"/>
              <a:t>other</a:t>
            </a:r>
            <a:r>
              <a:rPr lang="en-US" dirty="0"/>
              <a:t> classes. You have less time than you think you do</a:t>
            </a:r>
          </a:p>
          <a:p>
            <a:endParaRPr lang="en-US" dirty="0"/>
          </a:p>
          <a:p>
            <a:r>
              <a:rPr lang="en-US" sz="2800" dirty="0"/>
              <a:t>My advice (doesn’t apply to all):</a:t>
            </a:r>
          </a:p>
          <a:p>
            <a:pPr lvl="1"/>
            <a:r>
              <a:rPr lang="en-US" dirty="0"/>
              <a:t>Tie the Final Project to your research </a:t>
            </a:r>
          </a:p>
          <a:p>
            <a:pPr lvl="1"/>
            <a:r>
              <a:rPr lang="en-US" dirty="0"/>
              <a:t>If no research topic yet, tie it to something that you are curious about</a:t>
            </a:r>
          </a:p>
          <a:p>
            <a:pPr lvl="1"/>
            <a:r>
              <a:rPr lang="en-US" dirty="0"/>
              <a:t>Be ambitious, yet propose something that demonstrates quantifiable progress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Failing is totally ok, if it comes despite hard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Final Project </a:t>
            </a:r>
            <a:r>
              <a:rPr lang="en-US" sz="2400" u="sng" dirty="0"/>
              <a:t>proposal</a:t>
            </a:r>
            <a:r>
              <a:rPr lang="en-US" sz="2400" dirty="0"/>
              <a:t> (PDF doc) – </a:t>
            </a:r>
            <a:r>
              <a:rPr lang="en-US" sz="2400" dirty="0" smtClean="0"/>
              <a:t>March 27, </a:t>
            </a:r>
            <a:r>
              <a:rPr lang="en-US" sz="2400" dirty="0"/>
              <a:t>9 </a:t>
            </a:r>
            <a:r>
              <a:rPr lang="en-US" sz="2400" dirty="0" smtClean="0"/>
              <a:t>pm</a:t>
            </a:r>
          </a:p>
          <a:p>
            <a:pPr lvl="2"/>
            <a:r>
              <a:rPr lang="en-US" sz="2200" dirty="0" smtClean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FinalProjectProposal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 smtClean="0"/>
          </a:p>
          <a:p>
            <a:pPr lvl="1"/>
            <a:r>
              <a:rPr lang="en-US" sz="2400" dirty="0"/>
              <a:t>Final Project </a:t>
            </a:r>
            <a:r>
              <a:rPr lang="en-US" sz="2400" u="sng" dirty="0" smtClean="0"/>
              <a:t>progress report</a:t>
            </a:r>
            <a:r>
              <a:rPr lang="en-US" sz="2400" dirty="0" smtClean="0"/>
              <a:t>,  a one pager (PDF doc) – April 23, 9 pm</a:t>
            </a:r>
          </a:p>
          <a:p>
            <a:pPr lvl="2"/>
            <a:r>
              <a:rPr lang="en-US" sz="2200" dirty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FinalProjectIntermediate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Project </a:t>
            </a:r>
            <a:r>
              <a:rPr lang="en-US" sz="2400" u="sng" dirty="0"/>
              <a:t>report</a:t>
            </a:r>
            <a:r>
              <a:rPr lang="en-US" sz="2400" dirty="0"/>
              <a:t> (PDF doc) – May 6, 7:45 </a:t>
            </a:r>
            <a:r>
              <a:rPr lang="en-US" sz="2400" dirty="0" smtClean="0"/>
              <a:t>am</a:t>
            </a:r>
          </a:p>
          <a:p>
            <a:pPr lvl="2"/>
            <a:r>
              <a:rPr lang="en-US" sz="2200" dirty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Code </a:t>
            </a:r>
            <a:r>
              <a:rPr lang="en-US" sz="2400" dirty="0"/>
              <a:t>in your </a:t>
            </a:r>
            <a:r>
              <a:rPr lang="en-US" sz="2400" dirty="0" smtClean="0"/>
              <a:t>git </a:t>
            </a:r>
            <a:r>
              <a:rPr lang="en-US" sz="2400" dirty="0"/>
              <a:t>repo – May 6, 7:45 am</a:t>
            </a:r>
          </a:p>
          <a:p>
            <a:pPr lvl="2"/>
            <a:r>
              <a:rPr lang="en-US" sz="2200" dirty="0"/>
              <a:t>Used to verify results reported in Final Project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Projects suggestions – in case you can’t come up with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tiers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Tier one: UW-Madison brewed, they are easier (four of them)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Tier two: Intel brewed, they are tough (four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1</a:t>
            </a:r>
            <a:r>
              <a:rPr lang="en-US" dirty="0" smtClean="0"/>
              <a:t>: Large code for physics-based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more </a:t>
            </a:r>
            <a:r>
              <a:rPr lang="en-US" dirty="0"/>
              <a:t>details, 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Topic related to code </a:t>
            </a:r>
            <a:r>
              <a:rPr lang="en-US" dirty="0"/>
              <a:t>developed </a:t>
            </a:r>
            <a:r>
              <a:rPr lang="en-US" dirty="0" smtClean="0"/>
              <a:t>by former ME759  student (became his PhD thesis)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case scenario put together by person working with the European Space Agency (Cecily Sunday)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Tasks:</a:t>
            </a:r>
          </a:p>
          <a:p>
            <a:pPr lvl="2"/>
            <a:r>
              <a:rPr lang="en-US" dirty="0" smtClean="0"/>
              <a:t>Profile a large code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ook at how’s parallelized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uggest avenues for improving speed</a:t>
            </a:r>
          </a:p>
          <a:p>
            <a:pPr lvl="2"/>
            <a:r>
              <a:rPr lang="en-US" dirty="0" smtClean="0"/>
              <a:t>Implement some of these changes to improve execution speed (which is really low, right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2</a:t>
            </a:r>
            <a:r>
              <a:rPr lang="en-US" dirty="0" smtClean="0"/>
              <a:t>: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more </a:t>
            </a:r>
            <a:r>
              <a:rPr lang="en-US" dirty="0"/>
              <a:t>details, see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Issues of interest:</a:t>
            </a:r>
          </a:p>
          <a:p>
            <a:pPr lvl="1"/>
            <a:r>
              <a:rPr lang="en-US" dirty="0" smtClean="0"/>
              <a:t>Finding edges in a pic</a:t>
            </a:r>
          </a:p>
          <a:p>
            <a:pPr lvl="1"/>
            <a:r>
              <a:rPr lang="en-US" dirty="0" smtClean="0"/>
              <a:t>Image stitching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Tier 1, Option </a:t>
                </a:r>
                <a:r>
                  <a:rPr lang="en-US" dirty="0" smtClean="0"/>
                  <a:t>3 : Solving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smtClean="0"/>
                  <a:t>more </a:t>
                </a:r>
                <a:r>
                  <a:rPr lang="en-US" dirty="0"/>
                  <a:t>details, see</a:t>
                </a:r>
                <a:r>
                  <a:rPr lang="en-US" dirty="0" smtClean="0"/>
                  <a:t> </a:t>
                </a:r>
                <a:r>
                  <a:rPr lang="en-US" dirty="0" smtClean="0">
                    <a:hlinkClick r:id="rId3"/>
                  </a:rPr>
                  <a:t>here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Task</a:t>
                </a:r>
                <a:r>
                  <a:rPr lang="en-US" dirty="0" smtClean="0"/>
                  <a:t>: Implement </a:t>
                </a:r>
                <a:r>
                  <a:rPr lang="en-US" dirty="0"/>
                  <a:t>a parallel solution to solving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There are two flavors that you might consider</a:t>
                </a:r>
              </a:p>
              <a:p>
                <a:pPr lvl="2"/>
                <a:r>
                  <a:rPr lang="en-US" dirty="0" smtClean="0"/>
                  <a:t>Iterative solvers</a:t>
                </a:r>
              </a:p>
              <a:p>
                <a:pPr lvl="2"/>
                <a:r>
                  <a:rPr lang="en-US" dirty="0" smtClean="0"/>
                  <a:t>Direct solvers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To make it even more interesting:</a:t>
                </a:r>
              </a:p>
              <a:p>
                <a:pPr lvl="2"/>
                <a:r>
                  <a:rPr lang="en-US" dirty="0" smtClean="0"/>
                  <a:t>Dense problems </a:t>
                </a:r>
              </a:p>
              <a:p>
                <a:pPr lvl="2"/>
                <a:r>
                  <a:rPr lang="en-US" dirty="0" smtClean="0"/>
                  <a:t>Sparse problems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3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</a:t>
            </a:r>
            <a:r>
              <a:rPr lang="en-US" dirty="0" smtClean="0"/>
              <a:t>4: Break password through 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Task: write a parallel code that attempts to break a password through brute force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u="sng" dirty="0"/>
              <a:t>Important</a:t>
            </a:r>
            <a:r>
              <a:rPr lang="en-US" dirty="0"/>
              <a:t>: your implementation should only be used for academic purposes and should never be used to engage in any illegal or otherwise dubious activity of a nefarious </a:t>
            </a:r>
            <a:r>
              <a:rPr lang="en-US" dirty="0" smtClean="0"/>
              <a:t>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2: Intel-suggested </a:t>
            </a:r>
            <a:r>
              <a:rPr lang="en-US" dirty="0"/>
              <a:t>Final Project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Coming </a:t>
            </a:r>
            <a:r>
              <a:rPr lang="en-US" dirty="0"/>
              <a:t>from group at Intel made up of 13 compiler engineers working on optimizing machine learning workloads on various hardware platforms </a:t>
            </a:r>
          </a:p>
          <a:p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w/ specialized hardware groups to ensure fast execution of inference and training workloads through </a:t>
            </a:r>
            <a:r>
              <a:rPr lang="en-US"/>
              <a:t>hardware-software </a:t>
            </a:r>
            <a:r>
              <a:rPr lang="en-US" smtClean="0"/>
              <a:t>co-design 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https://github.com/plaidml/plaidml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Currently working closely with the LLVM community and the MLIR group at </a:t>
            </a:r>
            <a:r>
              <a:rPr lang="en-US" dirty="0" smtClean="0"/>
              <a:t>Google </a:t>
            </a:r>
            <a:r>
              <a:rPr lang="en-US" dirty="0"/>
              <a:t>to contribute to the affine dialect in MLIR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https://mlir.llvm.org/docs/Dialects/AffineOps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Researching repurposing machine learning optimization techniques for scientific </a:t>
            </a:r>
            <a:r>
              <a:rPr lang="en-US" dirty="0" smtClean="0"/>
              <a:t>workloads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Final Project topics suggested by Intel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242" y="2441742"/>
          <a:ext cx="11861515" cy="244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40">
                  <a:extLst>
                    <a:ext uri="{9D8B030D-6E8A-4147-A177-3AD203B41FA5}">
                      <a16:colId xmlns:a16="http://schemas.microsoft.com/office/drawing/2014/main" val="3665295946"/>
                    </a:ext>
                  </a:extLst>
                </a:gridCol>
                <a:gridCol w="4166171">
                  <a:extLst>
                    <a:ext uri="{9D8B030D-6E8A-4147-A177-3AD203B41FA5}">
                      <a16:colId xmlns:a16="http://schemas.microsoft.com/office/drawing/2014/main" val="784188686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2167366755"/>
                    </a:ext>
                  </a:extLst>
                </a:gridCol>
              </a:tblGrid>
              <a:tr h="2236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Topic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Helpful References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127778"/>
                  </a:ext>
                </a:extLst>
              </a:tr>
              <a:tr h="30117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LLVM Optimization Analysis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Analyze LLVM Optimization Passes using established benchmarks 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sng" dirty="0">
                          <a:effectLst/>
                          <a:hlinkClick r:id="rId2"/>
                        </a:rPr>
                        <a:t>https://rd.springer.com/content/pdf/10.1007%2F978-3-319-91479-4_23.pdf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56731"/>
                  </a:ext>
                </a:extLst>
              </a:tr>
              <a:tr h="503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Survey and Analysis of Tensor Compilers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Analyze and benchmark tensor compilers for ML across various HW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Investigate the results produced in 2.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https://arxiv.org/abs/2002.03794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4"/>
                        </a:rPr>
                        <a:t>http://www.eecs.harvard.edu/~htk/publication/2019-mapl-tillet-kung-cox.pdf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344578"/>
                  </a:ext>
                </a:extLst>
              </a:tr>
              <a:tr h="625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 performance GEMM library for a GPU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Utilizing the techniques described in papers 1 and 2 on the right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 the MLIR's new support for </a:t>
                      </a:r>
                      <a:r>
                        <a:rPr lang="en-US" sz="1000" dirty="0" err="1">
                          <a:effectLst/>
                        </a:rPr>
                        <a:t>affine.parallel</a:t>
                      </a:r>
                      <a:r>
                        <a:rPr lang="en-US" sz="1000" dirty="0">
                          <a:effectLst/>
                        </a:rPr>
                        <a:t>: (see 3 on the right) Implement a high performance GEMM library for a GPU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5"/>
                        </a:rPr>
                        <a:t>https://arxiv.org/abs/2003.00532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6"/>
                        </a:rPr>
                        <a:t>https://paperswithcode.com/paper/stripe-tensor-compilation-via-the-nested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7"/>
                        </a:rPr>
                        <a:t>https://mlir.llvm.org/docs/Dialects/AffineOps/#affineparallel-affineparallelop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10966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Distributed SLIDE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Reproduce the results presented for SLIDE in 1.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Using the code provided on </a:t>
                      </a:r>
                      <a:r>
                        <a:rPr lang="en-US" sz="1000" dirty="0" err="1">
                          <a:effectLst/>
                        </a:rPr>
                        <a:t>github</a:t>
                      </a:r>
                      <a:r>
                        <a:rPr lang="en-US" sz="1000" dirty="0">
                          <a:effectLst/>
                        </a:rPr>
                        <a:t> (</a:t>
                      </a:r>
                      <a:r>
                        <a:rPr lang="en-US" sz="1000" u="sng" dirty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)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 a distributed version of SLIDE.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8"/>
                        </a:rPr>
                        <a:t>https://arxiv.org/pdf/1903.03129.pdf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9"/>
                        </a:rPr>
                        <a:t>https://github.com/keroro824/HashingDeepLearning/tree/master/SLIDE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2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7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quote the day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1452" y="3456662"/>
            <a:ext cx="1072691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“If with a pure mind a person speaks or acts, happiness follows them like a never-departing shadow.”</a:t>
            </a:r>
          </a:p>
          <a:p>
            <a:pPr algn="r"/>
            <a:r>
              <a:rPr lang="en-US" sz="1400" dirty="0"/>
              <a:t>-- </a:t>
            </a:r>
            <a:r>
              <a:rPr lang="en-US" sz="1400" dirty="0" smtClean="0"/>
              <a:t>Siddhartha Gautama, The </a:t>
            </a:r>
            <a:r>
              <a:rPr lang="en-US" sz="1400" dirty="0"/>
              <a:t>Buddha [563 BC -- 483 BC</a:t>
            </a:r>
            <a:r>
              <a:rPr lang="en-US" sz="1400" dirty="0" smtClean="0"/>
              <a:t>]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related Final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to, the </a:t>
            </a:r>
            <a:r>
              <a:rPr lang="en-US" dirty="0"/>
              <a:t>Intel folks will read your Final Project</a:t>
            </a:r>
          </a:p>
          <a:p>
            <a:endParaRPr lang="en-US" dirty="0"/>
          </a:p>
          <a:p>
            <a:r>
              <a:rPr lang="en-US" dirty="0" smtClean="0"/>
              <a:t>You’ll </a:t>
            </a:r>
            <a:r>
              <a:rPr lang="en-US" dirty="0"/>
              <a:t>have to explicitly indicate that you are ok with me sharing your Final Project with them</a:t>
            </a:r>
          </a:p>
          <a:p>
            <a:pPr lvl="1"/>
            <a:r>
              <a:rPr lang="en-US" dirty="0"/>
              <a:t>There will be </a:t>
            </a:r>
            <a:r>
              <a:rPr lang="en-US" dirty="0" smtClean="0"/>
              <a:t>a box to check in both the proposal and final docs</a:t>
            </a:r>
          </a:p>
          <a:p>
            <a:endParaRPr lang="en-US" dirty="0"/>
          </a:p>
          <a:p>
            <a:r>
              <a:rPr lang="en-US" dirty="0" smtClean="0"/>
              <a:t>This is hard stuff, very challenging</a:t>
            </a:r>
          </a:p>
          <a:p>
            <a:pPr lvl="1"/>
            <a:r>
              <a:rPr lang="en-US" dirty="0" smtClean="0"/>
              <a:t>Work on it if you want to get a conversation going with this Intel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mtClean="0"/>
              <a:t>Back </a:t>
            </a:r>
            <a:r>
              <a:rPr lang="en-US" dirty="0" smtClean="0"/>
              <a:t>to OpenMP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Tasks – Motivation [3/3]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371600"/>
            <a:ext cx="11726333" cy="5181600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sz="2000" b="1" dirty="0"/>
              <a:t> </a:t>
            </a:r>
            <a:r>
              <a:rPr lang="en-US" sz="2000" dirty="0"/>
              <a:t>inside a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sz="2000" dirty="0"/>
              <a:t> region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lvl="2"/>
            <a:endParaRPr lang="en-US" sz="1500" dirty="0"/>
          </a:p>
          <a:p>
            <a:r>
              <a:rPr lang="en-US" sz="2000" dirty="0"/>
              <a:t>Why we shouldn’t settle for this:</a:t>
            </a:r>
          </a:p>
          <a:p>
            <a:pPr lvl="1"/>
            <a:r>
              <a:rPr lang="en-US" sz="1800" dirty="0"/>
              <a:t>Relatively</a:t>
            </a:r>
            <a:r>
              <a:rPr lang="en-US" sz="1800" dirty="0">
                <a:solidFill>
                  <a:srgbClr val="C00000"/>
                </a:solidFill>
              </a:rPr>
              <a:t> high cost </a:t>
            </a:r>
            <a:r>
              <a:rPr lang="en-US" sz="1800" dirty="0"/>
              <a:t>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1800" dirty="0"/>
              <a:t> construct</a:t>
            </a:r>
          </a:p>
          <a:p>
            <a:pPr lvl="1"/>
            <a:r>
              <a:rPr lang="en-US" sz="1800" dirty="0"/>
              <a:t>Each thread needs to traverse the </a:t>
            </a:r>
            <a:r>
              <a:rPr lang="en-US" sz="1800" dirty="0">
                <a:solidFill>
                  <a:srgbClr val="C00000"/>
                </a:solidFill>
              </a:rPr>
              <a:t>entire list </a:t>
            </a:r>
            <a:r>
              <a:rPr lang="en-US" sz="1800" dirty="0"/>
              <a:t>and determine if another thread has already processed that element</a:t>
            </a:r>
          </a:p>
          <a:p>
            <a:pPr lvl="2"/>
            <a:r>
              <a:rPr lang="en-US" sz="1500" dirty="0"/>
              <a:t>Ensuring that no other thread has processed a list element is not trivial at all</a:t>
            </a:r>
          </a:p>
          <a:p>
            <a:pPr lvl="3"/>
            <a:r>
              <a:rPr lang="en-US" sz="1200" dirty="0"/>
              <a:t>The code ensuring this is not shown here and would have to be inside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process(p)</a:t>
            </a:r>
            <a:r>
              <a:rPr lang="en-US" sz="1200" dirty="0"/>
              <a:t> function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2414" y="1839134"/>
            <a:ext cx="487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parallel private(p)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 !=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6390"/>
            <a:ext cx="266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[IEEE TPDS 20(3), pp. 404-418, 2009]→</a:t>
            </a:r>
          </a:p>
        </p:txBody>
      </p:sp>
    </p:spTree>
    <p:extLst>
      <p:ext uri="{BB962C8B-B14F-4D97-AF65-F5344CB8AC3E}">
        <p14:creationId xmlns:p14="http://schemas.microsoft.com/office/powerpoint/2010/main" val="6161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One-Slide Side-Trip: When Compiler Doesn’t Speak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Imagine your compiler doesn’t speak OpenMP </a:t>
            </a:r>
          </a:p>
          <a:p>
            <a:pPr lvl="1"/>
            <a:r>
              <a:rPr lang="en-US" sz="1800" dirty="0"/>
              <a:t>Previous piece of code: is like ignoring all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800" dirty="0"/>
              <a:t>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Ignoring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/>
              <a:t>s: You’d get your sequential implementation that you used to have before you decorated the code w/ OpenMP directives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00966" y="2386442"/>
            <a:ext cx="487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parallel private(p)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 !=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7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Concept in OpenMP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429001" y="1514719"/>
            <a:ext cx="3884563" cy="4666765"/>
            <a:chOff x="688921" y="1454944"/>
            <a:chExt cx="3884563" cy="4666765"/>
          </a:xfrm>
        </p:grpSpPr>
        <p:sp>
          <p:nvSpPr>
            <p:cNvPr id="7" name="Oval 6"/>
            <p:cNvSpPr/>
            <p:nvPr/>
          </p:nvSpPr>
          <p:spPr>
            <a:xfrm>
              <a:off x="2075291" y="1454944"/>
              <a:ext cx="508065" cy="508065"/>
            </a:xfrm>
            <a:prstGeom prst="ellipse">
              <a:avLst/>
            </a:prstGeom>
            <a:solidFill>
              <a:srgbClr val="FFE0C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45" name="Cloud 44"/>
            <p:cNvSpPr/>
            <p:nvPr/>
          </p:nvSpPr>
          <p:spPr>
            <a:xfrm>
              <a:off x="1199668" y="2738439"/>
              <a:ext cx="2371682" cy="145256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1600200" y="3216275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2048368" y="3026329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2899214" y="3026329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2527793" y="3403841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2052067" y="3600210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Up Arrow 57"/>
            <p:cNvSpPr/>
            <p:nvPr/>
          </p:nvSpPr>
          <p:spPr>
            <a:xfrm rot="10800000">
              <a:off x="2182265" y="2071688"/>
              <a:ext cx="294115" cy="628650"/>
            </a:xfrm>
            <a:prstGeom prst="up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88921" y="4662914"/>
              <a:ext cx="3393945" cy="894924"/>
              <a:chOff x="688921" y="4662914"/>
              <a:chExt cx="3393945" cy="89492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88921" y="5049773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50881" y="5049772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574801" y="5049770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66764" y="4662914"/>
                <a:ext cx="6030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+mj-lt"/>
                  </a:rPr>
                  <a:t>…</a:t>
                </a:r>
              </a:p>
            </p:txBody>
          </p:sp>
        </p:grpSp>
        <p:sp>
          <p:nvSpPr>
            <p:cNvPr id="65" name="Up-Down Arrow 64"/>
            <p:cNvSpPr/>
            <p:nvPr/>
          </p:nvSpPr>
          <p:spPr>
            <a:xfrm rot="2289593">
              <a:off x="1165971" y="4318144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Up-Down Arrow 65"/>
            <p:cNvSpPr/>
            <p:nvPr/>
          </p:nvSpPr>
          <p:spPr>
            <a:xfrm rot="878003">
              <a:off x="1919305" y="4339170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Up-Down Arrow 66"/>
            <p:cNvSpPr/>
            <p:nvPr/>
          </p:nvSpPr>
          <p:spPr>
            <a:xfrm rot="19267178">
              <a:off x="3358730" y="4319156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2569216" y="1582541"/>
              <a:ext cx="20042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Arial" panose="020B0604020202020204" pitchFamily="34" charset="0"/>
                </a:rPr>
                <a:t>Task generator</a:t>
              </a:r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1405249" y="5721599"/>
              <a:ext cx="18950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Arial" panose="020B0604020202020204" pitchFamily="34" charset="0"/>
                </a:rPr>
                <a:t>Execute tasks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081173" y="1295400"/>
            <a:ext cx="1880644" cy="546970"/>
            <a:chOff x="4091125" y="1424751"/>
            <a:chExt cx="1880644" cy="546970"/>
          </a:xfrm>
        </p:grpSpPr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091125" y="1424751"/>
              <a:ext cx="18806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Happens fast!</a:t>
              </a:r>
            </a:p>
          </p:txBody>
        </p:sp>
        <p:cxnSp>
          <p:nvCxnSpPr>
            <p:cNvPr id="72" name="Curved Connector 71"/>
            <p:cNvCxnSpPr>
              <a:stCxn id="70" idx="2"/>
              <a:endCxn id="68" idx="3"/>
            </p:cNvCxnSpPr>
            <p:nvPr/>
          </p:nvCxnSpPr>
          <p:spPr>
            <a:xfrm rot="5400000">
              <a:off x="4565951" y="1506225"/>
              <a:ext cx="146860" cy="784132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lded Corner 45"/>
          <p:cNvSpPr/>
          <p:nvPr/>
        </p:nvSpPr>
        <p:spPr>
          <a:xfrm>
            <a:off x="5267872" y="2459937"/>
            <a:ext cx="221156" cy="247890"/>
          </a:xfrm>
          <a:prstGeom prst="foldedCorner">
            <a:avLst/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581001"/>
            <a:ext cx="1652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hlinkClick r:id="rId3"/>
              </a:rPr>
              <a:t>Ruud van der Pas</a:t>
            </a:r>
            <a:r>
              <a:rPr lang="en-US" sz="1200" dirty="0"/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41501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 Who Does What and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 smtClean="0"/>
          </a:p>
          <a:p>
            <a:endParaRPr lang="en-US" sz="2000" dirty="0"/>
          </a:p>
          <a:p>
            <a:r>
              <a:rPr lang="en-US" sz="2000" dirty="0" smtClean="0"/>
              <a:t>The developer </a:t>
            </a:r>
            <a:r>
              <a:rPr lang="en-US" sz="2000" dirty="0"/>
              <a:t>(you, that is</a:t>
            </a:r>
            <a:r>
              <a:rPr lang="en-US" sz="2000" dirty="0" smtClean="0"/>
              <a:t>), does this:</a:t>
            </a:r>
            <a:endParaRPr lang="en-US" sz="2000" dirty="0"/>
          </a:p>
          <a:p>
            <a:pPr lvl="1"/>
            <a:r>
              <a:rPr lang="en-US" sz="1800" dirty="0"/>
              <a:t>Use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800" dirty="0"/>
              <a:t> to specify where/what the tasks are</a:t>
            </a:r>
          </a:p>
          <a:p>
            <a:pPr lvl="1"/>
            <a:r>
              <a:rPr lang="en-US" sz="1800" dirty="0"/>
              <a:t>Ensure that there are </a:t>
            </a:r>
            <a:r>
              <a:rPr lang="en-US" sz="1800" dirty="0">
                <a:solidFill>
                  <a:srgbClr val="C00000"/>
                </a:solidFill>
              </a:rPr>
              <a:t>no dependencies </a:t>
            </a:r>
            <a:r>
              <a:rPr lang="en-US" sz="1800" dirty="0"/>
              <a:t>(that is, tasks can be executed independently)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 smtClean="0"/>
              <a:t>The OpenMP </a:t>
            </a:r>
            <a:r>
              <a:rPr lang="en-US" sz="2000" dirty="0"/>
              <a:t>runtime </a:t>
            </a:r>
            <a:r>
              <a:rPr lang="en-US" sz="2000" dirty="0" smtClean="0"/>
              <a:t>system does this:</a:t>
            </a:r>
            <a:endParaRPr lang="en-US" sz="2000" dirty="0"/>
          </a:p>
          <a:p>
            <a:pPr lvl="1"/>
            <a:r>
              <a:rPr lang="en-US" sz="1800" dirty="0"/>
              <a:t>Generates a new task whenever a thread encounters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800" dirty="0"/>
              <a:t> construct</a:t>
            </a:r>
          </a:p>
          <a:p>
            <a:pPr lvl="1"/>
            <a:r>
              <a:rPr lang="en-US" sz="1800" dirty="0"/>
              <a:t>Decide the moment of execution (can be immediate or delayed)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1652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hlinkClick r:id="rId3"/>
              </a:rPr>
              <a:t>Ruud van der Pas</a:t>
            </a:r>
            <a:r>
              <a:rPr lang="en-US" sz="1200" dirty="0"/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36087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Tasks? How Do They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0087" y="1356255"/>
            <a:ext cx="6047846" cy="507841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Tasks are independent units of work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One or more threads assigned to generate tasks</a:t>
            </a:r>
          </a:p>
          <a:p>
            <a:pPr lvl="1"/>
            <a:endParaRPr lang="en-US" sz="1600" dirty="0"/>
          </a:p>
          <a:p>
            <a:r>
              <a:rPr lang="en-US" sz="1800" dirty="0"/>
              <a:t>The OpenMP threads pick up &amp; execute the “posted” tasks</a:t>
            </a:r>
          </a:p>
          <a:p>
            <a:pPr lvl="1"/>
            <a:endParaRPr lang="en-US" sz="1600" dirty="0"/>
          </a:p>
          <a:p>
            <a:r>
              <a:rPr lang="en-US" sz="1800" dirty="0"/>
              <a:t>Tasks might be executed immediately or might be deferred</a:t>
            </a:r>
          </a:p>
          <a:p>
            <a:pPr lvl="1"/>
            <a:r>
              <a:rPr lang="en-US" sz="1600" dirty="0"/>
              <a:t>The OS &amp; runtime decide which of the above</a:t>
            </a:r>
          </a:p>
          <a:p>
            <a:pPr lvl="2"/>
            <a:r>
              <a:rPr lang="en-US" sz="1400" dirty="0"/>
              <a:t>Decision transparent to the user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48575" y="1752601"/>
            <a:ext cx="2902958" cy="4038303"/>
            <a:chOff x="6124575" y="1752600"/>
            <a:chExt cx="2902958" cy="4038303"/>
          </a:xfrm>
        </p:grpSpPr>
        <p:sp>
          <p:nvSpPr>
            <p:cNvPr id="555024" name="Text Box 16"/>
            <p:cNvSpPr txBox="1">
              <a:spLocks noChangeArrowheads="1"/>
            </p:cNvSpPr>
            <p:nvPr/>
          </p:nvSpPr>
          <p:spPr bwMode="auto">
            <a:xfrm>
              <a:off x="6124575" y="5329238"/>
              <a:ext cx="1014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latin typeface="Arial" panose="020B0604020202020204" pitchFamily="34" charset="0"/>
                </a:rPr>
                <a:t>Serial</a:t>
              </a:r>
            </a:p>
          </p:txBody>
        </p:sp>
        <p:sp>
          <p:nvSpPr>
            <p:cNvPr id="555012" name="Rectangle 4"/>
            <p:cNvSpPr>
              <a:spLocks noChangeArrowheads="1"/>
            </p:cNvSpPr>
            <p:nvPr/>
          </p:nvSpPr>
          <p:spPr bwMode="auto">
            <a:xfrm>
              <a:off x="6492875" y="2030413"/>
              <a:ext cx="228600" cy="99060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6492875" y="3021013"/>
              <a:ext cx="228600" cy="762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4" name="Rectangle 6"/>
            <p:cNvSpPr>
              <a:spLocks noChangeArrowheads="1"/>
            </p:cNvSpPr>
            <p:nvPr/>
          </p:nvSpPr>
          <p:spPr bwMode="auto">
            <a:xfrm>
              <a:off x="6492875" y="3783013"/>
              <a:ext cx="228600" cy="12954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5" name="Line 7"/>
            <p:cNvSpPr>
              <a:spLocks noChangeShapeType="1"/>
            </p:cNvSpPr>
            <p:nvPr/>
          </p:nvSpPr>
          <p:spPr bwMode="auto">
            <a:xfrm flipH="1">
              <a:off x="6473825" y="1752600"/>
              <a:ext cx="25389" cy="3630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6" name="Rectangle 8"/>
            <p:cNvSpPr>
              <a:spLocks noChangeArrowheads="1"/>
            </p:cNvSpPr>
            <p:nvPr/>
          </p:nvSpPr>
          <p:spPr bwMode="auto">
            <a:xfrm>
              <a:off x="8074025" y="2030413"/>
              <a:ext cx="228600" cy="99060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7" name="Rectangle 9"/>
            <p:cNvSpPr>
              <a:spLocks noChangeArrowheads="1"/>
            </p:cNvSpPr>
            <p:nvPr/>
          </p:nvSpPr>
          <p:spPr bwMode="auto">
            <a:xfrm>
              <a:off x="8302625" y="2606675"/>
              <a:ext cx="228600" cy="762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8" name="Line 10"/>
            <p:cNvSpPr>
              <a:spLocks noChangeShapeType="1"/>
            </p:cNvSpPr>
            <p:nvPr/>
          </p:nvSpPr>
          <p:spPr bwMode="auto">
            <a:xfrm>
              <a:off x="8056563" y="1754188"/>
              <a:ext cx="17462" cy="3629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9" name="Line 11"/>
            <p:cNvSpPr>
              <a:spLocks noChangeShapeType="1"/>
            </p:cNvSpPr>
            <p:nvPr/>
          </p:nvSpPr>
          <p:spPr bwMode="auto">
            <a:xfrm>
              <a:off x="8302625" y="2030413"/>
              <a:ext cx="0" cy="134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0" name="Line 12"/>
            <p:cNvSpPr>
              <a:spLocks noChangeShapeType="1"/>
            </p:cNvSpPr>
            <p:nvPr/>
          </p:nvSpPr>
          <p:spPr bwMode="auto">
            <a:xfrm>
              <a:off x="8531225" y="2030413"/>
              <a:ext cx="0" cy="1352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1" name="Line 13"/>
            <p:cNvSpPr>
              <a:spLocks noChangeShapeType="1"/>
            </p:cNvSpPr>
            <p:nvPr/>
          </p:nvSpPr>
          <p:spPr bwMode="auto">
            <a:xfrm flipH="1">
              <a:off x="8075613" y="3579813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2" name="Line 14"/>
            <p:cNvSpPr>
              <a:spLocks noChangeShapeType="1"/>
            </p:cNvSpPr>
            <p:nvPr/>
          </p:nvSpPr>
          <p:spPr bwMode="auto">
            <a:xfrm flipH="1">
              <a:off x="8074025" y="2020888"/>
              <a:ext cx="67945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3" name="AutoShape 15"/>
            <p:cNvSpPr>
              <a:spLocks noChangeArrowheads="1"/>
            </p:cNvSpPr>
            <p:nvPr/>
          </p:nvSpPr>
          <p:spPr bwMode="auto">
            <a:xfrm>
              <a:off x="6931025" y="2335213"/>
              <a:ext cx="838200" cy="533400"/>
            </a:xfrm>
            <a:prstGeom prst="right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5" name="Text Box 17"/>
            <p:cNvSpPr txBox="1">
              <a:spLocks noChangeArrowheads="1"/>
            </p:cNvSpPr>
            <p:nvPr/>
          </p:nvSpPr>
          <p:spPr bwMode="auto">
            <a:xfrm>
              <a:off x="7992057" y="5329238"/>
              <a:ext cx="103547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latin typeface="Arial" panose="020B0604020202020204" pitchFamily="34" charset="0"/>
                </a:rPr>
                <a:t>Tasks</a:t>
              </a:r>
            </a:p>
          </p:txBody>
        </p:sp>
        <p:sp>
          <p:nvSpPr>
            <p:cNvPr id="555026" name="Line 18"/>
            <p:cNvSpPr>
              <a:spLocks noChangeShapeType="1"/>
            </p:cNvSpPr>
            <p:nvPr/>
          </p:nvSpPr>
          <p:spPr bwMode="auto">
            <a:xfrm>
              <a:off x="8759825" y="2011363"/>
              <a:ext cx="11113" cy="1571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7" name="Rectangle 19"/>
            <p:cNvSpPr>
              <a:spLocks noChangeArrowheads="1"/>
            </p:cNvSpPr>
            <p:nvPr/>
          </p:nvSpPr>
          <p:spPr bwMode="auto">
            <a:xfrm>
              <a:off x="8532813" y="2287588"/>
              <a:ext cx="228600" cy="12954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7350125" y="3200400"/>
              <a:ext cx="0" cy="12303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 rot="16200000">
              <a:off x="6881965" y="3552059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cs typeface="Courier New" pitchFamily="49" charset="0"/>
                </a:rPr>
                <a:t>Time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036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4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Tasks?</a:t>
            </a:r>
            <a:br>
              <a:rPr lang="en-US" dirty="0"/>
            </a:br>
            <a:r>
              <a:rPr lang="en-US" sz="2000" dirty="0"/>
              <a:t>[Preamble]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Three concepts important in the context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pPr lvl="1"/>
            <a:r>
              <a:rPr lang="en-US" sz="1800" dirty="0"/>
              <a:t>Code to execute</a:t>
            </a:r>
          </a:p>
          <a:p>
            <a:pPr lvl="2"/>
            <a:r>
              <a:rPr lang="en-US" sz="1500" dirty="0"/>
              <a:t>The literal code in your program enclosed by the task directive</a:t>
            </a:r>
            <a:endParaRPr lang="en-US" sz="7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Data environment </a:t>
            </a:r>
          </a:p>
          <a:p>
            <a:pPr lvl="2"/>
            <a:r>
              <a:rPr lang="en-US" sz="1500" dirty="0"/>
              <a:t>The shared &amp; private data manipulated by the task</a:t>
            </a:r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000" dirty="0"/>
          </a:p>
          <a:p>
            <a:pPr lvl="1"/>
            <a:r>
              <a:rPr lang="en-US" sz="1800" dirty="0"/>
              <a:t>Internal control variables (ICV)</a:t>
            </a:r>
          </a:p>
          <a:p>
            <a:pPr lvl="2"/>
            <a:r>
              <a:rPr lang="en-US" sz="1500" dirty="0"/>
              <a:t>Thread scheduling and environment variables</a:t>
            </a:r>
            <a:r>
              <a:rPr lang="en-US" sz="1300" dirty="0"/>
              <a:t/>
            </a:r>
            <a:br>
              <a:rPr lang="en-US" sz="1300" dirty="0"/>
            </a:b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6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Tasks?</a:t>
            </a:r>
            <a:br>
              <a:rPr lang="en-US" dirty="0"/>
            </a:br>
            <a:r>
              <a:rPr lang="en-US" sz="2000" dirty="0"/>
              <a:t>[The specifics…]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</a:t>
            </a:r>
            <a:r>
              <a:rPr lang="en-US" sz="2000" dirty="0">
                <a:solidFill>
                  <a:srgbClr val="C00000"/>
                </a:solidFill>
              </a:rPr>
              <a:t>formal definition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 task is a specific instance/combo of executable code along w/ its data environment and ICV</a:t>
            </a:r>
          </a:p>
          <a:p>
            <a:pPr lvl="2"/>
            <a:r>
              <a:rPr lang="en-US" sz="1500" dirty="0"/>
              <a:t>This “instance/combo” </a:t>
            </a:r>
            <a:r>
              <a:rPr lang="en-US" sz="1500" dirty="0" smtClean="0"/>
              <a:t>is generated </a:t>
            </a:r>
            <a:r>
              <a:rPr lang="en-US" sz="1500" dirty="0"/>
              <a:t>when a thread encounters a </a:t>
            </a:r>
            <a:r>
              <a:rPr lang="en-US" sz="15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500" dirty="0"/>
              <a:t> construct</a:t>
            </a:r>
            <a:br>
              <a:rPr lang="en-US" sz="1500" dirty="0"/>
            </a:br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In other words, there are </a:t>
            </a:r>
            <a:r>
              <a:rPr lang="en-US" sz="2000" dirty="0" smtClean="0"/>
              <a:t>three </a:t>
            </a:r>
            <a:r>
              <a:rPr lang="en-US" sz="2000" dirty="0"/>
              <a:t>activities: (1) packaging, </a:t>
            </a:r>
            <a:r>
              <a:rPr lang="en-US" sz="2000" dirty="0" smtClean="0"/>
              <a:t>(2) posting the job, and (3) execution of the jobs</a:t>
            </a:r>
            <a:endParaRPr lang="en-US" sz="2000" dirty="0"/>
          </a:p>
          <a:p>
            <a:pPr lvl="1"/>
            <a:r>
              <a:rPr lang="en-US" sz="1800" dirty="0"/>
              <a:t>A thread packages </a:t>
            </a:r>
            <a:r>
              <a:rPr lang="en-US" sz="1800" dirty="0" smtClean="0"/>
              <a:t>a new instance </a:t>
            </a:r>
            <a:r>
              <a:rPr lang="en-US" sz="1800" dirty="0"/>
              <a:t>of a task; i.e., its code &amp; data &amp; </a:t>
            </a:r>
            <a:r>
              <a:rPr lang="en-US" sz="1800" dirty="0" smtClean="0"/>
              <a:t>ICVs</a:t>
            </a:r>
          </a:p>
          <a:p>
            <a:pPr lvl="1"/>
            <a:r>
              <a:rPr lang="en-US" sz="1800" dirty="0" smtClean="0"/>
              <a:t>This “combo” is placed in a queue of “things to do”</a:t>
            </a:r>
            <a:endParaRPr lang="en-US" sz="1800" dirty="0"/>
          </a:p>
          <a:p>
            <a:pPr lvl="1"/>
            <a:r>
              <a:rPr lang="en-US" sz="1800" dirty="0"/>
              <a:t>Some thread in the team </a:t>
            </a:r>
            <a:r>
              <a:rPr lang="en-US" sz="1800" dirty="0" smtClean="0"/>
              <a:t>executes </a:t>
            </a:r>
            <a:r>
              <a:rPr lang="en-US" sz="1800" dirty="0"/>
              <a:t>the task at some later time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97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32367"/>
          </a:xfrm>
          <a:solidFill>
            <a:schemeClr val="accent1">
              <a:lumMod val="50000"/>
            </a:schemeClr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dist="254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task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7134" y="1431522"/>
            <a:ext cx="4813300" cy="3962400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254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A team of threads is created at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/>
              <a:t>construct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A single thread is chosen to execute the while loop – let’s call this thread “L”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Thread L runs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/>
              <a:t> loop, creates tasks, and fetches next pointers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Each time L crosses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task </a:t>
            </a:r>
            <a:r>
              <a:rPr lang="en-US" sz="1800" dirty="0"/>
              <a:t>construct it generates a new task and has a thread assigned to it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Each task run by one thread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7400" y="1735991"/>
            <a:ext cx="516043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parallel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threads are ready to go now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node *p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head_of_list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 !=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end_of_list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firstprivate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process(p);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p = p-&gt;next;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9886" y="5592193"/>
            <a:ext cx="9115028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All tasks complete at the barrier at the end of the parallel region’s construct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1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Each task has its </a:t>
            </a:r>
            <a:r>
              <a:rPr lang="en-US" dirty="0">
                <a:solidFill>
                  <a:srgbClr val="0070C0"/>
                </a:solidFill>
              </a:rPr>
              <a:t>own stack space</a:t>
            </a:r>
            <a:r>
              <a:rPr lang="en-US" dirty="0"/>
              <a:t> that will be destroyed when the task is 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28" y="657031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854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OpenMP generalities</a:t>
            </a:r>
          </a:p>
          <a:p>
            <a:pPr lvl="1"/>
            <a:r>
              <a:rPr lang="en-US" dirty="0"/>
              <a:t>Work-sharing constructs in OpenMP</a:t>
            </a:r>
          </a:p>
          <a:p>
            <a:pPr lvl="2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da-DK" dirty="0" smtClean="0"/>
              <a:t>Further </a:t>
            </a:r>
            <a:r>
              <a:rPr lang="da-DK" dirty="0"/>
              <a:t>disucssion of default </a:t>
            </a:r>
            <a:r>
              <a:rPr lang="da-DK" dirty="0" smtClean="0"/>
              <a:t>projects</a:t>
            </a:r>
          </a:p>
          <a:p>
            <a:pPr lvl="1"/>
            <a:r>
              <a:rPr lang="en-US" dirty="0" smtClean="0"/>
              <a:t>Tasks, wrap 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tidbits:</a:t>
            </a:r>
          </a:p>
          <a:p>
            <a:pPr lvl="1"/>
            <a:r>
              <a:rPr lang="da-DK" dirty="0"/>
              <a:t>ME759 Exam: April 15, at 7:15 PM, in 1106ME</a:t>
            </a:r>
          </a:p>
          <a:p>
            <a:pPr lvl="2"/>
            <a:r>
              <a:rPr lang="da-DK" dirty="0" smtClean="0"/>
              <a:t>Review</a:t>
            </a:r>
            <a:r>
              <a:rPr lang="da-DK" dirty="0"/>
              <a:t>: Tu, April 14, at 7:00 PM, in </a:t>
            </a:r>
            <a:r>
              <a:rPr lang="da-DK" dirty="0" smtClean="0"/>
              <a:t>Canvas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48" y="2228667"/>
            <a:ext cx="4774024" cy="30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2" name="Left Brace 1"/>
          <p:cNvSpPr/>
          <p:nvPr/>
        </p:nvSpPr>
        <p:spPr>
          <a:xfrm>
            <a:off x="2074302" y="3202842"/>
            <a:ext cx="307050" cy="2362200"/>
          </a:xfrm>
          <a:prstGeom prst="leftBrace">
            <a:avLst>
              <a:gd name="adj1" fmla="val 66087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2721197" y="3451816"/>
            <a:ext cx="151583" cy="1863439"/>
          </a:xfrm>
          <a:prstGeom prst="rightBrace">
            <a:avLst>
              <a:gd name="adj1" fmla="val 94958"/>
              <a:gd name="adj2" fmla="val 50000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441" y="187445"/>
            <a:ext cx="2286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&lt;list&gt;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9" y="187445"/>
            <a:ext cx="6679378" cy="6370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::list&lt;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LISTDBL;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(LISTDBL::iterator&amp;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*= 2; 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LISTDBL test;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LISTDBL::iterator it;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8;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test.push_back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(pow(10.0, i + 1) + j);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(it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++it)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"%g\n"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*it);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it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(8)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nowait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(it !=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(it)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(it);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it++;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"...master done\n"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single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parallel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(it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++it)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"%g\n"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*it);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212625" y="3999889"/>
            <a:ext cx="97906" cy="630789"/>
          </a:xfrm>
          <a:prstGeom prst="leftBrace">
            <a:avLst>
              <a:gd name="adj1" fmla="val 12412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92" y="60169"/>
            <a:ext cx="3505200" cy="66713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33800" y="533400"/>
            <a:ext cx="457200" cy="2935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3562350"/>
            <a:ext cx="457200" cy="2914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868460"/>
            <a:ext cx="2084225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Initial values…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0887" y="4612617"/>
            <a:ext cx="1830950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 values…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6" idx="3"/>
          </p:cNvCxnSpPr>
          <p:nvPr/>
        </p:nvCxnSpPr>
        <p:spPr>
          <a:xfrm flipH="1">
            <a:off x="4191000" y="4797283"/>
            <a:ext cx="829887" cy="22239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2" idx="3"/>
          </p:cNvCxnSpPr>
          <p:nvPr/>
        </p:nvCxnSpPr>
        <p:spPr>
          <a:xfrm flipH="1" flipV="1">
            <a:off x="4191000" y="2001309"/>
            <a:ext cx="838200" cy="5181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Tasks: Synchronization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Assume Task B specifically relies on completion of Task A</a:t>
            </a:r>
          </a:p>
          <a:p>
            <a:pPr lvl="1"/>
            <a:r>
              <a:rPr lang="en-US" dirty="0"/>
              <a:t>You need to be in a position to guarantee completion of Task A before invoking the execution of Task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Tasks are guaranteed to be complete at thread or task barriers:</a:t>
            </a:r>
          </a:p>
          <a:p>
            <a:pPr lvl="1"/>
            <a:r>
              <a:rPr lang="en-US" dirty="0"/>
              <a:t>At the directive: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barrier</a:t>
            </a:r>
          </a:p>
          <a:p>
            <a:pPr lvl="1"/>
            <a:r>
              <a:rPr lang="en-US" dirty="0"/>
              <a:t>At the directive: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taskwait</a:t>
            </a:r>
            <a:endParaRPr lang="en-US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5260" y="6592277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extLst>
      <p:ext uri="{BB962C8B-B14F-4D97-AF65-F5344CB8AC3E}">
        <p14:creationId xmlns:p14="http://schemas.microsoft.com/office/powerpoint/2010/main" val="41712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7869" y="2680249"/>
            <a:ext cx="457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foo();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barrier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bar();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2208214" y="260351"/>
            <a:ext cx="79200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 sz="4100" dirty="0">
              <a:latin typeface="Arial" panose="020B0604020202020204" pitchFamily="34" charset="0"/>
            </a:endParaRP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Task Completion Example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6889751" y="17758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90801" y="5341937"/>
            <a:ext cx="7642225" cy="723830"/>
            <a:chOff x="1066800" y="5341937"/>
            <a:chExt cx="7642225" cy="723830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5437188" y="5357881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bar task guaranteed to be completed  here</a:t>
              </a:r>
            </a:p>
          </p:txBody>
        </p:sp>
        <p:sp>
          <p:nvSpPr>
            <p:cNvPr id="567307" name="Line 11"/>
            <p:cNvSpPr>
              <a:spLocks noChangeShapeType="1"/>
            </p:cNvSpPr>
            <p:nvPr/>
          </p:nvSpPr>
          <p:spPr bwMode="auto">
            <a:xfrm flipH="1" flipV="1">
              <a:off x="1066800" y="5341937"/>
              <a:ext cx="4359662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43475" y="4357658"/>
            <a:ext cx="5289550" cy="417543"/>
            <a:chOff x="3419475" y="4357657"/>
            <a:chExt cx="5289550" cy="417543"/>
          </a:xfrm>
        </p:grpSpPr>
        <p:sp>
          <p:nvSpPr>
            <p:cNvPr id="567305" name="Rectangle 9"/>
            <p:cNvSpPr>
              <a:spLocks noChangeArrowheads="1"/>
            </p:cNvSpPr>
            <p:nvPr/>
          </p:nvSpPr>
          <p:spPr bwMode="auto">
            <a:xfrm>
              <a:off x="5437188" y="4357657"/>
              <a:ext cx="3271837" cy="40011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One bar task created here</a:t>
              </a:r>
            </a:p>
          </p:txBody>
        </p:sp>
        <p:sp>
          <p:nvSpPr>
            <p:cNvPr id="567308" name="Line 12"/>
            <p:cNvSpPr>
              <a:spLocks noChangeShapeType="1"/>
            </p:cNvSpPr>
            <p:nvPr/>
          </p:nvSpPr>
          <p:spPr bwMode="auto">
            <a:xfrm flipH="1">
              <a:off x="3419475" y="4557712"/>
              <a:ext cx="2006987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1" y="3059181"/>
            <a:ext cx="5356225" cy="911156"/>
            <a:chOff x="3352800" y="3059181"/>
            <a:chExt cx="5356225" cy="911156"/>
          </a:xfrm>
        </p:grpSpPr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>
              <a:off x="5437188" y="3059181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All foo tasks guaranteed to be completed  here</a:t>
              </a:r>
            </a:p>
          </p:txBody>
        </p:sp>
        <p:sp>
          <p:nvSpPr>
            <p:cNvPr id="567309" name="Line 13"/>
            <p:cNvSpPr>
              <a:spLocks noChangeShapeType="1"/>
            </p:cNvSpPr>
            <p:nvPr/>
          </p:nvSpPr>
          <p:spPr bwMode="auto">
            <a:xfrm flipH="1">
              <a:off x="3352800" y="3443287"/>
              <a:ext cx="2084388" cy="527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1999" y="1819345"/>
            <a:ext cx="5661027" cy="1593779"/>
            <a:chOff x="3047998" y="1819344"/>
            <a:chExt cx="5661027" cy="1593779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5437188" y="1819344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Multiple foo tasks created here – one for each thread</a:t>
              </a:r>
            </a:p>
          </p:txBody>
        </p:sp>
        <p:sp>
          <p:nvSpPr>
            <p:cNvPr id="567310" name="Line 14"/>
            <p:cNvSpPr>
              <a:spLocks noChangeShapeType="1"/>
            </p:cNvSpPr>
            <p:nvPr/>
          </p:nvSpPr>
          <p:spPr bwMode="auto">
            <a:xfrm flipH="1">
              <a:off x="3047998" y="2173286"/>
              <a:ext cx="2389189" cy="1239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31754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0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/>
              <a:t> vs.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sections</a:t>
            </a:r>
            <a:r>
              <a:rPr lang="en-US" dirty="0"/>
              <a:t> have a “</a:t>
            </a:r>
            <a:r>
              <a:rPr lang="en-US" i="1" dirty="0"/>
              <a:t>static</a:t>
            </a:r>
            <a:r>
              <a:rPr lang="en-US" dirty="0"/>
              <a:t>” attribute</a:t>
            </a:r>
          </a:p>
          <a:p>
            <a:pPr lvl="1"/>
            <a:r>
              <a:rPr lang="en-US" sz="1800" dirty="0"/>
              <a:t>Things are mostly settled at compile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 OpenMP construct more recent and more sophisticated</a:t>
            </a:r>
          </a:p>
          <a:p>
            <a:pPr lvl="1"/>
            <a:r>
              <a:rPr lang="en-US" sz="1800" dirty="0"/>
              <a:t>Has a “</a:t>
            </a:r>
            <a:r>
              <a:rPr lang="en-US" sz="1800" i="1" dirty="0"/>
              <a:t>dynamic</a:t>
            </a:r>
            <a:r>
              <a:rPr lang="en-US" sz="1800" dirty="0"/>
              <a:t>” attribute: things figured out at run time</a:t>
            </a:r>
          </a:p>
          <a:p>
            <a:pPr lvl="1"/>
            <a:r>
              <a:rPr lang="en-US" sz="1800" dirty="0"/>
              <a:t>A task can encapsulate any block of code</a:t>
            </a:r>
          </a:p>
          <a:p>
            <a:pPr lvl="1"/>
            <a:r>
              <a:rPr lang="en-US" sz="1800" dirty="0"/>
              <a:t>Can handle nested loops and scenarios when the number of jobs is not clear</a:t>
            </a:r>
          </a:p>
          <a:p>
            <a:pPr lvl="1"/>
            <a:r>
              <a:rPr lang="en-US" sz="1800" dirty="0" smtClean="0"/>
              <a:t>Big </a:t>
            </a:r>
            <a:r>
              <a:rPr lang="en-US" sz="1800" dirty="0"/>
              <a:t>hammer, watch your fingers…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/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dirty="0"/>
              <a:t>Performance issues</a:t>
            </a: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Attributes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Parallel execution of multiple tasks via multiple threads</a:t>
            </a:r>
          </a:p>
          <a:p>
            <a:endParaRPr lang="en-US" sz="1800" dirty="0"/>
          </a:p>
          <a:p>
            <a:r>
              <a:rPr lang="en-US" sz="1800" dirty="0"/>
              <a:t>Threads have access to a pool of memory that is shared</a:t>
            </a:r>
          </a:p>
          <a:p>
            <a:pPr lvl="1"/>
            <a:endParaRPr lang="en-US" sz="1600" dirty="0"/>
          </a:p>
          <a:p>
            <a:r>
              <a:rPr lang="en-US" sz="1800" dirty="0"/>
              <a:t>Threads can have private data</a:t>
            </a:r>
          </a:p>
          <a:p>
            <a:pPr lvl="1"/>
            <a:r>
              <a:rPr lang="en-US" sz="1600" dirty="0"/>
              <a:t>Not accessible by other threads</a:t>
            </a:r>
          </a:p>
          <a:p>
            <a:pPr lvl="1"/>
            <a:endParaRPr lang="en-US" sz="1600" dirty="0"/>
          </a:p>
          <a:p>
            <a:r>
              <a:rPr lang="en-US" sz="1800" dirty="0"/>
              <a:t>When/How data is written/read from memory is transparent to programmer </a:t>
            </a:r>
          </a:p>
          <a:p>
            <a:pPr lvl="1"/>
            <a:r>
              <a:rPr lang="en-US" sz="1400" dirty="0"/>
              <a:t>However, programmer has some </a:t>
            </a:r>
            <a:r>
              <a:rPr lang="en-US" sz="1400" dirty="0" smtClean="0"/>
              <a:t>control (atomic, flush, etc.)</a:t>
            </a:r>
            <a:endParaRPr lang="en-US" sz="1400" dirty="0"/>
          </a:p>
          <a:p>
            <a:pPr lvl="1"/>
            <a:endParaRPr lang="en-US" sz="1600" dirty="0"/>
          </a:p>
          <a:p>
            <a:r>
              <a:rPr lang="en-US" sz="1800" dirty="0"/>
              <a:t>Synchronization in thread execution is implicit but can be made explicit as 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49" y="3150359"/>
            <a:ext cx="3607118" cy="3640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24" y="6596390"/>
            <a:ext cx="11641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+mj-lt"/>
              </a:rPr>
              <a:t>[</a:t>
            </a:r>
            <a:r>
              <a:rPr lang="en-US" sz="1100" dirty="0" err="1">
                <a:latin typeface="+mj-lt"/>
              </a:rPr>
              <a:t>CodeProject</a:t>
            </a:r>
            <a:r>
              <a:rPr lang="en-US" sz="1100" dirty="0">
                <a:latin typeface="+mj-lt"/>
              </a:rPr>
              <a:t>]</a:t>
            </a:r>
            <a:r>
              <a:rPr lang="en-US" sz="1100" dirty="0">
                <a:latin typeface="+mj-lt"/>
                <a:sym typeface="Symbol"/>
              </a:rPr>
              <a:t></a:t>
            </a:r>
            <a:r>
              <a:rPr lang="en-US" sz="1100" dirty="0">
                <a:latin typeface="+mj-lt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882"/>
          <a:stretch/>
        </p:blipFill>
        <p:spPr>
          <a:xfrm>
            <a:off x="6914422" y="823393"/>
            <a:ext cx="3921463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question: what is shared and what is not?</a:t>
            </a:r>
          </a:p>
          <a:p>
            <a:pPr lvl="1"/>
            <a:r>
              <a:rPr lang="en-US" dirty="0" smtClean="0"/>
              <a:t>That is, what can a thread access, and what cannot it access?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why?</a:t>
            </a:r>
          </a:p>
          <a:p>
            <a:pPr lvl="1"/>
            <a:r>
              <a:rPr lang="en-US" dirty="0"/>
              <a:t>If a variable is shared, then you better be aware of that</a:t>
            </a:r>
          </a:p>
          <a:p>
            <a:pPr lvl="2"/>
            <a:r>
              <a:rPr lang="en-US" dirty="0"/>
              <a:t>Parallel computing data hazards, in relation to WAR, RAW, WAW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“Variable scoping in OpenMP”: </a:t>
            </a:r>
          </a:p>
          <a:p>
            <a:pPr lvl="1"/>
            <a:r>
              <a:rPr lang="en-US" dirty="0"/>
              <a:t>Understanding whether a variable that a thread works with is private or shared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62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 – What is shared?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OpenMP uses a shared-memory programming model</a:t>
            </a:r>
          </a:p>
          <a:p>
            <a:endParaRPr lang="en-US" sz="2300" b="1" dirty="0"/>
          </a:p>
          <a:p>
            <a:endParaRPr lang="en-US" b="1" dirty="0"/>
          </a:p>
          <a:p>
            <a:r>
              <a:rPr lang="en-US" b="1" dirty="0"/>
              <a:t>Shared variable</a:t>
            </a:r>
            <a:r>
              <a:rPr lang="en-US" dirty="0"/>
              <a:t> - a variable</a:t>
            </a:r>
            <a:r>
              <a:rPr lang="en-US" i="1" dirty="0"/>
              <a:t> </a:t>
            </a:r>
            <a:r>
              <a:rPr lang="en-US" dirty="0"/>
              <a:t>that can be read or written by multiple threads</a:t>
            </a:r>
          </a:p>
          <a:p>
            <a:endParaRPr lang="en-US" sz="2300" dirty="0"/>
          </a:p>
          <a:p>
            <a:endParaRPr lang="en-US" sz="2300" b="1" dirty="0"/>
          </a:p>
          <a:p>
            <a:r>
              <a:rPr lang="en-US" sz="2300" b="1" dirty="0"/>
              <a:t>Private variable</a:t>
            </a:r>
            <a:r>
              <a:rPr lang="en-US" sz="2300" dirty="0"/>
              <a:t> – a variable whose value is only visible to a thread (for read/write)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55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 – What is </a:t>
            </a:r>
            <a:r>
              <a:rPr lang="en-US" dirty="0">
                <a:solidFill>
                  <a:srgbClr val="FFC000"/>
                </a:solidFill>
              </a:rPr>
              <a:t>shared</a:t>
            </a:r>
            <a:r>
              <a:rPr lang="en-US" dirty="0"/>
              <a:t>?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Basic rule: </a:t>
            </a:r>
          </a:p>
          <a:p>
            <a:pPr lvl="1"/>
            <a:r>
              <a:rPr lang="en-US" sz="2100" dirty="0" smtClean="0"/>
              <a:t>Any </a:t>
            </a:r>
            <a:r>
              <a:rPr lang="en-US" sz="2100" dirty="0"/>
              <a:t>variable declared prior to a parallel region is shared in that parallel region</a:t>
            </a:r>
          </a:p>
          <a:p>
            <a:pPr lvl="2"/>
            <a:r>
              <a:rPr lang="en-US" sz="1900" dirty="0"/>
              <a:t>That is, it </a:t>
            </a:r>
            <a:r>
              <a:rPr lang="en-US" sz="1900" dirty="0" smtClean="0"/>
              <a:t>is </a:t>
            </a:r>
            <a:r>
              <a:rPr lang="en-US" sz="1900" dirty="0"/>
              <a:t>available for </a:t>
            </a:r>
            <a:r>
              <a:rPr lang="en-US" sz="1900" dirty="0" smtClean="0"/>
              <a:t>read/write </a:t>
            </a:r>
            <a:r>
              <a:rPr lang="en-US" sz="1900" dirty="0"/>
              <a:t>to all parallel threads </a:t>
            </a:r>
            <a:r>
              <a:rPr lang="en-US" sz="1900" dirty="0" smtClean="0"/>
              <a:t>of the parallel region</a:t>
            </a:r>
            <a:endParaRPr lang="en-US" sz="1900" dirty="0"/>
          </a:p>
          <a:p>
            <a:endParaRPr lang="en-US" sz="2500" dirty="0"/>
          </a:p>
          <a:p>
            <a:r>
              <a:rPr lang="en-US" sz="2500" dirty="0"/>
              <a:t>Other examples of variables being shared among threads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File scope variables</a:t>
            </a:r>
          </a:p>
          <a:p>
            <a:pPr lvl="1"/>
            <a:r>
              <a:rPr lang="en-US" dirty="0"/>
              <a:t>Namespace scope variables</a:t>
            </a:r>
          </a:p>
          <a:p>
            <a:pPr lvl="1"/>
            <a:r>
              <a:rPr lang="en-US" dirty="0"/>
              <a:t>Variables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-qualified type having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dirty="0"/>
              <a:t> member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variables which are declared in a scope inside the construct</a:t>
            </a:r>
          </a:p>
          <a:p>
            <a:pPr lvl="1"/>
            <a:endParaRPr lang="en-US" dirty="0"/>
          </a:p>
          <a:p>
            <a:r>
              <a:rPr lang="en-US" dirty="0"/>
              <a:t>Note: there’s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shared</a:t>
            </a:r>
            <a:r>
              <a:rPr lang="en-US" dirty="0"/>
              <a:t> clause that you can use if you feel like explicitly indicating that a variable is shared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78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715" y="3983147"/>
            <a:ext cx="6391226" cy="823393"/>
          </a:xfrm>
        </p:spPr>
        <p:txBody>
          <a:bodyPr/>
          <a:lstStyle/>
          <a:p>
            <a:r>
              <a:rPr lang="en-US" dirty="0" smtClean="0"/>
              <a:t>ME759 Final Project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Clause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Reproduces for each thread variable[s] declared private in the pragma (see example below)</a:t>
            </a:r>
          </a:p>
          <a:p>
            <a:pPr lvl="1"/>
            <a:r>
              <a:rPr lang="en-US" dirty="0"/>
              <a:t>Consequence: each thread will have a private copy of that variable in the associated parallel region </a:t>
            </a:r>
          </a:p>
          <a:p>
            <a:pPr lvl="2"/>
            <a:r>
              <a:rPr lang="en-US" dirty="0"/>
              <a:t>The value that Thread_1 stores in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different than value that Thread_2 stores in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Private variables are </a:t>
            </a:r>
            <a:r>
              <a:rPr lang="en-US" dirty="0">
                <a:solidFill>
                  <a:srgbClr val="FF0000"/>
                </a:solidFill>
              </a:rPr>
              <a:t>un-initialized</a:t>
            </a:r>
            <a:r>
              <a:rPr lang="en-US" dirty="0"/>
              <a:t>; C++ object is default-constructed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6096001" y="2057401"/>
            <a:ext cx="3967163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9233" y="3563267"/>
            <a:ext cx="5029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work(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c,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x, 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nb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omp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parallel for private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b-NO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a[i];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c[i] =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 + 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44" y="6549944"/>
            <a:ext cx="96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85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Scoping – What is Private?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28398" dir="69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Examples of OpenMP variables treated as </a:t>
            </a:r>
            <a:r>
              <a:rPr lang="en-US" sz="2800" dirty="0">
                <a:solidFill>
                  <a:srgbClr val="C00000"/>
                </a:solidFill>
              </a:rPr>
              <a:t>private</a:t>
            </a:r>
            <a:r>
              <a:rPr lang="en-US" sz="2800" dirty="0"/>
              <a:t> by default: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Stack (local) variables in functions called from parallel regions</a:t>
            </a:r>
          </a:p>
          <a:p>
            <a:pPr lvl="2"/>
            <a:r>
              <a:rPr lang="en-US" sz="2000" dirty="0"/>
              <a:t>C/C++: call by copy vs. call by reference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Loop iteration variables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Automatic variables within a statement block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47344" y="6513815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70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[more dwelling on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</a:t>
            </a:r>
            <a:r>
              <a:rPr lang="en-US" dirty="0" smtClean="0"/>
              <a:t>concept]:</a:t>
            </a:r>
            <a:br>
              <a:rPr lang="en-US" dirty="0" smtClean="0"/>
            </a:br>
            <a:r>
              <a:rPr lang="en-US" dirty="0" smtClean="0"/>
              <a:t>Is “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” shared or private?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3" y="2057950"/>
            <a:ext cx="525780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10;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= %d  i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 = 1000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6111" y="973237"/>
            <a:ext cx="4576764" cy="550920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curie </a:t>
            </a:r>
            <a:r>
              <a:rPr lang="en-US" sz="1100" dirty="0">
                <a:latin typeface="Consolas" panose="020B0609020204030204" pitchFamily="49" charset="0"/>
              </a:rPr>
              <a:t>~/ME759/OpenMP&gt; g++ firstPrivateP0.cpp  -</a:t>
            </a:r>
            <a:r>
              <a:rPr lang="en-US" sz="1100" dirty="0" err="1">
                <a:latin typeface="Consolas" panose="020B0609020204030204" pitchFamily="49" charset="0"/>
              </a:rPr>
              <a:t>fopenmp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1003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: somewhat sneaky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053912" y="1142314"/>
            <a:ext cx="5715000" cy="375487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parallel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%d: i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 = 1000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512" y="1327285"/>
            <a:ext cx="5660304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each thread to print?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44744" y="3355917"/>
            <a:ext cx="4353059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curie </a:t>
            </a:r>
            <a:r>
              <a:rPr lang="en-US" sz="1100" dirty="0" smtClean="0">
                <a:latin typeface="Consolas" panose="020B0609020204030204" pitchFamily="49" charset="0"/>
              </a:rPr>
              <a:t>~/ME759/OpenMP</a:t>
            </a:r>
            <a:r>
              <a:rPr lang="en-US" sz="1100" dirty="0">
                <a:latin typeface="Consolas" panose="020B0609020204030204" pitchFamily="49" charset="0"/>
              </a:rPr>
              <a:t>&gt; g++ firstPrivateP1.cpp  -</a:t>
            </a:r>
            <a:r>
              <a:rPr lang="en-US" sz="1100" dirty="0" err="1">
                <a:latin typeface="Consolas" panose="020B0609020204030204" pitchFamily="49" charset="0"/>
              </a:rPr>
              <a:t>fopenmp</a:t>
            </a:r>
            <a:r>
              <a:rPr lang="en-US" sz="11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</a:t>
            </a:r>
            <a:r>
              <a:rPr lang="en-US" sz="1100" dirty="0" smtClean="0">
                <a:latin typeface="Consolas" panose="020B0609020204030204" pitchFamily="49" charset="0"/>
              </a:rPr>
              <a:t>~/ME759/OpenMP</a:t>
            </a:r>
            <a:r>
              <a:rPr lang="en-US" sz="1100" dirty="0">
                <a:latin typeface="Consolas" panose="020B0609020204030204" pitchFamily="49" charset="0"/>
              </a:rPr>
              <a:t>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r>
              <a:rPr lang="en-US" sz="1100" dirty="0">
                <a:latin typeface="Consolas" panose="020B0609020204030204" pitchFamily="49" charset="0"/>
              </a:rPr>
              <a:t>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0                                              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                                                       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5231" y="5133514"/>
            <a:ext cx="717550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curie </a:t>
            </a:r>
            <a:r>
              <a:rPr lang="en-US" sz="1000" dirty="0" smtClean="0">
                <a:latin typeface="Consolas" panose="020B0609020204030204" pitchFamily="49" charset="0"/>
              </a:rPr>
              <a:t>~/ME759/OpenMP</a:t>
            </a:r>
            <a:r>
              <a:rPr lang="en-US" sz="1000" dirty="0">
                <a:latin typeface="Consolas" panose="020B0609020204030204" pitchFamily="49" charset="0"/>
              </a:rPr>
              <a:t>&gt; g++ firstPrivateP1.cpp </a:t>
            </a:r>
            <a:r>
              <a:rPr lang="en-US" sz="1000" b="1" dirty="0">
                <a:solidFill>
                  <a:srgbClr val="C00000"/>
                </a:solidFill>
                <a:latin typeface="Consolas" panose="020B0609020204030204" pitchFamily="49" charset="0"/>
              </a:rPr>
              <a:t>-Wall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fopenmp</a:t>
            </a:r>
            <a:r>
              <a:rPr lang="en-US" sz="1000" dirty="0"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… some stuff here…                                                 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firstPrivateP1.cpp:10:11: warning: </a:t>
            </a:r>
            <a:r>
              <a:rPr lang="en-US" sz="1000" dirty="0" smtClean="0">
                <a:latin typeface="Consolas" panose="020B0609020204030204" pitchFamily="49" charset="0"/>
              </a:rPr>
              <a:t>‘i’ is </a:t>
            </a:r>
            <a:r>
              <a:rPr lang="en-US" sz="1000" dirty="0">
                <a:latin typeface="Consolas" panose="020B0609020204030204" pitchFamily="49" charset="0"/>
              </a:rPr>
              <a:t>used uninitialized in this function [-</a:t>
            </a:r>
            <a:r>
              <a:rPr lang="en-US" sz="1000" dirty="0" err="1">
                <a:latin typeface="Consolas" panose="020B0609020204030204" pitchFamily="49" charset="0"/>
              </a:rPr>
              <a:t>Wuninitialized</a:t>
            </a:r>
            <a:r>
              <a:rPr lang="en-US" sz="1000" dirty="0">
                <a:latin typeface="Consolas" panose="020B0609020204030204" pitchFamily="49" charset="0"/>
              </a:rPr>
              <a:t>]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printf("</a:t>
            </a:r>
            <a:r>
              <a:rPr lang="en-US" sz="1000" dirty="0" err="1">
                <a:latin typeface="Consolas" panose="020B0609020204030204" pitchFamily="49" charset="0"/>
              </a:rPr>
              <a:t>threadID</a:t>
            </a:r>
            <a:r>
              <a:rPr lang="en-US" sz="1000" dirty="0">
                <a:latin typeface="Consolas" panose="020B0609020204030204" pitchFamily="49" charset="0"/>
              </a:rPr>
              <a:t> = %d  i = %d\n", </a:t>
            </a:r>
            <a:r>
              <a:rPr lang="en-US" sz="1000" dirty="0" err="1">
                <a:latin typeface="Consolas" panose="020B0609020204030204" pitchFamily="49" charset="0"/>
              </a:rPr>
              <a:t>threadID</a:t>
            </a:r>
            <a:r>
              <a:rPr lang="en-US" sz="1000" dirty="0">
                <a:latin typeface="Consolas" panose="020B0609020204030204" pitchFamily="49" charset="0"/>
              </a:rPr>
              <a:t>, i);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~~~~~~^~~~~~~~~~~~~~~~~~~~~~~~~~~~~~~~~~~~~~~~ 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firstPrivateP1.cpp:5:7: note: ‘i’ </a:t>
            </a:r>
            <a:r>
              <a:rPr lang="en-US" sz="1000" dirty="0" smtClean="0">
                <a:latin typeface="Consolas" panose="020B0609020204030204" pitchFamily="49" charset="0"/>
              </a:rPr>
              <a:t>was </a:t>
            </a:r>
            <a:r>
              <a:rPr lang="en-US" sz="1000" dirty="0">
                <a:latin typeface="Consolas" panose="020B0609020204030204" pitchFamily="49" charset="0"/>
              </a:rPr>
              <a:t>declared here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int i = 10;                                      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^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48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vs.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firstprivate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28398" dir="69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lvl="2"/>
            <a:endParaRPr lang="en-US" sz="1400" dirty="0"/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firstprivate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1800" dirty="0"/>
              <a:t>Goes one step beyond where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/>
              <a:t> stops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Specifies that each thread should have its own instance of a variable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Moreover, the </a:t>
            </a:r>
            <a:r>
              <a:rPr lang="en-US" sz="1800" dirty="0"/>
              <a:t>variable is initialized using the value of the variable of the same name from the master thread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0726" y="6522143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362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vs.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firstprivate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981200" y="1502926"/>
            <a:ext cx="5715000" cy="375487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parallel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%d: i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 = 1000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1683604"/>
            <a:ext cx="5660304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each thread to print?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333876"/>
            <a:ext cx="412623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lastprivate</a:t>
            </a:r>
            <a:r>
              <a:rPr lang="en-US" dirty="0"/>
              <a:t> OpenMP directive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067" y="1359431"/>
            <a:ext cx="11751733" cy="634470"/>
          </a:xfrm>
        </p:spPr>
        <p:txBody>
          <a:bodyPr/>
          <a:lstStyle/>
          <a:p>
            <a:r>
              <a:rPr lang="en-US" sz="1800" dirty="0"/>
              <a:t>The enclosing context's version of the variable is set equal to the private version of whichever thread executes the final iteration of the work-sharing construct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sz="18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1" y="2819401"/>
            <a:ext cx="8096435" cy="310854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parallel for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schedule(static, 2)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11;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4908" y="2586758"/>
            <a:ext cx="3278869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4771733"/>
            <a:ext cx="4566285" cy="1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Harping On Data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key tenet of </a:t>
            </a:r>
            <a:r>
              <a:rPr lang="en-US" sz="2000" dirty="0" err="1"/>
              <a:t>OpenMP</a:t>
            </a:r>
            <a:r>
              <a:rPr lang="en-US" sz="2000" dirty="0"/>
              <a:t>: that of </a:t>
            </a:r>
            <a:r>
              <a:rPr lang="en-US" sz="2000" dirty="0">
                <a:solidFill>
                  <a:srgbClr val="C00000"/>
                </a:solidFill>
              </a:rPr>
              <a:t>data independence </a:t>
            </a:r>
            <a:r>
              <a:rPr lang="en-US" sz="2000" dirty="0"/>
              <a:t>between threads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When parallel threads execute parallel regions it is assumed</a:t>
            </a:r>
          </a:p>
          <a:p>
            <a:pPr lvl="1"/>
            <a:r>
              <a:rPr lang="en-US" sz="1800" dirty="0"/>
              <a:t>Data dependencies are inexistent across parallel regions, OR</a:t>
            </a:r>
          </a:p>
          <a:p>
            <a:pPr lvl="1"/>
            <a:r>
              <a:rPr lang="en-US" sz="1800" dirty="0"/>
              <a:t>If data dependencies exist, there will be no race conditions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Since you </a:t>
            </a:r>
            <a:r>
              <a:rPr lang="en-US" sz="2000" dirty="0" smtClean="0"/>
              <a:t>placed </a:t>
            </a:r>
            <a:r>
              <a:rPr lang="en-US" sz="2000" dirty="0"/>
              <a:t>the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 smtClean="0"/>
              <a:t>directive in your code, </a:t>
            </a:r>
            <a:r>
              <a:rPr lang="en-US" sz="2000" dirty="0"/>
              <a:t>it is </a:t>
            </a:r>
            <a:r>
              <a:rPr lang="en-US" sz="2000" dirty="0">
                <a:solidFill>
                  <a:srgbClr val="C00000"/>
                </a:solidFill>
              </a:rPr>
              <a:t>your responsibility</a:t>
            </a:r>
            <a:r>
              <a:rPr lang="en-US" sz="2000" dirty="0"/>
              <a:t> to make sure that data dependencies do not lead to race conditions</a:t>
            </a:r>
          </a:p>
          <a:p>
            <a:pPr lvl="1"/>
            <a:r>
              <a:rPr lang="en-US" sz="1600" dirty="0"/>
              <a:t>Compilers </a:t>
            </a:r>
            <a:r>
              <a:rPr lang="en-US" sz="1600" dirty="0" smtClean="0"/>
              <a:t>not </a:t>
            </a:r>
            <a:r>
              <a:rPr lang="en-US" sz="1600" dirty="0"/>
              <a:t>smart enough and sometimes </a:t>
            </a:r>
            <a:r>
              <a:rPr lang="en-US" sz="1600" dirty="0" smtClean="0"/>
              <a:t>can’t identify </a:t>
            </a:r>
            <a:r>
              <a:rPr lang="en-US" sz="1600" dirty="0"/>
              <a:t>data dependency between what might look like independent parallel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7C484-7E24-447E-8CB0-5149A4D34DEF}" type="slidenum">
              <a:rPr lang="en-US" altLang="en-US" sz="1000">
                <a:solidFill>
                  <a:srgbClr val="000000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en-US" sz="10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  </a:t>
            </a:r>
            <a:r>
              <a:rPr lang="en-US" sz="1800" dirty="0"/>
              <a:t>[1/5]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80826" y="985206"/>
            <a:ext cx="76037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15;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a 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//array a has a bunch of zeroes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//Basic idea: initialize the first "offset" entries of a and then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//populate all the other entries of a based on these first entries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offset = 3;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offset;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i;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offset; i &lt; N;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-= a[i - offset];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//print out the content of 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"Sequential Implementation:\n"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"Entry ["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"]=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a[i]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01" y="2241107"/>
            <a:ext cx="3805238" cy="25098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508489" y="4432681"/>
            <a:ext cx="854349" cy="441337"/>
            <a:chOff x="2508489" y="4432681"/>
            <a:chExt cx="854349" cy="441337"/>
          </a:xfrm>
        </p:grpSpPr>
        <p:sp>
          <p:nvSpPr>
            <p:cNvPr id="14" name="Rectangle 13"/>
            <p:cNvSpPr/>
            <p:nvPr/>
          </p:nvSpPr>
          <p:spPr>
            <a:xfrm>
              <a:off x="2508489" y="4432681"/>
              <a:ext cx="655238" cy="24200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3642557">
              <a:off x="3153974" y="4665155"/>
              <a:ext cx="192393" cy="22533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6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  </a:t>
            </a:r>
            <a:r>
              <a:rPr lang="en-US" sz="1800" dirty="0"/>
              <a:t>[2/5]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628317" y="870818"/>
            <a:ext cx="8175811" cy="5816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15;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//array a has a bunch of zeroes; N of them.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//Basic idea: initialize the first "offset" entries of a and then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//populate all the other entries of a based on these first entries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offset = 3;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offset;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i;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"Running w/ this many threads: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offset;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a[i] -= a[i - offset];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//print out the content of 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"Entry ["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"]=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a[i]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2800" y="3235349"/>
            <a:ext cx="2978316" cy="276999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We’re going to keep changing this value here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4694246" y="3373849"/>
            <a:ext cx="2468554" cy="357099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11" y="1176618"/>
            <a:ext cx="10845053" cy="52645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Proposal</a:t>
            </a:r>
            <a:r>
              <a:rPr lang="en-US" dirty="0"/>
              <a:t> Issues: </a:t>
            </a:r>
          </a:p>
          <a:p>
            <a:pPr lvl="1"/>
            <a:r>
              <a:rPr lang="en-US" dirty="0"/>
              <a:t>Two pages long (shorter, if it makes sense).</a:t>
            </a:r>
          </a:p>
          <a:p>
            <a:pPr lvl="1"/>
            <a:r>
              <a:rPr lang="en-US" dirty="0"/>
              <a:t>PDF file to be  uploaded in folder </a:t>
            </a:r>
            <a:r>
              <a:rPr lang="en-US" dirty="0" err="1">
                <a:latin typeface="Consolas" panose="020B0609020204030204" pitchFamily="49" charset="0"/>
              </a:rPr>
              <a:t>FinalProjectProposal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Due on </a:t>
            </a:r>
            <a:r>
              <a:rPr lang="en-US" dirty="0" smtClean="0"/>
              <a:t>03/27 </a:t>
            </a:r>
            <a:r>
              <a:rPr lang="en-US" dirty="0"/>
              <a:t>at 9 pm</a:t>
            </a:r>
          </a:p>
          <a:p>
            <a:endParaRPr lang="en-US" dirty="0"/>
          </a:p>
          <a:p>
            <a:r>
              <a:rPr lang="en-US" dirty="0"/>
              <a:t>Proposal doc template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You must use this template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Simply populate the fields in there</a:t>
            </a:r>
          </a:p>
          <a:p>
            <a:pPr lvl="1"/>
            <a:r>
              <a:rPr lang="en-US" dirty="0" smtClean="0"/>
              <a:t>Template use: Everybody stays on the same page (actually, two pages)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try to provide feedback by April </a:t>
            </a:r>
            <a:r>
              <a:rPr lang="en-US" dirty="0" smtClean="0"/>
              <a:t>3 </a:t>
            </a:r>
            <a:endParaRPr lang="en-US" dirty="0"/>
          </a:p>
          <a:p>
            <a:pPr lvl="1"/>
            <a:r>
              <a:rPr lang="en-US" dirty="0"/>
              <a:t>This will give you a month to work on </a:t>
            </a:r>
            <a:r>
              <a:rPr lang="en-US" dirty="0" smtClean="0"/>
              <a:t>the Final </a:t>
            </a:r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0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Example: 1 Thread </a:t>
            </a:r>
            <a:r>
              <a:rPr lang="en-US" sz="1800" dirty="0"/>
              <a:t>[3/5]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/>
          <a:lstStyle/>
          <a:p>
            <a:r>
              <a:rPr lang="en-US" sz="2000" dirty="0"/>
              <a:t>Running OpenMP with one thread is essentially running sequentially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3805238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Dependency Example: 2 Threads  </a:t>
            </a:r>
            <a:r>
              <a:rPr lang="en-US" sz="1800" dirty="0"/>
              <a:t>[4/5]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6" y="1011556"/>
            <a:ext cx="4566285" cy="56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Dependency Example: 3 Threads  </a:t>
            </a:r>
            <a:r>
              <a:rPr lang="en-US" sz="1800" dirty="0"/>
              <a:t>[5/5]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70796"/>
            <a:ext cx="3805238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06" name="Rectangle 18"/>
          <p:cNvSpPr>
            <a:spLocks noChangeArrowheads="1"/>
          </p:cNvSpPr>
          <p:nvPr/>
        </p:nvSpPr>
        <p:spPr bwMode="auto">
          <a:xfrm>
            <a:off x="1820893" y="4708439"/>
            <a:ext cx="3952875" cy="646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temp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which is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shared,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and which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is private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8827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Quiz: what’s shared and what’s not?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A5F2-BA81-4598-939D-5BFFBD4009F6}" type="slidenum">
              <a:rPr lang="en-US" altLang="en-US" smtClean="0"/>
              <a:pPr/>
              <a:t>53</a:t>
            </a:fld>
            <a:endParaRPr lang="en-US" altLang="en-US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5836472" y="3762281"/>
            <a:ext cx="4629150" cy="2362199"/>
            <a:chOff x="2735" y="2305"/>
            <a:chExt cx="2916" cy="148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5178" y="2921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3" name="Line 5"/>
            <p:cNvSpPr>
              <a:spLocks noChangeShapeType="1"/>
            </p:cNvSpPr>
            <p:nvPr/>
          </p:nvSpPr>
          <p:spPr bwMode="auto">
            <a:xfrm>
              <a:off x="3490" y="2305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4" name="Rectangle 6"/>
            <p:cNvSpPr>
              <a:spLocks noChangeArrowheads="1"/>
            </p:cNvSpPr>
            <p:nvPr/>
          </p:nvSpPr>
          <p:spPr bwMode="auto">
            <a:xfrm>
              <a:off x="2831" y="2437"/>
              <a:ext cx="1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A, index, count</a:t>
              </a:r>
            </a:p>
          </p:txBody>
        </p:sp>
        <p:sp>
          <p:nvSpPr>
            <p:cNvPr id="575495" name="Line 7"/>
            <p:cNvSpPr>
              <a:spLocks noChangeShapeType="1"/>
            </p:cNvSpPr>
            <p:nvPr/>
          </p:nvSpPr>
          <p:spPr bwMode="auto">
            <a:xfrm>
              <a:off x="3490" y="2641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3492" y="2783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7" name="Rectangle 9"/>
            <p:cNvSpPr>
              <a:spLocks noChangeArrowheads="1"/>
            </p:cNvSpPr>
            <p:nvPr/>
          </p:nvSpPr>
          <p:spPr bwMode="auto">
            <a:xfrm>
              <a:off x="3247" y="2917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8" name="Rectangle 10"/>
            <p:cNvSpPr>
              <a:spLocks noChangeArrowheads="1"/>
            </p:cNvSpPr>
            <p:nvPr/>
          </p:nvSpPr>
          <p:spPr bwMode="auto">
            <a:xfrm>
              <a:off x="4280" y="2917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4498" y="2785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>
              <a:off x="5395" y="2778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1" name="Line 13"/>
            <p:cNvSpPr>
              <a:spLocks noChangeShapeType="1"/>
            </p:cNvSpPr>
            <p:nvPr/>
          </p:nvSpPr>
          <p:spPr bwMode="auto">
            <a:xfrm>
              <a:off x="3492" y="3407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2" name="Line 14"/>
            <p:cNvSpPr>
              <a:spLocks noChangeShapeType="1"/>
            </p:cNvSpPr>
            <p:nvPr/>
          </p:nvSpPr>
          <p:spPr bwMode="auto">
            <a:xfrm>
              <a:off x="4498" y="3169"/>
              <a:ext cx="0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>
              <a:off x="5399" y="3175"/>
              <a:ext cx="0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4" name="Rectangle 16"/>
            <p:cNvSpPr>
              <a:spLocks noChangeArrowheads="1"/>
            </p:cNvSpPr>
            <p:nvPr/>
          </p:nvSpPr>
          <p:spPr bwMode="auto">
            <a:xfrm>
              <a:off x="2735" y="3541"/>
              <a:ext cx="1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A, index, count</a:t>
              </a:r>
            </a:p>
          </p:txBody>
        </p:sp>
        <p:sp>
          <p:nvSpPr>
            <p:cNvPr id="575505" name="Line 17"/>
            <p:cNvSpPr>
              <a:spLocks noChangeShapeType="1"/>
            </p:cNvSpPr>
            <p:nvPr/>
          </p:nvSpPr>
          <p:spPr bwMode="auto">
            <a:xfrm>
              <a:off x="3488" y="3167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23260" y="1246094"/>
            <a:ext cx="4572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A[10];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index[10];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Work(index);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index[1]);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6935" y="1251173"/>
            <a:ext cx="3276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A[10];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Work(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index)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temp[10];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&lt;...&gt;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0324" y="3182100"/>
            <a:ext cx="27883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Assumed to be in another translation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648" y="6554787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575509" name="Rectangle 21"/>
          <p:cNvSpPr>
            <a:spLocks noChangeArrowheads="1"/>
          </p:cNvSpPr>
          <p:nvPr/>
        </p:nvSpPr>
        <p:spPr bwMode="auto">
          <a:xfrm>
            <a:off x="1783588" y="4495064"/>
            <a:ext cx="4032249" cy="1128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A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index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are shared by all threads, but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temp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is local to each thread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022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6" grpId="0" animBg="1"/>
      <p:bldP spid="57550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Scoping – Words of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r>
              <a:rPr lang="en-US" sz="2000" dirty="0"/>
              <a:t>When in doubt, </a:t>
            </a:r>
          </a:p>
          <a:p>
            <a:pPr lvl="1"/>
            <a:r>
              <a:rPr lang="en-US" sz="1800" dirty="0"/>
              <a:t>Explicitly indicate who is what</a:t>
            </a:r>
          </a:p>
          <a:p>
            <a:pPr lvl="1"/>
            <a:r>
              <a:rPr lang="en-US" sz="1800" dirty="0"/>
              <a:t>Write a toy example to </a:t>
            </a:r>
            <a:r>
              <a:rPr lang="en-US" sz="1800" dirty="0" smtClean="0"/>
              <a:t>experiment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OpenMP</a:t>
            </a:r>
            <a:r>
              <a:rPr lang="en-US" sz="2000" dirty="0"/>
              <a:t> provides the clause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default(none)</a:t>
            </a:r>
          </a:p>
          <a:p>
            <a:pPr lvl="1"/>
            <a:r>
              <a:rPr lang="en-US" sz="1800" dirty="0"/>
              <a:t>In this case, the compiler requires that we specify scope for each variable declared outside the block</a:t>
            </a:r>
          </a:p>
          <a:p>
            <a:pPr lvl="1"/>
            <a:r>
              <a:rPr lang="en-US" sz="1800" dirty="0"/>
              <a:t>Variable declared inside the block are private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Data </a:t>
            </a:r>
            <a:r>
              <a:rPr lang="en-US" sz="2000" dirty="0" smtClean="0"/>
              <a:t>scoping: a common </a:t>
            </a:r>
            <a:r>
              <a:rPr lang="en-US" sz="2000" dirty="0"/>
              <a:t>sources of errors in </a:t>
            </a:r>
            <a:r>
              <a:rPr lang="en-US" sz="2000" dirty="0" smtClean="0"/>
              <a:t>OpenMP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0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dirty="0"/>
              <a:t>Performance issues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0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Barriers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Several OpenMP constructs have </a:t>
            </a:r>
            <a:r>
              <a:rPr lang="en-US" i="1" dirty="0"/>
              <a:t>implicit</a:t>
            </a:r>
            <a:r>
              <a:rPr lang="en-US" dirty="0"/>
              <a:t> barriers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parallel</a:t>
            </a:r>
            <a:r>
              <a:rPr lang="en-US" dirty="0"/>
              <a:t> – necessary barrier – cannot be removed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single</a:t>
            </a:r>
          </a:p>
          <a:p>
            <a:endParaRPr lang="en-US" dirty="0"/>
          </a:p>
          <a:p>
            <a:r>
              <a:rPr lang="en-US" dirty="0"/>
              <a:t>Unnecessary barriers hurt performance and can be removed with 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is applicable to: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directive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single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48160" y="6477002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6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barrier</a:t>
            </a:r>
            <a:r>
              <a:rPr lang="en-US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5636" y="1132482"/>
            <a:ext cx="11369964" cy="2571164"/>
          </a:xfrm>
        </p:spPr>
        <p:txBody>
          <a:bodyPr>
            <a:normAutofit/>
          </a:bodyPr>
          <a:lstStyle/>
          <a:p>
            <a:r>
              <a:rPr lang="en-US" dirty="0"/>
              <a:t>Explicit barrier synchronization</a:t>
            </a:r>
          </a:p>
          <a:p>
            <a:r>
              <a:rPr lang="en-US" dirty="0"/>
              <a:t>Each thread waits until all threads arrive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below assumes that in </a:t>
            </a:r>
            <a:r>
              <a:rPr lang="en-US" dirty="0" err="1">
                <a:latin typeface="Consolas" panose="020B0609020204030204" pitchFamily="49" charset="0"/>
              </a:rPr>
              <a:t>DoSomework</a:t>
            </a:r>
            <a:r>
              <a:rPr lang="en-US" dirty="0">
                <a:latin typeface="Consolas" panose="020B0609020204030204" pitchFamily="49" charset="0"/>
              </a:rPr>
              <a:t>(X,Y)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an input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is the output: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1197" y="3821385"/>
            <a:ext cx="6324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shared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(A, B, C)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DoSomeWork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(A,B);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input is A,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output is B</a:t>
            </a:r>
          </a:p>
          <a:p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barrier 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DoSomeWork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(B,C);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 is B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output is C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9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5421" y="4652381"/>
            <a:ext cx="324377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Quick question: how about breaking </a:t>
            </a:r>
            <a:br>
              <a:rPr lang="en-US" sz="1600" dirty="0" smtClean="0"/>
            </a:br>
            <a:r>
              <a:rPr lang="en-US" sz="1600" dirty="0" smtClean="0"/>
              <a:t>this into two parallel regions?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2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nowait</a:t>
            </a:r>
            <a:r>
              <a:rPr lang="en-US" dirty="0"/>
              <a:t>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197225"/>
            <a:ext cx="8839200" cy="498475"/>
          </a:xfrm>
        </p:spPr>
        <p:txBody>
          <a:bodyPr/>
          <a:lstStyle/>
          <a:p>
            <a:r>
              <a:rPr lang="en-US" sz="2000" dirty="0"/>
              <a:t>Use when threads unnecessarily wait between independent computations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3967086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schedule(static)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a[i] = bigFunc1(i);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schedule(dynamic,1)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j=0; j&lt;m; j++)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b[j] = bigFunc2(j);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79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1" y="1606170"/>
            <a:ext cx="2970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for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nowait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for(…)</a:t>
            </a:r>
          </a:p>
          <a:p>
            <a:r>
              <a:rPr lang="en-US" dirty="0">
                <a:latin typeface="Consolas" panose="020B0609020204030204" pitchFamily="49" charset="0"/>
              </a:rPr>
              <a:t>    { […]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8533" y="1615307"/>
            <a:ext cx="28440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>
                <a:latin typeface="Consolas" panose="020B0609020204030204" pitchFamily="49" charset="0"/>
              </a:rPr>
              <a:t>single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nowait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{ […] 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4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Synchronization Issue: Computing the Dot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276600" y="2062878"/>
            <a:ext cx="5791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dot_prod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a,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b,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= 0.0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shared(sum)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5334000"/>
            <a:ext cx="32699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What is wrong here?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6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Project, good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87" y="1311089"/>
            <a:ext cx="11356041" cy="50135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Project can be individual or team-based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Teams </a:t>
            </a:r>
            <a:r>
              <a:rPr lang="en-US" dirty="0"/>
              <a:t>can have up to three students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Multi-student </a:t>
            </a:r>
            <a:r>
              <a:rPr lang="en-US" dirty="0"/>
              <a:t>proposals: need to spell out who does what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Each </a:t>
            </a:r>
            <a:r>
              <a:rPr lang="en-US" dirty="0"/>
              <a:t>student submits project </a:t>
            </a:r>
            <a:r>
              <a:rPr lang="en-US" dirty="0" smtClean="0"/>
              <a:t>proposal, intermediate progress, </a:t>
            </a:r>
            <a:r>
              <a:rPr lang="en-US" dirty="0"/>
              <a:t>and final project docs </a:t>
            </a:r>
            <a:endParaRPr lang="en-US" dirty="0" smtClean="0"/>
          </a:p>
          <a:p>
            <a:pPr lvl="3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docs </a:t>
            </a:r>
            <a:r>
              <a:rPr lang="en-US" dirty="0" smtClean="0"/>
              <a:t>can </a:t>
            </a:r>
            <a:r>
              <a:rPr lang="en-US" dirty="0"/>
              <a:t>be clones, it’s </a:t>
            </a:r>
            <a:r>
              <a:rPr lang="en-US" dirty="0" smtClean="0"/>
              <a:t>ok</a:t>
            </a:r>
            <a:endParaRPr lang="en-US" dirty="0"/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4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Race condition</a:t>
            </a:r>
            <a:r>
              <a:rPr lang="en-US" dirty="0"/>
              <a:t>: two or more threads access a shared variable at the same time</a:t>
            </a:r>
          </a:p>
          <a:p>
            <a:pPr lvl="1"/>
            <a:r>
              <a:rPr lang="en-US" dirty="0"/>
              <a:t>Leads to nondeterministic behavior </a:t>
            </a:r>
          </a:p>
          <a:p>
            <a:endParaRPr lang="en-US" dirty="0"/>
          </a:p>
          <a:p>
            <a:r>
              <a:rPr lang="en-US" dirty="0"/>
              <a:t>Both Thread A and Thread B are executing the statement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next slides for how things might play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48160" y="6477002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2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935163" y="1400178"/>
            <a:ext cx="4032250" cy="4892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6189265" y="1485903"/>
            <a:ext cx="4032250" cy="4892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Race conditions (data hazards) – two possible scenarios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2134698" y="1341442"/>
            <a:ext cx="909031" cy="5847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Value of </a:t>
            </a:r>
          </a:p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sum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3526467" y="1362078"/>
            <a:ext cx="933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Thread A</a:t>
            </a:r>
          </a:p>
        </p:txBody>
      </p:sp>
      <p:sp>
        <p:nvSpPr>
          <p:cNvPr id="595975" name="Text Box 7"/>
          <p:cNvSpPr txBox="1">
            <a:spLocks noChangeArrowheads="1"/>
          </p:cNvSpPr>
          <p:nvPr/>
        </p:nvSpPr>
        <p:spPr bwMode="auto">
          <a:xfrm>
            <a:off x="4744108" y="1362078"/>
            <a:ext cx="9273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tx2"/>
                </a:solidFill>
              </a:rPr>
              <a:t>Thread B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2259955" y="1916116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11.667</a:t>
            </a:r>
          </a:p>
        </p:txBody>
      </p:sp>
      <p:sp>
        <p:nvSpPr>
          <p:cNvPr id="595977" name="Line 9"/>
          <p:cNvSpPr>
            <a:spLocks noChangeShapeType="1"/>
          </p:cNvSpPr>
          <p:nvPr/>
        </p:nvSpPr>
        <p:spPr bwMode="auto">
          <a:xfrm>
            <a:off x="3142571" y="2090738"/>
            <a:ext cx="84840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78" name="Line 10"/>
          <p:cNvSpPr>
            <a:spLocks noChangeShapeType="1"/>
          </p:cNvSpPr>
          <p:nvPr/>
        </p:nvSpPr>
        <p:spPr bwMode="auto">
          <a:xfrm>
            <a:off x="3986213" y="1719266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79" name="Text Box 11"/>
          <p:cNvSpPr txBox="1">
            <a:spLocks noChangeArrowheads="1"/>
          </p:cNvSpPr>
          <p:nvPr/>
        </p:nvSpPr>
        <p:spPr bwMode="auto">
          <a:xfrm>
            <a:off x="3614896" y="2520953"/>
            <a:ext cx="7553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+3.765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 flipH="1" flipV="1">
            <a:off x="3160713" y="3307145"/>
            <a:ext cx="830263" cy="87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1" name="Text Box 13"/>
          <p:cNvSpPr txBox="1">
            <a:spLocks noChangeArrowheads="1"/>
          </p:cNvSpPr>
          <p:nvPr/>
        </p:nvSpPr>
        <p:spPr bwMode="auto">
          <a:xfrm>
            <a:off x="2213920" y="3154366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2204395" y="3611566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>
            <a:off x="5197475" y="1719266"/>
            <a:ext cx="0" cy="2286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4" name="Text Box 16"/>
          <p:cNvSpPr txBox="1">
            <a:spLocks noChangeArrowheads="1"/>
          </p:cNvSpPr>
          <p:nvPr/>
        </p:nvSpPr>
        <p:spPr bwMode="auto">
          <a:xfrm>
            <a:off x="4767195" y="4157666"/>
            <a:ext cx="8018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tx2"/>
                </a:solidFill>
              </a:rPr>
              <a:t>+ 3.563</a:t>
            </a:r>
          </a:p>
        </p:txBody>
      </p:sp>
      <p:sp>
        <p:nvSpPr>
          <p:cNvPr id="595985" name="Line 17"/>
          <p:cNvSpPr>
            <a:spLocks noChangeShapeType="1"/>
          </p:cNvSpPr>
          <p:nvPr/>
        </p:nvSpPr>
        <p:spPr bwMode="auto">
          <a:xfrm>
            <a:off x="5197475" y="4614866"/>
            <a:ext cx="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86" name="Text Box 18"/>
          <p:cNvSpPr txBox="1">
            <a:spLocks noChangeArrowheads="1"/>
          </p:cNvSpPr>
          <p:nvPr/>
        </p:nvSpPr>
        <p:spPr bwMode="auto">
          <a:xfrm>
            <a:off x="2234557" y="4821241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18.995</a:t>
            </a:r>
          </a:p>
        </p:txBody>
      </p: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6632086" y="1333504"/>
            <a:ext cx="909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Value of </a:t>
            </a:r>
          </a:p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sum</a:t>
            </a:r>
          </a:p>
        </p:txBody>
      </p:sp>
      <p:sp>
        <p:nvSpPr>
          <p:cNvPr id="595988" name="Text Box 20"/>
          <p:cNvSpPr txBox="1">
            <a:spLocks noChangeArrowheads="1"/>
          </p:cNvSpPr>
          <p:nvPr/>
        </p:nvSpPr>
        <p:spPr bwMode="auto">
          <a:xfrm>
            <a:off x="7858754" y="1354141"/>
            <a:ext cx="933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FF"/>
                </a:solidFill>
              </a:rPr>
              <a:t>Thread A</a:t>
            </a:r>
          </a:p>
        </p:txBody>
      </p:sp>
      <p:sp>
        <p:nvSpPr>
          <p:cNvPr id="595989" name="Text Box 21"/>
          <p:cNvSpPr txBox="1">
            <a:spLocks noChangeArrowheads="1"/>
          </p:cNvSpPr>
          <p:nvPr/>
        </p:nvSpPr>
        <p:spPr bwMode="auto">
          <a:xfrm>
            <a:off x="9089096" y="1354141"/>
            <a:ext cx="9273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tx2"/>
                </a:solidFill>
              </a:rPr>
              <a:t>Thread B</a:t>
            </a:r>
          </a:p>
        </p:txBody>
      </p:sp>
      <p:sp>
        <p:nvSpPr>
          <p:cNvPr id="595990" name="Text Box 22"/>
          <p:cNvSpPr txBox="1">
            <a:spLocks noChangeArrowheads="1"/>
          </p:cNvSpPr>
          <p:nvPr/>
        </p:nvSpPr>
        <p:spPr bwMode="auto">
          <a:xfrm>
            <a:off x="6722418" y="1963741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11.667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7620001" y="2078456"/>
            <a:ext cx="684213" cy="1387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2" name="Line 24"/>
          <p:cNvSpPr>
            <a:spLocks noChangeShapeType="1"/>
          </p:cNvSpPr>
          <p:nvPr/>
        </p:nvSpPr>
        <p:spPr bwMode="auto">
          <a:xfrm>
            <a:off x="8315325" y="1711328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3" name="Text Box 25"/>
          <p:cNvSpPr txBox="1">
            <a:spLocks noChangeArrowheads="1"/>
          </p:cNvSpPr>
          <p:nvPr/>
        </p:nvSpPr>
        <p:spPr bwMode="auto">
          <a:xfrm>
            <a:off x="7936467" y="2464382"/>
            <a:ext cx="7553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+3.765</a:t>
            </a:r>
          </a:p>
        </p:txBody>
      </p:sp>
      <p:sp>
        <p:nvSpPr>
          <p:cNvPr id="595994" name="Line 26"/>
          <p:cNvSpPr>
            <a:spLocks noChangeShapeType="1"/>
          </p:cNvSpPr>
          <p:nvPr/>
        </p:nvSpPr>
        <p:spPr bwMode="auto">
          <a:xfrm flipH="1">
            <a:off x="7619998" y="3773491"/>
            <a:ext cx="694136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5" name="Text Box 27"/>
          <p:cNvSpPr txBox="1">
            <a:spLocks noChangeArrowheads="1"/>
          </p:cNvSpPr>
          <p:nvPr/>
        </p:nvSpPr>
        <p:spPr bwMode="auto">
          <a:xfrm>
            <a:off x="6722418" y="3106741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11.667</a:t>
            </a:r>
          </a:p>
        </p:txBody>
      </p:sp>
      <p:sp>
        <p:nvSpPr>
          <p:cNvPr id="595996" name="Text Box 28"/>
          <p:cNvSpPr txBox="1">
            <a:spLocks noChangeArrowheads="1"/>
          </p:cNvSpPr>
          <p:nvPr/>
        </p:nvSpPr>
        <p:spPr bwMode="auto">
          <a:xfrm>
            <a:off x="6722420" y="3640141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9540875" y="1711328"/>
            <a:ext cx="0" cy="2286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8" name="Text Box 30"/>
          <p:cNvSpPr txBox="1">
            <a:spLocks noChangeArrowheads="1"/>
          </p:cNvSpPr>
          <p:nvPr/>
        </p:nvSpPr>
        <p:spPr bwMode="auto">
          <a:xfrm>
            <a:off x="9132027" y="4165979"/>
            <a:ext cx="8018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tx2"/>
                </a:solidFill>
              </a:rPr>
              <a:t>+ 3.563</a:t>
            </a:r>
          </a:p>
        </p:txBody>
      </p:sp>
      <p:sp>
        <p:nvSpPr>
          <p:cNvPr id="595999" name="Line 31"/>
          <p:cNvSpPr>
            <a:spLocks noChangeShapeType="1"/>
          </p:cNvSpPr>
          <p:nvPr/>
        </p:nvSpPr>
        <p:spPr bwMode="auto">
          <a:xfrm>
            <a:off x="9540875" y="4606928"/>
            <a:ext cx="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6000" name="Text Box 32"/>
          <p:cNvSpPr txBox="1">
            <a:spLocks noChangeArrowheads="1"/>
          </p:cNvSpPr>
          <p:nvPr/>
        </p:nvSpPr>
        <p:spPr bwMode="auto">
          <a:xfrm>
            <a:off x="6714789" y="4808125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15.230</a:t>
            </a:r>
          </a:p>
        </p:txBody>
      </p:sp>
      <p:sp>
        <p:nvSpPr>
          <p:cNvPr id="596001" name="Line 33"/>
          <p:cNvSpPr>
            <a:spLocks noChangeShapeType="1"/>
          </p:cNvSpPr>
          <p:nvPr/>
        </p:nvSpPr>
        <p:spPr bwMode="auto">
          <a:xfrm>
            <a:off x="3986213" y="3014666"/>
            <a:ext cx="0" cy="2743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6002" name="Line 34"/>
          <p:cNvSpPr>
            <a:spLocks noChangeShapeType="1"/>
          </p:cNvSpPr>
          <p:nvPr/>
        </p:nvSpPr>
        <p:spPr bwMode="auto">
          <a:xfrm>
            <a:off x="8315325" y="2833692"/>
            <a:ext cx="0" cy="29162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0712" y="4873629"/>
            <a:ext cx="2019301" cy="273050"/>
            <a:chOff x="3160712" y="4873629"/>
            <a:chExt cx="2019301" cy="273050"/>
          </a:xfrm>
        </p:grpSpPr>
        <p:sp>
          <p:nvSpPr>
            <p:cNvPr id="596004" name="Line 36"/>
            <p:cNvSpPr>
              <a:spLocks noChangeShapeType="1"/>
            </p:cNvSpPr>
            <p:nvPr/>
          </p:nvSpPr>
          <p:spPr bwMode="auto">
            <a:xfrm flipH="1">
              <a:off x="3160712" y="4999041"/>
              <a:ext cx="679450" cy="0"/>
            </a:xfrm>
            <a:prstGeom prst="line">
              <a:avLst/>
            </a:prstGeom>
            <a:noFill/>
            <a:ln w="50800">
              <a:solidFill>
                <a:srgbClr val="44546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05" name="Line 37"/>
            <p:cNvSpPr>
              <a:spLocks noChangeShapeType="1"/>
            </p:cNvSpPr>
            <p:nvPr/>
          </p:nvSpPr>
          <p:spPr bwMode="auto">
            <a:xfrm flipH="1">
              <a:off x="4138613" y="4999041"/>
              <a:ext cx="10414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08" name="Oval 40"/>
            <p:cNvSpPr>
              <a:spLocks noChangeArrowheads="1"/>
            </p:cNvSpPr>
            <p:nvPr/>
          </p:nvSpPr>
          <p:spPr bwMode="auto">
            <a:xfrm>
              <a:off x="3836593" y="4873629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11" name="Rectangle 43"/>
          <p:cNvSpPr>
            <a:spLocks noChangeArrowheads="1"/>
          </p:cNvSpPr>
          <p:nvPr/>
        </p:nvSpPr>
        <p:spPr bwMode="auto">
          <a:xfrm>
            <a:off x="3759994" y="5025235"/>
            <a:ext cx="442912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13" name="Line 45"/>
          <p:cNvSpPr>
            <a:spLocks noChangeShapeType="1"/>
          </p:cNvSpPr>
          <p:nvPr/>
        </p:nvSpPr>
        <p:spPr bwMode="auto">
          <a:xfrm flipH="1">
            <a:off x="3985022" y="4901013"/>
            <a:ext cx="1191" cy="30122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70298" y="3663179"/>
            <a:ext cx="2000190" cy="273050"/>
            <a:chOff x="3170298" y="3663179"/>
            <a:chExt cx="2000190" cy="273050"/>
          </a:xfrm>
        </p:grpSpPr>
        <p:sp>
          <p:nvSpPr>
            <p:cNvPr id="596014" name="Line 46"/>
            <p:cNvSpPr>
              <a:spLocks noChangeShapeType="1"/>
            </p:cNvSpPr>
            <p:nvPr/>
          </p:nvSpPr>
          <p:spPr bwMode="auto">
            <a:xfrm>
              <a:off x="4127500" y="3773491"/>
              <a:ext cx="104298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15" name="Line 47"/>
            <p:cNvSpPr>
              <a:spLocks noChangeShapeType="1"/>
            </p:cNvSpPr>
            <p:nvPr/>
          </p:nvSpPr>
          <p:spPr bwMode="auto">
            <a:xfrm flipH="1" flipV="1">
              <a:off x="3170298" y="3770322"/>
              <a:ext cx="676273" cy="3174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18" name="Oval 50"/>
            <p:cNvSpPr>
              <a:spLocks noChangeArrowheads="1"/>
            </p:cNvSpPr>
            <p:nvPr/>
          </p:nvSpPr>
          <p:spPr bwMode="auto">
            <a:xfrm>
              <a:off x="3835796" y="3663179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21" name="Rectangle 53"/>
          <p:cNvSpPr>
            <a:spLocks noChangeArrowheads="1"/>
          </p:cNvSpPr>
          <p:nvPr/>
        </p:nvSpPr>
        <p:spPr bwMode="auto">
          <a:xfrm>
            <a:off x="3749477" y="3800101"/>
            <a:ext cx="442913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22" name="Line 54"/>
          <p:cNvSpPr>
            <a:spLocks noChangeShapeType="1"/>
          </p:cNvSpPr>
          <p:nvPr/>
        </p:nvSpPr>
        <p:spPr bwMode="auto">
          <a:xfrm>
            <a:off x="3986212" y="3692528"/>
            <a:ext cx="1" cy="2857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21587" y="4910162"/>
            <a:ext cx="1897063" cy="273050"/>
            <a:chOff x="7621587" y="4910162"/>
            <a:chExt cx="1897063" cy="273050"/>
          </a:xfrm>
        </p:grpSpPr>
        <p:sp>
          <p:nvSpPr>
            <p:cNvPr id="596024" name="Line 56"/>
            <p:cNvSpPr>
              <a:spLocks noChangeShapeType="1"/>
            </p:cNvSpPr>
            <p:nvPr/>
          </p:nvSpPr>
          <p:spPr bwMode="auto">
            <a:xfrm flipH="1">
              <a:off x="7621587" y="5043493"/>
              <a:ext cx="554039" cy="117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25" name="Line 57"/>
            <p:cNvSpPr>
              <a:spLocks noChangeShapeType="1"/>
            </p:cNvSpPr>
            <p:nvPr/>
          </p:nvSpPr>
          <p:spPr bwMode="auto">
            <a:xfrm flipH="1">
              <a:off x="8477250" y="5043493"/>
              <a:ext cx="10414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28" name="Oval 60"/>
            <p:cNvSpPr>
              <a:spLocks noChangeArrowheads="1"/>
            </p:cNvSpPr>
            <p:nvPr/>
          </p:nvSpPr>
          <p:spPr bwMode="auto">
            <a:xfrm>
              <a:off x="8169275" y="4910162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31" name="Rectangle 63"/>
          <p:cNvSpPr>
            <a:spLocks noChangeArrowheads="1"/>
          </p:cNvSpPr>
          <p:nvPr/>
        </p:nvSpPr>
        <p:spPr bwMode="auto">
          <a:xfrm>
            <a:off x="8087519" y="5071273"/>
            <a:ext cx="442913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33" name="Line 65"/>
          <p:cNvSpPr>
            <a:spLocks noChangeShapeType="1"/>
          </p:cNvSpPr>
          <p:nvPr/>
        </p:nvSpPr>
        <p:spPr bwMode="auto">
          <a:xfrm>
            <a:off x="8314134" y="4939113"/>
            <a:ext cx="1190" cy="307579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19999" y="3083328"/>
            <a:ext cx="1900239" cy="273050"/>
            <a:chOff x="7619999" y="3083328"/>
            <a:chExt cx="1900239" cy="273050"/>
          </a:xfrm>
        </p:grpSpPr>
        <p:sp>
          <p:nvSpPr>
            <p:cNvPr id="596034" name="Line 66"/>
            <p:cNvSpPr>
              <a:spLocks noChangeShapeType="1"/>
            </p:cNvSpPr>
            <p:nvPr/>
          </p:nvSpPr>
          <p:spPr bwMode="auto">
            <a:xfrm>
              <a:off x="8477250" y="3233741"/>
              <a:ext cx="104298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35" name="Line 67"/>
            <p:cNvSpPr>
              <a:spLocks noChangeShapeType="1"/>
            </p:cNvSpPr>
            <p:nvPr/>
          </p:nvSpPr>
          <p:spPr bwMode="auto">
            <a:xfrm flipH="1" flipV="1">
              <a:off x="7619999" y="3232152"/>
              <a:ext cx="566738" cy="4764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38" name="Oval 70"/>
            <p:cNvSpPr>
              <a:spLocks noChangeArrowheads="1"/>
            </p:cNvSpPr>
            <p:nvPr/>
          </p:nvSpPr>
          <p:spPr bwMode="auto">
            <a:xfrm>
              <a:off x="8161337" y="3083328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41" name="Rectangle 73"/>
          <p:cNvSpPr>
            <a:spLocks noChangeArrowheads="1"/>
          </p:cNvSpPr>
          <p:nvPr/>
        </p:nvSpPr>
        <p:spPr bwMode="auto">
          <a:xfrm>
            <a:off x="8097044" y="3261524"/>
            <a:ext cx="442912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43" name="Line 75"/>
          <p:cNvSpPr>
            <a:spLocks noChangeShapeType="1"/>
          </p:cNvSpPr>
          <p:nvPr/>
        </p:nvSpPr>
        <p:spPr bwMode="auto">
          <a:xfrm>
            <a:off x="8314134" y="3107932"/>
            <a:ext cx="1192" cy="336361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44701" y="1333503"/>
            <a:ext cx="1116013" cy="3852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03988" y="1337473"/>
            <a:ext cx="1116013" cy="3852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88179" y="6077271"/>
            <a:ext cx="83751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Order of thread execution causes non-deterministic behavior in a data race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099" y="6556525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3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7" grpId="0" animBg="1"/>
      <p:bldP spid="595979" grpId="0"/>
      <p:bldP spid="595980" grpId="0" animBg="1"/>
      <p:bldP spid="595984" grpId="0"/>
      <p:bldP spid="595991" grpId="0" animBg="1"/>
      <p:bldP spid="595993" grpId="0"/>
      <p:bldP spid="595994" grpId="0" animBg="1"/>
      <p:bldP spid="5959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Dot Product, second attempt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sz="1800" dirty="0"/>
              <a:t> construct: protects access to shared, modifiable data 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sz="1800" dirty="0"/>
              <a:t> section allows only one thread to enter it at a given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352800" y="3079377"/>
            <a:ext cx="5486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dot_prod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a,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b,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= 0.0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shared(sum)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 {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critical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+=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44" y="651797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3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3640" y="1996351"/>
            <a:ext cx="528341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float*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//… more stuff happens here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num_threads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(4)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i&lt;8; i++)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 = job1(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critical(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RES_lock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consum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(B, RES);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job2(B);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critical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215153" y="3139698"/>
            <a:ext cx="50426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Threads wait their turn – only one at a time calls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thereby preventing race conditions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Naming the critical construct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RES_lock</a:t>
            </a:r>
            <a:r>
              <a:rPr lang="en-US" sz="2000" dirty="0"/>
              <a:t> is optional but highly </a:t>
            </a:r>
            <a:r>
              <a:rPr lang="en-US" sz="2000" dirty="0">
                <a:solidFill>
                  <a:srgbClr val="C00000"/>
                </a:solidFill>
              </a:rPr>
              <a:t>recommended</a:t>
            </a:r>
          </a:p>
        </p:txBody>
      </p:sp>
      <p:sp>
        <p:nvSpPr>
          <p:cNvPr id="600071" name="Line 7"/>
          <p:cNvSpPr>
            <a:spLocks noChangeShapeType="1"/>
          </p:cNvSpPr>
          <p:nvPr/>
        </p:nvSpPr>
        <p:spPr bwMode="auto">
          <a:xfrm flipV="1">
            <a:off x="4895850" y="4654550"/>
            <a:ext cx="1847849" cy="234950"/>
          </a:xfrm>
          <a:prstGeom prst="line">
            <a:avLst/>
          </a:prstGeom>
          <a:noFill/>
          <a:ln w="31750">
            <a:solidFill>
              <a:srgbClr val="C00000"/>
            </a:solidFill>
            <a:prstDash val="sysDot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0959" y="1350020"/>
            <a:ext cx="1005008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US" sz="2400" b="1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 critical[(</a:t>
            </a:r>
            <a:r>
              <a:rPr lang="en-US" sz="2400" b="1" i="1" kern="0" dirty="0">
                <a:solidFill>
                  <a:srgbClr val="0070C0"/>
                </a:solidFill>
                <a:latin typeface="Consolas" panose="020B0609020204030204" pitchFamily="49" charset="0"/>
              </a:rPr>
              <a:t>name)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/>
              <a:t>: defines a critical region on a structured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</a:rPr>
                  <a:t>[IOMPP]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7063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V="1">
            <a:off x="10456714" y="1581734"/>
            <a:ext cx="1" cy="42097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254852" y="1591085"/>
            <a:ext cx="3424" cy="419533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059838" y="1600434"/>
            <a:ext cx="1" cy="41910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2"/>
          </p:cNvCxnSpPr>
          <p:nvPr/>
        </p:nvCxnSpPr>
        <p:spPr>
          <a:xfrm>
            <a:off x="6841093" y="1448033"/>
            <a:ext cx="9126" cy="458602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17193" y="2944198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7193" y="34011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17193" y="38583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17193" y="43155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17193" y="47727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5342" y="1571186"/>
            <a:ext cx="4883624" cy="4462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float*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parallel</a:t>
            </a:r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num_threads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  <a:endParaRPr 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i&lt;8; i++)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 = job1(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critical(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RES_lock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consum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(B, RES);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job2(B);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OpenMP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critical</a:t>
            </a:r>
            <a:r>
              <a:rPr lang="en-US" sz="4000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10054497" y="1752948"/>
            <a:ext cx="838200" cy="304799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i=6,7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1993" y="2258398"/>
            <a:ext cx="838200" cy="838200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40737" y="2258170"/>
            <a:ext cx="838200" cy="590209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60393" y="2258398"/>
            <a:ext cx="838200" cy="990600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79137" y="2278018"/>
            <a:ext cx="838200" cy="818580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40737" y="3029355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427012" y="1752719"/>
            <a:ext cx="838200" cy="304799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i=0,1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46212" y="1752719"/>
            <a:ext cx="838200" cy="304799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i=2,3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65412" y="1752719"/>
            <a:ext cx="838200" cy="304799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i=4,5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0393" y="3477369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421993" y="3952940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0080049" y="4377515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7646441" y="3523066"/>
            <a:ext cx="838200" cy="716305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075030" y="4854218"/>
            <a:ext cx="838200" cy="716305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60393" y="4007871"/>
            <a:ext cx="838200" cy="716305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21993" y="4391770"/>
            <a:ext cx="838200" cy="716305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21993" y="1143235"/>
            <a:ext cx="838200" cy="304799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845657" y="1600434"/>
            <a:ext cx="361105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0219" y="5786416"/>
            <a:ext cx="3606494" cy="501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1846" y="1342574"/>
            <a:ext cx="0" cy="4843884"/>
          </a:xfrm>
          <a:prstGeom prst="line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4619759" y="3055814"/>
            <a:ext cx="2646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Time:  arrow  points  to  future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6431119" y="6033946"/>
            <a:ext cx="838200" cy="304799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</a:rPr>
                  <a:t>[IOMPP]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727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atomic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65</a:t>
            </a:fld>
            <a:endParaRPr lang="en-US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398" y="1016795"/>
            <a:ext cx="11296752" cy="2794929"/>
          </a:xfrm>
        </p:spPr>
        <p:txBody>
          <a:bodyPr>
            <a:noAutofit/>
          </a:bodyPr>
          <a:lstStyle/>
          <a:p>
            <a:r>
              <a:rPr lang="en-US" sz="2800" dirty="0"/>
              <a:t>Applies only to simple update of memory location</a:t>
            </a:r>
          </a:p>
          <a:p>
            <a:pPr lvl="1"/>
            <a:r>
              <a:rPr lang="en-US" sz="2800" dirty="0"/>
              <a:t>It’s a </a:t>
            </a:r>
            <a:r>
              <a:rPr lang="en-US" sz="2800" dirty="0">
                <a:solidFill>
                  <a:srgbClr val="C00000"/>
                </a:solidFill>
              </a:rPr>
              <a:t>guarded memory access operation</a:t>
            </a:r>
          </a:p>
          <a:p>
            <a:pPr lvl="1"/>
            <a:r>
              <a:rPr lang="en-US" sz="2800" dirty="0"/>
              <a:t>Also seen in GPU computing</a:t>
            </a:r>
          </a:p>
          <a:p>
            <a:pPr lvl="2"/>
            <a:endParaRPr lang="en-US" sz="2000" dirty="0"/>
          </a:p>
          <a:p>
            <a:r>
              <a:rPr lang="en-US" sz="2800" dirty="0"/>
              <a:t>Special case of a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critical</a:t>
            </a:r>
            <a:r>
              <a:rPr lang="en-US" sz="2800" dirty="0"/>
              <a:t> section</a:t>
            </a:r>
          </a:p>
          <a:p>
            <a:pPr lvl="1"/>
            <a:r>
              <a:rPr lang="en-US" sz="2400" dirty="0"/>
              <a:t>Atomic introduces less overhead than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critical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8950" y="4260850"/>
            <a:ext cx="67627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shared(x, y, index)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0; i &lt; n; i++)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atomic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x[index[i]] += work1(i);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y[i] += work2(i);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4450" y="4205644"/>
            <a:ext cx="17907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index[0] = 2;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index[1] = 3;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index[2] = 4;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index[3] = 5;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index[4] = 4;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index[5] = 0;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index[6] = 5;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index[7] = 1;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710" y="6522143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0750" y="4824033"/>
            <a:ext cx="228600" cy="609601"/>
            <a:chOff x="920750" y="4824033"/>
            <a:chExt cx="228600" cy="609601"/>
          </a:xfrm>
        </p:grpSpPr>
        <p:sp>
          <p:nvSpPr>
            <p:cNvPr id="5" name="Right Arrow 4"/>
            <p:cNvSpPr/>
            <p:nvPr/>
          </p:nvSpPr>
          <p:spPr>
            <a:xfrm>
              <a:off x="920750" y="4824033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920750" y="5281234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51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atomic</a:t>
            </a:r>
            <a:r>
              <a:rPr lang="en-US" dirty="0"/>
              <a:t> Directive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directive,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atomic</a:t>
            </a:r>
            <a:r>
              <a:rPr lang="en-US" dirty="0"/>
              <a:t> directive:</a:t>
            </a:r>
          </a:p>
          <a:p>
            <a:pPr lvl="1"/>
            <a:r>
              <a:rPr lang="en-US" sz="2200" dirty="0"/>
              <a:t>Can only protect a single assignment</a:t>
            </a:r>
          </a:p>
          <a:p>
            <a:pPr lvl="1"/>
            <a:r>
              <a:rPr lang="en-US" sz="2200" dirty="0"/>
              <a:t>Applies only to simple </a:t>
            </a:r>
            <a:r>
              <a:rPr lang="en-US" sz="2200" dirty="0">
                <a:solidFill>
                  <a:srgbClr val="C00000"/>
                </a:solidFill>
              </a:rPr>
              <a:t>update of memory</a:t>
            </a:r>
          </a:p>
          <a:p>
            <a:pPr lvl="2"/>
            <a:endParaRPr lang="en-US" sz="1700" dirty="0"/>
          </a:p>
          <a:p>
            <a:r>
              <a:rPr lang="en-US" dirty="0"/>
              <a:t>The assignment that can be protected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atomic</a:t>
            </a:r>
            <a:r>
              <a:rPr lang="en-US" dirty="0"/>
              <a:t> must be one of: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&lt;op&gt;= &lt;expression&gt;;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++x;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x--;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can be one of: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must not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dirty="0"/>
              <a:t>Only the load and store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protected (not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5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Synchronisation is </a:t>
            </a:r>
            <a:r>
              <a:rPr lang="en-GB" altLang="en-US" dirty="0" smtClean="0"/>
              <a:t>costly</a:t>
            </a:r>
            <a:r>
              <a:rPr lang="en-GB" altLang="en-US" dirty="0"/>
              <a:t>. Avoid i</a:t>
            </a:r>
            <a:r>
              <a:rPr lang="en-GB" altLang="en-US" dirty="0" smtClean="0"/>
              <a:t>f possible</a:t>
            </a:r>
            <a:r>
              <a:rPr lang="en-GB" altLang="en-US" dirty="0"/>
              <a:t>.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GB" altLang="en-US" sz="1900" dirty="0"/>
          </a:p>
          <a:p>
            <a:r>
              <a:rPr lang="en-GB" altLang="en-US" dirty="0"/>
              <a:t>Barriers can be very expensive</a:t>
            </a:r>
          </a:p>
          <a:p>
            <a:pPr lvl="1"/>
            <a:r>
              <a:rPr lang="en-GB" altLang="en-US" dirty="0"/>
              <a:t>Typically 1000s cycles to synchronise</a:t>
            </a:r>
          </a:p>
          <a:p>
            <a:pPr lvl="1"/>
            <a:endParaRPr lang="en-GB" altLang="en-US" dirty="0"/>
          </a:p>
          <a:p>
            <a:r>
              <a:rPr lang="en-GB" altLang="en-US" dirty="0" smtClean="0"/>
              <a:t>Recall that you have explicit and implicit barriers</a:t>
            </a:r>
          </a:p>
          <a:p>
            <a:endParaRPr lang="en-GB" altLang="en-US" dirty="0"/>
          </a:p>
          <a:p>
            <a:r>
              <a:rPr lang="en-GB" altLang="en-US" dirty="0"/>
              <a:t>Avoid barriers via:</a:t>
            </a:r>
          </a:p>
          <a:p>
            <a:pPr lvl="1"/>
            <a:r>
              <a:rPr lang="en-GB" altLang="en-US" b="1" dirty="0"/>
              <a:t>Careful</a:t>
            </a:r>
            <a:r>
              <a:rPr lang="en-GB" altLang="en-US" dirty="0"/>
              <a:t> use of the </a:t>
            </a:r>
            <a:r>
              <a:rPr lang="en-GB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GB" altLang="en-US" dirty="0"/>
              <a:t> clause</a:t>
            </a:r>
          </a:p>
          <a:p>
            <a:pPr lvl="1"/>
            <a:r>
              <a:rPr lang="en-GB" altLang="en-US" dirty="0" smtClean="0"/>
              <a:t>Parallelize </a:t>
            </a:r>
            <a:r>
              <a:rPr lang="en-GB" altLang="en-US" dirty="0"/>
              <a:t>at the outermost level possible</a:t>
            </a:r>
          </a:p>
          <a:p>
            <a:pPr lvl="2"/>
            <a:r>
              <a:rPr lang="en-GB" altLang="en-US" dirty="0"/>
              <a:t>May require re-ordering of loops / indexes</a:t>
            </a:r>
          </a:p>
          <a:p>
            <a:pPr lvl="1"/>
            <a:r>
              <a:rPr lang="en-GB" altLang="en-US" dirty="0" smtClean="0"/>
              <a:t>Use </a:t>
            </a:r>
            <a:r>
              <a:rPr lang="en-GB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critical</a:t>
            </a:r>
            <a:r>
              <a:rPr lang="en-GB" altLang="en-US" dirty="0"/>
              <a:t> </a:t>
            </a:r>
            <a:r>
              <a:rPr lang="en-GB" altLang="en-US" dirty="0" smtClean="0"/>
              <a:t>or </a:t>
            </a:r>
            <a:r>
              <a:rPr lang="en-GB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atomic</a:t>
            </a:r>
            <a:r>
              <a:rPr lang="en-GB" altLang="en-US" dirty="0" smtClean="0"/>
              <a:t>. Yet this may </a:t>
            </a:r>
            <a:r>
              <a:rPr lang="en-GB" altLang="en-US" dirty="0"/>
              <a:t>impact </a:t>
            </a:r>
            <a:r>
              <a:rPr lang="en-GB" altLang="en-US" dirty="0" smtClean="0"/>
              <a:t>performance too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</a:t>
            </a:r>
            <a:r>
              <a:rPr lang="en-US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599" y="3336396"/>
            <a:ext cx="11362267" cy="30051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Local copy of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/>
              <a:t> for each thread engaged in the reduction is private</a:t>
            </a:r>
          </a:p>
          <a:p>
            <a:pPr lvl="1"/>
            <a:r>
              <a:rPr lang="en-US" dirty="0"/>
              <a:t>Each local sum initialized to the identity operand associated with the operator that comes into play</a:t>
            </a:r>
          </a:p>
          <a:p>
            <a:pPr lvl="2"/>
            <a:r>
              <a:rPr lang="en-US" dirty="0"/>
              <a:t>Here we have “+”, so it’s a zero (0)</a:t>
            </a:r>
          </a:p>
          <a:p>
            <a:pPr lvl="2"/>
            <a:endParaRPr lang="en-US" dirty="0"/>
          </a:p>
          <a:p>
            <a:r>
              <a:rPr lang="en-US" dirty="0"/>
              <a:t>All local copies of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added together and stored in “global” variable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2843213" y="1752601"/>
            <a:ext cx="62484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reduction(+: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8160" y="6477002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8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reduction</a:t>
            </a:r>
            <a:r>
              <a:rPr lang="en-US" dirty="0"/>
              <a:t>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51933" y="2819400"/>
            <a:ext cx="11540067" cy="35020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The variables in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000" dirty="0"/>
              <a:t> will be shared in the enclosing parallel region</a:t>
            </a:r>
          </a:p>
          <a:p>
            <a:pPr lvl="1">
              <a:lnSpc>
                <a:spcPct val="85000"/>
              </a:lnSpc>
            </a:pPr>
            <a:endParaRPr lang="en-US" sz="1800" dirty="0"/>
          </a:p>
          <a:p>
            <a:pPr lvl="1"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r>
              <a:rPr lang="en-US" sz="2000" dirty="0"/>
              <a:t>Here’s what happens inside the parallel or work-sharing construct: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1900" dirty="0"/>
              <a:t>A private copy of each list variable is created and initialized depending on the “</a:t>
            </a:r>
            <a:r>
              <a:rPr lang="en-US" sz="1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1900" dirty="0"/>
              <a:t>”</a:t>
            </a:r>
            <a:br>
              <a:rPr lang="en-US" sz="1900" dirty="0"/>
            </a:br>
            <a:endParaRPr lang="en-US" sz="1900" dirty="0"/>
          </a:p>
          <a:p>
            <a:pPr lvl="1">
              <a:lnSpc>
                <a:spcPct val="85000"/>
              </a:lnSpc>
            </a:pPr>
            <a:r>
              <a:rPr lang="en-US" sz="1900" dirty="0"/>
              <a:t>These copies are updated locally by threads</a:t>
            </a:r>
            <a:br>
              <a:rPr lang="en-US" sz="1900" dirty="0"/>
            </a:br>
            <a:endParaRPr lang="en-US" sz="1900" dirty="0"/>
          </a:p>
          <a:p>
            <a:pPr>
              <a:lnSpc>
                <a:spcPct val="85000"/>
              </a:lnSpc>
            </a:pPr>
            <a:r>
              <a:rPr lang="en-US" sz="2000" dirty="0"/>
              <a:t>At end of construct, local copies are combined through “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” into a single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1900536"/>
            <a:ext cx="64008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latin typeface="Consolas" panose="020B0609020204030204" pitchFamily="49" charset="0"/>
              </a:rPr>
              <a:t>#pragma </a:t>
            </a:r>
            <a:r>
              <a:rPr lang="en-US" sz="2400" b="1" kern="0" dirty="0" err="1">
                <a:latin typeface="Consolas" panose="020B0609020204030204" pitchFamily="49" charset="0"/>
              </a:rPr>
              <a:t>omp</a:t>
            </a:r>
            <a:r>
              <a:rPr lang="en-US" sz="2400" b="1" kern="0" dirty="0">
                <a:latin typeface="Consolas" panose="020B0609020204030204" pitchFamily="49" charset="0"/>
              </a:rPr>
              <a:t> for 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reduction(</a:t>
            </a:r>
            <a:r>
              <a:rPr lang="en-US" sz="2400" b="1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op:list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13" y="655260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5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touch on in </a:t>
            </a:r>
            <a:r>
              <a:rPr lang="en-US" dirty="0" smtClean="0"/>
              <a:t>your Project </a:t>
            </a:r>
            <a:r>
              <a:rPr lang="en-US" dirty="0" smtClean="0">
                <a:solidFill>
                  <a:srgbClr val="FFC000"/>
                </a:solidFill>
              </a:rPr>
              <a:t>Proposal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Project Title: </a:t>
            </a:r>
            <a:r>
              <a:rPr lang="en-US" sz="2000" dirty="0"/>
              <a:t>state the title</a:t>
            </a:r>
          </a:p>
          <a:p>
            <a:r>
              <a:rPr lang="en-US" sz="2000" b="1" dirty="0"/>
              <a:t>Link to git repo for project: </a:t>
            </a:r>
            <a:r>
              <a:rPr lang="en-US" sz="2000" dirty="0"/>
              <a:t>this is what will be cloned to check your work upon delivery</a:t>
            </a:r>
          </a:p>
          <a:p>
            <a:r>
              <a:rPr lang="en-US" sz="2000" b="1" dirty="0" smtClean="0"/>
              <a:t>Problem </a:t>
            </a:r>
            <a:r>
              <a:rPr lang="en-US" sz="2000" b="1" dirty="0"/>
              <a:t>statement</a:t>
            </a:r>
            <a:r>
              <a:rPr lang="en-US" sz="2000" dirty="0"/>
              <a:t>: explain in clear terms what you want to do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Motivation/Rationale</a:t>
            </a:r>
            <a:r>
              <a:rPr lang="en-US" sz="2000" dirty="0"/>
              <a:t>: explain why you chose to work on this project</a:t>
            </a:r>
          </a:p>
          <a:p>
            <a:r>
              <a:rPr lang="en-US" sz="2000" b="1" dirty="0"/>
              <a:t>Explain how you contemplate going about it</a:t>
            </a:r>
            <a:r>
              <a:rPr lang="en-US" sz="2000" dirty="0"/>
              <a:t>: indicate if you’ll use GPU/OpenMP/MPI parallel computing, what libraries, etc. Indicate what algorithms/approaches you are considering</a:t>
            </a:r>
          </a:p>
          <a:p>
            <a:r>
              <a:rPr lang="en-US" sz="2000" b="1" dirty="0"/>
              <a:t>ME759 aspects the proposed work draws on</a:t>
            </a:r>
            <a:r>
              <a:rPr lang="en-US" sz="2000" dirty="0"/>
              <a:t>: bulleted list, be brief</a:t>
            </a:r>
          </a:p>
          <a:p>
            <a:r>
              <a:rPr lang="en-US" sz="2000" b="1" dirty="0"/>
              <a:t>How you will demonstrate what you accomplished</a:t>
            </a:r>
            <a:r>
              <a:rPr lang="en-US" sz="2000" dirty="0"/>
              <a:t>: particularly important if what you do is a small piece of a bigger project that you will continue to pursue after wrapping up ME759.</a:t>
            </a:r>
          </a:p>
          <a:p>
            <a:r>
              <a:rPr lang="en-US" sz="2000" b="1" dirty="0"/>
              <a:t>Team member[s]</a:t>
            </a:r>
            <a:r>
              <a:rPr lang="en-US" sz="2000" dirty="0"/>
              <a:t>:  Name + email + home department + </a:t>
            </a:r>
            <a:r>
              <a:rPr lang="en-US" sz="2000" u="sng" dirty="0"/>
              <a:t>advisor</a:t>
            </a:r>
            <a:r>
              <a:rPr lang="en-US" sz="2000" dirty="0"/>
              <a:t> (if one exists). </a:t>
            </a:r>
          </a:p>
          <a:p>
            <a:pPr lvl="1"/>
            <a:r>
              <a:rPr lang="en-US" sz="1600" dirty="0"/>
              <a:t>If more students, also indicate each student’s anticipated role.</a:t>
            </a:r>
          </a:p>
          <a:p>
            <a:r>
              <a:rPr lang="en-US" sz="2000" b="1" dirty="0"/>
              <a:t>Deliverables</a:t>
            </a:r>
            <a:r>
              <a:rPr lang="en-US" sz="2000" dirty="0"/>
              <a:t>: what you expect to deliver on May </a:t>
            </a:r>
            <a:r>
              <a:rPr lang="en-US" sz="2000" dirty="0" smtClean="0"/>
              <a:t>6 </a:t>
            </a:r>
            <a:r>
              <a:rPr lang="en-US" sz="2000" dirty="0"/>
              <a:t>at </a:t>
            </a:r>
            <a:r>
              <a:rPr lang="en-US" sz="2000" dirty="0" smtClean="0"/>
              <a:t>7:45 am</a:t>
            </a:r>
            <a:endParaRPr lang="en-US" sz="2000" dirty="0"/>
          </a:p>
          <a:p>
            <a:r>
              <a:rPr lang="en-US" sz="2000" b="1" dirty="0"/>
              <a:t>Milestones</a:t>
            </a:r>
            <a:r>
              <a:rPr lang="en-US" sz="2000" dirty="0"/>
              <a:t>: indicate what will be accomplished by April 22 milestone</a:t>
            </a:r>
          </a:p>
          <a:p>
            <a:r>
              <a:rPr lang="en-US" sz="2000" b="1" dirty="0"/>
              <a:t>Other remarks</a:t>
            </a:r>
            <a:r>
              <a:rPr lang="en-US" sz="2000" dirty="0"/>
              <a:t>: say here anything else that you think Dan should be aware of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0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reduction</a:t>
            </a:r>
            <a:r>
              <a:rPr lang="en-US" dirty="0"/>
              <a:t>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05769"/>
            <a:ext cx="8763000" cy="10175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range of associative operands can be used with reduction</a:t>
            </a:r>
          </a:p>
          <a:p>
            <a:pPr>
              <a:lnSpc>
                <a:spcPct val="85000"/>
              </a:lnSpc>
            </a:pPr>
            <a:r>
              <a:rPr lang="en-US" dirty="0"/>
              <a:t>Initial values are the ones that make sense mathematically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98700" y="2870266"/>
          <a:ext cx="704088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5816">
                  <a:extLst>
                    <a:ext uri="{9D8B030D-6E8A-4147-A177-3AD203B41FA5}">
                      <a16:colId xmlns:a16="http://schemas.microsoft.com/office/drawing/2014/main" val="1188208108"/>
                    </a:ext>
                  </a:extLst>
                </a:gridCol>
                <a:gridCol w="1894038">
                  <a:extLst>
                    <a:ext uri="{9D8B030D-6E8A-4147-A177-3AD203B41FA5}">
                      <a16:colId xmlns:a16="http://schemas.microsoft.com/office/drawing/2014/main" val="2891546807"/>
                    </a:ext>
                  </a:extLst>
                </a:gridCol>
                <a:gridCol w="3541026">
                  <a:extLst>
                    <a:ext uri="{9D8B030D-6E8A-4147-A177-3AD203B41FA5}">
                      <a16:colId xmlns:a16="http://schemas.microsoft.com/office/drawing/2014/main" val="117878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4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7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8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2576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5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798457" y="2100781"/>
            <a:ext cx="228600" cy="3635375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1027057" y="2154756"/>
            <a:ext cx="228600" cy="3581400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1255657" y="2274612"/>
            <a:ext cx="228600" cy="3461544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1484257" y="2405582"/>
            <a:ext cx="228600" cy="3330575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auto">
          <a:xfrm>
            <a:off x="1712857" y="2588938"/>
            <a:ext cx="228600" cy="3147219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1941457" y="2822300"/>
            <a:ext cx="228600" cy="2913856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2170057" y="3181870"/>
            <a:ext cx="228600" cy="2554287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7" name="Rectangle 11"/>
          <p:cNvSpPr>
            <a:spLocks noChangeArrowheads="1"/>
          </p:cNvSpPr>
          <p:nvPr/>
        </p:nvSpPr>
        <p:spPr bwMode="auto">
          <a:xfrm>
            <a:off x="2398657" y="3631926"/>
            <a:ext cx="228600" cy="2104231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8" name="Line 12"/>
          <p:cNvSpPr>
            <a:spLocks noChangeShapeType="1"/>
          </p:cNvSpPr>
          <p:nvPr/>
        </p:nvSpPr>
        <p:spPr bwMode="auto">
          <a:xfrm>
            <a:off x="798457" y="1849956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0" name="Line 14"/>
          <p:cNvSpPr>
            <a:spLocks noChangeShapeType="1"/>
          </p:cNvSpPr>
          <p:nvPr/>
        </p:nvSpPr>
        <p:spPr bwMode="auto">
          <a:xfrm>
            <a:off x="722257" y="392005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1" name="Line 15"/>
          <p:cNvSpPr>
            <a:spLocks noChangeShapeType="1"/>
          </p:cNvSpPr>
          <p:nvPr/>
        </p:nvSpPr>
        <p:spPr bwMode="auto">
          <a:xfrm flipH="1">
            <a:off x="722257" y="573615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2" name="Freeform 16"/>
          <p:cNvSpPr>
            <a:spLocks/>
          </p:cNvSpPr>
          <p:nvPr/>
        </p:nvSpPr>
        <p:spPr bwMode="auto">
          <a:xfrm>
            <a:off x="798457" y="2078556"/>
            <a:ext cx="1981200" cy="2438400"/>
          </a:xfrm>
          <a:custGeom>
            <a:avLst/>
            <a:gdLst>
              <a:gd name="T0" fmla="*/ 0 w 1104"/>
              <a:gd name="T1" fmla="*/ 0 h 1344"/>
              <a:gd name="T2" fmla="*/ 192 w 1104"/>
              <a:gd name="T3" fmla="*/ 48 h 1344"/>
              <a:gd name="T4" fmla="*/ 384 w 1104"/>
              <a:gd name="T5" fmla="*/ 144 h 1344"/>
              <a:gd name="T6" fmla="*/ 528 w 1104"/>
              <a:gd name="T7" fmla="*/ 240 h 1344"/>
              <a:gd name="T8" fmla="*/ 720 w 1104"/>
              <a:gd name="T9" fmla="*/ 432 h 1344"/>
              <a:gd name="T10" fmla="*/ 864 w 1104"/>
              <a:gd name="T11" fmla="*/ 672 h 1344"/>
              <a:gd name="T12" fmla="*/ 1008 w 1104"/>
              <a:gd name="T13" fmla="*/ 960 h 1344"/>
              <a:gd name="T14" fmla="*/ 1104 w 1104"/>
              <a:gd name="T1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1344">
                <a:moveTo>
                  <a:pt x="0" y="0"/>
                </a:moveTo>
                <a:cubicBezTo>
                  <a:pt x="64" y="12"/>
                  <a:pt x="128" y="24"/>
                  <a:pt x="192" y="48"/>
                </a:cubicBezTo>
                <a:cubicBezTo>
                  <a:pt x="256" y="72"/>
                  <a:pt x="328" y="112"/>
                  <a:pt x="384" y="144"/>
                </a:cubicBezTo>
                <a:cubicBezTo>
                  <a:pt x="440" y="176"/>
                  <a:pt x="472" y="192"/>
                  <a:pt x="528" y="240"/>
                </a:cubicBezTo>
                <a:cubicBezTo>
                  <a:pt x="584" y="288"/>
                  <a:pt x="664" y="360"/>
                  <a:pt x="720" y="432"/>
                </a:cubicBezTo>
                <a:cubicBezTo>
                  <a:pt x="776" y="504"/>
                  <a:pt x="816" y="584"/>
                  <a:pt x="864" y="672"/>
                </a:cubicBezTo>
                <a:cubicBezTo>
                  <a:pt x="912" y="760"/>
                  <a:pt x="968" y="848"/>
                  <a:pt x="1008" y="960"/>
                </a:cubicBezTo>
                <a:cubicBezTo>
                  <a:pt x="1048" y="1072"/>
                  <a:pt x="1080" y="1288"/>
                  <a:pt x="1104" y="13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4" name="Text Box 18"/>
          <p:cNvSpPr txBox="1">
            <a:spLocks noChangeArrowheads="1"/>
          </p:cNvSpPr>
          <p:nvPr/>
        </p:nvSpPr>
        <p:spPr bwMode="auto">
          <a:xfrm>
            <a:off x="341257" y="3754956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2.0</a:t>
            </a:r>
          </a:p>
        </p:txBody>
      </p:sp>
      <p:sp>
        <p:nvSpPr>
          <p:cNvPr id="608275" name="Text Box 19"/>
          <p:cNvSpPr txBox="1">
            <a:spLocks noChangeArrowheads="1"/>
          </p:cNvSpPr>
          <p:nvPr/>
        </p:nvSpPr>
        <p:spPr bwMode="auto">
          <a:xfrm>
            <a:off x="2398657" y="581394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1.0</a:t>
            </a:r>
          </a:p>
        </p:txBody>
      </p:sp>
      <p:sp>
        <p:nvSpPr>
          <p:cNvPr id="608276" name="Text Box 20"/>
          <p:cNvSpPr txBox="1">
            <a:spLocks noChangeArrowheads="1"/>
          </p:cNvSpPr>
          <p:nvPr/>
        </p:nvSpPr>
        <p:spPr bwMode="auto">
          <a:xfrm>
            <a:off x="493657" y="5812356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0.0</a:t>
            </a:r>
          </a:p>
        </p:txBody>
      </p:sp>
      <p:sp>
        <p:nvSpPr>
          <p:cNvPr id="608284" name="Line 28"/>
          <p:cNvSpPr>
            <a:spLocks noChangeShapeType="1"/>
          </p:cNvSpPr>
          <p:nvPr/>
        </p:nvSpPr>
        <p:spPr bwMode="auto">
          <a:xfrm>
            <a:off x="798457" y="569170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85" name="Text Box 29"/>
          <p:cNvSpPr txBox="1">
            <a:spLocks noChangeArrowheads="1"/>
          </p:cNvSpPr>
          <p:nvPr/>
        </p:nvSpPr>
        <p:spPr bwMode="auto">
          <a:xfrm>
            <a:off x="1489020" y="5820294"/>
            <a:ext cx="35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08286" name="Line 30"/>
          <p:cNvSpPr>
            <a:spLocks noChangeShapeType="1"/>
          </p:cNvSpPr>
          <p:nvPr/>
        </p:nvSpPr>
        <p:spPr bwMode="auto">
          <a:xfrm>
            <a:off x="2628844" y="569170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reduction</a:t>
            </a:r>
            <a:r>
              <a:rPr lang="en-US" dirty="0"/>
              <a:t> Example: Numerical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796730" y="938959"/>
            <a:ext cx="623228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num_steps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=100000;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step, pi;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i;	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x, sum = 0.0;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step = 1.0/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num_steps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(i=0; i&lt; num_steps; i++)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x = (i+0.5)*step;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sum = sum + 4.0/(1.0 + x*x);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pi = step * sum;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"Pi = %f\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,pi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8269" name="Line 13"/>
          <p:cNvSpPr>
            <a:spLocks noChangeShapeType="1"/>
          </p:cNvSpPr>
          <p:nvPr/>
        </p:nvSpPr>
        <p:spPr bwMode="auto">
          <a:xfrm>
            <a:off x="714327" y="207855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3" name="Text Box 17"/>
          <p:cNvSpPr txBox="1">
            <a:spLocks noChangeArrowheads="1"/>
          </p:cNvSpPr>
          <p:nvPr/>
        </p:nvSpPr>
        <p:spPr bwMode="auto">
          <a:xfrm>
            <a:off x="379112" y="192615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4.0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9969" y="1792851"/>
            <a:ext cx="1828800" cy="952500"/>
            <a:chOff x="-1044574" y="818907"/>
            <a:chExt cx="1828800" cy="952500"/>
          </a:xfrm>
        </p:grpSpPr>
        <p:sp>
          <p:nvSpPr>
            <p:cNvPr id="47" name="Rectangle 46"/>
            <p:cNvSpPr/>
            <p:nvPr/>
          </p:nvSpPr>
          <p:spPr>
            <a:xfrm>
              <a:off x="-1044574" y="818907"/>
              <a:ext cx="1828800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889933" y="1024730"/>
                  <a:ext cx="1519519" cy="540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933" y="1024730"/>
                  <a:ext cx="1519519" cy="5408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060701" y="1748964"/>
            <a:ext cx="2055237" cy="1070436"/>
            <a:chOff x="-814013" y="1596564"/>
            <a:chExt cx="2055237" cy="1070436"/>
          </a:xfrm>
        </p:grpSpPr>
        <p:sp>
          <p:nvSpPr>
            <p:cNvPr id="6" name="Rectangle 5"/>
            <p:cNvSpPr/>
            <p:nvPr/>
          </p:nvSpPr>
          <p:spPr>
            <a:xfrm>
              <a:off x="-814013" y="1596564"/>
              <a:ext cx="2055237" cy="1070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623515" y="1714681"/>
                  <a:ext cx="1674241" cy="8342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515" y="1714681"/>
                  <a:ext cx="1674241" cy="8342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/>
          <p:cNvSpPr/>
          <p:nvPr/>
        </p:nvSpPr>
        <p:spPr>
          <a:xfrm>
            <a:off x="98717" y="6575434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923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nimBg="1"/>
      <p:bldP spid="608261" grpId="0" animBg="1"/>
      <p:bldP spid="608262" grpId="0" animBg="1"/>
      <p:bldP spid="608263" grpId="0" animBg="1"/>
      <p:bldP spid="608264" grpId="0" animBg="1"/>
      <p:bldP spid="608265" grpId="0" animBg="1"/>
      <p:bldP spid="608266" grpId="0" animBg="1"/>
      <p:bldP spid="608267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Scaling Analysis: Computation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23634" y="836093"/>
            <a:ext cx="6221616" cy="5863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num_steps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1000000;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step = 1.0 /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num_steps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0.0;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omp_get_wtime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reduction(+:sum) </a:t>
            </a:r>
          </a:p>
          <a:p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num_steps; i++)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x = (i + 0.5)*step;</a:t>
            </a:r>
          </a:p>
          <a:p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dummy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1. / (1. + x*x);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myPi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4.*step * sum;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timeElapsed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omp_get_wtime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"Pi is: %f\n"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myPi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"It took this long [s]: %f\n"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timeElapsed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"Used this many threads: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105564"/>
            <a:ext cx="2286000" cy="87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0" y="1065713"/>
            <a:ext cx="2286000" cy="885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177076"/>
            <a:ext cx="2286000" cy="929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0" y="2187725"/>
            <a:ext cx="2286000" cy="835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32" y="3342445"/>
            <a:ext cx="4219367" cy="31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264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OpenMP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Works Beyond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Loops [1/2]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752600" y="1384786"/>
            <a:ext cx="4572000" cy="493981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sections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(3) reduction(+:sum)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"First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"Second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dummy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"Last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dummy);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"Sum is: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066" y="6504802"/>
            <a:ext cx="766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NOTE</a:t>
            </a:r>
            <a:r>
              <a:rPr lang="en-US" sz="1200" dirty="0">
                <a:latin typeface="+mj-lt"/>
              </a:rPr>
              <a:t>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is always the same. What’s called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First section</a:t>
            </a:r>
            <a:r>
              <a:rPr lang="en-US" sz="1200" dirty="0">
                <a:latin typeface="+mj-lt"/>
              </a:rPr>
              <a:t>” is not necessarily executed by thread with smallest id.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91" y="115152"/>
            <a:ext cx="3782378" cy="640699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380035" y="2476500"/>
            <a:ext cx="304800" cy="304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31667" cy="868362"/>
          </a:xfrm>
        </p:spPr>
        <p:txBody>
          <a:bodyPr>
            <a:normAutofit/>
          </a:bodyPr>
          <a:lstStyle/>
          <a:p>
            <a:r>
              <a:rPr lang="en-US" sz="2800" dirty="0"/>
              <a:t>OpenMP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</a:t>
            </a:r>
            <a:r>
              <a:rPr lang="en-US" sz="2800" dirty="0"/>
              <a:t> Works Beyond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Loops [2/2]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24" y="249487"/>
            <a:ext cx="3782378" cy="6406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1384786"/>
            <a:ext cx="4572000" cy="493981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sections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(4) reduction(+:sum)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"First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"Second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dummy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"Last section: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dummy);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"Sum is: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065" y="6428602"/>
            <a:ext cx="3628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Quiz</a:t>
            </a:r>
            <a:r>
              <a:rPr lang="en-US" sz="1200" dirty="0" smtClean="0">
                <a:latin typeface="+mj-lt"/>
              </a:rPr>
              <a:t>: </a:t>
            </a:r>
            <a:r>
              <a:rPr lang="en-US" sz="1200" dirty="0">
                <a:latin typeface="+mj-lt"/>
              </a:rPr>
              <a:t>Why different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values when we run this code?</a:t>
            </a:r>
          </a:p>
        </p:txBody>
      </p:sp>
      <p:sp>
        <p:nvSpPr>
          <p:cNvPr id="7" name="Down Arrow 6"/>
          <p:cNvSpPr/>
          <p:nvPr/>
        </p:nvSpPr>
        <p:spPr>
          <a:xfrm>
            <a:off x="4380035" y="2476500"/>
            <a:ext cx="304800" cy="304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0"/>
            <a:ext cx="4705937" cy="823393"/>
          </a:xfrm>
        </p:spPr>
        <p:txBody>
          <a:bodyPr>
            <a:normAutofit fontScale="90000"/>
          </a:bodyPr>
          <a:lstStyle/>
          <a:p>
            <a:r>
              <a:rPr lang="en-US" dirty="0"/>
              <a:t>A Histogram Example</a:t>
            </a:r>
            <a:br>
              <a:rPr lang="en-US" dirty="0"/>
            </a:br>
            <a:r>
              <a:rPr lang="en-US" sz="2000" dirty="0"/>
              <a:t>[more advanced, uses </a:t>
            </a:r>
            <a:r>
              <a:rPr lang="en-US" sz="2000" dirty="0">
                <a:solidFill>
                  <a:srgbClr val="FFC000"/>
                </a:solidFill>
              </a:rPr>
              <a:t>reduction</a:t>
            </a:r>
            <a:r>
              <a:rPr lang="en-US" sz="2000" dirty="0"/>
              <a:t> w/ C++ STL]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6657945"/>
                <a:ext cx="1223149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[Christopher Van </a:t>
                </a:r>
                <a:r>
                  <a:rPr lang="en-US" sz="700" dirty="0" err="1"/>
                  <a:t>Damme</a:t>
                </a:r>
                <a:r>
                  <a:rPr lang="en-US" sz="700" dirty="0"/>
                  <a:t>]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57945"/>
                <a:ext cx="1223149" cy="200055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0867" y="2634355"/>
            <a:ext cx="382693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Read in vector of pixel vales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read_image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*x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(*x)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5197" y="58132"/>
            <a:ext cx="7306733" cy="6709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Set number of threads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Read in Image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*fid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picture.inp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d1 = 1800;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d2 = 1200;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d1 * d2;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*image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(fid, d1, d2);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Histogram Counter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&gt;(7);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Declaration of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::vector addition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declare reduction(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vec_int_add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: \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::transform(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omp_out.begin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omp_out.end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omp_in.begin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omp_out.begin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::plus&lt;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&gt;())) \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initializer(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omp_priv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omp_orig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Reset Histogram Counter to Zero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::fill(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histCounter.begin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histCounter.end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0);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omp_get_wtime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Start Clock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reduction(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vec_int_add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Perfrom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histrogram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; shared(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jj = 0; jj &lt; len; jj++)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(*image)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jj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]]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omp_get_wtime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Stop Clock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Ouput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information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ii = 0; ii &lt; 7; ii++)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ii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(16)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1000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delete(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(image);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8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Tied to Your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lvl="1"/>
            <a:endParaRPr lang="en-US" sz="1800" dirty="0"/>
          </a:p>
          <a:p>
            <a:r>
              <a:rPr lang="en-US" sz="2000" dirty="0"/>
              <a:t>OK to propose a small part of a big undertaking that would be too large to accomplish within one month</a:t>
            </a:r>
          </a:p>
          <a:p>
            <a:pPr lvl="1"/>
            <a:r>
              <a:rPr lang="en-US" sz="1800" dirty="0"/>
              <a:t>This is fine as long as </a:t>
            </a:r>
          </a:p>
          <a:p>
            <a:pPr lvl="2"/>
            <a:r>
              <a:rPr lang="en-US" sz="1600" dirty="0"/>
              <a:t>Project proposed represents a step towards something that is ambitious</a:t>
            </a:r>
          </a:p>
          <a:p>
            <a:pPr lvl="2"/>
            <a:r>
              <a:rPr lang="en-US" sz="1600" dirty="0"/>
              <a:t>You structure the Final Project so that progress can be measured/demonstrated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IMPORTANT: Your score will reflect how well you accomplish what’s spelled out in Project Proposal, not the big task that can’t be done in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10/23/2014 Email – From Todd T. [former 759 Student, Spring 2012]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“Hi Dan and Andrew,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Hope time finds you well!  Recall my ME964 project to add first-class CUDA discovery, scheduling, management into </a:t>
            </a:r>
            <a:r>
              <a:rPr lang="en-US" sz="1800" dirty="0" err="1"/>
              <a:t>HTCondor</a:t>
            </a:r>
            <a:r>
              <a:rPr lang="en-US" sz="1800" dirty="0"/>
              <a:t>?  Well, at long last, earlier this year it all got released into the mainstream stable version of </a:t>
            </a:r>
            <a:r>
              <a:rPr lang="en-US" sz="1800" dirty="0" err="1"/>
              <a:t>HTCondor</a:t>
            </a:r>
            <a:r>
              <a:rPr lang="en-US" sz="1800" dirty="0"/>
              <a:t>, announced at </a:t>
            </a:r>
            <a:r>
              <a:rPr lang="en-US" sz="1800" dirty="0" err="1"/>
              <a:t>HTCondor</a:t>
            </a:r>
            <a:r>
              <a:rPr lang="en-US" sz="1800" dirty="0"/>
              <a:t> Week 2014 back in May, and pushed into all the various distros (</a:t>
            </a:r>
            <a:r>
              <a:rPr lang="en-US" sz="1800" dirty="0" err="1"/>
              <a:t>Debian</a:t>
            </a:r>
            <a:r>
              <a:rPr lang="en-US" sz="1800" dirty="0"/>
              <a:t>, Fedora, </a:t>
            </a:r>
            <a:r>
              <a:rPr lang="en-US" sz="1800" dirty="0" err="1"/>
              <a:t>etc</a:t>
            </a:r>
            <a:r>
              <a:rPr lang="en-US" sz="1800" dirty="0"/>
              <a:t>). It is being used on big clusters in industry and academia.  Long ago we talked about telling </a:t>
            </a:r>
            <a:r>
              <a:rPr lang="en-US" sz="1800" dirty="0" err="1"/>
              <a:t>Nvidia</a:t>
            </a:r>
            <a:r>
              <a:rPr lang="en-US" sz="1800" dirty="0"/>
              <a:t> about this, and giving credit to this happening as a 'success story' for </a:t>
            </a:r>
            <a:r>
              <a:rPr lang="en-US" sz="1800" dirty="0" err="1"/>
              <a:t>nvidia's</a:t>
            </a:r>
            <a:r>
              <a:rPr lang="en-US" sz="1800" dirty="0"/>
              <a:t> support of SBEL as a center of excellence…”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-928365327,C:\BobC\_Mission\__Intel Software College\Courses\__SVN\FT3.0\OpenMP3.0LabsPS\02 Programming with OpenMP 3 0 rev3.0.02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8,-928365327,C:\BobC\_Mission\__Intel Software College\Courses\__SVN\FT3.0\OpenMP3.0LabsPS\02 Programming with OpenMP 3 0 rev3.0.02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8,-928365327,C:\BobC\_Mission\__Intel Software College\Courses\__SVN\FT3.0\OpenMP3.0LabsPS\02 Programming with OpenMP 3 0 rev3.0.02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9,-928365327,C:\BobC\_Mission\__Intel Software College\Courses\__SVN\FT3.0\OpenMP3.0LabsPS\02 Programming with OpenMP 3 0 rev3.0.02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9,-928365327,C:\BobC\_Mission\__Intel Software College\Courses\__SVN\FT3.0\OpenMP3.0LabsPS\02 Programming with OpenMP 3 0 rev3.0.02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1,-928365327,C:\BobC\_Mission\__Intel Software College\Courses\__SVN\FT3.0\OpenMP3.0LabsPS\02 Programming with OpenMP 3 0 rev3.0.02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0,-928365327,C:\BobC\_Mission\__Intel Software College\Courses\__SVN\FT3.0\OpenMP3.0LabsPS\02 Programming with OpenMP 3 0 rev3.0.02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7,-928365327,C:\BobC\_Mission\__Intel Software College\Courses\__SVN\FT3.0\OpenMP3.0LabsPS\02 Programming with OpenMP 3 0 rev3.0.02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8,-928365327,C:\BobC\_Mission\__Intel Software College\Courses\__SVN\FT3.0\OpenMP3.0LabsPS\02 Programming with OpenMP 3 0 rev3.0.02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9,-928365327,C:\BobC\_Mission\__Intel Software College\Courses\__SVN\FT3.0\OpenMP3.0LabsPS\02 Programming with OpenMP 3 0 rev3.0.02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0,-928365327,C:\BobC\_Mission\__Intel Software College\Courses\__SVN\FT3.0\OpenMP3.0LabsPS\02 Programming with OpenMP 3 0 rev3.0.02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1,-928365327,C:\BobC\_Mission\__Intel Software College\Courses\__SVN\FT3.0\OpenMP3.0LabsPS\02 Programming with OpenMP 3 0 rev3.0.02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1,-928365327,C:\BobC\_Mission\__Intel Software College\Courses\__SVN\FT3.0\OpenMP3.0LabsPS\02 Programming with OpenMP 3 0 rev3.0.02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2,-928365327,C:\BobC\_Mission\__Intel Software College\Courses\__SVN\FT3.0\OpenMP3.0LabsPS\02 Programming with OpenMP 3 0 rev3.0.02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2,-928365327,C:\BobC\_Mission\__Intel Software College\Courses\__SVN\FT3.0\OpenMP3.0LabsPS\02 Programming with OpenMP 3 0 rev3.0.02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3,-928365327,C:\BobC\_Mission\__Intel Software College\Courses\__SVN\FT3.0\OpenMP3.0LabsPS\02 Programming with OpenMP 3 0 rev3.0.02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2,-928365327,C:\BobC\_Mission\__Intel Software College\Courses\__SVN\FT3.0\OpenMP3.0LabsPS\02 Programming with OpenMP 3 0 rev3.0.02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4,-928365327,C:\BobC\_Mission\__Intel Software College\Courses\__SVN\FT3.0\OpenMP3.0LabsPS\02 Programming with OpenMP 3 0 rev3.0.02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5,-928365327,C:\BobC\_Mission\__Intel Software College\Courses\__SVN\FT3.0\OpenMP3.0LabsPS\02 Programming with OpenMP 3 0 rev3.0.02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1,-928365327,C:\BobC\_Mission\__Intel Software College\Courses\__SVN\FT3.0\OpenMP3.0LabsPS\02 Programming with OpenMP 3 0 rev3.0.02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5,-928365327,C:\BobC\_Mission\__Intel Software College\Courses\__SVN\FT3.0\OpenMP3.0LabsPS\02 Programming with OpenMP 3 0 rev3.0.02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12910</TotalTime>
  <Words>6454</Words>
  <Application>Microsoft Office PowerPoint</Application>
  <PresentationFormat>Widescreen</PresentationFormat>
  <Paragraphs>1323</Paragraphs>
  <Slides>75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The quote the day</vt:lpstr>
      <vt:lpstr>Before we get going…</vt:lpstr>
      <vt:lpstr>ME759 Final Project aspects</vt:lpstr>
      <vt:lpstr>Final Project Proposals</vt:lpstr>
      <vt:lpstr>Final Project, good to know</vt:lpstr>
      <vt:lpstr>Things to touch on in your Project Proposal document</vt:lpstr>
      <vt:lpstr>Final Project Tied to Your Research</vt:lpstr>
      <vt:lpstr>10/23/2014 Email – From Todd T. [former 759 Student, Spring 2012]</vt:lpstr>
      <vt:lpstr>Example, 2012 Final Project: GPU Scheduling on a Cluster  </vt:lpstr>
      <vt:lpstr>Words of wisdom</vt:lpstr>
      <vt:lpstr>Milestones and deliverables</vt:lpstr>
      <vt:lpstr>Final Projects suggestions – in case you can’t come up with a topic</vt:lpstr>
      <vt:lpstr>Tier 1, Option 1: Large code for physics-based simulation</vt:lpstr>
      <vt:lpstr>Tier 1, Option 2: Image processing</vt:lpstr>
      <vt:lpstr>Tier 1, Option 3 : Solving Ax=b</vt:lpstr>
      <vt:lpstr>Tier 1, Option 4: Break password through brute force</vt:lpstr>
      <vt:lpstr>Tier 2: Intel-suggested Final Project topics</vt:lpstr>
      <vt:lpstr>Default Final Project topics suggested by Intel group</vt:lpstr>
      <vt:lpstr>Intel related Final Projects</vt:lpstr>
      <vt:lpstr>PowerPoint Presentation</vt:lpstr>
      <vt:lpstr>OpenMP Tasks – Motivation [3/3]</vt:lpstr>
      <vt:lpstr>One-Slide Side-Trip: When Compiler Doesn’t Speak OpenMP</vt:lpstr>
      <vt:lpstr>The task Concept in OpenMP</vt:lpstr>
      <vt:lpstr>Tasks: Who Does What and When?</vt:lpstr>
      <vt:lpstr>What Are Tasks? How Do They Work?</vt:lpstr>
      <vt:lpstr>What Are Tasks? [Preamble]</vt:lpstr>
      <vt:lpstr>What Are Tasks? [The specifics…]</vt:lpstr>
      <vt:lpstr>The task Directive</vt:lpstr>
      <vt:lpstr>PowerPoint Presentation</vt:lpstr>
      <vt:lpstr>PowerPoint Presentation</vt:lpstr>
      <vt:lpstr>Tasks: Synchronization Issues</vt:lpstr>
      <vt:lpstr>Task Completion Example</vt:lpstr>
      <vt:lpstr>Comments: section vs. task </vt:lpstr>
      <vt:lpstr>Work Plan, OpenMP</vt:lpstr>
      <vt:lpstr>OpenMP Attributes</vt:lpstr>
      <vt:lpstr>Variable Scoping Issues in OpenMP</vt:lpstr>
      <vt:lpstr>Variable Scoping Issues in OpenMP – What is shared?</vt:lpstr>
      <vt:lpstr>Variable Scoping Issues in OpenMP – What is shared?</vt:lpstr>
      <vt:lpstr>The private Clause</vt:lpstr>
      <vt:lpstr>Data Scoping – What is Private?</vt:lpstr>
      <vt:lpstr>Example [more dwelling on the private concept]: Is “i” shared or private?</vt:lpstr>
      <vt:lpstr>private: somewhat sneaky</vt:lpstr>
      <vt:lpstr>private vs. firstprivate</vt:lpstr>
      <vt:lpstr>private vs. firstprivate</vt:lpstr>
      <vt:lpstr>The lastprivate OpenMP directive </vt:lpstr>
      <vt:lpstr>Harping On Data Scoping</vt:lpstr>
      <vt:lpstr>Data Dependency Example  [1/5]</vt:lpstr>
      <vt:lpstr>Data Dependency Example  [2/5]</vt:lpstr>
      <vt:lpstr>Data Dependency Example: 1 Thread [3/5]</vt:lpstr>
      <vt:lpstr>Data Dependency Example: 2 Threads  [4/5]</vt:lpstr>
      <vt:lpstr>Data Dependency Example: 3 Threads  [5/5]</vt:lpstr>
      <vt:lpstr>Quiz: what’s shared and what’s not?</vt:lpstr>
      <vt:lpstr>Data Scoping – Words of Wisdom</vt:lpstr>
      <vt:lpstr>Work Plan, OpenMP</vt:lpstr>
      <vt:lpstr>Implicit Barriers</vt:lpstr>
      <vt:lpstr>The barrier Construct</vt:lpstr>
      <vt:lpstr>The nowait Clause</vt:lpstr>
      <vt:lpstr>Example, Synchronization Issue: Computing the Dot Product</vt:lpstr>
      <vt:lpstr>Race Condition</vt:lpstr>
      <vt:lpstr>Race conditions (data hazards) – two possible scenarios</vt:lpstr>
      <vt:lpstr>Example: Computing the Dot Product, second attempt</vt:lpstr>
      <vt:lpstr>The critical Directive</vt:lpstr>
      <vt:lpstr>OpenMP critical Construct</vt:lpstr>
      <vt:lpstr>The atomic Directive</vt:lpstr>
      <vt:lpstr>OpenMP atomic Directive</vt:lpstr>
      <vt:lpstr>Synchronisation is costly. Avoid if possible.</vt:lpstr>
      <vt:lpstr>The reduction Construct</vt:lpstr>
      <vt:lpstr>The reduction Clause</vt:lpstr>
      <vt:lpstr>C/C++ reduction Operations</vt:lpstr>
      <vt:lpstr>reduction Example: Numerical Integration</vt:lpstr>
      <vt:lpstr>Scaling Analysis: Computation of π</vt:lpstr>
      <vt:lpstr>OpenMP reduction Works Beyond for Loops [1/2]</vt:lpstr>
      <vt:lpstr>OpenMP reduction Works Beyond for Loops [2/2]</vt:lpstr>
      <vt:lpstr>A Histogram Example [more advanced, uses reduction w/ C++ STL]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493</cp:revision>
  <dcterms:created xsi:type="dcterms:W3CDTF">2018-05-16T17:28:20Z</dcterms:created>
  <dcterms:modified xsi:type="dcterms:W3CDTF">2020-03-11T15:49:11Z</dcterms:modified>
</cp:coreProperties>
</file>