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2.xml" ContentType="application/vnd.openxmlformats-officedocument.drawingml.chart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92" r:id="rId2"/>
    <p:sldMasterId id="2147483704" r:id="rId3"/>
    <p:sldMasterId id="2147483716" r:id="rId4"/>
    <p:sldMasterId id="2147483728" r:id="rId5"/>
  </p:sldMasterIdLst>
  <p:notesMasterIdLst>
    <p:notesMasterId r:id="rId82"/>
  </p:notesMasterIdLst>
  <p:handoutMasterIdLst>
    <p:handoutMasterId r:id="rId83"/>
  </p:handoutMasterIdLst>
  <p:sldIdLst>
    <p:sldId id="256" r:id="rId6"/>
    <p:sldId id="1528" r:id="rId7"/>
    <p:sldId id="1541" r:id="rId8"/>
    <p:sldId id="1527" r:id="rId9"/>
    <p:sldId id="1284" r:id="rId10"/>
    <p:sldId id="696" r:id="rId11"/>
    <p:sldId id="1283" r:id="rId12"/>
    <p:sldId id="697" r:id="rId13"/>
    <p:sldId id="699" r:id="rId14"/>
    <p:sldId id="700" r:id="rId15"/>
    <p:sldId id="698" r:id="rId16"/>
    <p:sldId id="701" r:id="rId17"/>
    <p:sldId id="702" r:id="rId18"/>
    <p:sldId id="1279" r:id="rId19"/>
    <p:sldId id="1280" r:id="rId20"/>
    <p:sldId id="802" r:id="rId21"/>
    <p:sldId id="775" r:id="rId22"/>
    <p:sldId id="1282" r:id="rId23"/>
    <p:sldId id="705" r:id="rId24"/>
    <p:sldId id="1278" r:id="rId25"/>
    <p:sldId id="707" r:id="rId26"/>
    <p:sldId id="708" r:id="rId27"/>
    <p:sldId id="709" r:id="rId28"/>
    <p:sldId id="710" r:id="rId29"/>
    <p:sldId id="717" r:id="rId30"/>
    <p:sldId id="713" r:id="rId31"/>
    <p:sldId id="718" r:id="rId32"/>
    <p:sldId id="1542" r:id="rId33"/>
    <p:sldId id="726" r:id="rId34"/>
    <p:sldId id="676" r:id="rId35"/>
    <p:sldId id="675" r:id="rId36"/>
    <p:sldId id="686" r:id="rId37"/>
    <p:sldId id="687" r:id="rId38"/>
    <p:sldId id="688" r:id="rId39"/>
    <p:sldId id="1543" r:id="rId40"/>
    <p:sldId id="704" r:id="rId41"/>
    <p:sldId id="1544" r:id="rId42"/>
    <p:sldId id="1545" r:id="rId43"/>
    <p:sldId id="703" r:id="rId44"/>
    <p:sldId id="714" r:id="rId45"/>
    <p:sldId id="693" r:id="rId46"/>
    <p:sldId id="689" r:id="rId47"/>
    <p:sldId id="692" r:id="rId48"/>
    <p:sldId id="674" r:id="rId49"/>
    <p:sldId id="684" r:id="rId50"/>
    <p:sldId id="685" r:id="rId51"/>
    <p:sldId id="604" r:id="rId52"/>
    <p:sldId id="673" r:id="rId53"/>
    <p:sldId id="606" r:id="rId54"/>
    <p:sldId id="607" r:id="rId55"/>
    <p:sldId id="608" r:id="rId56"/>
    <p:sldId id="610" r:id="rId57"/>
    <p:sldId id="1546" r:id="rId58"/>
    <p:sldId id="1547" r:id="rId59"/>
    <p:sldId id="1548" r:id="rId60"/>
    <p:sldId id="615" r:id="rId61"/>
    <p:sldId id="678" r:id="rId62"/>
    <p:sldId id="679" r:id="rId63"/>
    <p:sldId id="616" r:id="rId64"/>
    <p:sldId id="720" r:id="rId65"/>
    <p:sldId id="716" r:id="rId66"/>
    <p:sldId id="1549" r:id="rId67"/>
    <p:sldId id="1550" r:id="rId68"/>
    <p:sldId id="719" r:id="rId69"/>
    <p:sldId id="721" r:id="rId70"/>
    <p:sldId id="715" r:id="rId71"/>
    <p:sldId id="617" r:id="rId72"/>
    <p:sldId id="724" r:id="rId73"/>
    <p:sldId id="681" r:id="rId74"/>
    <p:sldId id="621" r:id="rId75"/>
    <p:sldId id="623" r:id="rId76"/>
    <p:sldId id="624" r:id="rId77"/>
    <p:sldId id="622" r:id="rId78"/>
    <p:sldId id="625" r:id="rId79"/>
    <p:sldId id="626" r:id="rId80"/>
    <p:sldId id="627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7527" autoAdjust="0"/>
  </p:normalViewPr>
  <p:slideViewPr>
    <p:cSldViewPr snapToGrid="0">
      <p:cViewPr varScale="1">
        <p:scale>
          <a:sx n="106" d="100"/>
          <a:sy n="106" d="100"/>
        </p:scale>
        <p:origin x="98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0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6.1138879999999913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30.945739999999919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0AE-4E4E-A950-044064010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706880"/>
        <c:axId val="67709184"/>
      </c:scatterChart>
      <c:valAx>
        <c:axId val="67706880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7709184"/>
        <c:crosses val="autoZero"/>
        <c:crossBetween val="midCat"/>
      </c:valAx>
      <c:valAx>
        <c:axId val="67709184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7706880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6.1138879999999887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227-4821-A727-41710C7E1586}"/>
            </c:ext>
          </c:extLst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>
              <a:solidFill>
                <a:srgbClr val="333333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227-4821-A727-41710C7E1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93376"/>
        <c:axId val="68295680"/>
      </c:scatterChart>
      <c:valAx>
        <c:axId val="68293376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8295680"/>
        <c:crosses val="autoZero"/>
        <c:crossBetween val="midCat"/>
      </c:valAx>
      <c:valAx>
        <c:axId val="68295680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829337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9CFD-328E-4760-9332-97AC06BEEEEC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6486-9398-4514-B0E8-02E83D68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E7EB-0097-4BEC-B1F6-65CBBBF5455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10F1B-C815-4D63-837F-DE9BF805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80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numbers are by now obsolete,</a:t>
            </a:r>
            <a:r>
              <a:rPr lang="en-US" baseline="0" dirty="0"/>
              <a:t> but orders of magnitude still relevant.</a:t>
            </a:r>
          </a:p>
          <a:p>
            <a:r>
              <a:rPr lang="en-US" baseline="0" dirty="0"/>
              <a:t> </a:t>
            </a:r>
            <a:endParaRPr lang="en-US" dirty="0"/>
          </a:p>
          <a:p>
            <a:r>
              <a:rPr lang="en-US" b="1" dirty="0"/>
              <a:t>What does this imply?</a:t>
            </a:r>
          </a:p>
          <a:p>
            <a:r>
              <a:rPr lang="en-US" dirty="0"/>
              <a:t>For a frequency of 2GHz, 100ns for a memory access translates into 200 cycles.</a:t>
            </a:r>
          </a:p>
          <a:p>
            <a:r>
              <a:rPr lang="en-US" dirty="0"/>
              <a:t>But in one single cycle, a multi-core CPU, e.g. AMD </a:t>
            </a:r>
            <a:r>
              <a:rPr lang="en-US" dirty="0" err="1"/>
              <a:t>Intralagos</a:t>
            </a:r>
            <a:r>
              <a:rPr lang="en-US" dirty="0"/>
              <a:t>, can perform</a:t>
            </a:r>
            <a:r>
              <a:rPr lang="en-US" baseline="0" dirty="0"/>
              <a:t> 32 fused multiply-add (FMA).</a:t>
            </a:r>
          </a:p>
          <a:p>
            <a:endParaRPr lang="en-US" baseline="0" dirty="0"/>
          </a:p>
          <a:p>
            <a:r>
              <a:rPr lang="en-US" baseline="0" dirty="0"/>
              <a:t>Conclusion: </a:t>
            </a:r>
            <a:r>
              <a:rPr lang="en-US" b="1" baseline="0" dirty="0"/>
              <a:t>performance is dictated by efficiency of memory transactions &lt;-&gt; number crunching is free.</a:t>
            </a:r>
          </a:p>
          <a:p>
            <a:endParaRPr lang="en-US" b="1" baseline="0" dirty="0"/>
          </a:p>
          <a:p>
            <a:r>
              <a:rPr lang="en-US" b="0" baseline="0" dirty="0"/>
              <a:t>Goal:  </a:t>
            </a:r>
            <a:r>
              <a:rPr lang="en-US" b="1" baseline="0" dirty="0"/>
              <a:t>try to keep data in cache</a:t>
            </a:r>
            <a:r>
              <a:rPr lang="en-US" b="0" baseline="0" dirty="0"/>
              <a:t>.   You cannot directly control this, but you can arrange your code to provide good </a:t>
            </a:r>
            <a:r>
              <a:rPr lang="en-US" b="1" baseline="0" dirty="0"/>
              <a:t>temporal and spatial locality</a:t>
            </a:r>
            <a:r>
              <a:rPr lang="en-US" b="0" baseline="0" dirty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24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68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can we do to maximize the work we do for the same amount of data transferred?</a:t>
            </a:r>
          </a:p>
          <a:p>
            <a:endParaRPr lang="en-US" dirty="0"/>
          </a:p>
          <a:p>
            <a:r>
              <a:rPr lang="en-US" dirty="0"/>
              <a:t>Simple</a:t>
            </a:r>
            <a:r>
              <a:rPr lang="en-US" baseline="0" dirty="0"/>
              <a:t> idea…  But powerful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48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this fusing get us?</a:t>
            </a:r>
          </a:p>
          <a:p>
            <a:r>
              <a:rPr lang="en-US" dirty="0"/>
              <a:t>Since the operation</a:t>
            </a:r>
            <a:r>
              <a:rPr lang="en-US" baseline="0" dirty="0"/>
              <a:t> is completely memory bound the e</a:t>
            </a:r>
            <a:r>
              <a:rPr lang="en-US" dirty="0"/>
              <a:t>xpected speedup is ~1.6x (=32/20)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1875A0-8466-43A5-AAB6-6831D8D06C8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43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example of loop fusion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31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the operation</a:t>
            </a:r>
            <a:r>
              <a:rPr lang="en-US" baseline="0" dirty="0"/>
              <a:t> is completely memory bound the e</a:t>
            </a:r>
            <a:r>
              <a:rPr lang="en-US" dirty="0"/>
              <a:t>xpected speedup is ~3x (=12/4)</a:t>
            </a:r>
          </a:p>
          <a:p>
            <a:r>
              <a:rPr lang="en-US" dirty="0"/>
              <a:t>The numbers of</a:t>
            </a:r>
            <a:r>
              <a:rPr lang="en-US" baseline="0" dirty="0"/>
              <a:t> bytes are showing what happens for each i, from i=1 to 3 (or lengths of array)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1875A0-8466-43A5-AAB6-6831D8D06C8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2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91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4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83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70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1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81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2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8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20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49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3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71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1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60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7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47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83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27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2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9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52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72111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9593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5162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97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4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8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2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81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56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2780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38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8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61474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248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709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734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4671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465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550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34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0707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7760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73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09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2507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6106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5287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9633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2866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9357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9979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956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4792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70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3896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4900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9701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5313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8143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5763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3235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1024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348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892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51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91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7550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2208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7854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8884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389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4485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3190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1910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63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8537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/>
              <a:t>University of </a:t>
            </a:r>
            <a:r>
              <a:rPr lang="en-US" sz="800">
                <a:solidFill>
                  <a:srgbClr val="C00000"/>
                </a:solidFill>
              </a:rPr>
              <a:t>Wisconsin</a:t>
            </a:r>
            <a:r>
              <a:rPr lang="en-US" sz="80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38635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1" r:id="rId3"/>
    <p:sldLayoutId id="2147483688" r:id="rId4"/>
    <p:sldLayoutId id="2147483689" r:id="rId5"/>
    <p:sldLayoutId id="2147483679" r:id="rId6"/>
    <p:sldLayoutId id="2147483680" r:id="rId7"/>
    <p:sldLayoutId id="2147483668" r:id="rId8"/>
    <p:sldLayoutId id="2147483669" r:id="rId9"/>
    <p:sldLayoutId id="2147483685" r:id="rId10"/>
    <p:sldLayoutId id="2147483683" r:id="rId11"/>
    <p:sldLayoutId id="2147483686" r:id="rId12"/>
    <p:sldLayoutId id="2147483684" r:id="rId13"/>
    <p:sldLayoutId id="2147483682" r:id="rId14"/>
    <p:sldLayoutId id="2147483690" r:id="rId15"/>
    <p:sldLayoutId id="2147483691" r:id="rId16"/>
    <p:sldLayoutId id="2147483670" r:id="rId17"/>
    <p:sldLayoutId id="2147483671" r:id="rId18"/>
    <p:sldLayoutId id="2147483687" r:id="rId19"/>
    <p:sldLayoutId id="2147483672" r:id="rId20"/>
    <p:sldLayoutId id="2147483673" r:id="rId21"/>
    <p:sldLayoutId id="2147483674" r:id="rId22"/>
    <p:sldLayoutId id="2147483675" r:id="rId23"/>
    <p:sldLayoutId id="2147483676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1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anvas.wisc.edu/courses/190689/external_tools/3041." TargetMode="Externa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uwmadison.box.com/s/ektg8k0m4p2zj6vs1n9tvehwcvcdloqw" TargetMode="Externa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ME759</a:t>
            </a:r>
            <a:br>
              <a:rPr lang="en-US" dirty="0"/>
            </a:br>
            <a:r>
              <a:rPr lang="en-US" sz="2400" dirty="0"/>
              <a:t>High Performance Computing for Applications in Engineering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[Spring 2020]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Lecture 24</a:t>
            </a:r>
          </a:p>
          <a:p>
            <a:r>
              <a:rPr lang="en-US" dirty="0"/>
              <a:t>03/25/2020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581001"/>
            <a:ext cx="8611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600" dirty="0">
                <a:latin typeface="Tahoma" pitchFamily="34" charset="0"/>
              </a:rPr>
              <a:t>Dan Negrut, 2020</a:t>
            </a:r>
            <a:br>
              <a:rPr lang="en-US" sz="600" dirty="0">
                <a:latin typeface="Tahoma" pitchFamily="34" charset="0"/>
              </a:rPr>
            </a:br>
            <a:r>
              <a:rPr lang="en-US" sz="600" dirty="0">
                <a:latin typeface="Tahoma" pitchFamily="34" charset="0"/>
              </a:rPr>
              <a:t>ME759 UW-Madison</a:t>
            </a:r>
          </a:p>
        </p:txBody>
      </p:sp>
    </p:spTree>
    <p:extLst>
      <p:ext uri="{BB962C8B-B14F-4D97-AF65-F5344CB8AC3E}">
        <p14:creationId xmlns:p14="http://schemas.microsoft.com/office/powerpoint/2010/main" val="336034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Cache Coherence Mechanisms: </a:t>
            </a:r>
            <a:r>
              <a:rPr lang="en-US" dirty="0">
                <a:solidFill>
                  <a:srgbClr val="FFC000"/>
                </a:solidFill>
              </a:rPr>
              <a:t>Directory-Based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[2/2]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Directory typically split into pieces; each piece stored by one core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Each mem. transaction needs to consider the possibility of invalidating a cache line in some other core’s cache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CC becomes particularly taxing if you have NUMA architectures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NOTE: Ultimately, it’s not OpenMP’s fault </a:t>
            </a:r>
          </a:p>
          <a:p>
            <a:pPr lvl="1"/>
            <a:r>
              <a:rPr lang="en-US" sz="1600" dirty="0"/>
              <a:t>Taxing overhead for CC: interplay between the underlying hardware and the shared memory model embraced on the multi-core CPU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43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Cache Coherence Mechanisms: </a:t>
            </a:r>
            <a:r>
              <a:rPr lang="en-US" dirty="0">
                <a:solidFill>
                  <a:srgbClr val="FFC000"/>
                </a:solidFill>
              </a:rPr>
              <a:t>Snooping/Sniffing-Based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Encountered in systems with small core counts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Builds on the assumption of a front-side bus; i.e., all memory transactions initiated by any core are processed through one connection/junction to the system memory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Pros: simple</a:t>
            </a:r>
          </a:p>
          <a:p>
            <a:r>
              <a:rPr lang="en-US" sz="2000" dirty="0"/>
              <a:t>Cons: doesn’t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11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8173960" y="1644348"/>
            <a:ext cx="3352800" cy="2877561"/>
            <a:chOff x="4343400" y="3657601"/>
            <a:chExt cx="3352800" cy="287756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3400" y="3657601"/>
              <a:ext cx="3304318" cy="287756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287358" y="4495800"/>
              <a:ext cx="408842" cy="24325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7774845" y="3970869"/>
            <a:ext cx="1847522" cy="25658"/>
          </a:xfrm>
          <a:prstGeom prst="straightConnector1">
            <a:avLst/>
          </a:prstGeom>
          <a:ln w="158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71236" y="3405700"/>
            <a:ext cx="86594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Snooping</a:t>
            </a:r>
            <a:br>
              <a:rPr lang="en-US" sz="1400" dirty="0"/>
            </a:br>
            <a:r>
              <a:rPr lang="en-US" sz="1400" dirty="0"/>
              <a:t>happens</a:t>
            </a:r>
            <a:br>
              <a:rPr lang="en-US" sz="1400" dirty="0"/>
            </a:br>
            <a:r>
              <a:rPr lang="en-US" sz="1400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07424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MESI Protocol: Example of </a:t>
            </a:r>
            <a:r>
              <a:rPr lang="en-US" b="1" dirty="0">
                <a:solidFill>
                  <a:srgbClr val="FFC000"/>
                </a:solidFill>
              </a:rPr>
              <a:t>Snooping</a:t>
            </a:r>
            <a:r>
              <a:rPr lang="en-US" dirty="0"/>
              <a:t>-Based Cache Coherence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11266" name="Picture 2" descr="http://i2.mirror.co.uk/incoming/article4677722.ece/ALTERNATES/s1227b/Lionel-Messi-breaks-the-Spanish-league-scoring-record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511" y="1719263"/>
            <a:ext cx="6230978" cy="44116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83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97625" y="1229766"/>
            <a:ext cx="89933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FontTx/>
              <a:buChar char="•"/>
            </a:pPr>
            <a:r>
              <a:rPr lang="en-US" altLang="en-US" sz="2000" dirty="0"/>
              <a:t> Cache lines have </a:t>
            </a:r>
            <a:r>
              <a:rPr lang="en-US" altLang="en-US" sz="2000" dirty="0">
                <a:solidFill>
                  <a:srgbClr val="0070C0"/>
                </a:solidFill>
              </a:rPr>
              <a:t>state</a:t>
            </a:r>
            <a:r>
              <a:rPr lang="en-US" altLang="en-US" sz="2000" dirty="0"/>
              <a:t> bits used to characterize state of </a:t>
            </a:r>
            <a:r>
              <a:rPr lang="en-US" altLang="en-US" sz="2000" u="sng" dirty="0"/>
              <a:t>one</a:t>
            </a:r>
            <a:r>
              <a:rPr lang="en-US" altLang="en-US" sz="2000" dirty="0"/>
              <a:t> cache line</a:t>
            </a:r>
          </a:p>
          <a:p>
            <a:pPr>
              <a:buFontTx/>
              <a:buChar char="•"/>
            </a:pP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0070C0"/>
                </a:solidFill>
              </a:rPr>
              <a:t>MESI</a:t>
            </a:r>
            <a:r>
              <a:rPr lang="en-US" altLang="en-US" sz="2000" dirty="0">
                <a:solidFill>
                  <a:srgbClr val="0033CC"/>
                </a:solidFill>
              </a:rPr>
              <a:t> </a:t>
            </a:r>
            <a:r>
              <a:rPr lang="en-US" altLang="en-US" sz="2000" dirty="0"/>
              <a:t>Protocol has four states:</a:t>
            </a:r>
            <a:r>
              <a:rPr lang="en-US" altLang="en-US" sz="2000" dirty="0">
                <a:solidFill>
                  <a:srgbClr val="0033CC"/>
                </a:solidFill>
              </a:rPr>
              <a:t>  </a:t>
            </a:r>
            <a:r>
              <a:rPr lang="en-US" altLang="en-US" sz="2000" dirty="0">
                <a:solidFill>
                  <a:srgbClr val="0070C0"/>
                </a:solidFill>
              </a:rPr>
              <a:t>M</a:t>
            </a:r>
            <a:r>
              <a:rPr lang="en-US" altLang="en-US" sz="2000" dirty="0">
                <a:solidFill>
                  <a:srgbClr val="0033CC"/>
                </a:solidFill>
              </a:rPr>
              <a:t>: </a:t>
            </a:r>
            <a:r>
              <a:rPr lang="en-US" altLang="en-US" sz="2000" dirty="0">
                <a:solidFill>
                  <a:srgbClr val="CC0000"/>
                </a:solidFill>
              </a:rPr>
              <a:t>Modified</a:t>
            </a:r>
            <a:r>
              <a:rPr lang="en-US" altLang="en-US" sz="2000" dirty="0">
                <a:solidFill>
                  <a:srgbClr val="0033CC"/>
                </a:solidFill>
              </a:rPr>
              <a:t>, </a:t>
            </a:r>
            <a:r>
              <a:rPr lang="en-US" altLang="en-US" sz="2000" dirty="0">
                <a:solidFill>
                  <a:srgbClr val="0070C0"/>
                </a:solidFill>
              </a:rPr>
              <a:t>E</a:t>
            </a:r>
            <a:r>
              <a:rPr lang="en-US" altLang="en-US" sz="2000" dirty="0">
                <a:solidFill>
                  <a:srgbClr val="0033CC"/>
                </a:solidFill>
              </a:rPr>
              <a:t>: </a:t>
            </a:r>
            <a:r>
              <a:rPr lang="en-US" altLang="en-US" sz="2000" dirty="0">
                <a:solidFill>
                  <a:srgbClr val="CC0000"/>
                </a:solidFill>
              </a:rPr>
              <a:t>Exclusive</a:t>
            </a:r>
            <a:r>
              <a:rPr lang="en-US" altLang="en-US" sz="2000" dirty="0">
                <a:solidFill>
                  <a:srgbClr val="0033CC"/>
                </a:solidFill>
              </a:rPr>
              <a:t>, </a:t>
            </a:r>
            <a:r>
              <a:rPr lang="en-US" altLang="en-US" sz="2000" dirty="0">
                <a:solidFill>
                  <a:srgbClr val="0070C0"/>
                </a:solidFill>
              </a:rPr>
              <a:t>S</a:t>
            </a:r>
            <a:r>
              <a:rPr lang="en-US" altLang="en-US" sz="2000" dirty="0">
                <a:solidFill>
                  <a:srgbClr val="0033CC"/>
                </a:solidFill>
              </a:rPr>
              <a:t>: </a:t>
            </a:r>
            <a:r>
              <a:rPr lang="en-US" altLang="en-US" sz="2000" dirty="0">
                <a:solidFill>
                  <a:srgbClr val="CC0000"/>
                </a:solidFill>
              </a:rPr>
              <a:t>Shared</a:t>
            </a:r>
            <a:r>
              <a:rPr lang="en-US" altLang="en-US" sz="2000" dirty="0">
                <a:solidFill>
                  <a:srgbClr val="0033CC"/>
                </a:solidFill>
              </a:rPr>
              <a:t>, </a:t>
            </a:r>
            <a:r>
              <a:rPr lang="en-US" altLang="en-US" sz="2000" dirty="0">
                <a:solidFill>
                  <a:srgbClr val="0070C0"/>
                </a:solidFill>
              </a:rPr>
              <a:t>I</a:t>
            </a:r>
            <a:r>
              <a:rPr lang="en-US" altLang="en-US" sz="2000" dirty="0">
                <a:solidFill>
                  <a:srgbClr val="0033CC"/>
                </a:solidFill>
              </a:rPr>
              <a:t>: </a:t>
            </a:r>
            <a:r>
              <a:rPr lang="en-US" altLang="en-US" sz="2000" dirty="0">
                <a:solidFill>
                  <a:srgbClr val="CC0000"/>
                </a:solidFill>
              </a:rPr>
              <a:t>Invalid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936413" y="2431583"/>
            <a:ext cx="20287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rgbClr val="0070C0"/>
                </a:solidFill>
              </a:rPr>
              <a:t>Processor A</a:t>
            </a:r>
            <a:r>
              <a:rPr lang="en-US" altLang="en-US" dirty="0"/>
              <a:t>’s Cache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352470" y="2444987"/>
            <a:ext cx="20295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rgbClr val="0070C0"/>
                </a:solidFill>
              </a:rPr>
              <a:t>Processor B</a:t>
            </a:r>
            <a:r>
              <a:rPr lang="en-US" altLang="en-US" dirty="0"/>
              <a:t>’s Cache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6202680" y="2623452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693294" y="3148120"/>
            <a:ext cx="2110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/>
              <a:t>1. </a:t>
            </a:r>
            <a:r>
              <a:rPr lang="en-US" altLang="en-US" dirty="0">
                <a:solidFill>
                  <a:schemeClr val="tx2"/>
                </a:solidFill>
              </a:rPr>
              <a:t>Read variable “</a:t>
            </a:r>
            <a:r>
              <a:rPr lang="en-US" altLang="en-US" dirty="0" err="1">
                <a:solidFill>
                  <a:schemeClr val="tx2"/>
                </a:solidFill>
              </a:rPr>
              <a:t>zz</a:t>
            </a:r>
            <a:r>
              <a:rPr lang="en-US" altLang="en-US" dirty="0">
                <a:solidFill>
                  <a:schemeClr val="tx2"/>
                </a:solidFill>
              </a:rPr>
              <a:t>”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038600" y="2852052"/>
            <a:ext cx="1905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4038600" y="3004452"/>
            <a:ext cx="1905000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348804" y="2874277"/>
            <a:ext cx="4312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2400" dirty="0" err="1"/>
              <a:t>zz</a:t>
            </a:r>
            <a:endParaRPr lang="en-US" altLang="en-US" sz="2400" dirty="0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4273550" y="3156852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400" dirty="0"/>
              <a:t>  I</a:t>
            </a:r>
            <a:r>
              <a:rPr lang="en-US" altLang="en-US" sz="2400" dirty="0">
                <a:sym typeface="Wingdings" panose="05000000000000000000" pitchFamily="2" charset="2"/>
              </a:rPr>
              <a:t>E    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endParaRPr lang="en-US" altLang="en-US" dirty="0"/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6477000" y="4223652"/>
            <a:ext cx="1905000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7777843" y="4071252"/>
            <a:ext cx="467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2400" dirty="0" err="1"/>
              <a:t>zz</a:t>
            </a:r>
            <a:endParaRPr lang="en-US" altLang="en-US" sz="2400" dirty="0"/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6711950" y="4376052"/>
            <a:ext cx="113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400"/>
              <a:t>  I</a:t>
            </a:r>
            <a:r>
              <a:rPr lang="en-US" altLang="en-US" sz="2400">
                <a:sym typeface="Wingdings" panose="05000000000000000000" pitchFamily="2" charset="2"/>
              </a:rPr>
              <a:t>S    </a:t>
            </a:r>
            <a:r>
              <a:rPr lang="en-US" altLang="en-US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4038600" y="4071252"/>
            <a:ext cx="1905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4038600" y="4223652"/>
            <a:ext cx="1905000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5348804" y="4093477"/>
            <a:ext cx="4312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2400" dirty="0" err="1"/>
              <a:t>zz</a:t>
            </a:r>
            <a:endParaRPr lang="en-US" altLang="en-US" sz="2400" dirty="0"/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4273550" y="4376052"/>
            <a:ext cx="136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400" dirty="0"/>
              <a:t>  E</a:t>
            </a:r>
            <a:r>
              <a:rPr lang="en-US" altLang="en-US" sz="2400" dirty="0">
                <a:sym typeface="Wingdings" panose="05000000000000000000" pitchFamily="2" charset="2"/>
              </a:rPr>
              <a:t>S    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4038600" y="5366652"/>
            <a:ext cx="1905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4038600" y="5519052"/>
            <a:ext cx="1905000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5348804" y="5388877"/>
            <a:ext cx="4312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2400" dirty="0" err="1"/>
              <a:t>zz</a:t>
            </a:r>
            <a:endParaRPr lang="en-US" altLang="en-US" sz="2400" dirty="0"/>
          </a:p>
        </p:txBody>
      </p:sp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4273550" y="5671452"/>
            <a:ext cx="136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400"/>
              <a:t>  S</a:t>
            </a:r>
            <a:r>
              <a:rPr lang="en-US" altLang="en-US" sz="2400">
                <a:sym typeface="Wingdings" panose="05000000000000000000" pitchFamily="2" charset="2"/>
              </a:rPr>
              <a:t></a:t>
            </a:r>
            <a:r>
              <a:rPr lang="en-US" altLang="en-US" sz="2400"/>
              <a:t>M</a:t>
            </a:r>
            <a:r>
              <a:rPr lang="en-US" altLang="en-US" sz="2400">
                <a:sym typeface="Wingdings" panose="05000000000000000000" pitchFamily="2" charset="2"/>
              </a:rPr>
              <a:t>  </a:t>
            </a:r>
            <a:r>
              <a:rPr lang="en-US" altLang="en-US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8534401" y="4419986"/>
            <a:ext cx="2110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/>
              <a:t>2. Read variable “</a:t>
            </a:r>
            <a:r>
              <a:rPr lang="en-US" altLang="en-US" dirty="0" err="1"/>
              <a:t>zz</a:t>
            </a:r>
            <a:r>
              <a:rPr lang="en-US" altLang="en-US" dirty="0"/>
              <a:t>”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auto">
          <a:xfrm>
            <a:off x="6477000" y="4071251"/>
            <a:ext cx="1905000" cy="98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>
            <a:off x="5943600" y="3156852"/>
            <a:ext cx="5334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08" name="Rectangle 40"/>
          <p:cNvSpPr>
            <a:spLocks noChangeArrowheads="1"/>
          </p:cNvSpPr>
          <p:nvPr/>
        </p:nvSpPr>
        <p:spPr bwMode="auto">
          <a:xfrm>
            <a:off x="6484620" y="5519052"/>
            <a:ext cx="19050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0" name="Text Box 42"/>
          <p:cNvSpPr txBox="1">
            <a:spLocks noChangeArrowheads="1"/>
          </p:cNvSpPr>
          <p:nvPr/>
        </p:nvSpPr>
        <p:spPr bwMode="auto">
          <a:xfrm>
            <a:off x="6719570" y="5671452"/>
            <a:ext cx="1136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400"/>
              <a:t>  S</a:t>
            </a:r>
            <a:r>
              <a:rPr lang="en-US" altLang="en-US" sz="2400">
                <a:sym typeface="Wingdings" panose="05000000000000000000" pitchFamily="2" charset="2"/>
              </a:rPr>
              <a:t></a:t>
            </a:r>
            <a:r>
              <a:rPr lang="en-US" altLang="en-US" sz="2400"/>
              <a:t>I</a:t>
            </a:r>
            <a:r>
              <a:rPr lang="en-US" altLang="en-US" sz="2400">
                <a:sym typeface="Wingdings" panose="05000000000000000000" pitchFamily="2" charset="2"/>
              </a:rPr>
              <a:t>    </a:t>
            </a:r>
            <a:r>
              <a:rPr lang="en-US" altLang="en-US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7212" name="Rectangle 44"/>
          <p:cNvSpPr>
            <a:spLocks noChangeArrowheads="1"/>
          </p:cNvSpPr>
          <p:nvPr/>
        </p:nvSpPr>
        <p:spPr bwMode="auto">
          <a:xfrm>
            <a:off x="6484620" y="5366652"/>
            <a:ext cx="1905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3" name="Text Box 45"/>
          <p:cNvSpPr txBox="1">
            <a:spLocks noChangeArrowheads="1"/>
          </p:cNvSpPr>
          <p:nvPr/>
        </p:nvSpPr>
        <p:spPr bwMode="auto">
          <a:xfrm>
            <a:off x="1710758" y="5712453"/>
            <a:ext cx="21629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/>
              <a:t>3. </a:t>
            </a:r>
            <a:r>
              <a:rPr lang="en-US" altLang="en-US" dirty="0">
                <a:solidFill>
                  <a:schemeClr val="tx2"/>
                </a:solidFill>
              </a:rPr>
              <a:t>Write variable “</a:t>
            </a:r>
            <a:r>
              <a:rPr lang="en-US" altLang="en-US" dirty="0" err="1">
                <a:solidFill>
                  <a:schemeClr val="tx2"/>
                </a:solidFill>
              </a:rPr>
              <a:t>zz</a:t>
            </a:r>
            <a:r>
              <a:rPr lang="en-US" altLang="en-US" dirty="0">
                <a:solidFill>
                  <a:schemeClr val="tx2"/>
                </a:solidFill>
              </a:rPr>
              <a:t>”</a:t>
            </a:r>
          </a:p>
        </p:txBody>
      </p:sp>
      <p:sp>
        <p:nvSpPr>
          <p:cNvPr id="7214" name="Text Box 46"/>
          <p:cNvSpPr txBox="1">
            <a:spLocks noChangeArrowheads="1"/>
          </p:cNvSpPr>
          <p:nvPr/>
        </p:nvSpPr>
        <p:spPr bwMode="auto">
          <a:xfrm>
            <a:off x="8534401" y="5595253"/>
            <a:ext cx="14103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/>
              <a:t>Cache line</a:t>
            </a:r>
          </a:p>
          <a:p>
            <a:pPr algn="l"/>
            <a:r>
              <a:rPr lang="en-US" altLang="en-US" dirty="0"/>
              <a:t>is invalidated</a:t>
            </a:r>
          </a:p>
        </p:txBody>
      </p:sp>
      <p:sp>
        <p:nvSpPr>
          <p:cNvPr id="7215" name="Line 47"/>
          <p:cNvSpPr>
            <a:spLocks noChangeShapeType="1"/>
          </p:cNvSpPr>
          <p:nvPr/>
        </p:nvSpPr>
        <p:spPr bwMode="auto">
          <a:xfrm>
            <a:off x="5958840" y="571245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16" name="Text Box 48"/>
          <p:cNvSpPr txBox="1">
            <a:spLocks noChangeArrowheads="1"/>
          </p:cNvSpPr>
          <p:nvPr/>
        </p:nvSpPr>
        <p:spPr bwMode="auto">
          <a:xfrm>
            <a:off x="4724401" y="3510866"/>
            <a:ext cx="10064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 dirty="0"/>
              <a:t>“</a:t>
            </a:r>
            <a:r>
              <a:rPr lang="en-US" altLang="en-US" sz="1400" b="1" dirty="0">
                <a:solidFill>
                  <a:srgbClr val="CC0000"/>
                </a:solidFill>
              </a:rPr>
              <a:t>exclusive</a:t>
            </a:r>
            <a:r>
              <a:rPr lang="en-US" altLang="en-US" sz="1400" dirty="0"/>
              <a:t>”</a:t>
            </a:r>
          </a:p>
        </p:txBody>
      </p:sp>
      <p:sp>
        <p:nvSpPr>
          <p:cNvPr id="7217" name="Text Box 49"/>
          <p:cNvSpPr txBox="1">
            <a:spLocks noChangeArrowheads="1"/>
          </p:cNvSpPr>
          <p:nvPr/>
        </p:nvSpPr>
        <p:spPr bwMode="auto">
          <a:xfrm>
            <a:off x="4876800" y="4680853"/>
            <a:ext cx="8399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 dirty="0"/>
              <a:t>“</a:t>
            </a:r>
            <a:r>
              <a:rPr lang="en-US" altLang="en-US" sz="1400" b="1" dirty="0">
                <a:solidFill>
                  <a:srgbClr val="CC0000"/>
                </a:solidFill>
              </a:rPr>
              <a:t>shared</a:t>
            </a:r>
            <a:r>
              <a:rPr lang="en-US" altLang="en-US" sz="1400" dirty="0"/>
              <a:t>”</a:t>
            </a:r>
          </a:p>
        </p:txBody>
      </p:sp>
      <p:sp>
        <p:nvSpPr>
          <p:cNvPr id="7218" name="Text Box 50"/>
          <p:cNvSpPr txBox="1">
            <a:spLocks noChangeArrowheads="1"/>
          </p:cNvSpPr>
          <p:nvPr/>
        </p:nvSpPr>
        <p:spPr bwMode="auto">
          <a:xfrm>
            <a:off x="7239000" y="4680853"/>
            <a:ext cx="8399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 dirty="0"/>
              <a:t>“</a:t>
            </a:r>
            <a:r>
              <a:rPr lang="en-US" altLang="en-US" sz="1400" b="1" dirty="0">
                <a:solidFill>
                  <a:srgbClr val="CC0000"/>
                </a:solidFill>
              </a:rPr>
              <a:t>shared</a:t>
            </a:r>
            <a:r>
              <a:rPr lang="en-US" altLang="en-US" sz="1400" dirty="0"/>
              <a:t>”</a:t>
            </a:r>
          </a:p>
        </p:txBody>
      </p:sp>
      <p:sp>
        <p:nvSpPr>
          <p:cNvPr id="7219" name="Text Box 51"/>
          <p:cNvSpPr txBox="1">
            <a:spLocks noChangeArrowheads="1"/>
          </p:cNvSpPr>
          <p:nvPr/>
        </p:nvSpPr>
        <p:spPr bwMode="auto">
          <a:xfrm>
            <a:off x="4343401" y="6052453"/>
            <a:ext cx="10054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 dirty="0"/>
              <a:t>“</a:t>
            </a:r>
            <a:r>
              <a:rPr lang="en-US" altLang="en-US" sz="1400" b="1" dirty="0">
                <a:solidFill>
                  <a:srgbClr val="CC0000"/>
                </a:solidFill>
              </a:rPr>
              <a:t>modified</a:t>
            </a:r>
            <a:r>
              <a:rPr lang="en-US" altLang="en-US" sz="1400" dirty="0"/>
              <a:t>”</a:t>
            </a:r>
          </a:p>
        </p:txBody>
      </p:sp>
      <p:sp>
        <p:nvSpPr>
          <p:cNvPr id="7220" name="Text Box 52"/>
          <p:cNvSpPr txBox="1">
            <a:spLocks noChangeArrowheads="1"/>
          </p:cNvSpPr>
          <p:nvPr/>
        </p:nvSpPr>
        <p:spPr bwMode="auto">
          <a:xfrm>
            <a:off x="7315200" y="6052453"/>
            <a:ext cx="8302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 dirty="0"/>
              <a:t>“</a:t>
            </a:r>
            <a:r>
              <a:rPr lang="en-US" altLang="en-US" sz="1400" b="1" dirty="0">
                <a:solidFill>
                  <a:srgbClr val="CC0000"/>
                </a:solidFill>
              </a:rPr>
              <a:t>invalid</a:t>
            </a:r>
            <a:r>
              <a:rPr lang="en-US" altLang="en-US" sz="1400" dirty="0"/>
              <a:t>”</a:t>
            </a:r>
          </a:p>
        </p:txBody>
      </p:sp>
      <p:sp>
        <p:nvSpPr>
          <p:cNvPr id="7221" name="Rectangle 53"/>
          <p:cNvSpPr>
            <a:spLocks noChangeArrowheads="1"/>
          </p:cNvSpPr>
          <p:nvPr/>
        </p:nvSpPr>
        <p:spPr bwMode="auto">
          <a:xfrm>
            <a:off x="6477000" y="2852052"/>
            <a:ext cx="1905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4225" y="6627168"/>
            <a:ext cx="9076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</a:rPr>
              <a:t>[J. </a:t>
            </a:r>
            <a:r>
              <a:rPr lang="en-US" sz="900" dirty="0" err="1">
                <a:latin typeface="Arial" panose="020B0604020202020204" pitchFamily="34" charset="0"/>
              </a:rPr>
              <a:t>Marathe</a:t>
            </a:r>
            <a:r>
              <a:rPr lang="en-US" sz="900" dirty="0">
                <a:latin typeface="Arial" panose="020B0604020202020204" pitchFamily="34" charset="0"/>
              </a:rPr>
              <a:t>]</a:t>
            </a:r>
            <a:r>
              <a:rPr lang="en-US" sz="9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endParaRPr lang="en-US" sz="9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MESI: Invalidation-Based Coherence Protocol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6A52-3313-4A10-8B45-3E5624BFC511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6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4" grpId="0"/>
      <p:bldP spid="7175" grpId="0" animBg="1"/>
      <p:bldP spid="7176" grpId="0"/>
      <p:bldP spid="7177" grpId="0" animBg="1"/>
      <p:bldP spid="7178" grpId="0" animBg="1"/>
      <p:bldP spid="7179" grpId="0"/>
      <p:bldP spid="7180" grpId="0"/>
      <p:bldP spid="7187" grpId="0" animBg="1"/>
      <p:bldP spid="7188" grpId="0"/>
      <p:bldP spid="7190" grpId="0"/>
      <p:bldP spid="7192" grpId="0" animBg="1"/>
      <p:bldP spid="7193" grpId="0" animBg="1"/>
      <p:bldP spid="7194" grpId="0"/>
      <p:bldP spid="7196" grpId="0"/>
      <p:bldP spid="7198" grpId="0" animBg="1"/>
      <p:bldP spid="7199" grpId="0" animBg="1"/>
      <p:bldP spid="7200" grpId="0"/>
      <p:bldP spid="7202" grpId="0"/>
      <p:bldP spid="7204" grpId="0"/>
      <p:bldP spid="7205" grpId="0" animBg="1"/>
      <p:bldP spid="7207" grpId="0" animBg="1"/>
      <p:bldP spid="7208" grpId="0" animBg="1"/>
      <p:bldP spid="7210" grpId="0"/>
      <p:bldP spid="7212" grpId="0" animBg="1"/>
      <p:bldP spid="7213" grpId="0"/>
      <p:bldP spid="7214" grpId="0"/>
      <p:bldP spid="7215" grpId="0" animBg="1"/>
      <p:bldP spid="7216" grpId="0"/>
      <p:bldP spid="7217" grpId="0"/>
      <p:bldP spid="7218" grpId="0"/>
      <p:bldP spid="7219" grpId="0"/>
      <p:bldP spid="7220" grpId="0"/>
      <p:bldP spid="72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228305-146F-4369-A017-F6D73087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four states in which a cache line (CL) can find itself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5F9F21-5284-423A-84A3-83F276210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Modified (M)</a:t>
            </a:r>
          </a:p>
          <a:p>
            <a:pPr lvl="1"/>
            <a:r>
              <a:rPr lang="en-US" dirty="0"/>
              <a:t>CL present only in the current cache, and is dirty; i.e., there’s discrepancy </a:t>
            </a:r>
            <a:r>
              <a:rPr lang="en-US" dirty="0" err="1"/>
              <a:t>w.r.t.</a:t>
            </a:r>
            <a:r>
              <a:rPr lang="en-US" dirty="0"/>
              <a:t> what’s in main memory</a:t>
            </a:r>
          </a:p>
          <a:p>
            <a:pPr lvl="1"/>
            <a:r>
              <a:rPr lang="en-US" dirty="0"/>
              <a:t>Cache required to write the data back to main memory at some time in the future, before permitting any other read of the (no longer valid) main memory state </a:t>
            </a:r>
          </a:p>
          <a:p>
            <a:pPr lvl="1"/>
            <a:r>
              <a:rPr lang="en-US" dirty="0"/>
              <a:t>NOTE: The write-back changes the CL to (S)</a:t>
            </a:r>
          </a:p>
          <a:p>
            <a:endParaRPr lang="en-US" dirty="0"/>
          </a:p>
          <a:p>
            <a:r>
              <a:rPr lang="en-US" dirty="0"/>
              <a:t>Exclusive (E)</a:t>
            </a:r>
          </a:p>
          <a:p>
            <a:pPr lvl="1"/>
            <a:r>
              <a:rPr lang="en-US" dirty="0"/>
              <a:t>CL present only in the cache and it’s clean; i.e., it matches what’s in main memory</a:t>
            </a:r>
          </a:p>
          <a:p>
            <a:pPr lvl="1"/>
            <a:r>
              <a:rPr lang="en-US" dirty="0"/>
              <a:t>NOTE: Might change to (S) in response to a read request. Might change to (M) when writing to it</a:t>
            </a:r>
          </a:p>
          <a:p>
            <a:endParaRPr lang="en-US" dirty="0"/>
          </a:p>
          <a:p>
            <a:r>
              <a:rPr lang="en-US" dirty="0"/>
              <a:t>Shared (S)</a:t>
            </a:r>
          </a:p>
          <a:p>
            <a:pPr lvl="1"/>
            <a:r>
              <a:rPr lang="en-US" dirty="0"/>
              <a:t>CL may be stored in other caches of the machine and is clean; i.e., it matches what’s in main memory </a:t>
            </a:r>
          </a:p>
          <a:p>
            <a:pPr lvl="1"/>
            <a:r>
              <a:rPr lang="en-US" dirty="0"/>
              <a:t>NOTE: The CL may be discarded; i.e., changed to (I), at any time.</a:t>
            </a:r>
          </a:p>
          <a:p>
            <a:endParaRPr lang="en-US" dirty="0"/>
          </a:p>
          <a:p>
            <a:r>
              <a:rPr lang="en-US" dirty="0"/>
              <a:t>Invalid (I)</a:t>
            </a:r>
          </a:p>
          <a:p>
            <a:pPr lvl="1"/>
            <a:r>
              <a:rPr lang="en-US" dirty="0"/>
              <a:t>CL is invalid; i.e., it should not be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820DEB-6005-4494-B999-E881FEB6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725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C13F-DBA3-4E41-8357-B7323656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Possible state combinations (</a:t>
            </a:r>
            <a:r>
              <a:rPr lang="en-US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✔</a:t>
            </a:r>
            <a:r>
              <a:rPr lang="en-US" dirty="0"/>
              <a:t>), for </a:t>
            </a:r>
            <a:r>
              <a:rPr lang="en-US" dirty="0">
                <a:solidFill>
                  <a:srgbClr val="FFCC00"/>
                </a:solidFill>
              </a:rPr>
              <a:t>a pair</a:t>
            </a:r>
            <a:r>
              <a:rPr lang="en-US" dirty="0"/>
              <a:t> of caches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1EA3B0-CB9D-4E7F-A69F-14CF2C2D5E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System can’t be M &amp; M (that’d be too sweet)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cache can be I while the other one is 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cache can be S while the other is 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System can’t be E &amp; 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1168B-ACE4-4413-AB1C-E9CF0044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6EAE7F29-AE3A-4837-A3B8-4DFC8B486810}"/>
              </a:ext>
            </a:extLst>
          </p:cNvPr>
          <p:cNvGraphicFramePr>
            <a:graphicFrameLocks/>
          </p:cNvGraphicFramePr>
          <p:nvPr/>
        </p:nvGraphicFramePr>
        <p:xfrm>
          <a:off x="7718156" y="3894824"/>
          <a:ext cx="266570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178">
                  <a:extLst>
                    <a:ext uri="{9D8B030D-6E8A-4147-A177-3AD203B41FA5}">
                      <a16:colId xmlns:a16="http://schemas.microsoft.com/office/drawing/2014/main" val="2663964840"/>
                    </a:ext>
                  </a:extLst>
                </a:gridCol>
                <a:gridCol w="585207">
                  <a:extLst>
                    <a:ext uri="{9D8B030D-6E8A-4147-A177-3AD203B41FA5}">
                      <a16:colId xmlns:a16="http://schemas.microsoft.com/office/drawing/2014/main" val="708425076"/>
                    </a:ext>
                  </a:extLst>
                </a:gridCol>
                <a:gridCol w="542440">
                  <a:extLst>
                    <a:ext uri="{9D8B030D-6E8A-4147-A177-3AD203B41FA5}">
                      <a16:colId xmlns:a16="http://schemas.microsoft.com/office/drawing/2014/main" val="3942635348"/>
                    </a:ext>
                  </a:extLst>
                </a:gridCol>
                <a:gridCol w="511444">
                  <a:extLst>
                    <a:ext uri="{9D8B030D-6E8A-4147-A177-3AD203B41FA5}">
                      <a16:colId xmlns:a16="http://schemas.microsoft.com/office/drawing/2014/main" val="365384636"/>
                    </a:ext>
                  </a:extLst>
                </a:gridCol>
                <a:gridCol w="597439">
                  <a:extLst>
                    <a:ext uri="{9D8B030D-6E8A-4147-A177-3AD203B41FA5}">
                      <a16:colId xmlns:a16="http://schemas.microsoft.com/office/drawing/2014/main" val="3594797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/>
                        <a:t>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73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6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1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5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13358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345A58BD-B2F4-487A-9A0F-C1BA7A6BC8BB}"/>
              </a:ext>
            </a:extLst>
          </p:cNvPr>
          <p:cNvGrpSpPr/>
          <p:nvPr/>
        </p:nvGrpSpPr>
        <p:grpSpPr>
          <a:xfrm>
            <a:off x="7789189" y="1589541"/>
            <a:ext cx="2523642" cy="1454859"/>
            <a:chOff x="7594169" y="1599598"/>
            <a:chExt cx="2523642" cy="145485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770B32-717D-422E-9F6C-0E732C944826}"/>
                </a:ext>
              </a:extLst>
            </p:cNvPr>
            <p:cNvSpPr/>
            <p:nvPr/>
          </p:nvSpPr>
          <p:spPr>
            <a:xfrm>
              <a:off x="7594169" y="2450023"/>
              <a:ext cx="2523642" cy="60443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 Memory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DEE2132-91BD-48B3-8440-701A02E4A093}"/>
                </a:ext>
              </a:extLst>
            </p:cNvPr>
            <p:cNvCxnSpPr>
              <a:cxnSpLocks/>
            </p:cNvCxnSpPr>
            <p:nvPr/>
          </p:nvCxnSpPr>
          <p:spPr>
            <a:xfrm>
              <a:off x="8117237" y="2208509"/>
              <a:ext cx="1477506" cy="0"/>
            </a:xfrm>
            <a:prstGeom prst="line">
              <a:avLst/>
            </a:prstGeom>
            <a:ln w="9525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F649FA7-F3B3-4AC5-88B1-2FDDB800AB4D}"/>
                </a:ext>
              </a:extLst>
            </p:cNvPr>
            <p:cNvCxnSpPr>
              <a:cxnSpLocks/>
            </p:cNvCxnSpPr>
            <p:nvPr/>
          </p:nvCxnSpPr>
          <p:spPr>
            <a:xfrm>
              <a:off x="8117237" y="1976033"/>
              <a:ext cx="0" cy="232476"/>
            </a:xfrm>
            <a:prstGeom prst="line">
              <a:avLst/>
            </a:prstGeom>
            <a:ln w="9525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ACF5568-9467-4B07-9D19-8CF00EC9CABE}"/>
                </a:ext>
              </a:extLst>
            </p:cNvPr>
            <p:cNvCxnSpPr>
              <a:cxnSpLocks/>
            </p:cNvCxnSpPr>
            <p:nvPr/>
          </p:nvCxnSpPr>
          <p:spPr>
            <a:xfrm>
              <a:off x="9596680" y="1976033"/>
              <a:ext cx="0" cy="232476"/>
            </a:xfrm>
            <a:prstGeom prst="line">
              <a:avLst/>
            </a:prstGeom>
            <a:ln w="9525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5EA64F-1FFD-4301-91E3-45ED1DC583C3}"/>
                </a:ext>
              </a:extLst>
            </p:cNvPr>
            <p:cNvSpPr/>
            <p:nvPr/>
          </p:nvSpPr>
          <p:spPr>
            <a:xfrm>
              <a:off x="7594169" y="1599598"/>
              <a:ext cx="1046136" cy="376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Core 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41F536-285C-4ADE-AEF2-D16FECEFCAD2}"/>
                </a:ext>
              </a:extLst>
            </p:cNvPr>
            <p:cNvSpPr/>
            <p:nvPr/>
          </p:nvSpPr>
          <p:spPr>
            <a:xfrm>
              <a:off x="9071675" y="1599598"/>
              <a:ext cx="1046136" cy="376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Core 1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E57269-7B15-48E9-981C-EE1D382A73C9}"/>
                </a:ext>
              </a:extLst>
            </p:cNvPr>
            <p:cNvCxnSpPr>
              <a:cxnSpLocks/>
            </p:cNvCxnSpPr>
            <p:nvPr/>
          </p:nvCxnSpPr>
          <p:spPr>
            <a:xfrm>
              <a:off x="8847380" y="2208509"/>
              <a:ext cx="0" cy="232476"/>
            </a:xfrm>
            <a:prstGeom prst="line">
              <a:avLst/>
            </a:prstGeom>
            <a:ln w="9525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274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Coherency – Simplified Further</a:t>
            </a:r>
            <a:br>
              <a:rPr lang="en-GB" altLang="en-US" dirty="0"/>
            </a:br>
            <a:r>
              <a:rPr lang="en-GB" altLang="en-US" sz="2000" dirty="0"/>
              <a:t>[cooked up example]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altLang="en-US" sz="1800" dirty="0"/>
          </a:p>
          <a:p>
            <a:r>
              <a:rPr lang="en-GB" altLang="en-US" sz="1800" dirty="0"/>
              <a:t>Further simplify MESI for sake of simple discussion on next slide</a:t>
            </a:r>
          </a:p>
          <a:p>
            <a:pPr lvl="1"/>
            <a:r>
              <a:rPr lang="en-GB" altLang="en-US" sz="1600" dirty="0"/>
              <a:t>Assume now that each cache line can exist in one of 3 states:</a:t>
            </a:r>
          </a:p>
          <a:p>
            <a:pPr lvl="2"/>
            <a:r>
              <a:rPr lang="en-GB" altLang="en-US" sz="1400" dirty="0">
                <a:solidFill>
                  <a:srgbClr val="C00000"/>
                </a:solidFill>
              </a:rPr>
              <a:t>Exclusive</a:t>
            </a:r>
            <a:r>
              <a:rPr lang="en-GB" altLang="en-US" sz="1400" dirty="0"/>
              <a:t>: the only valid copy in any cache</a:t>
            </a:r>
          </a:p>
          <a:p>
            <a:pPr lvl="2"/>
            <a:r>
              <a:rPr lang="en-GB" altLang="en-US" sz="1400" dirty="0">
                <a:solidFill>
                  <a:srgbClr val="C00000"/>
                </a:solidFill>
              </a:rPr>
              <a:t>Read-only</a:t>
            </a:r>
            <a:r>
              <a:rPr lang="en-GB" altLang="en-US" sz="1400" dirty="0"/>
              <a:t>: a valid copy but other caches may contain it</a:t>
            </a:r>
          </a:p>
          <a:p>
            <a:pPr lvl="2"/>
            <a:r>
              <a:rPr lang="en-GB" altLang="en-US" sz="1400" dirty="0">
                <a:solidFill>
                  <a:srgbClr val="C00000"/>
                </a:solidFill>
              </a:rPr>
              <a:t>Invalid</a:t>
            </a:r>
            <a:r>
              <a:rPr lang="en-GB" altLang="en-US" sz="1400" dirty="0"/>
              <a:t>: out of date and cannot be used</a:t>
            </a:r>
          </a:p>
          <a:p>
            <a:pPr lvl="1"/>
            <a:endParaRPr lang="en-GB" altLang="en-US" sz="1600" dirty="0"/>
          </a:p>
          <a:p>
            <a:pPr lvl="1"/>
            <a:endParaRPr lang="en-GB" altLang="en-US" sz="1600" dirty="0"/>
          </a:p>
          <a:p>
            <a:r>
              <a:rPr lang="en-GB" altLang="en-US" sz="2000" dirty="0"/>
              <a:t>In this simplified coherency model</a:t>
            </a:r>
          </a:p>
          <a:p>
            <a:pPr lvl="1"/>
            <a:r>
              <a:rPr lang="en-GB" altLang="en-US" sz="1600" dirty="0"/>
              <a:t>A READ on an </a:t>
            </a:r>
            <a:r>
              <a:rPr lang="en-GB" altLang="en-US" sz="1600" i="1" dirty="0"/>
              <a:t>invalid</a:t>
            </a:r>
            <a:r>
              <a:rPr lang="en-GB" altLang="en-US" sz="1600" dirty="0"/>
              <a:t> or </a:t>
            </a:r>
            <a:r>
              <a:rPr lang="en-GB" altLang="en-US" sz="1600" i="1" dirty="0"/>
              <a:t>absent</a:t>
            </a:r>
            <a:r>
              <a:rPr lang="en-GB" altLang="en-US" sz="1600" dirty="0"/>
              <a:t> cache line will be cached as </a:t>
            </a:r>
            <a:r>
              <a:rPr lang="en-GB" altLang="en-US" sz="1600" i="1" dirty="0"/>
              <a:t>read-only</a:t>
            </a:r>
            <a:r>
              <a:rPr lang="en-GB" altLang="en-US" sz="1600" dirty="0"/>
              <a:t> or </a:t>
            </a:r>
            <a:r>
              <a:rPr lang="en-GB" altLang="en-US" sz="1600" i="1" dirty="0"/>
              <a:t>exclusive</a:t>
            </a:r>
          </a:p>
          <a:p>
            <a:pPr lvl="1"/>
            <a:r>
              <a:rPr lang="en-GB" altLang="en-US" sz="1600" dirty="0"/>
              <a:t>A WRITE on a line not in an </a:t>
            </a:r>
            <a:r>
              <a:rPr lang="en-GB" altLang="en-US" sz="1600" i="1" dirty="0"/>
              <a:t>exclusive</a:t>
            </a:r>
            <a:r>
              <a:rPr lang="en-GB" altLang="en-US" sz="1600" dirty="0"/>
              <a:t> state will cause all other copies to be marked </a:t>
            </a:r>
            <a:r>
              <a:rPr lang="en-GB" altLang="en-US" sz="1600" i="1" dirty="0"/>
              <a:t>invalid</a:t>
            </a:r>
            <a:r>
              <a:rPr lang="en-GB" altLang="en-US" sz="1600" dirty="0"/>
              <a:t> and the written line to be marked </a:t>
            </a:r>
            <a:r>
              <a:rPr lang="en-GB" altLang="en-US" sz="1600" i="1" dirty="0"/>
              <a:t>exclusive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450" y="6559957"/>
                <a:ext cx="91563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</a:rPr>
                  <a:t>[Alan Real]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1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" y="6559957"/>
                <a:ext cx="915635" cy="246221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065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12192000" cy="720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Cache coherency cartoon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490788" y="1763713"/>
            <a:ext cx="493712" cy="438150"/>
            <a:chOff x="295" y="800"/>
            <a:chExt cx="272" cy="276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95" y="800"/>
              <a:ext cx="272" cy="272"/>
            </a:xfrm>
            <a:prstGeom prst="ellipse">
              <a:avLst/>
            </a:prstGeom>
            <a:solidFill>
              <a:srgbClr val="CC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40" y="845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497388" y="1763713"/>
            <a:ext cx="493712" cy="438150"/>
            <a:chOff x="295" y="800"/>
            <a:chExt cx="272" cy="276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295" y="800"/>
              <a:ext cx="272" cy="272"/>
            </a:xfrm>
            <a:prstGeom prst="ellipse">
              <a:avLst/>
            </a:prstGeom>
            <a:solidFill>
              <a:srgbClr val="CC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40" y="845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6657975" y="1763713"/>
            <a:ext cx="471488" cy="438150"/>
            <a:chOff x="295" y="800"/>
            <a:chExt cx="272" cy="276"/>
          </a:xfrm>
        </p:grpSpPr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95" y="800"/>
              <a:ext cx="272" cy="272"/>
            </a:xfrm>
            <a:prstGeom prst="ellipse">
              <a:avLst/>
            </a:prstGeom>
            <a:solidFill>
              <a:srgbClr val="CC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40" y="845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8745538" y="1763713"/>
            <a:ext cx="504825" cy="438150"/>
            <a:chOff x="295" y="800"/>
            <a:chExt cx="272" cy="276"/>
          </a:xfrm>
        </p:grpSpPr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95" y="800"/>
              <a:ext cx="272" cy="272"/>
            </a:xfrm>
            <a:prstGeom prst="ellipse">
              <a:avLst/>
            </a:prstGeom>
            <a:solidFill>
              <a:srgbClr val="CC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340" y="845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</a:p>
          </p:txBody>
        </p:sp>
      </p:grp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049463" y="3265488"/>
            <a:ext cx="1362075" cy="376237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L2C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3992563" y="3265488"/>
            <a:ext cx="1352550" cy="376237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L2C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081713" y="3282950"/>
            <a:ext cx="1354137" cy="376238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L2C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8242300" y="3265488"/>
            <a:ext cx="1350963" cy="376237"/>
          </a:xfrm>
          <a:prstGeom prst="rect">
            <a:avLst/>
          </a:prstGeom>
          <a:solidFill>
            <a:srgbClr val="D8D8E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L2C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616075" y="4073525"/>
            <a:ext cx="8569325" cy="366713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Interconnect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1616075" y="4867275"/>
            <a:ext cx="8569325" cy="1604962"/>
          </a:xfrm>
          <a:prstGeom prst="rect">
            <a:avLst/>
          </a:prstGeom>
          <a:solidFill>
            <a:srgbClr val="E2E2AA">
              <a:lumMod val="60000"/>
              <a:lumOff val="4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Memory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768600" y="2201863"/>
            <a:ext cx="4763" cy="290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4752975" y="2201863"/>
            <a:ext cx="4763" cy="433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6916738" y="2201863"/>
            <a:ext cx="4762" cy="433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8999538" y="2201863"/>
            <a:ext cx="4762" cy="433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2836863" y="3641725"/>
            <a:ext cx="4762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6916738" y="3641725"/>
            <a:ext cx="4762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8999538" y="3641725"/>
            <a:ext cx="4762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5716587" y="4433888"/>
            <a:ext cx="4763" cy="433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779963" y="3643313"/>
            <a:ext cx="4762" cy="433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2408238" y="2490788"/>
            <a:ext cx="649287" cy="366712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L1C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4424363" y="2555875"/>
            <a:ext cx="649287" cy="366713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L1C</a:t>
            </a: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6657975" y="2555875"/>
            <a:ext cx="649288" cy="366713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L1C</a:t>
            </a: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8674100" y="2555875"/>
            <a:ext cx="649288" cy="366713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L1C</a:t>
            </a:r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2192338" y="3486150"/>
            <a:ext cx="43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8961438" y="2922588"/>
            <a:ext cx="0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>
            <a:off x="6945313" y="2922588"/>
            <a:ext cx="0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>
            <a:off x="4713288" y="2922588"/>
            <a:ext cx="0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2" name="Line 46"/>
          <p:cNvSpPr>
            <a:spLocks noChangeShapeType="1"/>
          </p:cNvSpPr>
          <p:nvPr/>
        </p:nvSpPr>
        <p:spPr bwMode="auto">
          <a:xfrm>
            <a:off x="2768600" y="2851150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1781969" y="1111058"/>
            <a:ext cx="431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4" name="Line 48"/>
          <p:cNvSpPr>
            <a:spLocks noChangeShapeType="1"/>
          </p:cNvSpPr>
          <p:nvPr/>
        </p:nvSpPr>
        <p:spPr bwMode="auto">
          <a:xfrm>
            <a:off x="4013994" y="1111058"/>
            <a:ext cx="431800" cy="0"/>
          </a:xfrm>
          <a:prstGeom prst="line">
            <a:avLst/>
          </a:prstGeom>
          <a:noFill/>
          <a:ln w="38100">
            <a:solidFill>
              <a:srgbClr val="6699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6508750" y="1111058"/>
            <a:ext cx="431800" cy="0"/>
          </a:xfrm>
          <a:prstGeom prst="line">
            <a:avLst/>
          </a:prstGeom>
          <a:noFill/>
          <a:ln w="38100" cap="rnd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" name="Text Box 50"/>
          <p:cNvSpPr txBox="1">
            <a:spLocks noChangeArrowheads="1"/>
          </p:cNvSpPr>
          <p:nvPr/>
        </p:nvSpPr>
        <p:spPr bwMode="auto">
          <a:xfrm>
            <a:off x="2356644" y="927702"/>
            <a:ext cx="165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altLang="en-US" dirty="0">
                <a:solidFill>
                  <a:srgbClr val="000000"/>
                </a:solidFill>
                <a:latin typeface="Arial" panose="020B0604020202020204" pitchFamily="34" charset="0"/>
              </a:rPr>
              <a:t>Exclusive</a:t>
            </a:r>
          </a:p>
        </p:txBody>
      </p:sp>
      <p:sp>
        <p:nvSpPr>
          <p:cNvPr id="47" name="Text Box 51"/>
          <p:cNvSpPr txBox="1">
            <a:spLocks noChangeArrowheads="1"/>
          </p:cNvSpPr>
          <p:nvPr/>
        </p:nvSpPr>
        <p:spPr bwMode="auto">
          <a:xfrm>
            <a:off x="4517231" y="927702"/>
            <a:ext cx="1655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Read-Only</a:t>
            </a:r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7038181" y="927702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Invalid</a:t>
            </a:r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1689100" y="1770063"/>
            <a:ext cx="431800" cy="369887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50" name="Line 54"/>
          <p:cNvSpPr>
            <a:spLocks noChangeShapeType="1"/>
          </p:cNvSpPr>
          <p:nvPr/>
        </p:nvSpPr>
        <p:spPr bwMode="auto">
          <a:xfrm>
            <a:off x="2193925" y="3486150"/>
            <a:ext cx="431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1" name="Text Box 55"/>
          <p:cNvSpPr txBox="1">
            <a:spLocks noChangeArrowheads="1"/>
          </p:cNvSpPr>
          <p:nvPr/>
        </p:nvSpPr>
        <p:spPr bwMode="auto">
          <a:xfrm>
            <a:off x="3816350" y="1770063"/>
            <a:ext cx="431800" cy="369887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6026150" y="1770063"/>
            <a:ext cx="431800" cy="369887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53" name="Line 57"/>
          <p:cNvSpPr>
            <a:spLocks noChangeShapeType="1"/>
          </p:cNvSpPr>
          <p:nvPr/>
        </p:nvSpPr>
        <p:spPr bwMode="auto">
          <a:xfrm>
            <a:off x="8816975" y="6091238"/>
            <a:ext cx="431800" cy="0"/>
          </a:xfrm>
          <a:prstGeom prst="line">
            <a:avLst/>
          </a:prstGeom>
          <a:noFill/>
          <a:ln w="38100">
            <a:solidFill>
              <a:srgbClr val="6699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4" name="Line 58"/>
          <p:cNvSpPr>
            <a:spLocks noChangeShapeType="1"/>
          </p:cNvSpPr>
          <p:nvPr/>
        </p:nvSpPr>
        <p:spPr bwMode="auto">
          <a:xfrm>
            <a:off x="6226175" y="3498850"/>
            <a:ext cx="4318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4137025" y="3498850"/>
            <a:ext cx="431800" cy="0"/>
          </a:xfrm>
          <a:prstGeom prst="line">
            <a:avLst/>
          </a:prstGeom>
          <a:noFill/>
          <a:ln w="38100" cap="rnd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2192338" y="3486150"/>
            <a:ext cx="431800" cy="0"/>
          </a:xfrm>
          <a:prstGeom prst="line">
            <a:avLst/>
          </a:prstGeom>
          <a:noFill/>
          <a:ln w="38100" cap="rnd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7" name="Text Box 61"/>
          <p:cNvSpPr txBox="1">
            <a:spLocks noChangeArrowheads="1"/>
          </p:cNvSpPr>
          <p:nvPr/>
        </p:nvSpPr>
        <p:spPr bwMode="auto">
          <a:xfrm>
            <a:off x="1689100" y="2274888"/>
            <a:ext cx="431800" cy="369887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58" name="Line 62"/>
          <p:cNvSpPr>
            <a:spLocks noChangeShapeType="1"/>
          </p:cNvSpPr>
          <p:nvPr/>
        </p:nvSpPr>
        <p:spPr bwMode="auto">
          <a:xfrm>
            <a:off x="8816975" y="6091238"/>
            <a:ext cx="431800" cy="0"/>
          </a:xfrm>
          <a:prstGeom prst="line">
            <a:avLst/>
          </a:prstGeom>
          <a:noFill/>
          <a:ln w="38100">
            <a:solidFill>
              <a:srgbClr val="6699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>
            <a:off x="6226175" y="3498850"/>
            <a:ext cx="43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5854" y="6590184"/>
            <a:ext cx="8627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</a:rPr>
              <a:t>[Alan Real]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endParaRPr lang="en-US" sz="9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00348 L 0.54349 0.3798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74" y="1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4.44444E-6 L -0.38412 -0.378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19" y="-1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4 4.81481E-6 L 0.21263 0.37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34" y="1888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-0.54336 -0.37638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1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8" grpId="2" animBg="1"/>
      <p:bldP spid="49" grpId="0" animBg="1"/>
      <p:bldP spid="50" grpId="0" animBg="1"/>
      <p:bldP spid="50" grpId="1" animBg="1"/>
      <p:bldP spid="51" grpId="0" animBg="1"/>
      <p:bldP spid="52" grpId="0" animBg="1"/>
      <p:bldP spid="53" grpId="0" animBg="1"/>
      <p:bldP spid="53" grpId="1" animBg="1"/>
      <p:bldP spid="53" grpId="2" animBg="1"/>
      <p:bldP spid="54" grpId="0" animBg="1"/>
      <p:bldP spid="55" grpId="0" animBg="1"/>
      <p:bldP spid="56" grpId="0" animBg="1"/>
      <p:bldP spid="56" grpId="1" animBg="1"/>
      <p:bldP spid="57" grpId="0" animBg="1"/>
      <p:bldP spid="58" grpId="0" animBg="1"/>
      <p:bldP spid="58" grpId="1" animBg="1"/>
      <p:bldP spid="59" grpId="0" animBg="1"/>
      <p:bldP spid="5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8FBCBC-72ED-4655-B78A-FF266398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[new sub-topic]</a:t>
            </a:r>
            <a:r>
              <a:rPr lang="en-US" dirty="0"/>
              <a:t>Preamble: the “false sharing” issue in OpenMP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83454A-D0D1-49DC-AE5F-30BCA278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27390-24A2-40E1-846D-65076C9A8DF1}"/>
              </a:ext>
            </a:extLst>
          </p:cNvPr>
          <p:cNvSpPr/>
          <p:nvPr/>
        </p:nvSpPr>
        <p:spPr>
          <a:xfrm>
            <a:off x="2232660" y="2927241"/>
            <a:ext cx="6477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parallel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schedule(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,2)</a:t>
            </a:r>
          </a:p>
          <a:p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c[i] = a[i] + b[i];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A28EC2-F1B9-4A7E-BA3D-AC45376CBF5D}"/>
              </a:ext>
            </a:extLst>
          </p:cNvPr>
          <p:cNvSpPr/>
          <p:nvPr/>
        </p:nvSpPr>
        <p:spPr>
          <a:xfrm>
            <a:off x="3879067" y="2505194"/>
            <a:ext cx="574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(below, assume </a:t>
            </a:r>
            <a:r>
              <a:rPr lang="en-US" sz="1600" dirty="0">
                <a:latin typeface="Consolas" panose="020B0609020204030204" pitchFamily="49" charset="0"/>
              </a:rPr>
              <a:t>a</a:t>
            </a:r>
            <a:r>
              <a:rPr lang="en-US" sz="1600" dirty="0"/>
              <a:t>, and </a:t>
            </a:r>
            <a:r>
              <a:rPr lang="en-US" sz="1600" dirty="0">
                <a:latin typeface="Consolas" panose="020B0609020204030204" pitchFamily="49" charset="0"/>
              </a:rPr>
              <a:t>b</a:t>
            </a:r>
            <a:r>
              <a:rPr lang="en-US" sz="1600" dirty="0"/>
              <a:t>, and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en-US" sz="1600" dirty="0"/>
              <a:t> are arrays of </a:t>
            </a:r>
            <a:r>
              <a:rPr lang="en-US" sz="1600" dirty="0">
                <a:latin typeface="Consolas" panose="020B0609020204030204" pitchFamily="49" charset="0"/>
              </a:rPr>
              <a:t>float</a:t>
            </a:r>
            <a:r>
              <a:rPr lang="en-US" sz="1600" dirty="0"/>
              <a:t>-type variables)</a:t>
            </a:r>
          </a:p>
        </p:txBody>
      </p:sp>
    </p:spTree>
    <p:extLst>
      <p:ext uri="{BB962C8B-B14F-4D97-AF65-F5344CB8AC3E}">
        <p14:creationId xmlns:p14="http://schemas.microsoft.com/office/powerpoint/2010/main" val="4283980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The “</a:t>
            </a:r>
            <a:r>
              <a:rPr lang="en-GB" altLang="en-US" dirty="0">
                <a:solidFill>
                  <a:srgbClr val="FFC000"/>
                </a:solidFill>
              </a:rPr>
              <a:t>False Sharing</a:t>
            </a:r>
            <a:r>
              <a:rPr lang="en-GB" altLang="en-US" dirty="0"/>
              <a:t>”</a:t>
            </a:r>
            <a:r>
              <a:rPr lang="en-GB" altLang="en-US" dirty="0">
                <a:solidFill>
                  <a:srgbClr val="FFC000"/>
                </a:solidFill>
              </a:rPr>
              <a:t> </a:t>
            </a:r>
            <a:r>
              <a:rPr lang="en-GB" altLang="en-US" dirty="0"/>
              <a:t>Pitfall</a:t>
            </a:r>
            <a:endParaRPr lang="en-GB" altLang="en-US" dirty="0">
              <a:solidFill>
                <a:srgbClr val="FFC000"/>
              </a:solidFill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altLang="en-US" sz="2000" dirty="0"/>
          </a:p>
          <a:p>
            <a:pPr>
              <a:lnSpc>
                <a:spcPct val="90000"/>
              </a:lnSpc>
            </a:pPr>
            <a:r>
              <a:rPr lang="en-GB" altLang="en-US" sz="2000" dirty="0"/>
              <a:t>Recall cache lines typically are 64 byte long</a:t>
            </a:r>
          </a:p>
          <a:p>
            <a:pPr lvl="1"/>
            <a:r>
              <a:rPr lang="en-GB" altLang="en-US" sz="1800" dirty="0"/>
              <a:t>Can store, for instance, 8 double precision values or 16 integers</a:t>
            </a:r>
          </a:p>
          <a:p>
            <a:pPr>
              <a:lnSpc>
                <a:spcPct val="90000"/>
              </a:lnSpc>
            </a:pPr>
            <a:endParaRPr lang="en-GB" altLang="en-US" sz="2000" dirty="0"/>
          </a:p>
          <a:p>
            <a:pPr>
              <a:lnSpc>
                <a:spcPct val="90000"/>
              </a:lnSpc>
            </a:pPr>
            <a:endParaRPr lang="en-GB" altLang="en-US" sz="2000" dirty="0"/>
          </a:p>
          <a:p>
            <a:pPr>
              <a:lnSpc>
                <a:spcPct val="90000"/>
              </a:lnSpc>
            </a:pPr>
            <a:r>
              <a:rPr lang="en-GB" altLang="en-US" sz="2000" dirty="0"/>
              <a:t>IMPORTANT NOTE: as soon as one entry in a cache line is changed, all the other values in cache line get dirty</a:t>
            </a:r>
          </a:p>
          <a:p>
            <a:pPr>
              <a:lnSpc>
                <a:spcPct val="90000"/>
              </a:lnSpc>
            </a:pPr>
            <a:endParaRPr lang="en-GB" altLang="en-US" sz="2000" dirty="0"/>
          </a:p>
          <a:p>
            <a:pPr>
              <a:lnSpc>
                <a:spcPct val="90000"/>
              </a:lnSpc>
            </a:pPr>
            <a:endParaRPr lang="en-GB" altLang="en-US" sz="2000" dirty="0"/>
          </a:p>
          <a:p>
            <a:pPr>
              <a:lnSpc>
                <a:spcPct val="90000"/>
              </a:lnSpc>
            </a:pPr>
            <a:r>
              <a:rPr lang="en-GB" altLang="en-US" sz="2000" dirty="0">
                <a:solidFill>
                  <a:srgbClr val="0070C0"/>
                </a:solidFill>
              </a:rPr>
              <a:t>False sharing</a:t>
            </a:r>
            <a:r>
              <a:rPr lang="en-GB" altLang="en-US" sz="2000" dirty="0"/>
              <a:t>: happens when two threads are both writing into </a:t>
            </a:r>
            <a:r>
              <a:rPr lang="en-GB" altLang="en-US" sz="2000" dirty="0">
                <a:solidFill>
                  <a:srgbClr val="CC0000"/>
                </a:solidFill>
              </a:rPr>
              <a:t>different</a:t>
            </a:r>
            <a:r>
              <a:rPr lang="en-GB" altLang="en-US" sz="2000" dirty="0"/>
              <a:t> locations within the </a:t>
            </a:r>
            <a:r>
              <a:rPr lang="en-GB" altLang="en-US" sz="2000" dirty="0">
                <a:solidFill>
                  <a:srgbClr val="CC0000"/>
                </a:solidFill>
              </a:rPr>
              <a:t>same</a:t>
            </a:r>
            <a:r>
              <a:rPr lang="en-GB" altLang="en-US" sz="2000" dirty="0"/>
              <a:t> cache line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One write by Processor A will invalidate the cache line on Processor B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Memory transactions galore, tied to the cache coherence requirement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19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quote the day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6800" y="3456662"/>
            <a:ext cx="1089156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“I have never let my schooling interfere with my education.”</a:t>
            </a:r>
          </a:p>
          <a:p>
            <a:pPr algn="r"/>
            <a:r>
              <a:rPr lang="en-US" sz="1400" dirty="0"/>
              <a:t>-- Mark Twain (more likely though, Grant Allen -  Canadian science writer and novelist [1848 –  1899])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99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>
                <a:solidFill>
                  <a:srgbClr val="FFC000"/>
                </a:solidFill>
              </a:rPr>
              <a:t>False Sharing</a:t>
            </a:r>
            <a:r>
              <a:rPr lang="en-GB" altLang="en-US" dirty="0"/>
              <a:t>: symptoms</a:t>
            </a:r>
            <a:endParaRPr lang="en-GB" altLang="en-US" dirty="0">
              <a:solidFill>
                <a:srgbClr val="FFC000"/>
              </a:solidFill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altLang="en-US" sz="2000" dirty="0"/>
          </a:p>
          <a:p>
            <a:pPr lvl="1">
              <a:lnSpc>
                <a:spcPct val="90000"/>
              </a:lnSpc>
            </a:pPr>
            <a:endParaRPr lang="en-GB" altLang="en-US" sz="1800" dirty="0"/>
          </a:p>
          <a:p>
            <a:pPr lvl="1">
              <a:lnSpc>
                <a:spcPct val="90000"/>
              </a:lnSpc>
            </a:pPr>
            <a:endParaRPr lang="en-GB" altLang="en-US" sz="1800" dirty="0"/>
          </a:p>
          <a:p>
            <a:pPr lvl="1">
              <a:lnSpc>
                <a:spcPct val="90000"/>
              </a:lnSpc>
            </a:pPr>
            <a:endParaRPr lang="en-GB" altLang="en-US" sz="1800" dirty="0"/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Poor performance</a:t>
            </a:r>
          </a:p>
          <a:p>
            <a:pPr lvl="1"/>
            <a:endParaRPr lang="en-GB" altLang="en-US" sz="1800" dirty="0"/>
          </a:p>
          <a:p>
            <a:pPr lvl="1"/>
            <a:r>
              <a:rPr lang="en-GB" altLang="en-US" sz="1800" dirty="0"/>
              <a:t>High, non-deterministic numbers of cache misses (particularly if NUMA comes into play)</a:t>
            </a:r>
          </a:p>
          <a:p>
            <a:pPr lvl="1">
              <a:lnSpc>
                <a:spcPct val="90000"/>
              </a:lnSpc>
            </a:pPr>
            <a:endParaRPr lang="en-GB" altLang="en-US" sz="1800" dirty="0"/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Mild, non-deterministic, unexpected load imbalance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135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False Sharing Example </a:t>
            </a:r>
            <a:r>
              <a:rPr lang="en-US" dirty="0"/>
              <a:t> [1/2]</a:t>
            </a:r>
            <a:endParaRPr lang="en-GB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021860"/>
            <a:ext cx="3962400" cy="35737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0232" y="6522143"/>
            <a:ext cx="1042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[IOMPP]→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879771" y="6055287"/>
            <a:ext cx="3429000" cy="276999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How can this instance of false sharing be fixed?</a:t>
            </a:r>
          </a:p>
        </p:txBody>
      </p:sp>
      <p:sp>
        <p:nvSpPr>
          <p:cNvPr id="3" name="Rectangle 2"/>
          <p:cNvSpPr/>
          <p:nvPr/>
        </p:nvSpPr>
        <p:spPr>
          <a:xfrm>
            <a:off x="255813" y="1243410"/>
            <a:ext cx="5453744" cy="46782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sum_local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[8];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sum = 0.0;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parallel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num_threads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(8)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me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omp_get_thread_num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sum_local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[me] = 0.0;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sum_local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[me] += x[i] * y[i];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atomic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sum +=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sum_local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[me];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378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Sharing Example [2/2]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Easy fix: use 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reduction(+,sum)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Look into other alternatives</a:t>
            </a:r>
          </a:p>
          <a:p>
            <a:pPr lvl="1"/>
            <a:r>
              <a:rPr lang="en-US" sz="2400" dirty="0"/>
              <a:t>Basic idea, use private/local variables</a:t>
            </a:r>
          </a:p>
          <a:p>
            <a:pPr lvl="2"/>
            <a:r>
              <a:rPr lang="en-US" sz="2200" dirty="0"/>
              <a:t>Fall back on “false sharing” only once, at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955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This Fixes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9989" y="925251"/>
            <a:ext cx="10521043" cy="1100137"/>
          </a:xfrm>
        </p:spPr>
        <p:txBody>
          <a:bodyPr>
            <a:noAutofit/>
          </a:bodyPr>
          <a:lstStyle/>
          <a:p>
            <a:r>
              <a:rPr lang="en-US" dirty="0"/>
              <a:t>Reduce the frequency of false sharing by using thread-local copies of data </a:t>
            </a:r>
          </a:p>
          <a:p>
            <a:pPr lvl="1"/>
            <a:r>
              <a:rPr lang="en-US" dirty="0"/>
              <a:t>The thread-local copy will be read and modified frequently </a:t>
            </a:r>
          </a:p>
          <a:p>
            <a:pPr lvl="1"/>
            <a:r>
              <a:rPr lang="en-US" dirty="0"/>
              <a:t>When complete, copy the result back to the data structure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2983" y="2127247"/>
            <a:ext cx="9350827" cy="4478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ThreadParams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For the following 4 variables: 4*4 = 16 bytes -&gt; fits in one cache line…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thread_id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v;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Frequently accessed variable (for reads/writes)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start, end;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threadFunc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parameter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ThreadParams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*p = 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ThreadParams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*)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parameter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local copy for read/write access variable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local_v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p-&gt;v;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local_dummy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p-&gt;start;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local_dummy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p-&gt;end;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local_dummy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Functional computation, would read/write the “v” member.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Keep reading/writing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local_v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instead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p-&gt;v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local_v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Update shared data structure only once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6750" y="6605396"/>
            <a:ext cx="10426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[IOMPP]→</a:t>
            </a:r>
          </a:p>
        </p:txBody>
      </p:sp>
    </p:spTree>
    <p:extLst>
      <p:ext uri="{BB962C8B-B14F-4D97-AF65-F5344CB8AC3E}">
        <p14:creationId xmlns:p14="http://schemas.microsoft.com/office/powerpoint/2010/main" val="2297915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Way to Fix This </a:t>
            </a:r>
            <a:r>
              <a:rPr lang="en-US" sz="2400" dirty="0"/>
              <a:t>[Ugly + Architecture Dependent]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1384" y="1153207"/>
            <a:ext cx="11604171" cy="991280"/>
          </a:xfrm>
        </p:spPr>
        <p:txBody>
          <a:bodyPr/>
          <a:lstStyle/>
          <a:p>
            <a:r>
              <a:rPr lang="en-US" sz="1800" dirty="0"/>
              <a:t>When using an array of data structures, pad the structure to the end of a cache line to ensure that the array elements begin on a cache-line boundary</a:t>
            </a:r>
          </a:p>
          <a:p>
            <a:pPr lvl="1"/>
            <a:r>
              <a:rPr lang="en-US" sz="1600" dirty="0"/>
              <a:t>If you cannot ensure that the array is aligned on a cache line boundary, pad the data structure to twice the size of a cache line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0" y="6574795"/>
            <a:ext cx="10426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[IOMPP]→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7838" y="2651481"/>
            <a:ext cx="9776323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For the following 4 variables: 4*4 = 16 bytes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Frequent read/write access variable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start, end;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expand to 64 bytes to avoid false-sharing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(4 unsigned long variables + 12 padding)*4 = 64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padding[12];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declspec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(64))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ThreadParams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Array[10];</a:t>
            </a:r>
          </a:p>
        </p:txBody>
      </p:sp>
    </p:spTree>
    <p:extLst>
      <p:ext uri="{BB962C8B-B14F-4D97-AF65-F5344CB8AC3E}">
        <p14:creationId xmlns:p14="http://schemas.microsoft.com/office/powerpoint/2010/main" val="1025365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OpenMP, departing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/>
              <a:t>The cornerstone of OpenMP was the concept of parallel region: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omp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parallel</a:t>
            </a:r>
          </a:p>
          <a:p>
            <a:endParaRPr lang="en-US" sz="1800" dirty="0"/>
          </a:p>
          <a:p>
            <a:r>
              <a:rPr lang="en-US" sz="1800" dirty="0"/>
              <a:t>However, rarely does a parallel region witness all threads executing the same code</a:t>
            </a:r>
          </a:p>
          <a:p>
            <a:endParaRPr lang="en-US" sz="1800" dirty="0"/>
          </a:p>
          <a:p>
            <a:r>
              <a:rPr lang="en-US" sz="1800" dirty="0"/>
              <a:t>Why?</a:t>
            </a:r>
          </a:p>
          <a:p>
            <a:pPr lvl="1"/>
            <a:r>
              <a:rPr lang="en-US" sz="1600" dirty="0"/>
              <a:t>The parallel region construct was qualified via other OpenMP directive that changed the interplay between the code and the threads:</a:t>
            </a:r>
          </a:p>
          <a:p>
            <a:pPr lvl="2"/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</a:p>
          <a:p>
            <a:pPr lvl="2"/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sections</a:t>
            </a:r>
          </a:p>
          <a:p>
            <a:pPr lvl="2"/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single</a:t>
            </a:r>
          </a:p>
          <a:p>
            <a:pPr lvl="2"/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task</a:t>
            </a:r>
          </a:p>
          <a:p>
            <a:pPr lvl="2"/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critical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0644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OpenMP: What Speedup Should You Expect?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For N cores, to get a speed-up of a factor of N is rare</a:t>
            </a:r>
          </a:p>
          <a:p>
            <a:pPr lvl="1"/>
            <a:r>
              <a:rPr lang="en-US" sz="1600" dirty="0"/>
              <a:t>Problem should be embarrassingly parallel, and you should not max out mem bandwidth (you need high arithmetic intensity, that is)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general scaling doesn’t materialize beyond a certain core count</a:t>
            </a:r>
          </a:p>
          <a:p>
            <a:pPr lvl="1"/>
            <a:r>
              <a:rPr lang="en-US" sz="1600" dirty="0"/>
              <a:t>CC overhead </a:t>
            </a:r>
          </a:p>
          <a:p>
            <a:pPr lvl="1"/>
            <a:r>
              <a:rPr lang="en-US" sz="1600" dirty="0"/>
              <a:t>Limited amount of main memory bandwidth</a:t>
            </a:r>
          </a:p>
          <a:p>
            <a:pPr lvl="1"/>
            <a:r>
              <a:rPr lang="en-US" sz="1600" dirty="0"/>
              <a:t>Synchronization demands on the part of the algorithm you implement</a:t>
            </a:r>
          </a:p>
          <a:p>
            <a:pPr lvl="1"/>
            <a:r>
              <a:rPr lang="en-US" sz="1600" dirty="0"/>
              <a:t>NUMA collateral damage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Question: </a:t>
            </a:r>
            <a:r>
              <a:rPr lang="en-US" sz="1800" dirty="0">
                <a:solidFill>
                  <a:srgbClr val="00B050"/>
                </a:solidFill>
              </a:rPr>
              <a:t>Is fewer fat chips better than more slim chips</a:t>
            </a:r>
            <a:r>
              <a:rPr lang="en-US" sz="1800" dirty="0"/>
              <a:t>?</a:t>
            </a:r>
          </a:p>
          <a:p>
            <a:pPr lvl="1"/>
            <a:r>
              <a:rPr lang="en-US" sz="1600" dirty="0"/>
              <a:t>slim/fat: higher/lower core count per chip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30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computing: GPU CUDA vs. OpenMP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 CUDA kernel is like an OpenMP parallel region without embellishments such as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single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2000" dirty="0"/>
              <a:t>, etc.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CUDA/OpenMP threads execute the code in the kernel/parallel region, respectively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Caveat, CUDA: parallel execution proceeds in lock-step fashion</a:t>
            </a:r>
            <a:r>
              <a:rPr lang="en-US" b="1" baseline="30000" dirty="0">
                <a:solidFill>
                  <a:srgbClr val="C00000"/>
                </a:solidFill>
              </a:rPr>
              <a:t>*</a:t>
            </a:r>
            <a:r>
              <a:rPr lang="en-US" dirty="0"/>
              <a:t> (for the threads in a warp, that is)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Reflect on the advantages and disadvantages of the memory ecosystem/memory operation when you compare GPU and OpenMP parallel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5" name="Down Arrow 4"/>
          <p:cNvSpPr/>
          <p:nvPr/>
        </p:nvSpPr>
        <p:spPr>
          <a:xfrm rot="2564640">
            <a:off x="7407293" y="347821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12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7608" y="4240948"/>
            <a:ext cx="9144000" cy="951881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>Critical Thinking in Code Design/Development,</a:t>
            </a:r>
            <a:br>
              <a:rPr lang="en-US" sz="3200" dirty="0"/>
            </a:br>
            <a:r>
              <a:rPr lang="en-US" sz="3200" dirty="0"/>
              <a:t>with an Eye Towards Improving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59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of the envelope, ME759 opportunities for efficiency gains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Use of right compiler flags, ILP-friendly code, etc. [discussed in this segment]</a:t>
            </a:r>
          </a:p>
          <a:p>
            <a:pPr lvl="1"/>
            <a:r>
              <a:rPr lang="en-US" sz="1400" dirty="0"/>
              <a:t>Speed up factor:  2X </a:t>
            </a:r>
          </a:p>
          <a:p>
            <a:pPr lvl="1"/>
            <a:endParaRPr lang="en-US" sz="1400" dirty="0"/>
          </a:p>
          <a:p>
            <a:r>
              <a:rPr lang="en-US" sz="1800" dirty="0"/>
              <a:t>Inspired use of cache [already discussed this]</a:t>
            </a:r>
          </a:p>
          <a:p>
            <a:pPr lvl="1"/>
            <a:r>
              <a:rPr lang="en-US" sz="1600" dirty="0"/>
              <a:t>Speed up factor: 2-3X</a:t>
            </a:r>
          </a:p>
          <a:p>
            <a:pPr lvl="1"/>
            <a:endParaRPr lang="en-US" sz="1600" dirty="0"/>
          </a:p>
          <a:p>
            <a:r>
              <a:rPr lang="en-US" sz="1800" dirty="0"/>
              <a:t>Use of vectorization (AVX2/AVX512) – use </a:t>
            </a:r>
            <a:r>
              <a:rPr lang="en-US" sz="1800" dirty="0" err="1"/>
              <a:t>mips</a:t>
            </a:r>
            <a:r>
              <a:rPr lang="en-US" sz="1800" dirty="0"/>
              <a:t> in OpenMP parallel for  [discussed before, touched upon in this segment]</a:t>
            </a:r>
          </a:p>
          <a:p>
            <a:pPr lvl="1"/>
            <a:r>
              <a:rPr lang="en-US" sz="1600" dirty="0"/>
              <a:t>Speed up factor: 1.2X </a:t>
            </a:r>
          </a:p>
          <a:p>
            <a:pPr lvl="1"/>
            <a:endParaRPr lang="en-US" sz="1600" dirty="0"/>
          </a:p>
          <a:p>
            <a:r>
              <a:rPr lang="en-US" sz="1800" dirty="0"/>
              <a:t>Use of multiple cores [already discussed this, OpenMP]</a:t>
            </a:r>
          </a:p>
          <a:p>
            <a:pPr lvl="1"/>
            <a:r>
              <a:rPr lang="en-US" sz="1600" dirty="0"/>
              <a:t>Speed up factor: 5 – 6X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800" dirty="0"/>
              <a:t>If the planets align, ME759 knowledge should help you to gain a 30X speed up factor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0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A215-DFEE-44F8-A86C-DB7EA572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do, for </a:t>
            </a:r>
            <a:r>
              <a:rPr lang="en-US"/>
              <a:t>Canvas live-session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E7648-5750-416F-9F20-72F02D78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Dan: start the Canvas recording</a:t>
            </a:r>
          </a:p>
          <a:p>
            <a:endParaRPr lang="en-US" dirty="0"/>
          </a:p>
          <a:p>
            <a:r>
              <a:rPr lang="en-US" dirty="0"/>
              <a:t>Everybody else: </a:t>
            </a:r>
          </a:p>
          <a:p>
            <a:pPr lvl="1"/>
            <a:r>
              <a:rPr lang="en-US" dirty="0"/>
              <a:t>Please mute your microphone </a:t>
            </a:r>
          </a:p>
          <a:p>
            <a:pPr lvl="1"/>
            <a:r>
              <a:rPr lang="en-US" dirty="0"/>
              <a:t>Please ask questions (limit: two per person per lecture; after that, post on Piazza)</a:t>
            </a:r>
          </a:p>
          <a:p>
            <a:pPr lvl="1"/>
            <a:r>
              <a:rPr lang="en-US" dirty="0"/>
              <a:t>When you ask questions, first unmute your mic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2C867B-83D0-41E1-8C18-6C75C170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33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Motivation, ME759 segment on “critical thinking/code optimization”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Understanding how things work under the hood can translate into improved performance</a:t>
            </a:r>
          </a:p>
          <a:p>
            <a:pPr marL="914400" lvl="2" indent="0" algn="r">
              <a:buNone/>
            </a:pPr>
            <a:r>
              <a:rPr lang="en-US" dirty="0"/>
              <a:t>(to that end, we’ll hit on various ME759 aspects)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01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6590-9E79-4372-AD9C-CCB1BBD5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B7331-11C9-45D0-896E-088103FD7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Some slides in this segment come from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Material from class 15-213 at CMU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Nathan Bell (while he was at NVIDIA)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Georg Hager, Jan </a:t>
            </a:r>
            <a:r>
              <a:rPr lang="en-US" dirty="0" err="1"/>
              <a:t>Eitzinger</a:t>
            </a:r>
            <a:r>
              <a:rPr lang="en-US" dirty="0"/>
              <a:t>, Gerhard </a:t>
            </a:r>
            <a:r>
              <a:rPr lang="en-US" dirty="0" err="1"/>
              <a:t>Wellein</a:t>
            </a:r>
            <a:r>
              <a:rPr lang="en-US" dirty="0"/>
              <a:t> – material presented at Supercomputing 2019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Matt Godbolt, maker of </a:t>
            </a:r>
            <a:r>
              <a:rPr lang="en-US" dirty="0">
                <a:hlinkClick r:id="rId2"/>
              </a:rPr>
              <a:t>Compiler Explorer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B4104-53A7-48BA-B198-F384DED7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26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Mindsets, approaching software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sz="2000" dirty="0"/>
              </a:p>
              <a:p>
                <a:r>
                  <a:rPr lang="en-US" sz="2000" dirty="0"/>
                  <a:t>Thinking first about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correctness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Then one might add </a:t>
                </a:r>
                <a:r>
                  <a:rPr lang="en-US" sz="2000" dirty="0">
                    <a:solidFill>
                      <a:srgbClr val="0070C0"/>
                    </a:solidFill>
                  </a:rPr>
                  <a:t>productivity &amp; convenience</a:t>
                </a:r>
                <a:r>
                  <a:rPr lang="en-US" sz="2000" dirty="0"/>
                  <a:t> in software development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Other factors that come into play </a:t>
                </a:r>
              </a:p>
              <a:p>
                <a:pPr lvl="1"/>
                <a:r>
                  <a:rPr lang="en-US" sz="1600" dirty="0"/>
                  <a:t>Programming for </a:t>
                </a:r>
                <a:r>
                  <a:rPr lang="en-US" sz="1600" dirty="0">
                    <a:solidFill>
                      <a:srgbClr val="0070C0"/>
                    </a:solidFill>
                  </a:rPr>
                  <a:t>speed</a:t>
                </a:r>
                <a:r>
                  <a:rPr lang="en-US" sz="1600" dirty="0"/>
                  <a:t> of execution</a:t>
                </a:r>
              </a:p>
              <a:p>
                <a:pPr lvl="1"/>
                <a:r>
                  <a:rPr lang="en-US" sz="1600" dirty="0"/>
                  <a:t>Accounting for </a:t>
                </a:r>
                <a:r>
                  <a:rPr lang="en-US" sz="1600" dirty="0">
                    <a:solidFill>
                      <a:srgbClr val="0070C0"/>
                    </a:solidFill>
                  </a:rPr>
                  <a:t>legacy/growth </a:t>
                </a:r>
                <a:r>
                  <a:rPr lang="en-US" sz="1600" dirty="0"/>
                  <a:t>(want the code to be around for 50+ years)</a:t>
                </a:r>
              </a:p>
              <a:p>
                <a:pPr lvl="1"/>
                <a:r>
                  <a:rPr lang="en-US" sz="1600" dirty="0"/>
                  <a:t>Want to sell to everybody</a:t>
                </a:r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 Portability</a:t>
                </a:r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  <a:p>
                <a:r>
                  <a:rPr lang="en-US" sz="2000" dirty="0"/>
                  <a:t>There are trade-offs that come into play; tough to get all bases covered</a:t>
                </a:r>
              </a:p>
              <a:p>
                <a:pPr lvl="1"/>
                <a:r>
                  <a:rPr lang="en-US" sz="1600" dirty="0"/>
                  <a:t>I cannot be amazing in wrestling and weightlifting and track and field and ski jumping and sumo. And math.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145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 of attack, this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Our end goal: write faster programs, to handle large datasets fast </a:t>
            </a:r>
          </a:p>
          <a:p>
            <a:endParaRPr lang="en-US" dirty="0"/>
          </a:p>
          <a:p>
            <a:r>
              <a:rPr lang="en-US" dirty="0"/>
              <a:t>Focus of the discussion</a:t>
            </a:r>
          </a:p>
          <a:p>
            <a:pPr lvl="1"/>
            <a:r>
              <a:rPr lang="en-US" dirty="0"/>
              <a:t>Particularly relevant when your code runs on the CPU; thus, for OpenMP code</a:t>
            </a:r>
          </a:p>
          <a:p>
            <a:pPr lvl="1"/>
            <a:r>
              <a:rPr lang="en-US" dirty="0"/>
              <a:t>However, some lessons carry over to the GPU as well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730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 of attack, this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Module brings together concepts we’ve covered thus far; i.e., knowledge about: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Compilers, and how they work [covered mostly in ME459, we’ll further elaborate on this]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Memory aspects: pointers, hierarchy, latencies, bandwidths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Instruction level parallelism (pipelining, jump instructions, branch prediction, etc.)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endParaRPr lang="en-US" dirty="0"/>
          </a:p>
          <a:p>
            <a:r>
              <a:rPr lang="en-US" dirty="0"/>
              <a:t>We’ll use a couple of examples to show how a) through c) above come into play</a:t>
            </a:r>
          </a:p>
          <a:p>
            <a:pPr lvl="1"/>
            <a:r>
              <a:rPr lang="en-US" dirty="0"/>
              <a:t>The hope is that the points made in these example will help you down the road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038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Assessing performance, common sense things to keep in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Second quote of the day: “You can't manage what you can't measure.” </a:t>
            </a:r>
          </a:p>
          <a:p>
            <a:pPr marL="457200" lvl="1" indent="0" algn="r">
              <a:buNone/>
            </a:pPr>
            <a:r>
              <a:rPr lang="en-US" dirty="0"/>
              <a:t>Peter Drucker -- Austrian-born American management consultant, educator 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Timing and profiling needed to measure the performance of your code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Issue 1: make sure you understand the level of resolution of your timers</a:t>
            </a:r>
          </a:p>
          <a:p>
            <a:pPr lvl="3"/>
            <a:r>
              <a:rPr lang="en-US" dirty="0"/>
              <a:t>Example: if your code runs in 1 millisecond, your timer’s level of resolution should be at least 1 microsecond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Issue 2: steep learning curve to get to point where you get return on investment for profiling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946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Assessing performance, common sense things to keep in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Find out where the bottleneck of the execution is. Time/profile heavily that part</a:t>
            </a:r>
          </a:p>
          <a:p>
            <a:pPr lvl="1"/>
            <a:r>
              <a:rPr lang="en-US" dirty="0"/>
              <a:t>Almost always this is tied to some </a:t>
            </a:r>
            <a:r>
              <a:rPr lang="en-US" dirty="0">
                <a:solidFill>
                  <a:srgbClr val="0070C0"/>
                </a:solidFill>
              </a:rPr>
              <a:t>loop</a:t>
            </a:r>
            <a:r>
              <a:rPr lang="en-US" dirty="0"/>
              <a:t>; hopefully, you have control over what happens in that loop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Try to understand how execution time is split between “user time” and “system time”</a:t>
            </a:r>
          </a:p>
          <a:p>
            <a:pPr lvl="1"/>
            <a:r>
              <a:rPr lang="en-US" dirty="0"/>
              <a:t>There is nothing that you can do about the speed of </a:t>
            </a:r>
            <a:r>
              <a:rPr lang="en-US" dirty="0">
                <a:latin typeface="Consolas" panose="020B0609020204030204" pitchFamily="49" charset="0"/>
              </a:rPr>
              <a:t>printf</a:t>
            </a:r>
          </a:p>
          <a:p>
            <a:pPr lvl="1"/>
            <a:r>
              <a:rPr lang="en-US" dirty="0"/>
              <a:t>There is nothing that you can do if the “user time” for your program is 10%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59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Assessing performance, common sense things to keep in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Measure repeatedly to get statistical data about your program’s execution time</a:t>
            </a:r>
          </a:p>
          <a:p>
            <a:endParaRPr lang="en-US" dirty="0"/>
          </a:p>
          <a:p>
            <a:r>
              <a:rPr lang="en-US" dirty="0"/>
              <a:t>Timers: </a:t>
            </a:r>
            <a:r>
              <a:rPr lang="en-US" dirty="0">
                <a:solidFill>
                  <a:srgbClr val="0070C0"/>
                </a:solidFill>
              </a:rPr>
              <a:t>command-line timers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code-embedded timers</a:t>
            </a:r>
          </a:p>
          <a:p>
            <a:endParaRPr lang="en-US" dirty="0"/>
          </a:p>
          <a:p>
            <a:r>
              <a:rPr lang="en-US" dirty="0"/>
              <a:t>“command-line timers”: you measure the time it takes the OS to load your program from disk into memory, launch it, and then execute it</a:t>
            </a:r>
          </a:p>
          <a:p>
            <a:pPr lvl="1"/>
            <a:r>
              <a:rPr lang="en-US" dirty="0"/>
              <a:t>You care about the execution time only</a:t>
            </a:r>
          </a:p>
          <a:p>
            <a:pPr lvl="1"/>
            <a:r>
              <a:rPr lang="en-US" dirty="0"/>
              <a:t>Bottom line: when given a choice, prefer “code-embedded timers” to “command-line timers”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NOTE</a:t>
            </a:r>
            <a:r>
              <a:rPr lang="en-US" dirty="0"/>
              <a:t>: if you measure repeatedly, your </a:t>
            </a:r>
            <a:r>
              <a:rPr lang="en-US" u="sng" dirty="0"/>
              <a:t>code</a:t>
            </a:r>
            <a:r>
              <a:rPr lang="en-US" dirty="0"/>
              <a:t> is not going to be brought over from disk</a:t>
            </a:r>
          </a:p>
          <a:p>
            <a:pPr lvl="1"/>
            <a:r>
              <a:rPr lang="en-US" dirty="0"/>
              <a:t>Thus, you’re not going to have a “</a:t>
            </a:r>
            <a:r>
              <a:rPr lang="en-US" dirty="0">
                <a:solidFill>
                  <a:srgbClr val="00B050"/>
                </a:solidFill>
              </a:rPr>
              <a:t>cold start</a:t>
            </a:r>
            <a:r>
              <a:rPr lang="en-US" dirty="0"/>
              <a:t>” if you measure repeatedly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717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Assessing performance, common sense things to keep in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US" dirty="0"/>
          </a:p>
          <a:p>
            <a:r>
              <a:rPr lang="en-US" dirty="0"/>
              <a:t>“cold start” also applies to loading </a:t>
            </a:r>
            <a:r>
              <a:rPr lang="en-US" u="sng" dirty="0"/>
              <a:t>data</a:t>
            </a:r>
            <a:r>
              <a:rPr lang="en-US" dirty="0"/>
              <a:t> into memory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Suppose your program uses 40 KB of data </a:t>
            </a:r>
          </a:p>
          <a:p>
            <a:pPr lvl="2"/>
            <a:r>
              <a:rPr lang="en-US" dirty="0"/>
              <a:t>This would fit in L1 cache, on a </a:t>
            </a:r>
            <a:r>
              <a:rPr lang="en-US" dirty="0">
                <a:solidFill>
                  <a:srgbClr val="00B050"/>
                </a:solidFill>
              </a:rPr>
              <a:t>quiet machine</a:t>
            </a:r>
            <a:r>
              <a:rPr lang="en-US" dirty="0"/>
              <a:t> with </a:t>
            </a:r>
            <a:r>
              <a:rPr lang="en-US" dirty="0">
                <a:solidFill>
                  <a:srgbClr val="00B050"/>
                </a:solidFill>
              </a:rPr>
              <a:t>a decent chip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40KB of data: </a:t>
            </a:r>
          </a:p>
          <a:p>
            <a:pPr lvl="2"/>
            <a:r>
              <a:rPr lang="en-US" dirty="0"/>
              <a:t>It can be buried on the disk since you haven’t used it since last year: cold start</a:t>
            </a:r>
          </a:p>
          <a:p>
            <a:pPr lvl="2"/>
            <a:r>
              <a:rPr lang="en-US" dirty="0"/>
              <a:t>It can be already in L1 since you run your code 1000 times to get statistical info about run times: hot start</a:t>
            </a:r>
          </a:p>
          <a:p>
            <a:endParaRPr lang="en-US" dirty="0"/>
          </a:p>
          <a:p>
            <a:r>
              <a:rPr lang="en-US" dirty="0"/>
              <a:t>Thus, if you measure repeatedly, your </a:t>
            </a:r>
            <a:r>
              <a:rPr lang="en-US" u="sng" dirty="0"/>
              <a:t>data</a:t>
            </a:r>
            <a:r>
              <a:rPr lang="en-US" dirty="0"/>
              <a:t> is not going to be brought over from disk</a:t>
            </a:r>
          </a:p>
          <a:p>
            <a:pPr lvl="1"/>
            <a:r>
              <a:rPr lang="en-US" dirty="0"/>
              <a:t>In other words, you’re not going to have a “cold start” if you measure repeatedly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572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Assessing performance, common sense things to keep in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US" dirty="0"/>
          </a:p>
          <a:p>
            <a:endParaRPr lang="en-US" dirty="0"/>
          </a:p>
          <a:p>
            <a:r>
              <a:rPr lang="en-US" dirty="0"/>
              <a:t>“quiet machine”</a:t>
            </a:r>
          </a:p>
          <a:p>
            <a:pPr lvl="1"/>
            <a:r>
              <a:rPr lang="en-US" dirty="0"/>
              <a:t>Recall difference between “wall-clock time” and “execution time”</a:t>
            </a:r>
          </a:p>
          <a:p>
            <a:pPr lvl="1"/>
            <a:r>
              <a:rPr lang="en-US" dirty="0"/>
              <a:t>Good idea to time on a quiet machine</a:t>
            </a:r>
          </a:p>
          <a:p>
            <a:pPr lvl="2"/>
            <a:r>
              <a:rPr lang="en-US" dirty="0"/>
              <a:t>Alternative 1: You are one of 40 programs running, and you do so at some sad priority level</a:t>
            </a:r>
          </a:p>
          <a:p>
            <a:pPr lvl="2"/>
            <a:r>
              <a:rPr lang="en-US" dirty="0"/>
              <a:t>Alternative 2: Other than the kernel, you are perhaps the only show in town, on that machine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62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</p:spPr>
        <p:txBody>
          <a:bodyPr/>
          <a:lstStyle/>
          <a:p>
            <a:r>
              <a:rPr lang="en-US" dirty="0"/>
              <a:t>Before we get going…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7874" y="1551954"/>
            <a:ext cx="5631278" cy="45288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Last time:</a:t>
            </a:r>
          </a:p>
          <a:p>
            <a:pPr lvl="1"/>
            <a:r>
              <a:rPr lang="en-US" dirty="0"/>
              <a:t>NUMA aspects, wrap up</a:t>
            </a:r>
          </a:p>
          <a:p>
            <a:pPr lvl="1"/>
            <a:r>
              <a:rPr lang="en-US" dirty="0"/>
              <a:t>Cache issues</a:t>
            </a:r>
          </a:p>
          <a:p>
            <a:pPr lvl="2"/>
            <a:endParaRPr lang="en-US" dirty="0"/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Cache issues</a:t>
            </a:r>
          </a:p>
          <a:p>
            <a:pPr lvl="1"/>
            <a:r>
              <a:rPr lang="en-US" dirty="0"/>
              <a:t>Optimization aspects</a:t>
            </a:r>
          </a:p>
          <a:p>
            <a:pPr lvl="2"/>
            <a:endParaRPr lang="en-US" dirty="0"/>
          </a:p>
          <a:p>
            <a:r>
              <a:rPr lang="en-US" dirty="0"/>
              <a:t>Other tidbits:</a:t>
            </a:r>
          </a:p>
          <a:p>
            <a:pPr lvl="1"/>
            <a:r>
              <a:rPr lang="da-DK" dirty="0"/>
              <a:t>Lectures held in Canvas Blackboard Ultra</a:t>
            </a:r>
          </a:p>
          <a:p>
            <a:pPr lvl="2"/>
            <a:r>
              <a:rPr lang="da-DK" dirty="0"/>
              <a:t>Previous lecture </a:t>
            </a:r>
            <a:r>
              <a:rPr lang="da-DK" dirty="0">
                <a:hlinkClick r:id="rId2"/>
              </a:rPr>
              <a:t>recording</a:t>
            </a:r>
            <a:endParaRPr lang="da-DK" dirty="0"/>
          </a:p>
          <a:p>
            <a:pPr lvl="1"/>
            <a:r>
              <a:rPr lang="da-DK" dirty="0"/>
              <a:t>ME759 Exam: April 15, at 7:15 PM, in </a:t>
            </a:r>
            <a:r>
              <a:rPr lang="da-DK" sz="2100" dirty="0"/>
              <a:t>Canvas</a:t>
            </a:r>
          </a:p>
          <a:p>
            <a:pPr lvl="2"/>
            <a:r>
              <a:rPr lang="da-DK" dirty="0"/>
              <a:t>Review: Tu, April 14, at 7:00 PM, in Canvas</a:t>
            </a:r>
          </a:p>
          <a:p>
            <a:pPr lvl="1"/>
            <a:r>
              <a:rPr lang="da-DK" dirty="0"/>
              <a:t>Office hours moved to Canvas (same time/date)</a:t>
            </a:r>
          </a:p>
          <a:p>
            <a:pPr lvl="1"/>
            <a:r>
              <a:rPr lang="da-DK" dirty="0"/>
              <a:t>Assignment due on Th, 9 PM</a:t>
            </a:r>
          </a:p>
          <a:p>
            <a:pPr lvl="1"/>
            <a:r>
              <a:rPr lang="da-DK" dirty="0"/>
              <a:t>Final Project Proposal due on Friday, 9 PM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E18D2B-AC76-483E-8289-A46BD4DC4BEE}"/>
              </a:ext>
            </a:extLst>
          </p:cNvPr>
          <p:cNvGrpSpPr/>
          <p:nvPr/>
        </p:nvGrpSpPr>
        <p:grpSpPr>
          <a:xfrm>
            <a:off x="7669461" y="2233987"/>
            <a:ext cx="3788706" cy="3137213"/>
            <a:chOff x="4343400" y="3657601"/>
            <a:chExt cx="3352800" cy="28775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889A4ED-292D-49AD-8B59-C50866749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400" y="3657601"/>
              <a:ext cx="3304318" cy="28775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A24B1-F171-4B7B-B676-BE377735014C}"/>
                </a:ext>
              </a:extLst>
            </p:cNvPr>
            <p:cNvSpPr/>
            <p:nvPr/>
          </p:nvSpPr>
          <p:spPr>
            <a:xfrm>
              <a:off x="7287358" y="4495800"/>
              <a:ext cx="408842" cy="24325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3056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Assessing performance, common sense things to keep in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  <a:p>
            <a:r>
              <a:rPr lang="en-US" dirty="0"/>
              <a:t>In general, if you are assessing performance for improving speed, carry out timing/profiling exercise on the platform/chip on which you’ll be running the code</a:t>
            </a:r>
          </a:p>
          <a:p>
            <a:pPr lvl="1"/>
            <a:r>
              <a:rPr lang="en-US" dirty="0"/>
              <a:t>Assessing &amp; improving performance for on a Windows machine w/ Microsoft compiler and a fat Intel chip with large caches will produce different results than running 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/>
              <a:t>-compiled code on Raspberry Pi w/ Linux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343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Rules of the thumb, squeezing performance out of solution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Think critically about the code you’re writing </a:t>
            </a:r>
          </a:p>
          <a:p>
            <a:pPr lvl="1" eaLnBrk="1" hangingPunct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Get to know your hardware: core count, how much memory, what latencies, bandwidth, etc.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Write compiler-friendly code [more to come, on this topic]</a:t>
            </a:r>
          </a:p>
          <a:p>
            <a:pPr lvl="2" eaLnBrk="1" hangingPunct="1">
              <a:defRPr/>
            </a:pPr>
            <a:r>
              <a:rPr lang="en-US" dirty="0"/>
              <a:t>Watch out for optimization blockers; i.e., procedure calls &amp; memory references</a:t>
            </a:r>
          </a:p>
          <a:p>
            <a:pPr lvl="2">
              <a:defRPr/>
            </a:pPr>
            <a:r>
              <a:rPr lang="en-US" dirty="0"/>
              <a:t>Look carefully at innermost loops (where most work is done)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Choose the right algorithm for your problem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DACE25-A51E-482A-B495-6445E2D5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96883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Know your memory latencies</a:t>
            </a:r>
            <a:br>
              <a:rPr lang="en-US" dirty="0"/>
            </a:br>
            <a:r>
              <a:rPr lang="en-US" sz="2200" dirty="0"/>
              <a:t>[typical embedded, desktop, and server computers]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42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2943" y="6549996"/>
                <a:ext cx="3758665" cy="245444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sz="1000" dirty="0"/>
                  <a:t>[Computer Architecture, Hennessey and Patterson, fourth edition]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2943" y="6549996"/>
                <a:ext cx="3758665" cy="245444"/>
              </a:xfrm>
              <a:blipFill>
                <a:blip r:embed="rId3"/>
                <a:stretch>
                  <a:fillRect t="-2439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Ch5-fig01"/>
          <p:cNvPicPr>
            <a:picLocks noChangeAspect="1" noChangeArrowheads="1"/>
          </p:cNvPicPr>
          <p:nvPr/>
        </p:nvPicPr>
        <p:blipFill rotWithShape="1">
          <a:blip r:embed="rId4" cstate="print"/>
          <a:srcRect b="3960"/>
          <a:stretch/>
        </p:blipFill>
        <p:spPr bwMode="auto">
          <a:xfrm>
            <a:off x="1752601" y="2209802"/>
            <a:ext cx="8632825" cy="3088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438400" y="4724400"/>
            <a:ext cx="990600" cy="533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4724400"/>
            <a:ext cx="838200" cy="533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00800" y="4724400"/>
            <a:ext cx="762000" cy="533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0" y="4724400"/>
            <a:ext cx="762000" cy="533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9335294" y="4533106"/>
            <a:ext cx="381000" cy="158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6630194" y="4571206"/>
            <a:ext cx="304800" cy="158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4267994" y="4571206"/>
            <a:ext cx="304800" cy="158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2743994" y="4571206"/>
            <a:ext cx="304800" cy="158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36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 your Bandwidths in your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799" y="1685500"/>
            <a:ext cx="2174544" cy="43343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600" y="4648200"/>
            <a:ext cx="2667000" cy="13716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Memory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1400" y="1905000"/>
            <a:ext cx="2819400" cy="990600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05800" y="1828801"/>
            <a:ext cx="1447800" cy="10023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 cores</a:t>
            </a:r>
          </a:p>
        </p:txBody>
      </p:sp>
      <p:cxnSp>
        <p:nvCxnSpPr>
          <p:cNvPr id="10" name="Straight Connector 9"/>
          <p:cNvCxnSpPr>
            <a:stCxn id="7" idx="3"/>
            <a:endCxn id="29" idx="1"/>
          </p:cNvCxnSpPr>
          <p:nvPr/>
        </p:nvCxnSpPr>
        <p:spPr>
          <a:xfrm>
            <a:off x="6324600" y="5334000"/>
            <a:ext cx="1981200" cy="0"/>
          </a:xfrm>
          <a:prstGeom prst="line">
            <a:avLst/>
          </a:prstGeom>
          <a:ln w="1524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2"/>
            <a:endCxn id="29" idx="0"/>
          </p:cNvCxnSpPr>
          <p:nvPr/>
        </p:nvCxnSpPr>
        <p:spPr>
          <a:xfrm>
            <a:off x="9029700" y="2831122"/>
            <a:ext cx="0" cy="2011680"/>
          </a:xfrm>
          <a:prstGeom prst="line">
            <a:avLst/>
          </a:prstGeom>
          <a:ln w="5080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0"/>
            <a:endCxn id="8" idx="2"/>
          </p:cNvCxnSpPr>
          <p:nvPr/>
        </p:nvCxnSpPr>
        <p:spPr>
          <a:xfrm flipV="1">
            <a:off x="4991100" y="2895600"/>
            <a:ext cx="0" cy="1752600"/>
          </a:xfrm>
          <a:prstGeom prst="line">
            <a:avLst/>
          </a:prstGeom>
          <a:ln w="2159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stCxn id="20" idx="3"/>
            <a:endCxn id="7" idx="1"/>
          </p:cNvCxnSpPr>
          <p:nvPr/>
        </p:nvCxnSpPr>
        <p:spPr>
          <a:xfrm>
            <a:off x="1997379" y="5334000"/>
            <a:ext cx="1660221" cy="0"/>
          </a:xfrm>
          <a:prstGeom prst="line">
            <a:avLst/>
          </a:prstGeom>
          <a:ln w="76200" cmpd="sng">
            <a:head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97719" y="3362980"/>
            <a:ext cx="829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b="1" dirty="0">
                <a:solidFill>
                  <a:srgbClr val="FFC000"/>
                </a:solidFill>
                <a:latin typeface="Courier"/>
                <a:cs typeface="Courier"/>
              </a:rPr>
              <a:t>50-100</a:t>
            </a:r>
          </a:p>
          <a:p>
            <a:pPr algn="r"/>
            <a:r>
              <a:rPr lang="en-US" sz="1400" b="1" dirty="0">
                <a:solidFill>
                  <a:srgbClr val="FFC000"/>
                </a:solidFill>
                <a:latin typeface="Courier"/>
                <a:cs typeface="Courier"/>
              </a:rPr>
              <a:t>GB/s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49061" y="4991069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Courier"/>
                <a:cs typeface="Courier"/>
              </a:rPr>
              <a:t>8-16 GB/s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4200" y="3429000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FFC000"/>
                </a:solidFill>
                <a:latin typeface="Courier"/>
                <a:cs typeface="Courier"/>
              </a:rPr>
              <a:t>1000</a:t>
            </a:r>
          </a:p>
          <a:p>
            <a:pPr algn="r"/>
            <a:r>
              <a:rPr lang="en-US" sz="1400" b="1" dirty="0">
                <a:solidFill>
                  <a:srgbClr val="FFC000"/>
                </a:solidFill>
                <a:latin typeface="Courier"/>
                <a:cs typeface="Courier"/>
              </a:rPr>
              <a:t>GB/s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57600" y="1981201"/>
            <a:ext cx="838200" cy="83819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Core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10200" y="1981201"/>
            <a:ext cx="914400" cy="83819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35928" y="5030689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Courier"/>
                <a:cs typeface="Courier"/>
              </a:rPr>
              <a:t>6GB/s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6728" y="4964668"/>
            <a:ext cx="15606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err="1">
                <a:latin typeface="Courier"/>
                <a:cs typeface="Courier"/>
              </a:rPr>
              <a:t>Infiniband</a:t>
            </a:r>
            <a:r>
              <a:rPr lang="en-US" sz="1400" dirty="0">
                <a:latin typeface="Courier"/>
                <a:cs typeface="Courier"/>
              </a:rPr>
              <a:t> to next Compute Node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51653" y="2488300"/>
            <a:ext cx="8290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Courier"/>
                <a:cs typeface="Courier"/>
              </a:rPr>
              <a:t>80GB/s</a:t>
            </a:r>
          </a:p>
        </p:txBody>
      </p:sp>
      <p:cxnSp>
        <p:nvCxnSpPr>
          <p:cNvPr id="22" name="Straight Connector 21"/>
          <p:cNvCxnSpPr>
            <a:stCxn id="18" idx="1"/>
            <a:endCxn id="17" idx="3"/>
          </p:cNvCxnSpPr>
          <p:nvPr/>
        </p:nvCxnSpPr>
        <p:spPr>
          <a:xfrm flipH="1">
            <a:off x="4495800" y="2400300"/>
            <a:ext cx="914400" cy="0"/>
          </a:xfrm>
          <a:prstGeom prst="line">
            <a:avLst/>
          </a:prstGeom>
          <a:ln w="2540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77665" y="5410954"/>
            <a:ext cx="8643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FFC000"/>
                </a:solidFill>
                <a:latin typeface="Courier"/>
                <a:cs typeface="Courier"/>
              </a:rPr>
              <a:t>Latency:</a:t>
            </a:r>
          </a:p>
          <a:p>
            <a:r>
              <a:rPr lang="en-US" sz="1100" b="1" dirty="0">
                <a:solidFill>
                  <a:srgbClr val="FFC000"/>
                </a:solidFill>
                <a:latin typeface="Courier"/>
                <a:cs typeface="Courier"/>
              </a:rPr>
              <a:t>High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30632" y="5404308"/>
            <a:ext cx="8643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FFC000"/>
                </a:solidFill>
                <a:latin typeface="Courier"/>
                <a:cs typeface="Courier"/>
              </a:rPr>
              <a:t>Latency:</a:t>
            </a:r>
          </a:p>
          <a:p>
            <a:r>
              <a:rPr lang="en-US" sz="1100" b="1" dirty="0">
                <a:solidFill>
                  <a:srgbClr val="FFC000"/>
                </a:solidFill>
                <a:latin typeface="Courier"/>
                <a:cs typeface="Courier"/>
              </a:rPr>
              <a:t>Medium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34731" y="3915399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solidFill>
                  <a:srgbClr val="FFC000"/>
                </a:solidFill>
                <a:latin typeface="Courier"/>
                <a:cs typeface="Courier"/>
              </a:rPr>
              <a:t>Latency:</a:t>
            </a:r>
          </a:p>
          <a:p>
            <a:pPr algn="r"/>
            <a:r>
              <a:rPr lang="en-US" sz="1100" b="1" dirty="0">
                <a:solidFill>
                  <a:srgbClr val="FFC000"/>
                </a:solidFill>
                <a:latin typeface="Courier"/>
                <a:cs typeface="Courier"/>
              </a:rPr>
              <a:t>Medium Low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79581" y="1882942"/>
            <a:ext cx="8643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rgbClr val="FFC000"/>
                </a:solidFill>
                <a:latin typeface="Courier"/>
                <a:cs typeface="Courier"/>
              </a:rPr>
              <a:t>Latency:</a:t>
            </a:r>
          </a:p>
          <a:p>
            <a:pPr algn="ctr"/>
            <a:r>
              <a:rPr lang="en-US" sz="1100" b="1" dirty="0">
                <a:solidFill>
                  <a:srgbClr val="FFC000"/>
                </a:solidFill>
                <a:latin typeface="Courier"/>
                <a:cs typeface="Courier"/>
              </a:rPr>
              <a:t>Low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24801" y="4130842"/>
            <a:ext cx="8643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solidFill>
                  <a:srgbClr val="FFC000"/>
                </a:solidFill>
                <a:latin typeface="Courier"/>
                <a:cs typeface="Courier"/>
              </a:rPr>
              <a:t>Latency:</a:t>
            </a:r>
          </a:p>
          <a:p>
            <a:pPr algn="r"/>
            <a:r>
              <a:rPr lang="en-US" sz="1100" b="1" dirty="0" err="1">
                <a:solidFill>
                  <a:srgbClr val="FFC000"/>
                </a:solidFill>
                <a:latin typeface="Courier"/>
                <a:cs typeface="Courier"/>
              </a:rPr>
              <a:t>Rel.Low</a:t>
            </a:r>
            <a:endParaRPr lang="en-US" sz="1100" b="1" dirty="0">
              <a:solidFill>
                <a:srgbClr val="FFC000"/>
              </a:solidFill>
              <a:latin typeface="Courier"/>
              <a:cs typeface="Couri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570" y="2424261"/>
            <a:ext cx="20349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NOTE: The </a:t>
            </a:r>
            <a:r>
              <a:rPr lang="en-US" b="1" u="sng" dirty="0"/>
              <a:t>width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of the black lines is</a:t>
            </a:r>
            <a:br>
              <a:rPr lang="en-US" dirty="0"/>
            </a:br>
            <a:r>
              <a:rPr lang="en-US" dirty="0"/>
              <a:t>proportional to the </a:t>
            </a:r>
            <a:br>
              <a:rPr lang="en-US" dirty="0"/>
            </a:br>
            <a:r>
              <a:rPr lang="en-US" dirty="0"/>
              <a:t>bandwidth.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305800" y="4762500"/>
            <a:ext cx="1447800" cy="1143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568D6E-335D-4C4A-AA31-3F69968FA70F}"/>
              </a:ext>
            </a:extLst>
          </p:cNvPr>
          <p:cNvSpPr/>
          <p:nvPr/>
        </p:nvSpPr>
        <p:spPr>
          <a:xfrm>
            <a:off x="2736376" y="1296537"/>
            <a:ext cx="7949821" cy="5059812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53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1FBE-6DB6-4B72-B0B0-9E3DE112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critically about the expected speedup outcome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23AE8-D23F-4A83-AE0A-DFB2280A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Dealing w/ Big Data: You are trying to optimize your code for speed</a:t>
            </a:r>
          </a:p>
          <a:p>
            <a:endParaRPr lang="en-US" dirty="0"/>
          </a:p>
          <a:p>
            <a:r>
              <a:rPr lang="en-US" dirty="0"/>
              <a:t>What makes for a good speed-up? What would make you happy?</a:t>
            </a:r>
          </a:p>
          <a:p>
            <a:pPr lvl="1"/>
            <a:r>
              <a:rPr lang="en-US" dirty="0"/>
              <a:t>1.2X speedup? </a:t>
            </a:r>
          </a:p>
          <a:p>
            <a:pPr lvl="1"/>
            <a:r>
              <a:rPr lang="en-US" dirty="0"/>
              <a:t>1.5X speedup? </a:t>
            </a:r>
          </a:p>
          <a:p>
            <a:pPr lvl="1"/>
            <a:r>
              <a:rPr lang="en-US" dirty="0"/>
              <a:t>2X speedup? </a:t>
            </a:r>
          </a:p>
          <a:p>
            <a:pPr lvl="1"/>
            <a:r>
              <a:rPr lang="en-US" dirty="0"/>
              <a:t>10X speedup? </a:t>
            </a:r>
          </a:p>
          <a:p>
            <a:endParaRPr lang="en-US" dirty="0"/>
          </a:p>
          <a:p>
            <a:r>
              <a:rPr lang="en-US" dirty="0"/>
              <a:t>Answer depends on how polished the code is when you pick it up</a:t>
            </a:r>
          </a:p>
          <a:p>
            <a:endParaRPr lang="en-US" dirty="0"/>
          </a:p>
          <a:p>
            <a:r>
              <a:rPr lang="en-US" dirty="0"/>
              <a:t>Rule of thumb in engineering: if your job finishes overnight, it’s most often ok</a:t>
            </a:r>
          </a:p>
          <a:p>
            <a:endParaRPr lang="en-US" dirty="0"/>
          </a:p>
          <a:p>
            <a:r>
              <a:rPr lang="en-US" dirty="0"/>
              <a:t>“Job”: might be running a long program once, or running a short one a million times</a:t>
            </a:r>
          </a:p>
          <a:p>
            <a:pPr lvl="1"/>
            <a:r>
              <a:rPr lang="en-US" dirty="0"/>
              <a:t>“Job”: something that when completed produces data that yields information that leads to knowledge that produces insights that assist your decision making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54422-C1FB-45A8-93DA-B6CA1AE5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433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off on the right foot: choose the right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000" dirty="0"/>
              </a:p>
              <a:p>
                <a:pPr>
                  <a:defRPr/>
                </a:pPr>
                <a:r>
                  <a:rPr lang="en-US" dirty="0"/>
                  <a:t>Choose the algorithm that is a good fit for your architecture and type of data you’re handling</a:t>
                </a:r>
              </a:p>
              <a:p>
                <a:pPr lvl="1"/>
                <a:r>
                  <a:rPr lang="en-US" sz="1500" dirty="0"/>
                  <a:t>A mediocre algorithm choice ices all your other efforts</a:t>
                </a:r>
              </a:p>
              <a:p>
                <a:pPr lvl="1"/>
                <a:r>
                  <a:rPr lang="en-US" sz="1500" dirty="0"/>
                  <a:t>Reflect on level of computation (pen-and-paper) needed to solve the problem (e.g., for matrix-vector multiplication probably </a:t>
                </a:r>
                <a14:m>
                  <m:oMath xmlns:m="http://schemas.openxmlformats.org/officeDocument/2006/math">
                    <m:r>
                      <a:rPr lang="en-US" sz="15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5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5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5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5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/>
                  <a:t>)</a:t>
                </a:r>
              </a:p>
              <a:p>
                <a:pPr lvl="1"/>
                <a:r>
                  <a:rPr lang="en-US" sz="1500" dirty="0"/>
                  <a:t>Consider what data the algorithm needs, how much of it, where you read from/write to, how often. That is, data access/movement</a:t>
                </a:r>
              </a:p>
              <a:p>
                <a:pPr lvl="1"/>
                <a:r>
                  <a:rPr lang="en-US" sz="1600" dirty="0"/>
                  <a:t>Select data structures in a way that leads to advantageous memory accesses</a:t>
                </a:r>
              </a:p>
              <a:p>
                <a:endParaRPr lang="en-US" sz="2000" dirty="0"/>
              </a:p>
              <a:p>
                <a:pPr>
                  <a:defRPr/>
                </a:pPr>
                <a:r>
                  <a:rPr lang="en-US" dirty="0"/>
                  <a:t>Concept good to know: “asymptotic complexity” of an algorithm</a:t>
                </a:r>
              </a:p>
              <a:p>
                <a:pPr lvl="1">
                  <a:defRPr/>
                </a:pPr>
                <a:r>
                  <a:rPr lang="en-US" dirty="0"/>
                  <a:t>What you study in an “Algorithms” class, tells you about level of effort to solve a certain class of problems</a:t>
                </a:r>
              </a:p>
              <a:p>
                <a:pPr lvl="2">
                  <a:defRPr/>
                </a:pPr>
                <a:r>
                  <a:rPr lang="en-US" dirty="0"/>
                  <a:t>Example: </a:t>
                </a:r>
              </a:p>
              <a:p>
                <a:pPr lvl="3">
                  <a:defRPr/>
                </a:pPr>
                <a:r>
                  <a:rPr lang="en-US" dirty="0"/>
                  <a:t>Solution of a linear system - LU factorization: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(2n^3/3) vs Cholesky factorization: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(n^3/3)</a:t>
                </a:r>
              </a:p>
              <a:p>
                <a:pPr lvl="3">
                  <a:defRPr/>
                </a:pPr>
                <a:r>
                  <a:rPr lang="en-US" dirty="0"/>
                  <a:t>Prefix scan – Hillies &amp; Steele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vs Harris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(n)</a:t>
                </a:r>
              </a:p>
              <a:p>
                <a:pPr>
                  <a:defRPr/>
                </a:pPr>
                <a:endParaRPr lang="en-US" dirty="0"/>
              </a:p>
              <a:p>
                <a:pPr>
                  <a:defRPr/>
                </a:pPr>
                <a:r>
                  <a:rPr lang="en-US" dirty="0"/>
                  <a:t>Note: Algorithm selection – done before writing any line of code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3" b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9483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Starting off on the right foot: choose the right algorithm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When working on problem, there’s more to performance than asymptotic complexity</a:t>
            </a:r>
          </a:p>
          <a:p>
            <a:pPr lvl="1">
              <a:defRPr/>
            </a:pPr>
            <a:r>
              <a:rPr lang="en-US" dirty="0"/>
              <a:t>Why? </a:t>
            </a:r>
          </a:p>
          <a:p>
            <a:pPr lvl="2">
              <a:defRPr/>
            </a:pPr>
            <a:r>
              <a:rPr lang="en-US" dirty="0"/>
              <a:t>Because asymptotic complexity is most often defined by number of operations</a:t>
            </a:r>
          </a:p>
          <a:p>
            <a:pPr lvl="2">
              <a:defRPr/>
            </a:pPr>
            <a:r>
              <a:rPr lang="en-US" dirty="0"/>
              <a:t>Memory transactions are rarely considered – they are specific to the hardware you’ll eventually use to run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If you understand how the computer works, it can guide you in designing a good/fast solution</a:t>
            </a:r>
          </a:p>
          <a:p>
            <a:pPr lvl="1">
              <a:defRPr/>
            </a:pPr>
            <a:r>
              <a:rPr lang="en-US" dirty="0"/>
              <a:t>Indeed, there is hope:</a:t>
            </a:r>
          </a:p>
          <a:p>
            <a:pPr lvl="2">
              <a:defRPr/>
            </a:pPr>
            <a:r>
              <a:rPr lang="en-US" dirty="0"/>
              <a:t>A problem can be solved by many algorithms (or approaches)</a:t>
            </a:r>
          </a:p>
          <a:p>
            <a:pPr lvl="2">
              <a:defRPr/>
            </a:pPr>
            <a:r>
              <a:rPr lang="en-US" dirty="0"/>
              <a:t>Also, one algorithm can have many implementations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Spend time reflecting on your solution before writing any line of code!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1F150-1537-42E2-9CC3-61B7A60D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033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 the “Arithmetic Intensity” associated w/ your problem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CE04F34-E466-4D03-8E46-B538AB3FE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9" y="1448726"/>
            <a:ext cx="11960872" cy="4933050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Arithmetic intensity</a:t>
            </a:r>
            <a:r>
              <a:rPr lang="en-US" dirty="0"/>
              <a:t>: how much math you do per byte of data you bring from 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be in one of three cases: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Case 1: compute bound</a:t>
            </a:r>
          </a:p>
          <a:p>
            <a:pPr lvl="2"/>
            <a:r>
              <a:rPr lang="en-US" dirty="0"/>
              <a:t>That is, high arithmetic intensity – the ALU works a lot, not a whole amount of data movement to/from memory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Case 2: memory bound</a:t>
            </a:r>
          </a:p>
          <a:p>
            <a:pPr lvl="2"/>
            <a:r>
              <a:rPr lang="en-US" dirty="0"/>
              <a:t>You are moving data back and forth, likely only small parts of the data moved gets changed and/or used</a:t>
            </a:r>
          </a:p>
          <a:p>
            <a:pPr lvl="2"/>
            <a:r>
              <a:rPr lang="en-US" dirty="0"/>
              <a:t>Think cache misses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Case 3: “middle-earth” (J. R. R. Tolkien)</a:t>
            </a:r>
          </a:p>
          <a:p>
            <a:pPr lvl="2"/>
            <a:r>
              <a:rPr lang="en-US" dirty="0"/>
              <a:t>Somewhere in between compute-bound and memory-bound. </a:t>
            </a:r>
          </a:p>
          <a:p>
            <a:pPr lvl="2"/>
            <a:r>
              <a:rPr lang="en-US" dirty="0"/>
              <a:t>Your mission in this case: Try to move to Case 1 or Case 2 above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41174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H="1">
            <a:off x="2645571" y="3657600"/>
            <a:ext cx="6172200" cy="1219200"/>
          </a:xfrm>
          <a:prstGeom prst="rtTriangle">
            <a:avLst/>
          </a:prstGeom>
          <a:solidFill>
            <a:srgbClr val="FF993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Intensity: Putting things in perspective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782091" y="403637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FLOP/Byte</a:t>
            </a:r>
          </a:p>
        </p:txBody>
      </p:sp>
      <p:sp>
        <p:nvSpPr>
          <p:cNvPr id="6" name="Left Arrow 5"/>
          <p:cNvSpPr/>
          <p:nvPr/>
        </p:nvSpPr>
        <p:spPr>
          <a:xfrm>
            <a:off x="2715908" y="2731532"/>
            <a:ext cx="1170883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1381" y="2186464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Memory bound</a:t>
            </a:r>
          </a:p>
        </p:txBody>
      </p:sp>
      <p:sp>
        <p:nvSpPr>
          <p:cNvPr id="8" name="Left Arrow 7"/>
          <p:cNvSpPr/>
          <p:nvPr/>
        </p:nvSpPr>
        <p:spPr>
          <a:xfrm flipH="1">
            <a:off x="7684871" y="2731532"/>
            <a:ext cx="991127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100930" y="2320223"/>
            <a:ext cx="1709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Compute bound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29664" y="5269468"/>
            <a:ext cx="77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SAXPY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2796364" y="50673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52513" y="52694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FFT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265071" y="50673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51472" y="5269468"/>
            <a:ext cx="187102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SGEMM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1100" dirty="0">
                <a:solidFill>
                  <a:srgbClr val="000000"/>
                </a:solidFill>
              </a:rPr>
              <a:t>(matrix-matrix multiplication)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7494371" y="50673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>
            <a:extLst>
              <a:ext uri="{FF2B5EF4-FFF2-40B4-BE49-F238E27FC236}">
                <a16:creationId xmlns:a16="http://schemas.microsoft.com/office/drawing/2014/main" id="{1CCB6689-F54B-4B11-B191-8230C6930761}"/>
              </a:ext>
            </a:extLst>
          </p:cNvPr>
          <p:cNvSpPr/>
          <p:nvPr/>
        </p:nvSpPr>
        <p:spPr>
          <a:xfrm rot="16200000">
            <a:off x="5615433" y="1760257"/>
            <a:ext cx="232476" cy="2091073"/>
          </a:xfrm>
          <a:prstGeom prst="rightBrace">
            <a:avLst>
              <a:gd name="adj1" fmla="val 25307"/>
              <a:gd name="adj2" fmla="val 5249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2E1E1-D270-45B9-8310-953BB04F2DF8}"/>
              </a:ext>
            </a:extLst>
          </p:cNvPr>
          <p:cNvSpPr/>
          <p:nvPr/>
        </p:nvSpPr>
        <p:spPr>
          <a:xfrm>
            <a:off x="5089630" y="1958370"/>
            <a:ext cx="16875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J. R. R. Tolkien’s </a:t>
            </a:r>
            <a:br>
              <a:rPr lang="en-US" dirty="0"/>
            </a:br>
            <a:r>
              <a:rPr lang="en-US" dirty="0"/>
              <a:t>“Middle-earth”</a:t>
            </a:r>
          </a:p>
        </p:txBody>
      </p:sp>
    </p:spTree>
    <p:extLst>
      <p:ext uri="{BB962C8B-B14F-4D97-AF65-F5344CB8AC3E}">
        <p14:creationId xmlns:p14="http://schemas.microsoft.com/office/powerpoint/2010/main" val="3340962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Optimization Technique: Fusing Transformations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883044" y="4232329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1600" b="1" dirty="0">
                <a:solidFill>
                  <a:srgbClr val="6AB825"/>
                </a:solidFill>
                <a:latin typeface="Courier New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600" b="1" dirty="0">
                <a:solidFill>
                  <a:srgbClr val="6AB825"/>
                </a:solidFill>
                <a:latin typeface="Courier New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i = 0; i &lt; N;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U[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US" sz="1600" dirty="0">
                <a:solidFill>
                  <a:srgbClr val="0070C0"/>
                </a:solidFill>
                <a:latin typeface="Courier New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(X[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],Y[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],Z[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]);</a:t>
            </a:r>
          </a:p>
          <a:p>
            <a:endParaRPr lang="en-US" sz="1600" dirty="0">
              <a:solidFill>
                <a:srgbClr val="D0D0D0"/>
              </a:solidFill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3044" y="5123155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1600" b="1" dirty="0">
                <a:solidFill>
                  <a:srgbClr val="6AB825"/>
                </a:solidFill>
                <a:latin typeface="Courier New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600" b="1" dirty="0">
                <a:solidFill>
                  <a:srgbClr val="6AB825"/>
                </a:solidFill>
                <a:latin typeface="Courier New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i = 0; i &lt; N;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V[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US" sz="1600" dirty="0">
                <a:solidFill>
                  <a:srgbClr val="0070C0"/>
                </a:solidFill>
                <a:latin typeface="Courier New"/>
              </a:rPr>
              <a:t>G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(X[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],Y[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],Z[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]);</a:t>
            </a:r>
          </a:p>
          <a:p>
            <a:endParaRPr lang="en-US" sz="1600" dirty="0">
              <a:solidFill>
                <a:srgbClr val="D0D0D0"/>
              </a:solidFill>
              <a:latin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07444" y="423233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1600" b="1" dirty="0">
                <a:solidFill>
                  <a:srgbClr val="6AB825"/>
                </a:solidFill>
                <a:latin typeface="Courier New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600" b="1" dirty="0">
                <a:solidFill>
                  <a:srgbClr val="6AB825"/>
                </a:solidFill>
                <a:latin typeface="Courier New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i = 0; i &lt; N; i++)</a:t>
            </a:r>
          </a:p>
          <a:p>
            <a:r>
              <a:rPr lang="nn-NO" sz="1600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U[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US" sz="1600" dirty="0">
                <a:solidFill>
                  <a:srgbClr val="0070C0"/>
                </a:solidFill>
                <a:latin typeface="Courier New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(X[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],Y[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],Z[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V[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US" sz="1600" dirty="0">
                <a:solidFill>
                  <a:srgbClr val="0070C0"/>
                </a:solidFill>
                <a:latin typeface="Courier New"/>
              </a:rPr>
              <a:t>G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(X[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],Y[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],Z[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]);</a:t>
            </a:r>
          </a:p>
          <a:p>
            <a:r>
              <a:rPr lang="nn-NO" sz="1600" b="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7" name="Left Brace 6"/>
          <p:cNvSpPr/>
          <p:nvPr/>
        </p:nvSpPr>
        <p:spPr>
          <a:xfrm flipH="1">
            <a:off x="6059101" y="4462333"/>
            <a:ext cx="259884" cy="1283949"/>
          </a:xfrm>
          <a:prstGeom prst="leftBrace">
            <a:avLst>
              <a:gd name="adj1" fmla="val 47491"/>
              <a:gd name="adj2" fmla="val 4219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7660" y="598492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Loop Fusion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BA26E65-13C1-4BB1-AE7A-1EA93AF6E423}"/>
              </a:ext>
            </a:extLst>
          </p:cNvPr>
          <p:cNvSpPr txBox="1">
            <a:spLocks/>
          </p:cNvSpPr>
          <p:nvPr/>
        </p:nvSpPr>
        <p:spPr>
          <a:xfrm>
            <a:off x="453871" y="1348993"/>
            <a:ext cx="11096787" cy="258774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One way to move the needle from “memory bound” towards “compute bound”</a:t>
            </a:r>
          </a:p>
          <a:p>
            <a:r>
              <a:rPr lang="en-US" sz="2400" dirty="0"/>
              <a:t>Basic idea</a:t>
            </a:r>
          </a:p>
          <a:p>
            <a:pPr lvl="1"/>
            <a:r>
              <a:rPr lang="en-US" sz="2000" dirty="0"/>
              <a:t>Do not bring data into cache twice</a:t>
            </a:r>
          </a:p>
          <a:p>
            <a:pPr lvl="1"/>
            <a:r>
              <a:rPr lang="en-US" sz="2000" dirty="0"/>
              <a:t>If you use data X, Y, and Z – bring this data from memory once and then forget about it</a:t>
            </a:r>
          </a:p>
          <a:p>
            <a:r>
              <a:rPr lang="en-US" sz="2400" dirty="0"/>
              <a:t>Why is it better?</a:t>
            </a:r>
          </a:p>
          <a:p>
            <a:pPr lvl="1"/>
            <a:r>
              <a:rPr lang="en-US" sz="2000" dirty="0"/>
              <a:t>You avoid memory traffic</a:t>
            </a:r>
          </a:p>
        </p:txBody>
      </p:sp>
    </p:spTree>
    <p:extLst>
      <p:ext uri="{BB962C8B-B14F-4D97-AF65-F5344CB8AC3E}">
        <p14:creationId xmlns:p14="http://schemas.microsoft.com/office/powerpoint/2010/main" val="3410684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770B1C-91D4-4710-8C01-D3BDAF69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Coherence, in ME759 – disclaimer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CA58ED-948B-4DDB-B904-E9542E837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discuss cache coherence just to better understand how OpenMP gets impacted</a:t>
            </a:r>
          </a:p>
          <a:p>
            <a:pPr lvl="1"/>
            <a:r>
              <a:rPr lang="en-US" dirty="0"/>
              <a:t>No deep dive, by any stretch of imagination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Cache Coherence: ongoing research topic, particularly for large core counts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Courses both in Electrical &amp; Computer Engineering and in Computer Sciences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0039A-E36A-4656-BC66-18BC166E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4811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Fusing transformations on previous slide</a:t>
            </a: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50</a:t>
            </a:fld>
            <a:endParaRPr lang="en-US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600201" y="1903550"/>
            <a:ext cx="3191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+mj-lt"/>
              </a:rPr>
              <a:t>Original implementation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897059" y="1905349"/>
            <a:ext cx="4278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+mj-lt"/>
              </a:rPr>
              <a:t>More thoughtful implementation</a:t>
            </a:r>
          </a:p>
        </p:txBody>
      </p:sp>
      <p:grpSp>
        <p:nvGrpSpPr>
          <p:cNvPr id="3" name="Group 96"/>
          <p:cNvGrpSpPr/>
          <p:nvPr/>
        </p:nvGrpSpPr>
        <p:grpSpPr>
          <a:xfrm>
            <a:off x="6010760" y="2667711"/>
            <a:ext cx="3708404" cy="1795641"/>
            <a:chOff x="457200" y="2331914"/>
            <a:chExt cx="3708404" cy="1795641"/>
          </a:xfrm>
        </p:grpSpPr>
        <p:sp>
          <p:nvSpPr>
            <p:cNvPr id="98" name="Rectangle 97"/>
            <p:cNvSpPr/>
            <p:nvPr/>
          </p:nvSpPr>
          <p:spPr>
            <a:xfrm>
              <a:off x="457200" y="2331914"/>
              <a:ext cx="1782886" cy="1782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381134" y="2331914"/>
              <a:ext cx="784470" cy="1782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2264020" y="3544276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57200" y="3758223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382067" y="3758223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28515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99831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813777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99831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13777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99039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70355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384301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170355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384301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69563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740878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54824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740878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54824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669563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740878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954824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740878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54824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99039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70355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384301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170355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384301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28515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99831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813777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99831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813777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346652" y="2485465"/>
              <a:ext cx="979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Bytes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357490" y="3198619"/>
              <a:ext cx="86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 Bytes</a:t>
              </a:r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>
              <a:off x="2264020" y="2819400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9"/>
          <p:cNvGrpSpPr/>
          <p:nvPr/>
        </p:nvGrpSpPr>
        <p:grpSpPr>
          <a:xfrm>
            <a:off x="1438760" y="2545597"/>
            <a:ext cx="3708404" cy="1917755"/>
            <a:chOff x="457200" y="2209800"/>
            <a:chExt cx="3708404" cy="1917755"/>
          </a:xfrm>
        </p:grpSpPr>
        <p:sp>
          <p:nvSpPr>
            <p:cNvPr id="6" name="Rectangle 5"/>
            <p:cNvSpPr/>
            <p:nvPr/>
          </p:nvSpPr>
          <p:spPr>
            <a:xfrm>
              <a:off x="457200" y="2331914"/>
              <a:ext cx="1782886" cy="1782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81134" y="2331914"/>
              <a:ext cx="784470" cy="1782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264020" y="2936457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7200" y="3758223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82067" y="3758223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8515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9831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3777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9831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3777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9039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70355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84301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70355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84301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69563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40878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54824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40878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54824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69563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40878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54824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40878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54824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99039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70355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84301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70355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384301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8515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99831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13777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99831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3777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46652" y="2209800"/>
              <a:ext cx="979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Bytes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57490" y="2590800"/>
              <a:ext cx="86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Bytes</a:t>
              </a: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2264020" y="2543735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64020" y="4003257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2368632" y="3288268"/>
              <a:ext cx="979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Bytes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79470" y="3657600"/>
              <a:ext cx="86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Bytes</a:t>
              </a:r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2264020" y="3622203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Content Placeholder 2"/>
          <p:cNvSpPr txBox="1">
            <a:spLocks/>
          </p:cNvSpPr>
          <p:nvPr/>
        </p:nvSpPr>
        <p:spPr>
          <a:xfrm>
            <a:off x="1222408" y="5562600"/>
            <a:ext cx="9216992" cy="41657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Memory traffic cut by a factor of 1.6 (=32/20)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687702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Fusing Transformations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51</a:t>
            </a:fld>
            <a:endParaRPr lang="en-US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1819175" y="2541069"/>
            <a:ext cx="9296400" cy="2045732"/>
            <a:chOff x="1819175" y="2541069"/>
            <a:chExt cx="9296400" cy="2045732"/>
          </a:xfrm>
        </p:grpSpPr>
        <p:sp>
          <p:nvSpPr>
            <p:cNvPr id="3" name="Rectangle 2"/>
            <p:cNvSpPr/>
            <p:nvPr/>
          </p:nvSpPr>
          <p:spPr>
            <a:xfrm>
              <a:off x="1819175" y="2541069"/>
              <a:ext cx="4572000" cy="86177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nn-NO" sz="1600" b="1" dirty="0">
                  <a:solidFill>
                    <a:srgbClr val="6AB825"/>
                  </a:solidFill>
                  <a:latin typeface="Courier New"/>
                </a:rPr>
                <a:t>for</a:t>
              </a:r>
              <a:r>
                <a:rPr lang="nn-NO" sz="1600" b="1" dirty="0">
                  <a:solidFill>
                    <a:srgbClr val="000000"/>
                  </a:solidFill>
                  <a:latin typeface="Courier New"/>
                </a:rPr>
                <a:t> (</a:t>
              </a:r>
              <a:r>
                <a:rPr lang="nn-NO" sz="1600" b="1" dirty="0">
                  <a:solidFill>
                    <a:srgbClr val="6AB825"/>
                  </a:solidFill>
                  <a:latin typeface="Courier New"/>
                </a:rPr>
                <a:t>int</a:t>
              </a:r>
              <a:r>
                <a:rPr lang="nn-NO" sz="1600" b="1" dirty="0">
                  <a:solidFill>
                    <a:srgbClr val="000000"/>
                  </a:solidFill>
                  <a:latin typeface="Courier New"/>
                </a:rPr>
                <a:t> i = </a:t>
              </a:r>
              <a:r>
                <a:rPr lang="nn-NO" sz="1600" b="1" dirty="0">
                  <a:solidFill>
                    <a:srgbClr val="3677A9"/>
                  </a:solidFill>
                  <a:latin typeface="Courier New"/>
                </a:rPr>
                <a:t>0</a:t>
              </a:r>
              <a:r>
                <a:rPr lang="nn-NO" sz="1600" b="1" dirty="0">
                  <a:solidFill>
                    <a:srgbClr val="000000"/>
                  </a:solidFill>
                  <a:latin typeface="Courier New"/>
                </a:rPr>
                <a:t>; i &lt; N; i++)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/>
                </a:rPr>
                <a:t>    Y[</a:t>
              </a:r>
              <a:r>
                <a:rPr lang="en-US" sz="1600" dirty="0" err="1">
                  <a:solidFill>
                    <a:srgbClr val="000000"/>
                  </a:solidFill>
                  <a:latin typeface="Courier New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urier New"/>
                </a:rPr>
                <a:t>] = F(X[</a:t>
              </a:r>
              <a:r>
                <a:rPr lang="en-US" sz="1600" dirty="0" err="1">
                  <a:solidFill>
                    <a:srgbClr val="000000"/>
                  </a:solidFill>
                  <a:latin typeface="Courier New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urier New"/>
                </a:rPr>
                <a:t>]);</a:t>
              </a:r>
            </a:p>
            <a:p>
              <a:endParaRPr lang="en-US" sz="1600" dirty="0">
                <a:solidFill>
                  <a:srgbClr val="D0D0D0"/>
                </a:solidFill>
                <a:latin typeface="Courier New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819175" y="3431896"/>
              <a:ext cx="4572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nn-NO" sz="1600" b="1" dirty="0">
                  <a:solidFill>
                    <a:srgbClr val="6AB825"/>
                  </a:solidFill>
                  <a:latin typeface="Courier New"/>
                </a:rPr>
                <a:t>for</a:t>
              </a:r>
              <a:r>
                <a:rPr lang="nn-NO" sz="1600" b="1" dirty="0">
                  <a:solidFill>
                    <a:srgbClr val="000000"/>
                  </a:solidFill>
                  <a:latin typeface="Courier New"/>
                </a:rPr>
                <a:t> (</a:t>
              </a:r>
              <a:r>
                <a:rPr lang="nn-NO" sz="1600" b="1" dirty="0">
                  <a:solidFill>
                    <a:srgbClr val="6AB825"/>
                  </a:solidFill>
                  <a:latin typeface="Courier New"/>
                </a:rPr>
                <a:t>int</a:t>
              </a:r>
              <a:r>
                <a:rPr lang="nn-NO" sz="1600" b="1" dirty="0">
                  <a:solidFill>
                    <a:srgbClr val="000000"/>
                  </a:solidFill>
                  <a:latin typeface="Courier New"/>
                </a:rPr>
                <a:t> i = </a:t>
              </a:r>
              <a:r>
                <a:rPr lang="nn-NO" sz="1600" b="1" dirty="0">
                  <a:solidFill>
                    <a:srgbClr val="3677A9"/>
                  </a:solidFill>
                  <a:latin typeface="Courier New"/>
                </a:rPr>
                <a:t>0</a:t>
              </a:r>
              <a:r>
                <a:rPr lang="nn-NO" sz="1600" b="1" dirty="0">
                  <a:solidFill>
                    <a:srgbClr val="000000"/>
                  </a:solidFill>
                  <a:latin typeface="Courier New"/>
                </a:rPr>
                <a:t>; i &lt; N; i++)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/>
                </a:rPr>
                <a:t>    sum += Y[</a:t>
              </a:r>
              <a:r>
                <a:rPr lang="en-US" sz="1600" dirty="0" err="1">
                  <a:solidFill>
                    <a:srgbClr val="000000"/>
                  </a:solidFill>
                  <a:latin typeface="Courier New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urier New"/>
                </a:rPr>
                <a:t>];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43575" y="3023095"/>
              <a:ext cx="4572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nn-NO" sz="1600" b="1" dirty="0">
                  <a:solidFill>
                    <a:srgbClr val="6AB825"/>
                  </a:solidFill>
                  <a:latin typeface="Courier New"/>
                </a:rPr>
                <a:t>for</a:t>
              </a:r>
              <a:r>
                <a:rPr lang="nn-NO" sz="1600" b="1" dirty="0">
                  <a:solidFill>
                    <a:srgbClr val="000000"/>
                  </a:solidFill>
                  <a:latin typeface="Courier New"/>
                </a:rPr>
                <a:t> (</a:t>
              </a:r>
              <a:r>
                <a:rPr lang="nn-NO" sz="1600" b="1" dirty="0">
                  <a:solidFill>
                    <a:srgbClr val="6AB825"/>
                  </a:solidFill>
                  <a:latin typeface="Courier New"/>
                </a:rPr>
                <a:t>int</a:t>
              </a:r>
              <a:r>
                <a:rPr lang="nn-NO" sz="1600" b="1" dirty="0">
                  <a:solidFill>
                    <a:srgbClr val="000000"/>
                  </a:solidFill>
                  <a:latin typeface="Courier New"/>
                </a:rPr>
                <a:t> i = </a:t>
              </a:r>
              <a:r>
                <a:rPr lang="nn-NO" sz="1600" b="1" dirty="0">
                  <a:solidFill>
                    <a:srgbClr val="3677A9"/>
                  </a:solidFill>
                  <a:latin typeface="Courier New"/>
                </a:rPr>
                <a:t>0</a:t>
              </a:r>
              <a:r>
                <a:rPr lang="nn-NO" sz="1600" b="1" dirty="0">
                  <a:solidFill>
                    <a:srgbClr val="000000"/>
                  </a:solidFill>
                  <a:latin typeface="Courier New"/>
                </a:rPr>
                <a:t>; i &lt; N; i++)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/>
                </a:rPr>
                <a:t>    sum += F(X[</a:t>
              </a:r>
              <a:r>
                <a:rPr lang="en-US" sz="1600" dirty="0" err="1">
                  <a:solidFill>
                    <a:srgbClr val="000000"/>
                  </a:solidFill>
                  <a:latin typeface="Courier New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urier New"/>
                </a:rPr>
                <a:t>]);</a:t>
              </a:r>
              <a:endParaRPr lang="nn-NO" sz="1600" b="1" dirty="0">
                <a:solidFill>
                  <a:srgbClr val="000000"/>
                </a:solidFill>
                <a:latin typeface="Courier New"/>
              </a:endParaRPr>
            </a:p>
          </p:txBody>
        </p:sp>
        <p:sp>
          <p:nvSpPr>
            <p:cNvPr id="7" name="Left Brace 6"/>
            <p:cNvSpPr/>
            <p:nvPr/>
          </p:nvSpPr>
          <p:spPr>
            <a:xfrm flipH="1">
              <a:off x="5857775" y="2541069"/>
              <a:ext cx="304800" cy="1524000"/>
            </a:xfrm>
            <a:prstGeom prst="leftBrace">
              <a:avLst>
                <a:gd name="adj1" fmla="val 8333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24375" y="4217469"/>
              <a:ext cx="132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Loop Fusion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90099" y="6522143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  <p:sp>
        <p:nvSpPr>
          <p:cNvPr id="91" name="Content Placeholder 2"/>
          <p:cNvSpPr txBox="1">
            <a:spLocks/>
          </p:cNvSpPr>
          <p:nvPr/>
        </p:nvSpPr>
        <p:spPr>
          <a:xfrm>
            <a:off x="2123948" y="5447899"/>
            <a:ext cx="8686800" cy="82052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Mem traffic cut by a factor of 3</a:t>
            </a:r>
          </a:p>
          <a:p>
            <a:r>
              <a:rPr lang="en-US" sz="1600" dirty="0"/>
              <a:t>Less memory used (no need to have Y)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945095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Fusing Transformations in Previous Example</a:t>
            </a:r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52</a:t>
            </a:fld>
            <a:endParaRPr lang="en-US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873215" y="1571215"/>
            <a:ext cx="3236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Original Implementation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72537" y="1559547"/>
            <a:ext cx="354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Optimized Implementation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624739" y="2443660"/>
            <a:ext cx="1782886" cy="178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48673" y="2443660"/>
            <a:ext cx="784470" cy="178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31560" y="3388346"/>
            <a:ext cx="1141047" cy="148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24739" y="386996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49607" y="386996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96054" y="2514975"/>
            <a:ext cx="499208" cy="499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67371" y="258629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81317" y="258629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67371" y="2800238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81317" y="2800238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66578" y="2514975"/>
            <a:ext cx="499208" cy="499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37895" y="258629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51841" y="258629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37895" y="2800238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51841" y="2800238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37102" y="2514975"/>
            <a:ext cx="499208" cy="499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08418" y="258629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22364" y="258629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908418" y="2800238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22364" y="2800238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37102" y="3085499"/>
            <a:ext cx="499208" cy="499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08418" y="3156815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22364" y="3156815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08418" y="337076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122364" y="337076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66578" y="3085499"/>
            <a:ext cx="499208" cy="499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337895" y="3156815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551841" y="3156815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337895" y="337076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551841" y="337076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96054" y="3085499"/>
            <a:ext cx="499208" cy="499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67371" y="3156815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981317" y="3156815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67371" y="337076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981317" y="337076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514191" y="2550146"/>
            <a:ext cx="86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 Bytes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25029" y="3019014"/>
            <a:ext cx="86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 Bytes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431560" y="2884081"/>
            <a:ext cx="1141047" cy="1486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96"/>
          <p:cNvGrpSpPr/>
          <p:nvPr/>
        </p:nvGrpSpPr>
        <p:grpSpPr>
          <a:xfrm>
            <a:off x="6196739" y="2443661"/>
            <a:ext cx="3708404" cy="1795641"/>
            <a:chOff x="457200" y="2331914"/>
            <a:chExt cx="3708404" cy="1795641"/>
          </a:xfrm>
        </p:grpSpPr>
        <p:sp>
          <p:nvSpPr>
            <p:cNvPr id="98" name="Rectangle 97"/>
            <p:cNvSpPr/>
            <p:nvPr/>
          </p:nvSpPr>
          <p:spPr>
            <a:xfrm>
              <a:off x="457200" y="2331914"/>
              <a:ext cx="1782886" cy="1782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381134" y="2331914"/>
              <a:ext cx="784470" cy="1782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7200" y="3758223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382067" y="3758223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DRAM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28515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99831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813777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99831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13777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99039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70355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384301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170355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384301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69563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740878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54824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740878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54824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669563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740878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954824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740878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54824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99039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70355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384301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170355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384301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28515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99831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813777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99831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813777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346652" y="2907268"/>
              <a:ext cx="86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Bytes</a:t>
              </a:r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>
              <a:off x="2264020" y="3241203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3538124" y="3552414"/>
            <a:ext cx="86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 Bytes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431560" y="3886349"/>
            <a:ext cx="1141047" cy="1486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/>
          <p:cNvSpPr txBox="1">
            <a:spLocks/>
          </p:cNvSpPr>
          <p:nvPr/>
        </p:nvSpPr>
        <p:spPr>
          <a:xfrm>
            <a:off x="1493494" y="5637842"/>
            <a:ext cx="8686800" cy="88051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TAKE AWAY MESSAGE: Think if you can reduce in your code data movement since it is expensive:</a:t>
            </a:r>
          </a:p>
          <a:p>
            <a:pPr lvl="1"/>
            <a:r>
              <a:rPr lang="en-US" sz="1200" dirty="0"/>
              <a:t>Power costs</a:t>
            </a:r>
          </a:p>
          <a:p>
            <a:pPr lvl="1"/>
            <a:r>
              <a:rPr lang="en-US" sz="1200" dirty="0"/>
              <a:t>Time waiting for data to move around</a:t>
            </a:r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5139381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Performance Computing: Questions to 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Am I compute bound or memory bound?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Do I understand the performance behavior of my code?</a:t>
                </a:r>
              </a:p>
              <a:p>
                <a:pPr lvl="2"/>
                <a:r>
                  <a:rPr lang="en-US" dirty="0"/>
                  <a:t>Does the performance match a model I have made? For instance, matrix-matrix multiplication should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What is the optimal performance for my code on a given machine?</a:t>
                </a:r>
              </a:p>
              <a:p>
                <a:pPr lvl="2"/>
                <a:r>
                  <a:rPr lang="en-US" dirty="0"/>
                  <a:t>High Performance Computing == Computing at the bottleneck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Can I change my code so that the “optimal performance” gets  higher?</a:t>
                </a:r>
              </a:p>
              <a:p>
                <a:pPr lvl="2"/>
                <a:r>
                  <a:rPr lang="en-US" dirty="0"/>
                  <a:t>Circumventing/ameliorating the impact of the bottleneck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287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Outside the scope of course: The roofline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encourage you to read about the “roofline model” to assess code performance</a:t>
            </a:r>
          </a:p>
          <a:p>
            <a:pPr lvl="1"/>
            <a:r>
              <a:rPr lang="en-US" dirty="0"/>
              <a:t>“Are you compute bound?” ; “Am I memory bound?” ; “What chip/architecture might help me?”</a:t>
            </a:r>
          </a:p>
          <a:p>
            <a:endParaRPr lang="en-US" dirty="0"/>
          </a:p>
          <a:p>
            <a:r>
              <a:rPr lang="en-US" dirty="0"/>
              <a:t>Access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“roofline model” material from Supercomputing 2019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770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talk about the </a:t>
            </a:r>
            <a:r>
              <a:rPr lang="en-US" dirty="0">
                <a:solidFill>
                  <a:srgbClr val="FFC000"/>
                </a:solidFill>
              </a:rPr>
              <a:t>compiler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US" dirty="0"/>
          </a:p>
          <a:p>
            <a:r>
              <a:rPr lang="en-US" dirty="0"/>
              <a:t>When you time/profile your code, you’ll have to play with the compile flags </a:t>
            </a:r>
          </a:p>
          <a:p>
            <a:pPr lvl="1"/>
            <a:r>
              <a:rPr lang="en-US" dirty="0"/>
              <a:t>Execution speed impacted heavily by compiling flags (3-4X speedup)</a:t>
            </a:r>
          </a:p>
          <a:p>
            <a:endParaRPr lang="en-US" dirty="0"/>
          </a:p>
          <a:p>
            <a:r>
              <a:rPr lang="en-US" dirty="0"/>
              <a:t>NOTE: Aggressive optimization done by compiler might change behavior of your code</a:t>
            </a:r>
          </a:p>
          <a:p>
            <a:pPr lvl="1"/>
            <a:r>
              <a:rPr lang="en-US" dirty="0"/>
              <a:t>Might change results</a:t>
            </a:r>
          </a:p>
          <a:p>
            <a:pPr lvl="1"/>
            <a:r>
              <a:rPr lang="en-US" dirty="0"/>
              <a:t>Might uncover skeletons in the closet</a:t>
            </a:r>
          </a:p>
          <a:p>
            <a:endParaRPr lang="en-US" dirty="0"/>
          </a:p>
          <a:p>
            <a:r>
              <a:rPr lang="en-US" dirty="0"/>
              <a:t>Side note: fair run-time comparisons is tricky</a:t>
            </a:r>
          </a:p>
          <a:p>
            <a:pPr lvl="1"/>
            <a:r>
              <a:rPr lang="en-US" dirty="0"/>
              <a:t>Different compilers have different flags</a:t>
            </a:r>
          </a:p>
          <a:p>
            <a:pPr lvl="2"/>
            <a:r>
              <a:rPr lang="en-US" dirty="0"/>
              <a:t>Tons of compilers out there: </a:t>
            </a:r>
            <a:r>
              <a:rPr lang="en-US" dirty="0" err="1"/>
              <a:t>gcc</a:t>
            </a:r>
            <a:r>
              <a:rPr lang="en-US" dirty="0"/>
              <a:t>, clang, g++, </a:t>
            </a:r>
            <a:r>
              <a:rPr lang="en-US" dirty="0" err="1"/>
              <a:t>icl</a:t>
            </a:r>
            <a:r>
              <a:rPr lang="en-US" dirty="0"/>
              <a:t>, cl, xl, etc.</a:t>
            </a:r>
          </a:p>
          <a:p>
            <a:pPr lvl="1"/>
            <a:r>
              <a:rPr lang="en-US" dirty="0"/>
              <a:t>Some compilers very adept at leveraging the underlying processor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4778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How </a:t>
            </a:r>
            <a:r>
              <a:rPr lang="en-US" dirty="0">
                <a:solidFill>
                  <a:srgbClr val="FFC000"/>
                </a:solidFill>
              </a:rPr>
              <a:t>compilers</a:t>
            </a:r>
            <a:r>
              <a:rPr lang="en-US" dirty="0"/>
              <a:t> come into play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 fontScale="92500" lnSpcReduction="10000"/>
          </a:bodyPr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 compiler has a tough job</a:t>
            </a:r>
          </a:p>
          <a:p>
            <a:pPr lvl="1" eaLnBrk="1" hangingPunct="1">
              <a:defRPr/>
            </a:pPr>
            <a:r>
              <a:rPr lang="en-US" dirty="0"/>
              <a:t>Register allocation</a:t>
            </a:r>
          </a:p>
          <a:p>
            <a:pPr lvl="1" eaLnBrk="1" hangingPunct="1">
              <a:defRPr/>
            </a:pPr>
            <a:r>
              <a:rPr lang="en-US" dirty="0"/>
              <a:t>Instruction selection and ordering</a:t>
            </a:r>
          </a:p>
          <a:p>
            <a:pPr lvl="1" eaLnBrk="1" hangingPunct="1">
              <a:defRPr/>
            </a:pPr>
            <a:r>
              <a:rPr lang="en-US" dirty="0"/>
              <a:t>Dead code elimination</a:t>
            </a:r>
          </a:p>
          <a:p>
            <a:pPr lvl="1" eaLnBrk="1" hangingPunct="1">
              <a:defRPr/>
            </a:pPr>
            <a:r>
              <a:rPr lang="en-US" dirty="0"/>
              <a:t>Fix minor inefficiencies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expectation is that the compiler will provide an efficient mapping of program to machine</a:t>
            </a:r>
          </a:p>
          <a:p>
            <a:pPr lvl="1">
              <a:defRPr/>
            </a:pPr>
            <a:r>
              <a:rPr lang="en-US" dirty="0"/>
              <a:t>Compilers may or may not support features that have been included in a language recently (C++11, C++14, C++17, C++20, C++23, etc.)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Something to think about:</a:t>
            </a:r>
          </a:p>
          <a:p>
            <a:pPr lvl="1">
              <a:defRPr/>
            </a:pPr>
            <a:r>
              <a:rPr lang="en-US" dirty="0"/>
              <a:t>At least in theory, Intel compiler ought to be best positioned when it comes to compiling code for Intel chips</a:t>
            </a:r>
          </a:p>
          <a:p>
            <a:pPr lvl="2">
              <a:defRPr/>
            </a:pPr>
            <a:r>
              <a:rPr lang="en-US" dirty="0"/>
              <a:t>It ought to know all the dark corners of the microarchitecture</a:t>
            </a:r>
          </a:p>
          <a:p>
            <a:pPr lvl="3">
              <a:defRPr/>
            </a:pPr>
            <a:r>
              <a:rPr lang="en-US" dirty="0"/>
              <a:t>Well positioned to first implement any new/exotic ISA 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EEF7DB-BA95-42C2-BECA-8F74D417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76152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How </a:t>
            </a:r>
            <a:r>
              <a:rPr lang="en-US" dirty="0">
                <a:solidFill>
                  <a:srgbClr val="FFC000"/>
                </a:solidFill>
              </a:rPr>
              <a:t>compilers</a:t>
            </a:r>
            <a:r>
              <a:rPr lang="en-US" dirty="0"/>
              <a:t> come into play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Compilers don’t improve asymptotic efficiency of your algorithm</a:t>
            </a:r>
          </a:p>
          <a:p>
            <a:pPr lvl="1" eaLnBrk="1" hangingPunct="1">
              <a:defRPr/>
            </a:pPr>
            <a:r>
              <a:rPr lang="en-US" dirty="0"/>
              <a:t>Up to programmer to select the right algorithm for the problem &amp; the architecture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Compilers have difficulty overcoming “optimization blockers”</a:t>
            </a:r>
          </a:p>
          <a:p>
            <a:pPr lvl="1" eaLnBrk="1" hangingPunct="1">
              <a:defRPr/>
            </a:pPr>
            <a:r>
              <a:rPr lang="en-US" dirty="0"/>
              <a:t>Potential memory aliasing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B050"/>
                </a:solidFill>
              </a:rPr>
              <a:t>“function call” side-effects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EEF7DB-BA95-42C2-BECA-8F74D417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14288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compiler has a tough job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Often, compiler ends up doing analysis only at the function level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Newer versions of 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/>
              <a:t> do inter-procedural analysis within </a:t>
            </a:r>
            <a:r>
              <a:rPr lang="en-US" dirty="0">
                <a:solidFill>
                  <a:srgbClr val="0070C0"/>
                </a:solidFill>
              </a:rPr>
              <a:t>individual</a:t>
            </a:r>
            <a:r>
              <a:rPr lang="en-US" dirty="0"/>
              <a:t> files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Whole-program analysis for some reason not done too often</a:t>
            </a:r>
          </a:p>
          <a:p>
            <a:pPr lvl="1">
              <a:defRPr/>
            </a:pPr>
            <a:r>
              <a:rPr lang="en-US" dirty="0"/>
              <a:t>More on this later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2B5AE-EFC7-4047-92D8-6C89FDAD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AA1D2B-68B0-4A76-8A87-73D48163EAF0}"/>
              </a:ext>
            </a:extLst>
          </p:cNvPr>
          <p:cNvSpPr/>
          <p:nvPr/>
        </p:nvSpPr>
        <p:spPr>
          <a:xfrm>
            <a:off x="6011952" y="2563585"/>
            <a:ext cx="609600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functionFromOtherFile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someOtherRemoteFunc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 = 1024;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foo[N];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accumulator = 0.;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functionFromOtherFile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(foo); i++)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accumulator +=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someOtherRemoteFunc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(foo);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accumulator;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370A66-D88B-4B09-A326-3096D3A7F107}"/>
              </a:ext>
            </a:extLst>
          </p:cNvPr>
          <p:cNvSpPr/>
          <p:nvPr/>
        </p:nvSpPr>
        <p:spPr>
          <a:xfrm>
            <a:off x="6828659" y="5433479"/>
            <a:ext cx="4462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Compiler in a tough spot: function bodies are often hidden from call sites, compiler can only see their declaration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1C2F0D7-E79C-468C-978B-6FDA350C8645}"/>
              </a:ext>
            </a:extLst>
          </p:cNvPr>
          <p:cNvSpPr/>
          <p:nvPr/>
        </p:nvSpPr>
        <p:spPr>
          <a:xfrm rot="10800000">
            <a:off x="7121736" y="5241241"/>
            <a:ext cx="296984" cy="26867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773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The compiler has a tough job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endParaRPr lang="en-US" sz="2000" dirty="0"/>
          </a:p>
          <a:p>
            <a:pPr>
              <a:defRPr/>
            </a:pPr>
            <a:r>
              <a:rPr lang="en-US" sz="2200" dirty="0"/>
              <a:t>The compiler operates under tight constraints</a:t>
            </a:r>
          </a:p>
          <a:p>
            <a:pPr lvl="1" eaLnBrk="1" hangingPunct="1">
              <a:defRPr/>
            </a:pPr>
            <a:r>
              <a:rPr lang="en-US" sz="1800" dirty="0"/>
              <a:t>It must obey all the rules in the C/C++ standard</a:t>
            </a:r>
          </a:p>
          <a:p>
            <a:pPr lvl="2">
              <a:defRPr/>
            </a:pPr>
            <a:r>
              <a:rPr lang="en-US" sz="1600" dirty="0"/>
              <a:t>Often prevents compiler from making optimizations that would only affect behavior under pathological conditions</a:t>
            </a:r>
          </a:p>
          <a:p>
            <a:pPr lvl="1">
              <a:defRPr/>
            </a:pPr>
            <a:r>
              <a:rPr lang="en-US" sz="1800" dirty="0"/>
              <a:t>Rule above possibly ignored though when your code is making use of nonstandard language features</a:t>
            </a:r>
          </a:p>
          <a:p>
            <a:pPr lvl="2">
              <a:defRPr/>
            </a:pPr>
            <a:r>
              <a:rPr lang="en-US" sz="1600" dirty="0"/>
              <a:t>This is what gets the compiler confused and it needs to play it super safe so that you are not mad at it</a:t>
            </a:r>
          </a:p>
          <a:p>
            <a:pPr lvl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2000" dirty="0"/>
          </a:p>
          <a:p>
            <a:pPr>
              <a:defRPr/>
            </a:pPr>
            <a:r>
              <a:rPr lang="en-US" sz="2200" dirty="0"/>
              <a:t>Behavior that may be obvious to the programmer can  be obfuscated by coding styles and poor understanding of the language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Use of pointers is a big stumbling block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2B5AE-EFC7-4047-92D8-6C89FDAD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4717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Caches and Coherency, bottom line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GB" altLang="en-US" sz="2000" dirty="0"/>
          </a:p>
          <a:p>
            <a:pPr>
              <a:lnSpc>
                <a:spcPct val="90000"/>
              </a:lnSpc>
            </a:pPr>
            <a:endParaRPr lang="en-GB" altLang="en-US" sz="2000" dirty="0"/>
          </a:p>
          <a:p>
            <a:pPr>
              <a:lnSpc>
                <a:spcPct val="90000"/>
              </a:lnSpc>
            </a:pPr>
            <a:r>
              <a:rPr lang="en-GB" altLang="en-US" sz="2000" dirty="0"/>
              <a:t>Speeding up </a:t>
            </a:r>
            <a:r>
              <a:rPr lang="en-GB" altLang="en-US" sz="2000" dirty="0">
                <a:solidFill>
                  <a:srgbClr val="0070C0"/>
                </a:solidFill>
              </a:rPr>
              <a:t>sequential</a:t>
            </a:r>
            <a:r>
              <a:rPr lang="en-GB" altLang="en-US" sz="2000" dirty="0"/>
              <a:t> computing accomplished through use of large caches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Note that each OpenMP thread actually does engage in sequential computing</a:t>
            </a:r>
          </a:p>
          <a:p>
            <a:pPr lvl="1"/>
            <a:endParaRPr lang="en-GB" altLang="en-US" sz="1600" dirty="0"/>
          </a:p>
          <a:p>
            <a:pPr lvl="1"/>
            <a:endParaRPr lang="en-GB" altLang="en-US" sz="1600" dirty="0"/>
          </a:p>
          <a:p>
            <a:pPr lvl="1"/>
            <a:endParaRPr lang="en-GB" altLang="en-US" sz="1600" dirty="0"/>
          </a:p>
          <a:p>
            <a:pPr>
              <a:lnSpc>
                <a:spcPct val="90000"/>
              </a:lnSpc>
            </a:pPr>
            <a:r>
              <a:rPr lang="en-GB" altLang="en-US" sz="2000" dirty="0"/>
              <a:t>Caching consequence: </a:t>
            </a:r>
            <a:r>
              <a:rPr lang="en-GB" altLang="en-US" sz="2000" dirty="0">
                <a:solidFill>
                  <a:srgbClr val="0070C0"/>
                </a:solidFill>
              </a:rPr>
              <a:t>multiple copies</a:t>
            </a:r>
            <a:r>
              <a:rPr lang="en-GB" altLang="en-US" sz="2000" dirty="0"/>
              <a:t> of a physical memory location may exist at different hardware locations</a:t>
            </a:r>
          </a:p>
          <a:p>
            <a:pPr lvl="1">
              <a:lnSpc>
                <a:spcPct val="90000"/>
              </a:lnSpc>
            </a:pPr>
            <a:endParaRPr lang="en-GB" altLang="en-US" sz="1600" dirty="0"/>
          </a:p>
          <a:p>
            <a:pPr lvl="1">
              <a:lnSpc>
                <a:spcPct val="90000"/>
              </a:lnSpc>
            </a:pPr>
            <a:endParaRPr lang="en-GB" altLang="en-US" sz="1600" dirty="0"/>
          </a:p>
          <a:p>
            <a:pPr lvl="1">
              <a:lnSpc>
                <a:spcPct val="90000"/>
              </a:lnSpc>
            </a:pPr>
            <a:endParaRPr lang="en-GB" altLang="en-US" sz="1600" dirty="0"/>
          </a:p>
          <a:p>
            <a:pPr>
              <a:lnSpc>
                <a:spcPct val="90000"/>
              </a:lnSpc>
            </a:pPr>
            <a:r>
              <a:rPr lang="en-GB" altLang="en-US" sz="2000" dirty="0"/>
              <a:t>For program correctness, caches must be kept </a:t>
            </a:r>
            <a:r>
              <a:rPr lang="en-GB" altLang="en-US" sz="2000" dirty="0">
                <a:solidFill>
                  <a:srgbClr val="0070C0"/>
                </a:solidFill>
              </a:rPr>
              <a:t>coherent</a:t>
            </a:r>
            <a:r>
              <a:rPr lang="en-GB" altLang="en-US" sz="2000" dirty="0"/>
              <a:t> </a:t>
            </a:r>
          </a:p>
          <a:p>
            <a:pPr lvl="1">
              <a:lnSpc>
                <a:spcPct val="90000"/>
              </a:lnSpc>
            </a:pPr>
            <a:endParaRPr lang="en-GB" alt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9704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compiler has a tough job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Most analysis based only on static information</a:t>
            </a:r>
          </a:p>
          <a:p>
            <a:pPr lvl="1" eaLnBrk="1" hangingPunct="1">
              <a:defRPr/>
            </a:pPr>
            <a:r>
              <a:rPr lang="en-US" dirty="0"/>
              <a:t>Compiler can’t anticipate run-time inputs (in general)</a:t>
            </a:r>
          </a:p>
          <a:p>
            <a:pPr lvl="1" eaLnBrk="1" hangingPunct="1">
              <a:defRPr/>
            </a:pPr>
            <a:endParaRPr lang="en-US" sz="2400" dirty="0"/>
          </a:p>
          <a:p>
            <a:pPr>
              <a:defRPr/>
            </a:pPr>
            <a:r>
              <a:rPr lang="en-US" dirty="0"/>
              <a:t>One way in which we don’t help compilers is by writing code that is ambiguous, open to interpretation</a:t>
            </a:r>
          </a:p>
          <a:p>
            <a:pPr lvl="1">
              <a:defRPr/>
            </a:pPr>
            <a:r>
              <a:rPr lang="en-US" dirty="0"/>
              <a:t>The compilers can’t read our minds</a:t>
            </a:r>
          </a:p>
          <a:p>
            <a:pPr eaLnBrk="1" hangingPunct="1"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When in doubt, the compiler must be conservative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2B5AE-EFC7-4047-92D8-6C89FDAD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485251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2C86-CA3D-4CBB-8E57-BE220BA3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of the trade, done by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93F0-2142-4822-B1E5-739B95B5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inlining</a:t>
            </a:r>
            <a:r>
              <a:rPr lang="en-US" dirty="0"/>
              <a:t> – this is a big one</a:t>
            </a:r>
          </a:p>
          <a:p>
            <a:pPr lvl="1"/>
            <a:r>
              <a:rPr lang="en-US" dirty="0"/>
              <a:t>Wherever you call a function, the compiler simply replaces the call to function </a:t>
            </a:r>
            <a:r>
              <a:rPr lang="en-US" dirty="0">
                <a:latin typeface="Consolas" panose="020B0609020204030204" pitchFamily="49" charset="0"/>
              </a:rPr>
              <a:t>foo</a:t>
            </a:r>
            <a:r>
              <a:rPr lang="en-US" dirty="0"/>
              <a:t> with the entire body of function </a:t>
            </a:r>
            <a:r>
              <a:rPr lang="en-US" dirty="0">
                <a:latin typeface="Consolas" panose="020B0609020204030204" pitchFamily="49" charset="0"/>
              </a:rPr>
              <a:t>foo</a:t>
            </a:r>
            <a:r>
              <a:rPr lang="en-US" dirty="0"/>
              <a:t> (the entire function body dropped in)</a:t>
            </a:r>
          </a:p>
          <a:p>
            <a:pPr lvl="1"/>
            <a:r>
              <a:rPr lang="en-US" dirty="0"/>
              <a:t>Not always possible, you must explicitly call for it (by function decoration and/or compile flags)</a:t>
            </a:r>
          </a:p>
          <a:p>
            <a:pPr lvl="2"/>
            <a:r>
              <a:rPr lang="en-US" dirty="0"/>
              <a:t>Nowadays you can ask the compiler to report back what functions it successfully </a:t>
            </a:r>
            <a:r>
              <a:rPr lang="en-US" dirty="0" err="1"/>
              <a:t>inlined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Consequences, if you can inline:</a:t>
            </a:r>
          </a:p>
          <a:p>
            <a:pPr lvl="1"/>
            <a:r>
              <a:rPr lang="en-US" dirty="0"/>
              <a:t>You have one less jump</a:t>
            </a:r>
          </a:p>
          <a:p>
            <a:pPr lvl="1"/>
            <a:r>
              <a:rPr lang="en-US" dirty="0"/>
              <a:t>More important: the compiler sees way more code and therefore engages in more fruitful optimizations</a:t>
            </a:r>
          </a:p>
          <a:p>
            <a:pPr lvl="2"/>
            <a:r>
              <a:rPr lang="en-US" dirty="0"/>
              <a:t>It’s one thing to optimize when you have 5 lines of code, and a different one for 500 lines of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30AED-83E0-4BB0-B973-9A574C86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4F00461-3CED-422B-BB27-F82D747A0DB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[Matt Godbolt]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4F00461-3CED-422B-BB27-F82D747A0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9266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2C86-CA3D-4CBB-8E57-BE220BA3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tricks of the trade, done by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93F0-2142-4822-B1E5-739B95B5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Constant propagation</a:t>
            </a:r>
          </a:p>
          <a:p>
            <a:pPr lvl="1"/>
            <a:r>
              <a:rPr lang="en-US" dirty="0"/>
              <a:t>Compiler substitutes all references to </a:t>
            </a:r>
            <a:r>
              <a:rPr lang="en-US" dirty="0" err="1">
                <a:latin typeface="Consolas" panose="020B0609020204030204" pitchFamily="49" charset="0"/>
              </a:rPr>
              <a:t>myApplePie</a:t>
            </a:r>
            <a:r>
              <a:rPr lang="en-US" dirty="0"/>
              <a:t> with the constant value</a:t>
            </a:r>
          </a:p>
          <a:p>
            <a:pPr lvl="1"/>
            <a:endParaRPr lang="en-US" dirty="0"/>
          </a:p>
          <a:p>
            <a:r>
              <a:rPr lang="en-US" dirty="0"/>
              <a:t>Common subexpression elimination</a:t>
            </a:r>
          </a:p>
          <a:p>
            <a:pPr lvl="1"/>
            <a:endParaRPr lang="en-US" dirty="0"/>
          </a:p>
          <a:p>
            <a:r>
              <a:rPr lang="en-US" dirty="0"/>
              <a:t>Dead code removal</a:t>
            </a:r>
          </a:p>
          <a:p>
            <a:pPr lvl="1"/>
            <a:r>
              <a:rPr lang="en-US" dirty="0"/>
              <a:t>There may be areas of the code that have no effect on the output, and these can be removed </a:t>
            </a:r>
          </a:p>
          <a:p>
            <a:pPr lvl="2"/>
            <a:r>
              <a:rPr lang="en-US" dirty="0"/>
              <a:t>This includes loads and stores whose values are unused, as well as entire functions and expressions</a:t>
            </a:r>
          </a:p>
          <a:p>
            <a:pPr lvl="1"/>
            <a:endParaRPr lang="en-US" dirty="0"/>
          </a:p>
          <a:p>
            <a:r>
              <a:rPr lang="en-US" dirty="0"/>
              <a:t>Tail call removal</a:t>
            </a:r>
          </a:p>
          <a:p>
            <a:pPr lvl="1"/>
            <a:r>
              <a:rPr lang="en-US" dirty="0"/>
              <a:t>Set of recursive calls to same function get replaced by a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30AED-83E0-4BB0-B973-9A574C86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EDFF0E-B5FC-4DDB-A843-6670690FF1F3}"/>
              </a:ext>
            </a:extLst>
          </p:cNvPr>
          <p:cNvSpPr/>
          <p:nvPr/>
        </p:nvSpPr>
        <p:spPr>
          <a:xfrm>
            <a:off x="3218583" y="1893804"/>
            <a:ext cx="43636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myApplePie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3.1415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168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E3B5-60BB-4E00-8152-4A5990DD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help the compiler?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1478-856A-44D7-A5A8-BC0EE745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A) Allow it to see as much code as possible</a:t>
            </a:r>
          </a:p>
          <a:p>
            <a:pPr lvl="1"/>
            <a:r>
              <a:rPr lang="en-US" dirty="0"/>
              <a:t>You set it free, so to speak</a:t>
            </a:r>
          </a:p>
          <a:p>
            <a:pPr lvl="1"/>
            <a:r>
              <a:rPr lang="en-US" dirty="0"/>
              <a:t>Recall that typically compiler sees only one file at a time</a:t>
            </a:r>
          </a:p>
          <a:p>
            <a:pPr lvl="2"/>
            <a:r>
              <a:rPr lang="en-US" dirty="0"/>
              <a:t>Can’t peek at some function you use that is defined in a different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B) Provide flags to convey to it information</a:t>
            </a:r>
          </a:p>
          <a:p>
            <a:pPr lvl="1"/>
            <a:r>
              <a:rPr lang="en-US" dirty="0"/>
              <a:t>E.g.: telling compiler your target architecture can help a 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7718A-A65A-4055-9AC7-A7BFFDD6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033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2FF6-CBD8-4296-834F-EF8C0026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Compilers, and </a:t>
            </a:r>
            <a:r>
              <a:rPr lang="en-US" dirty="0">
                <a:solidFill>
                  <a:srgbClr val="FFCC00"/>
                </a:solidFill>
              </a:rPr>
              <a:t>link time optimization</a:t>
            </a:r>
            <a:r>
              <a:rPr lang="en-US" dirty="0"/>
              <a:t> (LTO)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C1DC1-30B9-4367-A71E-7CB6FB2C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Compilers are becoming faster and smarter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It’s affordable and profitable to do program-level, not function level optimization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LTO (also known as LTCG, for “link time code generation”) can be used to allow the compiler to see across translation unit boundaries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Likely to provide good speed up for complex codes with many source files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F6FA5-BAD7-41DB-9377-3C71A4E8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2360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2FF6-CBD8-4296-834F-EF8C0026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Compilers, and link time optimization (LTO)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C1DC1-30B9-4367-A71E-7CB6FB2C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Individual translation units are compiled to an intermediate form instead of machine code</a:t>
            </a:r>
          </a:p>
          <a:p>
            <a:endParaRPr lang="en-US" dirty="0"/>
          </a:p>
          <a:p>
            <a:r>
              <a:rPr lang="en-US" dirty="0"/>
              <a:t>During the link process—when the entire program is visible—machine code is generated </a:t>
            </a:r>
          </a:p>
          <a:p>
            <a:endParaRPr lang="en-US" dirty="0"/>
          </a:p>
          <a:p>
            <a:r>
              <a:rPr lang="en-US" dirty="0"/>
              <a:t>The compiler can take advantage of this to inline across translation units, or at least use information about the side effects of called functions to optimize</a:t>
            </a:r>
          </a:p>
          <a:p>
            <a:endParaRPr lang="en-US" dirty="0"/>
          </a:p>
          <a:p>
            <a:r>
              <a:rPr lang="en-US" dirty="0"/>
              <a:t>NOTE: Invoking LTO can be done today; controlled through compile flags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F6FA5-BAD7-41DB-9377-3C71A4E8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4072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21A2-ECE0-4AAE-A46C-A0F2E3FF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tricks pulled off by the compiler </a:t>
            </a:r>
            <a:r>
              <a:rPr lang="en-US" sz="2400" dirty="0"/>
              <a:t>[called “strength reduction”]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966456-22E2-4719-9F47-2FE5BC19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17A6AB33-2623-4928-BC7E-ED7A2A6E9D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[Matt Godbolt]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17A6AB33-2623-4928-BC7E-ED7A2A6E9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8EC5F37-02E4-407A-A68D-2C84F342738C}"/>
              </a:ext>
            </a:extLst>
          </p:cNvPr>
          <p:cNvSpPr/>
          <p:nvPr/>
        </p:nvSpPr>
        <p:spPr>
          <a:xfrm>
            <a:off x="3610707" y="1348753"/>
            <a:ext cx="420467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333333"/>
                </a:solidFill>
                <a:latin typeface="Consolas" panose="020B0609020204030204" pitchFamily="49" charset="0"/>
              </a:rPr>
              <a:t> i 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nn-NO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n-NO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nn-NO" dirty="0">
                <a:solidFill>
                  <a:srgbClr val="333333"/>
                </a:solidFill>
                <a:latin typeface="Consolas" panose="020B0609020204030204" pitchFamily="49" charset="0"/>
              </a:rPr>
              <a:t> i 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nn-NO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n-NO" dirty="0">
                <a:solidFill>
                  <a:srgbClr val="9C5D27"/>
                </a:solidFill>
                <a:latin typeface="Consolas" panose="020B0609020204030204" pitchFamily="49" charset="0"/>
              </a:rPr>
              <a:t>100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nn-NO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++</a:t>
            </a:r>
            <a:r>
              <a:rPr lang="nn-NO" dirty="0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nn-NO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nn-NO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nn-NO" b="1" dirty="0">
                <a:solidFill>
                  <a:srgbClr val="AA3731"/>
                </a:solidFill>
                <a:latin typeface="Consolas" panose="020B0609020204030204" pitchFamily="49" charset="0"/>
              </a:rPr>
              <a:t>func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333333"/>
                </a:solidFill>
                <a:latin typeface="Consolas" panose="020B0609020204030204" pitchFamily="49" charset="0"/>
              </a:rPr>
              <a:t>i 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nn-NO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n-NO" dirty="0">
                <a:solidFill>
                  <a:srgbClr val="9C5D27"/>
                </a:solidFill>
                <a:latin typeface="Consolas" panose="020B0609020204030204" pitchFamily="49" charset="0"/>
              </a:rPr>
              <a:t>1234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nn-NO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nn-NO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F9517-D384-4593-9359-45ACECCFBD89}"/>
              </a:ext>
            </a:extLst>
          </p:cNvPr>
          <p:cNvSpPr/>
          <p:nvPr/>
        </p:nvSpPr>
        <p:spPr>
          <a:xfrm>
            <a:off x="1879599" y="4308918"/>
            <a:ext cx="793261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iTimes1234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iTimes1234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1234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i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1234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iTimes1234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52799-76B1-452E-826B-E4455206BC55}"/>
              </a:ext>
            </a:extLst>
          </p:cNvPr>
          <p:cNvSpPr/>
          <p:nvPr/>
        </p:nvSpPr>
        <p:spPr>
          <a:xfrm>
            <a:off x="1727865" y="1764251"/>
            <a:ext cx="1586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You wrote this: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A2FDF6-3CC9-4ADB-ACE1-AB93697BD435}"/>
              </a:ext>
            </a:extLst>
          </p:cNvPr>
          <p:cNvSpPr/>
          <p:nvPr/>
        </p:nvSpPr>
        <p:spPr>
          <a:xfrm>
            <a:off x="2278849" y="3020220"/>
            <a:ext cx="29570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This is what the compiler will </a:t>
            </a:r>
            <a:br>
              <a:rPr lang="en-US" dirty="0"/>
            </a:br>
            <a:r>
              <a:rPr lang="en-US" dirty="0"/>
              <a:t>generate on your behalf: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6034A49-6D46-42BF-9701-2DCAC23A3835}"/>
              </a:ext>
            </a:extLst>
          </p:cNvPr>
          <p:cNvSpPr/>
          <p:nvPr/>
        </p:nvSpPr>
        <p:spPr>
          <a:xfrm>
            <a:off x="5337907" y="3020220"/>
            <a:ext cx="468923" cy="578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One common theme for speeding up code: </a:t>
            </a:r>
            <a:r>
              <a:rPr lang="en-US" b="1" dirty="0">
                <a:solidFill>
                  <a:srgbClr val="FFC000"/>
                </a:solidFill>
              </a:rPr>
              <a:t>code motion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r>
              <a:rPr lang="en-US" dirty="0"/>
              <a:t>Code Motion</a:t>
            </a:r>
          </a:p>
          <a:p>
            <a:pPr lvl="1" eaLnBrk="1" hangingPunct="1">
              <a:defRPr/>
            </a:pPr>
            <a:r>
              <a:rPr lang="en-US" dirty="0"/>
              <a:t>Reduce frequency with which some computation is performed</a:t>
            </a:r>
          </a:p>
          <a:p>
            <a:pPr lvl="2" eaLnBrk="1" hangingPunct="1">
              <a:defRPr/>
            </a:pPr>
            <a:r>
              <a:rPr lang="en-US" dirty="0"/>
              <a:t>Particularly rewarding when a piece of code can get moved out of a loop</a:t>
            </a:r>
          </a:p>
          <a:p>
            <a:pPr lvl="2" eaLnBrk="1" hangingPunct="1">
              <a:defRPr/>
            </a:pPr>
            <a:r>
              <a:rPr lang="en-US" dirty="0"/>
              <a:t>Typically done by the compiler, under higher optimization levels – if this is possible (more later)</a:t>
            </a:r>
          </a:p>
          <a:p>
            <a:pPr lvl="1">
              <a:defRPr/>
            </a:pPr>
            <a:r>
              <a:rPr lang="en-US" dirty="0"/>
              <a:t>Caveat: Make sure the new code produces same result (if you, rather than the compiler goes for it)</a:t>
            </a:r>
          </a:p>
          <a:p>
            <a:pPr lvl="2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Code motion, basic idea, captured in this code snippet: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BDCFF-1B3C-4F8D-A78F-17673645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E037D-8BAA-4D94-95C4-7C5CA7C4012C}"/>
              </a:ext>
            </a:extLst>
          </p:cNvPr>
          <p:cNvSpPr/>
          <p:nvPr/>
        </p:nvSpPr>
        <p:spPr>
          <a:xfrm>
            <a:off x="146543" y="3977060"/>
            <a:ext cx="658836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set_row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j] =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[j];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8A8F6-4032-4A06-9AB9-098FAEF395D4}"/>
              </a:ext>
            </a:extLst>
          </p:cNvPr>
          <p:cNvSpPr/>
          <p:nvPr/>
        </p:nvSpPr>
        <p:spPr>
          <a:xfrm>
            <a:off x="4751754" y="5224279"/>
            <a:ext cx="692443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set_row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dummy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</a:rPr>
              <a:t>dummy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+ j] =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[j];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3917347-DA73-4B43-A2D1-D0C5CC57240A}"/>
              </a:ext>
            </a:extLst>
          </p:cNvPr>
          <p:cNvSpPr/>
          <p:nvPr/>
        </p:nvSpPr>
        <p:spPr>
          <a:xfrm rot="20414944">
            <a:off x="3897329" y="5094045"/>
            <a:ext cx="585836" cy="1070968"/>
          </a:xfrm>
          <a:custGeom>
            <a:avLst/>
            <a:gdLst>
              <a:gd name="connsiteX0" fmla="*/ 6172 w 585836"/>
              <a:gd name="connsiteY0" fmla="*/ 0 h 997487"/>
              <a:gd name="connsiteX1" fmla="*/ 38829 w 585836"/>
              <a:gd name="connsiteY1" fmla="*/ 563336 h 997487"/>
              <a:gd name="connsiteX2" fmla="*/ 300086 w 585836"/>
              <a:gd name="connsiteY2" fmla="*/ 930729 h 997487"/>
              <a:gd name="connsiteX3" fmla="*/ 585836 w 585836"/>
              <a:gd name="connsiteY3" fmla="*/ 996043 h 99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836" h="997487">
                <a:moveTo>
                  <a:pt x="6172" y="0"/>
                </a:moveTo>
                <a:cubicBezTo>
                  <a:pt x="-1993" y="204107"/>
                  <a:pt x="-10157" y="408215"/>
                  <a:pt x="38829" y="563336"/>
                </a:cubicBezTo>
                <a:cubicBezTo>
                  <a:pt x="87815" y="718457"/>
                  <a:pt x="208918" y="858611"/>
                  <a:pt x="300086" y="930729"/>
                </a:cubicBezTo>
                <a:cubicBezTo>
                  <a:pt x="391254" y="1002847"/>
                  <a:pt x="488545" y="999445"/>
                  <a:pt x="585836" y="996043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9C9856-CC24-4663-B8E8-8780566D2694}"/>
              </a:ext>
            </a:extLst>
          </p:cNvPr>
          <p:cNvSpPr/>
          <p:nvPr/>
        </p:nvSpPr>
        <p:spPr>
          <a:xfrm>
            <a:off x="1290565" y="5639777"/>
            <a:ext cx="27093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Typically done by compiler,</a:t>
            </a:r>
            <a:br>
              <a:rPr lang="en-US" dirty="0"/>
            </a:br>
            <a:r>
              <a:rPr lang="en-US" dirty="0"/>
              <a:t>if no red flags encountered</a:t>
            </a:r>
          </a:p>
        </p:txBody>
      </p:sp>
    </p:spTree>
    <p:extLst>
      <p:ext uri="{BB962C8B-B14F-4D97-AF65-F5344CB8AC3E}">
        <p14:creationId xmlns:p14="http://schemas.microsoft.com/office/powerpoint/2010/main" val="2898304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0D8B-5E58-4068-9906-B8CED8B5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Assembly code, </a:t>
            </a:r>
            <a:r>
              <a:rPr lang="en-US" b="1" dirty="0">
                <a:solidFill>
                  <a:srgbClr val="FFC000"/>
                </a:solidFill>
              </a:rPr>
              <a:t>no optimization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0A1518-79D8-4CD3-AF75-FEBDB707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51B63-C7C5-45B3-8CD0-F2B051AFA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20" r="72500" b="74928"/>
          <a:stretch/>
        </p:blipFill>
        <p:spPr>
          <a:xfrm>
            <a:off x="203199" y="2849374"/>
            <a:ext cx="5790741" cy="823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634868-25C2-4457-8785-78F12ED3B0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74" t="15385" r="45192" b="21481"/>
          <a:stretch/>
        </p:blipFill>
        <p:spPr>
          <a:xfrm>
            <a:off x="7227868" y="900066"/>
            <a:ext cx="3455763" cy="589074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E605441-D8A6-4101-886D-BAF13C228BB6}"/>
              </a:ext>
            </a:extLst>
          </p:cNvPr>
          <p:cNvSpPr/>
          <p:nvPr/>
        </p:nvSpPr>
        <p:spPr>
          <a:xfrm>
            <a:off x="7471507" y="4165600"/>
            <a:ext cx="586155" cy="289170"/>
          </a:xfrm>
          <a:prstGeom prst="rightArrow">
            <a:avLst>
              <a:gd name="adj1" fmla="val 50000"/>
              <a:gd name="adj2" fmla="val 797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BE9050-0D45-4F0D-B46C-6DF6E4684C30}"/>
              </a:ext>
            </a:extLst>
          </p:cNvPr>
          <p:cNvSpPr/>
          <p:nvPr/>
        </p:nvSpPr>
        <p:spPr>
          <a:xfrm>
            <a:off x="1357866" y="5200800"/>
            <a:ext cx="3317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line 3 (left) and line 19 (right)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1833BF0-7AA0-4902-9AEE-CD9FF81E62A2}"/>
                  </a:ext>
                </a:extLst>
              </p:cNvPr>
              <p:cNvSpPr/>
              <p:nvPr/>
            </p:nvSpPr>
            <p:spPr>
              <a:xfrm>
                <a:off x="64735" y="6564586"/>
                <a:ext cx="1308371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/>
                  <a:t>[https://godbolt.org/]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9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1833BF0-7AA0-4902-9AEE-CD9FF81E6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5" y="6564586"/>
                <a:ext cx="1308371" cy="230832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92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904248-5CFE-4A51-93E4-F0C658133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39" t="13333" r="44872" b="50000"/>
          <a:stretch/>
        </p:blipFill>
        <p:spPr>
          <a:xfrm>
            <a:off x="6370471" y="1350053"/>
            <a:ext cx="4652493" cy="442445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253187B-434D-42C2-A538-4673FC03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code, optimization </a:t>
            </a:r>
            <a:r>
              <a:rPr lang="en-US" b="1" dirty="0">
                <a:solidFill>
                  <a:srgbClr val="FFC000"/>
                </a:solidFill>
              </a:rPr>
              <a:t>–O1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2D8D3-E03E-46CD-8E0B-C3CA7F0D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4F2E0B-056A-419B-A4B8-57352BCE7E98}"/>
              </a:ext>
            </a:extLst>
          </p:cNvPr>
          <p:cNvSpPr/>
          <p:nvPr/>
        </p:nvSpPr>
        <p:spPr>
          <a:xfrm>
            <a:off x="4971980" y="820825"/>
            <a:ext cx="4510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Multiplication moved out of loop by compiler!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0F7A87E-89D2-4018-9DA1-302273E41300}"/>
              </a:ext>
            </a:extLst>
          </p:cNvPr>
          <p:cNvSpPr/>
          <p:nvPr/>
        </p:nvSpPr>
        <p:spPr>
          <a:xfrm>
            <a:off x="5784635" y="1083492"/>
            <a:ext cx="585836" cy="2157224"/>
          </a:xfrm>
          <a:custGeom>
            <a:avLst/>
            <a:gdLst>
              <a:gd name="connsiteX0" fmla="*/ 6172 w 585836"/>
              <a:gd name="connsiteY0" fmla="*/ 0 h 997487"/>
              <a:gd name="connsiteX1" fmla="*/ 38829 w 585836"/>
              <a:gd name="connsiteY1" fmla="*/ 563336 h 997487"/>
              <a:gd name="connsiteX2" fmla="*/ 300086 w 585836"/>
              <a:gd name="connsiteY2" fmla="*/ 930729 h 997487"/>
              <a:gd name="connsiteX3" fmla="*/ 585836 w 585836"/>
              <a:gd name="connsiteY3" fmla="*/ 996043 h 99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836" h="997487">
                <a:moveTo>
                  <a:pt x="6172" y="0"/>
                </a:moveTo>
                <a:cubicBezTo>
                  <a:pt x="-1993" y="204107"/>
                  <a:pt x="-10157" y="408215"/>
                  <a:pt x="38829" y="563336"/>
                </a:cubicBezTo>
                <a:cubicBezTo>
                  <a:pt x="87815" y="718457"/>
                  <a:pt x="208918" y="858611"/>
                  <a:pt x="300086" y="930729"/>
                </a:cubicBezTo>
                <a:cubicBezTo>
                  <a:pt x="391254" y="1002847"/>
                  <a:pt x="488545" y="999445"/>
                  <a:pt x="585836" y="996043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D9C83-52C3-4257-B256-6DFAD9FBE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43" r="73568" b="74725"/>
          <a:stretch/>
        </p:blipFill>
        <p:spPr>
          <a:xfrm>
            <a:off x="256290" y="2350477"/>
            <a:ext cx="4809474" cy="10472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4C43F67-C318-470F-993B-2ACF7EC6C50B}"/>
              </a:ext>
            </a:extLst>
          </p:cNvPr>
          <p:cNvSpPr/>
          <p:nvPr/>
        </p:nvSpPr>
        <p:spPr>
          <a:xfrm>
            <a:off x="949084" y="4558059"/>
            <a:ext cx="34238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Take home message: the compiler </a:t>
            </a:r>
            <a:br>
              <a:rPr lang="en-US" dirty="0"/>
            </a:br>
            <a:r>
              <a:rPr lang="en-US" dirty="0"/>
              <a:t>tries hard to help you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3BF3AFC-0FA0-40E5-8460-5E9206BD2124}"/>
              </a:ext>
            </a:extLst>
          </p:cNvPr>
          <p:cNvSpPr/>
          <p:nvPr/>
        </p:nvSpPr>
        <p:spPr>
          <a:xfrm>
            <a:off x="9290905" y="1199290"/>
            <a:ext cx="382954" cy="447147"/>
          </a:xfrm>
          <a:prstGeom prst="downArrow">
            <a:avLst>
              <a:gd name="adj1" fmla="val 50000"/>
              <a:gd name="adj2" fmla="val 7449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FA2F6E7-51A1-4964-B7FE-B34C6E6D7576}"/>
                  </a:ext>
                </a:extLst>
              </p:cNvPr>
              <p:cNvSpPr/>
              <p:nvPr/>
            </p:nvSpPr>
            <p:spPr>
              <a:xfrm>
                <a:off x="40810" y="6611665"/>
                <a:ext cx="1308371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/>
                  <a:t>[https://godbolt.org/]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9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FA2F6E7-51A1-4964-B7FE-B34C6E6D7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0" y="6611665"/>
                <a:ext cx="1308371" cy="230832"/>
              </a:xfrm>
              <a:prstGeom prst="rect">
                <a:avLst/>
              </a:prstGeom>
              <a:blipFill>
                <a:blip r:embed="rId3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9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8FBCBC-72ED-4655-B78A-FF266398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Coherence: Why is this relevant for OpenMP?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EA298-068C-4E98-874F-256F1C15E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When it comes to the code below, OpenMP is butchering the cache</a:t>
            </a:r>
          </a:p>
          <a:p>
            <a:pPr lvl="1"/>
            <a:r>
              <a:rPr lang="en-US" dirty="0"/>
              <a:t>Below, assume N=1,000,000 and 32 threads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83454A-D0D1-49DC-AE5F-30BCA278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70730-9951-4048-9856-C8C5A9343A8D}"/>
              </a:ext>
            </a:extLst>
          </p:cNvPr>
          <p:cNvSpPr/>
          <p:nvPr/>
        </p:nvSpPr>
        <p:spPr>
          <a:xfrm>
            <a:off x="2430780" y="3351857"/>
            <a:ext cx="6096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parallel for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atomic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a++;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637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solidFill>
                  <a:prstClr val="white"/>
                </a:solidFill>
              </a:rPr>
              <a:t>[Next thing to consider:] </a:t>
            </a:r>
            <a:r>
              <a:rPr lang="en-US" dirty="0"/>
              <a:t>Function calls are optimization blockers</a:t>
            </a:r>
          </a:p>
        </p:txBody>
      </p:sp>
      <p:sp>
        <p:nvSpPr>
          <p:cNvPr id="65331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Procedure to Convert String to Lower Case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E5CABE-79EB-4BB3-94E9-D510F60C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ECB987A-6F28-47AD-B3FC-04E1A67CEFC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9548" y="6614114"/>
                <a:ext cx="2567110" cy="205819"/>
              </a:xfrm>
            </p:spPr>
            <p:txBody>
              <a:bodyPr/>
              <a:lstStyle/>
              <a:p>
                <a:r>
                  <a:rPr lang="en-US" dirty="0"/>
                  <a:t>[15-213 @ CMU]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ECB987A-6F28-47AD-B3FC-04E1A67CE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9548" y="6614114"/>
                <a:ext cx="2567110" cy="2058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138489" y="2622918"/>
            <a:ext cx="7279341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lower(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strlen(</a:t>
            </a:r>
            <a:r>
              <a:rPr lang="nn-NO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[i] &gt;=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[i] -= 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8201115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Convert Loop To </a:t>
            </a:r>
            <a:r>
              <a:rPr lang="en-US" dirty="0" err="1"/>
              <a:t>Goto</a:t>
            </a:r>
            <a:r>
              <a:rPr lang="en-US" dirty="0"/>
              <a:t> Form [</a:t>
            </a:r>
            <a:r>
              <a:rPr lang="en-US" dirty="0">
                <a:solidFill>
                  <a:srgbClr val="FFC000"/>
                </a:solidFill>
              </a:rPr>
              <a:t>first order approx. for assembly</a:t>
            </a:r>
            <a:r>
              <a:rPr lang="en-US" dirty="0"/>
              <a:t>]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>
                <a:latin typeface="Consolas" panose="020B0609020204030204" pitchFamily="49" charset="0"/>
              </a:rPr>
              <a:t>strlen</a:t>
            </a:r>
            <a:r>
              <a:rPr lang="en-US" sz="2200" dirty="0"/>
              <a:t> executed at every iteration (for a total of </a:t>
            </a:r>
            <a:r>
              <a:rPr lang="en-US" sz="2200" dirty="0">
                <a:latin typeface="Consolas" panose="020B0609020204030204" pitchFamily="49" charset="0"/>
              </a:rPr>
              <a:t>N</a:t>
            </a:r>
            <a:r>
              <a:rPr lang="en-US" sz="2200" dirty="0"/>
              <a:t> times, if number of </a:t>
            </a:r>
            <a:r>
              <a:rPr lang="en-US" sz="2200" dirty="0">
                <a:latin typeface="Consolas" panose="020B0609020204030204" pitchFamily="49" charset="0"/>
              </a:rPr>
              <a:t>char</a:t>
            </a:r>
            <a:r>
              <a:rPr lang="en-US" sz="2200" dirty="0"/>
              <a:t>s in </a:t>
            </a:r>
            <a:r>
              <a:rPr lang="en-US" sz="2200" dirty="0">
                <a:latin typeface="Consolas" panose="020B0609020204030204" pitchFamily="49" charset="0"/>
              </a:rPr>
              <a:t>s</a:t>
            </a:r>
            <a:r>
              <a:rPr lang="en-US" sz="2200" dirty="0"/>
              <a:t> is </a:t>
            </a:r>
            <a:r>
              <a:rPr lang="en-US" sz="2200" dirty="0">
                <a:latin typeface="Consolas" panose="020B0609020204030204" pitchFamily="49" charset="0"/>
              </a:rPr>
              <a:t>N</a:t>
            </a:r>
            <a:r>
              <a:rPr lang="en-US" sz="22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8C6ED-8332-4575-BE8E-240BF4AC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120A3C8-0C24-4CF3-BD41-D4B4CD746DF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[15-213 @ CMU]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120A3C8-0C24-4CF3-BD41-D4B4CD746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48000" y="2551837"/>
            <a:ext cx="609600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lower(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(i &gt;=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goto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done;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loop: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 &gt;=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[i] -= 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i++;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(i 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goto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loop;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done: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14454" y="5080544"/>
            <a:ext cx="308060" cy="26894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047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Calling </a:t>
            </a:r>
            <a:r>
              <a:rPr lang="en-US" dirty="0" err="1">
                <a:latin typeface="Consolas" panose="020B0609020204030204" pitchFamily="49" charset="0"/>
              </a:rPr>
              <a:t>strlen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720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endParaRPr lang="en-US" sz="20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0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err="1">
                <a:latin typeface="Consolas" panose="020B0609020204030204" pitchFamily="49" charset="0"/>
              </a:rPr>
              <a:t>strlen</a:t>
            </a:r>
            <a:r>
              <a:rPr lang="en-US" sz="2000" dirty="0"/>
              <a:t> performance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Only way to determine length of string is to scan its entire length, looking for </a:t>
            </a:r>
            <a:r>
              <a:rPr lang="en-US" sz="1800" dirty="0">
                <a:latin typeface="Consolas" panose="020B0609020204030204" pitchFamily="49" charset="0"/>
              </a:rPr>
              <a:t>null</a:t>
            </a:r>
            <a:r>
              <a:rPr lang="en-US" sz="1800" dirty="0"/>
              <a:t> ‘</a:t>
            </a:r>
            <a:r>
              <a:rPr lang="en-US" sz="1800" dirty="0">
                <a:latin typeface="Consolas" panose="020B0609020204030204" pitchFamily="49" charset="0"/>
              </a:rPr>
              <a:t>\0</a:t>
            </a:r>
            <a:r>
              <a:rPr lang="en-US" sz="1800" dirty="0"/>
              <a:t>’ character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What’s the impact of this?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N calls to </a:t>
            </a:r>
            <a:r>
              <a:rPr lang="en-US" sz="1800" dirty="0" err="1">
                <a:latin typeface="Consolas" panose="020B0609020204030204" pitchFamily="49" charset="0"/>
              </a:rPr>
              <a:t>strlen</a:t>
            </a:r>
            <a:endParaRPr lang="en-US" sz="1800" dirty="0">
              <a:latin typeface="Consolas" panose="020B0609020204030204" pitchFamily="49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Each call runs loop over N elements to find ‘</a:t>
            </a:r>
            <a:r>
              <a:rPr lang="en-US" sz="1800" dirty="0">
                <a:latin typeface="Consolas" panose="020B0609020204030204" pitchFamily="49" charset="0"/>
              </a:rPr>
              <a:t>\0</a:t>
            </a:r>
            <a:r>
              <a:rPr lang="en-US" sz="1800" dirty="0"/>
              <a:t>’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Overall O(N</a:t>
            </a:r>
            <a:r>
              <a:rPr lang="en-US" sz="1800" baseline="30000" dirty="0"/>
              <a:t>2</a:t>
            </a:r>
            <a:r>
              <a:rPr lang="en-US" sz="1800" dirty="0"/>
              <a:t>) performance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EAC9AC-1088-406F-8D7B-5307A489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8727A91-17B4-41B2-999F-AC9C84A1A969}"/>
                  </a:ext>
                </a:extLst>
              </p:cNvPr>
              <p:cNvSpPr>
                <a:spLocks noGrp="1"/>
              </p:cNvSpPr>
              <p:nvPr>
                <p:ph type="body" sz="quarter" idx="4294967295"/>
              </p:nvPr>
            </p:nvSpPr>
            <p:spPr>
              <a:xfrm>
                <a:off x="0" y="6526213"/>
                <a:ext cx="2566988" cy="204787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[15-213 @ CMU]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8727A91-17B4-41B2-999F-AC9C84A1A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0" y="6526213"/>
                <a:ext cx="2566988" cy="204787"/>
              </a:xfrm>
              <a:blipFill>
                <a:blip r:embed="rId3"/>
                <a:stretch>
                  <a:fillRect t="-18182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300530" y="2039987"/>
            <a:ext cx="4400856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/* My version of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strlen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length =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length++;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length;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1467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Lower Case Conversion Performance: version V1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quadruples when double string length</a:t>
            </a:r>
          </a:p>
          <a:p>
            <a:r>
              <a:rPr lang="en-US" dirty="0"/>
              <a:t>Quadratic performance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4B76F-879D-4C1A-A4E8-EDAEC66B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2A09EC6-E763-4DFF-AA76-857F804A17B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[15-213 @ CMU]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2A09EC6-E763-4DFF-AA76-857F804A17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1838779" y="2505946"/>
          <a:ext cx="81280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847575" y="3853912"/>
            <a:ext cx="678519" cy="21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lowerV1</a:t>
            </a:r>
          </a:p>
        </p:txBody>
      </p:sp>
    </p:spTree>
    <p:extLst>
      <p:ext uri="{BB962C8B-B14F-4D97-AF65-F5344CB8AC3E}">
        <p14:creationId xmlns:p14="http://schemas.microsoft.com/office/powerpoint/2010/main" val="2666593482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Improving Performance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/>
              <a:t>Move call to </a:t>
            </a:r>
            <a:r>
              <a:rPr lang="en-US" b="1" dirty="0" err="1">
                <a:latin typeface="Courier New" pitchFamily="49" charset="0"/>
              </a:rPr>
              <a:t>strlen</a:t>
            </a:r>
            <a:r>
              <a:rPr lang="en-US" dirty="0"/>
              <a:t> outside of loop</a:t>
            </a:r>
          </a:p>
          <a:p>
            <a:pPr lvl="1" eaLnBrk="1" hangingPunct="1"/>
            <a:r>
              <a:rPr lang="en-US" dirty="0"/>
              <a:t>Since result does not change from one iteration to another</a:t>
            </a:r>
          </a:p>
          <a:p>
            <a:pPr lvl="1" eaLnBrk="1" hangingPunct="1"/>
            <a:r>
              <a:rPr lang="en-US" dirty="0"/>
              <a:t>Perform “</a:t>
            </a:r>
            <a:r>
              <a:rPr lang="en-US" dirty="0">
                <a:solidFill>
                  <a:srgbClr val="0070C0"/>
                </a:solidFill>
              </a:rPr>
              <a:t>code motion</a:t>
            </a:r>
            <a:r>
              <a:rPr lang="en-US" dirty="0"/>
              <a:t>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C76119-BD24-4867-80E7-D29491CE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87C86F-A4E3-4D7E-B27B-3D5238803CA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[15-213 @ CMU]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87C86F-A4E3-4D7E-B27B-3D5238803C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4548494-1AE0-4437-8B8C-66D1A340AE41}"/>
              </a:ext>
            </a:extLst>
          </p:cNvPr>
          <p:cNvSpPr/>
          <p:nvPr/>
        </p:nvSpPr>
        <p:spPr>
          <a:xfrm>
            <a:off x="2039815" y="2797574"/>
            <a:ext cx="7721599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lower(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[i] &gt;=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[i] -= 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80776871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Lower Case Conversion Performance: version V2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/>
              <a:t>Time doubles when double string length</a:t>
            </a:r>
          </a:p>
          <a:p>
            <a:pPr lvl="1" eaLnBrk="1" hangingPunct="1"/>
            <a:r>
              <a:rPr lang="en-US"/>
              <a:t>Linear performance of lower2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A556F3-3C7F-4A69-BF06-DE0078AF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BA659B-9FED-4B97-AA15-0C26A275B4D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[15-213 @ CMU]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BA659B-9FED-4B97-AA15-0C26A275B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993900" y="2620246"/>
            <a:ext cx="8128000" cy="3441700"/>
            <a:chOff x="0" y="0"/>
            <a:chExt cx="773" cy="383"/>
          </a:xfrm>
        </p:grpSpPr>
        <p:graphicFrame>
          <p:nvGraphicFramePr>
            <p:cNvPr id="15" name="Chart 14"/>
            <p:cNvGraphicFramePr>
              <a:graphicFrameLocks/>
            </p:cNvGraphicFramePr>
            <p:nvPr/>
          </p:nvGraphicFramePr>
          <p:xfrm>
            <a:off x="0" y="0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88" y="141"/>
              <a:ext cx="65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dirty="0">
                  <a:solidFill>
                    <a:srgbClr val="000000"/>
                  </a:solidFill>
                  <a:latin typeface="Courier New"/>
                  <a:cs typeface="Courier New"/>
                </a:rPr>
                <a:t>lowerV1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67" y="269"/>
              <a:ext cx="65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dirty="0">
                  <a:solidFill>
                    <a:srgbClr val="000000"/>
                  </a:solidFill>
                  <a:latin typeface="Courier New"/>
                  <a:cs typeface="Courier New"/>
                </a:rPr>
                <a:t>lowerV2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688038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Optimization Blocker: Procedure Calls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 lnSpcReduction="10000"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0070C0"/>
                </a:solidFill>
              </a:rPr>
              <a:t>Why couldn’t compiler move</a:t>
            </a:r>
            <a:r>
              <a:rPr lang="en-US" sz="2000" dirty="0"/>
              <a:t> </a:t>
            </a:r>
            <a:r>
              <a:rPr lang="en-US" sz="2000" dirty="0" err="1">
                <a:latin typeface="Courier New" pitchFamily="49" charset="0"/>
              </a:rPr>
              <a:t>strlen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out of  inner loop</a:t>
            </a:r>
            <a:r>
              <a:rPr lang="en-US" sz="2000" i="1" dirty="0"/>
              <a:t>?</a:t>
            </a:r>
          </a:p>
          <a:p>
            <a:pPr lvl="1" eaLnBrk="1" hangingPunct="1">
              <a:defRPr/>
            </a:pPr>
            <a:r>
              <a:rPr lang="en-US" sz="1800" dirty="0"/>
              <a:t>A function may have side effects</a:t>
            </a:r>
          </a:p>
          <a:p>
            <a:pPr lvl="2" eaLnBrk="1" hangingPunct="1">
              <a:defRPr/>
            </a:pPr>
            <a:r>
              <a:rPr lang="en-US" sz="1600" dirty="0"/>
              <a:t>e.g., alters global state each time called</a:t>
            </a:r>
          </a:p>
          <a:p>
            <a:pPr lvl="1" eaLnBrk="1" hangingPunct="1">
              <a:defRPr/>
            </a:pPr>
            <a:r>
              <a:rPr lang="en-US" sz="1800" dirty="0"/>
              <a:t>Function may not return same value for given arguments</a:t>
            </a:r>
          </a:p>
          <a:p>
            <a:pPr lvl="2" eaLnBrk="1" hangingPunct="1">
              <a:defRPr/>
            </a:pPr>
            <a:r>
              <a:rPr lang="en-US" sz="1600" dirty="0"/>
              <a:t>e.g., depends on global state (for instance, in multi-core parallelism)</a:t>
            </a:r>
          </a:p>
          <a:p>
            <a:pPr>
              <a:defRPr/>
            </a:pPr>
            <a:endParaRPr lang="en-US" sz="2200" b="1" dirty="0"/>
          </a:p>
          <a:p>
            <a:pPr eaLnBrk="1" hangingPunct="1">
              <a:defRPr/>
            </a:pPr>
            <a:r>
              <a:rPr lang="en-US" sz="2000" dirty="0"/>
              <a:t>The takeaway message</a:t>
            </a:r>
          </a:p>
          <a:p>
            <a:pPr lvl="1" eaLnBrk="1" hangingPunct="1">
              <a:defRPr/>
            </a:pPr>
            <a:r>
              <a:rPr lang="en-US" sz="1800" dirty="0"/>
              <a:t>Compiler treats procedure call as a black box</a:t>
            </a:r>
          </a:p>
          <a:p>
            <a:pPr lvl="1">
              <a:defRPr/>
            </a:pPr>
            <a:r>
              <a:rPr lang="en-US" sz="1800" dirty="0"/>
              <a:t>Weak optimizations near/around procedure call (stumbling block)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Remedies:</a:t>
            </a:r>
          </a:p>
          <a:p>
            <a:pPr lvl="1">
              <a:defRPr/>
            </a:pPr>
            <a:r>
              <a:rPr lang="en-US" sz="1800" dirty="0"/>
              <a:t>Do your own code motion</a:t>
            </a:r>
          </a:p>
          <a:p>
            <a:pPr lvl="1" eaLnBrk="1" hangingPunct="1">
              <a:defRPr/>
            </a:pPr>
            <a:r>
              <a:rPr lang="en-US" sz="1800" dirty="0"/>
              <a:t>C++: Use of inline functions</a:t>
            </a:r>
          </a:p>
          <a:p>
            <a:pPr lvl="2">
              <a:defRPr/>
            </a:pPr>
            <a:r>
              <a:rPr lang="en-US" dirty="0"/>
              <a:t>GCC does this with –O1</a:t>
            </a:r>
          </a:p>
          <a:p>
            <a:pPr lvl="3">
              <a:defRPr/>
            </a:pPr>
            <a:r>
              <a:rPr lang="en-US" sz="1800" dirty="0"/>
              <a:t>Within single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4D69CE-C694-46AF-994A-1E35F717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8E8E56-6D9D-4AA3-9DF2-FF71D45F19B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[15-213 @ CMU]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8E8E56-6D9D-4AA3-9DF2-FF71D45F1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773642" y="1767992"/>
            <a:ext cx="4334574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lencnt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length =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++; length++;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lencnt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+= length;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length;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04779" y="1949116"/>
            <a:ext cx="3719495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wn Arrow 7"/>
          <p:cNvSpPr/>
          <p:nvPr/>
        </p:nvSpPr>
        <p:spPr>
          <a:xfrm>
            <a:off x="8718584" y="1504332"/>
            <a:ext cx="371628" cy="33250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54570" y="5207888"/>
            <a:ext cx="40979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this example, each time this </a:t>
            </a:r>
            <a:r>
              <a:rPr lang="en-US" dirty="0" err="1">
                <a:latin typeface="Consolas" panose="020B0609020204030204" pitchFamily="49" charset="0"/>
              </a:rPr>
              <a:t>strlen</a:t>
            </a:r>
            <a:r>
              <a:rPr lang="en-US" dirty="0"/>
              <a:t> is </a:t>
            </a:r>
            <a:br>
              <a:rPr lang="en-US" dirty="0"/>
            </a:br>
            <a:r>
              <a:rPr lang="en-US" dirty="0"/>
              <a:t>called a variable is incremented</a:t>
            </a:r>
            <a:br>
              <a:rPr lang="en-US" dirty="0"/>
            </a:br>
            <a:r>
              <a:rPr lang="en-US" dirty="0"/>
              <a:t>(cooked up, but makes a point)</a:t>
            </a:r>
          </a:p>
        </p:txBody>
      </p:sp>
    </p:spTree>
    <p:extLst>
      <p:ext uri="{BB962C8B-B14F-4D97-AF65-F5344CB8AC3E}">
        <p14:creationId xmlns:p14="http://schemas.microsoft.com/office/powerpoint/2010/main" val="14254025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Caches Coherence Mechanisms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altLang="en-US" sz="1800" dirty="0"/>
          </a:p>
          <a:p>
            <a:r>
              <a:rPr lang="en-GB" altLang="en-US" sz="1800" dirty="0"/>
              <a:t>Cache coherence (CC) doesn’t come for free</a:t>
            </a:r>
          </a:p>
          <a:p>
            <a:endParaRPr lang="en-GB" altLang="en-US" sz="1800" dirty="0"/>
          </a:p>
          <a:p>
            <a:endParaRPr lang="en-GB" altLang="en-US" sz="1800" dirty="0"/>
          </a:p>
          <a:p>
            <a:pPr>
              <a:lnSpc>
                <a:spcPct val="90000"/>
              </a:lnSpc>
            </a:pPr>
            <a:r>
              <a:rPr lang="en-GB" altLang="en-US" sz="1800" dirty="0"/>
              <a:t>Significant </a:t>
            </a:r>
            <a:r>
              <a:rPr lang="en-GB" altLang="en-US" sz="1800" dirty="0">
                <a:solidFill>
                  <a:srgbClr val="0070C0"/>
                </a:solidFill>
              </a:rPr>
              <a:t>overhead</a:t>
            </a:r>
            <a:r>
              <a:rPr lang="en-GB" altLang="en-US" sz="1800" dirty="0"/>
              <a:t> associated with implementing CC </a:t>
            </a:r>
          </a:p>
          <a:p>
            <a:pPr lvl="1"/>
            <a:r>
              <a:rPr lang="en-GB" altLang="en-US" sz="1400" dirty="0"/>
              <a:t>One of the main reasons why OpenMP doesn’t scale</a:t>
            </a:r>
          </a:p>
          <a:p>
            <a:pPr>
              <a:lnSpc>
                <a:spcPct val="90000"/>
              </a:lnSpc>
            </a:pPr>
            <a:endParaRPr lang="en-GB" altLang="en-US" sz="1800" dirty="0"/>
          </a:p>
          <a:p>
            <a:pPr>
              <a:lnSpc>
                <a:spcPct val="90000"/>
              </a:lnSpc>
            </a:pPr>
            <a:endParaRPr lang="en-GB" altLang="en-US" sz="1800" dirty="0"/>
          </a:p>
          <a:p>
            <a:pPr>
              <a:lnSpc>
                <a:spcPct val="90000"/>
              </a:lnSpc>
            </a:pPr>
            <a:r>
              <a:rPr lang="en-GB" altLang="en-US" sz="1800" dirty="0"/>
              <a:t>Two established approaches for enforcing cache coherence</a:t>
            </a:r>
          </a:p>
          <a:p>
            <a:pPr lvl="2"/>
            <a:endParaRPr lang="en-GB" altLang="en-US" sz="1200" dirty="0"/>
          </a:p>
          <a:p>
            <a:pPr lvl="1"/>
            <a:r>
              <a:rPr lang="en-GB" altLang="en-US" sz="1400" dirty="0">
                <a:solidFill>
                  <a:srgbClr val="00B050"/>
                </a:solidFill>
              </a:rPr>
              <a:t>Directory-based</a:t>
            </a:r>
          </a:p>
          <a:p>
            <a:pPr lvl="1">
              <a:lnSpc>
                <a:spcPct val="90000"/>
              </a:lnSpc>
            </a:pPr>
            <a:endParaRPr lang="en-GB" altLang="en-US" sz="1400" dirty="0"/>
          </a:p>
          <a:p>
            <a:pPr lvl="1">
              <a:lnSpc>
                <a:spcPct val="90000"/>
              </a:lnSpc>
            </a:pPr>
            <a:r>
              <a:rPr lang="en-GB" altLang="en-US" sz="1400" dirty="0">
                <a:solidFill>
                  <a:srgbClr val="0070C0"/>
                </a:solidFill>
              </a:rPr>
              <a:t>Snooping-based</a:t>
            </a:r>
          </a:p>
          <a:p>
            <a:pPr lvl="1">
              <a:lnSpc>
                <a:spcPct val="90000"/>
              </a:lnSpc>
            </a:pPr>
            <a:endParaRPr lang="en-GB" alt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269995" y="1812838"/>
            <a:ext cx="4415270" cy="3704620"/>
            <a:chOff x="4343400" y="3657601"/>
            <a:chExt cx="3352800" cy="287756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400" y="3657601"/>
              <a:ext cx="3304318" cy="287756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287358" y="4495800"/>
              <a:ext cx="408842" cy="24325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943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Cache Coherence Mechanisms: </a:t>
            </a:r>
            <a:r>
              <a:rPr lang="en-US" dirty="0">
                <a:solidFill>
                  <a:srgbClr val="FFC000"/>
                </a:solidFill>
              </a:rPr>
              <a:t>Directory-Based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[1/2]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err="1"/>
          </a:p>
          <a:p>
            <a:endParaRPr lang="en-US" sz="2000" dirty="0"/>
          </a:p>
          <a:p>
            <a:r>
              <a:rPr lang="en-US" sz="2000" dirty="0"/>
              <a:t>Encountered in systems with large core counts</a:t>
            </a:r>
          </a:p>
          <a:p>
            <a:pPr lvl="1"/>
            <a:r>
              <a:rPr lang="en-US" sz="1800" dirty="0"/>
              <a:t>Example: Intel Xeon Phi 7290, had 72 core count (chip now discontinued)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Builds on the assumption that there is a </a:t>
            </a:r>
            <a:r>
              <a:rPr lang="en-US" sz="2000" dirty="0">
                <a:solidFill>
                  <a:srgbClr val="0070C0"/>
                </a:solidFill>
              </a:rPr>
              <a:t>fast point-to-point connection</a:t>
            </a:r>
            <a:r>
              <a:rPr lang="en-US" sz="2000" dirty="0"/>
              <a:t> between the cores</a:t>
            </a:r>
          </a:p>
          <a:p>
            <a:pPr lvl="1"/>
            <a:r>
              <a:rPr lang="en-US" sz="1600" dirty="0"/>
              <a:t>Employs a directory that indicates which data is stored by which core’s cache</a:t>
            </a:r>
          </a:p>
          <a:p>
            <a:pPr lvl="2"/>
            <a:r>
              <a:rPr lang="en-US" sz="1400" dirty="0"/>
              <a:t>You can think of this directory as something similar to the Page Table that we introduced when discussing the concept of Virtual Memory</a:t>
            </a:r>
          </a:p>
          <a:p>
            <a:pPr lvl="2"/>
            <a:r>
              <a:rPr lang="en-US" sz="1400" dirty="0"/>
              <a:t>Keep in mind that this directory is not overwhelmingly large (caches are not that large)</a:t>
            </a:r>
          </a:p>
          <a:p>
            <a:pPr lvl="2"/>
            <a:endParaRPr lang="en-US" sz="13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Pros: scales better than the snooping-based alternative</a:t>
            </a:r>
          </a:p>
          <a:p>
            <a:r>
              <a:rPr lang="en-US" sz="2000" dirty="0"/>
              <a:t>Cons: complex, relatively low time overhead (“relatively”: compared to the alternatives; still very costly)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22472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3.xml><?xml version="1.0" encoding="utf-8"?>
<a:theme xmlns:a="http://schemas.openxmlformats.org/drawingml/2006/main" name="1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4.xml><?xml version="1.0" encoding="utf-8"?>
<a:theme xmlns:a="http://schemas.openxmlformats.org/drawingml/2006/main" name="2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5.xml><?xml version="1.0" encoding="utf-8"?>
<a:theme xmlns:a="http://schemas.openxmlformats.org/drawingml/2006/main" name="3_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13117</TotalTime>
  <Words>6744</Words>
  <Application>Microsoft Office PowerPoint</Application>
  <PresentationFormat>Widescreen</PresentationFormat>
  <Paragraphs>1093</Paragraphs>
  <Slides>76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76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Consolas</vt:lpstr>
      <vt:lpstr>Courier</vt:lpstr>
      <vt:lpstr>Courier New</vt:lpstr>
      <vt:lpstr>Segoe UI Symbol</vt:lpstr>
      <vt:lpstr>Tahoma</vt:lpstr>
      <vt:lpstr>Wingdings</vt:lpstr>
      <vt:lpstr>Custom Design</vt:lpstr>
      <vt:lpstr>Main</vt:lpstr>
      <vt:lpstr>1_Main</vt:lpstr>
      <vt:lpstr>2_Main</vt:lpstr>
      <vt:lpstr>3_Main</vt:lpstr>
      <vt:lpstr>ME759 High Performance Computing for Applications in Engineering  [Spring 2020] </vt:lpstr>
      <vt:lpstr>The quote the day</vt:lpstr>
      <vt:lpstr>Things to do, for Canvas live-session</vt:lpstr>
      <vt:lpstr>Before we get going…</vt:lpstr>
      <vt:lpstr>Cache Coherence, in ME759 – disclaimer </vt:lpstr>
      <vt:lpstr>Caches and Coherency, bottom line</vt:lpstr>
      <vt:lpstr>Cache Coherence: Why is this relevant for OpenMP?</vt:lpstr>
      <vt:lpstr>Caches Coherence Mechanisms</vt:lpstr>
      <vt:lpstr>Cache Coherence Mechanisms: Directory-Based [1/2]</vt:lpstr>
      <vt:lpstr>Cache Coherence Mechanisms: Directory-Based [2/2]</vt:lpstr>
      <vt:lpstr>Cache Coherence Mechanisms: Snooping/Sniffing-Based</vt:lpstr>
      <vt:lpstr>MESI Protocol: Example of Snooping-Based Cache Coherence Protocol</vt:lpstr>
      <vt:lpstr>MESI: Invalidation-Based Coherence Protocol</vt:lpstr>
      <vt:lpstr>The four states in which a cache line (CL) can find itself</vt:lpstr>
      <vt:lpstr>Example: Possible state combinations (✔), for a pair of caches</vt:lpstr>
      <vt:lpstr>Coherency – Simplified Further [cooked up example]</vt:lpstr>
      <vt:lpstr>PowerPoint Presentation</vt:lpstr>
      <vt:lpstr>[new sub-topic]Preamble: the “false sharing” issue in OpenMP</vt:lpstr>
      <vt:lpstr>The “False Sharing” Pitfall</vt:lpstr>
      <vt:lpstr>False Sharing: symptoms</vt:lpstr>
      <vt:lpstr>False Sharing Example  [1/2]</vt:lpstr>
      <vt:lpstr>False Sharing Example [2/2]</vt:lpstr>
      <vt:lpstr>Sometimes This Fixes It</vt:lpstr>
      <vt:lpstr>Another Way to Fix This [Ugly + Architecture Dependent]</vt:lpstr>
      <vt:lpstr>OpenMP, departing thoughts</vt:lpstr>
      <vt:lpstr>OpenMP: What Speedup Should You Expect?</vt:lpstr>
      <vt:lpstr>Parallel computing: GPU CUDA vs. OpenMP</vt:lpstr>
      <vt:lpstr>Critical Thinking in Code Design/Development, with an Eye Towards Improving Performance</vt:lpstr>
      <vt:lpstr>Back of the envelope, ME759 opportunities for efficiency gains</vt:lpstr>
      <vt:lpstr>Motivation, ME759 segment on “critical thinking/code optimization”</vt:lpstr>
      <vt:lpstr>Acknowledgement</vt:lpstr>
      <vt:lpstr>Mindsets, approaching software development</vt:lpstr>
      <vt:lpstr>Angle of attack, this module</vt:lpstr>
      <vt:lpstr>Angle of attack, this module</vt:lpstr>
      <vt:lpstr>Assessing performance, common sense things to keep in mind</vt:lpstr>
      <vt:lpstr>Assessing performance, common sense things to keep in mind</vt:lpstr>
      <vt:lpstr>Assessing performance, common sense things to keep in mind</vt:lpstr>
      <vt:lpstr>Assessing performance, common sense things to keep in mind</vt:lpstr>
      <vt:lpstr>Assessing performance, common sense things to keep in mind</vt:lpstr>
      <vt:lpstr>Assessing performance, common sense things to keep in mind</vt:lpstr>
      <vt:lpstr>Rules of the thumb, squeezing performance out of solution</vt:lpstr>
      <vt:lpstr>Know your memory latencies [typical embedded, desktop, and server computers]</vt:lpstr>
      <vt:lpstr>Know your Bandwidths in your system</vt:lpstr>
      <vt:lpstr>Thinking critically about the expected speedup outcome </vt:lpstr>
      <vt:lpstr>Starting off on the right foot: choose the right algorithm</vt:lpstr>
      <vt:lpstr>Starting off on the right foot: choose the right algorithm</vt:lpstr>
      <vt:lpstr>Asses the “Arithmetic Intensity” associated w/ your problem</vt:lpstr>
      <vt:lpstr>Arithmetic Intensity: Putting things in perspective</vt:lpstr>
      <vt:lpstr>Simple Optimization Technique: Fusing Transformations</vt:lpstr>
      <vt:lpstr>Fusing transformations on previous slide</vt:lpstr>
      <vt:lpstr>Fusing Transformations</vt:lpstr>
      <vt:lpstr>Fusing Transformations in Previous Example</vt:lpstr>
      <vt:lpstr>High Performance Computing: Questions to Ask</vt:lpstr>
      <vt:lpstr>Outside the scope of course: The roofline model </vt:lpstr>
      <vt:lpstr>Let’s talk about the compiler…</vt:lpstr>
      <vt:lpstr>How compilers come into play</vt:lpstr>
      <vt:lpstr>How compilers come into play</vt:lpstr>
      <vt:lpstr>The compiler has a tough job</vt:lpstr>
      <vt:lpstr>The compiler has a tough job</vt:lpstr>
      <vt:lpstr>The compiler has a tough job</vt:lpstr>
      <vt:lpstr>Tricks of the trade, done by compiler</vt:lpstr>
      <vt:lpstr>Other tricks of the trade, done by compiler</vt:lpstr>
      <vt:lpstr>How can you help the compiler?</vt:lpstr>
      <vt:lpstr>Compilers, and link time optimization (LTO)</vt:lpstr>
      <vt:lpstr>Compilers, and link time optimization (LTO)</vt:lpstr>
      <vt:lpstr>Other tricks pulled off by the compiler [called “strength reduction”]</vt:lpstr>
      <vt:lpstr>One common theme for speeding up code: code motion</vt:lpstr>
      <vt:lpstr>Assembly code, no optimization</vt:lpstr>
      <vt:lpstr>Assembly code, optimization –O1</vt:lpstr>
      <vt:lpstr>[Next thing to consider:] Function calls are optimization blockers</vt:lpstr>
      <vt:lpstr>Convert Loop To Goto Form [first order approx. for assembly]</vt:lpstr>
      <vt:lpstr>Calling strlen</vt:lpstr>
      <vt:lpstr>Lower Case Conversion Performance: version V1</vt:lpstr>
      <vt:lpstr>Improving Performance</vt:lpstr>
      <vt:lpstr>Lower Case Conversion Performance: version V2</vt:lpstr>
      <vt:lpstr>Optimization Blocker: Procedure Calls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Negrut</dc:creator>
  <cp:lastModifiedBy>negrut</cp:lastModifiedBy>
  <cp:revision>523</cp:revision>
  <dcterms:created xsi:type="dcterms:W3CDTF">2018-05-16T17:28:20Z</dcterms:created>
  <dcterms:modified xsi:type="dcterms:W3CDTF">2020-03-25T15:38:54Z</dcterms:modified>
</cp:coreProperties>
</file>