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88"/>
  </p:notesMasterIdLst>
  <p:handoutMasterIdLst>
    <p:handoutMasterId r:id="rId89"/>
  </p:handoutMasterIdLst>
  <p:sldIdLst>
    <p:sldId id="256" r:id="rId6"/>
    <p:sldId id="1528" r:id="rId7"/>
    <p:sldId id="1541" r:id="rId8"/>
    <p:sldId id="1527" r:id="rId9"/>
    <p:sldId id="684" r:id="rId10"/>
    <p:sldId id="685" r:id="rId11"/>
    <p:sldId id="604" r:id="rId12"/>
    <p:sldId id="673" r:id="rId13"/>
    <p:sldId id="606" r:id="rId14"/>
    <p:sldId id="607" r:id="rId15"/>
    <p:sldId id="608" r:id="rId16"/>
    <p:sldId id="610" r:id="rId17"/>
    <p:sldId id="698" r:id="rId18"/>
    <p:sldId id="705" r:id="rId19"/>
    <p:sldId id="702" r:id="rId20"/>
    <p:sldId id="615" r:id="rId21"/>
    <p:sldId id="678" r:id="rId22"/>
    <p:sldId id="679" r:id="rId23"/>
    <p:sldId id="616" r:id="rId24"/>
    <p:sldId id="720" r:id="rId25"/>
    <p:sldId id="716" r:id="rId26"/>
    <p:sldId id="717" r:id="rId27"/>
    <p:sldId id="718" r:id="rId28"/>
    <p:sldId id="719" r:id="rId29"/>
    <p:sldId id="721" r:id="rId30"/>
    <p:sldId id="715" r:id="rId31"/>
    <p:sldId id="696" r:id="rId32"/>
    <p:sldId id="695" r:id="rId33"/>
    <p:sldId id="617" r:id="rId34"/>
    <p:sldId id="724" r:id="rId35"/>
    <p:sldId id="681" r:id="rId36"/>
    <p:sldId id="621" r:id="rId37"/>
    <p:sldId id="624" r:id="rId38"/>
    <p:sldId id="622" r:id="rId39"/>
    <p:sldId id="625" r:id="rId40"/>
    <p:sldId id="626" r:id="rId41"/>
    <p:sldId id="627" r:id="rId42"/>
    <p:sldId id="628" r:id="rId43"/>
    <p:sldId id="682" r:id="rId44"/>
    <p:sldId id="630" r:id="rId45"/>
    <p:sldId id="722" r:id="rId46"/>
    <p:sldId id="631" r:id="rId47"/>
    <p:sldId id="633" r:id="rId48"/>
    <p:sldId id="634" r:id="rId49"/>
    <p:sldId id="635" r:id="rId50"/>
    <p:sldId id="636" r:id="rId51"/>
    <p:sldId id="637" r:id="rId52"/>
    <p:sldId id="638" r:id="rId53"/>
    <p:sldId id="727" r:id="rId54"/>
    <p:sldId id="632" r:id="rId55"/>
    <p:sldId id="728" r:id="rId56"/>
    <p:sldId id="639" r:id="rId57"/>
    <p:sldId id="640" r:id="rId58"/>
    <p:sldId id="641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  <p:sldId id="650" r:id="rId68"/>
    <p:sldId id="651" r:id="rId69"/>
    <p:sldId id="652" r:id="rId70"/>
    <p:sldId id="653" r:id="rId71"/>
    <p:sldId id="654" r:id="rId72"/>
    <p:sldId id="655" r:id="rId73"/>
    <p:sldId id="656" r:id="rId74"/>
    <p:sldId id="657" r:id="rId75"/>
    <p:sldId id="658" r:id="rId76"/>
    <p:sldId id="659" r:id="rId77"/>
    <p:sldId id="660" r:id="rId78"/>
    <p:sldId id="661" r:id="rId79"/>
    <p:sldId id="662" r:id="rId80"/>
    <p:sldId id="663" r:id="rId81"/>
    <p:sldId id="664" r:id="rId82"/>
    <p:sldId id="665" r:id="rId83"/>
    <p:sldId id="666" r:id="rId84"/>
    <p:sldId id="667" r:id="rId85"/>
    <p:sldId id="725" r:id="rId86"/>
    <p:sldId id="71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504"/>
    <a:srgbClr val="152E4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527" autoAdjust="0"/>
  </p:normalViewPr>
  <p:slideViewPr>
    <p:cSldViewPr snapToGrid="0">
      <p:cViewPr varScale="1">
        <p:scale>
          <a:sx n="106" d="100"/>
          <a:sy n="10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06880"/>
        <c:axId val="67709184"/>
      </c:scatterChart>
      <c:valAx>
        <c:axId val="67706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9184"/>
        <c:crosses val="autoZero"/>
        <c:crossBetween val="midCat"/>
      </c:valAx>
      <c:valAx>
        <c:axId val="677091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6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93376"/>
        <c:axId val="68295680"/>
      </c:scatterChart>
      <c:valAx>
        <c:axId val="6829337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5680"/>
        <c:crosses val="autoZero"/>
        <c:crossBetween val="midCat"/>
      </c:valAx>
      <c:valAx>
        <c:axId val="682956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337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33984"/>
        <c:axId val="69035904"/>
      </c:scatterChart>
      <c:valAx>
        <c:axId val="690339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n 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9035904"/>
        <c:crosses val="autoZero"/>
        <c:crossBetween val="midCat"/>
      </c:valAx>
      <c:valAx>
        <c:axId val="690359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90339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9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can we do to maximize the work we do for the same amount of data transferred?</a:t>
            </a:r>
          </a:p>
          <a:p>
            <a:endParaRPr lang="en-US" dirty="0"/>
          </a:p>
          <a:p>
            <a:r>
              <a:rPr lang="en-US" dirty="0"/>
              <a:t>Simple</a:t>
            </a:r>
            <a:r>
              <a:rPr lang="en-US" baseline="0" dirty="0"/>
              <a:t> idea…  But powerful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0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5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1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2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fusing get us?</a:t>
            </a:r>
          </a:p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~1.6x (=32/20)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3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6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22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7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0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7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17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1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6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of loop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5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5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3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2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3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7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358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8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8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~3x (=12/4)</a:t>
            </a:r>
          </a:p>
          <a:p>
            <a:r>
              <a:rPr lang="en-US" dirty="0"/>
              <a:t>The numbers of</a:t>
            </a:r>
            <a:r>
              <a:rPr lang="en-US" baseline="0" dirty="0"/>
              <a:t> bytes are showing what happens for each i, from i=1 to 3 (or lengths of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1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32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68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84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ektg8k0m4p2zj6vs1n9tvehwcvcdloqw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3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agner.org/optimize/optimizing_cpp.pdf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tackoverflow.com/questions/11227809/why-is-processing-a-sorted-array-faster-than-an-unsorted-array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zc8ceuw-GA" TargetMode="External"/><Relationship Id="rId2" Type="http://schemas.openxmlformats.org/officeDocument/2006/relationships/hyperlink" Target="https://www.youtube.com/watch?v=GG09xSZ32MU" TargetMode="Externa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25</a:t>
            </a:r>
          </a:p>
          <a:p>
            <a:r>
              <a:rPr lang="en-US" dirty="0"/>
              <a:t>03/27/2020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 on previous slide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600201" y="1903550"/>
            <a:ext cx="319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97059" y="1905349"/>
            <a:ext cx="427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More thoughtful implementation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6010760" y="266771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2264020" y="3544276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485465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57490" y="3198619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2819400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/>
          <p:cNvGrpSpPr/>
          <p:nvPr/>
        </p:nvGrpSpPr>
        <p:grpSpPr>
          <a:xfrm>
            <a:off x="1438760" y="2545597"/>
            <a:ext cx="3708404" cy="1917755"/>
            <a:chOff x="457200" y="2209800"/>
            <a:chExt cx="3708404" cy="1917755"/>
          </a:xfrm>
        </p:grpSpPr>
        <p:sp>
          <p:nvSpPr>
            <p:cNvPr id="6" name="Rectangle 5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64020" y="29364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6652" y="2209800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90" y="25908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264020" y="2543735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64020" y="40032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368632" y="3288268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9470" y="36576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2264020" y="3622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1222408" y="5562600"/>
            <a:ext cx="9216992" cy="4165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Memory traffic cut by a factor of 1.6 (=32/20)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68770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819175" y="2541069"/>
            <a:ext cx="9296400" cy="2045732"/>
            <a:chOff x="1819175" y="2541069"/>
            <a:chExt cx="9296400" cy="2045732"/>
          </a:xfrm>
        </p:grpSpPr>
        <p:sp>
          <p:nvSpPr>
            <p:cNvPr id="3" name="Rectangle 2"/>
            <p:cNvSpPr/>
            <p:nvPr/>
          </p:nvSpPr>
          <p:spPr>
            <a:xfrm>
              <a:off x="1819175" y="2541069"/>
              <a:ext cx="4572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 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</a:p>
            <a:p>
              <a:endParaRPr lang="en-US" sz="1600" dirty="0">
                <a:solidFill>
                  <a:srgbClr val="D0D0D0"/>
                </a:solidFill>
                <a:latin typeface="Courier New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9175" y="3431896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575" y="302309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  <a:endParaRPr lang="nn-NO" sz="1600" b="1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5857775" y="2541069"/>
              <a:ext cx="304800" cy="1524000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4375" y="4217469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Loop Fusion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0099" y="6522143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123948" y="5447899"/>
            <a:ext cx="8686800" cy="82052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 traffic cut by a factor of 3</a:t>
            </a:r>
          </a:p>
          <a:p>
            <a:r>
              <a:rPr lang="en-US" sz="1600" dirty="0"/>
              <a:t>Less memory used (no need to have 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4509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Transformations in Previous Example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73215" y="1571215"/>
            <a:ext cx="323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72537" y="1559547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Optimized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4739" y="2443660"/>
            <a:ext cx="1782886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8673" y="2443660"/>
            <a:ext cx="784470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1560" y="3388346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739" y="386996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9607" y="38699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6054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737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317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6737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317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66578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895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5184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7895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184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37102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08418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2364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8418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2364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7102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8418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2364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08418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22364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6578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37895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5184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37895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5184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96054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6737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81317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6737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317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14191" y="2550146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5029" y="30190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431560" y="2884081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6"/>
          <p:cNvGrpSpPr/>
          <p:nvPr/>
        </p:nvGrpSpPr>
        <p:grpSpPr>
          <a:xfrm>
            <a:off x="6196739" y="244366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907268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3241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538124" y="35524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31560" y="3886349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 txBox="1">
            <a:spLocks/>
          </p:cNvSpPr>
          <p:nvPr/>
        </p:nvSpPr>
        <p:spPr>
          <a:xfrm>
            <a:off x="1493494" y="5637842"/>
            <a:ext cx="8686800" cy="88051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TAKE AWAY MESSAGE: Think if you can reduce in your code data movement since it is expensive:</a:t>
            </a:r>
          </a:p>
          <a:p>
            <a:pPr lvl="1"/>
            <a:r>
              <a:rPr lang="en-US" sz="1200" dirty="0"/>
              <a:t>Power costs</a:t>
            </a:r>
          </a:p>
          <a:p>
            <a:pPr lvl="1"/>
            <a:r>
              <a:rPr lang="en-US" sz="1200" dirty="0"/>
              <a:t>Time waiting for data to move around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13938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Computing: Questions to 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Am I compute bound or memory bound?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Do I understand the performance behavior of my code?</a:t>
                </a:r>
              </a:p>
              <a:p>
                <a:pPr lvl="2"/>
                <a:r>
                  <a:rPr lang="en-US" dirty="0"/>
                  <a:t>Does the performance match a model I have made? For instance, matrix-matrix multiplication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optimal performance for my code on a given machine?</a:t>
                </a:r>
              </a:p>
              <a:p>
                <a:pPr lvl="2"/>
                <a:r>
                  <a:rPr lang="en-US" dirty="0"/>
                  <a:t>High Performance Computing == Computing at the bottleneck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I change my code so that the “optimal performance” gets  higher?</a:t>
                </a:r>
              </a:p>
              <a:p>
                <a:pPr lvl="2"/>
                <a:r>
                  <a:rPr lang="en-US" dirty="0"/>
                  <a:t>Circumventing/ameliorating the impact of the bottleneck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the scope of course: The roofline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encourage you to read about the “roofline model” to assess code performance</a:t>
            </a:r>
          </a:p>
          <a:p>
            <a:pPr lvl="1"/>
            <a:r>
              <a:rPr lang="en-US" dirty="0"/>
              <a:t>“Are you compute bound?” ; “Am I memory bound?” ; “What chip/architecture might help me?”</a:t>
            </a:r>
          </a:p>
          <a:p>
            <a:endParaRPr lang="en-US" dirty="0"/>
          </a:p>
          <a:p>
            <a:r>
              <a:rPr lang="en-US" dirty="0"/>
              <a:t>Access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“roofline model” material from Supercomputing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talk next about the </a:t>
            </a:r>
            <a:r>
              <a:rPr lang="en-US" dirty="0">
                <a:solidFill>
                  <a:srgbClr val="FFC000"/>
                </a:solidFill>
              </a:rPr>
              <a:t>compiler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/>
              <a:t>When you time/profile your code, you’ll have to play with the compile flags </a:t>
            </a:r>
          </a:p>
          <a:p>
            <a:pPr lvl="1"/>
            <a:r>
              <a:rPr lang="en-US" dirty="0"/>
              <a:t>Execution speed impacted heavily by compiling flags (3-4X speedup)</a:t>
            </a:r>
          </a:p>
          <a:p>
            <a:endParaRPr lang="en-US" dirty="0"/>
          </a:p>
          <a:p>
            <a:r>
              <a:rPr lang="en-US" dirty="0"/>
              <a:t>NOTE: Aggressive optimization done by compiler might change behavior of your code</a:t>
            </a:r>
          </a:p>
          <a:p>
            <a:pPr lvl="1"/>
            <a:r>
              <a:rPr lang="en-US" dirty="0"/>
              <a:t>Might change results</a:t>
            </a:r>
          </a:p>
          <a:p>
            <a:pPr lvl="1"/>
            <a:r>
              <a:rPr lang="en-US" dirty="0"/>
              <a:t>Might uncover skeletons in the closet</a:t>
            </a:r>
          </a:p>
          <a:p>
            <a:endParaRPr lang="en-US" dirty="0"/>
          </a:p>
          <a:p>
            <a:r>
              <a:rPr lang="en-US" dirty="0"/>
              <a:t>Side note: fair run-time comparisons is tricky</a:t>
            </a:r>
          </a:p>
          <a:p>
            <a:pPr lvl="1"/>
            <a:r>
              <a:rPr lang="en-US" dirty="0"/>
              <a:t>Different compilers have different flags</a:t>
            </a:r>
          </a:p>
          <a:p>
            <a:pPr lvl="2"/>
            <a:r>
              <a:rPr lang="en-US" dirty="0"/>
              <a:t>Tons of compilers out there: </a:t>
            </a:r>
            <a:r>
              <a:rPr lang="en-US" dirty="0" err="1"/>
              <a:t>gcc</a:t>
            </a:r>
            <a:r>
              <a:rPr lang="en-US" dirty="0"/>
              <a:t>, clang, g++, </a:t>
            </a:r>
            <a:r>
              <a:rPr lang="en-US" dirty="0" err="1"/>
              <a:t>icl</a:t>
            </a:r>
            <a:r>
              <a:rPr lang="en-US" dirty="0"/>
              <a:t>, cl, xl, etc.</a:t>
            </a:r>
          </a:p>
          <a:p>
            <a:pPr lvl="1"/>
            <a:r>
              <a:rPr lang="en-US" dirty="0"/>
              <a:t>Some compilers very adept at leveraging the underlying processor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 lnSpcReduction="1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compiler has a tough job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Instruction selection and ordering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Fix minor inefficiencies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expectation is that the compiler will provide an efficient mapping of program to machine</a:t>
            </a:r>
          </a:p>
          <a:p>
            <a:pPr lvl="1">
              <a:defRPr/>
            </a:pPr>
            <a:r>
              <a:rPr lang="en-US" dirty="0"/>
              <a:t>Compilers may or may not support features that have been included in a language recently (C++11, C++14, C++17, C++20, C++23, etc.)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Something to think about:</a:t>
            </a:r>
          </a:p>
          <a:p>
            <a:pPr lvl="1">
              <a:defRPr/>
            </a:pPr>
            <a:r>
              <a:rPr lang="en-US" dirty="0"/>
              <a:t>At least in theory, Intel compiler ought to be best positioned when it comes to compiling code for Intel chips</a:t>
            </a:r>
          </a:p>
          <a:p>
            <a:pPr lvl="2">
              <a:defRPr/>
            </a:pPr>
            <a:r>
              <a:rPr lang="en-US" dirty="0"/>
              <a:t>It ought to know all the dark corners of the microarchitecture</a:t>
            </a:r>
          </a:p>
          <a:p>
            <a:pPr lvl="3">
              <a:defRPr/>
            </a:pPr>
            <a:r>
              <a:rPr lang="en-US" dirty="0"/>
              <a:t>Well positioned to first implement any new/exotic ISA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61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don’t improve asymptotic efficiency of your algorithm</a:t>
            </a:r>
          </a:p>
          <a:p>
            <a:pPr lvl="1" eaLnBrk="1" hangingPunct="1">
              <a:defRPr/>
            </a:pPr>
            <a:r>
              <a:rPr lang="en-US" dirty="0"/>
              <a:t>Up to programmer to select the right algorithm for the problem &amp; the architecture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“function call” side-effects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428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Often, compiler ends up doing analysis only at the function level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Newer versions of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 do inter-procedural analysis within </a:t>
            </a:r>
            <a:r>
              <a:rPr lang="en-US" dirty="0">
                <a:solidFill>
                  <a:srgbClr val="0070C0"/>
                </a:solidFill>
              </a:rPr>
              <a:t>individual</a:t>
            </a:r>
            <a:r>
              <a:rPr lang="en-US" dirty="0"/>
              <a:t> files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Whole-program analysis for some reason not done too often</a:t>
            </a:r>
          </a:p>
          <a:p>
            <a:pPr lvl="1">
              <a:defRPr/>
            </a:pPr>
            <a:r>
              <a:rPr lang="en-US" dirty="0"/>
              <a:t>More on this later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A1D2B-68B0-4A76-8A87-73D48163EAF0}"/>
              </a:ext>
            </a:extLst>
          </p:cNvPr>
          <p:cNvSpPr/>
          <p:nvPr/>
        </p:nvSpPr>
        <p:spPr>
          <a:xfrm>
            <a:off x="6011952" y="2563585"/>
            <a:ext cx="609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1024;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 = 0.;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accumulator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0A66-D88B-4B09-A326-3096D3A7F107}"/>
              </a:ext>
            </a:extLst>
          </p:cNvPr>
          <p:cNvSpPr/>
          <p:nvPr/>
        </p:nvSpPr>
        <p:spPr>
          <a:xfrm>
            <a:off x="6828659" y="5433479"/>
            <a:ext cx="4462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Compiler in a tough spot: function bodies are often hidden from call sites, compiler can only see their declaration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1C2F0D7-E79C-468C-978B-6FDA350C8645}"/>
              </a:ext>
            </a:extLst>
          </p:cNvPr>
          <p:cNvSpPr/>
          <p:nvPr/>
        </p:nvSpPr>
        <p:spPr>
          <a:xfrm rot="10800000">
            <a:off x="7121736" y="5241241"/>
            <a:ext cx="296984" cy="2686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77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The compiler operates under tight constraints</a:t>
            </a:r>
          </a:p>
          <a:p>
            <a:pPr lvl="1" eaLnBrk="1" hangingPunct="1">
              <a:defRPr/>
            </a:pPr>
            <a:r>
              <a:rPr lang="en-US" sz="1800" dirty="0"/>
              <a:t>It must obey all the rules in the C/C++ standard</a:t>
            </a:r>
          </a:p>
          <a:p>
            <a:pPr lvl="2">
              <a:defRPr/>
            </a:pPr>
            <a:r>
              <a:rPr lang="en-US" sz="1600" dirty="0"/>
              <a:t>Often prevents compiler from making optimizations that would only affect behavior under pathological conditions</a:t>
            </a:r>
          </a:p>
          <a:p>
            <a:pPr lvl="1">
              <a:defRPr/>
            </a:pPr>
            <a:r>
              <a:rPr lang="en-US" sz="1800" dirty="0"/>
              <a:t>Rule above possibly ignored though when your code is making use of nonstandard language features</a:t>
            </a:r>
          </a:p>
          <a:p>
            <a:pPr lvl="2">
              <a:defRPr/>
            </a:pPr>
            <a:r>
              <a:rPr lang="en-US" sz="1600" dirty="0"/>
              <a:t>This is what gets the compiler confused and it needs to play it super safe so that you are not mad at it</a:t>
            </a:r>
          </a:p>
          <a:p>
            <a:pPr lvl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Behavior that may be obvious to the programmer can  be obfuscated by coding styles and poor understanding of the language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Use of pointers is a big stumbling block (see more in 10 slides)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717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quote the day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6800" y="3456662"/>
            <a:ext cx="108915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“The best fighter is never angry.”</a:t>
            </a:r>
          </a:p>
          <a:p>
            <a:pPr algn="r"/>
            <a:r>
              <a:rPr lang="en-US" sz="1400" dirty="0"/>
              <a:t>-- Lao Tzu [ballpark 6th to 4th century BC]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Most analysis based only on static information</a:t>
            </a:r>
          </a:p>
          <a:p>
            <a:pPr lvl="1" eaLnBrk="1" hangingPunct="1">
              <a:defRPr/>
            </a:pPr>
            <a:r>
              <a:rPr lang="en-US" dirty="0"/>
              <a:t>Compiler can’t anticipate run-time inputs (in general)</a:t>
            </a:r>
          </a:p>
          <a:p>
            <a:pPr lvl="1" eaLnBrk="1" hangingPunct="1">
              <a:defRPr/>
            </a:pPr>
            <a:endParaRPr lang="en-US" sz="2400" dirty="0"/>
          </a:p>
          <a:p>
            <a:pPr>
              <a:defRPr/>
            </a:pPr>
            <a:r>
              <a:rPr lang="en-US" dirty="0"/>
              <a:t>One way in which we don’t help compilers is by writing code that is ambiguous, open to interpretation</a:t>
            </a:r>
          </a:p>
          <a:p>
            <a:pPr lvl="1">
              <a:defRPr/>
            </a:pPr>
            <a:r>
              <a:rPr lang="en-US" dirty="0"/>
              <a:t>The compilers can’t read our minds</a:t>
            </a:r>
          </a:p>
          <a:p>
            <a:pPr eaLnBrk="1" hangingPunct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852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– this is a big one</a:t>
            </a:r>
          </a:p>
          <a:p>
            <a:pPr lvl="1"/>
            <a:r>
              <a:rPr lang="en-US" dirty="0"/>
              <a:t>Wherever you call a function, the compiler simply replaces the call to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with the entire body of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(the entire function body dropped in)</a:t>
            </a:r>
          </a:p>
          <a:p>
            <a:pPr lvl="1"/>
            <a:r>
              <a:rPr lang="en-US" dirty="0"/>
              <a:t>Not always possible, you must explicitly call for it (by function decoration and/or compile flags)</a:t>
            </a:r>
          </a:p>
          <a:p>
            <a:pPr lvl="2"/>
            <a:r>
              <a:rPr lang="en-US" dirty="0"/>
              <a:t>Nowadays you can ask the compiler to report back what functions it successfully </a:t>
            </a:r>
            <a:r>
              <a:rPr lang="en-US" dirty="0" err="1"/>
              <a:t>inlined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Consequences, if you can inline:</a:t>
            </a:r>
          </a:p>
          <a:p>
            <a:pPr lvl="1"/>
            <a:r>
              <a:rPr lang="en-US" dirty="0"/>
              <a:t>You have one less jump</a:t>
            </a:r>
          </a:p>
          <a:p>
            <a:pPr lvl="1"/>
            <a:r>
              <a:rPr lang="en-US" dirty="0"/>
              <a:t>More important: the compiler sees way more code and therefore engages in more fruitful optimizations</a:t>
            </a:r>
          </a:p>
          <a:p>
            <a:pPr lvl="2"/>
            <a:r>
              <a:rPr lang="en-US" dirty="0"/>
              <a:t>It’s one thing to optimize when you have 5 lines of code, and a different one for 500 lines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2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Constant propagation</a:t>
            </a:r>
          </a:p>
          <a:p>
            <a:pPr lvl="1"/>
            <a:r>
              <a:rPr lang="en-US" dirty="0"/>
              <a:t>Compiler substitutes all references to </a:t>
            </a:r>
            <a:r>
              <a:rPr lang="en-US" dirty="0" err="1">
                <a:latin typeface="Consolas" panose="020B0609020204030204" pitchFamily="49" charset="0"/>
              </a:rPr>
              <a:t>myApplePie</a:t>
            </a:r>
            <a:r>
              <a:rPr lang="en-US" dirty="0"/>
              <a:t> with the constant value</a:t>
            </a:r>
          </a:p>
          <a:p>
            <a:pPr lvl="1"/>
            <a:endParaRPr lang="en-US" dirty="0"/>
          </a:p>
          <a:p>
            <a:r>
              <a:rPr lang="en-US" dirty="0"/>
              <a:t>Common subexpression elimination</a:t>
            </a:r>
          </a:p>
          <a:p>
            <a:pPr lvl="1"/>
            <a:endParaRPr lang="en-US" dirty="0"/>
          </a:p>
          <a:p>
            <a:r>
              <a:rPr lang="en-US" dirty="0"/>
              <a:t>Dead code removal</a:t>
            </a:r>
          </a:p>
          <a:p>
            <a:pPr lvl="1"/>
            <a:r>
              <a:rPr lang="en-US" dirty="0"/>
              <a:t>There may be areas of the code that have no effect on the output, and these can be removed </a:t>
            </a:r>
          </a:p>
          <a:p>
            <a:pPr lvl="2"/>
            <a:r>
              <a:rPr lang="en-US" dirty="0"/>
              <a:t>This includes loads and stores whose values are unused, as well as entire functions and expressions</a:t>
            </a:r>
          </a:p>
          <a:p>
            <a:pPr lvl="1"/>
            <a:endParaRPr lang="en-US" dirty="0"/>
          </a:p>
          <a:p>
            <a:r>
              <a:rPr lang="en-US" dirty="0"/>
              <a:t>Tail call removal</a:t>
            </a:r>
          </a:p>
          <a:p>
            <a:pPr lvl="1"/>
            <a:r>
              <a:rPr lang="en-US" dirty="0"/>
              <a:t>Set of recursive calls to same function get replaced by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DFF0E-B5FC-4DDB-A843-6670690FF1F3}"/>
              </a:ext>
            </a:extLst>
          </p:cNvPr>
          <p:cNvSpPr/>
          <p:nvPr/>
        </p:nvSpPr>
        <p:spPr>
          <a:xfrm>
            <a:off x="3218583" y="1893804"/>
            <a:ext cx="43636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myApplePie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3.1415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E3B5-60BB-4E00-8152-4A5990DD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 the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1478-856A-44D7-A5A8-BC0EE745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Allow it to see as much code as possible</a:t>
            </a:r>
          </a:p>
          <a:p>
            <a:pPr lvl="1"/>
            <a:r>
              <a:rPr lang="en-US" dirty="0"/>
              <a:t>You set it free, so to speak</a:t>
            </a:r>
          </a:p>
          <a:p>
            <a:pPr lvl="1"/>
            <a:r>
              <a:rPr lang="en-US" dirty="0"/>
              <a:t>Recall that typically compiler sees only one file at a time</a:t>
            </a:r>
          </a:p>
          <a:p>
            <a:pPr lvl="2"/>
            <a:r>
              <a:rPr lang="en-US" dirty="0"/>
              <a:t>Can’t peek at some function you use that is defined in a different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B) Provide flags to convey to it information</a:t>
            </a:r>
          </a:p>
          <a:p>
            <a:pPr lvl="1"/>
            <a:r>
              <a:rPr lang="en-US" dirty="0"/>
              <a:t>E.g.: telling compiler your target architecture can help quite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718A-A65A-4055-9AC7-A7BFFDD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03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Compilers, and </a:t>
            </a:r>
            <a:r>
              <a:rPr lang="en-US" dirty="0">
                <a:solidFill>
                  <a:srgbClr val="FFCC00"/>
                </a:solidFill>
              </a:rPr>
              <a:t>link time optimization</a:t>
            </a:r>
            <a:r>
              <a:rPr lang="en-US" dirty="0"/>
              <a:t> (LTO)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Compilers are becoming faster and smarter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It’s affordable and profitable to do program-level, not function level optimization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LTO (also known as LTCG, for “link time code generation”) can be used to allow the compiler to see across translation unit boundaries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Likely to provide good speed up for complex codes with many source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23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LTO: Done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Individual translation units are compiled to an intermediate form instead of machine code</a:t>
            </a:r>
          </a:p>
          <a:p>
            <a:endParaRPr lang="en-US" dirty="0"/>
          </a:p>
          <a:p>
            <a:r>
              <a:rPr lang="en-US" dirty="0"/>
              <a:t>During the link process—when the entire program is visible—machine code is generated </a:t>
            </a:r>
          </a:p>
          <a:p>
            <a:endParaRPr lang="en-US" dirty="0"/>
          </a:p>
          <a:p>
            <a:r>
              <a:rPr lang="en-US" dirty="0"/>
              <a:t>The compiler can take advantage of this to inline across translation units, or at least use information about the side effects of called functions to optimize</a:t>
            </a:r>
          </a:p>
          <a:p>
            <a:endParaRPr lang="en-US" dirty="0"/>
          </a:p>
          <a:p>
            <a:r>
              <a:rPr lang="en-US" dirty="0"/>
              <a:t>NOTE: Invoking LTO can be done today; controlled through compile 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0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1A2-ECE0-4AAE-A46C-A0F2E3FF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tricks pulled off by the compiler </a:t>
            </a:r>
            <a:r>
              <a:rPr lang="en-US" sz="2400" dirty="0"/>
              <a:t>[called “strength reduction”]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66456-22E2-4719-9F47-2FE5BC1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8EC5F37-02E4-407A-A68D-2C84F342738C}"/>
              </a:ext>
            </a:extLst>
          </p:cNvPr>
          <p:cNvSpPr/>
          <p:nvPr/>
        </p:nvSpPr>
        <p:spPr>
          <a:xfrm>
            <a:off x="3610707" y="1348753"/>
            <a:ext cx="420467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F9517-D384-4593-9359-45ACECCFBD89}"/>
              </a:ext>
            </a:extLst>
          </p:cNvPr>
          <p:cNvSpPr/>
          <p:nvPr/>
        </p:nvSpPr>
        <p:spPr>
          <a:xfrm>
            <a:off x="1879599" y="4308918"/>
            <a:ext cx="793261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iTimes1234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52799-76B1-452E-826B-E4455206BC55}"/>
              </a:ext>
            </a:extLst>
          </p:cNvPr>
          <p:cNvSpPr/>
          <p:nvPr/>
        </p:nvSpPr>
        <p:spPr>
          <a:xfrm>
            <a:off x="1727865" y="1764251"/>
            <a:ext cx="15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wrote this: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2FDF6-3CC9-4ADB-ACE1-AB93697BD435}"/>
              </a:ext>
            </a:extLst>
          </p:cNvPr>
          <p:cNvSpPr/>
          <p:nvPr/>
        </p:nvSpPr>
        <p:spPr>
          <a:xfrm>
            <a:off x="2278849" y="3020220"/>
            <a:ext cx="295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This is what the compiler will </a:t>
            </a:r>
            <a:br>
              <a:rPr lang="en-US" dirty="0"/>
            </a:br>
            <a:r>
              <a:rPr lang="en-US" dirty="0"/>
              <a:t>generate on your behalf: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034A49-6D46-42BF-9701-2DCAC23A3835}"/>
              </a:ext>
            </a:extLst>
          </p:cNvPr>
          <p:cNvSpPr/>
          <p:nvPr/>
        </p:nvSpPr>
        <p:spPr>
          <a:xfrm>
            <a:off x="5337907" y="3020220"/>
            <a:ext cx="468923" cy="578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Other lesser trick: 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Reuse portions of expressions</a:t>
            </a:r>
          </a:p>
          <a:p>
            <a:r>
              <a:rPr lang="en-US" dirty="0"/>
              <a:t>GCC will take care of this for you with –O1 flag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59B6A-254E-4028-B095-B5B92EF1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C10F64-63FE-4CF0-993D-1DB5DCCE664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C10F64-63FE-4CF0-993D-1DB5DCCE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49138" y="2593521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/* Sum neighbors of </a:t>
            </a:r>
            <a:r>
              <a:rPr lang="en-US" sz="1400" b="1" dirty="0" err="1">
                <a:latin typeface="Courier New" pitchFamily="49" charset="0"/>
              </a:rPr>
              <a:t>i,j</a:t>
            </a:r>
            <a:r>
              <a:rPr lang="en-US" sz="1400" b="1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up =  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b="1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down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b="1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left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right =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008656" y="2649209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long 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up =  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down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left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right =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179288" y="4100060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243605" y="415574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249137" y="4574722"/>
            <a:ext cx="3733800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   1(%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),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   -1(%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   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   # (i+1)*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%r8      # (i-1)*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008655" y="4630410"/>
            <a:ext cx="4027737" cy="1190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movq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subq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n+j-n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	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,%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), 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 # i*</a:t>
            </a:r>
            <a:r>
              <a:rPr lang="en-US" sz="1400" b="1" dirty="0" err="1">
                <a:latin typeface="Courier New" pitchFamily="49" charset="0"/>
              </a:rPr>
              <a:t>n+j+n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55952" y="2763071"/>
            <a:ext cx="1424768" cy="1101036"/>
            <a:chOff x="4755952" y="2763071"/>
            <a:chExt cx="1424768" cy="1101036"/>
          </a:xfrm>
        </p:grpSpPr>
        <p:sp>
          <p:nvSpPr>
            <p:cNvPr id="4" name="Rectangle 3"/>
            <p:cNvSpPr/>
            <p:nvPr/>
          </p:nvSpPr>
          <p:spPr>
            <a:xfrm>
              <a:off x="4755952" y="2763071"/>
              <a:ext cx="4235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Up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5952" y="3010639"/>
              <a:ext cx="67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Down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55952" y="3235592"/>
              <a:ext cx="503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Left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65451" y="3460545"/>
              <a:ext cx="6139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Right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33711" y="2797301"/>
              <a:ext cx="123790" cy="1066806"/>
            </a:xfrm>
            <a:prstGeom prst="rightBrace">
              <a:avLst>
                <a:gd name="adj1" fmla="val 138968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413619" y="3052837"/>
              <a:ext cx="1010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</a:rPr>
                <a:t>Stencil</a:t>
              </a:r>
              <a:br>
                <a:rPr lang="en-US" sz="1400" b="1" dirty="0">
                  <a:solidFill>
                    <a:srgbClr val="0070C0"/>
                  </a:solidFill>
                </a:rPr>
              </a:br>
              <a:r>
                <a:rPr lang="en-US" sz="1400" b="1" dirty="0">
                  <a:solidFill>
                    <a:srgbClr val="0070C0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9915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Other lesser tricks: Replace costly operations with simpler ones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Compiler will use “shift” whenever you multiply by a power of 2</a:t>
            </a:r>
          </a:p>
          <a:p>
            <a:pPr lvl="2"/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Do not do this yourself, let the compiler do it, since it’s machine dependent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Compiler will go to great lengths to avoid divisions </a:t>
            </a:r>
            <a:r>
              <a:rPr lang="en-US" dirty="0">
                <a:solidFill>
                  <a:srgbClr val="0070C0"/>
                </a:solidFill>
              </a:rPr>
              <a:t>of integers</a:t>
            </a:r>
          </a:p>
          <a:p>
            <a:pPr lvl="2"/>
            <a:r>
              <a:rPr lang="en-US" dirty="0"/>
              <a:t>Around 20 times slower than an addition, and 5 times more expensive than multiplication</a:t>
            </a:r>
          </a:p>
          <a:p>
            <a:pPr lvl="2"/>
            <a:r>
              <a:rPr lang="en-US" dirty="0"/>
              <a:t>Division by power of 2 is simple (shift the other way, let the compiler do it)</a:t>
            </a:r>
          </a:p>
          <a:p>
            <a:pPr lvl="2"/>
            <a:r>
              <a:rPr lang="en-US" dirty="0"/>
              <a:t>Here’s a divide by 3, there is no division, actually: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C03DF-A93A-49C7-9BCC-2A03844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D70DBCE-A002-464A-AC7E-B4643CBE92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D70DBCE-A002-464A-AC7E-B4643CBE9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7D60034-1FD9-41D2-8153-DB7594389501}"/>
              </a:ext>
            </a:extLst>
          </p:cNvPr>
          <p:cNvSpPr/>
          <p:nvPr/>
        </p:nvSpPr>
        <p:spPr>
          <a:xfrm>
            <a:off x="124472" y="5090212"/>
            <a:ext cx="45960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, 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divideByThree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x){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x /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A4A91-CF78-4914-9A02-8D7C98B13BD7}"/>
              </a:ext>
            </a:extLst>
          </p:cNvPr>
          <p:cNvSpPr/>
          <p:nvPr/>
        </p:nvSpPr>
        <p:spPr>
          <a:xfrm>
            <a:off x="4962767" y="4485616"/>
            <a:ext cx="713659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, "/>
              </a:rPr>
              <a:t>divideByThree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(unsigned int):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edi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		</a:t>
            </a:r>
            <a:r>
              <a:rPr lang="en-US" i="1" dirty="0"/>
              <a:t> ; </a:t>
            </a:r>
            <a:r>
              <a:rPr lang="en-US" i="1" dirty="0" err="1"/>
              <a:t>eax</a:t>
            </a:r>
            <a:r>
              <a:rPr lang="en-US" i="1" dirty="0"/>
              <a:t> = </a:t>
            </a:r>
            <a:r>
              <a:rPr lang="en-US" i="1" dirty="0" err="1"/>
              <a:t>edi</a:t>
            </a:r>
            <a:r>
              <a:rPr lang="en-US" i="1" dirty="0"/>
              <a:t>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edi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2863311531	</a:t>
            </a:r>
            <a:r>
              <a:rPr lang="en-US" i="1" dirty="0"/>
              <a:t> ; </a:t>
            </a:r>
            <a:r>
              <a:rPr lang="en-US" i="1" dirty="0" err="1"/>
              <a:t>edi</a:t>
            </a:r>
            <a:r>
              <a:rPr lang="en-US" i="1" dirty="0"/>
              <a:t> = 0xaaaaaaab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imul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rdi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		</a:t>
            </a:r>
            <a:r>
              <a:rPr lang="en-US" i="1" dirty="0"/>
              <a:t> ; </a:t>
            </a:r>
            <a:r>
              <a:rPr lang="en-US" i="1" dirty="0" err="1"/>
              <a:t>rax</a:t>
            </a:r>
            <a:r>
              <a:rPr lang="en-US" i="1" dirty="0"/>
              <a:t> = </a:t>
            </a:r>
            <a:r>
              <a:rPr lang="en-US" i="1" dirty="0" err="1"/>
              <a:t>rax</a:t>
            </a:r>
            <a:r>
              <a:rPr lang="en-US" i="1" dirty="0"/>
              <a:t> * 0xaaaaaaab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shr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33		</a:t>
            </a:r>
            <a:r>
              <a:rPr lang="en-US" i="1" dirty="0"/>
              <a:t> ; </a:t>
            </a:r>
            <a:r>
              <a:rPr lang="en-US" i="1" dirty="0" err="1"/>
              <a:t>rax</a:t>
            </a:r>
            <a:r>
              <a:rPr lang="en-US" i="1" dirty="0"/>
              <a:t> &gt;&gt;= 33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ret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B567E-C7B5-484B-9E6D-20EE33912265}"/>
              </a:ext>
            </a:extLst>
          </p:cNvPr>
          <p:cNvSpPr/>
          <p:nvPr/>
        </p:nvSpPr>
        <p:spPr>
          <a:xfrm>
            <a:off x="7008348" y="6243605"/>
            <a:ext cx="451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Computes 0.33333333337213844 of the input</a:t>
            </a:r>
          </a:p>
        </p:txBody>
      </p:sp>
      <p:sp>
        <p:nvSpPr>
          <p:cNvPr id="15" name="Down Arrow 4">
            <a:extLst>
              <a:ext uri="{FF2B5EF4-FFF2-40B4-BE49-F238E27FC236}">
                <a16:creationId xmlns:a16="http://schemas.microsoft.com/office/drawing/2014/main" id="{2BAC3172-E40C-40A6-A954-28B70BA86F2B}"/>
              </a:ext>
            </a:extLst>
          </p:cNvPr>
          <p:cNvSpPr/>
          <p:nvPr/>
        </p:nvSpPr>
        <p:spPr>
          <a:xfrm rot="16200000">
            <a:off x="5723171" y="5367592"/>
            <a:ext cx="274320" cy="26469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One common theme for speeding up code: </a:t>
            </a:r>
            <a:r>
              <a:rPr lang="en-US" b="1" dirty="0">
                <a:solidFill>
                  <a:srgbClr val="FFC000"/>
                </a:solidFill>
              </a:rPr>
              <a:t>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some computation is performed</a:t>
            </a:r>
          </a:p>
          <a:p>
            <a:pPr lvl="2" eaLnBrk="1" hangingPunct="1">
              <a:defRPr/>
            </a:pPr>
            <a:r>
              <a:rPr lang="en-US" dirty="0"/>
              <a:t>Particularly rewarding when a piece of code can get moved out of a loop</a:t>
            </a:r>
          </a:p>
          <a:p>
            <a:pPr lvl="2" eaLnBrk="1" hangingPunct="1">
              <a:defRPr/>
            </a:pPr>
            <a:r>
              <a:rPr lang="en-US" dirty="0"/>
              <a:t>Typically done by the compiler, under higher optimization levels – if this is possible (more later)</a:t>
            </a:r>
          </a:p>
          <a:p>
            <a:pPr lvl="1">
              <a:defRPr/>
            </a:pPr>
            <a:r>
              <a:rPr lang="en-US" dirty="0"/>
              <a:t>Caveat: Make sure the new code produces same result (if you, rather than the compiler goes for it)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Code motion, basic idea, captured in this code snippet: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DCFF-1B3C-4F8D-A78F-17673645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E037D-8BAA-4D94-95C4-7C5CA7C4012C}"/>
              </a:ext>
            </a:extLst>
          </p:cNvPr>
          <p:cNvSpPr/>
          <p:nvPr/>
        </p:nvSpPr>
        <p:spPr>
          <a:xfrm>
            <a:off x="146543" y="3977060"/>
            <a:ext cx="658836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A8F6-4032-4A06-9AB9-098FAEF395D4}"/>
              </a:ext>
            </a:extLst>
          </p:cNvPr>
          <p:cNvSpPr/>
          <p:nvPr/>
        </p:nvSpPr>
        <p:spPr>
          <a:xfrm>
            <a:off x="4751754" y="5224279"/>
            <a:ext cx="692443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917347-DA73-4B43-A2D1-D0C5CC57240A}"/>
              </a:ext>
            </a:extLst>
          </p:cNvPr>
          <p:cNvSpPr/>
          <p:nvPr/>
        </p:nvSpPr>
        <p:spPr>
          <a:xfrm rot="20414944">
            <a:off x="3897329" y="5094045"/>
            <a:ext cx="585836" cy="1070968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C9856-CC24-4663-B8E8-8780566D2694}"/>
              </a:ext>
            </a:extLst>
          </p:cNvPr>
          <p:cNvSpPr/>
          <p:nvPr/>
        </p:nvSpPr>
        <p:spPr>
          <a:xfrm>
            <a:off x="1290565" y="5639777"/>
            <a:ext cx="2709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Typically done by compiler,</a:t>
            </a:r>
            <a:br>
              <a:rPr lang="en-US" dirty="0"/>
            </a:br>
            <a:r>
              <a:rPr lang="en-US" dirty="0"/>
              <a:t>if no red flags encountered</a:t>
            </a:r>
          </a:p>
        </p:txBody>
      </p:sp>
    </p:spTree>
    <p:extLst>
      <p:ext uri="{BB962C8B-B14F-4D97-AF65-F5344CB8AC3E}">
        <p14:creationId xmlns:p14="http://schemas.microsoft.com/office/powerpoint/2010/main" val="289830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A215-DFEE-44F8-A86C-DB7EA57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do, for </a:t>
            </a:r>
            <a:r>
              <a:rPr lang="en-US"/>
              <a:t>Canvas live-session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7648-5750-416F-9F20-72F02D78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Dan: start the Canvas recording</a:t>
            </a:r>
          </a:p>
          <a:p>
            <a:endParaRPr lang="en-US" dirty="0"/>
          </a:p>
          <a:p>
            <a:r>
              <a:rPr lang="en-US" dirty="0"/>
              <a:t>Everybody else: </a:t>
            </a:r>
          </a:p>
          <a:p>
            <a:pPr lvl="1"/>
            <a:r>
              <a:rPr lang="en-US" dirty="0"/>
              <a:t>Please mute your microphone </a:t>
            </a:r>
          </a:p>
          <a:p>
            <a:pPr lvl="1"/>
            <a:r>
              <a:rPr lang="en-US" dirty="0"/>
              <a:t>Please ask questions (limit: two per person per lecture; after that, post on Piazza)</a:t>
            </a:r>
          </a:p>
          <a:p>
            <a:pPr lvl="1"/>
            <a:r>
              <a:rPr lang="en-US" dirty="0"/>
              <a:t>When you ask questions, first unmute your 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C867B-83D0-41E1-8C18-6C75C17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0D8B-5E58-4068-9906-B8CED8B5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Assembly code, </a:t>
            </a:r>
            <a:r>
              <a:rPr lang="en-US" b="1" dirty="0">
                <a:solidFill>
                  <a:srgbClr val="FFC000"/>
                </a:solidFill>
              </a:rPr>
              <a:t>no optimization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A1518-79D8-4CD3-AF75-FEBDB70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1B63-C7C5-45B3-8CD0-F2B051AF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20" r="72500" b="74928"/>
          <a:stretch/>
        </p:blipFill>
        <p:spPr>
          <a:xfrm>
            <a:off x="203199" y="2849374"/>
            <a:ext cx="5790741" cy="82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34868-25C2-4457-8785-78F12ED3B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4" t="15385" r="45192" b="21481"/>
          <a:stretch/>
        </p:blipFill>
        <p:spPr>
          <a:xfrm>
            <a:off x="7227868" y="900066"/>
            <a:ext cx="3455763" cy="58907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605441-D8A6-4101-886D-BAF13C228BB6}"/>
              </a:ext>
            </a:extLst>
          </p:cNvPr>
          <p:cNvSpPr/>
          <p:nvPr/>
        </p:nvSpPr>
        <p:spPr>
          <a:xfrm>
            <a:off x="7471507" y="4165600"/>
            <a:ext cx="586155" cy="289170"/>
          </a:xfrm>
          <a:prstGeom prst="rightArrow">
            <a:avLst>
              <a:gd name="adj1" fmla="val 50000"/>
              <a:gd name="adj2" fmla="val 79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E9050-0D45-4F0D-B46C-6DF6E4684C30}"/>
              </a:ext>
            </a:extLst>
          </p:cNvPr>
          <p:cNvSpPr/>
          <p:nvPr/>
        </p:nvSpPr>
        <p:spPr>
          <a:xfrm>
            <a:off x="1357866" y="5200800"/>
            <a:ext cx="331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line 3 (left) and line 19 (right)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/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04248-5CFE-4A51-93E4-F0C658133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9" t="13333" r="44872" b="50000"/>
          <a:stretch/>
        </p:blipFill>
        <p:spPr>
          <a:xfrm>
            <a:off x="5995337" y="1350053"/>
            <a:ext cx="4652493" cy="442445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53187B-434D-42C2-A538-4673FC03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code, optimization </a:t>
            </a:r>
            <a:r>
              <a:rPr lang="en-US" b="1" dirty="0">
                <a:solidFill>
                  <a:srgbClr val="FFC000"/>
                </a:solidFill>
              </a:rPr>
              <a:t>–O1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D8D3-E03E-46CD-8E0B-C3CA7F0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F2E0B-056A-419B-A4B8-57352BCE7E98}"/>
              </a:ext>
            </a:extLst>
          </p:cNvPr>
          <p:cNvSpPr/>
          <p:nvPr/>
        </p:nvSpPr>
        <p:spPr>
          <a:xfrm>
            <a:off x="4596846" y="820825"/>
            <a:ext cx="451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Multiplication moved out of loop by compiler!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F7A87E-89D2-4018-9DA1-302273E41300}"/>
              </a:ext>
            </a:extLst>
          </p:cNvPr>
          <p:cNvSpPr/>
          <p:nvPr/>
        </p:nvSpPr>
        <p:spPr>
          <a:xfrm>
            <a:off x="5409501" y="1083492"/>
            <a:ext cx="585836" cy="2157224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9C83-52C3-4257-B256-6DFAD9FB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3" r="73568" b="74725"/>
          <a:stretch/>
        </p:blipFill>
        <p:spPr>
          <a:xfrm>
            <a:off x="139065" y="2350477"/>
            <a:ext cx="4809474" cy="10472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C43F67-C318-470F-993B-2ACF7EC6C50B}"/>
              </a:ext>
            </a:extLst>
          </p:cNvPr>
          <p:cNvSpPr/>
          <p:nvPr/>
        </p:nvSpPr>
        <p:spPr>
          <a:xfrm>
            <a:off x="1210648" y="4771129"/>
            <a:ext cx="2666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Take home message: </a:t>
            </a:r>
            <a:br>
              <a:rPr lang="en-US" dirty="0"/>
            </a:br>
            <a:r>
              <a:rPr lang="en-US" dirty="0"/>
              <a:t>the compiler is your friend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BF3AFC-0FA0-40E5-8460-5E9206BD2124}"/>
              </a:ext>
            </a:extLst>
          </p:cNvPr>
          <p:cNvSpPr/>
          <p:nvPr/>
        </p:nvSpPr>
        <p:spPr>
          <a:xfrm>
            <a:off x="8915771" y="1197071"/>
            <a:ext cx="382954" cy="447147"/>
          </a:xfrm>
          <a:prstGeom prst="downArrow">
            <a:avLst>
              <a:gd name="adj1" fmla="val 50000"/>
              <a:gd name="adj2" fmla="val 744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/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A47B19B-F65B-4069-8DAE-CD136BB7863E}"/>
              </a:ext>
            </a:extLst>
          </p:cNvPr>
          <p:cNvSpPr/>
          <p:nvPr/>
        </p:nvSpPr>
        <p:spPr>
          <a:xfrm>
            <a:off x="10611604" y="4074918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b[j] into xmm0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3371A-E0CB-4865-9962-16CB98B229AD}"/>
              </a:ext>
            </a:extLst>
          </p:cNvPr>
          <p:cNvSpPr/>
          <p:nvPr/>
        </p:nvSpPr>
        <p:spPr>
          <a:xfrm>
            <a:off x="10611604" y="4287988"/>
            <a:ext cx="1164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xmm0 into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AAAD6-C9AD-45CF-A1A4-DA31161B7CA2}"/>
              </a:ext>
            </a:extLst>
          </p:cNvPr>
          <p:cNvSpPr/>
          <p:nvPr/>
        </p:nvSpPr>
        <p:spPr>
          <a:xfrm>
            <a:off x="10611604" y="4501058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value of j into </a:t>
            </a:r>
            <a:r>
              <a:rPr lang="en-US" sz="1000" dirty="0" err="1"/>
              <a:t>rdx</a:t>
            </a:r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1E88F9-9910-4390-B659-42DE9CB6CE42}"/>
              </a:ext>
            </a:extLst>
          </p:cNvPr>
          <p:cNvSpPr/>
          <p:nvPr/>
        </p:nvSpPr>
        <p:spPr>
          <a:xfrm>
            <a:off x="10611604" y="4714128"/>
            <a:ext cx="1535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Increment </a:t>
            </a:r>
            <a:r>
              <a:rPr lang="en-US" sz="1000" dirty="0" err="1"/>
              <a:t>rax</a:t>
            </a:r>
            <a:r>
              <a:rPr lang="en-US" sz="1000" dirty="0"/>
              <a:t>; i.e., j,  by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A3D4E-87F8-4962-AA69-EC02820A6C32}"/>
              </a:ext>
            </a:extLst>
          </p:cNvPr>
          <p:cNvSpPr/>
          <p:nvPr/>
        </p:nvSpPr>
        <p:spPr>
          <a:xfrm>
            <a:off x="10611604" y="4896449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Compare j with n (in r8)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6D1234-F8AB-4536-A67F-4E6E8C9B8F83}"/>
              </a:ext>
            </a:extLst>
          </p:cNvPr>
          <p:cNvSpPr/>
          <p:nvPr/>
        </p:nvSpPr>
        <p:spPr>
          <a:xfrm>
            <a:off x="10611604" y="5090579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to .L3 if not equal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5434A-A7AB-45B9-91B7-3A0FA42D313B}"/>
              </a:ext>
            </a:extLst>
          </p:cNvPr>
          <p:cNvSpPr/>
          <p:nvPr/>
        </p:nvSpPr>
        <p:spPr>
          <a:xfrm>
            <a:off x="5343277" y="129751"/>
            <a:ext cx="1009814" cy="549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/>
      <p:bldP spid="9" grpId="0" animBg="1"/>
      <p:bldP spid="2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</a:rPr>
              <a:t>[Next thing to consider:] </a:t>
            </a:r>
            <a:r>
              <a:rPr lang="en-US" dirty="0"/>
              <a:t>Function calls are optimization blockers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CABE-79EB-4BB3-94E9-D510F60C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</p:spPr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38489" y="2622918"/>
            <a:ext cx="7279341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strlen(</a:t>
            </a:r>
            <a:r>
              <a:rPr lang="nn-NO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2011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lvl="1"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/>
              <a:t>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Only way to determine length of string is to scan its entire length, looking for </a:t>
            </a:r>
            <a:r>
              <a:rPr lang="en-US" sz="1800" dirty="0">
                <a:latin typeface="Consolas" panose="020B0609020204030204" pitchFamily="49" charset="0"/>
              </a:rPr>
              <a:t>null</a:t>
            </a:r>
            <a:r>
              <a:rPr lang="en-US" sz="1800" dirty="0"/>
              <a:t>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 character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We have N calls to </a:t>
            </a: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/>
              <a:t>What’s the impact?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Each call runs loop over N elements to find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Impact: Overall, O(N</a:t>
            </a:r>
            <a:r>
              <a:rPr lang="en-US" sz="1800" baseline="30000" dirty="0"/>
              <a:t>2</a:t>
            </a:r>
            <a:r>
              <a:rPr lang="en-US" sz="1800" dirty="0"/>
              <a:t>)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AC9AC-1088-406F-8D7B-5307A48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  <a:blipFill>
                <a:blip r:embed="rId3"/>
                <a:stretch>
                  <a:fillRect t="-181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219414" y="2165349"/>
            <a:ext cx="440085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My version of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467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quadruples when double string length</a:t>
            </a:r>
          </a:p>
          <a:p>
            <a:r>
              <a:rPr lang="en-US" dirty="0"/>
              <a:t>Quadratic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4B76F-879D-4C1A-A4E8-EDAEC66B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838779" y="25059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47575" y="3853912"/>
            <a:ext cx="678519" cy="2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lowerV1</a:t>
            </a:r>
          </a:p>
        </p:txBody>
      </p:sp>
    </p:spTree>
    <p:extLst>
      <p:ext uri="{BB962C8B-B14F-4D97-AF65-F5344CB8AC3E}">
        <p14:creationId xmlns:p14="http://schemas.microsoft.com/office/powerpoint/2010/main" val="26665934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2"/>
            <a:r>
              <a:rPr lang="en-US" dirty="0"/>
              <a:t>Note that you know that the length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does not change from one iteration to another</a:t>
            </a:r>
          </a:p>
          <a:p>
            <a:pPr lvl="1" eaLnBrk="1" hangingPunct="1"/>
            <a:r>
              <a:rPr lang="en-US" dirty="0"/>
              <a:t>You took it upon yourself to perform “</a:t>
            </a:r>
            <a:r>
              <a:rPr lang="en-US" dirty="0">
                <a:solidFill>
                  <a:srgbClr val="0070C0"/>
                </a:solidFill>
              </a:rPr>
              <a:t>code motion</a:t>
            </a:r>
            <a:r>
              <a:rPr lang="en-US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76119-BD24-4867-80E7-D29491C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4548494-1AE0-4437-8B8C-66D1A340AE41}"/>
              </a:ext>
            </a:extLst>
          </p:cNvPr>
          <p:cNvSpPr/>
          <p:nvPr/>
        </p:nvSpPr>
        <p:spPr>
          <a:xfrm>
            <a:off x="2039815" y="2797574"/>
            <a:ext cx="772159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80776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56F3-3C7F-4A69-BF06-DE0078A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993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6880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6B786A-3465-481F-86B2-D5E82A5D688D}"/>
              </a:ext>
            </a:extLst>
          </p:cNvPr>
          <p:cNvSpPr/>
          <p:nvPr/>
        </p:nvSpPr>
        <p:spPr>
          <a:xfrm>
            <a:off x="9418631" y="1117051"/>
            <a:ext cx="2662717" cy="646331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This, and nothing more, is the content </a:t>
            </a:r>
            <a:br>
              <a:rPr lang="en-US" sz="1200" dirty="0"/>
            </a:br>
            <a:r>
              <a:rPr lang="en-US" sz="1200" dirty="0"/>
              <a:t>of a file in which your </a:t>
            </a:r>
            <a:r>
              <a:rPr lang="en-US" sz="1200" dirty="0" err="1">
                <a:latin typeface="Consolas" panose="020B0609020204030204" pitchFamily="49" charset="0"/>
              </a:rPr>
              <a:t>strlen</a:t>
            </a:r>
            <a:r>
              <a:rPr lang="en-US" sz="1200" dirty="0"/>
              <a:t> function </a:t>
            </a:r>
            <a:br>
              <a:rPr lang="en-US" sz="1200" dirty="0"/>
            </a:br>
            <a:r>
              <a:rPr lang="en-US" sz="1200" dirty="0"/>
              <a:t>is defined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70C0"/>
                </a:solidFill>
              </a:rPr>
              <a:t>Why couldn’t compiler move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out of  inner loop</a:t>
            </a:r>
            <a:r>
              <a:rPr lang="en-US" sz="2000" i="1" dirty="0"/>
              <a:t>?</a:t>
            </a:r>
          </a:p>
          <a:p>
            <a:pPr lvl="1" eaLnBrk="1" hangingPunct="1">
              <a:defRPr/>
            </a:pPr>
            <a:r>
              <a:rPr lang="en-US" sz="1800" dirty="0"/>
              <a:t>A function might have side effects</a:t>
            </a:r>
          </a:p>
          <a:p>
            <a:pPr lvl="2" eaLnBrk="1" hangingPunct="1">
              <a:defRPr/>
            </a:pPr>
            <a:r>
              <a:rPr lang="en-US" sz="1600" dirty="0"/>
              <a:t>e.g., alters global state each time called</a:t>
            </a:r>
          </a:p>
          <a:p>
            <a:pPr lvl="1">
              <a:defRPr/>
            </a:pPr>
            <a:r>
              <a:rPr lang="en-US" sz="1800" dirty="0"/>
              <a:t>Function might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e.g., depends on global state (for instance, in multi-core parallelism)</a:t>
            </a:r>
          </a:p>
          <a:p>
            <a:pPr>
              <a:defRPr/>
            </a:pPr>
            <a:endParaRPr lang="en-US" sz="2200" b="1" dirty="0"/>
          </a:p>
          <a:p>
            <a:pPr eaLnBrk="1" hangingPunct="1">
              <a:defRPr/>
            </a:pPr>
            <a:r>
              <a:rPr lang="en-US" sz="2000" dirty="0"/>
              <a:t>The takeaway message</a:t>
            </a:r>
          </a:p>
          <a:p>
            <a:pPr lvl="1" eaLnBrk="1" hangingPunct="1">
              <a:defRPr/>
            </a:pPr>
            <a:r>
              <a:rPr lang="en-US" sz="1800" dirty="0"/>
              <a:t>Compiler must treat procedure call as a black box</a:t>
            </a:r>
          </a:p>
          <a:p>
            <a:pPr lvl="1">
              <a:defRPr/>
            </a:pPr>
            <a:r>
              <a:rPr lang="en-US" sz="1800" dirty="0"/>
              <a:t>Weak optimizations near/around procedure call (stumbling block)</a:t>
            </a:r>
          </a:p>
          <a:p>
            <a:pPr lvl="1">
              <a:defRPr/>
            </a:pPr>
            <a:r>
              <a:rPr lang="en-US" sz="1800" dirty="0"/>
              <a:t>Compiler cannot read your mind; it does exactly what you told it to do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Possible remedies:</a:t>
            </a:r>
          </a:p>
          <a:p>
            <a:pPr lvl="1">
              <a:defRPr/>
            </a:pPr>
            <a:r>
              <a:rPr lang="en-US" sz="1800" dirty="0"/>
              <a:t>Try to do your own code motion (you should know if it’s safe or not)</a:t>
            </a:r>
          </a:p>
          <a:p>
            <a:pPr lvl="1" eaLnBrk="1" hangingPunct="1">
              <a:defRPr/>
            </a:pPr>
            <a:r>
              <a:rPr lang="en-US" sz="1800" dirty="0"/>
              <a:t>C++: Use of inline functions</a:t>
            </a:r>
          </a:p>
          <a:p>
            <a:pPr lvl="2">
              <a:defRPr/>
            </a:pPr>
            <a:r>
              <a:rPr lang="en-US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>
              <a:defRPr/>
            </a:pPr>
            <a:r>
              <a:rPr lang="en-US" sz="1800" dirty="0"/>
              <a:t>Use LTO (more on this later)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D69CE-C694-46AF-994A-1E35F71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73642" y="1767992"/>
            <a:ext cx="4334574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static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491476" y="2177716"/>
            <a:ext cx="328216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8069655" y="1465352"/>
            <a:ext cx="371628" cy="33250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54570" y="5207888"/>
            <a:ext cx="40979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this example, each time this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called a variable is incremented</a:t>
            </a:r>
            <a:br>
              <a:rPr lang="en-US" dirty="0"/>
            </a:br>
            <a:r>
              <a:rPr lang="en-US" dirty="0"/>
              <a:t>(cooked up, but makes a point)</a:t>
            </a:r>
          </a:p>
        </p:txBody>
      </p:sp>
    </p:spTree>
    <p:extLst>
      <p:ext uri="{BB962C8B-B14F-4D97-AF65-F5344CB8AC3E}">
        <p14:creationId xmlns:p14="http://schemas.microsoft.com/office/powerpoint/2010/main" val="142540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FDB22D-016E-4228-9738-0067B929BE97}"/>
              </a:ext>
            </a:extLst>
          </p:cNvPr>
          <p:cNvSpPr/>
          <p:nvPr/>
        </p:nvSpPr>
        <p:spPr>
          <a:xfrm>
            <a:off x="1055077" y="917179"/>
            <a:ext cx="738553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sum entries in each row of A and store in vector 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[i*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</a:rPr>
              <a:t>[Next thing to consider:]</a:t>
            </a:r>
            <a:r>
              <a:rPr lang="en-US" dirty="0"/>
              <a:t> Memory matters, and the trickiness of pointers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15337" y="5742197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dirty="0">
                <a:latin typeface="Consolas" panose="020B0609020204030204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Why couldn’t compiler optimize this away?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D03A5-612B-4710-95CB-5B43E42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586623" y="3285143"/>
            <a:ext cx="322446" cy="3513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33E6-A4B4-43AB-A6E0-ECA336CD3A81}"/>
              </a:ext>
            </a:extLst>
          </p:cNvPr>
          <p:cNvSpPr/>
          <p:nvPr/>
        </p:nvSpPr>
        <p:spPr>
          <a:xfrm>
            <a:off x="1814514" y="3656865"/>
            <a:ext cx="513470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, "/>
              </a:rPr>
              <a:t>.L3: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],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, "/>
              </a:rPr>
              <a:t>8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>
                <a:solidFill>
                  <a:srgbClr val="008080"/>
                </a:solidFill>
                <a:latin typeface="Consolas, "/>
              </a:rPr>
              <a:t>.L3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7BB9-C77F-40B3-AA09-BB10EB2C1B4B}"/>
              </a:ext>
            </a:extLst>
          </p:cNvPr>
          <p:cNvSpPr/>
          <p:nvPr/>
        </p:nvSpPr>
        <p:spPr>
          <a:xfrm>
            <a:off x="4999826" y="3105834"/>
            <a:ext cx="501355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Assembly code, </a:t>
            </a:r>
            <a:r>
              <a:rPr lang="en-US" dirty="0">
                <a:latin typeface="Consolas" panose="020B0609020204030204" pitchFamily="49" charset="0"/>
              </a:rPr>
              <a:t>sum_rows1</a:t>
            </a:r>
            <a:r>
              <a:rPr lang="en-US" dirty="0"/>
              <a:t>, inner loop (after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, optimized w/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-O1</a:t>
            </a:r>
            <a:r>
              <a:rPr lang="en-US" dirty="0"/>
              <a:t>, from </a:t>
            </a:r>
            <a:r>
              <a:rPr lang="en-US" dirty="0">
                <a:hlinkClick r:id="rId3"/>
              </a:rPr>
              <a:t>https://godbolt.org/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BBFD8-2A38-4748-8828-3699D3E561BD}"/>
              </a:ext>
            </a:extLst>
          </p:cNvPr>
          <p:cNvSpPr/>
          <p:nvPr/>
        </p:nvSpPr>
        <p:spPr>
          <a:xfrm>
            <a:off x="7085565" y="3939710"/>
            <a:ext cx="24336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b[i] from memory into register xmm0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9285-FAEE-441D-AF9F-F0D14D538390}"/>
              </a:ext>
            </a:extLst>
          </p:cNvPr>
          <p:cNvSpPr/>
          <p:nvPr/>
        </p:nvSpPr>
        <p:spPr>
          <a:xfrm>
            <a:off x="7085565" y="4185100"/>
            <a:ext cx="29546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Add to register xmm0 the right A entry from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1D67B-CE57-4D00-8174-BB49C1CC6BA9}"/>
              </a:ext>
            </a:extLst>
          </p:cNvPr>
          <p:cNvSpPr/>
          <p:nvPr/>
        </p:nvSpPr>
        <p:spPr>
          <a:xfrm>
            <a:off x="7085565" y="4443028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updated b[i] value back into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F8B79-35C1-45AB-8B2F-C80AC3CF0F3F}"/>
              </a:ext>
            </a:extLst>
          </p:cNvPr>
          <p:cNvSpPr/>
          <p:nvPr/>
        </p:nvSpPr>
        <p:spPr>
          <a:xfrm>
            <a:off x="7085565" y="4702030"/>
            <a:ext cx="3709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Make  </a:t>
            </a:r>
            <a:r>
              <a:rPr lang="en-US" sz="1000" dirty="0" err="1"/>
              <a:t>rax</a:t>
            </a:r>
            <a:r>
              <a:rPr lang="en-US" sz="1000" dirty="0"/>
              <a:t> have the address to next entry in A (double takes 8 bytes)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F4A5F2-90F4-4AA3-8965-3505352A5EE7}"/>
              </a:ext>
            </a:extLst>
          </p:cNvPr>
          <p:cNvSpPr/>
          <p:nvPr/>
        </p:nvSpPr>
        <p:spPr>
          <a:xfrm>
            <a:off x="7085565" y="493582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Compare i with n (latter stored in </a:t>
            </a:r>
            <a:r>
              <a:rPr lang="en-US" sz="1000" dirty="0" err="1"/>
              <a:t>rcx</a:t>
            </a:r>
            <a:r>
              <a:rPr lang="en-US" sz="1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CD8AE-992B-43D0-A911-240BE1A1794D}"/>
              </a:ext>
            </a:extLst>
          </p:cNvPr>
          <p:cNvSpPr/>
          <p:nvPr/>
        </p:nvSpPr>
        <p:spPr>
          <a:xfrm>
            <a:off x="7085565" y="5225756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to .L3 if not equal</a:t>
            </a:r>
          </a:p>
        </p:txBody>
      </p:sp>
    </p:spTree>
    <p:extLst>
      <p:ext uri="{BB962C8B-B14F-4D97-AF65-F5344CB8AC3E}">
        <p14:creationId xmlns:p14="http://schemas.microsoft.com/office/powerpoint/2010/main" val="441214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3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0285" y="5715693"/>
            <a:ext cx="9314761" cy="806450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dirty="0"/>
              <a:t>The 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iteration. It does so because:</a:t>
            </a:r>
          </a:p>
          <a:p>
            <a:pPr lvl="2"/>
            <a:r>
              <a:rPr lang="en-US" dirty="0"/>
              <a:t>Must consider possibility that these updates will affect program behavior</a:t>
            </a:r>
          </a:p>
          <a:p>
            <a:pPr lvl="2"/>
            <a:r>
              <a:rPr lang="en-US" dirty="0"/>
              <a:t>Value of “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” might change from when </a:t>
            </a:r>
            <a:r>
              <a:rPr lang="en-US" dirty="0">
                <a:latin typeface="Consolas" panose="020B0609020204030204" pitchFamily="49" charset="0"/>
              </a:rPr>
              <a:t>i=3</a:t>
            </a:r>
            <a:r>
              <a:rPr lang="en-US" dirty="0"/>
              <a:t> to when </a:t>
            </a:r>
            <a:r>
              <a:rPr lang="en-US" dirty="0">
                <a:latin typeface="Consolas" panose="020B0609020204030204" pitchFamily="49" charset="0"/>
              </a:rPr>
              <a:t>i=4</a:t>
            </a:r>
            <a:r>
              <a:rPr lang="en-US" dirty="0"/>
              <a:t> (parallel thread might interfere)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630484" y="41938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630484" y="37366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630484" y="46510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630484" y="5130473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503484" y="3279448"/>
            <a:ext cx="111024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6AF57-7B40-4781-B8DF-1DD95E83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565" y="6581819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5" y="6581819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396540" y="859864"/>
          <a:ext cx="2616200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88104539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82062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6388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A,9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0x000000ff3a8ffc60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31865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62189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45239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5140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2899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255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8809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1774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57393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660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0x000000ff3a8ffc78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7418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894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35290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8903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0955" y="1022773"/>
            <a:ext cx="561905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 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50955" y="3703379"/>
            <a:ext cx="561905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A[9] = {0, 1, 2, 4, 8, 16, 32, 64, 128};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b = A + 3;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sum_rows1(A, b, 3);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116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7874" y="1551954"/>
            <a:ext cx="5631278" cy="45288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Caches</a:t>
            </a:r>
          </a:p>
          <a:p>
            <a:pPr lvl="2"/>
            <a:r>
              <a:rPr lang="en-US" dirty="0"/>
              <a:t>Caches coherence &amp; mechanisms to enforce it</a:t>
            </a:r>
          </a:p>
          <a:p>
            <a:pPr lvl="2"/>
            <a:r>
              <a:rPr lang="en-US" dirty="0"/>
              <a:t>False sharing</a:t>
            </a:r>
          </a:p>
          <a:p>
            <a:pPr lvl="1"/>
            <a:r>
              <a:rPr lang="en-US" dirty="0"/>
              <a:t>Optimization aspects</a:t>
            </a:r>
          </a:p>
          <a:p>
            <a:pPr lvl="2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Optimization aspects, wrap up</a:t>
            </a:r>
          </a:p>
          <a:p>
            <a:pPr lvl="1"/>
            <a:r>
              <a:rPr lang="en-US" dirty="0"/>
              <a:t>Getting the ball rolling, distributed mem parallel computing with MPI</a:t>
            </a:r>
          </a:p>
          <a:p>
            <a:pPr lvl="2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da-DK" dirty="0"/>
              <a:t>ME759 Exam: April 15, at 7:15 PM, in </a:t>
            </a:r>
            <a:r>
              <a:rPr lang="da-DK" sz="2100" dirty="0"/>
              <a:t>Canvas</a:t>
            </a:r>
          </a:p>
          <a:p>
            <a:pPr lvl="2"/>
            <a:r>
              <a:rPr lang="da-DK" dirty="0"/>
              <a:t>Review: Tu, April 14, at 7:00 PM, in Canvas</a:t>
            </a:r>
          </a:p>
          <a:p>
            <a:pPr lvl="1"/>
            <a:r>
              <a:rPr lang="da-DK" dirty="0"/>
              <a:t>Office hours moved to Canvas (same time/date)</a:t>
            </a:r>
          </a:p>
          <a:p>
            <a:pPr lvl="1"/>
            <a:r>
              <a:rPr lang="da-DK" dirty="0"/>
              <a:t>Assignment 9 went out; due on Th, 9 PM</a:t>
            </a:r>
          </a:p>
          <a:p>
            <a:pPr lvl="2"/>
            <a:r>
              <a:rPr lang="da-DK" dirty="0"/>
              <a:t>We’ll have 10 instead of 12 assignments</a:t>
            </a:r>
          </a:p>
          <a:p>
            <a:pPr lvl="1"/>
            <a:r>
              <a:rPr lang="da-DK" dirty="0"/>
              <a:t>Final Project Proposal due tonight, 9 PM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068A9-E692-4BCC-80B1-990F0442C576}"/>
              </a:ext>
            </a:extLst>
          </p:cNvPr>
          <p:cNvGrpSpPr/>
          <p:nvPr/>
        </p:nvGrpSpPr>
        <p:grpSpPr>
          <a:xfrm>
            <a:off x="6172850" y="1731954"/>
            <a:ext cx="5631279" cy="4121646"/>
            <a:chOff x="5730911" y="1551954"/>
            <a:chExt cx="6230978" cy="4411662"/>
          </a:xfrm>
        </p:grpSpPr>
        <p:pic>
          <p:nvPicPr>
            <p:cNvPr id="10" name="Picture 2" descr="http://i2.mirror.co.uk/incoming/article4677722.ece/ALTERNATES/s1227b/Lionel-Messi-breaks-the-Spanish-league-scoring-record.jpg">
              <a:extLst>
                <a:ext uri="{FF2B5EF4-FFF2-40B4-BE49-F238E27FC236}">
                  <a16:creationId xmlns:a16="http://schemas.microsoft.com/office/drawing/2014/main" id="{7640CB10-DE74-43C2-B1CE-FC65AB44B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911" y="1551954"/>
              <a:ext cx="6230978" cy="44116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7BF5AC-7CD3-422F-A970-7ECEBEFD2FE3}"/>
                </a:ext>
              </a:extLst>
            </p:cNvPr>
            <p:cNvSpPr/>
            <p:nvPr/>
          </p:nvSpPr>
          <p:spPr>
            <a:xfrm>
              <a:off x="8193600" y="3809169"/>
              <a:ext cx="727200" cy="302031"/>
            </a:xfrm>
            <a:prstGeom prst="rect">
              <a:avLst/>
            </a:prstGeom>
            <a:solidFill>
              <a:srgbClr val="152E4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8E504"/>
                  </a:solidFill>
                </a:rPr>
                <a:t>MESI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Assume that there is no aliasing</a:t>
            </a:r>
          </a:p>
          <a:p>
            <a:pPr lvl="1"/>
            <a:r>
              <a:rPr lang="en-US" dirty="0"/>
              <a:t>That is, no monkey business in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driver</a:t>
            </a:r>
          </a:p>
          <a:p>
            <a:endParaRPr lang="en-US" dirty="0"/>
          </a:p>
          <a:p>
            <a:r>
              <a:rPr lang="en-US" dirty="0"/>
              <a:t>You can do code motion</a:t>
            </a:r>
          </a:p>
          <a:p>
            <a:pPr lvl="1"/>
            <a:r>
              <a:rPr lang="en-US" dirty="0"/>
              <a:t>Result: Accessing array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only once!!!</a:t>
            </a:r>
          </a:p>
          <a:p>
            <a:pPr lvl="1"/>
            <a:endParaRPr lang="en-US" dirty="0"/>
          </a:p>
          <a:p>
            <a:r>
              <a:rPr lang="en-US" dirty="0"/>
              <a:t>Number of instructions drops down</a:t>
            </a:r>
          </a:p>
          <a:p>
            <a:pPr lvl="1"/>
            <a:r>
              <a:rPr lang="en-US" dirty="0"/>
              <a:t>Performance goes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07D05-7E70-447C-9661-E878BE5F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2419" y="2173666"/>
            <a:ext cx="552225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sum_rows2(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1F2A2-B3C6-4890-8BC5-D6C76B9AA6A6}"/>
              </a:ext>
            </a:extLst>
          </p:cNvPr>
          <p:cNvSpPr/>
          <p:nvPr/>
        </p:nvSpPr>
        <p:spPr>
          <a:xfrm>
            <a:off x="2017351" y="4854914"/>
            <a:ext cx="49549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8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8F175-9FDB-4861-A73F-517527F4DB1A}"/>
              </a:ext>
            </a:extLst>
          </p:cNvPr>
          <p:cNvSpPr/>
          <p:nvPr/>
        </p:nvSpPr>
        <p:spPr>
          <a:xfrm>
            <a:off x="7061593" y="4097269"/>
            <a:ext cx="501355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Assembly code, </a:t>
            </a:r>
            <a:r>
              <a:rPr lang="en-US" dirty="0">
                <a:latin typeface="Consolas" panose="020B0609020204030204" pitchFamily="49" charset="0"/>
              </a:rPr>
              <a:t>sum_rows2</a:t>
            </a:r>
            <a:r>
              <a:rPr lang="en-US" dirty="0"/>
              <a:t>, inner loop (after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, optimized w/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-O2</a:t>
            </a:r>
            <a:r>
              <a:rPr lang="en-US" dirty="0"/>
              <a:t>, from </a:t>
            </a:r>
            <a:r>
              <a:rPr lang="en-US" dirty="0">
                <a:hlinkClick r:id="rId3"/>
              </a:rPr>
              <a:t>https://godbolt.org/</a:t>
            </a:r>
            <a:r>
              <a:rPr lang="en-US" dirty="0"/>
              <a:t>)</a:t>
            </a:r>
          </a:p>
        </p:txBody>
      </p:sp>
      <p:sp>
        <p:nvSpPr>
          <p:cNvPr id="10" name="Down Arrow 2">
            <a:extLst>
              <a:ext uri="{FF2B5EF4-FFF2-40B4-BE49-F238E27FC236}">
                <a16:creationId xmlns:a16="http://schemas.microsoft.com/office/drawing/2014/main" id="{86987D07-D348-4992-8244-91865795FD3D}"/>
              </a:ext>
            </a:extLst>
          </p:cNvPr>
          <p:cNvSpPr/>
          <p:nvPr/>
        </p:nvSpPr>
        <p:spPr>
          <a:xfrm>
            <a:off x="6375549" y="4476091"/>
            <a:ext cx="322446" cy="3513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F8976-CFC4-4B3D-B215-609BB04F3159}"/>
              </a:ext>
            </a:extLst>
          </p:cNvPr>
          <p:cNvSpPr/>
          <p:nvPr/>
        </p:nvSpPr>
        <p:spPr>
          <a:xfrm>
            <a:off x="7087970" y="5239915"/>
            <a:ext cx="2855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b[i] from memory and add to what’s in xmm0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78EEE-2575-4E83-B652-4FA80C6A3101}"/>
              </a:ext>
            </a:extLst>
          </p:cNvPr>
          <p:cNvSpPr/>
          <p:nvPr/>
        </p:nvSpPr>
        <p:spPr>
          <a:xfrm>
            <a:off x="7087970" y="5485305"/>
            <a:ext cx="2257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Make </a:t>
            </a:r>
            <a:r>
              <a:rPr lang="en-US" sz="1000" dirty="0" err="1"/>
              <a:t>rax</a:t>
            </a:r>
            <a:r>
              <a:rPr lang="en-US" sz="1000" dirty="0"/>
              <a:t> point to next entry in row of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2DFEB-CB75-449B-99EC-EEE480E24A9F}"/>
              </a:ext>
            </a:extLst>
          </p:cNvPr>
          <p:cNvSpPr/>
          <p:nvPr/>
        </p:nvSpPr>
        <p:spPr>
          <a:xfrm>
            <a:off x="7087970" y="5743233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Have you exhausted all entries in row “i” of A?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71D8E-50B2-4C9D-B33F-A4ECEC25D532}"/>
              </a:ext>
            </a:extLst>
          </p:cNvPr>
          <p:cNvSpPr/>
          <p:nvPr/>
        </p:nvSpPr>
        <p:spPr>
          <a:xfrm>
            <a:off x="7087970" y="6002235"/>
            <a:ext cx="3246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back and do another trip if not more </a:t>
            </a:r>
            <a:r>
              <a:rPr lang="en-US" sz="1000" dirty="0" err="1"/>
              <a:t>elems</a:t>
            </a:r>
            <a:r>
              <a:rPr lang="en-US" sz="1000" dirty="0"/>
              <a:t> in row “i”</a:t>
            </a:r>
          </a:p>
        </p:txBody>
      </p:sp>
    </p:spTree>
    <p:extLst>
      <p:ext uri="{BB962C8B-B14F-4D97-AF65-F5344CB8AC3E}">
        <p14:creationId xmlns:p14="http://schemas.microsoft.com/office/powerpoint/2010/main" val="1532752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</a:rPr>
              <a:t>[Next thing to consider:]</a:t>
            </a:r>
            <a:r>
              <a:rPr lang="en-US" dirty="0"/>
              <a:t> Memory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70992" y="5369831"/>
                <a:ext cx="9796006" cy="8233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Bottom line: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BBB5A3"/>
                    </a:solidFill>
                  </a:rPr>
                  <a:t>QWORD PTR</a:t>
                </a:r>
                <a:r>
                  <a:rPr lang="en-US" dirty="0"/>
                  <a:t> shows up: three times (left)  vs. one time (right)</a:t>
                </a:r>
              </a:p>
              <a:p>
                <a:pPr lvl="1"/>
                <a:r>
                  <a:rPr lang="en-US" dirty="0"/>
                  <a:t>That is, three vs. one memory accesses. Leads to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significant speedup </a:t>
                </a:r>
              </a:p>
            </p:txBody>
          </p:sp>
        </mc:Choice>
        <mc:Fallback xmlns="">
          <p:sp>
            <p:nvSpPr>
              <p:cNvPr id="18435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70992" y="5369831"/>
                <a:ext cx="9796006" cy="823392"/>
              </a:xfrm>
              <a:blipFill>
                <a:blip r:embed="rId3"/>
                <a:stretch>
                  <a:fillRect l="-685" t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D03A5-612B-4710-95CB-5B43E42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33E6-A4B4-43AB-A6E0-ECA336CD3A81}"/>
              </a:ext>
            </a:extLst>
          </p:cNvPr>
          <p:cNvSpPr/>
          <p:nvPr/>
        </p:nvSpPr>
        <p:spPr>
          <a:xfrm>
            <a:off x="290514" y="2625234"/>
            <a:ext cx="513470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, "/>
              </a:rPr>
              <a:t>.L3: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],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, "/>
              </a:rPr>
              <a:t>8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>
                <a:solidFill>
                  <a:srgbClr val="008080"/>
                </a:solidFill>
                <a:latin typeface="Consolas, "/>
              </a:rPr>
              <a:t>.L3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571FC-5EEC-422D-91A9-B8CA84388CA4}"/>
              </a:ext>
            </a:extLst>
          </p:cNvPr>
          <p:cNvSpPr/>
          <p:nvPr/>
        </p:nvSpPr>
        <p:spPr>
          <a:xfrm>
            <a:off x="6681004" y="2625234"/>
            <a:ext cx="49549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8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</p:spTree>
    <p:extLst>
      <p:ext uri="{BB962C8B-B14F-4D97-AF65-F5344CB8AC3E}">
        <p14:creationId xmlns:p14="http://schemas.microsoft.com/office/powerpoint/2010/main" val="98817703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marL="223838" indent="-223838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 - you have low level access to memory through pointers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Way around it:</a:t>
            </a:r>
          </a:p>
          <a:p>
            <a:pPr marL="1017588" lvl="2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Used local variables, like in the previous example – handy to accumulate within loops</a:t>
            </a:r>
          </a:p>
          <a:p>
            <a:pPr marL="1474788" lvl="3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You’ll help the compiler – it can issue better instructions</a:t>
            </a:r>
          </a:p>
          <a:p>
            <a:pPr marL="1017588" lvl="2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dirty="0"/>
              <a:t> keyword, see code snippet</a:t>
            </a:r>
          </a:p>
          <a:p>
            <a:pPr marL="1474788" lvl="3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Feature added to the standard in 1999 (C99)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32F86-5E7D-45F0-9F3D-13C1A0D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9624" y="2668693"/>
            <a:ext cx="561905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 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8686800" y="3270913"/>
            <a:ext cx="274320" cy="26469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10446619" y="3270914"/>
            <a:ext cx="274320" cy="26469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B54E61-BE99-4ED3-BC10-BD759FF89BAB}"/>
              </a:ext>
            </a:extLst>
          </p:cNvPr>
          <p:cNvSpPr/>
          <p:nvPr/>
        </p:nvSpPr>
        <p:spPr>
          <a:xfrm>
            <a:off x="6127780" y="2057042"/>
            <a:ext cx="4253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data structure for vectors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Example, w/ 2 actors – a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+</a:t>
            </a:r>
            <a:r>
              <a:rPr lang="en-US" dirty="0"/>
              <a:t> two functions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 will use various Data Types</a:t>
            </a:r>
          </a:p>
          <a:p>
            <a:pPr lvl="1"/>
            <a:r>
              <a:rPr lang="en-US" dirty="0"/>
              <a:t>Use different declarations for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data_t</a:t>
            </a:r>
            <a:r>
              <a:rPr lang="en-US" dirty="0"/>
              <a:t>:</a:t>
            </a:r>
          </a:p>
          <a:p>
            <a:pPr lvl="2"/>
            <a:r>
              <a:rPr lang="en-US" sz="1600" b="1" dirty="0" err="1">
                <a:latin typeface="Courier New" pitchFamily="49" charset="0"/>
              </a:rPr>
              <a:t>int</a:t>
            </a:r>
            <a:endParaRPr lang="en-US" sz="1600" b="1" dirty="0">
              <a:latin typeface="Courier New" pitchFamily="49" charset="0"/>
            </a:endParaRPr>
          </a:p>
          <a:p>
            <a:pPr lvl="2"/>
            <a:r>
              <a:rPr lang="en-US" sz="1600" b="1" dirty="0">
                <a:latin typeface="Courier New" pitchFamily="49" charset="0"/>
              </a:rPr>
              <a:t>long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float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CB0EE-DE36-4E2F-B55B-07C591D8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099602" y="1201004"/>
            <a:ext cx="4038601" cy="588433"/>
            <a:chOff x="8022771" y="2645529"/>
            <a:chExt cx="4038601" cy="588433"/>
          </a:xfrm>
        </p:grpSpPr>
        <p:sp>
          <p:nvSpPr>
            <p:cNvPr id="19" name="Rectangle 18"/>
            <p:cNvSpPr/>
            <p:nvPr/>
          </p:nvSpPr>
          <p:spPr>
            <a:xfrm>
              <a:off x="11259549" y="2645529"/>
              <a:ext cx="8018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ourier New" pitchFamily="49" charset="0"/>
                </a:rPr>
                <a:t>len-1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022771" y="2645529"/>
              <a:ext cx="3810001" cy="588433"/>
              <a:chOff x="8022771" y="2645529"/>
              <a:chExt cx="3810001" cy="588433"/>
            </a:xfrm>
          </p:grpSpPr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9725521" y="2941862"/>
                <a:ext cx="353699" cy="292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dirty="0">
                  <a:latin typeface="Courier New" pitchFamily="49" charset="0"/>
                </a:endParaRP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8022771" y="2649762"/>
                <a:ext cx="776536" cy="2921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len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022771" y="2941862"/>
                <a:ext cx="776536" cy="2921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080172" y="2941862"/>
                <a:ext cx="353699" cy="292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dirty="0">
                  <a:latin typeface="Courier New" pitchFamily="49" charset="0"/>
                </a:endParaRP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11479073" y="2941862"/>
                <a:ext cx="353699" cy="292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dirty="0">
                  <a:latin typeface="Courier New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1" idx="3"/>
                <a:endCxn id="7" idx="1"/>
              </p:cNvCxnSpPr>
              <p:nvPr/>
            </p:nvCxnSpPr>
            <p:spPr bwMode="auto">
              <a:xfrm>
                <a:off x="8799308" y="3087912"/>
                <a:ext cx="926213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0437670" y="2941862"/>
                <a:ext cx="1041402" cy="292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dirty="0">
                  <a:latin typeface="Courier New" pitchFamily="49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38205" y="2645643"/>
                <a:ext cx="3080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114039" y="2645529"/>
                <a:ext cx="3080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latin typeface="Courier New" pitchFamily="49" charset="0"/>
                  </a:rPr>
                  <a:t>1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10591160" y="3094262"/>
                <a:ext cx="733612" cy="1390"/>
              </a:xfrm>
              <a:prstGeom prst="line">
                <a:avLst/>
              </a:prstGeom>
              <a:noFill/>
              <a:ln w="635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2" name="Straight Arrow Connector 21"/>
          <p:cNvCxnSpPr/>
          <p:nvPr/>
        </p:nvCxnSpPr>
        <p:spPr>
          <a:xfrm>
            <a:off x="4907351" y="2138800"/>
            <a:ext cx="1726113" cy="88812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A1572-D926-460C-8EBF-B41A855E2A07}"/>
              </a:ext>
            </a:extLst>
          </p:cNvPr>
          <p:cNvSpPr/>
          <p:nvPr/>
        </p:nvSpPr>
        <p:spPr>
          <a:xfrm>
            <a:off x="2266461" y="4206198"/>
            <a:ext cx="722923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retrieve vector element and store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v-&gt;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v-&gt;data[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EEB-484D-4317-8F50-EF45EF3B1DE1}"/>
              </a:ext>
            </a:extLst>
          </p:cNvPr>
          <p:cNvSpPr/>
          <p:nvPr/>
        </p:nvSpPr>
        <p:spPr>
          <a:xfrm>
            <a:off x="7960167" y="5543438"/>
            <a:ext cx="2089162" cy="646331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dirty="0"/>
              <a:t>The first function </a:t>
            </a:r>
            <a:br>
              <a:rPr lang="en-US" dirty="0"/>
            </a:br>
            <a:r>
              <a:rPr lang="en-US" dirty="0"/>
              <a:t>that 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37672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the setup, for the new example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9870" y="4186086"/>
            <a:ext cx="4965685" cy="2219325"/>
          </a:xfrm>
        </p:spPr>
        <p:txBody>
          <a:bodyPr>
            <a:normAutofit/>
          </a:bodyPr>
          <a:lstStyle/>
          <a:p>
            <a:pPr marL="287338" indent="-287338"/>
            <a:r>
              <a:rPr lang="en-US" dirty="0"/>
              <a:t>Data Types</a:t>
            </a:r>
          </a:p>
          <a:p>
            <a:pPr lvl="1"/>
            <a:r>
              <a:rPr lang="en-US" dirty="0"/>
              <a:t>Use different declarations for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data_t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2"/>
            <a:r>
              <a:rPr lang="en-US" sz="1600" b="1" dirty="0" err="1">
                <a:latin typeface="Courier New" pitchFamily="49" charset="0"/>
              </a:rPr>
              <a:t>int</a:t>
            </a:r>
            <a:endParaRPr lang="en-US" sz="1600" b="1" dirty="0">
              <a:latin typeface="Courier New" pitchFamily="49" charset="0"/>
            </a:endParaRPr>
          </a:p>
          <a:p>
            <a:pPr lvl="2"/>
            <a:r>
              <a:rPr lang="en-US" sz="1600" b="1" dirty="0">
                <a:latin typeface="Courier New" pitchFamily="49" charset="0"/>
              </a:rPr>
              <a:t>long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float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186487" y="4191001"/>
            <a:ext cx="5445643" cy="2219325"/>
          </a:xfrm>
        </p:spPr>
        <p:txBody>
          <a:bodyPr>
            <a:normAutofit/>
          </a:bodyPr>
          <a:lstStyle/>
          <a:p>
            <a:pPr marL="287338" indent="-287338"/>
            <a:r>
              <a:rPr lang="en-US" dirty="0"/>
              <a:t>Operations 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IDENT</a:t>
            </a:r>
          </a:p>
          <a:p>
            <a:pPr lvl="2"/>
            <a:r>
              <a:rPr lang="en-US" dirty="0"/>
              <a:t> “</a:t>
            </a:r>
            <a:r>
              <a:rPr lang="en-US" b="1" dirty="0">
                <a:latin typeface="Courier New" pitchFamily="49" charset="0"/>
              </a:rPr>
              <a:t>+”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</a:t>
            </a:r>
          </a:p>
          <a:p>
            <a:pPr lvl="2"/>
            <a:r>
              <a:rPr lang="en-US" dirty="0"/>
              <a:t> “</a:t>
            </a:r>
            <a:r>
              <a:rPr lang="en-US" b="1" dirty="0">
                <a:latin typeface="Courier New" pitchFamily="49" charset="0"/>
              </a:rPr>
              <a:t>*”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99" y="1600200"/>
            <a:ext cx="345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Compute sum or product of vector elements (based on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OP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E958E-74E6-47C7-8D54-1B8FB82E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dirty="0"/>
                  <a:t>[15-213 @ CMU]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 t="-294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C662DBD-7744-4A2F-82AC-4AF20ECEA8A5}"/>
              </a:ext>
            </a:extLst>
          </p:cNvPr>
          <p:cNvSpPr/>
          <p:nvPr/>
        </p:nvSpPr>
        <p:spPr>
          <a:xfrm>
            <a:off x="1665360" y="1120676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combine1(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identity value for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get_vec_element(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i, &amp;val);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46CE6D-07EE-491C-A3F2-966BF3C8B2C2}"/>
              </a:ext>
            </a:extLst>
          </p:cNvPr>
          <p:cNvSpPr/>
          <p:nvPr/>
        </p:nvSpPr>
        <p:spPr>
          <a:xfrm>
            <a:off x="6950899" y="2895600"/>
            <a:ext cx="2144818" cy="646331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dirty="0"/>
              <a:t>The second function </a:t>
            </a:r>
            <a:br>
              <a:rPr lang="en-US" dirty="0"/>
            </a:br>
            <a:r>
              <a:rPr lang="en-US" dirty="0"/>
              <a:t>that 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3636763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Assume a program operates on vectors or lists</a:t>
                </a:r>
              </a:p>
              <a:p>
                <a:pPr lvl="1"/>
                <a:r>
                  <a:rPr lang="en-US" sz="1600" dirty="0"/>
                  <a:t>Vector Length = n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Assume we’re interested in sweep over the vector</a:t>
                </a:r>
              </a:p>
              <a:p>
                <a:pPr lvl="1"/>
                <a:r>
                  <a:rPr lang="en-US" sz="1600" dirty="0"/>
                  <a:t>Number of OPs is n (n-1, to be correct)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Thus,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cycles per 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cycles per element (CPE)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Sweep, total # of cycles: C = CPE*n + Overhead</a:t>
                </a:r>
              </a:p>
              <a:p>
                <a:pPr lvl="1"/>
                <a:r>
                  <a:rPr lang="en-US" sz="1600" dirty="0"/>
                  <a:t>CPE is slope of line</a:t>
                </a:r>
              </a:p>
              <a:p>
                <a:pPr lvl="1"/>
                <a:r>
                  <a:rPr lang="en-US" sz="1600" dirty="0"/>
                  <a:t>See figure</a:t>
                </a:r>
              </a:p>
            </p:txBody>
          </p:sp>
        </mc:Choice>
        <mc:Fallback>
          <p:sp>
            <p:nvSpPr>
              <p:cNvPr id="10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974"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BEBC7-78C2-4F20-8C85-93CCBC0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BA1698-D768-4A76-8605-9D765966D0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BA1698-D768-4A76-8605-9D765966D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9AA0E6A-1DBF-459C-95B9-63773B799FE8}"/>
              </a:ext>
            </a:extLst>
          </p:cNvPr>
          <p:cNvGrpSpPr/>
          <p:nvPr/>
        </p:nvGrpSpPr>
        <p:grpSpPr>
          <a:xfrm>
            <a:off x="6287599" y="2415669"/>
            <a:ext cx="5754977" cy="3276600"/>
            <a:chOff x="3276601" y="3276600"/>
            <a:chExt cx="5754977" cy="32766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3276601" y="3276600"/>
            <a:ext cx="5754977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672769" y="4169220"/>
              <a:ext cx="836063" cy="3970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200">
                  <a:solidFill>
                    <a:srgbClr val="000000"/>
                  </a:solidFill>
                  <a:latin typeface="Courier New"/>
                  <a:cs typeface="Courier New"/>
                </a:rPr>
                <a:t>psum1</a:t>
              </a:r>
              <a:endParaRPr lang="en-US" sz="120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 rtl="0">
                <a:defRPr sz="1000"/>
              </a:pPr>
              <a:r>
                <a:rPr lang="en-US" sz="1200">
                  <a:solidFill>
                    <a:srgbClr val="000000"/>
                  </a:solidFill>
                  <a:latin typeface="Arial"/>
                  <a:cs typeface="Arial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6051123" y="5225124"/>
              <a:ext cx="836063" cy="3924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32" tIns="22860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psum2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algn="ctr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Slope = 6.0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8C29D1-8303-4A23-9296-D22DEA316754}"/>
              </a:ext>
            </a:extLst>
          </p:cNvPr>
          <p:cNvCxnSpPr>
            <a:cxnSpLocks/>
          </p:cNvCxnSpPr>
          <p:nvPr/>
        </p:nvCxnSpPr>
        <p:spPr>
          <a:xfrm flipV="1">
            <a:off x="3355258" y="4114802"/>
            <a:ext cx="3082413" cy="8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75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6740" y="2195440"/>
            <a:ext cx="2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Sweep to 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1944940" y="4469338"/>
          <a:ext cx="8229600" cy="1915559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/>
                        </a:rPr>
                        <a:t>data_t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: 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/>
                        </a:rPr>
                        <a:t>data_t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/>
                        </a:rPr>
                        <a:t>: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 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unoptimized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with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with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4940" y="4097960"/>
            <a:ext cx="486974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Results in CPE (cycles per element) – Smaller is BETTER!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4820B-3A19-4DF5-8F38-36B44D68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03231D8-8938-4782-9D2D-A5FCDECFE431}"/>
                  </a:ext>
                </a:extLst>
              </p:cNvPr>
              <p:cNvSpPr/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[15-213 @ CMU]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03231D8-8938-4782-9D2D-A5FCDECFE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834E73-AFA6-4C28-B1D3-E2EF7D3BD46E}"/>
              </a:ext>
            </a:extLst>
          </p:cNvPr>
          <p:cNvSpPr/>
          <p:nvPr/>
        </p:nvSpPr>
        <p:spPr>
          <a:xfrm>
            <a:off x="2133600" y="1364444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combine1(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identity value for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get_vec_element(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i, &amp;val);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7879" y="4698852"/>
            <a:ext cx="7896225" cy="1535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Modification #1: </a:t>
            </a:r>
            <a:r>
              <a:rPr lang="en-US" dirty="0" err="1">
                <a:latin typeface="Consolas" panose="020B0609020204030204" pitchFamily="49" charset="0"/>
              </a:rPr>
              <a:t>vec_length</a:t>
            </a:r>
            <a:r>
              <a:rPr lang="en-US" dirty="0"/>
              <a:t> moved out of loop</a:t>
            </a:r>
          </a:p>
          <a:p>
            <a:pPr lvl="1"/>
            <a:r>
              <a:rPr lang="en-US" dirty="0"/>
              <a:t>One function call avoided at each iteration</a:t>
            </a:r>
          </a:p>
          <a:p>
            <a:r>
              <a:rPr lang="en-US" dirty="0"/>
              <a:t>Modification #2: bypassed </a:t>
            </a:r>
            <a:r>
              <a:rPr lang="en-US" dirty="0" err="1">
                <a:latin typeface="Consolas" panose="020B0609020204030204" pitchFamily="49" charset="0"/>
              </a:rPr>
              <a:t>get_vec_element</a:t>
            </a:r>
            <a:r>
              <a:rPr lang="en-US" dirty="0"/>
              <a:t> call</a:t>
            </a:r>
          </a:p>
          <a:p>
            <a:r>
              <a:rPr lang="en-US" dirty="0"/>
              <a:t>Modification #3: Accumulate in temporary “</a:t>
            </a:r>
            <a:r>
              <a:rPr lang="en-US" dirty="0">
                <a:latin typeface="Consolas" panose="020B0609020204030204" pitchFamily="49" charset="0"/>
              </a:rPr>
              <a:t>temp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814F6-A0FF-43CC-B4BD-6999CE2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BDB372-37EF-44B8-94F0-EDF88CDE384B}"/>
                  </a:ext>
                </a:extLst>
              </p:cNvPr>
              <p:cNvSpPr/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[15-213 @ CMU]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BDB372-37EF-44B8-94F0-EDF88CDE3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ED89364-6CAC-4840-A6D7-D94C5358D216}"/>
              </a:ext>
            </a:extLst>
          </p:cNvPr>
          <p:cNvSpPr/>
          <p:nvPr/>
        </p:nvSpPr>
        <p:spPr>
          <a:xfrm>
            <a:off x="2328985" y="1606960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combine4(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length; i++)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temp = temp </a:t>
            </a:r>
            <a:r>
              <a:rPr lang="da-DK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d[i];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ADB7AF-CA13-43E1-A24F-34BC607DB497}"/>
              </a:ext>
            </a:extLst>
          </p:cNvPr>
          <p:cNvCxnSpPr>
            <a:cxnSpLocks/>
          </p:cNvCxnSpPr>
          <p:nvPr/>
        </p:nvCxnSpPr>
        <p:spPr>
          <a:xfrm flipH="1">
            <a:off x="6688393" y="2374491"/>
            <a:ext cx="1939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97E473-165D-4801-B86D-783CC687036E}"/>
              </a:ext>
            </a:extLst>
          </p:cNvPr>
          <p:cNvSpPr/>
          <p:nvPr/>
        </p:nvSpPr>
        <p:spPr>
          <a:xfrm>
            <a:off x="8598942" y="2173896"/>
            <a:ext cx="3550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Shortcut: you get the raw</a:t>
            </a:r>
            <a:br>
              <a:rPr lang="en-US" dirty="0"/>
            </a:br>
            <a:r>
              <a:rPr lang="en-US" dirty="0"/>
              <a:t>pointer, and index into it…</a:t>
            </a:r>
            <a:br>
              <a:rPr lang="en-US" dirty="0"/>
            </a:br>
            <a:r>
              <a:rPr lang="en-US" dirty="0"/>
              <a:t>No need to call </a:t>
            </a:r>
            <a:r>
              <a:rPr lang="en-US" dirty="0" err="1">
                <a:latin typeface="Consolas" panose="020B0609020204030204" pitchFamily="49" charset="0"/>
              </a:rPr>
              <a:t>get_vec_element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3E1DEB-F425-440B-B78E-FA4FAA8DC07A}"/>
              </a:ext>
            </a:extLst>
          </p:cNvPr>
          <p:cNvCxnSpPr>
            <a:cxnSpLocks/>
          </p:cNvCxnSpPr>
          <p:nvPr/>
        </p:nvCxnSpPr>
        <p:spPr>
          <a:xfrm flipH="1">
            <a:off x="5945992" y="2934929"/>
            <a:ext cx="2726060" cy="1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E8474-A8A0-4DE2-8B49-3A0374606E68}"/>
              </a:ext>
            </a:extLst>
          </p:cNvPr>
          <p:cNvSpPr/>
          <p:nvPr/>
        </p:nvSpPr>
        <p:spPr>
          <a:xfrm>
            <a:off x="5737123" y="944646"/>
            <a:ext cx="302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function call here anymore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F96D0-82B1-4336-BECE-16D376838E72}"/>
              </a:ext>
            </a:extLst>
          </p:cNvPr>
          <p:cNvCxnSpPr>
            <a:cxnSpLocks/>
          </p:cNvCxnSpPr>
          <p:nvPr/>
        </p:nvCxnSpPr>
        <p:spPr>
          <a:xfrm>
            <a:off x="5945991" y="1311757"/>
            <a:ext cx="0" cy="151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1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20876" y="5934076"/>
            <a:ext cx="7896225" cy="542924"/>
          </a:xfrm>
        </p:spPr>
        <p:txBody>
          <a:bodyPr/>
          <a:lstStyle/>
          <a:p>
            <a:r>
              <a:rPr lang="en-US" dirty="0"/>
              <a:t>Eliminates overhead in loop &amp; can do prefetching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2473779" y="4127727"/>
          <a:ext cx="5935797" cy="1552575"/>
        </p:xfrm>
        <a:graphic>
          <a:graphicData uri="http://schemas.openxmlformats.org/drawingml/2006/table">
            <a:tbl>
              <a:tblPr/>
              <a:tblGrid>
                <a:gridCol w="165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724EC-2AF6-48EE-B117-536AE98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91E10D-F2F8-4BCD-A27E-0483DE89B77E}"/>
                  </a:ext>
                </a:extLst>
              </p:cNvPr>
              <p:cNvSpPr/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[15-213 @ CMU]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91E10D-F2F8-4BCD-A27E-0483DE89B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586954"/>
                <a:ext cx="1063112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E437CC4-ECE9-4A12-B40D-189602439E55}"/>
              </a:ext>
            </a:extLst>
          </p:cNvPr>
          <p:cNvSpPr/>
          <p:nvPr/>
        </p:nvSpPr>
        <p:spPr>
          <a:xfrm>
            <a:off x="2563447" y="1321398"/>
            <a:ext cx="6096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combine4(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length; i++)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temp = temp </a:t>
            </a:r>
            <a:r>
              <a:rPr lang="da-DK" b="1" dirty="0">
                <a:solidFill>
                  <a:srgbClr val="C00000"/>
                </a:solidFill>
                <a:latin typeface="Consolas" panose="020B0609020204030204" pitchFamily="49" charset="0"/>
              </a:rPr>
              <a:t>OP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d[i];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6566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Efficiency Gains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725561" y="4952018"/>
            <a:ext cx="239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little to no control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7508" y="4411580"/>
            <a:ext cx="190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full control 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05602" y="1797516"/>
            <a:ext cx="8141578" cy="2117816"/>
            <a:chOff x="761998" y="2361167"/>
            <a:chExt cx="8141578" cy="2117816"/>
          </a:xfrm>
        </p:grpSpPr>
        <p:sp>
          <p:nvSpPr>
            <p:cNvPr id="10" name="Flowchart: Process 9"/>
            <p:cNvSpPr/>
            <p:nvPr/>
          </p:nvSpPr>
          <p:spPr>
            <a:xfrm>
              <a:off x="761999" y="4182188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Superscalar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82391" y="4180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Non-sequence instructions sharing functional units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2687965" y="4182188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761999" y="3879720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Pipelining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2882391" y="3879720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Sequence of instruction sharing functional units  </a:t>
              </a: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687965" y="3879720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61999" y="3575343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Vectorization</a:t>
              </a: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2882391" y="3575343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Higher operation throughput via special/fat registers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687965" y="3575343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761999" y="3270966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Multi-Core Processor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882391" y="3270966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Communication through shared caches and main mem.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687965" y="3270966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61999" y="2972891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Acceleration (GPU/Phi)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882391" y="2972891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Compute devices accelerating parallel computation on one node</a:t>
              </a: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2687965" y="2972891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761999" y="2667602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Multi-Socket Node</a:t>
              </a: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882391" y="2668882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CPUs on the same node, talk through main mem.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2687965" y="2668882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761998" y="2362447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Cluster (distributed mem.)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2882391" y="2362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nodes communicate through fast interconnect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687965" y="2362447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105650" y="2361167"/>
              <a:ext cx="1797926" cy="2117815"/>
              <a:chOff x="7314324" y="2227101"/>
              <a:chExt cx="1797926" cy="2117815"/>
            </a:xfrm>
          </p:grpSpPr>
          <p:sp>
            <p:nvSpPr>
              <p:cNvPr id="38" name="Flowchart: Process 37"/>
              <p:cNvSpPr/>
              <p:nvPr/>
            </p:nvSpPr>
            <p:spPr>
              <a:xfrm>
                <a:off x="7314325" y="222710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MPI, Charm++, Chapel</a:t>
                </a:r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7314325" y="2533168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MPI</a:t>
                </a:r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7314325" y="2839470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CUDA,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OpenCL</a:t>
                </a: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, OpenMP</a:t>
                </a:r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7314325" y="3143132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TBB,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pthreads</a:t>
                </a:r>
                <a:endParaRPr lang="en-US" sz="1200" kern="0" dirty="0">
                  <a:solidFill>
                    <a:srgbClr val="FFFFFF"/>
                  </a:solidFill>
                  <a:latin typeface="Corbel"/>
                </a:endParaRPr>
              </a:p>
            </p:txBody>
          </p:sp>
          <p:sp>
            <p:nvSpPr>
              <p:cNvPr id="42" name="Flowchart: Process 41"/>
              <p:cNvSpPr/>
              <p:nvPr/>
            </p:nvSpPr>
            <p:spPr>
              <a:xfrm>
                <a:off x="7314325" y="3439997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AVX, SSE</a:t>
                </a:r>
              </a:p>
            </p:txBody>
          </p:sp>
          <p:sp>
            <p:nvSpPr>
              <p:cNvPr id="43" name="Flowchart: Process 42"/>
              <p:cNvSpPr/>
              <p:nvPr/>
            </p:nvSpPr>
            <p:spPr>
              <a:xfrm>
                <a:off x="7314325" y="3738906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7314324" y="404812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29486-C9E7-47AA-8CCD-60079987887F}"/>
              </a:ext>
            </a:extLst>
          </p:cNvPr>
          <p:cNvSpPr/>
          <p:nvPr/>
        </p:nvSpPr>
        <p:spPr>
          <a:xfrm>
            <a:off x="2455606" y="5013252"/>
            <a:ext cx="383458" cy="2217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A0A4413-FE1C-4722-9053-827098CFE1FD}"/>
              </a:ext>
            </a:extLst>
          </p:cNvPr>
          <p:cNvSpPr/>
          <p:nvPr/>
        </p:nvSpPr>
        <p:spPr>
          <a:xfrm flipH="1" flipV="1">
            <a:off x="2433483" y="5234971"/>
            <a:ext cx="427704" cy="3404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37B63-486E-43C8-93DE-8E6CC35AFC0D}"/>
              </a:ext>
            </a:extLst>
          </p:cNvPr>
          <p:cNvSpPr/>
          <p:nvPr/>
        </p:nvSpPr>
        <p:spPr>
          <a:xfrm>
            <a:off x="2426460" y="5547621"/>
            <a:ext cx="2083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Little, but might pack a punch!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CA57125-BD8E-4786-A3EC-CF84C6ED422C}"/>
              </a:ext>
            </a:extLst>
          </p:cNvPr>
          <p:cNvSpPr/>
          <p:nvPr/>
        </p:nvSpPr>
        <p:spPr>
          <a:xfrm>
            <a:off x="4027785" y="4975713"/>
            <a:ext cx="194426" cy="296795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49BAC3D-DC63-4BDF-A1EB-18755368980C}"/>
              </a:ext>
            </a:extLst>
          </p:cNvPr>
          <p:cNvSpPr/>
          <p:nvPr/>
        </p:nvSpPr>
        <p:spPr>
          <a:xfrm>
            <a:off x="4027785" y="4416071"/>
            <a:ext cx="194426" cy="296795"/>
          </a:xfrm>
          <a:prstGeom prst="flowChartProcess">
            <a:avLst/>
          </a:prstGeom>
          <a:solidFill>
            <a:srgbClr val="00B05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814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off on the right foot: choose the right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Choose the algorithm that is a good fit for your architecture and type of data you’re handling</a:t>
                </a:r>
              </a:p>
              <a:p>
                <a:pPr lvl="1"/>
                <a:r>
                  <a:rPr lang="en-US" sz="1500" dirty="0"/>
                  <a:t>A mediocre algorithm choice ices all your other efforts</a:t>
                </a:r>
              </a:p>
              <a:p>
                <a:pPr lvl="1"/>
                <a:r>
                  <a:rPr lang="en-US" sz="1500" dirty="0"/>
                  <a:t>Consider what data the algorithm needs, how much of it, where you read from/write to, how often. That is, data access/movement</a:t>
                </a:r>
              </a:p>
              <a:p>
                <a:pPr lvl="1"/>
                <a:r>
                  <a:rPr lang="en-US" sz="1600" dirty="0"/>
                  <a:t>Select data structures in a way that leads to advantageous memory accesses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Concept good to know: “asymptotic complexity” of an algorithm</a:t>
                </a:r>
              </a:p>
              <a:p>
                <a:pPr lvl="1">
                  <a:defRPr/>
                </a:pPr>
                <a:r>
                  <a:rPr lang="en-US" dirty="0"/>
                  <a:t>What you study in an “Algorithms” class, tells you about level of effort to solve a certain class of problems</a:t>
                </a:r>
              </a:p>
              <a:p>
                <a:pPr lvl="2">
                  <a:defRPr/>
                </a:pPr>
                <a:r>
                  <a:rPr lang="en-US" dirty="0"/>
                  <a:t>Example: </a:t>
                </a:r>
              </a:p>
              <a:p>
                <a:pPr lvl="3">
                  <a:defRPr/>
                </a:pPr>
                <a:r>
                  <a:rPr lang="en-US" dirty="0"/>
                  <a:t>Solution of a linear system - LU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(2n^3/3) vs Cholesky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(n^3/3)</a:t>
                </a:r>
              </a:p>
              <a:p>
                <a:pPr lvl="3">
                  <a:defRPr/>
                </a:pPr>
                <a:r>
                  <a:rPr lang="en-US" dirty="0"/>
                  <a:t>Prefix scan – Hillies &amp; Steele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vs Harris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483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[Next thing to consider:]</a:t>
            </a:r>
            <a:r>
              <a:rPr lang="en-US" dirty="0"/>
              <a:t> 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Simple ILP-targeted transformations can yield good performance improvements</a:t>
            </a:r>
          </a:p>
          <a:p>
            <a:pPr lvl="1"/>
            <a:r>
              <a:rPr lang="en-US" dirty="0"/>
              <a:t>Compilers often cannot make these transformations since they don’t know if it’s safe to do so or not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ILP 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pPr lvl="1"/>
            <a:r>
              <a:rPr lang="en-US" dirty="0"/>
              <a:t>Performance limited by ILP </a:t>
            </a:r>
            <a:r>
              <a:rPr lang="en-US" dirty="0">
                <a:solidFill>
                  <a:srgbClr val="00B050"/>
                </a:solidFill>
              </a:rPr>
              <a:t>hazards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E50B-9475-46F8-84A7-5C27A4D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11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5400-FBC1-4B40-B60C-3093A044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Curbing our enthusiasm, ILP hazards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7653C-ACDE-4890-B74F-B70E02F8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Structural hazards</a:t>
            </a:r>
          </a:p>
          <a:p>
            <a:pPr lvl="1"/>
            <a:r>
              <a:rPr lang="en-US" dirty="0"/>
              <a:t>The scheduler: “Unfortunately, there aren’t enough hammers in this plant”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dependency hazards</a:t>
            </a:r>
          </a:p>
          <a:p>
            <a:pPr lvl="1"/>
            <a:r>
              <a:rPr lang="en-US" dirty="0"/>
              <a:t>The scheduler: “This next instruction depends on the outcome of the instruction right ahead of it”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hazards</a:t>
            </a:r>
          </a:p>
          <a:p>
            <a:pPr lvl="1"/>
            <a:r>
              <a:rPr lang="en-US" dirty="0"/>
              <a:t>The scheduler: “I’m not sure what is supposed to happen next”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1443-35BB-4DFE-B780-65209B8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130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Modern CPU Design </a:t>
            </a:r>
            <a:r>
              <a:rPr lang="en-US" sz="2400" dirty="0"/>
              <a:t>[old slide]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471B0-A37C-4869-8026-373D02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5B74346-E0E5-4C22-B52B-56934DC6D1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800" dirty="0"/>
                  <a:t>[15-213 @ CMU]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5B74346-E0E5-4C22-B52B-56934DC6D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066041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066041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407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8377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56891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268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598353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984116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26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766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766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923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6923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344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3837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6487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6777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7258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7547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038320" y="1673424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934200" y="2286001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324601" y="2816424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810001" y="3166081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039677" y="524018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259940" y="525780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608584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377440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067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611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6381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7154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924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067176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513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838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3259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031241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4320165" y="482917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4320166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4513841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3837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3428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1981201" y="3159101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5283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5380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6972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ILP discussion, 1.5 months ago: 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Superscalar processor</a:t>
            </a:r>
            <a:r>
              <a:rPr lang="en-US" dirty="0"/>
              <a:t>: one that can issue more than one </a:t>
            </a:r>
            <a:r>
              <a:rPr lang="en-US" i="1" dirty="0">
                <a:solidFill>
                  <a:srgbClr val="990000"/>
                </a:solidFill>
              </a:rPr>
              <a:t>instruction in one cycle</a:t>
            </a:r>
            <a:r>
              <a:rPr lang="en-US" dirty="0"/>
              <a:t>. The instructions are retrieved from a sequential instruction stream and are usually scheduled dynamically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Superscalar solution</a:t>
            </a:r>
            <a:r>
              <a:rPr lang="en-US" dirty="0"/>
              <a:t>: one manifestation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idea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Most modern CPUs are superscalar	</a:t>
            </a:r>
          </a:p>
          <a:p>
            <a:pPr lvl="1"/>
            <a:r>
              <a:rPr lang="en-US" dirty="0"/>
              <a:t>Intel: since Pentium (1993)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A87F0-EFC9-4C48-868B-002D8EBA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45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951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48381" y="4895852"/>
            <a:ext cx="9095238" cy="153352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s can start on new computation once values passed to s+1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  <a:p>
            <a:pPr lvl="1"/>
            <a:r>
              <a:rPr lang="en-US" dirty="0"/>
              <a:t>Note when </a:t>
            </a:r>
            <a:r>
              <a:rPr lang="en-US" dirty="0">
                <a:latin typeface="Consolas" panose="020B0609020204030204" pitchFamily="49" charset="0"/>
              </a:rPr>
              <a:t>p1*p2</a:t>
            </a:r>
            <a:r>
              <a:rPr lang="en-US" dirty="0"/>
              <a:t> is issued – classical data dependency situation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/>
        </p:nvGraphicFramePr>
        <p:xfrm>
          <a:off x="2743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AC7F4-8B68-4E03-96DD-0652DF5A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777A6-9C58-4761-A547-F6ACB86EE02F}"/>
              </a:ext>
            </a:extLst>
          </p:cNvPr>
          <p:cNvSpPr/>
          <p:nvPr/>
        </p:nvSpPr>
        <p:spPr>
          <a:xfrm>
            <a:off x="748046" y="887274"/>
            <a:ext cx="509004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mult_example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p2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p3 = p1 *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p3;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109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Example: The </a:t>
            </a:r>
            <a:r>
              <a:rPr lang="en-US" dirty="0">
                <a:solidFill>
                  <a:srgbClr val="FFCC00"/>
                </a:solidFill>
              </a:rPr>
              <a:t>Intel Haswell</a:t>
            </a:r>
            <a:r>
              <a:rPr lang="en-US" dirty="0"/>
              <a:t> CPU – aspects that are ILP relevant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lvl="1" indent="-341313" defTabSz="895350">
              <a:lnSpc>
                <a:spcPct val="95000"/>
              </a:lnSpc>
              <a:spcBef>
                <a:spcPts val="1000"/>
              </a:spcBef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400" dirty="0"/>
              <a:t>Haswell: 8 Total Functional Units</a:t>
            </a:r>
          </a:p>
          <a:p>
            <a:pPr marL="79851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dirty="0"/>
          </a:p>
          <a:p>
            <a:pPr marL="341313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 ops (doing address arithmetic too – explains why you have more)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	</a:t>
            </a:r>
          </a:p>
          <a:p>
            <a:pPr marL="341313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>
              <a:buNone/>
              <a:tabLst>
                <a:tab pos="114300" algn="l"/>
                <a:tab pos="5715000" algn="r"/>
                <a:tab pos="765810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Latency, cycles	Cycles/Issue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Add	1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2E6D4-68CF-4C2A-90C0-ADFA9CBD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B58F55A-2B00-4CCC-9023-B63A6D693B0B}"/>
              </a:ext>
            </a:extLst>
          </p:cNvPr>
          <p:cNvSpPr/>
          <p:nvPr/>
        </p:nvSpPr>
        <p:spPr>
          <a:xfrm>
            <a:off x="7968312" y="5598813"/>
            <a:ext cx="331109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For this type of info: see </a:t>
            </a:r>
            <a:r>
              <a:rPr lang="en-US" dirty="0" err="1">
                <a:ea typeface="Times New Roman" panose="02020603050405020304" pitchFamily="18" charset="0"/>
              </a:rPr>
              <a:t>Agner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Fog's optimization </a:t>
            </a:r>
            <a:r>
              <a:rPr lang="en-US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manual</a:t>
            </a:r>
            <a:r>
              <a:rPr lang="en-US" dirty="0"/>
              <a:t> (part </a:t>
            </a:r>
            <a:br>
              <a:rPr lang="en-US" dirty="0"/>
            </a:br>
            <a:r>
              <a:rPr lang="en-US" dirty="0"/>
              <a:t>of “ME759 assigned reading”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448C-8BD3-42F6-92BA-AC7789CB3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05" y="1023979"/>
            <a:ext cx="3989115" cy="2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7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combine4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89214-71E3-42EB-BCB7-065DC28A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55000" cy="685800"/>
          </a:xfrm>
        </p:spPr>
        <p:txBody>
          <a:bodyPr/>
          <a:lstStyle/>
          <a:p>
            <a:pPr marL="287338" indent="-287338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15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3094038" y="4013328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5374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combine4</a:t>
            </a:r>
            <a:r>
              <a:rPr lang="en-US" dirty="0"/>
              <a:t> = Serial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3C727-3C4D-4003-BCB1-278E132C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927" y="1644134"/>
            <a:ext cx="6365875" cy="3569732"/>
          </a:xfrm>
        </p:spPr>
        <p:txBody>
          <a:bodyPr>
            <a:normAutofit/>
          </a:bodyPr>
          <a:lstStyle/>
          <a:p>
            <a:pPr marL="287338" indent="-287338">
              <a:defRPr/>
            </a:pPr>
            <a:endParaRPr lang="en-US" dirty="0"/>
          </a:p>
          <a:p>
            <a:pPr marL="287338" indent="-287338">
              <a:defRPr/>
            </a:pPr>
            <a:r>
              <a:rPr lang="en-US" dirty="0"/>
              <a:t>Computation, assume length=8:</a:t>
            </a:r>
          </a:p>
          <a:p>
            <a:pPr marL="285750" lvl="1" indent="-171450"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>
              <a:defRPr/>
            </a:pPr>
            <a:endParaRPr lang="en-US" dirty="0"/>
          </a:p>
          <a:p>
            <a:pPr marL="287338" indent="-287338">
              <a:defRPr/>
            </a:pPr>
            <a:r>
              <a:rPr lang="en-US" dirty="0"/>
              <a:t>You have </a:t>
            </a:r>
            <a:r>
              <a:rPr lang="en-US" dirty="0">
                <a:solidFill>
                  <a:srgbClr val="0070C0"/>
                </a:solidFill>
              </a:rPr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</a:t>
            </a:r>
            <a:r>
              <a:rPr lang="en-US" b="1" dirty="0">
                <a:latin typeface="Consolas" panose="020B0609020204030204" pitchFamily="49" charset="0"/>
              </a:rPr>
              <a:t>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24292" y="1386768"/>
            <a:ext cx="3286500" cy="4572000"/>
            <a:chOff x="2123701" y="1371600"/>
            <a:chExt cx="3286500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2123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2276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2504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2521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2673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2902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09" name="Freeform 11"/>
            <p:cNvSpPr>
              <a:spLocks/>
            </p:cNvSpPr>
            <p:nvPr/>
          </p:nvSpPr>
          <p:spPr bwMode="auto">
            <a:xfrm>
              <a:off x="2428501" y="22098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2169740" y="1371600"/>
              <a:ext cx="23019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1</a:t>
              </a:r>
              <a:endParaRPr lang="en-US" baseline="-250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2352302" y="13716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2749862" y="19050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2909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3061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3290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16" name="Freeform 18"/>
            <p:cNvSpPr>
              <a:spLocks/>
            </p:cNvSpPr>
            <p:nvPr/>
          </p:nvSpPr>
          <p:spPr bwMode="auto">
            <a:xfrm>
              <a:off x="2810186" y="27432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3137960" y="24384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3293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3445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3674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21" name="Freeform 23"/>
            <p:cNvSpPr>
              <a:spLocks/>
            </p:cNvSpPr>
            <p:nvPr/>
          </p:nvSpPr>
          <p:spPr bwMode="auto">
            <a:xfrm>
              <a:off x="3198284" y="32766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3522135" y="29718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3692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3845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4073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26" name="Freeform 28"/>
            <p:cNvSpPr>
              <a:spLocks/>
            </p:cNvSpPr>
            <p:nvPr/>
          </p:nvSpPr>
          <p:spPr bwMode="auto">
            <a:xfrm>
              <a:off x="3582459" y="38100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3921437" y="35052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 dirty="0">
                  <a:solidFill>
                    <a:schemeClr val="tx2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4075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4227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4456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31" name="Freeform 33"/>
            <p:cNvSpPr>
              <a:spLocks/>
            </p:cNvSpPr>
            <p:nvPr/>
          </p:nvSpPr>
          <p:spPr bwMode="auto">
            <a:xfrm>
              <a:off x="3981761" y="43434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4303742" y="40386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4463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4616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4844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36" name="Freeform 38"/>
            <p:cNvSpPr>
              <a:spLocks/>
            </p:cNvSpPr>
            <p:nvPr/>
          </p:nvSpPr>
          <p:spPr bwMode="auto">
            <a:xfrm>
              <a:off x="4364066" y="48768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4692588" y="45720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>
                  <a:solidFill>
                    <a:schemeClr val="tx2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4858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5016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5239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541" name="Freeform 43"/>
            <p:cNvSpPr>
              <a:spLocks/>
            </p:cNvSpPr>
            <p:nvPr/>
          </p:nvSpPr>
          <p:spPr bwMode="auto">
            <a:xfrm>
              <a:off x="4752912" y="5410200"/>
              <a:ext cx="92398" cy="369332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5087036" y="5105400"/>
              <a:ext cx="32316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baseline="-25000" dirty="0">
                  <a:solidFill>
                    <a:schemeClr val="tx2"/>
                  </a:solidFill>
                  <a:latin typeface="Courier New" pitchFamily="49" charset="0"/>
                </a:rPr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4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F76B93-5F62-441E-8B6A-DDEA18E10967}"/>
                  </a:ext>
                </a:extLst>
              </p:cNvPr>
              <p:cNvSpPr/>
              <p:nvPr/>
            </p:nvSpPr>
            <p:spPr>
              <a:xfrm>
                <a:off x="2973800" y="1183434"/>
                <a:ext cx="3215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Assume </a:t>
                </a:r>
                <a:r>
                  <a:rPr lang="en-US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OP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 multiplication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F76B93-5F62-441E-8B6A-DDEA18E10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00" y="1183434"/>
                <a:ext cx="3215111" cy="369332"/>
              </a:xfrm>
              <a:prstGeom prst="rect">
                <a:avLst/>
              </a:prstGeom>
              <a:blipFill>
                <a:blip r:embed="rId5"/>
                <a:stretch>
                  <a:fillRect l="-17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84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First trick: Loop Unrolling </a:t>
            </a:r>
            <a:r>
              <a:rPr lang="en-US" dirty="0">
                <a:solidFill>
                  <a:srgbClr val="FFC000"/>
                </a:solidFill>
              </a:rPr>
              <a:t>(2x1)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261A7-246A-43A2-9041-3199A360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32263" y="5754013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A3DED65-64CF-4596-A2F4-B41B1A1956DE}"/>
              </a:ext>
            </a:extLst>
          </p:cNvPr>
          <p:cNvSpPr/>
          <p:nvPr/>
        </p:nvSpPr>
        <p:spPr>
          <a:xfrm>
            <a:off x="2821354" y="888046"/>
            <a:ext cx="6096000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unroll2a_combine(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limit = length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IDENT;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Combine 2 elements at a time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limit; i += 2)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x = (x OP d[i]) OP d[i + 1];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Finish any remaining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i &lt; length; i++)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x = x OP d[i];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85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430899" y="4028529"/>
            <a:ext cx="8307387" cy="18814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6240780" y="4602481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(x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094038" y="1346328"/>
          <a:ext cx="6003925" cy="1970912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unroll2a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8698D-74A8-439E-BBFE-0421E33C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3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Starting off on the right foot: choose the right algorithm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working on problem, there’s more to performance than asymptotic complexity</a:t>
            </a:r>
          </a:p>
          <a:p>
            <a:pPr lvl="1">
              <a:defRPr/>
            </a:pPr>
            <a:r>
              <a:rPr lang="en-US" dirty="0"/>
              <a:t>Why? </a:t>
            </a:r>
          </a:p>
          <a:p>
            <a:pPr lvl="2">
              <a:defRPr/>
            </a:pPr>
            <a:r>
              <a:rPr lang="en-US" dirty="0"/>
              <a:t>Because asymptotic complexity is most often defined by number of operations</a:t>
            </a:r>
          </a:p>
          <a:p>
            <a:pPr lvl="2">
              <a:defRPr/>
            </a:pPr>
            <a:r>
              <a:rPr lang="en-US" dirty="0"/>
              <a:t>Memory transactions are rarely considered – they are specific to the hardware you’ll eventually use to run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understand how the computer works, it can guide you in designing a good/fast solution</a:t>
            </a:r>
          </a:p>
          <a:p>
            <a:pPr lvl="1">
              <a:defRPr/>
            </a:pPr>
            <a:r>
              <a:rPr lang="en-US" dirty="0"/>
              <a:t>Indeed, there is hope:</a:t>
            </a:r>
          </a:p>
          <a:p>
            <a:pPr lvl="2">
              <a:defRPr/>
            </a:pPr>
            <a:r>
              <a:rPr lang="en-US" dirty="0"/>
              <a:t>A problem can be solved by many algorithms (or approaches)</a:t>
            </a:r>
          </a:p>
          <a:p>
            <a:pPr lvl="2">
              <a:defRPr/>
            </a:pPr>
            <a:r>
              <a:rPr lang="en-US" dirty="0"/>
              <a:t>Also, one algorithm can have many implementations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You should spend time reflecting on your solution before writing any line of code!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1F150-1537-42E2-9CC3-61B7A60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03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B276B-4EA7-48E3-85AF-CC5DD63BDAB4}"/>
              </a:ext>
            </a:extLst>
          </p:cNvPr>
          <p:cNvSpPr/>
          <p:nvPr/>
        </p:nvSpPr>
        <p:spPr>
          <a:xfrm>
            <a:off x="2115788" y="938470"/>
            <a:ext cx="6096000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unroll2aa_combine(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limit = length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IDENT;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Combine 2 elements at a time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limit; i += 2)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x = x OP(d[i] OP d[i + 1]);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Finish any remaining elements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i &lt; length; i++)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x = x OP d[i];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(2x1a)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2F487-DE97-4249-B4DC-A976445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5208" y="5843805"/>
            <a:ext cx="7939088" cy="5778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8315534" y="4761246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(x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8606" y="4337206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to before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227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3627" name="Rectangle 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14514" y="4936365"/>
                <a:ext cx="8307387" cy="1735083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/>
                  <a:t>Nearly 2x speedup for “INT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”, “FP +”, “FP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Reason: Breaks sequential dependency</a:t>
                </a:r>
              </a:p>
              <a:p>
                <a:pPr lvl="1" eaLnBrk="1" hangingPunct="1">
                  <a:defRPr/>
                </a:pPr>
                <a:endParaRPr lang="en-US" dirty="0"/>
              </a:p>
              <a:p>
                <a:pPr lvl="1" eaLnBrk="1" hangingPunct="1">
                  <a:defRPr/>
                </a:pPr>
                <a:endParaRPr lang="en-US" dirty="0"/>
              </a:p>
              <a:p>
                <a:pPr lvl="1" eaLnBrk="1" hangingPunct="1">
                  <a:defRPr/>
                </a:pPr>
                <a:r>
                  <a:rPr lang="en-US" dirty="0"/>
                  <a:t>Why is that? (next slide)</a:t>
                </a:r>
              </a:p>
            </p:txBody>
          </p:sp>
        </mc:Choice>
        <mc:Fallback xmlns="">
          <p:sp>
            <p:nvSpPr>
              <p:cNvPr id="793627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14514" y="4936365"/>
                <a:ext cx="8307387" cy="1735083"/>
              </a:xfrm>
              <a:blipFill>
                <a:blip r:embed="rId3"/>
                <a:stretch>
                  <a:fillRect l="-1028" t="-6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4205092" y="5678822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x OP (d[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OP d[i+1]);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9"/>
              <p:cNvGraphicFramePr>
                <a:graphicFrameLocks noGrp="1"/>
              </p:cNvGraphicFramePr>
              <p:nvPr/>
            </p:nvGraphicFramePr>
            <p:xfrm>
              <a:off x="2286001" y="970541"/>
              <a:ext cx="6811962" cy="2714625"/>
            </p:xfrm>
            <a:graphic>
              <a:graphicData uri="http://schemas.openxmlformats.org/drawingml/2006/table">
                <a:tbl>
                  <a:tblPr/>
                  <a:tblGrid>
                    <a:gridCol w="19552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05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Integer</a:t>
                          </a:r>
                        </a:p>
                      </a:txBody>
                      <a:tcPr marL="45720" marR="457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1C7C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Double FP</a:t>
                          </a:r>
                        </a:p>
                      </a:txBody>
                      <a:tcPr marL="45720" marR="457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1C7C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add + 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mult.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add +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mult.</a:t>
                          </a:r>
                          <a:r>
                            <a:rPr kumimoji="0" lang="en-US" sz="1800" b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combine4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1.27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unroll 2x1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unroll 2x1a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Latency Bound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Throughput Bound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57833"/>
                  </p:ext>
                </p:extLst>
              </p:nvPr>
            </p:nvGraphicFramePr>
            <p:xfrm>
              <a:off x="2286001" y="970541"/>
              <a:ext cx="6811962" cy="2714625"/>
            </p:xfrm>
            <a:graphic>
              <a:graphicData uri="http://schemas.openxmlformats.org/drawingml/2006/table">
                <a:tbl>
                  <a:tblPr/>
                  <a:tblGrid>
                    <a:gridCol w="19552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41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05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Integer</a:t>
                          </a:r>
                        </a:p>
                      </a:txBody>
                      <a:tcPr marL="45720" marR="457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1C7C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Double FP</a:t>
                          </a:r>
                        </a:p>
                      </a:txBody>
                      <a:tcPr marL="45720" marR="4572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1C7C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add + 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69347" t="-110938" r="-203015" b="-5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add +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69849" t="-110938" r="-2513" b="-5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combine4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1.27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unroll 2x1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unroll 2x1a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5F1C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2.51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Latency Bound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Throughput Bound</a:t>
                          </a:r>
                        </a:p>
                      </a:txBody>
                      <a:tcPr marL="45720" marR="4572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5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0.50</a:t>
                          </a:r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 flipV="1">
            <a:off x="8839200" y="356134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77414" y="4229138"/>
                <a:ext cx="2345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2 </a:t>
                </a:r>
                <a:r>
                  <a:rPr lang="en-US" dirty="0" err="1">
                    <a:latin typeface="Calibri" pitchFamily="34" charset="0"/>
                  </a:rPr>
                  <a:t>func</a:t>
                </a:r>
                <a:r>
                  <a:rPr lang="en-US" dirty="0">
                    <a:latin typeface="Calibri" pitchFamily="34" charset="0"/>
                  </a:rPr>
                  <a:t>. units for “FP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”</a:t>
                </a:r>
              </a:p>
              <a:p>
                <a:r>
                  <a:rPr lang="en-US" dirty="0">
                    <a:latin typeface="Calibri" pitchFamily="34" charset="0"/>
                  </a:rPr>
                  <a:t>2 </a:t>
                </a:r>
                <a:r>
                  <a:rPr lang="en-US" dirty="0" err="1">
                    <a:latin typeface="Calibri" pitchFamily="34" charset="0"/>
                  </a:rPr>
                  <a:t>func</a:t>
                </a:r>
                <a:r>
                  <a:rPr lang="en-US" dirty="0">
                    <a:latin typeface="Calibri" pitchFamily="34" charset="0"/>
                  </a:rPr>
                  <a:t>. units for load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414" y="4229138"/>
                <a:ext cx="2345450" cy="646331"/>
              </a:xfrm>
              <a:prstGeom prst="rect">
                <a:avLst/>
              </a:prstGeom>
              <a:blipFill>
                <a:blip r:embed="rId5"/>
                <a:stretch>
                  <a:fillRect l="-2344" t="-5660" r="-15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5316794" y="3608965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3923975"/>
            <a:ext cx="239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“INT +”</a:t>
            </a:r>
          </a:p>
          <a:p>
            <a:r>
              <a:rPr lang="en-US" dirty="0">
                <a:latin typeface="Calibri" pitchFamily="34" charset="0"/>
              </a:rPr>
              <a:t>2 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. units for 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ECB84-14F8-473C-969B-E9D4393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28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4648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261" y="2166938"/>
            <a:ext cx="3949700" cy="2820987"/>
          </a:xfrm>
        </p:spPr>
        <p:txBody>
          <a:bodyPr/>
          <a:lstStyle/>
          <a:p>
            <a:pPr marL="287338" indent="-287338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Prefetching kicks in</a:t>
            </a:r>
          </a:p>
          <a:p>
            <a:pPr marL="287338" indent="-287338">
              <a:lnSpc>
                <a:spcPct val="85000"/>
              </a:lnSpc>
              <a:defRPr/>
            </a:pPr>
            <a:endParaRPr lang="en-US" dirty="0"/>
          </a:p>
          <a:p>
            <a:pPr marL="287338" indent="-287338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>
              <a:defRPr/>
            </a:pPr>
            <a:r>
              <a:rPr lang="en-US" sz="1800" dirty="0"/>
              <a:t>N elements, D cycles latency/op</a:t>
            </a:r>
          </a:p>
          <a:p>
            <a:pPr marL="627063" lvl="1">
              <a:defRPr/>
            </a:pPr>
            <a:r>
              <a:rPr lang="en-US" sz="1800" dirty="0"/>
              <a:t>(N/2+1)*D cycles: </a:t>
            </a: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2590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43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3200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2895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2636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794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3489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4387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4083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2895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3200401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2971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2819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2971801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3352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3505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3810001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3581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3429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3581401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3962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4114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4419601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4191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4038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4191001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4572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4724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5029201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4800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4648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4800601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5181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1981200" y="1614434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x = x OP (d[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OP d[i+1]);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A4F7-0BD5-443F-A47B-A917DD81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79216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FFC000"/>
                </a:solidFill>
              </a:rPr>
              <a:t>(2x2)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C9C80-54EA-4EB0-9F1E-2058677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344" y="3383843"/>
            <a:ext cx="43386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43F5B72-32F4-455F-A56C-9B541879652D}"/>
              </a:ext>
            </a:extLst>
          </p:cNvPr>
          <p:cNvSpPr/>
          <p:nvPr/>
        </p:nvSpPr>
        <p:spPr>
          <a:xfrm>
            <a:off x="4648200" y="1080003"/>
            <a:ext cx="6096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unroll2a_combine(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vec_ptr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vec_length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limit = length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get_vec_start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x0 = IDENT;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x1 = IDENT;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Combine 2 elements at a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limit; i += 2) {</a:t>
            </a:r>
          </a:p>
          <a:p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        x0 = x0 OP d[i];</a:t>
            </a:r>
          </a:p>
          <a:p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        x1 = x1 OP d[i + 1];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Finish any remaining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i &lt; length; i++)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x0 = x0 OP d[i];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x0 OP x1;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700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814514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“INT +”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“INT *”, “FP +”, “FP *”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2640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x0 = x0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881017" y="1168528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3BC6F-5BF0-4959-BC1E-D609547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1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5029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2AAF2-3D67-410C-8E07-8AAB8E8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3581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3733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3962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4191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4572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3886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3627439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3810001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4419601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4784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5165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4479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5013326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5378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5759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5073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5607051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5257801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4724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2133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2286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2514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2743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3124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2438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2179639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2362201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2971801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3336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3717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3032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3565526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3930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4311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3625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4159251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4219575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133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x0 = x0 OP d[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6489699" y="1600200"/>
            <a:ext cx="49684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What changed:</a:t>
            </a:r>
          </a:p>
          <a:p>
            <a:pPr marL="628650" lvl="1" indent="-23018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Two independent “streams” of operations</a:t>
            </a:r>
          </a:p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400" b="1" kern="0" dirty="0">
              <a:latin typeface="Calibri" pitchFamily="34" charset="0"/>
            </a:endParaRPr>
          </a:p>
          <a:p>
            <a:pPr marL="287338" indent="-287338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US" sz="2400" b="1" kern="0" dirty="0">
                <a:latin typeface="Calibri" pitchFamily="34" charset="0"/>
              </a:rPr>
              <a:t>Overall Performance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N elements, D cycles latency/op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Should be (N/2+1)*D cycles: </a:t>
            </a:r>
            <a:r>
              <a:rPr lang="en-US" b="1" kern="0" dirty="0">
                <a:solidFill>
                  <a:srgbClr val="C00000"/>
                </a:solidFill>
                <a:latin typeface="Calibri" pitchFamily="34" charset="0"/>
              </a:rPr>
              <a:t>CPE = D/2</a:t>
            </a:r>
          </a:p>
          <a:p>
            <a:pPr marL="627063" lvl="1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/>
            </a:pPr>
            <a:r>
              <a:rPr lang="en-US" kern="0" dirty="0">
                <a:latin typeface="Calibri" pitchFamily="34" charset="0"/>
              </a:rPr>
              <a:t>CPE matches prediction!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25929" y="4680466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4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15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DE942-D83D-4FAB-A21D-7320B9F4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1039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Floating Point 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B2081-525D-499D-BD41-9D83710A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4613" y="1174750"/>
            <a:ext cx="8307387" cy="14160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2590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553471" y="4590470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2679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Integer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0C608-EE6F-44F4-BD9F-D48584C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4613" y="1174750"/>
            <a:ext cx="8307387" cy="14160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2590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553471" y="4590470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3723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1814514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un-optimized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409380" y="197705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46C6E-23C5-4846-86E4-EDE7EEB7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56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 the “Arithmetic Intensity” associated w/ your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E04F34-E466-4D03-8E46-B538AB3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9" y="1448726"/>
            <a:ext cx="11960872" cy="493305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Arithmetic intensity</a:t>
            </a:r>
            <a:r>
              <a:rPr lang="en-US" dirty="0"/>
              <a:t>: how much math you do per byte of data you bring from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be in one of three cases: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1: compute bound</a:t>
            </a:r>
          </a:p>
          <a:p>
            <a:pPr lvl="2"/>
            <a:r>
              <a:rPr lang="en-US" dirty="0"/>
              <a:t>That is, high arithmetic intensity – the ALU works a lot, not a whole amount of data movement to/from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2: memory bound</a:t>
            </a:r>
          </a:p>
          <a:p>
            <a:pPr lvl="2"/>
            <a:r>
              <a:rPr lang="en-US" dirty="0"/>
              <a:t>You are moving data back and forth, likely only small parts of the data moved gets changed and/or used</a:t>
            </a:r>
          </a:p>
          <a:p>
            <a:pPr lvl="2"/>
            <a:r>
              <a:rPr lang="en-US" dirty="0"/>
              <a:t>Think cache misses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3: “middle-earth” (J. R. R. Tolkien)</a:t>
            </a:r>
          </a:p>
          <a:p>
            <a:pPr lvl="2"/>
            <a:r>
              <a:rPr lang="en-US" dirty="0"/>
              <a:t>Somewhere in between compute-bound and memory-bound. </a:t>
            </a:r>
          </a:p>
          <a:p>
            <a:pPr lvl="2"/>
            <a:r>
              <a:rPr lang="en-US" dirty="0"/>
              <a:t>Your mission in this case: Try to move to Case 1 or Case 2 above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411746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Programming with AVX2, YMM Registers related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B3B43-0947-4ED8-B78F-0E386C50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5150"/>
            <a:ext cx="8307388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2133601" y="2514602"/>
            <a:ext cx="6950075" cy="369888"/>
            <a:chOff x="768" y="844"/>
            <a:chExt cx="4378" cy="233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44"/>
              <a:ext cx="58" cy="233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21336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30480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39624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48768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57912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67056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76200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8534400" y="2514084"/>
            <a:ext cx="92398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2133600" y="3276084"/>
            <a:ext cx="1828800" cy="36933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2133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133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362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590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2819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3048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3048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3276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3505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3733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3962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3962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4191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4419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4648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4876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4876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5105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5334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5562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5791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5791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6019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6248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6477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6705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6705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6934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7162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7391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7620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7620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7848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8077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83058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8534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85344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87630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89916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9220200" y="1752084"/>
            <a:ext cx="2286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21336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30480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39624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48768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57912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67056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76200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8534400" y="3276084"/>
            <a:ext cx="914400" cy="369332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2133600" y="4082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21336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30480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9624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57912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67056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76200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8534400" y="4082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2133600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3944257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5754914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7565571" y="4844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2133600" y="5606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2133600" y="5606534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30480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39624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48768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57912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67056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76200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8534400" y="5606534"/>
            <a:ext cx="9144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2133600" y="6368534"/>
            <a:ext cx="1828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3944257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5754914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7565571" y="6368534"/>
            <a:ext cx="1828800" cy="369332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0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4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D2F0D-5AA8-4BDB-AD65-DE50117F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393" y="981830"/>
            <a:ext cx="8307388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1770821" y="4218584"/>
            <a:ext cx="8236524" cy="1975745"/>
            <a:chOff x="220672" y="1409321"/>
            <a:chExt cx="8236524" cy="1975745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872734"/>
              <a:ext cx="7315200" cy="369332"/>
              <a:chOff x="220672" y="1837132"/>
              <a:chExt cx="7315200" cy="369332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3676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15734"/>
              <a:ext cx="7315200" cy="369332"/>
              <a:chOff x="220672" y="1837132"/>
              <a:chExt cx="7315200" cy="369332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37132"/>
                <a:ext cx="1828800" cy="369332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770822" y="1295400"/>
            <a:ext cx="8237079" cy="2013466"/>
            <a:chOff x="251960" y="3810000"/>
            <a:chExt cx="8237079" cy="2013466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7816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3676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11134"/>
              <a:ext cx="7312428" cy="1512332"/>
              <a:chOff x="251960" y="4234934"/>
              <a:chExt cx="7312428" cy="1512332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34934"/>
                <a:ext cx="7311873" cy="369332"/>
                <a:chOff x="252515" y="4337140"/>
                <a:chExt cx="7311873" cy="369332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377934"/>
                <a:ext cx="7311873" cy="369332"/>
                <a:chOff x="252515" y="4337140"/>
                <a:chExt cx="7311873" cy="369332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37140"/>
                  <a:ext cx="1828800" cy="369332"/>
                  <a:chOff x="252515" y="4273413"/>
                  <a:chExt cx="3657600" cy="369332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273413"/>
                    <a:ext cx="1828800" cy="369332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10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87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752A6A-55BD-4430-BD99-F3A0861957FA}"/>
              </a:ext>
            </a:extLst>
          </p:cNvPr>
          <p:cNvSpPr/>
          <p:nvPr/>
        </p:nvSpPr>
        <p:spPr>
          <a:xfrm>
            <a:off x="9029040" y="3741062"/>
            <a:ext cx="1457643" cy="646331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dirty="0"/>
              <a:t>This is where </a:t>
            </a:r>
            <a:br>
              <a:rPr lang="en-US" dirty="0"/>
            </a:br>
            <a:r>
              <a:rPr lang="en-US" dirty="0"/>
              <a:t>we are now</a:t>
            </a:r>
          </a:p>
        </p:txBody>
      </p:sp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74607" y="4572820"/>
            <a:ext cx="8307387" cy="93393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Additional speedup owing to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The “</a:t>
            </a:r>
            <a:r>
              <a:rPr lang="en-US" dirty="0" err="1"/>
              <a:t>mips</a:t>
            </a:r>
            <a:r>
              <a:rPr lang="en-US" dirty="0"/>
              <a:t>” in OpenMP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624711" y="1430921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71349-3F43-4867-A201-4A9D86D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24B5E9B9-3031-4D63-93FD-A34EB18D9A61}"/>
              </a:ext>
            </a:extLst>
          </p:cNvPr>
          <p:cNvSpPr/>
          <p:nvPr/>
        </p:nvSpPr>
        <p:spPr>
          <a:xfrm rot="10800000">
            <a:off x="8554169" y="3795434"/>
            <a:ext cx="389504" cy="34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69B56A-4363-4987-8DE4-D1DF98D985B7}"/>
              </a:ext>
            </a:extLst>
          </p:cNvPr>
          <p:cNvGrpSpPr/>
          <p:nvPr/>
        </p:nvGrpSpPr>
        <p:grpSpPr>
          <a:xfrm>
            <a:off x="7625508" y="4706226"/>
            <a:ext cx="4179170" cy="1916396"/>
            <a:chOff x="7625508" y="4706226"/>
            <a:chExt cx="4179170" cy="19163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BCFC7D-3572-4E89-8B7A-966E6D4A4AB0}"/>
                </a:ext>
              </a:extLst>
            </p:cNvPr>
            <p:cNvSpPr/>
            <p:nvPr/>
          </p:nvSpPr>
          <p:spPr>
            <a:xfrm>
              <a:off x="9805567" y="4706226"/>
              <a:ext cx="1457643" cy="646331"/>
            </a:xfrm>
            <a:prstGeom prst="rect">
              <a:avLst/>
            </a:prstGeom>
            <a:solidFill>
              <a:srgbClr val="FFCC00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This is where </a:t>
              </a:r>
              <a:br>
                <a:rPr lang="en-US" dirty="0"/>
              </a:br>
              <a:r>
                <a:rPr lang="en-US" dirty="0"/>
                <a:t>we started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A4155A-1FC3-4EAD-8A59-A85737D65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5508" y="5592308"/>
              <a:ext cx="4179170" cy="1030314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A34E10B-1DD8-44DB-ABD7-B02C87F7BF14}"/>
                </a:ext>
              </a:extLst>
            </p:cNvPr>
            <p:cNvSpPr/>
            <p:nvPr/>
          </p:nvSpPr>
          <p:spPr>
            <a:xfrm rot="5400000">
              <a:off x="10891857" y="5222628"/>
              <a:ext cx="389504" cy="3498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25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Supplemental Material: Branch Prediction (another ILP trick)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D34E1-A83F-47CC-8E5F-771A7617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569" y="1102605"/>
            <a:ext cx="11733196" cy="5140325"/>
          </a:xfrm>
        </p:spPr>
        <p:txBody>
          <a:bodyPr/>
          <a:lstStyle/>
          <a:p>
            <a:pPr marL="284163" indent="-284163">
              <a:defRPr/>
            </a:pPr>
            <a:r>
              <a:rPr lang="en-US" dirty="0"/>
              <a:t>Challenge</a:t>
            </a:r>
          </a:p>
          <a:p>
            <a:pPr marL="457200" lvl="1" indent="-173038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ahead of </a:t>
            </a:r>
            <a:r>
              <a:rPr lang="en-US" dirty="0">
                <a:solidFill>
                  <a:srgbClr val="990000"/>
                </a:solidFill>
              </a:rPr>
              <a:t>Execution Unit </a:t>
            </a:r>
            <a:r>
              <a:rPr lang="en-US" dirty="0"/>
              <a:t>to generate enough operations to keep EU busy</a:t>
            </a:r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285750" lvl="1" indent="-171450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67001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7316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96836" y="2562749"/>
            <a:ext cx="108587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146835" y="3045767"/>
            <a:ext cx="18510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0834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878F2-E835-4C2C-A61B-55746C0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066041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066041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407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8377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56891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26828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598353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984116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26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766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766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923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6923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344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3837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6487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6777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7258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7547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038320" y="1673424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934200" y="2286001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324601" y="2816424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810001" y="3166081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039677" y="524018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259940" y="525780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608584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377440" y="501158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067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611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6381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7154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924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067176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513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838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3259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031241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4320165" y="482917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4320166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4513841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3837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3428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1981201" y="3159101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5283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5380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56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6233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DA983-49EA-47A7-B263-0F20646B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417" y="1142999"/>
            <a:ext cx="10823368" cy="1828800"/>
          </a:xfrm>
        </p:spPr>
        <p:txBody>
          <a:bodyPr/>
          <a:lstStyle/>
          <a:p>
            <a:pPr marL="285750" lvl="1" indent="-171450"/>
            <a:r>
              <a:rPr lang="en-US" sz="2200" dirty="0"/>
              <a:t>When encounter conditional branch, cannot determine where to continue fetching</a:t>
            </a:r>
          </a:p>
          <a:p>
            <a:pPr marL="573088" lvl="2" indent="-173038"/>
            <a:r>
              <a:rPr lang="en-US" dirty="0"/>
              <a:t>Branch Taken: Transfer control to branch target</a:t>
            </a:r>
          </a:p>
          <a:p>
            <a:pPr marL="573088" lvl="2" indent="-173038"/>
            <a:r>
              <a:rPr lang="en-US" dirty="0"/>
              <a:t>Branch Not-Taken: Continue with next instruction in sequence</a:t>
            </a:r>
          </a:p>
          <a:p>
            <a:pPr marL="285750" lvl="1" indent="-171450"/>
            <a:endParaRPr lang="en-US" sz="2200" dirty="0"/>
          </a:p>
          <a:p>
            <a:pPr marL="285750" lvl="1" indent="-171450"/>
            <a:r>
              <a:rPr lang="en-US" sz="2200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477001" y="4800600"/>
            <a:ext cx="14288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6187830" y="420914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010401" y="4038600"/>
            <a:ext cx="18472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773206" flipV="1">
            <a:off x="447142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1752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9C7A7-B546-4234-8C5A-E887C56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939" y="1003300"/>
            <a:ext cx="11512062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 (draws on RAT &amp; ROB, see later)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064900" y="3431232"/>
            <a:ext cx="1436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6553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899818" y="4642535"/>
            <a:ext cx="109869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404663: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$0x0,%eax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404668:  </a:t>
            </a:r>
            <a:r>
              <a:rPr lang="nl-NL" dirty="0" err="1">
                <a:latin typeface="Courier New" pitchFamily="49" charset="0"/>
              </a:rPr>
              <a:t>cmp</a:t>
            </a:r>
            <a:r>
              <a:rPr lang="nl-NL" dirty="0">
                <a:latin typeface="Courier New" pitchFamily="49" charset="0"/>
              </a:rPr>
              <a:t>    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rsi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</a:t>
            </a:r>
            <a:r>
              <a:rPr lang="nl-NL" i="1" dirty="0">
                <a:latin typeface="Courier New" pitchFamily="49" charset="0"/>
              </a:rPr>
              <a:t>40466b:  </a:t>
            </a:r>
            <a:r>
              <a:rPr lang="nl-NL" i="1" dirty="0" err="1">
                <a:latin typeface="Courier New" pitchFamily="49" charset="0"/>
              </a:rPr>
              <a:t>jge</a:t>
            </a:r>
            <a:r>
              <a:rPr lang="nl-NL" i="1" dirty="0">
                <a:latin typeface="Courier New" pitchFamily="49" charset="0"/>
              </a:rPr>
              <a:t>    404685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40466d:  </a:t>
            </a:r>
            <a:r>
              <a:rPr lang="nl-NL" dirty="0" err="1">
                <a:latin typeface="Courier New" pitchFamily="49" charset="0"/>
              </a:rPr>
              <a:t>mov</a:t>
            </a:r>
            <a:r>
              <a:rPr lang="nl-NL" dirty="0">
                <a:latin typeface="Courier New" pitchFamily="49" charset="0"/>
              </a:rPr>
              <a:t>    0x8(%</a:t>
            </a:r>
            <a:r>
              <a:rPr lang="nl-NL" dirty="0" err="1">
                <a:latin typeface="Courier New" pitchFamily="49" charset="0"/>
              </a:rPr>
              <a:t>rdi</a:t>
            </a:r>
            <a:r>
              <a:rPr lang="nl-NL" dirty="0">
                <a:latin typeface="Courier New" pitchFamily="49" charset="0"/>
              </a:rPr>
              <a:t>),%</a:t>
            </a:r>
            <a:r>
              <a:rPr lang="nl-NL" dirty="0" err="1">
                <a:latin typeface="Courier New" pitchFamily="49" charset="0"/>
              </a:rPr>
              <a:t>rax</a:t>
            </a: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dirty="0">
                <a:latin typeface="Courier New" pitchFamily="49" charset="0"/>
              </a:rPr>
              <a:t>  404685:  </a:t>
            </a:r>
            <a:r>
              <a:rPr lang="nl-NL" dirty="0" err="1">
                <a:latin typeface="Courier New" pitchFamily="49" charset="0"/>
              </a:rPr>
              <a:t>repz</a:t>
            </a:r>
            <a:r>
              <a:rPr lang="nl-NL" dirty="0">
                <a:latin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</a:rPr>
              <a:t>retq</a:t>
            </a:r>
            <a:endParaRPr lang="nl-NL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1120874" flipV="1">
            <a:off x="4557780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3459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013956" y="248120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013956" y="38783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013956" y="53261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67D5B-178E-436E-8D35-172F9344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013956" y="1120563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5597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5597525" y="3555860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638800" y="17335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638800" y="31051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638801" y="4552950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099339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072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5638801" y="5946775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5584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072112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7072111" y="4248151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6042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9413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9413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8804276" y="4220742"/>
            <a:ext cx="1036887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8886826" y="5425654"/>
            <a:ext cx="932243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9261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9261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9261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9969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013956" y="248120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013956" y="38783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013956" y="5326148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013956" y="1120563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597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5597525" y="3555860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638800" y="17335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638800" y="310515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638801" y="4552950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99339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072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638801" y="5946775"/>
            <a:ext cx="8098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5584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7072112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A26D7-C353-423F-84BB-130D790C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7467600" y="4928556"/>
            <a:ext cx="10977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2209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209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2209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209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209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2209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2209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2209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7086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2209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42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10995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Branch Misprediction Recovery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860FF-340C-40F1-96E3-E76CA7F4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62400"/>
            <a:ext cx="8010525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113862" y="1354029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5317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6301877" y="1676400"/>
            <a:ext cx="6928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7489372" y="1796230"/>
            <a:ext cx="203094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482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28732" y="2370026"/>
            <a:ext cx="93647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11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645571" y="3657600"/>
            <a:ext cx="6172200" cy="1219200"/>
          </a:xfrm>
          <a:prstGeom prst="rtTriangle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Intensity: Putting things in perspective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82091" y="40363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FLOP/Byte</a:t>
            </a:r>
          </a:p>
        </p:txBody>
      </p:sp>
      <p:sp>
        <p:nvSpPr>
          <p:cNvPr id="6" name="Left Arrow 5"/>
          <p:cNvSpPr/>
          <p:nvPr/>
        </p:nvSpPr>
        <p:spPr>
          <a:xfrm>
            <a:off x="2715908" y="2731532"/>
            <a:ext cx="1170883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1381" y="218646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bound</a:t>
            </a:r>
          </a:p>
        </p:txBody>
      </p:sp>
      <p:sp>
        <p:nvSpPr>
          <p:cNvPr id="8" name="Left Arrow 7"/>
          <p:cNvSpPr/>
          <p:nvPr/>
        </p:nvSpPr>
        <p:spPr>
          <a:xfrm flipH="1">
            <a:off x="7684871" y="2731532"/>
            <a:ext cx="99112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0930" y="2320223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Compute bound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9664" y="5269468"/>
            <a:ext cx="77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SAXPY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796364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2513" y="5269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FFT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50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1472" y="5269468"/>
            <a:ext cx="18710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SGEMM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(matrix-matrix multiplication)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4943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1CCB6689-F54B-4B11-B191-8230C6930761}"/>
              </a:ext>
            </a:extLst>
          </p:cNvPr>
          <p:cNvSpPr/>
          <p:nvPr/>
        </p:nvSpPr>
        <p:spPr>
          <a:xfrm rot="16200000">
            <a:off x="5615433" y="1760257"/>
            <a:ext cx="232476" cy="2091073"/>
          </a:xfrm>
          <a:prstGeom prst="rightBrace">
            <a:avLst>
              <a:gd name="adj1" fmla="val 25307"/>
              <a:gd name="adj2" fmla="val 5249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2E1E1-D270-45B9-8310-953BB04F2DF8}"/>
              </a:ext>
            </a:extLst>
          </p:cNvPr>
          <p:cNvSpPr/>
          <p:nvPr/>
        </p:nvSpPr>
        <p:spPr>
          <a:xfrm>
            <a:off x="5089630" y="1958370"/>
            <a:ext cx="168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 R. R. Tolkien’s </a:t>
            </a:r>
            <a:br>
              <a:rPr lang="en-US" dirty="0"/>
            </a:br>
            <a:r>
              <a:rPr lang="en-US" dirty="0"/>
              <a:t>“Middle-earth”</a:t>
            </a:r>
          </a:p>
        </p:txBody>
      </p:sp>
    </p:spTree>
    <p:extLst>
      <p:ext uri="{BB962C8B-B14F-4D97-AF65-F5344CB8AC3E}">
        <p14:creationId xmlns:p14="http://schemas.microsoft.com/office/powerpoint/2010/main" val="334096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</a:t>
            </a:r>
          </a:p>
          <a:p>
            <a:pPr lvl="1"/>
            <a:r>
              <a:rPr lang="en-US" sz="1800" dirty="0">
                <a:hlinkClick r:id="rId2"/>
              </a:rPr>
              <a:t>http://stackoverflow.com/questions/11227809/why-is-processing-a-sorted-array-faster-than-an-unsorted-array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4805-4EE8-442A-ADA9-2BBA3E9B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0CDE9191-303F-40DF-8316-348B0253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" y="6525676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579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7B79827-5E68-425C-9B80-AD25E74B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trip: actors, the “speculative execution” trick </a:t>
            </a:r>
            <a:r>
              <a:rPr lang="en-US" sz="2000" dirty="0"/>
              <a:t>[it’s tricky]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D147A-637C-4FDA-8B77-8927622D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“instruction issue phase” vs. “instruction retirement phase”:  two different animals</a:t>
            </a:r>
          </a:p>
          <a:p>
            <a:pPr lvl="1"/>
            <a:endParaRPr lang="en-US" dirty="0"/>
          </a:p>
          <a:p>
            <a:r>
              <a:rPr lang="en-US" dirty="0"/>
              <a:t>ROB: reorder buffer </a:t>
            </a:r>
          </a:p>
          <a:p>
            <a:pPr lvl="1"/>
            <a:r>
              <a:rPr lang="en-US" dirty="0"/>
              <a:t>At issue time, an instruction is assigned an entry at the tail of the ROB. It’s there while in flight, before being committed</a:t>
            </a:r>
          </a:p>
          <a:p>
            <a:pPr lvl="1"/>
            <a:endParaRPr lang="en-US" dirty="0"/>
          </a:p>
          <a:p>
            <a:r>
              <a:rPr lang="en-US" dirty="0"/>
              <a:t>RAT: register alias table</a:t>
            </a:r>
          </a:p>
          <a:p>
            <a:pPr lvl="1"/>
            <a:r>
              <a:rPr lang="en-US" dirty="0"/>
              <a:t>RAT needed because of “register renaming”, which is a technique that abstracts logical registers from physical registers</a:t>
            </a:r>
          </a:p>
          <a:p>
            <a:pPr lvl="2"/>
            <a:r>
              <a:rPr lang="en-US" dirty="0"/>
              <a:t>Every logical register has a set of physical registers associated with it</a:t>
            </a:r>
          </a:p>
          <a:p>
            <a:pPr lvl="2"/>
            <a:r>
              <a:rPr lang="en-US" dirty="0"/>
              <a:t>The physical registers are opaque and cannot be referenced directly but only via the canonical names</a:t>
            </a:r>
          </a:p>
          <a:p>
            <a:pPr lvl="1"/>
            <a:endParaRPr lang="en-US" dirty="0"/>
          </a:p>
          <a:p>
            <a:r>
              <a:rPr lang="en-US" dirty="0"/>
              <a:t>The interplay between ROB and RAT allows an unwinding of the instructions without compromising the state of the program (since things were not committed yet)</a:t>
            </a:r>
          </a:p>
          <a:p>
            <a:pPr lvl="1"/>
            <a:endParaRPr lang="en-US" dirty="0"/>
          </a:p>
          <a:p>
            <a:r>
              <a:rPr lang="en-US" dirty="0"/>
              <a:t>Resources: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, it takes 7 mins total.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0AF9F-4289-470D-8739-60E9279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3113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Looking back at examples, what we did to improve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Used good compiler and the right flags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Helped the compiler get optimization going (use “</a:t>
            </a:r>
            <a:r>
              <a:rPr lang="en-US" dirty="0">
                <a:latin typeface="Consolas" panose="020B0609020204030204" pitchFamily="49" charset="0"/>
              </a:rPr>
              <a:t>restrict</a:t>
            </a:r>
            <a:r>
              <a:rPr lang="en-US" dirty="0"/>
              <a:t>” keyword on pointer arguments)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Exploited instruction-level parallelism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ACE25-A51E-482A-B495-6445E2D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52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Optimization Technique: 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83044" y="423232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044" y="512315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7444" y="423233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6059101" y="4462333"/>
            <a:ext cx="259884" cy="1283949"/>
          </a:xfrm>
          <a:prstGeom prst="leftBrace">
            <a:avLst>
              <a:gd name="adj1" fmla="val 47491"/>
              <a:gd name="adj2" fmla="val 4219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7660" y="59849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 Fusion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A26E65-13C1-4BB1-AE7A-1EA93AF6E423}"/>
              </a:ext>
            </a:extLst>
          </p:cNvPr>
          <p:cNvSpPr txBox="1">
            <a:spLocks/>
          </p:cNvSpPr>
          <p:nvPr/>
        </p:nvSpPr>
        <p:spPr>
          <a:xfrm>
            <a:off x="453871" y="1348993"/>
            <a:ext cx="11096787" cy="258774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One way to move the needle from “memory bound” towards “compute bound”</a:t>
            </a:r>
          </a:p>
          <a:p>
            <a:r>
              <a:rPr lang="en-US" sz="2400" dirty="0"/>
              <a:t>Basic idea</a:t>
            </a:r>
          </a:p>
          <a:p>
            <a:pPr lvl="1"/>
            <a:r>
              <a:rPr lang="en-US" sz="2000" dirty="0"/>
              <a:t>Do not bring data into cache twice</a:t>
            </a:r>
          </a:p>
          <a:p>
            <a:pPr lvl="1"/>
            <a:r>
              <a:rPr lang="en-US" sz="2000" dirty="0"/>
              <a:t>If you use data X, Y, and Z – bring this data from memory once and then forget about it</a:t>
            </a:r>
          </a:p>
          <a:p>
            <a:r>
              <a:rPr lang="en-US" sz="2400" dirty="0"/>
              <a:t>Why is it better?</a:t>
            </a:r>
          </a:p>
          <a:p>
            <a:pPr lvl="1"/>
            <a:r>
              <a:rPr lang="en-US" sz="2000" dirty="0"/>
              <a:t>You avoid memory traffic</a:t>
            </a:r>
          </a:p>
        </p:txBody>
      </p:sp>
    </p:spTree>
    <p:extLst>
      <p:ext uri="{BB962C8B-B14F-4D97-AF65-F5344CB8AC3E}">
        <p14:creationId xmlns:p14="http://schemas.microsoft.com/office/powerpoint/2010/main" val="341068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13130</TotalTime>
  <Words>9474</Words>
  <Application>Microsoft Office PowerPoint</Application>
  <PresentationFormat>Widescreen</PresentationFormat>
  <Paragraphs>1817</Paragraphs>
  <Slides>82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82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Century Gothic</vt:lpstr>
      <vt:lpstr>Consolas</vt:lpstr>
      <vt:lpstr>Consolas, </vt:lpstr>
      <vt:lpstr>Corbel</vt:lpstr>
      <vt:lpstr>Courier</vt:lpstr>
      <vt:lpstr>Courier New</vt:lpstr>
      <vt:lpstr>Helvetica</vt:lpstr>
      <vt:lpstr>Tahoma</vt:lpstr>
      <vt:lpstr>Wingdings</vt:lpstr>
      <vt:lpstr>Wingdings 2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The quote the day</vt:lpstr>
      <vt:lpstr>Things to do, for Canvas live-session</vt:lpstr>
      <vt:lpstr>Before we get going…</vt:lpstr>
      <vt:lpstr>Starting off on the right foot: choose the right algorithm</vt:lpstr>
      <vt:lpstr>Starting off on the right foot: choose the right algorithm</vt:lpstr>
      <vt:lpstr>Asses the “Arithmetic Intensity” associated w/ your problem</vt:lpstr>
      <vt:lpstr>Arithmetic Intensity: Putting things in perspective</vt:lpstr>
      <vt:lpstr>Simple Optimization Technique: Fusing Transformations</vt:lpstr>
      <vt:lpstr>Fusing transformations on previous slide</vt:lpstr>
      <vt:lpstr>Fusing Transformations</vt:lpstr>
      <vt:lpstr>Fusing Transformations in Previous Example</vt:lpstr>
      <vt:lpstr>High Performance Computing: Questions to Ask</vt:lpstr>
      <vt:lpstr>Outside the scope of course: The roofline model </vt:lpstr>
      <vt:lpstr>Let’s talk next about the compiler…</vt:lpstr>
      <vt:lpstr>How compilers come into play</vt:lpstr>
      <vt:lpstr>How compilers come into play</vt:lpstr>
      <vt:lpstr>The compiler has a tough job</vt:lpstr>
      <vt:lpstr>The compiler has a tough job</vt:lpstr>
      <vt:lpstr>The compiler has a tough job</vt:lpstr>
      <vt:lpstr>Tricks of the trade, done by compiler</vt:lpstr>
      <vt:lpstr>Other tricks of the trade, done by compiler</vt:lpstr>
      <vt:lpstr>How can you help the compiler?</vt:lpstr>
      <vt:lpstr>Compilers, and link time optimization (LTO)</vt:lpstr>
      <vt:lpstr>LTO: Done how?</vt:lpstr>
      <vt:lpstr>Other tricks pulled off by the compiler [called “strength reduction”]</vt:lpstr>
      <vt:lpstr>Other lesser trick: Share Common Subexpressions</vt:lpstr>
      <vt:lpstr>Other lesser tricks: Replace costly operations with simpler ones</vt:lpstr>
      <vt:lpstr>One common theme for speeding up code: code motion</vt:lpstr>
      <vt:lpstr>Assembly code, no optimization</vt:lpstr>
      <vt:lpstr>Assembly code, optimization –O1</vt:lpstr>
      <vt:lpstr>[Next thing to consider:] Function calls are optimization blockers</vt:lpstr>
      <vt:lpstr>Calling strlen</vt:lpstr>
      <vt:lpstr>Lower Case Conversion Performance: version V1</vt:lpstr>
      <vt:lpstr>Improving Performance</vt:lpstr>
      <vt:lpstr>Lower Case Conversion Performance: version V2</vt:lpstr>
      <vt:lpstr>Optimization Blocker: Procedure Calls</vt:lpstr>
      <vt:lpstr>[Next thing to consider:] Memory matters, and the trickiness of pointers</vt:lpstr>
      <vt:lpstr>Memory Aliasing</vt:lpstr>
      <vt:lpstr>Removing Aliasing</vt:lpstr>
      <vt:lpstr>[Next thing to consider:] Memory Matters</vt:lpstr>
      <vt:lpstr>Optimization Blocker: Memory Aliasing</vt:lpstr>
      <vt:lpstr>New Example, w/ 2 actors – a struct + two functions</vt:lpstr>
      <vt:lpstr>Wrapping up the setup, for the new example</vt:lpstr>
      <vt:lpstr>Cycles Per Element (CPE)</vt:lpstr>
      <vt:lpstr>Benchmark Performance</vt:lpstr>
      <vt:lpstr>Basic Optimizations</vt:lpstr>
      <vt:lpstr>Effect of Basic Optimizations</vt:lpstr>
      <vt:lpstr>Opportunities for Efficiency Gains</vt:lpstr>
      <vt:lpstr>[Next thing to consider:] Exploiting Instruction-Level Parallelism</vt:lpstr>
      <vt:lpstr>Curbing our enthusiasm, ILP hazards</vt:lpstr>
      <vt:lpstr>Modern CPU Design [old slide]</vt:lpstr>
      <vt:lpstr>Recall ILP discussion, 1.5 months ago: Superscalar Processor</vt:lpstr>
      <vt:lpstr>Pipelined Functional Units</vt:lpstr>
      <vt:lpstr>Example: The Intel Haswell CPU – aspects that are ILP relevant</vt:lpstr>
      <vt:lpstr>x86-64 Compilation of combine4 function</vt:lpstr>
      <vt:lpstr>combine4 = Serial Computation</vt:lpstr>
      <vt:lpstr>First trick: 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Floating Point Multiplication</vt:lpstr>
      <vt:lpstr>Unrolling &amp; Accumulating: Integer Addition</vt:lpstr>
      <vt:lpstr>Achievable Performance</vt:lpstr>
      <vt:lpstr>Programming with AVX2, YMM Registers related</vt:lpstr>
      <vt:lpstr>SIMD Operations</vt:lpstr>
      <vt:lpstr>Using Vector Instructions</vt:lpstr>
      <vt:lpstr>Supplemental Material: Branch Prediction (another ILP trick)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Short trip: actors, the “speculative execution” trick [it’s tricky]</vt:lpstr>
      <vt:lpstr>Looking back at examples, what we did to improve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negrut</cp:lastModifiedBy>
  <cp:revision>529</cp:revision>
  <dcterms:created xsi:type="dcterms:W3CDTF">2018-05-16T17:28:20Z</dcterms:created>
  <dcterms:modified xsi:type="dcterms:W3CDTF">2020-03-27T15:39:48Z</dcterms:modified>
</cp:coreProperties>
</file>