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92" r:id="rId2"/>
    <p:sldMasterId id="2147483704" r:id="rId3"/>
    <p:sldMasterId id="2147483716" r:id="rId4"/>
    <p:sldMasterId id="2147483728" r:id="rId5"/>
  </p:sldMasterIdLst>
  <p:notesMasterIdLst>
    <p:notesMasterId r:id="rId88"/>
  </p:notesMasterIdLst>
  <p:handoutMasterIdLst>
    <p:handoutMasterId r:id="rId89"/>
  </p:handoutMasterIdLst>
  <p:sldIdLst>
    <p:sldId id="256" r:id="rId6"/>
    <p:sldId id="1541" r:id="rId7"/>
    <p:sldId id="1528" r:id="rId8"/>
    <p:sldId id="2005" r:id="rId9"/>
    <p:sldId id="1527" r:id="rId10"/>
    <p:sldId id="1907" r:id="rId11"/>
    <p:sldId id="1908" r:id="rId12"/>
    <p:sldId id="1957" r:id="rId13"/>
    <p:sldId id="1958" r:id="rId14"/>
    <p:sldId id="1959" r:id="rId15"/>
    <p:sldId id="1909" r:id="rId16"/>
    <p:sldId id="1910" r:id="rId17"/>
    <p:sldId id="1911" r:id="rId18"/>
    <p:sldId id="1960" r:id="rId19"/>
    <p:sldId id="1961" r:id="rId20"/>
    <p:sldId id="1962" r:id="rId21"/>
    <p:sldId id="1912" r:id="rId22"/>
    <p:sldId id="1913" r:id="rId23"/>
    <p:sldId id="1921" r:id="rId24"/>
    <p:sldId id="2003" r:id="rId25"/>
    <p:sldId id="1922" r:id="rId26"/>
    <p:sldId id="2006" r:id="rId27"/>
    <p:sldId id="1923" r:id="rId28"/>
    <p:sldId id="1925" r:id="rId29"/>
    <p:sldId id="1924" r:id="rId30"/>
    <p:sldId id="1963" r:id="rId31"/>
    <p:sldId id="1964" r:id="rId32"/>
    <p:sldId id="1965" r:id="rId33"/>
    <p:sldId id="1966" r:id="rId34"/>
    <p:sldId id="1982" r:id="rId35"/>
    <p:sldId id="2004" r:id="rId36"/>
    <p:sldId id="1942" r:id="rId37"/>
    <p:sldId id="1926" r:id="rId38"/>
    <p:sldId id="1936" r:id="rId39"/>
    <p:sldId id="1937" r:id="rId40"/>
    <p:sldId id="1943" r:id="rId41"/>
    <p:sldId id="1938" r:id="rId42"/>
    <p:sldId id="1727" r:id="rId43"/>
    <p:sldId id="1728" r:id="rId44"/>
    <p:sldId id="1939" r:id="rId45"/>
    <p:sldId id="1940" r:id="rId46"/>
    <p:sldId id="1944" r:id="rId47"/>
    <p:sldId id="1945" r:id="rId48"/>
    <p:sldId id="1946" r:id="rId49"/>
    <p:sldId id="1979" r:id="rId50"/>
    <p:sldId id="1730" r:id="rId51"/>
    <p:sldId id="1729" r:id="rId52"/>
    <p:sldId id="1731" r:id="rId53"/>
    <p:sldId id="1732" r:id="rId54"/>
    <p:sldId id="1947" r:id="rId55"/>
    <p:sldId id="1948" r:id="rId56"/>
    <p:sldId id="1949" r:id="rId57"/>
    <p:sldId id="1950" r:id="rId58"/>
    <p:sldId id="1735" r:id="rId59"/>
    <p:sldId id="1975" r:id="rId60"/>
    <p:sldId id="1985" r:id="rId61"/>
    <p:sldId id="1986" r:id="rId62"/>
    <p:sldId id="1737" r:id="rId63"/>
    <p:sldId id="1738" r:id="rId64"/>
    <p:sldId id="1736" r:id="rId65"/>
    <p:sldId id="1996" r:id="rId66"/>
    <p:sldId id="1739" r:id="rId67"/>
    <p:sldId id="1740" r:id="rId68"/>
    <p:sldId id="1741" r:id="rId69"/>
    <p:sldId id="1742" r:id="rId70"/>
    <p:sldId id="1743" r:id="rId71"/>
    <p:sldId id="1941" r:id="rId72"/>
    <p:sldId id="1987" r:id="rId73"/>
    <p:sldId id="1988" r:id="rId74"/>
    <p:sldId id="1980" r:id="rId75"/>
    <p:sldId id="1981" r:id="rId76"/>
    <p:sldId id="1745" r:id="rId77"/>
    <p:sldId id="1867" r:id="rId78"/>
    <p:sldId id="1753" r:id="rId79"/>
    <p:sldId id="1976" r:id="rId80"/>
    <p:sldId id="1754" r:id="rId81"/>
    <p:sldId id="1756" r:id="rId82"/>
    <p:sldId id="1755" r:id="rId83"/>
    <p:sldId id="1757" r:id="rId84"/>
    <p:sldId id="1758" r:id="rId85"/>
    <p:sldId id="1761" r:id="rId86"/>
    <p:sldId id="2007"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E504"/>
    <a:srgbClr val="152E4E"/>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7527" autoAdjust="0"/>
  </p:normalViewPr>
  <p:slideViewPr>
    <p:cSldViewPr snapToGrid="0">
      <p:cViewPr varScale="1">
        <p:scale>
          <a:sx n="106" d="100"/>
          <a:sy n="106" d="100"/>
        </p:scale>
        <p:origin x="984" y="77"/>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3" d="100"/>
          <a:sy n="123" d="100"/>
        </p:scale>
        <p:origin x="4904" y="8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presProps" Target="pres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4.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69CFD-328E-4760-9332-97AC06BEEEEC}" type="datetimeFigureOut">
              <a:rPr lang="en-US" smtClean="0"/>
              <a:t>3/31/2020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B46486-9398-4514-B0E8-02E83D6802A0}" type="slidenum">
              <a:rPr lang="en-US" smtClean="0"/>
              <a:t>‹#›</a:t>
            </a:fld>
            <a:endParaRPr lang="en-US"/>
          </a:p>
        </p:txBody>
      </p:sp>
    </p:spTree>
    <p:extLst>
      <p:ext uri="{BB962C8B-B14F-4D97-AF65-F5344CB8AC3E}">
        <p14:creationId xmlns:p14="http://schemas.microsoft.com/office/powerpoint/2010/main" val="42868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5E7EB-0097-4BEC-B1F6-65CBBBF5455F}" type="datetimeFigureOut">
              <a:rPr lang="en-US" smtClean="0"/>
              <a:t>3/31/2020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10F1B-C815-4D63-837F-DE9BF80525A3}" type="slidenum">
              <a:rPr lang="en-US" smtClean="0"/>
              <a:t>‹#›</a:t>
            </a:fld>
            <a:endParaRPr lang="en-US"/>
          </a:p>
        </p:txBody>
      </p:sp>
    </p:spTree>
    <p:extLst>
      <p:ext uri="{BB962C8B-B14F-4D97-AF65-F5344CB8AC3E}">
        <p14:creationId xmlns:p14="http://schemas.microsoft.com/office/powerpoint/2010/main" val="308310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7</a:t>
            </a:fld>
            <a:endParaRPr lang="en-US"/>
          </a:p>
        </p:txBody>
      </p:sp>
    </p:spTree>
    <p:extLst>
      <p:ext uri="{BB962C8B-B14F-4D97-AF65-F5344CB8AC3E}">
        <p14:creationId xmlns:p14="http://schemas.microsoft.com/office/powerpoint/2010/main" val="1931574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17</a:t>
            </a:fld>
            <a:endParaRPr lang="en-US"/>
          </a:p>
        </p:txBody>
      </p:sp>
    </p:spTree>
    <p:extLst>
      <p:ext uri="{BB962C8B-B14F-4D97-AF65-F5344CB8AC3E}">
        <p14:creationId xmlns:p14="http://schemas.microsoft.com/office/powerpoint/2010/main" val="1615300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18</a:t>
            </a:fld>
            <a:endParaRPr lang="en-US"/>
          </a:p>
        </p:txBody>
      </p:sp>
    </p:spTree>
    <p:extLst>
      <p:ext uri="{BB962C8B-B14F-4D97-AF65-F5344CB8AC3E}">
        <p14:creationId xmlns:p14="http://schemas.microsoft.com/office/powerpoint/2010/main" val="422580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21</a:t>
            </a:fld>
            <a:endParaRPr lang="en-US"/>
          </a:p>
        </p:txBody>
      </p:sp>
    </p:spTree>
    <p:extLst>
      <p:ext uri="{BB962C8B-B14F-4D97-AF65-F5344CB8AC3E}">
        <p14:creationId xmlns:p14="http://schemas.microsoft.com/office/powerpoint/2010/main" val="84318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22</a:t>
            </a:fld>
            <a:endParaRPr lang="en-US"/>
          </a:p>
        </p:txBody>
      </p:sp>
    </p:spTree>
    <p:extLst>
      <p:ext uri="{BB962C8B-B14F-4D97-AF65-F5344CB8AC3E}">
        <p14:creationId xmlns:p14="http://schemas.microsoft.com/office/powerpoint/2010/main" val="1225780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23</a:t>
            </a:fld>
            <a:endParaRPr lang="en-US"/>
          </a:p>
        </p:txBody>
      </p:sp>
    </p:spTree>
    <p:extLst>
      <p:ext uri="{BB962C8B-B14F-4D97-AF65-F5344CB8AC3E}">
        <p14:creationId xmlns:p14="http://schemas.microsoft.com/office/powerpoint/2010/main" val="3003692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25</a:t>
            </a:fld>
            <a:endParaRPr lang="en-US"/>
          </a:p>
        </p:txBody>
      </p:sp>
    </p:spTree>
    <p:extLst>
      <p:ext uri="{BB962C8B-B14F-4D97-AF65-F5344CB8AC3E}">
        <p14:creationId xmlns:p14="http://schemas.microsoft.com/office/powerpoint/2010/main" val="638802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26</a:t>
            </a:fld>
            <a:endParaRPr lang="en-US"/>
          </a:p>
        </p:txBody>
      </p:sp>
    </p:spTree>
    <p:extLst>
      <p:ext uri="{BB962C8B-B14F-4D97-AF65-F5344CB8AC3E}">
        <p14:creationId xmlns:p14="http://schemas.microsoft.com/office/powerpoint/2010/main" val="2796293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32</a:t>
            </a:fld>
            <a:endParaRPr lang="en-US"/>
          </a:p>
        </p:txBody>
      </p:sp>
    </p:spTree>
    <p:extLst>
      <p:ext uri="{BB962C8B-B14F-4D97-AF65-F5344CB8AC3E}">
        <p14:creationId xmlns:p14="http://schemas.microsoft.com/office/powerpoint/2010/main" val="747804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34</a:t>
            </a:fld>
            <a:endParaRPr lang="en-US"/>
          </a:p>
        </p:txBody>
      </p:sp>
    </p:spTree>
    <p:extLst>
      <p:ext uri="{BB962C8B-B14F-4D97-AF65-F5344CB8AC3E}">
        <p14:creationId xmlns:p14="http://schemas.microsoft.com/office/powerpoint/2010/main" val="1973441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35</a:t>
            </a:fld>
            <a:endParaRPr lang="en-US"/>
          </a:p>
        </p:txBody>
      </p:sp>
    </p:spTree>
    <p:extLst>
      <p:ext uri="{BB962C8B-B14F-4D97-AF65-F5344CB8AC3E}">
        <p14:creationId xmlns:p14="http://schemas.microsoft.com/office/powerpoint/2010/main" val="148080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9</a:t>
            </a:fld>
            <a:endParaRPr lang="en-US"/>
          </a:p>
        </p:txBody>
      </p:sp>
    </p:spTree>
    <p:extLst>
      <p:ext uri="{BB962C8B-B14F-4D97-AF65-F5344CB8AC3E}">
        <p14:creationId xmlns:p14="http://schemas.microsoft.com/office/powerpoint/2010/main" val="3971939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36</a:t>
            </a:fld>
            <a:endParaRPr lang="en-US"/>
          </a:p>
        </p:txBody>
      </p:sp>
    </p:spTree>
    <p:extLst>
      <p:ext uri="{BB962C8B-B14F-4D97-AF65-F5344CB8AC3E}">
        <p14:creationId xmlns:p14="http://schemas.microsoft.com/office/powerpoint/2010/main" val="4261921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you can use any variable you want, if it is of the appropriate type and can handle the data that is expected to store</a:t>
            </a:r>
          </a:p>
        </p:txBody>
      </p:sp>
      <p:sp>
        <p:nvSpPr>
          <p:cNvPr id="4" name="Slide Number Placeholder 3"/>
          <p:cNvSpPr>
            <a:spLocks noGrp="1"/>
          </p:cNvSpPr>
          <p:nvPr>
            <p:ph type="sldNum" sz="quarter" idx="10"/>
          </p:nvPr>
        </p:nvSpPr>
        <p:spPr/>
        <p:txBody>
          <a:bodyPr/>
          <a:lstStyle/>
          <a:p>
            <a:fld id="{A6821D61-D015-4274-B894-314414003888}" type="slidenum">
              <a:rPr lang="en-US" smtClean="0"/>
              <a:pPr/>
              <a:t>37</a:t>
            </a:fld>
            <a:endParaRPr lang="en-US"/>
          </a:p>
        </p:txBody>
      </p:sp>
    </p:spTree>
    <p:extLst>
      <p:ext uri="{BB962C8B-B14F-4D97-AF65-F5344CB8AC3E}">
        <p14:creationId xmlns:p14="http://schemas.microsoft.com/office/powerpoint/2010/main" val="716580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38</a:t>
            </a:fld>
            <a:endParaRPr lang="en-US"/>
          </a:p>
        </p:txBody>
      </p:sp>
    </p:spTree>
    <p:extLst>
      <p:ext uri="{BB962C8B-B14F-4D97-AF65-F5344CB8AC3E}">
        <p14:creationId xmlns:p14="http://schemas.microsoft.com/office/powerpoint/2010/main" val="859602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39</a:t>
            </a:fld>
            <a:endParaRPr lang="en-US"/>
          </a:p>
        </p:txBody>
      </p:sp>
    </p:spTree>
    <p:extLst>
      <p:ext uri="{BB962C8B-B14F-4D97-AF65-F5344CB8AC3E}">
        <p14:creationId xmlns:p14="http://schemas.microsoft.com/office/powerpoint/2010/main" val="1897266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40</a:t>
            </a:fld>
            <a:endParaRPr lang="en-US"/>
          </a:p>
        </p:txBody>
      </p:sp>
    </p:spTree>
    <p:extLst>
      <p:ext uri="{BB962C8B-B14F-4D97-AF65-F5344CB8AC3E}">
        <p14:creationId xmlns:p14="http://schemas.microsoft.com/office/powerpoint/2010/main" val="1056907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41</a:t>
            </a:fld>
            <a:endParaRPr lang="en-US"/>
          </a:p>
        </p:txBody>
      </p:sp>
    </p:spTree>
    <p:extLst>
      <p:ext uri="{BB962C8B-B14F-4D97-AF65-F5344CB8AC3E}">
        <p14:creationId xmlns:p14="http://schemas.microsoft.com/office/powerpoint/2010/main" val="2680080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42</a:t>
            </a:fld>
            <a:endParaRPr lang="en-US"/>
          </a:p>
        </p:txBody>
      </p:sp>
    </p:spTree>
    <p:extLst>
      <p:ext uri="{BB962C8B-B14F-4D97-AF65-F5344CB8AC3E}">
        <p14:creationId xmlns:p14="http://schemas.microsoft.com/office/powerpoint/2010/main" val="4108019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44</a:t>
            </a:fld>
            <a:endParaRPr lang="en-US"/>
          </a:p>
        </p:txBody>
      </p:sp>
    </p:spTree>
    <p:extLst>
      <p:ext uri="{BB962C8B-B14F-4D97-AF65-F5344CB8AC3E}">
        <p14:creationId xmlns:p14="http://schemas.microsoft.com/office/powerpoint/2010/main" val="2472479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46</a:t>
            </a:fld>
            <a:endParaRPr lang="en-US"/>
          </a:p>
        </p:txBody>
      </p:sp>
    </p:spTree>
    <p:extLst>
      <p:ext uri="{BB962C8B-B14F-4D97-AF65-F5344CB8AC3E}">
        <p14:creationId xmlns:p14="http://schemas.microsoft.com/office/powerpoint/2010/main" val="20119084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47</a:t>
            </a:fld>
            <a:endParaRPr lang="en-US"/>
          </a:p>
        </p:txBody>
      </p:sp>
    </p:spTree>
    <p:extLst>
      <p:ext uri="{BB962C8B-B14F-4D97-AF65-F5344CB8AC3E}">
        <p14:creationId xmlns:p14="http://schemas.microsoft.com/office/powerpoint/2010/main" val="316077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10</a:t>
            </a:fld>
            <a:endParaRPr lang="en-US"/>
          </a:p>
        </p:txBody>
      </p:sp>
    </p:spTree>
    <p:extLst>
      <p:ext uri="{BB962C8B-B14F-4D97-AF65-F5344CB8AC3E}">
        <p14:creationId xmlns:p14="http://schemas.microsoft.com/office/powerpoint/2010/main" val="31906239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48</a:t>
            </a:fld>
            <a:endParaRPr lang="en-US"/>
          </a:p>
        </p:txBody>
      </p:sp>
    </p:spTree>
    <p:extLst>
      <p:ext uri="{BB962C8B-B14F-4D97-AF65-F5344CB8AC3E}">
        <p14:creationId xmlns:p14="http://schemas.microsoft.com/office/powerpoint/2010/main" val="14740999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49</a:t>
            </a:fld>
            <a:endParaRPr lang="en-US"/>
          </a:p>
        </p:txBody>
      </p:sp>
    </p:spTree>
    <p:extLst>
      <p:ext uri="{BB962C8B-B14F-4D97-AF65-F5344CB8AC3E}">
        <p14:creationId xmlns:p14="http://schemas.microsoft.com/office/powerpoint/2010/main" val="3554574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50</a:t>
            </a:fld>
            <a:endParaRPr lang="en-US"/>
          </a:p>
        </p:txBody>
      </p:sp>
    </p:spTree>
    <p:extLst>
      <p:ext uri="{BB962C8B-B14F-4D97-AF65-F5344CB8AC3E}">
        <p14:creationId xmlns:p14="http://schemas.microsoft.com/office/powerpoint/2010/main" val="26069277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51</a:t>
            </a:fld>
            <a:endParaRPr lang="en-US"/>
          </a:p>
        </p:txBody>
      </p:sp>
    </p:spTree>
    <p:extLst>
      <p:ext uri="{BB962C8B-B14F-4D97-AF65-F5344CB8AC3E}">
        <p14:creationId xmlns:p14="http://schemas.microsoft.com/office/powerpoint/2010/main" val="25020617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52</a:t>
            </a:fld>
            <a:endParaRPr lang="en-US"/>
          </a:p>
        </p:txBody>
      </p:sp>
    </p:spTree>
    <p:extLst>
      <p:ext uri="{BB962C8B-B14F-4D97-AF65-F5344CB8AC3E}">
        <p14:creationId xmlns:p14="http://schemas.microsoft.com/office/powerpoint/2010/main" val="36104797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53</a:t>
            </a:fld>
            <a:endParaRPr lang="en-US"/>
          </a:p>
        </p:txBody>
      </p:sp>
    </p:spTree>
    <p:extLst>
      <p:ext uri="{BB962C8B-B14F-4D97-AF65-F5344CB8AC3E}">
        <p14:creationId xmlns:p14="http://schemas.microsoft.com/office/powerpoint/2010/main" val="866042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54</a:t>
            </a:fld>
            <a:endParaRPr lang="en-US"/>
          </a:p>
        </p:txBody>
      </p:sp>
    </p:spTree>
    <p:extLst>
      <p:ext uri="{BB962C8B-B14F-4D97-AF65-F5344CB8AC3E}">
        <p14:creationId xmlns:p14="http://schemas.microsoft.com/office/powerpoint/2010/main" val="23886661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DN: What is this slide???</a:t>
            </a:r>
          </a:p>
        </p:txBody>
      </p:sp>
      <p:sp>
        <p:nvSpPr>
          <p:cNvPr id="4" name="Slide Number Placeholder 3"/>
          <p:cNvSpPr>
            <a:spLocks noGrp="1"/>
          </p:cNvSpPr>
          <p:nvPr>
            <p:ph type="sldNum" sz="quarter" idx="10"/>
          </p:nvPr>
        </p:nvSpPr>
        <p:spPr/>
        <p:txBody>
          <a:bodyPr/>
          <a:lstStyle/>
          <a:p>
            <a:fld id="{A6821D61-D015-4274-B894-314414003888}" type="slidenum">
              <a:rPr lang="en-US" smtClean="0"/>
              <a:pPr/>
              <a:t>55</a:t>
            </a:fld>
            <a:endParaRPr lang="en-US"/>
          </a:p>
        </p:txBody>
      </p:sp>
    </p:spTree>
    <p:extLst>
      <p:ext uri="{BB962C8B-B14F-4D97-AF65-F5344CB8AC3E}">
        <p14:creationId xmlns:p14="http://schemas.microsoft.com/office/powerpoint/2010/main" val="6651963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57</a:t>
            </a:fld>
            <a:endParaRPr lang="en-US"/>
          </a:p>
        </p:txBody>
      </p:sp>
    </p:spTree>
    <p:extLst>
      <p:ext uri="{BB962C8B-B14F-4D97-AF65-F5344CB8AC3E}">
        <p14:creationId xmlns:p14="http://schemas.microsoft.com/office/powerpoint/2010/main" val="13867162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58</a:t>
            </a:fld>
            <a:endParaRPr lang="en-US"/>
          </a:p>
        </p:txBody>
      </p:sp>
    </p:spTree>
    <p:extLst>
      <p:ext uri="{BB962C8B-B14F-4D97-AF65-F5344CB8AC3E}">
        <p14:creationId xmlns:p14="http://schemas.microsoft.com/office/powerpoint/2010/main" val="921895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11</a:t>
            </a:fld>
            <a:endParaRPr lang="en-US"/>
          </a:p>
        </p:txBody>
      </p:sp>
    </p:spTree>
    <p:extLst>
      <p:ext uri="{BB962C8B-B14F-4D97-AF65-F5344CB8AC3E}">
        <p14:creationId xmlns:p14="http://schemas.microsoft.com/office/powerpoint/2010/main" val="108614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59</a:t>
            </a:fld>
            <a:endParaRPr lang="en-US"/>
          </a:p>
        </p:txBody>
      </p:sp>
    </p:spTree>
    <p:extLst>
      <p:ext uri="{BB962C8B-B14F-4D97-AF65-F5344CB8AC3E}">
        <p14:creationId xmlns:p14="http://schemas.microsoft.com/office/powerpoint/2010/main" val="32319579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60</a:t>
            </a:fld>
            <a:endParaRPr lang="en-US"/>
          </a:p>
        </p:txBody>
      </p:sp>
    </p:spTree>
    <p:extLst>
      <p:ext uri="{BB962C8B-B14F-4D97-AF65-F5344CB8AC3E}">
        <p14:creationId xmlns:p14="http://schemas.microsoft.com/office/powerpoint/2010/main" val="14179353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https://www.howtogeek.com/190014/htg-explains-what-is-the-difference-between-tcp-and-udp/</a:t>
            </a:r>
          </a:p>
          <a:p>
            <a:r>
              <a:rPr lang="en-US" dirty="0"/>
              <a:t>https://support.holmsecurity.com/hc/en-us/articles/212963869-What-is-the-difference-between-TCP-and-UDP-</a:t>
            </a:r>
          </a:p>
        </p:txBody>
      </p:sp>
      <p:sp>
        <p:nvSpPr>
          <p:cNvPr id="4" name="Slide Number Placeholder 3"/>
          <p:cNvSpPr>
            <a:spLocks noGrp="1"/>
          </p:cNvSpPr>
          <p:nvPr>
            <p:ph type="sldNum" sz="quarter" idx="10"/>
          </p:nvPr>
        </p:nvSpPr>
        <p:spPr/>
        <p:txBody>
          <a:bodyPr/>
          <a:lstStyle/>
          <a:p>
            <a:fld id="{FD610F1B-C815-4D63-837F-DE9BF80525A3}" type="slidenum">
              <a:rPr lang="en-US" smtClean="0"/>
              <a:t>61</a:t>
            </a:fld>
            <a:endParaRPr lang="en-US"/>
          </a:p>
        </p:txBody>
      </p:sp>
    </p:spTree>
    <p:extLst>
      <p:ext uri="{BB962C8B-B14F-4D97-AF65-F5344CB8AC3E}">
        <p14:creationId xmlns:p14="http://schemas.microsoft.com/office/powerpoint/2010/main" val="39435271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62</a:t>
            </a:fld>
            <a:endParaRPr lang="en-US"/>
          </a:p>
        </p:txBody>
      </p:sp>
    </p:spTree>
    <p:extLst>
      <p:ext uri="{BB962C8B-B14F-4D97-AF65-F5344CB8AC3E}">
        <p14:creationId xmlns:p14="http://schemas.microsoft.com/office/powerpoint/2010/main" val="34041803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63</a:t>
            </a:fld>
            <a:endParaRPr lang="en-US"/>
          </a:p>
        </p:txBody>
      </p:sp>
    </p:spTree>
    <p:extLst>
      <p:ext uri="{BB962C8B-B14F-4D97-AF65-F5344CB8AC3E}">
        <p14:creationId xmlns:p14="http://schemas.microsoft.com/office/powerpoint/2010/main" val="40859749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64</a:t>
            </a:fld>
            <a:endParaRPr lang="en-US"/>
          </a:p>
        </p:txBody>
      </p:sp>
    </p:spTree>
    <p:extLst>
      <p:ext uri="{BB962C8B-B14F-4D97-AF65-F5344CB8AC3E}">
        <p14:creationId xmlns:p14="http://schemas.microsoft.com/office/powerpoint/2010/main" val="4970733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65</a:t>
            </a:fld>
            <a:endParaRPr lang="en-US"/>
          </a:p>
        </p:txBody>
      </p:sp>
    </p:spTree>
    <p:extLst>
      <p:ext uri="{BB962C8B-B14F-4D97-AF65-F5344CB8AC3E}">
        <p14:creationId xmlns:p14="http://schemas.microsoft.com/office/powerpoint/2010/main" val="8046616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66</a:t>
            </a:fld>
            <a:endParaRPr lang="en-US"/>
          </a:p>
        </p:txBody>
      </p:sp>
    </p:spTree>
    <p:extLst>
      <p:ext uri="{BB962C8B-B14F-4D97-AF65-F5344CB8AC3E}">
        <p14:creationId xmlns:p14="http://schemas.microsoft.com/office/powerpoint/2010/main" val="13056507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67</a:t>
            </a:fld>
            <a:endParaRPr lang="en-US"/>
          </a:p>
        </p:txBody>
      </p:sp>
    </p:spTree>
    <p:extLst>
      <p:ext uri="{BB962C8B-B14F-4D97-AF65-F5344CB8AC3E}">
        <p14:creationId xmlns:p14="http://schemas.microsoft.com/office/powerpoint/2010/main" val="24013675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68</a:t>
            </a:fld>
            <a:endParaRPr lang="en-US"/>
          </a:p>
        </p:txBody>
      </p:sp>
    </p:spTree>
    <p:extLst>
      <p:ext uri="{BB962C8B-B14F-4D97-AF65-F5344CB8AC3E}">
        <p14:creationId xmlns:p14="http://schemas.microsoft.com/office/powerpoint/2010/main" val="3409437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12</a:t>
            </a:fld>
            <a:endParaRPr lang="en-US"/>
          </a:p>
        </p:txBody>
      </p:sp>
    </p:spTree>
    <p:extLst>
      <p:ext uri="{BB962C8B-B14F-4D97-AF65-F5344CB8AC3E}">
        <p14:creationId xmlns:p14="http://schemas.microsoft.com/office/powerpoint/2010/main" val="1089117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69</a:t>
            </a:fld>
            <a:endParaRPr lang="en-US"/>
          </a:p>
        </p:txBody>
      </p:sp>
    </p:spTree>
    <p:extLst>
      <p:ext uri="{BB962C8B-B14F-4D97-AF65-F5344CB8AC3E}">
        <p14:creationId xmlns:p14="http://schemas.microsoft.com/office/powerpoint/2010/main" val="25471188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70</a:t>
            </a:fld>
            <a:endParaRPr lang="en-US"/>
          </a:p>
        </p:txBody>
      </p:sp>
    </p:spTree>
    <p:extLst>
      <p:ext uri="{BB962C8B-B14F-4D97-AF65-F5344CB8AC3E}">
        <p14:creationId xmlns:p14="http://schemas.microsoft.com/office/powerpoint/2010/main" val="2055701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20FEC486-1E7B-48E9-AEEA-BCE247EC702B}" type="slidenum">
              <a:rPr lang="en-US" sz="1200"/>
              <a:pPr eaLnBrk="1" hangingPunct="1"/>
              <a:t>71</a:t>
            </a:fld>
            <a:endParaRPr lang="en-US" sz="1200"/>
          </a:p>
        </p:txBody>
      </p:sp>
      <p:sp>
        <p:nvSpPr>
          <p:cNvPr id="31746" name="Rectangle 2"/>
          <p:cNvSpPr>
            <a:spLocks noGrp="1" noRot="1" noChangeAspect="1" noChangeArrowheads="1"/>
          </p:cNvSpPr>
          <p:nvPr>
            <p:ph type="sldImg"/>
          </p:nvPr>
        </p:nvSpPr>
        <p:spPr>
          <a:solidFill>
            <a:srgbClr val="FFFFFF"/>
          </a:solidFill>
          <a:ln/>
        </p:spPr>
      </p:sp>
      <p:sp>
        <p:nvSpPr>
          <p:cNvPr id="31747" name="Rectangle 3"/>
          <p:cNvSpPr>
            <a:spLocks noGrp="1" noChangeArrowheads="1"/>
          </p:cNvSpPr>
          <p:nvPr>
            <p:ph type="body" idx="1"/>
          </p:nvPr>
        </p:nvSpPr>
        <p:spPr>
          <a:solidFill>
            <a:srgbClr val="FFFFFF"/>
          </a:solidFill>
          <a:ln>
            <a:solidFill>
              <a:srgbClr val="000000"/>
            </a:solidFill>
          </a:ln>
        </p:spPr>
        <p:txBody>
          <a:bodyPr/>
          <a:lstStyle/>
          <a:p>
            <a:endParaRPr lang="en-US" dirty="0"/>
          </a:p>
        </p:txBody>
      </p:sp>
    </p:spTree>
    <p:extLst>
      <p:ext uri="{BB962C8B-B14F-4D97-AF65-F5344CB8AC3E}">
        <p14:creationId xmlns:p14="http://schemas.microsoft.com/office/powerpoint/2010/main" val="20002442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72</a:t>
            </a:fld>
            <a:endParaRPr lang="en-US"/>
          </a:p>
        </p:txBody>
      </p:sp>
    </p:spTree>
    <p:extLst>
      <p:ext uri="{BB962C8B-B14F-4D97-AF65-F5344CB8AC3E}">
        <p14:creationId xmlns:p14="http://schemas.microsoft.com/office/powerpoint/2010/main" val="17941147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73</a:t>
            </a:fld>
            <a:endParaRPr lang="en-US"/>
          </a:p>
        </p:txBody>
      </p:sp>
    </p:spTree>
    <p:extLst>
      <p:ext uri="{BB962C8B-B14F-4D97-AF65-F5344CB8AC3E}">
        <p14:creationId xmlns:p14="http://schemas.microsoft.com/office/powerpoint/2010/main" val="10208837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74</a:t>
            </a:fld>
            <a:endParaRPr lang="en-US"/>
          </a:p>
        </p:txBody>
      </p:sp>
    </p:spTree>
    <p:extLst>
      <p:ext uri="{BB962C8B-B14F-4D97-AF65-F5344CB8AC3E}">
        <p14:creationId xmlns:p14="http://schemas.microsoft.com/office/powerpoint/2010/main" val="29834435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DN: What is this slide???</a:t>
            </a:r>
          </a:p>
        </p:txBody>
      </p:sp>
      <p:sp>
        <p:nvSpPr>
          <p:cNvPr id="4" name="Slide Number Placeholder 3"/>
          <p:cNvSpPr>
            <a:spLocks noGrp="1"/>
          </p:cNvSpPr>
          <p:nvPr>
            <p:ph type="sldNum" sz="quarter" idx="10"/>
          </p:nvPr>
        </p:nvSpPr>
        <p:spPr/>
        <p:txBody>
          <a:bodyPr/>
          <a:lstStyle/>
          <a:p>
            <a:fld id="{A6821D61-D015-4274-B894-314414003888}" type="slidenum">
              <a:rPr lang="en-US" smtClean="0"/>
              <a:pPr/>
              <a:t>75</a:t>
            </a:fld>
            <a:endParaRPr lang="en-US"/>
          </a:p>
        </p:txBody>
      </p:sp>
    </p:spTree>
    <p:extLst>
      <p:ext uri="{BB962C8B-B14F-4D97-AF65-F5344CB8AC3E}">
        <p14:creationId xmlns:p14="http://schemas.microsoft.com/office/powerpoint/2010/main" val="17133650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B8B55995-B104-4692-A892-EA3543C6735F}" type="slidenum">
              <a:rPr lang="en-US" sz="1200"/>
              <a:pPr eaLnBrk="1" hangingPunct="1"/>
              <a:t>76</a:t>
            </a:fld>
            <a:endParaRPr lang="en-US" sz="1200"/>
          </a:p>
        </p:txBody>
      </p:sp>
      <p:sp>
        <p:nvSpPr>
          <p:cNvPr id="25602" name="Rectangle 2"/>
          <p:cNvSpPr>
            <a:spLocks noGrp="1" noRot="1" noChangeAspect="1" noChangeArrowheads="1"/>
          </p:cNvSpPr>
          <p:nvPr>
            <p:ph type="sldImg"/>
          </p:nvPr>
        </p:nvSpPr>
        <p:spPr>
          <a:solidFill>
            <a:srgbClr val="FFFFFF"/>
          </a:solidFill>
          <a:ln/>
        </p:spPr>
      </p:sp>
      <p:sp>
        <p:nvSpPr>
          <p:cNvPr id="25603" name="Rectangle 3"/>
          <p:cNvSpPr>
            <a:spLocks noGrp="1" noChangeArrowheads="1"/>
          </p:cNvSpPr>
          <p:nvPr>
            <p:ph type="body" idx="1"/>
          </p:nvPr>
        </p:nvSpPr>
        <p:spPr>
          <a:solidFill>
            <a:srgbClr val="FFFFFF"/>
          </a:solidFill>
          <a:ln>
            <a:solidFill>
              <a:srgbClr val="000000"/>
            </a:solidFill>
          </a:ln>
        </p:spPr>
        <p:txBody>
          <a:bodyPr/>
          <a:lstStyle/>
          <a:p>
            <a:endParaRPr lang="en-US" dirty="0"/>
          </a:p>
        </p:txBody>
      </p:sp>
    </p:spTree>
    <p:extLst>
      <p:ext uri="{BB962C8B-B14F-4D97-AF65-F5344CB8AC3E}">
        <p14:creationId xmlns:p14="http://schemas.microsoft.com/office/powerpoint/2010/main" val="42073712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3CE274A3-95E0-468F-8E78-6293B71970D8}" type="slidenum">
              <a:rPr lang="en-US" sz="1200"/>
              <a:pPr eaLnBrk="1" hangingPunct="1"/>
              <a:t>77</a:t>
            </a:fld>
            <a:endParaRPr lang="en-US" sz="120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endParaRPr lang="en-US" dirty="0"/>
          </a:p>
        </p:txBody>
      </p:sp>
    </p:spTree>
    <p:extLst>
      <p:ext uri="{BB962C8B-B14F-4D97-AF65-F5344CB8AC3E}">
        <p14:creationId xmlns:p14="http://schemas.microsoft.com/office/powerpoint/2010/main" val="2558534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78</a:t>
            </a:fld>
            <a:endParaRPr lang="en-US"/>
          </a:p>
        </p:txBody>
      </p:sp>
    </p:spTree>
    <p:extLst>
      <p:ext uri="{BB962C8B-B14F-4D97-AF65-F5344CB8AC3E}">
        <p14:creationId xmlns:p14="http://schemas.microsoft.com/office/powerpoint/2010/main" val="182826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300">
                <a:solidFill>
                  <a:schemeClr val="tx1"/>
                </a:solidFill>
                <a:latin typeface="Times New Roman" pitchFamily="18" charset="0"/>
                <a:cs typeface="Times New Roman" pitchFamily="18" charset="0"/>
              </a:defRPr>
            </a:lvl1pPr>
            <a:lvl2pPr marL="716025" indent="-275394" eaLnBrk="0" hangingPunct="0">
              <a:defRPr sz="2300">
                <a:solidFill>
                  <a:schemeClr val="tx1"/>
                </a:solidFill>
                <a:latin typeface="Times New Roman" pitchFamily="18" charset="0"/>
                <a:cs typeface="Times New Roman" pitchFamily="18" charset="0"/>
              </a:defRPr>
            </a:lvl2pPr>
            <a:lvl3pPr marL="1101577" indent="-220316" eaLnBrk="0" hangingPunct="0">
              <a:defRPr sz="2300">
                <a:solidFill>
                  <a:schemeClr val="tx1"/>
                </a:solidFill>
                <a:latin typeface="Times New Roman" pitchFamily="18" charset="0"/>
                <a:cs typeface="Times New Roman" pitchFamily="18" charset="0"/>
              </a:defRPr>
            </a:lvl3pPr>
            <a:lvl4pPr marL="1542207" indent="-220316" eaLnBrk="0" hangingPunct="0">
              <a:defRPr sz="2300">
                <a:solidFill>
                  <a:schemeClr val="tx1"/>
                </a:solidFill>
                <a:latin typeface="Times New Roman" pitchFamily="18" charset="0"/>
                <a:cs typeface="Times New Roman" pitchFamily="18" charset="0"/>
              </a:defRPr>
            </a:lvl4pPr>
            <a:lvl5pPr marL="1982838" indent="-220316" eaLnBrk="0" hangingPunct="0">
              <a:defRPr sz="2300">
                <a:solidFill>
                  <a:schemeClr val="tx1"/>
                </a:solidFill>
                <a:latin typeface="Times New Roman" pitchFamily="18" charset="0"/>
                <a:cs typeface="Times New Roman" pitchFamily="18" charset="0"/>
              </a:defRPr>
            </a:lvl5pPr>
            <a:lvl6pPr marL="2423468" indent="-220316" eaLnBrk="0" fontAlgn="base" hangingPunct="0">
              <a:spcBef>
                <a:spcPct val="0"/>
              </a:spcBef>
              <a:spcAft>
                <a:spcPct val="0"/>
              </a:spcAft>
              <a:defRPr sz="2300">
                <a:solidFill>
                  <a:schemeClr val="tx1"/>
                </a:solidFill>
                <a:latin typeface="Times New Roman" pitchFamily="18" charset="0"/>
                <a:cs typeface="Times New Roman" pitchFamily="18" charset="0"/>
              </a:defRPr>
            </a:lvl6pPr>
            <a:lvl7pPr marL="2864099" indent="-220316" eaLnBrk="0" fontAlgn="base" hangingPunct="0">
              <a:spcBef>
                <a:spcPct val="0"/>
              </a:spcBef>
              <a:spcAft>
                <a:spcPct val="0"/>
              </a:spcAft>
              <a:defRPr sz="2300">
                <a:solidFill>
                  <a:schemeClr val="tx1"/>
                </a:solidFill>
                <a:latin typeface="Times New Roman" pitchFamily="18" charset="0"/>
                <a:cs typeface="Times New Roman" pitchFamily="18" charset="0"/>
              </a:defRPr>
            </a:lvl7pPr>
            <a:lvl8pPr marL="3304728" indent="-220316" eaLnBrk="0" fontAlgn="base" hangingPunct="0">
              <a:spcBef>
                <a:spcPct val="0"/>
              </a:spcBef>
              <a:spcAft>
                <a:spcPct val="0"/>
              </a:spcAft>
              <a:defRPr sz="2300">
                <a:solidFill>
                  <a:schemeClr val="tx1"/>
                </a:solidFill>
                <a:latin typeface="Times New Roman" pitchFamily="18" charset="0"/>
                <a:cs typeface="Times New Roman" pitchFamily="18" charset="0"/>
              </a:defRPr>
            </a:lvl8pPr>
            <a:lvl9pPr marL="3745359" indent="-220316" eaLnBrk="0" fontAlgn="base" hangingPunct="0">
              <a:spcBef>
                <a:spcPct val="0"/>
              </a:spcBef>
              <a:spcAft>
                <a:spcPct val="0"/>
              </a:spcAft>
              <a:defRPr sz="2300">
                <a:solidFill>
                  <a:schemeClr val="tx1"/>
                </a:solidFill>
                <a:latin typeface="Times New Roman" pitchFamily="18" charset="0"/>
                <a:cs typeface="Times New Roman" pitchFamily="18" charset="0"/>
              </a:defRPr>
            </a:lvl9pPr>
          </a:lstStyle>
          <a:p>
            <a:pPr eaLnBrk="1" hangingPunct="1"/>
            <a:fld id="{B178A90F-38A9-4EEA-BFA8-6C2FBFFF3858}" type="slidenum">
              <a:rPr lang="en-US" sz="1200"/>
              <a:pPr eaLnBrk="1" hangingPunct="1"/>
              <a:t>13</a:t>
            </a:fld>
            <a:endParaRPr lang="en-US" sz="1200"/>
          </a:p>
        </p:txBody>
      </p:sp>
    </p:spTree>
    <p:extLst>
      <p:ext uri="{BB962C8B-B14F-4D97-AF65-F5344CB8AC3E}">
        <p14:creationId xmlns:p14="http://schemas.microsoft.com/office/powerpoint/2010/main" val="39442309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79</a:t>
            </a:fld>
            <a:endParaRPr lang="en-US"/>
          </a:p>
        </p:txBody>
      </p:sp>
    </p:spTree>
    <p:extLst>
      <p:ext uri="{BB962C8B-B14F-4D97-AF65-F5344CB8AC3E}">
        <p14:creationId xmlns:p14="http://schemas.microsoft.com/office/powerpoint/2010/main" val="30677971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80</a:t>
            </a:fld>
            <a:endParaRPr lang="en-US"/>
          </a:p>
        </p:txBody>
      </p:sp>
    </p:spTree>
    <p:extLst>
      <p:ext uri="{BB962C8B-B14F-4D97-AF65-F5344CB8AC3E}">
        <p14:creationId xmlns:p14="http://schemas.microsoft.com/office/powerpoint/2010/main" val="19048166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81</a:t>
            </a:fld>
            <a:endParaRPr lang="en-US"/>
          </a:p>
        </p:txBody>
      </p:sp>
    </p:spTree>
    <p:extLst>
      <p:ext uri="{BB962C8B-B14F-4D97-AF65-F5344CB8AC3E}">
        <p14:creationId xmlns:p14="http://schemas.microsoft.com/office/powerpoint/2010/main" val="144779515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onsolas" panose="020B0609020204030204" pitchFamily="49" charset="0"/>
              </a:rPr>
              <a:t>MPI_Issend</a:t>
            </a:r>
            <a:r>
              <a:rPr lang="en-US" dirty="0"/>
              <a:t>:</a:t>
            </a:r>
          </a:p>
          <a:p>
            <a:pPr marL="171450" indent="-171450">
              <a:buFontTx/>
              <a:buChar char="-"/>
            </a:pPr>
            <a:r>
              <a:rPr lang="en-US" dirty="0"/>
              <a:t>Starts a nonblocking synchronous send</a:t>
            </a:r>
          </a:p>
          <a:p>
            <a:pPr marL="171450" indent="-171450">
              <a:buFontTx/>
              <a:buChar char="-"/>
            </a:pPr>
            <a:r>
              <a:rPr lang="en-US" dirty="0"/>
              <a:t>No eager mode for this guy</a:t>
            </a:r>
          </a:p>
          <a:p>
            <a:pPr marL="0" indent="0">
              <a:buFontTx/>
              <a:buNone/>
            </a:pPr>
            <a:endParaRPr lang="en-US" dirty="0"/>
          </a:p>
          <a:p>
            <a:r>
              <a:rPr lang="en-US" dirty="0" err="1">
                <a:latin typeface="Consolas" panose="020B0609020204030204" pitchFamily="49" charset="0"/>
              </a:rPr>
              <a:t>MPI_Ibsend</a:t>
            </a:r>
            <a:r>
              <a:rPr lang="en-US" dirty="0">
                <a:latin typeface="Consolas" panose="020B0609020204030204" pitchFamily="49" charset="0"/>
              </a:rPr>
              <a:t>:</a:t>
            </a:r>
          </a:p>
          <a:p>
            <a:r>
              <a:rPr lang="en-US" dirty="0">
                <a:latin typeface="Consolas" panose="020B0609020204030204" pitchFamily="49" charset="0"/>
              </a:rPr>
              <a:t>- </a:t>
            </a:r>
            <a:r>
              <a:rPr lang="en-US" dirty="0"/>
              <a:t>Starts a nonblocking buffered send</a:t>
            </a:r>
          </a:p>
          <a:p>
            <a:endParaRPr lang="en-US" dirty="0"/>
          </a:p>
        </p:txBody>
      </p:sp>
      <p:sp>
        <p:nvSpPr>
          <p:cNvPr id="4" name="Slide Number Placeholder 3"/>
          <p:cNvSpPr>
            <a:spLocks noGrp="1"/>
          </p:cNvSpPr>
          <p:nvPr>
            <p:ph type="sldNum" sz="quarter" idx="5"/>
          </p:nvPr>
        </p:nvSpPr>
        <p:spPr/>
        <p:txBody>
          <a:bodyPr/>
          <a:lstStyle/>
          <a:p>
            <a:fld id="{FD610F1B-C815-4D63-837F-DE9BF80525A3}" type="slidenum">
              <a:rPr lang="en-US" smtClean="0"/>
              <a:t>82</a:t>
            </a:fld>
            <a:endParaRPr lang="en-US"/>
          </a:p>
        </p:txBody>
      </p:sp>
    </p:spTree>
    <p:extLst>
      <p:ext uri="{BB962C8B-B14F-4D97-AF65-F5344CB8AC3E}">
        <p14:creationId xmlns:p14="http://schemas.microsoft.com/office/powerpoint/2010/main" val="4283454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14</a:t>
            </a:fld>
            <a:endParaRPr lang="en-US"/>
          </a:p>
        </p:txBody>
      </p:sp>
    </p:spTree>
    <p:extLst>
      <p:ext uri="{BB962C8B-B14F-4D97-AF65-F5344CB8AC3E}">
        <p14:creationId xmlns:p14="http://schemas.microsoft.com/office/powerpoint/2010/main" val="2607832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15</a:t>
            </a:fld>
            <a:endParaRPr lang="en-US"/>
          </a:p>
        </p:txBody>
      </p:sp>
    </p:spTree>
    <p:extLst>
      <p:ext uri="{BB962C8B-B14F-4D97-AF65-F5344CB8AC3E}">
        <p14:creationId xmlns:p14="http://schemas.microsoft.com/office/powerpoint/2010/main" val="1736915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16</a:t>
            </a:fld>
            <a:endParaRPr lang="en-US"/>
          </a:p>
        </p:txBody>
      </p:sp>
    </p:spTree>
    <p:extLst>
      <p:ext uri="{BB962C8B-B14F-4D97-AF65-F5344CB8AC3E}">
        <p14:creationId xmlns:p14="http://schemas.microsoft.com/office/powerpoint/2010/main" val="1682853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55570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528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72111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94393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3828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95936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83874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5162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25662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28555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971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86015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4497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70360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30758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285412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22412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6011539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5222819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38569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8278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38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614743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6868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2480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7092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9734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4671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66465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6550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19367341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00707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7776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4700809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17332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62507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06106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5287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49633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12866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29357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09979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32632956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479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38960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07099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84900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69701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55313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88143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057638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63235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610246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23481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180778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29963191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05196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75505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62208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37854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88841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38904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444855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31909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01910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663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85370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5305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57060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1.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image" Target="../media/image1.png"/><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5.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a:p>
        </p:txBody>
      </p:sp>
      <p:sp>
        <p:nvSpPr>
          <p:cNvPr id="7" name="Rectangle 6"/>
          <p:cNvSpPr/>
          <p:nvPr userDrawn="1"/>
        </p:nvSpPr>
        <p:spPr>
          <a:xfrm>
            <a:off x="5164182" y="6656478"/>
            <a:ext cx="1570401" cy="215444"/>
          </a:xfrm>
          <a:prstGeom prst="rect">
            <a:avLst/>
          </a:prstGeom>
        </p:spPr>
        <p:txBody>
          <a:bodyPr wrap="square">
            <a:spAutoFit/>
          </a:bodyPr>
          <a:lstStyle/>
          <a:p>
            <a:r>
              <a:rPr lang="en-US" sz="800"/>
              <a:t>University of </a:t>
            </a:r>
            <a:r>
              <a:rPr lang="en-US" sz="800">
                <a:solidFill>
                  <a:srgbClr val="C00000"/>
                </a:solidFill>
              </a:rPr>
              <a:t>Wisconsin</a:t>
            </a:r>
            <a:r>
              <a:rPr lang="en-US" sz="800"/>
              <a:t>-Madison</a:t>
            </a:r>
          </a:p>
        </p:txBody>
      </p:sp>
    </p:spTree>
    <p:extLst>
      <p:ext uri="{BB962C8B-B14F-4D97-AF65-F5344CB8AC3E}">
        <p14:creationId xmlns:p14="http://schemas.microsoft.com/office/powerpoint/2010/main" val="386359482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81" r:id="rId3"/>
    <p:sldLayoutId id="2147483688" r:id="rId4"/>
    <p:sldLayoutId id="2147483689" r:id="rId5"/>
    <p:sldLayoutId id="2147483679" r:id="rId6"/>
    <p:sldLayoutId id="2147483680" r:id="rId7"/>
    <p:sldLayoutId id="2147483668" r:id="rId8"/>
    <p:sldLayoutId id="2147483669" r:id="rId9"/>
    <p:sldLayoutId id="2147483685" r:id="rId10"/>
    <p:sldLayoutId id="2147483683" r:id="rId11"/>
    <p:sldLayoutId id="2147483686" r:id="rId12"/>
    <p:sldLayoutId id="2147483684" r:id="rId13"/>
    <p:sldLayoutId id="2147483682" r:id="rId14"/>
    <p:sldLayoutId id="2147483690" r:id="rId15"/>
    <p:sldLayoutId id="2147483691" r:id="rId16"/>
    <p:sldLayoutId id="2147483670" r:id="rId17"/>
    <p:sldLayoutId id="2147483671" r:id="rId18"/>
    <p:sldLayoutId id="2147483687" r:id="rId19"/>
    <p:sldLayoutId id="2147483672" r:id="rId20"/>
    <p:sldLayoutId id="2147483673" r:id="rId21"/>
    <p:sldLayoutId id="2147483674" r:id="rId22"/>
    <p:sldLayoutId id="2147483675" r:id="rId23"/>
    <p:sldLayoutId id="2147483676" r:id="rId24"/>
    <p:sldLayoutId id="2147483740" r:id="rId25"/>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2739515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10981804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264971969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219983281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icl.cs.utk.edu/hpcc/hpcc_results_lat_band.cgi?display=op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0.xml"/><Relationship Id="rId1" Type="http://schemas.openxmlformats.org/officeDocument/2006/relationships/slideLayout" Target="../slideLayouts/slideLayout18.xml"/><Relationship Id="rId5" Type="http://schemas.openxmlformats.org/officeDocument/2006/relationships/image" Target="../media/image11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ME759</a:t>
            </a:r>
            <a:br>
              <a:rPr lang="en-US" dirty="0"/>
            </a:br>
            <a:r>
              <a:rPr lang="en-US" sz="2400" dirty="0"/>
              <a:t>High Performance Computing for Applications in Engineering</a:t>
            </a:r>
            <a:br>
              <a:rPr lang="en-US" sz="2400" dirty="0"/>
            </a:br>
            <a:br>
              <a:rPr lang="en-US" sz="2400" dirty="0"/>
            </a:br>
            <a:r>
              <a:rPr lang="en-US" sz="2400" dirty="0"/>
              <a:t>[Spring 2020]</a:t>
            </a:r>
            <a:br>
              <a:rPr lang="en-US" sz="2400" dirty="0"/>
            </a:br>
            <a:endParaRPr lang="en-US" sz="2400" dirty="0"/>
          </a:p>
        </p:txBody>
      </p:sp>
      <p:sp>
        <p:nvSpPr>
          <p:cNvPr id="5" name="Subtitle 4"/>
          <p:cNvSpPr>
            <a:spLocks noGrp="1"/>
          </p:cNvSpPr>
          <p:nvPr>
            <p:ph type="subTitle" idx="1"/>
          </p:nvPr>
        </p:nvSpPr>
        <p:spPr/>
        <p:txBody>
          <a:bodyPr>
            <a:normAutofit/>
          </a:bodyPr>
          <a:lstStyle/>
          <a:p>
            <a:endParaRPr lang="en-US" dirty="0"/>
          </a:p>
          <a:p>
            <a:r>
              <a:rPr lang="en-US" dirty="0"/>
              <a:t>Lecture 27</a:t>
            </a:r>
          </a:p>
          <a:p>
            <a:r>
              <a:rPr lang="en-US" dirty="0"/>
              <a:t>04/01/2020</a:t>
            </a:r>
          </a:p>
          <a:p>
            <a:endParaRPr lang="en-US" dirty="0"/>
          </a:p>
        </p:txBody>
      </p:sp>
      <p:sp>
        <p:nvSpPr>
          <p:cNvPr id="4" name="Slide Number Placeholder 3"/>
          <p:cNvSpPr>
            <a:spLocks noGrp="1"/>
          </p:cNvSpPr>
          <p:nvPr>
            <p:ph type="sldNum" sz="quarter" idx="12"/>
          </p:nvPr>
        </p:nvSpPr>
        <p:spPr/>
        <p:txBody>
          <a:bodyPr/>
          <a:lstStyle/>
          <a:p>
            <a:fld id="{533C3136-38B5-49B0-B7B2-ED139F0532E2}" type="slidenum">
              <a:rPr lang="en-US" smtClean="0"/>
              <a:t>1</a:t>
            </a:fld>
            <a:endParaRPr lang="en-US"/>
          </a:p>
        </p:txBody>
      </p:sp>
      <p:sp>
        <p:nvSpPr>
          <p:cNvPr id="6" name="Rectangle 5"/>
          <p:cNvSpPr>
            <a:spLocks noChangeArrowheads="1"/>
          </p:cNvSpPr>
          <p:nvPr/>
        </p:nvSpPr>
        <p:spPr bwMode="auto">
          <a:xfrm>
            <a:off x="0" y="6581001"/>
            <a:ext cx="861133" cy="276999"/>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en-US" sz="600" dirty="0">
                <a:latin typeface="Tahoma" pitchFamily="34" charset="0"/>
              </a:rPr>
              <a:t>Dan Negrut, 2020</a:t>
            </a:r>
            <a:br>
              <a:rPr lang="en-US" sz="600" dirty="0">
                <a:latin typeface="Tahoma" pitchFamily="34" charset="0"/>
              </a:rPr>
            </a:br>
            <a:r>
              <a:rPr lang="en-US" sz="600" dirty="0">
                <a:latin typeface="Tahoma" pitchFamily="34" charset="0"/>
              </a:rPr>
              <a:t>ME759 UW-Madison</a:t>
            </a:r>
          </a:p>
        </p:txBody>
      </p:sp>
    </p:spTree>
    <p:extLst>
      <p:ext uri="{BB962C8B-B14F-4D97-AF65-F5344CB8AC3E}">
        <p14:creationId xmlns:p14="http://schemas.microsoft.com/office/powerpoint/2010/main" val="336034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Program Output</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10</a:t>
            </a:fld>
            <a:endParaRPr lang="en-US" altLang="en-US"/>
          </a:p>
        </p:txBody>
      </p:sp>
      <p:sp>
        <p:nvSpPr>
          <p:cNvPr id="6" name="Content Placeholder 5"/>
          <p:cNvSpPr>
            <a:spLocks noGrp="1"/>
          </p:cNvSpPr>
          <p:nvPr>
            <p:ph idx="4294967295"/>
          </p:nvPr>
        </p:nvSpPr>
        <p:spPr>
          <a:xfrm>
            <a:off x="231775" y="1495425"/>
            <a:ext cx="11960225" cy="4932363"/>
          </a:xfrm>
        </p:spPr>
        <p:txBody>
          <a:bodyPr/>
          <a:lstStyle/>
          <a:p>
            <a:r>
              <a:rPr lang="en-US" sz="2000" dirty="0"/>
              <a:t>I asked for 8 ranks</a:t>
            </a:r>
          </a:p>
          <a:p>
            <a:r>
              <a:rPr lang="en-US" sz="2000" dirty="0"/>
              <a:t>Got my 8 ranks spread out over two nodes: </a:t>
            </a:r>
            <a:r>
              <a:rPr lang="en-US" sz="2000" dirty="0">
                <a:latin typeface="Courier New" panose="02070309020205020404" pitchFamily="49" charset="0"/>
                <a:cs typeface="Courier New" panose="02070309020205020404" pitchFamily="49" charset="0"/>
              </a:rPr>
              <a:t>euler02</a:t>
            </a:r>
            <a:r>
              <a:rPr lang="en-US" sz="2000" dirty="0"/>
              <a:t> and </a:t>
            </a:r>
            <a:r>
              <a:rPr lang="en-US" sz="2000" dirty="0">
                <a:latin typeface="Courier New" panose="02070309020205020404" pitchFamily="49" charset="0"/>
                <a:cs typeface="Courier New" panose="02070309020205020404" pitchFamily="49" charset="0"/>
              </a:rPr>
              <a:t>euler99</a:t>
            </a:r>
          </a:p>
          <a:p>
            <a:r>
              <a:rPr lang="en-US" sz="2000" dirty="0"/>
              <a:t>Please use Slurm to run your jobs; instructions in the assignment. Colin can assist if you have questions</a:t>
            </a:r>
          </a:p>
        </p:txBody>
      </p:sp>
      <p:pic>
        <p:nvPicPr>
          <p:cNvPr id="3" name="Picture 2"/>
          <p:cNvPicPr>
            <a:picLocks noChangeAspect="1"/>
          </p:cNvPicPr>
          <p:nvPr/>
        </p:nvPicPr>
        <p:blipFill>
          <a:blip r:embed="rId3"/>
          <a:stretch>
            <a:fillRect/>
          </a:stretch>
        </p:blipFill>
        <p:spPr>
          <a:xfrm>
            <a:off x="2750679" y="2801279"/>
            <a:ext cx="5820771" cy="3778568"/>
          </a:xfrm>
          <a:prstGeom prst="rect">
            <a:avLst/>
          </a:prstGeom>
        </p:spPr>
      </p:pic>
    </p:spTree>
    <p:extLst>
      <p:ext uri="{BB962C8B-B14F-4D97-AF65-F5344CB8AC3E}">
        <p14:creationId xmlns:p14="http://schemas.microsoft.com/office/powerpoint/2010/main" val="3174519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MPI: High-level Overview</a:t>
            </a:r>
          </a:p>
        </p:txBody>
      </p:sp>
      <p:sp>
        <p:nvSpPr>
          <p:cNvPr id="3" name="Content Placeholder 2"/>
          <p:cNvSpPr>
            <a:spLocks noGrp="1"/>
          </p:cNvSpPr>
          <p:nvPr>
            <p:ph idx="1"/>
          </p:nvPr>
        </p:nvSpPr>
        <p:spPr/>
        <p:txBody>
          <a:bodyPr/>
          <a:lstStyle/>
          <a:p>
            <a:endParaRPr lang="en-US" sz="2000" dirty="0"/>
          </a:p>
          <a:p>
            <a:endParaRPr lang="en-US" sz="2000" dirty="0"/>
          </a:p>
          <a:p>
            <a:endParaRPr lang="en-US" sz="2000" dirty="0"/>
          </a:p>
          <a:p>
            <a:r>
              <a:rPr lang="en-US" sz="2000" dirty="0"/>
              <a:t>Each MPI process, which runs most often on one core, executes the </a:t>
            </a:r>
            <a:r>
              <a:rPr lang="en-US" sz="2000" b="1" dirty="0">
                <a:solidFill>
                  <a:srgbClr val="C00000"/>
                </a:solidFill>
              </a:rPr>
              <a:t>same</a:t>
            </a:r>
            <a:r>
              <a:rPr lang="en-US" sz="2000" dirty="0"/>
              <a:t> executable at roughly the same time</a:t>
            </a:r>
          </a:p>
          <a:p>
            <a:pPr lvl="1"/>
            <a:r>
              <a:rPr lang="en-US" sz="1800" dirty="0"/>
              <a:t>Synchronization calls can be invoked (more later); useful to coordinate the execution of the MPI job</a:t>
            </a:r>
          </a:p>
          <a:p>
            <a:pPr lvl="1"/>
            <a:r>
              <a:rPr lang="en-US" sz="1800" dirty="0"/>
              <a:t>Unlike in CUDA, synchronization w/ MPI can be </a:t>
            </a:r>
            <a:r>
              <a:rPr lang="en-US" sz="1800" dirty="0">
                <a:solidFill>
                  <a:srgbClr val="C00000"/>
                </a:solidFill>
              </a:rPr>
              <a:t>global</a:t>
            </a:r>
            <a:endParaRPr lang="en-US" sz="1600" dirty="0"/>
          </a:p>
          <a:p>
            <a:pPr lvl="1"/>
            <a:endParaRPr lang="en-US" sz="16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11</a:t>
            </a:fld>
            <a:endParaRPr lang="en-US" altLang="en-US"/>
          </a:p>
        </p:txBody>
      </p:sp>
    </p:spTree>
    <p:extLst>
      <p:ext uri="{BB962C8B-B14F-4D97-AF65-F5344CB8AC3E}">
        <p14:creationId xmlns:p14="http://schemas.microsoft.com/office/powerpoint/2010/main" val="3072423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MPI: High-level Overview</a:t>
            </a:r>
          </a:p>
        </p:txBody>
      </p:sp>
      <p:sp>
        <p:nvSpPr>
          <p:cNvPr id="3" name="Content Placeholder 2"/>
          <p:cNvSpPr>
            <a:spLocks noGrp="1"/>
          </p:cNvSpPr>
          <p:nvPr>
            <p:ph idx="1"/>
          </p:nvPr>
        </p:nvSpPr>
        <p:spPr/>
        <p:txBody>
          <a:bodyPr/>
          <a:lstStyle/>
          <a:p>
            <a:pPr lvl="1"/>
            <a:endParaRPr lang="en-US" sz="1600" dirty="0"/>
          </a:p>
          <a:p>
            <a:pPr lvl="1"/>
            <a:endParaRPr lang="en-US" sz="1600" dirty="0"/>
          </a:p>
          <a:p>
            <a:pPr lvl="1"/>
            <a:endParaRPr lang="en-US" sz="1600" dirty="0"/>
          </a:p>
          <a:p>
            <a:r>
              <a:rPr lang="en-US" sz="2000" dirty="0"/>
              <a:t>What differentiates processes is their </a:t>
            </a:r>
            <a:r>
              <a:rPr lang="en-US" sz="2000" b="1" dirty="0">
                <a:solidFill>
                  <a:srgbClr val="C00000"/>
                </a:solidFill>
              </a:rPr>
              <a:t>rank</a:t>
            </a:r>
            <a:r>
              <a:rPr lang="en-US" sz="2000" dirty="0"/>
              <a:t>: processes with different ranks do different things (“branching based on the process rank”)</a:t>
            </a:r>
            <a:endParaRPr lang="en-US" sz="2000" u="sng" dirty="0"/>
          </a:p>
          <a:p>
            <a:pPr lvl="1"/>
            <a:endParaRPr lang="en-US" sz="1800" dirty="0"/>
          </a:p>
          <a:p>
            <a:pPr lvl="1"/>
            <a:r>
              <a:rPr lang="en-US" sz="1800" dirty="0"/>
              <a:t>Very similar to GPU computing, where one thread did work based on its thread index</a:t>
            </a:r>
          </a:p>
          <a:p>
            <a:pPr lvl="1"/>
            <a:r>
              <a:rPr lang="en-US" sz="1800" dirty="0"/>
              <a:t>Very similar to </a:t>
            </a:r>
            <a:r>
              <a:rPr lang="en-US" sz="1800" dirty="0" err="1"/>
              <a:t>OpenMP</a:t>
            </a:r>
            <a:r>
              <a:rPr lang="en-US" sz="1800" dirty="0"/>
              <a:t> function </a:t>
            </a:r>
            <a:r>
              <a:rPr lang="en-US" sz="1800" dirty="0" err="1">
                <a:latin typeface="Courier New" panose="02070309020205020404" pitchFamily="49" charset="0"/>
                <a:cs typeface="Courier New" panose="02070309020205020404" pitchFamily="49" charset="0"/>
              </a:rPr>
              <a:t>omp_get_thread_num</a:t>
            </a:r>
            <a:r>
              <a:rPr lang="en-US" sz="18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12</a:t>
            </a:fld>
            <a:endParaRPr lang="en-US" altLang="en-US"/>
          </a:p>
        </p:txBody>
      </p:sp>
    </p:spTree>
    <p:extLst>
      <p:ext uri="{BB962C8B-B14F-4D97-AF65-F5344CB8AC3E}">
        <p14:creationId xmlns:p14="http://schemas.microsoft.com/office/powerpoint/2010/main" val="142853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200" dirty="0"/>
              <a:t>The Message-Passing Model</a:t>
            </a:r>
          </a:p>
        </p:txBody>
      </p:sp>
      <p:sp>
        <p:nvSpPr>
          <p:cNvPr id="10243" name="Rectangle 3"/>
          <p:cNvSpPr>
            <a:spLocks noGrp="1" noChangeArrowheads="1"/>
          </p:cNvSpPr>
          <p:nvPr>
            <p:ph idx="1"/>
          </p:nvPr>
        </p:nvSpPr>
        <p:spPr/>
        <p:txBody>
          <a:bodyPr>
            <a:normAutofit/>
          </a:bodyPr>
          <a:lstStyle/>
          <a:p>
            <a:pPr>
              <a:lnSpc>
                <a:spcPct val="90000"/>
              </a:lnSpc>
            </a:pPr>
            <a:endParaRPr lang="en-US" sz="2000" dirty="0"/>
          </a:p>
          <a:p>
            <a:pPr>
              <a:lnSpc>
                <a:spcPct val="90000"/>
              </a:lnSpc>
            </a:pPr>
            <a:r>
              <a:rPr lang="en-US" sz="2000" dirty="0"/>
              <a:t>Each process has its own program counter *and* address space</a:t>
            </a:r>
          </a:p>
          <a:p>
            <a:pPr eaLnBrk="1" hangingPunct="1">
              <a:lnSpc>
                <a:spcPct val="90000"/>
              </a:lnSpc>
            </a:pPr>
            <a:endParaRPr lang="en-US" sz="2000" dirty="0"/>
          </a:p>
          <a:p>
            <a:pPr eaLnBrk="1" hangingPunct="1">
              <a:lnSpc>
                <a:spcPct val="90000"/>
              </a:lnSpc>
            </a:pPr>
            <a:endParaRPr lang="en-US" sz="2000" dirty="0"/>
          </a:p>
          <a:p>
            <a:pPr eaLnBrk="1" hangingPunct="1">
              <a:lnSpc>
                <a:spcPct val="90000"/>
              </a:lnSpc>
            </a:pPr>
            <a:r>
              <a:rPr lang="en-US" sz="2000" dirty="0"/>
              <a:t>Message passing enables communication among processes that have separate address spaces</a:t>
            </a:r>
          </a:p>
          <a:p>
            <a:pPr lvl="2">
              <a:lnSpc>
                <a:spcPct val="90000"/>
              </a:lnSpc>
            </a:pPr>
            <a:endParaRPr lang="en-US" sz="1600" dirty="0"/>
          </a:p>
          <a:p>
            <a:pPr eaLnBrk="1" hangingPunct="1">
              <a:lnSpc>
                <a:spcPct val="90000"/>
              </a:lnSpc>
            </a:pPr>
            <a:endParaRPr lang="en-US" sz="2000" dirty="0"/>
          </a:p>
          <a:p>
            <a:pPr eaLnBrk="1" hangingPunct="1">
              <a:lnSpc>
                <a:spcPct val="90000"/>
              </a:lnSpc>
            </a:pPr>
            <a:r>
              <a:rPr lang="en-US" sz="2000" dirty="0"/>
              <a:t>Inter-process communication typically consists of </a:t>
            </a:r>
          </a:p>
          <a:p>
            <a:pPr lvl="1" eaLnBrk="1" hangingPunct="1">
              <a:lnSpc>
                <a:spcPct val="90000"/>
              </a:lnSpc>
            </a:pPr>
            <a:r>
              <a:rPr lang="en-US" sz="1800" dirty="0"/>
              <a:t>Synchronization, followed by…</a:t>
            </a:r>
          </a:p>
          <a:p>
            <a:pPr lvl="1" eaLnBrk="1" hangingPunct="1">
              <a:lnSpc>
                <a:spcPct val="90000"/>
              </a:lnSpc>
            </a:pPr>
            <a:r>
              <a:rPr lang="en-US" sz="1800" dirty="0"/>
              <a:t>… movement of data from one process’s address space to another process’s address space</a:t>
            </a:r>
            <a:br>
              <a:rPr lang="en-US" sz="1800" dirty="0"/>
            </a:br>
            <a:endParaRPr lang="en-US" sz="1800" dirty="0"/>
          </a:p>
          <a:p>
            <a:pPr>
              <a:lnSpc>
                <a:spcPct val="90000"/>
              </a:lnSpc>
            </a:pPr>
            <a:endParaRPr lang="en-US" sz="2000" dirty="0"/>
          </a:p>
          <a:p>
            <a:pPr lvl="1" eaLnBrk="1" hangingPunct="1">
              <a:lnSpc>
                <a:spcPct val="90000"/>
              </a:lnSpc>
            </a:pPr>
            <a:endParaRPr lang="en-US" sz="1800" dirty="0"/>
          </a:p>
          <a:p>
            <a:pPr>
              <a:lnSpc>
                <a:spcPct val="90000"/>
              </a:lnSpc>
            </a:pPr>
            <a:endParaRPr lang="en-US" sz="2000" dirty="0"/>
          </a:p>
        </p:txBody>
      </p:sp>
      <p:sp>
        <p:nvSpPr>
          <p:cNvPr id="2" name="Slide Number Placeholder 1"/>
          <p:cNvSpPr>
            <a:spLocks noGrp="1"/>
          </p:cNvSpPr>
          <p:nvPr>
            <p:ph type="sldNum" sz="quarter" idx="12"/>
          </p:nvPr>
        </p:nvSpPr>
        <p:spPr/>
        <p:txBody>
          <a:bodyPr/>
          <a:lstStyle/>
          <a:p>
            <a:fld id="{04A7C484-7E24-447E-8CB0-5149A4D34DEF}" type="slidenum">
              <a:rPr lang="en-US" altLang="en-US" smtClean="0"/>
              <a:pPr/>
              <a:t>13</a:t>
            </a:fld>
            <a:endParaRPr lang="en-US" altLang="en-US"/>
          </a:p>
        </p:txBody>
      </p:sp>
    </p:spTree>
    <p:extLst>
      <p:ext uri="{BB962C8B-B14F-4D97-AF65-F5344CB8AC3E}">
        <p14:creationId xmlns:p14="http://schemas.microsoft.com/office/powerpoint/2010/main" val="132318891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MPI: A Second Example Application</a:t>
            </a:r>
            <a:br>
              <a:rPr lang="en-US" sz="3200" dirty="0"/>
            </a:br>
            <a:endParaRPr lang="en-US" sz="9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14</a:t>
            </a:fld>
            <a:endParaRPr lang="en-US" altLang="en-US"/>
          </a:p>
        </p:txBody>
      </p:sp>
      <p:sp>
        <p:nvSpPr>
          <p:cNvPr id="6" name="Content Placeholder 2"/>
          <p:cNvSpPr>
            <a:spLocks noGrp="1"/>
          </p:cNvSpPr>
          <p:nvPr>
            <p:ph idx="4294967295"/>
          </p:nvPr>
        </p:nvSpPr>
        <p:spPr>
          <a:xfrm>
            <a:off x="1911927" y="2365461"/>
            <a:ext cx="4038600" cy="871538"/>
          </a:xfrm>
        </p:spPr>
        <p:txBody>
          <a:bodyPr/>
          <a:lstStyle/>
          <a:p>
            <a:pPr marL="0" indent="0">
              <a:buNone/>
            </a:pPr>
            <a:r>
              <a:rPr lang="en-US" sz="1800" dirty="0"/>
              <a:t>Example from Peter Pacheco’s book:</a:t>
            </a:r>
            <a:br>
              <a:rPr lang="en-US" sz="1800" dirty="0"/>
            </a:br>
            <a:r>
              <a:rPr lang="en-US" sz="1800" dirty="0"/>
              <a:t>“Parallel Programming with MPI”</a:t>
            </a:r>
          </a:p>
        </p:txBody>
      </p:sp>
      <p:sp>
        <p:nvSpPr>
          <p:cNvPr id="3" name="Rectangle 2"/>
          <p:cNvSpPr/>
          <p:nvPr/>
        </p:nvSpPr>
        <p:spPr>
          <a:xfrm>
            <a:off x="2373198" y="4191000"/>
            <a:ext cx="6934200" cy="2246769"/>
          </a:xfrm>
          <a:prstGeom prst="rect">
            <a:avLst/>
          </a:prstGeom>
          <a:solidFill>
            <a:schemeClr val="bg1"/>
          </a:solidFill>
          <a:ln>
            <a:solidFill>
              <a:schemeClr val="tx1"/>
            </a:solidFill>
          </a:ln>
        </p:spPr>
        <p:txBody>
          <a:bodyPr wrap="square">
            <a:spAutoFit/>
          </a:bodyPr>
          <a:lstStyle/>
          <a:p>
            <a:r>
              <a:rPr lang="en-US" sz="1400" dirty="0">
                <a:solidFill>
                  <a:srgbClr val="008000"/>
                </a:solidFill>
                <a:latin typeface="Consolas" pitchFamily="49" charset="0"/>
                <a:cs typeface="Consolas" pitchFamily="49" charset="0"/>
              </a:rPr>
              <a:t>/* </a:t>
            </a:r>
            <a:r>
              <a:rPr lang="en-US" sz="1400" dirty="0" err="1">
                <a:solidFill>
                  <a:srgbClr val="008000"/>
                </a:solidFill>
                <a:latin typeface="Consolas" pitchFamily="49" charset="0"/>
                <a:cs typeface="Consolas" pitchFamily="49" charset="0"/>
              </a:rPr>
              <a:t>greetings.c</a:t>
            </a:r>
            <a:r>
              <a:rPr lang="en-US" sz="1400" dirty="0">
                <a:solidFill>
                  <a:srgbClr val="008000"/>
                </a:solidFill>
                <a:latin typeface="Consolas" pitchFamily="49" charset="0"/>
                <a:cs typeface="Consolas" pitchFamily="49" charset="0"/>
              </a:rPr>
              <a:t> -- greetings program</a:t>
            </a:r>
          </a:p>
          <a:p>
            <a:r>
              <a:rPr lang="en-US" sz="1400" dirty="0">
                <a:solidFill>
                  <a:srgbClr val="008000"/>
                </a:solidFill>
                <a:latin typeface="Consolas" pitchFamily="49" charset="0"/>
                <a:cs typeface="Consolas" pitchFamily="49" charset="0"/>
              </a:rPr>
              <a:t> *</a:t>
            </a:r>
          </a:p>
          <a:p>
            <a:r>
              <a:rPr lang="en-US" sz="1400" dirty="0">
                <a:solidFill>
                  <a:srgbClr val="008000"/>
                </a:solidFill>
                <a:latin typeface="Consolas" pitchFamily="49" charset="0"/>
                <a:cs typeface="Consolas" pitchFamily="49" charset="0"/>
              </a:rPr>
              <a:t> * Send a message from all processes with rank != 0 to process 0.</a:t>
            </a:r>
          </a:p>
          <a:p>
            <a:r>
              <a:rPr lang="en-US" sz="1400" dirty="0">
                <a:solidFill>
                  <a:srgbClr val="008000"/>
                </a:solidFill>
                <a:latin typeface="Consolas" pitchFamily="49" charset="0"/>
                <a:cs typeface="Consolas" pitchFamily="49" charset="0"/>
              </a:rPr>
              <a:t> *    Process 0 prints the messages received.</a:t>
            </a:r>
          </a:p>
          <a:p>
            <a:r>
              <a:rPr lang="en-US" sz="1400" dirty="0">
                <a:solidFill>
                  <a:srgbClr val="008000"/>
                </a:solidFill>
                <a:latin typeface="Consolas" pitchFamily="49" charset="0"/>
                <a:cs typeface="Consolas" pitchFamily="49" charset="0"/>
              </a:rPr>
              <a:t> *</a:t>
            </a:r>
          </a:p>
          <a:p>
            <a:r>
              <a:rPr lang="en-US" sz="1400" dirty="0">
                <a:solidFill>
                  <a:srgbClr val="008000"/>
                </a:solidFill>
                <a:latin typeface="Consolas" pitchFamily="49" charset="0"/>
                <a:cs typeface="Consolas" pitchFamily="49" charset="0"/>
              </a:rPr>
              <a:t> * Input: none.</a:t>
            </a:r>
          </a:p>
          <a:p>
            <a:r>
              <a:rPr lang="en-US" sz="1400" dirty="0">
                <a:solidFill>
                  <a:srgbClr val="008000"/>
                </a:solidFill>
                <a:latin typeface="Consolas" pitchFamily="49" charset="0"/>
                <a:cs typeface="Consolas" pitchFamily="49" charset="0"/>
              </a:rPr>
              <a:t> * Output: contents of messages received by process 0.</a:t>
            </a:r>
          </a:p>
          <a:p>
            <a:r>
              <a:rPr lang="en-US" sz="1400" dirty="0">
                <a:solidFill>
                  <a:srgbClr val="008000"/>
                </a:solidFill>
                <a:latin typeface="Consolas" pitchFamily="49" charset="0"/>
                <a:cs typeface="Consolas" pitchFamily="49" charset="0"/>
              </a:rPr>
              <a:t> *</a:t>
            </a:r>
          </a:p>
          <a:p>
            <a:r>
              <a:rPr lang="en-US" sz="1400" dirty="0">
                <a:solidFill>
                  <a:srgbClr val="008000"/>
                </a:solidFill>
                <a:latin typeface="Consolas" pitchFamily="49" charset="0"/>
                <a:cs typeface="Consolas" pitchFamily="49" charset="0"/>
              </a:rPr>
              <a:t> * See Chapter 3, pp. 41 &amp; </a:t>
            </a:r>
            <a:r>
              <a:rPr lang="en-US" sz="1400" dirty="0" err="1">
                <a:solidFill>
                  <a:srgbClr val="008000"/>
                </a:solidFill>
                <a:latin typeface="Consolas" pitchFamily="49" charset="0"/>
                <a:cs typeface="Consolas" pitchFamily="49" charset="0"/>
              </a:rPr>
              <a:t>ff</a:t>
            </a:r>
            <a:r>
              <a:rPr lang="en-US" sz="1400" dirty="0">
                <a:solidFill>
                  <a:srgbClr val="008000"/>
                </a:solidFill>
                <a:latin typeface="Consolas" pitchFamily="49" charset="0"/>
                <a:cs typeface="Consolas" pitchFamily="49" charset="0"/>
              </a:rPr>
              <a:t> in PPMPI.</a:t>
            </a:r>
          </a:p>
          <a:p>
            <a:r>
              <a:rPr lang="en-US" sz="1400" dirty="0">
                <a:solidFill>
                  <a:srgbClr val="008000"/>
                </a:solidFill>
                <a:latin typeface="Consolas" pitchFamily="49" charset="0"/>
                <a:cs typeface="Consolas" pitchFamily="49" charset="0"/>
              </a:rPr>
              <a:t> */</a:t>
            </a:r>
            <a:endParaRPr lang="en-US" sz="1400" dirty="0">
              <a:latin typeface="Consolas" pitchFamily="49" charset="0"/>
              <a:cs typeface="Consolas" pitchFamily="49" charset="0"/>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5601" y="1524000"/>
            <a:ext cx="1907477"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209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MPI: A Second Example Application</a:t>
            </a:r>
            <a:endParaRPr lang="en-US" sz="9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15</a:t>
            </a:fld>
            <a:endParaRPr lang="en-US" altLang="en-US"/>
          </a:p>
        </p:txBody>
      </p:sp>
      <p:sp>
        <p:nvSpPr>
          <p:cNvPr id="5" name="Rectangle 4"/>
          <p:cNvSpPr/>
          <p:nvPr/>
        </p:nvSpPr>
        <p:spPr>
          <a:xfrm>
            <a:off x="2133600" y="858571"/>
            <a:ext cx="7239000" cy="5847755"/>
          </a:xfrm>
          <a:prstGeom prst="rect">
            <a:avLst/>
          </a:prstGeom>
          <a:solidFill>
            <a:schemeClr val="bg1">
              <a:lumMod val="95000"/>
            </a:schemeClr>
          </a:solidFill>
          <a:ln w="9525">
            <a:noFill/>
          </a:ln>
        </p:spPr>
        <p:txBody>
          <a:bodyPr wrap="square">
            <a:spAutoFit/>
          </a:bodyPr>
          <a:lstStyle/>
          <a:p>
            <a:r>
              <a:rPr lang="en-US" sz="1100" dirty="0">
                <a:solidFill>
                  <a:srgbClr val="0000FF"/>
                </a:solidFill>
                <a:latin typeface="Consolas" pitchFamily="49" charset="0"/>
                <a:cs typeface="Consolas" pitchFamily="49" charset="0"/>
              </a:rPr>
              <a:t>#include</a:t>
            </a:r>
            <a:r>
              <a:rPr lang="en-US" sz="1100" dirty="0">
                <a:solidFill>
                  <a:prstClr val="black"/>
                </a:solidFill>
                <a:latin typeface="Consolas" pitchFamily="49" charset="0"/>
                <a:cs typeface="Consolas" pitchFamily="49" charset="0"/>
              </a:rPr>
              <a:t> </a:t>
            </a:r>
            <a:r>
              <a:rPr lang="en-US" sz="1100" dirty="0">
                <a:solidFill>
                  <a:srgbClr val="A31515"/>
                </a:solidFill>
                <a:latin typeface="Consolas" pitchFamily="49" charset="0"/>
                <a:cs typeface="Consolas" pitchFamily="49" charset="0"/>
              </a:rPr>
              <a:t>"</a:t>
            </a:r>
            <a:r>
              <a:rPr lang="en-US" sz="1100" dirty="0" err="1">
                <a:solidFill>
                  <a:srgbClr val="A31515"/>
                </a:solidFill>
                <a:latin typeface="Consolas" pitchFamily="49" charset="0"/>
                <a:cs typeface="Consolas" pitchFamily="49" charset="0"/>
              </a:rPr>
              <a:t>mpi.h</a:t>
            </a:r>
            <a:r>
              <a:rPr lang="en-US" sz="1100" dirty="0">
                <a:solidFill>
                  <a:srgbClr val="A31515"/>
                </a:solidFill>
                <a:latin typeface="Consolas" pitchFamily="49" charset="0"/>
                <a:cs typeface="Consolas" pitchFamily="49" charset="0"/>
              </a:rPr>
              <a:t>"</a:t>
            </a:r>
          </a:p>
          <a:p>
            <a:r>
              <a:rPr lang="en-US" sz="1100" dirty="0">
                <a:solidFill>
                  <a:srgbClr val="0000FF"/>
                </a:solidFill>
                <a:latin typeface="Consolas" pitchFamily="49" charset="0"/>
                <a:cs typeface="Consolas" pitchFamily="49" charset="0"/>
              </a:rPr>
              <a:t>#include</a:t>
            </a:r>
            <a:r>
              <a:rPr lang="en-US" sz="1100" dirty="0">
                <a:solidFill>
                  <a:prstClr val="black"/>
                </a:solidFill>
                <a:latin typeface="Consolas" pitchFamily="49" charset="0"/>
                <a:cs typeface="Consolas" pitchFamily="49" charset="0"/>
              </a:rPr>
              <a:t> </a:t>
            </a:r>
            <a:r>
              <a:rPr lang="en-US" sz="1100" dirty="0">
                <a:solidFill>
                  <a:srgbClr val="A31515"/>
                </a:solidFill>
                <a:latin typeface="Consolas" pitchFamily="49" charset="0"/>
                <a:cs typeface="Consolas" pitchFamily="49" charset="0"/>
              </a:rPr>
              <a:t>&lt;</a:t>
            </a:r>
            <a:r>
              <a:rPr lang="en-US" sz="1100" dirty="0" err="1">
                <a:solidFill>
                  <a:srgbClr val="A31515"/>
                </a:solidFill>
                <a:latin typeface="Consolas" pitchFamily="49" charset="0"/>
                <a:cs typeface="Consolas" pitchFamily="49" charset="0"/>
              </a:rPr>
              <a:t>stdio.h</a:t>
            </a:r>
            <a:r>
              <a:rPr lang="en-US" sz="1100" dirty="0">
                <a:solidFill>
                  <a:srgbClr val="A31515"/>
                </a:solidFill>
                <a:latin typeface="Consolas" pitchFamily="49" charset="0"/>
                <a:cs typeface="Consolas" pitchFamily="49" charset="0"/>
              </a:rPr>
              <a:t>&gt;</a:t>
            </a:r>
          </a:p>
          <a:p>
            <a:r>
              <a:rPr lang="en-US" sz="1100" dirty="0">
                <a:solidFill>
                  <a:srgbClr val="0000FF"/>
                </a:solidFill>
                <a:latin typeface="Consolas" pitchFamily="49" charset="0"/>
                <a:cs typeface="Consolas" pitchFamily="49" charset="0"/>
              </a:rPr>
              <a:t>#include</a:t>
            </a:r>
            <a:r>
              <a:rPr lang="en-US" sz="1100" dirty="0">
                <a:solidFill>
                  <a:prstClr val="black"/>
                </a:solidFill>
                <a:latin typeface="Consolas" pitchFamily="49" charset="0"/>
                <a:cs typeface="Consolas" pitchFamily="49" charset="0"/>
              </a:rPr>
              <a:t> </a:t>
            </a:r>
            <a:r>
              <a:rPr lang="en-US" sz="1100" dirty="0">
                <a:solidFill>
                  <a:srgbClr val="A31515"/>
                </a:solidFill>
                <a:latin typeface="Consolas" pitchFamily="49" charset="0"/>
                <a:cs typeface="Consolas" pitchFamily="49" charset="0"/>
              </a:rPr>
              <a:t>&lt;</a:t>
            </a:r>
            <a:r>
              <a:rPr lang="en-US" sz="1100" dirty="0" err="1">
                <a:solidFill>
                  <a:srgbClr val="A31515"/>
                </a:solidFill>
                <a:latin typeface="Consolas" pitchFamily="49" charset="0"/>
                <a:cs typeface="Consolas" pitchFamily="49" charset="0"/>
              </a:rPr>
              <a:t>string.h</a:t>
            </a:r>
            <a:r>
              <a:rPr lang="en-US" sz="1100" dirty="0">
                <a:solidFill>
                  <a:srgbClr val="A31515"/>
                </a:solidFill>
                <a:latin typeface="Consolas" pitchFamily="49" charset="0"/>
                <a:cs typeface="Consolas" pitchFamily="49" charset="0"/>
              </a:rPr>
              <a:t>&gt;</a:t>
            </a:r>
          </a:p>
          <a:p>
            <a:endParaRPr lang="en-US" sz="1100" dirty="0">
              <a:solidFill>
                <a:srgbClr val="A31515"/>
              </a:solidFill>
              <a:latin typeface="Consolas" pitchFamily="49" charset="0"/>
              <a:cs typeface="Consolas" pitchFamily="49" charset="0"/>
            </a:endParaRPr>
          </a:p>
          <a:p>
            <a:r>
              <a:rPr lang="en-US" sz="1100" dirty="0" err="1">
                <a:solidFill>
                  <a:srgbClr val="0000FF"/>
                </a:solidFill>
                <a:latin typeface="Consolas" pitchFamily="49" charset="0"/>
                <a:cs typeface="Consolas" pitchFamily="49" charset="0"/>
              </a:rPr>
              <a:t>int</a:t>
            </a:r>
            <a:r>
              <a:rPr lang="en-US" sz="1100" dirty="0">
                <a:solidFill>
                  <a:prstClr val="black"/>
                </a:solidFill>
                <a:latin typeface="Consolas" pitchFamily="49" charset="0"/>
                <a:cs typeface="Consolas" pitchFamily="49" charset="0"/>
              </a:rPr>
              <a:t> main(</a:t>
            </a:r>
            <a:r>
              <a:rPr lang="en-US" sz="1100" dirty="0" err="1">
                <a:solidFill>
                  <a:srgbClr val="0000FF"/>
                </a:solidFill>
                <a:latin typeface="Consolas" pitchFamily="49" charset="0"/>
                <a:cs typeface="Consolas" pitchFamily="49" charset="0"/>
              </a:rPr>
              <a:t>int</a:t>
            </a:r>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argc</a:t>
            </a:r>
            <a:r>
              <a:rPr lang="en-US" sz="1100" dirty="0">
                <a:solidFill>
                  <a:prstClr val="black"/>
                </a:solidFill>
                <a:latin typeface="Consolas" pitchFamily="49" charset="0"/>
                <a:cs typeface="Consolas" pitchFamily="49" charset="0"/>
              </a:rPr>
              <a:t>, </a:t>
            </a:r>
            <a:r>
              <a:rPr lang="en-US" sz="1100" dirty="0">
                <a:solidFill>
                  <a:srgbClr val="0000FF"/>
                </a:solidFill>
                <a:latin typeface="Consolas" pitchFamily="49" charset="0"/>
                <a:cs typeface="Consolas" pitchFamily="49" charset="0"/>
              </a:rPr>
              <a:t>char</a:t>
            </a:r>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argv</a:t>
            </a:r>
            <a:r>
              <a:rPr lang="en-US" sz="1100" dirty="0">
                <a:solidFill>
                  <a:prstClr val="black"/>
                </a:solidFill>
                <a:latin typeface="Consolas" pitchFamily="49" charset="0"/>
                <a:cs typeface="Consolas" pitchFamily="49" charset="0"/>
              </a:rPr>
              <a:t>[]) {</a:t>
            </a:r>
          </a:p>
          <a:p>
            <a:r>
              <a:rPr lang="en-US" sz="1100" dirty="0">
                <a:solidFill>
                  <a:prstClr val="black"/>
                </a:solidFill>
                <a:latin typeface="Consolas" pitchFamily="49" charset="0"/>
                <a:cs typeface="Consolas" pitchFamily="49" charset="0"/>
              </a:rPr>
              <a:t>    </a:t>
            </a:r>
            <a:r>
              <a:rPr lang="en-US" sz="1100" dirty="0" err="1">
                <a:solidFill>
                  <a:srgbClr val="0000FF"/>
                </a:solidFill>
                <a:latin typeface="Consolas" pitchFamily="49" charset="0"/>
                <a:cs typeface="Consolas" pitchFamily="49" charset="0"/>
              </a:rPr>
              <a:t>int</a:t>
            </a:r>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my_rank</a:t>
            </a:r>
            <a:r>
              <a:rPr lang="en-US" sz="1100" dirty="0">
                <a:solidFill>
                  <a:prstClr val="black"/>
                </a:solidFill>
                <a:latin typeface="Consolas" pitchFamily="49" charset="0"/>
                <a:cs typeface="Consolas" pitchFamily="49" charset="0"/>
              </a:rPr>
              <a:t>;       </a:t>
            </a:r>
            <a:r>
              <a:rPr lang="en-US" sz="1100" dirty="0">
                <a:solidFill>
                  <a:srgbClr val="008000"/>
                </a:solidFill>
                <a:latin typeface="Consolas" pitchFamily="49" charset="0"/>
                <a:cs typeface="Consolas" pitchFamily="49" charset="0"/>
              </a:rPr>
              <a:t>/* rank of process      */</a:t>
            </a:r>
          </a:p>
          <a:p>
            <a:r>
              <a:rPr lang="en-US" sz="1100" dirty="0">
                <a:solidFill>
                  <a:prstClr val="black"/>
                </a:solidFill>
                <a:latin typeface="Consolas" pitchFamily="49" charset="0"/>
                <a:cs typeface="Consolas" pitchFamily="49" charset="0"/>
              </a:rPr>
              <a:t>    </a:t>
            </a:r>
            <a:r>
              <a:rPr lang="en-US" sz="1100" dirty="0" err="1">
                <a:solidFill>
                  <a:srgbClr val="0000FF"/>
                </a:solidFill>
                <a:latin typeface="Consolas" pitchFamily="49" charset="0"/>
                <a:cs typeface="Consolas" pitchFamily="49" charset="0"/>
              </a:rPr>
              <a:t>int</a:t>
            </a:r>
            <a:r>
              <a:rPr lang="en-US" sz="1100" dirty="0">
                <a:solidFill>
                  <a:prstClr val="black"/>
                </a:solidFill>
                <a:latin typeface="Consolas" pitchFamily="49" charset="0"/>
                <a:cs typeface="Consolas" pitchFamily="49" charset="0"/>
              </a:rPr>
              <a:t>         p;             </a:t>
            </a:r>
            <a:r>
              <a:rPr lang="en-US" sz="1100" dirty="0">
                <a:solidFill>
                  <a:srgbClr val="008000"/>
                </a:solidFill>
                <a:latin typeface="Consolas" pitchFamily="49" charset="0"/>
                <a:cs typeface="Consolas" pitchFamily="49" charset="0"/>
              </a:rPr>
              <a:t>/* number of processes  */</a:t>
            </a:r>
          </a:p>
          <a:p>
            <a:r>
              <a:rPr lang="en-US" sz="1100" dirty="0">
                <a:solidFill>
                  <a:prstClr val="black"/>
                </a:solidFill>
                <a:latin typeface="Consolas" pitchFamily="49" charset="0"/>
                <a:cs typeface="Consolas" pitchFamily="49" charset="0"/>
              </a:rPr>
              <a:t>    </a:t>
            </a:r>
            <a:r>
              <a:rPr lang="en-US" sz="1100" dirty="0" err="1">
                <a:solidFill>
                  <a:srgbClr val="0000FF"/>
                </a:solidFill>
                <a:latin typeface="Consolas" pitchFamily="49" charset="0"/>
                <a:cs typeface="Consolas" pitchFamily="49" charset="0"/>
              </a:rPr>
              <a:t>int</a:t>
            </a:r>
            <a:r>
              <a:rPr lang="en-US" sz="1100" dirty="0">
                <a:solidFill>
                  <a:prstClr val="black"/>
                </a:solidFill>
                <a:latin typeface="Consolas" pitchFamily="49" charset="0"/>
                <a:cs typeface="Consolas" pitchFamily="49" charset="0"/>
              </a:rPr>
              <a:t>         source;        </a:t>
            </a:r>
            <a:r>
              <a:rPr lang="en-US" sz="1100" dirty="0">
                <a:solidFill>
                  <a:srgbClr val="008000"/>
                </a:solidFill>
                <a:latin typeface="Consolas" pitchFamily="49" charset="0"/>
                <a:cs typeface="Consolas" pitchFamily="49" charset="0"/>
              </a:rPr>
              <a:t>/* rank of sender       */</a:t>
            </a:r>
          </a:p>
          <a:p>
            <a:r>
              <a:rPr lang="en-US" sz="1100" dirty="0">
                <a:solidFill>
                  <a:prstClr val="black"/>
                </a:solidFill>
                <a:latin typeface="Consolas" pitchFamily="49" charset="0"/>
                <a:cs typeface="Consolas" pitchFamily="49" charset="0"/>
              </a:rPr>
              <a:t>    </a:t>
            </a:r>
            <a:r>
              <a:rPr lang="en-US" sz="1100" dirty="0" err="1">
                <a:solidFill>
                  <a:srgbClr val="0000FF"/>
                </a:solidFill>
                <a:latin typeface="Consolas" pitchFamily="49" charset="0"/>
                <a:cs typeface="Consolas" pitchFamily="49" charset="0"/>
              </a:rPr>
              <a:t>int</a:t>
            </a:r>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dest</a:t>
            </a:r>
            <a:r>
              <a:rPr lang="en-US" sz="1100" dirty="0">
                <a:solidFill>
                  <a:prstClr val="black"/>
                </a:solidFill>
                <a:latin typeface="Consolas" pitchFamily="49" charset="0"/>
                <a:cs typeface="Consolas" pitchFamily="49" charset="0"/>
              </a:rPr>
              <a:t>;          </a:t>
            </a:r>
            <a:r>
              <a:rPr lang="en-US" sz="1100" dirty="0">
                <a:solidFill>
                  <a:srgbClr val="008000"/>
                </a:solidFill>
                <a:latin typeface="Consolas" pitchFamily="49" charset="0"/>
                <a:cs typeface="Consolas" pitchFamily="49" charset="0"/>
              </a:rPr>
              <a:t>/* rank of receiver     */</a:t>
            </a:r>
          </a:p>
          <a:p>
            <a:r>
              <a:rPr lang="en-US" sz="1100" dirty="0">
                <a:solidFill>
                  <a:prstClr val="black"/>
                </a:solidFill>
                <a:latin typeface="Consolas" pitchFamily="49" charset="0"/>
                <a:cs typeface="Consolas" pitchFamily="49" charset="0"/>
              </a:rPr>
              <a:t>    </a:t>
            </a:r>
            <a:r>
              <a:rPr lang="en-US" sz="1100" dirty="0" err="1">
                <a:solidFill>
                  <a:srgbClr val="0000FF"/>
                </a:solidFill>
                <a:latin typeface="Consolas" pitchFamily="49" charset="0"/>
                <a:cs typeface="Consolas" pitchFamily="49" charset="0"/>
              </a:rPr>
              <a:t>int</a:t>
            </a:r>
            <a:r>
              <a:rPr lang="en-US" sz="1100" dirty="0">
                <a:solidFill>
                  <a:prstClr val="black"/>
                </a:solidFill>
                <a:latin typeface="Consolas" pitchFamily="49" charset="0"/>
                <a:cs typeface="Consolas" pitchFamily="49" charset="0"/>
              </a:rPr>
              <a:t>         tag = 0;       </a:t>
            </a:r>
            <a:r>
              <a:rPr lang="en-US" sz="1100" dirty="0">
                <a:solidFill>
                  <a:srgbClr val="008000"/>
                </a:solidFill>
                <a:latin typeface="Consolas" pitchFamily="49" charset="0"/>
                <a:cs typeface="Consolas" pitchFamily="49" charset="0"/>
              </a:rPr>
              <a:t>/* tag for messages     */</a:t>
            </a:r>
          </a:p>
          <a:p>
            <a:r>
              <a:rPr lang="da-DK" sz="1100" dirty="0">
                <a:solidFill>
                  <a:prstClr val="black"/>
                </a:solidFill>
                <a:latin typeface="Consolas" pitchFamily="49" charset="0"/>
                <a:cs typeface="Consolas" pitchFamily="49" charset="0"/>
              </a:rPr>
              <a:t>    </a:t>
            </a:r>
            <a:r>
              <a:rPr lang="da-DK" sz="1100" dirty="0">
                <a:solidFill>
                  <a:srgbClr val="0000FF"/>
                </a:solidFill>
                <a:latin typeface="Consolas" pitchFamily="49" charset="0"/>
                <a:cs typeface="Consolas" pitchFamily="49" charset="0"/>
              </a:rPr>
              <a:t>char</a:t>
            </a:r>
            <a:r>
              <a:rPr lang="da-DK" sz="1100" dirty="0">
                <a:solidFill>
                  <a:prstClr val="black"/>
                </a:solidFill>
                <a:latin typeface="Consolas" pitchFamily="49" charset="0"/>
                <a:cs typeface="Consolas" pitchFamily="49" charset="0"/>
              </a:rPr>
              <a:t>        message[100];  </a:t>
            </a:r>
            <a:r>
              <a:rPr lang="da-DK" sz="1100" dirty="0">
                <a:solidFill>
                  <a:srgbClr val="008000"/>
                </a:solidFill>
                <a:latin typeface="Consolas" pitchFamily="49" charset="0"/>
                <a:cs typeface="Consolas" pitchFamily="49" charset="0"/>
              </a:rPr>
              <a:t>/* storage for message  */</a:t>
            </a:r>
          </a:p>
          <a:p>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MPI_Status</a:t>
            </a:r>
            <a:r>
              <a:rPr lang="en-US" sz="1100" dirty="0">
                <a:solidFill>
                  <a:prstClr val="black"/>
                </a:solidFill>
                <a:latin typeface="Consolas" pitchFamily="49" charset="0"/>
                <a:cs typeface="Consolas" pitchFamily="49" charset="0"/>
              </a:rPr>
              <a:t>  status;        </a:t>
            </a:r>
            <a:r>
              <a:rPr lang="en-US" sz="1100" dirty="0">
                <a:solidFill>
                  <a:srgbClr val="008000"/>
                </a:solidFill>
                <a:latin typeface="Consolas" pitchFamily="49" charset="0"/>
                <a:cs typeface="Consolas" pitchFamily="49" charset="0"/>
              </a:rPr>
              <a:t>/* return status for receive  */</a:t>
            </a:r>
          </a:p>
          <a:p>
            <a:r>
              <a:rPr lang="en-US" sz="1100" dirty="0">
                <a:solidFill>
                  <a:prstClr val="black"/>
                </a:solidFill>
                <a:latin typeface="Consolas" pitchFamily="49" charset="0"/>
                <a:cs typeface="Consolas" pitchFamily="49" charset="0"/>
              </a:rPr>
              <a:t>   </a:t>
            </a:r>
            <a:endParaRPr lang="en-US" sz="1100" dirty="0">
              <a:solidFill>
                <a:srgbClr val="008000"/>
              </a:solidFill>
              <a:latin typeface="Consolas" pitchFamily="49" charset="0"/>
              <a:cs typeface="Consolas" pitchFamily="49" charset="0"/>
            </a:endParaRPr>
          </a:p>
          <a:p>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MPI_Init</a:t>
            </a:r>
            <a:r>
              <a:rPr lang="en-US" sz="1100" dirty="0">
                <a:solidFill>
                  <a:prstClr val="black"/>
                </a:solidFill>
                <a:latin typeface="Consolas" pitchFamily="49" charset="0"/>
                <a:cs typeface="Consolas" pitchFamily="49" charset="0"/>
              </a:rPr>
              <a:t>(&amp;</a:t>
            </a:r>
            <a:r>
              <a:rPr lang="en-US" sz="1100" dirty="0" err="1">
                <a:solidFill>
                  <a:prstClr val="black"/>
                </a:solidFill>
                <a:latin typeface="Consolas" pitchFamily="49" charset="0"/>
                <a:cs typeface="Consolas" pitchFamily="49" charset="0"/>
              </a:rPr>
              <a:t>argc</a:t>
            </a:r>
            <a:r>
              <a:rPr lang="en-US" sz="1100" dirty="0">
                <a:solidFill>
                  <a:prstClr val="black"/>
                </a:solidFill>
                <a:latin typeface="Consolas" pitchFamily="49" charset="0"/>
                <a:cs typeface="Consolas" pitchFamily="49" charset="0"/>
              </a:rPr>
              <a:t>, &amp;</a:t>
            </a:r>
            <a:r>
              <a:rPr lang="en-US" sz="1100" dirty="0" err="1">
                <a:solidFill>
                  <a:prstClr val="black"/>
                </a:solidFill>
                <a:latin typeface="Consolas" pitchFamily="49" charset="0"/>
                <a:cs typeface="Consolas" pitchFamily="49" charset="0"/>
              </a:rPr>
              <a:t>argv</a:t>
            </a:r>
            <a:r>
              <a:rPr lang="en-US" sz="1100" dirty="0">
                <a:solidFill>
                  <a:prstClr val="black"/>
                </a:solidFill>
                <a:latin typeface="Consolas" pitchFamily="49" charset="0"/>
                <a:cs typeface="Consolas" pitchFamily="49" charset="0"/>
              </a:rPr>
              <a:t>); </a:t>
            </a:r>
            <a:r>
              <a:rPr lang="en-US" sz="1100" dirty="0">
                <a:solidFill>
                  <a:srgbClr val="008000"/>
                </a:solidFill>
                <a:latin typeface="Consolas" pitchFamily="49" charset="0"/>
                <a:cs typeface="Consolas" pitchFamily="49" charset="0"/>
              </a:rPr>
              <a:t>// Start up MPI</a:t>
            </a:r>
          </a:p>
          <a:p>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MPI_Comm_rank</a:t>
            </a:r>
            <a:r>
              <a:rPr lang="en-US" sz="1100" dirty="0">
                <a:solidFill>
                  <a:prstClr val="black"/>
                </a:solidFill>
                <a:latin typeface="Consolas" pitchFamily="49" charset="0"/>
                <a:cs typeface="Consolas" pitchFamily="49" charset="0"/>
              </a:rPr>
              <a:t>(MPI_COMM_WORLD, &amp;</a:t>
            </a:r>
            <a:r>
              <a:rPr lang="en-US" sz="1100" dirty="0" err="1">
                <a:solidFill>
                  <a:prstClr val="black"/>
                </a:solidFill>
                <a:latin typeface="Consolas" pitchFamily="49" charset="0"/>
                <a:cs typeface="Consolas" pitchFamily="49" charset="0"/>
              </a:rPr>
              <a:t>my_rank</a:t>
            </a:r>
            <a:r>
              <a:rPr lang="en-US" sz="1100" dirty="0">
                <a:solidFill>
                  <a:prstClr val="black"/>
                </a:solidFill>
                <a:latin typeface="Consolas" pitchFamily="49" charset="0"/>
                <a:cs typeface="Consolas" pitchFamily="49" charset="0"/>
              </a:rPr>
              <a:t>); </a:t>
            </a:r>
            <a:r>
              <a:rPr lang="en-US" sz="1100" dirty="0">
                <a:solidFill>
                  <a:srgbClr val="008000"/>
                </a:solidFill>
                <a:latin typeface="Consolas" pitchFamily="49" charset="0"/>
                <a:cs typeface="Consolas" pitchFamily="49" charset="0"/>
              </a:rPr>
              <a:t>// Find out process rank</a:t>
            </a:r>
            <a:r>
              <a:rPr lang="en-US" sz="1100" dirty="0">
                <a:solidFill>
                  <a:prstClr val="black"/>
                </a:solidFill>
                <a:latin typeface="Consolas" pitchFamily="49" charset="0"/>
                <a:cs typeface="Consolas" pitchFamily="49" charset="0"/>
              </a:rPr>
              <a:t>   </a:t>
            </a:r>
            <a:endParaRPr lang="en-US" sz="1100" dirty="0">
              <a:solidFill>
                <a:srgbClr val="008000"/>
              </a:solidFill>
              <a:latin typeface="Consolas" pitchFamily="49" charset="0"/>
              <a:cs typeface="Consolas" pitchFamily="49" charset="0"/>
            </a:endParaRPr>
          </a:p>
          <a:p>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MPI_Comm_size</a:t>
            </a:r>
            <a:r>
              <a:rPr lang="en-US" sz="1100" dirty="0">
                <a:solidFill>
                  <a:prstClr val="black"/>
                </a:solidFill>
                <a:latin typeface="Consolas" pitchFamily="49" charset="0"/>
                <a:cs typeface="Consolas" pitchFamily="49" charset="0"/>
              </a:rPr>
              <a:t>(MPI_COMM_WORLD, &amp;p); </a:t>
            </a:r>
            <a:r>
              <a:rPr lang="en-US" sz="1100" dirty="0">
                <a:solidFill>
                  <a:srgbClr val="008000"/>
                </a:solidFill>
                <a:latin typeface="Consolas" pitchFamily="49" charset="0"/>
                <a:cs typeface="Consolas" pitchFamily="49" charset="0"/>
              </a:rPr>
              <a:t>// Find out number of processes</a:t>
            </a:r>
            <a:endParaRPr lang="en-US" sz="1100" dirty="0">
              <a:solidFill>
                <a:prstClr val="black"/>
              </a:solidFill>
              <a:latin typeface="Consolas" pitchFamily="49" charset="0"/>
              <a:cs typeface="Consolas" pitchFamily="49" charset="0"/>
            </a:endParaRPr>
          </a:p>
          <a:p>
            <a:endParaRPr lang="en-US" sz="1100" dirty="0">
              <a:solidFill>
                <a:prstClr val="black"/>
              </a:solidFill>
              <a:latin typeface="Consolas" pitchFamily="49" charset="0"/>
              <a:cs typeface="Consolas" pitchFamily="49" charset="0"/>
            </a:endParaRPr>
          </a:p>
          <a:p>
            <a:r>
              <a:rPr lang="en-US" sz="1100" dirty="0">
                <a:solidFill>
                  <a:prstClr val="black"/>
                </a:solidFill>
                <a:latin typeface="Consolas" pitchFamily="49" charset="0"/>
                <a:cs typeface="Consolas" pitchFamily="49" charset="0"/>
              </a:rPr>
              <a:t>    </a:t>
            </a:r>
            <a:r>
              <a:rPr lang="en-US" sz="1100" dirty="0">
                <a:solidFill>
                  <a:srgbClr val="0000FF"/>
                </a:solidFill>
                <a:latin typeface="Consolas" pitchFamily="49" charset="0"/>
                <a:cs typeface="Consolas" pitchFamily="49" charset="0"/>
              </a:rPr>
              <a:t>if</a:t>
            </a:r>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my_rank</a:t>
            </a:r>
            <a:r>
              <a:rPr lang="en-US" sz="1100" dirty="0">
                <a:solidFill>
                  <a:prstClr val="black"/>
                </a:solidFill>
                <a:latin typeface="Consolas" pitchFamily="49" charset="0"/>
                <a:cs typeface="Consolas" pitchFamily="49" charset="0"/>
              </a:rPr>
              <a:t> != 0) {</a:t>
            </a:r>
          </a:p>
          <a:p>
            <a:r>
              <a:rPr lang="en-US" sz="1100" dirty="0">
                <a:solidFill>
                  <a:prstClr val="black"/>
                </a:solidFill>
                <a:latin typeface="Consolas" pitchFamily="49" charset="0"/>
                <a:cs typeface="Consolas" pitchFamily="49" charset="0"/>
              </a:rPr>
              <a:t>        </a:t>
            </a:r>
            <a:r>
              <a:rPr lang="en-US" sz="1100" dirty="0">
                <a:solidFill>
                  <a:srgbClr val="008000"/>
                </a:solidFill>
                <a:latin typeface="Consolas" pitchFamily="49" charset="0"/>
                <a:cs typeface="Consolas" pitchFamily="49" charset="0"/>
              </a:rPr>
              <a:t>/* Create message */</a:t>
            </a:r>
          </a:p>
          <a:p>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sprintf</a:t>
            </a:r>
            <a:r>
              <a:rPr lang="en-US" sz="1100" dirty="0">
                <a:solidFill>
                  <a:prstClr val="black"/>
                </a:solidFill>
                <a:latin typeface="Consolas" pitchFamily="49" charset="0"/>
                <a:cs typeface="Consolas" pitchFamily="49" charset="0"/>
              </a:rPr>
              <a:t>(message, </a:t>
            </a:r>
            <a:r>
              <a:rPr lang="en-US" sz="1100" dirty="0">
                <a:solidFill>
                  <a:srgbClr val="A31515"/>
                </a:solidFill>
                <a:latin typeface="Consolas" pitchFamily="49" charset="0"/>
                <a:cs typeface="Consolas" pitchFamily="49" charset="0"/>
              </a:rPr>
              <a:t>"Greetings from process %d!"</a:t>
            </a:r>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my_rank</a:t>
            </a:r>
            <a:r>
              <a:rPr lang="en-US" sz="1100" dirty="0">
                <a:solidFill>
                  <a:prstClr val="black"/>
                </a:solidFill>
                <a:latin typeface="Consolas" pitchFamily="49" charset="0"/>
                <a:cs typeface="Consolas" pitchFamily="49" charset="0"/>
              </a:rPr>
              <a:t>);</a:t>
            </a:r>
          </a:p>
          <a:p>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dest</a:t>
            </a:r>
            <a:r>
              <a:rPr lang="en-US" sz="1100" dirty="0">
                <a:solidFill>
                  <a:prstClr val="black"/>
                </a:solidFill>
                <a:latin typeface="Consolas" pitchFamily="49" charset="0"/>
                <a:cs typeface="Consolas" pitchFamily="49" charset="0"/>
              </a:rPr>
              <a:t> = 0;</a:t>
            </a:r>
          </a:p>
          <a:p>
            <a:r>
              <a:rPr lang="en-US" sz="1100" dirty="0">
                <a:solidFill>
                  <a:prstClr val="black"/>
                </a:solidFill>
                <a:latin typeface="Consolas" pitchFamily="49" charset="0"/>
                <a:cs typeface="Consolas" pitchFamily="49" charset="0"/>
              </a:rPr>
              <a:t>        </a:t>
            </a:r>
            <a:r>
              <a:rPr lang="en-US" sz="1100" dirty="0">
                <a:solidFill>
                  <a:srgbClr val="008000"/>
                </a:solidFill>
                <a:latin typeface="Consolas" pitchFamily="49" charset="0"/>
                <a:cs typeface="Consolas" pitchFamily="49" charset="0"/>
              </a:rPr>
              <a:t>/* Use strlen+1 so that '\0' gets transmitted */</a:t>
            </a:r>
          </a:p>
          <a:p>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MPI_Send</a:t>
            </a:r>
            <a:r>
              <a:rPr lang="en-US" sz="1100" dirty="0">
                <a:solidFill>
                  <a:prstClr val="black"/>
                </a:solidFill>
                <a:latin typeface="Consolas" pitchFamily="49" charset="0"/>
                <a:cs typeface="Consolas" pitchFamily="49" charset="0"/>
              </a:rPr>
              <a:t>(message, </a:t>
            </a:r>
            <a:r>
              <a:rPr lang="en-US" sz="1100" dirty="0" err="1">
                <a:solidFill>
                  <a:prstClr val="black"/>
                </a:solidFill>
                <a:latin typeface="Consolas" pitchFamily="49" charset="0"/>
                <a:cs typeface="Consolas" pitchFamily="49" charset="0"/>
              </a:rPr>
              <a:t>strlen</a:t>
            </a:r>
            <a:r>
              <a:rPr lang="en-US" sz="1100" dirty="0">
                <a:solidFill>
                  <a:prstClr val="black"/>
                </a:solidFill>
                <a:latin typeface="Consolas" pitchFamily="49" charset="0"/>
                <a:cs typeface="Consolas" pitchFamily="49" charset="0"/>
              </a:rPr>
              <a:t>(message)+1, MPI_CHAR, </a:t>
            </a:r>
            <a:r>
              <a:rPr lang="en-US" sz="1100" dirty="0" err="1">
                <a:solidFill>
                  <a:prstClr val="black"/>
                </a:solidFill>
                <a:latin typeface="Consolas" pitchFamily="49" charset="0"/>
                <a:cs typeface="Consolas" pitchFamily="49" charset="0"/>
              </a:rPr>
              <a:t>dest</a:t>
            </a:r>
            <a:r>
              <a:rPr lang="en-US" sz="1100" dirty="0">
                <a:solidFill>
                  <a:prstClr val="black"/>
                </a:solidFill>
                <a:latin typeface="Consolas" pitchFamily="49" charset="0"/>
                <a:cs typeface="Consolas" pitchFamily="49" charset="0"/>
              </a:rPr>
              <a:t>, tag, MPI_COMM_WORLD);</a:t>
            </a:r>
          </a:p>
          <a:p>
            <a:r>
              <a:rPr lang="en-US" sz="1100" dirty="0">
                <a:solidFill>
                  <a:prstClr val="black"/>
                </a:solidFill>
                <a:latin typeface="Consolas" pitchFamily="49" charset="0"/>
                <a:cs typeface="Consolas" pitchFamily="49" charset="0"/>
              </a:rPr>
              <a:t>    } </a:t>
            </a:r>
          </a:p>
          <a:p>
            <a:r>
              <a:rPr lang="en-US" sz="1100" dirty="0">
                <a:solidFill>
                  <a:prstClr val="black"/>
                </a:solidFill>
                <a:latin typeface="Consolas" pitchFamily="49" charset="0"/>
                <a:cs typeface="Consolas" pitchFamily="49" charset="0"/>
              </a:rPr>
              <a:t>    </a:t>
            </a:r>
            <a:r>
              <a:rPr lang="en-US" sz="1100" dirty="0">
                <a:solidFill>
                  <a:srgbClr val="0000FF"/>
                </a:solidFill>
                <a:latin typeface="Consolas" pitchFamily="49" charset="0"/>
                <a:cs typeface="Consolas" pitchFamily="49" charset="0"/>
              </a:rPr>
              <a:t>else</a:t>
            </a:r>
            <a:r>
              <a:rPr lang="en-US" sz="1100" dirty="0">
                <a:solidFill>
                  <a:prstClr val="black"/>
                </a:solidFill>
                <a:latin typeface="Consolas" pitchFamily="49" charset="0"/>
                <a:cs typeface="Consolas" pitchFamily="49" charset="0"/>
              </a:rPr>
              <a:t> { </a:t>
            </a:r>
            <a:r>
              <a:rPr lang="en-US" sz="1100" dirty="0">
                <a:solidFill>
                  <a:srgbClr val="008000"/>
                </a:solidFill>
                <a:latin typeface="Consolas" pitchFamily="49" charset="0"/>
                <a:cs typeface="Consolas" pitchFamily="49" charset="0"/>
              </a:rPr>
              <a:t>/* </a:t>
            </a:r>
            <a:r>
              <a:rPr lang="en-US" sz="1100" dirty="0" err="1">
                <a:solidFill>
                  <a:srgbClr val="008000"/>
                </a:solidFill>
                <a:latin typeface="Consolas" pitchFamily="49" charset="0"/>
                <a:cs typeface="Consolas" pitchFamily="49" charset="0"/>
              </a:rPr>
              <a:t>my_rank</a:t>
            </a:r>
            <a:r>
              <a:rPr lang="en-US" sz="1100" dirty="0">
                <a:solidFill>
                  <a:srgbClr val="008000"/>
                </a:solidFill>
                <a:latin typeface="Consolas" pitchFamily="49" charset="0"/>
                <a:cs typeface="Consolas" pitchFamily="49" charset="0"/>
              </a:rPr>
              <a:t> == 0 */</a:t>
            </a:r>
          </a:p>
          <a:p>
            <a:r>
              <a:rPr lang="fr-FR" sz="1100" dirty="0">
                <a:solidFill>
                  <a:prstClr val="black"/>
                </a:solidFill>
                <a:latin typeface="Consolas" pitchFamily="49" charset="0"/>
                <a:cs typeface="Consolas" pitchFamily="49" charset="0"/>
              </a:rPr>
              <a:t>        </a:t>
            </a:r>
            <a:r>
              <a:rPr lang="fr-FR" sz="1100" dirty="0">
                <a:solidFill>
                  <a:srgbClr val="0000FF"/>
                </a:solidFill>
                <a:latin typeface="Consolas" pitchFamily="49" charset="0"/>
                <a:cs typeface="Consolas" pitchFamily="49" charset="0"/>
              </a:rPr>
              <a:t>for</a:t>
            </a:r>
            <a:r>
              <a:rPr lang="fr-FR" sz="1100" dirty="0">
                <a:solidFill>
                  <a:prstClr val="black"/>
                </a:solidFill>
                <a:latin typeface="Consolas" pitchFamily="49" charset="0"/>
                <a:cs typeface="Consolas" pitchFamily="49" charset="0"/>
              </a:rPr>
              <a:t> (source = 1; source &lt; p; source++) {</a:t>
            </a:r>
          </a:p>
          <a:p>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MPI_Recv</a:t>
            </a:r>
            <a:r>
              <a:rPr lang="en-US" sz="1100" dirty="0">
                <a:solidFill>
                  <a:prstClr val="black"/>
                </a:solidFill>
                <a:latin typeface="Consolas" pitchFamily="49" charset="0"/>
                <a:cs typeface="Consolas" pitchFamily="49" charset="0"/>
              </a:rPr>
              <a:t>(message, 100, MPI_CHAR, source, tag, MPI_COMM_WORLD, &amp;status);</a:t>
            </a:r>
          </a:p>
          <a:p>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printf</a:t>
            </a:r>
            <a:r>
              <a:rPr lang="en-US" sz="1100" dirty="0">
                <a:solidFill>
                  <a:prstClr val="black"/>
                </a:solidFill>
                <a:latin typeface="Consolas" pitchFamily="49" charset="0"/>
                <a:cs typeface="Consolas" pitchFamily="49" charset="0"/>
              </a:rPr>
              <a:t>(</a:t>
            </a:r>
            <a:r>
              <a:rPr lang="en-US" sz="1100" dirty="0">
                <a:solidFill>
                  <a:srgbClr val="A31515"/>
                </a:solidFill>
                <a:latin typeface="Consolas" pitchFamily="49" charset="0"/>
                <a:cs typeface="Consolas" pitchFamily="49" charset="0"/>
              </a:rPr>
              <a:t>"%s\n"</a:t>
            </a:r>
            <a:r>
              <a:rPr lang="en-US" sz="1100" dirty="0">
                <a:solidFill>
                  <a:prstClr val="black"/>
                </a:solidFill>
                <a:latin typeface="Consolas" pitchFamily="49" charset="0"/>
                <a:cs typeface="Consolas" pitchFamily="49" charset="0"/>
              </a:rPr>
              <a:t>, message);</a:t>
            </a:r>
          </a:p>
          <a:p>
            <a:r>
              <a:rPr lang="en-US" sz="1100" dirty="0">
                <a:solidFill>
                  <a:prstClr val="black"/>
                </a:solidFill>
                <a:latin typeface="Consolas" pitchFamily="49" charset="0"/>
                <a:cs typeface="Consolas" pitchFamily="49" charset="0"/>
              </a:rPr>
              <a:t>        }</a:t>
            </a:r>
          </a:p>
          <a:p>
            <a:r>
              <a:rPr lang="en-US" sz="1100" dirty="0">
                <a:solidFill>
                  <a:prstClr val="black"/>
                </a:solidFill>
                <a:latin typeface="Consolas" pitchFamily="49" charset="0"/>
                <a:cs typeface="Consolas" pitchFamily="49" charset="0"/>
              </a:rPr>
              <a:t>    }</a:t>
            </a:r>
          </a:p>
          <a:p>
            <a:r>
              <a:rPr lang="en-US" sz="1100" dirty="0">
                <a:solidFill>
                  <a:prstClr val="black"/>
                </a:solidFill>
                <a:latin typeface="Consolas" pitchFamily="49" charset="0"/>
                <a:cs typeface="Consolas" pitchFamily="49" charset="0"/>
              </a:rPr>
              <a:t>   </a:t>
            </a:r>
            <a:endParaRPr lang="en-US" sz="1100" dirty="0">
              <a:solidFill>
                <a:srgbClr val="008000"/>
              </a:solidFill>
              <a:latin typeface="Consolas" pitchFamily="49" charset="0"/>
              <a:cs typeface="Consolas" pitchFamily="49" charset="0"/>
            </a:endParaRPr>
          </a:p>
          <a:p>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MPI_Finalize</a:t>
            </a:r>
            <a:r>
              <a:rPr lang="en-US" sz="1100" dirty="0">
                <a:solidFill>
                  <a:prstClr val="black"/>
                </a:solidFill>
                <a:latin typeface="Consolas" pitchFamily="49" charset="0"/>
                <a:cs typeface="Consolas" pitchFamily="49" charset="0"/>
              </a:rPr>
              <a:t>(); </a:t>
            </a:r>
            <a:r>
              <a:rPr lang="en-US" sz="1100" dirty="0">
                <a:solidFill>
                  <a:srgbClr val="008000"/>
                </a:solidFill>
                <a:latin typeface="Consolas" pitchFamily="49" charset="0"/>
                <a:cs typeface="Consolas" pitchFamily="49" charset="0"/>
              </a:rPr>
              <a:t>// Shut down MPI</a:t>
            </a:r>
            <a:endParaRPr lang="en-US" sz="1100" dirty="0">
              <a:solidFill>
                <a:prstClr val="black"/>
              </a:solidFill>
              <a:latin typeface="Consolas" pitchFamily="49" charset="0"/>
              <a:cs typeface="Consolas" pitchFamily="49" charset="0"/>
            </a:endParaRPr>
          </a:p>
          <a:p>
            <a:r>
              <a:rPr lang="en-US" sz="1100" dirty="0">
                <a:solidFill>
                  <a:srgbClr val="0000FF"/>
                </a:solidFill>
                <a:latin typeface="Consolas" pitchFamily="49" charset="0"/>
                <a:cs typeface="Consolas" pitchFamily="49" charset="0"/>
              </a:rPr>
              <a:t>    return</a:t>
            </a:r>
            <a:r>
              <a:rPr lang="en-US" sz="1100" dirty="0">
                <a:solidFill>
                  <a:prstClr val="black"/>
                </a:solidFill>
                <a:latin typeface="Consolas" pitchFamily="49" charset="0"/>
                <a:cs typeface="Consolas" pitchFamily="49" charset="0"/>
              </a:rPr>
              <a:t> 0;</a:t>
            </a:r>
          </a:p>
          <a:p>
            <a:r>
              <a:rPr lang="en-US" sz="1100" dirty="0">
                <a:solidFill>
                  <a:prstClr val="black"/>
                </a:solidFill>
                <a:latin typeface="Consolas" pitchFamily="49" charset="0"/>
                <a:cs typeface="Consolas" pitchFamily="49" charset="0"/>
              </a:rPr>
              <a:t>} </a:t>
            </a:r>
            <a:r>
              <a:rPr lang="en-US" sz="1100" dirty="0">
                <a:solidFill>
                  <a:srgbClr val="008000"/>
                </a:solidFill>
                <a:latin typeface="Consolas" pitchFamily="49" charset="0"/>
                <a:cs typeface="Consolas" pitchFamily="49" charset="0"/>
              </a:rPr>
              <a:t>/* main */</a:t>
            </a:r>
          </a:p>
        </p:txBody>
      </p:sp>
      <p:sp>
        <p:nvSpPr>
          <p:cNvPr id="6" name="Rectangle 5"/>
          <p:cNvSpPr/>
          <p:nvPr/>
        </p:nvSpPr>
        <p:spPr>
          <a:xfrm>
            <a:off x="5415476" y="5885538"/>
            <a:ext cx="1213925" cy="461665"/>
          </a:xfrm>
          <a:prstGeom prst="rect">
            <a:avLst/>
          </a:prstGeom>
          <a:solidFill>
            <a:schemeClr val="accent5">
              <a:lumMod val="75000"/>
            </a:schemeClr>
          </a:solidFill>
          <a:ln w="12700">
            <a:solidFill>
              <a:srgbClr val="0070C0"/>
            </a:solidFill>
          </a:ln>
        </p:spPr>
        <p:txBody>
          <a:bodyPr wrap="square">
            <a:spAutoFit/>
          </a:bodyPr>
          <a:lstStyle/>
          <a:p>
            <a:r>
              <a:rPr lang="en-US" sz="1200" dirty="0">
                <a:solidFill>
                  <a:schemeClr val="bg1"/>
                </a:solidFill>
                <a:cs typeface="Times New Roman" pitchFamily="18" charset="0"/>
              </a:rPr>
              <a:t>Buffer to be sent</a:t>
            </a:r>
          </a:p>
        </p:txBody>
      </p:sp>
      <p:cxnSp>
        <p:nvCxnSpPr>
          <p:cNvPr id="7" name="Straight Arrow Connector 6"/>
          <p:cNvCxnSpPr>
            <a:stCxn id="6" idx="0"/>
          </p:cNvCxnSpPr>
          <p:nvPr/>
        </p:nvCxnSpPr>
        <p:spPr>
          <a:xfrm flipH="1" flipV="1">
            <a:off x="3990109" y="4757810"/>
            <a:ext cx="2032330" cy="1127728"/>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781800" y="5876833"/>
            <a:ext cx="1371600" cy="461665"/>
          </a:xfrm>
          <a:prstGeom prst="rect">
            <a:avLst/>
          </a:prstGeom>
          <a:solidFill>
            <a:schemeClr val="accent5">
              <a:lumMod val="75000"/>
            </a:schemeClr>
          </a:solidFill>
          <a:ln w="12700">
            <a:solidFill>
              <a:srgbClr val="0070C0"/>
            </a:solidFill>
          </a:ln>
        </p:spPr>
        <p:txBody>
          <a:bodyPr wrap="square">
            <a:spAutoFit/>
          </a:bodyPr>
          <a:lstStyle/>
          <a:p>
            <a:r>
              <a:rPr lang="en-US" sz="1200" dirty="0">
                <a:solidFill>
                  <a:schemeClr val="bg1"/>
                </a:solidFill>
                <a:cs typeface="Times New Roman" pitchFamily="18" charset="0"/>
              </a:rPr>
              <a:t>Number of items to send</a:t>
            </a:r>
          </a:p>
        </p:txBody>
      </p:sp>
      <p:cxnSp>
        <p:nvCxnSpPr>
          <p:cNvPr id="9" name="Straight Arrow Connector 8"/>
          <p:cNvCxnSpPr>
            <a:stCxn id="8" idx="0"/>
          </p:cNvCxnSpPr>
          <p:nvPr/>
        </p:nvCxnSpPr>
        <p:spPr>
          <a:xfrm flipH="1" flipV="1">
            <a:off x="5252526" y="4812266"/>
            <a:ext cx="2215074" cy="1064566"/>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213445" y="2477303"/>
            <a:ext cx="1422710" cy="461665"/>
          </a:xfrm>
          <a:prstGeom prst="rect">
            <a:avLst/>
          </a:prstGeom>
          <a:solidFill>
            <a:schemeClr val="accent5">
              <a:lumMod val="75000"/>
            </a:schemeClr>
          </a:solidFill>
          <a:ln w="12700">
            <a:solidFill>
              <a:srgbClr val="0070C0"/>
            </a:solidFill>
          </a:ln>
        </p:spPr>
        <p:txBody>
          <a:bodyPr wrap="square">
            <a:spAutoFit/>
          </a:bodyPr>
          <a:lstStyle/>
          <a:p>
            <a:r>
              <a:rPr lang="en-US" sz="1200" dirty="0">
                <a:solidFill>
                  <a:schemeClr val="bg1"/>
                </a:solidFill>
                <a:cs typeface="Times New Roman" pitchFamily="18" charset="0"/>
              </a:rPr>
              <a:t>Type of each sent item</a:t>
            </a:r>
          </a:p>
        </p:txBody>
      </p:sp>
      <p:cxnSp>
        <p:nvCxnSpPr>
          <p:cNvPr id="15" name="Straight Arrow Connector 14"/>
          <p:cNvCxnSpPr>
            <a:stCxn id="14" idx="2"/>
          </p:cNvCxnSpPr>
          <p:nvPr/>
        </p:nvCxnSpPr>
        <p:spPr>
          <a:xfrm flipH="1">
            <a:off x="6248400" y="2938967"/>
            <a:ext cx="1676400" cy="1638226"/>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886468" y="3144310"/>
            <a:ext cx="1105132" cy="461665"/>
          </a:xfrm>
          <a:prstGeom prst="rect">
            <a:avLst/>
          </a:prstGeom>
          <a:solidFill>
            <a:schemeClr val="accent5">
              <a:lumMod val="75000"/>
            </a:schemeClr>
          </a:solidFill>
          <a:ln w="12700">
            <a:solidFill>
              <a:srgbClr val="0070C0"/>
            </a:solidFill>
          </a:ln>
        </p:spPr>
        <p:txBody>
          <a:bodyPr wrap="square">
            <a:spAutoFit/>
          </a:bodyPr>
          <a:lstStyle/>
          <a:p>
            <a:r>
              <a:rPr lang="en-US" sz="1200" dirty="0">
                <a:solidFill>
                  <a:schemeClr val="bg1"/>
                </a:solidFill>
                <a:cs typeface="Times New Roman" pitchFamily="18" charset="0"/>
              </a:rPr>
              <a:t>Destination process rank</a:t>
            </a:r>
          </a:p>
        </p:txBody>
      </p:sp>
      <p:cxnSp>
        <p:nvCxnSpPr>
          <p:cNvPr id="18" name="Straight Arrow Connector 17"/>
          <p:cNvCxnSpPr>
            <a:stCxn id="17" idx="2"/>
          </p:cNvCxnSpPr>
          <p:nvPr/>
        </p:nvCxnSpPr>
        <p:spPr>
          <a:xfrm flipH="1">
            <a:off x="6705600" y="3605975"/>
            <a:ext cx="1733434" cy="971219"/>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896234" y="3703848"/>
            <a:ext cx="1105132" cy="461665"/>
          </a:xfrm>
          <a:prstGeom prst="rect">
            <a:avLst/>
          </a:prstGeom>
          <a:solidFill>
            <a:schemeClr val="accent5">
              <a:lumMod val="75000"/>
            </a:schemeClr>
          </a:solidFill>
          <a:ln w="12700">
            <a:solidFill>
              <a:srgbClr val="0070C0"/>
            </a:solidFill>
          </a:ln>
        </p:spPr>
        <p:txBody>
          <a:bodyPr wrap="square">
            <a:spAutoFit/>
          </a:bodyPr>
          <a:lstStyle/>
          <a:p>
            <a:r>
              <a:rPr lang="en-US" sz="1200" dirty="0">
                <a:solidFill>
                  <a:schemeClr val="bg1"/>
                </a:solidFill>
                <a:cs typeface="Times New Roman" pitchFamily="18" charset="0"/>
              </a:rPr>
              <a:t>Identifier for this message</a:t>
            </a:r>
          </a:p>
        </p:txBody>
      </p:sp>
      <p:cxnSp>
        <p:nvCxnSpPr>
          <p:cNvPr id="23" name="Straight Arrow Connector 22"/>
          <p:cNvCxnSpPr>
            <a:stCxn id="22" idx="1"/>
          </p:cNvCxnSpPr>
          <p:nvPr/>
        </p:nvCxnSpPr>
        <p:spPr>
          <a:xfrm flipH="1">
            <a:off x="7010400" y="3934680"/>
            <a:ext cx="1885834" cy="650064"/>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95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4" grpId="0" animBg="1"/>
      <p:bldP spid="17" grpId="0" animBg="1"/>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Program Output</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16</a:t>
            </a:fld>
            <a:endParaRPr lang="en-US" altLang="en-US"/>
          </a:p>
        </p:txBody>
      </p:sp>
      <p:pic>
        <p:nvPicPr>
          <p:cNvPr id="3" name="Picture 2"/>
          <p:cNvPicPr>
            <a:picLocks noChangeAspect="1"/>
          </p:cNvPicPr>
          <p:nvPr/>
        </p:nvPicPr>
        <p:blipFill>
          <a:blip r:embed="rId3"/>
          <a:stretch>
            <a:fillRect/>
          </a:stretch>
        </p:blipFill>
        <p:spPr>
          <a:xfrm>
            <a:off x="3325091" y="1554970"/>
            <a:ext cx="5760609" cy="4209278"/>
          </a:xfrm>
          <a:prstGeom prst="rect">
            <a:avLst/>
          </a:prstGeom>
        </p:spPr>
      </p:pic>
    </p:spTree>
    <p:extLst>
      <p:ext uri="{BB962C8B-B14F-4D97-AF65-F5344CB8AC3E}">
        <p14:creationId xmlns:p14="http://schemas.microsoft.com/office/powerpoint/2010/main" val="2551285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normAutofit/>
          </a:bodyPr>
          <a:lstStyle/>
          <a:p>
            <a:pPr eaLnBrk="1" hangingPunct="1"/>
            <a:r>
              <a:rPr lang="en-US" dirty="0"/>
              <a:t>The Message-Passing Programming Paradigm</a:t>
            </a:r>
          </a:p>
        </p:txBody>
      </p:sp>
      <p:sp>
        <p:nvSpPr>
          <p:cNvPr id="10243" name="Slide Number Placeholder 5"/>
          <p:cNvSpPr>
            <a:spLocks noGrp="1"/>
          </p:cNvSpPr>
          <p:nvPr>
            <p:ph type="sldNum" sz="quarter" idx="12"/>
          </p:nvPr>
        </p:nvSpPr>
        <p:spPr>
          <a:noFill/>
          <a:ln>
            <a:miter lim="800000"/>
            <a:headEnd/>
            <a:tailEnd/>
          </a:ln>
        </p:spPr>
        <p:txBody>
          <a:bodyPr/>
          <a:lstStyle/>
          <a:p>
            <a:fld id="{4F018205-685D-4A00-BF29-2C68F79631B6}" type="slidenum">
              <a:rPr lang="en-US"/>
              <a:pPr/>
              <a:t>17</a:t>
            </a:fld>
            <a:endParaRPr lang="en-US"/>
          </a:p>
        </p:txBody>
      </p:sp>
      <p:sp>
        <p:nvSpPr>
          <p:cNvPr id="10245" name="Rectangle 3"/>
          <p:cNvSpPr>
            <a:spLocks noGrp="1" noChangeArrowheads="1"/>
          </p:cNvSpPr>
          <p:nvPr>
            <p:ph type="body" idx="4294967295"/>
          </p:nvPr>
        </p:nvSpPr>
        <p:spPr>
          <a:xfrm>
            <a:off x="2286000" y="1614775"/>
            <a:ext cx="7402513" cy="457200"/>
          </a:xfrm>
        </p:spPr>
        <p:txBody>
          <a:bodyPr>
            <a:normAutofit/>
          </a:bodyPr>
          <a:lstStyle/>
          <a:p>
            <a:pPr marL="342900" indent="-342900">
              <a:spcBef>
                <a:spcPct val="20000"/>
              </a:spcBef>
              <a:buClr>
                <a:schemeClr val="tx2"/>
              </a:buClr>
              <a:buSzPct val="70000"/>
              <a:buFont typeface="Wingdings" pitchFamily="2" charset="2"/>
              <a:buChar char="l"/>
            </a:pPr>
            <a:r>
              <a:rPr lang="en-US" sz="2000" dirty="0"/>
              <a:t>The Sequential Programming Paradigm</a:t>
            </a:r>
          </a:p>
        </p:txBody>
      </p:sp>
      <p:sp>
        <p:nvSpPr>
          <p:cNvPr id="10256" name="AutoShape 72">
            <a:hlinkClick r:id="" action="ppaction://hlinkshowjump?jump=lastslide" highlightClick="1"/>
          </p:cNvPr>
          <p:cNvSpPr>
            <a:spLocks noChangeArrowheads="1"/>
          </p:cNvSpPr>
          <p:nvPr/>
        </p:nvSpPr>
        <p:spPr bwMode="auto">
          <a:xfrm>
            <a:off x="9144000" y="2474912"/>
            <a:ext cx="1042988" cy="1042988"/>
          </a:xfrm>
          <a:prstGeom prst="actionButtonEnd">
            <a:avLst/>
          </a:prstGeom>
          <a:noFill/>
          <a:ln w="9525">
            <a:noFill/>
            <a:miter lim="800000"/>
            <a:headEnd type="none" w="sm" len="sm"/>
            <a:tailEnd type="none" w="sm" len="sm"/>
          </a:ln>
          <a:effectLst/>
        </p:spPr>
        <p:txBody>
          <a:bodyPr wrap="none" anchor="ctr"/>
          <a:lstStyle/>
          <a:p>
            <a:endParaRPr lang="en-US"/>
          </a:p>
        </p:txBody>
      </p:sp>
      <p:sp>
        <p:nvSpPr>
          <p:cNvPr id="10257" name="Rectangle 4"/>
          <p:cNvSpPr>
            <a:spLocks noChangeArrowheads="1"/>
          </p:cNvSpPr>
          <p:nvPr/>
        </p:nvSpPr>
        <p:spPr bwMode="auto">
          <a:xfrm>
            <a:off x="2286000" y="4038600"/>
            <a:ext cx="7402513" cy="3810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buSzPct val="70000"/>
              <a:buFont typeface="Wingdings" pitchFamily="2" charset="2"/>
              <a:buChar char="l"/>
            </a:pPr>
            <a:r>
              <a:rPr lang="en-US" sz="2000" dirty="0"/>
              <a:t>Message-Passing Programming Paradigm</a:t>
            </a:r>
          </a:p>
        </p:txBody>
      </p:sp>
      <p:sp>
        <p:nvSpPr>
          <p:cNvPr id="70" name="Line 64"/>
          <p:cNvSpPr>
            <a:spLocks noChangeShapeType="1"/>
          </p:cNvSpPr>
          <p:nvPr/>
        </p:nvSpPr>
        <p:spPr bwMode="auto">
          <a:xfrm>
            <a:off x="7935204" y="4915935"/>
            <a:ext cx="361070" cy="0"/>
          </a:xfrm>
          <a:prstGeom prst="line">
            <a:avLst/>
          </a:prstGeom>
          <a:noFill/>
          <a:ln w="12700">
            <a:solidFill>
              <a:srgbClr val="C00000"/>
            </a:solidFill>
            <a:prstDash val="sysDot"/>
            <a:round/>
            <a:headEnd type="arrow" w="sm" len="sm"/>
            <a:tailEnd type="none" w="sm" len="sm"/>
          </a:ln>
          <a:effectLst/>
        </p:spPr>
        <p:txBody>
          <a:bodyPr wrap="none" lIns="90000" tIns="46800" rIns="90000" bIns="46800" anchor="ctr"/>
          <a:lstStyle/>
          <a:p>
            <a:pPr algn="ctr" fontAlgn="base">
              <a:spcBef>
                <a:spcPct val="0"/>
              </a:spcBef>
              <a:spcAft>
                <a:spcPct val="0"/>
              </a:spcAft>
            </a:pPr>
            <a:endParaRPr lang="en-US" sz="4400" b="1">
              <a:solidFill>
                <a:schemeClr val="tx2"/>
              </a:solidFill>
              <a:latin typeface="Tahoma" pitchFamily="34" charset="0"/>
            </a:endParaRPr>
          </a:p>
        </p:txBody>
      </p:sp>
      <p:sp>
        <p:nvSpPr>
          <p:cNvPr id="71" name="Line 65"/>
          <p:cNvSpPr>
            <a:spLocks noChangeShapeType="1"/>
          </p:cNvSpPr>
          <p:nvPr/>
        </p:nvSpPr>
        <p:spPr bwMode="auto">
          <a:xfrm>
            <a:off x="7954760" y="5689832"/>
            <a:ext cx="341513" cy="320338"/>
          </a:xfrm>
          <a:prstGeom prst="line">
            <a:avLst/>
          </a:prstGeom>
          <a:noFill/>
          <a:ln w="12700">
            <a:solidFill>
              <a:srgbClr val="C00000"/>
            </a:solidFill>
            <a:prstDash val="sysDot"/>
            <a:round/>
            <a:headEnd type="arrow"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endParaRPr lang="en-US"/>
          </a:p>
        </p:txBody>
      </p:sp>
      <p:sp>
        <p:nvSpPr>
          <p:cNvPr id="72" name="Text Box 66"/>
          <p:cNvSpPr txBox="1">
            <a:spLocks noChangeArrowheads="1"/>
          </p:cNvSpPr>
          <p:nvPr/>
        </p:nvSpPr>
        <p:spPr bwMode="auto">
          <a:xfrm>
            <a:off x="8263176" y="4761587"/>
            <a:ext cx="2176224" cy="343813"/>
          </a:xfrm>
          <a:prstGeom prst="rect">
            <a:avLst/>
          </a:prstGeom>
          <a:noFill/>
          <a:ln w="12700">
            <a:noFill/>
            <a:miter lim="800000"/>
            <a:headEnd type="none" w="sm" len="sm"/>
            <a:tailEnd type="none" w="sm" len="sm"/>
          </a:ln>
          <a:effectLst/>
        </p:spPr>
        <p:txBody>
          <a:bodyPr wrap="square" lIns="90000" tIns="46800" rIns="90000" bIns="46800">
            <a:spAutoFit/>
          </a:bodyP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pPr algn="l">
              <a:lnSpc>
                <a:spcPct val="90000"/>
              </a:lnSpc>
            </a:pPr>
            <a:r>
              <a:rPr lang="en-US" sz="1800" b="0" dirty="0">
                <a:solidFill>
                  <a:schemeClr val="tx1"/>
                </a:solidFill>
                <a:latin typeface="Arial" charset="0"/>
              </a:rPr>
              <a:t>Distributed memory</a:t>
            </a:r>
          </a:p>
        </p:txBody>
      </p:sp>
      <p:sp>
        <p:nvSpPr>
          <p:cNvPr id="73" name="Text Box 67"/>
          <p:cNvSpPr txBox="1">
            <a:spLocks noChangeArrowheads="1"/>
          </p:cNvSpPr>
          <p:nvPr/>
        </p:nvSpPr>
        <p:spPr bwMode="auto">
          <a:xfrm>
            <a:off x="8263176" y="5932446"/>
            <a:ext cx="2176224" cy="343813"/>
          </a:xfrm>
          <a:prstGeom prst="rect">
            <a:avLst/>
          </a:prstGeom>
          <a:noFill/>
          <a:ln w="12700">
            <a:noFill/>
            <a:miter lim="800000"/>
            <a:headEnd type="none" w="sm" len="sm"/>
            <a:tailEnd type="none" w="sm" len="sm"/>
          </a:ln>
          <a:effectLst/>
        </p:spPr>
        <p:txBody>
          <a:bodyPr wrap="square" lIns="90000" tIns="46800" rIns="90000" bIns="46800">
            <a:spAutoFit/>
          </a:bodyP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pPr algn="l">
              <a:lnSpc>
                <a:spcPct val="90000"/>
              </a:lnSpc>
            </a:pPr>
            <a:r>
              <a:rPr lang="en-US" sz="1800" b="0" dirty="0">
                <a:solidFill>
                  <a:schemeClr val="tx1"/>
                </a:solidFill>
                <a:latin typeface="Arial" charset="0"/>
              </a:rPr>
              <a:t>Multiple processes</a:t>
            </a:r>
          </a:p>
        </p:txBody>
      </p:sp>
      <p:sp>
        <p:nvSpPr>
          <p:cNvPr id="74" name="Oval 73"/>
          <p:cNvSpPr>
            <a:spLocks noChangeArrowheads="1"/>
          </p:cNvSpPr>
          <p:nvPr/>
        </p:nvSpPr>
        <p:spPr bwMode="auto">
          <a:xfrm>
            <a:off x="4267200" y="2133600"/>
            <a:ext cx="609600" cy="609600"/>
          </a:xfrm>
          <a:prstGeom prst="ellipse">
            <a:avLst/>
          </a:prstGeom>
          <a:solidFill>
            <a:srgbClr val="99CCFF"/>
          </a:solidFill>
          <a:ln w="12700">
            <a:solidFill>
              <a:schemeClr val="tx1"/>
            </a:solidFill>
            <a:round/>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r>
              <a:rPr lang="en-US" sz="1800" b="0">
                <a:solidFill>
                  <a:schemeClr val="tx1"/>
                </a:solidFill>
                <a:latin typeface="Arial" charset="0"/>
              </a:rPr>
              <a:t>data</a:t>
            </a:r>
          </a:p>
        </p:txBody>
      </p:sp>
      <p:sp>
        <p:nvSpPr>
          <p:cNvPr id="75" name="Rectangle 74"/>
          <p:cNvSpPr>
            <a:spLocks noChangeArrowheads="1"/>
          </p:cNvSpPr>
          <p:nvPr/>
        </p:nvSpPr>
        <p:spPr bwMode="auto">
          <a:xfrm>
            <a:off x="3962401" y="2895600"/>
            <a:ext cx="1236663" cy="609600"/>
          </a:xfrm>
          <a:prstGeom prst="rect">
            <a:avLst/>
          </a:prstGeom>
          <a:solidFill>
            <a:srgbClr val="FFFF00"/>
          </a:solidFill>
          <a:ln w="12700">
            <a:solidFill>
              <a:schemeClr val="tx1"/>
            </a:solidFill>
            <a:miter lim="800000"/>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r>
              <a:rPr lang="en-US" sz="1800" b="0" dirty="0">
                <a:solidFill>
                  <a:schemeClr val="tx1"/>
                </a:solidFill>
                <a:latin typeface="Arial" charset="0"/>
              </a:rPr>
              <a:t>program</a:t>
            </a:r>
          </a:p>
        </p:txBody>
      </p:sp>
      <p:cxnSp>
        <p:nvCxnSpPr>
          <p:cNvPr id="76" name="AutoShape 7"/>
          <p:cNvCxnSpPr>
            <a:cxnSpLocks noChangeShapeType="1"/>
            <a:stCxn id="74" idx="4"/>
            <a:endCxn id="75" idx="0"/>
          </p:cNvCxnSpPr>
          <p:nvPr/>
        </p:nvCxnSpPr>
        <p:spPr bwMode="auto">
          <a:xfrm>
            <a:off x="4572000" y="2743200"/>
            <a:ext cx="8732" cy="152400"/>
          </a:xfrm>
          <a:prstGeom prst="straightConnector1">
            <a:avLst/>
          </a:prstGeom>
          <a:noFill/>
          <a:ln w="12700">
            <a:solidFill>
              <a:schemeClr val="tx1"/>
            </a:solidFill>
            <a:round/>
            <a:headEnd type="none" w="sm" len="sm"/>
            <a:tailEnd type="none" w="sm" len="sm"/>
          </a:ln>
          <a:effectLst/>
        </p:spPr>
      </p:cxnSp>
      <p:sp>
        <p:nvSpPr>
          <p:cNvPr id="77" name="Line 8"/>
          <p:cNvSpPr>
            <a:spLocks noChangeShapeType="1"/>
          </p:cNvSpPr>
          <p:nvPr/>
        </p:nvSpPr>
        <p:spPr bwMode="auto">
          <a:xfrm>
            <a:off x="5275263" y="2514600"/>
            <a:ext cx="381000" cy="0"/>
          </a:xfrm>
          <a:prstGeom prst="line">
            <a:avLst/>
          </a:prstGeom>
          <a:noFill/>
          <a:ln w="12700">
            <a:solidFill>
              <a:srgbClr val="C00000"/>
            </a:solidFill>
            <a:prstDash val="sysDot"/>
            <a:round/>
            <a:headEnd type="arrow" w="sm" len="sm"/>
            <a:tailEnd type="none" w="sm" len="sm"/>
          </a:ln>
          <a:effectLst/>
        </p:spPr>
        <p:txBody>
          <a:bodyPr wrap="none" lIns="90000" tIns="46800" rIns="90000" bIns="46800" anchor="ctr"/>
          <a:lstStyle/>
          <a:p>
            <a:pPr algn="ctr" fontAlgn="base">
              <a:spcBef>
                <a:spcPct val="0"/>
              </a:spcBef>
              <a:spcAft>
                <a:spcPct val="0"/>
              </a:spcAft>
            </a:pPr>
            <a:endParaRPr lang="en-US" sz="4400" b="1">
              <a:solidFill>
                <a:schemeClr val="tx2"/>
              </a:solidFill>
              <a:latin typeface="Tahoma" pitchFamily="34" charset="0"/>
            </a:endParaRPr>
          </a:p>
        </p:txBody>
      </p:sp>
      <p:sp>
        <p:nvSpPr>
          <p:cNvPr id="79" name="Text Box 10"/>
          <p:cNvSpPr txBox="1">
            <a:spLocks noChangeArrowheads="1"/>
          </p:cNvSpPr>
          <p:nvPr/>
        </p:nvSpPr>
        <p:spPr bwMode="auto">
          <a:xfrm>
            <a:off x="5641976" y="2322513"/>
            <a:ext cx="1015319" cy="371513"/>
          </a:xfrm>
          <a:prstGeom prst="rect">
            <a:avLst/>
          </a:prstGeom>
          <a:noFill/>
          <a:ln w="12700">
            <a:noFill/>
            <a:miter lim="800000"/>
            <a:headEnd type="none" w="sm" len="sm"/>
            <a:tailEnd type="none" w="sm" len="sm"/>
          </a:ln>
          <a:effectLst/>
        </p:spPr>
        <p:txBody>
          <a:bodyPr wrap="none" lIns="90000" tIns="46800" rIns="90000" bIns="46800">
            <a:spAutoFit/>
          </a:bodyP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pPr algn="l"/>
            <a:r>
              <a:rPr lang="en-US" sz="1800" b="0">
                <a:solidFill>
                  <a:schemeClr val="tx1"/>
                </a:solidFill>
                <a:latin typeface="Arial" charset="0"/>
              </a:rPr>
              <a:t>memory</a:t>
            </a:r>
          </a:p>
        </p:txBody>
      </p:sp>
      <p:sp>
        <p:nvSpPr>
          <p:cNvPr id="80" name="Text Box 11"/>
          <p:cNvSpPr txBox="1">
            <a:spLocks noChangeArrowheads="1"/>
          </p:cNvSpPr>
          <p:nvPr/>
        </p:nvSpPr>
        <p:spPr bwMode="auto">
          <a:xfrm>
            <a:off x="5656264" y="2997201"/>
            <a:ext cx="2118185" cy="371513"/>
          </a:xfrm>
          <a:prstGeom prst="rect">
            <a:avLst/>
          </a:prstGeom>
          <a:noFill/>
          <a:ln w="12700">
            <a:noFill/>
            <a:miter lim="800000"/>
            <a:headEnd type="none" w="sm" len="sm"/>
            <a:tailEnd type="none" w="sm" len="sm"/>
          </a:ln>
          <a:effectLst/>
        </p:spPr>
        <p:txBody>
          <a:bodyPr wrap="none" lIns="90000" tIns="46800" rIns="90000" bIns="46800">
            <a:spAutoFit/>
          </a:bodyP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pPr algn="l"/>
            <a:r>
              <a:rPr lang="en-US" sz="1800" b="0">
                <a:solidFill>
                  <a:schemeClr val="tx1"/>
                </a:solidFill>
                <a:latin typeface="Arial" charset="0"/>
              </a:rPr>
              <a:t>Processor/Process</a:t>
            </a:r>
          </a:p>
        </p:txBody>
      </p:sp>
      <p:cxnSp>
        <p:nvCxnSpPr>
          <p:cNvPr id="3" name="Straight Connector 2"/>
          <p:cNvCxnSpPr/>
          <p:nvPr/>
        </p:nvCxnSpPr>
        <p:spPr>
          <a:xfrm>
            <a:off x="1752600" y="3733800"/>
            <a:ext cx="8428038"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25217" y="6642556"/>
            <a:ext cx="661640" cy="215444"/>
          </a:xfrm>
          <a:prstGeom prst="rect">
            <a:avLst/>
          </a:prstGeom>
        </p:spPr>
        <p:txBody>
          <a:bodyPr wrap="square">
            <a:spAutoFit/>
          </a:bodyPr>
          <a:lstStyle/>
          <a:p>
            <a:r>
              <a:rPr lang="en-US" sz="800" dirty="0"/>
              <a:t>[ICHEC]→</a:t>
            </a:r>
          </a:p>
        </p:txBody>
      </p:sp>
      <p:sp>
        <p:nvSpPr>
          <p:cNvPr id="45" name="Line 65"/>
          <p:cNvSpPr>
            <a:spLocks noChangeShapeType="1"/>
          </p:cNvSpPr>
          <p:nvPr/>
        </p:nvSpPr>
        <p:spPr bwMode="auto">
          <a:xfrm>
            <a:off x="6097630" y="5583746"/>
            <a:ext cx="2198643" cy="484545"/>
          </a:xfrm>
          <a:prstGeom prst="line">
            <a:avLst/>
          </a:prstGeom>
          <a:noFill/>
          <a:ln w="12700">
            <a:solidFill>
              <a:srgbClr val="C00000"/>
            </a:solidFill>
            <a:prstDash val="sysDot"/>
            <a:round/>
            <a:headEnd type="arrow"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endParaRPr lang="en-US"/>
          </a:p>
        </p:txBody>
      </p:sp>
      <p:sp>
        <p:nvSpPr>
          <p:cNvPr id="47" name="Oval 46"/>
          <p:cNvSpPr>
            <a:spLocks noChangeArrowheads="1"/>
          </p:cNvSpPr>
          <p:nvPr/>
        </p:nvSpPr>
        <p:spPr bwMode="auto">
          <a:xfrm>
            <a:off x="2774917" y="4676762"/>
            <a:ext cx="577711" cy="478346"/>
          </a:xfrm>
          <a:prstGeom prst="ellipse">
            <a:avLst/>
          </a:prstGeom>
          <a:solidFill>
            <a:srgbClr val="99CCFF"/>
          </a:solidFill>
          <a:ln w="12700">
            <a:solidFill>
              <a:schemeClr val="tx1"/>
            </a:solidFill>
            <a:round/>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r>
              <a:rPr lang="en-US" sz="1800" b="0" dirty="0">
                <a:solidFill>
                  <a:schemeClr val="tx1"/>
                </a:solidFill>
                <a:latin typeface="Arial" charset="0"/>
              </a:rPr>
              <a:t>data</a:t>
            </a:r>
          </a:p>
        </p:txBody>
      </p:sp>
      <p:sp>
        <p:nvSpPr>
          <p:cNvPr id="48" name="Rectangle 47"/>
          <p:cNvSpPr>
            <a:spLocks noChangeArrowheads="1"/>
          </p:cNvSpPr>
          <p:nvPr/>
        </p:nvSpPr>
        <p:spPr bwMode="auto">
          <a:xfrm>
            <a:off x="2630489" y="5214901"/>
            <a:ext cx="866567" cy="478346"/>
          </a:xfrm>
          <a:prstGeom prst="rect">
            <a:avLst/>
          </a:prstGeom>
          <a:solidFill>
            <a:srgbClr val="FFFF00"/>
          </a:solidFill>
          <a:ln w="12700">
            <a:solidFill>
              <a:schemeClr val="tx1"/>
            </a:solidFill>
            <a:miter lim="800000"/>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r>
              <a:rPr lang="en-US" sz="1800" b="0" dirty="0">
                <a:solidFill>
                  <a:schemeClr val="tx1"/>
                </a:solidFill>
                <a:latin typeface="Arial" charset="0"/>
              </a:rPr>
              <a:t>program</a:t>
            </a:r>
          </a:p>
        </p:txBody>
      </p:sp>
      <p:cxnSp>
        <p:nvCxnSpPr>
          <p:cNvPr id="49" name="AutoShape 43"/>
          <p:cNvCxnSpPr>
            <a:cxnSpLocks noChangeShapeType="1"/>
            <a:stCxn id="47" idx="4"/>
            <a:endCxn id="48" idx="0"/>
          </p:cNvCxnSpPr>
          <p:nvPr/>
        </p:nvCxnSpPr>
        <p:spPr bwMode="auto">
          <a:xfrm>
            <a:off x="3063773" y="5155108"/>
            <a:ext cx="0" cy="59793"/>
          </a:xfrm>
          <a:prstGeom prst="straightConnector1">
            <a:avLst/>
          </a:prstGeom>
          <a:noFill/>
          <a:ln w="12700">
            <a:solidFill>
              <a:schemeClr val="tx1"/>
            </a:solidFill>
            <a:round/>
            <a:headEnd type="none" w="sm" len="sm"/>
            <a:tailEnd type="none" w="sm" len="sm"/>
          </a:ln>
          <a:effectLst/>
        </p:spPr>
      </p:cxnSp>
      <p:sp>
        <p:nvSpPr>
          <p:cNvPr id="50" name="Oval 49"/>
          <p:cNvSpPr>
            <a:spLocks noChangeArrowheads="1"/>
          </p:cNvSpPr>
          <p:nvPr/>
        </p:nvSpPr>
        <p:spPr bwMode="auto">
          <a:xfrm>
            <a:off x="4002554" y="4676762"/>
            <a:ext cx="577711" cy="478346"/>
          </a:xfrm>
          <a:prstGeom prst="ellipse">
            <a:avLst/>
          </a:prstGeom>
          <a:solidFill>
            <a:srgbClr val="99CCFF"/>
          </a:solidFill>
          <a:ln w="12700">
            <a:solidFill>
              <a:schemeClr val="tx1"/>
            </a:solidFill>
            <a:round/>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r>
              <a:rPr lang="en-US" sz="1800" b="0">
                <a:solidFill>
                  <a:schemeClr val="tx1"/>
                </a:solidFill>
                <a:latin typeface="Arial" charset="0"/>
              </a:rPr>
              <a:t>data</a:t>
            </a:r>
          </a:p>
        </p:txBody>
      </p:sp>
      <p:sp>
        <p:nvSpPr>
          <p:cNvPr id="51" name="Rectangle 50"/>
          <p:cNvSpPr>
            <a:spLocks noChangeArrowheads="1"/>
          </p:cNvSpPr>
          <p:nvPr/>
        </p:nvSpPr>
        <p:spPr bwMode="auto">
          <a:xfrm>
            <a:off x="3858126" y="5214901"/>
            <a:ext cx="866567" cy="478346"/>
          </a:xfrm>
          <a:prstGeom prst="rect">
            <a:avLst/>
          </a:prstGeom>
          <a:solidFill>
            <a:srgbClr val="FFFF00"/>
          </a:solidFill>
          <a:ln w="12700">
            <a:solidFill>
              <a:schemeClr val="tx1"/>
            </a:solidFill>
            <a:miter lim="800000"/>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r>
              <a:rPr lang="en-US" sz="1800" b="0" dirty="0">
                <a:solidFill>
                  <a:schemeClr val="tx1"/>
                </a:solidFill>
                <a:latin typeface="Arial" charset="0"/>
              </a:rPr>
              <a:t>program</a:t>
            </a:r>
          </a:p>
        </p:txBody>
      </p:sp>
      <p:cxnSp>
        <p:nvCxnSpPr>
          <p:cNvPr id="52" name="AutoShape 46"/>
          <p:cNvCxnSpPr>
            <a:cxnSpLocks noChangeShapeType="1"/>
            <a:stCxn id="50" idx="4"/>
            <a:endCxn id="51" idx="0"/>
          </p:cNvCxnSpPr>
          <p:nvPr/>
        </p:nvCxnSpPr>
        <p:spPr bwMode="auto">
          <a:xfrm>
            <a:off x="4291409" y="5155108"/>
            <a:ext cx="0" cy="59793"/>
          </a:xfrm>
          <a:prstGeom prst="straightConnector1">
            <a:avLst/>
          </a:prstGeom>
          <a:noFill/>
          <a:ln w="12700">
            <a:solidFill>
              <a:schemeClr val="tx1"/>
            </a:solidFill>
            <a:round/>
            <a:headEnd type="none" w="sm" len="sm"/>
            <a:tailEnd type="none" w="sm" len="sm"/>
          </a:ln>
          <a:effectLst/>
        </p:spPr>
      </p:cxnSp>
      <p:sp>
        <p:nvSpPr>
          <p:cNvPr id="53" name="Oval 52"/>
          <p:cNvSpPr>
            <a:spLocks noChangeArrowheads="1"/>
          </p:cNvSpPr>
          <p:nvPr/>
        </p:nvSpPr>
        <p:spPr bwMode="auto">
          <a:xfrm>
            <a:off x="5230191" y="4676762"/>
            <a:ext cx="577711" cy="478346"/>
          </a:xfrm>
          <a:prstGeom prst="ellipse">
            <a:avLst/>
          </a:prstGeom>
          <a:solidFill>
            <a:srgbClr val="99CCFF"/>
          </a:solidFill>
          <a:ln w="12700">
            <a:solidFill>
              <a:schemeClr val="tx1"/>
            </a:solidFill>
            <a:round/>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r>
              <a:rPr lang="en-US" sz="1800" b="0">
                <a:solidFill>
                  <a:schemeClr val="tx1"/>
                </a:solidFill>
                <a:latin typeface="Arial" charset="0"/>
              </a:rPr>
              <a:t>data</a:t>
            </a:r>
          </a:p>
        </p:txBody>
      </p:sp>
      <p:sp>
        <p:nvSpPr>
          <p:cNvPr id="54" name="Rectangle 53"/>
          <p:cNvSpPr>
            <a:spLocks noChangeArrowheads="1"/>
          </p:cNvSpPr>
          <p:nvPr/>
        </p:nvSpPr>
        <p:spPr bwMode="auto">
          <a:xfrm>
            <a:off x="5085763" y="5214901"/>
            <a:ext cx="866567" cy="478346"/>
          </a:xfrm>
          <a:prstGeom prst="rect">
            <a:avLst/>
          </a:prstGeom>
          <a:solidFill>
            <a:srgbClr val="FFFF00"/>
          </a:solidFill>
          <a:ln w="12700">
            <a:solidFill>
              <a:schemeClr val="tx1"/>
            </a:solidFill>
            <a:miter lim="800000"/>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r>
              <a:rPr lang="en-US" sz="1800" b="0">
                <a:solidFill>
                  <a:schemeClr val="tx1"/>
                </a:solidFill>
                <a:latin typeface="Arial" charset="0"/>
              </a:rPr>
              <a:t>program</a:t>
            </a:r>
          </a:p>
        </p:txBody>
      </p:sp>
      <p:cxnSp>
        <p:nvCxnSpPr>
          <p:cNvPr id="55" name="AutoShape 49"/>
          <p:cNvCxnSpPr>
            <a:cxnSpLocks noChangeShapeType="1"/>
            <a:stCxn id="53" idx="4"/>
            <a:endCxn id="54" idx="0"/>
          </p:cNvCxnSpPr>
          <p:nvPr/>
        </p:nvCxnSpPr>
        <p:spPr bwMode="auto">
          <a:xfrm>
            <a:off x="5519046" y="5155108"/>
            <a:ext cx="0" cy="59793"/>
          </a:xfrm>
          <a:prstGeom prst="straightConnector1">
            <a:avLst/>
          </a:prstGeom>
          <a:noFill/>
          <a:ln w="12700">
            <a:solidFill>
              <a:schemeClr val="tx1"/>
            </a:solidFill>
            <a:round/>
            <a:headEnd type="none" w="sm" len="sm"/>
            <a:tailEnd type="none" w="sm" len="sm"/>
          </a:ln>
          <a:effectLst/>
        </p:spPr>
      </p:cxnSp>
      <p:sp>
        <p:nvSpPr>
          <p:cNvPr id="56" name="Oval 55"/>
          <p:cNvSpPr>
            <a:spLocks noChangeArrowheads="1"/>
          </p:cNvSpPr>
          <p:nvPr/>
        </p:nvSpPr>
        <p:spPr bwMode="auto">
          <a:xfrm>
            <a:off x="7179967" y="4676762"/>
            <a:ext cx="577711" cy="478346"/>
          </a:xfrm>
          <a:prstGeom prst="ellipse">
            <a:avLst/>
          </a:prstGeom>
          <a:solidFill>
            <a:srgbClr val="99CCFF"/>
          </a:solidFill>
          <a:ln w="12700">
            <a:solidFill>
              <a:schemeClr val="tx1"/>
            </a:solidFill>
            <a:round/>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r>
              <a:rPr lang="en-US" sz="1800" b="0">
                <a:solidFill>
                  <a:schemeClr val="tx1"/>
                </a:solidFill>
                <a:latin typeface="Arial" charset="0"/>
              </a:rPr>
              <a:t>data</a:t>
            </a:r>
          </a:p>
        </p:txBody>
      </p:sp>
      <p:sp>
        <p:nvSpPr>
          <p:cNvPr id="57" name="Rectangle 56"/>
          <p:cNvSpPr>
            <a:spLocks noChangeArrowheads="1"/>
          </p:cNvSpPr>
          <p:nvPr/>
        </p:nvSpPr>
        <p:spPr bwMode="auto">
          <a:xfrm>
            <a:off x="7035539" y="5214901"/>
            <a:ext cx="866567" cy="478346"/>
          </a:xfrm>
          <a:prstGeom prst="rect">
            <a:avLst/>
          </a:prstGeom>
          <a:solidFill>
            <a:srgbClr val="FFFF00"/>
          </a:solidFill>
          <a:ln w="12700">
            <a:solidFill>
              <a:schemeClr val="tx1"/>
            </a:solidFill>
            <a:miter lim="800000"/>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r>
              <a:rPr lang="en-US" sz="1800" b="0">
                <a:solidFill>
                  <a:schemeClr val="tx1"/>
                </a:solidFill>
                <a:latin typeface="Arial" charset="0"/>
              </a:rPr>
              <a:t>program</a:t>
            </a:r>
          </a:p>
        </p:txBody>
      </p:sp>
      <p:cxnSp>
        <p:nvCxnSpPr>
          <p:cNvPr id="58" name="AutoShape 52"/>
          <p:cNvCxnSpPr>
            <a:cxnSpLocks noChangeShapeType="1"/>
            <a:stCxn id="56" idx="4"/>
            <a:endCxn id="57" idx="0"/>
          </p:cNvCxnSpPr>
          <p:nvPr/>
        </p:nvCxnSpPr>
        <p:spPr bwMode="auto">
          <a:xfrm>
            <a:off x="7468822" y="5155108"/>
            <a:ext cx="0" cy="59793"/>
          </a:xfrm>
          <a:prstGeom prst="straightConnector1">
            <a:avLst/>
          </a:prstGeom>
          <a:noFill/>
          <a:ln w="12700">
            <a:solidFill>
              <a:schemeClr val="tx1"/>
            </a:solidFill>
            <a:round/>
            <a:headEnd type="none" w="sm" len="sm"/>
            <a:tailEnd type="none" w="sm" len="sm"/>
          </a:ln>
          <a:effectLst/>
        </p:spPr>
      </p:cxnSp>
      <p:sp>
        <p:nvSpPr>
          <p:cNvPr id="59" name="Oval 58"/>
          <p:cNvSpPr>
            <a:spLocks noChangeArrowheads="1"/>
          </p:cNvSpPr>
          <p:nvPr/>
        </p:nvSpPr>
        <p:spPr bwMode="auto">
          <a:xfrm>
            <a:off x="6168972" y="5155108"/>
            <a:ext cx="72214" cy="59793"/>
          </a:xfrm>
          <a:prstGeom prst="ellipse">
            <a:avLst/>
          </a:prstGeom>
          <a:solidFill>
            <a:schemeClr val="tx1"/>
          </a:solidFill>
          <a:ln w="12700">
            <a:solidFill>
              <a:schemeClr val="tx1"/>
            </a:solidFill>
            <a:round/>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endParaRPr lang="en-US"/>
          </a:p>
        </p:txBody>
      </p:sp>
      <p:sp>
        <p:nvSpPr>
          <p:cNvPr id="60" name="Oval 59"/>
          <p:cNvSpPr>
            <a:spLocks noChangeArrowheads="1"/>
          </p:cNvSpPr>
          <p:nvPr/>
        </p:nvSpPr>
        <p:spPr bwMode="auto">
          <a:xfrm>
            <a:off x="6313400" y="5155108"/>
            <a:ext cx="72214" cy="59793"/>
          </a:xfrm>
          <a:prstGeom prst="ellipse">
            <a:avLst/>
          </a:prstGeom>
          <a:solidFill>
            <a:schemeClr val="tx1"/>
          </a:solidFill>
          <a:ln w="12700">
            <a:solidFill>
              <a:schemeClr val="tx1"/>
            </a:solidFill>
            <a:round/>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endParaRPr lang="en-US"/>
          </a:p>
        </p:txBody>
      </p:sp>
      <p:sp>
        <p:nvSpPr>
          <p:cNvPr id="61" name="Oval 60"/>
          <p:cNvSpPr>
            <a:spLocks noChangeArrowheads="1"/>
          </p:cNvSpPr>
          <p:nvPr/>
        </p:nvSpPr>
        <p:spPr bwMode="auto">
          <a:xfrm>
            <a:off x="6457827" y="5155108"/>
            <a:ext cx="72214" cy="59793"/>
          </a:xfrm>
          <a:prstGeom prst="ellipse">
            <a:avLst/>
          </a:prstGeom>
          <a:solidFill>
            <a:schemeClr val="tx1"/>
          </a:solidFill>
          <a:ln w="12700">
            <a:solidFill>
              <a:schemeClr val="tx1"/>
            </a:solidFill>
            <a:round/>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endParaRPr lang="en-US"/>
          </a:p>
        </p:txBody>
      </p:sp>
      <p:sp>
        <p:nvSpPr>
          <p:cNvPr id="62" name="Oval 61"/>
          <p:cNvSpPr>
            <a:spLocks noChangeArrowheads="1"/>
          </p:cNvSpPr>
          <p:nvPr/>
        </p:nvSpPr>
        <p:spPr bwMode="auto">
          <a:xfrm>
            <a:off x="6602255" y="5155108"/>
            <a:ext cx="72214" cy="59793"/>
          </a:xfrm>
          <a:prstGeom prst="ellipse">
            <a:avLst/>
          </a:prstGeom>
          <a:solidFill>
            <a:schemeClr val="tx1"/>
          </a:solidFill>
          <a:ln w="12700">
            <a:solidFill>
              <a:schemeClr val="tx1"/>
            </a:solidFill>
            <a:round/>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endParaRPr lang="en-US"/>
          </a:p>
        </p:txBody>
      </p:sp>
      <p:sp>
        <p:nvSpPr>
          <p:cNvPr id="63" name="Oval 62"/>
          <p:cNvSpPr>
            <a:spLocks noChangeArrowheads="1"/>
          </p:cNvSpPr>
          <p:nvPr/>
        </p:nvSpPr>
        <p:spPr bwMode="auto">
          <a:xfrm>
            <a:off x="6746683" y="5155108"/>
            <a:ext cx="72214" cy="59793"/>
          </a:xfrm>
          <a:prstGeom prst="ellipse">
            <a:avLst/>
          </a:prstGeom>
          <a:solidFill>
            <a:schemeClr val="tx1"/>
          </a:solidFill>
          <a:ln w="12700">
            <a:solidFill>
              <a:schemeClr val="tx1"/>
            </a:solidFill>
            <a:round/>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endParaRPr lang="en-US"/>
          </a:p>
        </p:txBody>
      </p:sp>
      <p:sp>
        <p:nvSpPr>
          <p:cNvPr id="64" name="Freeform 63"/>
          <p:cNvSpPr>
            <a:spLocks/>
          </p:cNvSpPr>
          <p:nvPr/>
        </p:nvSpPr>
        <p:spPr bwMode="auto">
          <a:xfrm>
            <a:off x="2984915" y="5862370"/>
            <a:ext cx="4283275" cy="617246"/>
          </a:xfrm>
          <a:custGeom>
            <a:avLst/>
            <a:gdLst>
              <a:gd name="T0" fmla="*/ 160 w 2896"/>
              <a:gd name="T1" fmla="*/ 68 h 444"/>
              <a:gd name="T2" fmla="*/ 448 w 2896"/>
              <a:gd name="T3" fmla="*/ 116 h 444"/>
              <a:gd name="T4" fmla="*/ 816 w 2896"/>
              <a:gd name="T5" fmla="*/ 28 h 444"/>
              <a:gd name="T6" fmla="*/ 912 w 2896"/>
              <a:gd name="T7" fmla="*/ 28 h 444"/>
              <a:gd name="T8" fmla="*/ 1336 w 2896"/>
              <a:gd name="T9" fmla="*/ 148 h 444"/>
              <a:gd name="T10" fmla="*/ 1232 w 2896"/>
              <a:gd name="T11" fmla="*/ 12 h 444"/>
              <a:gd name="T12" fmla="*/ 1648 w 2896"/>
              <a:gd name="T13" fmla="*/ 76 h 444"/>
              <a:gd name="T14" fmla="*/ 1792 w 2896"/>
              <a:gd name="T15" fmla="*/ 20 h 444"/>
              <a:gd name="T16" fmla="*/ 2176 w 2896"/>
              <a:gd name="T17" fmla="*/ 116 h 444"/>
              <a:gd name="T18" fmla="*/ 2416 w 2896"/>
              <a:gd name="T19" fmla="*/ 20 h 444"/>
              <a:gd name="T20" fmla="*/ 2848 w 2896"/>
              <a:gd name="T21" fmla="*/ 116 h 444"/>
              <a:gd name="T22" fmla="*/ 2704 w 2896"/>
              <a:gd name="T23" fmla="*/ 308 h 444"/>
              <a:gd name="T24" fmla="*/ 2240 w 2896"/>
              <a:gd name="T25" fmla="*/ 340 h 444"/>
              <a:gd name="T26" fmla="*/ 2288 w 2896"/>
              <a:gd name="T27" fmla="*/ 412 h 444"/>
              <a:gd name="T28" fmla="*/ 1608 w 2896"/>
              <a:gd name="T29" fmla="*/ 396 h 444"/>
              <a:gd name="T30" fmla="*/ 1224 w 2896"/>
              <a:gd name="T31" fmla="*/ 356 h 444"/>
              <a:gd name="T32" fmla="*/ 1224 w 2896"/>
              <a:gd name="T33" fmla="*/ 444 h 444"/>
              <a:gd name="T34" fmla="*/ 360 w 2896"/>
              <a:gd name="T35" fmla="*/ 356 h 444"/>
              <a:gd name="T36" fmla="*/ 368 w 2896"/>
              <a:gd name="T37" fmla="*/ 436 h 444"/>
              <a:gd name="T38" fmla="*/ 64 w 2896"/>
              <a:gd name="T39" fmla="*/ 308 h 444"/>
              <a:gd name="T40" fmla="*/ 16 w 2896"/>
              <a:gd name="T41" fmla="*/ 164 h 444"/>
              <a:gd name="T42" fmla="*/ 160 w 2896"/>
              <a:gd name="T43" fmla="*/ 68 h 44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connsiteX0" fmla="*/ 552 w 10000"/>
              <a:gd name="connsiteY0" fmla="*/ 1532 h 11378"/>
              <a:gd name="connsiteX1" fmla="*/ 1547 w 10000"/>
              <a:gd name="connsiteY1" fmla="*/ 2613 h 11378"/>
              <a:gd name="connsiteX2" fmla="*/ 2818 w 10000"/>
              <a:gd name="connsiteY2" fmla="*/ 631 h 11378"/>
              <a:gd name="connsiteX3" fmla="*/ 3149 w 10000"/>
              <a:gd name="connsiteY3" fmla="*/ 631 h 11378"/>
              <a:gd name="connsiteX4" fmla="*/ 4613 w 10000"/>
              <a:gd name="connsiteY4" fmla="*/ 3333 h 11378"/>
              <a:gd name="connsiteX5" fmla="*/ 4254 w 10000"/>
              <a:gd name="connsiteY5" fmla="*/ 270 h 11378"/>
              <a:gd name="connsiteX6" fmla="*/ 5691 w 10000"/>
              <a:gd name="connsiteY6" fmla="*/ 1712 h 11378"/>
              <a:gd name="connsiteX7" fmla="*/ 6188 w 10000"/>
              <a:gd name="connsiteY7" fmla="*/ 450 h 11378"/>
              <a:gd name="connsiteX8" fmla="*/ 7514 w 10000"/>
              <a:gd name="connsiteY8" fmla="*/ 2613 h 11378"/>
              <a:gd name="connsiteX9" fmla="*/ 8343 w 10000"/>
              <a:gd name="connsiteY9" fmla="*/ 450 h 11378"/>
              <a:gd name="connsiteX10" fmla="*/ 9834 w 10000"/>
              <a:gd name="connsiteY10" fmla="*/ 2613 h 11378"/>
              <a:gd name="connsiteX11" fmla="*/ 9337 w 10000"/>
              <a:gd name="connsiteY11" fmla="*/ 6937 h 11378"/>
              <a:gd name="connsiteX12" fmla="*/ 7735 w 10000"/>
              <a:gd name="connsiteY12" fmla="*/ 7658 h 11378"/>
              <a:gd name="connsiteX13" fmla="*/ 7901 w 10000"/>
              <a:gd name="connsiteY13" fmla="*/ 9279 h 11378"/>
              <a:gd name="connsiteX14" fmla="*/ 5552 w 10000"/>
              <a:gd name="connsiteY14" fmla="*/ 8919 h 11378"/>
              <a:gd name="connsiteX15" fmla="*/ 4227 w 10000"/>
              <a:gd name="connsiteY15" fmla="*/ 8018 h 11378"/>
              <a:gd name="connsiteX16" fmla="*/ 3858 w 10000"/>
              <a:gd name="connsiteY16" fmla="*/ 11378 h 11378"/>
              <a:gd name="connsiteX17" fmla="*/ 1243 w 10000"/>
              <a:gd name="connsiteY17" fmla="*/ 8018 h 11378"/>
              <a:gd name="connsiteX18" fmla="*/ 1271 w 10000"/>
              <a:gd name="connsiteY18" fmla="*/ 9820 h 11378"/>
              <a:gd name="connsiteX19" fmla="*/ 221 w 10000"/>
              <a:gd name="connsiteY19" fmla="*/ 6937 h 11378"/>
              <a:gd name="connsiteX20" fmla="*/ 55 w 10000"/>
              <a:gd name="connsiteY20" fmla="*/ 3694 h 11378"/>
              <a:gd name="connsiteX21" fmla="*/ 552 w 10000"/>
              <a:gd name="connsiteY21" fmla="*/ 1532 h 11378"/>
              <a:gd name="connsiteX0" fmla="*/ 552 w 10000"/>
              <a:gd name="connsiteY0" fmla="*/ 1532 h 11708"/>
              <a:gd name="connsiteX1" fmla="*/ 1547 w 10000"/>
              <a:gd name="connsiteY1" fmla="*/ 2613 h 11708"/>
              <a:gd name="connsiteX2" fmla="*/ 2818 w 10000"/>
              <a:gd name="connsiteY2" fmla="*/ 631 h 11708"/>
              <a:gd name="connsiteX3" fmla="*/ 3149 w 10000"/>
              <a:gd name="connsiteY3" fmla="*/ 631 h 11708"/>
              <a:gd name="connsiteX4" fmla="*/ 4613 w 10000"/>
              <a:gd name="connsiteY4" fmla="*/ 3333 h 11708"/>
              <a:gd name="connsiteX5" fmla="*/ 4254 w 10000"/>
              <a:gd name="connsiteY5" fmla="*/ 270 h 11708"/>
              <a:gd name="connsiteX6" fmla="*/ 5691 w 10000"/>
              <a:gd name="connsiteY6" fmla="*/ 1712 h 11708"/>
              <a:gd name="connsiteX7" fmla="*/ 6188 w 10000"/>
              <a:gd name="connsiteY7" fmla="*/ 450 h 11708"/>
              <a:gd name="connsiteX8" fmla="*/ 7514 w 10000"/>
              <a:gd name="connsiteY8" fmla="*/ 2613 h 11708"/>
              <a:gd name="connsiteX9" fmla="*/ 8343 w 10000"/>
              <a:gd name="connsiteY9" fmla="*/ 450 h 11708"/>
              <a:gd name="connsiteX10" fmla="*/ 9834 w 10000"/>
              <a:gd name="connsiteY10" fmla="*/ 2613 h 11708"/>
              <a:gd name="connsiteX11" fmla="*/ 9337 w 10000"/>
              <a:gd name="connsiteY11" fmla="*/ 6937 h 11708"/>
              <a:gd name="connsiteX12" fmla="*/ 7735 w 10000"/>
              <a:gd name="connsiteY12" fmla="*/ 7658 h 11708"/>
              <a:gd name="connsiteX13" fmla="*/ 7901 w 10000"/>
              <a:gd name="connsiteY13" fmla="*/ 9279 h 11708"/>
              <a:gd name="connsiteX14" fmla="*/ 5552 w 10000"/>
              <a:gd name="connsiteY14" fmla="*/ 8919 h 11708"/>
              <a:gd name="connsiteX15" fmla="*/ 4557 w 10000"/>
              <a:gd name="connsiteY15" fmla="*/ 10000 h 11708"/>
              <a:gd name="connsiteX16" fmla="*/ 3858 w 10000"/>
              <a:gd name="connsiteY16" fmla="*/ 11378 h 11708"/>
              <a:gd name="connsiteX17" fmla="*/ 1243 w 10000"/>
              <a:gd name="connsiteY17" fmla="*/ 8018 h 11708"/>
              <a:gd name="connsiteX18" fmla="*/ 1271 w 10000"/>
              <a:gd name="connsiteY18" fmla="*/ 9820 h 11708"/>
              <a:gd name="connsiteX19" fmla="*/ 221 w 10000"/>
              <a:gd name="connsiteY19" fmla="*/ 6937 h 11708"/>
              <a:gd name="connsiteX20" fmla="*/ 55 w 10000"/>
              <a:gd name="connsiteY20" fmla="*/ 3694 h 11708"/>
              <a:gd name="connsiteX21" fmla="*/ 552 w 10000"/>
              <a:gd name="connsiteY21" fmla="*/ 1532 h 11708"/>
              <a:gd name="connsiteX0" fmla="*/ 552 w 10000"/>
              <a:gd name="connsiteY0" fmla="*/ 1532 h 11708"/>
              <a:gd name="connsiteX1" fmla="*/ 1547 w 10000"/>
              <a:gd name="connsiteY1" fmla="*/ 2613 h 11708"/>
              <a:gd name="connsiteX2" fmla="*/ 2818 w 10000"/>
              <a:gd name="connsiteY2" fmla="*/ 631 h 11708"/>
              <a:gd name="connsiteX3" fmla="*/ 3149 w 10000"/>
              <a:gd name="connsiteY3" fmla="*/ 631 h 11708"/>
              <a:gd name="connsiteX4" fmla="*/ 4613 w 10000"/>
              <a:gd name="connsiteY4" fmla="*/ 3333 h 11708"/>
              <a:gd name="connsiteX5" fmla="*/ 4254 w 10000"/>
              <a:gd name="connsiteY5" fmla="*/ 270 h 11708"/>
              <a:gd name="connsiteX6" fmla="*/ 5691 w 10000"/>
              <a:gd name="connsiteY6" fmla="*/ 1712 h 11708"/>
              <a:gd name="connsiteX7" fmla="*/ 6188 w 10000"/>
              <a:gd name="connsiteY7" fmla="*/ 450 h 11708"/>
              <a:gd name="connsiteX8" fmla="*/ 7514 w 10000"/>
              <a:gd name="connsiteY8" fmla="*/ 2613 h 11708"/>
              <a:gd name="connsiteX9" fmla="*/ 8343 w 10000"/>
              <a:gd name="connsiteY9" fmla="*/ 450 h 11708"/>
              <a:gd name="connsiteX10" fmla="*/ 9834 w 10000"/>
              <a:gd name="connsiteY10" fmla="*/ 2613 h 11708"/>
              <a:gd name="connsiteX11" fmla="*/ 9337 w 10000"/>
              <a:gd name="connsiteY11" fmla="*/ 6937 h 11708"/>
              <a:gd name="connsiteX12" fmla="*/ 7735 w 10000"/>
              <a:gd name="connsiteY12" fmla="*/ 7658 h 11708"/>
              <a:gd name="connsiteX13" fmla="*/ 7901 w 10000"/>
              <a:gd name="connsiteY13" fmla="*/ 9279 h 11708"/>
              <a:gd name="connsiteX14" fmla="*/ 5552 w 10000"/>
              <a:gd name="connsiteY14" fmla="*/ 8919 h 11708"/>
              <a:gd name="connsiteX15" fmla="*/ 4557 w 10000"/>
              <a:gd name="connsiteY15" fmla="*/ 10000 h 11708"/>
              <a:gd name="connsiteX16" fmla="*/ 3858 w 10000"/>
              <a:gd name="connsiteY16" fmla="*/ 11378 h 11708"/>
              <a:gd name="connsiteX17" fmla="*/ 1243 w 10000"/>
              <a:gd name="connsiteY17" fmla="*/ 8018 h 11708"/>
              <a:gd name="connsiteX18" fmla="*/ 709 w 10000"/>
              <a:gd name="connsiteY18" fmla="*/ 8622 h 11708"/>
              <a:gd name="connsiteX19" fmla="*/ 221 w 10000"/>
              <a:gd name="connsiteY19" fmla="*/ 6937 h 11708"/>
              <a:gd name="connsiteX20" fmla="*/ 55 w 10000"/>
              <a:gd name="connsiteY20" fmla="*/ 3694 h 11708"/>
              <a:gd name="connsiteX21" fmla="*/ 552 w 10000"/>
              <a:gd name="connsiteY21" fmla="*/ 1532 h 11708"/>
              <a:gd name="connsiteX0" fmla="*/ 552 w 10000"/>
              <a:gd name="connsiteY0" fmla="*/ 1532 h 11708"/>
              <a:gd name="connsiteX1" fmla="*/ 1547 w 10000"/>
              <a:gd name="connsiteY1" fmla="*/ 2613 h 11708"/>
              <a:gd name="connsiteX2" fmla="*/ 2818 w 10000"/>
              <a:gd name="connsiteY2" fmla="*/ 631 h 11708"/>
              <a:gd name="connsiteX3" fmla="*/ 3149 w 10000"/>
              <a:gd name="connsiteY3" fmla="*/ 631 h 11708"/>
              <a:gd name="connsiteX4" fmla="*/ 4613 w 10000"/>
              <a:gd name="connsiteY4" fmla="*/ 3333 h 11708"/>
              <a:gd name="connsiteX5" fmla="*/ 4254 w 10000"/>
              <a:gd name="connsiteY5" fmla="*/ 270 h 11708"/>
              <a:gd name="connsiteX6" fmla="*/ 5691 w 10000"/>
              <a:gd name="connsiteY6" fmla="*/ 1712 h 11708"/>
              <a:gd name="connsiteX7" fmla="*/ 6188 w 10000"/>
              <a:gd name="connsiteY7" fmla="*/ 450 h 11708"/>
              <a:gd name="connsiteX8" fmla="*/ 7514 w 10000"/>
              <a:gd name="connsiteY8" fmla="*/ 2613 h 11708"/>
              <a:gd name="connsiteX9" fmla="*/ 8343 w 10000"/>
              <a:gd name="connsiteY9" fmla="*/ 450 h 11708"/>
              <a:gd name="connsiteX10" fmla="*/ 9834 w 10000"/>
              <a:gd name="connsiteY10" fmla="*/ 2613 h 11708"/>
              <a:gd name="connsiteX11" fmla="*/ 9337 w 10000"/>
              <a:gd name="connsiteY11" fmla="*/ 6937 h 11708"/>
              <a:gd name="connsiteX12" fmla="*/ 8405 w 10000"/>
              <a:gd name="connsiteY12" fmla="*/ 8622 h 11708"/>
              <a:gd name="connsiteX13" fmla="*/ 7901 w 10000"/>
              <a:gd name="connsiteY13" fmla="*/ 9279 h 11708"/>
              <a:gd name="connsiteX14" fmla="*/ 5552 w 10000"/>
              <a:gd name="connsiteY14" fmla="*/ 8919 h 11708"/>
              <a:gd name="connsiteX15" fmla="*/ 4557 w 10000"/>
              <a:gd name="connsiteY15" fmla="*/ 10000 h 11708"/>
              <a:gd name="connsiteX16" fmla="*/ 3858 w 10000"/>
              <a:gd name="connsiteY16" fmla="*/ 11378 h 11708"/>
              <a:gd name="connsiteX17" fmla="*/ 1243 w 10000"/>
              <a:gd name="connsiteY17" fmla="*/ 8018 h 11708"/>
              <a:gd name="connsiteX18" fmla="*/ 709 w 10000"/>
              <a:gd name="connsiteY18" fmla="*/ 8622 h 11708"/>
              <a:gd name="connsiteX19" fmla="*/ 221 w 10000"/>
              <a:gd name="connsiteY19" fmla="*/ 6937 h 11708"/>
              <a:gd name="connsiteX20" fmla="*/ 55 w 10000"/>
              <a:gd name="connsiteY20" fmla="*/ 3694 h 11708"/>
              <a:gd name="connsiteX21" fmla="*/ 552 w 10000"/>
              <a:gd name="connsiteY21" fmla="*/ 1532 h 11708"/>
              <a:gd name="connsiteX0" fmla="*/ 552 w 10000"/>
              <a:gd name="connsiteY0" fmla="*/ 1495 h 11671"/>
              <a:gd name="connsiteX1" fmla="*/ 1547 w 10000"/>
              <a:gd name="connsiteY1" fmla="*/ 2576 h 11671"/>
              <a:gd name="connsiteX2" fmla="*/ 2818 w 10000"/>
              <a:gd name="connsiteY2" fmla="*/ 594 h 11671"/>
              <a:gd name="connsiteX3" fmla="*/ 3149 w 10000"/>
              <a:gd name="connsiteY3" fmla="*/ 594 h 11671"/>
              <a:gd name="connsiteX4" fmla="*/ 4032 w 10000"/>
              <a:gd name="connsiteY4" fmla="*/ 3074 h 11671"/>
              <a:gd name="connsiteX5" fmla="*/ 4254 w 10000"/>
              <a:gd name="connsiteY5" fmla="*/ 233 h 11671"/>
              <a:gd name="connsiteX6" fmla="*/ 5691 w 10000"/>
              <a:gd name="connsiteY6" fmla="*/ 1675 h 11671"/>
              <a:gd name="connsiteX7" fmla="*/ 6188 w 10000"/>
              <a:gd name="connsiteY7" fmla="*/ 413 h 11671"/>
              <a:gd name="connsiteX8" fmla="*/ 7514 w 10000"/>
              <a:gd name="connsiteY8" fmla="*/ 2576 h 11671"/>
              <a:gd name="connsiteX9" fmla="*/ 8343 w 10000"/>
              <a:gd name="connsiteY9" fmla="*/ 413 h 11671"/>
              <a:gd name="connsiteX10" fmla="*/ 9834 w 10000"/>
              <a:gd name="connsiteY10" fmla="*/ 2576 h 11671"/>
              <a:gd name="connsiteX11" fmla="*/ 9337 w 10000"/>
              <a:gd name="connsiteY11" fmla="*/ 6900 h 11671"/>
              <a:gd name="connsiteX12" fmla="*/ 8405 w 10000"/>
              <a:gd name="connsiteY12" fmla="*/ 8585 h 11671"/>
              <a:gd name="connsiteX13" fmla="*/ 7901 w 10000"/>
              <a:gd name="connsiteY13" fmla="*/ 9242 h 11671"/>
              <a:gd name="connsiteX14" fmla="*/ 5552 w 10000"/>
              <a:gd name="connsiteY14" fmla="*/ 8882 h 11671"/>
              <a:gd name="connsiteX15" fmla="*/ 4557 w 10000"/>
              <a:gd name="connsiteY15" fmla="*/ 9963 h 11671"/>
              <a:gd name="connsiteX16" fmla="*/ 3858 w 10000"/>
              <a:gd name="connsiteY16" fmla="*/ 11341 h 11671"/>
              <a:gd name="connsiteX17" fmla="*/ 1243 w 10000"/>
              <a:gd name="connsiteY17" fmla="*/ 7981 h 11671"/>
              <a:gd name="connsiteX18" fmla="*/ 709 w 10000"/>
              <a:gd name="connsiteY18" fmla="*/ 8585 h 11671"/>
              <a:gd name="connsiteX19" fmla="*/ 221 w 10000"/>
              <a:gd name="connsiteY19" fmla="*/ 6900 h 11671"/>
              <a:gd name="connsiteX20" fmla="*/ 55 w 10000"/>
              <a:gd name="connsiteY20" fmla="*/ 3657 h 11671"/>
              <a:gd name="connsiteX21" fmla="*/ 552 w 10000"/>
              <a:gd name="connsiteY21" fmla="*/ 1495 h 11671"/>
              <a:gd name="connsiteX0" fmla="*/ 552 w 10000"/>
              <a:gd name="connsiteY0" fmla="*/ 1495 h 11901"/>
              <a:gd name="connsiteX1" fmla="*/ 1547 w 10000"/>
              <a:gd name="connsiteY1" fmla="*/ 2576 h 11901"/>
              <a:gd name="connsiteX2" fmla="*/ 2818 w 10000"/>
              <a:gd name="connsiteY2" fmla="*/ 594 h 11901"/>
              <a:gd name="connsiteX3" fmla="*/ 3149 w 10000"/>
              <a:gd name="connsiteY3" fmla="*/ 594 h 11901"/>
              <a:gd name="connsiteX4" fmla="*/ 4032 w 10000"/>
              <a:gd name="connsiteY4" fmla="*/ 3074 h 11901"/>
              <a:gd name="connsiteX5" fmla="*/ 4254 w 10000"/>
              <a:gd name="connsiteY5" fmla="*/ 233 h 11901"/>
              <a:gd name="connsiteX6" fmla="*/ 5691 w 10000"/>
              <a:gd name="connsiteY6" fmla="*/ 1675 h 11901"/>
              <a:gd name="connsiteX7" fmla="*/ 6188 w 10000"/>
              <a:gd name="connsiteY7" fmla="*/ 413 h 11901"/>
              <a:gd name="connsiteX8" fmla="*/ 7514 w 10000"/>
              <a:gd name="connsiteY8" fmla="*/ 2576 h 11901"/>
              <a:gd name="connsiteX9" fmla="*/ 8343 w 10000"/>
              <a:gd name="connsiteY9" fmla="*/ 413 h 11901"/>
              <a:gd name="connsiteX10" fmla="*/ 9834 w 10000"/>
              <a:gd name="connsiteY10" fmla="*/ 2576 h 11901"/>
              <a:gd name="connsiteX11" fmla="*/ 9337 w 10000"/>
              <a:gd name="connsiteY11" fmla="*/ 6900 h 11901"/>
              <a:gd name="connsiteX12" fmla="*/ 8405 w 10000"/>
              <a:gd name="connsiteY12" fmla="*/ 8585 h 11901"/>
              <a:gd name="connsiteX13" fmla="*/ 7901 w 10000"/>
              <a:gd name="connsiteY13" fmla="*/ 9242 h 11901"/>
              <a:gd name="connsiteX14" fmla="*/ 5552 w 10000"/>
              <a:gd name="connsiteY14" fmla="*/ 8882 h 11901"/>
              <a:gd name="connsiteX15" fmla="*/ 4732 w 10000"/>
              <a:gd name="connsiteY15" fmla="*/ 11341 h 11901"/>
              <a:gd name="connsiteX16" fmla="*/ 3858 w 10000"/>
              <a:gd name="connsiteY16" fmla="*/ 11341 h 11901"/>
              <a:gd name="connsiteX17" fmla="*/ 1243 w 10000"/>
              <a:gd name="connsiteY17" fmla="*/ 7981 h 11901"/>
              <a:gd name="connsiteX18" fmla="*/ 709 w 10000"/>
              <a:gd name="connsiteY18" fmla="*/ 8585 h 11901"/>
              <a:gd name="connsiteX19" fmla="*/ 221 w 10000"/>
              <a:gd name="connsiteY19" fmla="*/ 6900 h 11901"/>
              <a:gd name="connsiteX20" fmla="*/ 55 w 10000"/>
              <a:gd name="connsiteY20" fmla="*/ 3657 h 11901"/>
              <a:gd name="connsiteX21" fmla="*/ 552 w 10000"/>
              <a:gd name="connsiteY21" fmla="*/ 1495 h 11901"/>
              <a:gd name="connsiteX0" fmla="*/ 552 w 10000"/>
              <a:gd name="connsiteY0" fmla="*/ 1495 h 11671"/>
              <a:gd name="connsiteX1" fmla="*/ 1547 w 10000"/>
              <a:gd name="connsiteY1" fmla="*/ 2576 h 11671"/>
              <a:gd name="connsiteX2" fmla="*/ 2818 w 10000"/>
              <a:gd name="connsiteY2" fmla="*/ 594 h 11671"/>
              <a:gd name="connsiteX3" fmla="*/ 3149 w 10000"/>
              <a:gd name="connsiteY3" fmla="*/ 594 h 11671"/>
              <a:gd name="connsiteX4" fmla="*/ 4032 w 10000"/>
              <a:gd name="connsiteY4" fmla="*/ 3074 h 11671"/>
              <a:gd name="connsiteX5" fmla="*/ 4254 w 10000"/>
              <a:gd name="connsiteY5" fmla="*/ 233 h 11671"/>
              <a:gd name="connsiteX6" fmla="*/ 5691 w 10000"/>
              <a:gd name="connsiteY6" fmla="*/ 1675 h 11671"/>
              <a:gd name="connsiteX7" fmla="*/ 6188 w 10000"/>
              <a:gd name="connsiteY7" fmla="*/ 413 h 11671"/>
              <a:gd name="connsiteX8" fmla="*/ 7514 w 10000"/>
              <a:gd name="connsiteY8" fmla="*/ 2576 h 11671"/>
              <a:gd name="connsiteX9" fmla="*/ 8343 w 10000"/>
              <a:gd name="connsiteY9" fmla="*/ 413 h 11671"/>
              <a:gd name="connsiteX10" fmla="*/ 9834 w 10000"/>
              <a:gd name="connsiteY10" fmla="*/ 2576 h 11671"/>
              <a:gd name="connsiteX11" fmla="*/ 9337 w 10000"/>
              <a:gd name="connsiteY11" fmla="*/ 6900 h 11671"/>
              <a:gd name="connsiteX12" fmla="*/ 8405 w 10000"/>
              <a:gd name="connsiteY12" fmla="*/ 8585 h 11671"/>
              <a:gd name="connsiteX13" fmla="*/ 7901 w 10000"/>
              <a:gd name="connsiteY13" fmla="*/ 9242 h 11671"/>
              <a:gd name="connsiteX14" fmla="*/ 5552 w 10000"/>
              <a:gd name="connsiteY14" fmla="*/ 8882 h 11671"/>
              <a:gd name="connsiteX15" fmla="*/ 4732 w 10000"/>
              <a:gd name="connsiteY15" fmla="*/ 9963 h 11671"/>
              <a:gd name="connsiteX16" fmla="*/ 3858 w 10000"/>
              <a:gd name="connsiteY16" fmla="*/ 11341 h 11671"/>
              <a:gd name="connsiteX17" fmla="*/ 1243 w 10000"/>
              <a:gd name="connsiteY17" fmla="*/ 7981 h 11671"/>
              <a:gd name="connsiteX18" fmla="*/ 709 w 10000"/>
              <a:gd name="connsiteY18" fmla="*/ 8585 h 11671"/>
              <a:gd name="connsiteX19" fmla="*/ 221 w 10000"/>
              <a:gd name="connsiteY19" fmla="*/ 6900 h 11671"/>
              <a:gd name="connsiteX20" fmla="*/ 55 w 10000"/>
              <a:gd name="connsiteY20" fmla="*/ 3657 h 11671"/>
              <a:gd name="connsiteX21" fmla="*/ 552 w 10000"/>
              <a:gd name="connsiteY21" fmla="*/ 1495 h 11671"/>
              <a:gd name="connsiteX0" fmla="*/ 552 w 10000"/>
              <a:gd name="connsiteY0" fmla="*/ 1495 h 11671"/>
              <a:gd name="connsiteX1" fmla="*/ 1547 w 10000"/>
              <a:gd name="connsiteY1" fmla="*/ 2576 h 11671"/>
              <a:gd name="connsiteX2" fmla="*/ 2818 w 10000"/>
              <a:gd name="connsiteY2" fmla="*/ 594 h 11671"/>
              <a:gd name="connsiteX3" fmla="*/ 3149 w 10000"/>
              <a:gd name="connsiteY3" fmla="*/ 594 h 11671"/>
              <a:gd name="connsiteX4" fmla="*/ 4032 w 10000"/>
              <a:gd name="connsiteY4" fmla="*/ 3074 h 11671"/>
              <a:gd name="connsiteX5" fmla="*/ 4254 w 10000"/>
              <a:gd name="connsiteY5" fmla="*/ 233 h 11671"/>
              <a:gd name="connsiteX6" fmla="*/ 5691 w 10000"/>
              <a:gd name="connsiteY6" fmla="*/ 1675 h 11671"/>
              <a:gd name="connsiteX7" fmla="*/ 6188 w 10000"/>
              <a:gd name="connsiteY7" fmla="*/ 413 h 11671"/>
              <a:gd name="connsiteX8" fmla="*/ 7514 w 10000"/>
              <a:gd name="connsiteY8" fmla="*/ 2576 h 11671"/>
              <a:gd name="connsiteX9" fmla="*/ 8343 w 10000"/>
              <a:gd name="connsiteY9" fmla="*/ 413 h 11671"/>
              <a:gd name="connsiteX10" fmla="*/ 9834 w 10000"/>
              <a:gd name="connsiteY10" fmla="*/ 2576 h 11671"/>
              <a:gd name="connsiteX11" fmla="*/ 9337 w 10000"/>
              <a:gd name="connsiteY11" fmla="*/ 6900 h 11671"/>
              <a:gd name="connsiteX12" fmla="*/ 8405 w 10000"/>
              <a:gd name="connsiteY12" fmla="*/ 8585 h 11671"/>
              <a:gd name="connsiteX13" fmla="*/ 7901 w 10000"/>
              <a:gd name="connsiteY13" fmla="*/ 9242 h 11671"/>
              <a:gd name="connsiteX14" fmla="*/ 5956 w 10000"/>
              <a:gd name="connsiteY14" fmla="*/ 9963 h 11671"/>
              <a:gd name="connsiteX15" fmla="*/ 4732 w 10000"/>
              <a:gd name="connsiteY15" fmla="*/ 9963 h 11671"/>
              <a:gd name="connsiteX16" fmla="*/ 3858 w 10000"/>
              <a:gd name="connsiteY16" fmla="*/ 11341 h 11671"/>
              <a:gd name="connsiteX17" fmla="*/ 1243 w 10000"/>
              <a:gd name="connsiteY17" fmla="*/ 7981 h 11671"/>
              <a:gd name="connsiteX18" fmla="*/ 709 w 10000"/>
              <a:gd name="connsiteY18" fmla="*/ 8585 h 11671"/>
              <a:gd name="connsiteX19" fmla="*/ 221 w 10000"/>
              <a:gd name="connsiteY19" fmla="*/ 6900 h 11671"/>
              <a:gd name="connsiteX20" fmla="*/ 55 w 10000"/>
              <a:gd name="connsiteY20" fmla="*/ 3657 h 11671"/>
              <a:gd name="connsiteX21" fmla="*/ 552 w 10000"/>
              <a:gd name="connsiteY21" fmla="*/ 1495 h 11671"/>
              <a:gd name="connsiteX0" fmla="*/ 512 w 9831"/>
              <a:gd name="connsiteY0" fmla="*/ 1267 h 11160"/>
              <a:gd name="connsiteX1" fmla="*/ 1507 w 9831"/>
              <a:gd name="connsiteY1" fmla="*/ 2348 h 11160"/>
              <a:gd name="connsiteX2" fmla="*/ 2778 w 9831"/>
              <a:gd name="connsiteY2" fmla="*/ 366 h 11160"/>
              <a:gd name="connsiteX3" fmla="*/ 3109 w 9831"/>
              <a:gd name="connsiteY3" fmla="*/ 366 h 11160"/>
              <a:gd name="connsiteX4" fmla="*/ 3687 w 9831"/>
              <a:gd name="connsiteY4" fmla="*/ 2046 h 11160"/>
              <a:gd name="connsiteX5" fmla="*/ 4214 w 9831"/>
              <a:gd name="connsiteY5" fmla="*/ 5 h 11160"/>
              <a:gd name="connsiteX6" fmla="*/ 5651 w 9831"/>
              <a:gd name="connsiteY6" fmla="*/ 1447 h 11160"/>
              <a:gd name="connsiteX7" fmla="*/ 6148 w 9831"/>
              <a:gd name="connsiteY7" fmla="*/ 185 h 11160"/>
              <a:gd name="connsiteX8" fmla="*/ 7474 w 9831"/>
              <a:gd name="connsiteY8" fmla="*/ 2348 h 11160"/>
              <a:gd name="connsiteX9" fmla="*/ 8303 w 9831"/>
              <a:gd name="connsiteY9" fmla="*/ 185 h 11160"/>
              <a:gd name="connsiteX10" fmla="*/ 9794 w 9831"/>
              <a:gd name="connsiteY10" fmla="*/ 2348 h 11160"/>
              <a:gd name="connsiteX11" fmla="*/ 9297 w 9831"/>
              <a:gd name="connsiteY11" fmla="*/ 6672 h 11160"/>
              <a:gd name="connsiteX12" fmla="*/ 8365 w 9831"/>
              <a:gd name="connsiteY12" fmla="*/ 8357 h 11160"/>
              <a:gd name="connsiteX13" fmla="*/ 7861 w 9831"/>
              <a:gd name="connsiteY13" fmla="*/ 9014 h 11160"/>
              <a:gd name="connsiteX14" fmla="*/ 5916 w 9831"/>
              <a:gd name="connsiteY14" fmla="*/ 9735 h 11160"/>
              <a:gd name="connsiteX15" fmla="*/ 4692 w 9831"/>
              <a:gd name="connsiteY15" fmla="*/ 9735 h 11160"/>
              <a:gd name="connsiteX16" fmla="*/ 3818 w 9831"/>
              <a:gd name="connsiteY16" fmla="*/ 11113 h 11160"/>
              <a:gd name="connsiteX17" fmla="*/ 1203 w 9831"/>
              <a:gd name="connsiteY17" fmla="*/ 7753 h 11160"/>
              <a:gd name="connsiteX18" fmla="*/ 669 w 9831"/>
              <a:gd name="connsiteY18" fmla="*/ 8357 h 11160"/>
              <a:gd name="connsiteX19" fmla="*/ 181 w 9831"/>
              <a:gd name="connsiteY19" fmla="*/ 6672 h 11160"/>
              <a:gd name="connsiteX20" fmla="*/ 15 w 9831"/>
              <a:gd name="connsiteY20" fmla="*/ 3429 h 11160"/>
              <a:gd name="connsiteX21" fmla="*/ 512 w 9831"/>
              <a:gd name="connsiteY21" fmla="*/ 1267 h 11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831" h="11160">
                <a:moveTo>
                  <a:pt x="512" y="1267"/>
                </a:moveTo>
                <a:cubicBezTo>
                  <a:pt x="761" y="1086"/>
                  <a:pt x="1131" y="2505"/>
                  <a:pt x="1507" y="2348"/>
                </a:cubicBezTo>
                <a:cubicBezTo>
                  <a:pt x="1883" y="2190"/>
                  <a:pt x="2512" y="703"/>
                  <a:pt x="2778" y="366"/>
                </a:cubicBezTo>
                <a:cubicBezTo>
                  <a:pt x="3044" y="28"/>
                  <a:pt x="2958" y="86"/>
                  <a:pt x="3109" y="366"/>
                </a:cubicBezTo>
                <a:cubicBezTo>
                  <a:pt x="3260" y="646"/>
                  <a:pt x="3504" y="2114"/>
                  <a:pt x="3687" y="2046"/>
                </a:cubicBezTo>
                <a:cubicBezTo>
                  <a:pt x="3870" y="1979"/>
                  <a:pt x="3887" y="105"/>
                  <a:pt x="4214" y="5"/>
                </a:cubicBezTo>
                <a:cubicBezTo>
                  <a:pt x="4541" y="-95"/>
                  <a:pt x="5329" y="1424"/>
                  <a:pt x="5651" y="1447"/>
                </a:cubicBezTo>
                <a:cubicBezTo>
                  <a:pt x="5972" y="1469"/>
                  <a:pt x="5844" y="28"/>
                  <a:pt x="6148" y="185"/>
                </a:cubicBezTo>
                <a:cubicBezTo>
                  <a:pt x="6452" y="343"/>
                  <a:pt x="7115" y="2348"/>
                  <a:pt x="7474" y="2348"/>
                </a:cubicBezTo>
                <a:cubicBezTo>
                  <a:pt x="7833" y="2348"/>
                  <a:pt x="7916" y="185"/>
                  <a:pt x="8303" y="185"/>
                </a:cubicBezTo>
                <a:cubicBezTo>
                  <a:pt x="8689" y="185"/>
                  <a:pt x="9629" y="1267"/>
                  <a:pt x="9794" y="2348"/>
                </a:cubicBezTo>
                <a:cubicBezTo>
                  <a:pt x="9960" y="3429"/>
                  <a:pt x="9535" y="5671"/>
                  <a:pt x="9297" y="6672"/>
                </a:cubicBezTo>
                <a:cubicBezTo>
                  <a:pt x="9059" y="7674"/>
                  <a:pt x="8603" y="7974"/>
                  <a:pt x="8365" y="8357"/>
                </a:cubicBezTo>
                <a:cubicBezTo>
                  <a:pt x="8127" y="8740"/>
                  <a:pt x="8269" y="8784"/>
                  <a:pt x="7861" y="9014"/>
                </a:cubicBezTo>
                <a:cubicBezTo>
                  <a:pt x="7453" y="9244"/>
                  <a:pt x="6444" y="9615"/>
                  <a:pt x="5916" y="9735"/>
                </a:cubicBezTo>
                <a:cubicBezTo>
                  <a:pt x="5388" y="9855"/>
                  <a:pt x="5042" y="9505"/>
                  <a:pt x="4692" y="9735"/>
                </a:cubicBezTo>
                <a:cubicBezTo>
                  <a:pt x="4342" y="9965"/>
                  <a:pt x="4399" y="11443"/>
                  <a:pt x="3818" y="11113"/>
                </a:cubicBezTo>
                <a:cubicBezTo>
                  <a:pt x="3237" y="10783"/>
                  <a:pt x="1728" y="8212"/>
                  <a:pt x="1203" y="7753"/>
                </a:cubicBezTo>
                <a:cubicBezTo>
                  <a:pt x="678" y="7294"/>
                  <a:pt x="838" y="8537"/>
                  <a:pt x="669" y="8357"/>
                </a:cubicBezTo>
                <a:cubicBezTo>
                  <a:pt x="500" y="8177"/>
                  <a:pt x="290" y="7493"/>
                  <a:pt x="181" y="6672"/>
                </a:cubicBezTo>
                <a:cubicBezTo>
                  <a:pt x="72" y="5851"/>
                  <a:pt x="-40" y="4330"/>
                  <a:pt x="15" y="3429"/>
                </a:cubicBezTo>
                <a:cubicBezTo>
                  <a:pt x="70" y="2528"/>
                  <a:pt x="264" y="1447"/>
                  <a:pt x="512" y="1267"/>
                </a:cubicBezTo>
                <a:close/>
              </a:path>
            </a:pathLst>
          </a:custGeom>
          <a:solidFill>
            <a:srgbClr val="FF99CC"/>
          </a:solidFill>
          <a:ln w="28575" cap="flat" cmpd="sng">
            <a:solidFill>
              <a:schemeClr val="tx1"/>
            </a:solidFill>
            <a:prstDash val="solid"/>
            <a:round/>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endParaRPr lang="en-US"/>
          </a:p>
        </p:txBody>
      </p:sp>
      <p:sp>
        <p:nvSpPr>
          <p:cNvPr id="65" name="Text Box 59"/>
          <p:cNvSpPr txBox="1">
            <a:spLocks noChangeArrowheads="1"/>
          </p:cNvSpPr>
          <p:nvPr/>
        </p:nvSpPr>
        <p:spPr bwMode="auto">
          <a:xfrm>
            <a:off x="3713698" y="6012144"/>
            <a:ext cx="2605498" cy="371513"/>
          </a:xfrm>
          <a:prstGeom prst="rect">
            <a:avLst/>
          </a:prstGeom>
          <a:noFill/>
          <a:ln w="12700">
            <a:noFill/>
            <a:miter lim="800000"/>
            <a:headEnd type="none" w="sm" len="sm"/>
            <a:tailEnd type="none" w="sm" len="sm"/>
          </a:ln>
          <a:effectLst/>
        </p:spPr>
        <p:txBody>
          <a:bodyPr wrap="none" lIns="90000" tIns="46800" rIns="90000" bIns="46800">
            <a:spAutoFit/>
          </a:bodyP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pPr algn="l"/>
            <a:r>
              <a:rPr lang="en-US" sz="1800" b="0" dirty="0">
                <a:solidFill>
                  <a:schemeClr val="tx1"/>
                </a:solidFill>
                <a:latin typeface="Arial" charset="0"/>
              </a:rPr>
              <a:t>communication network</a:t>
            </a:r>
          </a:p>
        </p:txBody>
      </p:sp>
      <p:cxnSp>
        <p:nvCxnSpPr>
          <p:cNvPr id="66" name="AutoShape 60"/>
          <p:cNvCxnSpPr>
            <a:cxnSpLocks noChangeShapeType="1"/>
            <a:stCxn id="48" idx="2"/>
            <a:endCxn id="64" idx="0"/>
          </p:cNvCxnSpPr>
          <p:nvPr/>
        </p:nvCxnSpPr>
        <p:spPr bwMode="auto">
          <a:xfrm>
            <a:off x="3063773" y="5693247"/>
            <a:ext cx="144216" cy="239199"/>
          </a:xfrm>
          <a:prstGeom prst="straightConnector1">
            <a:avLst/>
          </a:prstGeom>
          <a:noFill/>
          <a:ln w="38100">
            <a:solidFill>
              <a:schemeClr val="tx1"/>
            </a:solidFill>
            <a:round/>
            <a:headEnd type="none" w="sm" len="sm"/>
            <a:tailEnd type="none" w="sm" len="sm"/>
          </a:ln>
          <a:effectLst/>
        </p:spPr>
      </p:cxnSp>
      <p:cxnSp>
        <p:nvCxnSpPr>
          <p:cNvPr id="67" name="AutoShape 61"/>
          <p:cNvCxnSpPr>
            <a:cxnSpLocks noChangeShapeType="1"/>
            <a:stCxn id="51" idx="2"/>
            <a:endCxn id="64" idx="3"/>
          </p:cNvCxnSpPr>
          <p:nvPr/>
        </p:nvCxnSpPr>
        <p:spPr bwMode="auto">
          <a:xfrm>
            <a:off x="4291410" y="5693247"/>
            <a:ext cx="48067" cy="189366"/>
          </a:xfrm>
          <a:prstGeom prst="straightConnector1">
            <a:avLst/>
          </a:prstGeom>
          <a:noFill/>
          <a:ln w="38100">
            <a:solidFill>
              <a:schemeClr val="tx1"/>
            </a:solidFill>
            <a:round/>
            <a:headEnd type="none" w="sm" len="sm"/>
            <a:tailEnd type="none" w="sm" len="sm"/>
          </a:ln>
          <a:effectLst/>
        </p:spPr>
      </p:cxnSp>
      <p:cxnSp>
        <p:nvCxnSpPr>
          <p:cNvPr id="68" name="AutoShape 62"/>
          <p:cNvCxnSpPr>
            <a:cxnSpLocks noChangeShapeType="1"/>
            <a:stCxn id="54" idx="2"/>
            <a:endCxn id="64" idx="6"/>
          </p:cNvCxnSpPr>
          <p:nvPr/>
        </p:nvCxnSpPr>
        <p:spPr bwMode="auto">
          <a:xfrm flipH="1">
            <a:off x="5447003" y="5693247"/>
            <a:ext cx="72044" cy="249155"/>
          </a:xfrm>
          <a:prstGeom prst="straightConnector1">
            <a:avLst/>
          </a:prstGeom>
          <a:noFill/>
          <a:ln w="38100">
            <a:solidFill>
              <a:schemeClr val="tx1"/>
            </a:solidFill>
            <a:round/>
            <a:headEnd type="none" w="sm" len="sm"/>
            <a:tailEnd type="none" w="sm" len="sm"/>
          </a:ln>
          <a:effectLst/>
        </p:spPr>
      </p:cxnSp>
      <p:cxnSp>
        <p:nvCxnSpPr>
          <p:cNvPr id="69" name="AutoShape 63"/>
          <p:cNvCxnSpPr>
            <a:cxnSpLocks noChangeShapeType="1"/>
            <a:stCxn id="57" idx="2"/>
            <a:endCxn id="64" idx="10"/>
          </p:cNvCxnSpPr>
          <p:nvPr/>
        </p:nvCxnSpPr>
        <p:spPr bwMode="auto">
          <a:xfrm flipH="1">
            <a:off x="7252069" y="5693247"/>
            <a:ext cx="216754" cy="298988"/>
          </a:xfrm>
          <a:prstGeom prst="straightConnector1">
            <a:avLst/>
          </a:prstGeom>
          <a:noFill/>
          <a:ln w="38100">
            <a:solidFill>
              <a:schemeClr val="tx1"/>
            </a:solidFill>
            <a:round/>
            <a:headEnd type="none" w="sm" len="sm"/>
            <a:tailEnd type="none" w="sm" len="sm"/>
          </a:ln>
          <a:effectLst/>
        </p:spPr>
      </p:cxnSp>
      <p:sp>
        <p:nvSpPr>
          <p:cNvPr id="78" name="Line 9"/>
          <p:cNvSpPr>
            <a:spLocks noChangeShapeType="1"/>
          </p:cNvSpPr>
          <p:nvPr/>
        </p:nvSpPr>
        <p:spPr bwMode="auto">
          <a:xfrm>
            <a:off x="5275263" y="3200400"/>
            <a:ext cx="381000" cy="0"/>
          </a:xfrm>
          <a:prstGeom prst="line">
            <a:avLst/>
          </a:prstGeom>
          <a:noFill/>
          <a:ln w="12700">
            <a:solidFill>
              <a:srgbClr val="C00000"/>
            </a:solidFill>
            <a:prstDash val="sysDot"/>
            <a:round/>
            <a:headEnd type="arrow" w="sm" len="sm"/>
            <a:tailEnd type="none" w="sm" len="sm"/>
          </a:ln>
          <a:effectLst/>
        </p:spPr>
        <p:txBody>
          <a:bodyPr wrap="none" lIns="90000" tIns="46800" rIns="90000" bIns="46800" anchor="ctr"/>
          <a:lstStyle/>
          <a:p>
            <a:pPr algn="ctr" fontAlgn="base">
              <a:spcBef>
                <a:spcPct val="0"/>
              </a:spcBef>
              <a:spcAft>
                <a:spcPct val="0"/>
              </a:spcAft>
            </a:pPr>
            <a:endParaRPr lang="en-US" sz="4400" b="1">
              <a:solidFill>
                <a:schemeClr val="tx2"/>
              </a:solidFill>
              <a:latin typeface="Tahoma" pitchFamily="34" charset="0"/>
            </a:endParaRPr>
          </a:p>
        </p:txBody>
      </p:sp>
      <p:sp>
        <p:nvSpPr>
          <p:cNvPr id="5" name="Rectangle 4">
            <a:extLst>
              <a:ext uri="{FF2B5EF4-FFF2-40B4-BE49-F238E27FC236}">
                <a16:creationId xmlns:a16="http://schemas.microsoft.com/office/drawing/2014/main" id="{BA52427C-51C5-470F-841D-743C61C289F8}"/>
              </a:ext>
            </a:extLst>
          </p:cNvPr>
          <p:cNvSpPr/>
          <p:nvPr/>
        </p:nvSpPr>
        <p:spPr>
          <a:xfrm>
            <a:off x="2483005" y="4586868"/>
            <a:ext cx="5452199" cy="589703"/>
          </a:xfrm>
          <a:prstGeom prst="rect">
            <a:avLst/>
          </a:prstGeom>
          <a:noFill/>
          <a:ln>
            <a:solidFill>
              <a:srgbClr val="C8202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283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p:bldP spid="70" grpId="0" animBg="1"/>
      <p:bldP spid="71" grpId="0" animBg="1"/>
      <p:bldP spid="72" grpId="0"/>
      <p:bldP spid="73" grpId="0"/>
      <p:bldP spid="45" grpId="0" animBg="1"/>
      <p:bldP spid="47" grpId="0" animBg="1"/>
      <p:bldP spid="48" grpId="0" animBg="1"/>
      <p:bldP spid="50" grpId="0" animBg="1"/>
      <p:bldP spid="51" grpId="0" animBg="1"/>
      <p:bldP spid="53" grpId="0" animBg="1"/>
      <p:bldP spid="54" grpId="0" animBg="1"/>
      <p:bldP spid="56" grpId="0" animBg="1"/>
      <p:bldP spid="57" grpId="0" animBg="1"/>
      <p:bldP spid="59" grpId="0" animBg="1"/>
      <p:bldP spid="60" grpId="0" animBg="1"/>
      <p:bldP spid="61" grpId="0" animBg="1"/>
      <p:bldP spid="62" grpId="0" animBg="1"/>
      <p:bldP spid="63" grpId="0" animBg="1"/>
      <p:bldP spid="64" grpId="0" animBg="1"/>
      <p:bldP spid="65" grpId="0"/>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2"/>
          <p:cNvSpPr>
            <a:spLocks noGrp="1" noChangeArrowheads="1"/>
          </p:cNvSpPr>
          <p:nvPr>
            <p:ph type="title"/>
          </p:nvPr>
        </p:nvSpPr>
        <p:spPr/>
        <p:txBody>
          <a:bodyPr>
            <a:normAutofit/>
          </a:bodyPr>
          <a:lstStyle/>
          <a:p>
            <a:pPr eaLnBrk="1" hangingPunct="1"/>
            <a:r>
              <a:rPr lang="en-US" dirty="0"/>
              <a:t>Fundamental Concepts: Process/Program/Processor</a:t>
            </a:r>
          </a:p>
        </p:txBody>
      </p:sp>
      <p:sp>
        <p:nvSpPr>
          <p:cNvPr id="11267" name="Slide Number Placeholder 5"/>
          <p:cNvSpPr>
            <a:spLocks noGrp="1"/>
          </p:cNvSpPr>
          <p:nvPr>
            <p:ph type="sldNum" sz="quarter" idx="12"/>
          </p:nvPr>
        </p:nvSpPr>
        <p:spPr>
          <a:noFill/>
          <a:ln>
            <a:miter lim="800000"/>
            <a:headEnd/>
            <a:tailEnd/>
          </a:ln>
        </p:spPr>
        <p:txBody>
          <a:bodyPr/>
          <a:lstStyle/>
          <a:p>
            <a:fld id="{C557A947-9760-4322-B511-89F1FC1132D1}" type="slidenum">
              <a:rPr lang="en-US"/>
              <a:pPr/>
              <a:t>18</a:t>
            </a:fld>
            <a:endParaRPr lang="en-US"/>
          </a:p>
        </p:txBody>
      </p:sp>
      <p:sp>
        <p:nvSpPr>
          <p:cNvPr id="11268" name="Rectangle 3"/>
          <p:cNvSpPr>
            <a:spLocks noGrp="1" noChangeArrowheads="1"/>
          </p:cNvSpPr>
          <p:nvPr>
            <p:ph type="body" idx="4294967295"/>
          </p:nvPr>
        </p:nvSpPr>
        <p:spPr>
          <a:xfrm>
            <a:off x="114300" y="1676400"/>
            <a:ext cx="11928348" cy="2819400"/>
          </a:xfrm>
        </p:spPr>
        <p:txBody>
          <a:bodyPr/>
          <a:lstStyle/>
          <a:p>
            <a:pPr eaLnBrk="1" hangingPunct="1"/>
            <a:r>
              <a:rPr lang="en-GB" sz="2000" dirty="0"/>
              <a:t>A </a:t>
            </a:r>
            <a:r>
              <a:rPr lang="en-GB" sz="2000" b="1" dirty="0">
                <a:solidFill>
                  <a:srgbClr val="0070C0"/>
                </a:solidFill>
              </a:rPr>
              <a:t>process</a:t>
            </a:r>
            <a:r>
              <a:rPr lang="en-GB" sz="2000" dirty="0"/>
              <a:t> is a </a:t>
            </a:r>
            <a:r>
              <a:rPr lang="en-GB" sz="2000" b="1" dirty="0">
                <a:solidFill>
                  <a:srgbClr val="0070C0"/>
                </a:solidFill>
              </a:rPr>
              <a:t>software program</a:t>
            </a:r>
            <a:r>
              <a:rPr lang="en-GB" sz="2000" dirty="0"/>
              <a:t> executing a task on a </a:t>
            </a:r>
            <a:r>
              <a:rPr lang="en-GB" sz="2000" b="1" dirty="0">
                <a:solidFill>
                  <a:srgbClr val="0070C0"/>
                </a:solidFill>
              </a:rPr>
              <a:t>processor</a:t>
            </a:r>
          </a:p>
          <a:p>
            <a:pPr eaLnBrk="1" hangingPunct="1"/>
            <a:endParaRPr lang="en-US" sz="2000" b="1" dirty="0"/>
          </a:p>
          <a:p>
            <a:pPr eaLnBrk="1" hangingPunct="1"/>
            <a:r>
              <a:rPr lang="en-US" sz="2000" dirty="0"/>
              <a:t>In other words, each process in an MPI job runs an instance of a </a:t>
            </a:r>
            <a:r>
              <a:rPr lang="en-US" sz="2000" b="1" dirty="0"/>
              <a:t>program:</a:t>
            </a:r>
          </a:p>
          <a:p>
            <a:pPr lvl="1" eaLnBrk="1" hangingPunct="1"/>
            <a:r>
              <a:rPr lang="en-US" sz="1800" dirty="0"/>
              <a:t>Program is written in C, C++, or Fortran. Reason: these are the languages for scientific computing, which MPI serves</a:t>
            </a:r>
          </a:p>
          <a:p>
            <a:pPr lvl="1" eaLnBrk="1" hangingPunct="1"/>
            <a:r>
              <a:rPr lang="en-US" sz="1800" dirty="0"/>
              <a:t>The variables of each program have the </a:t>
            </a:r>
            <a:r>
              <a:rPr lang="en-US" sz="1800" dirty="0">
                <a:solidFill>
                  <a:srgbClr val="C00000"/>
                </a:solidFill>
              </a:rPr>
              <a:t>same name </a:t>
            </a:r>
            <a:r>
              <a:rPr lang="en-US" sz="1800" dirty="0"/>
              <a:t>but </a:t>
            </a:r>
            <a:r>
              <a:rPr lang="en-US" sz="1800" dirty="0">
                <a:solidFill>
                  <a:srgbClr val="C00000"/>
                </a:solidFill>
              </a:rPr>
              <a:t>different locations </a:t>
            </a:r>
            <a:r>
              <a:rPr lang="en-US" sz="1800" dirty="0"/>
              <a:t>(distributed memory) and </a:t>
            </a:r>
            <a:r>
              <a:rPr lang="en-US" sz="1800" dirty="0">
                <a:solidFill>
                  <a:srgbClr val="C00000"/>
                </a:solidFill>
              </a:rPr>
              <a:t>different values</a:t>
            </a:r>
            <a:endParaRPr lang="en-US" sz="1200" dirty="0"/>
          </a:p>
          <a:p>
            <a:pPr lvl="1" eaLnBrk="1" hangingPunct="1"/>
            <a:r>
              <a:rPr lang="en-US" sz="1800" dirty="0"/>
              <a:t>Communicate via special send &amp; receive routines (</a:t>
            </a:r>
            <a:r>
              <a:rPr lang="en-US" sz="1800" b="1" dirty="0"/>
              <a:t>message passing</a:t>
            </a:r>
            <a:r>
              <a:rPr lang="en-US" sz="1800" dirty="0"/>
              <a:t>)</a:t>
            </a:r>
            <a:endParaRPr lang="en-US" sz="1800" b="1" i="1" dirty="0"/>
          </a:p>
        </p:txBody>
      </p:sp>
      <p:grpSp>
        <p:nvGrpSpPr>
          <p:cNvPr id="2" name="Group 1"/>
          <p:cNvGrpSpPr/>
          <p:nvPr/>
        </p:nvGrpSpPr>
        <p:grpSpPr>
          <a:xfrm>
            <a:off x="3233059" y="4439554"/>
            <a:ext cx="5271617" cy="1818506"/>
            <a:chOff x="2057400" y="4648200"/>
            <a:chExt cx="5271617" cy="1818506"/>
          </a:xfrm>
        </p:grpSpPr>
        <p:sp>
          <p:nvSpPr>
            <p:cNvPr id="81" name="Oval 80"/>
            <p:cNvSpPr>
              <a:spLocks noChangeArrowheads="1"/>
            </p:cNvSpPr>
            <p:nvPr/>
          </p:nvSpPr>
          <p:spPr bwMode="auto">
            <a:xfrm>
              <a:off x="2201828" y="4648200"/>
              <a:ext cx="577711" cy="478346"/>
            </a:xfrm>
            <a:prstGeom prst="ellipse">
              <a:avLst/>
            </a:prstGeom>
            <a:solidFill>
              <a:srgbClr val="99CCFF"/>
            </a:solidFill>
            <a:ln w="12700">
              <a:solidFill>
                <a:schemeClr val="tx1"/>
              </a:solidFill>
              <a:round/>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r>
                <a:rPr lang="en-US" sz="1800" b="0">
                  <a:solidFill>
                    <a:schemeClr val="tx1"/>
                  </a:solidFill>
                  <a:latin typeface="Arial" charset="0"/>
                </a:rPr>
                <a:t>data</a:t>
              </a:r>
            </a:p>
          </p:txBody>
        </p:sp>
        <p:sp>
          <p:nvSpPr>
            <p:cNvPr id="82" name="Rectangle 81"/>
            <p:cNvSpPr>
              <a:spLocks noChangeArrowheads="1"/>
            </p:cNvSpPr>
            <p:nvPr/>
          </p:nvSpPr>
          <p:spPr bwMode="auto">
            <a:xfrm>
              <a:off x="2057400" y="5186339"/>
              <a:ext cx="866567" cy="478346"/>
            </a:xfrm>
            <a:prstGeom prst="rect">
              <a:avLst/>
            </a:prstGeom>
            <a:solidFill>
              <a:srgbClr val="FFFF00"/>
            </a:solidFill>
            <a:ln w="12700">
              <a:solidFill>
                <a:schemeClr val="tx1"/>
              </a:solidFill>
              <a:miter lim="800000"/>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r>
                <a:rPr lang="en-US" sz="1800" b="0">
                  <a:solidFill>
                    <a:schemeClr val="tx1"/>
                  </a:solidFill>
                  <a:latin typeface="Arial" charset="0"/>
                </a:rPr>
                <a:t>program</a:t>
              </a:r>
            </a:p>
          </p:txBody>
        </p:sp>
        <p:cxnSp>
          <p:nvCxnSpPr>
            <p:cNvPr id="83" name="AutoShape 43"/>
            <p:cNvCxnSpPr>
              <a:cxnSpLocks noChangeShapeType="1"/>
              <a:stCxn id="81" idx="4"/>
              <a:endCxn id="82" idx="0"/>
            </p:cNvCxnSpPr>
            <p:nvPr/>
          </p:nvCxnSpPr>
          <p:spPr bwMode="auto">
            <a:xfrm>
              <a:off x="2490684" y="5126546"/>
              <a:ext cx="0" cy="59793"/>
            </a:xfrm>
            <a:prstGeom prst="straightConnector1">
              <a:avLst/>
            </a:prstGeom>
            <a:noFill/>
            <a:ln w="12700">
              <a:solidFill>
                <a:schemeClr val="tx1"/>
              </a:solidFill>
              <a:round/>
              <a:headEnd type="none" w="sm" len="sm"/>
              <a:tailEnd type="none" w="sm" len="sm"/>
            </a:ln>
            <a:effectLst/>
          </p:spPr>
        </p:cxnSp>
        <p:sp>
          <p:nvSpPr>
            <p:cNvPr id="84" name="Oval 83"/>
            <p:cNvSpPr>
              <a:spLocks noChangeArrowheads="1"/>
            </p:cNvSpPr>
            <p:nvPr/>
          </p:nvSpPr>
          <p:spPr bwMode="auto">
            <a:xfrm>
              <a:off x="3429465" y="4648200"/>
              <a:ext cx="577711" cy="478346"/>
            </a:xfrm>
            <a:prstGeom prst="ellipse">
              <a:avLst/>
            </a:prstGeom>
            <a:solidFill>
              <a:srgbClr val="99CCFF"/>
            </a:solidFill>
            <a:ln w="12700">
              <a:solidFill>
                <a:schemeClr val="tx1"/>
              </a:solidFill>
              <a:round/>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r>
                <a:rPr lang="en-US" sz="1800" b="0">
                  <a:solidFill>
                    <a:schemeClr val="tx1"/>
                  </a:solidFill>
                  <a:latin typeface="Arial" charset="0"/>
                </a:rPr>
                <a:t>data</a:t>
              </a:r>
            </a:p>
          </p:txBody>
        </p:sp>
        <p:sp>
          <p:nvSpPr>
            <p:cNvPr id="85" name="Rectangle 84"/>
            <p:cNvSpPr>
              <a:spLocks noChangeArrowheads="1"/>
            </p:cNvSpPr>
            <p:nvPr/>
          </p:nvSpPr>
          <p:spPr bwMode="auto">
            <a:xfrm>
              <a:off x="3285037" y="5186339"/>
              <a:ext cx="866567" cy="478346"/>
            </a:xfrm>
            <a:prstGeom prst="rect">
              <a:avLst/>
            </a:prstGeom>
            <a:solidFill>
              <a:srgbClr val="FFFF00"/>
            </a:solidFill>
            <a:ln w="12700">
              <a:solidFill>
                <a:schemeClr val="tx1"/>
              </a:solidFill>
              <a:miter lim="800000"/>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r>
                <a:rPr lang="en-US" sz="1800" b="0" dirty="0">
                  <a:solidFill>
                    <a:schemeClr val="tx1"/>
                  </a:solidFill>
                  <a:latin typeface="Arial" charset="0"/>
                </a:rPr>
                <a:t>program</a:t>
              </a:r>
            </a:p>
          </p:txBody>
        </p:sp>
        <p:cxnSp>
          <p:nvCxnSpPr>
            <p:cNvPr id="86" name="AutoShape 46"/>
            <p:cNvCxnSpPr>
              <a:cxnSpLocks noChangeShapeType="1"/>
              <a:stCxn id="84" idx="4"/>
              <a:endCxn id="85" idx="0"/>
            </p:cNvCxnSpPr>
            <p:nvPr/>
          </p:nvCxnSpPr>
          <p:spPr bwMode="auto">
            <a:xfrm>
              <a:off x="3718320" y="5126546"/>
              <a:ext cx="0" cy="59793"/>
            </a:xfrm>
            <a:prstGeom prst="straightConnector1">
              <a:avLst/>
            </a:prstGeom>
            <a:noFill/>
            <a:ln w="12700">
              <a:solidFill>
                <a:schemeClr val="tx1"/>
              </a:solidFill>
              <a:round/>
              <a:headEnd type="none" w="sm" len="sm"/>
              <a:tailEnd type="none" w="sm" len="sm"/>
            </a:ln>
            <a:effectLst/>
          </p:spPr>
        </p:cxnSp>
        <p:sp>
          <p:nvSpPr>
            <p:cNvPr id="87" name="Oval 86"/>
            <p:cNvSpPr>
              <a:spLocks noChangeArrowheads="1"/>
            </p:cNvSpPr>
            <p:nvPr/>
          </p:nvSpPr>
          <p:spPr bwMode="auto">
            <a:xfrm>
              <a:off x="4657102" y="4648200"/>
              <a:ext cx="577711" cy="478346"/>
            </a:xfrm>
            <a:prstGeom prst="ellipse">
              <a:avLst/>
            </a:prstGeom>
            <a:solidFill>
              <a:srgbClr val="99CCFF"/>
            </a:solidFill>
            <a:ln w="12700">
              <a:solidFill>
                <a:schemeClr val="tx1"/>
              </a:solidFill>
              <a:round/>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r>
                <a:rPr lang="en-US" sz="1800" b="0">
                  <a:solidFill>
                    <a:schemeClr val="tx1"/>
                  </a:solidFill>
                  <a:latin typeface="Arial" charset="0"/>
                </a:rPr>
                <a:t>data</a:t>
              </a:r>
            </a:p>
          </p:txBody>
        </p:sp>
        <p:sp>
          <p:nvSpPr>
            <p:cNvPr id="88" name="Rectangle 87"/>
            <p:cNvSpPr>
              <a:spLocks noChangeArrowheads="1"/>
            </p:cNvSpPr>
            <p:nvPr/>
          </p:nvSpPr>
          <p:spPr bwMode="auto">
            <a:xfrm>
              <a:off x="4512674" y="5186339"/>
              <a:ext cx="866567" cy="478346"/>
            </a:xfrm>
            <a:prstGeom prst="rect">
              <a:avLst/>
            </a:prstGeom>
            <a:solidFill>
              <a:srgbClr val="FFFF00"/>
            </a:solidFill>
            <a:ln w="12700">
              <a:solidFill>
                <a:schemeClr val="tx1"/>
              </a:solidFill>
              <a:miter lim="800000"/>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r>
                <a:rPr lang="en-US" sz="1800" b="0">
                  <a:solidFill>
                    <a:schemeClr val="tx1"/>
                  </a:solidFill>
                  <a:latin typeface="Arial" charset="0"/>
                </a:rPr>
                <a:t>program</a:t>
              </a:r>
            </a:p>
          </p:txBody>
        </p:sp>
        <p:cxnSp>
          <p:nvCxnSpPr>
            <p:cNvPr id="89" name="AutoShape 49"/>
            <p:cNvCxnSpPr>
              <a:cxnSpLocks noChangeShapeType="1"/>
              <a:stCxn id="87" idx="4"/>
              <a:endCxn id="88" idx="0"/>
            </p:cNvCxnSpPr>
            <p:nvPr/>
          </p:nvCxnSpPr>
          <p:spPr bwMode="auto">
            <a:xfrm>
              <a:off x="4945957" y="5126546"/>
              <a:ext cx="0" cy="59793"/>
            </a:xfrm>
            <a:prstGeom prst="straightConnector1">
              <a:avLst/>
            </a:prstGeom>
            <a:noFill/>
            <a:ln w="12700">
              <a:solidFill>
                <a:schemeClr val="tx1"/>
              </a:solidFill>
              <a:round/>
              <a:headEnd type="none" w="sm" len="sm"/>
              <a:tailEnd type="none" w="sm" len="sm"/>
            </a:ln>
            <a:effectLst/>
          </p:spPr>
        </p:cxnSp>
        <p:sp>
          <p:nvSpPr>
            <p:cNvPr id="90" name="Oval 89"/>
            <p:cNvSpPr>
              <a:spLocks noChangeArrowheads="1"/>
            </p:cNvSpPr>
            <p:nvPr/>
          </p:nvSpPr>
          <p:spPr bwMode="auto">
            <a:xfrm>
              <a:off x="6606878" y="4648200"/>
              <a:ext cx="577711" cy="478346"/>
            </a:xfrm>
            <a:prstGeom prst="ellipse">
              <a:avLst/>
            </a:prstGeom>
            <a:solidFill>
              <a:srgbClr val="99CCFF"/>
            </a:solidFill>
            <a:ln w="12700">
              <a:solidFill>
                <a:schemeClr val="tx1"/>
              </a:solidFill>
              <a:round/>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r>
                <a:rPr lang="en-US" sz="1800" b="0">
                  <a:solidFill>
                    <a:schemeClr val="tx1"/>
                  </a:solidFill>
                  <a:latin typeface="Arial" charset="0"/>
                </a:rPr>
                <a:t>data</a:t>
              </a:r>
            </a:p>
          </p:txBody>
        </p:sp>
        <p:sp>
          <p:nvSpPr>
            <p:cNvPr id="91" name="Rectangle 90"/>
            <p:cNvSpPr>
              <a:spLocks noChangeArrowheads="1"/>
            </p:cNvSpPr>
            <p:nvPr/>
          </p:nvSpPr>
          <p:spPr bwMode="auto">
            <a:xfrm>
              <a:off x="6462450" y="5186339"/>
              <a:ext cx="866567" cy="478346"/>
            </a:xfrm>
            <a:prstGeom prst="rect">
              <a:avLst/>
            </a:prstGeom>
            <a:solidFill>
              <a:srgbClr val="FFFF00"/>
            </a:solidFill>
            <a:ln w="12700">
              <a:solidFill>
                <a:schemeClr val="tx1"/>
              </a:solidFill>
              <a:miter lim="800000"/>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r>
                <a:rPr lang="en-US" sz="1800" b="0">
                  <a:solidFill>
                    <a:schemeClr val="tx1"/>
                  </a:solidFill>
                  <a:latin typeface="Arial" charset="0"/>
                </a:rPr>
                <a:t>program</a:t>
              </a:r>
            </a:p>
          </p:txBody>
        </p:sp>
        <p:cxnSp>
          <p:nvCxnSpPr>
            <p:cNvPr id="92" name="AutoShape 52"/>
            <p:cNvCxnSpPr>
              <a:cxnSpLocks noChangeShapeType="1"/>
              <a:stCxn id="90" idx="4"/>
              <a:endCxn id="91" idx="0"/>
            </p:cNvCxnSpPr>
            <p:nvPr/>
          </p:nvCxnSpPr>
          <p:spPr bwMode="auto">
            <a:xfrm>
              <a:off x="6895733" y="5126546"/>
              <a:ext cx="0" cy="59793"/>
            </a:xfrm>
            <a:prstGeom prst="straightConnector1">
              <a:avLst/>
            </a:prstGeom>
            <a:noFill/>
            <a:ln w="12700">
              <a:solidFill>
                <a:schemeClr val="tx1"/>
              </a:solidFill>
              <a:round/>
              <a:headEnd type="none" w="sm" len="sm"/>
              <a:tailEnd type="none" w="sm" len="sm"/>
            </a:ln>
            <a:effectLst/>
          </p:spPr>
        </p:cxnSp>
        <p:sp>
          <p:nvSpPr>
            <p:cNvPr id="93" name="Oval 92"/>
            <p:cNvSpPr>
              <a:spLocks noChangeArrowheads="1"/>
            </p:cNvSpPr>
            <p:nvPr/>
          </p:nvSpPr>
          <p:spPr bwMode="auto">
            <a:xfrm>
              <a:off x="5595883" y="5126546"/>
              <a:ext cx="72214" cy="59793"/>
            </a:xfrm>
            <a:prstGeom prst="ellipse">
              <a:avLst/>
            </a:prstGeom>
            <a:solidFill>
              <a:schemeClr val="tx1"/>
            </a:solidFill>
            <a:ln w="12700">
              <a:solidFill>
                <a:schemeClr val="tx1"/>
              </a:solidFill>
              <a:round/>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endParaRPr lang="en-US"/>
            </a:p>
          </p:txBody>
        </p:sp>
        <p:sp>
          <p:nvSpPr>
            <p:cNvPr id="94" name="Oval 93"/>
            <p:cNvSpPr>
              <a:spLocks noChangeArrowheads="1"/>
            </p:cNvSpPr>
            <p:nvPr/>
          </p:nvSpPr>
          <p:spPr bwMode="auto">
            <a:xfrm>
              <a:off x="5740311" y="5126546"/>
              <a:ext cx="72214" cy="59793"/>
            </a:xfrm>
            <a:prstGeom prst="ellipse">
              <a:avLst/>
            </a:prstGeom>
            <a:solidFill>
              <a:schemeClr val="tx1"/>
            </a:solidFill>
            <a:ln w="12700">
              <a:solidFill>
                <a:schemeClr val="tx1"/>
              </a:solidFill>
              <a:round/>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endParaRPr lang="en-US"/>
            </a:p>
          </p:txBody>
        </p:sp>
        <p:sp>
          <p:nvSpPr>
            <p:cNvPr id="95" name="Oval 94"/>
            <p:cNvSpPr>
              <a:spLocks noChangeArrowheads="1"/>
            </p:cNvSpPr>
            <p:nvPr/>
          </p:nvSpPr>
          <p:spPr bwMode="auto">
            <a:xfrm>
              <a:off x="5884738" y="5126546"/>
              <a:ext cx="72214" cy="59793"/>
            </a:xfrm>
            <a:prstGeom prst="ellipse">
              <a:avLst/>
            </a:prstGeom>
            <a:solidFill>
              <a:schemeClr val="tx1"/>
            </a:solidFill>
            <a:ln w="12700">
              <a:solidFill>
                <a:schemeClr val="tx1"/>
              </a:solidFill>
              <a:round/>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endParaRPr lang="en-US"/>
            </a:p>
          </p:txBody>
        </p:sp>
        <p:sp>
          <p:nvSpPr>
            <p:cNvPr id="96" name="Oval 95"/>
            <p:cNvSpPr>
              <a:spLocks noChangeArrowheads="1"/>
            </p:cNvSpPr>
            <p:nvPr/>
          </p:nvSpPr>
          <p:spPr bwMode="auto">
            <a:xfrm>
              <a:off x="6029166" y="5126546"/>
              <a:ext cx="72214" cy="59793"/>
            </a:xfrm>
            <a:prstGeom prst="ellipse">
              <a:avLst/>
            </a:prstGeom>
            <a:solidFill>
              <a:schemeClr val="tx1"/>
            </a:solidFill>
            <a:ln w="12700">
              <a:solidFill>
                <a:schemeClr val="tx1"/>
              </a:solidFill>
              <a:round/>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endParaRPr lang="en-US"/>
            </a:p>
          </p:txBody>
        </p:sp>
        <p:sp>
          <p:nvSpPr>
            <p:cNvPr id="97" name="Oval 96"/>
            <p:cNvSpPr>
              <a:spLocks noChangeArrowheads="1"/>
            </p:cNvSpPr>
            <p:nvPr/>
          </p:nvSpPr>
          <p:spPr bwMode="auto">
            <a:xfrm>
              <a:off x="6173594" y="5126546"/>
              <a:ext cx="72214" cy="59793"/>
            </a:xfrm>
            <a:prstGeom prst="ellipse">
              <a:avLst/>
            </a:prstGeom>
            <a:solidFill>
              <a:schemeClr val="tx1"/>
            </a:solidFill>
            <a:ln w="12700">
              <a:solidFill>
                <a:schemeClr val="tx1"/>
              </a:solidFill>
              <a:round/>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endParaRPr lang="en-US"/>
            </a:p>
          </p:txBody>
        </p:sp>
        <p:sp>
          <p:nvSpPr>
            <p:cNvPr id="98" name="Freeform 97"/>
            <p:cNvSpPr>
              <a:spLocks/>
            </p:cNvSpPr>
            <p:nvPr/>
          </p:nvSpPr>
          <p:spPr bwMode="auto">
            <a:xfrm>
              <a:off x="2394398" y="5819152"/>
              <a:ext cx="4356907" cy="647554"/>
            </a:xfrm>
            <a:custGeom>
              <a:avLst/>
              <a:gdLst>
                <a:gd name="T0" fmla="*/ 160 w 2896"/>
                <a:gd name="T1" fmla="*/ 68 h 444"/>
                <a:gd name="T2" fmla="*/ 448 w 2896"/>
                <a:gd name="T3" fmla="*/ 116 h 444"/>
                <a:gd name="T4" fmla="*/ 816 w 2896"/>
                <a:gd name="T5" fmla="*/ 28 h 444"/>
                <a:gd name="T6" fmla="*/ 912 w 2896"/>
                <a:gd name="T7" fmla="*/ 28 h 444"/>
                <a:gd name="T8" fmla="*/ 1336 w 2896"/>
                <a:gd name="T9" fmla="*/ 148 h 444"/>
                <a:gd name="T10" fmla="*/ 1232 w 2896"/>
                <a:gd name="T11" fmla="*/ 12 h 444"/>
                <a:gd name="T12" fmla="*/ 1648 w 2896"/>
                <a:gd name="T13" fmla="*/ 76 h 444"/>
                <a:gd name="T14" fmla="*/ 1792 w 2896"/>
                <a:gd name="T15" fmla="*/ 20 h 444"/>
                <a:gd name="T16" fmla="*/ 2176 w 2896"/>
                <a:gd name="T17" fmla="*/ 116 h 444"/>
                <a:gd name="T18" fmla="*/ 2416 w 2896"/>
                <a:gd name="T19" fmla="*/ 20 h 444"/>
                <a:gd name="T20" fmla="*/ 2848 w 2896"/>
                <a:gd name="T21" fmla="*/ 116 h 444"/>
                <a:gd name="T22" fmla="*/ 2704 w 2896"/>
                <a:gd name="T23" fmla="*/ 308 h 444"/>
                <a:gd name="T24" fmla="*/ 2240 w 2896"/>
                <a:gd name="T25" fmla="*/ 340 h 444"/>
                <a:gd name="T26" fmla="*/ 2288 w 2896"/>
                <a:gd name="T27" fmla="*/ 412 h 444"/>
                <a:gd name="T28" fmla="*/ 1608 w 2896"/>
                <a:gd name="T29" fmla="*/ 396 h 444"/>
                <a:gd name="T30" fmla="*/ 1224 w 2896"/>
                <a:gd name="T31" fmla="*/ 356 h 444"/>
                <a:gd name="T32" fmla="*/ 1224 w 2896"/>
                <a:gd name="T33" fmla="*/ 444 h 444"/>
                <a:gd name="T34" fmla="*/ 360 w 2896"/>
                <a:gd name="T35" fmla="*/ 356 h 444"/>
                <a:gd name="T36" fmla="*/ 368 w 2896"/>
                <a:gd name="T37" fmla="*/ 436 h 444"/>
                <a:gd name="T38" fmla="*/ 64 w 2896"/>
                <a:gd name="T39" fmla="*/ 308 h 444"/>
                <a:gd name="T40" fmla="*/ 16 w 2896"/>
                <a:gd name="T41" fmla="*/ 164 h 444"/>
                <a:gd name="T42" fmla="*/ 160 w 2896"/>
                <a:gd name="T43" fmla="*/ 68 h 44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connsiteX0" fmla="*/ 552 w 10000"/>
                <a:gd name="connsiteY0" fmla="*/ 1532 h 11378"/>
                <a:gd name="connsiteX1" fmla="*/ 1547 w 10000"/>
                <a:gd name="connsiteY1" fmla="*/ 2613 h 11378"/>
                <a:gd name="connsiteX2" fmla="*/ 2818 w 10000"/>
                <a:gd name="connsiteY2" fmla="*/ 631 h 11378"/>
                <a:gd name="connsiteX3" fmla="*/ 3149 w 10000"/>
                <a:gd name="connsiteY3" fmla="*/ 631 h 11378"/>
                <a:gd name="connsiteX4" fmla="*/ 4613 w 10000"/>
                <a:gd name="connsiteY4" fmla="*/ 3333 h 11378"/>
                <a:gd name="connsiteX5" fmla="*/ 4254 w 10000"/>
                <a:gd name="connsiteY5" fmla="*/ 270 h 11378"/>
                <a:gd name="connsiteX6" fmla="*/ 5691 w 10000"/>
                <a:gd name="connsiteY6" fmla="*/ 1712 h 11378"/>
                <a:gd name="connsiteX7" fmla="*/ 6188 w 10000"/>
                <a:gd name="connsiteY7" fmla="*/ 450 h 11378"/>
                <a:gd name="connsiteX8" fmla="*/ 7514 w 10000"/>
                <a:gd name="connsiteY8" fmla="*/ 2613 h 11378"/>
                <a:gd name="connsiteX9" fmla="*/ 8343 w 10000"/>
                <a:gd name="connsiteY9" fmla="*/ 450 h 11378"/>
                <a:gd name="connsiteX10" fmla="*/ 9834 w 10000"/>
                <a:gd name="connsiteY10" fmla="*/ 2613 h 11378"/>
                <a:gd name="connsiteX11" fmla="*/ 9337 w 10000"/>
                <a:gd name="connsiteY11" fmla="*/ 6937 h 11378"/>
                <a:gd name="connsiteX12" fmla="*/ 7735 w 10000"/>
                <a:gd name="connsiteY12" fmla="*/ 7658 h 11378"/>
                <a:gd name="connsiteX13" fmla="*/ 7901 w 10000"/>
                <a:gd name="connsiteY13" fmla="*/ 9279 h 11378"/>
                <a:gd name="connsiteX14" fmla="*/ 5552 w 10000"/>
                <a:gd name="connsiteY14" fmla="*/ 8919 h 11378"/>
                <a:gd name="connsiteX15" fmla="*/ 4227 w 10000"/>
                <a:gd name="connsiteY15" fmla="*/ 8018 h 11378"/>
                <a:gd name="connsiteX16" fmla="*/ 3858 w 10000"/>
                <a:gd name="connsiteY16" fmla="*/ 11378 h 11378"/>
                <a:gd name="connsiteX17" fmla="*/ 1243 w 10000"/>
                <a:gd name="connsiteY17" fmla="*/ 8018 h 11378"/>
                <a:gd name="connsiteX18" fmla="*/ 1271 w 10000"/>
                <a:gd name="connsiteY18" fmla="*/ 9820 h 11378"/>
                <a:gd name="connsiteX19" fmla="*/ 221 w 10000"/>
                <a:gd name="connsiteY19" fmla="*/ 6937 h 11378"/>
                <a:gd name="connsiteX20" fmla="*/ 55 w 10000"/>
                <a:gd name="connsiteY20" fmla="*/ 3694 h 11378"/>
                <a:gd name="connsiteX21" fmla="*/ 552 w 10000"/>
                <a:gd name="connsiteY21" fmla="*/ 1532 h 11378"/>
                <a:gd name="connsiteX0" fmla="*/ 552 w 10000"/>
                <a:gd name="connsiteY0" fmla="*/ 1532 h 11708"/>
                <a:gd name="connsiteX1" fmla="*/ 1547 w 10000"/>
                <a:gd name="connsiteY1" fmla="*/ 2613 h 11708"/>
                <a:gd name="connsiteX2" fmla="*/ 2818 w 10000"/>
                <a:gd name="connsiteY2" fmla="*/ 631 h 11708"/>
                <a:gd name="connsiteX3" fmla="*/ 3149 w 10000"/>
                <a:gd name="connsiteY3" fmla="*/ 631 h 11708"/>
                <a:gd name="connsiteX4" fmla="*/ 4613 w 10000"/>
                <a:gd name="connsiteY4" fmla="*/ 3333 h 11708"/>
                <a:gd name="connsiteX5" fmla="*/ 4254 w 10000"/>
                <a:gd name="connsiteY5" fmla="*/ 270 h 11708"/>
                <a:gd name="connsiteX6" fmla="*/ 5691 w 10000"/>
                <a:gd name="connsiteY6" fmla="*/ 1712 h 11708"/>
                <a:gd name="connsiteX7" fmla="*/ 6188 w 10000"/>
                <a:gd name="connsiteY7" fmla="*/ 450 h 11708"/>
                <a:gd name="connsiteX8" fmla="*/ 7514 w 10000"/>
                <a:gd name="connsiteY8" fmla="*/ 2613 h 11708"/>
                <a:gd name="connsiteX9" fmla="*/ 8343 w 10000"/>
                <a:gd name="connsiteY9" fmla="*/ 450 h 11708"/>
                <a:gd name="connsiteX10" fmla="*/ 9834 w 10000"/>
                <a:gd name="connsiteY10" fmla="*/ 2613 h 11708"/>
                <a:gd name="connsiteX11" fmla="*/ 9337 w 10000"/>
                <a:gd name="connsiteY11" fmla="*/ 6937 h 11708"/>
                <a:gd name="connsiteX12" fmla="*/ 7735 w 10000"/>
                <a:gd name="connsiteY12" fmla="*/ 7658 h 11708"/>
                <a:gd name="connsiteX13" fmla="*/ 7901 w 10000"/>
                <a:gd name="connsiteY13" fmla="*/ 9279 h 11708"/>
                <a:gd name="connsiteX14" fmla="*/ 5552 w 10000"/>
                <a:gd name="connsiteY14" fmla="*/ 8919 h 11708"/>
                <a:gd name="connsiteX15" fmla="*/ 4557 w 10000"/>
                <a:gd name="connsiteY15" fmla="*/ 10000 h 11708"/>
                <a:gd name="connsiteX16" fmla="*/ 3858 w 10000"/>
                <a:gd name="connsiteY16" fmla="*/ 11378 h 11708"/>
                <a:gd name="connsiteX17" fmla="*/ 1243 w 10000"/>
                <a:gd name="connsiteY17" fmla="*/ 8018 h 11708"/>
                <a:gd name="connsiteX18" fmla="*/ 1271 w 10000"/>
                <a:gd name="connsiteY18" fmla="*/ 9820 h 11708"/>
                <a:gd name="connsiteX19" fmla="*/ 221 w 10000"/>
                <a:gd name="connsiteY19" fmla="*/ 6937 h 11708"/>
                <a:gd name="connsiteX20" fmla="*/ 55 w 10000"/>
                <a:gd name="connsiteY20" fmla="*/ 3694 h 11708"/>
                <a:gd name="connsiteX21" fmla="*/ 552 w 10000"/>
                <a:gd name="connsiteY21" fmla="*/ 1532 h 11708"/>
                <a:gd name="connsiteX0" fmla="*/ 552 w 10000"/>
                <a:gd name="connsiteY0" fmla="*/ 1532 h 11708"/>
                <a:gd name="connsiteX1" fmla="*/ 1547 w 10000"/>
                <a:gd name="connsiteY1" fmla="*/ 2613 h 11708"/>
                <a:gd name="connsiteX2" fmla="*/ 2818 w 10000"/>
                <a:gd name="connsiteY2" fmla="*/ 631 h 11708"/>
                <a:gd name="connsiteX3" fmla="*/ 3149 w 10000"/>
                <a:gd name="connsiteY3" fmla="*/ 631 h 11708"/>
                <a:gd name="connsiteX4" fmla="*/ 4613 w 10000"/>
                <a:gd name="connsiteY4" fmla="*/ 3333 h 11708"/>
                <a:gd name="connsiteX5" fmla="*/ 4254 w 10000"/>
                <a:gd name="connsiteY5" fmla="*/ 270 h 11708"/>
                <a:gd name="connsiteX6" fmla="*/ 5691 w 10000"/>
                <a:gd name="connsiteY6" fmla="*/ 1712 h 11708"/>
                <a:gd name="connsiteX7" fmla="*/ 6188 w 10000"/>
                <a:gd name="connsiteY7" fmla="*/ 450 h 11708"/>
                <a:gd name="connsiteX8" fmla="*/ 7514 w 10000"/>
                <a:gd name="connsiteY8" fmla="*/ 2613 h 11708"/>
                <a:gd name="connsiteX9" fmla="*/ 8343 w 10000"/>
                <a:gd name="connsiteY9" fmla="*/ 450 h 11708"/>
                <a:gd name="connsiteX10" fmla="*/ 9834 w 10000"/>
                <a:gd name="connsiteY10" fmla="*/ 2613 h 11708"/>
                <a:gd name="connsiteX11" fmla="*/ 9337 w 10000"/>
                <a:gd name="connsiteY11" fmla="*/ 6937 h 11708"/>
                <a:gd name="connsiteX12" fmla="*/ 7735 w 10000"/>
                <a:gd name="connsiteY12" fmla="*/ 7658 h 11708"/>
                <a:gd name="connsiteX13" fmla="*/ 7901 w 10000"/>
                <a:gd name="connsiteY13" fmla="*/ 9279 h 11708"/>
                <a:gd name="connsiteX14" fmla="*/ 5552 w 10000"/>
                <a:gd name="connsiteY14" fmla="*/ 8919 h 11708"/>
                <a:gd name="connsiteX15" fmla="*/ 4557 w 10000"/>
                <a:gd name="connsiteY15" fmla="*/ 10000 h 11708"/>
                <a:gd name="connsiteX16" fmla="*/ 3858 w 10000"/>
                <a:gd name="connsiteY16" fmla="*/ 11378 h 11708"/>
                <a:gd name="connsiteX17" fmla="*/ 1243 w 10000"/>
                <a:gd name="connsiteY17" fmla="*/ 8018 h 11708"/>
                <a:gd name="connsiteX18" fmla="*/ 709 w 10000"/>
                <a:gd name="connsiteY18" fmla="*/ 8622 h 11708"/>
                <a:gd name="connsiteX19" fmla="*/ 221 w 10000"/>
                <a:gd name="connsiteY19" fmla="*/ 6937 h 11708"/>
                <a:gd name="connsiteX20" fmla="*/ 55 w 10000"/>
                <a:gd name="connsiteY20" fmla="*/ 3694 h 11708"/>
                <a:gd name="connsiteX21" fmla="*/ 552 w 10000"/>
                <a:gd name="connsiteY21" fmla="*/ 1532 h 1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000" h="11708">
                  <a:moveTo>
                    <a:pt x="552" y="1532"/>
                  </a:moveTo>
                  <a:cubicBezTo>
                    <a:pt x="801" y="1351"/>
                    <a:pt x="1171" y="2770"/>
                    <a:pt x="1547" y="2613"/>
                  </a:cubicBezTo>
                  <a:cubicBezTo>
                    <a:pt x="1923" y="2455"/>
                    <a:pt x="2552" y="968"/>
                    <a:pt x="2818" y="631"/>
                  </a:cubicBezTo>
                  <a:cubicBezTo>
                    <a:pt x="3084" y="293"/>
                    <a:pt x="2849" y="180"/>
                    <a:pt x="3149" y="631"/>
                  </a:cubicBezTo>
                  <a:cubicBezTo>
                    <a:pt x="3450" y="1081"/>
                    <a:pt x="4430" y="3401"/>
                    <a:pt x="4613" y="3333"/>
                  </a:cubicBezTo>
                  <a:cubicBezTo>
                    <a:pt x="4796" y="3266"/>
                    <a:pt x="4075" y="541"/>
                    <a:pt x="4254" y="270"/>
                  </a:cubicBezTo>
                  <a:cubicBezTo>
                    <a:pt x="4434" y="0"/>
                    <a:pt x="5369" y="1689"/>
                    <a:pt x="5691" y="1712"/>
                  </a:cubicBezTo>
                  <a:cubicBezTo>
                    <a:pt x="6012" y="1734"/>
                    <a:pt x="5884" y="293"/>
                    <a:pt x="6188" y="450"/>
                  </a:cubicBezTo>
                  <a:cubicBezTo>
                    <a:pt x="6492" y="608"/>
                    <a:pt x="7155" y="2613"/>
                    <a:pt x="7514" y="2613"/>
                  </a:cubicBezTo>
                  <a:cubicBezTo>
                    <a:pt x="7873" y="2613"/>
                    <a:pt x="7956" y="450"/>
                    <a:pt x="8343" y="450"/>
                  </a:cubicBezTo>
                  <a:cubicBezTo>
                    <a:pt x="8729" y="450"/>
                    <a:pt x="9669" y="1532"/>
                    <a:pt x="9834" y="2613"/>
                  </a:cubicBezTo>
                  <a:cubicBezTo>
                    <a:pt x="10000" y="3694"/>
                    <a:pt x="9686" y="6104"/>
                    <a:pt x="9337" y="6937"/>
                  </a:cubicBezTo>
                  <a:cubicBezTo>
                    <a:pt x="8988" y="7770"/>
                    <a:pt x="7973" y="7275"/>
                    <a:pt x="7735" y="7658"/>
                  </a:cubicBezTo>
                  <a:cubicBezTo>
                    <a:pt x="7497" y="8041"/>
                    <a:pt x="8263" y="9077"/>
                    <a:pt x="7901" y="9279"/>
                  </a:cubicBezTo>
                  <a:cubicBezTo>
                    <a:pt x="7538" y="9482"/>
                    <a:pt x="6109" y="8799"/>
                    <a:pt x="5552" y="8919"/>
                  </a:cubicBezTo>
                  <a:cubicBezTo>
                    <a:pt x="4995" y="9039"/>
                    <a:pt x="4839" y="9590"/>
                    <a:pt x="4557" y="10000"/>
                  </a:cubicBezTo>
                  <a:cubicBezTo>
                    <a:pt x="4275" y="10410"/>
                    <a:pt x="4410" y="11708"/>
                    <a:pt x="3858" y="11378"/>
                  </a:cubicBezTo>
                  <a:cubicBezTo>
                    <a:pt x="3306" y="11048"/>
                    <a:pt x="1768" y="8477"/>
                    <a:pt x="1243" y="8018"/>
                  </a:cubicBezTo>
                  <a:cubicBezTo>
                    <a:pt x="718" y="7559"/>
                    <a:pt x="878" y="8802"/>
                    <a:pt x="709" y="8622"/>
                  </a:cubicBezTo>
                  <a:cubicBezTo>
                    <a:pt x="540" y="8442"/>
                    <a:pt x="330" y="7758"/>
                    <a:pt x="221" y="6937"/>
                  </a:cubicBezTo>
                  <a:cubicBezTo>
                    <a:pt x="112" y="6116"/>
                    <a:pt x="0" y="4595"/>
                    <a:pt x="55" y="3694"/>
                  </a:cubicBezTo>
                  <a:cubicBezTo>
                    <a:pt x="110" y="2793"/>
                    <a:pt x="304" y="1712"/>
                    <a:pt x="552" y="1532"/>
                  </a:cubicBezTo>
                  <a:close/>
                </a:path>
              </a:pathLst>
            </a:custGeom>
            <a:solidFill>
              <a:srgbClr val="FF99CC"/>
            </a:solidFill>
            <a:ln w="28575" cap="flat" cmpd="sng">
              <a:solidFill>
                <a:schemeClr val="tx1"/>
              </a:solidFill>
              <a:prstDash val="solid"/>
              <a:round/>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endParaRPr lang="en-US"/>
            </a:p>
          </p:txBody>
        </p:sp>
        <p:sp>
          <p:nvSpPr>
            <p:cNvPr id="99" name="Text Box 59"/>
            <p:cNvSpPr txBox="1">
              <a:spLocks noChangeArrowheads="1"/>
            </p:cNvSpPr>
            <p:nvPr/>
          </p:nvSpPr>
          <p:spPr bwMode="auto">
            <a:xfrm>
              <a:off x="3140609" y="5983582"/>
              <a:ext cx="2605498" cy="371513"/>
            </a:xfrm>
            <a:prstGeom prst="rect">
              <a:avLst/>
            </a:prstGeom>
            <a:noFill/>
            <a:ln w="12700">
              <a:noFill/>
              <a:miter lim="800000"/>
              <a:headEnd type="none" w="sm" len="sm"/>
              <a:tailEnd type="none" w="sm" len="sm"/>
            </a:ln>
            <a:effectLst/>
          </p:spPr>
          <p:txBody>
            <a:bodyPr wrap="none" lIns="90000" tIns="46800" rIns="90000" bIns="46800">
              <a:spAutoFit/>
            </a:bodyP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pPr algn="l"/>
              <a:r>
                <a:rPr lang="en-US" sz="1800" b="0" dirty="0">
                  <a:solidFill>
                    <a:schemeClr val="tx1"/>
                  </a:solidFill>
                  <a:latin typeface="Arial" charset="0"/>
                </a:rPr>
                <a:t>communication network</a:t>
              </a:r>
            </a:p>
          </p:txBody>
        </p:sp>
        <p:cxnSp>
          <p:nvCxnSpPr>
            <p:cNvPr id="100" name="AutoShape 60"/>
            <p:cNvCxnSpPr>
              <a:cxnSpLocks noChangeShapeType="1"/>
              <a:stCxn id="82" idx="2"/>
              <a:endCxn id="98" idx="0"/>
            </p:cNvCxnSpPr>
            <p:nvPr/>
          </p:nvCxnSpPr>
          <p:spPr bwMode="auto">
            <a:xfrm>
              <a:off x="2490684" y="5664685"/>
              <a:ext cx="144215" cy="239200"/>
            </a:xfrm>
            <a:prstGeom prst="straightConnector1">
              <a:avLst/>
            </a:prstGeom>
            <a:noFill/>
            <a:ln w="38100">
              <a:solidFill>
                <a:schemeClr val="tx1"/>
              </a:solidFill>
              <a:round/>
              <a:headEnd type="none" w="sm" len="sm"/>
              <a:tailEnd type="none" w="sm" len="sm"/>
            </a:ln>
            <a:effectLst/>
          </p:spPr>
        </p:cxnSp>
        <p:cxnSp>
          <p:nvCxnSpPr>
            <p:cNvPr id="101" name="AutoShape 61"/>
            <p:cNvCxnSpPr>
              <a:cxnSpLocks noChangeShapeType="1"/>
              <a:stCxn id="85" idx="2"/>
              <a:endCxn id="98" idx="3"/>
            </p:cNvCxnSpPr>
            <p:nvPr/>
          </p:nvCxnSpPr>
          <p:spPr bwMode="auto">
            <a:xfrm>
              <a:off x="3718321" y="5664685"/>
              <a:ext cx="48067" cy="189367"/>
            </a:xfrm>
            <a:prstGeom prst="straightConnector1">
              <a:avLst/>
            </a:prstGeom>
            <a:noFill/>
            <a:ln w="38100">
              <a:solidFill>
                <a:schemeClr val="tx1"/>
              </a:solidFill>
              <a:round/>
              <a:headEnd type="none" w="sm" len="sm"/>
              <a:tailEnd type="none" w="sm" len="sm"/>
            </a:ln>
            <a:effectLst/>
          </p:spPr>
        </p:cxnSp>
        <p:cxnSp>
          <p:nvCxnSpPr>
            <p:cNvPr id="102" name="AutoShape 62"/>
            <p:cNvCxnSpPr>
              <a:cxnSpLocks noChangeShapeType="1"/>
              <a:stCxn id="88" idx="2"/>
              <a:endCxn id="98" idx="6"/>
            </p:cNvCxnSpPr>
            <p:nvPr/>
          </p:nvCxnSpPr>
          <p:spPr bwMode="auto">
            <a:xfrm flipH="1">
              <a:off x="4873914" y="5664685"/>
              <a:ext cx="72044" cy="249155"/>
            </a:xfrm>
            <a:prstGeom prst="straightConnector1">
              <a:avLst/>
            </a:prstGeom>
            <a:noFill/>
            <a:ln w="38100">
              <a:solidFill>
                <a:schemeClr val="tx1"/>
              </a:solidFill>
              <a:round/>
              <a:headEnd type="none" w="sm" len="sm"/>
              <a:tailEnd type="none" w="sm" len="sm"/>
            </a:ln>
            <a:effectLst/>
          </p:spPr>
        </p:cxnSp>
        <p:cxnSp>
          <p:nvCxnSpPr>
            <p:cNvPr id="103" name="AutoShape 63"/>
            <p:cNvCxnSpPr>
              <a:cxnSpLocks noChangeShapeType="1"/>
              <a:stCxn id="91" idx="2"/>
              <a:endCxn id="98" idx="10"/>
            </p:cNvCxnSpPr>
            <p:nvPr/>
          </p:nvCxnSpPr>
          <p:spPr bwMode="auto">
            <a:xfrm flipH="1">
              <a:off x="6678980" y="5664685"/>
              <a:ext cx="216754" cy="298989"/>
            </a:xfrm>
            <a:prstGeom prst="straightConnector1">
              <a:avLst/>
            </a:prstGeom>
            <a:noFill/>
            <a:ln w="38100">
              <a:solidFill>
                <a:schemeClr val="tx1"/>
              </a:solidFill>
              <a:round/>
              <a:headEnd type="none" w="sm" len="sm"/>
              <a:tailEnd type="none" w="sm" len="sm"/>
            </a:ln>
            <a:effectLst/>
          </p:spPr>
        </p:cxnSp>
      </p:grpSp>
    </p:spTree>
    <p:extLst>
      <p:ext uri="{BB962C8B-B14F-4D97-AF65-F5344CB8AC3E}">
        <p14:creationId xmlns:p14="http://schemas.microsoft.com/office/powerpoint/2010/main" val="487114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US" sz="3200" dirty="0"/>
              <a:t>What is MPI?</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p:txBody>
              <a:bodyPr>
                <a:normAutofit/>
              </a:bodyPr>
              <a:lstStyle/>
              <a:p>
                <a:endParaRPr lang="en-US" sz="2000" dirty="0"/>
              </a:p>
              <a:p>
                <a:endParaRPr lang="en-US" sz="2000" dirty="0"/>
              </a:p>
              <a:p>
                <a:r>
                  <a:rPr lang="en-US" sz="2000" dirty="0"/>
                  <a:t>A </a:t>
                </a:r>
                <a:r>
                  <a:rPr lang="en-US" sz="2000" dirty="0">
                    <a:solidFill>
                      <a:srgbClr val="C00000"/>
                    </a:solidFill>
                  </a:rPr>
                  <a:t>standard</a:t>
                </a:r>
                <a:r>
                  <a:rPr lang="en-US" sz="2000" dirty="0"/>
                  <a:t> that specifies </a:t>
                </a:r>
                <a:r>
                  <a:rPr lang="en-US" sz="2000" dirty="0">
                    <a:solidFill>
                      <a:srgbClr val="0070C0"/>
                    </a:solidFill>
                  </a:rPr>
                  <a:t>rules</a:t>
                </a:r>
                <a:r>
                  <a:rPr lang="en-US" sz="2000" dirty="0"/>
                  <a:t> &amp; </a:t>
                </a:r>
                <a:r>
                  <a:rPr lang="en-US" sz="2000" dirty="0">
                    <a:solidFill>
                      <a:srgbClr val="0070C0"/>
                    </a:solidFill>
                  </a:rPr>
                  <a:t>functionality</a:t>
                </a:r>
                <a:r>
                  <a:rPr lang="en-US" sz="2000" dirty="0"/>
                  <a:t> to facilitate parallel programming through message passing</a:t>
                </a:r>
              </a:p>
              <a:p>
                <a:pPr lvl="1"/>
                <a:r>
                  <a:rPr lang="en-US" sz="1800" dirty="0"/>
                  <a:t>Specifies a set of operations, but says nothing about their implementation</a:t>
                </a:r>
              </a:p>
              <a:p>
                <a:endParaRPr lang="en-US" dirty="0"/>
              </a:p>
              <a:p>
                <a:endParaRPr lang="en-US" dirty="0"/>
              </a:p>
              <a:p>
                <a:r>
                  <a:rPr lang="en-US" sz="2000" dirty="0"/>
                  <a:t>MPI: a widely accepted standard, many vendors implemented it </a:t>
                </a:r>
                <a14:m>
                  <m:oMath xmlns:m="http://schemas.openxmlformats.org/officeDocument/2006/math">
                    <m:r>
                      <a:rPr lang="en-US" sz="2000" b="0" i="1" smtClean="0">
                        <a:latin typeface="Cambria Math" panose="02040503050406030204" pitchFamily="18" charset="0"/>
                      </a:rPr>
                      <m:t>⇒</m:t>
                    </m:r>
                  </m:oMath>
                </a14:m>
                <a:r>
                  <a:rPr lang="en-US" sz="2000" dirty="0"/>
                  <a:t> MPI code </a:t>
                </a:r>
                <a:r>
                  <a:rPr lang="en-US" sz="2000" dirty="0">
                    <a:solidFill>
                      <a:srgbClr val="0070C0"/>
                    </a:solidFill>
                  </a:rPr>
                  <a:t>is portable</a:t>
                </a:r>
                <a:endParaRPr lang="en-US" sz="2200" dirty="0">
                  <a:solidFill>
                    <a:srgbClr val="0070C0"/>
                  </a:solidFill>
                </a:endParaRPr>
              </a:p>
              <a:p>
                <a:pPr>
                  <a:lnSpc>
                    <a:spcPct val="100000"/>
                  </a:lnSpc>
                </a:pPr>
                <a:endParaRPr lang="en-US" sz="2000" dirty="0"/>
              </a:p>
              <a:p>
                <a:pPr>
                  <a:lnSpc>
                    <a:spcPct val="100000"/>
                  </a:lnSpc>
                </a:pPr>
                <a:endParaRPr lang="en-US" sz="2000" dirty="0"/>
              </a:p>
              <a:p>
                <a:pPr>
                  <a:lnSpc>
                    <a:spcPct val="100000"/>
                  </a:lnSpc>
                </a:pPr>
                <a:r>
                  <a:rPr lang="en-US" sz="2000" dirty="0"/>
                  <a:t>Note: MPI is not a library. It’s a specification of services as well as guarantees regarding data safety</a:t>
                </a:r>
              </a:p>
              <a:p>
                <a:pPr marL="0" indent="0">
                  <a:buNone/>
                </a:pPr>
                <a:endParaRPr lang="en-US" sz="2000" dirty="0"/>
              </a:p>
              <a:p>
                <a:pPr marL="0" indent="0">
                  <a:buNone/>
                </a:pPr>
                <a:endParaRPr lang="en-US" sz="2000" dirty="0"/>
              </a:p>
            </p:txBody>
          </p:sp>
        </mc:Choice>
        <mc:Fallback xmlns="">
          <p:sp>
            <p:nvSpPr>
              <p:cNvPr id="6147" name="Rectangle 3"/>
              <p:cNvSpPr>
                <a:spLocks noGrp="1" noRot="1" noChangeAspect="1" noMove="1" noResize="1" noEditPoints="1" noAdjustHandles="1" noChangeArrowheads="1" noChangeShapeType="1" noTextEdit="1"/>
              </p:cNvSpPr>
              <p:nvPr>
                <p:ph idx="1"/>
              </p:nvPr>
            </p:nvSpPr>
            <p:spPr>
              <a:blipFill>
                <a:blip r:embed="rId2"/>
                <a:stretch>
                  <a:fillRect l="-459"/>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04A7C484-7E24-447E-8CB0-5149A4D34DEF}" type="slidenum">
              <a:rPr lang="en-US" altLang="en-US" smtClean="0"/>
              <a:pPr/>
              <a:t>19</a:t>
            </a:fld>
            <a:endParaRPr lang="en-US" altLang="en-US"/>
          </a:p>
        </p:txBody>
      </p:sp>
    </p:spTree>
    <p:extLst>
      <p:ext uri="{BB962C8B-B14F-4D97-AF65-F5344CB8AC3E}">
        <p14:creationId xmlns:p14="http://schemas.microsoft.com/office/powerpoint/2010/main" val="2445634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A215-DFEE-44F8-A86C-DB7EA572986F}"/>
              </a:ext>
            </a:extLst>
          </p:cNvPr>
          <p:cNvSpPr>
            <a:spLocks noGrp="1"/>
          </p:cNvSpPr>
          <p:nvPr>
            <p:ph type="title"/>
          </p:nvPr>
        </p:nvSpPr>
        <p:spPr/>
        <p:txBody>
          <a:bodyPr/>
          <a:lstStyle/>
          <a:p>
            <a:r>
              <a:rPr lang="en-US" dirty="0"/>
              <a:t>Things to do, for </a:t>
            </a:r>
            <a:r>
              <a:rPr lang="en-US"/>
              <a:t>Canvas live-session</a:t>
            </a:r>
            <a:endParaRPr lang="en-US" dirty="0"/>
          </a:p>
        </p:txBody>
      </p:sp>
      <p:sp>
        <p:nvSpPr>
          <p:cNvPr id="4" name="Content Placeholder 3">
            <a:extLst>
              <a:ext uri="{FF2B5EF4-FFF2-40B4-BE49-F238E27FC236}">
                <a16:creationId xmlns:a16="http://schemas.microsoft.com/office/drawing/2014/main" id="{110E7648-5750-416F-9F20-72F02D78C22F}"/>
              </a:ext>
            </a:extLst>
          </p:cNvPr>
          <p:cNvSpPr>
            <a:spLocks noGrp="1"/>
          </p:cNvSpPr>
          <p:nvPr>
            <p:ph idx="1"/>
          </p:nvPr>
        </p:nvSpPr>
        <p:spPr/>
        <p:txBody>
          <a:bodyPr/>
          <a:lstStyle/>
          <a:p>
            <a:endParaRPr lang="en-US" dirty="0"/>
          </a:p>
          <a:p>
            <a:endParaRPr lang="en-US" dirty="0"/>
          </a:p>
          <a:p>
            <a:endParaRPr lang="en-US" dirty="0"/>
          </a:p>
          <a:p>
            <a:r>
              <a:rPr lang="en-US" dirty="0"/>
              <a:t>Dan: start the Canvas recording</a:t>
            </a:r>
          </a:p>
          <a:p>
            <a:endParaRPr lang="en-US" dirty="0"/>
          </a:p>
          <a:p>
            <a:r>
              <a:rPr lang="en-US" dirty="0"/>
              <a:t>Everybody else: </a:t>
            </a:r>
          </a:p>
          <a:p>
            <a:pPr lvl="1"/>
            <a:r>
              <a:rPr lang="en-US" dirty="0"/>
              <a:t>Please mute your microphone </a:t>
            </a:r>
          </a:p>
          <a:p>
            <a:pPr lvl="1"/>
            <a:r>
              <a:rPr lang="en-US" dirty="0"/>
              <a:t>Please ask questions (limit: two per person per lecture; after that, post on Piazza)</a:t>
            </a:r>
          </a:p>
          <a:p>
            <a:pPr lvl="1"/>
            <a:r>
              <a:rPr lang="en-US" dirty="0"/>
              <a:t>When you ask questions, first unmute your mic</a:t>
            </a:r>
          </a:p>
        </p:txBody>
      </p:sp>
      <p:sp>
        <p:nvSpPr>
          <p:cNvPr id="3" name="Slide Number Placeholder 2">
            <a:extLst>
              <a:ext uri="{FF2B5EF4-FFF2-40B4-BE49-F238E27FC236}">
                <a16:creationId xmlns:a16="http://schemas.microsoft.com/office/drawing/2014/main" id="{0F2C867B-83D0-41E1-8C18-6C75C170EBB3}"/>
              </a:ext>
            </a:extLst>
          </p:cNvPr>
          <p:cNvSpPr>
            <a:spLocks noGrp="1"/>
          </p:cNvSpPr>
          <p:nvPr>
            <p:ph type="sldNum" sz="quarter" idx="12"/>
          </p:nvPr>
        </p:nvSpPr>
        <p:spPr/>
        <p:txBody>
          <a:bodyPr/>
          <a:lstStyle/>
          <a:p>
            <a:fld id="{67D2203D-769A-4D5A-AE4C-EA73FDE6A130}" type="slidenum">
              <a:rPr lang="en-US" smtClean="0"/>
              <a:t>2</a:t>
            </a:fld>
            <a:endParaRPr lang="en-US"/>
          </a:p>
        </p:txBody>
      </p:sp>
    </p:spTree>
    <p:extLst>
      <p:ext uri="{BB962C8B-B14F-4D97-AF65-F5344CB8AC3E}">
        <p14:creationId xmlns:p14="http://schemas.microsoft.com/office/powerpoint/2010/main" val="862633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US" sz="3200" dirty="0"/>
              <a:t>What is MPI?</a:t>
            </a:r>
          </a:p>
        </p:txBody>
      </p:sp>
      <p:sp>
        <p:nvSpPr>
          <p:cNvPr id="6147" name="Rectangle 3"/>
          <p:cNvSpPr>
            <a:spLocks noGrp="1" noChangeArrowheads="1"/>
          </p:cNvSpPr>
          <p:nvPr>
            <p:ph idx="1"/>
          </p:nvPr>
        </p:nvSpPr>
        <p:spPr/>
        <p:txBody>
          <a:bodyPr>
            <a:normAutofit/>
          </a:bodyPr>
          <a:lstStyle/>
          <a:p>
            <a:pPr>
              <a:lnSpc>
                <a:spcPct val="100000"/>
              </a:lnSpc>
            </a:pPr>
            <a:endParaRPr lang="en-US" sz="2000" dirty="0"/>
          </a:p>
          <a:p>
            <a:pPr>
              <a:lnSpc>
                <a:spcPct val="100000"/>
              </a:lnSpc>
            </a:pPr>
            <a:r>
              <a:rPr lang="en-US" sz="2000" dirty="0"/>
              <a:t>Early implementation of MPI: </a:t>
            </a:r>
            <a:r>
              <a:rPr lang="en-US" sz="2000" dirty="0">
                <a:solidFill>
                  <a:srgbClr val="0070C0"/>
                </a:solidFill>
              </a:rPr>
              <a:t>MPICH</a:t>
            </a:r>
            <a:r>
              <a:rPr lang="en-US" sz="2000" dirty="0"/>
              <a:t> (this is a library that implements [some of] the MPI specifications)</a:t>
            </a:r>
          </a:p>
          <a:p>
            <a:pPr lvl="1"/>
            <a:r>
              <a:rPr lang="en-US" sz="1800" dirty="0"/>
              <a:t>The CH comes from Chameleon, the software layer used in the original MPICH to provide portability to the existing message-passing systems</a:t>
            </a:r>
          </a:p>
          <a:p>
            <a:pPr>
              <a:lnSpc>
                <a:spcPct val="110000"/>
              </a:lnSpc>
            </a:pPr>
            <a:endParaRPr lang="en-US" sz="2000" dirty="0"/>
          </a:p>
          <a:p>
            <a:pPr>
              <a:lnSpc>
                <a:spcPct val="110000"/>
              </a:lnSpc>
            </a:pPr>
            <a:r>
              <a:rPr lang="en-US" sz="2000" dirty="0" err="1">
                <a:solidFill>
                  <a:srgbClr val="0070C0"/>
                </a:solidFill>
              </a:rPr>
              <a:t>OpenMPI</a:t>
            </a:r>
            <a:r>
              <a:rPr lang="en-US" sz="2000" dirty="0"/>
              <a:t>: another library that implements [some of] the MPI specifications</a:t>
            </a:r>
          </a:p>
          <a:p>
            <a:pPr lvl="1"/>
            <a:r>
              <a:rPr lang="en-US" sz="1800" dirty="0"/>
              <a:t>Joint effort of several groups from Los Alamos, Tennessee, Indiana University, Europe</a:t>
            </a:r>
          </a:p>
          <a:p>
            <a:endParaRPr lang="en-US" sz="2200" dirty="0"/>
          </a:p>
          <a:p>
            <a:endParaRPr lang="en-US" sz="2200" dirty="0"/>
          </a:p>
          <a:p>
            <a:r>
              <a:rPr lang="en-US" sz="2200" dirty="0"/>
              <a:t>Just as we discussed for OpenMP, MPI is a standard and different vendor provide libraries that implement a certain version of the standard and a certain set of features defined in that version of the standard</a:t>
            </a:r>
          </a:p>
        </p:txBody>
      </p:sp>
      <p:sp>
        <p:nvSpPr>
          <p:cNvPr id="2" name="Slide Number Placeholder 1"/>
          <p:cNvSpPr>
            <a:spLocks noGrp="1"/>
          </p:cNvSpPr>
          <p:nvPr>
            <p:ph type="sldNum" sz="quarter" idx="12"/>
          </p:nvPr>
        </p:nvSpPr>
        <p:spPr/>
        <p:txBody>
          <a:bodyPr/>
          <a:lstStyle/>
          <a:p>
            <a:fld id="{04A7C484-7E24-447E-8CB0-5149A4D34DEF}" type="slidenum">
              <a:rPr lang="en-US" altLang="en-US" smtClean="0"/>
              <a:pPr/>
              <a:t>20</a:t>
            </a:fld>
            <a:endParaRPr lang="en-US" altLang="en-US"/>
          </a:p>
        </p:txBody>
      </p:sp>
    </p:spTree>
    <p:extLst>
      <p:ext uri="{BB962C8B-B14F-4D97-AF65-F5344CB8AC3E}">
        <p14:creationId xmlns:p14="http://schemas.microsoft.com/office/powerpoint/2010/main" val="3764821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z="3200" dirty="0"/>
              <a:t>Where can we use MPI?</a:t>
            </a:r>
          </a:p>
        </p:txBody>
      </p:sp>
      <p:sp>
        <p:nvSpPr>
          <p:cNvPr id="4099" name="Rectangle 3"/>
          <p:cNvSpPr>
            <a:spLocks noGrp="1" noChangeArrowheads="1"/>
          </p:cNvSpPr>
          <p:nvPr>
            <p:ph idx="1"/>
          </p:nvPr>
        </p:nvSpPr>
        <p:spPr/>
        <p:txBody>
          <a:bodyPr/>
          <a:lstStyle/>
          <a:p>
            <a:endParaRPr lang="en-US" sz="2000" dirty="0"/>
          </a:p>
          <a:p>
            <a:endParaRPr lang="en-US" sz="2000" dirty="0"/>
          </a:p>
          <a:p>
            <a:r>
              <a:rPr lang="en-US" sz="2000" dirty="0"/>
              <a:t>Message passing can be used wherever it is possible for processes to exchange messages:</a:t>
            </a:r>
          </a:p>
          <a:p>
            <a:pPr lvl="2"/>
            <a:endParaRPr lang="en-US" sz="800" dirty="0"/>
          </a:p>
          <a:p>
            <a:pPr lvl="1"/>
            <a:r>
              <a:rPr lang="en-US" sz="1800" dirty="0"/>
              <a:t>Distributed memory systems</a:t>
            </a:r>
          </a:p>
          <a:p>
            <a:pPr lvl="1"/>
            <a:endParaRPr lang="en-US" dirty="0"/>
          </a:p>
          <a:p>
            <a:pPr lvl="1"/>
            <a:r>
              <a:rPr lang="en-US" dirty="0"/>
              <a:t>Networks of workstations</a:t>
            </a:r>
          </a:p>
          <a:p>
            <a:pPr lvl="1"/>
            <a:endParaRPr lang="en-US" dirty="0"/>
          </a:p>
          <a:p>
            <a:pPr lvl="1"/>
            <a:r>
              <a:rPr lang="en-US" sz="1800" dirty="0"/>
              <a:t>Even on one workstation that has many cores</a:t>
            </a:r>
          </a:p>
          <a:p>
            <a:pPr lvl="2"/>
            <a:r>
              <a:rPr lang="en-US" sz="1600" dirty="0"/>
              <a:t>An MPI job run on one workstation does not pass data over a network; it does so through the main memory</a:t>
            </a:r>
          </a:p>
          <a:p>
            <a:pPr lvl="1"/>
            <a:endParaRPr lang="en-US" sz="1800" dirty="0"/>
          </a:p>
        </p:txBody>
      </p:sp>
      <p:sp>
        <p:nvSpPr>
          <p:cNvPr id="2" name="Slide Number Placeholder 1"/>
          <p:cNvSpPr>
            <a:spLocks noGrp="1"/>
          </p:cNvSpPr>
          <p:nvPr>
            <p:ph type="sldNum" sz="quarter" idx="12"/>
          </p:nvPr>
        </p:nvSpPr>
        <p:spPr/>
        <p:txBody>
          <a:bodyPr/>
          <a:lstStyle/>
          <a:p>
            <a:fld id="{04A7C484-7E24-447E-8CB0-5149A4D34DEF}" type="slidenum">
              <a:rPr lang="en-US" altLang="en-US" smtClean="0"/>
              <a:pPr/>
              <a:t>21</a:t>
            </a:fld>
            <a:endParaRPr lang="en-US" altLang="en-US"/>
          </a:p>
        </p:txBody>
      </p:sp>
    </p:spTree>
    <p:extLst>
      <p:ext uri="{BB962C8B-B14F-4D97-AF65-F5344CB8AC3E}">
        <p14:creationId xmlns:p14="http://schemas.microsoft.com/office/powerpoint/2010/main" val="1831041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r>
              <a:rPr lang="en-US" sz="3200" dirty="0"/>
              <a:t>16 threads/ranks on one workstation (assume one socket, 16-core processor)</a:t>
            </a:r>
          </a:p>
        </p:txBody>
      </p:sp>
      <p:sp>
        <p:nvSpPr>
          <p:cNvPr id="4099" name="Rectangle 3"/>
          <p:cNvSpPr>
            <a:spLocks noGrp="1" noChangeArrowheads="1"/>
          </p:cNvSpPr>
          <p:nvPr>
            <p:ph idx="1"/>
          </p:nvPr>
        </p:nvSpPr>
        <p:spPr/>
        <p:txBody>
          <a:bodyPr/>
          <a:lstStyle/>
          <a:p>
            <a:endParaRPr lang="en-US" sz="2000" dirty="0"/>
          </a:p>
          <a:p>
            <a:endParaRPr lang="en-US" sz="2000" dirty="0"/>
          </a:p>
          <a:p>
            <a:pPr lvl="1"/>
            <a:endParaRPr lang="en-US" sz="1800" dirty="0"/>
          </a:p>
          <a:p>
            <a:r>
              <a:rPr lang="en-US" sz="2000" dirty="0"/>
              <a:t>If 16 OpenMP threads, they will operate against the same virtual memory</a:t>
            </a:r>
          </a:p>
          <a:p>
            <a:endParaRPr lang="en-US" sz="2000" dirty="0"/>
          </a:p>
          <a:p>
            <a:r>
              <a:rPr lang="en-US" sz="2000" dirty="0"/>
              <a:t>If 16 MPI ranks, they do not operate against the same virtual memory </a:t>
            </a:r>
          </a:p>
          <a:p>
            <a:pPr lvl="1"/>
            <a:r>
              <a:rPr lang="en-US" sz="1600" dirty="0"/>
              <a:t>There will be 16*distinct* processes, each with its virtual memory space</a:t>
            </a:r>
          </a:p>
          <a:p>
            <a:pPr lvl="1"/>
            <a:r>
              <a:rPr lang="en-US" sz="1600" dirty="0"/>
              <a:t>Consequences:</a:t>
            </a:r>
          </a:p>
          <a:p>
            <a:pPr lvl="2"/>
            <a:r>
              <a:rPr lang="en-US" sz="1400" dirty="0"/>
              <a:t>The 16 cores running the 16 MPI ranks are going to compete for the LLC (perhaps L3?)</a:t>
            </a:r>
          </a:p>
          <a:p>
            <a:pPr lvl="2"/>
            <a:r>
              <a:rPr lang="en-US" sz="1400" dirty="0"/>
              <a:t>Compared to OpenMP, there will be less cache coherence overhead since ranks don’t operate on the same memory</a:t>
            </a:r>
          </a:p>
          <a:p>
            <a:pPr lvl="2"/>
            <a:r>
              <a:rPr lang="en-US" sz="1400" dirty="0"/>
              <a:t>Compared  to OpenMP, there will be a similar level of contention for the memory bandwidth</a:t>
            </a:r>
          </a:p>
        </p:txBody>
      </p:sp>
      <p:sp>
        <p:nvSpPr>
          <p:cNvPr id="2" name="Slide Number Placeholder 1"/>
          <p:cNvSpPr>
            <a:spLocks noGrp="1"/>
          </p:cNvSpPr>
          <p:nvPr>
            <p:ph type="sldNum" sz="quarter" idx="12"/>
          </p:nvPr>
        </p:nvSpPr>
        <p:spPr/>
        <p:txBody>
          <a:bodyPr/>
          <a:lstStyle/>
          <a:p>
            <a:fld id="{04A7C484-7E24-447E-8CB0-5149A4D34DEF}" type="slidenum">
              <a:rPr lang="en-US" altLang="en-US" smtClean="0"/>
              <a:pPr/>
              <a:t>22</a:t>
            </a:fld>
            <a:endParaRPr lang="en-US" altLang="en-US"/>
          </a:p>
        </p:txBody>
      </p:sp>
    </p:spTree>
    <p:extLst>
      <p:ext uri="{BB962C8B-B14F-4D97-AF65-F5344CB8AC3E}">
        <p14:creationId xmlns:p14="http://schemas.microsoft.com/office/powerpoint/2010/main" val="3089830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Why care about MPI?</a:t>
            </a:r>
          </a:p>
        </p:txBody>
      </p:sp>
      <p:sp>
        <p:nvSpPr>
          <p:cNvPr id="3" name="Content Placeholder 2"/>
          <p:cNvSpPr>
            <a:spLocks noGrp="1"/>
          </p:cNvSpPr>
          <p:nvPr>
            <p:ph idx="1"/>
          </p:nvPr>
        </p:nvSpPr>
        <p:spPr/>
        <p:txBody>
          <a:bodyPr>
            <a:normAutofit/>
          </a:bodyPr>
          <a:lstStyle/>
          <a:p>
            <a:endParaRPr lang="en-US" dirty="0"/>
          </a:p>
          <a:p>
            <a:endParaRPr lang="en-US" dirty="0"/>
          </a:p>
          <a:p>
            <a:r>
              <a:rPr lang="en-US" dirty="0"/>
              <a:t>Today, MPI is what enables supercomputers to run at </a:t>
            </a:r>
            <a:r>
              <a:rPr lang="en-US" dirty="0" err="1"/>
              <a:t>PFlops</a:t>
            </a:r>
            <a:r>
              <a:rPr lang="en-US" dirty="0"/>
              <a:t> rates</a:t>
            </a:r>
          </a:p>
          <a:p>
            <a:pPr lvl="1"/>
            <a:r>
              <a:rPr lang="en-US" dirty="0"/>
              <a:t>At the node level:</a:t>
            </a:r>
          </a:p>
          <a:p>
            <a:pPr lvl="2"/>
            <a:r>
              <a:rPr lang="en-US" dirty="0"/>
              <a:t>A process might use GPU acceleration at the node level</a:t>
            </a:r>
          </a:p>
          <a:p>
            <a:pPr lvl="2"/>
            <a:r>
              <a:rPr lang="en-US" dirty="0"/>
              <a:t>A process might use OpenMP the multiple cores available on a node</a:t>
            </a:r>
          </a:p>
          <a:p>
            <a:endParaRPr lang="en-US" dirty="0"/>
          </a:p>
          <a:p>
            <a:endParaRPr lang="en-US" dirty="0"/>
          </a:p>
          <a:p>
            <a:endParaRPr lang="en-US" dirty="0"/>
          </a:p>
          <a:p>
            <a:r>
              <a:rPr lang="en-US" dirty="0"/>
              <a:t>Widely used in Scientific Computing, MPI has </a:t>
            </a:r>
            <a:r>
              <a:rPr lang="en-US" dirty="0">
                <a:solidFill>
                  <a:srgbClr val="0070C0"/>
                </a:solidFill>
              </a:rPr>
              <a:t>FORTRAN</a:t>
            </a:r>
            <a:r>
              <a:rPr lang="en-US" dirty="0"/>
              <a:t> and </a:t>
            </a:r>
            <a:r>
              <a:rPr lang="en-US" dirty="0">
                <a:solidFill>
                  <a:srgbClr val="0070C0"/>
                </a:solidFill>
              </a:rPr>
              <a:t>C</a:t>
            </a:r>
            <a:r>
              <a:rPr lang="en-US" dirty="0"/>
              <a:t> bindings</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23</a:t>
            </a:fld>
            <a:endParaRPr lang="en-US" altLang="en-US"/>
          </a:p>
        </p:txBody>
      </p:sp>
    </p:spTree>
    <p:extLst>
      <p:ext uri="{BB962C8B-B14F-4D97-AF65-F5344CB8AC3E}">
        <p14:creationId xmlns:p14="http://schemas.microsoft.com/office/powerpoint/2010/main" val="3339141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 Pluses and Minuses</a:t>
            </a:r>
          </a:p>
        </p:txBody>
      </p:sp>
      <p:sp>
        <p:nvSpPr>
          <p:cNvPr id="3" name="Content Placeholder 2"/>
          <p:cNvSpPr>
            <a:spLocks noGrp="1"/>
          </p:cNvSpPr>
          <p:nvPr>
            <p:ph idx="1"/>
          </p:nvPr>
        </p:nvSpPr>
        <p:spPr/>
        <p:txBody>
          <a:bodyPr>
            <a:normAutofit fontScale="92500" lnSpcReduction="10000"/>
          </a:bodyPr>
          <a:lstStyle/>
          <a:p>
            <a:endParaRPr lang="en-US" sz="2000" dirty="0"/>
          </a:p>
          <a:p>
            <a:r>
              <a:rPr lang="en-US" sz="2000" dirty="0"/>
              <a:t>Pluses:</a:t>
            </a:r>
          </a:p>
          <a:p>
            <a:pPr lvl="1"/>
            <a:r>
              <a:rPr lang="en-US" sz="1800" dirty="0"/>
              <a:t>Access to lots of memory (across many nodes…)</a:t>
            </a:r>
          </a:p>
          <a:p>
            <a:pPr lvl="1"/>
            <a:r>
              <a:rPr lang="en-US" sz="1800" dirty="0"/>
              <a:t>Access to a lot of processors (across many nodes…)</a:t>
            </a:r>
          </a:p>
          <a:p>
            <a:pPr lvl="1"/>
            <a:r>
              <a:rPr lang="en-US" sz="1800" dirty="0"/>
              <a:t>Better scalability - No cache coherence overhead at all when two ranks run on different nodes</a:t>
            </a:r>
          </a:p>
          <a:p>
            <a:pPr lvl="2"/>
            <a:r>
              <a:rPr lang="en-US" sz="1600" dirty="0"/>
              <a:t>Large MPI jobs involve tens of thousands of processes, each running heavy weight code</a:t>
            </a:r>
          </a:p>
          <a:p>
            <a:endParaRPr lang="en-US" sz="2000" dirty="0"/>
          </a:p>
          <a:p>
            <a:r>
              <a:rPr lang="en-US" sz="2000" dirty="0"/>
              <a:t>Minuses:</a:t>
            </a:r>
          </a:p>
          <a:p>
            <a:pPr lvl="1"/>
            <a:r>
              <a:rPr lang="en-US" sz="1800" dirty="0"/>
              <a:t>High latency in node-to-node communication</a:t>
            </a:r>
          </a:p>
          <a:p>
            <a:pPr lvl="1"/>
            <a:r>
              <a:rPr lang="en-US" sz="1800" dirty="0"/>
              <a:t>Low bandwidth compared to what we’ve seen so far (GPU &amp; OpenMP on a workstation)</a:t>
            </a:r>
          </a:p>
          <a:p>
            <a:pPr lvl="1"/>
            <a:r>
              <a:rPr lang="en-US" sz="1800" dirty="0"/>
              <a:t>You have to manage the process of sharing data amongst ranks</a:t>
            </a:r>
          </a:p>
          <a:p>
            <a:pPr lvl="1"/>
            <a:endParaRPr lang="en-US" sz="1800" dirty="0"/>
          </a:p>
          <a:p>
            <a:pPr lvl="1"/>
            <a:endParaRPr lang="en-US" sz="1800" dirty="0"/>
          </a:p>
          <a:p>
            <a:pPr lvl="1"/>
            <a:endParaRPr lang="en-US" sz="1800" dirty="0"/>
          </a:p>
          <a:p>
            <a:r>
              <a:rPr lang="en-US" sz="2200" dirty="0"/>
              <a:t>NOTE: up-to-date typical latencies &amp; bandwidth of various systems available </a:t>
            </a:r>
            <a:r>
              <a:rPr lang="en-US" sz="2200" dirty="0">
                <a:hlinkClick r:id="rId2"/>
              </a:rPr>
              <a:t>here</a:t>
            </a:r>
            <a:endParaRPr lang="en-US" sz="2200" dirty="0"/>
          </a:p>
          <a:p>
            <a:pPr lvl="1"/>
            <a:r>
              <a:rPr lang="en-US" sz="1800" dirty="0"/>
              <a:t>Ranges: 5-10 </a:t>
            </a:r>
            <a:r>
              <a:rPr lang="en-US" sz="1800" dirty="0" err="1"/>
              <a:t>usec</a:t>
            </a:r>
            <a:r>
              <a:rPr lang="en-US" sz="1800" dirty="0"/>
              <a:t> &amp; 1-80 GB/s (BW depends heavily on size of the big-iron machine; more like 1-5 GB/s)</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24</a:t>
            </a:fld>
            <a:endParaRPr lang="en-US" altLang="en-US"/>
          </a:p>
        </p:txBody>
      </p:sp>
    </p:spTree>
    <p:extLst>
      <p:ext uri="{BB962C8B-B14F-4D97-AF65-F5344CB8AC3E}">
        <p14:creationId xmlns:p14="http://schemas.microsoft.com/office/powerpoint/2010/main" val="4164520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MPI vs. CUDA</a:t>
            </a:r>
          </a:p>
        </p:txBody>
      </p:sp>
      <p:sp>
        <p:nvSpPr>
          <p:cNvPr id="3" name="Content Placeholder 2"/>
          <p:cNvSpPr>
            <a:spLocks noGrp="1"/>
          </p:cNvSpPr>
          <p:nvPr>
            <p:ph idx="1"/>
          </p:nvPr>
        </p:nvSpPr>
        <p:spPr/>
        <p:txBody>
          <a:bodyPr/>
          <a:lstStyle/>
          <a:p>
            <a:endParaRPr lang="en-US" sz="1800" dirty="0"/>
          </a:p>
          <a:p>
            <a:r>
              <a:rPr lang="en-US" sz="1800" dirty="0"/>
              <a:t>When would you use GPU computing and when would you use MPI-based parallel programming?</a:t>
            </a:r>
          </a:p>
          <a:p>
            <a:pPr lvl="3"/>
            <a:endParaRPr lang="en-US" sz="800" dirty="0"/>
          </a:p>
          <a:p>
            <a:pPr lvl="1"/>
            <a:endParaRPr lang="en-US" sz="1600" dirty="0"/>
          </a:p>
          <a:p>
            <a:pPr lvl="1"/>
            <a:r>
              <a:rPr lang="en-US" sz="1600" dirty="0"/>
              <a:t>Use GPU </a:t>
            </a:r>
          </a:p>
          <a:p>
            <a:pPr lvl="2"/>
            <a:r>
              <a:rPr lang="en-US" sz="1400" dirty="0"/>
              <a:t>If your data fits the memory constraints associated with GPU computing</a:t>
            </a:r>
          </a:p>
          <a:p>
            <a:pPr lvl="2"/>
            <a:r>
              <a:rPr lang="en-US" sz="1400" dirty="0"/>
              <a:t>You have parallelism at a fine grain so that you the SIMD paradigm applies</a:t>
            </a:r>
          </a:p>
          <a:p>
            <a:pPr lvl="2"/>
            <a:r>
              <a:rPr lang="en-US" sz="1400" dirty="0"/>
              <a:t>Example: Image processing</a:t>
            </a:r>
          </a:p>
          <a:p>
            <a:pPr lvl="4"/>
            <a:endParaRPr lang="en-US" sz="1100" dirty="0"/>
          </a:p>
          <a:p>
            <a:pPr lvl="1"/>
            <a:endParaRPr lang="en-US" sz="1600" dirty="0"/>
          </a:p>
          <a:p>
            <a:pPr lvl="1"/>
            <a:endParaRPr lang="en-US" sz="1600" dirty="0"/>
          </a:p>
          <a:p>
            <a:pPr lvl="1"/>
            <a:r>
              <a:rPr lang="en-US" sz="1600" dirty="0"/>
              <a:t>Use MPI-enabled parallel programming</a:t>
            </a:r>
          </a:p>
          <a:p>
            <a:pPr lvl="2"/>
            <a:r>
              <a:rPr lang="en-US" sz="1400" dirty="0"/>
              <a:t>If you have a very large problem, with a lot of data that needs to be spread out across several machines</a:t>
            </a:r>
          </a:p>
          <a:p>
            <a:pPr lvl="2"/>
            <a:r>
              <a:rPr lang="en-US" sz="1400" dirty="0"/>
              <a:t>Example: Large-scale CFD, FEA – sophisticated, multi-stage algorithms</a:t>
            </a:r>
          </a:p>
          <a:p>
            <a:endParaRPr lang="en-US" sz="2000" dirty="0"/>
          </a:p>
          <a:p>
            <a:r>
              <a:rPr lang="en-US" sz="2000" dirty="0"/>
              <a:t>NOTE: there are many machines on which HPC is done using both MPI and CUDA</a:t>
            </a:r>
          </a:p>
          <a:p>
            <a:pPr lvl="3"/>
            <a:endParaRPr lang="en-US" sz="11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25</a:t>
            </a:fld>
            <a:endParaRPr lang="en-US" altLang="en-US"/>
          </a:p>
        </p:txBody>
      </p:sp>
    </p:spTree>
    <p:extLst>
      <p:ext uri="{BB962C8B-B14F-4D97-AF65-F5344CB8AC3E}">
        <p14:creationId xmlns:p14="http://schemas.microsoft.com/office/powerpoint/2010/main" val="3130544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2"/>
          <p:cNvSpPr txBox="1"/>
          <p:nvPr/>
        </p:nvSpPr>
        <p:spPr>
          <a:xfrm>
            <a:off x="1428466" y="1330236"/>
            <a:ext cx="8229240" cy="4411440"/>
          </a:xfrm>
          <a:prstGeom prst="rect">
            <a:avLst/>
          </a:prstGeom>
          <a:noFill/>
          <a:ln>
            <a:noFill/>
          </a:ln>
        </p:spPr>
        <p:txBody>
          <a:bodyPr/>
          <a:lstStyle/>
          <a:p>
            <a:pPr marL="342900" indent="-342900">
              <a:spcBef>
                <a:spcPct val="60000"/>
              </a:spcBef>
              <a:buClr>
                <a:schemeClr val="tx2"/>
              </a:buClr>
              <a:buSzPct val="70000"/>
              <a:buFont typeface="Wingdings" pitchFamily="2" charset="2"/>
              <a:buChar char="l"/>
            </a:pPr>
            <a:r>
              <a:rPr lang="en-US" sz="2400" dirty="0"/>
              <a:t>What’s available: </a:t>
            </a:r>
            <a:r>
              <a:rPr lang="en-US" sz="2400" dirty="0" err="1">
                <a:latin typeface="Courier New" panose="02070309020205020404" pitchFamily="49" charset="0"/>
                <a:cs typeface="Courier New" panose="02070309020205020404" pitchFamily="49" charset="0"/>
              </a:rPr>
              <a:t>OpenMPI</a:t>
            </a:r>
            <a:r>
              <a:rPr lang="en-US" sz="2400" dirty="0"/>
              <a:t>, </a:t>
            </a:r>
            <a:r>
              <a:rPr lang="en-US" sz="2400" dirty="0">
                <a:latin typeface="Courier New" panose="02070309020205020404" pitchFamily="49" charset="0"/>
                <a:cs typeface="Courier New" panose="02070309020205020404" pitchFamily="49" charset="0"/>
              </a:rPr>
              <a:t>MVAPICH</a:t>
            </a:r>
            <a:r>
              <a:rPr lang="en-US" sz="2400" dirty="0"/>
              <a:t>, </a:t>
            </a:r>
            <a:r>
              <a:rPr lang="en-US" sz="2400" dirty="0">
                <a:latin typeface="Courier New" panose="02070309020205020404" pitchFamily="49" charset="0"/>
                <a:cs typeface="Courier New" panose="02070309020205020404" pitchFamily="49" charset="0"/>
              </a:rPr>
              <a:t>MVAPICH2</a:t>
            </a:r>
            <a:endParaRPr sz="2400" dirty="0">
              <a:latin typeface="Courier New" panose="02070309020205020404" pitchFamily="49" charset="0"/>
              <a:cs typeface="Courier New" panose="02070309020205020404" pitchFamily="49" charset="0"/>
            </a:endParaRPr>
          </a:p>
          <a:p>
            <a:pPr marL="342900" indent="-342900">
              <a:spcBef>
                <a:spcPct val="60000"/>
              </a:spcBef>
              <a:buClr>
                <a:schemeClr val="tx2"/>
              </a:buClr>
              <a:buSzPct val="70000"/>
              <a:buFont typeface="Wingdings" pitchFamily="2" charset="2"/>
              <a:buChar char="l"/>
            </a:pPr>
            <a:r>
              <a:rPr lang="en-US" sz="2400" dirty="0" err="1">
                <a:latin typeface="Courier New" panose="02070309020205020404" pitchFamily="49" charset="0"/>
                <a:cs typeface="Courier New" panose="02070309020205020404" pitchFamily="49" charset="0"/>
              </a:rPr>
              <a:t>OpenMPI</a:t>
            </a:r>
            <a:r>
              <a:rPr lang="en-US" sz="2400" dirty="0"/>
              <a:t> is default on Euler</a:t>
            </a:r>
            <a:endParaRPr sz="2400" dirty="0"/>
          </a:p>
          <a:p>
            <a:pPr marL="1257300" lvl="2" indent="-342900">
              <a:spcBef>
                <a:spcPct val="60000"/>
              </a:spcBef>
              <a:buClr>
                <a:schemeClr val="tx2"/>
              </a:buClr>
              <a:buSzPct val="70000"/>
              <a:buFont typeface="Wingdings" pitchFamily="2" charset="2"/>
              <a:buChar char="l"/>
            </a:pPr>
            <a:endParaRPr sz="2400" dirty="0"/>
          </a:p>
          <a:p>
            <a:pPr marL="342900" indent="-342900">
              <a:spcBef>
                <a:spcPct val="60000"/>
              </a:spcBef>
              <a:buClr>
                <a:schemeClr val="tx2"/>
              </a:buClr>
              <a:buSzPct val="70000"/>
              <a:buFont typeface="Wingdings" pitchFamily="2" charset="2"/>
              <a:buChar char="l"/>
            </a:pPr>
            <a:r>
              <a:rPr lang="en-US" sz="2400" dirty="0"/>
              <a:t>To load </a:t>
            </a:r>
            <a:r>
              <a:rPr lang="en-US" sz="2400" dirty="0" err="1">
                <a:latin typeface="Courier New" panose="02070309020205020404" pitchFamily="49" charset="0"/>
                <a:cs typeface="Courier New" panose="02070309020205020404" pitchFamily="49" charset="0"/>
              </a:rPr>
              <a:t>OpenMPI</a:t>
            </a:r>
            <a:r>
              <a:rPr lang="en-US" sz="2400" dirty="0"/>
              <a:t> environment variables:</a:t>
            </a:r>
            <a:endParaRPr sz="2400" dirty="0"/>
          </a:p>
          <a:p>
            <a:pPr marL="692150" lvl="1" indent="-347663">
              <a:spcBef>
                <a:spcPct val="60000"/>
              </a:spcBef>
              <a:buClr>
                <a:schemeClr val="accent2"/>
              </a:buClr>
              <a:buSzPct val="70000"/>
              <a:buFont typeface="Wingdings" pitchFamily="2" charset="2"/>
              <a:buChar char="l"/>
            </a:pPr>
            <a:r>
              <a:rPr lang="en-US" sz="2000" dirty="0"/>
              <a:t>Typically not needed, should be done automatically for you</a:t>
            </a:r>
            <a:endParaRPr sz="2000" dirty="0"/>
          </a:p>
          <a:p>
            <a:endParaRPr dirty="0">
              <a:latin typeface="Arial" panose="020B0604020202020204" pitchFamily="34" charset="0"/>
            </a:endParaRPr>
          </a:p>
        </p:txBody>
      </p:sp>
      <p:sp>
        <p:nvSpPr>
          <p:cNvPr id="76" name="CustomShape 4"/>
          <p:cNvSpPr/>
          <p:nvPr/>
        </p:nvSpPr>
        <p:spPr>
          <a:xfrm>
            <a:off x="3352800" y="4800600"/>
            <a:ext cx="4648200" cy="395280"/>
          </a:xfrm>
          <a:prstGeom prst="rect">
            <a:avLst/>
          </a:prstGeom>
          <a:solidFill>
            <a:schemeClr val="bg1">
              <a:lumMod val="95000"/>
            </a:schemeClr>
          </a:solidFill>
          <a:ln>
            <a:solidFill>
              <a:schemeClr val="tx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dirty="0">
                <a:solidFill>
                  <a:srgbClr val="000000"/>
                </a:solidFill>
                <a:latin typeface="Courier New" panose="02070309020205020404" pitchFamily="49" charset="0"/>
                <a:cs typeface="Courier New" panose="02070309020205020404" pitchFamily="49" charset="0"/>
              </a:rPr>
              <a:t>&gt;&gt; module load </a:t>
            </a:r>
            <a:r>
              <a:rPr lang="en-US" sz="2000" dirty="0" err="1">
                <a:solidFill>
                  <a:srgbClr val="000000"/>
                </a:solidFill>
                <a:latin typeface="Courier New" panose="02070309020205020404" pitchFamily="49" charset="0"/>
                <a:cs typeface="Courier New" panose="02070309020205020404" pitchFamily="49" charset="0"/>
              </a:rPr>
              <a:t>openmpi</a:t>
            </a:r>
            <a:endParaRPr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66E4CD1D-634B-4273-946B-86B64DFD2042}"/>
              </a:ext>
            </a:extLst>
          </p:cNvPr>
          <p:cNvSpPr>
            <a:spLocks noGrp="1"/>
          </p:cNvSpPr>
          <p:nvPr>
            <p:ph type="title"/>
          </p:nvPr>
        </p:nvSpPr>
        <p:spPr/>
        <p:txBody>
          <a:bodyPr>
            <a:normAutofit/>
          </a:bodyPr>
          <a:lstStyle/>
          <a:p>
            <a:r>
              <a:rPr lang="en-US" dirty="0"/>
              <a:t>MPI on Euler [Selecting MPI Distribution]</a:t>
            </a:r>
          </a:p>
        </p:txBody>
      </p:sp>
      <p:sp>
        <p:nvSpPr>
          <p:cNvPr id="3" name="Slide Number Placeholder 2"/>
          <p:cNvSpPr>
            <a:spLocks noGrp="1"/>
          </p:cNvSpPr>
          <p:nvPr>
            <p:ph type="sldNum" sz="quarter" idx="12"/>
          </p:nvPr>
        </p:nvSpPr>
        <p:spPr/>
        <p:txBody>
          <a:bodyPr/>
          <a:lstStyle/>
          <a:p>
            <a:fld id="{67D2203D-769A-4D5A-AE4C-EA73FDE6A130}" type="slidenum">
              <a:rPr lang="en-US" smtClean="0"/>
              <a:t>26</a:t>
            </a:fld>
            <a:endParaRPr lang="en-US"/>
          </a:p>
        </p:txBody>
      </p:sp>
    </p:spTree>
    <p:extLst>
      <p:ext uri="{BB962C8B-B14F-4D97-AF65-F5344CB8AC3E}">
        <p14:creationId xmlns:p14="http://schemas.microsoft.com/office/powerpoint/2010/main" val="261794623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689212" y="2340360"/>
            <a:ext cx="9902468" cy="2390820"/>
          </a:xfrm>
          <a:prstGeom prst="rect">
            <a:avLst/>
          </a:prstGeom>
          <a:noFill/>
          <a:ln>
            <a:noFill/>
          </a:ln>
        </p:spPr>
        <p:txBody>
          <a:bodyPr/>
          <a:lstStyle/>
          <a:p>
            <a:pPr marL="342900" indent="-342900">
              <a:spcBef>
                <a:spcPct val="60000"/>
              </a:spcBef>
              <a:buClr>
                <a:schemeClr val="tx2"/>
              </a:buClr>
              <a:buSzPct val="70000"/>
              <a:buFont typeface="Wingdings" pitchFamily="2" charset="2"/>
              <a:buChar char="l"/>
            </a:pPr>
            <a:r>
              <a:rPr lang="en-US" sz="2400" dirty="0"/>
              <a:t>Most MPI distributions provide wrapper scripts named </a:t>
            </a:r>
            <a:r>
              <a:rPr lang="en-US" sz="2400" dirty="0" err="1">
                <a:solidFill>
                  <a:srgbClr val="0070C0"/>
                </a:solidFill>
                <a:latin typeface="Courier New" panose="02070309020205020404" pitchFamily="49" charset="0"/>
                <a:cs typeface="Courier New" panose="02070309020205020404" pitchFamily="49" charset="0"/>
              </a:rPr>
              <a:t>mpicc</a:t>
            </a:r>
            <a:r>
              <a:rPr lang="en-US" sz="2400" dirty="0"/>
              <a:t> or </a:t>
            </a:r>
            <a:r>
              <a:rPr lang="en-US" sz="2400" dirty="0" err="1">
                <a:solidFill>
                  <a:srgbClr val="0070C0"/>
                </a:solidFill>
                <a:latin typeface="Courier New" panose="02070309020205020404" pitchFamily="49" charset="0"/>
                <a:cs typeface="Courier New" panose="02070309020205020404" pitchFamily="49" charset="0"/>
              </a:rPr>
              <a:t>mpicxx</a:t>
            </a:r>
            <a:r>
              <a:rPr lang="en-US" sz="2400" dirty="0"/>
              <a:t>  </a:t>
            </a:r>
            <a:endParaRPr sz="2400" dirty="0"/>
          </a:p>
          <a:p>
            <a:pPr marL="692150" lvl="1" indent="-347663">
              <a:spcBef>
                <a:spcPct val="60000"/>
              </a:spcBef>
              <a:buClr>
                <a:schemeClr val="accent2"/>
              </a:buClr>
              <a:buSzPct val="70000"/>
              <a:buFont typeface="Wingdings" pitchFamily="2" charset="2"/>
              <a:buChar char="l"/>
            </a:pPr>
            <a:r>
              <a:rPr lang="en-US" sz="2000" dirty="0"/>
              <a:t>Adds in </a:t>
            </a:r>
            <a:r>
              <a:rPr lang="en-US" sz="2000" dirty="0">
                <a:latin typeface="Courier New" panose="02070309020205020404" pitchFamily="49" charset="0"/>
                <a:cs typeface="Courier New" panose="02070309020205020404" pitchFamily="49" charset="0"/>
              </a:rPr>
              <a:t>–L</a:t>
            </a:r>
            <a:r>
              <a:rPr lang="en-US" sz="2000" dirty="0"/>
              <a:t>, </a:t>
            </a:r>
            <a:r>
              <a:rPr lang="en-US" sz="2000" dirty="0">
                <a:latin typeface="Courier New" panose="02070309020205020404" pitchFamily="49" charset="0"/>
                <a:cs typeface="Courier New" panose="02070309020205020404" pitchFamily="49" charset="0"/>
              </a:rPr>
              <a:t>-l</a:t>
            </a:r>
            <a:r>
              <a:rPr lang="en-US" sz="2000" dirty="0"/>
              <a:t>, </a:t>
            </a:r>
            <a:r>
              <a:rPr lang="en-US" sz="2000" dirty="0">
                <a:latin typeface="Courier New" panose="02070309020205020404" pitchFamily="49" charset="0"/>
                <a:cs typeface="Courier New" panose="02070309020205020404" pitchFamily="49" charset="0"/>
              </a:rPr>
              <a:t>-I</a:t>
            </a:r>
            <a:r>
              <a:rPr lang="en-US" sz="2000" dirty="0"/>
              <a:t>, etc. flags for MPI</a:t>
            </a:r>
            <a:endParaRPr sz="2000" dirty="0"/>
          </a:p>
          <a:p>
            <a:pPr marL="692150" lvl="1" indent="-347663">
              <a:spcBef>
                <a:spcPct val="60000"/>
              </a:spcBef>
              <a:buClr>
                <a:schemeClr val="accent2"/>
              </a:buClr>
              <a:buSzPct val="70000"/>
              <a:buFont typeface="Wingdings" pitchFamily="2" charset="2"/>
              <a:buChar char="l"/>
            </a:pPr>
            <a:r>
              <a:rPr lang="en-US" sz="2000" dirty="0"/>
              <a:t>Passes any options to your native compiler (</a:t>
            </a:r>
            <a:r>
              <a:rPr lang="en-US" sz="2000" dirty="0" err="1">
                <a:latin typeface="Courier New" panose="02070309020205020404" pitchFamily="49" charset="0"/>
                <a:cs typeface="Courier New" panose="02070309020205020404" pitchFamily="49" charset="0"/>
              </a:rPr>
              <a:t>gcc</a:t>
            </a:r>
            <a:r>
              <a:rPr lang="en-US" sz="2000" dirty="0"/>
              <a:t>)</a:t>
            </a:r>
            <a:endParaRPr sz="2000" dirty="0"/>
          </a:p>
          <a:p>
            <a:pPr marL="692150" lvl="1" indent="-347663">
              <a:spcBef>
                <a:spcPct val="60000"/>
              </a:spcBef>
              <a:buClr>
                <a:schemeClr val="accent2"/>
              </a:buClr>
              <a:buSzPct val="70000"/>
              <a:buFont typeface="Wingdings" pitchFamily="2" charset="2"/>
              <a:buChar char="l"/>
            </a:pPr>
            <a:r>
              <a:rPr lang="en-US" sz="2000" dirty="0"/>
              <a:t>Very similar to what </a:t>
            </a:r>
            <a:r>
              <a:rPr lang="en-US" sz="2000" b="1" dirty="0" err="1">
                <a:solidFill>
                  <a:srgbClr val="0070C0"/>
                </a:solidFill>
                <a:latin typeface="Courier New" panose="02070309020205020404" pitchFamily="49" charset="0"/>
                <a:cs typeface="Courier New" panose="02070309020205020404" pitchFamily="49" charset="0"/>
              </a:rPr>
              <a:t>nvcc</a:t>
            </a:r>
            <a:r>
              <a:rPr lang="en-US" sz="2000" dirty="0"/>
              <a:t> did for CUDA – it’s a compile driver…</a:t>
            </a:r>
            <a:endParaRPr sz="2000" dirty="0"/>
          </a:p>
        </p:txBody>
      </p:sp>
      <p:sp>
        <p:nvSpPr>
          <p:cNvPr id="80" name="CustomShape 3"/>
          <p:cNvSpPr/>
          <p:nvPr/>
        </p:nvSpPr>
        <p:spPr>
          <a:xfrm>
            <a:off x="2779898" y="4954282"/>
            <a:ext cx="6324600" cy="450300"/>
          </a:xfrm>
          <a:prstGeom prst="rect">
            <a:avLst/>
          </a:prstGeom>
          <a:solidFill>
            <a:schemeClr val="bg1">
              <a:lumMod val="95000"/>
            </a:schemeClr>
          </a:solidFill>
          <a:ln>
            <a:solidFill>
              <a:schemeClr val="tx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b="1" dirty="0">
                <a:solidFill>
                  <a:srgbClr val="000000"/>
                </a:solidFill>
                <a:latin typeface="Courier New" panose="02070309020205020404" pitchFamily="49" charset="0"/>
                <a:cs typeface="Courier New" panose="02070309020205020404" pitchFamily="49" charset="0"/>
              </a:rPr>
              <a:t>&gt;&gt; </a:t>
            </a:r>
            <a:r>
              <a:rPr lang="en-US" b="1" dirty="0" err="1">
                <a:solidFill>
                  <a:srgbClr val="000000"/>
                </a:solidFill>
                <a:latin typeface="Courier New" panose="02070309020205020404" pitchFamily="49" charset="0"/>
                <a:cs typeface="Courier New" panose="02070309020205020404" pitchFamily="49" charset="0"/>
              </a:rPr>
              <a:t>mpicxx</a:t>
            </a:r>
            <a:r>
              <a:rPr lang="en-US" b="1" dirty="0">
                <a:solidFill>
                  <a:srgbClr val="000000"/>
                </a:solidFill>
                <a:latin typeface="Courier New" panose="02070309020205020404" pitchFamily="49" charset="0"/>
                <a:cs typeface="Courier New" panose="02070309020205020404" pitchFamily="49" charset="0"/>
              </a:rPr>
              <a:t> -o </a:t>
            </a:r>
            <a:r>
              <a:rPr lang="en-US" b="1" dirty="0" err="1">
                <a:solidFill>
                  <a:srgbClr val="000000"/>
                </a:solidFill>
                <a:latin typeface="Courier New" panose="02070309020205020404" pitchFamily="49" charset="0"/>
                <a:cs typeface="Courier New" panose="02070309020205020404" pitchFamily="49" charset="0"/>
              </a:rPr>
              <a:t>integrate_mpi</a:t>
            </a:r>
            <a:r>
              <a:rPr lang="en-US" b="1" dirty="0">
                <a:solidFill>
                  <a:srgbClr val="000000"/>
                </a:solidFill>
                <a:latin typeface="Courier New" panose="02070309020205020404" pitchFamily="49" charset="0"/>
                <a:cs typeface="Courier New" panose="02070309020205020404" pitchFamily="49" charset="0"/>
              </a:rPr>
              <a:t> integrate_mpi.cpp</a:t>
            </a:r>
            <a:endParaRPr b="1"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CEE3C136-8A88-4132-A937-182718877096}"/>
              </a:ext>
            </a:extLst>
          </p:cNvPr>
          <p:cNvSpPr>
            <a:spLocks noGrp="1"/>
          </p:cNvSpPr>
          <p:nvPr>
            <p:ph type="title"/>
          </p:nvPr>
        </p:nvSpPr>
        <p:spPr/>
        <p:txBody>
          <a:bodyPr>
            <a:normAutofit/>
          </a:bodyPr>
          <a:lstStyle/>
          <a:p>
            <a:r>
              <a:rPr lang="en-US" dirty="0"/>
              <a:t>Compiling MPI Code by Hand</a:t>
            </a:r>
          </a:p>
        </p:txBody>
      </p:sp>
      <p:sp>
        <p:nvSpPr>
          <p:cNvPr id="3" name="Slide Number Placeholder 2"/>
          <p:cNvSpPr>
            <a:spLocks noGrp="1"/>
          </p:cNvSpPr>
          <p:nvPr>
            <p:ph type="sldNum" sz="quarter" idx="12"/>
          </p:nvPr>
        </p:nvSpPr>
        <p:spPr/>
        <p:txBody>
          <a:bodyPr/>
          <a:lstStyle/>
          <a:p>
            <a:fld id="{67D2203D-769A-4D5A-AE4C-EA73FDE6A130}" type="slidenum">
              <a:rPr lang="en-US" smtClean="0"/>
              <a:t>27</a:t>
            </a:fld>
            <a:endParaRPr lang="en-US"/>
          </a:p>
        </p:txBody>
      </p:sp>
    </p:spTree>
    <p:extLst>
      <p:ext uri="{BB962C8B-B14F-4D97-AF65-F5344CB8AC3E}">
        <p14:creationId xmlns:p14="http://schemas.microsoft.com/office/powerpoint/2010/main" val="30634559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4"/>
          <p:cNvSpPr/>
          <p:nvPr/>
        </p:nvSpPr>
        <p:spPr>
          <a:xfrm>
            <a:off x="1874280" y="1143000"/>
            <a:ext cx="7269480" cy="2438400"/>
          </a:xfrm>
          <a:prstGeom prst="rect">
            <a:avLst/>
          </a:prstGeom>
          <a:solidFill>
            <a:schemeClr val="bg1">
              <a:lumMod val="95000"/>
            </a:schemeClr>
          </a:solidFill>
          <a:ln>
            <a:solidFill>
              <a:schemeClr val="tx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dirty="0">
                <a:solidFill>
                  <a:srgbClr val="000000"/>
                </a:solidFill>
                <a:latin typeface="Consolas" panose="020B0609020204030204" pitchFamily="49" charset="0"/>
              </a:rPr>
              <a:t>### BEGINNING OF submit_mpi.sh SCRIPT ###</a:t>
            </a:r>
            <a:endParaRPr dirty="0">
              <a:latin typeface="Consolas" panose="020B0609020204030204" pitchFamily="49" charset="0"/>
            </a:endParaRPr>
          </a:p>
          <a:p>
            <a:pPr>
              <a:lnSpc>
                <a:spcPct val="100000"/>
              </a:lnSpc>
            </a:pPr>
            <a:endParaRPr dirty="0">
              <a:latin typeface="Consolas" panose="020B0609020204030204" pitchFamily="49" charset="0"/>
            </a:endParaRPr>
          </a:p>
          <a:p>
            <a:pPr>
              <a:lnSpc>
                <a:spcPct val="100000"/>
              </a:lnSpc>
            </a:pPr>
            <a:r>
              <a:rPr lang="en-US" sz="1400" b="1" dirty="0">
                <a:solidFill>
                  <a:srgbClr val="000000"/>
                </a:solidFill>
                <a:latin typeface="Consolas" panose="020B0609020204030204" pitchFamily="49" charset="0"/>
              </a:rPr>
              <a:t>#!/bin/bash</a:t>
            </a:r>
            <a:endParaRPr dirty="0">
              <a:latin typeface="Consolas" panose="020B0609020204030204" pitchFamily="49" charset="0"/>
            </a:endParaRPr>
          </a:p>
          <a:p>
            <a:pPr>
              <a:lnSpc>
                <a:spcPct val="100000"/>
              </a:lnSpc>
            </a:pPr>
            <a:r>
              <a:rPr lang="en-US" sz="1400" b="1" dirty="0">
                <a:solidFill>
                  <a:srgbClr val="000000"/>
                </a:solidFill>
                <a:latin typeface="Consolas" panose="020B0609020204030204" pitchFamily="49" charset="0"/>
              </a:rPr>
              <a:t>#SBATCH -t 0-5:0:0</a:t>
            </a:r>
            <a:endParaRPr dirty="0">
              <a:latin typeface="Consolas" panose="020B0609020204030204" pitchFamily="49" charset="0"/>
            </a:endParaRPr>
          </a:p>
          <a:p>
            <a:pPr>
              <a:lnSpc>
                <a:spcPct val="100000"/>
              </a:lnSpc>
            </a:pPr>
            <a:r>
              <a:rPr lang="en-US" sz="1400" b="1" dirty="0">
                <a:solidFill>
                  <a:srgbClr val="000000"/>
                </a:solidFill>
                <a:latin typeface="Consolas" panose="020B0609020204030204" pitchFamily="49" charset="0"/>
              </a:rPr>
              <a:t>#SBATCH -o output.txt</a:t>
            </a:r>
            <a:endParaRPr dirty="0">
              <a:latin typeface="Consolas" panose="020B0609020204030204" pitchFamily="49" charset="0"/>
            </a:endParaRPr>
          </a:p>
          <a:p>
            <a:pPr>
              <a:lnSpc>
                <a:spcPct val="100000"/>
              </a:lnSpc>
            </a:pPr>
            <a:endParaRPr dirty="0">
              <a:latin typeface="Consolas" panose="020B0609020204030204" pitchFamily="49" charset="0"/>
            </a:endParaRPr>
          </a:p>
          <a:p>
            <a:pPr>
              <a:lnSpc>
                <a:spcPct val="100000"/>
              </a:lnSpc>
            </a:pPr>
            <a:r>
              <a:rPr lang="en-US" sz="1400" b="1" dirty="0">
                <a:solidFill>
                  <a:srgbClr val="000000"/>
                </a:solidFill>
                <a:latin typeface="Consolas" panose="020B0609020204030204" pitchFamily="49" charset="0"/>
              </a:rPr>
              <a:t>cd $SLURM_SUBMIT_DIR</a:t>
            </a:r>
            <a:endParaRPr dirty="0">
              <a:latin typeface="Consolas" panose="020B0609020204030204" pitchFamily="49" charset="0"/>
            </a:endParaRPr>
          </a:p>
          <a:p>
            <a:pPr>
              <a:lnSpc>
                <a:spcPct val="100000"/>
              </a:lnSpc>
            </a:pPr>
            <a:r>
              <a:rPr lang="en-US" sz="1400" b="1" dirty="0" err="1">
                <a:solidFill>
                  <a:srgbClr val="000000"/>
                </a:solidFill>
                <a:latin typeface="Consolas" panose="020B0609020204030204" pitchFamily="49" charset="0"/>
              </a:rPr>
              <a:t>mpirun</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integrate_mpi</a:t>
            </a:r>
            <a:endParaRPr dirty="0">
              <a:latin typeface="Consolas" panose="020B0609020204030204" pitchFamily="49" charset="0"/>
            </a:endParaRPr>
          </a:p>
          <a:p>
            <a:pPr>
              <a:lnSpc>
                <a:spcPct val="100000"/>
              </a:lnSpc>
            </a:pPr>
            <a:endParaRPr dirty="0">
              <a:latin typeface="Consolas" panose="020B0609020204030204" pitchFamily="49" charset="0"/>
            </a:endParaRPr>
          </a:p>
          <a:p>
            <a:pPr>
              <a:lnSpc>
                <a:spcPct val="100000"/>
              </a:lnSpc>
            </a:pPr>
            <a:r>
              <a:rPr lang="en-US" sz="1400" b="1" dirty="0">
                <a:solidFill>
                  <a:srgbClr val="000000"/>
                </a:solidFill>
                <a:latin typeface="Consolas" panose="020B0609020204030204" pitchFamily="49" charset="0"/>
              </a:rPr>
              <a:t>### END OF SCRIPT ###</a:t>
            </a:r>
            <a:endParaRPr dirty="0">
              <a:latin typeface="Consolas" panose="020B0609020204030204" pitchFamily="49" charset="0"/>
            </a:endParaRPr>
          </a:p>
        </p:txBody>
      </p:sp>
      <p:sp>
        <p:nvSpPr>
          <p:cNvPr id="6" name="CustomShape 4"/>
          <p:cNvSpPr/>
          <p:nvPr/>
        </p:nvSpPr>
        <p:spPr>
          <a:xfrm>
            <a:off x="1904999" y="3809880"/>
            <a:ext cx="8599449" cy="2667120"/>
          </a:xfrm>
          <a:prstGeom prst="rect">
            <a:avLst/>
          </a:prstGeom>
          <a:solidFill>
            <a:srgbClr val="99CCFF"/>
          </a:solidFill>
          <a:ln>
            <a:solidFill>
              <a:schemeClr val="tx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dirty="0" err="1">
                <a:solidFill>
                  <a:srgbClr val="000000"/>
                </a:solidFill>
                <a:latin typeface="Consolas" panose="020B0609020204030204" pitchFamily="49" charset="0"/>
              </a:rPr>
              <a:t>euler</a:t>
            </a:r>
            <a:r>
              <a:rPr lang="en-US" sz="1400" b="1" dirty="0">
                <a:solidFill>
                  <a:srgbClr val="000000"/>
                </a:solidFill>
                <a:latin typeface="Consolas" panose="020B0609020204030204" pitchFamily="49" charset="0"/>
              </a:rPr>
              <a:t> $ </a:t>
            </a:r>
            <a:r>
              <a:rPr lang="en-US" sz="1400" b="1" dirty="0" err="1">
                <a:solidFill>
                  <a:srgbClr val="000000"/>
                </a:solidFill>
                <a:latin typeface="Consolas" panose="020B0609020204030204" pitchFamily="49" charset="0"/>
              </a:rPr>
              <a:t>sbatch</a:t>
            </a:r>
            <a:r>
              <a:rPr lang="en-US" sz="1400" b="1" dirty="0">
                <a:solidFill>
                  <a:srgbClr val="000000"/>
                </a:solidFill>
                <a:latin typeface="Consolas" panose="020B0609020204030204" pitchFamily="49" charset="0"/>
              </a:rPr>
              <a:t> –p </a:t>
            </a:r>
            <a:r>
              <a:rPr lang="en-US" sz="1400" b="1" dirty="0" err="1">
                <a:solidFill>
                  <a:srgbClr val="000000"/>
                </a:solidFill>
                <a:latin typeface="Consolas" panose="020B0609020204030204" pitchFamily="49" charset="0"/>
              </a:rPr>
              <a:t>wacc</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gres</a:t>
            </a:r>
            <a:r>
              <a:rPr lang="en-US" sz="1400" b="1" dirty="0">
                <a:solidFill>
                  <a:srgbClr val="000000"/>
                </a:solidFill>
                <a:latin typeface="Consolas" panose="020B0609020204030204" pitchFamily="49" charset="0"/>
              </a:rPr>
              <a:t>=infiniband:1 -N 2 --</a:t>
            </a:r>
            <a:r>
              <a:rPr lang="en-US" sz="1400" b="1" dirty="0" err="1">
                <a:solidFill>
                  <a:srgbClr val="000000"/>
                </a:solidFill>
                <a:latin typeface="Consolas" panose="020B0609020204030204" pitchFamily="49" charset="0"/>
              </a:rPr>
              <a:t>ntasks</a:t>
            </a:r>
            <a:r>
              <a:rPr lang="en-US" sz="1400" b="1" dirty="0">
                <a:solidFill>
                  <a:srgbClr val="000000"/>
                </a:solidFill>
                <a:latin typeface="Consolas" panose="020B0609020204030204" pitchFamily="49" charset="0"/>
              </a:rPr>
              <a:t>-per-node=4 submit_mpi.sh</a:t>
            </a:r>
            <a:endParaRPr dirty="0">
              <a:latin typeface="Consolas" panose="020B0609020204030204" pitchFamily="49" charset="0"/>
            </a:endParaRPr>
          </a:p>
          <a:p>
            <a:pPr>
              <a:lnSpc>
                <a:spcPct val="100000"/>
              </a:lnSpc>
            </a:pPr>
            <a:r>
              <a:rPr lang="en-US" sz="1400" b="1" dirty="0" err="1">
                <a:solidFill>
                  <a:srgbClr val="000000"/>
                </a:solidFill>
                <a:latin typeface="Consolas" panose="020B0609020204030204" pitchFamily="49" charset="0"/>
              </a:rPr>
              <a:t>euler</a:t>
            </a:r>
            <a:r>
              <a:rPr lang="en-US" sz="1400" b="1" dirty="0">
                <a:solidFill>
                  <a:srgbClr val="000000"/>
                </a:solidFill>
                <a:latin typeface="Consolas" panose="020B0609020204030204" pitchFamily="49" charset="0"/>
              </a:rPr>
              <a:t> $ cat output.txt</a:t>
            </a:r>
            <a:endParaRPr dirty="0">
              <a:latin typeface="Consolas" panose="020B0609020204030204" pitchFamily="49" charset="0"/>
            </a:endParaRPr>
          </a:p>
          <a:p>
            <a:pPr>
              <a:lnSpc>
                <a:spcPct val="100000"/>
              </a:lnSpc>
            </a:pPr>
            <a:r>
              <a:rPr lang="en-US" sz="1400" b="1" dirty="0">
                <a:solidFill>
                  <a:srgbClr val="000000"/>
                </a:solidFill>
                <a:latin typeface="Consolas" panose="020B0609020204030204" pitchFamily="49" charset="0"/>
              </a:rPr>
              <a:t>8 32.121040666358297 in 2.171963s</a:t>
            </a:r>
            <a:endParaRPr dirty="0">
              <a:latin typeface="Consolas" panose="020B0609020204030204" pitchFamily="49" charset="0"/>
            </a:endParaRPr>
          </a:p>
          <a:p>
            <a:pPr>
              <a:lnSpc>
                <a:spcPct val="100000"/>
              </a:lnSpc>
            </a:pPr>
            <a:endParaRPr dirty="0">
              <a:latin typeface="Consolas" panose="020B0609020204030204" pitchFamily="49" charset="0"/>
            </a:endParaRPr>
          </a:p>
          <a:p>
            <a:pPr>
              <a:lnSpc>
                <a:spcPct val="100000"/>
              </a:lnSpc>
            </a:pPr>
            <a:r>
              <a:rPr lang="en-US" sz="1400" b="1" dirty="0" err="1">
                <a:solidFill>
                  <a:srgbClr val="000000"/>
                </a:solidFill>
                <a:latin typeface="Consolas" panose="020B0609020204030204" pitchFamily="49" charset="0"/>
              </a:rPr>
              <a:t>euler</a:t>
            </a:r>
            <a:r>
              <a:rPr lang="en-US" sz="1400" b="1" dirty="0">
                <a:solidFill>
                  <a:srgbClr val="000000"/>
                </a:solidFill>
                <a:latin typeface="Consolas" panose="020B0609020204030204" pitchFamily="49" charset="0"/>
              </a:rPr>
              <a:t> $ </a:t>
            </a:r>
            <a:r>
              <a:rPr lang="en-US" sz="1400" b="1" dirty="0" err="1">
                <a:solidFill>
                  <a:srgbClr val="000000"/>
                </a:solidFill>
                <a:latin typeface="Consolas" panose="020B0609020204030204" pitchFamily="49" charset="0"/>
              </a:rPr>
              <a:t>sbatch</a:t>
            </a:r>
            <a:r>
              <a:rPr lang="en-US" sz="1400" b="1" dirty="0">
                <a:solidFill>
                  <a:srgbClr val="000000"/>
                </a:solidFill>
                <a:latin typeface="Consolas" panose="020B0609020204030204" pitchFamily="49" charset="0"/>
              </a:rPr>
              <a:t> –p </a:t>
            </a:r>
            <a:r>
              <a:rPr lang="en-US" sz="1400" b="1" dirty="0" err="1">
                <a:solidFill>
                  <a:srgbClr val="000000"/>
                </a:solidFill>
                <a:latin typeface="Consolas" panose="020B0609020204030204" pitchFamily="49" charset="0"/>
              </a:rPr>
              <a:t>wacc</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gres</a:t>
            </a:r>
            <a:r>
              <a:rPr lang="en-US" sz="1400" b="1" dirty="0">
                <a:solidFill>
                  <a:srgbClr val="000000"/>
                </a:solidFill>
                <a:latin typeface="Consolas" panose="020B0609020204030204" pitchFamily="49" charset="0"/>
              </a:rPr>
              <a:t>=infiniband:1 -N 2 --</a:t>
            </a:r>
            <a:r>
              <a:rPr lang="en-US" sz="1400" b="1" dirty="0" err="1">
                <a:solidFill>
                  <a:srgbClr val="000000"/>
                </a:solidFill>
                <a:latin typeface="Consolas" panose="020B0609020204030204" pitchFamily="49" charset="0"/>
              </a:rPr>
              <a:t>ntasks</a:t>
            </a:r>
            <a:r>
              <a:rPr lang="en-US" sz="1400" b="1" dirty="0">
                <a:solidFill>
                  <a:srgbClr val="000000"/>
                </a:solidFill>
                <a:latin typeface="Consolas" panose="020B0609020204030204" pitchFamily="49" charset="0"/>
              </a:rPr>
              <a:t>-per-node=2 submit_mpi.sh</a:t>
            </a:r>
            <a:endParaRPr dirty="0">
              <a:latin typeface="Consolas" panose="020B0609020204030204" pitchFamily="49" charset="0"/>
            </a:endParaRPr>
          </a:p>
          <a:p>
            <a:pPr>
              <a:lnSpc>
                <a:spcPct val="100000"/>
              </a:lnSpc>
            </a:pPr>
            <a:r>
              <a:rPr lang="en-US" sz="1400" b="1" dirty="0" err="1">
                <a:solidFill>
                  <a:srgbClr val="000000"/>
                </a:solidFill>
                <a:latin typeface="Consolas" panose="020B0609020204030204" pitchFamily="49" charset="0"/>
              </a:rPr>
              <a:t>euler</a:t>
            </a:r>
            <a:r>
              <a:rPr lang="en-US" sz="1400" b="1" dirty="0">
                <a:solidFill>
                  <a:srgbClr val="000000"/>
                </a:solidFill>
                <a:latin typeface="Consolas" panose="020B0609020204030204" pitchFamily="49" charset="0"/>
              </a:rPr>
              <a:t> $ cat output.txt</a:t>
            </a:r>
            <a:endParaRPr dirty="0">
              <a:latin typeface="Consolas" panose="020B0609020204030204" pitchFamily="49" charset="0"/>
            </a:endParaRPr>
          </a:p>
          <a:p>
            <a:pPr>
              <a:lnSpc>
                <a:spcPct val="100000"/>
              </a:lnSpc>
            </a:pPr>
            <a:r>
              <a:rPr lang="en-US" sz="1400" b="1" dirty="0">
                <a:solidFill>
                  <a:srgbClr val="000000"/>
                </a:solidFill>
                <a:latin typeface="Consolas" panose="020B0609020204030204" pitchFamily="49" charset="0"/>
              </a:rPr>
              <a:t>4 32.121040666358297 in 4.600204s</a:t>
            </a:r>
            <a:endParaRPr dirty="0">
              <a:latin typeface="Consolas" panose="020B0609020204030204" pitchFamily="49" charset="0"/>
            </a:endParaRPr>
          </a:p>
          <a:p>
            <a:pPr>
              <a:lnSpc>
                <a:spcPct val="100000"/>
              </a:lnSpc>
            </a:pPr>
            <a:endParaRPr dirty="0">
              <a:latin typeface="Consolas" panose="020B0609020204030204" pitchFamily="49" charset="0"/>
            </a:endParaRPr>
          </a:p>
          <a:p>
            <a:pPr>
              <a:lnSpc>
                <a:spcPct val="100000"/>
              </a:lnSpc>
            </a:pPr>
            <a:r>
              <a:rPr lang="en-US" sz="1400" b="1" dirty="0" err="1">
                <a:solidFill>
                  <a:srgbClr val="000000"/>
                </a:solidFill>
                <a:latin typeface="Consolas" panose="020B0609020204030204" pitchFamily="49" charset="0"/>
              </a:rPr>
              <a:t>euler</a:t>
            </a:r>
            <a:r>
              <a:rPr lang="en-US" sz="1400" b="1" dirty="0">
                <a:solidFill>
                  <a:srgbClr val="000000"/>
                </a:solidFill>
                <a:latin typeface="Consolas" panose="020B0609020204030204" pitchFamily="49" charset="0"/>
              </a:rPr>
              <a:t> $ </a:t>
            </a:r>
            <a:r>
              <a:rPr lang="en-US" sz="1400" b="1" dirty="0" err="1">
                <a:solidFill>
                  <a:srgbClr val="000000"/>
                </a:solidFill>
                <a:latin typeface="Consolas" panose="020B0609020204030204" pitchFamily="49" charset="0"/>
              </a:rPr>
              <a:t>sbatch</a:t>
            </a:r>
            <a:r>
              <a:rPr lang="en-US" sz="1400" b="1" dirty="0">
                <a:solidFill>
                  <a:srgbClr val="000000"/>
                </a:solidFill>
                <a:latin typeface="Consolas" panose="020B0609020204030204" pitchFamily="49" charset="0"/>
              </a:rPr>
              <a:t> –p </a:t>
            </a:r>
            <a:r>
              <a:rPr lang="en-US" sz="1400" b="1" dirty="0" err="1">
                <a:solidFill>
                  <a:srgbClr val="000000"/>
                </a:solidFill>
                <a:latin typeface="Consolas" panose="020B0609020204030204" pitchFamily="49" charset="0"/>
              </a:rPr>
              <a:t>wacc</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gres</a:t>
            </a:r>
            <a:r>
              <a:rPr lang="en-US" sz="1400" b="1" dirty="0">
                <a:solidFill>
                  <a:srgbClr val="000000"/>
                </a:solidFill>
                <a:latin typeface="Consolas" panose="020B0609020204030204" pitchFamily="49" charset="0"/>
              </a:rPr>
              <a:t>=infiniband:1 -N 1 --</a:t>
            </a:r>
            <a:r>
              <a:rPr lang="en-US" sz="1400" b="1" dirty="0" err="1">
                <a:solidFill>
                  <a:srgbClr val="000000"/>
                </a:solidFill>
                <a:latin typeface="Consolas" panose="020B0609020204030204" pitchFamily="49" charset="0"/>
              </a:rPr>
              <a:t>ntasks</a:t>
            </a:r>
            <a:r>
              <a:rPr lang="en-US" sz="1400" b="1" dirty="0">
                <a:solidFill>
                  <a:srgbClr val="000000"/>
                </a:solidFill>
                <a:latin typeface="Consolas" panose="020B0609020204030204" pitchFamily="49" charset="0"/>
              </a:rPr>
              <a:t>-per-node=1</a:t>
            </a:r>
            <a:endParaRPr dirty="0">
              <a:latin typeface="Consolas" panose="020B0609020204030204" pitchFamily="49" charset="0"/>
            </a:endParaRPr>
          </a:p>
          <a:p>
            <a:pPr>
              <a:lnSpc>
                <a:spcPct val="100000"/>
              </a:lnSpc>
            </a:pPr>
            <a:r>
              <a:rPr lang="en-US" sz="1400" b="1" dirty="0" err="1">
                <a:solidFill>
                  <a:srgbClr val="000000"/>
                </a:solidFill>
                <a:latin typeface="Consolas" panose="020B0609020204030204" pitchFamily="49" charset="0"/>
              </a:rPr>
              <a:t>euler</a:t>
            </a:r>
            <a:r>
              <a:rPr lang="en-US" sz="1400" b="1" dirty="0">
                <a:solidFill>
                  <a:srgbClr val="000000"/>
                </a:solidFill>
                <a:latin typeface="Consolas" panose="020B0609020204030204" pitchFamily="49" charset="0"/>
              </a:rPr>
              <a:t> $ cat output.txt</a:t>
            </a:r>
            <a:endParaRPr dirty="0">
              <a:latin typeface="Consolas" panose="020B0609020204030204" pitchFamily="49" charset="0"/>
            </a:endParaRPr>
          </a:p>
          <a:p>
            <a:pPr>
              <a:lnSpc>
                <a:spcPct val="100000"/>
              </a:lnSpc>
            </a:pPr>
            <a:r>
              <a:rPr lang="en-US" sz="1400" b="1" dirty="0">
                <a:solidFill>
                  <a:srgbClr val="000000"/>
                </a:solidFill>
                <a:latin typeface="Consolas" panose="020B0609020204030204" pitchFamily="49" charset="0"/>
              </a:rPr>
              <a:t>1 32.121040666358297 in 15.163330s</a:t>
            </a:r>
            <a:endParaRPr dirty="0">
              <a:latin typeface="Consolas" panose="020B0609020204030204" pitchFamily="49" charset="0"/>
            </a:endParaRPr>
          </a:p>
        </p:txBody>
      </p:sp>
      <p:sp>
        <p:nvSpPr>
          <p:cNvPr id="2" name="Title 1">
            <a:extLst>
              <a:ext uri="{FF2B5EF4-FFF2-40B4-BE49-F238E27FC236}">
                <a16:creationId xmlns:a16="http://schemas.microsoft.com/office/drawing/2014/main" id="{3DEF8B60-F5E0-4239-8050-727928C56CF8}"/>
              </a:ext>
            </a:extLst>
          </p:cNvPr>
          <p:cNvSpPr>
            <a:spLocks noGrp="1"/>
          </p:cNvSpPr>
          <p:nvPr>
            <p:ph type="title"/>
          </p:nvPr>
        </p:nvSpPr>
        <p:spPr/>
        <p:txBody>
          <a:bodyPr>
            <a:normAutofit fontScale="90000"/>
          </a:bodyPr>
          <a:lstStyle/>
          <a:p>
            <a:r>
              <a:rPr lang="en-US" dirty="0"/>
              <a:t>Example, Running on Euler </a:t>
            </a:r>
            <a:br>
              <a:rPr lang="en-US" dirty="0"/>
            </a:br>
            <a:r>
              <a:rPr lang="en-US" dirty="0"/>
              <a:t>[Context: running the executable </a:t>
            </a:r>
            <a:r>
              <a:rPr lang="en-US" dirty="0" err="1"/>
              <a:t>integrate_mpi</a:t>
            </a:r>
            <a:r>
              <a:rPr lang="en-US" dirty="0"/>
              <a:t>]</a:t>
            </a:r>
          </a:p>
        </p:txBody>
      </p:sp>
      <p:sp>
        <p:nvSpPr>
          <p:cNvPr id="3" name="Slide Number Placeholder 2"/>
          <p:cNvSpPr>
            <a:spLocks noGrp="1"/>
          </p:cNvSpPr>
          <p:nvPr>
            <p:ph type="sldNum" sz="quarter" idx="12"/>
          </p:nvPr>
        </p:nvSpPr>
        <p:spPr/>
        <p:txBody>
          <a:bodyPr/>
          <a:lstStyle/>
          <a:p>
            <a:fld id="{67D2203D-769A-4D5A-AE4C-EA73FDE6A130}" type="slidenum">
              <a:rPr lang="en-US" smtClean="0"/>
              <a:t>28</a:t>
            </a:fld>
            <a:endParaRPr lang="en-US"/>
          </a:p>
        </p:txBody>
      </p:sp>
    </p:spTree>
    <p:extLst>
      <p:ext uri="{BB962C8B-B14F-4D97-AF65-F5344CB8AC3E}">
        <p14:creationId xmlns:p14="http://schemas.microsoft.com/office/powerpoint/2010/main" val="120093002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2"/>
          <p:cNvSpPr txBox="1"/>
          <p:nvPr/>
        </p:nvSpPr>
        <p:spPr>
          <a:xfrm>
            <a:off x="1600320" y="4069440"/>
            <a:ext cx="8991360" cy="2514240"/>
          </a:xfrm>
          <a:prstGeom prst="rect">
            <a:avLst/>
          </a:prstGeom>
          <a:noFill/>
          <a:ln>
            <a:noFill/>
          </a:ln>
        </p:spPr>
        <p:txBody>
          <a:bodyPr/>
          <a:lstStyle/>
          <a:p>
            <a:pPr marL="692150" lvl="1" indent="-347663">
              <a:spcBef>
                <a:spcPct val="60000"/>
              </a:spcBef>
              <a:buClr>
                <a:schemeClr val="accent2"/>
              </a:buClr>
              <a:buSzPct val="70000"/>
              <a:buFont typeface="Wingdings" pitchFamily="2" charset="2"/>
              <a:buChar char="l"/>
            </a:pPr>
            <a:endParaRPr lang="en-US" sz="2000" dirty="0"/>
          </a:p>
          <a:p>
            <a:pPr marL="692150" lvl="1" indent="-347663">
              <a:spcBef>
                <a:spcPct val="60000"/>
              </a:spcBef>
              <a:buClr>
                <a:schemeClr val="accent2"/>
              </a:buClr>
              <a:buSzPct val="70000"/>
              <a:buFont typeface="Wingdings" pitchFamily="2" charset="2"/>
              <a:buChar char="l"/>
            </a:pPr>
            <a:r>
              <a:rPr lang="en-US" sz="2000" b="1" dirty="0">
                <a:latin typeface="Consolas" panose="020B0609020204030204" pitchFamily="49" charset="0"/>
                <a:cs typeface="Consolas" panose="020B0609020204030204" pitchFamily="49" charset="0"/>
              </a:rPr>
              <a:t>-np</a:t>
            </a:r>
            <a:r>
              <a:rPr lang="en-US" sz="2000" dirty="0"/>
              <a:t> will be set automatically by SLURM. Do not use it.</a:t>
            </a:r>
            <a:endParaRPr sz="2000" dirty="0"/>
          </a:p>
          <a:p>
            <a:pPr marL="692150" lvl="1" indent="-347663">
              <a:spcBef>
                <a:spcPct val="60000"/>
              </a:spcBef>
              <a:buClr>
                <a:schemeClr val="accent2"/>
              </a:buClr>
              <a:buSzPct val="70000"/>
              <a:buFont typeface="Wingdings" pitchFamily="2" charset="2"/>
              <a:buChar char="l"/>
            </a:pPr>
            <a:r>
              <a:rPr lang="en-US" sz="2000" b="1" dirty="0">
                <a:latin typeface="Consolas" panose="020B0609020204030204" pitchFamily="49" charset="0"/>
                <a:cs typeface="Consolas" panose="020B0609020204030204" pitchFamily="49" charset="0"/>
              </a:rPr>
              <a:t>-</a:t>
            </a:r>
            <a:r>
              <a:rPr lang="en-US" sz="2000" b="1" dirty="0" err="1">
                <a:latin typeface="Consolas" panose="020B0609020204030204" pitchFamily="49" charset="0"/>
                <a:cs typeface="Consolas" panose="020B0609020204030204" pitchFamily="49" charset="0"/>
              </a:rPr>
              <a:t>machinefile</a:t>
            </a:r>
            <a:r>
              <a:rPr lang="en-US" sz="2000" dirty="0"/>
              <a:t> will be set automatically by SLURM. Do not use it.</a:t>
            </a:r>
            <a:endParaRPr sz="2000" dirty="0"/>
          </a:p>
          <a:p>
            <a:pPr marL="692150" lvl="1" indent="-347663">
              <a:spcBef>
                <a:spcPct val="60000"/>
              </a:spcBef>
              <a:buClr>
                <a:schemeClr val="accent2"/>
              </a:buClr>
              <a:buSzPct val="70000"/>
              <a:buFont typeface="Wingdings" pitchFamily="2" charset="2"/>
              <a:buChar char="l"/>
            </a:pPr>
            <a:r>
              <a:rPr lang="en-US" sz="2000" dirty="0"/>
              <a:t>See the </a:t>
            </a:r>
            <a:r>
              <a:rPr lang="en-US" sz="2000" b="1" dirty="0" err="1">
                <a:latin typeface="Consolas" panose="020B0609020204030204" pitchFamily="49" charset="0"/>
                <a:cs typeface="Consolas" panose="020B0609020204030204" pitchFamily="49" charset="0"/>
              </a:rPr>
              <a:t>mpirun</a:t>
            </a:r>
            <a:r>
              <a:rPr lang="en-US" sz="2000" dirty="0"/>
              <a:t> </a:t>
            </a:r>
            <a:r>
              <a:rPr lang="en-US" sz="2000" dirty="0" err="1"/>
              <a:t>manpage</a:t>
            </a:r>
            <a:r>
              <a:rPr lang="en-US" sz="2000" dirty="0"/>
              <a:t> for more options</a:t>
            </a:r>
            <a:endParaRPr sz="2000" dirty="0"/>
          </a:p>
        </p:txBody>
      </p:sp>
      <p:sp>
        <p:nvSpPr>
          <p:cNvPr id="86" name="CustomShape 4"/>
          <p:cNvSpPr/>
          <p:nvPr/>
        </p:nvSpPr>
        <p:spPr>
          <a:xfrm>
            <a:off x="2057520" y="1828800"/>
            <a:ext cx="7772280" cy="395280"/>
          </a:xfrm>
          <a:prstGeom prst="rect">
            <a:avLst/>
          </a:prstGeom>
          <a:solidFill>
            <a:schemeClr val="bg1">
              <a:lumMod val="95000"/>
            </a:schemeClr>
          </a:solidFill>
          <a:ln>
            <a:solidFill>
              <a:schemeClr val="tx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dirty="0" err="1">
                <a:solidFill>
                  <a:srgbClr val="000000"/>
                </a:solidFill>
                <a:latin typeface="Consolas" panose="020B0609020204030204" pitchFamily="49" charset="0"/>
              </a:rPr>
              <a:t>mpirun</a:t>
            </a:r>
            <a:r>
              <a:rPr lang="en-US" sz="2000" b="1" dirty="0">
                <a:solidFill>
                  <a:srgbClr val="000000"/>
                </a:solidFill>
                <a:latin typeface="Consolas" panose="020B0609020204030204" pitchFamily="49" charset="0"/>
              </a:rPr>
              <a:t> [-np #] [-</a:t>
            </a:r>
            <a:r>
              <a:rPr lang="en-US" sz="2000" b="1" dirty="0" err="1">
                <a:solidFill>
                  <a:srgbClr val="000000"/>
                </a:solidFill>
                <a:latin typeface="Consolas" panose="020B0609020204030204" pitchFamily="49" charset="0"/>
              </a:rPr>
              <a:t>machinefile</a:t>
            </a:r>
            <a:r>
              <a:rPr lang="en-US" sz="2000" b="1" dirty="0">
                <a:solidFill>
                  <a:srgbClr val="000000"/>
                </a:solidFill>
                <a:latin typeface="Consolas" panose="020B0609020204030204" pitchFamily="49" charset="0"/>
              </a:rPr>
              <a:t> file] &lt;program&gt; [&lt;</a:t>
            </a:r>
            <a:r>
              <a:rPr lang="en-US" sz="2000" b="1" dirty="0" err="1">
                <a:solidFill>
                  <a:srgbClr val="000000"/>
                </a:solidFill>
                <a:latin typeface="Consolas" panose="020B0609020204030204" pitchFamily="49" charset="0"/>
              </a:rPr>
              <a:t>args</a:t>
            </a:r>
            <a:r>
              <a:rPr lang="en-US" sz="2000" b="1" dirty="0">
                <a:solidFill>
                  <a:srgbClr val="000000"/>
                </a:solidFill>
                <a:latin typeface="Consolas" panose="020B0609020204030204" pitchFamily="49" charset="0"/>
              </a:rPr>
              <a:t>&gt;]</a:t>
            </a:r>
            <a:endParaRPr dirty="0"/>
          </a:p>
        </p:txBody>
      </p:sp>
      <p:sp>
        <p:nvSpPr>
          <p:cNvPr id="87" name="CustomShape 5"/>
          <p:cNvSpPr/>
          <p:nvPr/>
        </p:nvSpPr>
        <p:spPr>
          <a:xfrm>
            <a:off x="1676280" y="2666880"/>
            <a:ext cx="2514240" cy="1050193"/>
          </a:xfrm>
          <a:prstGeom prst="rect">
            <a:avLst/>
          </a:prstGeom>
          <a:ln>
            <a:solidFill>
              <a:srgbClr val="C7C700"/>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lstStyle/>
          <a:p>
            <a:pPr algn="ctr">
              <a:lnSpc>
                <a:spcPct val="100000"/>
              </a:lnSpc>
            </a:pPr>
            <a:r>
              <a:rPr lang="en-US" dirty="0">
                <a:solidFill>
                  <a:srgbClr val="000000"/>
                </a:solidFill>
                <a:latin typeface="Arial"/>
              </a:rPr>
              <a:t>Number of processors. Inside SLURM, this is handled automatically.</a:t>
            </a:r>
            <a:endParaRPr dirty="0"/>
          </a:p>
        </p:txBody>
      </p:sp>
      <p:sp>
        <p:nvSpPr>
          <p:cNvPr id="88" name="CustomShape 6"/>
          <p:cNvSpPr/>
          <p:nvPr/>
        </p:nvSpPr>
        <p:spPr>
          <a:xfrm>
            <a:off x="4350720" y="2666880"/>
            <a:ext cx="2811960" cy="959760"/>
          </a:xfrm>
          <a:prstGeom prst="rect">
            <a:avLst/>
          </a:prstGeom>
          <a:ln>
            <a:solidFill>
              <a:srgbClr val="C7C700"/>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lstStyle/>
          <a:p>
            <a:pPr algn="ctr">
              <a:lnSpc>
                <a:spcPct val="100000"/>
              </a:lnSpc>
            </a:pPr>
            <a:r>
              <a:rPr lang="en-US" dirty="0">
                <a:solidFill>
                  <a:srgbClr val="000000"/>
                </a:solidFill>
                <a:latin typeface="Arial"/>
              </a:rPr>
              <a:t>List of hostnames to use. Inside SLURM, this is handled automatically.</a:t>
            </a:r>
            <a:endParaRPr dirty="0"/>
          </a:p>
        </p:txBody>
      </p:sp>
      <p:sp>
        <p:nvSpPr>
          <p:cNvPr id="89" name="CustomShape 7"/>
          <p:cNvSpPr/>
          <p:nvPr/>
        </p:nvSpPr>
        <p:spPr>
          <a:xfrm flipH="1">
            <a:off x="3505080" y="2228760"/>
            <a:ext cx="228240" cy="437760"/>
          </a:xfrm>
          <a:prstGeom prst="straightConnector1">
            <a:avLst/>
          </a:prstGeom>
          <a:noFill/>
          <a:ln>
            <a:round/>
            <a:tailEnd type="arrow" w="med" len="med"/>
          </a:ln>
          <a:effectLst>
            <a:outerShdw blurRad="40000" dist="23000" dir="5400000" rotWithShape="0">
              <a:srgbClr val="000000">
                <a:alpha val="35000"/>
              </a:srgbClr>
            </a:outerShdw>
          </a:effectLst>
        </p:spPr>
        <p:style>
          <a:lnRef idx="3">
            <a:schemeClr val="accent1"/>
          </a:lnRef>
          <a:fillRef idx="0">
            <a:schemeClr val="accent1"/>
          </a:fillRef>
          <a:effectRef idx="2">
            <a:schemeClr val="accent1"/>
          </a:effectRef>
          <a:fontRef idx="minor"/>
        </p:style>
      </p:sp>
      <p:sp>
        <p:nvSpPr>
          <p:cNvPr id="90" name="CustomShape 8"/>
          <p:cNvSpPr/>
          <p:nvPr/>
        </p:nvSpPr>
        <p:spPr>
          <a:xfrm>
            <a:off x="6172320" y="2228760"/>
            <a:ext cx="360" cy="437760"/>
          </a:xfrm>
          <a:prstGeom prst="straightConnector1">
            <a:avLst/>
          </a:prstGeom>
          <a:noFill/>
          <a:ln>
            <a:round/>
            <a:tailEnd type="arrow" w="med" len="med"/>
          </a:ln>
          <a:effectLst>
            <a:outerShdw blurRad="40000" dist="23000" dir="5400000" rotWithShape="0">
              <a:srgbClr val="000000">
                <a:alpha val="35000"/>
              </a:srgbClr>
            </a:outerShdw>
          </a:effectLst>
        </p:spPr>
        <p:style>
          <a:lnRef idx="3">
            <a:schemeClr val="accent1"/>
          </a:lnRef>
          <a:fillRef idx="0">
            <a:schemeClr val="accent1"/>
          </a:fillRef>
          <a:effectRef idx="2">
            <a:schemeClr val="accent1"/>
          </a:effectRef>
          <a:fontRef idx="minor"/>
        </p:style>
      </p:sp>
      <p:sp>
        <p:nvSpPr>
          <p:cNvPr id="91" name="CustomShape 9"/>
          <p:cNvSpPr/>
          <p:nvPr/>
        </p:nvSpPr>
        <p:spPr>
          <a:xfrm>
            <a:off x="7315320" y="2671200"/>
            <a:ext cx="2811960" cy="639000"/>
          </a:xfrm>
          <a:prstGeom prst="rect">
            <a:avLst/>
          </a:prstGeom>
          <a:ln>
            <a:solidFill>
              <a:srgbClr val="C7C700"/>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lstStyle/>
          <a:p>
            <a:pPr algn="ctr">
              <a:lnSpc>
                <a:spcPct val="100000"/>
              </a:lnSpc>
            </a:pPr>
            <a:r>
              <a:rPr lang="en-US" dirty="0">
                <a:solidFill>
                  <a:srgbClr val="000000"/>
                </a:solidFill>
                <a:latin typeface="Arial"/>
              </a:rPr>
              <a:t>Your program and its arguments</a:t>
            </a:r>
            <a:endParaRPr dirty="0"/>
          </a:p>
        </p:txBody>
      </p:sp>
      <p:sp>
        <p:nvSpPr>
          <p:cNvPr id="92" name="CustomShape 10"/>
          <p:cNvSpPr/>
          <p:nvPr/>
        </p:nvSpPr>
        <p:spPr>
          <a:xfrm>
            <a:off x="8458320" y="2228760"/>
            <a:ext cx="151920" cy="437760"/>
          </a:xfrm>
          <a:prstGeom prst="straightConnector1">
            <a:avLst/>
          </a:prstGeom>
          <a:noFill/>
          <a:ln>
            <a:round/>
            <a:tailEnd type="arrow" w="med" len="med"/>
          </a:ln>
          <a:effectLst>
            <a:outerShdw blurRad="40000" dist="23000" dir="5400000" rotWithShape="0">
              <a:srgbClr val="000000">
                <a:alpha val="35000"/>
              </a:srgbClr>
            </a:outerShdw>
          </a:effectLst>
        </p:spPr>
        <p:style>
          <a:lnRef idx="3">
            <a:schemeClr val="accent1"/>
          </a:lnRef>
          <a:fillRef idx="0">
            <a:schemeClr val="accent1"/>
          </a:fillRef>
          <a:effectRef idx="2">
            <a:schemeClr val="accent1"/>
          </a:effectRef>
          <a:fontRef idx="minor"/>
        </p:style>
      </p:sp>
      <p:sp>
        <p:nvSpPr>
          <p:cNvPr id="2" name="Title 1">
            <a:extLst>
              <a:ext uri="{FF2B5EF4-FFF2-40B4-BE49-F238E27FC236}">
                <a16:creationId xmlns:a16="http://schemas.microsoft.com/office/drawing/2014/main" id="{9578B6C2-6913-45F4-AE0B-9672855582D3}"/>
              </a:ext>
            </a:extLst>
          </p:cNvPr>
          <p:cNvSpPr>
            <a:spLocks noGrp="1"/>
          </p:cNvSpPr>
          <p:nvPr>
            <p:ph type="title"/>
          </p:nvPr>
        </p:nvSpPr>
        <p:spPr/>
        <p:txBody>
          <a:bodyPr>
            <a:normAutofit/>
          </a:bodyPr>
          <a:lstStyle/>
          <a:p>
            <a:r>
              <a:rPr lang="en-US" dirty="0"/>
              <a:t>Running MPI, In General</a:t>
            </a:r>
          </a:p>
        </p:txBody>
      </p:sp>
      <p:sp>
        <p:nvSpPr>
          <p:cNvPr id="3" name="Slide Number Placeholder 2"/>
          <p:cNvSpPr>
            <a:spLocks noGrp="1"/>
          </p:cNvSpPr>
          <p:nvPr>
            <p:ph type="sldNum" sz="quarter" idx="12"/>
          </p:nvPr>
        </p:nvSpPr>
        <p:spPr/>
        <p:txBody>
          <a:bodyPr/>
          <a:lstStyle/>
          <a:p>
            <a:fld id="{67D2203D-769A-4D5A-AE4C-EA73FDE6A130}" type="slidenum">
              <a:rPr lang="en-US" smtClean="0"/>
              <a:t>29</a:t>
            </a:fld>
            <a:endParaRPr lang="en-US"/>
          </a:p>
        </p:txBody>
      </p:sp>
    </p:spTree>
    <p:extLst>
      <p:ext uri="{BB962C8B-B14F-4D97-AF65-F5344CB8AC3E}">
        <p14:creationId xmlns:p14="http://schemas.microsoft.com/office/powerpoint/2010/main" val="419614429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deep thinking of the day</a:t>
            </a:r>
            <a:endParaRPr lang="en-US" sz="1800" dirty="0"/>
          </a:p>
        </p:txBody>
      </p:sp>
      <p:sp>
        <p:nvSpPr>
          <p:cNvPr id="4" name="Slide Number Placeholder 3"/>
          <p:cNvSpPr>
            <a:spLocks noGrp="1"/>
          </p:cNvSpPr>
          <p:nvPr>
            <p:ph type="sldNum" sz="quarter" idx="12"/>
          </p:nvPr>
        </p:nvSpPr>
        <p:spPr/>
        <p:txBody>
          <a:bodyPr/>
          <a:lstStyle/>
          <a:p>
            <a:fld id="{67D2203D-769A-4D5A-AE4C-EA73FDE6A130}" type="slidenum">
              <a:rPr lang="en-US" smtClean="0"/>
              <a:t>3</a:t>
            </a:fld>
            <a:endParaRPr lang="en-US"/>
          </a:p>
        </p:txBody>
      </p:sp>
      <p:sp>
        <p:nvSpPr>
          <p:cNvPr id="5" name="Rectangle 4"/>
          <p:cNvSpPr/>
          <p:nvPr/>
        </p:nvSpPr>
        <p:spPr>
          <a:xfrm>
            <a:off x="252000" y="3276662"/>
            <a:ext cx="11721600" cy="1015663"/>
          </a:xfrm>
          <a:prstGeom prst="rect">
            <a:avLst/>
          </a:prstGeom>
        </p:spPr>
        <p:txBody>
          <a:bodyPr wrap="square">
            <a:spAutoFit/>
          </a:bodyPr>
          <a:lstStyle/>
          <a:p>
            <a:pPr algn="r"/>
            <a:r>
              <a:rPr lang="en-US" sz="2000" dirty="0"/>
              <a:t>Just like the folks who for the entire semester have been watching me @ home at 1.5X speed while enjoying the favorite brew, now I can do the same: reaching for a cold one while lecturing ME759 over Canvas…</a:t>
            </a:r>
          </a:p>
          <a:p>
            <a:pPr algn="r"/>
            <a:r>
              <a:rPr lang="en-US" sz="2000" dirty="0"/>
              <a:t>Does that cold one have any collateral effect? Perhaps my accent improves??? </a:t>
            </a:r>
          </a:p>
        </p:txBody>
      </p:sp>
    </p:spTree>
    <p:extLst>
      <p:ext uri="{BB962C8B-B14F-4D97-AF65-F5344CB8AC3E}">
        <p14:creationId xmlns:p14="http://schemas.microsoft.com/office/powerpoint/2010/main" val="4942995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0" y="0"/>
            <a:ext cx="12191040" cy="822240"/>
          </a:xfrm>
          <a:prstGeom prst="rect">
            <a:avLst/>
          </a:prstGeom>
          <a:solidFill>
            <a:srgbClr val="FFC000"/>
          </a:solidFill>
        </p:spPr>
        <p:txBody>
          <a:bodyPr vert="horz" lIns="91440" tIns="45720" rIns="91440" bIns="45720" rtlCol="0" anchor="ctr">
            <a:normAutofit/>
          </a:bodyPr>
          <a:lstStyle/>
          <a:p>
            <a:pPr>
              <a:lnSpc>
                <a:spcPct val="90000"/>
              </a:lnSpc>
              <a:spcBef>
                <a:spcPct val="0"/>
              </a:spcBef>
            </a:pPr>
            <a:r>
              <a:rPr lang="en-US" sz="3600">
                <a:solidFill>
                  <a:schemeClr val="accent2">
                    <a:lumMod val="50000"/>
                  </a:schemeClr>
                </a:solidFill>
                <a:latin typeface="+mj-lt"/>
                <a:ea typeface="+mj-ea"/>
                <a:cs typeface="+mj-cs"/>
              </a:rPr>
              <a:t>MPI with CMake</a:t>
            </a:r>
          </a:p>
        </p:txBody>
      </p:sp>
      <p:sp>
        <p:nvSpPr>
          <p:cNvPr id="40" name="CustomShape 2"/>
          <p:cNvSpPr/>
          <p:nvPr/>
        </p:nvSpPr>
        <p:spPr>
          <a:xfrm>
            <a:off x="274320" y="1506600"/>
            <a:ext cx="5942880" cy="4527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32000" indent="-323280">
              <a:lnSpc>
                <a:spcPct val="100000"/>
              </a:lnSpc>
              <a:spcBef>
                <a:spcPts val="1417"/>
              </a:spcBef>
              <a:buClr>
                <a:srgbClr val="000000"/>
              </a:buClr>
              <a:buSzPct val="45000"/>
              <a:buFont typeface="Wingdings" charset="2"/>
              <a:buChar char=""/>
            </a:pPr>
            <a:endParaRPr lang="en-US" sz="2000" b="0" strike="noStrike" spc="-1" dirty="0">
              <a:solidFill>
                <a:srgbClr val="000000"/>
              </a:solidFill>
              <a:latin typeface="Calibri"/>
              <a:ea typeface="DejaVu Sans"/>
            </a:endParaRPr>
          </a:p>
          <a:p>
            <a:pPr marL="432000" indent="-323280">
              <a:lnSpc>
                <a:spcPct val="100000"/>
              </a:lnSpc>
              <a:spcBef>
                <a:spcPts val="1417"/>
              </a:spcBef>
              <a:buClr>
                <a:srgbClr val="000000"/>
              </a:buClr>
              <a:buSzPct val="45000"/>
              <a:buFont typeface="Wingdings" charset="2"/>
              <a:buChar char=""/>
            </a:pPr>
            <a:endParaRPr lang="en-US" sz="2000" b="0" strike="noStrike" spc="-1" dirty="0">
              <a:solidFill>
                <a:srgbClr val="000000"/>
              </a:solidFill>
              <a:latin typeface="Calibri"/>
              <a:ea typeface="DejaVu Sans"/>
            </a:endParaRPr>
          </a:p>
          <a:p>
            <a:pPr marL="432000" indent="-323280">
              <a:lnSpc>
                <a:spcPct val="100000"/>
              </a:lnSpc>
              <a:spcBef>
                <a:spcPts val="1417"/>
              </a:spcBef>
              <a:buClr>
                <a:srgbClr val="000000"/>
              </a:buClr>
              <a:buSzPct val="45000"/>
              <a:buFont typeface="Wingdings" charset="2"/>
              <a:buChar char=""/>
            </a:pPr>
            <a:r>
              <a:rPr lang="en-US" sz="2000" b="0" strike="noStrike" spc="-1" dirty="0">
                <a:solidFill>
                  <a:srgbClr val="000000"/>
                </a:solidFill>
                <a:latin typeface="Calibri"/>
                <a:ea typeface="DejaVu Sans"/>
              </a:rPr>
              <a:t>Using MPI in CMake a lot like using OpenMP</a:t>
            </a:r>
            <a:endParaRPr lang="en-US" sz="2000" b="0" strike="noStrike" spc="-1" dirty="0">
              <a:latin typeface="Arial"/>
            </a:endParaRPr>
          </a:p>
          <a:p>
            <a:pPr>
              <a:lnSpc>
                <a:spcPct val="100000"/>
              </a:lnSpc>
              <a:spcBef>
                <a:spcPts val="1417"/>
              </a:spcBef>
            </a:pPr>
            <a:endParaRPr lang="en-US" sz="20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US" sz="2000" b="0" strike="noStrike" spc="-1" dirty="0">
                <a:solidFill>
                  <a:srgbClr val="000000"/>
                </a:solidFill>
                <a:latin typeface="Calibri"/>
                <a:ea typeface="DejaVu Sans"/>
              </a:rPr>
              <a:t>To enable MPI, the </a:t>
            </a:r>
            <a:r>
              <a:rPr lang="en-US" sz="2000" b="0" strike="noStrike" spc="-1" dirty="0" err="1">
                <a:solidFill>
                  <a:srgbClr val="000000"/>
                </a:solidFill>
                <a:latin typeface="Calibri"/>
                <a:ea typeface="DejaVu Sans"/>
              </a:rPr>
              <a:t>Find</a:t>
            </a:r>
            <a:r>
              <a:rPr lang="en-US" sz="2000" b="0" strike="noStrike" spc="-1" dirty="0" err="1">
                <a:solidFill>
                  <a:srgbClr val="2A6099"/>
                </a:solidFill>
                <a:latin typeface="Calibri"/>
                <a:ea typeface="DejaVu Sans"/>
              </a:rPr>
              <a:t>MPI</a:t>
            </a:r>
            <a:r>
              <a:rPr lang="en-US" sz="2000" b="0" strike="noStrike" spc="-1" dirty="0">
                <a:solidFill>
                  <a:srgbClr val="000000"/>
                </a:solidFill>
                <a:latin typeface="Calibri"/>
                <a:ea typeface="DejaVu Sans"/>
              </a:rPr>
              <a:t> CMake module is called using </a:t>
            </a:r>
            <a:r>
              <a:rPr lang="en-US" sz="2000" b="0" strike="noStrike" spc="-1" dirty="0" err="1">
                <a:solidFill>
                  <a:srgbClr val="1E6A39"/>
                </a:solidFill>
                <a:latin typeface="Consolas"/>
                <a:ea typeface="DejaVu Sans"/>
              </a:rPr>
              <a:t>find_package</a:t>
            </a:r>
            <a:endParaRPr lang="en-US" sz="2000" b="0" strike="noStrike" spc="-1" dirty="0">
              <a:latin typeface="Arial"/>
            </a:endParaRPr>
          </a:p>
          <a:p>
            <a:pPr marL="432000" indent="-323280">
              <a:lnSpc>
                <a:spcPct val="100000"/>
              </a:lnSpc>
              <a:spcBef>
                <a:spcPts val="1417"/>
              </a:spcBef>
              <a:buClr>
                <a:srgbClr val="000000"/>
              </a:buClr>
              <a:buSzPct val="45000"/>
              <a:buFont typeface="Wingdings" charset="2"/>
              <a:buChar char=""/>
            </a:pPr>
            <a:endParaRPr lang="en-US" sz="20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US" sz="2000" b="0" strike="noStrike" spc="-1" dirty="0">
                <a:solidFill>
                  <a:srgbClr val="000000"/>
                </a:solidFill>
                <a:latin typeface="Calibri"/>
                <a:ea typeface="DejaVu Sans"/>
              </a:rPr>
              <a:t>The MPI module sets a few flags which should be </a:t>
            </a:r>
            <a:r>
              <a:rPr lang="en-US" sz="2000" b="0" strike="noStrike" spc="-1" dirty="0">
                <a:solidFill>
                  <a:srgbClr val="C9211E"/>
                </a:solidFill>
                <a:latin typeface="Calibri"/>
                <a:ea typeface="DejaVu Sans"/>
              </a:rPr>
              <a:t>added to your target</a:t>
            </a:r>
            <a:endParaRPr lang="en-US" sz="2000" b="0" strike="noStrike" spc="-1" dirty="0">
              <a:latin typeface="Arial"/>
            </a:endParaRPr>
          </a:p>
          <a:p>
            <a:pPr>
              <a:lnSpc>
                <a:spcPct val="100000"/>
              </a:lnSpc>
            </a:pPr>
            <a:endParaRPr lang="en-US" sz="2000" b="0" strike="noStrike" spc="-1" dirty="0">
              <a:latin typeface="Arial"/>
            </a:endParaRPr>
          </a:p>
        </p:txBody>
      </p:sp>
      <p:sp>
        <p:nvSpPr>
          <p:cNvPr id="41" name="CustomShape 3"/>
          <p:cNvSpPr/>
          <p:nvPr/>
        </p:nvSpPr>
        <p:spPr>
          <a:xfrm>
            <a:off x="11458080" y="6522120"/>
            <a:ext cx="691920" cy="26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CB100A8-ECF5-4D8F-8676-398502CFA00D}" type="slidenum">
              <a:rPr lang="en-US" sz="1200" b="0" strike="noStrike" spc="-1">
                <a:solidFill>
                  <a:srgbClr val="8B8B8B"/>
                </a:solidFill>
                <a:latin typeface="Calibri"/>
                <a:ea typeface="DejaVu Sans"/>
              </a:rPr>
              <a:t>30</a:t>
            </a:fld>
            <a:endParaRPr lang="en-US" sz="1200" b="0" strike="noStrike" spc="-1">
              <a:latin typeface="Arial"/>
            </a:endParaRPr>
          </a:p>
        </p:txBody>
      </p:sp>
      <p:sp>
        <p:nvSpPr>
          <p:cNvPr id="42" name="CustomShape 4"/>
          <p:cNvSpPr/>
          <p:nvPr/>
        </p:nvSpPr>
        <p:spPr>
          <a:xfrm>
            <a:off x="6537240" y="2716920"/>
            <a:ext cx="5258520" cy="1891372"/>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US" sz="1800" b="0" strike="noStrike" spc="-1" dirty="0">
              <a:latin typeface="Consolas" panose="020B0609020204030204" pitchFamily="49" charset="0"/>
            </a:endParaRPr>
          </a:p>
          <a:p>
            <a:pPr>
              <a:lnSpc>
                <a:spcPct val="100000"/>
              </a:lnSpc>
            </a:pPr>
            <a:r>
              <a:rPr lang="en-US" sz="1100" b="0" strike="noStrike" spc="-1" dirty="0" err="1">
                <a:solidFill>
                  <a:srgbClr val="1E6A39"/>
                </a:solidFill>
                <a:latin typeface="Consolas" panose="020B0609020204030204" pitchFamily="49" charset="0"/>
                <a:ea typeface="Calibri"/>
              </a:rPr>
              <a:t>find_package</a:t>
            </a:r>
            <a:r>
              <a:rPr lang="en-US" sz="1100" b="0" strike="noStrike" spc="-1" dirty="0">
                <a:solidFill>
                  <a:srgbClr val="000000"/>
                </a:solidFill>
                <a:latin typeface="Consolas" panose="020B0609020204030204" pitchFamily="49" charset="0"/>
                <a:ea typeface="Calibri"/>
              </a:rPr>
              <a:t>(</a:t>
            </a:r>
            <a:r>
              <a:rPr lang="en-US" sz="1100" b="0" strike="noStrike" spc="-1" dirty="0">
                <a:solidFill>
                  <a:srgbClr val="2A6099"/>
                </a:solidFill>
                <a:latin typeface="Consolas" panose="020B0609020204030204" pitchFamily="49" charset="0"/>
                <a:ea typeface="Calibri"/>
              </a:rPr>
              <a:t>MPI</a:t>
            </a:r>
            <a:r>
              <a:rPr lang="en-US" sz="1100" b="0" strike="noStrike" spc="-1" dirty="0">
                <a:solidFill>
                  <a:srgbClr val="000000"/>
                </a:solidFill>
                <a:latin typeface="Consolas" panose="020B0609020204030204" pitchFamily="49" charset="0"/>
                <a:ea typeface="Calibri"/>
              </a:rPr>
              <a:t> REQUIRED)</a:t>
            </a:r>
            <a:endParaRPr lang="en-US" sz="1100" b="0" strike="noStrike" spc="-1" dirty="0">
              <a:latin typeface="Consolas" panose="020B0609020204030204" pitchFamily="49" charset="0"/>
            </a:endParaRPr>
          </a:p>
          <a:p>
            <a:pPr>
              <a:lnSpc>
                <a:spcPct val="100000"/>
              </a:lnSpc>
            </a:pPr>
            <a:endParaRPr lang="en-US" sz="1100" b="0" strike="noStrike" spc="-1" dirty="0">
              <a:latin typeface="Consolas" panose="020B0609020204030204" pitchFamily="49" charset="0"/>
            </a:endParaRPr>
          </a:p>
          <a:p>
            <a:pPr>
              <a:lnSpc>
                <a:spcPct val="100000"/>
              </a:lnSpc>
            </a:pPr>
            <a:r>
              <a:rPr lang="en-US" sz="1100" b="0" strike="noStrike" spc="-1" dirty="0" err="1">
                <a:solidFill>
                  <a:srgbClr val="000000"/>
                </a:solidFill>
                <a:latin typeface="Consolas" panose="020B0609020204030204" pitchFamily="49" charset="0"/>
                <a:ea typeface="Calibri"/>
              </a:rPr>
              <a:t>add_executable</a:t>
            </a:r>
            <a:r>
              <a:rPr lang="en-US" sz="1100" b="0" strike="noStrike" spc="-1" dirty="0">
                <a:solidFill>
                  <a:srgbClr val="000000"/>
                </a:solidFill>
                <a:latin typeface="Consolas" panose="020B0609020204030204" pitchFamily="49" charset="0"/>
                <a:ea typeface="Calibri"/>
              </a:rPr>
              <a:t>(</a:t>
            </a:r>
            <a:r>
              <a:rPr lang="en-US" sz="1100" b="0" strike="noStrike" spc="-1" dirty="0" err="1">
                <a:solidFill>
                  <a:srgbClr val="000000"/>
                </a:solidFill>
                <a:latin typeface="Consolas" panose="020B0609020204030204" pitchFamily="49" charset="0"/>
                <a:ea typeface="Calibri"/>
              </a:rPr>
              <a:t>problemX</a:t>
            </a:r>
            <a:r>
              <a:rPr lang="en-US" sz="1100" b="0" strike="noStrike" spc="-1" dirty="0">
                <a:solidFill>
                  <a:srgbClr val="000000"/>
                </a:solidFill>
                <a:latin typeface="Consolas" panose="020B0609020204030204" pitchFamily="49" charset="0"/>
                <a:ea typeface="Calibri"/>
              </a:rPr>
              <a:t> </a:t>
            </a:r>
            <a:r>
              <a:rPr lang="en-US" sz="1100" b="0" strike="noStrike" spc="-1" dirty="0" err="1">
                <a:solidFill>
                  <a:srgbClr val="000000"/>
                </a:solidFill>
                <a:latin typeface="Consolas" panose="020B0609020204030204" pitchFamily="49" charset="0"/>
                <a:ea typeface="Calibri"/>
              </a:rPr>
              <a:t>problemx.c</a:t>
            </a:r>
            <a:r>
              <a:rPr lang="en-US" sz="1100" b="0" strike="noStrike" spc="-1" dirty="0">
                <a:solidFill>
                  <a:srgbClr val="000000"/>
                </a:solidFill>
                <a:latin typeface="Consolas" panose="020B0609020204030204" pitchFamily="49" charset="0"/>
                <a:ea typeface="Calibri"/>
              </a:rPr>
              <a:t>)</a:t>
            </a:r>
            <a:endParaRPr lang="en-US" sz="1100" b="0" strike="noStrike" spc="-1" dirty="0">
              <a:latin typeface="Consolas" panose="020B0609020204030204" pitchFamily="49" charset="0"/>
            </a:endParaRPr>
          </a:p>
          <a:p>
            <a:pPr>
              <a:lnSpc>
                <a:spcPct val="100000"/>
              </a:lnSpc>
            </a:pPr>
            <a:endParaRPr lang="en-US" sz="1100" b="0" strike="noStrike" spc="-1" dirty="0">
              <a:latin typeface="Consolas" panose="020B0609020204030204" pitchFamily="49" charset="0"/>
            </a:endParaRPr>
          </a:p>
          <a:p>
            <a:pPr>
              <a:lnSpc>
                <a:spcPct val="100000"/>
              </a:lnSpc>
            </a:pPr>
            <a:r>
              <a:rPr lang="en-US" sz="1100" b="0" strike="noStrike" spc="-1" dirty="0" err="1">
                <a:solidFill>
                  <a:srgbClr val="000000"/>
                </a:solidFill>
                <a:latin typeface="Consolas" panose="020B0609020204030204" pitchFamily="49" charset="0"/>
                <a:ea typeface="Calibri"/>
              </a:rPr>
              <a:t>target_include_directories</a:t>
            </a:r>
            <a:r>
              <a:rPr lang="en-US" sz="1100" b="0" strike="noStrike" spc="-1" dirty="0">
                <a:solidFill>
                  <a:srgbClr val="000000"/>
                </a:solidFill>
                <a:latin typeface="Consolas" panose="020B0609020204030204" pitchFamily="49" charset="0"/>
                <a:ea typeface="Calibri"/>
              </a:rPr>
              <a:t>(</a:t>
            </a:r>
            <a:r>
              <a:rPr lang="en-US" sz="1100" b="0" strike="noStrike" spc="-1" dirty="0" err="1">
                <a:solidFill>
                  <a:srgbClr val="000000"/>
                </a:solidFill>
                <a:latin typeface="Consolas" panose="020B0609020204030204" pitchFamily="49" charset="0"/>
                <a:ea typeface="Calibri"/>
              </a:rPr>
              <a:t>problemX</a:t>
            </a:r>
            <a:r>
              <a:rPr lang="en-US" sz="1100" b="0" strike="noStrike" spc="-1" dirty="0">
                <a:solidFill>
                  <a:srgbClr val="000000"/>
                </a:solidFill>
                <a:latin typeface="Consolas" panose="020B0609020204030204" pitchFamily="49" charset="0"/>
                <a:ea typeface="Calibri"/>
              </a:rPr>
              <a:t> ${</a:t>
            </a:r>
            <a:r>
              <a:rPr lang="en-US" sz="1100" b="0" strike="noStrike" spc="-1" dirty="0">
                <a:solidFill>
                  <a:srgbClr val="C9211E"/>
                </a:solidFill>
                <a:latin typeface="Consolas" panose="020B0609020204030204" pitchFamily="49" charset="0"/>
                <a:ea typeface="Calibri"/>
              </a:rPr>
              <a:t>MPI_C_INCLUDE_PATH</a:t>
            </a:r>
            <a:r>
              <a:rPr lang="en-US" sz="1100" b="0" strike="noStrike" spc="-1" dirty="0">
                <a:solidFill>
                  <a:srgbClr val="000000"/>
                </a:solidFill>
                <a:latin typeface="Consolas" panose="020B0609020204030204" pitchFamily="49" charset="0"/>
                <a:ea typeface="Calibri"/>
              </a:rPr>
              <a:t>})</a:t>
            </a:r>
            <a:endParaRPr lang="en-US" sz="1100" b="0" strike="noStrike" spc="-1" dirty="0">
              <a:latin typeface="Consolas" panose="020B0609020204030204" pitchFamily="49" charset="0"/>
            </a:endParaRPr>
          </a:p>
          <a:p>
            <a:pPr>
              <a:lnSpc>
                <a:spcPct val="100000"/>
              </a:lnSpc>
            </a:pPr>
            <a:r>
              <a:rPr lang="en-US" sz="1100" b="0" strike="noStrike" spc="-1" dirty="0" err="1">
                <a:solidFill>
                  <a:srgbClr val="000000"/>
                </a:solidFill>
                <a:latin typeface="Consolas" panose="020B0609020204030204" pitchFamily="49" charset="0"/>
                <a:ea typeface="Calibri"/>
              </a:rPr>
              <a:t>target_compile_options</a:t>
            </a:r>
            <a:r>
              <a:rPr lang="en-US" sz="1100" b="0" strike="noStrike" spc="-1" dirty="0">
                <a:solidFill>
                  <a:srgbClr val="000000"/>
                </a:solidFill>
                <a:latin typeface="Consolas" panose="020B0609020204030204" pitchFamily="49" charset="0"/>
                <a:ea typeface="Calibri"/>
              </a:rPr>
              <a:t>(</a:t>
            </a:r>
            <a:r>
              <a:rPr lang="en-US" sz="1100" b="0" strike="noStrike" spc="-1" dirty="0" err="1">
                <a:solidFill>
                  <a:srgbClr val="000000"/>
                </a:solidFill>
                <a:latin typeface="Consolas" panose="020B0609020204030204" pitchFamily="49" charset="0"/>
                <a:ea typeface="Calibri"/>
              </a:rPr>
              <a:t>problemX</a:t>
            </a:r>
            <a:r>
              <a:rPr lang="en-US" sz="1100" b="0" strike="noStrike" spc="-1" dirty="0">
                <a:solidFill>
                  <a:srgbClr val="000000"/>
                </a:solidFill>
                <a:latin typeface="Consolas" panose="020B0609020204030204" pitchFamily="49" charset="0"/>
                <a:ea typeface="Calibri"/>
              </a:rPr>
              <a:t> ${</a:t>
            </a:r>
            <a:r>
              <a:rPr lang="en-US" sz="1100" b="0" strike="noStrike" spc="-1" dirty="0">
                <a:solidFill>
                  <a:srgbClr val="C9211E"/>
                </a:solidFill>
                <a:latin typeface="Consolas" panose="020B0609020204030204" pitchFamily="49" charset="0"/>
                <a:ea typeface="Calibri"/>
              </a:rPr>
              <a:t>MPI_C_COMPILE_FLAGS</a:t>
            </a:r>
            <a:r>
              <a:rPr lang="en-US" sz="1100" b="0" strike="noStrike" spc="-1" dirty="0">
                <a:solidFill>
                  <a:srgbClr val="000000"/>
                </a:solidFill>
                <a:latin typeface="Consolas" panose="020B0609020204030204" pitchFamily="49" charset="0"/>
                <a:ea typeface="Calibri"/>
              </a:rPr>
              <a:t>})</a:t>
            </a:r>
            <a:endParaRPr lang="en-US" sz="1100" b="0" strike="noStrike" spc="-1" dirty="0">
              <a:latin typeface="Consolas" panose="020B0609020204030204" pitchFamily="49" charset="0"/>
            </a:endParaRPr>
          </a:p>
          <a:p>
            <a:pPr>
              <a:lnSpc>
                <a:spcPct val="100000"/>
              </a:lnSpc>
            </a:pPr>
            <a:r>
              <a:rPr lang="en-US" sz="1100" b="0" strike="noStrike" spc="-1" dirty="0" err="1">
                <a:solidFill>
                  <a:srgbClr val="000000"/>
                </a:solidFill>
                <a:latin typeface="Consolas" panose="020B0609020204030204" pitchFamily="49" charset="0"/>
                <a:ea typeface="Calibri"/>
              </a:rPr>
              <a:t>target_link_libraries</a:t>
            </a:r>
            <a:r>
              <a:rPr lang="en-US" sz="1100" b="0" strike="noStrike" spc="-1" dirty="0">
                <a:solidFill>
                  <a:srgbClr val="000000"/>
                </a:solidFill>
                <a:latin typeface="Consolas" panose="020B0609020204030204" pitchFamily="49" charset="0"/>
                <a:ea typeface="Calibri"/>
              </a:rPr>
              <a:t>(</a:t>
            </a:r>
            <a:r>
              <a:rPr lang="en-US" sz="1100" b="0" strike="noStrike" spc="-1" dirty="0" err="1">
                <a:solidFill>
                  <a:srgbClr val="000000"/>
                </a:solidFill>
                <a:latin typeface="Consolas" panose="020B0609020204030204" pitchFamily="49" charset="0"/>
                <a:ea typeface="Calibri"/>
              </a:rPr>
              <a:t>problemX</a:t>
            </a:r>
            <a:r>
              <a:rPr lang="en-US" sz="1100" b="0" strike="noStrike" spc="-1" dirty="0">
                <a:solidFill>
                  <a:srgbClr val="000000"/>
                </a:solidFill>
                <a:latin typeface="Consolas" panose="020B0609020204030204" pitchFamily="49" charset="0"/>
                <a:ea typeface="Calibri"/>
              </a:rPr>
              <a:t> ${</a:t>
            </a:r>
            <a:r>
              <a:rPr lang="en-US" sz="1100" b="0" strike="noStrike" spc="-1" dirty="0">
                <a:solidFill>
                  <a:srgbClr val="C9211E"/>
                </a:solidFill>
                <a:latin typeface="Consolas" panose="020B0609020204030204" pitchFamily="49" charset="0"/>
                <a:ea typeface="Calibri"/>
              </a:rPr>
              <a:t>MPI_C_LIBRARIES</a:t>
            </a:r>
            <a:r>
              <a:rPr lang="en-US" sz="1100" b="0" strike="noStrike" spc="-1" dirty="0">
                <a:solidFill>
                  <a:srgbClr val="000000"/>
                </a:solidFill>
                <a:latin typeface="Consolas" panose="020B0609020204030204" pitchFamily="49" charset="0"/>
                <a:ea typeface="Calibri"/>
              </a:rPr>
              <a:t>})</a:t>
            </a:r>
            <a:endParaRPr lang="en-US" sz="1100" b="0" strike="noStrike" spc="-1" dirty="0">
              <a:latin typeface="Consolas" panose="020B0609020204030204" pitchFamily="49" charset="0"/>
            </a:endParaRPr>
          </a:p>
          <a:p>
            <a:pPr>
              <a:lnSpc>
                <a:spcPct val="100000"/>
              </a:lnSpc>
            </a:pPr>
            <a:endParaRPr lang="en-US" sz="1100" b="0" strike="noStrike" spc="-1" dirty="0">
              <a:latin typeface="Consolas" panose="020B0609020204030204" pitchFamily="49" charset="0"/>
            </a:endParaRPr>
          </a:p>
          <a:p>
            <a:pPr>
              <a:lnSpc>
                <a:spcPct val="100000"/>
              </a:lnSpc>
            </a:pPr>
            <a:endParaRPr lang="en-US" sz="1100" b="0" strike="noStrike" spc="-1" dirty="0">
              <a:latin typeface="Consolas" panose="020B0609020204030204" pitchFamily="49" charset="0"/>
            </a:endParaRPr>
          </a:p>
        </p:txBody>
      </p:sp>
      <p:sp>
        <p:nvSpPr>
          <p:cNvPr id="43" name="CustomShape 5"/>
          <p:cNvSpPr/>
          <p:nvPr/>
        </p:nvSpPr>
        <p:spPr>
          <a:xfrm>
            <a:off x="6492240" y="5427000"/>
            <a:ext cx="5258520" cy="4251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100" b="0" strike="noStrike" spc="-1">
                <a:latin typeface="Calibri"/>
                <a:ea typeface="Calibri"/>
              </a:rPr>
              <a:t>NOTE: Other language bindings such as MPI_CXX_* or MPI_FORTRAN_* may also be used.</a:t>
            </a:r>
            <a:endParaRPr lang="en-US" sz="1100" b="0" strike="noStrike" spc="-1">
              <a:latin typeface="Arial"/>
            </a:endParaRPr>
          </a:p>
        </p:txBody>
      </p:sp>
    </p:spTree>
    <p:extLst>
      <p:ext uri="{BB962C8B-B14F-4D97-AF65-F5344CB8AC3E}">
        <p14:creationId xmlns:p14="http://schemas.microsoft.com/office/powerpoint/2010/main" val="728129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CDFEB6-71C1-4A8E-AB7B-EEBAC0FBFCA5}"/>
              </a:ext>
            </a:extLst>
          </p:cNvPr>
          <p:cNvSpPr>
            <a:spLocks noGrp="1"/>
          </p:cNvSpPr>
          <p:nvPr>
            <p:ph type="title"/>
          </p:nvPr>
        </p:nvSpPr>
        <p:spPr/>
        <p:txBody>
          <a:bodyPr/>
          <a:lstStyle/>
          <a:p>
            <a:r>
              <a:rPr lang="en-US" dirty="0"/>
              <a:t>Quick note…</a:t>
            </a:r>
          </a:p>
        </p:txBody>
      </p:sp>
      <p:sp>
        <p:nvSpPr>
          <p:cNvPr id="4" name="Content Placeholder 3">
            <a:extLst>
              <a:ext uri="{FF2B5EF4-FFF2-40B4-BE49-F238E27FC236}">
                <a16:creationId xmlns:a16="http://schemas.microsoft.com/office/drawing/2014/main" id="{B062FBAD-92BD-4256-A480-238811C75766}"/>
              </a:ext>
            </a:extLst>
          </p:cNvPr>
          <p:cNvSpPr>
            <a:spLocks noGrp="1"/>
          </p:cNvSpPr>
          <p:nvPr>
            <p:ph idx="1"/>
          </p:nvPr>
        </p:nvSpPr>
        <p:spPr/>
        <p:txBody>
          <a:bodyPr/>
          <a:lstStyle/>
          <a:p>
            <a:endParaRPr lang="en-US" dirty="0"/>
          </a:p>
          <a:p>
            <a:endParaRPr lang="en-US" dirty="0"/>
          </a:p>
          <a:p>
            <a:endParaRPr lang="en-US" dirty="0"/>
          </a:p>
          <a:p>
            <a:r>
              <a:rPr lang="en-US" dirty="0"/>
              <a:t>ME759 is not about remembering how to launch (or lunch?) a job on a cluster</a:t>
            </a:r>
          </a:p>
          <a:p>
            <a:pPr lvl="1"/>
            <a:r>
              <a:rPr lang="en-US" dirty="0"/>
              <a:t>This is why we rely on sysadmin folks. Somebody like Colin will be there to take care of you</a:t>
            </a:r>
          </a:p>
          <a:p>
            <a:endParaRPr lang="en-US" dirty="0"/>
          </a:p>
          <a:p>
            <a:endParaRPr lang="en-US" dirty="0"/>
          </a:p>
          <a:p>
            <a:r>
              <a:rPr lang="en-US" dirty="0"/>
              <a:t>Instead, the focus is on understanding how things work, how you can get the code to run fast</a:t>
            </a:r>
          </a:p>
        </p:txBody>
      </p:sp>
      <p:sp>
        <p:nvSpPr>
          <p:cNvPr id="2" name="Slide Number Placeholder 1">
            <a:extLst>
              <a:ext uri="{FF2B5EF4-FFF2-40B4-BE49-F238E27FC236}">
                <a16:creationId xmlns:a16="http://schemas.microsoft.com/office/drawing/2014/main" id="{8784FBCA-6806-47EA-AC10-1BCACEB7DC1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2323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r>
              <a:rPr lang="en-US" dirty="0"/>
              <a:t>Outline, Parallel Computing w/ MPI</a:t>
            </a:r>
          </a:p>
        </p:txBody>
      </p:sp>
      <p:sp>
        <p:nvSpPr>
          <p:cNvPr id="2" name="Slide Number Placeholder 1"/>
          <p:cNvSpPr>
            <a:spLocks noGrp="1"/>
          </p:cNvSpPr>
          <p:nvPr>
            <p:ph type="sldNum" sz="quarter" idx="12"/>
          </p:nvPr>
        </p:nvSpPr>
        <p:spPr/>
        <p:txBody>
          <a:bodyPr/>
          <a:lstStyle/>
          <a:p>
            <a:fld id="{04A7C484-7E24-447E-8CB0-5149A4D34DEF}" type="slidenum">
              <a:rPr lang="en-US" altLang="en-US" smtClean="0"/>
              <a:pPr/>
              <a:t>32</a:t>
            </a:fld>
            <a:endParaRPr lang="en-US" altLang="en-US" dirty="0"/>
          </a:p>
        </p:txBody>
      </p:sp>
      <p:sp>
        <p:nvSpPr>
          <p:cNvPr id="32771" name="Rectangle 3"/>
          <p:cNvSpPr>
            <a:spLocks noGrp="1" noChangeArrowheads="1"/>
          </p:cNvSpPr>
          <p:nvPr>
            <p:ph type="body" idx="4294967295"/>
          </p:nvPr>
        </p:nvSpPr>
        <p:spPr>
          <a:xfrm>
            <a:off x="446659" y="1449705"/>
            <a:ext cx="10192385" cy="4932363"/>
          </a:xfrm>
        </p:spPr>
        <p:txBody>
          <a:bodyPr/>
          <a:lstStyle/>
          <a:p>
            <a:pPr eaLnBrk="1" hangingPunct="1">
              <a:lnSpc>
                <a:spcPct val="130000"/>
              </a:lnSpc>
            </a:pPr>
            <a:endParaRPr lang="en-US" dirty="0">
              <a:solidFill>
                <a:srgbClr val="BCBCBC"/>
              </a:solidFill>
            </a:endParaRPr>
          </a:p>
          <a:p>
            <a:pPr eaLnBrk="1" hangingPunct="1">
              <a:lnSpc>
                <a:spcPct val="130000"/>
              </a:lnSpc>
            </a:pPr>
            <a:r>
              <a:rPr lang="en-US" dirty="0">
                <a:solidFill>
                  <a:srgbClr val="BCBCBC"/>
                </a:solidFill>
              </a:rPr>
              <a:t>Introduction to message passing and MPI</a:t>
            </a:r>
          </a:p>
          <a:p>
            <a:pPr eaLnBrk="1" hangingPunct="1">
              <a:lnSpc>
                <a:spcPct val="130000"/>
              </a:lnSpc>
            </a:pPr>
            <a:r>
              <a:rPr lang="en-US" dirty="0"/>
              <a:t>Point-to-Point (P2P) Communication</a:t>
            </a:r>
          </a:p>
          <a:p>
            <a:pPr eaLnBrk="1" hangingPunct="1">
              <a:lnSpc>
                <a:spcPct val="130000"/>
              </a:lnSpc>
            </a:pPr>
            <a:r>
              <a:rPr lang="en-US" dirty="0"/>
              <a:t>Collective Communication</a:t>
            </a:r>
          </a:p>
          <a:p>
            <a:pPr eaLnBrk="1" hangingPunct="1">
              <a:lnSpc>
                <a:spcPct val="130000"/>
              </a:lnSpc>
            </a:pPr>
            <a:r>
              <a:rPr lang="en-US" dirty="0"/>
              <a:t>MPI Closing Remarks</a:t>
            </a:r>
          </a:p>
          <a:p>
            <a:pPr eaLnBrk="1" hangingPunct="1">
              <a:lnSpc>
                <a:spcPct val="130000"/>
              </a:lnSpc>
            </a:pPr>
            <a:endParaRPr lang="en-US" dirty="0"/>
          </a:p>
        </p:txBody>
      </p:sp>
    </p:spTree>
    <p:extLst>
      <p:ext uri="{BB962C8B-B14F-4D97-AF65-F5344CB8AC3E}">
        <p14:creationId xmlns:p14="http://schemas.microsoft.com/office/powerpoint/2010/main" val="4067530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Parallel computing issue: Who am I? What’s my problem/task?</a:t>
            </a:r>
            <a:endParaRPr lang="en-US" sz="4400" dirty="0"/>
          </a:p>
        </p:txBody>
      </p:sp>
      <p:sp>
        <p:nvSpPr>
          <p:cNvPr id="3" name="Content Placeholder 2"/>
          <p:cNvSpPr>
            <a:spLocks noGrp="1"/>
          </p:cNvSpPr>
          <p:nvPr>
            <p:ph idx="1"/>
          </p:nvPr>
        </p:nvSpPr>
        <p:spPr/>
        <p:txBody>
          <a:bodyPr/>
          <a:lstStyle/>
          <a:p>
            <a:endParaRPr lang="en-US" dirty="0"/>
          </a:p>
          <a:p>
            <a:r>
              <a:rPr lang="en-US" dirty="0"/>
              <a:t>Parallel computing on the GPU, on multi-core chips, and multi-node (MPI) share one thing:</a:t>
            </a:r>
          </a:p>
          <a:p>
            <a:pPr lvl="3"/>
            <a:endParaRPr lang="en-US" sz="1400" dirty="0"/>
          </a:p>
          <a:p>
            <a:pPr lvl="1"/>
            <a:r>
              <a:rPr lang="en-US" dirty="0"/>
              <a:t>For each thread/rank a mechanism is in place to provide a </a:t>
            </a:r>
            <a:r>
              <a:rPr lang="en-US" dirty="0">
                <a:solidFill>
                  <a:srgbClr val="0070C0"/>
                </a:solidFill>
              </a:rPr>
              <a:t>unique ID</a:t>
            </a:r>
          </a:p>
          <a:p>
            <a:pPr lvl="2"/>
            <a:r>
              <a:rPr lang="en-US" dirty="0"/>
              <a:t>ID then used to figure out what that thread/rank ought to be doing</a:t>
            </a:r>
          </a:p>
          <a:p>
            <a:endParaRPr lang="en-US" sz="2200" dirty="0"/>
          </a:p>
          <a:p>
            <a:pPr lvl="1"/>
            <a:r>
              <a:rPr lang="en-US" dirty="0"/>
              <a:t>Specifically,</a:t>
            </a:r>
          </a:p>
          <a:p>
            <a:pPr lvl="2"/>
            <a:r>
              <a:rPr lang="en-US" sz="2000" dirty="0"/>
              <a:t>In CUDA you have </a:t>
            </a:r>
            <a:r>
              <a:rPr lang="en-US" sz="2000" dirty="0" err="1">
                <a:solidFill>
                  <a:srgbClr val="0070C0"/>
                </a:solidFill>
                <a:latin typeface="Courier New" panose="02070309020205020404" pitchFamily="49" charset="0"/>
                <a:cs typeface="Courier New" panose="02070309020205020404" pitchFamily="49" charset="0"/>
              </a:rPr>
              <a:t>threadIdx</a:t>
            </a:r>
            <a:r>
              <a:rPr lang="en-US" sz="2000" dirty="0"/>
              <a:t> and </a:t>
            </a:r>
            <a:r>
              <a:rPr lang="en-US" sz="2000" dirty="0" err="1">
                <a:solidFill>
                  <a:srgbClr val="0070C0"/>
                </a:solidFill>
                <a:latin typeface="Courier New" panose="02070309020205020404" pitchFamily="49" charset="0"/>
                <a:cs typeface="Courier New" panose="02070309020205020404" pitchFamily="49" charset="0"/>
              </a:rPr>
              <a:t>blockIdx</a:t>
            </a:r>
            <a:endParaRPr lang="en-US" sz="2000" dirty="0">
              <a:solidFill>
                <a:srgbClr val="0070C0"/>
              </a:solidFill>
              <a:latin typeface="Courier New" panose="02070309020205020404" pitchFamily="49" charset="0"/>
              <a:cs typeface="Courier New" panose="02070309020205020404" pitchFamily="49" charset="0"/>
            </a:endParaRPr>
          </a:p>
          <a:p>
            <a:pPr lvl="2"/>
            <a:r>
              <a:rPr lang="en-US" sz="2000" dirty="0"/>
              <a:t>In </a:t>
            </a:r>
            <a:r>
              <a:rPr lang="en-US" sz="2000" dirty="0" err="1"/>
              <a:t>OpenMP</a:t>
            </a:r>
            <a:r>
              <a:rPr lang="en-US" sz="2000" dirty="0"/>
              <a:t> you have the </a:t>
            </a:r>
            <a:r>
              <a:rPr lang="en-US" sz="2000" dirty="0">
                <a:solidFill>
                  <a:srgbClr val="0070C0"/>
                </a:solidFill>
              </a:rPr>
              <a:t>thread ID</a:t>
            </a:r>
          </a:p>
          <a:p>
            <a:pPr lvl="2"/>
            <a:r>
              <a:rPr lang="en-US" sz="2000" dirty="0"/>
              <a:t>In MPI you have a process </a:t>
            </a:r>
            <a:r>
              <a:rPr lang="en-US" sz="2000" dirty="0">
                <a:solidFill>
                  <a:srgbClr val="00B050"/>
                </a:solidFill>
              </a:rPr>
              <a:t>rank</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33</a:t>
            </a:fld>
            <a:endParaRPr lang="en-US" altLang="en-US"/>
          </a:p>
        </p:txBody>
      </p:sp>
    </p:spTree>
    <p:extLst>
      <p:ext uri="{BB962C8B-B14F-4D97-AF65-F5344CB8AC3E}">
        <p14:creationId xmlns:p14="http://schemas.microsoft.com/office/powerpoint/2010/main" val="3595070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Freeform 53"/>
          <p:cNvSpPr>
            <a:spLocks/>
          </p:cNvSpPr>
          <p:nvPr/>
        </p:nvSpPr>
        <p:spPr bwMode="auto">
          <a:xfrm>
            <a:off x="3720294" y="5760720"/>
            <a:ext cx="4356907" cy="645508"/>
          </a:xfrm>
          <a:custGeom>
            <a:avLst/>
            <a:gdLst>
              <a:gd name="T0" fmla="*/ 160 w 2896"/>
              <a:gd name="T1" fmla="*/ 68 h 444"/>
              <a:gd name="T2" fmla="*/ 448 w 2896"/>
              <a:gd name="T3" fmla="*/ 116 h 444"/>
              <a:gd name="T4" fmla="*/ 816 w 2896"/>
              <a:gd name="T5" fmla="*/ 28 h 444"/>
              <a:gd name="T6" fmla="*/ 912 w 2896"/>
              <a:gd name="T7" fmla="*/ 28 h 444"/>
              <a:gd name="T8" fmla="*/ 1336 w 2896"/>
              <a:gd name="T9" fmla="*/ 148 h 444"/>
              <a:gd name="T10" fmla="*/ 1232 w 2896"/>
              <a:gd name="T11" fmla="*/ 12 h 444"/>
              <a:gd name="T12" fmla="*/ 1648 w 2896"/>
              <a:gd name="T13" fmla="*/ 76 h 444"/>
              <a:gd name="T14" fmla="*/ 1792 w 2896"/>
              <a:gd name="T15" fmla="*/ 20 h 444"/>
              <a:gd name="T16" fmla="*/ 2176 w 2896"/>
              <a:gd name="T17" fmla="*/ 116 h 444"/>
              <a:gd name="T18" fmla="*/ 2416 w 2896"/>
              <a:gd name="T19" fmla="*/ 20 h 444"/>
              <a:gd name="T20" fmla="*/ 2848 w 2896"/>
              <a:gd name="T21" fmla="*/ 116 h 444"/>
              <a:gd name="T22" fmla="*/ 2704 w 2896"/>
              <a:gd name="T23" fmla="*/ 308 h 444"/>
              <a:gd name="T24" fmla="*/ 2240 w 2896"/>
              <a:gd name="T25" fmla="*/ 340 h 444"/>
              <a:gd name="T26" fmla="*/ 2288 w 2896"/>
              <a:gd name="T27" fmla="*/ 412 h 444"/>
              <a:gd name="T28" fmla="*/ 1608 w 2896"/>
              <a:gd name="T29" fmla="*/ 396 h 444"/>
              <a:gd name="T30" fmla="*/ 1224 w 2896"/>
              <a:gd name="T31" fmla="*/ 356 h 444"/>
              <a:gd name="T32" fmla="*/ 1224 w 2896"/>
              <a:gd name="T33" fmla="*/ 444 h 444"/>
              <a:gd name="T34" fmla="*/ 360 w 2896"/>
              <a:gd name="T35" fmla="*/ 356 h 444"/>
              <a:gd name="T36" fmla="*/ 368 w 2896"/>
              <a:gd name="T37" fmla="*/ 436 h 444"/>
              <a:gd name="T38" fmla="*/ 64 w 2896"/>
              <a:gd name="T39" fmla="*/ 308 h 444"/>
              <a:gd name="T40" fmla="*/ 16 w 2896"/>
              <a:gd name="T41" fmla="*/ 164 h 444"/>
              <a:gd name="T42" fmla="*/ 160 w 2896"/>
              <a:gd name="T43" fmla="*/ 68 h 44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connsiteX0" fmla="*/ 552 w 10000"/>
              <a:gd name="connsiteY0" fmla="*/ 1532 h 11378"/>
              <a:gd name="connsiteX1" fmla="*/ 1547 w 10000"/>
              <a:gd name="connsiteY1" fmla="*/ 2613 h 11378"/>
              <a:gd name="connsiteX2" fmla="*/ 2818 w 10000"/>
              <a:gd name="connsiteY2" fmla="*/ 631 h 11378"/>
              <a:gd name="connsiteX3" fmla="*/ 3149 w 10000"/>
              <a:gd name="connsiteY3" fmla="*/ 631 h 11378"/>
              <a:gd name="connsiteX4" fmla="*/ 4613 w 10000"/>
              <a:gd name="connsiteY4" fmla="*/ 3333 h 11378"/>
              <a:gd name="connsiteX5" fmla="*/ 4254 w 10000"/>
              <a:gd name="connsiteY5" fmla="*/ 270 h 11378"/>
              <a:gd name="connsiteX6" fmla="*/ 5691 w 10000"/>
              <a:gd name="connsiteY6" fmla="*/ 1712 h 11378"/>
              <a:gd name="connsiteX7" fmla="*/ 6188 w 10000"/>
              <a:gd name="connsiteY7" fmla="*/ 450 h 11378"/>
              <a:gd name="connsiteX8" fmla="*/ 7514 w 10000"/>
              <a:gd name="connsiteY8" fmla="*/ 2613 h 11378"/>
              <a:gd name="connsiteX9" fmla="*/ 8343 w 10000"/>
              <a:gd name="connsiteY9" fmla="*/ 450 h 11378"/>
              <a:gd name="connsiteX10" fmla="*/ 9834 w 10000"/>
              <a:gd name="connsiteY10" fmla="*/ 2613 h 11378"/>
              <a:gd name="connsiteX11" fmla="*/ 9337 w 10000"/>
              <a:gd name="connsiteY11" fmla="*/ 6937 h 11378"/>
              <a:gd name="connsiteX12" fmla="*/ 7735 w 10000"/>
              <a:gd name="connsiteY12" fmla="*/ 7658 h 11378"/>
              <a:gd name="connsiteX13" fmla="*/ 7901 w 10000"/>
              <a:gd name="connsiteY13" fmla="*/ 9279 h 11378"/>
              <a:gd name="connsiteX14" fmla="*/ 5552 w 10000"/>
              <a:gd name="connsiteY14" fmla="*/ 8919 h 11378"/>
              <a:gd name="connsiteX15" fmla="*/ 4227 w 10000"/>
              <a:gd name="connsiteY15" fmla="*/ 8018 h 11378"/>
              <a:gd name="connsiteX16" fmla="*/ 3858 w 10000"/>
              <a:gd name="connsiteY16" fmla="*/ 11378 h 11378"/>
              <a:gd name="connsiteX17" fmla="*/ 1243 w 10000"/>
              <a:gd name="connsiteY17" fmla="*/ 8018 h 11378"/>
              <a:gd name="connsiteX18" fmla="*/ 1271 w 10000"/>
              <a:gd name="connsiteY18" fmla="*/ 9820 h 11378"/>
              <a:gd name="connsiteX19" fmla="*/ 221 w 10000"/>
              <a:gd name="connsiteY19" fmla="*/ 6937 h 11378"/>
              <a:gd name="connsiteX20" fmla="*/ 55 w 10000"/>
              <a:gd name="connsiteY20" fmla="*/ 3694 h 11378"/>
              <a:gd name="connsiteX21" fmla="*/ 552 w 10000"/>
              <a:gd name="connsiteY21" fmla="*/ 1532 h 11378"/>
              <a:gd name="connsiteX0" fmla="*/ 552 w 10000"/>
              <a:gd name="connsiteY0" fmla="*/ 1532 h 11708"/>
              <a:gd name="connsiteX1" fmla="*/ 1547 w 10000"/>
              <a:gd name="connsiteY1" fmla="*/ 2613 h 11708"/>
              <a:gd name="connsiteX2" fmla="*/ 2818 w 10000"/>
              <a:gd name="connsiteY2" fmla="*/ 631 h 11708"/>
              <a:gd name="connsiteX3" fmla="*/ 3149 w 10000"/>
              <a:gd name="connsiteY3" fmla="*/ 631 h 11708"/>
              <a:gd name="connsiteX4" fmla="*/ 4613 w 10000"/>
              <a:gd name="connsiteY4" fmla="*/ 3333 h 11708"/>
              <a:gd name="connsiteX5" fmla="*/ 4254 w 10000"/>
              <a:gd name="connsiteY5" fmla="*/ 270 h 11708"/>
              <a:gd name="connsiteX6" fmla="*/ 5691 w 10000"/>
              <a:gd name="connsiteY6" fmla="*/ 1712 h 11708"/>
              <a:gd name="connsiteX7" fmla="*/ 6188 w 10000"/>
              <a:gd name="connsiteY7" fmla="*/ 450 h 11708"/>
              <a:gd name="connsiteX8" fmla="*/ 7514 w 10000"/>
              <a:gd name="connsiteY8" fmla="*/ 2613 h 11708"/>
              <a:gd name="connsiteX9" fmla="*/ 8343 w 10000"/>
              <a:gd name="connsiteY9" fmla="*/ 450 h 11708"/>
              <a:gd name="connsiteX10" fmla="*/ 9834 w 10000"/>
              <a:gd name="connsiteY10" fmla="*/ 2613 h 11708"/>
              <a:gd name="connsiteX11" fmla="*/ 9337 w 10000"/>
              <a:gd name="connsiteY11" fmla="*/ 6937 h 11708"/>
              <a:gd name="connsiteX12" fmla="*/ 7735 w 10000"/>
              <a:gd name="connsiteY12" fmla="*/ 7658 h 11708"/>
              <a:gd name="connsiteX13" fmla="*/ 7901 w 10000"/>
              <a:gd name="connsiteY13" fmla="*/ 9279 h 11708"/>
              <a:gd name="connsiteX14" fmla="*/ 5552 w 10000"/>
              <a:gd name="connsiteY14" fmla="*/ 8919 h 11708"/>
              <a:gd name="connsiteX15" fmla="*/ 4557 w 10000"/>
              <a:gd name="connsiteY15" fmla="*/ 10000 h 11708"/>
              <a:gd name="connsiteX16" fmla="*/ 3858 w 10000"/>
              <a:gd name="connsiteY16" fmla="*/ 11378 h 11708"/>
              <a:gd name="connsiteX17" fmla="*/ 1243 w 10000"/>
              <a:gd name="connsiteY17" fmla="*/ 8018 h 11708"/>
              <a:gd name="connsiteX18" fmla="*/ 1271 w 10000"/>
              <a:gd name="connsiteY18" fmla="*/ 9820 h 11708"/>
              <a:gd name="connsiteX19" fmla="*/ 221 w 10000"/>
              <a:gd name="connsiteY19" fmla="*/ 6937 h 11708"/>
              <a:gd name="connsiteX20" fmla="*/ 55 w 10000"/>
              <a:gd name="connsiteY20" fmla="*/ 3694 h 11708"/>
              <a:gd name="connsiteX21" fmla="*/ 552 w 10000"/>
              <a:gd name="connsiteY21" fmla="*/ 1532 h 11708"/>
              <a:gd name="connsiteX0" fmla="*/ 552 w 10000"/>
              <a:gd name="connsiteY0" fmla="*/ 1532 h 11708"/>
              <a:gd name="connsiteX1" fmla="*/ 1547 w 10000"/>
              <a:gd name="connsiteY1" fmla="*/ 2613 h 11708"/>
              <a:gd name="connsiteX2" fmla="*/ 2818 w 10000"/>
              <a:gd name="connsiteY2" fmla="*/ 631 h 11708"/>
              <a:gd name="connsiteX3" fmla="*/ 3149 w 10000"/>
              <a:gd name="connsiteY3" fmla="*/ 631 h 11708"/>
              <a:gd name="connsiteX4" fmla="*/ 4613 w 10000"/>
              <a:gd name="connsiteY4" fmla="*/ 3333 h 11708"/>
              <a:gd name="connsiteX5" fmla="*/ 4254 w 10000"/>
              <a:gd name="connsiteY5" fmla="*/ 270 h 11708"/>
              <a:gd name="connsiteX6" fmla="*/ 5691 w 10000"/>
              <a:gd name="connsiteY6" fmla="*/ 1712 h 11708"/>
              <a:gd name="connsiteX7" fmla="*/ 6188 w 10000"/>
              <a:gd name="connsiteY7" fmla="*/ 450 h 11708"/>
              <a:gd name="connsiteX8" fmla="*/ 7514 w 10000"/>
              <a:gd name="connsiteY8" fmla="*/ 2613 h 11708"/>
              <a:gd name="connsiteX9" fmla="*/ 8343 w 10000"/>
              <a:gd name="connsiteY9" fmla="*/ 450 h 11708"/>
              <a:gd name="connsiteX10" fmla="*/ 9834 w 10000"/>
              <a:gd name="connsiteY10" fmla="*/ 2613 h 11708"/>
              <a:gd name="connsiteX11" fmla="*/ 9337 w 10000"/>
              <a:gd name="connsiteY11" fmla="*/ 6937 h 11708"/>
              <a:gd name="connsiteX12" fmla="*/ 7735 w 10000"/>
              <a:gd name="connsiteY12" fmla="*/ 7658 h 11708"/>
              <a:gd name="connsiteX13" fmla="*/ 7901 w 10000"/>
              <a:gd name="connsiteY13" fmla="*/ 9279 h 11708"/>
              <a:gd name="connsiteX14" fmla="*/ 5552 w 10000"/>
              <a:gd name="connsiteY14" fmla="*/ 8919 h 11708"/>
              <a:gd name="connsiteX15" fmla="*/ 4557 w 10000"/>
              <a:gd name="connsiteY15" fmla="*/ 10000 h 11708"/>
              <a:gd name="connsiteX16" fmla="*/ 3858 w 10000"/>
              <a:gd name="connsiteY16" fmla="*/ 11378 h 11708"/>
              <a:gd name="connsiteX17" fmla="*/ 1243 w 10000"/>
              <a:gd name="connsiteY17" fmla="*/ 8018 h 11708"/>
              <a:gd name="connsiteX18" fmla="*/ 709 w 10000"/>
              <a:gd name="connsiteY18" fmla="*/ 8622 h 11708"/>
              <a:gd name="connsiteX19" fmla="*/ 221 w 10000"/>
              <a:gd name="connsiteY19" fmla="*/ 6937 h 11708"/>
              <a:gd name="connsiteX20" fmla="*/ 55 w 10000"/>
              <a:gd name="connsiteY20" fmla="*/ 3694 h 11708"/>
              <a:gd name="connsiteX21" fmla="*/ 552 w 10000"/>
              <a:gd name="connsiteY21" fmla="*/ 1532 h 11708"/>
              <a:gd name="connsiteX0" fmla="*/ 552 w 10000"/>
              <a:gd name="connsiteY0" fmla="*/ 1532 h 11708"/>
              <a:gd name="connsiteX1" fmla="*/ 1547 w 10000"/>
              <a:gd name="connsiteY1" fmla="*/ 2613 h 11708"/>
              <a:gd name="connsiteX2" fmla="*/ 2818 w 10000"/>
              <a:gd name="connsiteY2" fmla="*/ 631 h 11708"/>
              <a:gd name="connsiteX3" fmla="*/ 3149 w 10000"/>
              <a:gd name="connsiteY3" fmla="*/ 631 h 11708"/>
              <a:gd name="connsiteX4" fmla="*/ 4613 w 10000"/>
              <a:gd name="connsiteY4" fmla="*/ 3333 h 11708"/>
              <a:gd name="connsiteX5" fmla="*/ 4254 w 10000"/>
              <a:gd name="connsiteY5" fmla="*/ 270 h 11708"/>
              <a:gd name="connsiteX6" fmla="*/ 5691 w 10000"/>
              <a:gd name="connsiteY6" fmla="*/ 1712 h 11708"/>
              <a:gd name="connsiteX7" fmla="*/ 6188 w 10000"/>
              <a:gd name="connsiteY7" fmla="*/ 450 h 11708"/>
              <a:gd name="connsiteX8" fmla="*/ 7514 w 10000"/>
              <a:gd name="connsiteY8" fmla="*/ 2613 h 11708"/>
              <a:gd name="connsiteX9" fmla="*/ 8343 w 10000"/>
              <a:gd name="connsiteY9" fmla="*/ 450 h 11708"/>
              <a:gd name="connsiteX10" fmla="*/ 9834 w 10000"/>
              <a:gd name="connsiteY10" fmla="*/ 2613 h 11708"/>
              <a:gd name="connsiteX11" fmla="*/ 9337 w 10000"/>
              <a:gd name="connsiteY11" fmla="*/ 6937 h 11708"/>
              <a:gd name="connsiteX12" fmla="*/ 8405 w 10000"/>
              <a:gd name="connsiteY12" fmla="*/ 8622 h 11708"/>
              <a:gd name="connsiteX13" fmla="*/ 7901 w 10000"/>
              <a:gd name="connsiteY13" fmla="*/ 9279 h 11708"/>
              <a:gd name="connsiteX14" fmla="*/ 5552 w 10000"/>
              <a:gd name="connsiteY14" fmla="*/ 8919 h 11708"/>
              <a:gd name="connsiteX15" fmla="*/ 4557 w 10000"/>
              <a:gd name="connsiteY15" fmla="*/ 10000 h 11708"/>
              <a:gd name="connsiteX16" fmla="*/ 3858 w 10000"/>
              <a:gd name="connsiteY16" fmla="*/ 11378 h 11708"/>
              <a:gd name="connsiteX17" fmla="*/ 1243 w 10000"/>
              <a:gd name="connsiteY17" fmla="*/ 8018 h 11708"/>
              <a:gd name="connsiteX18" fmla="*/ 709 w 10000"/>
              <a:gd name="connsiteY18" fmla="*/ 8622 h 11708"/>
              <a:gd name="connsiteX19" fmla="*/ 221 w 10000"/>
              <a:gd name="connsiteY19" fmla="*/ 6937 h 11708"/>
              <a:gd name="connsiteX20" fmla="*/ 55 w 10000"/>
              <a:gd name="connsiteY20" fmla="*/ 3694 h 11708"/>
              <a:gd name="connsiteX21" fmla="*/ 552 w 10000"/>
              <a:gd name="connsiteY21" fmla="*/ 1532 h 11708"/>
              <a:gd name="connsiteX0" fmla="*/ 552 w 10000"/>
              <a:gd name="connsiteY0" fmla="*/ 1495 h 11671"/>
              <a:gd name="connsiteX1" fmla="*/ 1547 w 10000"/>
              <a:gd name="connsiteY1" fmla="*/ 2576 h 11671"/>
              <a:gd name="connsiteX2" fmla="*/ 2818 w 10000"/>
              <a:gd name="connsiteY2" fmla="*/ 594 h 11671"/>
              <a:gd name="connsiteX3" fmla="*/ 3149 w 10000"/>
              <a:gd name="connsiteY3" fmla="*/ 594 h 11671"/>
              <a:gd name="connsiteX4" fmla="*/ 4032 w 10000"/>
              <a:gd name="connsiteY4" fmla="*/ 3074 h 11671"/>
              <a:gd name="connsiteX5" fmla="*/ 4254 w 10000"/>
              <a:gd name="connsiteY5" fmla="*/ 233 h 11671"/>
              <a:gd name="connsiteX6" fmla="*/ 5691 w 10000"/>
              <a:gd name="connsiteY6" fmla="*/ 1675 h 11671"/>
              <a:gd name="connsiteX7" fmla="*/ 6188 w 10000"/>
              <a:gd name="connsiteY7" fmla="*/ 413 h 11671"/>
              <a:gd name="connsiteX8" fmla="*/ 7514 w 10000"/>
              <a:gd name="connsiteY8" fmla="*/ 2576 h 11671"/>
              <a:gd name="connsiteX9" fmla="*/ 8343 w 10000"/>
              <a:gd name="connsiteY9" fmla="*/ 413 h 11671"/>
              <a:gd name="connsiteX10" fmla="*/ 9834 w 10000"/>
              <a:gd name="connsiteY10" fmla="*/ 2576 h 11671"/>
              <a:gd name="connsiteX11" fmla="*/ 9337 w 10000"/>
              <a:gd name="connsiteY11" fmla="*/ 6900 h 11671"/>
              <a:gd name="connsiteX12" fmla="*/ 8405 w 10000"/>
              <a:gd name="connsiteY12" fmla="*/ 8585 h 11671"/>
              <a:gd name="connsiteX13" fmla="*/ 7901 w 10000"/>
              <a:gd name="connsiteY13" fmla="*/ 9242 h 11671"/>
              <a:gd name="connsiteX14" fmla="*/ 5552 w 10000"/>
              <a:gd name="connsiteY14" fmla="*/ 8882 h 11671"/>
              <a:gd name="connsiteX15" fmla="*/ 4557 w 10000"/>
              <a:gd name="connsiteY15" fmla="*/ 9963 h 11671"/>
              <a:gd name="connsiteX16" fmla="*/ 3858 w 10000"/>
              <a:gd name="connsiteY16" fmla="*/ 11341 h 11671"/>
              <a:gd name="connsiteX17" fmla="*/ 1243 w 10000"/>
              <a:gd name="connsiteY17" fmla="*/ 7981 h 11671"/>
              <a:gd name="connsiteX18" fmla="*/ 709 w 10000"/>
              <a:gd name="connsiteY18" fmla="*/ 8585 h 11671"/>
              <a:gd name="connsiteX19" fmla="*/ 221 w 10000"/>
              <a:gd name="connsiteY19" fmla="*/ 6900 h 11671"/>
              <a:gd name="connsiteX20" fmla="*/ 55 w 10000"/>
              <a:gd name="connsiteY20" fmla="*/ 3657 h 11671"/>
              <a:gd name="connsiteX21" fmla="*/ 552 w 10000"/>
              <a:gd name="connsiteY21" fmla="*/ 1495 h 11671"/>
              <a:gd name="connsiteX0" fmla="*/ 552 w 10000"/>
              <a:gd name="connsiteY0" fmla="*/ 1495 h 11901"/>
              <a:gd name="connsiteX1" fmla="*/ 1547 w 10000"/>
              <a:gd name="connsiteY1" fmla="*/ 2576 h 11901"/>
              <a:gd name="connsiteX2" fmla="*/ 2818 w 10000"/>
              <a:gd name="connsiteY2" fmla="*/ 594 h 11901"/>
              <a:gd name="connsiteX3" fmla="*/ 3149 w 10000"/>
              <a:gd name="connsiteY3" fmla="*/ 594 h 11901"/>
              <a:gd name="connsiteX4" fmla="*/ 4032 w 10000"/>
              <a:gd name="connsiteY4" fmla="*/ 3074 h 11901"/>
              <a:gd name="connsiteX5" fmla="*/ 4254 w 10000"/>
              <a:gd name="connsiteY5" fmla="*/ 233 h 11901"/>
              <a:gd name="connsiteX6" fmla="*/ 5691 w 10000"/>
              <a:gd name="connsiteY6" fmla="*/ 1675 h 11901"/>
              <a:gd name="connsiteX7" fmla="*/ 6188 w 10000"/>
              <a:gd name="connsiteY7" fmla="*/ 413 h 11901"/>
              <a:gd name="connsiteX8" fmla="*/ 7514 w 10000"/>
              <a:gd name="connsiteY8" fmla="*/ 2576 h 11901"/>
              <a:gd name="connsiteX9" fmla="*/ 8343 w 10000"/>
              <a:gd name="connsiteY9" fmla="*/ 413 h 11901"/>
              <a:gd name="connsiteX10" fmla="*/ 9834 w 10000"/>
              <a:gd name="connsiteY10" fmla="*/ 2576 h 11901"/>
              <a:gd name="connsiteX11" fmla="*/ 9337 w 10000"/>
              <a:gd name="connsiteY11" fmla="*/ 6900 h 11901"/>
              <a:gd name="connsiteX12" fmla="*/ 8405 w 10000"/>
              <a:gd name="connsiteY12" fmla="*/ 8585 h 11901"/>
              <a:gd name="connsiteX13" fmla="*/ 7901 w 10000"/>
              <a:gd name="connsiteY13" fmla="*/ 9242 h 11901"/>
              <a:gd name="connsiteX14" fmla="*/ 5552 w 10000"/>
              <a:gd name="connsiteY14" fmla="*/ 8882 h 11901"/>
              <a:gd name="connsiteX15" fmla="*/ 4732 w 10000"/>
              <a:gd name="connsiteY15" fmla="*/ 11341 h 11901"/>
              <a:gd name="connsiteX16" fmla="*/ 3858 w 10000"/>
              <a:gd name="connsiteY16" fmla="*/ 11341 h 11901"/>
              <a:gd name="connsiteX17" fmla="*/ 1243 w 10000"/>
              <a:gd name="connsiteY17" fmla="*/ 7981 h 11901"/>
              <a:gd name="connsiteX18" fmla="*/ 709 w 10000"/>
              <a:gd name="connsiteY18" fmla="*/ 8585 h 11901"/>
              <a:gd name="connsiteX19" fmla="*/ 221 w 10000"/>
              <a:gd name="connsiteY19" fmla="*/ 6900 h 11901"/>
              <a:gd name="connsiteX20" fmla="*/ 55 w 10000"/>
              <a:gd name="connsiteY20" fmla="*/ 3657 h 11901"/>
              <a:gd name="connsiteX21" fmla="*/ 552 w 10000"/>
              <a:gd name="connsiteY21" fmla="*/ 1495 h 11901"/>
              <a:gd name="connsiteX0" fmla="*/ 552 w 10000"/>
              <a:gd name="connsiteY0" fmla="*/ 1495 h 11671"/>
              <a:gd name="connsiteX1" fmla="*/ 1547 w 10000"/>
              <a:gd name="connsiteY1" fmla="*/ 2576 h 11671"/>
              <a:gd name="connsiteX2" fmla="*/ 2818 w 10000"/>
              <a:gd name="connsiteY2" fmla="*/ 594 h 11671"/>
              <a:gd name="connsiteX3" fmla="*/ 3149 w 10000"/>
              <a:gd name="connsiteY3" fmla="*/ 594 h 11671"/>
              <a:gd name="connsiteX4" fmla="*/ 4032 w 10000"/>
              <a:gd name="connsiteY4" fmla="*/ 3074 h 11671"/>
              <a:gd name="connsiteX5" fmla="*/ 4254 w 10000"/>
              <a:gd name="connsiteY5" fmla="*/ 233 h 11671"/>
              <a:gd name="connsiteX6" fmla="*/ 5691 w 10000"/>
              <a:gd name="connsiteY6" fmla="*/ 1675 h 11671"/>
              <a:gd name="connsiteX7" fmla="*/ 6188 w 10000"/>
              <a:gd name="connsiteY7" fmla="*/ 413 h 11671"/>
              <a:gd name="connsiteX8" fmla="*/ 7514 w 10000"/>
              <a:gd name="connsiteY8" fmla="*/ 2576 h 11671"/>
              <a:gd name="connsiteX9" fmla="*/ 8343 w 10000"/>
              <a:gd name="connsiteY9" fmla="*/ 413 h 11671"/>
              <a:gd name="connsiteX10" fmla="*/ 9834 w 10000"/>
              <a:gd name="connsiteY10" fmla="*/ 2576 h 11671"/>
              <a:gd name="connsiteX11" fmla="*/ 9337 w 10000"/>
              <a:gd name="connsiteY11" fmla="*/ 6900 h 11671"/>
              <a:gd name="connsiteX12" fmla="*/ 8405 w 10000"/>
              <a:gd name="connsiteY12" fmla="*/ 8585 h 11671"/>
              <a:gd name="connsiteX13" fmla="*/ 7901 w 10000"/>
              <a:gd name="connsiteY13" fmla="*/ 9242 h 11671"/>
              <a:gd name="connsiteX14" fmla="*/ 5552 w 10000"/>
              <a:gd name="connsiteY14" fmla="*/ 8882 h 11671"/>
              <a:gd name="connsiteX15" fmla="*/ 4732 w 10000"/>
              <a:gd name="connsiteY15" fmla="*/ 9963 h 11671"/>
              <a:gd name="connsiteX16" fmla="*/ 3858 w 10000"/>
              <a:gd name="connsiteY16" fmla="*/ 11341 h 11671"/>
              <a:gd name="connsiteX17" fmla="*/ 1243 w 10000"/>
              <a:gd name="connsiteY17" fmla="*/ 7981 h 11671"/>
              <a:gd name="connsiteX18" fmla="*/ 709 w 10000"/>
              <a:gd name="connsiteY18" fmla="*/ 8585 h 11671"/>
              <a:gd name="connsiteX19" fmla="*/ 221 w 10000"/>
              <a:gd name="connsiteY19" fmla="*/ 6900 h 11671"/>
              <a:gd name="connsiteX20" fmla="*/ 55 w 10000"/>
              <a:gd name="connsiteY20" fmla="*/ 3657 h 11671"/>
              <a:gd name="connsiteX21" fmla="*/ 552 w 10000"/>
              <a:gd name="connsiteY21" fmla="*/ 1495 h 11671"/>
              <a:gd name="connsiteX0" fmla="*/ 552 w 10000"/>
              <a:gd name="connsiteY0" fmla="*/ 1495 h 11671"/>
              <a:gd name="connsiteX1" fmla="*/ 1547 w 10000"/>
              <a:gd name="connsiteY1" fmla="*/ 2576 h 11671"/>
              <a:gd name="connsiteX2" fmla="*/ 2818 w 10000"/>
              <a:gd name="connsiteY2" fmla="*/ 594 h 11671"/>
              <a:gd name="connsiteX3" fmla="*/ 3149 w 10000"/>
              <a:gd name="connsiteY3" fmla="*/ 594 h 11671"/>
              <a:gd name="connsiteX4" fmla="*/ 4032 w 10000"/>
              <a:gd name="connsiteY4" fmla="*/ 3074 h 11671"/>
              <a:gd name="connsiteX5" fmla="*/ 4254 w 10000"/>
              <a:gd name="connsiteY5" fmla="*/ 233 h 11671"/>
              <a:gd name="connsiteX6" fmla="*/ 5691 w 10000"/>
              <a:gd name="connsiteY6" fmla="*/ 1675 h 11671"/>
              <a:gd name="connsiteX7" fmla="*/ 6188 w 10000"/>
              <a:gd name="connsiteY7" fmla="*/ 413 h 11671"/>
              <a:gd name="connsiteX8" fmla="*/ 7514 w 10000"/>
              <a:gd name="connsiteY8" fmla="*/ 2576 h 11671"/>
              <a:gd name="connsiteX9" fmla="*/ 8343 w 10000"/>
              <a:gd name="connsiteY9" fmla="*/ 413 h 11671"/>
              <a:gd name="connsiteX10" fmla="*/ 9834 w 10000"/>
              <a:gd name="connsiteY10" fmla="*/ 2576 h 11671"/>
              <a:gd name="connsiteX11" fmla="*/ 9337 w 10000"/>
              <a:gd name="connsiteY11" fmla="*/ 6900 h 11671"/>
              <a:gd name="connsiteX12" fmla="*/ 8405 w 10000"/>
              <a:gd name="connsiteY12" fmla="*/ 8585 h 11671"/>
              <a:gd name="connsiteX13" fmla="*/ 7901 w 10000"/>
              <a:gd name="connsiteY13" fmla="*/ 9242 h 11671"/>
              <a:gd name="connsiteX14" fmla="*/ 5956 w 10000"/>
              <a:gd name="connsiteY14" fmla="*/ 9963 h 11671"/>
              <a:gd name="connsiteX15" fmla="*/ 4732 w 10000"/>
              <a:gd name="connsiteY15" fmla="*/ 9963 h 11671"/>
              <a:gd name="connsiteX16" fmla="*/ 3858 w 10000"/>
              <a:gd name="connsiteY16" fmla="*/ 11341 h 11671"/>
              <a:gd name="connsiteX17" fmla="*/ 1243 w 10000"/>
              <a:gd name="connsiteY17" fmla="*/ 7981 h 11671"/>
              <a:gd name="connsiteX18" fmla="*/ 709 w 10000"/>
              <a:gd name="connsiteY18" fmla="*/ 8585 h 11671"/>
              <a:gd name="connsiteX19" fmla="*/ 221 w 10000"/>
              <a:gd name="connsiteY19" fmla="*/ 6900 h 11671"/>
              <a:gd name="connsiteX20" fmla="*/ 55 w 10000"/>
              <a:gd name="connsiteY20" fmla="*/ 3657 h 11671"/>
              <a:gd name="connsiteX21" fmla="*/ 552 w 10000"/>
              <a:gd name="connsiteY21" fmla="*/ 1495 h 11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000" h="11671">
                <a:moveTo>
                  <a:pt x="552" y="1495"/>
                </a:moveTo>
                <a:cubicBezTo>
                  <a:pt x="801" y="1314"/>
                  <a:pt x="1171" y="2733"/>
                  <a:pt x="1547" y="2576"/>
                </a:cubicBezTo>
                <a:cubicBezTo>
                  <a:pt x="1923" y="2418"/>
                  <a:pt x="2552" y="931"/>
                  <a:pt x="2818" y="594"/>
                </a:cubicBezTo>
                <a:cubicBezTo>
                  <a:pt x="3084" y="256"/>
                  <a:pt x="2947" y="181"/>
                  <a:pt x="3149" y="594"/>
                </a:cubicBezTo>
                <a:cubicBezTo>
                  <a:pt x="3351" y="1007"/>
                  <a:pt x="3849" y="3142"/>
                  <a:pt x="4032" y="3074"/>
                </a:cubicBezTo>
                <a:cubicBezTo>
                  <a:pt x="4215" y="3007"/>
                  <a:pt x="3978" y="466"/>
                  <a:pt x="4254" y="233"/>
                </a:cubicBezTo>
                <a:cubicBezTo>
                  <a:pt x="4531" y="0"/>
                  <a:pt x="5369" y="1652"/>
                  <a:pt x="5691" y="1675"/>
                </a:cubicBezTo>
                <a:cubicBezTo>
                  <a:pt x="6012" y="1697"/>
                  <a:pt x="5884" y="256"/>
                  <a:pt x="6188" y="413"/>
                </a:cubicBezTo>
                <a:cubicBezTo>
                  <a:pt x="6492" y="571"/>
                  <a:pt x="7155" y="2576"/>
                  <a:pt x="7514" y="2576"/>
                </a:cubicBezTo>
                <a:cubicBezTo>
                  <a:pt x="7873" y="2576"/>
                  <a:pt x="7956" y="413"/>
                  <a:pt x="8343" y="413"/>
                </a:cubicBezTo>
                <a:cubicBezTo>
                  <a:pt x="8729" y="413"/>
                  <a:pt x="9669" y="1495"/>
                  <a:pt x="9834" y="2576"/>
                </a:cubicBezTo>
                <a:cubicBezTo>
                  <a:pt x="10000" y="3657"/>
                  <a:pt x="9575" y="5899"/>
                  <a:pt x="9337" y="6900"/>
                </a:cubicBezTo>
                <a:cubicBezTo>
                  <a:pt x="9099" y="7902"/>
                  <a:pt x="8643" y="8202"/>
                  <a:pt x="8405" y="8585"/>
                </a:cubicBezTo>
                <a:cubicBezTo>
                  <a:pt x="8167" y="8968"/>
                  <a:pt x="8309" y="9012"/>
                  <a:pt x="7901" y="9242"/>
                </a:cubicBezTo>
                <a:cubicBezTo>
                  <a:pt x="7493" y="9472"/>
                  <a:pt x="6484" y="9843"/>
                  <a:pt x="5956" y="9963"/>
                </a:cubicBezTo>
                <a:cubicBezTo>
                  <a:pt x="5428" y="10083"/>
                  <a:pt x="5082" y="9733"/>
                  <a:pt x="4732" y="9963"/>
                </a:cubicBezTo>
                <a:cubicBezTo>
                  <a:pt x="4382" y="10193"/>
                  <a:pt x="4439" y="11671"/>
                  <a:pt x="3858" y="11341"/>
                </a:cubicBezTo>
                <a:cubicBezTo>
                  <a:pt x="3277" y="11011"/>
                  <a:pt x="1768" y="8440"/>
                  <a:pt x="1243" y="7981"/>
                </a:cubicBezTo>
                <a:cubicBezTo>
                  <a:pt x="718" y="7522"/>
                  <a:pt x="878" y="8765"/>
                  <a:pt x="709" y="8585"/>
                </a:cubicBezTo>
                <a:cubicBezTo>
                  <a:pt x="540" y="8405"/>
                  <a:pt x="330" y="7721"/>
                  <a:pt x="221" y="6900"/>
                </a:cubicBezTo>
                <a:cubicBezTo>
                  <a:pt x="112" y="6079"/>
                  <a:pt x="0" y="4558"/>
                  <a:pt x="55" y="3657"/>
                </a:cubicBezTo>
                <a:cubicBezTo>
                  <a:pt x="110" y="2756"/>
                  <a:pt x="304" y="1675"/>
                  <a:pt x="552" y="1495"/>
                </a:cubicBezTo>
                <a:close/>
              </a:path>
            </a:pathLst>
          </a:custGeom>
          <a:solidFill>
            <a:srgbClr val="FF99CC"/>
          </a:solidFill>
          <a:ln w="28575" cap="flat" cmpd="sng">
            <a:solidFill>
              <a:schemeClr val="tx1"/>
            </a:solidFill>
            <a:prstDash val="solid"/>
            <a:round/>
            <a:headEnd type="none" w="sm" len="sm"/>
            <a:tailEnd type="none" w="sm" len="sm"/>
          </a:ln>
          <a:effectLst/>
        </p:spPr>
        <p:txBody>
          <a:bodyPr wrap="none" lIns="90000" tIns="46800" rIns="90000" bIns="46800" anchor="ctr"/>
          <a:lstStyle>
            <a:defPPr>
              <a:defRPr lang="de-DE"/>
            </a:defPPr>
            <a:lvl1pPr algn="ctr" rtl="0" fontAlgn="base">
              <a:spcBef>
                <a:spcPct val="0"/>
              </a:spcBef>
              <a:spcAft>
                <a:spcPct val="0"/>
              </a:spcAft>
              <a:defRPr sz="4400" b="1" kern="1200">
                <a:solidFill>
                  <a:schemeClr val="tx2"/>
                </a:solidFill>
                <a:latin typeface="Tahoma" pitchFamily="34" charset="0"/>
                <a:ea typeface="+mn-ea"/>
                <a:cs typeface="+mn-cs"/>
              </a:defRPr>
            </a:lvl1pPr>
            <a:lvl2pPr marL="457200" algn="ctr" rtl="0" fontAlgn="base">
              <a:spcBef>
                <a:spcPct val="0"/>
              </a:spcBef>
              <a:spcAft>
                <a:spcPct val="0"/>
              </a:spcAft>
              <a:defRPr sz="4400" b="1" kern="1200">
                <a:solidFill>
                  <a:schemeClr val="tx2"/>
                </a:solidFill>
                <a:latin typeface="Tahoma" pitchFamily="34" charset="0"/>
                <a:ea typeface="+mn-ea"/>
                <a:cs typeface="+mn-cs"/>
              </a:defRPr>
            </a:lvl2pPr>
            <a:lvl3pPr marL="914400" algn="ctr" rtl="0" fontAlgn="base">
              <a:spcBef>
                <a:spcPct val="0"/>
              </a:spcBef>
              <a:spcAft>
                <a:spcPct val="0"/>
              </a:spcAft>
              <a:defRPr sz="4400" b="1" kern="1200">
                <a:solidFill>
                  <a:schemeClr val="tx2"/>
                </a:solidFill>
                <a:latin typeface="Tahoma" pitchFamily="34" charset="0"/>
                <a:ea typeface="+mn-ea"/>
                <a:cs typeface="+mn-cs"/>
              </a:defRPr>
            </a:lvl3pPr>
            <a:lvl4pPr marL="1371600" algn="ctr" rtl="0" fontAlgn="base">
              <a:spcBef>
                <a:spcPct val="0"/>
              </a:spcBef>
              <a:spcAft>
                <a:spcPct val="0"/>
              </a:spcAft>
              <a:defRPr sz="4400" b="1" kern="1200">
                <a:solidFill>
                  <a:schemeClr val="tx2"/>
                </a:solidFill>
                <a:latin typeface="Tahoma" pitchFamily="34" charset="0"/>
                <a:ea typeface="+mn-ea"/>
                <a:cs typeface="+mn-cs"/>
              </a:defRPr>
            </a:lvl4pPr>
            <a:lvl5pPr marL="1828800" algn="ctr" rtl="0" fontAlgn="base">
              <a:spcBef>
                <a:spcPct val="0"/>
              </a:spcBef>
              <a:spcAft>
                <a:spcPct val="0"/>
              </a:spcAft>
              <a:defRPr sz="4400" b="1" kern="1200">
                <a:solidFill>
                  <a:schemeClr val="tx2"/>
                </a:solidFill>
                <a:latin typeface="Tahoma" pitchFamily="34" charset="0"/>
                <a:ea typeface="+mn-ea"/>
                <a:cs typeface="+mn-cs"/>
              </a:defRPr>
            </a:lvl5pPr>
            <a:lvl6pPr marL="2286000" algn="l" defTabSz="914400" rtl="0" eaLnBrk="1" latinLnBrk="0" hangingPunct="1">
              <a:defRPr sz="4400" b="1" kern="1200">
                <a:solidFill>
                  <a:schemeClr val="tx2"/>
                </a:solidFill>
                <a:latin typeface="Tahoma" pitchFamily="34" charset="0"/>
                <a:ea typeface="+mn-ea"/>
                <a:cs typeface="+mn-cs"/>
              </a:defRPr>
            </a:lvl6pPr>
            <a:lvl7pPr marL="2743200" algn="l" defTabSz="914400" rtl="0" eaLnBrk="1" latinLnBrk="0" hangingPunct="1">
              <a:defRPr sz="4400" b="1" kern="1200">
                <a:solidFill>
                  <a:schemeClr val="tx2"/>
                </a:solidFill>
                <a:latin typeface="Tahoma" pitchFamily="34" charset="0"/>
                <a:ea typeface="+mn-ea"/>
                <a:cs typeface="+mn-cs"/>
              </a:defRPr>
            </a:lvl7pPr>
            <a:lvl8pPr marL="3200400" algn="l" defTabSz="914400" rtl="0" eaLnBrk="1" latinLnBrk="0" hangingPunct="1">
              <a:defRPr sz="4400" b="1" kern="1200">
                <a:solidFill>
                  <a:schemeClr val="tx2"/>
                </a:solidFill>
                <a:latin typeface="Tahoma" pitchFamily="34" charset="0"/>
                <a:ea typeface="+mn-ea"/>
                <a:cs typeface="+mn-cs"/>
              </a:defRPr>
            </a:lvl8pPr>
            <a:lvl9pPr marL="3657600" algn="l" defTabSz="914400" rtl="0" eaLnBrk="1" latinLnBrk="0" hangingPunct="1">
              <a:defRPr sz="4400" b="1" kern="1200">
                <a:solidFill>
                  <a:schemeClr val="tx2"/>
                </a:solidFill>
                <a:latin typeface="Tahoma" pitchFamily="34" charset="0"/>
                <a:ea typeface="+mn-ea"/>
                <a:cs typeface="+mn-cs"/>
              </a:defRPr>
            </a:lvl9pPr>
          </a:lstStyle>
          <a:p>
            <a:endParaRPr lang="en-US"/>
          </a:p>
        </p:txBody>
      </p:sp>
      <p:sp>
        <p:nvSpPr>
          <p:cNvPr id="12292" name="Rectangle 2"/>
          <p:cNvSpPr>
            <a:spLocks noGrp="1" noChangeArrowheads="1"/>
          </p:cNvSpPr>
          <p:nvPr>
            <p:ph type="title"/>
          </p:nvPr>
        </p:nvSpPr>
        <p:spPr/>
        <p:txBody>
          <a:bodyPr>
            <a:normAutofit fontScale="90000"/>
          </a:bodyPr>
          <a:lstStyle/>
          <a:p>
            <a:pPr eaLnBrk="1" hangingPunct="1"/>
            <a:r>
              <a:rPr lang="en-US" sz="3200" dirty="0"/>
              <a:t>The Rank &amp; The Communicator</a:t>
            </a:r>
            <a:br>
              <a:rPr lang="en-US" sz="2800" dirty="0"/>
            </a:br>
            <a:r>
              <a:rPr lang="en-US" sz="2400" dirty="0"/>
              <a:t>[As Facilitators for Data and Work Distribution]</a:t>
            </a:r>
            <a:endParaRPr lang="en-US" sz="2800" dirty="0"/>
          </a:p>
        </p:txBody>
      </p:sp>
      <p:sp>
        <p:nvSpPr>
          <p:cNvPr id="12291" name="Slide Number Placeholder 5"/>
          <p:cNvSpPr>
            <a:spLocks noGrp="1"/>
          </p:cNvSpPr>
          <p:nvPr>
            <p:ph type="sldNum" sz="quarter" idx="12"/>
          </p:nvPr>
        </p:nvSpPr>
        <p:spPr>
          <a:noFill/>
          <a:ln>
            <a:miter lim="800000"/>
            <a:headEnd/>
            <a:tailEnd/>
          </a:ln>
        </p:spPr>
        <p:txBody>
          <a:bodyPr/>
          <a:lstStyle/>
          <a:p>
            <a:fld id="{6FD7E0DC-C3F2-4E80-A87F-1E0130A7D28D}" type="slidenum">
              <a:rPr lang="en-US"/>
              <a:pPr/>
              <a:t>34</a:t>
            </a:fld>
            <a:endParaRPr lang="en-US" dirty="0"/>
          </a:p>
        </p:txBody>
      </p:sp>
      <p:sp>
        <p:nvSpPr>
          <p:cNvPr id="12293" name="Rectangle 3"/>
          <p:cNvSpPr>
            <a:spLocks noGrp="1" noChangeArrowheads="1"/>
          </p:cNvSpPr>
          <p:nvPr>
            <p:ph type="body" idx="4294967295"/>
          </p:nvPr>
        </p:nvSpPr>
        <p:spPr>
          <a:xfrm>
            <a:off x="178308" y="1677989"/>
            <a:ext cx="11832336" cy="2286000"/>
          </a:xfrm>
        </p:spPr>
        <p:txBody>
          <a:bodyPr/>
          <a:lstStyle/>
          <a:p>
            <a:pPr eaLnBrk="1" hangingPunct="1"/>
            <a:r>
              <a:rPr lang="en-GB" dirty="0"/>
              <a:t>To communicate with each other MPI processes need identifiers: </a:t>
            </a:r>
            <a:r>
              <a:rPr lang="en-GB" b="1" dirty="0"/>
              <a:t>rank = identifying number</a:t>
            </a:r>
          </a:p>
          <a:p>
            <a:pPr lvl="2"/>
            <a:endParaRPr lang="en-US" sz="1700" dirty="0"/>
          </a:p>
          <a:p>
            <a:pPr eaLnBrk="1" hangingPunct="1"/>
            <a:r>
              <a:rPr lang="en-US" dirty="0"/>
              <a:t>Work distribution decisions are based on the </a:t>
            </a:r>
            <a:r>
              <a:rPr lang="en-US" b="1" i="1" dirty="0"/>
              <a:t>rank</a:t>
            </a:r>
          </a:p>
          <a:p>
            <a:pPr lvl="1" eaLnBrk="1" hangingPunct="1"/>
            <a:r>
              <a:rPr lang="en-US" dirty="0"/>
              <a:t>Helps establish which process works on which data</a:t>
            </a:r>
          </a:p>
          <a:p>
            <a:pPr lvl="1" eaLnBrk="1" hangingPunct="1"/>
            <a:r>
              <a:rPr lang="en-US" dirty="0"/>
              <a:t>Just like we had thread and block indices in CUDA</a:t>
            </a:r>
          </a:p>
        </p:txBody>
      </p:sp>
      <p:sp>
        <p:nvSpPr>
          <p:cNvPr id="30" name="Oval 5"/>
          <p:cNvSpPr>
            <a:spLocks noChangeArrowheads="1"/>
          </p:cNvSpPr>
          <p:nvPr/>
        </p:nvSpPr>
        <p:spPr bwMode="auto">
          <a:xfrm>
            <a:off x="3192463" y="3798570"/>
            <a:ext cx="1143000" cy="1143000"/>
          </a:xfrm>
          <a:prstGeom prst="ellipse">
            <a:avLst/>
          </a:prstGeom>
          <a:solidFill>
            <a:srgbClr val="99CCFF"/>
          </a:solidFill>
          <a:ln w="12700">
            <a:solidFill>
              <a:schemeClr val="tx1"/>
            </a:solidFill>
            <a:round/>
            <a:headEnd type="none" w="sm" len="sm"/>
            <a:tailEnd type="none" w="sm" len="sm"/>
          </a:ln>
          <a:effectLst/>
        </p:spPr>
        <p:txBody>
          <a:bodyPr wrap="none" lIns="90000" tIns="46800" rIns="90000" bIns="46800" anchor="ctr"/>
          <a:lstStyle/>
          <a:p>
            <a:pPr algn="ctr">
              <a:spcBef>
                <a:spcPct val="30000"/>
              </a:spcBef>
            </a:pPr>
            <a:r>
              <a:rPr lang="en-US" sz="1400" i="1" dirty="0" err="1">
                <a:latin typeface="Arial" charset="0"/>
              </a:rPr>
              <a:t>myrank</a:t>
            </a:r>
            <a:r>
              <a:rPr lang="en-US" sz="1400" dirty="0">
                <a:latin typeface="Arial" charset="0"/>
              </a:rPr>
              <a:t>=0</a:t>
            </a:r>
          </a:p>
          <a:p>
            <a:pPr algn="ctr">
              <a:spcBef>
                <a:spcPct val="30000"/>
              </a:spcBef>
            </a:pPr>
            <a:r>
              <a:rPr lang="en-US" sz="1400" dirty="0">
                <a:latin typeface="Arial" charset="0"/>
              </a:rPr>
              <a:t>data</a:t>
            </a:r>
          </a:p>
        </p:txBody>
      </p:sp>
      <p:sp>
        <p:nvSpPr>
          <p:cNvPr id="31" name="Rectangle 6"/>
          <p:cNvSpPr>
            <a:spLocks noChangeArrowheads="1"/>
          </p:cNvSpPr>
          <p:nvPr/>
        </p:nvSpPr>
        <p:spPr bwMode="auto">
          <a:xfrm>
            <a:off x="3268663" y="5014595"/>
            <a:ext cx="990600" cy="577850"/>
          </a:xfrm>
          <a:prstGeom prst="rect">
            <a:avLst/>
          </a:prstGeom>
          <a:solidFill>
            <a:srgbClr val="FFFF00"/>
          </a:solidFill>
          <a:ln w="12700">
            <a:solidFill>
              <a:schemeClr val="tx1"/>
            </a:solidFill>
            <a:miter lim="800000"/>
            <a:headEnd type="none" w="sm" len="sm"/>
            <a:tailEnd type="none" w="sm" len="sm"/>
          </a:ln>
          <a:effectLst/>
        </p:spPr>
        <p:txBody>
          <a:bodyPr wrap="none" lIns="90000" tIns="46800" rIns="90000" bIns="46800" anchor="ctr"/>
          <a:lstStyle/>
          <a:p>
            <a:r>
              <a:rPr lang="en-US">
                <a:latin typeface="Arial" charset="0"/>
              </a:rPr>
              <a:t>program</a:t>
            </a:r>
          </a:p>
        </p:txBody>
      </p:sp>
      <p:cxnSp>
        <p:nvCxnSpPr>
          <p:cNvPr id="32" name="AutoShape 7"/>
          <p:cNvCxnSpPr>
            <a:cxnSpLocks noChangeShapeType="1"/>
            <a:stCxn id="30" idx="4"/>
            <a:endCxn id="31" idx="0"/>
          </p:cNvCxnSpPr>
          <p:nvPr/>
        </p:nvCxnSpPr>
        <p:spPr bwMode="auto">
          <a:xfrm>
            <a:off x="3763963" y="4941571"/>
            <a:ext cx="0" cy="73025"/>
          </a:xfrm>
          <a:prstGeom prst="straightConnector1">
            <a:avLst/>
          </a:prstGeom>
          <a:noFill/>
          <a:ln w="12700">
            <a:solidFill>
              <a:schemeClr val="tx1"/>
            </a:solidFill>
            <a:round/>
            <a:headEnd type="none" w="sm" len="sm"/>
            <a:tailEnd type="none" w="sm" len="sm"/>
          </a:ln>
          <a:effectLst/>
        </p:spPr>
      </p:cxnSp>
      <p:sp>
        <p:nvSpPr>
          <p:cNvPr id="33" name="Oval 8"/>
          <p:cNvSpPr>
            <a:spLocks noChangeArrowheads="1"/>
          </p:cNvSpPr>
          <p:nvPr/>
        </p:nvSpPr>
        <p:spPr bwMode="auto">
          <a:xfrm>
            <a:off x="4419600" y="3798570"/>
            <a:ext cx="1143000" cy="1143000"/>
          </a:xfrm>
          <a:prstGeom prst="ellipse">
            <a:avLst/>
          </a:prstGeom>
          <a:solidFill>
            <a:srgbClr val="99CCFF"/>
          </a:solidFill>
          <a:ln w="12700">
            <a:solidFill>
              <a:schemeClr val="tx1"/>
            </a:solidFill>
            <a:round/>
            <a:headEnd type="none" w="sm" len="sm"/>
            <a:tailEnd type="none" w="sm" len="sm"/>
          </a:ln>
          <a:effectLst/>
        </p:spPr>
        <p:txBody>
          <a:bodyPr wrap="none" lIns="90000" tIns="46800" rIns="90000" bIns="46800" anchor="ctr"/>
          <a:lstStyle/>
          <a:p>
            <a:pPr algn="ctr">
              <a:spcBef>
                <a:spcPct val="30000"/>
              </a:spcBef>
            </a:pPr>
            <a:r>
              <a:rPr lang="en-US" sz="1400" i="1" dirty="0" err="1">
                <a:latin typeface="Arial" charset="0"/>
              </a:rPr>
              <a:t>myrank</a:t>
            </a:r>
            <a:r>
              <a:rPr lang="en-US" sz="1400" dirty="0">
                <a:latin typeface="Arial" charset="0"/>
              </a:rPr>
              <a:t>=1</a:t>
            </a:r>
          </a:p>
          <a:p>
            <a:pPr algn="ctr">
              <a:spcBef>
                <a:spcPct val="30000"/>
              </a:spcBef>
            </a:pPr>
            <a:r>
              <a:rPr lang="en-US" sz="1400" dirty="0">
                <a:latin typeface="Arial" charset="0"/>
              </a:rPr>
              <a:t>data</a:t>
            </a:r>
          </a:p>
        </p:txBody>
      </p:sp>
      <p:sp>
        <p:nvSpPr>
          <p:cNvPr id="34" name="Rectangle 9"/>
          <p:cNvSpPr>
            <a:spLocks noChangeArrowheads="1"/>
          </p:cNvSpPr>
          <p:nvPr/>
        </p:nvSpPr>
        <p:spPr bwMode="auto">
          <a:xfrm>
            <a:off x="4495800" y="5014595"/>
            <a:ext cx="990600" cy="577850"/>
          </a:xfrm>
          <a:prstGeom prst="rect">
            <a:avLst/>
          </a:prstGeom>
          <a:solidFill>
            <a:srgbClr val="FFFF00"/>
          </a:solidFill>
          <a:ln w="12700">
            <a:solidFill>
              <a:schemeClr val="tx1"/>
            </a:solidFill>
            <a:miter lim="800000"/>
            <a:headEnd type="none" w="sm" len="sm"/>
            <a:tailEnd type="none" w="sm" len="sm"/>
          </a:ln>
          <a:effectLst/>
        </p:spPr>
        <p:txBody>
          <a:bodyPr wrap="none" lIns="90000" tIns="46800" rIns="90000" bIns="46800" anchor="ctr"/>
          <a:lstStyle/>
          <a:p>
            <a:r>
              <a:rPr lang="en-US">
                <a:latin typeface="Arial" charset="0"/>
              </a:rPr>
              <a:t>program</a:t>
            </a:r>
          </a:p>
        </p:txBody>
      </p:sp>
      <p:cxnSp>
        <p:nvCxnSpPr>
          <p:cNvPr id="35" name="AutoShape 10"/>
          <p:cNvCxnSpPr>
            <a:cxnSpLocks noChangeShapeType="1"/>
            <a:stCxn id="33" idx="4"/>
            <a:endCxn id="34" idx="0"/>
          </p:cNvCxnSpPr>
          <p:nvPr/>
        </p:nvCxnSpPr>
        <p:spPr bwMode="auto">
          <a:xfrm>
            <a:off x="4991100" y="4941571"/>
            <a:ext cx="0" cy="73025"/>
          </a:xfrm>
          <a:prstGeom prst="straightConnector1">
            <a:avLst/>
          </a:prstGeom>
          <a:noFill/>
          <a:ln w="12700">
            <a:solidFill>
              <a:schemeClr val="tx1"/>
            </a:solidFill>
            <a:round/>
            <a:headEnd type="none" w="sm" len="sm"/>
            <a:tailEnd type="none" w="sm" len="sm"/>
          </a:ln>
          <a:effectLst/>
        </p:spPr>
      </p:cxnSp>
      <p:sp>
        <p:nvSpPr>
          <p:cNvPr id="36" name="Oval 11"/>
          <p:cNvSpPr>
            <a:spLocks noChangeArrowheads="1"/>
          </p:cNvSpPr>
          <p:nvPr/>
        </p:nvSpPr>
        <p:spPr bwMode="auto">
          <a:xfrm>
            <a:off x="5648325" y="3798570"/>
            <a:ext cx="1143000" cy="1143000"/>
          </a:xfrm>
          <a:prstGeom prst="ellipse">
            <a:avLst/>
          </a:prstGeom>
          <a:solidFill>
            <a:srgbClr val="99CCFF"/>
          </a:solidFill>
          <a:ln w="12700">
            <a:solidFill>
              <a:schemeClr val="tx1"/>
            </a:solidFill>
            <a:round/>
            <a:headEnd type="none" w="sm" len="sm"/>
            <a:tailEnd type="none" w="sm" len="sm"/>
          </a:ln>
          <a:effectLst/>
        </p:spPr>
        <p:txBody>
          <a:bodyPr wrap="none" lIns="90000" tIns="46800" rIns="90000" bIns="46800" anchor="ctr"/>
          <a:lstStyle/>
          <a:p>
            <a:pPr algn="ctr">
              <a:spcBef>
                <a:spcPct val="30000"/>
              </a:spcBef>
            </a:pPr>
            <a:r>
              <a:rPr lang="en-US" sz="1400" i="1" dirty="0" err="1">
                <a:latin typeface="Arial" charset="0"/>
              </a:rPr>
              <a:t>myrank</a:t>
            </a:r>
            <a:r>
              <a:rPr lang="en-US" sz="1400" dirty="0">
                <a:latin typeface="Arial" charset="0"/>
              </a:rPr>
              <a:t>=2</a:t>
            </a:r>
          </a:p>
          <a:p>
            <a:pPr algn="ctr">
              <a:spcBef>
                <a:spcPct val="30000"/>
              </a:spcBef>
            </a:pPr>
            <a:r>
              <a:rPr lang="en-US" sz="1400" dirty="0">
                <a:latin typeface="Arial" charset="0"/>
              </a:rPr>
              <a:t>data</a:t>
            </a:r>
          </a:p>
        </p:txBody>
      </p:sp>
      <p:sp>
        <p:nvSpPr>
          <p:cNvPr id="37" name="Rectangle 12"/>
          <p:cNvSpPr>
            <a:spLocks noChangeArrowheads="1"/>
          </p:cNvSpPr>
          <p:nvPr/>
        </p:nvSpPr>
        <p:spPr bwMode="auto">
          <a:xfrm>
            <a:off x="5724526" y="5014595"/>
            <a:ext cx="989013" cy="577850"/>
          </a:xfrm>
          <a:prstGeom prst="rect">
            <a:avLst/>
          </a:prstGeom>
          <a:solidFill>
            <a:srgbClr val="FFFF00"/>
          </a:solidFill>
          <a:ln w="12700">
            <a:solidFill>
              <a:schemeClr val="tx1"/>
            </a:solidFill>
            <a:miter lim="800000"/>
            <a:headEnd type="none" w="sm" len="sm"/>
            <a:tailEnd type="none" w="sm" len="sm"/>
          </a:ln>
          <a:effectLst/>
        </p:spPr>
        <p:txBody>
          <a:bodyPr wrap="none" lIns="90000" tIns="46800" rIns="90000" bIns="46800" anchor="ctr"/>
          <a:lstStyle/>
          <a:p>
            <a:r>
              <a:rPr lang="en-US">
                <a:latin typeface="Arial" charset="0"/>
              </a:rPr>
              <a:t>program</a:t>
            </a:r>
          </a:p>
        </p:txBody>
      </p:sp>
      <p:cxnSp>
        <p:nvCxnSpPr>
          <p:cNvPr id="38" name="AutoShape 13"/>
          <p:cNvCxnSpPr>
            <a:cxnSpLocks noChangeShapeType="1"/>
            <a:stCxn id="36" idx="4"/>
            <a:endCxn id="37" idx="0"/>
          </p:cNvCxnSpPr>
          <p:nvPr/>
        </p:nvCxnSpPr>
        <p:spPr bwMode="auto">
          <a:xfrm>
            <a:off x="6219825" y="4941571"/>
            <a:ext cx="0" cy="73025"/>
          </a:xfrm>
          <a:prstGeom prst="straightConnector1">
            <a:avLst/>
          </a:prstGeom>
          <a:noFill/>
          <a:ln w="12700">
            <a:solidFill>
              <a:schemeClr val="tx1"/>
            </a:solidFill>
            <a:round/>
            <a:headEnd type="none" w="sm" len="sm"/>
            <a:tailEnd type="none" w="sm" len="sm"/>
          </a:ln>
          <a:effectLst/>
        </p:spPr>
      </p:cxnSp>
      <p:sp>
        <p:nvSpPr>
          <p:cNvPr id="39" name="Oval 14"/>
          <p:cNvSpPr>
            <a:spLocks noChangeArrowheads="1"/>
          </p:cNvSpPr>
          <p:nvPr/>
        </p:nvSpPr>
        <p:spPr bwMode="auto">
          <a:xfrm>
            <a:off x="7597775" y="3798570"/>
            <a:ext cx="1143000" cy="1143000"/>
          </a:xfrm>
          <a:prstGeom prst="ellipse">
            <a:avLst/>
          </a:prstGeom>
          <a:solidFill>
            <a:srgbClr val="99CCFF"/>
          </a:solidFill>
          <a:ln w="12700">
            <a:solidFill>
              <a:schemeClr val="tx1"/>
            </a:solidFill>
            <a:round/>
            <a:headEnd type="none" w="sm" len="sm"/>
            <a:tailEnd type="none" w="sm" len="sm"/>
          </a:ln>
          <a:effectLst/>
        </p:spPr>
        <p:txBody>
          <a:bodyPr wrap="none" lIns="90000" tIns="46800" rIns="90000" bIns="46800" anchor="ctr"/>
          <a:lstStyle/>
          <a:p>
            <a:pPr algn="ctr">
              <a:lnSpc>
                <a:spcPct val="90000"/>
              </a:lnSpc>
              <a:spcBef>
                <a:spcPct val="30000"/>
              </a:spcBef>
            </a:pPr>
            <a:r>
              <a:rPr lang="en-US" sz="1400" i="1" dirty="0" err="1">
                <a:latin typeface="Arial" charset="0"/>
              </a:rPr>
              <a:t>myrank</a:t>
            </a:r>
            <a:r>
              <a:rPr lang="en-US" sz="1400" dirty="0">
                <a:latin typeface="Arial" charset="0"/>
              </a:rPr>
              <a:t>=</a:t>
            </a:r>
            <a:br>
              <a:rPr lang="en-US" sz="1400" dirty="0">
                <a:latin typeface="Arial" charset="0"/>
              </a:rPr>
            </a:br>
            <a:r>
              <a:rPr lang="en-US" sz="1400" dirty="0">
                <a:latin typeface="Arial" charset="0"/>
              </a:rPr>
              <a:t>(</a:t>
            </a:r>
            <a:r>
              <a:rPr lang="en-US" sz="1400" i="1" dirty="0">
                <a:latin typeface="Arial" charset="0"/>
              </a:rPr>
              <a:t>size</a:t>
            </a:r>
            <a:r>
              <a:rPr lang="en-US" sz="1400" dirty="0">
                <a:latin typeface="Arial" charset="0"/>
              </a:rPr>
              <a:t>-1)</a:t>
            </a:r>
          </a:p>
          <a:p>
            <a:pPr algn="ctr">
              <a:spcBef>
                <a:spcPct val="30000"/>
              </a:spcBef>
            </a:pPr>
            <a:r>
              <a:rPr lang="en-US" sz="1400" dirty="0">
                <a:latin typeface="Arial" charset="0"/>
              </a:rPr>
              <a:t>data</a:t>
            </a:r>
          </a:p>
        </p:txBody>
      </p:sp>
      <p:sp>
        <p:nvSpPr>
          <p:cNvPr id="40" name="Rectangle 15"/>
          <p:cNvSpPr>
            <a:spLocks noChangeArrowheads="1"/>
          </p:cNvSpPr>
          <p:nvPr/>
        </p:nvSpPr>
        <p:spPr bwMode="auto">
          <a:xfrm>
            <a:off x="7673975" y="5014595"/>
            <a:ext cx="990600" cy="577850"/>
          </a:xfrm>
          <a:prstGeom prst="rect">
            <a:avLst/>
          </a:prstGeom>
          <a:solidFill>
            <a:srgbClr val="FFFF00"/>
          </a:solidFill>
          <a:ln w="12700">
            <a:solidFill>
              <a:schemeClr val="tx1"/>
            </a:solidFill>
            <a:miter lim="800000"/>
            <a:headEnd type="none" w="sm" len="sm"/>
            <a:tailEnd type="none" w="sm" len="sm"/>
          </a:ln>
          <a:effectLst/>
        </p:spPr>
        <p:txBody>
          <a:bodyPr wrap="none" lIns="90000" tIns="46800" rIns="90000" bIns="46800" anchor="ctr"/>
          <a:lstStyle/>
          <a:p>
            <a:r>
              <a:rPr lang="en-US">
                <a:latin typeface="Arial" charset="0"/>
              </a:rPr>
              <a:t>program</a:t>
            </a:r>
          </a:p>
        </p:txBody>
      </p:sp>
      <p:cxnSp>
        <p:nvCxnSpPr>
          <p:cNvPr id="41" name="AutoShape 16"/>
          <p:cNvCxnSpPr>
            <a:cxnSpLocks noChangeShapeType="1"/>
            <a:stCxn id="39" idx="4"/>
            <a:endCxn id="40" idx="0"/>
          </p:cNvCxnSpPr>
          <p:nvPr/>
        </p:nvCxnSpPr>
        <p:spPr bwMode="auto">
          <a:xfrm>
            <a:off x="8169275" y="4941571"/>
            <a:ext cx="0" cy="73025"/>
          </a:xfrm>
          <a:prstGeom prst="straightConnector1">
            <a:avLst/>
          </a:prstGeom>
          <a:noFill/>
          <a:ln w="12700">
            <a:solidFill>
              <a:schemeClr val="tx1"/>
            </a:solidFill>
            <a:round/>
            <a:headEnd type="none" w="sm" len="sm"/>
            <a:tailEnd type="none" w="sm" len="sm"/>
          </a:ln>
          <a:effectLst/>
        </p:spPr>
      </p:cxnSp>
      <p:grpSp>
        <p:nvGrpSpPr>
          <p:cNvPr id="42" name="Group 33"/>
          <p:cNvGrpSpPr>
            <a:grpSpLocks/>
          </p:cNvGrpSpPr>
          <p:nvPr/>
        </p:nvGrpSpPr>
        <p:grpSpPr bwMode="auto">
          <a:xfrm>
            <a:off x="6858001" y="4312921"/>
            <a:ext cx="688975" cy="93663"/>
            <a:chOff x="3360" y="3359"/>
            <a:chExt cx="434" cy="59"/>
          </a:xfrm>
        </p:grpSpPr>
        <p:sp>
          <p:nvSpPr>
            <p:cNvPr id="43" name="Oval 17"/>
            <p:cNvSpPr>
              <a:spLocks noChangeArrowheads="1"/>
            </p:cNvSpPr>
            <p:nvPr/>
          </p:nvSpPr>
          <p:spPr bwMode="auto">
            <a:xfrm>
              <a:off x="3360" y="3359"/>
              <a:ext cx="70" cy="59"/>
            </a:xfrm>
            <a:prstGeom prst="ellipse">
              <a:avLst/>
            </a:prstGeom>
            <a:solidFill>
              <a:schemeClr val="tx1"/>
            </a:solidFill>
            <a:ln w="12700">
              <a:solidFill>
                <a:schemeClr val="tx1"/>
              </a:solidFill>
              <a:round/>
              <a:headEnd type="none" w="sm" len="sm"/>
              <a:tailEnd type="none" w="sm" len="sm"/>
            </a:ln>
            <a:effectLst/>
          </p:spPr>
          <p:txBody>
            <a:bodyPr wrap="none" lIns="90000" tIns="46800" rIns="90000" bIns="46800" anchor="ctr"/>
            <a:lstStyle/>
            <a:p>
              <a:endParaRPr lang="en-US"/>
            </a:p>
          </p:txBody>
        </p:sp>
        <p:sp>
          <p:nvSpPr>
            <p:cNvPr id="44" name="Oval 18"/>
            <p:cNvSpPr>
              <a:spLocks noChangeArrowheads="1"/>
            </p:cNvSpPr>
            <p:nvPr/>
          </p:nvSpPr>
          <p:spPr bwMode="auto">
            <a:xfrm>
              <a:off x="3451" y="3359"/>
              <a:ext cx="70" cy="59"/>
            </a:xfrm>
            <a:prstGeom prst="ellipse">
              <a:avLst/>
            </a:prstGeom>
            <a:solidFill>
              <a:schemeClr val="tx1"/>
            </a:solidFill>
            <a:ln w="12700">
              <a:solidFill>
                <a:schemeClr val="tx1"/>
              </a:solidFill>
              <a:round/>
              <a:headEnd type="none" w="sm" len="sm"/>
              <a:tailEnd type="none" w="sm" len="sm"/>
            </a:ln>
            <a:effectLst/>
          </p:spPr>
          <p:txBody>
            <a:bodyPr wrap="none" lIns="90000" tIns="46800" rIns="90000" bIns="46800" anchor="ctr"/>
            <a:lstStyle/>
            <a:p>
              <a:endParaRPr lang="en-US"/>
            </a:p>
          </p:txBody>
        </p:sp>
        <p:sp>
          <p:nvSpPr>
            <p:cNvPr id="45" name="Oval 19"/>
            <p:cNvSpPr>
              <a:spLocks noChangeArrowheads="1"/>
            </p:cNvSpPr>
            <p:nvPr/>
          </p:nvSpPr>
          <p:spPr bwMode="auto">
            <a:xfrm>
              <a:off x="3542" y="3359"/>
              <a:ext cx="70" cy="59"/>
            </a:xfrm>
            <a:prstGeom prst="ellipse">
              <a:avLst/>
            </a:prstGeom>
            <a:solidFill>
              <a:schemeClr val="tx1"/>
            </a:solidFill>
            <a:ln w="12700">
              <a:solidFill>
                <a:schemeClr val="tx1"/>
              </a:solidFill>
              <a:round/>
              <a:headEnd type="none" w="sm" len="sm"/>
              <a:tailEnd type="none" w="sm" len="sm"/>
            </a:ln>
            <a:effectLst/>
          </p:spPr>
          <p:txBody>
            <a:bodyPr wrap="none" lIns="90000" tIns="46800" rIns="90000" bIns="46800" anchor="ctr"/>
            <a:lstStyle/>
            <a:p>
              <a:endParaRPr lang="en-US"/>
            </a:p>
          </p:txBody>
        </p:sp>
        <p:sp>
          <p:nvSpPr>
            <p:cNvPr id="46" name="Oval 20"/>
            <p:cNvSpPr>
              <a:spLocks noChangeArrowheads="1"/>
            </p:cNvSpPr>
            <p:nvPr/>
          </p:nvSpPr>
          <p:spPr bwMode="auto">
            <a:xfrm>
              <a:off x="3633" y="3359"/>
              <a:ext cx="70" cy="59"/>
            </a:xfrm>
            <a:prstGeom prst="ellipse">
              <a:avLst/>
            </a:prstGeom>
            <a:solidFill>
              <a:schemeClr val="tx1"/>
            </a:solidFill>
            <a:ln w="12700">
              <a:solidFill>
                <a:schemeClr val="tx1"/>
              </a:solidFill>
              <a:round/>
              <a:headEnd type="none" w="sm" len="sm"/>
              <a:tailEnd type="none" w="sm" len="sm"/>
            </a:ln>
            <a:effectLst/>
          </p:spPr>
          <p:txBody>
            <a:bodyPr wrap="none" lIns="90000" tIns="46800" rIns="90000" bIns="46800" anchor="ctr"/>
            <a:lstStyle/>
            <a:p>
              <a:endParaRPr lang="en-US"/>
            </a:p>
          </p:txBody>
        </p:sp>
        <p:sp>
          <p:nvSpPr>
            <p:cNvPr id="47" name="Oval 21"/>
            <p:cNvSpPr>
              <a:spLocks noChangeArrowheads="1"/>
            </p:cNvSpPr>
            <p:nvPr/>
          </p:nvSpPr>
          <p:spPr bwMode="auto">
            <a:xfrm>
              <a:off x="3724" y="3359"/>
              <a:ext cx="70" cy="59"/>
            </a:xfrm>
            <a:prstGeom prst="ellipse">
              <a:avLst/>
            </a:prstGeom>
            <a:solidFill>
              <a:schemeClr val="tx1"/>
            </a:solidFill>
            <a:ln w="12700">
              <a:solidFill>
                <a:schemeClr val="tx1"/>
              </a:solidFill>
              <a:round/>
              <a:headEnd type="none" w="sm" len="sm"/>
              <a:tailEnd type="none" w="sm" len="sm"/>
            </a:ln>
            <a:effectLst/>
          </p:spPr>
          <p:txBody>
            <a:bodyPr wrap="none" lIns="90000" tIns="46800" rIns="90000" bIns="46800" anchor="ctr"/>
            <a:lstStyle/>
            <a:p>
              <a:endParaRPr lang="en-US"/>
            </a:p>
          </p:txBody>
        </p:sp>
      </p:grpSp>
      <p:sp>
        <p:nvSpPr>
          <p:cNvPr id="49" name="Text Box 23"/>
          <p:cNvSpPr txBox="1">
            <a:spLocks noChangeArrowheads="1"/>
          </p:cNvSpPr>
          <p:nvPr/>
        </p:nvSpPr>
        <p:spPr bwMode="auto">
          <a:xfrm>
            <a:off x="4419600" y="5913121"/>
            <a:ext cx="2605498" cy="371513"/>
          </a:xfrm>
          <a:prstGeom prst="rect">
            <a:avLst/>
          </a:prstGeom>
          <a:noFill/>
          <a:ln w="12700">
            <a:noFill/>
            <a:miter lim="800000"/>
            <a:headEnd type="none" w="sm" len="sm"/>
            <a:tailEnd type="none" w="sm" len="sm"/>
          </a:ln>
          <a:effectLst/>
        </p:spPr>
        <p:txBody>
          <a:bodyPr wrap="none" lIns="90000" tIns="46800" rIns="90000" bIns="46800">
            <a:spAutoFit/>
          </a:bodyPr>
          <a:lstStyle/>
          <a:p>
            <a:pPr algn="l"/>
            <a:r>
              <a:rPr lang="en-US" dirty="0">
                <a:latin typeface="Arial" charset="0"/>
              </a:rPr>
              <a:t>communication network</a:t>
            </a:r>
          </a:p>
        </p:txBody>
      </p:sp>
      <p:cxnSp>
        <p:nvCxnSpPr>
          <p:cNvPr id="50" name="AutoShape 24"/>
          <p:cNvCxnSpPr>
            <a:cxnSpLocks noChangeShapeType="1"/>
            <a:stCxn id="31" idx="2"/>
          </p:cNvCxnSpPr>
          <p:nvPr/>
        </p:nvCxnSpPr>
        <p:spPr bwMode="auto">
          <a:xfrm>
            <a:off x="3763963" y="5592446"/>
            <a:ext cx="133350" cy="252413"/>
          </a:xfrm>
          <a:prstGeom prst="straightConnector1">
            <a:avLst/>
          </a:prstGeom>
          <a:noFill/>
          <a:ln w="38100">
            <a:solidFill>
              <a:schemeClr val="tx1"/>
            </a:solidFill>
            <a:round/>
            <a:headEnd type="none" w="sm" len="sm"/>
            <a:tailEnd type="none" w="sm" len="sm"/>
          </a:ln>
          <a:effectLst/>
        </p:spPr>
      </p:cxnSp>
      <p:cxnSp>
        <p:nvCxnSpPr>
          <p:cNvPr id="51" name="AutoShape 25"/>
          <p:cNvCxnSpPr>
            <a:cxnSpLocks noChangeShapeType="1"/>
            <a:stCxn id="34" idx="2"/>
          </p:cNvCxnSpPr>
          <p:nvPr/>
        </p:nvCxnSpPr>
        <p:spPr bwMode="auto">
          <a:xfrm flipH="1">
            <a:off x="4979988" y="5592446"/>
            <a:ext cx="11112" cy="212725"/>
          </a:xfrm>
          <a:prstGeom prst="straightConnector1">
            <a:avLst/>
          </a:prstGeom>
          <a:noFill/>
          <a:ln w="38100">
            <a:solidFill>
              <a:schemeClr val="tx1"/>
            </a:solidFill>
            <a:round/>
            <a:headEnd type="none" w="sm" len="sm"/>
            <a:tailEnd type="none" w="sm" len="sm"/>
          </a:ln>
          <a:effectLst/>
        </p:spPr>
      </p:cxnSp>
      <p:cxnSp>
        <p:nvCxnSpPr>
          <p:cNvPr id="52" name="AutoShape 26"/>
          <p:cNvCxnSpPr>
            <a:cxnSpLocks noChangeShapeType="1"/>
            <a:stCxn id="37" idx="2"/>
          </p:cNvCxnSpPr>
          <p:nvPr/>
        </p:nvCxnSpPr>
        <p:spPr bwMode="auto">
          <a:xfrm flipH="1">
            <a:off x="6067425" y="5592445"/>
            <a:ext cx="152400" cy="260350"/>
          </a:xfrm>
          <a:prstGeom prst="straightConnector1">
            <a:avLst/>
          </a:prstGeom>
          <a:noFill/>
          <a:ln w="38100">
            <a:solidFill>
              <a:schemeClr val="tx1"/>
            </a:solidFill>
            <a:round/>
            <a:headEnd type="none" w="sm" len="sm"/>
            <a:tailEnd type="none" w="sm" len="sm"/>
          </a:ln>
          <a:effectLst/>
        </p:spPr>
      </p:cxnSp>
      <p:cxnSp>
        <p:nvCxnSpPr>
          <p:cNvPr id="53" name="AutoShape 27"/>
          <p:cNvCxnSpPr>
            <a:cxnSpLocks noChangeShapeType="1"/>
            <a:stCxn id="40" idx="2"/>
          </p:cNvCxnSpPr>
          <p:nvPr/>
        </p:nvCxnSpPr>
        <p:spPr bwMode="auto">
          <a:xfrm flipH="1">
            <a:off x="7848601" y="5592446"/>
            <a:ext cx="320675" cy="244475"/>
          </a:xfrm>
          <a:prstGeom prst="straightConnector1">
            <a:avLst/>
          </a:prstGeom>
          <a:noFill/>
          <a:ln w="38100">
            <a:solidFill>
              <a:schemeClr val="tx1"/>
            </a:solidFill>
            <a:round/>
            <a:headEnd type="none" w="sm" len="sm"/>
            <a:tailEnd type="none" w="sm" len="sm"/>
          </a:ln>
          <a:effectLst/>
        </p:spPr>
      </p:cxnSp>
      <p:sp>
        <p:nvSpPr>
          <p:cNvPr id="55" name="Rectangle 54"/>
          <p:cNvSpPr/>
          <p:nvPr/>
        </p:nvSpPr>
        <p:spPr>
          <a:xfrm>
            <a:off x="57688" y="6642556"/>
            <a:ext cx="661640" cy="215444"/>
          </a:xfrm>
          <a:prstGeom prst="rect">
            <a:avLst/>
          </a:prstGeom>
        </p:spPr>
        <p:txBody>
          <a:bodyPr wrap="square">
            <a:spAutoFit/>
          </a:bodyPr>
          <a:lstStyle/>
          <a:p>
            <a:r>
              <a:rPr lang="en-US" sz="800" dirty="0"/>
              <a:t>[ICHEC]→</a:t>
            </a:r>
          </a:p>
        </p:txBody>
      </p:sp>
    </p:spTree>
    <p:extLst>
      <p:ext uri="{BB962C8B-B14F-4D97-AF65-F5344CB8AC3E}">
        <p14:creationId xmlns:p14="http://schemas.microsoft.com/office/powerpoint/2010/main" val="1503578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sz="3200" dirty="0"/>
              <a:t>Message Passing: The Actors Involved</a:t>
            </a:r>
          </a:p>
        </p:txBody>
      </p:sp>
      <p:sp>
        <p:nvSpPr>
          <p:cNvPr id="15363" name="Slide Number Placeholder 5"/>
          <p:cNvSpPr>
            <a:spLocks noGrp="1"/>
          </p:cNvSpPr>
          <p:nvPr>
            <p:ph type="sldNum" sz="quarter" idx="12"/>
          </p:nvPr>
        </p:nvSpPr>
        <p:spPr>
          <a:noFill/>
          <a:ln>
            <a:miter lim="800000"/>
            <a:headEnd/>
            <a:tailEnd/>
          </a:ln>
        </p:spPr>
        <p:txBody>
          <a:bodyPr/>
          <a:lstStyle/>
          <a:p>
            <a:fld id="{6D29C832-53D5-4FA7-8966-77A0278E51B1}" type="slidenum">
              <a:rPr lang="en-US"/>
              <a:pPr/>
              <a:t>35</a:t>
            </a:fld>
            <a:endParaRPr lang="en-US"/>
          </a:p>
        </p:txBody>
      </p:sp>
      <p:sp>
        <p:nvSpPr>
          <p:cNvPr id="15365" name="Rectangle 3"/>
          <p:cNvSpPr>
            <a:spLocks noGrp="1" noChangeArrowheads="1"/>
          </p:cNvSpPr>
          <p:nvPr>
            <p:ph type="body" idx="4294967295"/>
          </p:nvPr>
        </p:nvSpPr>
        <p:spPr>
          <a:xfrm>
            <a:off x="2081212" y="1710879"/>
            <a:ext cx="8458200" cy="2590800"/>
          </a:xfrm>
        </p:spPr>
        <p:txBody>
          <a:bodyPr/>
          <a:lstStyle/>
          <a:p>
            <a:pPr>
              <a:tabLst>
                <a:tab pos="3238500" algn="l"/>
                <a:tab pos="3530600" algn="l"/>
                <a:tab pos="6286500" algn="l"/>
              </a:tabLst>
            </a:pPr>
            <a:r>
              <a:rPr lang="en-US" sz="2000" dirty="0"/>
              <a:t>Messages are packets of data moving between different processes</a:t>
            </a:r>
          </a:p>
          <a:p>
            <a:pPr>
              <a:tabLst>
                <a:tab pos="3238500" algn="l"/>
                <a:tab pos="3530600" algn="l"/>
                <a:tab pos="6286500" algn="l"/>
              </a:tabLst>
            </a:pPr>
            <a:r>
              <a:rPr lang="en-US" sz="2000" dirty="0"/>
              <a:t>Necessary information for the message passing system:</a:t>
            </a:r>
            <a:br>
              <a:rPr lang="en-US" sz="2000" dirty="0"/>
            </a:br>
            <a:endParaRPr lang="en-US" sz="2000" dirty="0"/>
          </a:p>
          <a:p>
            <a:pPr lvl="1">
              <a:tabLst>
                <a:tab pos="2971800" algn="l"/>
                <a:tab pos="3530600" algn="l"/>
                <a:tab pos="6286500" algn="l"/>
              </a:tabLst>
            </a:pPr>
            <a:r>
              <a:rPr lang="en-US" sz="1800" dirty="0"/>
              <a:t>sending process</a:t>
            </a:r>
            <a:r>
              <a:rPr lang="en-US" sz="1800" dirty="0">
                <a:cs typeface="Arial" charset="0"/>
              </a:rPr>
              <a:t>	+	receiving process	i.e., the two “ranks”</a:t>
            </a:r>
          </a:p>
          <a:p>
            <a:pPr lvl="2">
              <a:tabLst>
                <a:tab pos="3238500" algn="l"/>
                <a:tab pos="3530600" algn="l"/>
                <a:tab pos="6286500" algn="l"/>
              </a:tabLst>
            </a:pPr>
            <a:endParaRPr lang="en-US" sz="1500" dirty="0"/>
          </a:p>
          <a:p>
            <a:pPr lvl="1">
              <a:tabLst>
                <a:tab pos="2971800" algn="l"/>
                <a:tab pos="3530600" algn="l"/>
                <a:tab pos="6286500" algn="l"/>
              </a:tabLst>
            </a:pPr>
            <a:r>
              <a:rPr lang="en-US" sz="1800" dirty="0"/>
              <a:t>source </a:t>
            </a:r>
            <a:r>
              <a:rPr lang="en-US" sz="1800" dirty="0" err="1">
                <a:solidFill>
                  <a:srgbClr val="0070C0"/>
                </a:solidFill>
              </a:rPr>
              <a:t>mem.location</a:t>
            </a:r>
            <a:r>
              <a:rPr lang="en-US" sz="1800" dirty="0"/>
              <a:t>	</a:t>
            </a:r>
            <a:r>
              <a:rPr lang="en-US" sz="1800" dirty="0">
                <a:cs typeface="Arial" charset="0"/>
              </a:rPr>
              <a:t>+	destination </a:t>
            </a:r>
            <a:r>
              <a:rPr lang="en-US" sz="1800" dirty="0" err="1">
                <a:solidFill>
                  <a:srgbClr val="0070C0"/>
                </a:solidFill>
                <a:cs typeface="Arial" charset="0"/>
              </a:rPr>
              <a:t>mem.location</a:t>
            </a:r>
            <a:endParaRPr lang="en-US" sz="1800" dirty="0">
              <a:solidFill>
                <a:srgbClr val="0070C0"/>
              </a:solidFill>
            </a:endParaRPr>
          </a:p>
          <a:p>
            <a:pPr lvl="1">
              <a:tabLst>
                <a:tab pos="2971800" algn="l"/>
                <a:tab pos="3530600" algn="l"/>
                <a:tab pos="6286500" algn="l"/>
              </a:tabLst>
            </a:pPr>
            <a:r>
              <a:rPr lang="en-US" sz="1800" dirty="0"/>
              <a:t>source </a:t>
            </a:r>
            <a:r>
              <a:rPr lang="en-US" sz="1800" dirty="0">
                <a:solidFill>
                  <a:srgbClr val="0070C0"/>
                </a:solidFill>
              </a:rPr>
              <a:t>data type</a:t>
            </a:r>
            <a:r>
              <a:rPr lang="en-US" sz="1800" dirty="0"/>
              <a:t>	</a:t>
            </a:r>
            <a:r>
              <a:rPr lang="en-US" sz="1800" dirty="0">
                <a:cs typeface="Arial" charset="0"/>
              </a:rPr>
              <a:t>+	destination </a:t>
            </a:r>
            <a:r>
              <a:rPr lang="en-US" sz="1800" dirty="0">
                <a:solidFill>
                  <a:srgbClr val="0070C0"/>
                </a:solidFill>
                <a:cs typeface="Arial" charset="0"/>
              </a:rPr>
              <a:t>data type</a:t>
            </a:r>
            <a:endParaRPr lang="en-US" sz="1800" dirty="0">
              <a:solidFill>
                <a:srgbClr val="0070C0"/>
              </a:solidFill>
            </a:endParaRPr>
          </a:p>
          <a:p>
            <a:pPr lvl="1">
              <a:tabLst>
                <a:tab pos="2971800" algn="l"/>
                <a:tab pos="3530600" algn="l"/>
                <a:tab pos="6286500" algn="l"/>
              </a:tabLst>
            </a:pPr>
            <a:r>
              <a:rPr lang="en-US" sz="1800" dirty="0"/>
              <a:t>source </a:t>
            </a:r>
            <a:r>
              <a:rPr lang="en-US" sz="1800" dirty="0">
                <a:solidFill>
                  <a:srgbClr val="0070C0"/>
                </a:solidFill>
              </a:rPr>
              <a:t>data size</a:t>
            </a:r>
            <a:r>
              <a:rPr lang="en-US" sz="1800" dirty="0"/>
              <a:t>	</a:t>
            </a:r>
            <a:r>
              <a:rPr lang="en-US" sz="1800" dirty="0">
                <a:cs typeface="Arial" charset="0"/>
              </a:rPr>
              <a:t>+	destination </a:t>
            </a:r>
            <a:r>
              <a:rPr lang="en-US" sz="1800" dirty="0">
                <a:solidFill>
                  <a:srgbClr val="0070C0"/>
                </a:solidFill>
                <a:cs typeface="Arial" charset="0"/>
              </a:rPr>
              <a:t>buffer size</a:t>
            </a:r>
            <a:endParaRPr lang="en-US" sz="1800" dirty="0">
              <a:solidFill>
                <a:srgbClr val="0070C0"/>
              </a:solidFill>
            </a:endParaRPr>
          </a:p>
        </p:txBody>
      </p:sp>
      <p:grpSp>
        <p:nvGrpSpPr>
          <p:cNvPr id="2" name="Group 1"/>
          <p:cNvGrpSpPr/>
          <p:nvPr/>
        </p:nvGrpSpPr>
        <p:grpSpPr>
          <a:xfrm>
            <a:off x="3262312" y="4481066"/>
            <a:ext cx="5272088" cy="2082800"/>
            <a:chOff x="1371600" y="4648200"/>
            <a:chExt cx="5272088" cy="2082800"/>
          </a:xfrm>
        </p:grpSpPr>
        <p:sp>
          <p:nvSpPr>
            <p:cNvPr id="15366" name="Oval 5"/>
            <p:cNvSpPr>
              <a:spLocks noChangeArrowheads="1"/>
            </p:cNvSpPr>
            <p:nvPr/>
          </p:nvSpPr>
          <p:spPr bwMode="auto">
            <a:xfrm>
              <a:off x="1516063" y="4648200"/>
              <a:ext cx="577850" cy="577850"/>
            </a:xfrm>
            <a:prstGeom prst="ellipse">
              <a:avLst/>
            </a:prstGeom>
            <a:solidFill>
              <a:srgbClr val="99CCFF"/>
            </a:solidFill>
            <a:ln w="12700">
              <a:solidFill>
                <a:schemeClr val="tx1"/>
              </a:solidFill>
              <a:round/>
              <a:headEnd type="none" w="sm" len="sm"/>
              <a:tailEnd type="none" w="sm" len="sm"/>
            </a:ln>
            <a:effectLst/>
          </p:spPr>
          <p:txBody>
            <a:bodyPr wrap="none" lIns="90000" tIns="46800" rIns="90000" bIns="46800" anchor="ctr"/>
            <a:lstStyle/>
            <a:p>
              <a:endParaRPr lang="en-US">
                <a:latin typeface="Arial" charset="0"/>
              </a:endParaRPr>
            </a:p>
          </p:txBody>
        </p:sp>
        <p:sp>
          <p:nvSpPr>
            <p:cNvPr id="15367" name="Rectangle 6"/>
            <p:cNvSpPr>
              <a:spLocks noChangeArrowheads="1"/>
            </p:cNvSpPr>
            <p:nvPr/>
          </p:nvSpPr>
          <p:spPr bwMode="auto">
            <a:xfrm>
              <a:off x="1371600" y="5299075"/>
              <a:ext cx="866775" cy="577850"/>
            </a:xfrm>
            <a:prstGeom prst="rect">
              <a:avLst/>
            </a:prstGeom>
            <a:solidFill>
              <a:srgbClr val="FFFF00"/>
            </a:solidFill>
            <a:ln w="12700">
              <a:solidFill>
                <a:schemeClr val="tx1"/>
              </a:solidFill>
              <a:miter lim="800000"/>
              <a:headEnd type="none" w="sm" len="sm"/>
              <a:tailEnd type="none" w="sm" len="sm"/>
            </a:ln>
            <a:effectLst/>
          </p:spPr>
          <p:txBody>
            <a:bodyPr wrap="none" lIns="90000" tIns="46800" rIns="90000" bIns="46800" anchor="ctr"/>
            <a:lstStyle/>
            <a:p>
              <a:endParaRPr lang="en-US">
                <a:latin typeface="Arial" charset="0"/>
              </a:endParaRPr>
            </a:p>
          </p:txBody>
        </p:sp>
        <p:cxnSp>
          <p:nvCxnSpPr>
            <p:cNvPr id="15368" name="AutoShape 7"/>
            <p:cNvCxnSpPr>
              <a:cxnSpLocks noChangeShapeType="1"/>
              <a:stCxn id="15366" idx="4"/>
              <a:endCxn id="15367" idx="0"/>
            </p:cNvCxnSpPr>
            <p:nvPr/>
          </p:nvCxnSpPr>
          <p:spPr bwMode="auto">
            <a:xfrm>
              <a:off x="1804988" y="5226050"/>
              <a:ext cx="0" cy="73025"/>
            </a:xfrm>
            <a:prstGeom prst="straightConnector1">
              <a:avLst/>
            </a:prstGeom>
            <a:noFill/>
            <a:ln w="12700">
              <a:solidFill>
                <a:schemeClr val="tx1"/>
              </a:solidFill>
              <a:round/>
              <a:headEnd type="none" w="sm" len="sm"/>
              <a:tailEnd type="none" w="sm" len="sm"/>
            </a:ln>
            <a:effectLst/>
          </p:spPr>
        </p:cxnSp>
        <p:sp>
          <p:nvSpPr>
            <p:cNvPr id="15369" name="Oval 8"/>
            <p:cNvSpPr>
              <a:spLocks noChangeArrowheads="1"/>
            </p:cNvSpPr>
            <p:nvPr/>
          </p:nvSpPr>
          <p:spPr bwMode="auto">
            <a:xfrm>
              <a:off x="2743200" y="4648200"/>
              <a:ext cx="577850" cy="577850"/>
            </a:xfrm>
            <a:prstGeom prst="ellipse">
              <a:avLst/>
            </a:prstGeom>
            <a:solidFill>
              <a:srgbClr val="99CCFF"/>
            </a:solidFill>
            <a:ln w="12700">
              <a:solidFill>
                <a:schemeClr val="tx1"/>
              </a:solidFill>
              <a:round/>
              <a:headEnd type="none" w="sm" len="sm"/>
              <a:tailEnd type="none" w="sm" len="sm"/>
            </a:ln>
            <a:effectLst/>
          </p:spPr>
          <p:txBody>
            <a:bodyPr wrap="none" lIns="90000" tIns="46800" rIns="90000" bIns="46800" anchor="ctr"/>
            <a:lstStyle/>
            <a:p>
              <a:endParaRPr lang="en-US">
                <a:latin typeface="Arial" charset="0"/>
              </a:endParaRPr>
            </a:p>
          </p:txBody>
        </p:sp>
        <p:sp>
          <p:nvSpPr>
            <p:cNvPr id="15370" name="Rectangle 9"/>
            <p:cNvSpPr>
              <a:spLocks noChangeArrowheads="1"/>
            </p:cNvSpPr>
            <p:nvPr/>
          </p:nvSpPr>
          <p:spPr bwMode="auto">
            <a:xfrm>
              <a:off x="2598738" y="5299075"/>
              <a:ext cx="866775" cy="577850"/>
            </a:xfrm>
            <a:prstGeom prst="rect">
              <a:avLst/>
            </a:prstGeom>
            <a:solidFill>
              <a:srgbClr val="FFFF00"/>
            </a:solidFill>
            <a:ln w="12700">
              <a:solidFill>
                <a:schemeClr val="tx1"/>
              </a:solidFill>
              <a:miter lim="800000"/>
              <a:headEnd type="none" w="sm" len="sm"/>
              <a:tailEnd type="none" w="sm" len="sm"/>
            </a:ln>
            <a:effectLst/>
          </p:spPr>
          <p:txBody>
            <a:bodyPr wrap="none" lIns="90000" tIns="46800" rIns="90000" bIns="46800" anchor="ctr"/>
            <a:lstStyle/>
            <a:p>
              <a:endParaRPr lang="en-US">
                <a:latin typeface="Arial" charset="0"/>
              </a:endParaRPr>
            </a:p>
          </p:txBody>
        </p:sp>
        <p:cxnSp>
          <p:nvCxnSpPr>
            <p:cNvPr id="15371" name="AutoShape 10"/>
            <p:cNvCxnSpPr>
              <a:cxnSpLocks noChangeShapeType="1"/>
              <a:stCxn id="15369" idx="4"/>
              <a:endCxn id="15370" idx="0"/>
            </p:cNvCxnSpPr>
            <p:nvPr/>
          </p:nvCxnSpPr>
          <p:spPr bwMode="auto">
            <a:xfrm>
              <a:off x="3032125" y="5226050"/>
              <a:ext cx="0" cy="73025"/>
            </a:xfrm>
            <a:prstGeom prst="straightConnector1">
              <a:avLst/>
            </a:prstGeom>
            <a:noFill/>
            <a:ln w="12700">
              <a:solidFill>
                <a:schemeClr val="tx1"/>
              </a:solidFill>
              <a:round/>
              <a:headEnd type="none" w="sm" len="sm"/>
              <a:tailEnd type="none" w="sm" len="sm"/>
            </a:ln>
            <a:effectLst/>
          </p:spPr>
        </p:cxnSp>
        <p:sp>
          <p:nvSpPr>
            <p:cNvPr id="15372" name="Oval 11"/>
            <p:cNvSpPr>
              <a:spLocks noChangeArrowheads="1"/>
            </p:cNvSpPr>
            <p:nvPr/>
          </p:nvSpPr>
          <p:spPr bwMode="auto">
            <a:xfrm>
              <a:off x="3962400" y="4648200"/>
              <a:ext cx="577850" cy="577850"/>
            </a:xfrm>
            <a:prstGeom prst="ellipse">
              <a:avLst/>
            </a:prstGeom>
            <a:solidFill>
              <a:srgbClr val="99CCFF"/>
            </a:solidFill>
            <a:ln w="12700">
              <a:solidFill>
                <a:schemeClr val="tx1"/>
              </a:solidFill>
              <a:round/>
              <a:headEnd type="none" w="sm" len="sm"/>
              <a:tailEnd type="none" w="sm" len="sm"/>
            </a:ln>
            <a:effectLst/>
          </p:spPr>
          <p:txBody>
            <a:bodyPr wrap="none" lIns="90000" tIns="46800" rIns="90000" bIns="46800" anchor="ctr"/>
            <a:lstStyle/>
            <a:p>
              <a:endParaRPr lang="en-US">
                <a:latin typeface="Arial" charset="0"/>
              </a:endParaRPr>
            </a:p>
          </p:txBody>
        </p:sp>
        <p:sp>
          <p:nvSpPr>
            <p:cNvPr id="15373" name="Rectangle 12"/>
            <p:cNvSpPr>
              <a:spLocks noChangeArrowheads="1"/>
            </p:cNvSpPr>
            <p:nvPr/>
          </p:nvSpPr>
          <p:spPr bwMode="auto">
            <a:xfrm>
              <a:off x="3827463" y="5299075"/>
              <a:ext cx="865187" cy="577850"/>
            </a:xfrm>
            <a:prstGeom prst="rect">
              <a:avLst/>
            </a:prstGeom>
            <a:solidFill>
              <a:srgbClr val="FFFF00"/>
            </a:solidFill>
            <a:ln w="12700">
              <a:solidFill>
                <a:schemeClr val="tx1"/>
              </a:solidFill>
              <a:miter lim="800000"/>
              <a:headEnd type="none" w="sm" len="sm"/>
              <a:tailEnd type="none" w="sm" len="sm"/>
            </a:ln>
            <a:effectLst/>
          </p:spPr>
          <p:txBody>
            <a:bodyPr wrap="none" lIns="90000" tIns="46800" rIns="90000" bIns="46800" anchor="ctr"/>
            <a:lstStyle/>
            <a:p>
              <a:endParaRPr lang="en-US">
                <a:latin typeface="Arial" charset="0"/>
              </a:endParaRPr>
            </a:p>
          </p:txBody>
        </p:sp>
        <p:cxnSp>
          <p:nvCxnSpPr>
            <p:cNvPr id="15374" name="AutoShape 13"/>
            <p:cNvCxnSpPr>
              <a:cxnSpLocks noChangeShapeType="1"/>
              <a:stCxn id="15372" idx="4"/>
              <a:endCxn id="15373" idx="0"/>
            </p:cNvCxnSpPr>
            <p:nvPr/>
          </p:nvCxnSpPr>
          <p:spPr bwMode="auto">
            <a:xfrm>
              <a:off x="4251325" y="5226050"/>
              <a:ext cx="9525" cy="73025"/>
            </a:xfrm>
            <a:prstGeom prst="straightConnector1">
              <a:avLst/>
            </a:prstGeom>
            <a:noFill/>
            <a:ln w="12700">
              <a:solidFill>
                <a:schemeClr val="tx1"/>
              </a:solidFill>
              <a:round/>
              <a:headEnd type="none" w="sm" len="sm"/>
              <a:tailEnd type="none" w="sm" len="sm"/>
            </a:ln>
            <a:effectLst/>
          </p:spPr>
        </p:cxnSp>
        <p:sp>
          <p:nvSpPr>
            <p:cNvPr id="15375" name="Oval 14"/>
            <p:cNvSpPr>
              <a:spLocks noChangeArrowheads="1"/>
            </p:cNvSpPr>
            <p:nvPr/>
          </p:nvSpPr>
          <p:spPr bwMode="auto">
            <a:xfrm>
              <a:off x="5921375" y="4648200"/>
              <a:ext cx="577850" cy="577850"/>
            </a:xfrm>
            <a:prstGeom prst="ellipse">
              <a:avLst/>
            </a:prstGeom>
            <a:solidFill>
              <a:srgbClr val="99CCFF"/>
            </a:solidFill>
            <a:ln w="12700">
              <a:solidFill>
                <a:schemeClr val="tx1"/>
              </a:solidFill>
              <a:round/>
              <a:headEnd type="none" w="sm" len="sm"/>
              <a:tailEnd type="none" w="sm" len="sm"/>
            </a:ln>
            <a:effectLst/>
          </p:spPr>
          <p:txBody>
            <a:bodyPr wrap="none" lIns="90000" tIns="46800" rIns="90000" bIns="46800" anchor="ctr"/>
            <a:lstStyle/>
            <a:p>
              <a:pPr algn="ctr"/>
              <a:r>
                <a:rPr lang="en-US" sz="1600" dirty="0">
                  <a:latin typeface="Arial" charset="0"/>
                </a:rPr>
                <a:t>data</a:t>
              </a:r>
            </a:p>
          </p:txBody>
        </p:sp>
        <p:sp>
          <p:nvSpPr>
            <p:cNvPr id="15376" name="Rectangle 15"/>
            <p:cNvSpPr>
              <a:spLocks noChangeArrowheads="1"/>
            </p:cNvSpPr>
            <p:nvPr/>
          </p:nvSpPr>
          <p:spPr bwMode="auto">
            <a:xfrm>
              <a:off x="5776913" y="5299075"/>
              <a:ext cx="866775" cy="577850"/>
            </a:xfrm>
            <a:prstGeom prst="rect">
              <a:avLst/>
            </a:prstGeom>
            <a:solidFill>
              <a:srgbClr val="FFFF00"/>
            </a:solidFill>
            <a:ln w="12700">
              <a:solidFill>
                <a:schemeClr val="tx1"/>
              </a:solidFill>
              <a:miter lim="800000"/>
              <a:headEnd type="none" w="sm" len="sm"/>
              <a:tailEnd type="none" w="sm" len="sm"/>
            </a:ln>
            <a:effectLst/>
          </p:spPr>
          <p:txBody>
            <a:bodyPr wrap="none" lIns="90000" tIns="46800" rIns="90000" bIns="46800" anchor="ctr"/>
            <a:lstStyle/>
            <a:p>
              <a:pPr algn="ctr"/>
              <a:r>
                <a:rPr lang="en-US" sz="1600" dirty="0">
                  <a:latin typeface="Arial" charset="0"/>
                </a:rPr>
                <a:t>program</a:t>
              </a:r>
            </a:p>
          </p:txBody>
        </p:sp>
        <p:cxnSp>
          <p:nvCxnSpPr>
            <p:cNvPr id="15377" name="AutoShape 16"/>
            <p:cNvCxnSpPr>
              <a:cxnSpLocks noChangeShapeType="1"/>
              <a:stCxn id="15375" idx="4"/>
              <a:endCxn id="15376" idx="0"/>
            </p:cNvCxnSpPr>
            <p:nvPr/>
          </p:nvCxnSpPr>
          <p:spPr bwMode="auto">
            <a:xfrm>
              <a:off x="6210300" y="5226050"/>
              <a:ext cx="0" cy="73025"/>
            </a:xfrm>
            <a:prstGeom prst="straightConnector1">
              <a:avLst/>
            </a:prstGeom>
            <a:noFill/>
            <a:ln w="12700">
              <a:solidFill>
                <a:schemeClr val="tx1"/>
              </a:solidFill>
              <a:round/>
              <a:headEnd type="none" w="sm" len="sm"/>
              <a:tailEnd type="none" w="sm" len="sm"/>
            </a:ln>
            <a:effectLst/>
          </p:spPr>
        </p:cxnSp>
        <p:sp>
          <p:nvSpPr>
            <p:cNvPr id="15378" name="Oval 17"/>
            <p:cNvSpPr>
              <a:spLocks noChangeArrowheads="1"/>
            </p:cNvSpPr>
            <p:nvPr/>
          </p:nvSpPr>
          <p:spPr bwMode="auto">
            <a:xfrm>
              <a:off x="4910138" y="5226050"/>
              <a:ext cx="71437" cy="73025"/>
            </a:xfrm>
            <a:prstGeom prst="ellipse">
              <a:avLst/>
            </a:prstGeom>
            <a:solidFill>
              <a:schemeClr val="tx1"/>
            </a:solidFill>
            <a:ln w="12700">
              <a:solidFill>
                <a:schemeClr val="tx1"/>
              </a:solidFill>
              <a:round/>
              <a:headEnd type="none" w="sm" len="sm"/>
              <a:tailEnd type="none" w="sm" len="sm"/>
            </a:ln>
            <a:effectLst/>
          </p:spPr>
          <p:txBody>
            <a:bodyPr wrap="none" lIns="90000" tIns="46800" rIns="90000" bIns="46800" anchor="ctr"/>
            <a:lstStyle/>
            <a:p>
              <a:endParaRPr lang="en-US"/>
            </a:p>
          </p:txBody>
        </p:sp>
        <p:sp>
          <p:nvSpPr>
            <p:cNvPr id="15379" name="Oval 18"/>
            <p:cNvSpPr>
              <a:spLocks noChangeArrowheads="1"/>
            </p:cNvSpPr>
            <p:nvPr/>
          </p:nvSpPr>
          <p:spPr bwMode="auto">
            <a:xfrm>
              <a:off x="5054600" y="5226050"/>
              <a:ext cx="71438" cy="73025"/>
            </a:xfrm>
            <a:prstGeom prst="ellipse">
              <a:avLst/>
            </a:prstGeom>
            <a:solidFill>
              <a:schemeClr val="tx1"/>
            </a:solidFill>
            <a:ln w="12700">
              <a:solidFill>
                <a:schemeClr val="tx1"/>
              </a:solidFill>
              <a:round/>
              <a:headEnd type="none" w="sm" len="sm"/>
              <a:tailEnd type="none" w="sm" len="sm"/>
            </a:ln>
            <a:effectLst/>
          </p:spPr>
          <p:txBody>
            <a:bodyPr wrap="none" lIns="90000" tIns="46800" rIns="90000" bIns="46800" anchor="ctr"/>
            <a:lstStyle/>
            <a:p>
              <a:endParaRPr lang="en-US"/>
            </a:p>
          </p:txBody>
        </p:sp>
        <p:sp>
          <p:nvSpPr>
            <p:cNvPr id="15380" name="Oval 19"/>
            <p:cNvSpPr>
              <a:spLocks noChangeArrowheads="1"/>
            </p:cNvSpPr>
            <p:nvPr/>
          </p:nvSpPr>
          <p:spPr bwMode="auto">
            <a:xfrm>
              <a:off x="5199063" y="5226050"/>
              <a:ext cx="71437" cy="73025"/>
            </a:xfrm>
            <a:prstGeom prst="ellipse">
              <a:avLst/>
            </a:prstGeom>
            <a:solidFill>
              <a:schemeClr val="tx1"/>
            </a:solidFill>
            <a:ln w="12700">
              <a:solidFill>
                <a:schemeClr val="tx1"/>
              </a:solidFill>
              <a:round/>
              <a:headEnd type="none" w="sm" len="sm"/>
              <a:tailEnd type="none" w="sm" len="sm"/>
            </a:ln>
            <a:effectLst/>
          </p:spPr>
          <p:txBody>
            <a:bodyPr wrap="none" lIns="90000" tIns="46800" rIns="90000" bIns="46800" anchor="ctr"/>
            <a:lstStyle/>
            <a:p>
              <a:endParaRPr lang="en-US"/>
            </a:p>
          </p:txBody>
        </p:sp>
        <p:sp>
          <p:nvSpPr>
            <p:cNvPr id="15381" name="Oval 20"/>
            <p:cNvSpPr>
              <a:spLocks noChangeArrowheads="1"/>
            </p:cNvSpPr>
            <p:nvPr/>
          </p:nvSpPr>
          <p:spPr bwMode="auto">
            <a:xfrm>
              <a:off x="5343525" y="5226050"/>
              <a:ext cx="71438" cy="73025"/>
            </a:xfrm>
            <a:prstGeom prst="ellipse">
              <a:avLst/>
            </a:prstGeom>
            <a:solidFill>
              <a:schemeClr val="tx1"/>
            </a:solidFill>
            <a:ln w="12700">
              <a:solidFill>
                <a:schemeClr val="tx1"/>
              </a:solidFill>
              <a:round/>
              <a:headEnd type="none" w="sm" len="sm"/>
              <a:tailEnd type="none" w="sm" len="sm"/>
            </a:ln>
            <a:effectLst/>
          </p:spPr>
          <p:txBody>
            <a:bodyPr wrap="none" lIns="90000" tIns="46800" rIns="90000" bIns="46800" anchor="ctr"/>
            <a:lstStyle/>
            <a:p>
              <a:endParaRPr lang="en-US"/>
            </a:p>
          </p:txBody>
        </p:sp>
        <p:sp>
          <p:nvSpPr>
            <p:cNvPr id="15382" name="Oval 21"/>
            <p:cNvSpPr>
              <a:spLocks noChangeArrowheads="1"/>
            </p:cNvSpPr>
            <p:nvPr/>
          </p:nvSpPr>
          <p:spPr bwMode="auto">
            <a:xfrm>
              <a:off x="5487988" y="5226050"/>
              <a:ext cx="71437" cy="73025"/>
            </a:xfrm>
            <a:prstGeom prst="ellipse">
              <a:avLst/>
            </a:prstGeom>
            <a:solidFill>
              <a:schemeClr val="tx1"/>
            </a:solidFill>
            <a:ln w="12700">
              <a:solidFill>
                <a:schemeClr val="tx1"/>
              </a:solidFill>
              <a:round/>
              <a:headEnd type="none" w="sm" len="sm"/>
              <a:tailEnd type="none" w="sm" len="sm"/>
            </a:ln>
            <a:effectLst/>
          </p:spPr>
          <p:txBody>
            <a:bodyPr wrap="none" lIns="90000" tIns="46800" rIns="90000" bIns="46800" anchor="ctr"/>
            <a:lstStyle/>
            <a:p>
              <a:endParaRPr lang="en-US"/>
            </a:p>
          </p:txBody>
        </p:sp>
        <p:sp>
          <p:nvSpPr>
            <p:cNvPr id="15383" name="Freeform 22"/>
            <p:cNvSpPr>
              <a:spLocks/>
            </p:cNvSpPr>
            <p:nvPr/>
          </p:nvSpPr>
          <p:spPr bwMode="auto">
            <a:xfrm>
              <a:off x="1708150" y="6062663"/>
              <a:ext cx="4357688" cy="668337"/>
            </a:xfrm>
            <a:custGeom>
              <a:avLst/>
              <a:gdLst>
                <a:gd name="T0" fmla="*/ 240756 w 2896"/>
                <a:gd name="T1" fmla="*/ 102358 h 444"/>
                <a:gd name="T2" fmla="*/ 674117 w 2896"/>
                <a:gd name="T3" fmla="*/ 174611 h 444"/>
                <a:gd name="T4" fmla="*/ 1227857 w 2896"/>
                <a:gd name="T5" fmla="*/ 42147 h 444"/>
                <a:gd name="T6" fmla="*/ 1372311 w 2896"/>
                <a:gd name="T7" fmla="*/ 42147 h 444"/>
                <a:gd name="T8" fmla="*/ 2010315 w 2896"/>
                <a:gd name="T9" fmla="*/ 222779 h 444"/>
                <a:gd name="T10" fmla="*/ 1853823 w 2896"/>
                <a:gd name="T11" fmla="*/ 18063 h 444"/>
                <a:gd name="T12" fmla="*/ 2479789 w 2896"/>
                <a:gd name="T13" fmla="*/ 114400 h 444"/>
                <a:gd name="T14" fmla="*/ 2696470 w 2896"/>
                <a:gd name="T15" fmla="*/ 30105 h 444"/>
                <a:gd name="T16" fmla="*/ 3274285 w 2896"/>
                <a:gd name="T17" fmla="*/ 174611 h 444"/>
                <a:gd name="T18" fmla="*/ 3635419 w 2896"/>
                <a:gd name="T19" fmla="*/ 30105 h 444"/>
                <a:gd name="T20" fmla="*/ 4285461 w 2896"/>
                <a:gd name="T21" fmla="*/ 174611 h 444"/>
                <a:gd name="T22" fmla="*/ 4068781 w 2896"/>
                <a:gd name="T23" fmla="*/ 463621 h 444"/>
                <a:gd name="T24" fmla="*/ 3370587 w 2896"/>
                <a:gd name="T25" fmla="*/ 511790 h 444"/>
                <a:gd name="T26" fmla="*/ 3442814 w 2896"/>
                <a:gd name="T27" fmla="*/ 620169 h 444"/>
                <a:gd name="T28" fmla="*/ 2419600 w 2896"/>
                <a:gd name="T29" fmla="*/ 596084 h 444"/>
                <a:gd name="T30" fmla="*/ 1841785 w 2896"/>
                <a:gd name="T31" fmla="*/ 535874 h 444"/>
                <a:gd name="T32" fmla="*/ 1841785 w 2896"/>
                <a:gd name="T33" fmla="*/ 668337 h 444"/>
                <a:gd name="T34" fmla="*/ 541702 w 2896"/>
                <a:gd name="T35" fmla="*/ 535874 h 444"/>
                <a:gd name="T36" fmla="*/ 553739 w 2896"/>
                <a:gd name="T37" fmla="*/ 656295 h 444"/>
                <a:gd name="T38" fmla="*/ 96302 w 2896"/>
                <a:gd name="T39" fmla="*/ 463621 h 444"/>
                <a:gd name="T40" fmla="*/ 24076 w 2896"/>
                <a:gd name="T41" fmla="*/ 246863 h 444"/>
                <a:gd name="T42" fmla="*/ 240756 w 2896"/>
                <a:gd name="T43" fmla="*/ 102358 h 44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896" h="444">
                  <a:moveTo>
                    <a:pt x="160" y="68"/>
                  </a:moveTo>
                  <a:cubicBezTo>
                    <a:pt x="232" y="60"/>
                    <a:pt x="339" y="123"/>
                    <a:pt x="448" y="116"/>
                  </a:cubicBezTo>
                  <a:cubicBezTo>
                    <a:pt x="557" y="109"/>
                    <a:pt x="739" y="43"/>
                    <a:pt x="816" y="28"/>
                  </a:cubicBezTo>
                  <a:cubicBezTo>
                    <a:pt x="893" y="13"/>
                    <a:pt x="825" y="8"/>
                    <a:pt x="912" y="28"/>
                  </a:cubicBezTo>
                  <a:cubicBezTo>
                    <a:pt x="999" y="48"/>
                    <a:pt x="1283" y="151"/>
                    <a:pt x="1336" y="148"/>
                  </a:cubicBezTo>
                  <a:cubicBezTo>
                    <a:pt x="1389" y="145"/>
                    <a:pt x="1180" y="24"/>
                    <a:pt x="1232" y="12"/>
                  </a:cubicBezTo>
                  <a:cubicBezTo>
                    <a:pt x="1284" y="0"/>
                    <a:pt x="1555" y="75"/>
                    <a:pt x="1648" y="76"/>
                  </a:cubicBezTo>
                  <a:cubicBezTo>
                    <a:pt x="1741" y="77"/>
                    <a:pt x="1704" y="13"/>
                    <a:pt x="1792" y="20"/>
                  </a:cubicBezTo>
                  <a:cubicBezTo>
                    <a:pt x="1880" y="27"/>
                    <a:pt x="2072" y="116"/>
                    <a:pt x="2176" y="116"/>
                  </a:cubicBezTo>
                  <a:cubicBezTo>
                    <a:pt x="2280" y="116"/>
                    <a:pt x="2304" y="20"/>
                    <a:pt x="2416" y="20"/>
                  </a:cubicBezTo>
                  <a:cubicBezTo>
                    <a:pt x="2528" y="20"/>
                    <a:pt x="2800" y="68"/>
                    <a:pt x="2848" y="116"/>
                  </a:cubicBezTo>
                  <a:cubicBezTo>
                    <a:pt x="2896" y="164"/>
                    <a:pt x="2805" y="271"/>
                    <a:pt x="2704" y="308"/>
                  </a:cubicBezTo>
                  <a:cubicBezTo>
                    <a:pt x="2603" y="345"/>
                    <a:pt x="2309" y="323"/>
                    <a:pt x="2240" y="340"/>
                  </a:cubicBezTo>
                  <a:cubicBezTo>
                    <a:pt x="2171" y="357"/>
                    <a:pt x="2393" y="403"/>
                    <a:pt x="2288" y="412"/>
                  </a:cubicBezTo>
                  <a:cubicBezTo>
                    <a:pt x="2183" y="421"/>
                    <a:pt x="1785" y="405"/>
                    <a:pt x="1608" y="396"/>
                  </a:cubicBezTo>
                  <a:cubicBezTo>
                    <a:pt x="1431" y="387"/>
                    <a:pt x="1288" y="348"/>
                    <a:pt x="1224" y="356"/>
                  </a:cubicBezTo>
                  <a:cubicBezTo>
                    <a:pt x="1160" y="364"/>
                    <a:pt x="1368" y="444"/>
                    <a:pt x="1224" y="444"/>
                  </a:cubicBezTo>
                  <a:cubicBezTo>
                    <a:pt x="1080" y="444"/>
                    <a:pt x="503" y="357"/>
                    <a:pt x="360" y="356"/>
                  </a:cubicBezTo>
                  <a:cubicBezTo>
                    <a:pt x="217" y="355"/>
                    <a:pt x="417" y="444"/>
                    <a:pt x="368" y="436"/>
                  </a:cubicBezTo>
                  <a:cubicBezTo>
                    <a:pt x="319" y="428"/>
                    <a:pt x="123" y="353"/>
                    <a:pt x="64" y="308"/>
                  </a:cubicBezTo>
                  <a:cubicBezTo>
                    <a:pt x="5" y="263"/>
                    <a:pt x="0" y="204"/>
                    <a:pt x="16" y="164"/>
                  </a:cubicBezTo>
                  <a:cubicBezTo>
                    <a:pt x="32" y="124"/>
                    <a:pt x="88" y="76"/>
                    <a:pt x="160" y="68"/>
                  </a:cubicBezTo>
                  <a:close/>
                </a:path>
              </a:pathLst>
            </a:custGeom>
            <a:solidFill>
              <a:srgbClr val="FF99CC"/>
            </a:solidFill>
            <a:ln w="28575" cap="flat" cmpd="sng">
              <a:solidFill>
                <a:schemeClr val="tx1"/>
              </a:solidFill>
              <a:prstDash val="solid"/>
              <a:round/>
              <a:headEnd type="none" w="sm" len="sm"/>
              <a:tailEnd type="none" w="sm" len="sm"/>
            </a:ln>
            <a:effectLst/>
          </p:spPr>
          <p:txBody>
            <a:bodyPr wrap="none" lIns="90000" tIns="46800" rIns="90000" bIns="46800" anchor="ctr"/>
            <a:lstStyle/>
            <a:p>
              <a:endParaRPr lang="en-US"/>
            </a:p>
          </p:txBody>
        </p:sp>
        <p:cxnSp>
          <p:nvCxnSpPr>
            <p:cNvPr id="15384" name="AutoShape 24"/>
            <p:cNvCxnSpPr>
              <a:cxnSpLocks noChangeShapeType="1"/>
              <a:stCxn id="15367" idx="2"/>
              <a:endCxn id="15383" idx="0"/>
            </p:cNvCxnSpPr>
            <p:nvPr/>
          </p:nvCxnSpPr>
          <p:spPr bwMode="auto">
            <a:xfrm>
              <a:off x="1804988" y="5876925"/>
              <a:ext cx="130175" cy="288925"/>
            </a:xfrm>
            <a:prstGeom prst="straightConnector1">
              <a:avLst/>
            </a:prstGeom>
            <a:noFill/>
            <a:ln w="38100">
              <a:solidFill>
                <a:schemeClr val="tx1"/>
              </a:solidFill>
              <a:round/>
              <a:headEnd type="none" w="sm" len="sm"/>
              <a:tailEnd type="none" w="sm" len="sm"/>
            </a:ln>
            <a:effectLst/>
          </p:spPr>
        </p:cxnSp>
        <p:cxnSp>
          <p:nvCxnSpPr>
            <p:cNvPr id="15385" name="AutoShape 25"/>
            <p:cNvCxnSpPr>
              <a:cxnSpLocks noChangeShapeType="1"/>
              <a:stCxn id="15370" idx="2"/>
              <a:endCxn id="15383" idx="3"/>
            </p:cNvCxnSpPr>
            <p:nvPr/>
          </p:nvCxnSpPr>
          <p:spPr bwMode="auto">
            <a:xfrm>
              <a:off x="3032125" y="5876925"/>
              <a:ext cx="34925" cy="228600"/>
            </a:xfrm>
            <a:prstGeom prst="straightConnector1">
              <a:avLst/>
            </a:prstGeom>
            <a:noFill/>
            <a:ln w="38100">
              <a:solidFill>
                <a:schemeClr val="tx1"/>
              </a:solidFill>
              <a:round/>
              <a:headEnd type="none" w="sm" len="sm"/>
              <a:tailEnd type="none" w="sm" len="sm"/>
            </a:ln>
            <a:effectLst/>
          </p:spPr>
        </p:cxnSp>
        <p:cxnSp>
          <p:nvCxnSpPr>
            <p:cNvPr id="15386" name="AutoShape 26"/>
            <p:cNvCxnSpPr>
              <a:cxnSpLocks noChangeShapeType="1"/>
              <a:stCxn id="15373" idx="2"/>
              <a:endCxn id="15383" idx="6"/>
            </p:cNvCxnSpPr>
            <p:nvPr/>
          </p:nvCxnSpPr>
          <p:spPr bwMode="auto">
            <a:xfrm flipH="1">
              <a:off x="4202113" y="5876925"/>
              <a:ext cx="58737" cy="300038"/>
            </a:xfrm>
            <a:prstGeom prst="straightConnector1">
              <a:avLst/>
            </a:prstGeom>
            <a:noFill/>
            <a:ln w="38100">
              <a:solidFill>
                <a:schemeClr val="tx1"/>
              </a:solidFill>
              <a:round/>
              <a:headEnd type="none" w="sm" len="sm"/>
              <a:tailEnd type="none" w="sm" len="sm"/>
            </a:ln>
            <a:effectLst/>
          </p:spPr>
        </p:cxnSp>
        <p:cxnSp>
          <p:nvCxnSpPr>
            <p:cNvPr id="15387" name="AutoShape 27"/>
            <p:cNvCxnSpPr>
              <a:cxnSpLocks noChangeShapeType="1"/>
              <a:stCxn id="15376" idx="2"/>
              <a:endCxn id="15383" idx="10"/>
            </p:cNvCxnSpPr>
            <p:nvPr/>
          </p:nvCxnSpPr>
          <p:spPr bwMode="auto">
            <a:xfrm flipH="1">
              <a:off x="6007100" y="5876925"/>
              <a:ext cx="203200" cy="360363"/>
            </a:xfrm>
            <a:prstGeom prst="straightConnector1">
              <a:avLst/>
            </a:prstGeom>
            <a:noFill/>
            <a:ln w="38100">
              <a:solidFill>
                <a:schemeClr val="tx1"/>
              </a:solidFill>
              <a:round/>
              <a:headEnd type="none" w="sm" len="sm"/>
              <a:tailEnd type="none" w="sm" len="sm"/>
            </a:ln>
            <a:effectLst/>
          </p:spPr>
        </p:cxnSp>
        <p:sp>
          <p:nvSpPr>
            <p:cNvPr id="15388" name="Freeform 32"/>
            <p:cNvSpPr>
              <a:spLocks/>
            </p:cNvSpPr>
            <p:nvPr/>
          </p:nvSpPr>
          <p:spPr bwMode="auto">
            <a:xfrm>
              <a:off x="1789113" y="4940300"/>
              <a:ext cx="2522537" cy="1435100"/>
            </a:xfrm>
            <a:custGeom>
              <a:avLst/>
              <a:gdLst>
                <a:gd name="T0" fmla="*/ 26987 w 1589"/>
                <a:gd name="T1" fmla="*/ 0 h 904"/>
                <a:gd name="T2" fmla="*/ 39687 w 1589"/>
                <a:gd name="T3" fmla="*/ 774700 h 904"/>
                <a:gd name="T4" fmla="*/ 268287 w 1589"/>
                <a:gd name="T5" fmla="*/ 1308100 h 904"/>
                <a:gd name="T6" fmla="*/ 1106487 w 1589"/>
                <a:gd name="T7" fmla="*/ 1384300 h 904"/>
                <a:gd name="T8" fmla="*/ 2211387 w 1589"/>
                <a:gd name="T9" fmla="*/ 1346200 h 904"/>
                <a:gd name="T10" fmla="*/ 2478087 w 1589"/>
                <a:gd name="T11" fmla="*/ 850900 h 904"/>
                <a:gd name="T12" fmla="*/ 2478087 w 1589"/>
                <a:gd name="T13" fmla="*/ 165100 h 9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89" h="904">
                  <a:moveTo>
                    <a:pt x="17" y="0"/>
                  </a:moveTo>
                  <a:cubicBezTo>
                    <a:pt x="18" y="80"/>
                    <a:pt x="0" y="351"/>
                    <a:pt x="25" y="488"/>
                  </a:cubicBezTo>
                  <a:cubicBezTo>
                    <a:pt x="50" y="625"/>
                    <a:pt x="57" y="760"/>
                    <a:pt x="169" y="824"/>
                  </a:cubicBezTo>
                  <a:cubicBezTo>
                    <a:pt x="281" y="888"/>
                    <a:pt x="493" y="868"/>
                    <a:pt x="697" y="872"/>
                  </a:cubicBezTo>
                  <a:cubicBezTo>
                    <a:pt x="901" y="876"/>
                    <a:pt x="1249" y="904"/>
                    <a:pt x="1393" y="848"/>
                  </a:cubicBezTo>
                  <a:cubicBezTo>
                    <a:pt x="1537" y="792"/>
                    <a:pt x="1533" y="660"/>
                    <a:pt x="1561" y="536"/>
                  </a:cubicBezTo>
                  <a:cubicBezTo>
                    <a:pt x="1589" y="412"/>
                    <a:pt x="1569" y="256"/>
                    <a:pt x="1561" y="104"/>
                  </a:cubicBezTo>
                </a:path>
              </a:pathLst>
            </a:custGeom>
            <a:noFill/>
            <a:ln w="76200" cap="flat" cmpd="sng">
              <a:solidFill>
                <a:srgbClr val="FF0000"/>
              </a:solidFill>
              <a:prstDash val="solid"/>
              <a:round/>
              <a:headEnd type="none" w="sm" len="sm"/>
              <a:tailEnd type="triangle" w="med" len="med"/>
            </a:ln>
            <a:effectLst/>
          </p:spPr>
          <p:txBody>
            <a:bodyPr wrap="none" lIns="90000" tIns="46800" rIns="90000" bIns="46800" anchor="ctr"/>
            <a:lstStyle/>
            <a:p>
              <a:endParaRPr lang="en-US"/>
            </a:p>
          </p:txBody>
        </p:sp>
        <p:sp>
          <p:nvSpPr>
            <p:cNvPr id="15389" name="Text Box 23"/>
            <p:cNvSpPr txBox="1">
              <a:spLocks noChangeArrowheads="1"/>
            </p:cNvSpPr>
            <p:nvPr/>
          </p:nvSpPr>
          <p:spPr bwMode="auto">
            <a:xfrm>
              <a:off x="2454275" y="6261100"/>
              <a:ext cx="2605498" cy="371513"/>
            </a:xfrm>
            <a:prstGeom prst="rect">
              <a:avLst/>
            </a:prstGeom>
            <a:noFill/>
            <a:ln w="12700">
              <a:noFill/>
              <a:miter lim="800000"/>
              <a:headEnd type="none" w="sm" len="sm"/>
              <a:tailEnd type="none" w="sm" len="sm"/>
            </a:ln>
            <a:effectLst/>
          </p:spPr>
          <p:txBody>
            <a:bodyPr wrap="none" lIns="90000" tIns="46800" rIns="90000" bIns="46800">
              <a:spAutoFit/>
            </a:bodyPr>
            <a:lstStyle/>
            <a:p>
              <a:pPr algn="l"/>
              <a:r>
                <a:rPr lang="en-US">
                  <a:latin typeface="Arial" charset="0"/>
                </a:rPr>
                <a:t>communication network</a:t>
              </a:r>
            </a:p>
          </p:txBody>
        </p:sp>
        <p:sp>
          <p:nvSpPr>
            <p:cNvPr id="15390" name="Rectangle 33"/>
            <p:cNvSpPr>
              <a:spLocks noChangeArrowheads="1"/>
            </p:cNvSpPr>
            <p:nvPr/>
          </p:nvSpPr>
          <p:spPr bwMode="auto">
            <a:xfrm>
              <a:off x="1676400" y="4800600"/>
              <a:ext cx="304800" cy="152400"/>
            </a:xfrm>
            <a:prstGeom prst="rect">
              <a:avLst/>
            </a:prstGeom>
            <a:solidFill>
              <a:srgbClr val="0000FF"/>
            </a:solidFill>
            <a:ln w="19050">
              <a:solidFill>
                <a:schemeClr val="tx1"/>
              </a:solidFill>
              <a:miter lim="800000"/>
              <a:headEnd type="none" w="sm" len="sm"/>
              <a:tailEnd type="none" w="sm" len="sm"/>
            </a:ln>
            <a:effectLst/>
          </p:spPr>
          <p:txBody>
            <a:bodyPr wrap="none" lIns="90000" tIns="46800" rIns="90000" bIns="46800" anchor="ctr"/>
            <a:lstStyle/>
            <a:p>
              <a:endParaRPr lang="en-US"/>
            </a:p>
          </p:txBody>
        </p:sp>
        <p:sp>
          <p:nvSpPr>
            <p:cNvPr id="15391" name="Rectangle 34"/>
            <p:cNvSpPr>
              <a:spLocks noChangeArrowheads="1"/>
            </p:cNvSpPr>
            <p:nvPr/>
          </p:nvSpPr>
          <p:spPr bwMode="auto">
            <a:xfrm>
              <a:off x="4114800" y="4953000"/>
              <a:ext cx="304800" cy="152400"/>
            </a:xfrm>
            <a:prstGeom prst="rect">
              <a:avLst/>
            </a:prstGeom>
            <a:solidFill>
              <a:srgbClr val="0000FF"/>
            </a:solidFill>
            <a:ln w="19050">
              <a:solidFill>
                <a:schemeClr val="tx1"/>
              </a:solidFill>
              <a:miter lim="800000"/>
              <a:headEnd type="none" w="sm" len="sm"/>
              <a:tailEnd type="none" w="sm" len="sm"/>
            </a:ln>
            <a:effectLst/>
          </p:spPr>
          <p:txBody>
            <a:bodyPr wrap="none" lIns="90000" tIns="46800" rIns="90000" bIns="46800" anchor="ctr"/>
            <a:lstStyle/>
            <a:p>
              <a:endParaRPr lang="en-US"/>
            </a:p>
          </p:txBody>
        </p:sp>
      </p:grpSp>
      <p:sp>
        <p:nvSpPr>
          <p:cNvPr id="15392" name="AutoShape 35"/>
          <p:cNvSpPr>
            <a:spLocks/>
          </p:cNvSpPr>
          <p:nvPr/>
        </p:nvSpPr>
        <p:spPr bwMode="auto">
          <a:xfrm>
            <a:off x="8077200" y="2795751"/>
            <a:ext cx="76200" cy="304800"/>
          </a:xfrm>
          <a:prstGeom prst="rightBrace">
            <a:avLst>
              <a:gd name="adj1" fmla="val 33333"/>
              <a:gd name="adj2" fmla="val 50000"/>
            </a:avLst>
          </a:prstGeom>
          <a:noFill/>
          <a:ln w="12700">
            <a:solidFill>
              <a:schemeClr val="tx1"/>
            </a:solidFill>
            <a:round/>
            <a:headEnd type="none" w="sm" len="sm"/>
            <a:tailEnd type="none" w="sm" len="sm"/>
          </a:ln>
          <a:effectLst/>
        </p:spPr>
        <p:txBody>
          <a:bodyPr wrap="none" lIns="90000" tIns="46800" rIns="90000" bIns="46800" anchor="ctr"/>
          <a:lstStyle/>
          <a:p>
            <a:endParaRPr lang="en-US"/>
          </a:p>
        </p:txBody>
      </p:sp>
      <p:sp>
        <p:nvSpPr>
          <p:cNvPr id="15393" name="AutoShape 36"/>
          <p:cNvSpPr>
            <a:spLocks/>
          </p:cNvSpPr>
          <p:nvPr/>
        </p:nvSpPr>
        <p:spPr bwMode="auto">
          <a:xfrm>
            <a:off x="8229600" y="3352800"/>
            <a:ext cx="76200" cy="838200"/>
          </a:xfrm>
          <a:prstGeom prst="rightBrace">
            <a:avLst>
              <a:gd name="adj1" fmla="val 91667"/>
              <a:gd name="adj2" fmla="val 50000"/>
            </a:avLst>
          </a:prstGeom>
          <a:noFill/>
          <a:ln w="12700">
            <a:solidFill>
              <a:schemeClr val="tx1"/>
            </a:solidFill>
            <a:round/>
            <a:headEnd type="none" w="sm" len="sm"/>
            <a:tailEnd type="none" w="sm" len="sm"/>
          </a:ln>
          <a:effectLst/>
        </p:spPr>
        <p:txBody>
          <a:bodyPr wrap="none" lIns="90000" tIns="46800" rIns="90000" bIns="46800" anchor="ctr"/>
          <a:lstStyle/>
          <a:p>
            <a:endParaRPr lang="en-US"/>
          </a:p>
        </p:txBody>
      </p:sp>
      <p:sp>
        <p:nvSpPr>
          <p:cNvPr id="15394" name="Rectangle 37"/>
          <p:cNvSpPr>
            <a:spLocks noChangeArrowheads="1"/>
          </p:cNvSpPr>
          <p:nvPr/>
        </p:nvSpPr>
        <p:spPr bwMode="auto">
          <a:xfrm>
            <a:off x="8389937" y="3695700"/>
            <a:ext cx="304800" cy="152400"/>
          </a:xfrm>
          <a:prstGeom prst="rect">
            <a:avLst/>
          </a:prstGeom>
          <a:solidFill>
            <a:srgbClr val="0000FF"/>
          </a:solidFill>
          <a:ln w="19050">
            <a:solidFill>
              <a:schemeClr val="tx1"/>
            </a:solidFill>
            <a:miter lim="800000"/>
            <a:headEnd type="none" w="sm" len="sm"/>
            <a:tailEnd type="none" w="sm" len="sm"/>
          </a:ln>
          <a:effectLst/>
        </p:spPr>
        <p:txBody>
          <a:bodyPr wrap="none" lIns="90000" tIns="46800" rIns="90000" bIns="46800" anchor="ctr"/>
          <a:lstStyle/>
          <a:p>
            <a:endParaRPr lang="en-US"/>
          </a:p>
        </p:txBody>
      </p:sp>
      <p:sp>
        <p:nvSpPr>
          <p:cNvPr id="36" name="Rectangle 35"/>
          <p:cNvSpPr/>
          <p:nvPr/>
        </p:nvSpPr>
        <p:spPr>
          <a:xfrm>
            <a:off x="112552" y="6642556"/>
            <a:ext cx="661640" cy="215444"/>
          </a:xfrm>
          <a:prstGeom prst="rect">
            <a:avLst/>
          </a:prstGeom>
        </p:spPr>
        <p:txBody>
          <a:bodyPr wrap="square">
            <a:spAutoFit/>
          </a:bodyPr>
          <a:lstStyle/>
          <a:p>
            <a:r>
              <a:rPr lang="en-US" sz="800" dirty="0"/>
              <a:t>[ICHEC]→</a:t>
            </a:r>
          </a:p>
        </p:txBody>
      </p:sp>
    </p:spTree>
    <p:extLst>
      <p:ext uri="{BB962C8B-B14F-4D97-AF65-F5344CB8AC3E}">
        <p14:creationId xmlns:p14="http://schemas.microsoft.com/office/powerpoint/2010/main" val="13366467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ormAutofit/>
          </a:bodyPr>
          <a:lstStyle/>
          <a:p>
            <a:pPr eaLnBrk="1" hangingPunct="1"/>
            <a:r>
              <a:rPr lang="en-US" dirty="0"/>
              <a:t>Point-to-Point (P2P) Communication</a:t>
            </a:r>
          </a:p>
        </p:txBody>
      </p:sp>
      <p:sp>
        <p:nvSpPr>
          <p:cNvPr id="17411" name="Slide Number Placeholder 5"/>
          <p:cNvSpPr>
            <a:spLocks noGrp="1"/>
          </p:cNvSpPr>
          <p:nvPr>
            <p:ph type="sldNum" sz="quarter" idx="12"/>
          </p:nvPr>
        </p:nvSpPr>
        <p:spPr>
          <a:noFill/>
          <a:ln>
            <a:miter lim="800000"/>
            <a:headEnd/>
            <a:tailEnd/>
          </a:ln>
        </p:spPr>
        <p:txBody>
          <a:bodyPr/>
          <a:lstStyle/>
          <a:p>
            <a:fld id="{62366305-607C-4398-BF5E-2E0C436D956C}" type="slidenum">
              <a:rPr lang="en-US"/>
              <a:pPr/>
              <a:t>36</a:t>
            </a:fld>
            <a:endParaRPr lang="en-US"/>
          </a:p>
        </p:txBody>
      </p:sp>
      <p:sp>
        <p:nvSpPr>
          <p:cNvPr id="17413" name="Rectangle 3"/>
          <p:cNvSpPr>
            <a:spLocks noGrp="1" noChangeArrowheads="1"/>
          </p:cNvSpPr>
          <p:nvPr>
            <p:ph type="body" idx="4294967295"/>
          </p:nvPr>
        </p:nvSpPr>
        <p:spPr>
          <a:xfrm>
            <a:off x="393192" y="1527239"/>
            <a:ext cx="8229600" cy="4833937"/>
          </a:xfrm>
        </p:spPr>
        <p:txBody>
          <a:bodyPr/>
          <a:lstStyle/>
          <a:p>
            <a:pPr eaLnBrk="1" hangingPunct="1">
              <a:spcBef>
                <a:spcPct val="60000"/>
              </a:spcBef>
            </a:pPr>
            <a:endParaRPr lang="en-US" dirty="0"/>
          </a:p>
          <a:p>
            <a:pPr eaLnBrk="1" hangingPunct="1">
              <a:spcBef>
                <a:spcPct val="60000"/>
              </a:spcBef>
            </a:pPr>
            <a:r>
              <a:rPr lang="en-US" dirty="0"/>
              <a:t>P2P: Simplest form of message passing communication</a:t>
            </a:r>
          </a:p>
          <a:p>
            <a:pPr eaLnBrk="1" hangingPunct="1">
              <a:spcBef>
                <a:spcPct val="60000"/>
              </a:spcBef>
            </a:pPr>
            <a:endParaRPr lang="en-US" dirty="0"/>
          </a:p>
          <a:p>
            <a:pPr eaLnBrk="1" hangingPunct="1">
              <a:spcBef>
                <a:spcPct val="60000"/>
              </a:spcBef>
            </a:pPr>
            <a:r>
              <a:rPr lang="en-US" dirty="0"/>
              <a:t>One process sends a message to another process</a:t>
            </a:r>
          </a:p>
          <a:p>
            <a:pPr lvl="1">
              <a:spcBef>
                <a:spcPct val="60000"/>
              </a:spcBef>
            </a:pPr>
            <a:r>
              <a:rPr lang="en-US" dirty="0" err="1">
                <a:solidFill>
                  <a:srgbClr val="0070C0"/>
                </a:solidFill>
                <a:latin typeface="Consolas" panose="020B0609020204030204" pitchFamily="49" charset="0"/>
                <a:cs typeface="Courier New" panose="02070309020205020404" pitchFamily="49" charset="0"/>
              </a:rPr>
              <a:t>MPI_Send</a:t>
            </a:r>
            <a:endParaRPr lang="en-US" dirty="0">
              <a:solidFill>
                <a:srgbClr val="0070C0"/>
              </a:solidFill>
              <a:latin typeface="Consolas" panose="020B0609020204030204" pitchFamily="49" charset="0"/>
              <a:cs typeface="Courier New" panose="02070309020205020404" pitchFamily="49" charset="0"/>
            </a:endParaRPr>
          </a:p>
          <a:p>
            <a:pPr lvl="1">
              <a:spcBef>
                <a:spcPct val="60000"/>
              </a:spcBef>
            </a:pPr>
            <a:r>
              <a:rPr lang="en-US" dirty="0" err="1">
                <a:solidFill>
                  <a:srgbClr val="0070C0"/>
                </a:solidFill>
                <a:latin typeface="Consolas" panose="020B0609020204030204" pitchFamily="49" charset="0"/>
                <a:cs typeface="Courier New" panose="02070309020205020404" pitchFamily="49" charset="0"/>
              </a:rPr>
              <a:t>MPI_Recv</a:t>
            </a:r>
            <a:endParaRPr lang="en-US" dirty="0">
              <a:solidFill>
                <a:srgbClr val="0070C0"/>
              </a:solidFill>
              <a:latin typeface="Consolas" panose="020B0609020204030204" pitchFamily="49" charset="0"/>
              <a:cs typeface="Courier New" panose="02070309020205020404" pitchFamily="49" charset="0"/>
            </a:endParaRPr>
          </a:p>
          <a:p>
            <a:pPr eaLnBrk="1" hangingPunct="1">
              <a:spcBef>
                <a:spcPct val="60000"/>
              </a:spcBef>
            </a:pPr>
            <a:endParaRPr lang="en-US" dirty="0"/>
          </a:p>
        </p:txBody>
      </p:sp>
    </p:spTree>
    <p:extLst>
      <p:ext uri="{BB962C8B-B14F-4D97-AF65-F5344CB8AC3E}">
        <p14:creationId xmlns:p14="http://schemas.microsoft.com/office/powerpoint/2010/main" val="3733428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MPI: Revisiting Previous Example</a:t>
            </a:r>
            <a:endParaRPr lang="en-US" sz="9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37</a:t>
            </a:fld>
            <a:endParaRPr lang="en-US" altLang="en-US"/>
          </a:p>
        </p:txBody>
      </p:sp>
      <p:sp>
        <p:nvSpPr>
          <p:cNvPr id="5" name="Rectangle 4"/>
          <p:cNvSpPr/>
          <p:nvPr/>
        </p:nvSpPr>
        <p:spPr>
          <a:xfrm>
            <a:off x="826008" y="859537"/>
            <a:ext cx="7239000" cy="5847755"/>
          </a:xfrm>
          <a:prstGeom prst="rect">
            <a:avLst/>
          </a:prstGeom>
          <a:solidFill>
            <a:schemeClr val="bg1">
              <a:lumMod val="95000"/>
            </a:schemeClr>
          </a:solidFill>
          <a:ln w="9525">
            <a:noFill/>
          </a:ln>
        </p:spPr>
        <p:txBody>
          <a:bodyPr wrap="square">
            <a:spAutoFit/>
          </a:bodyPr>
          <a:lstStyle/>
          <a:p>
            <a:r>
              <a:rPr lang="en-US" sz="1100" dirty="0">
                <a:solidFill>
                  <a:srgbClr val="0000FF"/>
                </a:solidFill>
                <a:latin typeface="Consolas" pitchFamily="49" charset="0"/>
                <a:cs typeface="Consolas" pitchFamily="49" charset="0"/>
              </a:rPr>
              <a:t>#include</a:t>
            </a:r>
            <a:r>
              <a:rPr lang="en-US" sz="1100" dirty="0">
                <a:solidFill>
                  <a:prstClr val="black"/>
                </a:solidFill>
                <a:latin typeface="Consolas" pitchFamily="49" charset="0"/>
                <a:cs typeface="Consolas" pitchFamily="49" charset="0"/>
              </a:rPr>
              <a:t> </a:t>
            </a:r>
            <a:r>
              <a:rPr lang="en-US" sz="1100" dirty="0">
                <a:solidFill>
                  <a:srgbClr val="A31515"/>
                </a:solidFill>
                <a:latin typeface="Consolas" pitchFamily="49" charset="0"/>
                <a:cs typeface="Consolas" pitchFamily="49" charset="0"/>
              </a:rPr>
              <a:t>"</a:t>
            </a:r>
            <a:r>
              <a:rPr lang="en-US" sz="1100" dirty="0" err="1">
                <a:solidFill>
                  <a:srgbClr val="A31515"/>
                </a:solidFill>
                <a:latin typeface="Consolas" pitchFamily="49" charset="0"/>
                <a:cs typeface="Consolas" pitchFamily="49" charset="0"/>
              </a:rPr>
              <a:t>mpi.h</a:t>
            </a:r>
            <a:r>
              <a:rPr lang="en-US" sz="1100" dirty="0">
                <a:solidFill>
                  <a:srgbClr val="A31515"/>
                </a:solidFill>
                <a:latin typeface="Consolas" pitchFamily="49" charset="0"/>
                <a:cs typeface="Consolas" pitchFamily="49" charset="0"/>
              </a:rPr>
              <a:t>"</a:t>
            </a:r>
          </a:p>
          <a:p>
            <a:r>
              <a:rPr lang="en-US" sz="1100" dirty="0">
                <a:solidFill>
                  <a:srgbClr val="0000FF"/>
                </a:solidFill>
                <a:latin typeface="Consolas" pitchFamily="49" charset="0"/>
                <a:cs typeface="Consolas" pitchFamily="49" charset="0"/>
              </a:rPr>
              <a:t>#include</a:t>
            </a:r>
            <a:r>
              <a:rPr lang="en-US" sz="1100" dirty="0">
                <a:solidFill>
                  <a:prstClr val="black"/>
                </a:solidFill>
                <a:latin typeface="Consolas" pitchFamily="49" charset="0"/>
                <a:cs typeface="Consolas" pitchFamily="49" charset="0"/>
              </a:rPr>
              <a:t> </a:t>
            </a:r>
            <a:r>
              <a:rPr lang="en-US" sz="1100" dirty="0">
                <a:solidFill>
                  <a:srgbClr val="A31515"/>
                </a:solidFill>
                <a:latin typeface="Consolas" pitchFamily="49" charset="0"/>
                <a:cs typeface="Consolas" pitchFamily="49" charset="0"/>
              </a:rPr>
              <a:t>&lt;</a:t>
            </a:r>
            <a:r>
              <a:rPr lang="en-US" sz="1100" dirty="0" err="1">
                <a:solidFill>
                  <a:srgbClr val="A31515"/>
                </a:solidFill>
                <a:latin typeface="Consolas" pitchFamily="49" charset="0"/>
                <a:cs typeface="Consolas" pitchFamily="49" charset="0"/>
              </a:rPr>
              <a:t>stdio.h</a:t>
            </a:r>
            <a:r>
              <a:rPr lang="en-US" sz="1100" dirty="0">
                <a:solidFill>
                  <a:srgbClr val="A31515"/>
                </a:solidFill>
                <a:latin typeface="Consolas" pitchFamily="49" charset="0"/>
                <a:cs typeface="Consolas" pitchFamily="49" charset="0"/>
              </a:rPr>
              <a:t>&gt;</a:t>
            </a:r>
          </a:p>
          <a:p>
            <a:r>
              <a:rPr lang="en-US" sz="1100" dirty="0">
                <a:solidFill>
                  <a:srgbClr val="0000FF"/>
                </a:solidFill>
                <a:latin typeface="Consolas" pitchFamily="49" charset="0"/>
                <a:cs typeface="Consolas" pitchFamily="49" charset="0"/>
              </a:rPr>
              <a:t>#include</a:t>
            </a:r>
            <a:r>
              <a:rPr lang="en-US" sz="1100" dirty="0">
                <a:solidFill>
                  <a:prstClr val="black"/>
                </a:solidFill>
                <a:latin typeface="Consolas" pitchFamily="49" charset="0"/>
                <a:cs typeface="Consolas" pitchFamily="49" charset="0"/>
              </a:rPr>
              <a:t> </a:t>
            </a:r>
            <a:r>
              <a:rPr lang="en-US" sz="1100" dirty="0">
                <a:solidFill>
                  <a:srgbClr val="A31515"/>
                </a:solidFill>
                <a:latin typeface="Consolas" pitchFamily="49" charset="0"/>
                <a:cs typeface="Consolas" pitchFamily="49" charset="0"/>
              </a:rPr>
              <a:t>&lt;</a:t>
            </a:r>
            <a:r>
              <a:rPr lang="en-US" sz="1100" dirty="0" err="1">
                <a:solidFill>
                  <a:srgbClr val="A31515"/>
                </a:solidFill>
                <a:latin typeface="Consolas" pitchFamily="49" charset="0"/>
                <a:cs typeface="Consolas" pitchFamily="49" charset="0"/>
              </a:rPr>
              <a:t>string.h</a:t>
            </a:r>
            <a:r>
              <a:rPr lang="en-US" sz="1100" dirty="0">
                <a:solidFill>
                  <a:srgbClr val="A31515"/>
                </a:solidFill>
                <a:latin typeface="Consolas" pitchFamily="49" charset="0"/>
                <a:cs typeface="Consolas" pitchFamily="49" charset="0"/>
              </a:rPr>
              <a:t>&gt;</a:t>
            </a:r>
          </a:p>
          <a:p>
            <a:endParaRPr lang="en-US" sz="1100" dirty="0">
              <a:solidFill>
                <a:srgbClr val="A31515"/>
              </a:solidFill>
              <a:latin typeface="Consolas" pitchFamily="49" charset="0"/>
              <a:cs typeface="Consolas" pitchFamily="49" charset="0"/>
            </a:endParaRPr>
          </a:p>
          <a:p>
            <a:r>
              <a:rPr lang="en-US" sz="1100" dirty="0" err="1">
                <a:solidFill>
                  <a:srgbClr val="0000FF"/>
                </a:solidFill>
                <a:latin typeface="Consolas" pitchFamily="49" charset="0"/>
                <a:cs typeface="Consolas" pitchFamily="49" charset="0"/>
              </a:rPr>
              <a:t>int</a:t>
            </a:r>
            <a:r>
              <a:rPr lang="en-US" sz="1100" dirty="0">
                <a:solidFill>
                  <a:prstClr val="black"/>
                </a:solidFill>
                <a:latin typeface="Consolas" pitchFamily="49" charset="0"/>
                <a:cs typeface="Consolas" pitchFamily="49" charset="0"/>
              </a:rPr>
              <a:t> main(</a:t>
            </a:r>
            <a:r>
              <a:rPr lang="en-US" sz="1100" dirty="0" err="1">
                <a:solidFill>
                  <a:srgbClr val="0000FF"/>
                </a:solidFill>
                <a:latin typeface="Consolas" pitchFamily="49" charset="0"/>
                <a:cs typeface="Consolas" pitchFamily="49" charset="0"/>
              </a:rPr>
              <a:t>int</a:t>
            </a:r>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argc</a:t>
            </a:r>
            <a:r>
              <a:rPr lang="en-US" sz="1100" dirty="0">
                <a:solidFill>
                  <a:prstClr val="black"/>
                </a:solidFill>
                <a:latin typeface="Consolas" pitchFamily="49" charset="0"/>
                <a:cs typeface="Consolas" pitchFamily="49" charset="0"/>
              </a:rPr>
              <a:t>, </a:t>
            </a:r>
            <a:r>
              <a:rPr lang="en-US" sz="1100" dirty="0">
                <a:solidFill>
                  <a:srgbClr val="0000FF"/>
                </a:solidFill>
                <a:latin typeface="Consolas" pitchFamily="49" charset="0"/>
                <a:cs typeface="Consolas" pitchFamily="49" charset="0"/>
              </a:rPr>
              <a:t>char</a:t>
            </a:r>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argv</a:t>
            </a:r>
            <a:r>
              <a:rPr lang="en-US" sz="1100" dirty="0">
                <a:solidFill>
                  <a:prstClr val="black"/>
                </a:solidFill>
                <a:latin typeface="Consolas" pitchFamily="49" charset="0"/>
                <a:cs typeface="Consolas" pitchFamily="49" charset="0"/>
              </a:rPr>
              <a:t>[]) {</a:t>
            </a:r>
          </a:p>
          <a:p>
            <a:r>
              <a:rPr lang="en-US" sz="1100" dirty="0">
                <a:solidFill>
                  <a:prstClr val="black"/>
                </a:solidFill>
                <a:latin typeface="Consolas" pitchFamily="49" charset="0"/>
                <a:cs typeface="Consolas" pitchFamily="49" charset="0"/>
              </a:rPr>
              <a:t>    </a:t>
            </a:r>
            <a:r>
              <a:rPr lang="en-US" sz="1100" dirty="0" err="1">
                <a:solidFill>
                  <a:srgbClr val="0000FF"/>
                </a:solidFill>
                <a:latin typeface="Consolas" pitchFamily="49" charset="0"/>
                <a:cs typeface="Consolas" pitchFamily="49" charset="0"/>
              </a:rPr>
              <a:t>int</a:t>
            </a:r>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my_rank</a:t>
            </a:r>
            <a:r>
              <a:rPr lang="en-US" sz="1100" dirty="0">
                <a:solidFill>
                  <a:prstClr val="black"/>
                </a:solidFill>
                <a:latin typeface="Consolas" pitchFamily="49" charset="0"/>
                <a:cs typeface="Consolas" pitchFamily="49" charset="0"/>
              </a:rPr>
              <a:t>;       </a:t>
            </a:r>
            <a:r>
              <a:rPr lang="en-US" sz="1100" dirty="0">
                <a:solidFill>
                  <a:srgbClr val="008000"/>
                </a:solidFill>
                <a:latin typeface="Consolas" pitchFamily="49" charset="0"/>
                <a:cs typeface="Consolas" pitchFamily="49" charset="0"/>
              </a:rPr>
              <a:t>/* rank of process      */</a:t>
            </a:r>
          </a:p>
          <a:p>
            <a:r>
              <a:rPr lang="en-US" sz="1100" dirty="0">
                <a:solidFill>
                  <a:prstClr val="black"/>
                </a:solidFill>
                <a:latin typeface="Consolas" pitchFamily="49" charset="0"/>
                <a:cs typeface="Consolas" pitchFamily="49" charset="0"/>
              </a:rPr>
              <a:t>    </a:t>
            </a:r>
            <a:r>
              <a:rPr lang="en-US" sz="1100" dirty="0" err="1">
                <a:solidFill>
                  <a:srgbClr val="0000FF"/>
                </a:solidFill>
                <a:latin typeface="Consolas" pitchFamily="49" charset="0"/>
                <a:cs typeface="Consolas" pitchFamily="49" charset="0"/>
              </a:rPr>
              <a:t>int</a:t>
            </a:r>
            <a:r>
              <a:rPr lang="en-US" sz="1100" dirty="0">
                <a:solidFill>
                  <a:prstClr val="black"/>
                </a:solidFill>
                <a:latin typeface="Consolas" pitchFamily="49" charset="0"/>
                <a:cs typeface="Consolas" pitchFamily="49" charset="0"/>
              </a:rPr>
              <a:t>         p;             </a:t>
            </a:r>
            <a:r>
              <a:rPr lang="en-US" sz="1100" dirty="0">
                <a:solidFill>
                  <a:srgbClr val="008000"/>
                </a:solidFill>
                <a:latin typeface="Consolas" pitchFamily="49" charset="0"/>
                <a:cs typeface="Consolas" pitchFamily="49" charset="0"/>
              </a:rPr>
              <a:t>/* number of processes  */</a:t>
            </a:r>
          </a:p>
          <a:p>
            <a:r>
              <a:rPr lang="en-US" sz="1100" dirty="0">
                <a:solidFill>
                  <a:prstClr val="black"/>
                </a:solidFill>
                <a:latin typeface="Consolas" pitchFamily="49" charset="0"/>
                <a:cs typeface="Consolas" pitchFamily="49" charset="0"/>
              </a:rPr>
              <a:t>    </a:t>
            </a:r>
            <a:r>
              <a:rPr lang="en-US" sz="1100" dirty="0" err="1">
                <a:solidFill>
                  <a:srgbClr val="0000FF"/>
                </a:solidFill>
                <a:latin typeface="Consolas" pitchFamily="49" charset="0"/>
                <a:cs typeface="Consolas" pitchFamily="49" charset="0"/>
              </a:rPr>
              <a:t>int</a:t>
            </a:r>
            <a:r>
              <a:rPr lang="en-US" sz="1100" dirty="0">
                <a:solidFill>
                  <a:prstClr val="black"/>
                </a:solidFill>
                <a:latin typeface="Consolas" pitchFamily="49" charset="0"/>
                <a:cs typeface="Consolas" pitchFamily="49" charset="0"/>
              </a:rPr>
              <a:t>         source;        </a:t>
            </a:r>
            <a:r>
              <a:rPr lang="en-US" sz="1100" dirty="0">
                <a:solidFill>
                  <a:srgbClr val="008000"/>
                </a:solidFill>
                <a:latin typeface="Consolas" pitchFamily="49" charset="0"/>
                <a:cs typeface="Consolas" pitchFamily="49" charset="0"/>
              </a:rPr>
              <a:t>/* rank of sender       */</a:t>
            </a:r>
          </a:p>
          <a:p>
            <a:r>
              <a:rPr lang="en-US" sz="1100" dirty="0">
                <a:solidFill>
                  <a:prstClr val="black"/>
                </a:solidFill>
                <a:latin typeface="Consolas" pitchFamily="49" charset="0"/>
                <a:cs typeface="Consolas" pitchFamily="49" charset="0"/>
              </a:rPr>
              <a:t>    </a:t>
            </a:r>
            <a:r>
              <a:rPr lang="en-US" sz="1100" dirty="0" err="1">
                <a:solidFill>
                  <a:srgbClr val="0000FF"/>
                </a:solidFill>
                <a:latin typeface="Consolas" pitchFamily="49" charset="0"/>
                <a:cs typeface="Consolas" pitchFamily="49" charset="0"/>
              </a:rPr>
              <a:t>int</a:t>
            </a:r>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dest</a:t>
            </a:r>
            <a:r>
              <a:rPr lang="en-US" sz="1100" dirty="0">
                <a:solidFill>
                  <a:prstClr val="black"/>
                </a:solidFill>
                <a:latin typeface="Consolas" pitchFamily="49" charset="0"/>
                <a:cs typeface="Consolas" pitchFamily="49" charset="0"/>
              </a:rPr>
              <a:t>;          </a:t>
            </a:r>
            <a:r>
              <a:rPr lang="en-US" sz="1100" dirty="0">
                <a:solidFill>
                  <a:srgbClr val="008000"/>
                </a:solidFill>
                <a:latin typeface="Consolas" pitchFamily="49" charset="0"/>
                <a:cs typeface="Consolas" pitchFamily="49" charset="0"/>
              </a:rPr>
              <a:t>/* rank of receiver     */</a:t>
            </a:r>
          </a:p>
          <a:p>
            <a:r>
              <a:rPr lang="en-US" sz="1100" dirty="0">
                <a:solidFill>
                  <a:prstClr val="black"/>
                </a:solidFill>
                <a:latin typeface="Consolas" pitchFamily="49" charset="0"/>
                <a:cs typeface="Consolas" pitchFamily="49" charset="0"/>
              </a:rPr>
              <a:t>    </a:t>
            </a:r>
            <a:r>
              <a:rPr lang="en-US" sz="1100" dirty="0" err="1">
                <a:solidFill>
                  <a:srgbClr val="0000FF"/>
                </a:solidFill>
                <a:latin typeface="Consolas" pitchFamily="49" charset="0"/>
                <a:cs typeface="Consolas" pitchFamily="49" charset="0"/>
              </a:rPr>
              <a:t>int</a:t>
            </a:r>
            <a:r>
              <a:rPr lang="en-US" sz="1100" dirty="0">
                <a:solidFill>
                  <a:prstClr val="black"/>
                </a:solidFill>
                <a:latin typeface="Consolas" pitchFamily="49" charset="0"/>
                <a:cs typeface="Consolas" pitchFamily="49" charset="0"/>
              </a:rPr>
              <a:t>         tag = 0;       </a:t>
            </a:r>
            <a:r>
              <a:rPr lang="en-US" sz="1100" dirty="0">
                <a:solidFill>
                  <a:srgbClr val="008000"/>
                </a:solidFill>
                <a:latin typeface="Consolas" pitchFamily="49" charset="0"/>
                <a:cs typeface="Consolas" pitchFamily="49" charset="0"/>
              </a:rPr>
              <a:t>/* tag for messages     */</a:t>
            </a:r>
          </a:p>
          <a:p>
            <a:r>
              <a:rPr lang="da-DK" sz="1100" dirty="0">
                <a:solidFill>
                  <a:prstClr val="black"/>
                </a:solidFill>
                <a:latin typeface="Consolas" pitchFamily="49" charset="0"/>
                <a:cs typeface="Consolas" pitchFamily="49" charset="0"/>
              </a:rPr>
              <a:t>    </a:t>
            </a:r>
            <a:r>
              <a:rPr lang="da-DK" sz="1100" dirty="0">
                <a:solidFill>
                  <a:srgbClr val="0000FF"/>
                </a:solidFill>
                <a:latin typeface="Consolas" pitchFamily="49" charset="0"/>
                <a:cs typeface="Consolas" pitchFamily="49" charset="0"/>
              </a:rPr>
              <a:t>char</a:t>
            </a:r>
            <a:r>
              <a:rPr lang="da-DK" sz="1100" dirty="0">
                <a:solidFill>
                  <a:prstClr val="black"/>
                </a:solidFill>
                <a:latin typeface="Consolas" pitchFamily="49" charset="0"/>
                <a:cs typeface="Consolas" pitchFamily="49" charset="0"/>
              </a:rPr>
              <a:t>        message[100];  </a:t>
            </a:r>
            <a:r>
              <a:rPr lang="da-DK" sz="1100" dirty="0">
                <a:solidFill>
                  <a:srgbClr val="008000"/>
                </a:solidFill>
                <a:latin typeface="Consolas" pitchFamily="49" charset="0"/>
                <a:cs typeface="Consolas" pitchFamily="49" charset="0"/>
              </a:rPr>
              <a:t>/* storage for message  */</a:t>
            </a:r>
          </a:p>
          <a:p>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MPI_Status</a:t>
            </a:r>
            <a:r>
              <a:rPr lang="en-US" sz="1100" dirty="0">
                <a:solidFill>
                  <a:prstClr val="black"/>
                </a:solidFill>
                <a:latin typeface="Consolas" pitchFamily="49" charset="0"/>
                <a:cs typeface="Consolas" pitchFamily="49" charset="0"/>
              </a:rPr>
              <a:t>  status;        </a:t>
            </a:r>
            <a:r>
              <a:rPr lang="en-US" sz="1100" dirty="0">
                <a:solidFill>
                  <a:srgbClr val="008000"/>
                </a:solidFill>
                <a:latin typeface="Consolas" pitchFamily="49" charset="0"/>
                <a:cs typeface="Consolas" pitchFamily="49" charset="0"/>
              </a:rPr>
              <a:t>/* return status for receive  */</a:t>
            </a:r>
          </a:p>
          <a:p>
            <a:r>
              <a:rPr lang="en-US" sz="1100" dirty="0">
                <a:solidFill>
                  <a:prstClr val="black"/>
                </a:solidFill>
                <a:latin typeface="Consolas" pitchFamily="49" charset="0"/>
                <a:cs typeface="Consolas" pitchFamily="49" charset="0"/>
              </a:rPr>
              <a:t>   </a:t>
            </a:r>
            <a:endParaRPr lang="en-US" sz="1100" dirty="0">
              <a:solidFill>
                <a:srgbClr val="008000"/>
              </a:solidFill>
              <a:latin typeface="Consolas" pitchFamily="49" charset="0"/>
              <a:cs typeface="Consolas" pitchFamily="49" charset="0"/>
            </a:endParaRPr>
          </a:p>
          <a:p>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MPI_Init</a:t>
            </a:r>
            <a:r>
              <a:rPr lang="en-US" sz="1100" dirty="0">
                <a:solidFill>
                  <a:prstClr val="black"/>
                </a:solidFill>
                <a:latin typeface="Consolas" pitchFamily="49" charset="0"/>
                <a:cs typeface="Consolas" pitchFamily="49" charset="0"/>
              </a:rPr>
              <a:t>(&amp;</a:t>
            </a:r>
            <a:r>
              <a:rPr lang="en-US" sz="1100" dirty="0" err="1">
                <a:solidFill>
                  <a:prstClr val="black"/>
                </a:solidFill>
                <a:latin typeface="Consolas" pitchFamily="49" charset="0"/>
                <a:cs typeface="Consolas" pitchFamily="49" charset="0"/>
              </a:rPr>
              <a:t>argc</a:t>
            </a:r>
            <a:r>
              <a:rPr lang="en-US" sz="1100" dirty="0">
                <a:solidFill>
                  <a:prstClr val="black"/>
                </a:solidFill>
                <a:latin typeface="Consolas" pitchFamily="49" charset="0"/>
                <a:cs typeface="Consolas" pitchFamily="49" charset="0"/>
              </a:rPr>
              <a:t>, &amp;</a:t>
            </a:r>
            <a:r>
              <a:rPr lang="en-US" sz="1100" dirty="0" err="1">
                <a:solidFill>
                  <a:prstClr val="black"/>
                </a:solidFill>
                <a:latin typeface="Consolas" pitchFamily="49" charset="0"/>
                <a:cs typeface="Consolas" pitchFamily="49" charset="0"/>
              </a:rPr>
              <a:t>argv</a:t>
            </a:r>
            <a:r>
              <a:rPr lang="en-US" sz="1100" dirty="0">
                <a:solidFill>
                  <a:prstClr val="black"/>
                </a:solidFill>
                <a:latin typeface="Consolas" pitchFamily="49" charset="0"/>
                <a:cs typeface="Consolas" pitchFamily="49" charset="0"/>
              </a:rPr>
              <a:t>); </a:t>
            </a:r>
            <a:r>
              <a:rPr lang="en-US" sz="1100" dirty="0">
                <a:solidFill>
                  <a:srgbClr val="008000"/>
                </a:solidFill>
                <a:latin typeface="Consolas" pitchFamily="49" charset="0"/>
                <a:cs typeface="Consolas" pitchFamily="49" charset="0"/>
              </a:rPr>
              <a:t>// Start up MPI</a:t>
            </a:r>
          </a:p>
          <a:p>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MPI_Comm_rank</a:t>
            </a:r>
            <a:r>
              <a:rPr lang="en-US" sz="1100" dirty="0">
                <a:solidFill>
                  <a:prstClr val="black"/>
                </a:solidFill>
                <a:latin typeface="Consolas" pitchFamily="49" charset="0"/>
                <a:cs typeface="Consolas" pitchFamily="49" charset="0"/>
              </a:rPr>
              <a:t>(MPI_COMM_WORLD, &amp;</a:t>
            </a:r>
            <a:r>
              <a:rPr lang="en-US" sz="1100" dirty="0" err="1">
                <a:solidFill>
                  <a:prstClr val="black"/>
                </a:solidFill>
                <a:latin typeface="Consolas" pitchFamily="49" charset="0"/>
                <a:cs typeface="Consolas" pitchFamily="49" charset="0"/>
              </a:rPr>
              <a:t>my_rank</a:t>
            </a:r>
            <a:r>
              <a:rPr lang="en-US" sz="1100" dirty="0">
                <a:solidFill>
                  <a:prstClr val="black"/>
                </a:solidFill>
                <a:latin typeface="Consolas" pitchFamily="49" charset="0"/>
                <a:cs typeface="Consolas" pitchFamily="49" charset="0"/>
              </a:rPr>
              <a:t>); </a:t>
            </a:r>
            <a:r>
              <a:rPr lang="en-US" sz="1100" dirty="0">
                <a:solidFill>
                  <a:srgbClr val="008000"/>
                </a:solidFill>
                <a:latin typeface="Consolas" pitchFamily="49" charset="0"/>
                <a:cs typeface="Consolas" pitchFamily="49" charset="0"/>
              </a:rPr>
              <a:t>// Find out process rank</a:t>
            </a:r>
            <a:r>
              <a:rPr lang="en-US" sz="1100" dirty="0">
                <a:solidFill>
                  <a:prstClr val="black"/>
                </a:solidFill>
                <a:latin typeface="Consolas" pitchFamily="49" charset="0"/>
                <a:cs typeface="Consolas" pitchFamily="49" charset="0"/>
              </a:rPr>
              <a:t>   </a:t>
            </a:r>
            <a:endParaRPr lang="en-US" sz="1100" dirty="0">
              <a:solidFill>
                <a:srgbClr val="008000"/>
              </a:solidFill>
              <a:latin typeface="Consolas" pitchFamily="49" charset="0"/>
              <a:cs typeface="Consolas" pitchFamily="49" charset="0"/>
            </a:endParaRPr>
          </a:p>
          <a:p>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MPI_Comm_size</a:t>
            </a:r>
            <a:r>
              <a:rPr lang="en-US" sz="1100" dirty="0">
                <a:solidFill>
                  <a:prstClr val="black"/>
                </a:solidFill>
                <a:latin typeface="Consolas" pitchFamily="49" charset="0"/>
                <a:cs typeface="Consolas" pitchFamily="49" charset="0"/>
              </a:rPr>
              <a:t>(MPI_COMM_WORLD, &amp;p); </a:t>
            </a:r>
            <a:r>
              <a:rPr lang="en-US" sz="1100" dirty="0">
                <a:solidFill>
                  <a:srgbClr val="008000"/>
                </a:solidFill>
                <a:latin typeface="Consolas" pitchFamily="49" charset="0"/>
                <a:cs typeface="Consolas" pitchFamily="49" charset="0"/>
              </a:rPr>
              <a:t>// Find out number of processes</a:t>
            </a:r>
            <a:endParaRPr lang="en-US" sz="1100" dirty="0">
              <a:solidFill>
                <a:prstClr val="black"/>
              </a:solidFill>
              <a:latin typeface="Consolas" pitchFamily="49" charset="0"/>
              <a:cs typeface="Consolas" pitchFamily="49" charset="0"/>
            </a:endParaRPr>
          </a:p>
          <a:p>
            <a:endParaRPr lang="en-US" sz="1100" dirty="0">
              <a:solidFill>
                <a:prstClr val="black"/>
              </a:solidFill>
              <a:latin typeface="Consolas" pitchFamily="49" charset="0"/>
              <a:cs typeface="Consolas" pitchFamily="49" charset="0"/>
            </a:endParaRPr>
          </a:p>
          <a:p>
            <a:r>
              <a:rPr lang="en-US" sz="1100" dirty="0">
                <a:solidFill>
                  <a:prstClr val="black"/>
                </a:solidFill>
                <a:latin typeface="Consolas" pitchFamily="49" charset="0"/>
                <a:cs typeface="Consolas" pitchFamily="49" charset="0"/>
              </a:rPr>
              <a:t>    </a:t>
            </a:r>
            <a:r>
              <a:rPr lang="en-US" sz="1100" dirty="0">
                <a:solidFill>
                  <a:srgbClr val="0000FF"/>
                </a:solidFill>
                <a:latin typeface="Consolas" pitchFamily="49" charset="0"/>
                <a:cs typeface="Consolas" pitchFamily="49" charset="0"/>
              </a:rPr>
              <a:t>if</a:t>
            </a:r>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my_rank</a:t>
            </a:r>
            <a:r>
              <a:rPr lang="en-US" sz="1100" dirty="0">
                <a:solidFill>
                  <a:prstClr val="black"/>
                </a:solidFill>
                <a:latin typeface="Consolas" pitchFamily="49" charset="0"/>
                <a:cs typeface="Consolas" pitchFamily="49" charset="0"/>
              </a:rPr>
              <a:t> != 0) {</a:t>
            </a:r>
          </a:p>
          <a:p>
            <a:r>
              <a:rPr lang="en-US" sz="1100" dirty="0">
                <a:solidFill>
                  <a:prstClr val="black"/>
                </a:solidFill>
                <a:latin typeface="Consolas" pitchFamily="49" charset="0"/>
                <a:cs typeface="Consolas" pitchFamily="49" charset="0"/>
              </a:rPr>
              <a:t>        </a:t>
            </a:r>
            <a:r>
              <a:rPr lang="en-US" sz="1100" dirty="0">
                <a:solidFill>
                  <a:srgbClr val="008000"/>
                </a:solidFill>
                <a:latin typeface="Consolas" pitchFamily="49" charset="0"/>
                <a:cs typeface="Consolas" pitchFamily="49" charset="0"/>
              </a:rPr>
              <a:t>/* Create message */</a:t>
            </a:r>
          </a:p>
          <a:p>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sprintf</a:t>
            </a:r>
            <a:r>
              <a:rPr lang="en-US" sz="1100" dirty="0">
                <a:solidFill>
                  <a:prstClr val="black"/>
                </a:solidFill>
                <a:latin typeface="Consolas" pitchFamily="49" charset="0"/>
                <a:cs typeface="Consolas" pitchFamily="49" charset="0"/>
              </a:rPr>
              <a:t>(message, </a:t>
            </a:r>
            <a:r>
              <a:rPr lang="en-US" sz="1100" dirty="0">
                <a:solidFill>
                  <a:srgbClr val="A31515"/>
                </a:solidFill>
                <a:latin typeface="Consolas" pitchFamily="49" charset="0"/>
                <a:cs typeface="Consolas" pitchFamily="49" charset="0"/>
              </a:rPr>
              <a:t>"Greetings from process %d!"</a:t>
            </a:r>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my_rank</a:t>
            </a:r>
            <a:r>
              <a:rPr lang="en-US" sz="1100" dirty="0">
                <a:solidFill>
                  <a:prstClr val="black"/>
                </a:solidFill>
                <a:latin typeface="Consolas" pitchFamily="49" charset="0"/>
                <a:cs typeface="Consolas" pitchFamily="49" charset="0"/>
              </a:rPr>
              <a:t>);</a:t>
            </a:r>
          </a:p>
          <a:p>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dest</a:t>
            </a:r>
            <a:r>
              <a:rPr lang="en-US" sz="1100" dirty="0">
                <a:solidFill>
                  <a:prstClr val="black"/>
                </a:solidFill>
                <a:latin typeface="Consolas" pitchFamily="49" charset="0"/>
                <a:cs typeface="Consolas" pitchFamily="49" charset="0"/>
              </a:rPr>
              <a:t> = 0;</a:t>
            </a:r>
          </a:p>
          <a:p>
            <a:r>
              <a:rPr lang="en-US" sz="1100" dirty="0">
                <a:solidFill>
                  <a:prstClr val="black"/>
                </a:solidFill>
                <a:latin typeface="Consolas" pitchFamily="49" charset="0"/>
                <a:cs typeface="Consolas" pitchFamily="49" charset="0"/>
              </a:rPr>
              <a:t>        </a:t>
            </a:r>
            <a:r>
              <a:rPr lang="en-US" sz="1100" dirty="0">
                <a:solidFill>
                  <a:srgbClr val="008000"/>
                </a:solidFill>
                <a:latin typeface="Consolas" pitchFamily="49" charset="0"/>
                <a:cs typeface="Consolas" pitchFamily="49" charset="0"/>
              </a:rPr>
              <a:t>/* Use strlen+1 so that '\0' gets transmitted */</a:t>
            </a:r>
          </a:p>
          <a:p>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MPI_Send</a:t>
            </a:r>
            <a:r>
              <a:rPr lang="en-US" sz="1100" dirty="0">
                <a:solidFill>
                  <a:prstClr val="black"/>
                </a:solidFill>
                <a:latin typeface="Consolas" pitchFamily="49" charset="0"/>
                <a:cs typeface="Consolas" pitchFamily="49" charset="0"/>
              </a:rPr>
              <a:t>(message, </a:t>
            </a:r>
            <a:r>
              <a:rPr lang="en-US" sz="1100" dirty="0" err="1">
                <a:solidFill>
                  <a:prstClr val="black"/>
                </a:solidFill>
                <a:latin typeface="Consolas" pitchFamily="49" charset="0"/>
                <a:cs typeface="Consolas" pitchFamily="49" charset="0"/>
              </a:rPr>
              <a:t>strlen</a:t>
            </a:r>
            <a:r>
              <a:rPr lang="en-US" sz="1100" dirty="0">
                <a:solidFill>
                  <a:prstClr val="black"/>
                </a:solidFill>
                <a:latin typeface="Consolas" pitchFamily="49" charset="0"/>
                <a:cs typeface="Consolas" pitchFamily="49" charset="0"/>
              </a:rPr>
              <a:t>(message)+1, MPI_CHAR, </a:t>
            </a:r>
            <a:r>
              <a:rPr lang="en-US" sz="1100" dirty="0" err="1">
                <a:solidFill>
                  <a:prstClr val="black"/>
                </a:solidFill>
                <a:latin typeface="Consolas" pitchFamily="49" charset="0"/>
                <a:cs typeface="Consolas" pitchFamily="49" charset="0"/>
              </a:rPr>
              <a:t>dest</a:t>
            </a:r>
            <a:r>
              <a:rPr lang="en-US" sz="1100" dirty="0">
                <a:solidFill>
                  <a:prstClr val="black"/>
                </a:solidFill>
                <a:latin typeface="Consolas" pitchFamily="49" charset="0"/>
                <a:cs typeface="Consolas" pitchFamily="49" charset="0"/>
              </a:rPr>
              <a:t>, tag, MPI_COMM_WORLD);</a:t>
            </a:r>
          </a:p>
          <a:p>
            <a:r>
              <a:rPr lang="en-US" sz="1100" dirty="0">
                <a:solidFill>
                  <a:prstClr val="black"/>
                </a:solidFill>
                <a:latin typeface="Consolas" pitchFamily="49" charset="0"/>
                <a:cs typeface="Consolas" pitchFamily="49" charset="0"/>
              </a:rPr>
              <a:t>    } </a:t>
            </a:r>
          </a:p>
          <a:p>
            <a:r>
              <a:rPr lang="en-US" sz="1100" dirty="0">
                <a:solidFill>
                  <a:prstClr val="black"/>
                </a:solidFill>
                <a:latin typeface="Consolas" pitchFamily="49" charset="0"/>
                <a:cs typeface="Consolas" pitchFamily="49" charset="0"/>
              </a:rPr>
              <a:t>    </a:t>
            </a:r>
            <a:r>
              <a:rPr lang="en-US" sz="1100" dirty="0">
                <a:solidFill>
                  <a:srgbClr val="0000FF"/>
                </a:solidFill>
                <a:latin typeface="Consolas" pitchFamily="49" charset="0"/>
                <a:cs typeface="Consolas" pitchFamily="49" charset="0"/>
              </a:rPr>
              <a:t>else</a:t>
            </a:r>
            <a:r>
              <a:rPr lang="en-US" sz="1100" dirty="0">
                <a:solidFill>
                  <a:prstClr val="black"/>
                </a:solidFill>
                <a:latin typeface="Consolas" pitchFamily="49" charset="0"/>
                <a:cs typeface="Consolas" pitchFamily="49" charset="0"/>
              </a:rPr>
              <a:t> { </a:t>
            </a:r>
            <a:r>
              <a:rPr lang="en-US" sz="1100" dirty="0">
                <a:solidFill>
                  <a:srgbClr val="008000"/>
                </a:solidFill>
                <a:latin typeface="Consolas" pitchFamily="49" charset="0"/>
                <a:cs typeface="Consolas" pitchFamily="49" charset="0"/>
              </a:rPr>
              <a:t>/* </a:t>
            </a:r>
            <a:r>
              <a:rPr lang="en-US" sz="1100" dirty="0" err="1">
                <a:solidFill>
                  <a:srgbClr val="008000"/>
                </a:solidFill>
                <a:latin typeface="Consolas" pitchFamily="49" charset="0"/>
                <a:cs typeface="Consolas" pitchFamily="49" charset="0"/>
              </a:rPr>
              <a:t>my_rank</a:t>
            </a:r>
            <a:r>
              <a:rPr lang="en-US" sz="1100" dirty="0">
                <a:solidFill>
                  <a:srgbClr val="008000"/>
                </a:solidFill>
                <a:latin typeface="Consolas" pitchFamily="49" charset="0"/>
                <a:cs typeface="Consolas" pitchFamily="49" charset="0"/>
              </a:rPr>
              <a:t> == 0 */</a:t>
            </a:r>
          </a:p>
          <a:p>
            <a:r>
              <a:rPr lang="fr-FR" sz="1100" dirty="0">
                <a:solidFill>
                  <a:prstClr val="black"/>
                </a:solidFill>
                <a:latin typeface="Consolas" pitchFamily="49" charset="0"/>
                <a:cs typeface="Consolas" pitchFamily="49" charset="0"/>
              </a:rPr>
              <a:t>        </a:t>
            </a:r>
            <a:r>
              <a:rPr lang="fr-FR" sz="1100" dirty="0">
                <a:solidFill>
                  <a:srgbClr val="0000FF"/>
                </a:solidFill>
                <a:latin typeface="Consolas" pitchFamily="49" charset="0"/>
                <a:cs typeface="Consolas" pitchFamily="49" charset="0"/>
              </a:rPr>
              <a:t>for</a:t>
            </a:r>
            <a:r>
              <a:rPr lang="fr-FR" sz="1100" dirty="0">
                <a:solidFill>
                  <a:prstClr val="black"/>
                </a:solidFill>
                <a:latin typeface="Consolas" pitchFamily="49" charset="0"/>
                <a:cs typeface="Consolas" pitchFamily="49" charset="0"/>
              </a:rPr>
              <a:t> (source = 1; source &lt; p; source++) {</a:t>
            </a:r>
          </a:p>
          <a:p>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MPI_Recv</a:t>
            </a:r>
            <a:r>
              <a:rPr lang="en-US" sz="1100" dirty="0">
                <a:solidFill>
                  <a:prstClr val="black"/>
                </a:solidFill>
                <a:latin typeface="Consolas" pitchFamily="49" charset="0"/>
                <a:cs typeface="Consolas" pitchFamily="49" charset="0"/>
              </a:rPr>
              <a:t>(message, 100, MPI_CHAR, source, tag, MPI_COMM_WORLD, &amp;status);</a:t>
            </a:r>
          </a:p>
          <a:p>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printf</a:t>
            </a:r>
            <a:r>
              <a:rPr lang="en-US" sz="1100" dirty="0">
                <a:solidFill>
                  <a:prstClr val="black"/>
                </a:solidFill>
                <a:latin typeface="Consolas" pitchFamily="49" charset="0"/>
                <a:cs typeface="Consolas" pitchFamily="49" charset="0"/>
              </a:rPr>
              <a:t>(</a:t>
            </a:r>
            <a:r>
              <a:rPr lang="en-US" sz="1100" dirty="0">
                <a:solidFill>
                  <a:srgbClr val="A31515"/>
                </a:solidFill>
                <a:latin typeface="Consolas" pitchFamily="49" charset="0"/>
                <a:cs typeface="Consolas" pitchFamily="49" charset="0"/>
              </a:rPr>
              <a:t>"%s\n"</a:t>
            </a:r>
            <a:r>
              <a:rPr lang="en-US" sz="1100" dirty="0">
                <a:solidFill>
                  <a:prstClr val="black"/>
                </a:solidFill>
                <a:latin typeface="Consolas" pitchFamily="49" charset="0"/>
                <a:cs typeface="Consolas" pitchFamily="49" charset="0"/>
              </a:rPr>
              <a:t>, message);</a:t>
            </a:r>
          </a:p>
          <a:p>
            <a:r>
              <a:rPr lang="en-US" sz="1100" dirty="0">
                <a:solidFill>
                  <a:prstClr val="black"/>
                </a:solidFill>
                <a:latin typeface="Consolas" pitchFamily="49" charset="0"/>
                <a:cs typeface="Consolas" pitchFamily="49" charset="0"/>
              </a:rPr>
              <a:t>        }</a:t>
            </a:r>
          </a:p>
          <a:p>
            <a:r>
              <a:rPr lang="en-US" sz="1100" dirty="0">
                <a:solidFill>
                  <a:prstClr val="black"/>
                </a:solidFill>
                <a:latin typeface="Consolas" pitchFamily="49" charset="0"/>
                <a:cs typeface="Consolas" pitchFamily="49" charset="0"/>
              </a:rPr>
              <a:t>    }</a:t>
            </a:r>
          </a:p>
          <a:p>
            <a:r>
              <a:rPr lang="en-US" sz="1100" dirty="0">
                <a:solidFill>
                  <a:prstClr val="black"/>
                </a:solidFill>
                <a:latin typeface="Consolas" pitchFamily="49" charset="0"/>
                <a:cs typeface="Consolas" pitchFamily="49" charset="0"/>
              </a:rPr>
              <a:t>   </a:t>
            </a:r>
            <a:endParaRPr lang="en-US" sz="1100" dirty="0">
              <a:solidFill>
                <a:srgbClr val="008000"/>
              </a:solidFill>
              <a:latin typeface="Consolas" pitchFamily="49" charset="0"/>
              <a:cs typeface="Consolas" pitchFamily="49" charset="0"/>
            </a:endParaRPr>
          </a:p>
          <a:p>
            <a:r>
              <a:rPr lang="en-US" sz="1100" dirty="0">
                <a:solidFill>
                  <a:prstClr val="black"/>
                </a:solidFill>
                <a:latin typeface="Consolas" pitchFamily="49" charset="0"/>
                <a:cs typeface="Consolas" pitchFamily="49" charset="0"/>
              </a:rPr>
              <a:t>    </a:t>
            </a:r>
            <a:r>
              <a:rPr lang="en-US" sz="1100" dirty="0" err="1">
                <a:solidFill>
                  <a:prstClr val="black"/>
                </a:solidFill>
                <a:latin typeface="Consolas" pitchFamily="49" charset="0"/>
                <a:cs typeface="Consolas" pitchFamily="49" charset="0"/>
              </a:rPr>
              <a:t>MPI_Finalize</a:t>
            </a:r>
            <a:r>
              <a:rPr lang="en-US" sz="1100" dirty="0">
                <a:solidFill>
                  <a:prstClr val="black"/>
                </a:solidFill>
                <a:latin typeface="Consolas" pitchFamily="49" charset="0"/>
                <a:cs typeface="Consolas" pitchFamily="49" charset="0"/>
              </a:rPr>
              <a:t>(); </a:t>
            </a:r>
            <a:r>
              <a:rPr lang="en-US" sz="1100" dirty="0">
                <a:solidFill>
                  <a:srgbClr val="008000"/>
                </a:solidFill>
                <a:latin typeface="Consolas" pitchFamily="49" charset="0"/>
                <a:cs typeface="Consolas" pitchFamily="49" charset="0"/>
              </a:rPr>
              <a:t>// Shut down MPI</a:t>
            </a:r>
            <a:endParaRPr lang="en-US" sz="1100" dirty="0">
              <a:solidFill>
                <a:prstClr val="black"/>
              </a:solidFill>
              <a:latin typeface="Consolas" pitchFamily="49" charset="0"/>
              <a:cs typeface="Consolas" pitchFamily="49" charset="0"/>
            </a:endParaRPr>
          </a:p>
          <a:p>
            <a:r>
              <a:rPr lang="en-US" sz="1100" dirty="0">
                <a:solidFill>
                  <a:srgbClr val="0000FF"/>
                </a:solidFill>
                <a:latin typeface="Consolas" pitchFamily="49" charset="0"/>
                <a:cs typeface="Consolas" pitchFamily="49" charset="0"/>
              </a:rPr>
              <a:t>    return</a:t>
            </a:r>
            <a:r>
              <a:rPr lang="en-US" sz="1100" dirty="0">
                <a:solidFill>
                  <a:prstClr val="black"/>
                </a:solidFill>
                <a:latin typeface="Consolas" pitchFamily="49" charset="0"/>
                <a:cs typeface="Consolas" pitchFamily="49" charset="0"/>
              </a:rPr>
              <a:t> 0;</a:t>
            </a:r>
          </a:p>
          <a:p>
            <a:r>
              <a:rPr lang="en-US" sz="1100" dirty="0">
                <a:solidFill>
                  <a:prstClr val="black"/>
                </a:solidFill>
                <a:latin typeface="Consolas" pitchFamily="49" charset="0"/>
                <a:cs typeface="Consolas" pitchFamily="49" charset="0"/>
              </a:rPr>
              <a:t>} </a:t>
            </a:r>
            <a:r>
              <a:rPr lang="en-US" sz="1100" dirty="0">
                <a:solidFill>
                  <a:srgbClr val="008000"/>
                </a:solidFill>
                <a:latin typeface="Consolas" pitchFamily="49" charset="0"/>
                <a:cs typeface="Consolas" pitchFamily="49" charset="0"/>
              </a:rPr>
              <a:t>/* main */</a:t>
            </a:r>
          </a:p>
        </p:txBody>
      </p:sp>
      <p:sp>
        <p:nvSpPr>
          <p:cNvPr id="6" name="TextBox 5"/>
          <p:cNvSpPr txBox="1"/>
          <p:nvPr/>
        </p:nvSpPr>
        <p:spPr>
          <a:xfrm>
            <a:off x="4020312" y="859536"/>
            <a:ext cx="3398303" cy="400110"/>
          </a:xfrm>
          <a:prstGeom prst="rect">
            <a:avLst/>
          </a:prstGeom>
          <a:solidFill>
            <a:schemeClr val="bg1"/>
          </a:solidFill>
          <a:ln>
            <a:solidFill>
              <a:schemeClr val="tx1"/>
            </a:solidFill>
          </a:ln>
        </p:spPr>
        <p:txBody>
          <a:bodyPr wrap="none" rtlCol="0">
            <a:spAutoFit/>
          </a:bodyPr>
          <a:lstStyle/>
          <a:p>
            <a:r>
              <a:rPr lang="en-US" sz="2000" b="1" dirty="0">
                <a:solidFill>
                  <a:srgbClr val="002060"/>
                </a:solidFill>
                <a:latin typeface="+mj-lt"/>
              </a:rPr>
              <a:t>Example: </a:t>
            </a:r>
            <a:r>
              <a:rPr lang="en-US" sz="2000" b="1" dirty="0" err="1">
                <a:solidFill>
                  <a:srgbClr val="002060"/>
                </a:solidFill>
                <a:latin typeface="+mj-lt"/>
              </a:rPr>
              <a:t>MPI_Send</a:t>
            </a:r>
            <a:r>
              <a:rPr lang="en-US" sz="2000" b="1" dirty="0">
                <a:solidFill>
                  <a:srgbClr val="002060"/>
                </a:solidFill>
                <a:latin typeface="+mj-lt"/>
              </a:rPr>
              <a:t> / </a:t>
            </a:r>
            <a:r>
              <a:rPr lang="en-US" sz="2000" b="1" dirty="0" err="1">
                <a:solidFill>
                  <a:srgbClr val="002060"/>
                </a:solidFill>
                <a:latin typeface="+mj-lt"/>
              </a:rPr>
              <a:t>MPI_Recv</a:t>
            </a:r>
            <a:endParaRPr lang="en-US" sz="2000" b="1" dirty="0">
              <a:solidFill>
                <a:srgbClr val="002060"/>
              </a:solidFill>
              <a:latin typeface="+mj-lt"/>
            </a:endParaRPr>
          </a:p>
        </p:txBody>
      </p:sp>
      <p:grpSp>
        <p:nvGrpSpPr>
          <p:cNvPr id="9" name="Group 8"/>
          <p:cNvGrpSpPr/>
          <p:nvPr/>
        </p:nvGrpSpPr>
        <p:grpSpPr>
          <a:xfrm>
            <a:off x="2426208" y="5262371"/>
            <a:ext cx="3716950" cy="581801"/>
            <a:chOff x="2209800" y="5317234"/>
            <a:chExt cx="3716950" cy="581801"/>
          </a:xfrm>
        </p:grpSpPr>
        <p:sp>
          <p:nvSpPr>
            <p:cNvPr id="3" name="Line Callout 2 2"/>
            <p:cNvSpPr/>
            <p:nvPr/>
          </p:nvSpPr>
          <p:spPr>
            <a:xfrm>
              <a:off x="2209800" y="5317234"/>
              <a:ext cx="691897" cy="169165"/>
            </a:xfrm>
            <a:prstGeom prst="borderCallout2">
              <a:avLst>
                <a:gd name="adj1" fmla="val 79388"/>
                <a:gd name="adj2" fmla="val 99970"/>
                <a:gd name="adj3" fmla="val 118750"/>
                <a:gd name="adj4" fmla="val 198348"/>
                <a:gd name="adj5" fmla="val 214627"/>
                <a:gd name="adj6" fmla="val 217177"/>
              </a:avLst>
            </a:prstGeom>
            <a:noFill/>
            <a:ln>
              <a:solidFill>
                <a:srgbClr val="C0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17976" y="5622036"/>
              <a:ext cx="2308774" cy="276999"/>
            </a:xfrm>
            <a:prstGeom prst="rect">
              <a:avLst/>
            </a:prstGeom>
          </p:spPr>
          <p:txBody>
            <a:bodyPr wrap="none">
              <a:spAutoFit/>
            </a:bodyPr>
            <a:lstStyle/>
            <a:p>
              <a:r>
                <a:rPr lang="en-US" sz="1200" dirty="0">
                  <a:solidFill>
                    <a:srgbClr val="C00000"/>
                  </a:solidFill>
                  <a:latin typeface="+mj-lt"/>
                </a:rPr>
                <a:t>Could I use a different name here?</a:t>
              </a:r>
            </a:p>
          </p:txBody>
        </p:sp>
      </p:grpSp>
      <p:pic>
        <p:nvPicPr>
          <p:cNvPr id="10" name="Picture 9"/>
          <p:cNvPicPr>
            <a:picLocks noChangeAspect="1"/>
          </p:cNvPicPr>
          <p:nvPr/>
        </p:nvPicPr>
        <p:blipFill>
          <a:blip r:embed="rId3"/>
          <a:stretch>
            <a:fillRect/>
          </a:stretch>
        </p:blipFill>
        <p:spPr>
          <a:xfrm>
            <a:off x="8430768" y="2458401"/>
            <a:ext cx="3323844" cy="2428733"/>
          </a:xfrm>
          <a:prstGeom prst="rect">
            <a:avLst/>
          </a:prstGeom>
        </p:spPr>
      </p:pic>
    </p:spTree>
    <p:extLst>
      <p:ext uri="{BB962C8B-B14F-4D97-AF65-F5344CB8AC3E}">
        <p14:creationId xmlns:p14="http://schemas.microsoft.com/office/powerpoint/2010/main" val="121562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normAutofit/>
          </a:bodyPr>
          <a:lstStyle/>
          <a:p>
            <a:pPr eaLnBrk="1" hangingPunct="1"/>
            <a:r>
              <a:rPr lang="en-US" dirty="0"/>
              <a:t>P2P Communication, Syntax Issues: Sending a Message</a:t>
            </a:r>
          </a:p>
        </p:txBody>
      </p:sp>
      <p:sp>
        <p:nvSpPr>
          <p:cNvPr id="47109" name="Rectangle 3"/>
          <p:cNvSpPr>
            <a:spLocks noGrp="1" noChangeArrowheads="1"/>
          </p:cNvSpPr>
          <p:nvPr>
            <p:ph idx="1"/>
          </p:nvPr>
        </p:nvSpPr>
        <p:spPr/>
        <p:txBody>
          <a:bodyPr vert="horz" lIns="91440" tIns="45720" rIns="36000" bIns="45720" rtlCol="0">
            <a:normAutofit/>
          </a:bodyPr>
          <a:lstStyle/>
          <a:p>
            <a:pPr>
              <a:lnSpc>
                <a:spcPct val="80000"/>
              </a:lnSpc>
              <a:spcBef>
                <a:spcPct val="80000"/>
              </a:spcBef>
              <a:tabLst>
                <a:tab pos="1333500" algn="l"/>
                <a:tab pos="2578100" algn="l"/>
                <a:tab pos="2768600" algn="l"/>
              </a:tabLst>
            </a:pPr>
            <a:endParaRPr lang="en-US" sz="2000" dirty="0"/>
          </a:p>
          <a:p>
            <a:pPr>
              <a:lnSpc>
                <a:spcPct val="80000"/>
              </a:lnSpc>
              <a:spcBef>
                <a:spcPct val="80000"/>
              </a:spcBef>
              <a:tabLst>
                <a:tab pos="1333500" algn="l"/>
                <a:tab pos="2578100" algn="l"/>
                <a:tab pos="2768600" algn="l"/>
              </a:tabLst>
            </a:pPr>
            <a:endParaRPr lang="en-US" sz="2000" dirty="0"/>
          </a:p>
          <a:p>
            <a:pPr>
              <a:lnSpc>
                <a:spcPct val="80000"/>
              </a:lnSpc>
              <a:spcBef>
                <a:spcPct val="80000"/>
              </a:spcBef>
              <a:tabLst>
                <a:tab pos="1333500" algn="l"/>
                <a:tab pos="2578100" algn="l"/>
                <a:tab pos="2768600" algn="l"/>
              </a:tabLst>
            </a:pPr>
            <a:endParaRPr lang="en-US" sz="2000" dirty="0"/>
          </a:p>
          <a:p>
            <a:pPr>
              <a:lnSpc>
                <a:spcPct val="80000"/>
              </a:lnSpc>
              <a:spcBef>
                <a:spcPct val="80000"/>
              </a:spcBef>
              <a:tabLst>
                <a:tab pos="1333500" algn="l"/>
                <a:tab pos="2578100" algn="l"/>
                <a:tab pos="2768600" algn="l"/>
              </a:tabLst>
            </a:pPr>
            <a:r>
              <a:rPr lang="en-US" sz="2000" dirty="0" err="1">
                <a:solidFill>
                  <a:srgbClr val="0070C0"/>
                </a:solidFill>
                <a:latin typeface="Consolas" pitchFamily="49" charset="0"/>
                <a:cs typeface="Consolas" pitchFamily="49" charset="0"/>
              </a:rPr>
              <a:t>buf</a:t>
            </a:r>
            <a:r>
              <a:rPr lang="en-US" sz="2000" dirty="0"/>
              <a:t> is the starting point of the message with </a:t>
            </a:r>
            <a:r>
              <a:rPr lang="en-US" sz="2000" dirty="0">
                <a:solidFill>
                  <a:srgbClr val="0070C0"/>
                </a:solidFill>
                <a:latin typeface="Consolas" pitchFamily="49" charset="0"/>
                <a:cs typeface="Consolas" pitchFamily="49" charset="0"/>
              </a:rPr>
              <a:t>count</a:t>
            </a:r>
            <a:r>
              <a:rPr lang="en-US" sz="2000" dirty="0"/>
              <a:t> elements, each described with </a:t>
            </a:r>
            <a:r>
              <a:rPr lang="en-US" sz="2000" dirty="0" err="1">
                <a:solidFill>
                  <a:srgbClr val="0070C0"/>
                </a:solidFill>
                <a:latin typeface="Consolas" pitchFamily="49" charset="0"/>
                <a:cs typeface="Consolas" pitchFamily="49" charset="0"/>
              </a:rPr>
              <a:t>datatype</a:t>
            </a:r>
            <a:endParaRPr lang="en-US" sz="2000" dirty="0">
              <a:solidFill>
                <a:srgbClr val="0070C0"/>
              </a:solidFill>
              <a:latin typeface="Consolas" pitchFamily="49" charset="0"/>
              <a:cs typeface="Consolas" pitchFamily="49" charset="0"/>
            </a:endParaRPr>
          </a:p>
          <a:p>
            <a:pPr>
              <a:lnSpc>
                <a:spcPct val="80000"/>
              </a:lnSpc>
              <a:spcBef>
                <a:spcPct val="35000"/>
              </a:spcBef>
              <a:tabLst>
                <a:tab pos="1333500" algn="l"/>
                <a:tab pos="2578100" algn="l"/>
                <a:tab pos="2768600" algn="l"/>
              </a:tabLst>
            </a:pPr>
            <a:endParaRPr lang="en-US" sz="2000" u="sng" dirty="0"/>
          </a:p>
          <a:p>
            <a:pPr>
              <a:lnSpc>
                <a:spcPct val="80000"/>
              </a:lnSpc>
              <a:spcBef>
                <a:spcPct val="35000"/>
              </a:spcBef>
              <a:tabLst>
                <a:tab pos="1333500" algn="l"/>
                <a:tab pos="2578100" algn="l"/>
                <a:tab pos="2768600" algn="l"/>
              </a:tabLst>
            </a:pPr>
            <a:r>
              <a:rPr lang="en-US" sz="2000" dirty="0" err="1">
                <a:solidFill>
                  <a:srgbClr val="0070C0"/>
                </a:solidFill>
                <a:latin typeface="Consolas" pitchFamily="49" charset="0"/>
                <a:cs typeface="Consolas" pitchFamily="49" charset="0"/>
              </a:rPr>
              <a:t>dest</a:t>
            </a:r>
            <a:r>
              <a:rPr lang="en-US" sz="2000" dirty="0"/>
              <a:t> is the rank of the destination process within the communicator </a:t>
            </a:r>
            <a:r>
              <a:rPr lang="en-US" sz="2000" dirty="0" err="1">
                <a:solidFill>
                  <a:srgbClr val="0070C0"/>
                </a:solidFill>
                <a:latin typeface="Consolas" pitchFamily="49" charset="0"/>
                <a:cs typeface="Consolas" pitchFamily="49" charset="0"/>
              </a:rPr>
              <a:t>comm</a:t>
            </a:r>
            <a:endParaRPr lang="en-US" sz="2000" dirty="0">
              <a:solidFill>
                <a:srgbClr val="0070C0"/>
              </a:solidFill>
              <a:latin typeface="Consolas" pitchFamily="49" charset="0"/>
              <a:cs typeface="Consolas" pitchFamily="49" charset="0"/>
            </a:endParaRPr>
          </a:p>
          <a:p>
            <a:pPr>
              <a:lnSpc>
                <a:spcPct val="80000"/>
              </a:lnSpc>
              <a:spcBef>
                <a:spcPct val="35000"/>
              </a:spcBef>
              <a:tabLst>
                <a:tab pos="1333500" algn="l"/>
                <a:tab pos="2578100" algn="l"/>
                <a:tab pos="2768600" algn="l"/>
              </a:tabLst>
            </a:pPr>
            <a:endParaRPr lang="en-US" sz="2000" u="sng" dirty="0"/>
          </a:p>
          <a:p>
            <a:pPr>
              <a:lnSpc>
                <a:spcPct val="80000"/>
              </a:lnSpc>
              <a:spcBef>
                <a:spcPct val="35000"/>
              </a:spcBef>
              <a:tabLst>
                <a:tab pos="1333500" algn="l"/>
                <a:tab pos="2578100" algn="l"/>
                <a:tab pos="2768600" algn="l"/>
              </a:tabLst>
            </a:pPr>
            <a:r>
              <a:rPr lang="en-US" sz="2000" dirty="0">
                <a:solidFill>
                  <a:srgbClr val="0070C0"/>
                </a:solidFill>
                <a:latin typeface="Consolas" pitchFamily="49" charset="0"/>
                <a:cs typeface="Consolas" pitchFamily="49" charset="0"/>
              </a:rPr>
              <a:t>tag</a:t>
            </a:r>
            <a:r>
              <a:rPr lang="en-US" sz="2000" dirty="0"/>
              <a:t> is an additional nonnegative integer piggyback information, </a:t>
            </a:r>
            <a:br>
              <a:rPr lang="en-US" sz="2000" dirty="0"/>
            </a:br>
            <a:r>
              <a:rPr lang="en-US" sz="2000" dirty="0"/>
              <a:t>additionally transferred with the message</a:t>
            </a:r>
          </a:p>
          <a:p>
            <a:pPr lvl="1">
              <a:lnSpc>
                <a:spcPct val="80000"/>
              </a:lnSpc>
              <a:spcBef>
                <a:spcPct val="35000"/>
              </a:spcBef>
              <a:tabLst>
                <a:tab pos="1333500" algn="l"/>
                <a:tab pos="2578100" algn="l"/>
                <a:tab pos="2768600" algn="l"/>
              </a:tabLst>
            </a:pPr>
            <a:r>
              <a:rPr lang="en-US" sz="1600" dirty="0"/>
              <a:t>The </a:t>
            </a:r>
            <a:r>
              <a:rPr lang="en-US" sz="1600" dirty="0">
                <a:solidFill>
                  <a:srgbClr val="0070C0"/>
                </a:solidFill>
                <a:latin typeface="Consolas" pitchFamily="49" charset="0"/>
                <a:cs typeface="Consolas" pitchFamily="49" charset="0"/>
              </a:rPr>
              <a:t>tag</a:t>
            </a:r>
            <a:r>
              <a:rPr lang="en-US" sz="1600" dirty="0"/>
              <a:t> can be used to distinguish between different messages</a:t>
            </a:r>
          </a:p>
          <a:p>
            <a:pPr lvl="1">
              <a:lnSpc>
                <a:spcPct val="80000"/>
              </a:lnSpc>
              <a:spcBef>
                <a:spcPct val="35000"/>
              </a:spcBef>
              <a:tabLst>
                <a:tab pos="1333500" algn="l"/>
                <a:tab pos="2578100" algn="l"/>
                <a:tab pos="2768600" algn="l"/>
              </a:tabLst>
            </a:pPr>
            <a:r>
              <a:rPr lang="en-US" sz="1600" dirty="0"/>
              <a:t>Not very common, needed in some situations</a:t>
            </a:r>
          </a:p>
        </p:txBody>
      </p:sp>
      <p:sp>
        <p:nvSpPr>
          <p:cNvPr id="47107" name="Slide Number Placeholder 5"/>
          <p:cNvSpPr>
            <a:spLocks noGrp="1"/>
          </p:cNvSpPr>
          <p:nvPr>
            <p:ph type="sldNum" sz="quarter" idx="12"/>
          </p:nvPr>
        </p:nvSpPr>
        <p:spPr>
          <a:noFill/>
          <a:ln>
            <a:miter lim="800000"/>
            <a:headEnd/>
            <a:tailEnd/>
          </a:ln>
        </p:spPr>
        <p:txBody>
          <a:bodyPr/>
          <a:lstStyle/>
          <a:p>
            <a:fld id="{F35DF227-77DD-42D2-BA9A-84E358713F96}" type="slidenum">
              <a:rPr lang="en-US"/>
              <a:pPr/>
              <a:t>38</a:t>
            </a:fld>
            <a:endParaRPr lang="en-US"/>
          </a:p>
        </p:txBody>
      </p:sp>
      <p:sp>
        <p:nvSpPr>
          <p:cNvPr id="2" name="Rectangle 1"/>
          <p:cNvSpPr/>
          <p:nvPr/>
        </p:nvSpPr>
        <p:spPr>
          <a:xfrm>
            <a:off x="265176" y="2057401"/>
            <a:ext cx="11759184" cy="369332"/>
          </a:xfrm>
          <a:prstGeom prst="rect">
            <a:avLst/>
          </a:prstGeom>
          <a:solidFill>
            <a:schemeClr val="bg1">
              <a:lumMod val="85000"/>
            </a:schemeClr>
          </a:solidFill>
        </p:spPr>
        <p:txBody>
          <a:bodyPr wrap="square">
            <a:spAutoFit/>
          </a:bodyPr>
          <a:lstStyle/>
          <a:p>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MPI_Send</a:t>
            </a:r>
            <a:r>
              <a:rPr lang="en-US" dirty="0">
                <a:solidFill>
                  <a:prstClr val="black"/>
                </a:solidFill>
                <a:latin typeface="Consolas" pitchFamily="49" charset="0"/>
                <a:cs typeface="Consolas" pitchFamily="49" charset="0"/>
              </a:rPr>
              <a:t>(</a:t>
            </a:r>
            <a:r>
              <a:rPr lang="en-US" dirty="0">
                <a:solidFill>
                  <a:srgbClr val="0000FF"/>
                </a:solidFill>
                <a:latin typeface="Consolas" pitchFamily="49" charset="0"/>
                <a:cs typeface="Consolas" pitchFamily="49" charset="0"/>
              </a:rPr>
              <a:t>void</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buf</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count, </a:t>
            </a:r>
            <a:r>
              <a:rPr lang="en-US" dirty="0" err="1">
                <a:solidFill>
                  <a:srgbClr val="FF00FF"/>
                </a:solidFill>
                <a:latin typeface="Consolas" pitchFamily="49" charset="0"/>
                <a:cs typeface="Consolas" pitchFamily="49" charset="0"/>
              </a:rPr>
              <a:t>MPI_Datatype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datatype</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dest</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tag, </a:t>
            </a:r>
            <a:r>
              <a:rPr lang="en-US" dirty="0" err="1">
                <a:solidFill>
                  <a:srgbClr val="FF00FF"/>
                </a:solidFill>
                <a:latin typeface="Consolas" pitchFamily="49" charset="0"/>
                <a:cs typeface="Consolas" pitchFamily="49" charset="0"/>
              </a:rPr>
              <a:t>MPI_Comm</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comm</a:t>
            </a:r>
            <a:r>
              <a:rPr lang="en-US" dirty="0">
                <a:solidFill>
                  <a:prstClr val="black"/>
                </a:solidFill>
                <a:latin typeface="Consolas" pitchFamily="49" charset="0"/>
                <a:cs typeface="Consolas" pitchFamily="49" charset="0"/>
              </a:rPr>
              <a:t>)</a:t>
            </a:r>
            <a:endParaRPr lang="en-US" dirty="0">
              <a:latin typeface="Consolas" pitchFamily="49" charset="0"/>
              <a:cs typeface="Consolas" pitchFamily="49" charset="0"/>
            </a:endParaRPr>
          </a:p>
        </p:txBody>
      </p:sp>
      <p:sp>
        <p:nvSpPr>
          <p:cNvPr id="8" name="Rectangle 7"/>
          <p:cNvSpPr/>
          <p:nvPr/>
        </p:nvSpPr>
        <p:spPr>
          <a:xfrm>
            <a:off x="98836" y="6575370"/>
            <a:ext cx="661640" cy="215444"/>
          </a:xfrm>
          <a:prstGeom prst="rect">
            <a:avLst/>
          </a:prstGeom>
        </p:spPr>
        <p:txBody>
          <a:bodyPr wrap="square">
            <a:spAutoFit/>
          </a:bodyPr>
          <a:lstStyle/>
          <a:p>
            <a:r>
              <a:rPr lang="en-US" sz="800" dirty="0"/>
              <a:t>[ICHEC]→</a:t>
            </a:r>
          </a:p>
        </p:txBody>
      </p:sp>
    </p:spTree>
    <p:extLst>
      <p:ext uri="{BB962C8B-B14F-4D97-AF65-F5344CB8AC3E}">
        <p14:creationId xmlns:p14="http://schemas.microsoft.com/office/powerpoint/2010/main" val="2702105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P2P Communication, Syntax Issues: Receiving a Message</a:t>
            </a:r>
          </a:p>
        </p:txBody>
      </p:sp>
      <p:sp>
        <p:nvSpPr>
          <p:cNvPr id="48133" name="Rectangle 3"/>
          <p:cNvSpPr>
            <a:spLocks noGrp="1" noChangeArrowheads="1"/>
          </p:cNvSpPr>
          <p:nvPr>
            <p:ph idx="1"/>
          </p:nvPr>
        </p:nvSpPr>
        <p:spPr/>
        <p:txBody>
          <a:bodyPr vert="horz" lIns="91440" tIns="45720" rIns="36000" bIns="45720" rtlCol="0">
            <a:normAutofit/>
          </a:bodyPr>
          <a:lstStyle/>
          <a:p>
            <a:pPr>
              <a:lnSpc>
                <a:spcPct val="80000"/>
              </a:lnSpc>
              <a:spcBef>
                <a:spcPct val="80000"/>
              </a:spcBef>
              <a:tabLst>
                <a:tab pos="1333500" algn="l"/>
                <a:tab pos="1524000" algn="l"/>
                <a:tab pos="2578100" algn="l"/>
                <a:tab pos="2768600" algn="l"/>
              </a:tabLst>
            </a:pPr>
            <a:endParaRPr lang="en-US" sz="2000" dirty="0"/>
          </a:p>
          <a:p>
            <a:pPr>
              <a:lnSpc>
                <a:spcPct val="80000"/>
              </a:lnSpc>
              <a:spcBef>
                <a:spcPct val="80000"/>
              </a:spcBef>
              <a:tabLst>
                <a:tab pos="1333500" algn="l"/>
                <a:tab pos="1524000" algn="l"/>
                <a:tab pos="2578100" algn="l"/>
                <a:tab pos="2768600" algn="l"/>
              </a:tabLst>
            </a:pPr>
            <a:endParaRPr lang="en-US" sz="2000" dirty="0"/>
          </a:p>
          <a:p>
            <a:pPr>
              <a:lnSpc>
                <a:spcPct val="80000"/>
              </a:lnSpc>
              <a:spcBef>
                <a:spcPct val="80000"/>
              </a:spcBef>
              <a:tabLst>
                <a:tab pos="1333500" algn="l"/>
                <a:tab pos="1524000" algn="l"/>
                <a:tab pos="2578100" algn="l"/>
                <a:tab pos="2768600" algn="l"/>
              </a:tabLst>
            </a:pPr>
            <a:endParaRPr lang="en-US" sz="2000" dirty="0"/>
          </a:p>
          <a:p>
            <a:pPr>
              <a:lnSpc>
                <a:spcPct val="80000"/>
              </a:lnSpc>
              <a:spcBef>
                <a:spcPct val="80000"/>
              </a:spcBef>
              <a:tabLst>
                <a:tab pos="1333500" algn="l"/>
                <a:tab pos="1524000" algn="l"/>
                <a:tab pos="2578100" algn="l"/>
                <a:tab pos="2768600" algn="l"/>
              </a:tabLst>
            </a:pPr>
            <a:endParaRPr lang="en-US" sz="2000" dirty="0"/>
          </a:p>
          <a:p>
            <a:pPr>
              <a:lnSpc>
                <a:spcPct val="80000"/>
              </a:lnSpc>
              <a:spcBef>
                <a:spcPct val="80000"/>
              </a:spcBef>
              <a:tabLst>
                <a:tab pos="1333500" algn="l"/>
                <a:tab pos="1524000" algn="l"/>
                <a:tab pos="2578100" algn="l"/>
                <a:tab pos="2768600" algn="l"/>
              </a:tabLst>
            </a:pPr>
            <a:r>
              <a:rPr lang="en-US" sz="2000" dirty="0" err="1">
                <a:solidFill>
                  <a:srgbClr val="0070C0"/>
                </a:solidFill>
                <a:latin typeface="Consolas" pitchFamily="49" charset="0"/>
                <a:cs typeface="Consolas" pitchFamily="49" charset="0"/>
              </a:rPr>
              <a:t>buf</a:t>
            </a:r>
            <a:r>
              <a:rPr lang="en-US" sz="2000" dirty="0"/>
              <a:t>/</a:t>
            </a:r>
            <a:r>
              <a:rPr lang="en-US" sz="2000" dirty="0">
                <a:solidFill>
                  <a:srgbClr val="0070C0"/>
                </a:solidFill>
                <a:latin typeface="Consolas" pitchFamily="49" charset="0"/>
                <a:cs typeface="Consolas" pitchFamily="49" charset="0"/>
              </a:rPr>
              <a:t>count</a:t>
            </a:r>
            <a:r>
              <a:rPr lang="en-US" sz="2000" dirty="0"/>
              <a:t>/</a:t>
            </a:r>
            <a:r>
              <a:rPr lang="en-US" sz="2000" dirty="0" err="1">
                <a:solidFill>
                  <a:srgbClr val="0070C0"/>
                </a:solidFill>
                <a:latin typeface="Consolas" pitchFamily="49" charset="0"/>
                <a:cs typeface="Consolas" pitchFamily="49" charset="0"/>
              </a:rPr>
              <a:t>datatype</a:t>
            </a:r>
            <a:r>
              <a:rPr lang="en-US" sz="2000" dirty="0"/>
              <a:t> describe the receive buffer</a:t>
            </a:r>
          </a:p>
          <a:p>
            <a:pPr lvl="1">
              <a:lnSpc>
                <a:spcPct val="80000"/>
              </a:lnSpc>
              <a:spcBef>
                <a:spcPct val="80000"/>
              </a:spcBef>
              <a:tabLst>
                <a:tab pos="1333500" algn="l"/>
                <a:tab pos="1524000" algn="l"/>
                <a:tab pos="2578100" algn="l"/>
                <a:tab pos="2768600" algn="l"/>
              </a:tabLst>
            </a:pPr>
            <a:r>
              <a:rPr lang="en-US" sz="1500" dirty="0"/>
              <a:t>Note: It better be that the memory chunk that starts at address </a:t>
            </a:r>
            <a:r>
              <a:rPr lang="en-US" sz="1500" dirty="0" err="1">
                <a:latin typeface="Consolas" panose="020B0609020204030204" pitchFamily="49" charset="0"/>
              </a:rPr>
              <a:t>buf</a:t>
            </a:r>
            <a:r>
              <a:rPr lang="en-US" sz="1500" dirty="0"/>
              <a:t> can store </a:t>
            </a:r>
            <a:r>
              <a:rPr lang="en-US" sz="1500" dirty="0">
                <a:latin typeface="Consolas" panose="020B0609020204030204" pitchFamily="49" charset="0"/>
              </a:rPr>
              <a:t>count</a:t>
            </a:r>
            <a:r>
              <a:rPr lang="en-US" sz="1500" dirty="0"/>
              <a:t> variables of type </a:t>
            </a:r>
            <a:r>
              <a:rPr lang="en-US" sz="1500" dirty="0">
                <a:latin typeface="Consolas" panose="020B0609020204030204" pitchFamily="49" charset="0"/>
              </a:rPr>
              <a:t>datatype</a:t>
            </a:r>
          </a:p>
          <a:p>
            <a:pPr>
              <a:lnSpc>
                <a:spcPct val="80000"/>
              </a:lnSpc>
              <a:spcBef>
                <a:spcPct val="35000"/>
              </a:spcBef>
              <a:tabLst>
                <a:tab pos="1333500" algn="l"/>
                <a:tab pos="1524000" algn="l"/>
                <a:tab pos="2578100" algn="l"/>
                <a:tab pos="2768600" algn="l"/>
              </a:tabLst>
            </a:pPr>
            <a:r>
              <a:rPr lang="en-US" sz="2000" dirty="0"/>
              <a:t>Receiving the message sent by process with rank </a:t>
            </a:r>
            <a:r>
              <a:rPr lang="en-US" sz="2000" dirty="0">
                <a:solidFill>
                  <a:srgbClr val="0070C0"/>
                </a:solidFill>
                <a:latin typeface="Consolas" pitchFamily="49" charset="0"/>
                <a:cs typeface="Consolas" pitchFamily="49" charset="0"/>
              </a:rPr>
              <a:t>source</a:t>
            </a:r>
            <a:r>
              <a:rPr lang="en-US" sz="2000" dirty="0"/>
              <a:t> in </a:t>
            </a:r>
            <a:r>
              <a:rPr lang="en-US" sz="2000" dirty="0" err="1">
                <a:solidFill>
                  <a:srgbClr val="0070C0"/>
                </a:solidFill>
                <a:latin typeface="Consolas" pitchFamily="49" charset="0"/>
                <a:cs typeface="Consolas" pitchFamily="49" charset="0"/>
              </a:rPr>
              <a:t>comm</a:t>
            </a:r>
            <a:endParaRPr lang="en-US" sz="2000" dirty="0">
              <a:solidFill>
                <a:srgbClr val="0070C0"/>
              </a:solidFill>
              <a:latin typeface="Consolas" pitchFamily="49" charset="0"/>
              <a:cs typeface="Consolas" pitchFamily="49" charset="0"/>
            </a:endParaRPr>
          </a:p>
          <a:p>
            <a:pPr lvl="2">
              <a:lnSpc>
                <a:spcPct val="80000"/>
              </a:lnSpc>
              <a:spcBef>
                <a:spcPct val="35000"/>
              </a:spcBef>
              <a:tabLst>
                <a:tab pos="1333500" algn="l"/>
                <a:tab pos="1524000" algn="l"/>
                <a:tab pos="2578100" algn="l"/>
                <a:tab pos="2768600" algn="l"/>
              </a:tabLst>
            </a:pPr>
            <a:endParaRPr lang="en-US" sz="1300" dirty="0"/>
          </a:p>
          <a:p>
            <a:pPr>
              <a:lnSpc>
                <a:spcPct val="80000"/>
              </a:lnSpc>
              <a:spcBef>
                <a:spcPct val="35000"/>
              </a:spcBef>
              <a:tabLst>
                <a:tab pos="1333500" algn="l"/>
                <a:tab pos="1524000" algn="l"/>
                <a:tab pos="2578100" algn="l"/>
                <a:tab pos="2768600" algn="l"/>
              </a:tabLst>
            </a:pPr>
            <a:r>
              <a:rPr lang="en-US" sz="2000" dirty="0"/>
              <a:t>Only messages with matching </a:t>
            </a:r>
            <a:r>
              <a:rPr lang="en-US" sz="2000" dirty="0">
                <a:solidFill>
                  <a:srgbClr val="0070C0"/>
                </a:solidFill>
                <a:latin typeface="Consolas" pitchFamily="49" charset="0"/>
                <a:cs typeface="Consolas" pitchFamily="49" charset="0"/>
              </a:rPr>
              <a:t>tag</a:t>
            </a:r>
            <a:r>
              <a:rPr lang="en-US" sz="2000" dirty="0"/>
              <a:t> are received</a:t>
            </a:r>
          </a:p>
          <a:p>
            <a:pPr lvl="2">
              <a:lnSpc>
                <a:spcPct val="80000"/>
              </a:lnSpc>
              <a:spcBef>
                <a:spcPct val="35000"/>
              </a:spcBef>
              <a:tabLst>
                <a:tab pos="1333500" algn="l"/>
                <a:tab pos="1524000" algn="l"/>
                <a:tab pos="2578100" algn="l"/>
                <a:tab pos="2768600" algn="l"/>
              </a:tabLst>
            </a:pPr>
            <a:endParaRPr lang="en-US" sz="1300" dirty="0"/>
          </a:p>
          <a:p>
            <a:pPr>
              <a:lnSpc>
                <a:spcPct val="80000"/>
              </a:lnSpc>
              <a:spcBef>
                <a:spcPct val="35000"/>
              </a:spcBef>
              <a:tabLst>
                <a:tab pos="1333500" algn="l"/>
                <a:tab pos="1524000" algn="l"/>
                <a:tab pos="2578100" algn="l"/>
                <a:tab pos="2768600" algn="l"/>
              </a:tabLst>
            </a:pPr>
            <a:r>
              <a:rPr lang="en-US" sz="2000" dirty="0"/>
              <a:t>Envelope information is returned in an </a:t>
            </a:r>
            <a:r>
              <a:rPr lang="en-US" sz="2000" dirty="0" err="1">
                <a:solidFill>
                  <a:srgbClr val="FF00FF"/>
                </a:solidFill>
                <a:latin typeface="Consolas" pitchFamily="49" charset="0"/>
                <a:cs typeface="Consolas" pitchFamily="49" charset="0"/>
              </a:rPr>
              <a:t>MPI_Status</a:t>
            </a:r>
            <a:r>
              <a:rPr lang="en-US" sz="2000" dirty="0"/>
              <a:t> object whose address  </a:t>
            </a:r>
            <a:r>
              <a:rPr lang="en-US" sz="2000" dirty="0">
                <a:solidFill>
                  <a:srgbClr val="0070C0"/>
                </a:solidFill>
                <a:latin typeface="Consolas" pitchFamily="49" charset="0"/>
                <a:cs typeface="Consolas" pitchFamily="49" charset="0"/>
              </a:rPr>
              <a:t>status</a:t>
            </a:r>
            <a:r>
              <a:rPr lang="en-US" sz="2000" dirty="0"/>
              <a:t> is passed as argument</a:t>
            </a:r>
            <a:endParaRPr lang="en-US" sz="1300" dirty="0"/>
          </a:p>
          <a:p>
            <a:pPr lvl="2">
              <a:lnSpc>
                <a:spcPct val="80000"/>
              </a:lnSpc>
              <a:spcBef>
                <a:spcPct val="35000"/>
              </a:spcBef>
              <a:tabLst>
                <a:tab pos="1333500" algn="l"/>
                <a:tab pos="1524000" algn="l"/>
                <a:tab pos="2578100" algn="l"/>
                <a:tab pos="2768600" algn="l"/>
              </a:tabLst>
            </a:pPr>
            <a:endParaRPr lang="en-US" sz="1300" dirty="0"/>
          </a:p>
        </p:txBody>
      </p:sp>
      <p:sp>
        <p:nvSpPr>
          <p:cNvPr id="48131" name="Slide Number Placeholder 5"/>
          <p:cNvSpPr>
            <a:spLocks noGrp="1"/>
          </p:cNvSpPr>
          <p:nvPr>
            <p:ph type="sldNum" sz="quarter" idx="12"/>
          </p:nvPr>
        </p:nvSpPr>
        <p:spPr>
          <a:noFill/>
          <a:ln>
            <a:miter lim="800000"/>
            <a:headEnd/>
            <a:tailEnd/>
          </a:ln>
        </p:spPr>
        <p:txBody>
          <a:bodyPr/>
          <a:lstStyle/>
          <a:p>
            <a:fld id="{AD720C97-32C6-41C5-AEB7-8729AAD50FBC}" type="slidenum">
              <a:rPr lang="en-US"/>
              <a:pPr/>
              <a:t>39</a:t>
            </a:fld>
            <a:endParaRPr lang="en-US"/>
          </a:p>
        </p:txBody>
      </p:sp>
      <p:sp>
        <p:nvSpPr>
          <p:cNvPr id="2" name="Rectangle 1"/>
          <p:cNvSpPr/>
          <p:nvPr/>
        </p:nvSpPr>
        <p:spPr>
          <a:xfrm>
            <a:off x="219456" y="1967484"/>
            <a:ext cx="11365992" cy="307777"/>
          </a:xfrm>
          <a:prstGeom prst="rect">
            <a:avLst/>
          </a:prstGeom>
          <a:solidFill>
            <a:schemeClr val="bg1">
              <a:lumMod val="85000"/>
            </a:schemeClr>
          </a:solidFill>
        </p:spPr>
        <p:txBody>
          <a:bodyPr wrap="square">
            <a:spAutoFit/>
          </a:bodyPr>
          <a:lstStyle/>
          <a:p>
            <a:pPr>
              <a:tabLst>
                <a:tab pos="1255713" algn="l"/>
              </a:tabLst>
            </a:pPr>
            <a:r>
              <a:rPr lang="en-US" sz="1400" dirty="0">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a:t>
            </a:r>
            <a:r>
              <a:rPr lang="en-US" sz="1400" dirty="0" err="1">
                <a:solidFill>
                  <a:srgbClr val="FF00FF"/>
                </a:solidFill>
                <a:latin typeface="Consolas" pitchFamily="49" charset="0"/>
                <a:cs typeface="Consolas" pitchFamily="49" charset="0"/>
              </a:rPr>
              <a:t>MPI_Recv</a:t>
            </a:r>
            <a:r>
              <a:rPr lang="en-US" sz="1400" dirty="0">
                <a:solidFill>
                  <a:prstClr val="black"/>
                </a:solidFill>
                <a:latin typeface="Consolas" pitchFamily="49" charset="0"/>
                <a:cs typeface="Consolas" pitchFamily="49" charset="0"/>
              </a:rPr>
              <a:t>(</a:t>
            </a:r>
            <a:r>
              <a:rPr lang="en-US" sz="1400" dirty="0">
                <a:solidFill>
                  <a:srgbClr val="0000FF"/>
                </a:solidFill>
                <a:latin typeface="Consolas" pitchFamily="49" charset="0"/>
                <a:cs typeface="Consolas" pitchFamily="49" charset="0"/>
              </a:rPr>
              <a:t>void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buf</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count, </a:t>
            </a:r>
            <a:r>
              <a:rPr lang="en-US" sz="1400" dirty="0" err="1">
                <a:solidFill>
                  <a:srgbClr val="FF00FF"/>
                </a:solidFill>
                <a:latin typeface="Consolas" pitchFamily="49" charset="0"/>
                <a:cs typeface="Consolas" pitchFamily="49" charset="0"/>
              </a:rPr>
              <a:t>MPI_Datatype</a:t>
            </a:r>
            <a:r>
              <a:rPr lang="en-US" sz="1400" dirty="0">
                <a:solidFill>
                  <a:prstClr val="black"/>
                </a:solidFill>
                <a:latin typeface="Consolas" pitchFamily="49" charset="0"/>
                <a:cs typeface="Consolas" pitchFamily="49" charset="0"/>
              </a:rPr>
              <a:t> datatype, </a:t>
            </a:r>
            <a:r>
              <a:rPr lang="en-US" sz="1400" dirty="0">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source, </a:t>
            </a:r>
            <a:r>
              <a:rPr lang="en-US" sz="1400" dirty="0">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tag, </a:t>
            </a:r>
            <a:r>
              <a:rPr lang="en-US" sz="1400" dirty="0" err="1">
                <a:solidFill>
                  <a:srgbClr val="FF00FF"/>
                </a:solidFill>
                <a:latin typeface="Consolas" pitchFamily="49" charset="0"/>
                <a:cs typeface="Consolas" pitchFamily="49" charset="0"/>
              </a:rPr>
              <a:t>MPI_Comm</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comm</a:t>
            </a:r>
            <a:r>
              <a:rPr lang="en-US" sz="1400" dirty="0">
                <a:solidFill>
                  <a:prstClr val="black"/>
                </a:solidFill>
                <a:latin typeface="Consolas" pitchFamily="49" charset="0"/>
                <a:cs typeface="Consolas" pitchFamily="49" charset="0"/>
              </a:rPr>
              <a:t>, </a:t>
            </a:r>
            <a:r>
              <a:rPr lang="en-US" sz="1400" dirty="0" err="1">
                <a:solidFill>
                  <a:srgbClr val="FF00FF"/>
                </a:solidFill>
                <a:latin typeface="Consolas" pitchFamily="49" charset="0"/>
                <a:cs typeface="Consolas" pitchFamily="49" charset="0"/>
              </a:rPr>
              <a:t>MPI_Status</a:t>
            </a:r>
            <a:r>
              <a:rPr lang="en-US" sz="1400" dirty="0">
                <a:solidFill>
                  <a:prstClr val="black"/>
                </a:solidFill>
                <a:latin typeface="Consolas" pitchFamily="49" charset="0"/>
                <a:cs typeface="Consolas" pitchFamily="49" charset="0"/>
              </a:rPr>
              <a:t> *status)</a:t>
            </a:r>
            <a:endParaRPr lang="en-US" sz="1400" dirty="0">
              <a:latin typeface="Consolas" pitchFamily="49" charset="0"/>
              <a:cs typeface="Consolas" pitchFamily="49" charset="0"/>
            </a:endParaRPr>
          </a:p>
        </p:txBody>
      </p:sp>
      <p:sp>
        <p:nvSpPr>
          <p:cNvPr id="8" name="Rectangle 7"/>
          <p:cNvSpPr/>
          <p:nvPr/>
        </p:nvSpPr>
        <p:spPr>
          <a:xfrm>
            <a:off x="147344" y="6575370"/>
            <a:ext cx="661640" cy="215444"/>
          </a:xfrm>
          <a:prstGeom prst="rect">
            <a:avLst/>
          </a:prstGeom>
        </p:spPr>
        <p:txBody>
          <a:bodyPr wrap="square">
            <a:spAutoFit/>
          </a:bodyPr>
          <a:lstStyle/>
          <a:p>
            <a:r>
              <a:rPr lang="en-US" sz="800" dirty="0"/>
              <a:t>[ICHEC]→</a:t>
            </a:r>
          </a:p>
        </p:txBody>
      </p:sp>
    </p:spTree>
    <p:extLst>
      <p:ext uri="{BB962C8B-B14F-4D97-AF65-F5344CB8AC3E}">
        <p14:creationId xmlns:p14="http://schemas.microsoft.com/office/powerpoint/2010/main" val="2912892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8A1D-7DAC-42B9-A477-3B83015AFCB5}"/>
              </a:ext>
            </a:extLst>
          </p:cNvPr>
          <p:cNvSpPr>
            <a:spLocks noGrp="1"/>
          </p:cNvSpPr>
          <p:nvPr>
            <p:ph type="title"/>
          </p:nvPr>
        </p:nvSpPr>
        <p:spPr/>
        <p:txBody>
          <a:bodyPr/>
          <a:lstStyle/>
          <a:p>
            <a:r>
              <a:rPr lang="en-US" dirty="0"/>
              <a:t>Quote of the day</a:t>
            </a:r>
          </a:p>
        </p:txBody>
      </p:sp>
      <p:sp>
        <p:nvSpPr>
          <p:cNvPr id="3" name="Slide Number Placeholder 2">
            <a:extLst>
              <a:ext uri="{FF2B5EF4-FFF2-40B4-BE49-F238E27FC236}">
                <a16:creationId xmlns:a16="http://schemas.microsoft.com/office/drawing/2014/main" id="{A4C446BD-C113-4E55-AB03-C8B744D24EFA}"/>
              </a:ext>
            </a:extLst>
          </p:cNvPr>
          <p:cNvSpPr>
            <a:spLocks noGrp="1"/>
          </p:cNvSpPr>
          <p:nvPr>
            <p:ph type="sldNum" sz="quarter" idx="12"/>
          </p:nvPr>
        </p:nvSpPr>
        <p:spPr/>
        <p:txBody>
          <a:bodyPr/>
          <a:lstStyle/>
          <a:p>
            <a:fld id="{67D2203D-769A-4D5A-AE4C-EA73FDE6A130}" type="slidenum">
              <a:rPr lang="en-US" smtClean="0"/>
              <a:t>4</a:t>
            </a:fld>
            <a:endParaRPr lang="en-US"/>
          </a:p>
        </p:txBody>
      </p:sp>
      <p:sp>
        <p:nvSpPr>
          <p:cNvPr id="4" name="Rectangle 3">
            <a:extLst>
              <a:ext uri="{FF2B5EF4-FFF2-40B4-BE49-F238E27FC236}">
                <a16:creationId xmlns:a16="http://schemas.microsoft.com/office/drawing/2014/main" id="{DE0F1415-6EB1-4CD5-8ED7-7454EA608E23}"/>
              </a:ext>
            </a:extLst>
          </p:cNvPr>
          <p:cNvSpPr/>
          <p:nvPr/>
        </p:nvSpPr>
        <p:spPr>
          <a:xfrm>
            <a:off x="3048000" y="3105835"/>
            <a:ext cx="8709600" cy="584775"/>
          </a:xfrm>
          <a:prstGeom prst="rect">
            <a:avLst/>
          </a:prstGeom>
        </p:spPr>
        <p:txBody>
          <a:bodyPr wrap="square">
            <a:spAutoFit/>
          </a:bodyPr>
          <a:lstStyle/>
          <a:p>
            <a:pPr algn="r"/>
            <a:r>
              <a:rPr lang="en-US" dirty="0"/>
              <a:t>“There is nothing new in the world except the history you do not know.”</a:t>
            </a:r>
          </a:p>
          <a:p>
            <a:pPr algn="r"/>
            <a:r>
              <a:rPr lang="en-US" sz="1400" dirty="0"/>
              <a:t>-- Harry S. Truman, 33</a:t>
            </a:r>
            <a:r>
              <a:rPr lang="en-US" sz="1400" baseline="30000" dirty="0"/>
              <a:t>rd</a:t>
            </a:r>
            <a:r>
              <a:rPr lang="en-US" sz="1400" dirty="0"/>
              <a:t> president of the United States [1884 –1972]</a:t>
            </a:r>
          </a:p>
        </p:txBody>
      </p:sp>
    </p:spTree>
    <p:extLst>
      <p:ext uri="{BB962C8B-B14F-4D97-AF65-F5344CB8AC3E}">
        <p14:creationId xmlns:p14="http://schemas.microsoft.com/office/powerpoint/2010/main" val="2864698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sz="3200" dirty="0"/>
              <a:t>The </a:t>
            </a:r>
            <a:r>
              <a:rPr lang="en-US" sz="3200" dirty="0">
                <a:solidFill>
                  <a:srgbClr val="FFCC66"/>
                </a:solidFill>
                <a:latin typeface="Courier New" panose="02070309020205020404" pitchFamily="49" charset="0"/>
                <a:cs typeface="Courier New" panose="02070309020205020404" pitchFamily="49" charset="0"/>
              </a:rPr>
              <a:t>MPI_COMM_WORLD</a:t>
            </a:r>
            <a:r>
              <a:rPr lang="en-US" sz="3200" dirty="0"/>
              <a:t> Communicator</a:t>
            </a:r>
          </a:p>
        </p:txBody>
      </p:sp>
      <p:sp>
        <p:nvSpPr>
          <p:cNvPr id="34819" name="Slide Number Placeholder 5"/>
          <p:cNvSpPr>
            <a:spLocks noGrp="1"/>
          </p:cNvSpPr>
          <p:nvPr>
            <p:ph type="sldNum" sz="quarter" idx="12"/>
          </p:nvPr>
        </p:nvSpPr>
        <p:spPr>
          <a:noFill/>
          <a:ln>
            <a:miter lim="800000"/>
            <a:headEnd/>
            <a:tailEnd/>
          </a:ln>
        </p:spPr>
        <p:txBody>
          <a:bodyPr/>
          <a:lstStyle/>
          <a:p>
            <a:fld id="{73E81978-4B32-4ACC-85BB-0B15E55381CA}" type="slidenum">
              <a:rPr lang="en-US"/>
              <a:pPr/>
              <a:t>40</a:t>
            </a:fld>
            <a:endParaRPr lang="en-US"/>
          </a:p>
        </p:txBody>
      </p:sp>
      <p:sp>
        <p:nvSpPr>
          <p:cNvPr id="34821" name="Rectangle 3"/>
          <p:cNvSpPr>
            <a:spLocks noGrp="1" noChangeArrowheads="1"/>
          </p:cNvSpPr>
          <p:nvPr>
            <p:ph type="body" idx="4294967295"/>
          </p:nvPr>
        </p:nvSpPr>
        <p:spPr>
          <a:xfrm>
            <a:off x="338328" y="1084358"/>
            <a:ext cx="10817352" cy="2819400"/>
          </a:xfrm>
        </p:spPr>
        <p:txBody>
          <a:bodyPr>
            <a:normAutofit/>
          </a:bodyPr>
          <a:lstStyle/>
          <a:p>
            <a:pPr eaLnBrk="1" hangingPunct="1">
              <a:lnSpc>
                <a:spcPct val="90000"/>
              </a:lnSpc>
            </a:pPr>
            <a:r>
              <a:rPr lang="en-US" sz="2000" dirty="0"/>
              <a:t>All processes of an MPI program are members of the default communicator </a:t>
            </a:r>
            <a:r>
              <a:rPr lang="en-US" sz="2000" dirty="0">
                <a:solidFill>
                  <a:srgbClr val="0070C0"/>
                </a:solidFill>
                <a:latin typeface="Consolas" pitchFamily="49" charset="0"/>
                <a:cs typeface="Consolas" pitchFamily="49" charset="0"/>
              </a:rPr>
              <a:t>MPI_COMM_WORLD</a:t>
            </a:r>
          </a:p>
          <a:p>
            <a:pPr eaLnBrk="1" hangingPunct="1">
              <a:lnSpc>
                <a:spcPct val="90000"/>
              </a:lnSpc>
            </a:pPr>
            <a:endParaRPr lang="en-US" sz="2000" dirty="0"/>
          </a:p>
          <a:p>
            <a:pPr eaLnBrk="1" hangingPunct="1">
              <a:lnSpc>
                <a:spcPct val="90000"/>
              </a:lnSpc>
            </a:pPr>
            <a:r>
              <a:rPr lang="en-US" sz="2000" dirty="0">
                <a:solidFill>
                  <a:srgbClr val="0070C0"/>
                </a:solidFill>
                <a:latin typeface="Consolas" pitchFamily="49" charset="0"/>
                <a:cs typeface="Consolas" pitchFamily="49" charset="0"/>
              </a:rPr>
              <a:t>MPI_COMM_WORLD</a:t>
            </a:r>
            <a:r>
              <a:rPr lang="en-US" sz="2000" dirty="0"/>
              <a:t> is a predefined </a:t>
            </a:r>
            <a:r>
              <a:rPr lang="en-US" sz="2000" b="1" dirty="0"/>
              <a:t>handle</a:t>
            </a:r>
            <a:r>
              <a:rPr lang="en-US" sz="2000" dirty="0"/>
              <a:t> in </a:t>
            </a:r>
            <a:r>
              <a:rPr lang="en-US" sz="2000" b="1" dirty="0" err="1">
                <a:latin typeface="Courier New" pitchFamily="49" charset="0"/>
                <a:cs typeface="Courier New" pitchFamily="49" charset="0"/>
              </a:rPr>
              <a:t>mpi.h</a:t>
            </a:r>
            <a:r>
              <a:rPr lang="en-US" sz="2000" b="1" dirty="0">
                <a:latin typeface="Courier New" pitchFamily="49" charset="0"/>
                <a:cs typeface="Courier New" pitchFamily="49" charset="0"/>
              </a:rPr>
              <a:t> </a:t>
            </a:r>
          </a:p>
          <a:p>
            <a:pPr eaLnBrk="1" hangingPunct="1">
              <a:lnSpc>
                <a:spcPct val="90000"/>
              </a:lnSpc>
            </a:pPr>
            <a:endParaRPr lang="en-US" sz="2000" dirty="0"/>
          </a:p>
          <a:p>
            <a:pPr eaLnBrk="1" hangingPunct="1">
              <a:lnSpc>
                <a:spcPct val="90000"/>
              </a:lnSpc>
            </a:pPr>
            <a:r>
              <a:rPr lang="en-US" sz="2000" dirty="0"/>
              <a:t>Each process has its own </a:t>
            </a:r>
            <a:r>
              <a:rPr lang="en-US" sz="2000" b="1" dirty="0"/>
              <a:t>rank</a:t>
            </a:r>
            <a:r>
              <a:rPr lang="en-US" sz="2000" dirty="0"/>
              <a:t> in a given communicator:</a:t>
            </a:r>
          </a:p>
          <a:p>
            <a:pPr lvl="1" eaLnBrk="1" hangingPunct="1">
              <a:lnSpc>
                <a:spcPct val="90000"/>
              </a:lnSpc>
            </a:pPr>
            <a:r>
              <a:rPr lang="en-US" sz="1800" dirty="0"/>
              <a:t>starting with 0</a:t>
            </a:r>
          </a:p>
          <a:p>
            <a:pPr lvl="1" eaLnBrk="1" hangingPunct="1">
              <a:lnSpc>
                <a:spcPct val="90000"/>
              </a:lnSpc>
            </a:pPr>
            <a:r>
              <a:rPr lang="en-US" sz="1800" dirty="0"/>
              <a:t>ending with (size-1) </a:t>
            </a:r>
          </a:p>
        </p:txBody>
      </p:sp>
      <p:grpSp>
        <p:nvGrpSpPr>
          <p:cNvPr id="3" name="Group 2"/>
          <p:cNvGrpSpPr/>
          <p:nvPr/>
        </p:nvGrpSpPr>
        <p:grpSpPr>
          <a:xfrm>
            <a:off x="5334001" y="3276600"/>
            <a:ext cx="5140325" cy="1905000"/>
            <a:chOff x="3810000" y="4343400"/>
            <a:chExt cx="5140325" cy="1905000"/>
          </a:xfrm>
        </p:grpSpPr>
        <p:sp>
          <p:nvSpPr>
            <p:cNvPr id="34822" name="Freeform 4"/>
            <p:cNvSpPr>
              <a:spLocks/>
            </p:cNvSpPr>
            <p:nvPr/>
          </p:nvSpPr>
          <p:spPr bwMode="auto">
            <a:xfrm>
              <a:off x="3810000" y="4406900"/>
              <a:ext cx="5029200" cy="1841500"/>
            </a:xfrm>
            <a:custGeom>
              <a:avLst/>
              <a:gdLst>
                <a:gd name="T0" fmla="*/ 466997 w 3360"/>
                <a:gd name="T1" fmla="*/ 133740 h 1432"/>
                <a:gd name="T2" fmla="*/ 1185454 w 3360"/>
                <a:gd name="T3" fmla="*/ 10288 h 1432"/>
                <a:gd name="T4" fmla="*/ 1903911 w 3360"/>
                <a:gd name="T5" fmla="*/ 72014 h 1432"/>
                <a:gd name="T6" fmla="*/ 2837906 w 3360"/>
                <a:gd name="T7" fmla="*/ 318919 h 1432"/>
                <a:gd name="T8" fmla="*/ 3987437 w 3360"/>
                <a:gd name="T9" fmla="*/ 380645 h 1432"/>
                <a:gd name="T10" fmla="*/ 4993277 w 3360"/>
                <a:gd name="T11" fmla="*/ 1059634 h 1432"/>
                <a:gd name="T12" fmla="*/ 4202974 w 3360"/>
                <a:gd name="T13" fmla="*/ 1676897 h 1432"/>
                <a:gd name="T14" fmla="*/ 2119449 w 3360"/>
                <a:gd name="T15" fmla="*/ 1800349 h 1432"/>
                <a:gd name="T16" fmla="*/ 323306 w 3360"/>
                <a:gd name="T17" fmla="*/ 1429992 h 1432"/>
                <a:gd name="T18" fmla="*/ 179614 w 3360"/>
                <a:gd name="T19" fmla="*/ 689277 h 1432"/>
                <a:gd name="T20" fmla="*/ 107769 w 3360"/>
                <a:gd name="T21" fmla="*/ 318919 h 1432"/>
                <a:gd name="T22" fmla="*/ 466997 w 3360"/>
                <a:gd name="T23" fmla="*/ 133740 h 14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360" h="1432">
                  <a:moveTo>
                    <a:pt x="312" y="104"/>
                  </a:moveTo>
                  <a:cubicBezTo>
                    <a:pt x="432" y="64"/>
                    <a:pt x="632" y="16"/>
                    <a:pt x="792" y="8"/>
                  </a:cubicBezTo>
                  <a:cubicBezTo>
                    <a:pt x="952" y="0"/>
                    <a:pt x="1088" y="16"/>
                    <a:pt x="1272" y="56"/>
                  </a:cubicBezTo>
                  <a:cubicBezTo>
                    <a:pt x="1456" y="96"/>
                    <a:pt x="1664" y="208"/>
                    <a:pt x="1896" y="248"/>
                  </a:cubicBezTo>
                  <a:cubicBezTo>
                    <a:pt x="2128" y="288"/>
                    <a:pt x="2424" y="200"/>
                    <a:pt x="2664" y="296"/>
                  </a:cubicBezTo>
                  <a:cubicBezTo>
                    <a:pt x="2904" y="392"/>
                    <a:pt x="3312" y="656"/>
                    <a:pt x="3336" y="824"/>
                  </a:cubicBezTo>
                  <a:cubicBezTo>
                    <a:pt x="3360" y="992"/>
                    <a:pt x="3128" y="1208"/>
                    <a:pt x="2808" y="1304"/>
                  </a:cubicBezTo>
                  <a:cubicBezTo>
                    <a:pt x="2488" y="1400"/>
                    <a:pt x="1848" y="1432"/>
                    <a:pt x="1416" y="1400"/>
                  </a:cubicBezTo>
                  <a:cubicBezTo>
                    <a:pt x="984" y="1368"/>
                    <a:pt x="432" y="1256"/>
                    <a:pt x="216" y="1112"/>
                  </a:cubicBezTo>
                  <a:cubicBezTo>
                    <a:pt x="0" y="968"/>
                    <a:pt x="144" y="680"/>
                    <a:pt x="120" y="536"/>
                  </a:cubicBezTo>
                  <a:cubicBezTo>
                    <a:pt x="96" y="392"/>
                    <a:pt x="40" y="320"/>
                    <a:pt x="72" y="248"/>
                  </a:cubicBezTo>
                  <a:cubicBezTo>
                    <a:pt x="104" y="176"/>
                    <a:pt x="192" y="144"/>
                    <a:pt x="312" y="104"/>
                  </a:cubicBezTo>
                  <a:close/>
                </a:path>
              </a:pathLst>
            </a:custGeom>
            <a:solidFill>
              <a:srgbClr val="FFCCCC"/>
            </a:solidFill>
            <a:ln w="12700" cap="flat" cmpd="sng">
              <a:solidFill>
                <a:schemeClr val="tx1"/>
              </a:solidFill>
              <a:prstDash val="solid"/>
              <a:round/>
              <a:headEnd type="none" w="sm" len="sm"/>
              <a:tailEnd type="none" w="sm" len="sm"/>
            </a:ln>
            <a:effectLst/>
          </p:spPr>
          <p:txBody>
            <a:bodyPr wrap="none" lIns="90000" tIns="46800" rIns="90000" bIns="46800" anchor="ctr"/>
            <a:lstStyle/>
            <a:p>
              <a:endParaRPr lang="en-US"/>
            </a:p>
          </p:txBody>
        </p:sp>
        <p:sp>
          <p:nvSpPr>
            <p:cNvPr id="34823" name="Oval 5"/>
            <p:cNvSpPr>
              <a:spLocks noChangeArrowheads="1"/>
            </p:cNvSpPr>
            <p:nvPr/>
          </p:nvSpPr>
          <p:spPr bwMode="auto">
            <a:xfrm>
              <a:off x="4273062" y="4807590"/>
              <a:ext cx="381000" cy="457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r>
                <a:rPr lang="en-US" sz="2400">
                  <a:latin typeface="Arial" charset="0"/>
                </a:rPr>
                <a:t>0</a:t>
              </a:r>
            </a:p>
          </p:txBody>
        </p:sp>
        <p:sp>
          <p:nvSpPr>
            <p:cNvPr id="34824" name="Oval 6"/>
            <p:cNvSpPr>
              <a:spLocks noChangeArrowheads="1"/>
            </p:cNvSpPr>
            <p:nvPr/>
          </p:nvSpPr>
          <p:spPr bwMode="auto">
            <a:xfrm>
              <a:off x="5276850" y="4765574"/>
              <a:ext cx="457200" cy="457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r>
                <a:rPr lang="en-US" sz="2400">
                  <a:latin typeface="Arial" charset="0"/>
                </a:rPr>
                <a:t>1</a:t>
              </a:r>
            </a:p>
          </p:txBody>
        </p:sp>
        <p:sp>
          <p:nvSpPr>
            <p:cNvPr id="34825" name="Oval 7"/>
            <p:cNvSpPr>
              <a:spLocks noChangeArrowheads="1"/>
            </p:cNvSpPr>
            <p:nvPr/>
          </p:nvSpPr>
          <p:spPr bwMode="auto">
            <a:xfrm>
              <a:off x="7848600" y="5413177"/>
              <a:ext cx="457200" cy="457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r>
                <a:rPr lang="en-US" sz="2400">
                  <a:latin typeface="Arial" charset="0"/>
                </a:rPr>
                <a:t>5</a:t>
              </a:r>
            </a:p>
          </p:txBody>
        </p:sp>
        <p:sp>
          <p:nvSpPr>
            <p:cNvPr id="34826" name="Oval 8"/>
            <p:cNvSpPr>
              <a:spLocks noChangeArrowheads="1"/>
            </p:cNvSpPr>
            <p:nvPr/>
          </p:nvSpPr>
          <p:spPr bwMode="auto">
            <a:xfrm>
              <a:off x="6362700" y="4953000"/>
              <a:ext cx="457200" cy="457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r>
                <a:rPr lang="en-US" sz="2400">
                  <a:latin typeface="Arial" charset="0"/>
                </a:rPr>
                <a:t>2</a:t>
              </a:r>
            </a:p>
          </p:txBody>
        </p:sp>
        <p:sp>
          <p:nvSpPr>
            <p:cNvPr id="34827" name="Oval 9"/>
            <p:cNvSpPr>
              <a:spLocks noChangeArrowheads="1"/>
            </p:cNvSpPr>
            <p:nvPr/>
          </p:nvSpPr>
          <p:spPr bwMode="auto">
            <a:xfrm>
              <a:off x="4639408" y="5562600"/>
              <a:ext cx="457200" cy="457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r>
                <a:rPr lang="en-US" sz="2400" dirty="0">
                  <a:latin typeface="Arial" charset="0"/>
                </a:rPr>
                <a:t>4</a:t>
              </a:r>
            </a:p>
          </p:txBody>
        </p:sp>
        <p:sp>
          <p:nvSpPr>
            <p:cNvPr id="34828" name="Oval 10"/>
            <p:cNvSpPr>
              <a:spLocks noChangeArrowheads="1"/>
            </p:cNvSpPr>
            <p:nvPr/>
          </p:nvSpPr>
          <p:spPr bwMode="auto">
            <a:xfrm>
              <a:off x="5715000" y="5464369"/>
              <a:ext cx="457200" cy="457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r>
                <a:rPr lang="en-US" sz="2400">
                  <a:latin typeface="Arial" charset="0"/>
                </a:rPr>
                <a:t>3</a:t>
              </a:r>
            </a:p>
          </p:txBody>
        </p:sp>
        <p:sp>
          <p:nvSpPr>
            <p:cNvPr id="34829" name="Oval 11"/>
            <p:cNvSpPr>
              <a:spLocks noChangeArrowheads="1"/>
            </p:cNvSpPr>
            <p:nvPr/>
          </p:nvSpPr>
          <p:spPr bwMode="auto">
            <a:xfrm>
              <a:off x="6705600" y="5638800"/>
              <a:ext cx="457200" cy="457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r>
                <a:rPr lang="en-US" sz="2400" dirty="0">
                  <a:latin typeface="Arial" charset="0"/>
                </a:rPr>
                <a:t>6</a:t>
              </a:r>
            </a:p>
          </p:txBody>
        </p:sp>
        <p:sp>
          <p:nvSpPr>
            <p:cNvPr id="34830" name="Text Box 12"/>
            <p:cNvSpPr txBox="1">
              <a:spLocks noChangeArrowheads="1"/>
            </p:cNvSpPr>
            <p:nvPr/>
          </p:nvSpPr>
          <p:spPr bwMode="auto">
            <a:xfrm>
              <a:off x="6553200" y="4343400"/>
              <a:ext cx="2397125" cy="307777"/>
            </a:xfrm>
            <a:prstGeom prst="rect">
              <a:avLst/>
            </a:prstGeom>
            <a:solidFill>
              <a:schemeClr val="bg1"/>
            </a:solidFill>
            <a:ln w="12700">
              <a:noFill/>
              <a:miter lim="800000"/>
              <a:headEnd type="none" w="sm" len="sm"/>
              <a:tailEnd type="none" w="sm" len="sm"/>
            </a:ln>
            <a:effectLst/>
          </p:spPr>
          <p:txBody>
            <a:bodyPr lIns="36000" tIns="0" rIns="36000" bIns="0">
              <a:spAutoFit/>
            </a:bodyPr>
            <a:lstStyle/>
            <a:p>
              <a:pPr algn="l"/>
              <a:r>
                <a:rPr lang="en-US" sz="2000" dirty="0">
                  <a:solidFill>
                    <a:srgbClr val="0070C0"/>
                  </a:solidFill>
                  <a:latin typeface="Consolas" pitchFamily="49" charset="0"/>
                  <a:cs typeface="Consolas" pitchFamily="49" charset="0"/>
                </a:rPr>
                <a:t>MPI_COMM_WORLD</a:t>
              </a:r>
            </a:p>
          </p:txBody>
        </p:sp>
      </p:grpSp>
      <p:sp>
        <p:nvSpPr>
          <p:cNvPr id="18" name="Rectangle 3"/>
          <p:cNvSpPr txBox="1">
            <a:spLocks noChangeArrowheads="1"/>
          </p:cNvSpPr>
          <p:nvPr/>
        </p:nvSpPr>
        <p:spPr bwMode="auto">
          <a:xfrm>
            <a:off x="1953358" y="5334000"/>
            <a:ext cx="8181242" cy="8451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a:lnSpc>
                <a:spcPct val="90000"/>
              </a:lnSpc>
            </a:pPr>
            <a:r>
              <a:rPr lang="en-US" sz="2000" dirty="0"/>
              <a:t>You can define a new communicator in case you find it useful</a:t>
            </a:r>
          </a:p>
          <a:p>
            <a:pPr lvl="1">
              <a:lnSpc>
                <a:spcPct val="90000"/>
              </a:lnSpc>
            </a:pPr>
            <a:r>
              <a:rPr lang="en-US" sz="1800" dirty="0"/>
              <a:t>To create a new communicator </a:t>
            </a:r>
            <a:r>
              <a:rPr lang="en-US" sz="1800" dirty="0">
                <a:solidFill>
                  <a:srgbClr val="0070C0"/>
                </a:solidFill>
                <a:latin typeface="Consolas" pitchFamily="49" charset="0"/>
              </a:rPr>
              <a:t>MY</a:t>
            </a:r>
            <a:r>
              <a:rPr lang="en-US" sz="1800" dirty="0">
                <a:solidFill>
                  <a:srgbClr val="0070C0"/>
                </a:solidFill>
                <a:latin typeface="Consolas" pitchFamily="49" charset="0"/>
                <a:cs typeface="Consolas" pitchFamily="49" charset="0"/>
              </a:rPr>
              <a:t>_COMM_WORLD</a:t>
            </a:r>
          </a:p>
        </p:txBody>
      </p:sp>
      <p:sp>
        <p:nvSpPr>
          <p:cNvPr id="4" name="Rectangle 3"/>
          <p:cNvSpPr/>
          <p:nvPr/>
        </p:nvSpPr>
        <p:spPr>
          <a:xfrm>
            <a:off x="2514600" y="6019800"/>
            <a:ext cx="7467600" cy="369332"/>
          </a:xfrm>
          <a:prstGeom prst="rect">
            <a:avLst/>
          </a:prstGeom>
        </p:spPr>
        <p:txBody>
          <a:bodyPr wrap="square">
            <a:spAutoFit/>
          </a:bodyPr>
          <a:lstStyle/>
          <a:p>
            <a:r>
              <a:rPr lang="en-US" dirty="0" err="1">
                <a:solidFill>
                  <a:srgbClr val="FF00FF"/>
                </a:solidFill>
                <a:latin typeface="Consolas" pitchFamily="49" charset="0"/>
                <a:cs typeface="Consolas" pitchFamily="49" charset="0"/>
              </a:rPr>
              <a:t>MPI_Comm_create</a:t>
            </a:r>
            <a:r>
              <a:rPr lang="en-US" dirty="0">
                <a:solidFill>
                  <a:prstClr val="black"/>
                </a:solidFill>
                <a:latin typeface="Consolas" pitchFamily="49" charset="0"/>
                <a:cs typeface="Consolas" pitchFamily="49" charset="0"/>
              </a:rPr>
              <a:t>(</a:t>
            </a:r>
            <a:r>
              <a:rPr lang="en-US" dirty="0">
                <a:solidFill>
                  <a:srgbClr val="FF00FF"/>
                </a:solidFill>
                <a:latin typeface="Consolas" pitchFamily="49" charset="0"/>
                <a:cs typeface="Consolas" pitchFamily="49" charset="0"/>
              </a:rPr>
              <a:t>MPI_COMM_WORLD</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new_group</a:t>
            </a:r>
            <a:r>
              <a:rPr lang="en-US" dirty="0">
                <a:solidFill>
                  <a:prstClr val="black"/>
                </a:solidFill>
                <a:latin typeface="Consolas" pitchFamily="49" charset="0"/>
                <a:cs typeface="Consolas" pitchFamily="49" charset="0"/>
              </a:rPr>
              <a:t>, &amp;</a:t>
            </a:r>
            <a:r>
              <a:rPr lang="en-US" sz="1600" dirty="0">
                <a:solidFill>
                  <a:srgbClr val="0070C0"/>
                </a:solidFill>
                <a:latin typeface="Consolas" pitchFamily="49" charset="0"/>
                <a:cs typeface="Consolas" pitchFamily="49" charset="0"/>
              </a:rPr>
              <a:t>MY_COMM_WORLD</a:t>
            </a:r>
            <a:r>
              <a:rPr lang="en-US" dirty="0">
                <a:solidFill>
                  <a:prstClr val="black"/>
                </a:solidFill>
                <a:latin typeface="Consolas" pitchFamily="49" charset="0"/>
                <a:cs typeface="Consolas" pitchFamily="49" charset="0"/>
              </a:rPr>
              <a:t>);</a:t>
            </a:r>
          </a:p>
        </p:txBody>
      </p:sp>
      <p:sp>
        <p:nvSpPr>
          <p:cNvPr id="19" name="Oval 11"/>
          <p:cNvSpPr>
            <a:spLocks noChangeArrowheads="1"/>
          </p:cNvSpPr>
          <p:nvPr/>
        </p:nvSpPr>
        <p:spPr bwMode="auto">
          <a:xfrm>
            <a:off x="8689731" y="3740790"/>
            <a:ext cx="457200" cy="457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r>
              <a:rPr lang="en-US" sz="2400" dirty="0">
                <a:latin typeface="Arial" charset="0"/>
              </a:rPr>
              <a:t>7</a:t>
            </a:r>
          </a:p>
        </p:txBody>
      </p:sp>
      <p:sp>
        <p:nvSpPr>
          <p:cNvPr id="20" name="Rectangle 19"/>
          <p:cNvSpPr/>
          <p:nvPr/>
        </p:nvSpPr>
        <p:spPr>
          <a:xfrm>
            <a:off x="1548160" y="6626127"/>
            <a:ext cx="661640" cy="215444"/>
          </a:xfrm>
          <a:prstGeom prst="rect">
            <a:avLst/>
          </a:prstGeom>
        </p:spPr>
        <p:txBody>
          <a:bodyPr wrap="square">
            <a:spAutoFit/>
          </a:bodyPr>
          <a:lstStyle/>
          <a:p>
            <a:r>
              <a:rPr lang="en-US" sz="800" dirty="0"/>
              <a:t>[ICHEC]→</a:t>
            </a:r>
          </a:p>
        </p:txBody>
      </p:sp>
    </p:spTree>
    <p:extLst>
      <p:ext uri="{BB962C8B-B14F-4D97-AF65-F5344CB8AC3E}">
        <p14:creationId xmlns:p14="http://schemas.microsoft.com/office/powerpoint/2010/main" val="20076594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latin typeface="Courier New" panose="02070309020205020404" pitchFamily="49" charset="0"/>
                <a:cs typeface="Courier New" panose="02070309020205020404" pitchFamily="49" charset="0"/>
              </a:rPr>
              <a:t>MPI_Comm_create</a:t>
            </a:r>
            <a:endParaRPr lang="en-US" sz="32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41</a:t>
            </a:fld>
            <a:endParaRPr lang="en-US" altLang="en-US"/>
          </a:p>
        </p:txBody>
      </p:sp>
      <p:sp>
        <p:nvSpPr>
          <p:cNvPr id="3" name="Content Placeholder 2"/>
          <p:cNvSpPr>
            <a:spLocks noGrp="1"/>
          </p:cNvSpPr>
          <p:nvPr>
            <p:ph idx="4294967295"/>
          </p:nvPr>
        </p:nvSpPr>
        <p:spPr>
          <a:xfrm>
            <a:off x="416052" y="1353313"/>
            <a:ext cx="8991600" cy="4948428"/>
          </a:xfrm>
        </p:spPr>
        <p:txBody>
          <a:bodyPr>
            <a:normAutofit/>
          </a:bodyPr>
          <a:lstStyle/>
          <a:p>
            <a:r>
              <a:rPr lang="en-US" sz="2000" dirty="0"/>
              <a:t>Synopsis</a:t>
            </a:r>
          </a:p>
          <a:p>
            <a:pPr marL="0" indent="0">
              <a:buNone/>
            </a:pPr>
            <a:endParaRPr lang="en-US" sz="1600" dirty="0"/>
          </a:p>
          <a:p>
            <a:pPr marL="0" indent="0">
              <a:buNone/>
            </a:pPr>
            <a:endParaRPr lang="en-US" sz="1600" dirty="0"/>
          </a:p>
          <a:p>
            <a:endParaRPr lang="en-US" sz="2000" dirty="0"/>
          </a:p>
          <a:p>
            <a:endParaRPr lang="en-US" sz="2000" dirty="0"/>
          </a:p>
          <a:p>
            <a:r>
              <a:rPr lang="en-US" sz="2000" dirty="0"/>
              <a:t>Input Parameters</a:t>
            </a:r>
          </a:p>
          <a:p>
            <a:pPr lvl="1"/>
            <a:r>
              <a:rPr lang="en-US" sz="1800" dirty="0" err="1">
                <a:latin typeface="Consolas" pitchFamily="49" charset="0"/>
                <a:cs typeface="Consolas" pitchFamily="49" charset="0"/>
              </a:rPr>
              <a:t>comm</a:t>
            </a:r>
            <a:r>
              <a:rPr lang="en-US" sz="1800" dirty="0"/>
              <a:t> - communicator (handle) </a:t>
            </a:r>
          </a:p>
          <a:p>
            <a:pPr lvl="1"/>
            <a:r>
              <a:rPr lang="en-US" sz="1800" dirty="0">
                <a:latin typeface="Consolas" pitchFamily="49" charset="0"/>
                <a:cs typeface="Consolas" pitchFamily="49" charset="0"/>
              </a:rPr>
              <a:t>group</a:t>
            </a:r>
            <a:r>
              <a:rPr lang="en-US" sz="1800" dirty="0"/>
              <a:t> - subset of the family of processes making up the </a:t>
            </a:r>
            <a:r>
              <a:rPr lang="en-US" sz="1800" dirty="0" err="1">
                <a:latin typeface="Consolas" pitchFamily="49" charset="0"/>
                <a:cs typeface="Consolas" pitchFamily="49" charset="0"/>
              </a:rPr>
              <a:t>comm</a:t>
            </a:r>
            <a:r>
              <a:rPr lang="en-US" sz="1800" dirty="0"/>
              <a:t> (handle) </a:t>
            </a:r>
          </a:p>
          <a:p>
            <a:endParaRPr lang="en-US" sz="2000" dirty="0"/>
          </a:p>
          <a:p>
            <a:r>
              <a:rPr lang="en-US" sz="2000" dirty="0"/>
              <a:t>Output Parameter</a:t>
            </a:r>
          </a:p>
          <a:p>
            <a:pPr lvl="1"/>
            <a:r>
              <a:rPr lang="en-US" sz="1800" dirty="0" err="1">
                <a:latin typeface="Consolas" pitchFamily="49" charset="0"/>
                <a:cs typeface="Consolas" pitchFamily="49" charset="0"/>
              </a:rPr>
              <a:t>newcomm</a:t>
            </a:r>
            <a:r>
              <a:rPr lang="en-US" sz="1800" dirty="0"/>
              <a:t> - new communicator (handle) </a:t>
            </a:r>
          </a:p>
          <a:p>
            <a:pPr lvl="1"/>
            <a:endParaRPr lang="en-US" sz="1800" dirty="0"/>
          </a:p>
          <a:p>
            <a:r>
              <a:rPr lang="en-US" sz="2000" dirty="0"/>
              <a:t>NOTE: Same process has different ranks in different communicators</a:t>
            </a:r>
          </a:p>
        </p:txBody>
      </p:sp>
      <p:sp>
        <p:nvSpPr>
          <p:cNvPr id="5" name="Rectangle 4"/>
          <p:cNvSpPr/>
          <p:nvPr/>
        </p:nvSpPr>
        <p:spPr>
          <a:xfrm>
            <a:off x="1569720" y="1896856"/>
            <a:ext cx="9144000" cy="369332"/>
          </a:xfrm>
          <a:prstGeom prst="rect">
            <a:avLst/>
          </a:prstGeom>
          <a:solidFill>
            <a:schemeClr val="bg1">
              <a:lumMod val="85000"/>
            </a:schemeClr>
          </a:solidFill>
        </p:spPr>
        <p:txBody>
          <a:bodyPr wrap="square">
            <a:spAutoFit/>
          </a:bodyPr>
          <a:lstStyle/>
          <a:p>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srgbClr val="FF00FF"/>
                </a:solidFill>
                <a:latin typeface="Consolas" pitchFamily="49" charset="0"/>
                <a:cs typeface="Consolas" pitchFamily="49" charset="0"/>
              </a:rPr>
              <a:t>MPI_Comm_create</a:t>
            </a:r>
            <a:r>
              <a:rPr lang="en-US" dirty="0">
                <a:solidFill>
                  <a:prstClr val="black"/>
                </a:solidFill>
                <a:latin typeface="Consolas" pitchFamily="49" charset="0"/>
                <a:cs typeface="Consolas" pitchFamily="49" charset="0"/>
              </a:rPr>
              <a:t>(</a:t>
            </a:r>
            <a:r>
              <a:rPr lang="en-US" dirty="0" err="1">
                <a:solidFill>
                  <a:srgbClr val="FF00FF"/>
                </a:solidFill>
                <a:latin typeface="Consolas" pitchFamily="49" charset="0"/>
                <a:cs typeface="Consolas" pitchFamily="49" charset="0"/>
              </a:rPr>
              <a:t>MPI_Comm</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comm</a:t>
            </a:r>
            <a:r>
              <a:rPr lang="en-US" dirty="0">
                <a:solidFill>
                  <a:prstClr val="black"/>
                </a:solidFill>
                <a:latin typeface="Consolas" pitchFamily="49" charset="0"/>
                <a:cs typeface="Consolas" pitchFamily="49" charset="0"/>
              </a:rPr>
              <a:t>, </a:t>
            </a:r>
            <a:r>
              <a:rPr lang="en-US" dirty="0" err="1">
                <a:solidFill>
                  <a:srgbClr val="FF00FF"/>
                </a:solidFill>
                <a:latin typeface="Consolas" pitchFamily="49" charset="0"/>
                <a:cs typeface="Consolas" pitchFamily="49" charset="0"/>
              </a:rPr>
              <a:t>MPI_Group</a:t>
            </a:r>
            <a:r>
              <a:rPr lang="en-US" dirty="0">
                <a:solidFill>
                  <a:prstClr val="black"/>
                </a:solidFill>
                <a:latin typeface="Consolas" pitchFamily="49" charset="0"/>
                <a:cs typeface="Consolas" pitchFamily="49" charset="0"/>
              </a:rPr>
              <a:t> group, </a:t>
            </a:r>
            <a:r>
              <a:rPr lang="en-US" dirty="0" err="1">
                <a:solidFill>
                  <a:srgbClr val="FF00FF"/>
                </a:solidFill>
                <a:latin typeface="Consolas" pitchFamily="49" charset="0"/>
                <a:cs typeface="Consolas" pitchFamily="49" charset="0"/>
              </a:rPr>
              <a:t>MPI_Comm</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newcomm</a:t>
            </a:r>
            <a:r>
              <a:rPr lang="en-US" dirty="0">
                <a:solidFill>
                  <a:prstClr val="black"/>
                </a:solidFill>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2863660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pPr eaLnBrk="1" hangingPunct="1"/>
            <a:r>
              <a:rPr lang="en-US" sz="3200" dirty="0"/>
              <a:t>Point-to-Point Communication</a:t>
            </a:r>
          </a:p>
        </p:txBody>
      </p:sp>
      <p:sp>
        <p:nvSpPr>
          <p:cNvPr id="46083" name="Slide Number Placeholder 5"/>
          <p:cNvSpPr>
            <a:spLocks noGrp="1"/>
          </p:cNvSpPr>
          <p:nvPr>
            <p:ph type="sldNum" sz="quarter" idx="12"/>
          </p:nvPr>
        </p:nvSpPr>
        <p:spPr>
          <a:noFill/>
          <a:ln>
            <a:miter lim="800000"/>
            <a:headEnd/>
            <a:tailEnd/>
          </a:ln>
        </p:spPr>
        <p:txBody>
          <a:bodyPr/>
          <a:lstStyle/>
          <a:p>
            <a:fld id="{60B8A35D-D1EF-46D7-846E-5BD72A1EA2E1}" type="slidenum">
              <a:rPr lang="en-US"/>
              <a:pPr/>
              <a:t>42</a:t>
            </a:fld>
            <a:endParaRPr lang="en-US"/>
          </a:p>
        </p:txBody>
      </p:sp>
      <p:sp>
        <p:nvSpPr>
          <p:cNvPr id="46085" name="Rectangle 3"/>
          <p:cNvSpPr>
            <a:spLocks noGrp="1" noChangeArrowheads="1"/>
          </p:cNvSpPr>
          <p:nvPr>
            <p:ph type="body" idx="4294967295"/>
          </p:nvPr>
        </p:nvSpPr>
        <p:spPr>
          <a:xfrm>
            <a:off x="457200" y="1569033"/>
            <a:ext cx="8534400" cy="2209800"/>
          </a:xfrm>
        </p:spPr>
        <p:txBody>
          <a:bodyPr>
            <a:normAutofit fontScale="92500" lnSpcReduction="20000"/>
          </a:bodyPr>
          <a:lstStyle/>
          <a:p>
            <a:pPr eaLnBrk="1" hangingPunct="1">
              <a:lnSpc>
                <a:spcPct val="90000"/>
              </a:lnSpc>
            </a:pPr>
            <a:r>
              <a:rPr lang="en-US" sz="2000" dirty="0"/>
              <a:t>Communication between two processes</a:t>
            </a:r>
          </a:p>
          <a:p>
            <a:pPr lvl="2">
              <a:lnSpc>
                <a:spcPct val="90000"/>
              </a:lnSpc>
            </a:pPr>
            <a:endParaRPr lang="en-US" sz="1300" dirty="0"/>
          </a:p>
          <a:p>
            <a:pPr eaLnBrk="1" hangingPunct="1">
              <a:lnSpc>
                <a:spcPct val="90000"/>
              </a:lnSpc>
            </a:pPr>
            <a:r>
              <a:rPr lang="en-US" sz="2000" dirty="0"/>
              <a:t>In pic. below: </a:t>
            </a:r>
            <a:r>
              <a:rPr lang="en-US" sz="2000" dirty="0">
                <a:solidFill>
                  <a:srgbClr val="C00000"/>
                </a:solidFill>
              </a:rPr>
              <a:t>source</a:t>
            </a:r>
            <a:r>
              <a:rPr lang="en-US" sz="2000" dirty="0"/>
              <a:t> process sends message to </a:t>
            </a:r>
            <a:r>
              <a:rPr lang="en-US" sz="2000" dirty="0">
                <a:solidFill>
                  <a:srgbClr val="C00000"/>
                </a:solidFill>
              </a:rPr>
              <a:t>destination</a:t>
            </a:r>
            <a:r>
              <a:rPr lang="en-US" sz="2000" dirty="0"/>
              <a:t> process</a:t>
            </a:r>
          </a:p>
          <a:p>
            <a:pPr lvl="2">
              <a:lnSpc>
                <a:spcPct val="90000"/>
              </a:lnSpc>
            </a:pPr>
            <a:endParaRPr lang="en-US" sz="1300" dirty="0"/>
          </a:p>
          <a:p>
            <a:pPr eaLnBrk="1" hangingPunct="1">
              <a:lnSpc>
                <a:spcPct val="90000"/>
              </a:lnSpc>
            </a:pPr>
            <a:r>
              <a:rPr lang="en-US" sz="2000" dirty="0"/>
              <a:t>Communication takes place within a communicator, e.g., </a:t>
            </a:r>
            <a:r>
              <a:rPr lang="en-US" sz="1600" dirty="0">
                <a:solidFill>
                  <a:srgbClr val="0070C0"/>
                </a:solidFill>
                <a:latin typeface="Consolas" pitchFamily="49" charset="0"/>
              </a:rPr>
              <a:t>MY</a:t>
            </a:r>
            <a:r>
              <a:rPr lang="en-US" sz="1600" dirty="0">
                <a:solidFill>
                  <a:srgbClr val="0070C0"/>
                </a:solidFill>
                <a:latin typeface="Consolas" pitchFamily="49" charset="0"/>
                <a:cs typeface="Consolas" pitchFamily="49" charset="0"/>
              </a:rPr>
              <a:t>_COMM_WORLD</a:t>
            </a:r>
          </a:p>
          <a:p>
            <a:pPr lvl="2">
              <a:lnSpc>
                <a:spcPct val="90000"/>
              </a:lnSpc>
            </a:pPr>
            <a:endParaRPr lang="en-US" sz="1300" dirty="0"/>
          </a:p>
          <a:p>
            <a:pPr eaLnBrk="1" hangingPunct="1">
              <a:lnSpc>
                <a:spcPct val="90000"/>
              </a:lnSpc>
            </a:pPr>
            <a:r>
              <a:rPr lang="en-US" sz="2000" dirty="0"/>
              <a:t>Processes are identified by their ranks </a:t>
            </a:r>
            <a:r>
              <a:rPr lang="en-US" sz="2000" b="1" dirty="0"/>
              <a:t>within</a:t>
            </a:r>
            <a:r>
              <a:rPr lang="en-US" sz="2000" dirty="0"/>
              <a:t> the communicator</a:t>
            </a:r>
          </a:p>
          <a:p>
            <a:pPr lvl="1">
              <a:lnSpc>
                <a:spcPct val="90000"/>
              </a:lnSpc>
            </a:pPr>
            <a:r>
              <a:rPr lang="en-US" sz="1600" dirty="0"/>
              <a:t>Recall that the same process has different ranks in different communicators</a:t>
            </a:r>
          </a:p>
        </p:txBody>
      </p:sp>
      <p:sp>
        <p:nvSpPr>
          <p:cNvPr id="46086" name="Freeform 4"/>
          <p:cNvSpPr>
            <a:spLocks/>
          </p:cNvSpPr>
          <p:nvPr/>
        </p:nvSpPr>
        <p:spPr bwMode="auto">
          <a:xfrm>
            <a:off x="2926080" y="4149852"/>
            <a:ext cx="5334000" cy="2273300"/>
          </a:xfrm>
          <a:custGeom>
            <a:avLst/>
            <a:gdLst>
              <a:gd name="T0" fmla="*/ 495300 w 3360"/>
              <a:gd name="T1" fmla="*/ 165100 h 1432"/>
              <a:gd name="T2" fmla="*/ 1257300 w 3360"/>
              <a:gd name="T3" fmla="*/ 12700 h 1432"/>
              <a:gd name="T4" fmla="*/ 2019300 w 3360"/>
              <a:gd name="T5" fmla="*/ 88900 h 1432"/>
              <a:gd name="T6" fmla="*/ 3009900 w 3360"/>
              <a:gd name="T7" fmla="*/ 393700 h 1432"/>
              <a:gd name="T8" fmla="*/ 4229100 w 3360"/>
              <a:gd name="T9" fmla="*/ 469900 h 1432"/>
              <a:gd name="T10" fmla="*/ 5295900 w 3360"/>
              <a:gd name="T11" fmla="*/ 1308100 h 1432"/>
              <a:gd name="T12" fmla="*/ 4457700 w 3360"/>
              <a:gd name="T13" fmla="*/ 2070100 h 1432"/>
              <a:gd name="T14" fmla="*/ 2247900 w 3360"/>
              <a:gd name="T15" fmla="*/ 2222500 h 1432"/>
              <a:gd name="T16" fmla="*/ 342900 w 3360"/>
              <a:gd name="T17" fmla="*/ 1765300 h 1432"/>
              <a:gd name="T18" fmla="*/ 190500 w 3360"/>
              <a:gd name="T19" fmla="*/ 850900 h 1432"/>
              <a:gd name="T20" fmla="*/ 114300 w 3360"/>
              <a:gd name="T21" fmla="*/ 393700 h 1432"/>
              <a:gd name="T22" fmla="*/ 495300 w 3360"/>
              <a:gd name="T23" fmla="*/ 165100 h 14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360" h="1432">
                <a:moveTo>
                  <a:pt x="312" y="104"/>
                </a:moveTo>
                <a:cubicBezTo>
                  <a:pt x="432" y="64"/>
                  <a:pt x="632" y="16"/>
                  <a:pt x="792" y="8"/>
                </a:cubicBezTo>
                <a:cubicBezTo>
                  <a:pt x="952" y="0"/>
                  <a:pt x="1088" y="16"/>
                  <a:pt x="1272" y="56"/>
                </a:cubicBezTo>
                <a:cubicBezTo>
                  <a:pt x="1456" y="96"/>
                  <a:pt x="1664" y="208"/>
                  <a:pt x="1896" y="248"/>
                </a:cubicBezTo>
                <a:cubicBezTo>
                  <a:pt x="2128" y="288"/>
                  <a:pt x="2424" y="200"/>
                  <a:pt x="2664" y="296"/>
                </a:cubicBezTo>
                <a:cubicBezTo>
                  <a:pt x="2904" y="392"/>
                  <a:pt x="3312" y="656"/>
                  <a:pt x="3336" y="824"/>
                </a:cubicBezTo>
                <a:cubicBezTo>
                  <a:pt x="3360" y="992"/>
                  <a:pt x="3128" y="1208"/>
                  <a:pt x="2808" y="1304"/>
                </a:cubicBezTo>
                <a:cubicBezTo>
                  <a:pt x="2488" y="1400"/>
                  <a:pt x="1848" y="1432"/>
                  <a:pt x="1416" y="1400"/>
                </a:cubicBezTo>
                <a:cubicBezTo>
                  <a:pt x="984" y="1368"/>
                  <a:pt x="432" y="1256"/>
                  <a:pt x="216" y="1112"/>
                </a:cubicBezTo>
                <a:cubicBezTo>
                  <a:pt x="0" y="968"/>
                  <a:pt x="144" y="680"/>
                  <a:pt x="120" y="536"/>
                </a:cubicBezTo>
                <a:cubicBezTo>
                  <a:pt x="96" y="392"/>
                  <a:pt x="40" y="320"/>
                  <a:pt x="72" y="248"/>
                </a:cubicBezTo>
                <a:cubicBezTo>
                  <a:pt x="104" y="176"/>
                  <a:pt x="192" y="144"/>
                  <a:pt x="312" y="104"/>
                </a:cubicBezTo>
                <a:close/>
              </a:path>
            </a:pathLst>
          </a:custGeom>
          <a:solidFill>
            <a:srgbClr val="FFCCCC"/>
          </a:solidFill>
          <a:ln w="12700" cap="flat" cmpd="sng">
            <a:solidFill>
              <a:schemeClr val="tx1"/>
            </a:solidFill>
            <a:prstDash val="solid"/>
            <a:round/>
            <a:headEnd type="none" w="sm" len="sm"/>
            <a:tailEnd type="none" w="sm" len="sm"/>
          </a:ln>
          <a:effectLst/>
        </p:spPr>
        <p:txBody>
          <a:bodyPr wrap="none" lIns="90000" tIns="46800" rIns="90000" bIns="46800" anchor="ctr"/>
          <a:lstStyle/>
          <a:p>
            <a:endParaRPr lang="en-US"/>
          </a:p>
        </p:txBody>
      </p:sp>
      <p:sp>
        <p:nvSpPr>
          <p:cNvPr id="46087" name="Oval 5"/>
          <p:cNvSpPr>
            <a:spLocks noChangeArrowheads="1"/>
          </p:cNvSpPr>
          <p:nvPr/>
        </p:nvSpPr>
        <p:spPr bwMode="auto">
          <a:xfrm>
            <a:off x="3307080" y="4607052"/>
            <a:ext cx="457200" cy="457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r>
              <a:rPr lang="en-US" sz="2400">
                <a:latin typeface="Arial" charset="0"/>
              </a:rPr>
              <a:t>0</a:t>
            </a:r>
          </a:p>
        </p:txBody>
      </p:sp>
      <p:sp>
        <p:nvSpPr>
          <p:cNvPr id="46088" name="Oval 6"/>
          <p:cNvSpPr>
            <a:spLocks noChangeArrowheads="1"/>
          </p:cNvSpPr>
          <p:nvPr/>
        </p:nvSpPr>
        <p:spPr bwMode="auto">
          <a:xfrm>
            <a:off x="3992880" y="4759452"/>
            <a:ext cx="457200" cy="457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r>
              <a:rPr lang="en-US" sz="2400">
                <a:latin typeface="Arial" charset="0"/>
              </a:rPr>
              <a:t>1</a:t>
            </a:r>
          </a:p>
        </p:txBody>
      </p:sp>
      <p:sp>
        <p:nvSpPr>
          <p:cNvPr id="46089" name="Oval 7"/>
          <p:cNvSpPr>
            <a:spLocks noChangeArrowheads="1"/>
          </p:cNvSpPr>
          <p:nvPr/>
        </p:nvSpPr>
        <p:spPr bwMode="auto">
          <a:xfrm>
            <a:off x="6621780" y="5153152"/>
            <a:ext cx="457200" cy="457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r>
              <a:rPr lang="en-US" sz="2400">
                <a:latin typeface="Arial" charset="0"/>
              </a:rPr>
              <a:t>5</a:t>
            </a:r>
          </a:p>
        </p:txBody>
      </p:sp>
      <p:sp>
        <p:nvSpPr>
          <p:cNvPr id="46090" name="Oval 8"/>
          <p:cNvSpPr>
            <a:spLocks noChangeArrowheads="1"/>
          </p:cNvSpPr>
          <p:nvPr/>
        </p:nvSpPr>
        <p:spPr bwMode="auto">
          <a:xfrm>
            <a:off x="4792980" y="4518152"/>
            <a:ext cx="457200" cy="457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r>
              <a:rPr lang="en-US" sz="2400">
                <a:latin typeface="Arial" charset="0"/>
              </a:rPr>
              <a:t>2</a:t>
            </a:r>
          </a:p>
        </p:txBody>
      </p:sp>
      <p:sp>
        <p:nvSpPr>
          <p:cNvPr id="46091" name="Oval 9"/>
          <p:cNvSpPr>
            <a:spLocks noChangeArrowheads="1"/>
          </p:cNvSpPr>
          <p:nvPr/>
        </p:nvSpPr>
        <p:spPr bwMode="auto">
          <a:xfrm>
            <a:off x="4335780" y="5381752"/>
            <a:ext cx="457200" cy="457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r>
              <a:rPr lang="en-US" sz="2400">
                <a:latin typeface="Arial" charset="0"/>
              </a:rPr>
              <a:t>4</a:t>
            </a:r>
          </a:p>
        </p:txBody>
      </p:sp>
      <p:sp>
        <p:nvSpPr>
          <p:cNvPr id="46092" name="Oval 10"/>
          <p:cNvSpPr>
            <a:spLocks noChangeArrowheads="1"/>
          </p:cNvSpPr>
          <p:nvPr/>
        </p:nvSpPr>
        <p:spPr bwMode="auto">
          <a:xfrm>
            <a:off x="5173980" y="5305552"/>
            <a:ext cx="457200" cy="457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r>
              <a:rPr lang="en-US" sz="2400">
                <a:latin typeface="Arial" charset="0"/>
              </a:rPr>
              <a:t>3</a:t>
            </a:r>
          </a:p>
        </p:txBody>
      </p:sp>
      <p:sp>
        <p:nvSpPr>
          <p:cNvPr id="46093" name="Oval 11"/>
          <p:cNvSpPr>
            <a:spLocks noChangeArrowheads="1"/>
          </p:cNvSpPr>
          <p:nvPr/>
        </p:nvSpPr>
        <p:spPr bwMode="auto">
          <a:xfrm>
            <a:off x="6202680" y="5826252"/>
            <a:ext cx="457200" cy="457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r>
              <a:rPr lang="en-US" sz="2400">
                <a:latin typeface="Arial" charset="0"/>
              </a:rPr>
              <a:t>6</a:t>
            </a:r>
          </a:p>
        </p:txBody>
      </p:sp>
      <p:cxnSp>
        <p:nvCxnSpPr>
          <p:cNvPr id="46095" name="AutoShape 14"/>
          <p:cNvCxnSpPr>
            <a:cxnSpLocks noChangeShapeType="1"/>
            <a:stCxn id="46092" idx="7"/>
            <a:endCxn id="46089" idx="1"/>
          </p:cNvCxnSpPr>
          <p:nvPr/>
        </p:nvCxnSpPr>
        <p:spPr bwMode="auto">
          <a:xfrm rot="-5400000">
            <a:off x="6050280" y="4734052"/>
            <a:ext cx="152400" cy="1123950"/>
          </a:xfrm>
          <a:prstGeom prst="curvedConnector3">
            <a:avLst>
              <a:gd name="adj1" fmla="val 170833"/>
            </a:avLst>
          </a:prstGeom>
          <a:noFill/>
          <a:ln w="25400">
            <a:solidFill>
              <a:schemeClr val="tx1"/>
            </a:solidFill>
            <a:round/>
            <a:headEnd type="none" w="sm" len="sm"/>
            <a:tailEnd type="triangle" w="med" len="lg"/>
          </a:ln>
          <a:effectLst/>
        </p:spPr>
      </p:cxnSp>
      <p:sp>
        <p:nvSpPr>
          <p:cNvPr id="46096" name="Text Box 15"/>
          <p:cNvSpPr txBox="1">
            <a:spLocks noChangeArrowheads="1"/>
          </p:cNvSpPr>
          <p:nvPr/>
        </p:nvSpPr>
        <p:spPr bwMode="auto">
          <a:xfrm>
            <a:off x="4983481" y="5673853"/>
            <a:ext cx="874255" cy="371513"/>
          </a:xfrm>
          <a:prstGeom prst="rect">
            <a:avLst/>
          </a:prstGeom>
          <a:noFill/>
          <a:ln w="12700">
            <a:noFill/>
            <a:miter lim="800000"/>
            <a:headEnd type="none" w="sm" len="sm"/>
            <a:tailEnd type="none" w="sm" len="sm"/>
          </a:ln>
          <a:effectLst/>
        </p:spPr>
        <p:txBody>
          <a:bodyPr wrap="none" lIns="90000" tIns="46800" rIns="90000" bIns="46800">
            <a:spAutoFit/>
          </a:bodyPr>
          <a:lstStyle/>
          <a:p>
            <a:pPr algn="l"/>
            <a:r>
              <a:rPr lang="en-US" dirty="0">
                <a:solidFill>
                  <a:srgbClr val="C00000"/>
                </a:solidFill>
                <a:latin typeface="Arial" charset="0"/>
              </a:rPr>
              <a:t>source</a:t>
            </a:r>
          </a:p>
        </p:txBody>
      </p:sp>
      <p:sp>
        <p:nvSpPr>
          <p:cNvPr id="46097" name="Text Box 16"/>
          <p:cNvSpPr txBox="1">
            <a:spLocks noChangeArrowheads="1"/>
          </p:cNvSpPr>
          <p:nvPr/>
        </p:nvSpPr>
        <p:spPr bwMode="auto">
          <a:xfrm>
            <a:off x="6964680" y="5369053"/>
            <a:ext cx="1297448" cy="371513"/>
          </a:xfrm>
          <a:prstGeom prst="rect">
            <a:avLst/>
          </a:prstGeom>
          <a:noFill/>
          <a:ln w="12700">
            <a:noFill/>
            <a:miter lim="800000"/>
            <a:headEnd type="none" w="sm" len="sm"/>
            <a:tailEnd type="none" w="sm" len="sm"/>
          </a:ln>
          <a:effectLst/>
        </p:spPr>
        <p:txBody>
          <a:bodyPr wrap="none" lIns="90000" tIns="46800" rIns="90000" bIns="46800">
            <a:spAutoFit/>
          </a:bodyPr>
          <a:lstStyle/>
          <a:p>
            <a:pPr algn="l"/>
            <a:r>
              <a:rPr lang="en-US" dirty="0">
                <a:solidFill>
                  <a:srgbClr val="C00000"/>
                </a:solidFill>
                <a:latin typeface="Arial" charset="0"/>
              </a:rPr>
              <a:t>destination</a:t>
            </a:r>
          </a:p>
        </p:txBody>
      </p:sp>
      <p:sp>
        <p:nvSpPr>
          <p:cNvPr id="46098" name="Text Box 24"/>
          <p:cNvSpPr txBox="1">
            <a:spLocks noChangeArrowheads="1"/>
          </p:cNvSpPr>
          <p:nvPr/>
        </p:nvSpPr>
        <p:spPr bwMode="auto">
          <a:xfrm>
            <a:off x="5458142" y="4630035"/>
            <a:ext cx="1117912" cy="371513"/>
          </a:xfrm>
          <a:prstGeom prst="rect">
            <a:avLst/>
          </a:prstGeom>
          <a:noFill/>
          <a:ln w="12700">
            <a:noFill/>
            <a:miter lim="800000"/>
            <a:headEnd type="none" w="sm" len="sm"/>
            <a:tailEnd type="none" w="sm" len="sm"/>
          </a:ln>
          <a:effectLst/>
        </p:spPr>
        <p:txBody>
          <a:bodyPr wrap="none" lIns="90000" tIns="46800" rIns="90000" bIns="46800">
            <a:spAutoFit/>
          </a:bodyPr>
          <a:lstStyle/>
          <a:p>
            <a:pPr algn="l"/>
            <a:r>
              <a:rPr lang="en-US" dirty="0">
                <a:latin typeface="Arial" charset="0"/>
              </a:rPr>
              <a:t>message</a:t>
            </a:r>
          </a:p>
        </p:txBody>
      </p:sp>
      <p:grpSp>
        <p:nvGrpSpPr>
          <p:cNvPr id="2" name="Group 34"/>
          <p:cNvGrpSpPr>
            <a:grpSpLocks/>
          </p:cNvGrpSpPr>
          <p:nvPr/>
        </p:nvGrpSpPr>
        <p:grpSpPr bwMode="auto">
          <a:xfrm>
            <a:off x="5745480" y="4988052"/>
            <a:ext cx="457200" cy="304800"/>
            <a:chOff x="2976" y="2688"/>
            <a:chExt cx="288" cy="192"/>
          </a:xfrm>
        </p:grpSpPr>
        <p:sp>
          <p:nvSpPr>
            <p:cNvPr id="46100" name="Rectangle 31"/>
            <p:cNvSpPr>
              <a:spLocks noChangeArrowheads="1"/>
            </p:cNvSpPr>
            <p:nvPr/>
          </p:nvSpPr>
          <p:spPr bwMode="auto">
            <a:xfrm>
              <a:off x="2976" y="2688"/>
              <a:ext cx="288" cy="192"/>
            </a:xfrm>
            <a:prstGeom prst="rect">
              <a:avLst/>
            </a:prstGeom>
            <a:solidFill>
              <a:schemeClr val="bg1"/>
            </a:solidFill>
            <a:ln w="6350">
              <a:solidFill>
                <a:schemeClr val="tx1"/>
              </a:solidFill>
              <a:miter lim="800000"/>
              <a:headEnd type="none" w="sm" len="sm"/>
              <a:tailEnd type="none" w="sm" len="sm"/>
            </a:ln>
            <a:effectLst/>
          </p:spPr>
          <p:txBody>
            <a:bodyPr wrap="none" lIns="90000" tIns="46800" rIns="90000" bIns="46800" anchor="ctr"/>
            <a:lstStyle/>
            <a:p>
              <a:endParaRPr lang="en-US"/>
            </a:p>
          </p:txBody>
        </p:sp>
        <p:grpSp>
          <p:nvGrpSpPr>
            <p:cNvPr id="3" name="Group 25"/>
            <p:cNvGrpSpPr>
              <a:grpSpLocks/>
            </p:cNvGrpSpPr>
            <p:nvPr/>
          </p:nvGrpSpPr>
          <p:grpSpPr bwMode="auto">
            <a:xfrm>
              <a:off x="3000" y="2712"/>
              <a:ext cx="240" cy="144"/>
              <a:chOff x="192" y="1872"/>
              <a:chExt cx="240" cy="144"/>
            </a:xfrm>
          </p:grpSpPr>
          <p:sp>
            <p:nvSpPr>
              <p:cNvPr id="46103" name="Rectangle 26"/>
              <p:cNvSpPr>
                <a:spLocks noChangeArrowheads="1"/>
              </p:cNvSpPr>
              <p:nvPr/>
            </p:nvSpPr>
            <p:spPr bwMode="auto">
              <a:xfrm>
                <a:off x="192"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endParaRPr lang="en-US"/>
              </a:p>
            </p:txBody>
          </p:sp>
          <p:sp>
            <p:nvSpPr>
              <p:cNvPr id="46104" name="Rectangle 27"/>
              <p:cNvSpPr>
                <a:spLocks noChangeArrowheads="1"/>
              </p:cNvSpPr>
              <p:nvPr/>
            </p:nvSpPr>
            <p:spPr bwMode="auto">
              <a:xfrm>
                <a:off x="240"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endParaRPr lang="en-US"/>
              </a:p>
            </p:txBody>
          </p:sp>
          <p:sp>
            <p:nvSpPr>
              <p:cNvPr id="46105" name="Rectangle 28"/>
              <p:cNvSpPr>
                <a:spLocks noChangeArrowheads="1"/>
              </p:cNvSpPr>
              <p:nvPr/>
            </p:nvSpPr>
            <p:spPr bwMode="auto">
              <a:xfrm>
                <a:off x="288"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endParaRPr lang="en-US"/>
              </a:p>
            </p:txBody>
          </p:sp>
          <p:sp>
            <p:nvSpPr>
              <p:cNvPr id="46106" name="Rectangle 29"/>
              <p:cNvSpPr>
                <a:spLocks noChangeArrowheads="1"/>
              </p:cNvSpPr>
              <p:nvPr/>
            </p:nvSpPr>
            <p:spPr bwMode="auto">
              <a:xfrm>
                <a:off x="336"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endParaRPr lang="en-US"/>
              </a:p>
            </p:txBody>
          </p:sp>
          <p:sp>
            <p:nvSpPr>
              <p:cNvPr id="46107" name="Rectangle 30"/>
              <p:cNvSpPr>
                <a:spLocks noChangeArrowheads="1"/>
              </p:cNvSpPr>
              <p:nvPr/>
            </p:nvSpPr>
            <p:spPr bwMode="auto">
              <a:xfrm>
                <a:off x="384"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endParaRPr lang="en-US"/>
              </a:p>
            </p:txBody>
          </p:sp>
        </p:grpSp>
        <p:sp>
          <p:nvSpPr>
            <p:cNvPr id="46102" name="Freeform 32"/>
            <p:cNvSpPr>
              <a:spLocks/>
            </p:cNvSpPr>
            <p:nvPr/>
          </p:nvSpPr>
          <p:spPr bwMode="auto">
            <a:xfrm>
              <a:off x="2976" y="2688"/>
              <a:ext cx="288" cy="48"/>
            </a:xfrm>
            <a:custGeom>
              <a:avLst/>
              <a:gdLst>
                <a:gd name="T0" fmla="*/ 0 w 288"/>
                <a:gd name="T1" fmla="*/ 0 h 48"/>
                <a:gd name="T2" fmla="*/ 144 w 288"/>
                <a:gd name="T3" fmla="*/ 48 h 48"/>
                <a:gd name="T4" fmla="*/ 288 w 288"/>
                <a:gd name="T5" fmla="*/ 0 h 48"/>
                <a:gd name="T6" fmla="*/ 0 w 288"/>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48">
                  <a:moveTo>
                    <a:pt x="0" y="0"/>
                  </a:moveTo>
                  <a:lnTo>
                    <a:pt x="144" y="48"/>
                  </a:lnTo>
                  <a:lnTo>
                    <a:pt x="288" y="0"/>
                  </a:lnTo>
                  <a:lnTo>
                    <a:pt x="0" y="0"/>
                  </a:lnTo>
                  <a:close/>
                </a:path>
              </a:pathLst>
            </a:custGeom>
            <a:solidFill>
              <a:schemeClr val="bg1"/>
            </a:solidFill>
            <a:ln w="6350" cap="flat" cmpd="sng">
              <a:solidFill>
                <a:schemeClr val="tx1"/>
              </a:solidFill>
              <a:prstDash val="solid"/>
              <a:round/>
              <a:headEnd type="none" w="sm" len="sm"/>
              <a:tailEnd type="none" w="sm" len="sm"/>
            </a:ln>
            <a:effectLst/>
          </p:spPr>
          <p:txBody>
            <a:bodyPr wrap="none" lIns="90000" tIns="46800" rIns="90000" bIns="46800" anchor="ctr"/>
            <a:lstStyle/>
            <a:p>
              <a:endParaRPr lang="en-US"/>
            </a:p>
          </p:txBody>
        </p:sp>
      </p:grpSp>
      <p:sp>
        <p:nvSpPr>
          <p:cNvPr id="46094" name="Text Box 12"/>
          <p:cNvSpPr txBox="1">
            <a:spLocks noChangeArrowheads="1"/>
          </p:cNvSpPr>
          <p:nvPr/>
        </p:nvSpPr>
        <p:spPr bwMode="auto">
          <a:xfrm>
            <a:off x="7269480" y="4208432"/>
            <a:ext cx="1531436" cy="492443"/>
          </a:xfrm>
          <a:prstGeom prst="rect">
            <a:avLst/>
          </a:prstGeom>
          <a:noFill/>
          <a:ln w="12700">
            <a:noFill/>
            <a:miter lim="800000"/>
            <a:headEnd type="none" w="sm" len="sm"/>
            <a:tailEnd type="none" w="sm" len="sm"/>
          </a:ln>
          <a:effectLst/>
        </p:spPr>
        <p:txBody>
          <a:bodyPr wrap="none" lIns="36000" tIns="0" rIns="36000" bIns="0">
            <a:spAutoFit/>
          </a:bodyPr>
          <a:lstStyle/>
          <a:p>
            <a:pPr algn="r"/>
            <a:r>
              <a:rPr lang="en-US" sz="1600" dirty="0">
                <a:latin typeface="Arial" charset="0"/>
              </a:rPr>
              <a:t>(communicator)</a:t>
            </a:r>
          </a:p>
          <a:p>
            <a:pPr algn="r"/>
            <a:r>
              <a:rPr lang="en-US" sz="1600" dirty="0">
                <a:solidFill>
                  <a:srgbClr val="0070C0"/>
                </a:solidFill>
                <a:latin typeface="Consolas" pitchFamily="49" charset="0"/>
                <a:cs typeface="Consolas" pitchFamily="49" charset="0"/>
              </a:rPr>
              <a:t>MY_COMM_WORLD</a:t>
            </a:r>
          </a:p>
        </p:txBody>
      </p:sp>
      <p:sp>
        <p:nvSpPr>
          <p:cNvPr id="29" name="Rectangle 28"/>
          <p:cNvSpPr/>
          <p:nvPr/>
        </p:nvSpPr>
        <p:spPr>
          <a:xfrm>
            <a:off x="39400" y="6642556"/>
            <a:ext cx="661640" cy="215444"/>
          </a:xfrm>
          <a:prstGeom prst="rect">
            <a:avLst/>
          </a:prstGeom>
        </p:spPr>
        <p:txBody>
          <a:bodyPr wrap="square">
            <a:spAutoFit/>
          </a:bodyPr>
          <a:lstStyle/>
          <a:p>
            <a:r>
              <a:rPr lang="en-US" sz="800" dirty="0"/>
              <a:t>[ICHEC]→</a:t>
            </a:r>
          </a:p>
        </p:txBody>
      </p:sp>
    </p:spTree>
    <p:extLst>
      <p:ext uri="{BB962C8B-B14F-4D97-AF65-F5344CB8AC3E}">
        <p14:creationId xmlns:p14="http://schemas.microsoft.com/office/powerpoint/2010/main" val="7458091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pPr eaLnBrk="1" hangingPunct="1"/>
            <a:r>
              <a:rPr lang="en-US" sz="3200" dirty="0"/>
              <a:t>The Data Type</a:t>
            </a:r>
          </a:p>
        </p:txBody>
      </p:sp>
      <p:sp>
        <p:nvSpPr>
          <p:cNvPr id="43011" name="Slide Number Placeholder 5"/>
          <p:cNvSpPr>
            <a:spLocks noGrp="1"/>
          </p:cNvSpPr>
          <p:nvPr>
            <p:ph type="sldNum" sz="quarter" idx="12"/>
          </p:nvPr>
        </p:nvSpPr>
        <p:spPr>
          <a:noFill/>
          <a:ln>
            <a:miter lim="800000"/>
            <a:headEnd/>
            <a:tailEnd/>
          </a:ln>
        </p:spPr>
        <p:txBody>
          <a:bodyPr/>
          <a:lstStyle/>
          <a:p>
            <a:fld id="{4BF871B7-60F8-45DE-929A-12E46C9B6F2A}" type="slidenum">
              <a:rPr lang="en-US"/>
              <a:pPr/>
              <a:t>43</a:t>
            </a:fld>
            <a:endParaRPr lang="en-US"/>
          </a:p>
        </p:txBody>
      </p:sp>
      <p:sp>
        <p:nvSpPr>
          <p:cNvPr id="43013" name="Rectangle 3"/>
          <p:cNvSpPr>
            <a:spLocks noGrp="1" noChangeArrowheads="1"/>
          </p:cNvSpPr>
          <p:nvPr>
            <p:ph type="body" idx="4294967295"/>
          </p:nvPr>
        </p:nvSpPr>
        <p:spPr>
          <a:xfrm>
            <a:off x="381953" y="1734312"/>
            <a:ext cx="8586787" cy="3276600"/>
          </a:xfrm>
        </p:spPr>
        <p:txBody>
          <a:bodyPr/>
          <a:lstStyle/>
          <a:p>
            <a:pPr>
              <a:lnSpc>
                <a:spcPct val="80000"/>
              </a:lnSpc>
              <a:spcBef>
                <a:spcPct val="40000"/>
              </a:spcBef>
              <a:tabLst>
                <a:tab pos="4381500" algn="l"/>
                <a:tab pos="4483100" algn="l"/>
              </a:tabLst>
            </a:pPr>
            <a:r>
              <a:rPr lang="en-US" sz="2000" dirty="0"/>
              <a:t>A message contains a number of elements of some particular data type</a:t>
            </a:r>
          </a:p>
          <a:p>
            <a:pPr>
              <a:lnSpc>
                <a:spcPct val="80000"/>
              </a:lnSpc>
              <a:spcBef>
                <a:spcPct val="40000"/>
              </a:spcBef>
              <a:tabLst>
                <a:tab pos="4381500" algn="l"/>
                <a:tab pos="4483100" algn="l"/>
              </a:tabLst>
            </a:pPr>
            <a:endParaRPr lang="en-US" sz="2000" dirty="0"/>
          </a:p>
          <a:p>
            <a:pPr>
              <a:lnSpc>
                <a:spcPct val="80000"/>
              </a:lnSpc>
              <a:spcBef>
                <a:spcPct val="40000"/>
              </a:spcBef>
              <a:tabLst>
                <a:tab pos="4381500" algn="l"/>
                <a:tab pos="4483100" algn="l"/>
              </a:tabLst>
            </a:pPr>
            <a:r>
              <a:rPr lang="en-US" sz="2000" dirty="0"/>
              <a:t>MPI data types:</a:t>
            </a:r>
          </a:p>
          <a:p>
            <a:pPr lvl="1">
              <a:lnSpc>
                <a:spcPct val="80000"/>
              </a:lnSpc>
              <a:spcBef>
                <a:spcPct val="40000"/>
              </a:spcBef>
              <a:tabLst>
                <a:tab pos="4381500" algn="l"/>
                <a:tab pos="4483100" algn="l"/>
              </a:tabLst>
            </a:pPr>
            <a:r>
              <a:rPr lang="en-US" sz="1800" dirty="0"/>
              <a:t>Basic data type</a:t>
            </a:r>
          </a:p>
          <a:p>
            <a:pPr lvl="1">
              <a:lnSpc>
                <a:spcPct val="80000"/>
              </a:lnSpc>
              <a:spcBef>
                <a:spcPct val="40000"/>
              </a:spcBef>
              <a:tabLst>
                <a:tab pos="4381500" algn="l"/>
                <a:tab pos="4483100" algn="l"/>
              </a:tabLst>
            </a:pPr>
            <a:r>
              <a:rPr lang="en-US" sz="1800" dirty="0"/>
              <a:t>User-defined data types – not emphasized here</a:t>
            </a:r>
          </a:p>
          <a:p>
            <a:pPr lvl="1">
              <a:lnSpc>
                <a:spcPct val="80000"/>
              </a:lnSpc>
              <a:spcBef>
                <a:spcPct val="40000"/>
              </a:spcBef>
              <a:tabLst>
                <a:tab pos="4381500" algn="l"/>
                <a:tab pos="4483100" algn="l"/>
              </a:tabLst>
            </a:pPr>
            <a:endParaRPr lang="en-US" sz="1600" dirty="0"/>
          </a:p>
          <a:p>
            <a:pPr lvl="1">
              <a:lnSpc>
                <a:spcPct val="80000"/>
              </a:lnSpc>
              <a:spcBef>
                <a:spcPct val="40000"/>
              </a:spcBef>
              <a:tabLst>
                <a:tab pos="4381500" algn="l"/>
                <a:tab pos="4483100" algn="l"/>
              </a:tabLst>
            </a:pPr>
            <a:endParaRPr lang="en-US" sz="1600" dirty="0"/>
          </a:p>
          <a:p>
            <a:pPr>
              <a:lnSpc>
                <a:spcPct val="80000"/>
              </a:lnSpc>
              <a:spcBef>
                <a:spcPct val="40000"/>
              </a:spcBef>
              <a:tabLst>
                <a:tab pos="4381500" algn="l"/>
                <a:tab pos="4483100" algn="l"/>
              </a:tabLst>
            </a:pPr>
            <a:r>
              <a:rPr lang="en-US" sz="2000" dirty="0"/>
              <a:t>Data type </a:t>
            </a:r>
            <a:r>
              <a:rPr lang="en-US" sz="2000" dirty="0">
                <a:solidFill>
                  <a:srgbClr val="0070C0"/>
                </a:solidFill>
              </a:rPr>
              <a:t>handles</a:t>
            </a:r>
            <a:r>
              <a:rPr lang="en-US" sz="2000" dirty="0"/>
              <a:t> describe the type of the data moved around</a:t>
            </a:r>
          </a:p>
        </p:txBody>
      </p:sp>
      <p:grpSp>
        <p:nvGrpSpPr>
          <p:cNvPr id="2" name="Group 1"/>
          <p:cNvGrpSpPr/>
          <p:nvPr/>
        </p:nvGrpSpPr>
        <p:grpSpPr>
          <a:xfrm>
            <a:off x="3846576" y="5347716"/>
            <a:ext cx="3810000" cy="304800"/>
            <a:chOff x="2514600" y="5410200"/>
            <a:chExt cx="3810000" cy="304800"/>
          </a:xfrm>
        </p:grpSpPr>
        <p:sp>
          <p:nvSpPr>
            <p:cNvPr id="43014" name="Rectangle 4"/>
            <p:cNvSpPr>
              <a:spLocks noChangeArrowheads="1"/>
            </p:cNvSpPr>
            <p:nvPr/>
          </p:nvSpPr>
          <p:spPr bwMode="auto">
            <a:xfrm>
              <a:off x="2514600" y="5410200"/>
              <a:ext cx="762000" cy="304800"/>
            </a:xfrm>
            <a:prstGeom prst="rect">
              <a:avLst/>
            </a:prstGeom>
            <a:solidFill>
              <a:srgbClr val="FFCCCC"/>
            </a:solidFill>
            <a:ln w="12700">
              <a:solidFill>
                <a:schemeClr val="tx1"/>
              </a:solidFill>
              <a:miter lim="800000"/>
              <a:headEnd type="none" w="sm" len="sm"/>
              <a:tailEnd type="none" w="sm" len="sm"/>
            </a:ln>
            <a:effectLst/>
          </p:spPr>
          <p:txBody>
            <a:bodyPr wrap="none" lIns="90000" tIns="46800" rIns="90000" bIns="46800" anchor="ctr"/>
            <a:lstStyle/>
            <a:p>
              <a:pPr algn="ctr"/>
              <a:r>
                <a:rPr lang="en-US" dirty="0">
                  <a:latin typeface="Arial" charset="0"/>
                </a:rPr>
                <a:t>2345</a:t>
              </a:r>
            </a:p>
          </p:txBody>
        </p:sp>
        <p:sp>
          <p:nvSpPr>
            <p:cNvPr id="43015" name="Rectangle 5"/>
            <p:cNvSpPr>
              <a:spLocks noChangeArrowheads="1"/>
            </p:cNvSpPr>
            <p:nvPr/>
          </p:nvSpPr>
          <p:spPr bwMode="auto">
            <a:xfrm>
              <a:off x="3276600" y="5410200"/>
              <a:ext cx="762000" cy="304800"/>
            </a:xfrm>
            <a:prstGeom prst="rect">
              <a:avLst/>
            </a:prstGeom>
            <a:solidFill>
              <a:srgbClr val="FFCCCC"/>
            </a:solidFill>
            <a:ln w="12700">
              <a:solidFill>
                <a:schemeClr val="tx1"/>
              </a:solidFill>
              <a:miter lim="800000"/>
              <a:headEnd type="none" w="sm" len="sm"/>
              <a:tailEnd type="none" w="sm" len="sm"/>
            </a:ln>
            <a:effectLst/>
          </p:spPr>
          <p:txBody>
            <a:bodyPr wrap="none" lIns="90000" tIns="46800" rIns="90000" bIns="46800" anchor="ctr"/>
            <a:lstStyle/>
            <a:p>
              <a:pPr algn="ctr"/>
              <a:r>
                <a:rPr lang="en-US" dirty="0">
                  <a:latin typeface="Arial" charset="0"/>
                </a:rPr>
                <a:t>654</a:t>
              </a:r>
            </a:p>
          </p:txBody>
        </p:sp>
        <p:sp>
          <p:nvSpPr>
            <p:cNvPr id="43016" name="Rectangle 6"/>
            <p:cNvSpPr>
              <a:spLocks noChangeArrowheads="1"/>
            </p:cNvSpPr>
            <p:nvPr/>
          </p:nvSpPr>
          <p:spPr bwMode="auto">
            <a:xfrm>
              <a:off x="4038600" y="5410200"/>
              <a:ext cx="762000" cy="304800"/>
            </a:xfrm>
            <a:prstGeom prst="rect">
              <a:avLst/>
            </a:prstGeom>
            <a:solidFill>
              <a:srgbClr val="FFCCCC"/>
            </a:solidFill>
            <a:ln w="12700">
              <a:solidFill>
                <a:schemeClr val="tx1"/>
              </a:solidFill>
              <a:miter lim="800000"/>
              <a:headEnd type="none" w="sm" len="sm"/>
              <a:tailEnd type="none" w="sm" len="sm"/>
            </a:ln>
            <a:effectLst/>
          </p:spPr>
          <p:txBody>
            <a:bodyPr wrap="none" lIns="90000" tIns="46800" rIns="90000" bIns="46800" anchor="ctr"/>
            <a:lstStyle/>
            <a:p>
              <a:pPr algn="ctr"/>
              <a:r>
                <a:rPr lang="en-US" dirty="0">
                  <a:latin typeface="Arial" charset="0"/>
                </a:rPr>
                <a:t>96574</a:t>
              </a:r>
            </a:p>
          </p:txBody>
        </p:sp>
        <p:sp>
          <p:nvSpPr>
            <p:cNvPr id="43017" name="Rectangle 7"/>
            <p:cNvSpPr>
              <a:spLocks noChangeArrowheads="1"/>
            </p:cNvSpPr>
            <p:nvPr/>
          </p:nvSpPr>
          <p:spPr bwMode="auto">
            <a:xfrm>
              <a:off x="4800600" y="5410200"/>
              <a:ext cx="762000" cy="304800"/>
            </a:xfrm>
            <a:prstGeom prst="rect">
              <a:avLst/>
            </a:prstGeom>
            <a:solidFill>
              <a:srgbClr val="FFCCCC"/>
            </a:solidFill>
            <a:ln w="12700">
              <a:solidFill>
                <a:schemeClr val="tx1"/>
              </a:solidFill>
              <a:miter lim="800000"/>
              <a:headEnd type="none" w="sm" len="sm"/>
              <a:tailEnd type="none" w="sm" len="sm"/>
            </a:ln>
            <a:effectLst/>
          </p:spPr>
          <p:txBody>
            <a:bodyPr wrap="none" lIns="90000" tIns="46800" rIns="90000" bIns="46800" anchor="ctr"/>
            <a:lstStyle/>
            <a:p>
              <a:pPr algn="ctr"/>
              <a:r>
                <a:rPr lang="en-US" dirty="0">
                  <a:latin typeface="Arial" charset="0"/>
                </a:rPr>
                <a:t>-12</a:t>
              </a:r>
            </a:p>
          </p:txBody>
        </p:sp>
        <p:sp>
          <p:nvSpPr>
            <p:cNvPr id="43018" name="Rectangle 8"/>
            <p:cNvSpPr>
              <a:spLocks noChangeArrowheads="1"/>
            </p:cNvSpPr>
            <p:nvPr/>
          </p:nvSpPr>
          <p:spPr bwMode="auto">
            <a:xfrm>
              <a:off x="5562600" y="5410200"/>
              <a:ext cx="762000" cy="304800"/>
            </a:xfrm>
            <a:prstGeom prst="rect">
              <a:avLst/>
            </a:prstGeom>
            <a:solidFill>
              <a:srgbClr val="FFCCCC"/>
            </a:solidFill>
            <a:ln w="12700">
              <a:solidFill>
                <a:schemeClr val="tx1"/>
              </a:solidFill>
              <a:miter lim="800000"/>
              <a:headEnd type="none" w="sm" len="sm"/>
              <a:tailEnd type="none" w="sm" len="sm"/>
            </a:ln>
            <a:effectLst/>
          </p:spPr>
          <p:txBody>
            <a:bodyPr wrap="none" lIns="90000" tIns="46800" rIns="90000" bIns="46800" anchor="ctr"/>
            <a:lstStyle/>
            <a:p>
              <a:pPr algn="ctr"/>
              <a:r>
                <a:rPr lang="en-US" dirty="0">
                  <a:latin typeface="Arial" charset="0"/>
                </a:rPr>
                <a:t>7676</a:t>
              </a:r>
            </a:p>
          </p:txBody>
        </p:sp>
      </p:grpSp>
      <p:sp>
        <p:nvSpPr>
          <p:cNvPr id="43019" name="Text Box 9"/>
          <p:cNvSpPr txBox="1">
            <a:spLocks noChangeArrowheads="1"/>
          </p:cNvSpPr>
          <p:nvPr/>
        </p:nvSpPr>
        <p:spPr bwMode="auto">
          <a:xfrm>
            <a:off x="3922776" y="4943857"/>
            <a:ext cx="3695540" cy="371513"/>
          </a:xfrm>
          <a:prstGeom prst="rect">
            <a:avLst/>
          </a:prstGeom>
          <a:noFill/>
          <a:ln w="12700">
            <a:noFill/>
            <a:miter lim="800000"/>
            <a:headEnd type="none" w="sm" len="sm"/>
            <a:tailEnd type="none" w="sm" len="sm"/>
          </a:ln>
          <a:effectLst/>
        </p:spPr>
        <p:txBody>
          <a:bodyPr wrap="none" lIns="90000" tIns="46800" rIns="90000" bIns="46800">
            <a:spAutoFit/>
          </a:bodyPr>
          <a:lstStyle/>
          <a:p>
            <a:pPr algn="l"/>
            <a:r>
              <a:rPr lang="en-US" dirty="0">
                <a:latin typeface="Arial" charset="0"/>
              </a:rPr>
              <a:t>Example: message with 5 integers</a:t>
            </a:r>
          </a:p>
        </p:txBody>
      </p:sp>
      <p:sp>
        <p:nvSpPr>
          <p:cNvPr id="12" name="Rectangle 11"/>
          <p:cNvSpPr/>
          <p:nvPr/>
        </p:nvSpPr>
        <p:spPr>
          <a:xfrm>
            <a:off x="171988" y="6593304"/>
            <a:ext cx="661640" cy="215444"/>
          </a:xfrm>
          <a:prstGeom prst="rect">
            <a:avLst/>
          </a:prstGeom>
        </p:spPr>
        <p:txBody>
          <a:bodyPr wrap="square">
            <a:spAutoFit/>
          </a:bodyPr>
          <a:lstStyle/>
          <a:p>
            <a:r>
              <a:rPr lang="en-US" sz="800" dirty="0"/>
              <a:t>[ICHEC]→</a:t>
            </a:r>
          </a:p>
        </p:txBody>
      </p:sp>
    </p:spTree>
    <p:extLst>
      <p:ext uri="{BB962C8B-B14F-4D97-AF65-F5344CB8AC3E}">
        <p14:creationId xmlns:p14="http://schemas.microsoft.com/office/powerpoint/2010/main" val="2505866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MPI-defined data types, and C counterparts </a:t>
            </a:r>
          </a:p>
        </p:txBody>
      </p:sp>
      <p:sp>
        <p:nvSpPr>
          <p:cNvPr id="44035" name="Slide Number Placeholder 5"/>
          <p:cNvSpPr>
            <a:spLocks noGrp="1"/>
          </p:cNvSpPr>
          <p:nvPr>
            <p:ph type="sldNum" sz="quarter" idx="12"/>
          </p:nvPr>
        </p:nvSpPr>
        <p:spPr>
          <a:noFill/>
          <a:ln>
            <a:miter lim="800000"/>
            <a:headEnd/>
            <a:tailEnd/>
          </a:ln>
        </p:spPr>
        <p:txBody>
          <a:bodyPr/>
          <a:lstStyle/>
          <a:p>
            <a:fld id="{8E31F648-DFBF-4393-9D0F-93094B7F2646}" type="slidenum">
              <a:rPr lang="en-US"/>
              <a:pPr/>
              <a:t>44</a:t>
            </a:fld>
            <a:endParaRPr lang="en-US"/>
          </a:p>
        </p:txBody>
      </p:sp>
      <p:graphicFrame>
        <p:nvGraphicFramePr>
          <p:cNvPr id="477256" name="Group 72"/>
          <p:cNvGraphicFramePr>
            <a:graphicFrameLocks noGrp="1"/>
          </p:cNvGraphicFramePr>
          <p:nvPr/>
        </p:nvGraphicFramePr>
        <p:xfrm>
          <a:off x="2773680" y="1113285"/>
          <a:ext cx="6096000" cy="4297440"/>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290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ahoma" pitchFamily="34" charset="0"/>
                        </a:rPr>
                        <a:t>MPI Datatype</a:t>
                      </a:r>
                    </a:p>
                  </a:txBody>
                  <a:tcPr marL="90000" marR="90000" marT="46800" marB="468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ahoma" pitchFamily="34" charset="0"/>
                        </a:rPr>
                        <a:t>C datatype</a:t>
                      </a:r>
                    </a:p>
                  </a:txBody>
                  <a:tcPr marL="90000" marR="90000" marT="46800" marB="468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90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rPr>
                        <a:t>MPI_CHAR</a:t>
                      </a:r>
                    </a:p>
                  </a:txBody>
                  <a:tcPr marL="90000" marR="90000" marT="46800" marB="468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rPr>
                        <a:t>signed char</a:t>
                      </a:r>
                    </a:p>
                  </a:txBody>
                  <a:tcPr marL="90000" marR="90000" marT="46800" marB="468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90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rPr>
                        <a:t>MPI_SHORT</a:t>
                      </a:r>
                    </a:p>
                  </a:txBody>
                  <a:tcPr marL="90000" marR="90000" marT="46800" marB="468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rPr>
                        <a:t>signed short int</a:t>
                      </a:r>
                    </a:p>
                  </a:txBody>
                  <a:tcPr marL="90000" marR="90000" marT="46800" marB="468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rPr>
                        <a:t>MPI_INT</a:t>
                      </a:r>
                    </a:p>
                  </a:txBody>
                  <a:tcPr marL="90000" marR="90000" marT="46800" marB="468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rPr>
                        <a:t>signed int</a:t>
                      </a:r>
                    </a:p>
                  </a:txBody>
                  <a:tcPr marL="90000" marR="90000" marT="46800" marB="468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90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rPr>
                        <a:t>MPI_LONG</a:t>
                      </a:r>
                    </a:p>
                  </a:txBody>
                  <a:tcPr marL="90000" marR="90000" marT="46800" marB="468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rPr>
                        <a:t>signed long int</a:t>
                      </a:r>
                    </a:p>
                  </a:txBody>
                  <a:tcPr marL="90000" marR="90000" marT="46800" marB="468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290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rPr>
                        <a:t>MPI_UNSIGNED_CHAR</a:t>
                      </a:r>
                    </a:p>
                  </a:txBody>
                  <a:tcPr marL="90000" marR="90000" marT="46800" marB="468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rPr>
                        <a:t>unsigned char</a:t>
                      </a:r>
                    </a:p>
                  </a:txBody>
                  <a:tcPr marL="90000" marR="90000" marT="46800" marB="468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290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rPr>
                        <a:t>MPI_UNSIGNED_SHORT</a:t>
                      </a:r>
                    </a:p>
                  </a:txBody>
                  <a:tcPr marL="90000" marR="90000" marT="46800" marB="468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rPr>
                        <a:t>unsigned short int</a:t>
                      </a:r>
                    </a:p>
                  </a:txBody>
                  <a:tcPr marL="90000" marR="90000" marT="46800" marB="468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290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rPr>
                        <a:t>MPI_UNSIGNED</a:t>
                      </a:r>
                    </a:p>
                  </a:txBody>
                  <a:tcPr marL="90000" marR="90000" marT="46800" marB="468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rPr>
                        <a:t>unsigned int</a:t>
                      </a:r>
                    </a:p>
                  </a:txBody>
                  <a:tcPr marL="90000" marR="90000" marT="46800" marB="468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290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rPr>
                        <a:t>MPI_UNSIGNED_LONG</a:t>
                      </a:r>
                    </a:p>
                  </a:txBody>
                  <a:tcPr marL="90000" marR="90000" marT="46800" marB="468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rPr>
                        <a:t>unsigned long int</a:t>
                      </a:r>
                    </a:p>
                  </a:txBody>
                  <a:tcPr marL="90000" marR="90000" marT="46800" marB="468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290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MPI_FLOAT</a:t>
                      </a:r>
                    </a:p>
                  </a:txBody>
                  <a:tcPr marL="90000" marR="90000" marT="46800" marB="468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rPr>
                        <a:t>float</a:t>
                      </a:r>
                    </a:p>
                  </a:txBody>
                  <a:tcPr marL="90000" marR="90000" marT="46800" marB="468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288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rPr>
                        <a:t>MPI_DOUBLE</a:t>
                      </a:r>
                    </a:p>
                  </a:txBody>
                  <a:tcPr marL="90000" marR="90000" marT="46800" marB="468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rPr>
                        <a:t>double</a:t>
                      </a:r>
                    </a:p>
                  </a:txBody>
                  <a:tcPr marL="90000" marR="90000" marT="46800" marB="468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r h="290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rPr>
                        <a:t>MPI_LONG_DOUBLE</a:t>
                      </a:r>
                    </a:p>
                  </a:txBody>
                  <a:tcPr marL="90000" marR="90000" marT="46800" marB="468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rPr>
                        <a:t>long double</a:t>
                      </a:r>
                    </a:p>
                  </a:txBody>
                  <a:tcPr marL="90000" marR="90000" marT="46800" marB="468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1"/>
                  </a:ext>
                </a:extLst>
              </a:tr>
              <a:tr h="290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rPr>
                        <a:t>MPI_BYTE</a:t>
                      </a:r>
                    </a:p>
                  </a:txBody>
                  <a:tcPr marL="90000" marR="90000" marT="46800" marB="468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2"/>
                  </a:ext>
                </a:extLst>
              </a:tr>
              <a:tr h="290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MPI_PACKED</a:t>
                      </a:r>
                    </a:p>
                  </a:txBody>
                  <a:tcPr marL="90000" marR="90000" marT="46800" marB="468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3"/>
                  </a:ext>
                </a:extLst>
              </a:tr>
            </a:tbl>
          </a:graphicData>
        </a:graphic>
      </p:graphicFrame>
      <p:grpSp>
        <p:nvGrpSpPr>
          <p:cNvPr id="3" name="Group 2"/>
          <p:cNvGrpSpPr/>
          <p:nvPr/>
        </p:nvGrpSpPr>
        <p:grpSpPr>
          <a:xfrm>
            <a:off x="3745985" y="6063734"/>
            <a:ext cx="3810000" cy="304800"/>
            <a:chOff x="2667000" y="5676088"/>
            <a:chExt cx="3810000" cy="304800"/>
          </a:xfrm>
        </p:grpSpPr>
        <p:sp>
          <p:nvSpPr>
            <p:cNvPr id="4" name="Rectangle 59"/>
            <p:cNvSpPr>
              <a:spLocks noChangeArrowheads="1"/>
            </p:cNvSpPr>
            <p:nvPr/>
          </p:nvSpPr>
          <p:spPr bwMode="auto">
            <a:xfrm>
              <a:off x="2667000" y="5676088"/>
              <a:ext cx="762000" cy="304800"/>
            </a:xfrm>
            <a:prstGeom prst="rect">
              <a:avLst/>
            </a:prstGeom>
            <a:solidFill>
              <a:srgbClr val="FFCCCC"/>
            </a:solidFill>
            <a:ln w="12700">
              <a:solidFill>
                <a:schemeClr val="tx1"/>
              </a:solidFill>
              <a:miter lim="800000"/>
              <a:headEnd type="none" w="sm" len="sm"/>
              <a:tailEnd type="none" w="sm" len="sm"/>
            </a:ln>
            <a:effectLst/>
          </p:spPr>
          <p:txBody>
            <a:bodyPr wrap="none" lIns="90000" tIns="46800" rIns="90000" bIns="46800" anchor="ctr"/>
            <a:lstStyle/>
            <a:p>
              <a:pPr algn="ctr"/>
              <a:r>
                <a:rPr lang="en-US" dirty="0">
                  <a:latin typeface="Arial" charset="0"/>
                </a:rPr>
                <a:t>2345</a:t>
              </a:r>
            </a:p>
          </p:txBody>
        </p:sp>
        <p:sp>
          <p:nvSpPr>
            <p:cNvPr id="5" name="Rectangle 60"/>
            <p:cNvSpPr>
              <a:spLocks noChangeArrowheads="1"/>
            </p:cNvSpPr>
            <p:nvPr/>
          </p:nvSpPr>
          <p:spPr bwMode="auto">
            <a:xfrm>
              <a:off x="3429000" y="5676088"/>
              <a:ext cx="762000" cy="304800"/>
            </a:xfrm>
            <a:prstGeom prst="rect">
              <a:avLst/>
            </a:prstGeom>
            <a:solidFill>
              <a:srgbClr val="FFCCCC"/>
            </a:solidFill>
            <a:ln w="12700">
              <a:solidFill>
                <a:schemeClr val="tx1"/>
              </a:solidFill>
              <a:miter lim="800000"/>
              <a:headEnd type="none" w="sm" len="sm"/>
              <a:tailEnd type="none" w="sm" len="sm"/>
            </a:ln>
            <a:effectLst/>
          </p:spPr>
          <p:txBody>
            <a:bodyPr wrap="none" lIns="90000" tIns="46800" rIns="90000" bIns="46800" anchor="ctr"/>
            <a:lstStyle/>
            <a:p>
              <a:pPr algn="ctr"/>
              <a:r>
                <a:rPr lang="en-US" dirty="0">
                  <a:latin typeface="Arial" charset="0"/>
                </a:rPr>
                <a:t>654</a:t>
              </a:r>
            </a:p>
          </p:txBody>
        </p:sp>
        <p:sp>
          <p:nvSpPr>
            <p:cNvPr id="6" name="Rectangle 61"/>
            <p:cNvSpPr>
              <a:spLocks noChangeArrowheads="1"/>
            </p:cNvSpPr>
            <p:nvPr/>
          </p:nvSpPr>
          <p:spPr bwMode="auto">
            <a:xfrm>
              <a:off x="4191000" y="5676088"/>
              <a:ext cx="762000" cy="304800"/>
            </a:xfrm>
            <a:prstGeom prst="rect">
              <a:avLst/>
            </a:prstGeom>
            <a:solidFill>
              <a:srgbClr val="FFCCCC"/>
            </a:solidFill>
            <a:ln w="12700">
              <a:solidFill>
                <a:schemeClr val="tx1"/>
              </a:solidFill>
              <a:miter lim="800000"/>
              <a:headEnd type="none" w="sm" len="sm"/>
              <a:tailEnd type="none" w="sm" len="sm"/>
            </a:ln>
            <a:effectLst/>
          </p:spPr>
          <p:txBody>
            <a:bodyPr wrap="none" lIns="90000" tIns="46800" rIns="90000" bIns="46800" anchor="ctr"/>
            <a:lstStyle/>
            <a:p>
              <a:pPr algn="ctr"/>
              <a:r>
                <a:rPr lang="en-US" dirty="0">
                  <a:latin typeface="Arial" charset="0"/>
                </a:rPr>
                <a:t>96574</a:t>
              </a:r>
            </a:p>
          </p:txBody>
        </p:sp>
        <p:sp>
          <p:nvSpPr>
            <p:cNvPr id="7" name="Rectangle 62"/>
            <p:cNvSpPr>
              <a:spLocks noChangeArrowheads="1"/>
            </p:cNvSpPr>
            <p:nvPr/>
          </p:nvSpPr>
          <p:spPr bwMode="auto">
            <a:xfrm>
              <a:off x="4953000" y="5676088"/>
              <a:ext cx="762000" cy="304800"/>
            </a:xfrm>
            <a:prstGeom prst="rect">
              <a:avLst/>
            </a:prstGeom>
            <a:solidFill>
              <a:srgbClr val="FFCCCC"/>
            </a:solidFill>
            <a:ln w="12700">
              <a:solidFill>
                <a:schemeClr val="tx1"/>
              </a:solidFill>
              <a:miter lim="800000"/>
              <a:headEnd type="none" w="sm" len="sm"/>
              <a:tailEnd type="none" w="sm" len="sm"/>
            </a:ln>
            <a:effectLst/>
          </p:spPr>
          <p:txBody>
            <a:bodyPr wrap="none" lIns="90000" tIns="46800" rIns="90000" bIns="46800" anchor="ctr"/>
            <a:lstStyle/>
            <a:p>
              <a:pPr algn="ctr"/>
              <a:r>
                <a:rPr lang="en-US" dirty="0">
                  <a:latin typeface="Arial" charset="0"/>
                </a:rPr>
                <a:t>-12</a:t>
              </a:r>
            </a:p>
          </p:txBody>
        </p:sp>
        <p:sp>
          <p:nvSpPr>
            <p:cNvPr id="8" name="Rectangle 63"/>
            <p:cNvSpPr>
              <a:spLocks noChangeArrowheads="1"/>
            </p:cNvSpPr>
            <p:nvPr/>
          </p:nvSpPr>
          <p:spPr bwMode="auto">
            <a:xfrm>
              <a:off x="5715000" y="5676088"/>
              <a:ext cx="762000" cy="304800"/>
            </a:xfrm>
            <a:prstGeom prst="rect">
              <a:avLst/>
            </a:prstGeom>
            <a:solidFill>
              <a:srgbClr val="FFCCCC"/>
            </a:solidFill>
            <a:ln w="12700">
              <a:solidFill>
                <a:schemeClr val="tx1"/>
              </a:solidFill>
              <a:miter lim="800000"/>
              <a:headEnd type="none" w="sm" len="sm"/>
              <a:tailEnd type="none" w="sm" len="sm"/>
            </a:ln>
            <a:effectLst/>
          </p:spPr>
          <p:txBody>
            <a:bodyPr wrap="none" lIns="90000" tIns="46800" rIns="90000" bIns="46800" anchor="ctr"/>
            <a:lstStyle/>
            <a:p>
              <a:pPr algn="ctr"/>
              <a:r>
                <a:rPr lang="en-US" dirty="0">
                  <a:latin typeface="Arial" charset="0"/>
                </a:rPr>
                <a:t>7676</a:t>
              </a:r>
            </a:p>
          </p:txBody>
        </p:sp>
      </p:grpSp>
      <p:sp>
        <p:nvSpPr>
          <p:cNvPr id="9" name="Text Box 65"/>
          <p:cNvSpPr txBox="1">
            <a:spLocks noChangeArrowheads="1"/>
          </p:cNvSpPr>
          <p:nvPr/>
        </p:nvSpPr>
        <p:spPr bwMode="auto">
          <a:xfrm>
            <a:off x="7696200" y="5700617"/>
            <a:ext cx="2209800" cy="925511"/>
          </a:xfrm>
          <a:prstGeom prst="rect">
            <a:avLst/>
          </a:prstGeom>
          <a:noFill/>
          <a:ln w="12700">
            <a:noFill/>
            <a:miter lim="800000"/>
            <a:headEnd type="none" w="sm" len="sm"/>
            <a:tailEnd type="none" w="sm" len="sm"/>
          </a:ln>
          <a:effectLst/>
        </p:spPr>
        <p:txBody>
          <a:bodyPr wrap="square" lIns="90000" tIns="46800" rIns="90000" bIns="46800">
            <a:spAutoFit/>
          </a:bodyPr>
          <a:lstStyle/>
          <a:p>
            <a:pPr>
              <a:tabLst>
                <a:tab pos="3149600" algn="l"/>
              </a:tabLst>
            </a:pPr>
            <a:r>
              <a:rPr lang="en-US" dirty="0">
                <a:latin typeface="Arial" charset="0"/>
              </a:rPr>
              <a:t>count=5</a:t>
            </a:r>
          </a:p>
          <a:p>
            <a:pPr>
              <a:tabLst>
                <a:tab pos="3149600" algn="l"/>
              </a:tabLst>
            </a:pPr>
            <a:r>
              <a:rPr lang="en-US" dirty="0">
                <a:latin typeface="Arial" charset="0"/>
              </a:rPr>
              <a:t>datatype=MPI_INT</a:t>
            </a:r>
          </a:p>
          <a:p>
            <a:pPr>
              <a:tabLst>
                <a:tab pos="3149600" algn="l"/>
              </a:tabLst>
            </a:pPr>
            <a:r>
              <a:rPr lang="en-US" dirty="0" err="1">
                <a:solidFill>
                  <a:srgbClr val="0000FF"/>
                </a:solidFill>
                <a:latin typeface="Arial" charset="0"/>
              </a:rPr>
              <a:t>int</a:t>
            </a:r>
            <a:r>
              <a:rPr lang="en-US" dirty="0">
                <a:latin typeface="Arial" charset="0"/>
              </a:rPr>
              <a:t> </a:t>
            </a:r>
            <a:r>
              <a:rPr lang="en-US" dirty="0" err="1">
                <a:latin typeface="Arial" charset="0"/>
              </a:rPr>
              <a:t>arr</a:t>
            </a:r>
            <a:r>
              <a:rPr lang="en-US" dirty="0">
                <a:latin typeface="Arial" charset="0"/>
              </a:rPr>
              <a:t>[5]</a:t>
            </a:r>
          </a:p>
        </p:txBody>
      </p:sp>
      <p:sp>
        <p:nvSpPr>
          <p:cNvPr id="2" name="Rectangle 1"/>
          <p:cNvSpPr/>
          <p:nvPr/>
        </p:nvSpPr>
        <p:spPr>
          <a:xfrm>
            <a:off x="2209800" y="6031468"/>
            <a:ext cx="1210588" cy="369332"/>
          </a:xfrm>
          <a:prstGeom prst="rect">
            <a:avLst/>
          </a:prstGeom>
        </p:spPr>
        <p:txBody>
          <a:bodyPr wrap="none">
            <a:spAutoFit/>
          </a:bodyPr>
          <a:lstStyle/>
          <a:p>
            <a:r>
              <a:rPr lang="en-US" b="1" dirty="0">
                <a:latin typeface="Arial" charset="0"/>
              </a:rPr>
              <a:t>Example:</a:t>
            </a:r>
            <a:endParaRPr lang="en-US" b="1" dirty="0"/>
          </a:p>
        </p:txBody>
      </p:sp>
      <p:sp>
        <p:nvSpPr>
          <p:cNvPr id="12" name="Rectangle 11"/>
          <p:cNvSpPr/>
          <p:nvPr/>
        </p:nvSpPr>
        <p:spPr>
          <a:xfrm>
            <a:off x="89692" y="6626128"/>
            <a:ext cx="661640" cy="215444"/>
          </a:xfrm>
          <a:prstGeom prst="rect">
            <a:avLst/>
          </a:prstGeom>
        </p:spPr>
        <p:txBody>
          <a:bodyPr wrap="square">
            <a:spAutoFit/>
          </a:bodyPr>
          <a:lstStyle/>
          <a:p>
            <a:r>
              <a:rPr lang="en-US" sz="800" dirty="0"/>
              <a:t>[ICHEC]→</a:t>
            </a:r>
          </a:p>
        </p:txBody>
      </p:sp>
    </p:spTree>
    <p:extLst>
      <p:ext uri="{BB962C8B-B14F-4D97-AF65-F5344CB8AC3E}">
        <p14:creationId xmlns:p14="http://schemas.microsoft.com/office/powerpoint/2010/main" val="7445504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normAutofit/>
          </a:bodyPr>
          <a:lstStyle/>
          <a:p>
            <a:pPr eaLnBrk="1" hangingPunct="1"/>
            <a:r>
              <a:rPr lang="en-US" dirty="0"/>
              <a:t>Message Order Preservation</a:t>
            </a:r>
          </a:p>
        </p:txBody>
      </p:sp>
      <p:sp>
        <p:nvSpPr>
          <p:cNvPr id="56323" name="Slide Number Placeholder 5"/>
          <p:cNvSpPr>
            <a:spLocks noGrp="1"/>
          </p:cNvSpPr>
          <p:nvPr>
            <p:ph type="sldNum" sz="quarter" idx="12"/>
          </p:nvPr>
        </p:nvSpPr>
        <p:spPr>
          <a:noFill/>
          <a:ln>
            <a:miter lim="800000"/>
            <a:headEnd/>
            <a:tailEnd/>
          </a:ln>
        </p:spPr>
        <p:txBody>
          <a:bodyPr/>
          <a:lstStyle/>
          <a:p>
            <a:fld id="{FE626B0C-DB04-47EF-8680-0352792C8455}" type="slidenum">
              <a:rPr lang="en-US"/>
              <a:pPr/>
              <a:t>45</a:t>
            </a:fld>
            <a:endParaRPr lang="en-US"/>
          </a:p>
        </p:txBody>
      </p:sp>
      <p:sp>
        <p:nvSpPr>
          <p:cNvPr id="56325" name="Rectangle 3"/>
          <p:cNvSpPr>
            <a:spLocks noGrp="1" noChangeArrowheads="1"/>
          </p:cNvSpPr>
          <p:nvPr>
            <p:ph type="body" idx="4294967295"/>
          </p:nvPr>
        </p:nvSpPr>
        <p:spPr>
          <a:xfrm>
            <a:off x="233172" y="1905000"/>
            <a:ext cx="11958828" cy="4572000"/>
          </a:xfrm>
        </p:spPr>
        <p:txBody>
          <a:bodyPr>
            <a:noAutofit/>
          </a:bodyPr>
          <a:lstStyle/>
          <a:p>
            <a:pPr eaLnBrk="1" hangingPunct="1">
              <a:lnSpc>
                <a:spcPct val="80000"/>
              </a:lnSpc>
            </a:pPr>
            <a:r>
              <a:rPr lang="en-US" sz="2000" dirty="0"/>
              <a:t>Rule for messages on the same connection; i.e., same communicator, source, and destination rank:</a:t>
            </a:r>
          </a:p>
          <a:p>
            <a:pPr lvl="1">
              <a:lnSpc>
                <a:spcPct val="80000"/>
              </a:lnSpc>
            </a:pPr>
            <a:r>
              <a:rPr lang="en-US" sz="1800" b="1" dirty="0">
                <a:solidFill>
                  <a:srgbClr val="C00000"/>
                </a:solidFill>
              </a:rPr>
              <a:t>Messages do not overtake each other</a:t>
            </a:r>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r>
              <a:rPr lang="en-US" sz="2000" dirty="0"/>
              <a:t>If both receives match both messages, then the order is preserved</a:t>
            </a:r>
          </a:p>
        </p:txBody>
      </p:sp>
      <p:grpSp>
        <p:nvGrpSpPr>
          <p:cNvPr id="2" name="Group 41"/>
          <p:cNvGrpSpPr>
            <a:grpSpLocks/>
          </p:cNvGrpSpPr>
          <p:nvPr/>
        </p:nvGrpSpPr>
        <p:grpSpPr bwMode="auto">
          <a:xfrm>
            <a:off x="2657856" y="3141614"/>
            <a:ext cx="6629400" cy="2273300"/>
            <a:chOff x="952" y="1256"/>
            <a:chExt cx="4176" cy="1432"/>
          </a:xfrm>
        </p:grpSpPr>
        <p:sp>
          <p:nvSpPr>
            <p:cNvPr id="56327" name="Freeform 4"/>
            <p:cNvSpPr>
              <a:spLocks/>
            </p:cNvSpPr>
            <p:nvPr/>
          </p:nvSpPr>
          <p:spPr bwMode="auto">
            <a:xfrm>
              <a:off x="952" y="1256"/>
              <a:ext cx="4176" cy="1432"/>
            </a:xfrm>
            <a:custGeom>
              <a:avLst/>
              <a:gdLst>
                <a:gd name="T0" fmla="*/ 388 w 3360"/>
                <a:gd name="T1" fmla="*/ 104 h 1432"/>
                <a:gd name="T2" fmla="*/ 984 w 3360"/>
                <a:gd name="T3" fmla="*/ 8 h 1432"/>
                <a:gd name="T4" fmla="*/ 1581 w 3360"/>
                <a:gd name="T5" fmla="*/ 56 h 1432"/>
                <a:gd name="T6" fmla="*/ 2356 w 3360"/>
                <a:gd name="T7" fmla="*/ 248 h 1432"/>
                <a:gd name="T8" fmla="*/ 3311 w 3360"/>
                <a:gd name="T9" fmla="*/ 296 h 1432"/>
                <a:gd name="T10" fmla="*/ 4146 w 3360"/>
                <a:gd name="T11" fmla="*/ 824 h 1432"/>
                <a:gd name="T12" fmla="*/ 3490 w 3360"/>
                <a:gd name="T13" fmla="*/ 1304 h 1432"/>
                <a:gd name="T14" fmla="*/ 1760 w 3360"/>
                <a:gd name="T15" fmla="*/ 1400 h 1432"/>
                <a:gd name="T16" fmla="*/ 268 w 3360"/>
                <a:gd name="T17" fmla="*/ 1112 h 1432"/>
                <a:gd name="T18" fmla="*/ 149 w 3360"/>
                <a:gd name="T19" fmla="*/ 536 h 1432"/>
                <a:gd name="T20" fmla="*/ 89 w 3360"/>
                <a:gd name="T21" fmla="*/ 248 h 1432"/>
                <a:gd name="T22" fmla="*/ 388 w 3360"/>
                <a:gd name="T23" fmla="*/ 104 h 14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360" h="1432">
                  <a:moveTo>
                    <a:pt x="312" y="104"/>
                  </a:moveTo>
                  <a:cubicBezTo>
                    <a:pt x="432" y="64"/>
                    <a:pt x="632" y="16"/>
                    <a:pt x="792" y="8"/>
                  </a:cubicBezTo>
                  <a:cubicBezTo>
                    <a:pt x="952" y="0"/>
                    <a:pt x="1088" y="16"/>
                    <a:pt x="1272" y="56"/>
                  </a:cubicBezTo>
                  <a:cubicBezTo>
                    <a:pt x="1456" y="96"/>
                    <a:pt x="1664" y="208"/>
                    <a:pt x="1896" y="248"/>
                  </a:cubicBezTo>
                  <a:cubicBezTo>
                    <a:pt x="2128" y="288"/>
                    <a:pt x="2424" y="200"/>
                    <a:pt x="2664" y="296"/>
                  </a:cubicBezTo>
                  <a:cubicBezTo>
                    <a:pt x="2904" y="392"/>
                    <a:pt x="3312" y="656"/>
                    <a:pt x="3336" y="824"/>
                  </a:cubicBezTo>
                  <a:cubicBezTo>
                    <a:pt x="3360" y="992"/>
                    <a:pt x="3128" y="1208"/>
                    <a:pt x="2808" y="1304"/>
                  </a:cubicBezTo>
                  <a:cubicBezTo>
                    <a:pt x="2488" y="1400"/>
                    <a:pt x="1848" y="1432"/>
                    <a:pt x="1416" y="1400"/>
                  </a:cubicBezTo>
                  <a:cubicBezTo>
                    <a:pt x="984" y="1368"/>
                    <a:pt x="432" y="1256"/>
                    <a:pt x="216" y="1112"/>
                  </a:cubicBezTo>
                  <a:cubicBezTo>
                    <a:pt x="0" y="968"/>
                    <a:pt x="144" y="680"/>
                    <a:pt x="120" y="536"/>
                  </a:cubicBezTo>
                  <a:cubicBezTo>
                    <a:pt x="96" y="392"/>
                    <a:pt x="40" y="320"/>
                    <a:pt x="72" y="248"/>
                  </a:cubicBezTo>
                  <a:cubicBezTo>
                    <a:pt x="104" y="176"/>
                    <a:pt x="192" y="144"/>
                    <a:pt x="312" y="104"/>
                  </a:cubicBezTo>
                  <a:close/>
                </a:path>
              </a:pathLst>
            </a:custGeom>
            <a:solidFill>
              <a:srgbClr val="FFCCCC"/>
            </a:solidFill>
            <a:ln w="12700" cap="flat" cmpd="sng">
              <a:solidFill>
                <a:schemeClr val="tx1"/>
              </a:solidFill>
              <a:prstDash val="solid"/>
              <a:round/>
              <a:headEnd type="none" w="sm" len="sm"/>
              <a:tailEnd type="none" w="sm" len="sm"/>
            </a:ln>
            <a:effectLst/>
          </p:spPr>
          <p:txBody>
            <a:bodyPr wrap="none" lIns="90000" tIns="46800" rIns="90000" bIns="46800" anchor="ctr"/>
            <a:lstStyle/>
            <a:p>
              <a:endParaRPr lang="en-US"/>
            </a:p>
          </p:txBody>
        </p:sp>
        <p:sp>
          <p:nvSpPr>
            <p:cNvPr id="56328" name="Oval 5"/>
            <p:cNvSpPr>
              <a:spLocks noChangeArrowheads="1"/>
            </p:cNvSpPr>
            <p:nvPr/>
          </p:nvSpPr>
          <p:spPr bwMode="auto">
            <a:xfrm>
              <a:off x="1192" y="1544"/>
              <a:ext cx="288" cy="288"/>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r>
                <a:rPr lang="de-DE" sz="2400">
                  <a:latin typeface="Arial" charset="0"/>
                </a:rPr>
                <a:t>0</a:t>
              </a:r>
            </a:p>
          </p:txBody>
        </p:sp>
        <p:sp>
          <p:nvSpPr>
            <p:cNvPr id="56329" name="Oval 6"/>
            <p:cNvSpPr>
              <a:spLocks noChangeArrowheads="1"/>
            </p:cNvSpPr>
            <p:nvPr/>
          </p:nvSpPr>
          <p:spPr bwMode="auto">
            <a:xfrm>
              <a:off x="1624" y="1640"/>
              <a:ext cx="288" cy="288"/>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r>
                <a:rPr lang="de-DE" sz="2400">
                  <a:latin typeface="Arial" charset="0"/>
                </a:rPr>
                <a:t>1</a:t>
              </a:r>
            </a:p>
          </p:txBody>
        </p:sp>
        <p:sp>
          <p:nvSpPr>
            <p:cNvPr id="56330" name="Oval 7"/>
            <p:cNvSpPr>
              <a:spLocks noChangeArrowheads="1"/>
            </p:cNvSpPr>
            <p:nvPr/>
          </p:nvSpPr>
          <p:spPr bwMode="auto">
            <a:xfrm>
              <a:off x="3928" y="1880"/>
              <a:ext cx="288" cy="288"/>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r>
                <a:rPr lang="de-DE" sz="2400">
                  <a:latin typeface="Arial" charset="0"/>
                </a:rPr>
                <a:t>5</a:t>
              </a:r>
            </a:p>
          </p:txBody>
        </p:sp>
        <p:sp>
          <p:nvSpPr>
            <p:cNvPr id="56331" name="Oval 8"/>
            <p:cNvSpPr>
              <a:spLocks noChangeArrowheads="1"/>
            </p:cNvSpPr>
            <p:nvPr/>
          </p:nvSpPr>
          <p:spPr bwMode="auto">
            <a:xfrm>
              <a:off x="2128" y="1488"/>
              <a:ext cx="288" cy="288"/>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r>
                <a:rPr lang="de-DE" sz="2400">
                  <a:latin typeface="Arial" charset="0"/>
                </a:rPr>
                <a:t>2</a:t>
              </a:r>
            </a:p>
          </p:txBody>
        </p:sp>
        <p:sp>
          <p:nvSpPr>
            <p:cNvPr id="56332" name="Oval 9"/>
            <p:cNvSpPr>
              <a:spLocks noChangeArrowheads="1"/>
            </p:cNvSpPr>
            <p:nvPr/>
          </p:nvSpPr>
          <p:spPr bwMode="auto">
            <a:xfrm>
              <a:off x="1840" y="2032"/>
              <a:ext cx="288" cy="288"/>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r>
                <a:rPr lang="de-DE" sz="2400">
                  <a:latin typeface="Arial" charset="0"/>
                </a:rPr>
                <a:t>4</a:t>
              </a:r>
            </a:p>
          </p:txBody>
        </p:sp>
        <p:sp>
          <p:nvSpPr>
            <p:cNvPr id="56333" name="Oval 10"/>
            <p:cNvSpPr>
              <a:spLocks noChangeArrowheads="1"/>
            </p:cNvSpPr>
            <p:nvPr/>
          </p:nvSpPr>
          <p:spPr bwMode="auto">
            <a:xfrm>
              <a:off x="2368" y="1984"/>
              <a:ext cx="288" cy="288"/>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r>
                <a:rPr lang="de-DE" sz="2400">
                  <a:latin typeface="Arial" charset="0"/>
                </a:rPr>
                <a:t>3</a:t>
              </a:r>
            </a:p>
          </p:txBody>
        </p:sp>
        <p:sp>
          <p:nvSpPr>
            <p:cNvPr id="56334" name="Oval 11"/>
            <p:cNvSpPr>
              <a:spLocks noChangeArrowheads="1"/>
            </p:cNvSpPr>
            <p:nvPr/>
          </p:nvSpPr>
          <p:spPr bwMode="auto">
            <a:xfrm>
              <a:off x="3016" y="2312"/>
              <a:ext cx="288" cy="288"/>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r>
                <a:rPr lang="de-DE" sz="2400">
                  <a:latin typeface="Arial" charset="0"/>
                </a:rPr>
                <a:t>6</a:t>
              </a:r>
            </a:p>
          </p:txBody>
        </p:sp>
        <p:cxnSp>
          <p:nvCxnSpPr>
            <p:cNvPr id="56335" name="AutoShape 13"/>
            <p:cNvCxnSpPr>
              <a:cxnSpLocks noChangeShapeType="1"/>
              <a:stCxn id="56333" idx="7"/>
              <a:endCxn id="56330" idx="1"/>
            </p:cNvCxnSpPr>
            <p:nvPr/>
          </p:nvCxnSpPr>
          <p:spPr bwMode="auto">
            <a:xfrm rot="-5400000">
              <a:off x="3240" y="1296"/>
              <a:ext cx="104" cy="1356"/>
            </a:xfrm>
            <a:prstGeom prst="curvedConnector3">
              <a:avLst>
                <a:gd name="adj1" fmla="val 278847"/>
              </a:avLst>
            </a:prstGeom>
            <a:noFill/>
            <a:ln w="25400">
              <a:solidFill>
                <a:schemeClr val="tx1"/>
              </a:solidFill>
              <a:round/>
              <a:headEnd type="none" w="sm" len="sm"/>
              <a:tailEnd type="triangle" w="med" len="lg"/>
            </a:ln>
            <a:effectLst/>
          </p:spPr>
        </p:cxnSp>
        <p:grpSp>
          <p:nvGrpSpPr>
            <p:cNvPr id="3" name="Group 23"/>
            <p:cNvGrpSpPr>
              <a:grpSpLocks/>
            </p:cNvGrpSpPr>
            <p:nvPr/>
          </p:nvGrpSpPr>
          <p:grpSpPr bwMode="auto">
            <a:xfrm>
              <a:off x="2808" y="1696"/>
              <a:ext cx="288" cy="192"/>
              <a:chOff x="2976" y="2688"/>
              <a:chExt cx="288" cy="192"/>
            </a:xfrm>
          </p:grpSpPr>
          <p:sp>
            <p:nvSpPr>
              <p:cNvPr id="56346" name="Rectangle 24"/>
              <p:cNvSpPr>
                <a:spLocks noChangeArrowheads="1"/>
              </p:cNvSpPr>
              <p:nvPr/>
            </p:nvSpPr>
            <p:spPr bwMode="auto">
              <a:xfrm>
                <a:off x="2976" y="2688"/>
                <a:ext cx="288" cy="192"/>
              </a:xfrm>
              <a:prstGeom prst="rect">
                <a:avLst/>
              </a:prstGeom>
              <a:solidFill>
                <a:schemeClr val="bg1"/>
              </a:solidFill>
              <a:ln w="6350">
                <a:solidFill>
                  <a:schemeClr val="tx1"/>
                </a:solidFill>
                <a:miter lim="800000"/>
                <a:headEnd type="none" w="sm" len="sm"/>
                <a:tailEnd type="none" w="sm" len="sm"/>
              </a:ln>
              <a:effectLst/>
            </p:spPr>
            <p:txBody>
              <a:bodyPr wrap="none" lIns="90000" tIns="46800" rIns="90000" bIns="46800" anchor="ctr"/>
              <a:lstStyle/>
              <a:p>
                <a:endParaRPr lang="en-US"/>
              </a:p>
            </p:txBody>
          </p:sp>
          <p:grpSp>
            <p:nvGrpSpPr>
              <p:cNvPr id="4" name="Group 25"/>
              <p:cNvGrpSpPr>
                <a:grpSpLocks/>
              </p:cNvGrpSpPr>
              <p:nvPr/>
            </p:nvGrpSpPr>
            <p:grpSpPr bwMode="auto">
              <a:xfrm>
                <a:off x="3000" y="2712"/>
                <a:ext cx="240" cy="144"/>
                <a:chOff x="192" y="1872"/>
                <a:chExt cx="240" cy="144"/>
              </a:xfrm>
            </p:grpSpPr>
            <p:sp>
              <p:nvSpPr>
                <p:cNvPr id="56349" name="Rectangle 26"/>
                <p:cNvSpPr>
                  <a:spLocks noChangeArrowheads="1"/>
                </p:cNvSpPr>
                <p:nvPr/>
              </p:nvSpPr>
              <p:spPr bwMode="auto">
                <a:xfrm>
                  <a:off x="192"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endParaRPr lang="en-US"/>
                </a:p>
              </p:txBody>
            </p:sp>
            <p:sp>
              <p:nvSpPr>
                <p:cNvPr id="56350" name="Rectangle 27"/>
                <p:cNvSpPr>
                  <a:spLocks noChangeArrowheads="1"/>
                </p:cNvSpPr>
                <p:nvPr/>
              </p:nvSpPr>
              <p:spPr bwMode="auto">
                <a:xfrm>
                  <a:off x="240"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endParaRPr lang="en-US"/>
                </a:p>
              </p:txBody>
            </p:sp>
            <p:sp>
              <p:nvSpPr>
                <p:cNvPr id="56351" name="Rectangle 28"/>
                <p:cNvSpPr>
                  <a:spLocks noChangeArrowheads="1"/>
                </p:cNvSpPr>
                <p:nvPr/>
              </p:nvSpPr>
              <p:spPr bwMode="auto">
                <a:xfrm>
                  <a:off x="288"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endParaRPr lang="en-US"/>
                </a:p>
              </p:txBody>
            </p:sp>
            <p:sp>
              <p:nvSpPr>
                <p:cNvPr id="56352" name="Rectangle 29"/>
                <p:cNvSpPr>
                  <a:spLocks noChangeArrowheads="1"/>
                </p:cNvSpPr>
                <p:nvPr/>
              </p:nvSpPr>
              <p:spPr bwMode="auto">
                <a:xfrm>
                  <a:off x="336"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endParaRPr lang="en-US"/>
                </a:p>
              </p:txBody>
            </p:sp>
            <p:sp>
              <p:nvSpPr>
                <p:cNvPr id="56353" name="Rectangle 30"/>
                <p:cNvSpPr>
                  <a:spLocks noChangeArrowheads="1"/>
                </p:cNvSpPr>
                <p:nvPr/>
              </p:nvSpPr>
              <p:spPr bwMode="auto">
                <a:xfrm>
                  <a:off x="384"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endParaRPr lang="en-US"/>
                </a:p>
              </p:txBody>
            </p:sp>
          </p:grpSp>
          <p:sp>
            <p:nvSpPr>
              <p:cNvPr id="56348" name="Freeform 31"/>
              <p:cNvSpPr>
                <a:spLocks/>
              </p:cNvSpPr>
              <p:nvPr/>
            </p:nvSpPr>
            <p:spPr bwMode="auto">
              <a:xfrm>
                <a:off x="2976" y="2688"/>
                <a:ext cx="288" cy="48"/>
              </a:xfrm>
              <a:custGeom>
                <a:avLst/>
                <a:gdLst>
                  <a:gd name="T0" fmla="*/ 0 w 288"/>
                  <a:gd name="T1" fmla="*/ 0 h 48"/>
                  <a:gd name="T2" fmla="*/ 144 w 288"/>
                  <a:gd name="T3" fmla="*/ 48 h 48"/>
                  <a:gd name="T4" fmla="*/ 288 w 288"/>
                  <a:gd name="T5" fmla="*/ 0 h 48"/>
                  <a:gd name="T6" fmla="*/ 0 w 288"/>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48">
                    <a:moveTo>
                      <a:pt x="0" y="0"/>
                    </a:moveTo>
                    <a:lnTo>
                      <a:pt x="144" y="48"/>
                    </a:lnTo>
                    <a:lnTo>
                      <a:pt x="288" y="0"/>
                    </a:lnTo>
                    <a:lnTo>
                      <a:pt x="0" y="0"/>
                    </a:lnTo>
                    <a:close/>
                  </a:path>
                </a:pathLst>
              </a:custGeom>
              <a:solidFill>
                <a:schemeClr val="bg1"/>
              </a:solidFill>
              <a:ln w="6350" cap="flat" cmpd="sng">
                <a:solidFill>
                  <a:schemeClr val="tx1"/>
                </a:solidFill>
                <a:prstDash val="solid"/>
                <a:round/>
                <a:headEnd type="none" w="sm" len="sm"/>
                <a:tailEnd type="none" w="sm" len="sm"/>
              </a:ln>
              <a:effectLst/>
            </p:spPr>
            <p:txBody>
              <a:bodyPr wrap="none" lIns="90000" tIns="46800" rIns="90000" bIns="46800" anchor="ctr"/>
              <a:lstStyle/>
              <a:p>
                <a:endParaRPr lang="en-US"/>
              </a:p>
            </p:txBody>
          </p:sp>
        </p:grpSp>
        <p:grpSp>
          <p:nvGrpSpPr>
            <p:cNvPr id="5" name="Group 32"/>
            <p:cNvGrpSpPr>
              <a:grpSpLocks/>
            </p:cNvGrpSpPr>
            <p:nvPr/>
          </p:nvGrpSpPr>
          <p:grpSpPr bwMode="auto">
            <a:xfrm>
              <a:off x="3392" y="1640"/>
              <a:ext cx="288" cy="192"/>
              <a:chOff x="2976" y="2688"/>
              <a:chExt cx="288" cy="192"/>
            </a:xfrm>
          </p:grpSpPr>
          <p:sp>
            <p:nvSpPr>
              <p:cNvPr id="56338" name="Rectangle 33"/>
              <p:cNvSpPr>
                <a:spLocks noChangeArrowheads="1"/>
              </p:cNvSpPr>
              <p:nvPr/>
            </p:nvSpPr>
            <p:spPr bwMode="auto">
              <a:xfrm>
                <a:off x="2976" y="2688"/>
                <a:ext cx="288" cy="192"/>
              </a:xfrm>
              <a:prstGeom prst="rect">
                <a:avLst/>
              </a:prstGeom>
              <a:solidFill>
                <a:schemeClr val="bg1"/>
              </a:solidFill>
              <a:ln w="6350">
                <a:solidFill>
                  <a:schemeClr val="tx1"/>
                </a:solidFill>
                <a:miter lim="800000"/>
                <a:headEnd type="none" w="sm" len="sm"/>
                <a:tailEnd type="none" w="sm" len="sm"/>
              </a:ln>
              <a:effectLst/>
            </p:spPr>
            <p:txBody>
              <a:bodyPr wrap="none" lIns="90000" tIns="46800" rIns="90000" bIns="46800" anchor="ctr"/>
              <a:lstStyle/>
              <a:p>
                <a:endParaRPr lang="en-US"/>
              </a:p>
            </p:txBody>
          </p:sp>
          <p:grpSp>
            <p:nvGrpSpPr>
              <p:cNvPr id="6" name="Group 34"/>
              <p:cNvGrpSpPr>
                <a:grpSpLocks/>
              </p:cNvGrpSpPr>
              <p:nvPr/>
            </p:nvGrpSpPr>
            <p:grpSpPr bwMode="auto">
              <a:xfrm>
                <a:off x="3000" y="2712"/>
                <a:ext cx="240" cy="144"/>
                <a:chOff x="192" y="1872"/>
                <a:chExt cx="240" cy="144"/>
              </a:xfrm>
            </p:grpSpPr>
            <p:sp>
              <p:nvSpPr>
                <p:cNvPr id="56341" name="Rectangle 35"/>
                <p:cNvSpPr>
                  <a:spLocks noChangeArrowheads="1"/>
                </p:cNvSpPr>
                <p:nvPr/>
              </p:nvSpPr>
              <p:spPr bwMode="auto">
                <a:xfrm>
                  <a:off x="192"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endParaRPr lang="en-US"/>
                </a:p>
              </p:txBody>
            </p:sp>
            <p:sp>
              <p:nvSpPr>
                <p:cNvPr id="56342" name="Rectangle 36"/>
                <p:cNvSpPr>
                  <a:spLocks noChangeArrowheads="1"/>
                </p:cNvSpPr>
                <p:nvPr/>
              </p:nvSpPr>
              <p:spPr bwMode="auto">
                <a:xfrm>
                  <a:off x="240"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endParaRPr lang="en-US"/>
                </a:p>
              </p:txBody>
            </p:sp>
            <p:sp>
              <p:nvSpPr>
                <p:cNvPr id="56343" name="Rectangle 37"/>
                <p:cNvSpPr>
                  <a:spLocks noChangeArrowheads="1"/>
                </p:cNvSpPr>
                <p:nvPr/>
              </p:nvSpPr>
              <p:spPr bwMode="auto">
                <a:xfrm>
                  <a:off x="288"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endParaRPr lang="en-US"/>
                </a:p>
              </p:txBody>
            </p:sp>
            <p:sp>
              <p:nvSpPr>
                <p:cNvPr id="56344" name="Rectangle 38"/>
                <p:cNvSpPr>
                  <a:spLocks noChangeArrowheads="1"/>
                </p:cNvSpPr>
                <p:nvPr/>
              </p:nvSpPr>
              <p:spPr bwMode="auto">
                <a:xfrm>
                  <a:off x="336"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endParaRPr lang="en-US"/>
                </a:p>
              </p:txBody>
            </p:sp>
            <p:sp>
              <p:nvSpPr>
                <p:cNvPr id="56345" name="Rectangle 39"/>
                <p:cNvSpPr>
                  <a:spLocks noChangeArrowheads="1"/>
                </p:cNvSpPr>
                <p:nvPr/>
              </p:nvSpPr>
              <p:spPr bwMode="auto">
                <a:xfrm>
                  <a:off x="384"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endParaRPr lang="en-US"/>
                </a:p>
              </p:txBody>
            </p:sp>
          </p:grpSp>
          <p:sp>
            <p:nvSpPr>
              <p:cNvPr id="56340" name="Freeform 40"/>
              <p:cNvSpPr>
                <a:spLocks/>
              </p:cNvSpPr>
              <p:nvPr/>
            </p:nvSpPr>
            <p:spPr bwMode="auto">
              <a:xfrm>
                <a:off x="2976" y="2688"/>
                <a:ext cx="288" cy="48"/>
              </a:xfrm>
              <a:custGeom>
                <a:avLst/>
                <a:gdLst>
                  <a:gd name="T0" fmla="*/ 0 w 288"/>
                  <a:gd name="T1" fmla="*/ 0 h 48"/>
                  <a:gd name="T2" fmla="*/ 144 w 288"/>
                  <a:gd name="T3" fmla="*/ 48 h 48"/>
                  <a:gd name="T4" fmla="*/ 288 w 288"/>
                  <a:gd name="T5" fmla="*/ 0 h 48"/>
                  <a:gd name="T6" fmla="*/ 0 w 288"/>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48">
                    <a:moveTo>
                      <a:pt x="0" y="0"/>
                    </a:moveTo>
                    <a:lnTo>
                      <a:pt x="144" y="48"/>
                    </a:lnTo>
                    <a:lnTo>
                      <a:pt x="288" y="0"/>
                    </a:lnTo>
                    <a:lnTo>
                      <a:pt x="0" y="0"/>
                    </a:lnTo>
                    <a:close/>
                  </a:path>
                </a:pathLst>
              </a:custGeom>
              <a:solidFill>
                <a:schemeClr val="bg1"/>
              </a:solidFill>
              <a:ln w="6350" cap="flat" cmpd="sng">
                <a:solidFill>
                  <a:schemeClr val="tx1"/>
                </a:solidFill>
                <a:prstDash val="solid"/>
                <a:round/>
                <a:headEnd type="none" w="sm" len="sm"/>
                <a:tailEnd type="none" w="sm" len="sm"/>
              </a:ln>
              <a:effectLst/>
            </p:spPr>
            <p:txBody>
              <a:bodyPr wrap="none" lIns="90000" tIns="46800" rIns="90000" bIns="46800" anchor="ctr"/>
              <a:lstStyle/>
              <a:p>
                <a:endParaRPr lang="en-US"/>
              </a:p>
            </p:txBody>
          </p:sp>
        </p:grpSp>
      </p:grpSp>
      <p:sp>
        <p:nvSpPr>
          <p:cNvPr id="34" name="Rectangle 33"/>
          <p:cNvSpPr/>
          <p:nvPr/>
        </p:nvSpPr>
        <p:spPr>
          <a:xfrm>
            <a:off x="89692" y="6597876"/>
            <a:ext cx="661640" cy="215444"/>
          </a:xfrm>
          <a:prstGeom prst="rect">
            <a:avLst/>
          </a:prstGeom>
        </p:spPr>
        <p:txBody>
          <a:bodyPr wrap="square">
            <a:spAutoFit/>
          </a:bodyPr>
          <a:lstStyle/>
          <a:p>
            <a:r>
              <a:rPr lang="en-US" sz="800" dirty="0"/>
              <a:t>[ICHEC]→</a:t>
            </a:r>
          </a:p>
        </p:txBody>
      </p:sp>
    </p:spTree>
    <p:extLst>
      <p:ext uri="{BB962C8B-B14F-4D97-AF65-F5344CB8AC3E}">
        <p14:creationId xmlns:p14="http://schemas.microsoft.com/office/powerpoint/2010/main" val="7065111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pPr lvl="0"/>
            <a:r>
              <a:rPr lang="en-US" sz="3200" dirty="0"/>
              <a:t>The Mechanics of P2P Communication: Wildcarding</a:t>
            </a:r>
          </a:p>
        </p:txBody>
      </p:sp>
      <p:sp>
        <p:nvSpPr>
          <p:cNvPr id="50181" name="Rectangle 3"/>
          <p:cNvSpPr>
            <a:spLocks noGrp="1" noChangeArrowheads="1"/>
          </p:cNvSpPr>
          <p:nvPr>
            <p:ph idx="1"/>
          </p:nvPr>
        </p:nvSpPr>
        <p:spPr/>
        <p:txBody>
          <a:bodyPr/>
          <a:lstStyle/>
          <a:p>
            <a:pPr>
              <a:spcBef>
                <a:spcPct val="60000"/>
              </a:spcBef>
              <a:tabLst>
                <a:tab pos="3238500" algn="l"/>
              </a:tabLst>
            </a:pPr>
            <a:r>
              <a:rPr lang="en-US" dirty="0"/>
              <a:t>Receiver can wildcard</a:t>
            </a:r>
          </a:p>
          <a:p>
            <a:pPr lvl="2">
              <a:spcBef>
                <a:spcPct val="60000"/>
              </a:spcBef>
              <a:tabLst>
                <a:tab pos="3238500" algn="l"/>
              </a:tabLst>
            </a:pPr>
            <a:endParaRPr lang="en-US" sz="1700" dirty="0"/>
          </a:p>
          <a:p>
            <a:pPr lvl="1">
              <a:spcBef>
                <a:spcPct val="60000"/>
              </a:spcBef>
              <a:tabLst>
                <a:tab pos="3238500" algn="l"/>
              </a:tabLst>
            </a:pPr>
            <a:r>
              <a:rPr lang="en-US" dirty="0"/>
              <a:t>To receive from any source</a:t>
            </a:r>
            <a:r>
              <a:rPr lang="en-US" dirty="0">
                <a:cs typeface="Arial" charset="0"/>
              </a:rPr>
              <a:t> – </a:t>
            </a:r>
            <a:r>
              <a:rPr lang="en-US" dirty="0">
                <a:solidFill>
                  <a:srgbClr val="0070C0"/>
                </a:solidFill>
                <a:latin typeface="Consolas" pitchFamily="49" charset="0"/>
                <a:cs typeface="Consolas" pitchFamily="49" charset="0"/>
              </a:rPr>
              <a:t>source</a:t>
            </a:r>
            <a:r>
              <a:rPr lang="en-US" dirty="0">
                <a:latin typeface="Consolas" pitchFamily="49" charset="0"/>
                <a:cs typeface="Consolas" pitchFamily="49" charset="0"/>
              </a:rPr>
              <a:t> </a:t>
            </a:r>
            <a:r>
              <a:rPr lang="en-US" dirty="0">
                <a:cs typeface="Arial" charset="0"/>
              </a:rPr>
              <a:t>= </a:t>
            </a:r>
            <a:r>
              <a:rPr lang="en-US" dirty="0">
                <a:solidFill>
                  <a:srgbClr val="FF00FF"/>
                </a:solidFill>
                <a:latin typeface="Consolas" pitchFamily="49" charset="0"/>
                <a:cs typeface="Consolas" pitchFamily="49" charset="0"/>
              </a:rPr>
              <a:t>MPI_ANY_SOURCE</a:t>
            </a:r>
          </a:p>
          <a:p>
            <a:pPr lvl="2">
              <a:spcBef>
                <a:spcPct val="60000"/>
              </a:spcBef>
              <a:tabLst>
                <a:tab pos="3238500" algn="l"/>
              </a:tabLst>
            </a:pPr>
            <a:endParaRPr lang="en-US" sz="1700" dirty="0">
              <a:cs typeface="Arial" charset="0"/>
            </a:endParaRPr>
          </a:p>
          <a:p>
            <a:pPr lvl="1">
              <a:spcBef>
                <a:spcPct val="60000"/>
              </a:spcBef>
              <a:tabLst>
                <a:tab pos="3238500" algn="l"/>
              </a:tabLst>
            </a:pPr>
            <a:r>
              <a:rPr lang="en-US" dirty="0"/>
              <a:t>To receive from any tag</a:t>
            </a:r>
            <a:r>
              <a:rPr lang="en-US" dirty="0">
                <a:cs typeface="Arial" charset="0"/>
              </a:rPr>
              <a:t> – </a:t>
            </a:r>
            <a:r>
              <a:rPr lang="en-US" dirty="0">
                <a:solidFill>
                  <a:srgbClr val="0070C0"/>
                </a:solidFill>
                <a:latin typeface="Consolas" pitchFamily="49" charset="0"/>
                <a:cs typeface="Consolas" pitchFamily="49" charset="0"/>
              </a:rPr>
              <a:t>tag</a:t>
            </a:r>
            <a:r>
              <a:rPr lang="en-US" dirty="0">
                <a:cs typeface="Arial" charset="0"/>
              </a:rPr>
              <a:t> = </a:t>
            </a:r>
            <a:r>
              <a:rPr lang="en-US" dirty="0">
                <a:solidFill>
                  <a:srgbClr val="FF00FF"/>
                </a:solidFill>
                <a:latin typeface="Consolas" pitchFamily="49" charset="0"/>
                <a:cs typeface="Consolas" pitchFamily="49" charset="0"/>
              </a:rPr>
              <a:t>MPI_ANY_TAG</a:t>
            </a:r>
          </a:p>
          <a:p>
            <a:pPr lvl="2">
              <a:spcBef>
                <a:spcPct val="60000"/>
              </a:spcBef>
              <a:tabLst>
                <a:tab pos="3238500" algn="l"/>
              </a:tabLst>
            </a:pPr>
            <a:endParaRPr lang="en-US" sz="1700" dirty="0">
              <a:cs typeface="Arial" charset="0"/>
            </a:endParaRPr>
          </a:p>
          <a:p>
            <a:pPr lvl="1">
              <a:spcBef>
                <a:spcPct val="60000"/>
              </a:spcBef>
              <a:tabLst>
                <a:tab pos="3238500" algn="l"/>
              </a:tabLst>
            </a:pPr>
            <a:r>
              <a:rPr lang="en-US" dirty="0">
                <a:cs typeface="Arial" charset="0"/>
              </a:rPr>
              <a:t>Actual source and tag returned in receiver’s </a:t>
            </a:r>
            <a:r>
              <a:rPr lang="en-US" dirty="0">
                <a:solidFill>
                  <a:srgbClr val="0070C0"/>
                </a:solidFill>
                <a:latin typeface="Courier New" panose="02070309020205020404" pitchFamily="49" charset="0"/>
                <a:cs typeface="Courier New" panose="02070309020205020404" pitchFamily="49" charset="0"/>
              </a:rPr>
              <a:t>status</a:t>
            </a:r>
            <a:r>
              <a:rPr lang="en-US" dirty="0">
                <a:cs typeface="Arial" charset="0"/>
              </a:rPr>
              <a:t> argument</a:t>
            </a:r>
          </a:p>
          <a:p>
            <a:pPr lvl="2">
              <a:spcBef>
                <a:spcPct val="60000"/>
              </a:spcBef>
              <a:tabLst>
                <a:tab pos="3238500" algn="l"/>
              </a:tabLst>
            </a:pPr>
            <a:r>
              <a:rPr lang="en-US" sz="1700" dirty="0">
                <a:cs typeface="Arial" charset="0"/>
              </a:rPr>
              <a:t>One more instance where the </a:t>
            </a:r>
            <a:r>
              <a:rPr lang="en-US" sz="1700" dirty="0">
                <a:solidFill>
                  <a:srgbClr val="0070C0"/>
                </a:solidFill>
                <a:latin typeface="Courier New" panose="02070309020205020404" pitchFamily="49" charset="0"/>
                <a:cs typeface="Courier New" panose="02070309020205020404" pitchFamily="49" charset="0"/>
              </a:rPr>
              <a:t>status</a:t>
            </a:r>
            <a:r>
              <a:rPr lang="en-US" sz="1700" dirty="0">
                <a:cs typeface="Arial" charset="0"/>
              </a:rPr>
              <a:t> argument comes into play</a:t>
            </a:r>
            <a:endParaRPr lang="en-US" sz="1700" dirty="0"/>
          </a:p>
        </p:txBody>
      </p:sp>
      <p:sp>
        <p:nvSpPr>
          <p:cNvPr id="50179" name="Slide Number Placeholder 5"/>
          <p:cNvSpPr>
            <a:spLocks noGrp="1"/>
          </p:cNvSpPr>
          <p:nvPr>
            <p:ph type="sldNum" sz="quarter" idx="12"/>
          </p:nvPr>
        </p:nvSpPr>
        <p:spPr>
          <a:noFill/>
          <a:ln>
            <a:miter lim="800000"/>
            <a:headEnd/>
            <a:tailEnd/>
          </a:ln>
        </p:spPr>
        <p:txBody>
          <a:bodyPr/>
          <a:lstStyle/>
          <a:p>
            <a:fld id="{75DB0C4F-4797-4AE7-BED4-23A8B9348744}" type="slidenum">
              <a:rPr lang="en-US"/>
              <a:pPr/>
              <a:t>46</a:t>
            </a:fld>
            <a:endParaRPr lang="en-US"/>
          </a:p>
        </p:txBody>
      </p:sp>
      <p:sp>
        <p:nvSpPr>
          <p:cNvPr id="7" name="Rectangle 6"/>
          <p:cNvSpPr/>
          <p:nvPr/>
        </p:nvSpPr>
        <p:spPr>
          <a:xfrm>
            <a:off x="147344" y="6642556"/>
            <a:ext cx="661640" cy="215444"/>
          </a:xfrm>
          <a:prstGeom prst="rect">
            <a:avLst/>
          </a:prstGeom>
        </p:spPr>
        <p:txBody>
          <a:bodyPr wrap="square">
            <a:spAutoFit/>
          </a:bodyPr>
          <a:lstStyle/>
          <a:p>
            <a:r>
              <a:rPr lang="en-US" sz="800" dirty="0"/>
              <a:t>[ICHEC]→</a:t>
            </a:r>
          </a:p>
        </p:txBody>
      </p:sp>
    </p:spTree>
    <p:extLst>
      <p:ext uri="{BB962C8B-B14F-4D97-AF65-F5344CB8AC3E}">
        <p14:creationId xmlns:p14="http://schemas.microsoft.com/office/powerpoint/2010/main" val="39014655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ourier New" panose="02070309020205020404" pitchFamily="49" charset="0"/>
                <a:cs typeface="Courier New" panose="02070309020205020404" pitchFamily="49" charset="0"/>
              </a:rPr>
              <a:t>MPI_Recv</a:t>
            </a:r>
            <a:r>
              <a:rPr lang="en-US" dirty="0"/>
              <a:t>: The Need for an </a:t>
            </a:r>
            <a:r>
              <a:rPr lang="en-US" dirty="0" err="1">
                <a:latin typeface="Courier New" panose="02070309020205020404" pitchFamily="49" charset="0"/>
                <a:cs typeface="Courier New" panose="02070309020205020404" pitchFamily="49" charset="0"/>
              </a:rPr>
              <a:t>MPI_Status</a:t>
            </a:r>
            <a:r>
              <a:rPr lang="en-US" dirty="0"/>
              <a:t> Argument</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The </a:t>
            </a:r>
            <a:r>
              <a:rPr lang="en-US" sz="2000" dirty="0" err="1">
                <a:solidFill>
                  <a:srgbClr val="FF00FF"/>
                </a:solidFill>
                <a:latin typeface="Consolas" pitchFamily="49" charset="0"/>
                <a:cs typeface="Consolas" pitchFamily="49" charset="0"/>
              </a:rPr>
              <a:t>MPI_Status</a:t>
            </a:r>
            <a:r>
              <a:rPr lang="en-US" sz="2000" dirty="0"/>
              <a:t> object updated by the </a:t>
            </a:r>
            <a:r>
              <a:rPr lang="en-US" sz="2000" dirty="0" err="1">
                <a:latin typeface="Consolas" panose="020B0609020204030204" pitchFamily="49" charset="0"/>
              </a:rPr>
              <a:t>MPI_Recv</a:t>
            </a:r>
            <a:r>
              <a:rPr lang="en-US" sz="2000" dirty="0"/>
              <a:t> call settles a series of questions:</a:t>
            </a:r>
          </a:p>
          <a:p>
            <a:pPr marL="1049338" lvl="3" indent="-230188"/>
            <a:endParaRPr lang="en-US" sz="1000" dirty="0"/>
          </a:p>
          <a:p>
            <a:pPr marL="460375" lvl="1" indent="-230188"/>
            <a:endParaRPr lang="en-US" sz="1600" dirty="0"/>
          </a:p>
          <a:p>
            <a:pPr marL="460375" lvl="1" indent="-230188"/>
            <a:r>
              <a:rPr lang="en-US" sz="1800" dirty="0"/>
              <a:t>The receive call does not specify the size of an incoming message, but only an upper bound on the receive buffer</a:t>
            </a:r>
          </a:p>
          <a:p>
            <a:pPr marL="755650" lvl="2" indent="-230188"/>
            <a:r>
              <a:rPr lang="en-US" sz="1500" dirty="0"/>
              <a:t>The actual size only known to the sender (think about it)</a:t>
            </a:r>
          </a:p>
          <a:p>
            <a:pPr marL="525462" lvl="2" indent="0">
              <a:buNone/>
            </a:pPr>
            <a:endParaRPr lang="en-US" dirty="0"/>
          </a:p>
          <a:p>
            <a:pPr marL="755650" lvl="2" indent="-230188"/>
            <a:endParaRPr lang="en-US" dirty="0"/>
          </a:p>
          <a:p>
            <a:pPr marL="460375" lvl="1" indent="-230188"/>
            <a:r>
              <a:rPr lang="en-US" sz="1800" dirty="0"/>
              <a:t>The source or tag of a received message may not be known if wildcard values were used in a receive operation</a:t>
            </a:r>
          </a:p>
          <a:p>
            <a:pPr lvl="2"/>
            <a:endParaRPr lang="en-US" sz="1300" dirty="0"/>
          </a:p>
          <a:p>
            <a:endParaRPr lang="en-US" sz="20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47</a:t>
            </a:fld>
            <a:endParaRPr lang="en-US" altLang="en-US"/>
          </a:p>
        </p:txBody>
      </p:sp>
    </p:spTree>
    <p:extLst>
      <p:ext uri="{BB962C8B-B14F-4D97-AF65-F5344CB8AC3E}">
        <p14:creationId xmlns:p14="http://schemas.microsoft.com/office/powerpoint/2010/main" val="27692476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normAutofit/>
          </a:bodyPr>
          <a:lstStyle/>
          <a:p>
            <a:pPr eaLnBrk="1" hangingPunct="1"/>
            <a:r>
              <a:rPr lang="en-US" dirty="0"/>
              <a:t>The Mechanics of P2P Communication: Communication Envelope</a:t>
            </a:r>
          </a:p>
        </p:txBody>
      </p:sp>
      <p:sp>
        <p:nvSpPr>
          <p:cNvPr id="51203" name="Slide Number Placeholder 5"/>
          <p:cNvSpPr>
            <a:spLocks noGrp="1"/>
          </p:cNvSpPr>
          <p:nvPr>
            <p:ph type="sldNum" sz="quarter" idx="12"/>
          </p:nvPr>
        </p:nvSpPr>
        <p:spPr>
          <a:noFill/>
          <a:ln>
            <a:miter lim="800000"/>
            <a:headEnd/>
            <a:tailEnd/>
          </a:ln>
        </p:spPr>
        <p:txBody>
          <a:bodyPr/>
          <a:lstStyle/>
          <a:p>
            <a:fld id="{B2E19B2C-6749-46E1-AE99-3DD8EE797D47}" type="slidenum">
              <a:rPr lang="en-US"/>
              <a:pPr/>
              <a:t>48</a:t>
            </a:fld>
            <a:endParaRPr lang="en-US" dirty="0"/>
          </a:p>
        </p:txBody>
      </p:sp>
      <p:sp>
        <p:nvSpPr>
          <p:cNvPr id="51205" name="Rectangle 3"/>
          <p:cNvSpPr>
            <a:spLocks noGrp="1" noChangeArrowheads="1"/>
          </p:cNvSpPr>
          <p:nvPr>
            <p:ph type="body" idx="4294967295"/>
          </p:nvPr>
        </p:nvSpPr>
        <p:spPr>
          <a:xfrm>
            <a:off x="0" y="2362200"/>
            <a:ext cx="5432425" cy="3962400"/>
          </a:xfrm>
        </p:spPr>
        <p:txBody>
          <a:bodyPr/>
          <a:lstStyle/>
          <a:p>
            <a:pPr>
              <a:lnSpc>
                <a:spcPct val="80000"/>
              </a:lnSpc>
              <a:tabLst>
                <a:tab pos="1244600" algn="l"/>
              </a:tabLst>
            </a:pPr>
            <a:r>
              <a:rPr lang="en-US" dirty="0"/>
              <a:t>Envelope information is returned from </a:t>
            </a:r>
            <a:r>
              <a:rPr lang="en-US" dirty="0">
                <a:latin typeface="Courier New" panose="02070309020205020404" pitchFamily="49" charset="0"/>
                <a:cs typeface="Courier New" panose="02070309020205020404" pitchFamily="49" charset="0"/>
              </a:rPr>
              <a:t>MPI_RECV</a:t>
            </a:r>
            <a:r>
              <a:rPr lang="en-US" dirty="0"/>
              <a:t> via the </a:t>
            </a:r>
            <a:r>
              <a:rPr lang="en-US" dirty="0">
                <a:latin typeface="Courier New" panose="02070309020205020404" pitchFamily="49" charset="0"/>
                <a:cs typeface="Courier New" panose="02070309020205020404" pitchFamily="49" charset="0"/>
              </a:rPr>
              <a:t>status</a:t>
            </a:r>
            <a:r>
              <a:rPr lang="en-US" dirty="0"/>
              <a:t> pointer</a:t>
            </a:r>
          </a:p>
          <a:p>
            <a:pPr>
              <a:lnSpc>
                <a:spcPct val="80000"/>
              </a:lnSpc>
              <a:tabLst>
                <a:tab pos="1244600" algn="l"/>
              </a:tabLst>
            </a:pPr>
            <a:endParaRPr lang="en-US" dirty="0"/>
          </a:p>
          <a:p>
            <a:pPr marL="0" indent="0">
              <a:lnSpc>
                <a:spcPct val="80000"/>
              </a:lnSpc>
              <a:buNone/>
              <a:tabLst>
                <a:tab pos="1244600" algn="l"/>
              </a:tabLst>
            </a:pPr>
            <a:r>
              <a:rPr lang="en-US" dirty="0"/>
              <a:t>	</a:t>
            </a:r>
            <a:r>
              <a:rPr lang="en-US" dirty="0">
                <a:latin typeface="Consolas" pitchFamily="49" charset="0"/>
                <a:cs typeface="Consolas" pitchFamily="49" charset="0"/>
              </a:rPr>
              <a:t>status-&gt;</a:t>
            </a:r>
            <a:r>
              <a:rPr lang="en-US" dirty="0">
                <a:solidFill>
                  <a:srgbClr val="0070C0"/>
                </a:solidFill>
                <a:latin typeface="Consolas" pitchFamily="49" charset="0"/>
                <a:cs typeface="Consolas" pitchFamily="49" charset="0"/>
              </a:rPr>
              <a:t>MPI_SOURCE</a:t>
            </a:r>
            <a:br>
              <a:rPr lang="en-US" dirty="0">
                <a:solidFill>
                  <a:srgbClr val="0070C0"/>
                </a:solidFill>
                <a:latin typeface="Consolas" pitchFamily="49" charset="0"/>
                <a:cs typeface="Consolas" pitchFamily="49" charset="0"/>
              </a:rPr>
            </a:br>
            <a:r>
              <a:rPr lang="en-US" dirty="0"/>
              <a:t>	</a:t>
            </a:r>
            <a:r>
              <a:rPr lang="en-US" dirty="0">
                <a:latin typeface="Consolas" pitchFamily="49" charset="0"/>
                <a:cs typeface="Consolas" pitchFamily="49" charset="0"/>
              </a:rPr>
              <a:t>status-&gt;</a:t>
            </a:r>
            <a:r>
              <a:rPr lang="en-US" dirty="0">
                <a:solidFill>
                  <a:srgbClr val="0070C0"/>
                </a:solidFill>
                <a:latin typeface="Consolas" pitchFamily="49" charset="0"/>
                <a:cs typeface="Consolas" pitchFamily="49" charset="0"/>
              </a:rPr>
              <a:t>MPI_TAG</a:t>
            </a:r>
            <a:br>
              <a:rPr lang="en-US" dirty="0"/>
            </a:br>
            <a:r>
              <a:rPr lang="en-US" dirty="0"/>
              <a:t>	</a:t>
            </a:r>
            <a:r>
              <a:rPr lang="en-US" dirty="0">
                <a:solidFill>
                  <a:srgbClr val="0070C0"/>
                </a:solidFill>
                <a:latin typeface="Consolas" pitchFamily="49" charset="0"/>
                <a:cs typeface="Consolas" pitchFamily="49" charset="0"/>
              </a:rPr>
              <a:t>count</a:t>
            </a:r>
            <a:r>
              <a:rPr lang="en-US" dirty="0"/>
              <a:t> via </a:t>
            </a:r>
            <a:r>
              <a:rPr lang="en-US" dirty="0" err="1">
                <a:latin typeface="Consolas" pitchFamily="49" charset="0"/>
                <a:cs typeface="Consolas" pitchFamily="49" charset="0"/>
              </a:rPr>
              <a:t>MPI_Get_count</a:t>
            </a:r>
            <a:r>
              <a:rPr lang="en-US" dirty="0">
                <a:latin typeface="Consolas" pitchFamily="49" charset="0"/>
                <a:cs typeface="Consolas" pitchFamily="49" charset="0"/>
              </a:rPr>
              <a:t>()</a:t>
            </a:r>
          </a:p>
          <a:p>
            <a:pPr>
              <a:lnSpc>
                <a:spcPct val="80000"/>
              </a:lnSpc>
              <a:tabLst>
                <a:tab pos="1244600" algn="l"/>
              </a:tabLst>
            </a:pPr>
            <a:endParaRPr lang="en-US" dirty="0"/>
          </a:p>
        </p:txBody>
      </p:sp>
      <p:grpSp>
        <p:nvGrpSpPr>
          <p:cNvPr id="2" name="Group 14"/>
          <p:cNvGrpSpPr>
            <a:grpSpLocks/>
          </p:cNvGrpSpPr>
          <p:nvPr/>
        </p:nvGrpSpPr>
        <p:grpSpPr bwMode="auto">
          <a:xfrm>
            <a:off x="7543800" y="1295400"/>
            <a:ext cx="2362200" cy="2286000"/>
            <a:chOff x="3840" y="336"/>
            <a:chExt cx="1488" cy="1440"/>
          </a:xfrm>
        </p:grpSpPr>
        <p:sp>
          <p:nvSpPr>
            <p:cNvPr id="51212" name="Rectangle 4"/>
            <p:cNvSpPr>
              <a:spLocks noChangeArrowheads="1"/>
            </p:cNvSpPr>
            <p:nvPr/>
          </p:nvSpPr>
          <p:spPr bwMode="auto">
            <a:xfrm>
              <a:off x="3840" y="797"/>
              <a:ext cx="1488" cy="979"/>
            </a:xfrm>
            <a:prstGeom prst="rect">
              <a:avLst/>
            </a:prstGeom>
            <a:noFill/>
            <a:ln w="12700">
              <a:solidFill>
                <a:schemeClr val="tx1"/>
              </a:solidFill>
              <a:miter lim="800000"/>
              <a:headEnd type="none" w="sm" len="sm"/>
              <a:tailEnd type="none" w="sm" len="sm"/>
            </a:ln>
            <a:effectLst/>
          </p:spPr>
          <p:txBody>
            <a:bodyPr wrap="none" lIns="90000" tIns="46800" rIns="90000" bIns="46800" anchor="ctr"/>
            <a:lstStyle/>
            <a:p>
              <a:endParaRPr lang="en-US"/>
            </a:p>
          </p:txBody>
        </p:sp>
        <p:sp>
          <p:nvSpPr>
            <p:cNvPr id="51213" name="Freeform 6"/>
            <p:cNvSpPr>
              <a:spLocks/>
            </p:cNvSpPr>
            <p:nvPr/>
          </p:nvSpPr>
          <p:spPr bwMode="auto">
            <a:xfrm>
              <a:off x="3840" y="336"/>
              <a:ext cx="1488" cy="461"/>
            </a:xfrm>
            <a:custGeom>
              <a:avLst/>
              <a:gdLst>
                <a:gd name="T0" fmla="*/ 0 w 1248"/>
                <a:gd name="T1" fmla="*/ 461 h 384"/>
                <a:gd name="T2" fmla="*/ 744 w 1248"/>
                <a:gd name="T3" fmla="*/ 0 h 384"/>
                <a:gd name="T4" fmla="*/ 1488 w 1248"/>
                <a:gd name="T5" fmla="*/ 461 h 384"/>
                <a:gd name="T6" fmla="*/ 0 w 1248"/>
                <a:gd name="T7" fmla="*/ 461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48" h="384">
                  <a:moveTo>
                    <a:pt x="0" y="384"/>
                  </a:moveTo>
                  <a:lnTo>
                    <a:pt x="624" y="0"/>
                  </a:lnTo>
                  <a:lnTo>
                    <a:pt x="1248" y="384"/>
                  </a:lnTo>
                  <a:lnTo>
                    <a:pt x="0" y="384"/>
                  </a:lnTo>
                  <a:close/>
                </a:path>
              </a:pathLst>
            </a:custGeom>
            <a:solidFill>
              <a:schemeClr val="bg1"/>
            </a:solidFill>
            <a:ln w="12700" cap="flat" cmpd="sng">
              <a:solidFill>
                <a:schemeClr val="tx1"/>
              </a:solidFill>
              <a:prstDash val="solid"/>
              <a:round/>
              <a:headEnd type="none" w="sm" len="sm"/>
              <a:tailEnd type="none" w="sm" len="sm"/>
            </a:ln>
            <a:effectLst/>
          </p:spPr>
          <p:txBody>
            <a:bodyPr wrap="none" lIns="90000" tIns="46800" rIns="90000" bIns="46800" anchor="ctr"/>
            <a:lstStyle/>
            <a:p>
              <a:endParaRPr lang="en-US"/>
            </a:p>
          </p:txBody>
        </p:sp>
      </p:grpSp>
      <p:sp>
        <p:nvSpPr>
          <p:cNvPr id="51207" name="Text Box 7"/>
          <p:cNvSpPr txBox="1">
            <a:spLocks noChangeArrowheads="1"/>
          </p:cNvSpPr>
          <p:nvPr/>
        </p:nvSpPr>
        <p:spPr bwMode="auto">
          <a:xfrm>
            <a:off x="8229600" y="2743201"/>
            <a:ext cx="1627188" cy="593725"/>
          </a:xfrm>
          <a:prstGeom prst="rect">
            <a:avLst/>
          </a:prstGeom>
          <a:noFill/>
          <a:ln w="12700">
            <a:solidFill>
              <a:schemeClr val="tx1"/>
            </a:solidFill>
            <a:miter lim="800000"/>
            <a:headEnd type="none" w="sm" len="sm"/>
            <a:tailEnd type="none" w="sm" len="sm"/>
          </a:ln>
          <a:effectLst/>
        </p:spPr>
        <p:txBody>
          <a:bodyPr wrap="none" lIns="90000" tIns="46800" rIns="90000" bIns="46800">
            <a:spAutoFit/>
          </a:bodyPr>
          <a:lstStyle/>
          <a:p>
            <a:pPr algn="l"/>
            <a:r>
              <a:rPr lang="de-DE" sz="1600">
                <a:latin typeface="Arial" charset="0"/>
              </a:rPr>
              <a:t>To: </a:t>
            </a:r>
            <a:br>
              <a:rPr lang="de-DE" sz="1600">
                <a:latin typeface="Arial" charset="0"/>
              </a:rPr>
            </a:br>
            <a:r>
              <a:rPr lang="de-DE" sz="1600">
                <a:latin typeface="Arial" charset="0"/>
              </a:rPr>
              <a:t>destination rank</a:t>
            </a:r>
          </a:p>
        </p:txBody>
      </p:sp>
      <p:sp>
        <p:nvSpPr>
          <p:cNvPr id="51208" name="Text Box 8"/>
          <p:cNvSpPr txBox="1">
            <a:spLocks noChangeArrowheads="1"/>
          </p:cNvSpPr>
          <p:nvPr/>
        </p:nvSpPr>
        <p:spPr bwMode="auto">
          <a:xfrm>
            <a:off x="7543801" y="2057401"/>
            <a:ext cx="1986739" cy="586957"/>
          </a:xfrm>
          <a:prstGeom prst="rect">
            <a:avLst/>
          </a:prstGeom>
          <a:noFill/>
          <a:ln w="12700">
            <a:noFill/>
            <a:miter lim="800000"/>
            <a:headEnd type="none" w="sm" len="sm"/>
            <a:tailEnd type="none" w="sm" len="sm"/>
          </a:ln>
          <a:effectLst/>
        </p:spPr>
        <p:txBody>
          <a:bodyPr wrap="none" lIns="90000" tIns="46800" rIns="90000" bIns="46800">
            <a:spAutoFit/>
          </a:bodyPr>
          <a:lstStyle/>
          <a:p>
            <a:pPr algn="l"/>
            <a:r>
              <a:rPr lang="de-DE" sz="1600" dirty="0">
                <a:latin typeface="Arial" charset="0"/>
              </a:rPr>
              <a:t>From: </a:t>
            </a:r>
            <a:r>
              <a:rPr lang="de-DE" sz="1600" dirty="0">
                <a:solidFill>
                  <a:srgbClr val="0070C0"/>
                </a:solidFill>
                <a:latin typeface="Arial" charset="0"/>
              </a:rPr>
              <a:t>source </a:t>
            </a:r>
            <a:r>
              <a:rPr lang="de-DE" sz="1600" dirty="0">
                <a:latin typeface="Arial" charset="0"/>
              </a:rPr>
              <a:t>(rank)</a:t>
            </a:r>
          </a:p>
          <a:p>
            <a:pPr algn="l"/>
            <a:r>
              <a:rPr lang="de-DE" sz="1600" dirty="0">
                <a:latin typeface="Arial" charset="0"/>
              </a:rPr>
              <a:t>          </a:t>
            </a:r>
            <a:r>
              <a:rPr lang="de-DE" sz="1600" dirty="0">
                <a:solidFill>
                  <a:srgbClr val="0070C0"/>
                </a:solidFill>
                <a:latin typeface="Arial" charset="0"/>
              </a:rPr>
              <a:t>tag</a:t>
            </a:r>
          </a:p>
        </p:txBody>
      </p:sp>
      <p:sp>
        <p:nvSpPr>
          <p:cNvPr id="51209" name="Rectangle 10"/>
          <p:cNvSpPr>
            <a:spLocks noChangeArrowheads="1"/>
          </p:cNvSpPr>
          <p:nvPr/>
        </p:nvSpPr>
        <p:spPr bwMode="auto">
          <a:xfrm>
            <a:off x="7696200" y="3733800"/>
            <a:ext cx="2057400" cy="1828800"/>
          </a:xfrm>
          <a:prstGeom prst="rect">
            <a:avLst/>
          </a:prstGeom>
          <a:noFill/>
          <a:ln w="12700">
            <a:solidFill>
              <a:schemeClr val="tx1"/>
            </a:solidFill>
            <a:miter lim="800000"/>
            <a:headEnd type="none" w="sm" len="sm"/>
            <a:tailEnd type="none" w="sm" len="sm"/>
          </a:ln>
          <a:effectLst/>
        </p:spPr>
        <p:txBody>
          <a:bodyPr wrap="none" lIns="90000" tIns="46800" rIns="90000" bIns="46800" anchor="ctr"/>
          <a:lstStyle/>
          <a:p>
            <a:endParaRPr lang="en-US"/>
          </a:p>
        </p:txBody>
      </p:sp>
      <p:sp>
        <p:nvSpPr>
          <p:cNvPr id="51210" name="Text Box 12"/>
          <p:cNvSpPr txBox="1">
            <a:spLocks noChangeArrowheads="1"/>
          </p:cNvSpPr>
          <p:nvPr/>
        </p:nvSpPr>
        <p:spPr bwMode="auto">
          <a:xfrm>
            <a:off x="7924801" y="3886200"/>
            <a:ext cx="1903383" cy="1694952"/>
          </a:xfrm>
          <a:prstGeom prst="rect">
            <a:avLst/>
          </a:prstGeom>
          <a:noFill/>
          <a:ln w="12700">
            <a:noFill/>
            <a:miter lim="800000"/>
            <a:headEnd type="none" w="sm" len="sm"/>
            <a:tailEnd type="none" w="sm" len="sm"/>
          </a:ln>
          <a:effectLst/>
        </p:spPr>
        <p:txBody>
          <a:bodyPr wrap="none" lIns="90000" tIns="46800" rIns="90000" bIns="46800">
            <a:spAutoFit/>
          </a:bodyPr>
          <a:lstStyle/>
          <a:p>
            <a:pPr>
              <a:tabLst>
                <a:tab pos="863600" algn="l"/>
              </a:tabLst>
            </a:pPr>
            <a:r>
              <a:rPr lang="de-DE" sz="1600" dirty="0">
                <a:latin typeface="Arial" charset="0"/>
              </a:rPr>
              <a:t>item-1</a:t>
            </a:r>
          </a:p>
          <a:p>
            <a:pPr>
              <a:tabLst>
                <a:tab pos="863600" algn="l"/>
              </a:tabLst>
            </a:pPr>
            <a:r>
              <a:rPr lang="de-DE" sz="1600" dirty="0">
                <a:latin typeface="Arial" charset="0"/>
              </a:rPr>
              <a:t>item-2</a:t>
            </a:r>
          </a:p>
          <a:p>
            <a:pPr>
              <a:tabLst>
                <a:tab pos="863600" algn="l"/>
              </a:tabLst>
            </a:pPr>
            <a:r>
              <a:rPr lang="de-DE" sz="1600" dirty="0">
                <a:latin typeface="Arial" charset="0"/>
              </a:rPr>
              <a:t>item-3	</a:t>
            </a:r>
            <a:r>
              <a:rPr lang="de-DE" sz="2000" dirty="0">
                <a:solidFill>
                  <a:srgbClr val="0070C0"/>
                </a:solidFill>
                <a:latin typeface="Consolas" pitchFamily="49" charset="0"/>
                <a:cs typeface="Consolas" pitchFamily="49" charset="0"/>
              </a:rPr>
              <a:t>count</a:t>
            </a:r>
            <a:endParaRPr lang="de-DE" sz="2400" dirty="0">
              <a:solidFill>
                <a:srgbClr val="0070C0"/>
              </a:solidFill>
              <a:latin typeface="Consolas" pitchFamily="49" charset="0"/>
              <a:cs typeface="Consolas" pitchFamily="49" charset="0"/>
            </a:endParaRPr>
          </a:p>
          <a:p>
            <a:pPr>
              <a:tabLst>
                <a:tab pos="863600" algn="l"/>
              </a:tabLst>
            </a:pPr>
            <a:r>
              <a:rPr lang="de-DE" sz="1600" dirty="0">
                <a:latin typeface="Arial" charset="0"/>
              </a:rPr>
              <a:t>item-4	elements</a:t>
            </a:r>
          </a:p>
          <a:p>
            <a:pPr>
              <a:tabLst>
                <a:tab pos="863600" algn="l"/>
              </a:tabLst>
            </a:pPr>
            <a:r>
              <a:rPr lang="de-DE" sz="1600" dirty="0">
                <a:latin typeface="Arial" charset="0"/>
              </a:rPr>
              <a:t>...</a:t>
            </a:r>
          </a:p>
          <a:p>
            <a:pPr>
              <a:tabLst>
                <a:tab pos="863600" algn="l"/>
              </a:tabLst>
            </a:pPr>
            <a:r>
              <a:rPr lang="de-DE" sz="1600" dirty="0">
                <a:latin typeface="Arial" charset="0"/>
              </a:rPr>
              <a:t>item-n</a:t>
            </a:r>
          </a:p>
        </p:txBody>
      </p:sp>
      <p:sp>
        <p:nvSpPr>
          <p:cNvPr id="51211" name="AutoShape 13"/>
          <p:cNvSpPr>
            <a:spLocks/>
          </p:cNvSpPr>
          <p:nvPr/>
        </p:nvSpPr>
        <p:spPr bwMode="auto">
          <a:xfrm>
            <a:off x="8686800" y="3886200"/>
            <a:ext cx="152400" cy="1524000"/>
          </a:xfrm>
          <a:prstGeom prst="rightBrace">
            <a:avLst>
              <a:gd name="adj1" fmla="val 83333"/>
              <a:gd name="adj2" fmla="val 50000"/>
            </a:avLst>
          </a:prstGeom>
          <a:noFill/>
          <a:ln w="12700">
            <a:solidFill>
              <a:schemeClr val="tx1"/>
            </a:solidFill>
            <a:round/>
            <a:headEnd type="none" w="sm" len="sm"/>
            <a:tailEnd type="none" w="sm" len="sm"/>
          </a:ln>
          <a:effectLst/>
        </p:spPr>
        <p:txBody>
          <a:bodyPr wrap="none" lIns="90000" tIns="46800" rIns="90000" bIns="46800" anchor="ctr"/>
          <a:lstStyle/>
          <a:p>
            <a:endParaRPr lang="en-US"/>
          </a:p>
        </p:txBody>
      </p:sp>
      <p:sp>
        <p:nvSpPr>
          <p:cNvPr id="4" name="Rectangle 3"/>
          <p:cNvSpPr/>
          <p:nvPr/>
        </p:nvSpPr>
        <p:spPr>
          <a:xfrm>
            <a:off x="640080" y="6000690"/>
            <a:ext cx="10474452" cy="400110"/>
          </a:xfrm>
          <a:prstGeom prst="rect">
            <a:avLst/>
          </a:prstGeom>
          <a:solidFill>
            <a:schemeClr val="bg1">
              <a:lumMod val="85000"/>
            </a:schemeClr>
          </a:solidFill>
        </p:spPr>
        <p:txBody>
          <a:bodyPr wrap="square">
            <a:spAutoFit/>
          </a:bodyPr>
          <a:lstStyle/>
          <a:p>
            <a:r>
              <a:rPr lang="en-US" sz="2000" dirty="0" err="1">
                <a:solidFill>
                  <a:srgbClr val="0000FF"/>
                </a:solidFill>
                <a:latin typeface="Consolas" pitchFamily="49" charset="0"/>
                <a:cs typeface="Consolas" pitchFamily="49" charset="0"/>
              </a:rPr>
              <a:t>int</a:t>
            </a:r>
            <a:r>
              <a:rPr lang="en-US" sz="2000" dirty="0">
                <a:solidFill>
                  <a:prstClr val="black"/>
                </a:solidFill>
                <a:latin typeface="Consolas" pitchFamily="49" charset="0"/>
                <a:cs typeface="Consolas" pitchFamily="49" charset="0"/>
              </a:rPr>
              <a:t> </a:t>
            </a:r>
            <a:r>
              <a:rPr lang="en-US" sz="2000" dirty="0" err="1">
                <a:solidFill>
                  <a:prstClr val="black"/>
                </a:solidFill>
                <a:latin typeface="Consolas" pitchFamily="49" charset="0"/>
                <a:cs typeface="Consolas" pitchFamily="49" charset="0"/>
              </a:rPr>
              <a:t>MPI_Get_count</a:t>
            </a:r>
            <a:r>
              <a:rPr lang="en-US" sz="2000" dirty="0">
                <a:solidFill>
                  <a:prstClr val="black"/>
                </a:solidFill>
                <a:latin typeface="Consolas" pitchFamily="49" charset="0"/>
                <a:cs typeface="Consolas" pitchFamily="49" charset="0"/>
              </a:rPr>
              <a:t>(</a:t>
            </a:r>
            <a:r>
              <a:rPr lang="en-US" sz="2000" dirty="0" err="1">
                <a:solidFill>
                  <a:srgbClr val="FF00FF"/>
                </a:solidFill>
                <a:latin typeface="Consolas" pitchFamily="49" charset="0"/>
                <a:cs typeface="Consolas" pitchFamily="49" charset="0"/>
              </a:rPr>
              <a:t>MPI_Status</a:t>
            </a:r>
            <a:r>
              <a:rPr lang="en-US" sz="2000" dirty="0">
                <a:solidFill>
                  <a:prstClr val="black"/>
                </a:solidFill>
                <a:latin typeface="Consolas" pitchFamily="49" charset="0"/>
                <a:cs typeface="Consolas" pitchFamily="49" charset="0"/>
              </a:rPr>
              <a:t> *status, </a:t>
            </a:r>
            <a:r>
              <a:rPr lang="en-US" sz="2000" dirty="0" err="1">
                <a:solidFill>
                  <a:srgbClr val="FF00FF"/>
                </a:solidFill>
                <a:latin typeface="Consolas" pitchFamily="49" charset="0"/>
                <a:cs typeface="Consolas" pitchFamily="49" charset="0"/>
              </a:rPr>
              <a:t>MPI_Datatype</a:t>
            </a:r>
            <a:r>
              <a:rPr lang="en-US" sz="2000" dirty="0">
                <a:solidFill>
                  <a:prstClr val="black"/>
                </a:solidFill>
                <a:latin typeface="Consolas" pitchFamily="49" charset="0"/>
                <a:cs typeface="Consolas" pitchFamily="49" charset="0"/>
              </a:rPr>
              <a:t> </a:t>
            </a:r>
            <a:r>
              <a:rPr lang="en-US" sz="2000" dirty="0" err="1">
                <a:solidFill>
                  <a:prstClr val="black"/>
                </a:solidFill>
                <a:latin typeface="Consolas" pitchFamily="49" charset="0"/>
                <a:cs typeface="Consolas" pitchFamily="49" charset="0"/>
              </a:rPr>
              <a:t>datatype</a:t>
            </a:r>
            <a:r>
              <a:rPr lang="en-US" sz="2000" dirty="0">
                <a:solidFill>
                  <a:prstClr val="black"/>
                </a:solidFill>
                <a:latin typeface="Consolas" pitchFamily="49" charset="0"/>
                <a:cs typeface="Consolas" pitchFamily="49" charset="0"/>
              </a:rPr>
              <a:t>, </a:t>
            </a:r>
            <a:r>
              <a:rPr lang="en-US" sz="2000" dirty="0" err="1">
                <a:solidFill>
                  <a:srgbClr val="0000FF"/>
                </a:solidFill>
                <a:latin typeface="Consolas" pitchFamily="49" charset="0"/>
                <a:cs typeface="Consolas" pitchFamily="49" charset="0"/>
              </a:rPr>
              <a:t>int</a:t>
            </a:r>
            <a:r>
              <a:rPr lang="en-US" sz="2000" dirty="0">
                <a:solidFill>
                  <a:prstClr val="black"/>
                </a:solidFill>
                <a:latin typeface="Consolas" pitchFamily="49" charset="0"/>
                <a:cs typeface="Consolas" pitchFamily="49" charset="0"/>
              </a:rPr>
              <a:t> *count);</a:t>
            </a:r>
            <a:endParaRPr lang="en-US" sz="2000" dirty="0">
              <a:latin typeface="Consolas" pitchFamily="49" charset="0"/>
              <a:cs typeface="Consolas" pitchFamily="49" charset="0"/>
            </a:endParaRPr>
          </a:p>
        </p:txBody>
      </p:sp>
      <p:cxnSp>
        <p:nvCxnSpPr>
          <p:cNvPr id="5" name="Straight Arrow Connector 4"/>
          <p:cNvCxnSpPr/>
          <p:nvPr/>
        </p:nvCxnSpPr>
        <p:spPr>
          <a:xfrm flipV="1">
            <a:off x="6096000" y="2286000"/>
            <a:ext cx="2095500" cy="1143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594350" y="2549554"/>
            <a:ext cx="2597150" cy="131762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a:off x="9220201" y="2543175"/>
            <a:ext cx="823865" cy="1587500"/>
          </a:xfrm>
          <a:custGeom>
            <a:avLst/>
            <a:gdLst>
              <a:gd name="connsiteX0" fmla="*/ 546052 w 823865"/>
              <a:gd name="connsiteY0" fmla="*/ 0 h 1587500"/>
              <a:gd name="connsiteX1" fmla="*/ 800052 w 823865"/>
              <a:gd name="connsiteY1" fmla="*/ 469900 h 1587500"/>
              <a:gd name="connsiteX2" fmla="*/ 723852 w 823865"/>
              <a:gd name="connsiteY2" fmla="*/ 1041400 h 1587500"/>
              <a:gd name="connsiteX3" fmla="*/ 12652 w 823865"/>
              <a:gd name="connsiteY3" fmla="*/ 1587500 h 1587500"/>
            </a:gdLst>
            <a:ahLst/>
            <a:cxnLst>
              <a:cxn ang="0">
                <a:pos x="connsiteX0" y="connsiteY0"/>
              </a:cxn>
              <a:cxn ang="0">
                <a:pos x="connsiteX1" y="connsiteY1"/>
              </a:cxn>
              <a:cxn ang="0">
                <a:pos x="connsiteX2" y="connsiteY2"/>
              </a:cxn>
              <a:cxn ang="0">
                <a:pos x="connsiteX3" y="connsiteY3"/>
              </a:cxn>
            </a:cxnLst>
            <a:rect l="l" t="t" r="r" b="b"/>
            <a:pathLst>
              <a:path w="823865" h="1587500">
                <a:moveTo>
                  <a:pt x="546052" y="0"/>
                </a:moveTo>
                <a:cubicBezTo>
                  <a:pt x="658235" y="148166"/>
                  <a:pt x="770419" y="296333"/>
                  <a:pt x="800052" y="469900"/>
                </a:cubicBezTo>
                <a:cubicBezTo>
                  <a:pt x="829685" y="643467"/>
                  <a:pt x="855085" y="855133"/>
                  <a:pt x="723852" y="1041400"/>
                </a:cubicBezTo>
                <a:cubicBezTo>
                  <a:pt x="592619" y="1227667"/>
                  <a:pt x="-101648" y="1532467"/>
                  <a:pt x="12652" y="1587500"/>
                </a:cubicBezTo>
              </a:path>
            </a:pathLst>
          </a:custGeom>
          <a:noFill/>
          <a:ln w="28575" cap="rnd">
            <a:solidFill>
              <a:srgbClr val="C00000"/>
            </a:solidFill>
            <a:headEnd type="oval"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Elbow Connector 5"/>
          <p:cNvCxnSpPr/>
          <p:nvPr/>
        </p:nvCxnSpPr>
        <p:spPr>
          <a:xfrm>
            <a:off x="3657600" y="4343400"/>
            <a:ext cx="5181600" cy="228600"/>
          </a:xfrm>
          <a:prstGeom prst="bentConnector3">
            <a:avLst>
              <a:gd name="adj1" fmla="val -374"/>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26268" y="6642556"/>
            <a:ext cx="661640" cy="215444"/>
          </a:xfrm>
          <a:prstGeom prst="rect">
            <a:avLst/>
          </a:prstGeom>
        </p:spPr>
        <p:txBody>
          <a:bodyPr wrap="square">
            <a:spAutoFit/>
          </a:bodyPr>
          <a:lstStyle/>
          <a:p>
            <a:r>
              <a:rPr lang="en-US" sz="800" dirty="0"/>
              <a:t>[ICHEC]→</a:t>
            </a:r>
          </a:p>
        </p:txBody>
      </p:sp>
      <p:sp>
        <p:nvSpPr>
          <p:cNvPr id="3" name="Rectangle 2">
            <a:extLst>
              <a:ext uri="{FF2B5EF4-FFF2-40B4-BE49-F238E27FC236}">
                <a16:creationId xmlns:a16="http://schemas.microsoft.com/office/drawing/2014/main" id="{F7F2C60E-9B8C-4676-96D7-0DA8F8A294FF}"/>
              </a:ext>
            </a:extLst>
          </p:cNvPr>
          <p:cNvSpPr/>
          <p:nvPr/>
        </p:nvSpPr>
        <p:spPr>
          <a:xfrm>
            <a:off x="6852020" y="6421482"/>
            <a:ext cx="4736361" cy="369332"/>
          </a:xfrm>
          <a:prstGeom prst="rect">
            <a:avLst/>
          </a:prstGeom>
        </p:spPr>
        <p:txBody>
          <a:bodyPr wrap="none">
            <a:spAutoFit/>
          </a:bodyPr>
          <a:lstStyle/>
          <a:p>
            <a:r>
              <a:rPr lang="en-US" dirty="0"/>
              <a:t>INPUT: </a:t>
            </a:r>
            <a:r>
              <a:rPr lang="en-US" dirty="0">
                <a:latin typeface="Consolas" panose="020B0609020204030204" pitchFamily="49" charset="0"/>
              </a:rPr>
              <a:t>status</a:t>
            </a:r>
            <a:r>
              <a:rPr lang="en-US" dirty="0"/>
              <a:t> and </a:t>
            </a:r>
            <a:r>
              <a:rPr lang="en-US" dirty="0">
                <a:latin typeface="Consolas" panose="020B0609020204030204" pitchFamily="49" charset="0"/>
              </a:rPr>
              <a:t>datatype</a:t>
            </a:r>
            <a:r>
              <a:rPr lang="en-US" dirty="0"/>
              <a:t>. OUTUPT: </a:t>
            </a:r>
            <a:r>
              <a:rPr lang="en-US" dirty="0">
                <a:latin typeface="Consolas" panose="020B0609020204030204" pitchFamily="49" charset="0"/>
              </a:rPr>
              <a:t>count</a:t>
            </a:r>
          </a:p>
        </p:txBody>
      </p:sp>
    </p:spTree>
    <p:extLst>
      <p:ext uri="{BB962C8B-B14F-4D97-AF65-F5344CB8AC3E}">
        <p14:creationId xmlns:p14="http://schemas.microsoft.com/office/powerpoint/2010/main" val="38395524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Mechanics of P2P Communication: Some Rules of Engagement</a:t>
            </a:r>
          </a:p>
        </p:txBody>
      </p:sp>
      <p:sp>
        <p:nvSpPr>
          <p:cNvPr id="49157" name="Rectangle 3"/>
          <p:cNvSpPr>
            <a:spLocks noGrp="1" noChangeArrowheads="1"/>
          </p:cNvSpPr>
          <p:nvPr>
            <p:ph idx="1"/>
          </p:nvPr>
        </p:nvSpPr>
        <p:spPr>
          <a:xfrm>
            <a:off x="242316" y="1495221"/>
            <a:ext cx="11865900" cy="4933050"/>
          </a:xfrm>
        </p:spPr>
        <p:txBody>
          <a:bodyPr/>
          <a:lstStyle/>
          <a:p>
            <a:pPr eaLnBrk="1" hangingPunct="1">
              <a:lnSpc>
                <a:spcPct val="90000"/>
              </a:lnSpc>
              <a:spcBef>
                <a:spcPct val="60000"/>
              </a:spcBef>
              <a:buFontTx/>
              <a:buNone/>
            </a:pPr>
            <a:endParaRPr lang="en-US" dirty="0"/>
          </a:p>
          <a:p>
            <a:pPr eaLnBrk="1" hangingPunct="1">
              <a:lnSpc>
                <a:spcPct val="90000"/>
              </a:lnSpc>
              <a:spcBef>
                <a:spcPct val="60000"/>
              </a:spcBef>
              <a:buFontTx/>
              <a:buNone/>
            </a:pPr>
            <a:r>
              <a:rPr lang="en-US" dirty="0"/>
              <a:t>For a communication to succeed:</a:t>
            </a:r>
          </a:p>
          <a:p>
            <a:pPr eaLnBrk="1" hangingPunct="1">
              <a:lnSpc>
                <a:spcPct val="90000"/>
              </a:lnSpc>
              <a:spcBef>
                <a:spcPct val="60000"/>
              </a:spcBef>
            </a:pPr>
            <a:r>
              <a:rPr lang="en-US" sz="2000" dirty="0"/>
              <a:t>Sender must specify a valid destination rank</a:t>
            </a:r>
          </a:p>
          <a:p>
            <a:pPr eaLnBrk="1" hangingPunct="1">
              <a:lnSpc>
                <a:spcPct val="90000"/>
              </a:lnSpc>
              <a:spcBef>
                <a:spcPct val="60000"/>
              </a:spcBef>
            </a:pPr>
            <a:r>
              <a:rPr lang="en-US" sz="2000" dirty="0"/>
              <a:t>Receiver must specify a valid source rank</a:t>
            </a:r>
          </a:p>
          <a:p>
            <a:pPr eaLnBrk="1" hangingPunct="1">
              <a:lnSpc>
                <a:spcPct val="90000"/>
              </a:lnSpc>
              <a:spcBef>
                <a:spcPct val="60000"/>
              </a:spcBef>
            </a:pPr>
            <a:r>
              <a:rPr lang="en-US" sz="2000" dirty="0"/>
              <a:t>The communicator must be the same</a:t>
            </a:r>
          </a:p>
          <a:p>
            <a:pPr eaLnBrk="1" hangingPunct="1">
              <a:lnSpc>
                <a:spcPct val="90000"/>
              </a:lnSpc>
              <a:spcBef>
                <a:spcPct val="60000"/>
              </a:spcBef>
            </a:pPr>
            <a:r>
              <a:rPr lang="en-US" sz="2000" dirty="0"/>
              <a:t>Tags must match</a:t>
            </a:r>
          </a:p>
          <a:p>
            <a:pPr eaLnBrk="1" hangingPunct="1">
              <a:lnSpc>
                <a:spcPct val="90000"/>
              </a:lnSpc>
              <a:spcBef>
                <a:spcPct val="60000"/>
              </a:spcBef>
            </a:pPr>
            <a:r>
              <a:rPr lang="en-US" sz="2000" dirty="0"/>
              <a:t>Message data types must match</a:t>
            </a:r>
          </a:p>
          <a:p>
            <a:pPr eaLnBrk="1" hangingPunct="1">
              <a:lnSpc>
                <a:spcPct val="90000"/>
              </a:lnSpc>
              <a:spcBef>
                <a:spcPct val="60000"/>
              </a:spcBef>
            </a:pPr>
            <a:r>
              <a:rPr lang="en-US" sz="2000" dirty="0"/>
              <a:t>Receiver’s buffer must be large enough</a:t>
            </a:r>
          </a:p>
        </p:txBody>
      </p:sp>
      <p:sp>
        <p:nvSpPr>
          <p:cNvPr id="49155" name="Slide Number Placeholder 5"/>
          <p:cNvSpPr>
            <a:spLocks noGrp="1"/>
          </p:cNvSpPr>
          <p:nvPr>
            <p:ph type="sldNum" sz="quarter" idx="12"/>
          </p:nvPr>
        </p:nvSpPr>
        <p:spPr>
          <a:noFill/>
          <a:ln>
            <a:miter lim="800000"/>
            <a:headEnd/>
            <a:tailEnd/>
          </a:ln>
        </p:spPr>
        <p:txBody>
          <a:bodyPr/>
          <a:lstStyle/>
          <a:p>
            <a:fld id="{D3C46015-D9A1-49B1-AE9E-94095D7E5CFD}" type="slidenum">
              <a:rPr lang="en-US"/>
              <a:pPr/>
              <a:t>49</a:t>
            </a:fld>
            <a:endParaRPr lang="en-US"/>
          </a:p>
        </p:txBody>
      </p:sp>
      <p:sp>
        <p:nvSpPr>
          <p:cNvPr id="7" name="Rectangle 6"/>
          <p:cNvSpPr/>
          <p:nvPr/>
        </p:nvSpPr>
        <p:spPr>
          <a:xfrm>
            <a:off x="57688" y="6642556"/>
            <a:ext cx="661640" cy="215444"/>
          </a:xfrm>
          <a:prstGeom prst="rect">
            <a:avLst/>
          </a:prstGeom>
        </p:spPr>
        <p:txBody>
          <a:bodyPr wrap="square">
            <a:spAutoFit/>
          </a:bodyPr>
          <a:lstStyle/>
          <a:p>
            <a:r>
              <a:rPr lang="en-US" sz="800" dirty="0"/>
              <a:t>[ICHEC]→</a:t>
            </a:r>
          </a:p>
        </p:txBody>
      </p:sp>
    </p:spTree>
    <p:extLst>
      <p:ext uri="{BB962C8B-B14F-4D97-AF65-F5344CB8AC3E}">
        <p14:creationId xmlns:p14="http://schemas.microsoft.com/office/powerpoint/2010/main" val="1418159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12192000" cy="823393"/>
          </a:xfrm>
        </p:spPr>
        <p:txBody>
          <a:bodyPr/>
          <a:lstStyle/>
          <a:p>
            <a:r>
              <a:rPr lang="en-US" dirty="0"/>
              <a:t>Before we get going…</a:t>
            </a:r>
          </a:p>
        </p:txBody>
      </p:sp>
      <p:sp>
        <p:nvSpPr>
          <p:cNvPr id="6" name="Content Placeholder 5"/>
          <p:cNvSpPr>
            <a:spLocks noGrp="1"/>
          </p:cNvSpPr>
          <p:nvPr>
            <p:ph sz="half" idx="1"/>
          </p:nvPr>
        </p:nvSpPr>
        <p:spPr>
          <a:xfrm>
            <a:off x="387874" y="1551954"/>
            <a:ext cx="5631278" cy="4528831"/>
          </a:xfrm>
        </p:spPr>
        <p:txBody>
          <a:bodyPr>
            <a:normAutofit fontScale="77500" lnSpcReduction="20000"/>
          </a:bodyPr>
          <a:lstStyle/>
          <a:p>
            <a:r>
              <a:rPr lang="en-US" dirty="0"/>
              <a:t>Last time:</a:t>
            </a:r>
          </a:p>
          <a:p>
            <a:pPr lvl="1"/>
            <a:r>
              <a:rPr lang="en-US" dirty="0"/>
              <a:t>Optimization aspects, wrapped up</a:t>
            </a:r>
          </a:p>
          <a:p>
            <a:pPr lvl="2"/>
            <a:r>
              <a:rPr lang="en-US" dirty="0"/>
              <a:t>ILP &amp; vectorization aspects</a:t>
            </a:r>
          </a:p>
          <a:p>
            <a:pPr lvl="1"/>
            <a:r>
              <a:rPr lang="en-US" dirty="0"/>
              <a:t>Distributed memory parallel computing via MPI</a:t>
            </a:r>
          </a:p>
          <a:p>
            <a:pPr lvl="2"/>
            <a:r>
              <a:rPr lang="en-US" dirty="0"/>
              <a:t>Discussion of underlying hardware</a:t>
            </a:r>
          </a:p>
          <a:p>
            <a:pPr lvl="2"/>
            <a:r>
              <a:rPr lang="en-US" dirty="0"/>
              <a:t>TOP500</a:t>
            </a:r>
          </a:p>
          <a:p>
            <a:pPr lvl="2"/>
            <a:r>
              <a:rPr lang="en-US" dirty="0"/>
              <a:t>Message Passing Interface (MPI): warmup</a:t>
            </a:r>
          </a:p>
          <a:p>
            <a:endParaRPr lang="en-US" dirty="0"/>
          </a:p>
          <a:p>
            <a:r>
              <a:rPr lang="en-US" dirty="0"/>
              <a:t>Today:</a:t>
            </a:r>
          </a:p>
          <a:p>
            <a:pPr lvl="1"/>
            <a:r>
              <a:rPr lang="en-US" dirty="0"/>
              <a:t>MPI: point-to-point communication</a:t>
            </a:r>
          </a:p>
          <a:p>
            <a:endParaRPr lang="en-US" dirty="0"/>
          </a:p>
          <a:p>
            <a:r>
              <a:rPr lang="en-US" dirty="0"/>
              <a:t>Other tidbits:</a:t>
            </a:r>
          </a:p>
          <a:p>
            <a:pPr lvl="1"/>
            <a:r>
              <a:rPr lang="da-DK" dirty="0"/>
              <a:t>ME759 Exam: April 15, at 7:15 PM, in </a:t>
            </a:r>
            <a:r>
              <a:rPr lang="da-DK" sz="2100" dirty="0"/>
              <a:t>Canvas</a:t>
            </a:r>
          </a:p>
          <a:p>
            <a:pPr lvl="2"/>
            <a:r>
              <a:rPr lang="da-DK" dirty="0"/>
              <a:t>Review: Tu, April 14, at 7:00 PM, in Canvas</a:t>
            </a:r>
          </a:p>
          <a:p>
            <a:pPr lvl="1"/>
            <a:r>
              <a:rPr lang="da-DK" dirty="0"/>
              <a:t>Final Project Proposal: Dan to provide feedback this week</a:t>
            </a:r>
          </a:p>
          <a:p>
            <a:pPr lvl="1"/>
            <a:r>
              <a:rPr lang="da-DK" dirty="0"/>
              <a:t>Last ME759 lecture is on Friday</a:t>
            </a:r>
          </a:p>
          <a:p>
            <a:pPr lvl="1"/>
            <a:r>
              <a:rPr lang="da-DK" dirty="0"/>
              <a:t>Assignment is due on Friday</a:t>
            </a:r>
          </a:p>
        </p:txBody>
      </p:sp>
      <p:sp>
        <p:nvSpPr>
          <p:cNvPr id="3" name="Slide Number Placeholder 2"/>
          <p:cNvSpPr>
            <a:spLocks noGrp="1"/>
          </p:cNvSpPr>
          <p:nvPr>
            <p:ph type="sldNum" sz="quarter" idx="12"/>
          </p:nvPr>
        </p:nvSpPr>
        <p:spPr/>
        <p:txBody>
          <a:bodyPr/>
          <a:lstStyle/>
          <a:p>
            <a:fld id="{67D2203D-769A-4D5A-AE4C-EA73FDE6A130}" type="slidenum">
              <a:rPr lang="en-US" smtClean="0"/>
              <a:t>5</a:t>
            </a:fld>
            <a:endParaRPr lang="en-US"/>
          </a:p>
        </p:txBody>
      </p:sp>
      <p:grpSp>
        <p:nvGrpSpPr>
          <p:cNvPr id="8" name="Group 7">
            <a:extLst>
              <a:ext uri="{FF2B5EF4-FFF2-40B4-BE49-F238E27FC236}">
                <a16:creationId xmlns:a16="http://schemas.microsoft.com/office/drawing/2014/main" id="{F2317EBE-0F49-43AA-A415-181B04CC7AAE}"/>
              </a:ext>
            </a:extLst>
          </p:cNvPr>
          <p:cNvGrpSpPr/>
          <p:nvPr/>
        </p:nvGrpSpPr>
        <p:grpSpPr>
          <a:xfrm>
            <a:off x="7237200" y="1837634"/>
            <a:ext cx="3767056" cy="4100566"/>
            <a:chOff x="1981200" y="1614434"/>
            <a:chExt cx="3767056" cy="4100566"/>
          </a:xfrm>
        </p:grpSpPr>
        <p:sp>
          <p:nvSpPr>
            <p:cNvPr id="9" name="Line 7">
              <a:extLst>
                <a:ext uri="{FF2B5EF4-FFF2-40B4-BE49-F238E27FC236}">
                  <a16:creationId xmlns:a16="http://schemas.microsoft.com/office/drawing/2014/main" id="{FFD58043-A7EA-4568-B378-93F0642AED53}"/>
                </a:ext>
              </a:extLst>
            </p:cNvPr>
            <p:cNvSpPr>
              <a:spLocks noChangeShapeType="1"/>
            </p:cNvSpPr>
            <p:nvPr/>
          </p:nvSpPr>
          <p:spPr bwMode="auto">
            <a:xfrm>
              <a:off x="4648200" y="5486400"/>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10" name="AutoShape 6">
              <a:extLst>
                <a:ext uri="{FF2B5EF4-FFF2-40B4-BE49-F238E27FC236}">
                  <a16:creationId xmlns:a16="http://schemas.microsoft.com/office/drawing/2014/main" id="{1556DBC7-4D5F-4985-AC7E-E34C2924A14E}"/>
                </a:ext>
              </a:extLst>
            </p:cNvPr>
            <p:cNvSpPr>
              <a:spLocks noChangeArrowheads="1"/>
            </p:cNvSpPr>
            <p:nvPr/>
          </p:nvSpPr>
          <p:spPr bwMode="auto">
            <a:xfrm>
              <a:off x="2590800" y="3616325"/>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a:latin typeface="Courier New" pitchFamily="49" charset="0"/>
                </a:rPr>
                <a:t>*</a:t>
              </a:r>
            </a:p>
          </p:txBody>
        </p:sp>
        <p:sp>
          <p:nvSpPr>
            <p:cNvPr id="11" name="Line 7">
              <a:extLst>
                <a:ext uri="{FF2B5EF4-FFF2-40B4-BE49-F238E27FC236}">
                  <a16:creationId xmlns:a16="http://schemas.microsoft.com/office/drawing/2014/main" id="{4F6E2E14-2F18-4D6D-A8DE-5DFBCF468017}"/>
                </a:ext>
              </a:extLst>
            </p:cNvPr>
            <p:cNvSpPr>
              <a:spLocks noChangeShapeType="1"/>
            </p:cNvSpPr>
            <p:nvPr/>
          </p:nvSpPr>
          <p:spPr bwMode="auto">
            <a:xfrm>
              <a:off x="2743200" y="3387725"/>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12" name="AutoShape 8">
              <a:extLst>
                <a:ext uri="{FF2B5EF4-FFF2-40B4-BE49-F238E27FC236}">
                  <a16:creationId xmlns:a16="http://schemas.microsoft.com/office/drawing/2014/main" id="{812173DC-A38B-4E1C-9A6C-B1AEB58EB473}"/>
                </a:ext>
              </a:extLst>
            </p:cNvPr>
            <p:cNvSpPr>
              <a:spLocks noChangeArrowheads="1"/>
            </p:cNvSpPr>
            <p:nvPr/>
          </p:nvSpPr>
          <p:spPr bwMode="auto">
            <a:xfrm>
              <a:off x="3200400" y="4149725"/>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a:latin typeface="Courier New" pitchFamily="49" charset="0"/>
                </a:rPr>
                <a:t>*</a:t>
              </a:r>
            </a:p>
          </p:txBody>
        </p:sp>
        <p:sp>
          <p:nvSpPr>
            <p:cNvPr id="13" name="Freeform 10">
              <a:extLst>
                <a:ext uri="{FF2B5EF4-FFF2-40B4-BE49-F238E27FC236}">
                  <a16:creationId xmlns:a16="http://schemas.microsoft.com/office/drawing/2014/main" id="{17C5553D-7CD1-4E1C-818A-78CCBDE87651}"/>
                </a:ext>
              </a:extLst>
            </p:cNvPr>
            <p:cNvSpPr>
              <a:spLocks/>
            </p:cNvSpPr>
            <p:nvPr/>
          </p:nvSpPr>
          <p:spPr bwMode="auto">
            <a:xfrm>
              <a:off x="2895600" y="3921125"/>
              <a:ext cx="304800" cy="369888"/>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sm" len="sm"/>
            </a:ln>
          </p:spPr>
          <p:txBody>
            <a:bodyPr wrap="square" lIns="45720" rIns="45720" anchor="ctr">
              <a:spAutoFit/>
            </a:bodyPr>
            <a:lstStyle/>
            <a:p>
              <a:endParaRPr lang="en-US" dirty="0">
                <a:latin typeface="Calibri" pitchFamily="34" charset="0"/>
              </a:endParaRPr>
            </a:p>
          </p:txBody>
        </p:sp>
        <p:sp>
          <p:nvSpPr>
            <p:cNvPr id="14" name="Rectangle 11">
              <a:extLst>
                <a:ext uri="{FF2B5EF4-FFF2-40B4-BE49-F238E27FC236}">
                  <a16:creationId xmlns:a16="http://schemas.microsoft.com/office/drawing/2014/main" id="{C704AE07-7E9B-425D-B678-FA855DFBCE7A}"/>
                </a:ext>
              </a:extLst>
            </p:cNvPr>
            <p:cNvSpPr>
              <a:spLocks noChangeArrowheads="1"/>
            </p:cNvSpPr>
            <p:nvPr/>
          </p:nvSpPr>
          <p:spPr bwMode="auto">
            <a:xfrm>
              <a:off x="2636838" y="3082925"/>
              <a:ext cx="230188" cy="369888"/>
            </a:xfrm>
            <a:prstGeom prst="rect">
              <a:avLst/>
            </a:prstGeom>
            <a:noFill/>
            <a:ln w="19050">
              <a:noFill/>
              <a:miter lim="800000"/>
              <a:headEnd/>
              <a:tailEnd type="none" w="sm" len="sm"/>
            </a:ln>
            <a:effectLst/>
          </p:spPr>
          <p:txBody>
            <a:bodyPr wrap="none" lIns="45720" rIns="45720">
              <a:spAutoFit/>
            </a:bodyPr>
            <a:lstStyle/>
            <a:p>
              <a:pPr algn="ctr">
                <a:defRPr/>
              </a:pPr>
              <a:r>
                <a:rPr lang="en-US">
                  <a:solidFill>
                    <a:schemeClr val="tx2"/>
                  </a:solidFill>
                  <a:latin typeface="Courier New" pitchFamily="49" charset="0"/>
                </a:rPr>
                <a:t>1</a:t>
              </a:r>
              <a:endParaRPr lang="en-US" baseline="-25000">
                <a:solidFill>
                  <a:schemeClr val="tx2"/>
                </a:solidFill>
                <a:latin typeface="Courier New" pitchFamily="49" charset="0"/>
              </a:endParaRPr>
            </a:p>
          </p:txBody>
        </p:sp>
        <p:sp>
          <p:nvSpPr>
            <p:cNvPr id="15" name="AutoShape 12">
              <a:extLst>
                <a:ext uri="{FF2B5EF4-FFF2-40B4-BE49-F238E27FC236}">
                  <a16:creationId xmlns:a16="http://schemas.microsoft.com/office/drawing/2014/main" id="{5E877443-526B-428C-8C7B-03E1BB84AE9F}"/>
                </a:ext>
              </a:extLst>
            </p:cNvPr>
            <p:cNvSpPr>
              <a:spLocks noChangeArrowheads="1"/>
            </p:cNvSpPr>
            <p:nvPr/>
          </p:nvSpPr>
          <p:spPr bwMode="auto">
            <a:xfrm>
              <a:off x="3794125" y="4683125"/>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a:latin typeface="Courier New" pitchFamily="49" charset="0"/>
                </a:rPr>
                <a:t>*</a:t>
              </a:r>
            </a:p>
          </p:txBody>
        </p:sp>
        <p:sp>
          <p:nvSpPr>
            <p:cNvPr id="16" name="Freeform 14">
              <a:extLst>
                <a:ext uri="{FF2B5EF4-FFF2-40B4-BE49-F238E27FC236}">
                  <a16:creationId xmlns:a16="http://schemas.microsoft.com/office/drawing/2014/main" id="{3E132E75-6080-4247-812E-87E7D4CC642C}"/>
                </a:ext>
              </a:extLst>
            </p:cNvPr>
            <p:cNvSpPr>
              <a:spLocks/>
            </p:cNvSpPr>
            <p:nvPr/>
          </p:nvSpPr>
          <p:spPr bwMode="auto">
            <a:xfrm>
              <a:off x="3489325" y="4454525"/>
              <a:ext cx="304800" cy="369888"/>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sm" len="sm"/>
            </a:ln>
          </p:spPr>
          <p:txBody>
            <a:bodyPr wrap="square" lIns="45720" rIns="45720" anchor="ctr">
              <a:spAutoFit/>
            </a:bodyPr>
            <a:lstStyle/>
            <a:p>
              <a:endParaRPr lang="en-US" dirty="0">
                <a:latin typeface="Calibri" pitchFamily="34" charset="0"/>
              </a:endParaRPr>
            </a:p>
          </p:txBody>
        </p:sp>
        <p:sp>
          <p:nvSpPr>
            <p:cNvPr id="17" name="AutoShape 15">
              <a:extLst>
                <a:ext uri="{FF2B5EF4-FFF2-40B4-BE49-F238E27FC236}">
                  <a16:creationId xmlns:a16="http://schemas.microsoft.com/office/drawing/2014/main" id="{CDC786FA-C232-4442-A736-1BCA3CB3B9CE}"/>
                </a:ext>
              </a:extLst>
            </p:cNvPr>
            <p:cNvSpPr>
              <a:spLocks noChangeArrowheads="1"/>
            </p:cNvSpPr>
            <p:nvPr/>
          </p:nvSpPr>
          <p:spPr bwMode="auto">
            <a:xfrm>
              <a:off x="4387850" y="5216525"/>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a:latin typeface="Courier New" pitchFamily="49" charset="0"/>
                </a:rPr>
                <a:t>*</a:t>
              </a:r>
            </a:p>
          </p:txBody>
        </p:sp>
        <p:sp>
          <p:nvSpPr>
            <p:cNvPr id="18" name="Freeform 17">
              <a:extLst>
                <a:ext uri="{FF2B5EF4-FFF2-40B4-BE49-F238E27FC236}">
                  <a16:creationId xmlns:a16="http://schemas.microsoft.com/office/drawing/2014/main" id="{197765BD-D028-415A-9A1F-A3AAF9AD3BCE}"/>
                </a:ext>
              </a:extLst>
            </p:cNvPr>
            <p:cNvSpPr>
              <a:spLocks/>
            </p:cNvSpPr>
            <p:nvPr/>
          </p:nvSpPr>
          <p:spPr bwMode="auto">
            <a:xfrm>
              <a:off x="4083050" y="4987925"/>
              <a:ext cx="304800" cy="369888"/>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sm" len="sm"/>
            </a:ln>
          </p:spPr>
          <p:txBody>
            <a:bodyPr wrap="square" lIns="45720" rIns="45720" anchor="ctr">
              <a:spAutoFit/>
            </a:bodyPr>
            <a:lstStyle/>
            <a:p>
              <a:endParaRPr lang="en-US" dirty="0">
                <a:latin typeface="Calibri" pitchFamily="34" charset="0"/>
              </a:endParaRPr>
            </a:p>
          </p:txBody>
        </p:sp>
        <p:sp>
          <p:nvSpPr>
            <p:cNvPr id="19" name="AutoShape 25">
              <a:extLst>
                <a:ext uri="{FF2B5EF4-FFF2-40B4-BE49-F238E27FC236}">
                  <a16:creationId xmlns:a16="http://schemas.microsoft.com/office/drawing/2014/main" id="{82321C34-7D1B-4632-8214-F6AEC8FF2C25}"/>
                </a:ext>
              </a:extLst>
            </p:cNvPr>
            <p:cNvSpPr>
              <a:spLocks noChangeArrowheads="1"/>
            </p:cNvSpPr>
            <p:nvPr/>
          </p:nvSpPr>
          <p:spPr bwMode="auto">
            <a:xfrm>
              <a:off x="2895600" y="2930525"/>
              <a:ext cx="533400" cy="304800"/>
            </a:xfrm>
            <a:prstGeom prst="roundRect">
              <a:avLst>
                <a:gd name="adj" fmla="val 19644"/>
              </a:avLst>
            </a:prstGeom>
            <a:solidFill>
              <a:srgbClr val="D5F1CF"/>
            </a:solidFill>
            <a:ln w="19050">
              <a:solidFill>
                <a:schemeClr val="tx1"/>
              </a:solidFill>
              <a:round/>
              <a:headEnd/>
              <a:tailEnd/>
            </a:ln>
          </p:spPr>
          <p:txBody>
            <a:bodyPr wrap="none" anchor="ctr"/>
            <a:lstStyle/>
            <a:p>
              <a:pPr algn="ctr" eaLnBrk="1" hangingPunct="1">
                <a:lnSpc>
                  <a:spcPct val="100000"/>
                </a:lnSpc>
              </a:pPr>
              <a:r>
                <a:rPr lang="en-US" dirty="0">
                  <a:latin typeface="Courier New" pitchFamily="49" charset="0"/>
                </a:rPr>
                <a:t>*</a:t>
              </a:r>
            </a:p>
          </p:txBody>
        </p:sp>
        <p:sp>
          <p:nvSpPr>
            <p:cNvPr id="20" name="Rectangle 26">
              <a:extLst>
                <a:ext uri="{FF2B5EF4-FFF2-40B4-BE49-F238E27FC236}">
                  <a16:creationId xmlns:a16="http://schemas.microsoft.com/office/drawing/2014/main" id="{6195C76F-9568-42CC-93B9-7E39DE13D39B}"/>
                </a:ext>
              </a:extLst>
            </p:cNvPr>
            <p:cNvSpPr>
              <a:spLocks noChangeArrowheads="1"/>
            </p:cNvSpPr>
            <p:nvPr/>
          </p:nvSpPr>
          <p:spPr bwMode="auto">
            <a:xfrm>
              <a:off x="3200401" y="2438400"/>
              <a:ext cx="320675" cy="369888"/>
            </a:xfrm>
            <a:prstGeom prst="rect">
              <a:avLst/>
            </a:prstGeom>
            <a:noFill/>
            <a:ln w="19050">
              <a:noFill/>
              <a:miter lim="800000"/>
              <a:headEnd/>
              <a:tailEnd type="none" w="sm" len="sm"/>
            </a:ln>
            <a:effectLst/>
          </p:spPr>
          <p:txBody>
            <a:bodyPr lIns="45720" rIns="45720">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1</a:t>
              </a:r>
            </a:p>
          </p:txBody>
        </p:sp>
        <p:sp>
          <p:nvSpPr>
            <p:cNvPr id="21" name="Line 27">
              <a:extLst>
                <a:ext uri="{FF2B5EF4-FFF2-40B4-BE49-F238E27FC236}">
                  <a16:creationId xmlns:a16="http://schemas.microsoft.com/office/drawing/2014/main" id="{55C3DA3A-78AB-46CF-80EB-54BE3FAE2B12}"/>
                </a:ext>
              </a:extLst>
            </p:cNvPr>
            <p:cNvSpPr>
              <a:spLocks noChangeShapeType="1"/>
            </p:cNvSpPr>
            <p:nvPr/>
          </p:nvSpPr>
          <p:spPr bwMode="auto">
            <a:xfrm>
              <a:off x="2971800" y="2701925"/>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22" name="Rectangle 28">
              <a:extLst>
                <a:ext uri="{FF2B5EF4-FFF2-40B4-BE49-F238E27FC236}">
                  <a16:creationId xmlns:a16="http://schemas.microsoft.com/office/drawing/2014/main" id="{148796D3-9136-4723-A3A6-420F3838190E}"/>
                </a:ext>
              </a:extLst>
            </p:cNvPr>
            <p:cNvSpPr>
              <a:spLocks noChangeArrowheads="1"/>
            </p:cNvSpPr>
            <p:nvPr/>
          </p:nvSpPr>
          <p:spPr bwMode="auto">
            <a:xfrm>
              <a:off x="2819400" y="2438400"/>
              <a:ext cx="323850" cy="369888"/>
            </a:xfrm>
            <a:prstGeom prst="rect">
              <a:avLst/>
            </a:prstGeom>
            <a:noFill/>
            <a:ln w="19050">
              <a:noFill/>
              <a:miter lim="800000"/>
              <a:headEnd/>
              <a:tailEnd type="none" w="sm" len="sm"/>
            </a:ln>
            <a:effectLst/>
          </p:spPr>
          <p:txBody>
            <a:bodyPr wrap="none" lIns="45720" rIns="45720">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0</a:t>
              </a:r>
            </a:p>
          </p:txBody>
        </p:sp>
        <p:sp>
          <p:nvSpPr>
            <p:cNvPr id="23" name="Freeform 29">
              <a:extLst>
                <a:ext uri="{FF2B5EF4-FFF2-40B4-BE49-F238E27FC236}">
                  <a16:creationId xmlns:a16="http://schemas.microsoft.com/office/drawing/2014/main" id="{F613B492-34E2-4CDB-A894-41D06A43F457}"/>
                </a:ext>
              </a:extLst>
            </p:cNvPr>
            <p:cNvSpPr>
              <a:spLocks/>
            </p:cNvSpPr>
            <p:nvPr/>
          </p:nvSpPr>
          <p:spPr bwMode="auto">
            <a:xfrm>
              <a:off x="2971801" y="3235325"/>
              <a:ext cx="92075" cy="369888"/>
            </a:xfrm>
            <a:custGeom>
              <a:avLst/>
              <a:gdLst>
                <a:gd name="T0" fmla="*/ 96 w 96"/>
                <a:gd name="T1" fmla="*/ 0 h 144"/>
                <a:gd name="T2" fmla="*/ 96 w 96"/>
                <a:gd name="T3" fmla="*/ 48 h 144"/>
                <a:gd name="T4" fmla="*/ 0 w 96"/>
                <a:gd name="T5" fmla="*/ 48 h 144"/>
                <a:gd name="T6" fmla="*/ 0 w 96"/>
                <a:gd name="T7" fmla="*/ 144 h 144"/>
                <a:gd name="T8" fmla="*/ 0 60000 65536"/>
                <a:gd name="T9" fmla="*/ 0 60000 65536"/>
                <a:gd name="T10" fmla="*/ 0 60000 65536"/>
                <a:gd name="T11" fmla="*/ 0 60000 65536"/>
                <a:gd name="T12" fmla="*/ 0 w 96"/>
                <a:gd name="T13" fmla="*/ 0 h 144"/>
                <a:gd name="T14" fmla="*/ 96 w 96"/>
                <a:gd name="T15" fmla="*/ 144 h 144"/>
              </a:gdLst>
              <a:ahLst/>
              <a:cxnLst>
                <a:cxn ang="T8">
                  <a:pos x="T0" y="T1"/>
                </a:cxn>
                <a:cxn ang="T9">
                  <a:pos x="T2" y="T3"/>
                </a:cxn>
                <a:cxn ang="T10">
                  <a:pos x="T4" y="T5"/>
                </a:cxn>
                <a:cxn ang="T11">
                  <a:pos x="T6" y="T7"/>
                </a:cxn>
              </a:cxnLst>
              <a:rect l="T12" t="T13" r="T14" b="T15"/>
              <a:pathLst>
                <a:path w="96" h="144">
                  <a:moveTo>
                    <a:pt x="96" y="0"/>
                  </a:moveTo>
                  <a:lnTo>
                    <a:pt x="96" y="48"/>
                  </a:lnTo>
                  <a:lnTo>
                    <a:pt x="0" y="48"/>
                  </a:lnTo>
                  <a:lnTo>
                    <a:pt x="0" y="144"/>
                  </a:lnTo>
                </a:path>
              </a:pathLst>
            </a:custGeom>
            <a:noFill/>
            <a:ln w="19050">
              <a:solidFill>
                <a:schemeClr val="tx1"/>
              </a:solidFill>
              <a:round/>
              <a:headEnd/>
              <a:tailEnd type="triangle" w="med" len="med"/>
            </a:ln>
          </p:spPr>
          <p:txBody>
            <a:bodyPr wrap="none" lIns="45720" rIns="45720" anchor="ctr">
              <a:spAutoFit/>
            </a:bodyPr>
            <a:lstStyle/>
            <a:p>
              <a:endParaRPr lang="en-US" dirty="0">
                <a:latin typeface="Calibri" pitchFamily="34" charset="0"/>
              </a:endParaRPr>
            </a:p>
          </p:txBody>
        </p:sp>
        <p:sp>
          <p:nvSpPr>
            <p:cNvPr id="24" name="Line 30">
              <a:extLst>
                <a:ext uri="{FF2B5EF4-FFF2-40B4-BE49-F238E27FC236}">
                  <a16:creationId xmlns:a16="http://schemas.microsoft.com/office/drawing/2014/main" id="{88912A30-D888-461E-83FB-030E5F55A733}"/>
                </a:ext>
              </a:extLst>
            </p:cNvPr>
            <p:cNvSpPr>
              <a:spLocks noChangeShapeType="1"/>
            </p:cNvSpPr>
            <p:nvPr/>
          </p:nvSpPr>
          <p:spPr bwMode="auto">
            <a:xfrm>
              <a:off x="3352800" y="2701925"/>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25" name="AutoShape 32">
              <a:extLst>
                <a:ext uri="{FF2B5EF4-FFF2-40B4-BE49-F238E27FC236}">
                  <a16:creationId xmlns:a16="http://schemas.microsoft.com/office/drawing/2014/main" id="{603D3960-EB31-4BA7-AC93-4951266BFEC3}"/>
                </a:ext>
              </a:extLst>
            </p:cNvPr>
            <p:cNvSpPr>
              <a:spLocks noChangeArrowheads="1"/>
            </p:cNvSpPr>
            <p:nvPr/>
          </p:nvSpPr>
          <p:spPr bwMode="auto">
            <a:xfrm>
              <a:off x="3505200" y="3463925"/>
              <a:ext cx="533400" cy="304800"/>
            </a:xfrm>
            <a:prstGeom prst="roundRect">
              <a:avLst>
                <a:gd name="adj" fmla="val 19644"/>
              </a:avLst>
            </a:prstGeom>
            <a:solidFill>
              <a:srgbClr val="D5F1CF"/>
            </a:solidFill>
            <a:ln w="19050">
              <a:solidFill>
                <a:schemeClr val="tx1"/>
              </a:solidFill>
              <a:round/>
              <a:headEnd/>
              <a:tailEnd/>
            </a:ln>
          </p:spPr>
          <p:txBody>
            <a:bodyPr wrap="none" anchor="ctr"/>
            <a:lstStyle/>
            <a:p>
              <a:pPr algn="ctr" eaLnBrk="1" hangingPunct="1">
                <a:lnSpc>
                  <a:spcPct val="100000"/>
                </a:lnSpc>
              </a:pPr>
              <a:r>
                <a:rPr lang="en-US">
                  <a:latin typeface="Courier New" pitchFamily="49" charset="0"/>
                </a:rPr>
                <a:t>*</a:t>
              </a:r>
            </a:p>
          </p:txBody>
        </p:sp>
        <p:sp>
          <p:nvSpPr>
            <p:cNvPr id="26" name="Rectangle 33">
              <a:extLst>
                <a:ext uri="{FF2B5EF4-FFF2-40B4-BE49-F238E27FC236}">
                  <a16:creationId xmlns:a16="http://schemas.microsoft.com/office/drawing/2014/main" id="{E2848E0E-2852-4405-ABE1-0CD3AFF6BB58}"/>
                </a:ext>
              </a:extLst>
            </p:cNvPr>
            <p:cNvSpPr>
              <a:spLocks noChangeArrowheads="1"/>
            </p:cNvSpPr>
            <p:nvPr/>
          </p:nvSpPr>
          <p:spPr bwMode="auto">
            <a:xfrm>
              <a:off x="3810001" y="2971800"/>
              <a:ext cx="320675" cy="369888"/>
            </a:xfrm>
            <a:prstGeom prst="rect">
              <a:avLst/>
            </a:prstGeom>
            <a:noFill/>
            <a:ln w="19050">
              <a:noFill/>
              <a:miter lim="800000"/>
              <a:headEnd/>
              <a:tailEnd type="none" w="sm" len="sm"/>
            </a:ln>
            <a:effectLst/>
          </p:spPr>
          <p:txBody>
            <a:bodyPr lIns="45720" rIns="45720">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3</a:t>
              </a:r>
            </a:p>
          </p:txBody>
        </p:sp>
        <p:sp>
          <p:nvSpPr>
            <p:cNvPr id="27" name="Line 34">
              <a:extLst>
                <a:ext uri="{FF2B5EF4-FFF2-40B4-BE49-F238E27FC236}">
                  <a16:creationId xmlns:a16="http://schemas.microsoft.com/office/drawing/2014/main" id="{05C7BA3A-0ECA-4497-B117-62384488DA1C}"/>
                </a:ext>
              </a:extLst>
            </p:cNvPr>
            <p:cNvSpPr>
              <a:spLocks noChangeShapeType="1"/>
            </p:cNvSpPr>
            <p:nvPr/>
          </p:nvSpPr>
          <p:spPr bwMode="auto">
            <a:xfrm>
              <a:off x="3581400" y="3235325"/>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28" name="Rectangle 35">
              <a:extLst>
                <a:ext uri="{FF2B5EF4-FFF2-40B4-BE49-F238E27FC236}">
                  <a16:creationId xmlns:a16="http://schemas.microsoft.com/office/drawing/2014/main" id="{CE8C27DB-7E43-4744-9F83-BFFDE646F54D}"/>
                </a:ext>
              </a:extLst>
            </p:cNvPr>
            <p:cNvSpPr>
              <a:spLocks noChangeArrowheads="1"/>
            </p:cNvSpPr>
            <p:nvPr/>
          </p:nvSpPr>
          <p:spPr bwMode="auto">
            <a:xfrm>
              <a:off x="3429000" y="2971800"/>
              <a:ext cx="323850" cy="369888"/>
            </a:xfrm>
            <a:prstGeom prst="rect">
              <a:avLst/>
            </a:prstGeom>
            <a:noFill/>
            <a:ln w="19050">
              <a:noFill/>
              <a:miter lim="800000"/>
              <a:headEnd/>
              <a:tailEnd type="none" w="sm" len="sm"/>
            </a:ln>
            <a:effectLst/>
          </p:spPr>
          <p:txBody>
            <a:bodyPr wrap="none" lIns="45720" rIns="45720">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2</a:t>
              </a:r>
            </a:p>
          </p:txBody>
        </p:sp>
        <p:sp>
          <p:nvSpPr>
            <p:cNvPr id="29" name="Freeform 36">
              <a:extLst>
                <a:ext uri="{FF2B5EF4-FFF2-40B4-BE49-F238E27FC236}">
                  <a16:creationId xmlns:a16="http://schemas.microsoft.com/office/drawing/2014/main" id="{2C300AFF-A755-4CF3-AE60-BBAF8597A363}"/>
                </a:ext>
              </a:extLst>
            </p:cNvPr>
            <p:cNvSpPr>
              <a:spLocks/>
            </p:cNvSpPr>
            <p:nvPr/>
          </p:nvSpPr>
          <p:spPr bwMode="auto">
            <a:xfrm>
              <a:off x="3581401" y="3768725"/>
              <a:ext cx="92075" cy="369888"/>
            </a:xfrm>
            <a:custGeom>
              <a:avLst/>
              <a:gdLst>
                <a:gd name="T0" fmla="*/ 96 w 96"/>
                <a:gd name="T1" fmla="*/ 0 h 144"/>
                <a:gd name="T2" fmla="*/ 96 w 96"/>
                <a:gd name="T3" fmla="*/ 48 h 144"/>
                <a:gd name="T4" fmla="*/ 0 w 96"/>
                <a:gd name="T5" fmla="*/ 48 h 144"/>
                <a:gd name="T6" fmla="*/ 0 w 96"/>
                <a:gd name="T7" fmla="*/ 144 h 144"/>
                <a:gd name="T8" fmla="*/ 0 60000 65536"/>
                <a:gd name="T9" fmla="*/ 0 60000 65536"/>
                <a:gd name="T10" fmla="*/ 0 60000 65536"/>
                <a:gd name="T11" fmla="*/ 0 60000 65536"/>
                <a:gd name="T12" fmla="*/ 0 w 96"/>
                <a:gd name="T13" fmla="*/ 0 h 144"/>
                <a:gd name="T14" fmla="*/ 96 w 96"/>
                <a:gd name="T15" fmla="*/ 144 h 144"/>
              </a:gdLst>
              <a:ahLst/>
              <a:cxnLst>
                <a:cxn ang="T8">
                  <a:pos x="T0" y="T1"/>
                </a:cxn>
                <a:cxn ang="T9">
                  <a:pos x="T2" y="T3"/>
                </a:cxn>
                <a:cxn ang="T10">
                  <a:pos x="T4" y="T5"/>
                </a:cxn>
                <a:cxn ang="T11">
                  <a:pos x="T6" y="T7"/>
                </a:cxn>
              </a:cxnLst>
              <a:rect l="T12" t="T13" r="T14" b="T15"/>
              <a:pathLst>
                <a:path w="96" h="144">
                  <a:moveTo>
                    <a:pt x="96" y="0"/>
                  </a:moveTo>
                  <a:lnTo>
                    <a:pt x="96" y="48"/>
                  </a:lnTo>
                  <a:lnTo>
                    <a:pt x="0" y="48"/>
                  </a:lnTo>
                  <a:lnTo>
                    <a:pt x="0" y="144"/>
                  </a:lnTo>
                </a:path>
              </a:pathLst>
            </a:custGeom>
            <a:noFill/>
            <a:ln w="19050">
              <a:solidFill>
                <a:schemeClr val="tx1"/>
              </a:solidFill>
              <a:round/>
              <a:headEnd/>
              <a:tailEnd type="triangle" w="med" len="med"/>
            </a:ln>
          </p:spPr>
          <p:txBody>
            <a:bodyPr wrap="none" lIns="45720" rIns="45720" anchor="ctr">
              <a:spAutoFit/>
            </a:bodyPr>
            <a:lstStyle/>
            <a:p>
              <a:endParaRPr lang="en-US" dirty="0">
                <a:latin typeface="Calibri" pitchFamily="34" charset="0"/>
              </a:endParaRPr>
            </a:p>
          </p:txBody>
        </p:sp>
        <p:sp>
          <p:nvSpPr>
            <p:cNvPr id="30" name="Line 37">
              <a:extLst>
                <a:ext uri="{FF2B5EF4-FFF2-40B4-BE49-F238E27FC236}">
                  <a16:creationId xmlns:a16="http://schemas.microsoft.com/office/drawing/2014/main" id="{49C629DE-0A6A-4055-9550-8684CFC428EC}"/>
                </a:ext>
              </a:extLst>
            </p:cNvPr>
            <p:cNvSpPr>
              <a:spLocks noChangeShapeType="1"/>
            </p:cNvSpPr>
            <p:nvPr/>
          </p:nvSpPr>
          <p:spPr bwMode="auto">
            <a:xfrm>
              <a:off x="3962400" y="3235325"/>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31" name="AutoShape 39">
              <a:extLst>
                <a:ext uri="{FF2B5EF4-FFF2-40B4-BE49-F238E27FC236}">
                  <a16:creationId xmlns:a16="http://schemas.microsoft.com/office/drawing/2014/main" id="{F0CCB5AE-CF81-45AB-95A6-B419F9708F56}"/>
                </a:ext>
              </a:extLst>
            </p:cNvPr>
            <p:cNvSpPr>
              <a:spLocks noChangeArrowheads="1"/>
            </p:cNvSpPr>
            <p:nvPr/>
          </p:nvSpPr>
          <p:spPr bwMode="auto">
            <a:xfrm>
              <a:off x="4114800" y="3997325"/>
              <a:ext cx="533400" cy="304800"/>
            </a:xfrm>
            <a:prstGeom prst="roundRect">
              <a:avLst>
                <a:gd name="adj" fmla="val 19644"/>
              </a:avLst>
            </a:prstGeom>
            <a:solidFill>
              <a:srgbClr val="D5F1CF"/>
            </a:solidFill>
            <a:ln w="19050">
              <a:solidFill>
                <a:schemeClr val="tx1"/>
              </a:solidFill>
              <a:round/>
              <a:headEnd/>
              <a:tailEnd/>
            </a:ln>
          </p:spPr>
          <p:txBody>
            <a:bodyPr wrap="none" anchor="ctr"/>
            <a:lstStyle/>
            <a:p>
              <a:pPr algn="ctr" eaLnBrk="1" hangingPunct="1">
                <a:lnSpc>
                  <a:spcPct val="100000"/>
                </a:lnSpc>
              </a:pPr>
              <a:r>
                <a:rPr lang="en-US">
                  <a:latin typeface="Courier New" pitchFamily="49" charset="0"/>
                </a:rPr>
                <a:t>*</a:t>
              </a:r>
            </a:p>
          </p:txBody>
        </p:sp>
        <p:sp>
          <p:nvSpPr>
            <p:cNvPr id="32" name="Rectangle 40">
              <a:extLst>
                <a:ext uri="{FF2B5EF4-FFF2-40B4-BE49-F238E27FC236}">
                  <a16:creationId xmlns:a16="http://schemas.microsoft.com/office/drawing/2014/main" id="{9A4F202E-C3AF-4F72-AE7B-E79D27FFE71A}"/>
                </a:ext>
              </a:extLst>
            </p:cNvPr>
            <p:cNvSpPr>
              <a:spLocks noChangeArrowheads="1"/>
            </p:cNvSpPr>
            <p:nvPr/>
          </p:nvSpPr>
          <p:spPr bwMode="auto">
            <a:xfrm>
              <a:off x="4419601" y="3505200"/>
              <a:ext cx="320675" cy="369888"/>
            </a:xfrm>
            <a:prstGeom prst="rect">
              <a:avLst/>
            </a:prstGeom>
            <a:noFill/>
            <a:ln w="19050">
              <a:noFill/>
              <a:miter lim="800000"/>
              <a:headEnd/>
              <a:tailEnd type="none" w="sm" len="sm"/>
            </a:ln>
            <a:effectLst/>
          </p:spPr>
          <p:txBody>
            <a:bodyPr lIns="45720" rIns="45720">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5</a:t>
              </a:r>
            </a:p>
          </p:txBody>
        </p:sp>
        <p:sp>
          <p:nvSpPr>
            <p:cNvPr id="33" name="Line 41">
              <a:extLst>
                <a:ext uri="{FF2B5EF4-FFF2-40B4-BE49-F238E27FC236}">
                  <a16:creationId xmlns:a16="http://schemas.microsoft.com/office/drawing/2014/main" id="{76453D9D-2E14-458E-91BF-DC79255FD841}"/>
                </a:ext>
              </a:extLst>
            </p:cNvPr>
            <p:cNvSpPr>
              <a:spLocks noChangeShapeType="1"/>
            </p:cNvSpPr>
            <p:nvPr/>
          </p:nvSpPr>
          <p:spPr bwMode="auto">
            <a:xfrm>
              <a:off x="4191000" y="3768725"/>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34" name="Rectangle 42">
              <a:extLst>
                <a:ext uri="{FF2B5EF4-FFF2-40B4-BE49-F238E27FC236}">
                  <a16:creationId xmlns:a16="http://schemas.microsoft.com/office/drawing/2014/main" id="{533665CC-3454-498E-A00C-79ACC33EAA1C}"/>
                </a:ext>
              </a:extLst>
            </p:cNvPr>
            <p:cNvSpPr>
              <a:spLocks noChangeArrowheads="1"/>
            </p:cNvSpPr>
            <p:nvPr/>
          </p:nvSpPr>
          <p:spPr bwMode="auto">
            <a:xfrm>
              <a:off x="4038600" y="3505200"/>
              <a:ext cx="323850" cy="369888"/>
            </a:xfrm>
            <a:prstGeom prst="rect">
              <a:avLst/>
            </a:prstGeom>
            <a:noFill/>
            <a:ln w="19050">
              <a:noFill/>
              <a:miter lim="800000"/>
              <a:headEnd/>
              <a:tailEnd type="none" w="sm" len="sm"/>
            </a:ln>
            <a:effectLst/>
          </p:spPr>
          <p:txBody>
            <a:bodyPr wrap="none" lIns="45720" rIns="45720">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4</a:t>
              </a:r>
            </a:p>
          </p:txBody>
        </p:sp>
        <p:sp>
          <p:nvSpPr>
            <p:cNvPr id="35" name="Freeform 43">
              <a:extLst>
                <a:ext uri="{FF2B5EF4-FFF2-40B4-BE49-F238E27FC236}">
                  <a16:creationId xmlns:a16="http://schemas.microsoft.com/office/drawing/2014/main" id="{F6E0C9A2-6A74-47D9-8B48-2C51BFE979A2}"/>
                </a:ext>
              </a:extLst>
            </p:cNvPr>
            <p:cNvSpPr>
              <a:spLocks/>
            </p:cNvSpPr>
            <p:nvPr/>
          </p:nvSpPr>
          <p:spPr bwMode="auto">
            <a:xfrm>
              <a:off x="4191001" y="4302125"/>
              <a:ext cx="92075" cy="369888"/>
            </a:xfrm>
            <a:custGeom>
              <a:avLst/>
              <a:gdLst>
                <a:gd name="T0" fmla="*/ 96 w 96"/>
                <a:gd name="T1" fmla="*/ 0 h 144"/>
                <a:gd name="T2" fmla="*/ 96 w 96"/>
                <a:gd name="T3" fmla="*/ 48 h 144"/>
                <a:gd name="T4" fmla="*/ 0 w 96"/>
                <a:gd name="T5" fmla="*/ 48 h 144"/>
                <a:gd name="T6" fmla="*/ 0 w 96"/>
                <a:gd name="T7" fmla="*/ 144 h 144"/>
                <a:gd name="T8" fmla="*/ 0 60000 65536"/>
                <a:gd name="T9" fmla="*/ 0 60000 65536"/>
                <a:gd name="T10" fmla="*/ 0 60000 65536"/>
                <a:gd name="T11" fmla="*/ 0 60000 65536"/>
                <a:gd name="T12" fmla="*/ 0 w 96"/>
                <a:gd name="T13" fmla="*/ 0 h 144"/>
                <a:gd name="T14" fmla="*/ 96 w 96"/>
                <a:gd name="T15" fmla="*/ 144 h 144"/>
              </a:gdLst>
              <a:ahLst/>
              <a:cxnLst>
                <a:cxn ang="T8">
                  <a:pos x="T0" y="T1"/>
                </a:cxn>
                <a:cxn ang="T9">
                  <a:pos x="T2" y="T3"/>
                </a:cxn>
                <a:cxn ang="T10">
                  <a:pos x="T4" y="T5"/>
                </a:cxn>
                <a:cxn ang="T11">
                  <a:pos x="T6" y="T7"/>
                </a:cxn>
              </a:cxnLst>
              <a:rect l="T12" t="T13" r="T14" b="T15"/>
              <a:pathLst>
                <a:path w="96" h="144">
                  <a:moveTo>
                    <a:pt x="96" y="0"/>
                  </a:moveTo>
                  <a:lnTo>
                    <a:pt x="96" y="48"/>
                  </a:lnTo>
                  <a:lnTo>
                    <a:pt x="0" y="48"/>
                  </a:lnTo>
                  <a:lnTo>
                    <a:pt x="0" y="144"/>
                  </a:lnTo>
                </a:path>
              </a:pathLst>
            </a:custGeom>
            <a:noFill/>
            <a:ln w="19050">
              <a:solidFill>
                <a:schemeClr val="tx1"/>
              </a:solidFill>
              <a:round/>
              <a:headEnd/>
              <a:tailEnd type="triangle" w="med" len="med"/>
            </a:ln>
          </p:spPr>
          <p:txBody>
            <a:bodyPr wrap="none" lIns="45720" rIns="45720" anchor="ctr">
              <a:spAutoFit/>
            </a:bodyPr>
            <a:lstStyle/>
            <a:p>
              <a:endParaRPr lang="en-US" dirty="0">
                <a:latin typeface="Calibri" pitchFamily="34" charset="0"/>
              </a:endParaRPr>
            </a:p>
          </p:txBody>
        </p:sp>
        <p:sp>
          <p:nvSpPr>
            <p:cNvPr id="36" name="Line 44">
              <a:extLst>
                <a:ext uri="{FF2B5EF4-FFF2-40B4-BE49-F238E27FC236}">
                  <a16:creationId xmlns:a16="http://schemas.microsoft.com/office/drawing/2014/main" id="{A4960CF7-6EB5-4694-BDC8-1635F56EDB6F}"/>
                </a:ext>
              </a:extLst>
            </p:cNvPr>
            <p:cNvSpPr>
              <a:spLocks noChangeShapeType="1"/>
            </p:cNvSpPr>
            <p:nvPr/>
          </p:nvSpPr>
          <p:spPr bwMode="auto">
            <a:xfrm>
              <a:off x="4572000" y="3768725"/>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37" name="AutoShape 46">
              <a:extLst>
                <a:ext uri="{FF2B5EF4-FFF2-40B4-BE49-F238E27FC236}">
                  <a16:creationId xmlns:a16="http://schemas.microsoft.com/office/drawing/2014/main" id="{3F1017A5-AF50-4AF2-B897-DC0956A1F7EF}"/>
                </a:ext>
              </a:extLst>
            </p:cNvPr>
            <p:cNvSpPr>
              <a:spLocks noChangeArrowheads="1"/>
            </p:cNvSpPr>
            <p:nvPr/>
          </p:nvSpPr>
          <p:spPr bwMode="auto">
            <a:xfrm>
              <a:off x="4724400" y="4530725"/>
              <a:ext cx="533400" cy="304800"/>
            </a:xfrm>
            <a:prstGeom prst="roundRect">
              <a:avLst>
                <a:gd name="adj" fmla="val 19644"/>
              </a:avLst>
            </a:prstGeom>
            <a:solidFill>
              <a:srgbClr val="D5F1CF"/>
            </a:solidFill>
            <a:ln w="19050">
              <a:solidFill>
                <a:schemeClr val="tx1"/>
              </a:solidFill>
              <a:round/>
              <a:headEnd/>
              <a:tailEnd/>
            </a:ln>
          </p:spPr>
          <p:txBody>
            <a:bodyPr wrap="none" anchor="ctr"/>
            <a:lstStyle/>
            <a:p>
              <a:pPr algn="ctr" eaLnBrk="1" hangingPunct="1">
                <a:lnSpc>
                  <a:spcPct val="100000"/>
                </a:lnSpc>
              </a:pPr>
              <a:r>
                <a:rPr lang="en-US">
                  <a:latin typeface="Courier New" pitchFamily="49" charset="0"/>
                </a:rPr>
                <a:t>*</a:t>
              </a:r>
            </a:p>
          </p:txBody>
        </p:sp>
        <p:sp>
          <p:nvSpPr>
            <p:cNvPr id="38" name="Rectangle 47">
              <a:extLst>
                <a:ext uri="{FF2B5EF4-FFF2-40B4-BE49-F238E27FC236}">
                  <a16:creationId xmlns:a16="http://schemas.microsoft.com/office/drawing/2014/main" id="{D533696D-F81D-485E-9F3E-C336ED625434}"/>
                </a:ext>
              </a:extLst>
            </p:cNvPr>
            <p:cNvSpPr>
              <a:spLocks noChangeArrowheads="1"/>
            </p:cNvSpPr>
            <p:nvPr/>
          </p:nvSpPr>
          <p:spPr bwMode="auto">
            <a:xfrm>
              <a:off x="5029201" y="4038600"/>
              <a:ext cx="320675" cy="369888"/>
            </a:xfrm>
            <a:prstGeom prst="rect">
              <a:avLst/>
            </a:prstGeom>
            <a:noFill/>
            <a:ln w="19050">
              <a:noFill/>
              <a:miter lim="800000"/>
              <a:headEnd/>
              <a:tailEnd type="none" w="sm" len="sm"/>
            </a:ln>
            <a:effectLst/>
          </p:spPr>
          <p:txBody>
            <a:bodyPr lIns="45720" rIns="45720">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7</a:t>
              </a:r>
            </a:p>
          </p:txBody>
        </p:sp>
        <p:sp>
          <p:nvSpPr>
            <p:cNvPr id="39" name="Line 48">
              <a:extLst>
                <a:ext uri="{FF2B5EF4-FFF2-40B4-BE49-F238E27FC236}">
                  <a16:creationId xmlns:a16="http://schemas.microsoft.com/office/drawing/2014/main" id="{295ED66F-174A-4E91-A01E-98F7628BE744}"/>
                </a:ext>
              </a:extLst>
            </p:cNvPr>
            <p:cNvSpPr>
              <a:spLocks noChangeShapeType="1"/>
            </p:cNvSpPr>
            <p:nvPr/>
          </p:nvSpPr>
          <p:spPr bwMode="auto">
            <a:xfrm>
              <a:off x="4800600" y="4302125"/>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40" name="Rectangle 49">
              <a:extLst>
                <a:ext uri="{FF2B5EF4-FFF2-40B4-BE49-F238E27FC236}">
                  <a16:creationId xmlns:a16="http://schemas.microsoft.com/office/drawing/2014/main" id="{B309DEFC-6255-417E-8CB7-44DAF00F2771}"/>
                </a:ext>
              </a:extLst>
            </p:cNvPr>
            <p:cNvSpPr>
              <a:spLocks noChangeArrowheads="1"/>
            </p:cNvSpPr>
            <p:nvPr/>
          </p:nvSpPr>
          <p:spPr bwMode="auto">
            <a:xfrm>
              <a:off x="4648200" y="4038600"/>
              <a:ext cx="323850" cy="369888"/>
            </a:xfrm>
            <a:prstGeom prst="rect">
              <a:avLst/>
            </a:prstGeom>
            <a:noFill/>
            <a:ln w="19050">
              <a:noFill/>
              <a:miter lim="800000"/>
              <a:headEnd/>
              <a:tailEnd type="none" w="sm" len="sm"/>
            </a:ln>
            <a:effectLst/>
          </p:spPr>
          <p:txBody>
            <a:bodyPr wrap="none" lIns="45720" rIns="45720">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6</a:t>
              </a:r>
            </a:p>
          </p:txBody>
        </p:sp>
        <p:sp>
          <p:nvSpPr>
            <p:cNvPr id="41" name="Freeform 50">
              <a:extLst>
                <a:ext uri="{FF2B5EF4-FFF2-40B4-BE49-F238E27FC236}">
                  <a16:creationId xmlns:a16="http://schemas.microsoft.com/office/drawing/2014/main" id="{738DDBC6-AF8D-4FC6-860E-C3B287390E4B}"/>
                </a:ext>
              </a:extLst>
            </p:cNvPr>
            <p:cNvSpPr>
              <a:spLocks/>
            </p:cNvSpPr>
            <p:nvPr/>
          </p:nvSpPr>
          <p:spPr bwMode="auto">
            <a:xfrm>
              <a:off x="4800601" y="4835525"/>
              <a:ext cx="92075" cy="369888"/>
            </a:xfrm>
            <a:custGeom>
              <a:avLst/>
              <a:gdLst>
                <a:gd name="T0" fmla="*/ 96 w 96"/>
                <a:gd name="T1" fmla="*/ 0 h 144"/>
                <a:gd name="T2" fmla="*/ 96 w 96"/>
                <a:gd name="T3" fmla="*/ 48 h 144"/>
                <a:gd name="T4" fmla="*/ 0 w 96"/>
                <a:gd name="T5" fmla="*/ 48 h 144"/>
                <a:gd name="T6" fmla="*/ 0 w 96"/>
                <a:gd name="T7" fmla="*/ 144 h 144"/>
                <a:gd name="T8" fmla="*/ 0 60000 65536"/>
                <a:gd name="T9" fmla="*/ 0 60000 65536"/>
                <a:gd name="T10" fmla="*/ 0 60000 65536"/>
                <a:gd name="T11" fmla="*/ 0 60000 65536"/>
                <a:gd name="T12" fmla="*/ 0 w 96"/>
                <a:gd name="T13" fmla="*/ 0 h 144"/>
                <a:gd name="T14" fmla="*/ 96 w 96"/>
                <a:gd name="T15" fmla="*/ 144 h 144"/>
              </a:gdLst>
              <a:ahLst/>
              <a:cxnLst>
                <a:cxn ang="T8">
                  <a:pos x="T0" y="T1"/>
                </a:cxn>
                <a:cxn ang="T9">
                  <a:pos x="T2" y="T3"/>
                </a:cxn>
                <a:cxn ang="T10">
                  <a:pos x="T4" y="T5"/>
                </a:cxn>
                <a:cxn ang="T11">
                  <a:pos x="T6" y="T7"/>
                </a:cxn>
              </a:cxnLst>
              <a:rect l="T12" t="T13" r="T14" b="T15"/>
              <a:pathLst>
                <a:path w="96" h="144">
                  <a:moveTo>
                    <a:pt x="96" y="0"/>
                  </a:moveTo>
                  <a:lnTo>
                    <a:pt x="96" y="48"/>
                  </a:lnTo>
                  <a:lnTo>
                    <a:pt x="0" y="48"/>
                  </a:lnTo>
                  <a:lnTo>
                    <a:pt x="0" y="144"/>
                  </a:lnTo>
                </a:path>
              </a:pathLst>
            </a:custGeom>
            <a:noFill/>
            <a:ln w="19050">
              <a:solidFill>
                <a:schemeClr val="tx1"/>
              </a:solidFill>
              <a:round/>
              <a:headEnd/>
              <a:tailEnd type="triangle" w="med" len="med"/>
            </a:ln>
          </p:spPr>
          <p:txBody>
            <a:bodyPr wrap="none" lIns="45720" rIns="45720" anchor="ctr">
              <a:spAutoFit/>
            </a:bodyPr>
            <a:lstStyle/>
            <a:p>
              <a:endParaRPr lang="en-US" dirty="0">
                <a:latin typeface="Calibri" pitchFamily="34" charset="0"/>
              </a:endParaRPr>
            </a:p>
          </p:txBody>
        </p:sp>
        <p:sp>
          <p:nvSpPr>
            <p:cNvPr id="42" name="Line 51">
              <a:extLst>
                <a:ext uri="{FF2B5EF4-FFF2-40B4-BE49-F238E27FC236}">
                  <a16:creationId xmlns:a16="http://schemas.microsoft.com/office/drawing/2014/main" id="{CA89360E-7A76-46F7-8966-D8705DB8D2FD}"/>
                </a:ext>
              </a:extLst>
            </p:cNvPr>
            <p:cNvSpPr>
              <a:spLocks noChangeShapeType="1"/>
            </p:cNvSpPr>
            <p:nvPr/>
          </p:nvSpPr>
          <p:spPr bwMode="auto">
            <a:xfrm>
              <a:off x="5181600" y="4302125"/>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43" name="Rectangle 28">
              <a:extLst>
                <a:ext uri="{FF2B5EF4-FFF2-40B4-BE49-F238E27FC236}">
                  <a16:creationId xmlns:a16="http://schemas.microsoft.com/office/drawing/2014/main" id="{B13270B2-FDB9-4DB4-8955-4C36204E2B9C}"/>
                </a:ext>
              </a:extLst>
            </p:cNvPr>
            <p:cNvSpPr>
              <a:spLocks noChangeArrowheads="1"/>
            </p:cNvSpPr>
            <p:nvPr/>
          </p:nvSpPr>
          <p:spPr bwMode="auto">
            <a:xfrm>
              <a:off x="1981200" y="1614434"/>
              <a:ext cx="3767056" cy="366767"/>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tabLst>
                  <a:tab pos="914400" algn="l"/>
                  <a:tab pos="2286000" algn="l"/>
                </a:tabLst>
              </a:pPr>
              <a:r>
                <a:rPr lang="en-US" dirty="0">
                  <a:latin typeface="Courier New" pitchFamily="49" charset="0"/>
                </a:rPr>
                <a:t>x = x OP (d[</a:t>
              </a:r>
              <a:r>
                <a:rPr lang="en-US" dirty="0" err="1">
                  <a:latin typeface="Courier New" pitchFamily="49" charset="0"/>
                </a:rPr>
                <a:t>i</a:t>
              </a:r>
              <a:r>
                <a:rPr lang="en-US" dirty="0">
                  <a:latin typeface="Courier New" pitchFamily="49" charset="0"/>
                </a:rPr>
                <a:t>] OP d[i+1]);</a:t>
              </a:r>
            </a:p>
          </p:txBody>
        </p:sp>
      </p:grpSp>
    </p:spTree>
    <p:extLst>
      <p:ext uri="{BB962C8B-B14F-4D97-AF65-F5344CB8AC3E}">
        <p14:creationId xmlns:p14="http://schemas.microsoft.com/office/powerpoint/2010/main" val="34930562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ourier New" panose="02070309020205020404" pitchFamily="49" charset="0"/>
                <a:cs typeface="Courier New" panose="02070309020205020404" pitchFamily="49" charset="0"/>
              </a:rPr>
              <a:t>MPI_Send</a:t>
            </a:r>
            <a:r>
              <a:rPr lang="en-US" dirty="0"/>
              <a:t> &amp; </a:t>
            </a:r>
            <a:r>
              <a:rPr lang="en-US" dirty="0" err="1">
                <a:latin typeface="Courier New" panose="02070309020205020404" pitchFamily="49" charset="0"/>
                <a:cs typeface="Courier New" panose="02070309020205020404" pitchFamily="49" charset="0"/>
              </a:rPr>
              <a:t>MPI_Recv</a:t>
            </a:r>
            <a:r>
              <a:rPr lang="en-US" dirty="0"/>
              <a:t>: The </a:t>
            </a:r>
            <a:r>
              <a:rPr lang="en-US" dirty="0">
                <a:solidFill>
                  <a:srgbClr val="FFC000"/>
                </a:solidFill>
              </a:rPr>
              <a:t>Eager</a:t>
            </a:r>
            <a:r>
              <a:rPr lang="en-US" dirty="0"/>
              <a:t> and </a:t>
            </a:r>
            <a:r>
              <a:rPr lang="en-US" dirty="0">
                <a:solidFill>
                  <a:srgbClr val="FFC000"/>
                </a:solidFill>
              </a:rPr>
              <a:t>Rendezvous</a:t>
            </a:r>
            <a:r>
              <a:rPr lang="en-US" dirty="0"/>
              <a:t> Flavors</a:t>
            </a:r>
          </a:p>
        </p:txBody>
      </p:sp>
      <p:sp>
        <p:nvSpPr>
          <p:cNvPr id="3" name="Content Placeholder 2"/>
          <p:cNvSpPr>
            <a:spLocks noGrp="1"/>
          </p:cNvSpPr>
          <p:nvPr>
            <p:ph idx="1"/>
          </p:nvPr>
        </p:nvSpPr>
        <p:spPr/>
        <p:txBody>
          <a:bodyPr/>
          <a:lstStyle/>
          <a:p>
            <a:endParaRPr lang="en-US" sz="1800" dirty="0"/>
          </a:p>
          <a:p>
            <a:r>
              <a:rPr lang="en-US" sz="1800" dirty="0"/>
              <a:t>If you send </a:t>
            </a:r>
            <a:r>
              <a:rPr lang="en-US" sz="1800" b="1" dirty="0"/>
              <a:t>small</a:t>
            </a:r>
            <a:r>
              <a:rPr lang="en-US" sz="1800" dirty="0"/>
              <a:t> messages, the content of the buffer is sent to the receiving partner immediately </a:t>
            </a:r>
          </a:p>
          <a:p>
            <a:pPr lvl="1"/>
            <a:r>
              <a:rPr lang="en-US" sz="1600" dirty="0"/>
              <a:t>Operation happens in “</a:t>
            </a:r>
            <a:r>
              <a:rPr lang="en-US" sz="1600" dirty="0">
                <a:solidFill>
                  <a:srgbClr val="C00000"/>
                </a:solidFill>
              </a:rPr>
              <a:t>eager mode</a:t>
            </a:r>
            <a:r>
              <a:rPr lang="en-US" sz="1600" dirty="0"/>
              <a:t>”</a:t>
            </a:r>
          </a:p>
          <a:p>
            <a:pPr marL="0" indent="0">
              <a:buNone/>
            </a:pPr>
            <a:endParaRPr lang="en-US" sz="2000" dirty="0"/>
          </a:p>
          <a:p>
            <a:r>
              <a:rPr lang="en-US" sz="1800" dirty="0"/>
              <a:t>If you send a large amount of data, the sender function waits for the receiver to post a receive before sending the actual data of the message</a:t>
            </a:r>
          </a:p>
          <a:p>
            <a:pPr lvl="1"/>
            <a:r>
              <a:rPr lang="en-US" sz="1600" dirty="0"/>
              <a:t>Operation happens in “</a:t>
            </a:r>
            <a:r>
              <a:rPr lang="en-US" sz="1600" dirty="0">
                <a:solidFill>
                  <a:srgbClr val="C00000"/>
                </a:solidFill>
              </a:rPr>
              <a:t>rendezvous mode</a:t>
            </a:r>
            <a:r>
              <a:rPr lang="en-US" sz="1600" dirty="0"/>
              <a:t>”</a:t>
            </a:r>
          </a:p>
          <a:p>
            <a:pPr marL="0" indent="0">
              <a:buNone/>
            </a:pPr>
            <a:endParaRPr lang="en-US" sz="1800" dirty="0"/>
          </a:p>
          <a:p>
            <a:r>
              <a:rPr lang="en-US" sz="1800" dirty="0"/>
              <a:t>Why this eager-rendezvous dichotomy?</a:t>
            </a:r>
          </a:p>
          <a:p>
            <a:pPr lvl="1"/>
            <a:r>
              <a:rPr lang="en-US" sz="1600" dirty="0"/>
              <a:t>Because of the size of the data and the desire to have a safe implementation</a:t>
            </a:r>
          </a:p>
          <a:p>
            <a:pPr lvl="1"/>
            <a:r>
              <a:rPr lang="en-US" sz="1600" dirty="0"/>
              <a:t>If you send a small amount of data, the MPI implementation can afford to buffer the content and subsequently carry out the transaction later on, when the receiving process asks for that data</a:t>
            </a:r>
          </a:p>
          <a:p>
            <a:pPr lvl="2"/>
            <a:r>
              <a:rPr lang="en-US" sz="1400" dirty="0"/>
              <a:t>Doesn’t fly if you attempt to move around a big chunk of data</a:t>
            </a:r>
          </a:p>
          <a:p>
            <a:pPr marL="693737" lvl="2" indent="0">
              <a:buNone/>
            </a:pPr>
            <a:endParaRPr lang="en-US" sz="12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50</a:t>
            </a:fld>
            <a:endParaRPr lang="en-US" altLang="en-US"/>
          </a:p>
        </p:txBody>
      </p:sp>
    </p:spTree>
    <p:extLst>
      <p:ext uri="{BB962C8B-B14F-4D97-AF65-F5344CB8AC3E}">
        <p14:creationId xmlns:p14="http://schemas.microsoft.com/office/powerpoint/2010/main" val="29382428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ourier New" panose="02070309020205020404" pitchFamily="49" charset="0"/>
                <a:cs typeface="Courier New" panose="02070309020205020404" pitchFamily="49" charset="0"/>
              </a:rPr>
              <a:t>MPI_Send</a:t>
            </a:r>
            <a:r>
              <a:rPr lang="en-US" dirty="0"/>
              <a:t> &amp; </a:t>
            </a:r>
            <a:r>
              <a:rPr lang="en-US" dirty="0" err="1">
                <a:latin typeface="Courier New" panose="02070309020205020404" pitchFamily="49" charset="0"/>
                <a:cs typeface="Courier New" panose="02070309020205020404" pitchFamily="49" charset="0"/>
              </a:rPr>
              <a:t>MPI_Recv</a:t>
            </a:r>
            <a:r>
              <a:rPr lang="en-US" dirty="0"/>
              <a:t>: Eager OR Rendezvous?</a:t>
            </a:r>
          </a:p>
        </p:txBody>
      </p:sp>
      <p:sp>
        <p:nvSpPr>
          <p:cNvPr id="6" name="Content Placeholder 2"/>
          <p:cNvSpPr>
            <a:spLocks noGrp="1"/>
          </p:cNvSpPr>
          <p:nvPr>
            <p:ph idx="1"/>
          </p:nvPr>
        </p:nvSpPr>
        <p:spPr/>
        <p:txBody>
          <a:bodyPr/>
          <a:lstStyle/>
          <a:p>
            <a:endParaRPr lang="en-US" sz="2000" dirty="0"/>
          </a:p>
          <a:p>
            <a:r>
              <a:rPr lang="en-US" sz="2000" dirty="0"/>
              <a:t>Each implementation of MPI has a default value (which might change at run time) beyond which a larger </a:t>
            </a:r>
            <a:r>
              <a:rPr lang="en-US" sz="2000" dirty="0" err="1">
                <a:latin typeface="Consolas" panose="020B0609020204030204" pitchFamily="49" charset="0"/>
                <a:cs typeface="Consolas" pitchFamily="49" charset="0"/>
              </a:rPr>
              <a:t>MPI_Send</a:t>
            </a:r>
            <a:r>
              <a:rPr lang="en-US" sz="2000" dirty="0"/>
              <a:t> stops acting in “eager mode”</a:t>
            </a:r>
          </a:p>
          <a:p>
            <a:pPr lvl="1"/>
            <a:r>
              <a:rPr lang="en-US" sz="1800" dirty="0"/>
              <a:t>The MPI standard doesn’t provide specifics</a:t>
            </a:r>
          </a:p>
          <a:p>
            <a:pPr lvl="1"/>
            <a:r>
              <a:rPr lang="en-US" sz="1800" dirty="0"/>
              <a:t>You don’t know how large is too large…</a:t>
            </a:r>
          </a:p>
          <a:p>
            <a:pPr lvl="1"/>
            <a:r>
              <a:rPr lang="en-US" sz="1800" dirty="0"/>
              <a:t>Consult your implementation’s documentation or measure it yourself</a:t>
            </a:r>
          </a:p>
          <a:p>
            <a:pPr marL="693737" lvl="2" indent="0">
              <a:buNone/>
            </a:pPr>
            <a:endParaRPr lang="en-US" sz="2000" dirty="0"/>
          </a:p>
          <a:p>
            <a:r>
              <a:rPr lang="en-US" sz="2000" dirty="0"/>
              <a:t>Does it matter if it’s Eager or Rendezvous?</a:t>
            </a:r>
          </a:p>
          <a:p>
            <a:pPr lvl="1"/>
            <a:r>
              <a:rPr lang="en-US" sz="1800" b="1" dirty="0">
                <a:solidFill>
                  <a:srgbClr val="C00000"/>
                </a:solidFill>
              </a:rPr>
              <a:t>Yes</a:t>
            </a:r>
            <a:r>
              <a:rPr lang="en-US" sz="1800" dirty="0"/>
              <a:t>, sometimes the code can hang – example to come</a:t>
            </a:r>
          </a:p>
          <a:p>
            <a:pPr marL="0" indent="0">
              <a:buNone/>
            </a:pPr>
            <a:endParaRPr lang="en-US" sz="2000" dirty="0"/>
          </a:p>
          <a:p>
            <a:r>
              <a:rPr lang="en-US" sz="2000" b="1" dirty="0"/>
              <a:t>Remark</a:t>
            </a:r>
            <a:r>
              <a:rPr lang="en-US" sz="2000" dirty="0"/>
              <a:t>: the Eager vs. Rendezvous modes → they exclusively concern the </a:t>
            </a:r>
            <a:r>
              <a:rPr lang="en-US" sz="2000" dirty="0" err="1"/>
              <a:t>MPI_Send</a:t>
            </a:r>
            <a:r>
              <a:rPr lang="en-US" sz="2000" dirty="0"/>
              <a:t> and </a:t>
            </a:r>
            <a:r>
              <a:rPr lang="en-US" sz="2000" dirty="0" err="1"/>
              <a:t>MPI_Recv</a:t>
            </a:r>
            <a:r>
              <a:rPr lang="en-US" sz="2000" dirty="0"/>
              <a:t> send/receive flavors. </a:t>
            </a:r>
          </a:p>
          <a:p>
            <a:pPr lvl="1"/>
            <a:r>
              <a:rPr lang="en-US" sz="1600" dirty="0"/>
              <a:t>There are other ways to send data, beyond plain vanilla </a:t>
            </a:r>
            <a:r>
              <a:rPr lang="en-US" sz="1600" dirty="0" err="1"/>
              <a:t>MPI_Send</a:t>
            </a:r>
            <a:r>
              <a:rPr lang="en-US" sz="1600" dirty="0"/>
              <a:t>. More to come</a:t>
            </a:r>
          </a:p>
          <a:p>
            <a:pPr lvl="2"/>
            <a:endParaRPr lang="en-US" sz="2000" dirty="0"/>
          </a:p>
          <a:p>
            <a:pPr lvl="2"/>
            <a:endParaRPr lang="en-US" sz="20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51</a:t>
            </a:fld>
            <a:endParaRPr lang="en-US" altLang="en-US"/>
          </a:p>
        </p:txBody>
      </p:sp>
    </p:spTree>
    <p:extLst>
      <p:ext uri="{BB962C8B-B14F-4D97-AF65-F5344CB8AC3E}">
        <p14:creationId xmlns:p14="http://schemas.microsoft.com/office/powerpoint/2010/main" val="36519902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Send/Receives: </a:t>
            </a:r>
            <a:r>
              <a:rPr lang="en-US" b="1" dirty="0">
                <a:solidFill>
                  <a:srgbClr val="FFC000"/>
                </a:solidFill>
              </a:rPr>
              <a:t>Blocking</a:t>
            </a:r>
            <a:r>
              <a:rPr lang="en-US" dirty="0"/>
              <a:t> vs. </a:t>
            </a:r>
            <a:r>
              <a:rPr lang="en-US" b="1" dirty="0">
                <a:solidFill>
                  <a:srgbClr val="FFC000"/>
                </a:solidFill>
              </a:rPr>
              <a:t>Non-blocking </a:t>
            </a:r>
            <a:r>
              <a:rPr lang="en-US" sz="2000" b="1" dirty="0">
                <a:solidFill>
                  <a:srgbClr val="FFC000"/>
                </a:solidFill>
              </a:rPr>
              <a:t>[important slide]</a:t>
            </a:r>
            <a:endParaRPr lang="en-US" b="1" dirty="0">
              <a:solidFill>
                <a:srgbClr val="FFC000"/>
              </a:solidFill>
            </a:endParaRPr>
          </a:p>
        </p:txBody>
      </p:sp>
      <p:sp>
        <p:nvSpPr>
          <p:cNvPr id="3" name="Content Placeholder 2"/>
          <p:cNvSpPr>
            <a:spLocks noGrp="1"/>
          </p:cNvSpPr>
          <p:nvPr>
            <p:ph idx="1"/>
          </p:nvPr>
        </p:nvSpPr>
        <p:spPr/>
        <p:txBody>
          <a:bodyPr/>
          <a:lstStyle/>
          <a:p>
            <a:pPr lvl="1"/>
            <a:endParaRPr lang="en-US" sz="1600" dirty="0"/>
          </a:p>
          <a:p>
            <a:endParaRPr lang="en-US" sz="2000" dirty="0"/>
          </a:p>
          <a:p>
            <a:r>
              <a:rPr lang="en-US" sz="2000" dirty="0"/>
              <a:t>MPI send/receive operations can be classified based on whether they are </a:t>
            </a:r>
            <a:r>
              <a:rPr lang="en-US" sz="2000" dirty="0">
                <a:solidFill>
                  <a:srgbClr val="0070C0"/>
                </a:solidFill>
              </a:rPr>
              <a:t>blocking</a:t>
            </a:r>
            <a:r>
              <a:rPr lang="en-US" sz="2000" dirty="0"/>
              <a:t> or </a:t>
            </a:r>
            <a:r>
              <a:rPr lang="en-US" sz="2000" dirty="0">
                <a:solidFill>
                  <a:srgbClr val="0070C0"/>
                </a:solidFill>
              </a:rPr>
              <a:t>non-blocking</a:t>
            </a:r>
            <a:r>
              <a:rPr lang="en-US" sz="2000" dirty="0"/>
              <a:t>  </a:t>
            </a:r>
          </a:p>
          <a:p>
            <a:pPr lvl="3"/>
            <a:endParaRPr lang="en-US" sz="1200" b="1" dirty="0">
              <a:solidFill>
                <a:srgbClr val="0070C0"/>
              </a:solidFill>
            </a:endParaRPr>
          </a:p>
          <a:p>
            <a:pPr lvl="3"/>
            <a:endParaRPr lang="en-US" sz="1200" b="1" dirty="0">
              <a:solidFill>
                <a:srgbClr val="0070C0"/>
              </a:solidFill>
            </a:endParaRPr>
          </a:p>
          <a:p>
            <a:pPr lvl="1"/>
            <a:r>
              <a:rPr lang="en-US" sz="1800" b="1" dirty="0">
                <a:solidFill>
                  <a:srgbClr val="0070C0"/>
                </a:solidFill>
              </a:rPr>
              <a:t>Blocking send</a:t>
            </a:r>
            <a:r>
              <a:rPr lang="en-US" sz="1800" dirty="0"/>
              <a:t>: upon return from a send operation, you can modify the content of the buffer in which you stored data to be sent since the data has been sent</a:t>
            </a:r>
          </a:p>
          <a:p>
            <a:pPr lvl="3"/>
            <a:endParaRPr lang="en-US" sz="1400" dirty="0"/>
          </a:p>
          <a:p>
            <a:pPr lvl="3"/>
            <a:endParaRPr lang="en-US" sz="1400" dirty="0"/>
          </a:p>
          <a:p>
            <a:pPr lvl="1"/>
            <a:r>
              <a:rPr lang="en-US" sz="1800" b="1" dirty="0">
                <a:solidFill>
                  <a:srgbClr val="0070C0"/>
                </a:solidFill>
              </a:rPr>
              <a:t>Non-blocking</a:t>
            </a:r>
            <a:r>
              <a:rPr lang="en-US" sz="1800" dirty="0"/>
              <a:t>: the send call returns immediately; there is no guarantee that the data has actually been transmitted upon return from send call</a:t>
            </a:r>
          </a:p>
          <a:p>
            <a:pPr lvl="2"/>
            <a:r>
              <a:rPr lang="en-US" sz="1600" dirty="0"/>
              <a:t>More on this later; flavor appeared because of </a:t>
            </a:r>
            <a:r>
              <a:rPr lang="en-US" sz="1600" dirty="0">
                <a:solidFill>
                  <a:srgbClr val="00B050"/>
                </a:solidFill>
              </a:rPr>
              <a:t>some issues</a:t>
            </a:r>
            <a:r>
              <a:rPr lang="en-US" sz="1600" dirty="0"/>
              <a:t> associated w/ the blocking aspect</a:t>
            </a:r>
            <a:endParaRPr lang="en-US" sz="20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52</a:t>
            </a:fld>
            <a:endParaRPr lang="en-US" altLang="en-US" dirty="0"/>
          </a:p>
        </p:txBody>
      </p:sp>
    </p:spTree>
    <p:extLst>
      <p:ext uri="{BB962C8B-B14F-4D97-AF65-F5344CB8AC3E}">
        <p14:creationId xmlns:p14="http://schemas.microsoft.com/office/powerpoint/2010/main" val="7935330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Point-to-Point Communication: Problems w/ the </a:t>
            </a:r>
            <a:r>
              <a:rPr lang="en-US" sz="3200" u="sng" dirty="0"/>
              <a:t>Blocking</a:t>
            </a:r>
            <a:r>
              <a:rPr lang="en-US" sz="3200" dirty="0"/>
              <a:t> Plain Send</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Two problems with plain vanilla blocking send/receive:</a:t>
            </a:r>
          </a:p>
          <a:p>
            <a:pPr lvl="2"/>
            <a:endParaRPr lang="en-US" sz="1300" dirty="0"/>
          </a:p>
          <a:p>
            <a:pPr marL="687387" lvl="1">
              <a:buFont typeface="+mj-lt"/>
              <a:buAutoNum type="arabicPeriod"/>
            </a:pPr>
            <a:r>
              <a:rPr lang="en-US" sz="1800" dirty="0"/>
              <a:t>When sending, there is no overlap of compute &amp; data movement</a:t>
            </a:r>
            <a:br>
              <a:rPr lang="en-US" sz="1800" dirty="0"/>
            </a:br>
            <a:r>
              <a:rPr lang="en-US" sz="1600" dirty="0"/>
              <a:t>	(I need to wait until the send completed, which can be a while)</a:t>
            </a:r>
            <a:endParaRPr lang="en-US" sz="1400" dirty="0"/>
          </a:p>
          <a:p>
            <a:pPr marL="687387" lvl="1">
              <a:buFont typeface="+mj-lt"/>
              <a:buAutoNum type="arabicPeriod"/>
            </a:pPr>
            <a:endParaRPr lang="en-US" sz="1800" dirty="0"/>
          </a:p>
          <a:p>
            <a:pPr marL="687387" lvl="1">
              <a:buFont typeface="+mj-lt"/>
              <a:buAutoNum type="arabicPeriod"/>
            </a:pPr>
            <a:r>
              <a:rPr lang="en-US" sz="1800" dirty="0"/>
              <a:t>If not done properly, the processes executing the MPI code can hang</a:t>
            </a:r>
          </a:p>
          <a:p>
            <a:endParaRPr lang="en-US" sz="2000" dirty="0"/>
          </a:p>
          <a:p>
            <a:endParaRPr lang="en-US" sz="2000" dirty="0"/>
          </a:p>
          <a:p>
            <a:r>
              <a:rPr lang="en-US" sz="2000" dirty="0"/>
              <a:t>Note that there are other flavors of send/receive, see next slide</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53</a:t>
            </a:fld>
            <a:endParaRPr lang="en-US" altLang="en-US"/>
          </a:p>
        </p:txBody>
      </p:sp>
    </p:spTree>
    <p:extLst>
      <p:ext uri="{BB962C8B-B14F-4D97-AF65-F5344CB8AC3E}">
        <p14:creationId xmlns:p14="http://schemas.microsoft.com/office/powerpoint/2010/main" val="4148890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normAutofit/>
          </a:bodyPr>
          <a:lstStyle/>
          <a:p>
            <a:pPr eaLnBrk="1" hangingPunct="1"/>
            <a:r>
              <a:rPr lang="en-US" dirty="0"/>
              <a:t>Blocking Type: Communication Modes </a:t>
            </a:r>
          </a:p>
        </p:txBody>
      </p:sp>
      <p:sp>
        <p:nvSpPr>
          <p:cNvPr id="53253" name="Rectangle 3"/>
          <p:cNvSpPr>
            <a:spLocks noGrp="1" noChangeArrowheads="1"/>
          </p:cNvSpPr>
          <p:nvPr>
            <p:ph idx="1"/>
          </p:nvPr>
        </p:nvSpPr>
        <p:spPr/>
        <p:txBody>
          <a:bodyPr/>
          <a:lstStyle/>
          <a:p>
            <a:pPr>
              <a:tabLst>
                <a:tab pos="4000500" algn="l"/>
              </a:tabLst>
            </a:pPr>
            <a:r>
              <a:rPr lang="en-US" dirty="0"/>
              <a:t>Send communication modes:</a:t>
            </a:r>
          </a:p>
          <a:p>
            <a:pPr lvl="1">
              <a:tabLst>
                <a:tab pos="4572000" algn="l"/>
              </a:tabLst>
            </a:pPr>
            <a:r>
              <a:rPr lang="en-US" dirty="0"/>
              <a:t>Synchronous send	</a:t>
            </a:r>
            <a:r>
              <a:rPr lang="en-US" dirty="0">
                <a:sym typeface="Wingdings" pitchFamily="2" charset="2"/>
              </a:rPr>
              <a:t> </a:t>
            </a:r>
            <a:r>
              <a:rPr lang="en-US" sz="2400" dirty="0">
                <a:solidFill>
                  <a:srgbClr val="FF00FF"/>
                </a:solidFill>
                <a:latin typeface="Consolas" pitchFamily="49" charset="0"/>
                <a:cs typeface="Consolas" pitchFamily="49" charset="0"/>
              </a:rPr>
              <a:t>MPI_SSEND</a:t>
            </a:r>
            <a:endParaRPr lang="en-US" dirty="0">
              <a:solidFill>
                <a:srgbClr val="FF00FF"/>
              </a:solidFill>
              <a:latin typeface="Consolas" pitchFamily="49" charset="0"/>
              <a:cs typeface="Consolas" pitchFamily="49" charset="0"/>
            </a:endParaRPr>
          </a:p>
          <a:p>
            <a:pPr lvl="1">
              <a:tabLst>
                <a:tab pos="4572000" algn="l"/>
              </a:tabLst>
            </a:pPr>
            <a:r>
              <a:rPr lang="en-US" dirty="0"/>
              <a:t>Buffered [asynchronous] send	</a:t>
            </a:r>
            <a:r>
              <a:rPr lang="en-US" dirty="0">
                <a:sym typeface="Wingdings" pitchFamily="2" charset="2"/>
              </a:rPr>
              <a:t> </a:t>
            </a:r>
            <a:r>
              <a:rPr lang="en-US" sz="2400" dirty="0">
                <a:solidFill>
                  <a:srgbClr val="FF00FF"/>
                </a:solidFill>
                <a:latin typeface="Consolas" pitchFamily="49" charset="0"/>
                <a:cs typeface="Consolas" pitchFamily="49" charset="0"/>
                <a:sym typeface="Wingdings" pitchFamily="2" charset="2"/>
              </a:rPr>
              <a:t>MPI_BSEND</a:t>
            </a:r>
          </a:p>
          <a:p>
            <a:pPr lvl="1">
              <a:tabLst>
                <a:tab pos="4572000" algn="l"/>
              </a:tabLst>
            </a:pPr>
            <a:r>
              <a:rPr lang="en-US" dirty="0">
                <a:sym typeface="Wingdings" pitchFamily="2" charset="2"/>
              </a:rPr>
              <a:t>Standard send	 </a:t>
            </a:r>
            <a:r>
              <a:rPr lang="en-US" sz="2400" dirty="0">
                <a:solidFill>
                  <a:srgbClr val="FF00FF"/>
                </a:solidFill>
                <a:latin typeface="Consolas" pitchFamily="49" charset="0"/>
                <a:cs typeface="Consolas" pitchFamily="49" charset="0"/>
                <a:sym typeface="Wingdings" pitchFamily="2" charset="2"/>
              </a:rPr>
              <a:t>MPI_SEND</a:t>
            </a:r>
          </a:p>
          <a:p>
            <a:pPr lvl="1">
              <a:tabLst>
                <a:tab pos="4572000" algn="l"/>
              </a:tabLst>
            </a:pPr>
            <a:r>
              <a:rPr lang="en-US" dirty="0">
                <a:sym typeface="Wingdings" pitchFamily="2" charset="2"/>
              </a:rPr>
              <a:t>Ready send	 </a:t>
            </a:r>
            <a:r>
              <a:rPr lang="en-US" sz="2400" dirty="0">
                <a:solidFill>
                  <a:srgbClr val="FF00FF"/>
                </a:solidFill>
                <a:latin typeface="Consolas" pitchFamily="49" charset="0"/>
                <a:cs typeface="Consolas" pitchFamily="49" charset="0"/>
                <a:sym typeface="Wingdings" pitchFamily="2" charset="2"/>
              </a:rPr>
              <a:t>MPI_RSEND</a:t>
            </a:r>
          </a:p>
          <a:p>
            <a:pPr lvl="1">
              <a:tabLst>
                <a:tab pos="4000500" algn="l"/>
              </a:tabLst>
            </a:pPr>
            <a:endParaRPr lang="en-US" dirty="0">
              <a:sym typeface="Wingdings" pitchFamily="2" charset="2"/>
            </a:endParaRPr>
          </a:p>
          <a:p>
            <a:pPr>
              <a:tabLst>
                <a:tab pos="4572000" algn="l"/>
              </a:tabLst>
            </a:pPr>
            <a:r>
              <a:rPr lang="en-US" dirty="0"/>
              <a:t>Receiving all modes	</a:t>
            </a:r>
            <a:r>
              <a:rPr lang="en-US" sz="2000" dirty="0">
                <a:sym typeface="Wingdings" pitchFamily="2" charset="2"/>
              </a:rPr>
              <a:t></a:t>
            </a:r>
            <a:r>
              <a:rPr lang="en-US" dirty="0">
                <a:sym typeface="Wingdings" pitchFamily="2" charset="2"/>
              </a:rPr>
              <a:t> </a:t>
            </a:r>
            <a:r>
              <a:rPr lang="en-US" dirty="0">
                <a:solidFill>
                  <a:srgbClr val="FF00FF"/>
                </a:solidFill>
                <a:latin typeface="Consolas" pitchFamily="49" charset="0"/>
                <a:cs typeface="Consolas" pitchFamily="49" charset="0"/>
                <a:sym typeface="Wingdings" pitchFamily="2" charset="2"/>
              </a:rPr>
              <a:t>MPI_RECV</a:t>
            </a:r>
            <a:endParaRPr lang="en-US" dirty="0">
              <a:solidFill>
                <a:srgbClr val="FF00FF"/>
              </a:solidFill>
              <a:latin typeface="Consolas" pitchFamily="49" charset="0"/>
              <a:cs typeface="Consolas" pitchFamily="49" charset="0"/>
            </a:endParaRPr>
          </a:p>
        </p:txBody>
      </p:sp>
      <p:sp>
        <p:nvSpPr>
          <p:cNvPr id="53251" name="Slide Number Placeholder 5"/>
          <p:cNvSpPr>
            <a:spLocks noGrp="1"/>
          </p:cNvSpPr>
          <p:nvPr>
            <p:ph type="sldNum" sz="quarter" idx="12"/>
          </p:nvPr>
        </p:nvSpPr>
        <p:spPr>
          <a:noFill/>
          <a:ln>
            <a:miter lim="800000"/>
            <a:headEnd/>
            <a:tailEnd/>
          </a:ln>
        </p:spPr>
        <p:txBody>
          <a:bodyPr/>
          <a:lstStyle/>
          <a:p>
            <a:fld id="{3573CB4A-9428-41DB-A6A2-4D0A08001D93}" type="slidenum">
              <a:rPr lang="en-US"/>
              <a:pPr/>
              <a:t>54</a:t>
            </a:fld>
            <a:endParaRPr lang="en-US"/>
          </a:p>
        </p:txBody>
      </p:sp>
      <p:sp>
        <p:nvSpPr>
          <p:cNvPr id="7" name="Rectangle 6"/>
          <p:cNvSpPr/>
          <p:nvPr/>
        </p:nvSpPr>
        <p:spPr>
          <a:xfrm>
            <a:off x="43972" y="6607839"/>
            <a:ext cx="661640" cy="215444"/>
          </a:xfrm>
          <a:prstGeom prst="rect">
            <a:avLst/>
          </a:prstGeom>
        </p:spPr>
        <p:txBody>
          <a:bodyPr wrap="square">
            <a:spAutoFit/>
          </a:bodyPr>
          <a:lstStyle/>
          <a:p>
            <a:r>
              <a:rPr lang="en-US" sz="800" dirty="0"/>
              <a:t>[ICHEC]→</a:t>
            </a:r>
          </a:p>
        </p:txBody>
      </p:sp>
    </p:spTree>
    <p:extLst>
      <p:ext uri="{BB962C8B-B14F-4D97-AF65-F5344CB8AC3E}">
        <p14:creationId xmlns:p14="http://schemas.microsoft.com/office/powerpoint/2010/main" val="25902529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Point-to-Point Communication: </a:t>
            </a:r>
            <a:r>
              <a:rPr lang="en-US" sz="3100" dirty="0"/>
              <a:t>The </a:t>
            </a:r>
            <a:r>
              <a:rPr lang="en-US" sz="3100" dirty="0" err="1">
                <a:latin typeface="Courier New" panose="02070309020205020404" pitchFamily="49" charset="0"/>
                <a:cs typeface="Courier New" panose="02070309020205020404" pitchFamily="49" charset="0"/>
              </a:rPr>
              <a:t>MPI_Bsend</a:t>
            </a:r>
            <a:r>
              <a:rPr lang="en-US" sz="3200" dirty="0"/>
              <a:t> flavor</a:t>
            </a:r>
          </a:p>
        </p:txBody>
      </p:sp>
      <p:sp>
        <p:nvSpPr>
          <p:cNvPr id="3" name="Content Placeholder 2"/>
          <p:cNvSpPr>
            <a:spLocks noGrp="1"/>
          </p:cNvSpPr>
          <p:nvPr>
            <p:ph idx="1"/>
          </p:nvPr>
        </p:nvSpPr>
        <p:spPr/>
        <p:txBody>
          <a:bodyPr/>
          <a:lstStyle/>
          <a:p>
            <a:endParaRPr lang="en-US" sz="2000" dirty="0"/>
          </a:p>
          <a:p>
            <a:r>
              <a:rPr lang="en-US" sz="2000" dirty="0"/>
              <a:t>Another blocking P2P communication alternative that reduces the overhead associated with data transmission</a:t>
            </a:r>
          </a:p>
          <a:p>
            <a:pPr lvl="1"/>
            <a:endParaRPr lang="en-US" sz="1800" dirty="0"/>
          </a:p>
          <a:p>
            <a:pPr lvl="1"/>
            <a:r>
              <a:rPr lang="en-US" sz="1800" dirty="0"/>
              <a:t>Realized through </a:t>
            </a:r>
            <a:r>
              <a:rPr lang="en-US" sz="1800" dirty="0" err="1">
                <a:solidFill>
                  <a:srgbClr val="FF00FF"/>
                </a:solidFill>
                <a:latin typeface="Consolas" pitchFamily="49" charset="0"/>
                <a:cs typeface="Consolas" pitchFamily="49" charset="0"/>
              </a:rPr>
              <a:t>MPI_Bsend</a:t>
            </a:r>
            <a:r>
              <a:rPr lang="en-US" sz="1800" dirty="0">
                <a:solidFill>
                  <a:srgbClr val="FF00FF"/>
                </a:solidFill>
                <a:latin typeface="Consolas" pitchFamily="49" charset="0"/>
                <a:cs typeface="Consolas" pitchFamily="49" charset="0"/>
              </a:rPr>
              <a:t> </a:t>
            </a:r>
            <a:r>
              <a:rPr lang="en-US" sz="1800" dirty="0"/>
              <a:t>(</a:t>
            </a:r>
            <a:r>
              <a:rPr lang="en-US" sz="1800" b="1" dirty="0">
                <a:solidFill>
                  <a:srgbClr val="C00000"/>
                </a:solidFill>
              </a:rPr>
              <a:t>b</a:t>
            </a:r>
            <a:r>
              <a:rPr lang="en-US" sz="1800" dirty="0"/>
              <a:t>uffered)</a:t>
            </a:r>
            <a:br>
              <a:rPr lang="en-US" sz="1800" dirty="0"/>
            </a:br>
            <a:endParaRPr lang="en-US" sz="1800" dirty="0"/>
          </a:p>
          <a:p>
            <a:pPr lvl="1"/>
            <a:endParaRPr lang="en-US" sz="1800" dirty="0"/>
          </a:p>
          <a:p>
            <a:pPr lvl="1"/>
            <a:r>
              <a:rPr lang="en-US" sz="1800" dirty="0"/>
              <a:t>Your data is quickly moved to a “staging buffer” and then the call returns and renders the control back to you</a:t>
            </a:r>
          </a:p>
          <a:p>
            <a:pPr lvl="1"/>
            <a:endParaRPr lang="en-US" sz="1800" dirty="0"/>
          </a:p>
          <a:p>
            <a:pPr lvl="1"/>
            <a:endParaRPr lang="en-US" sz="1800" dirty="0"/>
          </a:p>
          <a:p>
            <a:pPr lvl="1"/>
            <a:r>
              <a:rPr lang="en-US" sz="1800" dirty="0"/>
              <a:t>NOTE: *you* need to </a:t>
            </a:r>
            <a:r>
              <a:rPr lang="en-US" sz="1800" dirty="0">
                <a:solidFill>
                  <a:srgbClr val="0070C0"/>
                </a:solidFill>
              </a:rPr>
              <a:t>provide</a:t>
            </a:r>
            <a:r>
              <a:rPr lang="en-US" sz="1800" dirty="0"/>
              <a:t> this additional buffer that stages the transfer. *You* should also decide </a:t>
            </a:r>
            <a:r>
              <a:rPr lang="en-US" sz="1800" dirty="0">
                <a:solidFill>
                  <a:srgbClr val="0070C0"/>
                </a:solidFill>
              </a:rPr>
              <a:t>how big</a:t>
            </a:r>
            <a:r>
              <a:rPr lang="en-US" sz="1800" dirty="0"/>
              <a:t> it is</a:t>
            </a:r>
          </a:p>
          <a:p>
            <a:pPr lvl="2"/>
            <a:r>
              <a:rPr lang="en-US" sz="1500" dirty="0"/>
              <a:t>Relevant question: how large should *that* staging buffer be?</a:t>
            </a:r>
          </a:p>
          <a:p>
            <a:pPr lvl="3"/>
            <a:r>
              <a:rPr lang="en-US" sz="1200" dirty="0"/>
              <a:t>If you keep posting buffered sends that are not matched by corresponding “</a:t>
            </a:r>
            <a:r>
              <a:rPr lang="en-US" sz="1200" dirty="0" err="1">
                <a:solidFill>
                  <a:srgbClr val="FF00FF"/>
                </a:solidFill>
                <a:latin typeface="Consolas" pitchFamily="49" charset="0"/>
                <a:cs typeface="Consolas" pitchFamily="49" charset="0"/>
              </a:rPr>
              <a:t>MPI_Recv</a:t>
            </a:r>
            <a:r>
              <a:rPr lang="en-US" sz="1200" dirty="0"/>
              <a:t>” operations, you are going to overflow this staging buffer sooner or later</a:t>
            </a:r>
          </a:p>
          <a:p>
            <a:pPr lvl="2"/>
            <a:endParaRPr lang="en-US" sz="1200" dirty="0"/>
          </a:p>
          <a:p>
            <a:pPr lvl="2"/>
            <a:endParaRPr lang="en-US" sz="12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55</a:t>
            </a:fld>
            <a:endParaRPr lang="en-US" altLang="en-US" dirty="0"/>
          </a:p>
        </p:txBody>
      </p:sp>
    </p:spTree>
    <p:extLst>
      <p:ext uri="{BB962C8B-B14F-4D97-AF65-F5344CB8AC3E}">
        <p14:creationId xmlns:p14="http://schemas.microsoft.com/office/powerpoint/2010/main" val="25459811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on the Buffered Send </a:t>
            </a:r>
            <a:r>
              <a:rPr lang="en-US" sz="2400" dirty="0"/>
              <a:t>[1/2]</a:t>
            </a:r>
            <a:endParaRPr lang="en-US" dirty="0"/>
          </a:p>
        </p:txBody>
      </p:sp>
      <p:sp>
        <p:nvSpPr>
          <p:cNvPr id="3" name="Content Placeholder 2"/>
          <p:cNvSpPr>
            <a:spLocks noGrp="1"/>
          </p:cNvSpPr>
          <p:nvPr>
            <p:ph idx="1"/>
          </p:nvPr>
        </p:nvSpPr>
        <p:spPr/>
        <p:txBody>
          <a:bodyPr/>
          <a:lstStyle/>
          <a:p>
            <a:endParaRPr lang="en-US" sz="2000" dirty="0"/>
          </a:p>
          <a:p>
            <a:r>
              <a:rPr lang="en-US" sz="2000" dirty="0"/>
              <a:t>Relies on the existence of a buffer, which is set up through a call</a:t>
            </a:r>
          </a:p>
          <a:p>
            <a:pPr marL="0" indent="0">
              <a:buNone/>
            </a:pPr>
            <a:r>
              <a:rPr lang="en-US" sz="2000" dirty="0">
                <a:solidFill>
                  <a:srgbClr val="0000FF"/>
                </a:solidFill>
                <a:latin typeface="Consolas" pitchFamily="49" charset="0"/>
                <a:cs typeface="Consolas" pitchFamily="49" charset="0"/>
              </a:rPr>
              <a:t>	</a:t>
            </a:r>
            <a:r>
              <a:rPr lang="en-US" sz="2000" dirty="0" err="1">
                <a:solidFill>
                  <a:srgbClr val="0000FF"/>
                </a:solidFill>
                <a:latin typeface="Consolas" pitchFamily="49" charset="0"/>
                <a:cs typeface="Consolas" pitchFamily="49" charset="0"/>
              </a:rPr>
              <a:t>int</a:t>
            </a:r>
            <a:r>
              <a:rPr lang="en-US" sz="2000" dirty="0">
                <a:solidFill>
                  <a:prstClr val="black"/>
                </a:solidFill>
                <a:latin typeface="Consolas" pitchFamily="49" charset="0"/>
                <a:cs typeface="Consolas" pitchFamily="49" charset="0"/>
              </a:rPr>
              <a:t> </a:t>
            </a:r>
            <a:r>
              <a:rPr lang="en-US" sz="2000" dirty="0" err="1">
                <a:solidFill>
                  <a:srgbClr val="FF00FF"/>
                </a:solidFill>
                <a:latin typeface="Consolas" pitchFamily="49" charset="0"/>
                <a:cs typeface="Consolas" pitchFamily="49" charset="0"/>
              </a:rPr>
              <a:t>MPI_Buffer_attach</a:t>
            </a:r>
            <a:r>
              <a:rPr lang="en-US" sz="2000" dirty="0">
                <a:solidFill>
                  <a:prstClr val="black"/>
                </a:solidFill>
                <a:latin typeface="Consolas" pitchFamily="49" charset="0"/>
                <a:cs typeface="Consolas" pitchFamily="49" charset="0"/>
              </a:rPr>
              <a:t>(</a:t>
            </a:r>
            <a:r>
              <a:rPr lang="en-US" sz="2000" dirty="0">
                <a:solidFill>
                  <a:srgbClr val="0000FF"/>
                </a:solidFill>
                <a:latin typeface="Consolas" pitchFamily="49" charset="0"/>
                <a:cs typeface="Consolas" pitchFamily="49" charset="0"/>
              </a:rPr>
              <a:t>void</a:t>
            </a:r>
            <a:r>
              <a:rPr lang="en-US" sz="2000" dirty="0">
                <a:solidFill>
                  <a:prstClr val="black"/>
                </a:solidFill>
                <a:latin typeface="Consolas" pitchFamily="49" charset="0"/>
                <a:cs typeface="Consolas" pitchFamily="49" charset="0"/>
              </a:rPr>
              <a:t>* buffer, </a:t>
            </a:r>
            <a:r>
              <a:rPr lang="en-US" sz="2000" dirty="0" err="1">
                <a:solidFill>
                  <a:srgbClr val="0000FF"/>
                </a:solidFill>
                <a:latin typeface="Consolas" pitchFamily="49" charset="0"/>
                <a:cs typeface="Consolas" pitchFamily="49" charset="0"/>
              </a:rPr>
              <a:t>int</a:t>
            </a:r>
            <a:r>
              <a:rPr lang="en-US" sz="2000" dirty="0">
                <a:solidFill>
                  <a:prstClr val="black"/>
                </a:solidFill>
                <a:latin typeface="Consolas" pitchFamily="49" charset="0"/>
                <a:cs typeface="Consolas" pitchFamily="49" charset="0"/>
              </a:rPr>
              <a:t> size);</a:t>
            </a:r>
            <a:endParaRPr lang="en-US" sz="2000" dirty="0">
              <a:latin typeface="Consolas" pitchFamily="49" charset="0"/>
              <a:cs typeface="Consolas" pitchFamily="49" charset="0"/>
            </a:endParaRPr>
          </a:p>
          <a:p>
            <a:endParaRPr lang="en-US" sz="2000" dirty="0"/>
          </a:p>
          <a:p>
            <a:endParaRPr lang="en-US" sz="2000" dirty="0"/>
          </a:p>
          <a:p>
            <a:r>
              <a:rPr lang="en-US" sz="2000" dirty="0" err="1">
                <a:latin typeface="Consolas" panose="020B0609020204030204" pitchFamily="49" charset="0"/>
              </a:rPr>
              <a:t>MPI_Bsend</a:t>
            </a:r>
            <a:r>
              <a:rPr lang="en-US" sz="2000" dirty="0"/>
              <a:t>: a </a:t>
            </a:r>
            <a:r>
              <a:rPr lang="en-US" sz="2000" u="sng" dirty="0"/>
              <a:t>local</a:t>
            </a:r>
            <a:r>
              <a:rPr lang="en-US" sz="2000" dirty="0"/>
              <a:t> operation. Does not depend on the occurrence of a matching receive in order to complete</a:t>
            </a:r>
          </a:p>
          <a:p>
            <a:pPr lvl="1"/>
            <a:r>
              <a:rPr lang="en-US" sz="1600" dirty="0"/>
              <a:t>If a </a:t>
            </a:r>
            <a:r>
              <a:rPr lang="en-US" sz="1600" dirty="0" err="1"/>
              <a:t>bsend</a:t>
            </a:r>
            <a:r>
              <a:rPr lang="en-US" sz="1600" dirty="0"/>
              <a:t> operation is started and no matching receive is posted, the outgoing message is buffered to allow the send call to complete</a:t>
            </a:r>
          </a:p>
          <a:p>
            <a:endParaRPr lang="en-US" sz="2000" dirty="0"/>
          </a:p>
          <a:p>
            <a:endParaRPr lang="en-US" sz="2000" dirty="0"/>
          </a:p>
          <a:p>
            <a:r>
              <a:rPr lang="en-US" sz="2000" dirty="0"/>
              <a:t>Return from an </a:t>
            </a:r>
            <a:r>
              <a:rPr lang="en-US" sz="1800" dirty="0" err="1">
                <a:solidFill>
                  <a:srgbClr val="FF00FF"/>
                </a:solidFill>
                <a:latin typeface="Consolas" pitchFamily="49" charset="0"/>
                <a:cs typeface="Consolas" pitchFamily="49" charset="0"/>
              </a:rPr>
              <a:t>MPI_Bsend</a:t>
            </a:r>
            <a:r>
              <a:rPr lang="en-US" sz="2000" dirty="0"/>
              <a:t> does not guarantee the message was sent</a:t>
            </a:r>
          </a:p>
          <a:p>
            <a:pPr lvl="1"/>
            <a:r>
              <a:rPr lang="en-US" sz="1600" dirty="0"/>
              <a:t>Message remains in the buffer until a matching receive is posted</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56</a:t>
            </a:fld>
            <a:endParaRPr lang="en-US" altLang="en-US"/>
          </a:p>
        </p:txBody>
      </p:sp>
    </p:spTree>
    <p:extLst>
      <p:ext uri="{BB962C8B-B14F-4D97-AF65-F5344CB8AC3E}">
        <p14:creationId xmlns:p14="http://schemas.microsoft.com/office/powerpoint/2010/main" val="8721833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a:t>More on the Buffered Send </a:t>
            </a:r>
            <a:r>
              <a:rPr lang="en-US" sz="2400" dirty="0"/>
              <a:t>[2/2]</a:t>
            </a:r>
            <a:endParaRPr lang="en-US" dirty="0"/>
          </a:p>
        </p:txBody>
      </p:sp>
      <p:sp>
        <p:nvSpPr>
          <p:cNvPr id="3" name="Content Placeholder 2"/>
          <p:cNvSpPr>
            <a:spLocks noGrp="1"/>
          </p:cNvSpPr>
          <p:nvPr>
            <p:ph idx="1"/>
          </p:nvPr>
        </p:nvSpPr>
        <p:spPr/>
        <p:txBody>
          <a:bodyPr/>
          <a:lstStyle/>
          <a:p>
            <a:endParaRPr lang="en-US" sz="1800" dirty="0"/>
          </a:p>
          <a:p>
            <a:r>
              <a:rPr lang="en-US" sz="1800" dirty="0"/>
              <a:t>Make sure you have enough buffer space available. An error occurs if the message must be buffered and there is there is not enough buffer space </a:t>
            </a:r>
          </a:p>
          <a:p>
            <a:pPr lvl="1"/>
            <a:endParaRPr lang="en-US" sz="1400" dirty="0"/>
          </a:p>
          <a:p>
            <a:r>
              <a:rPr lang="en-US" sz="1800" dirty="0"/>
              <a:t>The amount of buffer space needed to be safe depends on the expected peak of pending messages. The sum of the sizes of all of the pending messages at that point plus (MPI_BSEND_OVERHEAD*</a:t>
            </a:r>
            <a:r>
              <a:rPr lang="en-US" sz="1800" dirty="0" err="1"/>
              <a:t>number_of_messages</a:t>
            </a:r>
            <a:r>
              <a:rPr lang="en-US" sz="1800" dirty="0"/>
              <a:t>) should be sufficient</a:t>
            </a:r>
          </a:p>
          <a:p>
            <a:pPr lvl="1"/>
            <a:endParaRPr lang="en-US" sz="1400" dirty="0"/>
          </a:p>
          <a:p>
            <a:r>
              <a:rPr lang="en-US" sz="1800" dirty="0" err="1">
                <a:solidFill>
                  <a:srgbClr val="FF00FF"/>
                </a:solidFill>
                <a:latin typeface="Consolas" pitchFamily="49" charset="0"/>
                <a:cs typeface="Consolas" pitchFamily="49" charset="0"/>
              </a:rPr>
              <a:t>MPI_Bsend</a:t>
            </a:r>
            <a:r>
              <a:rPr lang="en-US" sz="1800" dirty="0"/>
              <a:t> lowers bandwidth since it requires an extra memory-to-memory copy of the outgoing data</a:t>
            </a:r>
          </a:p>
          <a:p>
            <a:pPr lvl="1"/>
            <a:endParaRPr lang="en-US" sz="1400" dirty="0"/>
          </a:p>
          <a:p>
            <a:r>
              <a:rPr lang="en-US" sz="1800" dirty="0"/>
              <a:t>The </a:t>
            </a:r>
            <a:r>
              <a:rPr lang="en-US" sz="1800" dirty="0" err="1">
                <a:solidFill>
                  <a:srgbClr val="FF00FF"/>
                </a:solidFill>
                <a:latin typeface="Consolas" pitchFamily="49" charset="0"/>
                <a:cs typeface="Consolas" pitchFamily="49" charset="0"/>
              </a:rPr>
              <a:t>MPI_Buffer_attach</a:t>
            </a:r>
            <a:r>
              <a:rPr lang="en-US" sz="1800" dirty="0"/>
              <a:t> subroutine provides MPI a buffer in the user's memory. This buffer is used only by messages sent in buffered mode, and only one buffer is attached to a process at any time</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57</a:t>
            </a:fld>
            <a:endParaRPr lang="en-US" altLang="en-US"/>
          </a:p>
        </p:txBody>
      </p:sp>
    </p:spTree>
    <p:extLst>
      <p:ext uri="{BB962C8B-B14F-4D97-AF65-F5344CB8AC3E}">
        <p14:creationId xmlns:p14="http://schemas.microsoft.com/office/powerpoint/2010/main" val="9755624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en-US" sz="3200" dirty="0"/>
              <a:t>Further comments on the four flavors for sending data in MPI</a:t>
            </a:r>
          </a:p>
        </p:txBody>
      </p:sp>
      <p:sp>
        <p:nvSpPr>
          <p:cNvPr id="19459" name="Rectangle 3"/>
          <p:cNvSpPr>
            <a:spLocks noGrp="1" noChangeArrowheads="1"/>
          </p:cNvSpPr>
          <p:nvPr>
            <p:ph idx="1"/>
          </p:nvPr>
        </p:nvSpPr>
        <p:spPr/>
        <p:txBody>
          <a:bodyPr/>
          <a:lstStyle/>
          <a:p>
            <a:pPr eaLnBrk="1" hangingPunct="1">
              <a:lnSpc>
                <a:spcPct val="90000"/>
              </a:lnSpc>
            </a:pPr>
            <a:endParaRPr lang="en-US" dirty="0"/>
          </a:p>
          <a:p>
            <a:pPr eaLnBrk="1" hangingPunct="1">
              <a:lnSpc>
                <a:spcPct val="90000"/>
              </a:lnSpc>
            </a:pPr>
            <a:r>
              <a:rPr lang="en-US" dirty="0"/>
              <a:t>Synchronous with </a:t>
            </a:r>
            <a:r>
              <a:rPr lang="en-US" dirty="0" err="1"/>
              <a:t>MPI_</a:t>
            </a:r>
            <a:r>
              <a:rPr lang="en-US" dirty="0" err="1">
                <a:solidFill>
                  <a:srgbClr val="C00000"/>
                </a:solidFill>
              </a:rPr>
              <a:t>S</a:t>
            </a:r>
            <a:r>
              <a:rPr lang="en-US" dirty="0" err="1"/>
              <a:t>send</a:t>
            </a:r>
            <a:endParaRPr lang="en-US" dirty="0"/>
          </a:p>
          <a:p>
            <a:pPr lvl="1" eaLnBrk="1" hangingPunct="1">
              <a:lnSpc>
                <a:spcPct val="90000"/>
              </a:lnSpc>
            </a:pPr>
            <a:r>
              <a:rPr lang="en-US" dirty="0"/>
              <a:t>In synchronous mode, a send will not complete until a matching receive is posted.</a:t>
            </a:r>
          </a:p>
          <a:p>
            <a:pPr lvl="2" eaLnBrk="1" hangingPunct="1">
              <a:lnSpc>
                <a:spcPct val="90000"/>
              </a:lnSpc>
            </a:pPr>
            <a:r>
              <a:rPr lang="en-US" dirty="0"/>
              <a:t>The sender has to wait for a receive to be posted</a:t>
            </a:r>
          </a:p>
          <a:p>
            <a:pPr lvl="2" eaLnBrk="1" hangingPunct="1">
              <a:lnSpc>
                <a:spcPct val="90000"/>
              </a:lnSpc>
            </a:pPr>
            <a:r>
              <a:rPr lang="en-US" dirty="0"/>
              <a:t>No buffering of data</a:t>
            </a:r>
          </a:p>
          <a:p>
            <a:pPr lvl="2" eaLnBrk="1" hangingPunct="1">
              <a:lnSpc>
                <a:spcPct val="90000"/>
              </a:lnSpc>
            </a:pPr>
            <a:r>
              <a:rPr lang="en-US" dirty="0"/>
              <a:t>Used for ensuring the code is healthy and doesn’t rely on buffering</a:t>
            </a:r>
          </a:p>
          <a:p>
            <a:pPr eaLnBrk="1" hangingPunct="1">
              <a:lnSpc>
                <a:spcPct val="90000"/>
              </a:lnSpc>
            </a:pPr>
            <a:endParaRPr lang="en-US" dirty="0"/>
          </a:p>
          <a:p>
            <a:pPr eaLnBrk="1" hangingPunct="1">
              <a:lnSpc>
                <a:spcPct val="90000"/>
              </a:lnSpc>
            </a:pPr>
            <a:r>
              <a:rPr lang="en-US" dirty="0"/>
              <a:t>Buffered with </a:t>
            </a:r>
            <a:r>
              <a:rPr lang="en-US" dirty="0" err="1"/>
              <a:t>MPI_</a:t>
            </a:r>
            <a:r>
              <a:rPr lang="en-US" dirty="0" err="1">
                <a:solidFill>
                  <a:srgbClr val="C00000"/>
                </a:solidFill>
              </a:rPr>
              <a:t>B</a:t>
            </a:r>
            <a:r>
              <a:rPr lang="en-US" dirty="0" err="1"/>
              <a:t>send</a:t>
            </a:r>
            <a:endParaRPr lang="en-US" dirty="0"/>
          </a:p>
          <a:p>
            <a:pPr lvl="1" eaLnBrk="1" hangingPunct="1">
              <a:lnSpc>
                <a:spcPct val="90000"/>
              </a:lnSpc>
            </a:pPr>
            <a:r>
              <a:rPr lang="en-US" dirty="0"/>
              <a:t>Send completes once message has been buffered internally by MPI</a:t>
            </a:r>
          </a:p>
          <a:p>
            <a:pPr lvl="2" eaLnBrk="1" hangingPunct="1">
              <a:lnSpc>
                <a:spcPct val="90000"/>
              </a:lnSpc>
            </a:pPr>
            <a:r>
              <a:rPr lang="en-US" dirty="0"/>
              <a:t>Buffering incurs an extra memory copy</a:t>
            </a:r>
          </a:p>
          <a:p>
            <a:pPr lvl="2" eaLnBrk="1" hangingPunct="1">
              <a:lnSpc>
                <a:spcPct val="90000"/>
              </a:lnSpc>
            </a:pPr>
            <a:r>
              <a:rPr lang="en-US" dirty="0"/>
              <a:t>Does not require a matching receive to be posted</a:t>
            </a:r>
          </a:p>
          <a:p>
            <a:pPr lvl="2" eaLnBrk="1" hangingPunct="1">
              <a:lnSpc>
                <a:spcPct val="90000"/>
              </a:lnSpc>
            </a:pPr>
            <a:r>
              <a:rPr lang="en-US" dirty="0"/>
              <a:t>May cause buffer overflow if many </a:t>
            </a:r>
            <a:r>
              <a:rPr lang="en-US" dirty="0" err="1"/>
              <a:t>Bsend</a:t>
            </a:r>
            <a:r>
              <a:rPr lang="en-US" dirty="0"/>
              <a:t> posted and no matching receives have been posted yet</a:t>
            </a:r>
          </a:p>
        </p:txBody>
      </p:sp>
      <p:sp>
        <p:nvSpPr>
          <p:cNvPr id="2" name="Slide Number Placeholder 1"/>
          <p:cNvSpPr>
            <a:spLocks noGrp="1"/>
          </p:cNvSpPr>
          <p:nvPr>
            <p:ph type="sldNum" sz="quarter" idx="12"/>
          </p:nvPr>
        </p:nvSpPr>
        <p:spPr/>
        <p:txBody>
          <a:bodyPr/>
          <a:lstStyle/>
          <a:p>
            <a:fld id="{04A7C484-7E24-447E-8CB0-5149A4D34DEF}" type="slidenum">
              <a:rPr lang="en-US" altLang="en-US" smtClean="0"/>
              <a:pPr/>
              <a:t>58</a:t>
            </a:fld>
            <a:endParaRPr lang="en-US" altLang="en-US"/>
          </a:p>
        </p:txBody>
      </p:sp>
      <p:sp>
        <p:nvSpPr>
          <p:cNvPr id="7" name="Rectangle 6"/>
          <p:cNvSpPr/>
          <p:nvPr/>
        </p:nvSpPr>
        <p:spPr>
          <a:xfrm>
            <a:off x="107980" y="6642556"/>
            <a:ext cx="966440" cy="215444"/>
          </a:xfrm>
          <a:prstGeom prst="rect">
            <a:avLst/>
          </a:prstGeom>
        </p:spPr>
        <p:txBody>
          <a:bodyPr wrap="square">
            <a:spAutoFit/>
          </a:bodyPr>
          <a:lstStyle/>
          <a:p>
            <a:r>
              <a:rPr lang="en-US" sz="800" dirty="0"/>
              <a:t>[A. </a:t>
            </a:r>
            <a:r>
              <a:rPr lang="en-US" sz="800" dirty="0" err="1"/>
              <a:t>Snavely</a:t>
            </a:r>
            <a:r>
              <a:rPr lang="en-US" sz="800" dirty="0"/>
              <a:t>]→</a:t>
            </a:r>
          </a:p>
        </p:txBody>
      </p:sp>
    </p:spTree>
    <p:extLst>
      <p:ext uri="{BB962C8B-B14F-4D97-AF65-F5344CB8AC3E}">
        <p14:creationId xmlns:p14="http://schemas.microsoft.com/office/powerpoint/2010/main" val="716829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Four flavors for sending data in MPI</a:t>
            </a:r>
          </a:p>
        </p:txBody>
      </p:sp>
      <p:sp>
        <p:nvSpPr>
          <p:cNvPr id="20483" name="Rectangle 3"/>
          <p:cNvSpPr>
            <a:spLocks noGrp="1" noChangeArrowheads="1"/>
          </p:cNvSpPr>
          <p:nvPr>
            <p:ph idx="1"/>
          </p:nvPr>
        </p:nvSpPr>
        <p:spPr/>
        <p:txBody>
          <a:bodyPr/>
          <a:lstStyle/>
          <a:p>
            <a:pPr eaLnBrk="1" hangingPunct="1">
              <a:buFont typeface="+mj-lt"/>
              <a:buAutoNum type="arabicPeriod" startAt="3"/>
            </a:pPr>
            <a:endParaRPr lang="en-US" dirty="0"/>
          </a:p>
          <a:p>
            <a:pPr eaLnBrk="1" hangingPunct="1">
              <a:buFont typeface="+mj-lt"/>
              <a:buAutoNum type="arabicPeriod" startAt="3"/>
            </a:pPr>
            <a:r>
              <a:rPr lang="en-US" dirty="0"/>
              <a:t>Standard with </a:t>
            </a:r>
            <a:r>
              <a:rPr lang="en-US" dirty="0" err="1">
                <a:latin typeface="Courier New" panose="02070309020205020404" pitchFamily="49" charset="0"/>
                <a:cs typeface="Courier New" panose="02070309020205020404" pitchFamily="49" charset="0"/>
              </a:rPr>
              <a:t>MPI_Send</a:t>
            </a:r>
            <a:endParaRPr lang="en-US" dirty="0">
              <a:latin typeface="Courier New" panose="02070309020205020404" pitchFamily="49" charset="0"/>
              <a:cs typeface="Courier New" panose="02070309020205020404" pitchFamily="49" charset="0"/>
            </a:endParaRPr>
          </a:p>
          <a:p>
            <a:pPr lvl="1" eaLnBrk="1" hangingPunct="1"/>
            <a:r>
              <a:rPr lang="en-US" dirty="0"/>
              <a:t>Up to the MPI implementation to decide whether to do rendezvous or eager, for performance reasons</a:t>
            </a:r>
          </a:p>
          <a:p>
            <a:pPr lvl="2"/>
            <a:r>
              <a:rPr lang="en-US" sz="1700" dirty="0"/>
              <a:t>NOTE: If it does rendezvous, in fact the behavior is that of </a:t>
            </a:r>
            <a:r>
              <a:rPr lang="en-US" sz="1700" dirty="0" err="1">
                <a:latin typeface="Courier New" panose="02070309020205020404" pitchFamily="49" charset="0"/>
                <a:cs typeface="Courier New" panose="02070309020205020404" pitchFamily="49" charset="0"/>
              </a:rPr>
              <a:t>MPI_Ssend</a:t>
            </a:r>
            <a:endParaRPr lang="en-US" sz="1700" dirty="0">
              <a:latin typeface="Courier New" panose="02070309020205020404" pitchFamily="49" charset="0"/>
              <a:cs typeface="Courier New" panose="02070309020205020404" pitchFamily="49" charset="0"/>
            </a:endParaRPr>
          </a:p>
          <a:p>
            <a:pPr lvl="1"/>
            <a:r>
              <a:rPr lang="en-US" dirty="0"/>
              <a:t>Very commonly used</a:t>
            </a:r>
          </a:p>
          <a:p>
            <a:pPr lvl="1"/>
            <a:endParaRPr lang="en-US" dirty="0"/>
          </a:p>
          <a:p>
            <a:pPr lvl="1"/>
            <a:endParaRPr lang="en-US" dirty="0"/>
          </a:p>
          <a:p>
            <a:pPr eaLnBrk="1" hangingPunct="1">
              <a:buAutoNum type="arabicPeriod" startAt="3"/>
            </a:pPr>
            <a:r>
              <a:rPr lang="en-US" dirty="0"/>
              <a:t>Ready with </a:t>
            </a:r>
            <a:r>
              <a:rPr lang="en-US" dirty="0" err="1">
                <a:latin typeface="Courier New" panose="02070309020205020404" pitchFamily="49" charset="0"/>
                <a:cs typeface="Courier New" panose="02070309020205020404" pitchFamily="49" charset="0"/>
              </a:rPr>
              <a:t>MPI_</a:t>
            </a:r>
            <a:r>
              <a:rPr lang="en-US" dirty="0" err="1">
                <a:solidFill>
                  <a:srgbClr val="C00000"/>
                </a:solidFill>
                <a:latin typeface="Courier New" panose="02070309020205020404" pitchFamily="49" charset="0"/>
                <a:cs typeface="Courier New" panose="02070309020205020404" pitchFamily="49" charset="0"/>
              </a:rPr>
              <a:t>R</a:t>
            </a:r>
            <a:r>
              <a:rPr lang="en-US" dirty="0" err="1">
                <a:latin typeface="Courier New" panose="02070309020205020404" pitchFamily="49" charset="0"/>
                <a:cs typeface="Courier New" panose="02070309020205020404" pitchFamily="49" charset="0"/>
              </a:rPr>
              <a:t>send</a:t>
            </a:r>
            <a:endParaRPr lang="en-US" dirty="0">
              <a:latin typeface="Courier New" panose="02070309020205020404" pitchFamily="49" charset="0"/>
              <a:cs typeface="Courier New" panose="02070309020205020404" pitchFamily="49" charset="0"/>
            </a:endParaRPr>
          </a:p>
          <a:p>
            <a:pPr lvl="1" eaLnBrk="1" hangingPunct="1"/>
            <a:r>
              <a:rPr lang="en-US" dirty="0"/>
              <a:t>Will work correctly </a:t>
            </a:r>
            <a:r>
              <a:rPr lang="en-US" i="1" dirty="0"/>
              <a:t>only</a:t>
            </a:r>
            <a:r>
              <a:rPr lang="en-US" dirty="0"/>
              <a:t> if the matching receive has been posted</a:t>
            </a:r>
          </a:p>
          <a:p>
            <a:pPr lvl="1" eaLnBrk="1" hangingPunct="1"/>
            <a:r>
              <a:rPr lang="en-US" dirty="0"/>
              <a:t>Can be used to avoid handshake overhead when is known for sure that the receive has been posted</a:t>
            </a:r>
          </a:p>
          <a:p>
            <a:pPr lvl="1" eaLnBrk="1" hangingPunct="1"/>
            <a:r>
              <a:rPr lang="en-US" dirty="0"/>
              <a:t>Rarely used, can cause major problems</a:t>
            </a:r>
          </a:p>
          <a:p>
            <a:pPr lvl="2"/>
            <a:r>
              <a:rPr lang="en-US" dirty="0"/>
              <a:t>Undefined behavior if a matching receive has not been posted</a:t>
            </a:r>
          </a:p>
        </p:txBody>
      </p:sp>
      <p:sp>
        <p:nvSpPr>
          <p:cNvPr id="2" name="Slide Number Placeholder 1"/>
          <p:cNvSpPr>
            <a:spLocks noGrp="1"/>
          </p:cNvSpPr>
          <p:nvPr>
            <p:ph type="sldNum" sz="quarter" idx="12"/>
          </p:nvPr>
        </p:nvSpPr>
        <p:spPr/>
        <p:txBody>
          <a:bodyPr/>
          <a:lstStyle/>
          <a:p>
            <a:fld id="{04A7C484-7E24-447E-8CB0-5149A4D34DEF}" type="slidenum">
              <a:rPr lang="en-US" altLang="en-US" smtClean="0"/>
              <a:pPr/>
              <a:t>59</a:t>
            </a:fld>
            <a:endParaRPr lang="en-US" altLang="en-US"/>
          </a:p>
        </p:txBody>
      </p:sp>
      <p:sp>
        <p:nvSpPr>
          <p:cNvPr id="6" name="Rectangle 5"/>
          <p:cNvSpPr/>
          <p:nvPr/>
        </p:nvSpPr>
        <p:spPr>
          <a:xfrm>
            <a:off x="147344" y="6642556"/>
            <a:ext cx="966440" cy="215444"/>
          </a:xfrm>
          <a:prstGeom prst="rect">
            <a:avLst/>
          </a:prstGeom>
        </p:spPr>
        <p:txBody>
          <a:bodyPr wrap="square">
            <a:spAutoFit/>
          </a:bodyPr>
          <a:lstStyle/>
          <a:p>
            <a:r>
              <a:rPr lang="en-US" sz="800" dirty="0"/>
              <a:t>[A. </a:t>
            </a:r>
            <a:r>
              <a:rPr lang="en-US" sz="800" dirty="0" err="1"/>
              <a:t>Snavely</a:t>
            </a:r>
            <a:r>
              <a:rPr lang="en-US" sz="800" dirty="0"/>
              <a:t>]→</a:t>
            </a:r>
          </a:p>
        </p:txBody>
      </p:sp>
    </p:spTree>
    <p:extLst>
      <p:ext uri="{BB962C8B-B14F-4D97-AF65-F5344CB8AC3E}">
        <p14:creationId xmlns:p14="http://schemas.microsoft.com/office/powerpoint/2010/main" val="1879020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187570"/>
            <a:ext cx="12192000" cy="823393"/>
          </a:xfrm>
        </p:spPr>
        <p:txBody>
          <a:bodyPr/>
          <a:lstStyle/>
          <a:p>
            <a:pPr eaLnBrk="1" hangingPunct="1"/>
            <a:r>
              <a:rPr lang="en-US" sz="1800" dirty="0"/>
              <a:t>[new topic]</a:t>
            </a:r>
            <a:r>
              <a:rPr lang="en-US" sz="3200" dirty="0"/>
              <a:t> HPC with the </a:t>
            </a:r>
            <a:r>
              <a:rPr lang="en-US" sz="3200" dirty="0">
                <a:solidFill>
                  <a:srgbClr val="FFC000"/>
                </a:solidFill>
              </a:rPr>
              <a:t>Message Passing Interface</a:t>
            </a:r>
            <a:r>
              <a:rPr lang="en-US" sz="3200" dirty="0"/>
              <a:t> (MPI): Outline</a:t>
            </a:r>
          </a:p>
        </p:txBody>
      </p:sp>
      <p:sp>
        <p:nvSpPr>
          <p:cNvPr id="32771" name="Rectangle 3"/>
          <p:cNvSpPr>
            <a:spLocks noGrp="1" noChangeArrowheads="1"/>
          </p:cNvSpPr>
          <p:nvPr>
            <p:ph idx="1"/>
          </p:nvPr>
        </p:nvSpPr>
        <p:spPr/>
        <p:txBody>
          <a:bodyPr/>
          <a:lstStyle/>
          <a:p>
            <a:pPr eaLnBrk="1" hangingPunct="1">
              <a:lnSpc>
                <a:spcPct val="130000"/>
              </a:lnSpc>
            </a:pPr>
            <a:endParaRPr lang="en-US" dirty="0"/>
          </a:p>
          <a:p>
            <a:pPr eaLnBrk="1" hangingPunct="1">
              <a:lnSpc>
                <a:spcPct val="130000"/>
              </a:lnSpc>
            </a:pPr>
            <a:r>
              <a:rPr lang="en-US" dirty="0"/>
              <a:t>Introduction to message passing and MPI</a:t>
            </a:r>
          </a:p>
          <a:p>
            <a:pPr eaLnBrk="1" hangingPunct="1">
              <a:lnSpc>
                <a:spcPct val="130000"/>
              </a:lnSpc>
            </a:pPr>
            <a:r>
              <a:rPr lang="en-US" dirty="0"/>
              <a:t>Point-to-Point Communication</a:t>
            </a:r>
          </a:p>
          <a:p>
            <a:pPr eaLnBrk="1" hangingPunct="1">
              <a:lnSpc>
                <a:spcPct val="130000"/>
              </a:lnSpc>
            </a:pPr>
            <a:r>
              <a:rPr lang="en-US" dirty="0"/>
              <a:t>Collective Communication</a:t>
            </a:r>
          </a:p>
          <a:p>
            <a:pPr eaLnBrk="1" hangingPunct="1">
              <a:lnSpc>
                <a:spcPct val="130000"/>
              </a:lnSpc>
            </a:pPr>
            <a:r>
              <a:rPr lang="en-US" dirty="0"/>
              <a:t>HPC w/ MPI: Closing Remarks</a:t>
            </a:r>
          </a:p>
          <a:p>
            <a:pPr eaLnBrk="1" hangingPunct="1">
              <a:lnSpc>
                <a:spcPct val="130000"/>
              </a:lnSpc>
            </a:pPr>
            <a:endParaRPr lang="en-US" dirty="0"/>
          </a:p>
        </p:txBody>
      </p:sp>
      <p:sp>
        <p:nvSpPr>
          <p:cNvPr id="2" name="Slide Number Placeholder 1"/>
          <p:cNvSpPr>
            <a:spLocks noGrp="1"/>
          </p:cNvSpPr>
          <p:nvPr>
            <p:ph type="sldNum" sz="quarter" idx="12"/>
          </p:nvPr>
        </p:nvSpPr>
        <p:spPr/>
        <p:txBody>
          <a:bodyPr/>
          <a:lstStyle/>
          <a:p>
            <a:fld id="{04A7C484-7E24-447E-8CB0-5149A4D34DEF}" type="slidenum">
              <a:rPr lang="en-US" altLang="en-US" smtClean="0"/>
              <a:pPr/>
              <a:t>6</a:t>
            </a:fld>
            <a:endParaRPr lang="en-US" altLang="en-US" dirty="0"/>
          </a:p>
        </p:txBody>
      </p:sp>
    </p:spTree>
    <p:extLst>
      <p:ext uri="{BB962C8B-B14F-4D97-AF65-F5344CB8AC3E}">
        <p14:creationId xmlns:p14="http://schemas.microsoft.com/office/powerpoint/2010/main" val="36397972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en-US" sz="3200" dirty="0"/>
              <a:t>Cheat Sheet, Blocking Options</a:t>
            </a:r>
          </a:p>
        </p:txBody>
      </p:sp>
      <p:sp>
        <p:nvSpPr>
          <p:cNvPr id="54275" name="Slide Number Placeholder 6"/>
          <p:cNvSpPr>
            <a:spLocks noGrp="1"/>
          </p:cNvSpPr>
          <p:nvPr>
            <p:ph type="sldNum" sz="quarter" idx="12"/>
          </p:nvPr>
        </p:nvSpPr>
        <p:spPr>
          <a:noFill/>
          <a:ln>
            <a:miter lim="800000"/>
            <a:headEnd/>
            <a:tailEnd/>
          </a:ln>
        </p:spPr>
        <p:txBody>
          <a:bodyPr/>
          <a:lstStyle/>
          <a:p>
            <a:fld id="{171998E2-CCA3-4483-9ADE-95219C809036}" type="slidenum">
              <a:rPr lang="en-US"/>
              <a:pPr/>
              <a:t>60</a:t>
            </a:fld>
            <a:endParaRPr lang="en-US" dirty="0"/>
          </a:p>
        </p:txBody>
      </p:sp>
      <p:graphicFrame>
        <p:nvGraphicFramePr>
          <p:cNvPr id="6" name="Group 167"/>
          <p:cNvGraphicFramePr>
            <a:graphicFrameLocks noGrp="1"/>
          </p:cNvGraphicFramePr>
          <p:nvPr>
            <p:ph sz="half" idx="4294967295"/>
          </p:nvPr>
        </p:nvGraphicFramePr>
        <p:xfrm>
          <a:off x="1728216" y="1235750"/>
          <a:ext cx="8229600" cy="4978020"/>
        </p:xfrm>
        <a:graphic>
          <a:graphicData uri="http://schemas.openxmlformats.org/drawingml/2006/table">
            <a:tbl>
              <a:tblPr/>
              <a:tblGrid>
                <a:gridCol w="1828800">
                  <a:extLst>
                    <a:ext uri="{9D8B030D-6E8A-4147-A177-3AD203B41FA5}">
                      <a16:colId xmlns:a16="http://schemas.microsoft.com/office/drawing/2014/main" val="20000"/>
                    </a:ext>
                  </a:extLst>
                </a:gridCol>
                <a:gridCol w="3992563">
                  <a:extLst>
                    <a:ext uri="{9D8B030D-6E8A-4147-A177-3AD203B41FA5}">
                      <a16:colId xmlns:a16="http://schemas.microsoft.com/office/drawing/2014/main" val="20001"/>
                    </a:ext>
                  </a:extLst>
                </a:gridCol>
                <a:gridCol w="2408237">
                  <a:extLst>
                    <a:ext uri="{9D8B030D-6E8A-4147-A177-3AD203B41FA5}">
                      <a16:colId xmlns:a16="http://schemas.microsoft.com/office/drawing/2014/main" val="20002"/>
                    </a:ext>
                  </a:extLst>
                </a:gridCol>
              </a:tblGrid>
              <a:tr h="361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pitchFamily="34" charset="0"/>
                        </a:rPr>
                        <a:t>Sender modes</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ahoma" pitchFamily="34" charset="0"/>
                        </a:rPr>
                        <a:t>Definition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pitchFamily="34" charset="0"/>
                        </a:rPr>
                        <a:t>Notes</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1082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Synchronous send </a:t>
                      </a:r>
                      <a:r>
                        <a:rPr kumimoji="0" lang="en-US" sz="1400" b="1" i="0" u="none" strike="noStrike" cap="none" normalizeH="0" baseline="0" dirty="0">
                          <a:ln>
                            <a:noFill/>
                          </a:ln>
                          <a:solidFill>
                            <a:schemeClr val="tx1"/>
                          </a:solidFill>
                          <a:effectLst/>
                          <a:latin typeface="Tahoma" pitchFamily="34" charset="0"/>
                        </a:rPr>
                        <a:t>MPI_SSEND</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45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Only completes when the receive has started</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792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Buffered send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pitchFamily="34" charset="0"/>
                        </a:rPr>
                        <a:t>MPI_BSEND</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Always completes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(unless an error occurs), irrespective of receiver</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45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needs application-defined buffer to be declared with</a:t>
                      </a:r>
                    </a:p>
                    <a:p>
                      <a:pPr marL="0" marR="0" lvl="0" indent="0" algn="ctr" defTabSz="914400" rtl="0" eaLnBrk="1" fontAlgn="base" latinLnBrk="0" hangingPunct="1">
                        <a:lnSpc>
                          <a:spcPct val="100000"/>
                        </a:lnSpc>
                        <a:spcBef>
                          <a:spcPct val="45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MPI_BUFFER_ATTACH</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754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Classic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pitchFamily="34" charset="0"/>
                        </a:rPr>
                        <a:t>MPI_SEND</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Standard send</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Rendezvous or eager mode.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Decided at run time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750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rPr>
                        <a:t>Ready send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ahoma" pitchFamily="34" charset="0"/>
                        </a:rPr>
                        <a:t>MPI_RSEND</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Started right away. Will do the job </a:t>
                      </a:r>
                      <a:r>
                        <a:rPr kumimoji="0" lang="en-US" sz="1400" b="1" i="0" u="none" strike="noStrike" cap="none" normalizeH="0" baseline="0" dirty="0">
                          <a:ln>
                            <a:noFill/>
                          </a:ln>
                          <a:solidFill>
                            <a:schemeClr val="tx1"/>
                          </a:solidFill>
                          <a:effectLst/>
                          <a:latin typeface="Tahoma" pitchFamily="34" charset="0"/>
                        </a:rPr>
                        <a:t>only </a:t>
                      </a:r>
                      <a:r>
                        <a:rPr kumimoji="0" lang="en-US" sz="1400" b="0" i="0" u="none" strike="noStrike" cap="none" normalizeH="0" baseline="0" dirty="0">
                          <a:ln>
                            <a:noFill/>
                          </a:ln>
                          <a:solidFill>
                            <a:schemeClr val="tx1"/>
                          </a:solidFill>
                          <a:effectLst/>
                          <a:latin typeface="Tahoma" pitchFamily="34" charset="0"/>
                        </a:rPr>
                        <a:t>if the matching receive has already been posted!</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Blindly do a send. Avoid, might cause unforeseen problems…</a:t>
                      </a:r>
                      <a:br>
                        <a:rPr kumimoji="0" lang="en-US" sz="1400" b="0" i="0" u="none" strike="noStrike" cap="none" normalizeH="0" baseline="0" dirty="0">
                          <a:ln>
                            <a:noFill/>
                          </a:ln>
                          <a:solidFill>
                            <a:schemeClr val="tx1"/>
                          </a:solidFill>
                          <a:effectLst/>
                          <a:latin typeface="Tahoma" pitchFamily="34" charset="0"/>
                        </a:rPr>
                      </a:br>
                      <a:endParaRPr kumimoji="0" lang="en-US" sz="1400" b="0" i="0" u="none" strike="noStrike" cap="none" normalizeH="0" baseline="0" dirty="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750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Receive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ahoma" pitchFamily="34" charset="0"/>
                        </a:rPr>
                        <a:t>MPI_RECV</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rPr>
                        <a:t>Completes when a the message (data) has arrived</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lumMod val="95000"/>
                      </a:schemeClr>
                    </a:solidFill>
                  </a:tcPr>
                </a:tc>
                <a:extLst>
                  <a:ext uri="{0D108BD9-81ED-4DB2-BD59-A6C34878D82A}">
                    <a16:rowId xmlns:a16="http://schemas.microsoft.com/office/drawing/2014/main" val="10005"/>
                  </a:ext>
                </a:extLst>
              </a:tr>
            </a:tbl>
          </a:graphicData>
        </a:graphic>
      </p:graphicFrame>
      <p:sp>
        <p:nvSpPr>
          <p:cNvPr id="7" name="Rectangle 6"/>
          <p:cNvSpPr/>
          <p:nvPr/>
        </p:nvSpPr>
        <p:spPr>
          <a:xfrm>
            <a:off x="80548" y="6642556"/>
            <a:ext cx="661640" cy="215444"/>
          </a:xfrm>
          <a:prstGeom prst="rect">
            <a:avLst/>
          </a:prstGeom>
        </p:spPr>
        <p:txBody>
          <a:bodyPr wrap="square">
            <a:spAutoFit/>
          </a:bodyPr>
          <a:lstStyle/>
          <a:p>
            <a:r>
              <a:rPr lang="en-US" sz="800" dirty="0"/>
              <a:t>[ICHEC]→</a:t>
            </a:r>
          </a:p>
        </p:txBody>
      </p:sp>
    </p:spTree>
    <p:extLst>
      <p:ext uri="{BB962C8B-B14F-4D97-AF65-F5344CB8AC3E}">
        <p14:creationId xmlns:p14="http://schemas.microsoft.com/office/powerpoint/2010/main" val="31823798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Side-trip: TCP/IP vs. UDP Analogy</a:t>
            </a:r>
          </a:p>
        </p:txBody>
      </p:sp>
      <p:sp>
        <p:nvSpPr>
          <p:cNvPr id="5" name="Content Placeholder 4"/>
          <p:cNvSpPr>
            <a:spLocks noGrp="1"/>
          </p:cNvSpPr>
          <p:nvPr>
            <p:ph idx="1"/>
          </p:nvPr>
        </p:nvSpPr>
        <p:spPr/>
        <p:txBody>
          <a:bodyPr>
            <a:normAutofit fontScale="92500" lnSpcReduction="10000"/>
          </a:bodyPr>
          <a:lstStyle/>
          <a:p>
            <a:r>
              <a:rPr lang="en-US" dirty="0"/>
              <a:t>There is a parallel between how </a:t>
            </a:r>
            <a:r>
              <a:rPr lang="en-US" dirty="0" err="1"/>
              <a:t>MPI_Send</a:t>
            </a:r>
            <a:r>
              <a:rPr lang="en-US" dirty="0"/>
              <a:t> and </a:t>
            </a:r>
            <a:r>
              <a:rPr lang="en-US" dirty="0" err="1"/>
              <a:t>MPI_Rsend</a:t>
            </a:r>
            <a:r>
              <a:rPr lang="en-US" dirty="0"/>
              <a:t> different, on the one hand, and how TCP/IP and UDP are different, on the other hand</a:t>
            </a:r>
          </a:p>
          <a:p>
            <a:endParaRPr lang="en-US" dirty="0"/>
          </a:p>
          <a:p>
            <a:r>
              <a:rPr lang="en-US" dirty="0"/>
              <a:t>TCP/IP: you send something out </a:t>
            </a:r>
          </a:p>
          <a:p>
            <a:pPr lvl="1"/>
            <a:r>
              <a:rPr lang="en-US" dirty="0"/>
              <a:t>You do not declare victory until the receiver pings you that all packets have been received and it’s all good</a:t>
            </a:r>
          </a:p>
          <a:p>
            <a:pPr lvl="1"/>
            <a:r>
              <a:rPr lang="en-US" dirty="0"/>
              <a:t>Very safe. You pay a premium for this</a:t>
            </a:r>
          </a:p>
          <a:p>
            <a:pPr lvl="1"/>
            <a:endParaRPr lang="en-US" dirty="0"/>
          </a:p>
          <a:p>
            <a:r>
              <a:rPr lang="en-US" dirty="0"/>
              <a:t>UDP: you send something out</a:t>
            </a:r>
          </a:p>
          <a:p>
            <a:pPr lvl="1"/>
            <a:r>
              <a:rPr lang="en-US" dirty="0"/>
              <a:t>You declare victory right away</a:t>
            </a:r>
          </a:p>
          <a:p>
            <a:pPr lvl="1"/>
            <a:r>
              <a:rPr lang="en-US" dirty="0"/>
              <a:t>Not safe, you don’t know if the receiver actually got your packet[s]. It’s fast</a:t>
            </a:r>
          </a:p>
          <a:p>
            <a:pPr lvl="1"/>
            <a:endParaRPr lang="en-US" dirty="0"/>
          </a:p>
          <a:p>
            <a:r>
              <a:rPr lang="en-US" dirty="0"/>
              <a:t>UDP and TCP/IP otherwise similar – just two APIs for sending information out over a network </a:t>
            </a:r>
          </a:p>
          <a:p>
            <a:endParaRPr lang="en-US" dirty="0"/>
          </a:p>
          <a:p>
            <a:r>
              <a:rPr lang="en-US" dirty="0"/>
              <a:t>Note: UDP used in online gaming, for instance</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15020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200" dirty="0"/>
              <a:t>P2P Communication: </a:t>
            </a:r>
            <a:r>
              <a:rPr lang="en-US" sz="3200" dirty="0">
                <a:solidFill>
                  <a:srgbClr val="FFC000"/>
                </a:solidFill>
              </a:rPr>
              <a:t>Deadlocking</a:t>
            </a:r>
          </a:p>
        </p:txBody>
      </p:sp>
      <p:sp>
        <p:nvSpPr>
          <p:cNvPr id="2" name="Slide Number Placeholder 1"/>
          <p:cNvSpPr>
            <a:spLocks noGrp="1"/>
          </p:cNvSpPr>
          <p:nvPr>
            <p:ph type="sldNum" sz="quarter" idx="12"/>
          </p:nvPr>
        </p:nvSpPr>
        <p:spPr/>
        <p:txBody>
          <a:bodyPr/>
          <a:lstStyle/>
          <a:p>
            <a:fld id="{D3CBA5F2-BA81-4598-939D-5BFFBD4009F6}" type="slidenum">
              <a:rPr lang="en-US" altLang="en-US" smtClean="0"/>
              <a:pPr/>
              <a:t>62</a:t>
            </a:fld>
            <a:endParaRPr lang="en-US" altLang="en-US" dirty="0"/>
          </a:p>
        </p:txBody>
      </p:sp>
      <p:sp>
        <p:nvSpPr>
          <p:cNvPr id="23555" name="Rectangle 3"/>
          <p:cNvSpPr>
            <a:spLocks noGrp="1" noChangeArrowheads="1"/>
          </p:cNvSpPr>
          <p:nvPr>
            <p:ph type="body" sz="half" idx="4294967295"/>
          </p:nvPr>
        </p:nvSpPr>
        <p:spPr>
          <a:xfrm>
            <a:off x="1747938" y="2209800"/>
            <a:ext cx="3048000" cy="4384548"/>
          </a:xfrm>
          <a:solidFill>
            <a:schemeClr val="bg1">
              <a:lumMod val="95000"/>
            </a:schemeClr>
          </a:solidFill>
          <a:ln w="6350">
            <a:solidFill>
              <a:schemeClr val="tx1"/>
            </a:solidFill>
          </a:ln>
        </p:spPr>
        <p:txBody>
          <a:bodyPr>
            <a:normAutofit fontScale="92500" lnSpcReduction="20000"/>
          </a:bodyPr>
          <a:lstStyle/>
          <a:p>
            <a:pPr eaLnBrk="1" hangingPunct="1">
              <a:buFont typeface="Wingdings" pitchFamily="2" charset="2"/>
              <a:buNone/>
            </a:pP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MPI_Ssend</a:t>
            </a: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MPI_Recv</a:t>
            </a:r>
            <a:r>
              <a:rPr lang="en-US" sz="1800" b="1" dirty="0">
                <a:latin typeface="Consolas" pitchFamily="49" charset="0"/>
                <a:cs typeface="Consolas" pitchFamily="49" charset="0"/>
              </a:rPr>
              <a:t>()</a:t>
            </a:r>
          </a:p>
          <a:p>
            <a:pPr eaLnBrk="1" hangingPunct="1">
              <a:buFont typeface="Wingdings" pitchFamily="2" charset="2"/>
              <a:buNone/>
            </a:pPr>
            <a:r>
              <a:rPr lang="en-US" sz="1800" b="1" dirty="0">
                <a:latin typeface="Consolas" pitchFamily="49" charset="0"/>
                <a:cs typeface="Consolas" pitchFamily="49" charset="0"/>
              </a:rPr>
              <a:t>...</a:t>
            </a:r>
          </a:p>
          <a:p>
            <a:pPr eaLnBrk="1" hangingPunct="1">
              <a:buFont typeface="Wingdings" pitchFamily="2" charset="2"/>
              <a:buNone/>
            </a:pP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MPI_Buffer_attach</a:t>
            </a: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MPI_Bsend</a:t>
            </a: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MPI_Recv</a:t>
            </a:r>
            <a:r>
              <a:rPr lang="en-US" sz="1800" b="1" dirty="0">
                <a:latin typeface="Consolas" pitchFamily="49" charset="0"/>
                <a:cs typeface="Consolas" pitchFamily="49" charset="0"/>
              </a:rPr>
              <a:t>()</a:t>
            </a:r>
          </a:p>
          <a:p>
            <a:pPr eaLnBrk="1" hangingPunct="1">
              <a:buFont typeface="Wingdings" pitchFamily="2" charset="2"/>
              <a:buNone/>
            </a:pPr>
            <a:r>
              <a:rPr lang="en-US" sz="1800" b="1" dirty="0">
                <a:latin typeface="Consolas" pitchFamily="49" charset="0"/>
                <a:cs typeface="Consolas" pitchFamily="49" charset="0"/>
              </a:rPr>
              <a:t>...</a:t>
            </a:r>
          </a:p>
          <a:p>
            <a:pPr eaLnBrk="1" hangingPunct="1">
              <a:buFont typeface="Wingdings" pitchFamily="2" charset="2"/>
              <a:buNone/>
            </a:pP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MPI_Buffer_attach</a:t>
            </a: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MPI_Bsend</a:t>
            </a: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MPI_Recv</a:t>
            </a:r>
            <a:r>
              <a:rPr lang="en-US" sz="1800" b="1" dirty="0">
                <a:latin typeface="Consolas" pitchFamily="49" charset="0"/>
                <a:cs typeface="Consolas" pitchFamily="49" charset="0"/>
              </a:rPr>
              <a:t>()</a:t>
            </a:r>
          </a:p>
          <a:p>
            <a:pPr eaLnBrk="1" hangingPunct="1">
              <a:buFont typeface="Wingdings" pitchFamily="2" charset="2"/>
              <a:buNone/>
            </a:pPr>
            <a:r>
              <a:rPr lang="en-US" sz="1800" b="1" dirty="0">
                <a:latin typeface="Consolas" pitchFamily="49" charset="0"/>
                <a:cs typeface="Consolas" pitchFamily="49" charset="0"/>
              </a:rPr>
              <a:t>...</a:t>
            </a:r>
          </a:p>
        </p:txBody>
      </p:sp>
      <p:sp>
        <p:nvSpPr>
          <p:cNvPr id="23556" name="Rectangle 4"/>
          <p:cNvSpPr>
            <a:spLocks noGrp="1" noChangeArrowheads="1"/>
          </p:cNvSpPr>
          <p:nvPr>
            <p:ph type="body" sz="half" idx="4294967295"/>
          </p:nvPr>
        </p:nvSpPr>
        <p:spPr>
          <a:xfrm>
            <a:off x="7810838" y="2209800"/>
            <a:ext cx="2895600" cy="4495800"/>
          </a:xfrm>
          <a:solidFill>
            <a:schemeClr val="bg1">
              <a:lumMod val="95000"/>
            </a:schemeClr>
          </a:solidFill>
          <a:ln w="6350">
            <a:solidFill>
              <a:schemeClr val="tx1"/>
            </a:solidFill>
          </a:ln>
        </p:spPr>
        <p:txBody>
          <a:bodyPr>
            <a:normAutofit lnSpcReduction="10000"/>
          </a:bodyPr>
          <a:lstStyle/>
          <a:p>
            <a:pPr eaLnBrk="1" hangingPunct="1">
              <a:buFont typeface="Wingdings" pitchFamily="2" charset="2"/>
              <a:buNone/>
            </a:pP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MPI_Ssend</a:t>
            </a: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MPI_Recv</a:t>
            </a:r>
            <a:r>
              <a:rPr lang="en-US" sz="1800" b="1" dirty="0">
                <a:latin typeface="Consolas" pitchFamily="49" charset="0"/>
                <a:cs typeface="Consolas" pitchFamily="49" charset="0"/>
              </a:rPr>
              <a:t>()</a:t>
            </a:r>
          </a:p>
          <a:p>
            <a:pPr eaLnBrk="1" hangingPunct="1">
              <a:buFont typeface="Wingdings" pitchFamily="2" charset="2"/>
              <a:buNone/>
            </a:pPr>
            <a:r>
              <a:rPr lang="en-US" sz="1800" b="1" dirty="0">
                <a:latin typeface="Consolas" pitchFamily="49" charset="0"/>
                <a:cs typeface="Consolas" pitchFamily="49" charset="0"/>
              </a:rPr>
              <a:t>...</a:t>
            </a:r>
          </a:p>
          <a:p>
            <a:pPr eaLnBrk="1" hangingPunct="1">
              <a:buFont typeface="Wingdings" pitchFamily="2" charset="2"/>
              <a:buNone/>
            </a:pP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MPI_Buffer_attach</a:t>
            </a: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MPI_Bsend</a:t>
            </a: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MPI_Recv</a:t>
            </a:r>
            <a:r>
              <a:rPr lang="en-US" sz="1800" b="1" dirty="0">
                <a:latin typeface="Consolas" pitchFamily="49" charset="0"/>
                <a:cs typeface="Consolas" pitchFamily="49" charset="0"/>
              </a:rPr>
              <a:t>()</a:t>
            </a:r>
          </a:p>
          <a:p>
            <a:pPr eaLnBrk="1" hangingPunct="1">
              <a:buFont typeface="Wingdings" pitchFamily="2" charset="2"/>
              <a:buNone/>
            </a:pPr>
            <a:r>
              <a:rPr lang="en-US" sz="1800" b="1" dirty="0">
                <a:latin typeface="Consolas" pitchFamily="49" charset="0"/>
                <a:cs typeface="Consolas" pitchFamily="49" charset="0"/>
              </a:rPr>
              <a:t>...</a:t>
            </a:r>
          </a:p>
          <a:p>
            <a:pPr eaLnBrk="1" hangingPunct="1">
              <a:buFont typeface="Wingdings" pitchFamily="2" charset="2"/>
              <a:buNone/>
            </a:pP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MPI_Ssend</a:t>
            </a:r>
            <a:r>
              <a:rPr lang="en-US" sz="1800" b="1" dirty="0">
                <a:latin typeface="Consolas" pitchFamily="49" charset="0"/>
                <a:cs typeface="Consolas" pitchFamily="49" charset="0"/>
              </a:rPr>
              <a:t>()</a:t>
            </a:r>
          </a:p>
          <a:p>
            <a:pPr eaLnBrk="1" hangingPunct="1">
              <a:buFont typeface="Wingdings" pitchFamily="2" charset="2"/>
              <a:buNone/>
            </a:pPr>
            <a:r>
              <a:rPr lang="en-US" sz="1800" b="1" dirty="0" err="1">
                <a:latin typeface="Consolas" pitchFamily="49" charset="0"/>
                <a:cs typeface="Consolas" pitchFamily="49" charset="0"/>
              </a:rPr>
              <a:t>MPI_Recv</a:t>
            </a:r>
            <a:r>
              <a:rPr lang="en-US" sz="1800" b="1" dirty="0">
                <a:latin typeface="Consolas" pitchFamily="49" charset="0"/>
                <a:cs typeface="Consolas" pitchFamily="49" charset="0"/>
              </a:rPr>
              <a:t>()</a:t>
            </a:r>
          </a:p>
          <a:p>
            <a:pPr eaLnBrk="1" hangingPunct="1">
              <a:buFont typeface="Wingdings" pitchFamily="2" charset="2"/>
              <a:buNone/>
            </a:pPr>
            <a:r>
              <a:rPr lang="en-US" sz="1800" b="1" dirty="0">
                <a:latin typeface="Consolas" pitchFamily="49" charset="0"/>
                <a:cs typeface="Consolas" pitchFamily="49" charset="0"/>
              </a:rPr>
              <a:t>...</a:t>
            </a:r>
          </a:p>
        </p:txBody>
      </p:sp>
      <p:sp>
        <p:nvSpPr>
          <p:cNvPr id="23557" name="AutoShape 5"/>
          <p:cNvSpPr>
            <a:spLocks noChangeArrowheads="1"/>
          </p:cNvSpPr>
          <p:nvPr/>
        </p:nvSpPr>
        <p:spPr bwMode="auto">
          <a:xfrm>
            <a:off x="5791200" y="2479548"/>
            <a:ext cx="762000" cy="685800"/>
          </a:xfrm>
          <a:custGeom>
            <a:avLst/>
            <a:gdLst>
              <a:gd name="T0" fmla="*/ 13440833 w 21600"/>
              <a:gd name="T1" fmla="*/ 0 h 21600"/>
              <a:gd name="T2" fmla="*/ 3936436 w 21600"/>
              <a:gd name="T3" fmla="*/ 3188494 h 21600"/>
              <a:gd name="T4" fmla="*/ 0 w 21600"/>
              <a:gd name="T5" fmla="*/ 10887075 h 21600"/>
              <a:gd name="T6" fmla="*/ 3936436 w 21600"/>
              <a:gd name="T7" fmla="*/ 18585656 h 21600"/>
              <a:gd name="T8" fmla="*/ 13440833 w 21600"/>
              <a:gd name="T9" fmla="*/ 21774150 h 21600"/>
              <a:gd name="T10" fmla="*/ 22945231 w 21600"/>
              <a:gd name="T11" fmla="*/ 18585656 h 21600"/>
              <a:gd name="T12" fmla="*/ 26881667 w 21600"/>
              <a:gd name="T13" fmla="*/ 10887075 h 21600"/>
              <a:gd name="T14" fmla="*/ 22945231 w 21600"/>
              <a:gd name="T15" fmla="*/ 3188494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FF0000"/>
          </a:solidFill>
          <a:ln w="9525">
            <a:solidFill>
              <a:schemeClr val="tx1"/>
            </a:solidFill>
            <a:miter lim="800000"/>
            <a:headEnd/>
            <a:tailEnd/>
          </a:ln>
        </p:spPr>
        <p:txBody>
          <a:bodyPr wrap="none" anchor="ctr"/>
          <a:lstStyle/>
          <a:p>
            <a:pPr algn="ctr"/>
            <a:r>
              <a:rPr lang="en-US" sz="2400" b="1" dirty="0"/>
              <a:t>Deadlock</a:t>
            </a:r>
          </a:p>
        </p:txBody>
      </p:sp>
      <p:sp>
        <p:nvSpPr>
          <p:cNvPr id="23558" name="AutoShape 7"/>
          <p:cNvSpPr>
            <a:spLocks noChangeArrowheads="1"/>
          </p:cNvSpPr>
          <p:nvPr/>
        </p:nvSpPr>
        <p:spPr bwMode="auto">
          <a:xfrm>
            <a:off x="5791200" y="3798609"/>
            <a:ext cx="762000" cy="762000"/>
          </a:xfrm>
          <a:custGeom>
            <a:avLst/>
            <a:gdLst>
              <a:gd name="T0" fmla="*/ 13440833 w 21600"/>
              <a:gd name="T1" fmla="*/ 0 h 21600"/>
              <a:gd name="T2" fmla="*/ 3936436 w 21600"/>
              <a:gd name="T3" fmla="*/ 3936436 h 21600"/>
              <a:gd name="T4" fmla="*/ 0 w 21600"/>
              <a:gd name="T5" fmla="*/ 13440833 h 21600"/>
              <a:gd name="T6" fmla="*/ 3936436 w 21600"/>
              <a:gd name="T7" fmla="*/ 22945231 h 21600"/>
              <a:gd name="T8" fmla="*/ 13440833 w 21600"/>
              <a:gd name="T9" fmla="*/ 26881667 h 21600"/>
              <a:gd name="T10" fmla="*/ 22945231 w 21600"/>
              <a:gd name="T11" fmla="*/ 22945231 h 21600"/>
              <a:gd name="T12" fmla="*/ 26881667 w 21600"/>
              <a:gd name="T13" fmla="*/ 13440833 h 21600"/>
              <a:gd name="T14" fmla="*/ 22945231 w 21600"/>
              <a:gd name="T15" fmla="*/ 393643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70" y="10800"/>
                </a:moveTo>
                <a:cubicBezTo>
                  <a:pt x="2970" y="15124"/>
                  <a:pt x="6476" y="18630"/>
                  <a:pt x="10800" y="18630"/>
                </a:cubicBezTo>
                <a:cubicBezTo>
                  <a:pt x="15124" y="18630"/>
                  <a:pt x="18630" y="15124"/>
                  <a:pt x="18630" y="10800"/>
                </a:cubicBezTo>
                <a:cubicBezTo>
                  <a:pt x="18630" y="6476"/>
                  <a:pt x="15124" y="2970"/>
                  <a:pt x="10800" y="2970"/>
                </a:cubicBezTo>
                <a:cubicBezTo>
                  <a:pt x="6476" y="2970"/>
                  <a:pt x="2970" y="6476"/>
                  <a:pt x="2970" y="10800"/>
                </a:cubicBezTo>
                <a:close/>
              </a:path>
            </a:pathLst>
          </a:custGeom>
          <a:solidFill>
            <a:srgbClr val="00B228"/>
          </a:solidFill>
          <a:ln w="9525">
            <a:solidFill>
              <a:schemeClr val="tx1"/>
            </a:solidFill>
            <a:miter lim="800000"/>
            <a:headEnd/>
            <a:tailEnd/>
          </a:ln>
        </p:spPr>
        <p:txBody>
          <a:bodyPr wrap="none" anchor="ctr"/>
          <a:lstStyle/>
          <a:p>
            <a:pPr algn="ctr"/>
            <a:r>
              <a:rPr lang="en-US" sz="2400" b="1" dirty="0"/>
              <a:t>No</a:t>
            </a:r>
          </a:p>
          <a:p>
            <a:pPr algn="ctr"/>
            <a:r>
              <a:rPr lang="en-US" sz="2400" b="1" dirty="0"/>
              <a:t>Deadlock</a:t>
            </a:r>
          </a:p>
        </p:txBody>
      </p:sp>
      <p:sp>
        <p:nvSpPr>
          <p:cNvPr id="23559" name="AutoShape 8"/>
          <p:cNvSpPr>
            <a:spLocks noChangeArrowheads="1"/>
          </p:cNvSpPr>
          <p:nvPr/>
        </p:nvSpPr>
        <p:spPr bwMode="auto">
          <a:xfrm>
            <a:off x="5791200" y="5410200"/>
            <a:ext cx="762000" cy="762000"/>
          </a:xfrm>
          <a:custGeom>
            <a:avLst/>
            <a:gdLst>
              <a:gd name="T0" fmla="*/ 13440833 w 21600"/>
              <a:gd name="T1" fmla="*/ 0 h 21600"/>
              <a:gd name="T2" fmla="*/ 3936436 w 21600"/>
              <a:gd name="T3" fmla="*/ 3936436 h 21600"/>
              <a:gd name="T4" fmla="*/ 0 w 21600"/>
              <a:gd name="T5" fmla="*/ 13440833 h 21600"/>
              <a:gd name="T6" fmla="*/ 3936436 w 21600"/>
              <a:gd name="T7" fmla="*/ 22945231 h 21600"/>
              <a:gd name="T8" fmla="*/ 13440833 w 21600"/>
              <a:gd name="T9" fmla="*/ 26881667 h 21600"/>
              <a:gd name="T10" fmla="*/ 22945231 w 21600"/>
              <a:gd name="T11" fmla="*/ 22945231 h 21600"/>
              <a:gd name="T12" fmla="*/ 26881667 w 21600"/>
              <a:gd name="T13" fmla="*/ 13440833 h 21600"/>
              <a:gd name="T14" fmla="*/ 22945231 w 21600"/>
              <a:gd name="T15" fmla="*/ 393643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70" y="10800"/>
                </a:moveTo>
                <a:cubicBezTo>
                  <a:pt x="2970" y="15124"/>
                  <a:pt x="6476" y="18630"/>
                  <a:pt x="10800" y="18630"/>
                </a:cubicBezTo>
                <a:cubicBezTo>
                  <a:pt x="15124" y="18630"/>
                  <a:pt x="18630" y="15124"/>
                  <a:pt x="18630" y="10800"/>
                </a:cubicBezTo>
                <a:cubicBezTo>
                  <a:pt x="18630" y="6476"/>
                  <a:pt x="15124" y="2970"/>
                  <a:pt x="10800" y="2970"/>
                </a:cubicBezTo>
                <a:cubicBezTo>
                  <a:pt x="6476" y="2970"/>
                  <a:pt x="2970" y="6476"/>
                  <a:pt x="2970" y="10800"/>
                </a:cubicBezTo>
                <a:close/>
              </a:path>
            </a:pathLst>
          </a:custGeom>
          <a:solidFill>
            <a:srgbClr val="00B228"/>
          </a:solidFill>
          <a:ln w="9525">
            <a:solidFill>
              <a:schemeClr val="tx1"/>
            </a:solidFill>
            <a:miter lim="800000"/>
            <a:headEnd/>
            <a:tailEnd/>
          </a:ln>
        </p:spPr>
        <p:txBody>
          <a:bodyPr wrap="none" anchor="ctr"/>
          <a:lstStyle/>
          <a:p>
            <a:pPr algn="ctr"/>
            <a:r>
              <a:rPr lang="en-US" sz="2400" b="1"/>
              <a:t>No</a:t>
            </a:r>
          </a:p>
          <a:p>
            <a:pPr algn="ctr"/>
            <a:r>
              <a:rPr lang="en-US" sz="2400" b="1"/>
              <a:t>Deadlock</a:t>
            </a:r>
          </a:p>
        </p:txBody>
      </p:sp>
      <p:sp>
        <p:nvSpPr>
          <p:cNvPr id="9" name="Rectangle 3"/>
          <p:cNvSpPr txBox="1">
            <a:spLocks noChangeArrowheads="1"/>
          </p:cNvSpPr>
          <p:nvPr/>
        </p:nvSpPr>
        <p:spPr bwMode="auto">
          <a:xfrm>
            <a:off x="123444" y="1143000"/>
            <a:ext cx="11891772" cy="59479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28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4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0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18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defRPr>
            </a:lvl9pPr>
          </a:lstStyle>
          <a:p>
            <a:r>
              <a:rPr lang="en-US" sz="2400" dirty="0"/>
              <a:t>Deadlock situations: due to a certain sequence of commands the MPI execution hangs</a:t>
            </a:r>
          </a:p>
        </p:txBody>
      </p:sp>
      <p:sp>
        <p:nvSpPr>
          <p:cNvPr id="3" name="Rectangle 2"/>
          <p:cNvSpPr/>
          <p:nvPr/>
        </p:nvSpPr>
        <p:spPr>
          <a:xfrm>
            <a:off x="2626569" y="1711452"/>
            <a:ext cx="1290738" cy="369332"/>
          </a:xfrm>
          <a:prstGeom prst="rect">
            <a:avLst/>
          </a:prstGeom>
        </p:spPr>
        <p:txBody>
          <a:bodyPr wrap="none">
            <a:spAutoFit/>
          </a:bodyPr>
          <a:lstStyle/>
          <a:p>
            <a:r>
              <a:rPr lang="en-US" b="1" dirty="0">
                <a:solidFill>
                  <a:srgbClr val="0000FF"/>
                </a:solidFill>
                <a:latin typeface="Tahoma" panose="020B0604030504040204" pitchFamily="34" charset="0"/>
              </a:rPr>
              <a:t>Process 0</a:t>
            </a:r>
          </a:p>
        </p:txBody>
      </p:sp>
      <p:sp>
        <p:nvSpPr>
          <p:cNvPr id="12" name="Rectangle 11"/>
          <p:cNvSpPr/>
          <p:nvPr/>
        </p:nvSpPr>
        <p:spPr>
          <a:xfrm>
            <a:off x="8613269" y="1711452"/>
            <a:ext cx="1290738" cy="369332"/>
          </a:xfrm>
          <a:prstGeom prst="rect">
            <a:avLst/>
          </a:prstGeom>
        </p:spPr>
        <p:txBody>
          <a:bodyPr wrap="none">
            <a:spAutoFit/>
          </a:bodyPr>
          <a:lstStyle/>
          <a:p>
            <a:r>
              <a:rPr lang="en-US" b="1" dirty="0">
                <a:solidFill>
                  <a:srgbClr val="0000FF"/>
                </a:solidFill>
                <a:latin typeface="Tahoma" panose="020B0604030504040204" pitchFamily="34" charset="0"/>
              </a:rPr>
              <a:t>Process 1</a:t>
            </a:r>
          </a:p>
        </p:txBody>
      </p:sp>
      <p:sp>
        <p:nvSpPr>
          <p:cNvPr id="13" name="Rectangle 12"/>
          <p:cNvSpPr/>
          <p:nvPr/>
        </p:nvSpPr>
        <p:spPr>
          <a:xfrm>
            <a:off x="162844" y="6621426"/>
            <a:ext cx="966440" cy="215444"/>
          </a:xfrm>
          <a:prstGeom prst="rect">
            <a:avLst/>
          </a:prstGeom>
        </p:spPr>
        <p:txBody>
          <a:bodyPr wrap="square">
            <a:spAutoFit/>
          </a:bodyPr>
          <a:lstStyle/>
          <a:p>
            <a:r>
              <a:rPr lang="en-US" sz="800" dirty="0"/>
              <a:t>[A. </a:t>
            </a:r>
            <a:r>
              <a:rPr lang="en-US" sz="800" dirty="0" err="1"/>
              <a:t>Snavely</a:t>
            </a:r>
            <a:r>
              <a:rPr lang="en-US" sz="800" dirty="0"/>
              <a:t>]→</a:t>
            </a:r>
          </a:p>
        </p:txBody>
      </p:sp>
    </p:spTree>
    <p:extLst>
      <p:ext uri="{BB962C8B-B14F-4D97-AF65-F5344CB8AC3E}">
        <p14:creationId xmlns:p14="http://schemas.microsoft.com/office/powerpoint/2010/main" val="33853830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3200" dirty="0"/>
              <a:t>Deadlocking, Another Example</a:t>
            </a:r>
          </a:p>
        </p:txBody>
      </p:sp>
      <p:sp>
        <p:nvSpPr>
          <p:cNvPr id="2" name="Slide Number Placeholder 1"/>
          <p:cNvSpPr>
            <a:spLocks noGrp="1"/>
          </p:cNvSpPr>
          <p:nvPr>
            <p:ph type="sldNum" sz="quarter" idx="12"/>
          </p:nvPr>
        </p:nvSpPr>
        <p:spPr/>
        <p:txBody>
          <a:bodyPr/>
          <a:lstStyle/>
          <a:p>
            <a:fld id="{04A7C484-7E24-447E-8CB0-5149A4D34DEF}" type="slidenum">
              <a:rPr lang="en-US" altLang="en-US" smtClean="0"/>
              <a:pPr/>
              <a:t>63</a:t>
            </a:fld>
            <a:endParaRPr lang="en-US" altLang="en-US"/>
          </a:p>
        </p:txBody>
      </p:sp>
      <p:sp>
        <p:nvSpPr>
          <p:cNvPr id="24579" name="Rectangle 3"/>
          <p:cNvSpPr>
            <a:spLocks noGrp="1" noChangeArrowheads="1"/>
          </p:cNvSpPr>
          <p:nvPr>
            <p:ph type="body" idx="4294967295"/>
          </p:nvPr>
        </p:nvSpPr>
        <p:spPr>
          <a:xfrm>
            <a:off x="356616" y="1429284"/>
            <a:ext cx="8193088" cy="990600"/>
          </a:xfrm>
        </p:spPr>
        <p:txBody>
          <a:bodyPr/>
          <a:lstStyle/>
          <a:p>
            <a:pPr eaLnBrk="1" hangingPunct="1"/>
            <a:r>
              <a:rPr lang="en-US" dirty="0" err="1">
                <a:solidFill>
                  <a:srgbClr val="0070C0"/>
                </a:solidFill>
                <a:latin typeface="Consolas" panose="020B0609020204030204" pitchFamily="49" charset="0"/>
                <a:cs typeface="Consolas" pitchFamily="49" charset="0"/>
              </a:rPr>
              <a:t>MPI_Send</a:t>
            </a:r>
            <a:r>
              <a:rPr lang="en-US" dirty="0"/>
              <a:t> can respond in eager or rendezvous mode</a:t>
            </a:r>
          </a:p>
          <a:p>
            <a:pPr eaLnBrk="1" hangingPunct="1"/>
            <a:r>
              <a:rPr lang="en-US" dirty="0"/>
              <a:t>Example, on a certain machine running MPICH v1.2.1:</a:t>
            </a:r>
          </a:p>
        </p:txBody>
      </p:sp>
      <p:sp>
        <p:nvSpPr>
          <p:cNvPr id="24580" name="Rectangle 4"/>
          <p:cNvSpPr>
            <a:spLocks noChangeArrowheads="1"/>
          </p:cNvSpPr>
          <p:nvPr/>
        </p:nvSpPr>
        <p:spPr bwMode="auto">
          <a:xfrm>
            <a:off x="2133600" y="3832226"/>
            <a:ext cx="1828800" cy="1501775"/>
          </a:xfrm>
          <a:prstGeom prst="rect">
            <a:avLst/>
          </a:prstGeom>
          <a:solidFill>
            <a:schemeClr val="bg1">
              <a:lumMod val="95000"/>
            </a:schemeClr>
          </a:solidFill>
          <a:ln w="6350">
            <a:solidFill>
              <a:schemeClr val="tx1"/>
            </a:solidFill>
          </a:ln>
        </p:spPr>
        <p:txBody>
          <a:bodyPr/>
          <a:lstStyle/>
          <a:p>
            <a:pPr marL="342900" indent="-342900">
              <a:spcBef>
                <a:spcPct val="20000"/>
              </a:spcBef>
              <a:buClr>
                <a:schemeClr val="folHlink"/>
              </a:buClr>
              <a:buSzPct val="60000"/>
            </a:pPr>
            <a:r>
              <a:rPr lang="en-US" b="1" dirty="0">
                <a:latin typeface="Consolas" pitchFamily="49" charset="0"/>
                <a:cs typeface="Consolas" pitchFamily="49" charset="0"/>
              </a:rPr>
              <a:t>...</a:t>
            </a:r>
          </a:p>
          <a:p>
            <a:pPr marL="342900" indent="-342900">
              <a:spcBef>
                <a:spcPct val="20000"/>
              </a:spcBef>
              <a:buClr>
                <a:schemeClr val="folHlink"/>
              </a:buClr>
              <a:buSzPct val="60000"/>
            </a:pPr>
            <a:r>
              <a:rPr lang="en-US" dirty="0" err="1">
                <a:solidFill>
                  <a:srgbClr val="FF00FF"/>
                </a:solidFill>
                <a:latin typeface="Consolas" pitchFamily="49" charset="0"/>
                <a:cs typeface="Consolas" pitchFamily="49" charset="0"/>
              </a:rPr>
              <a:t>MPI_Send</a:t>
            </a:r>
            <a:r>
              <a:rPr lang="en-US" dirty="0">
                <a:solidFill>
                  <a:srgbClr val="FF00FF"/>
                </a:solidFill>
                <a:latin typeface="Consolas" pitchFamily="49" charset="0"/>
                <a:cs typeface="Consolas" pitchFamily="49" charset="0"/>
              </a:rPr>
              <a:t>()</a:t>
            </a:r>
          </a:p>
          <a:p>
            <a:pPr marL="342900" indent="-342900">
              <a:spcBef>
                <a:spcPct val="20000"/>
              </a:spcBef>
              <a:buClr>
                <a:schemeClr val="folHlink"/>
              </a:buClr>
              <a:buSzPct val="60000"/>
            </a:pPr>
            <a:r>
              <a:rPr lang="en-US" dirty="0" err="1">
                <a:solidFill>
                  <a:srgbClr val="FF00FF"/>
                </a:solidFill>
                <a:latin typeface="Consolas" pitchFamily="49" charset="0"/>
                <a:cs typeface="Consolas" pitchFamily="49" charset="0"/>
              </a:rPr>
              <a:t>MPI_Recv</a:t>
            </a:r>
            <a:r>
              <a:rPr lang="en-US" dirty="0">
                <a:solidFill>
                  <a:srgbClr val="FF00FF"/>
                </a:solidFill>
                <a:latin typeface="Consolas" pitchFamily="49" charset="0"/>
                <a:cs typeface="Consolas" pitchFamily="49" charset="0"/>
              </a:rPr>
              <a:t>()</a:t>
            </a:r>
          </a:p>
          <a:p>
            <a:pPr marL="342900" indent="-342900">
              <a:spcBef>
                <a:spcPct val="20000"/>
              </a:spcBef>
              <a:buClr>
                <a:schemeClr val="folHlink"/>
              </a:buClr>
              <a:buSzPct val="60000"/>
            </a:pPr>
            <a:r>
              <a:rPr lang="en-US" b="1" dirty="0">
                <a:latin typeface="Consolas" pitchFamily="49" charset="0"/>
                <a:cs typeface="Consolas" pitchFamily="49" charset="0"/>
              </a:rPr>
              <a:t>...</a:t>
            </a:r>
          </a:p>
        </p:txBody>
      </p:sp>
      <p:sp>
        <p:nvSpPr>
          <p:cNvPr id="24581" name="Rectangle 5"/>
          <p:cNvSpPr>
            <a:spLocks noChangeArrowheads="1"/>
          </p:cNvSpPr>
          <p:nvPr/>
        </p:nvSpPr>
        <p:spPr bwMode="auto">
          <a:xfrm>
            <a:off x="8077200" y="3832226"/>
            <a:ext cx="2133600" cy="1501775"/>
          </a:xfrm>
          <a:prstGeom prst="rect">
            <a:avLst/>
          </a:prstGeom>
          <a:solidFill>
            <a:schemeClr val="bg1">
              <a:lumMod val="95000"/>
            </a:schemeClr>
          </a:solidFill>
          <a:ln w="9525">
            <a:solidFill>
              <a:srgbClr val="000000"/>
            </a:solidFill>
            <a:miter lim="800000"/>
            <a:headEnd/>
            <a:tailEnd/>
          </a:ln>
        </p:spPr>
        <p:txBody>
          <a:bodyPr/>
          <a:lstStyle/>
          <a:p>
            <a:pPr marL="342900" indent="-342900">
              <a:spcBef>
                <a:spcPct val="20000"/>
              </a:spcBef>
              <a:buClr>
                <a:schemeClr val="folHlink"/>
              </a:buClr>
              <a:buSzPct val="60000"/>
            </a:pPr>
            <a:r>
              <a:rPr lang="en-US" b="1" dirty="0">
                <a:latin typeface="Consolas" pitchFamily="49" charset="0"/>
                <a:cs typeface="Consolas" pitchFamily="49" charset="0"/>
              </a:rPr>
              <a:t>...</a:t>
            </a:r>
          </a:p>
          <a:p>
            <a:pPr marL="342900" indent="-342900">
              <a:spcBef>
                <a:spcPct val="20000"/>
              </a:spcBef>
              <a:buClr>
                <a:schemeClr val="folHlink"/>
              </a:buClr>
              <a:buSzPct val="60000"/>
            </a:pPr>
            <a:r>
              <a:rPr lang="en-US" dirty="0" err="1">
                <a:solidFill>
                  <a:srgbClr val="FF00FF"/>
                </a:solidFill>
                <a:latin typeface="Consolas" pitchFamily="49" charset="0"/>
                <a:cs typeface="Consolas" pitchFamily="49" charset="0"/>
              </a:rPr>
              <a:t>MPI_Send</a:t>
            </a:r>
            <a:r>
              <a:rPr lang="en-US" dirty="0">
                <a:solidFill>
                  <a:srgbClr val="FF00FF"/>
                </a:solidFill>
                <a:latin typeface="Consolas" pitchFamily="49" charset="0"/>
                <a:cs typeface="Consolas" pitchFamily="49" charset="0"/>
              </a:rPr>
              <a:t>()</a:t>
            </a:r>
          </a:p>
          <a:p>
            <a:pPr marL="342900" indent="-342900">
              <a:spcBef>
                <a:spcPct val="20000"/>
              </a:spcBef>
              <a:buClr>
                <a:schemeClr val="folHlink"/>
              </a:buClr>
              <a:buSzPct val="60000"/>
            </a:pPr>
            <a:r>
              <a:rPr lang="en-US" dirty="0" err="1">
                <a:solidFill>
                  <a:srgbClr val="FF00FF"/>
                </a:solidFill>
                <a:latin typeface="Consolas" pitchFamily="49" charset="0"/>
                <a:cs typeface="Consolas" pitchFamily="49" charset="0"/>
              </a:rPr>
              <a:t>MPI_Recv</a:t>
            </a:r>
            <a:r>
              <a:rPr lang="en-US" dirty="0">
                <a:solidFill>
                  <a:srgbClr val="FF00FF"/>
                </a:solidFill>
                <a:latin typeface="Consolas" pitchFamily="49" charset="0"/>
                <a:cs typeface="Consolas" pitchFamily="49" charset="0"/>
              </a:rPr>
              <a:t>()</a:t>
            </a:r>
          </a:p>
          <a:p>
            <a:pPr marL="342900" indent="-342900">
              <a:spcBef>
                <a:spcPct val="20000"/>
              </a:spcBef>
              <a:buClr>
                <a:schemeClr val="folHlink"/>
              </a:buClr>
              <a:buSzPct val="60000"/>
            </a:pPr>
            <a:r>
              <a:rPr lang="en-US" b="1" dirty="0">
                <a:latin typeface="Consolas" pitchFamily="49" charset="0"/>
                <a:cs typeface="Consolas" pitchFamily="49" charset="0"/>
              </a:rPr>
              <a:t>...</a:t>
            </a:r>
          </a:p>
        </p:txBody>
      </p:sp>
      <p:sp>
        <p:nvSpPr>
          <p:cNvPr id="24582" name="AutoShape 8"/>
          <p:cNvSpPr>
            <a:spLocks noChangeArrowheads="1"/>
          </p:cNvSpPr>
          <p:nvPr/>
        </p:nvSpPr>
        <p:spPr bwMode="auto">
          <a:xfrm>
            <a:off x="5638800" y="3429000"/>
            <a:ext cx="762000" cy="685800"/>
          </a:xfrm>
          <a:custGeom>
            <a:avLst/>
            <a:gdLst>
              <a:gd name="T0" fmla="*/ 13440833 w 21600"/>
              <a:gd name="T1" fmla="*/ 0 h 21600"/>
              <a:gd name="T2" fmla="*/ 3936436 w 21600"/>
              <a:gd name="T3" fmla="*/ 3188494 h 21600"/>
              <a:gd name="T4" fmla="*/ 0 w 21600"/>
              <a:gd name="T5" fmla="*/ 10887075 h 21600"/>
              <a:gd name="T6" fmla="*/ 3936436 w 21600"/>
              <a:gd name="T7" fmla="*/ 18585656 h 21600"/>
              <a:gd name="T8" fmla="*/ 13440833 w 21600"/>
              <a:gd name="T9" fmla="*/ 21774150 h 21600"/>
              <a:gd name="T10" fmla="*/ 22945231 w 21600"/>
              <a:gd name="T11" fmla="*/ 18585656 h 21600"/>
              <a:gd name="T12" fmla="*/ 26881667 w 21600"/>
              <a:gd name="T13" fmla="*/ 10887075 h 21600"/>
              <a:gd name="T14" fmla="*/ 22945231 w 21600"/>
              <a:gd name="T15" fmla="*/ 3188494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FF0000"/>
          </a:solidFill>
          <a:ln w="9525">
            <a:solidFill>
              <a:schemeClr val="tx1"/>
            </a:solidFill>
            <a:miter lim="800000"/>
            <a:headEnd/>
            <a:tailEnd/>
          </a:ln>
        </p:spPr>
        <p:txBody>
          <a:bodyPr wrap="none" anchor="ctr"/>
          <a:lstStyle/>
          <a:p>
            <a:pPr algn="ctr"/>
            <a:r>
              <a:rPr lang="en-US" sz="2400" b="1" dirty="0"/>
              <a:t>Deadlock</a:t>
            </a:r>
          </a:p>
        </p:txBody>
      </p:sp>
      <p:sp>
        <p:nvSpPr>
          <p:cNvPr id="24583" name="AutoShape 9"/>
          <p:cNvSpPr>
            <a:spLocks noChangeArrowheads="1"/>
          </p:cNvSpPr>
          <p:nvPr/>
        </p:nvSpPr>
        <p:spPr bwMode="auto">
          <a:xfrm>
            <a:off x="5638800" y="5105400"/>
            <a:ext cx="762000" cy="762000"/>
          </a:xfrm>
          <a:custGeom>
            <a:avLst/>
            <a:gdLst>
              <a:gd name="T0" fmla="*/ 13440833 w 21600"/>
              <a:gd name="T1" fmla="*/ 0 h 21600"/>
              <a:gd name="T2" fmla="*/ 3936436 w 21600"/>
              <a:gd name="T3" fmla="*/ 3936436 h 21600"/>
              <a:gd name="T4" fmla="*/ 0 w 21600"/>
              <a:gd name="T5" fmla="*/ 13440833 h 21600"/>
              <a:gd name="T6" fmla="*/ 3936436 w 21600"/>
              <a:gd name="T7" fmla="*/ 22945231 h 21600"/>
              <a:gd name="T8" fmla="*/ 13440833 w 21600"/>
              <a:gd name="T9" fmla="*/ 26881667 h 21600"/>
              <a:gd name="T10" fmla="*/ 22945231 w 21600"/>
              <a:gd name="T11" fmla="*/ 22945231 h 21600"/>
              <a:gd name="T12" fmla="*/ 26881667 w 21600"/>
              <a:gd name="T13" fmla="*/ 13440833 h 21600"/>
              <a:gd name="T14" fmla="*/ 22945231 w 21600"/>
              <a:gd name="T15" fmla="*/ 393643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70" y="10800"/>
                </a:moveTo>
                <a:cubicBezTo>
                  <a:pt x="2970" y="15124"/>
                  <a:pt x="6476" y="18630"/>
                  <a:pt x="10800" y="18630"/>
                </a:cubicBezTo>
                <a:cubicBezTo>
                  <a:pt x="15124" y="18630"/>
                  <a:pt x="18630" y="15124"/>
                  <a:pt x="18630" y="10800"/>
                </a:cubicBezTo>
                <a:cubicBezTo>
                  <a:pt x="18630" y="6476"/>
                  <a:pt x="15124" y="2970"/>
                  <a:pt x="10800" y="2970"/>
                </a:cubicBezTo>
                <a:cubicBezTo>
                  <a:pt x="6476" y="2970"/>
                  <a:pt x="2970" y="6476"/>
                  <a:pt x="2970" y="10800"/>
                </a:cubicBezTo>
                <a:close/>
              </a:path>
            </a:pathLst>
          </a:custGeom>
          <a:solidFill>
            <a:srgbClr val="00B228"/>
          </a:solidFill>
          <a:ln w="9525">
            <a:solidFill>
              <a:schemeClr val="tx1"/>
            </a:solidFill>
            <a:miter lim="800000"/>
            <a:headEnd/>
            <a:tailEnd/>
          </a:ln>
        </p:spPr>
        <p:txBody>
          <a:bodyPr wrap="none" anchor="ctr"/>
          <a:lstStyle/>
          <a:p>
            <a:pPr algn="ctr"/>
            <a:r>
              <a:rPr lang="en-US" sz="2400" b="1"/>
              <a:t>No</a:t>
            </a:r>
          </a:p>
          <a:p>
            <a:pPr algn="ctr"/>
            <a:r>
              <a:rPr lang="en-US" sz="2400" b="1"/>
              <a:t>Deadlock</a:t>
            </a:r>
          </a:p>
        </p:txBody>
      </p:sp>
      <p:sp>
        <p:nvSpPr>
          <p:cNvPr id="24584" name="Text Box 10"/>
          <p:cNvSpPr txBox="1">
            <a:spLocks noChangeArrowheads="1"/>
          </p:cNvSpPr>
          <p:nvPr/>
        </p:nvSpPr>
        <p:spPr bwMode="auto">
          <a:xfrm>
            <a:off x="4214814" y="4111626"/>
            <a:ext cx="36337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eaLnBrk="1" hangingPunct="1"/>
            <a:r>
              <a:rPr lang="en-US" sz="2400" dirty="0">
                <a:solidFill>
                  <a:srgbClr val="FF0000"/>
                </a:solidFill>
              </a:rPr>
              <a:t>Data size &gt; 127999 bytes</a:t>
            </a:r>
          </a:p>
        </p:txBody>
      </p:sp>
      <p:sp>
        <p:nvSpPr>
          <p:cNvPr id="24585" name="Text Box 11"/>
          <p:cNvSpPr txBox="1">
            <a:spLocks noChangeArrowheads="1"/>
          </p:cNvSpPr>
          <p:nvPr/>
        </p:nvSpPr>
        <p:spPr bwMode="auto">
          <a:xfrm>
            <a:off x="4191000" y="4568826"/>
            <a:ext cx="36337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eaLnBrk="1" hangingPunct="1"/>
            <a:r>
              <a:rPr lang="en-US" sz="2400">
                <a:solidFill>
                  <a:srgbClr val="00B228"/>
                </a:solidFill>
              </a:rPr>
              <a:t>Data size &lt; 128000 bytes</a:t>
            </a:r>
          </a:p>
        </p:txBody>
      </p:sp>
      <p:sp>
        <p:nvSpPr>
          <p:cNvPr id="14" name="Rectangle 13"/>
          <p:cNvSpPr/>
          <p:nvPr/>
        </p:nvSpPr>
        <p:spPr>
          <a:xfrm>
            <a:off x="2402631" y="3462893"/>
            <a:ext cx="1290738" cy="369332"/>
          </a:xfrm>
          <a:prstGeom prst="rect">
            <a:avLst/>
          </a:prstGeom>
        </p:spPr>
        <p:txBody>
          <a:bodyPr wrap="none">
            <a:spAutoFit/>
          </a:bodyPr>
          <a:lstStyle/>
          <a:p>
            <a:r>
              <a:rPr lang="en-US" b="1" dirty="0">
                <a:solidFill>
                  <a:srgbClr val="0000FF"/>
                </a:solidFill>
                <a:latin typeface="Tahoma" panose="020B0604030504040204" pitchFamily="34" charset="0"/>
              </a:rPr>
              <a:t>Process 0</a:t>
            </a:r>
          </a:p>
        </p:txBody>
      </p:sp>
      <p:sp>
        <p:nvSpPr>
          <p:cNvPr id="15" name="Rectangle 14"/>
          <p:cNvSpPr/>
          <p:nvPr/>
        </p:nvSpPr>
        <p:spPr>
          <a:xfrm>
            <a:off x="8498631" y="3478133"/>
            <a:ext cx="1290738" cy="369332"/>
          </a:xfrm>
          <a:prstGeom prst="rect">
            <a:avLst/>
          </a:prstGeom>
        </p:spPr>
        <p:txBody>
          <a:bodyPr wrap="none">
            <a:spAutoFit/>
          </a:bodyPr>
          <a:lstStyle/>
          <a:p>
            <a:r>
              <a:rPr lang="en-US" b="1" dirty="0">
                <a:solidFill>
                  <a:srgbClr val="0000FF"/>
                </a:solidFill>
                <a:latin typeface="Tahoma" panose="020B0604030504040204" pitchFamily="34" charset="0"/>
              </a:rPr>
              <a:t>Process 1</a:t>
            </a:r>
          </a:p>
        </p:txBody>
      </p:sp>
      <p:sp>
        <p:nvSpPr>
          <p:cNvPr id="16" name="Rectangle 15"/>
          <p:cNvSpPr/>
          <p:nvPr/>
        </p:nvSpPr>
        <p:spPr>
          <a:xfrm>
            <a:off x="0" y="6642556"/>
            <a:ext cx="966440" cy="215444"/>
          </a:xfrm>
          <a:prstGeom prst="rect">
            <a:avLst/>
          </a:prstGeom>
        </p:spPr>
        <p:txBody>
          <a:bodyPr wrap="square">
            <a:spAutoFit/>
          </a:bodyPr>
          <a:lstStyle/>
          <a:p>
            <a:r>
              <a:rPr lang="en-US" sz="800" dirty="0"/>
              <a:t>[A. </a:t>
            </a:r>
            <a:r>
              <a:rPr lang="en-US" sz="800" dirty="0" err="1"/>
              <a:t>Snavely</a:t>
            </a:r>
            <a:r>
              <a:rPr lang="en-US" sz="800" dirty="0"/>
              <a:t>]→</a:t>
            </a:r>
          </a:p>
        </p:txBody>
      </p:sp>
    </p:spTree>
    <p:extLst>
      <p:ext uri="{BB962C8B-B14F-4D97-AF65-F5344CB8AC3E}">
        <p14:creationId xmlns:p14="http://schemas.microsoft.com/office/powerpoint/2010/main" val="7507400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3200" dirty="0"/>
              <a:t>Avoiding Deadlocking</a:t>
            </a:r>
          </a:p>
        </p:txBody>
      </p:sp>
      <p:sp>
        <p:nvSpPr>
          <p:cNvPr id="2" name="Slide Number Placeholder 1"/>
          <p:cNvSpPr>
            <a:spLocks noGrp="1"/>
          </p:cNvSpPr>
          <p:nvPr>
            <p:ph type="sldNum" sz="quarter" idx="12"/>
          </p:nvPr>
        </p:nvSpPr>
        <p:spPr/>
        <p:txBody>
          <a:bodyPr/>
          <a:lstStyle/>
          <a:p>
            <a:fld id="{04A7C484-7E24-447E-8CB0-5149A4D34DEF}" type="slidenum">
              <a:rPr lang="en-US" altLang="en-US" smtClean="0"/>
              <a:pPr/>
              <a:t>64</a:t>
            </a:fld>
            <a:endParaRPr lang="en-US" altLang="en-US"/>
          </a:p>
        </p:txBody>
      </p:sp>
      <p:sp>
        <p:nvSpPr>
          <p:cNvPr id="24579" name="Rectangle 3"/>
          <p:cNvSpPr>
            <a:spLocks noGrp="1" noChangeArrowheads="1"/>
          </p:cNvSpPr>
          <p:nvPr>
            <p:ph type="body" idx="4294967295"/>
          </p:nvPr>
        </p:nvSpPr>
        <p:spPr>
          <a:xfrm>
            <a:off x="0" y="2133600"/>
            <a:ext cx="12151190" cy="548523"/>
          </a:xfrm>
        </p:spPr>
        <p:txBody>
          <a:bodyPr/>
          <a:lstStyle/>
          <a:p>
            <a:pPr eaLnBrk="1" hangingPunct="1"/>
            <a:r>
              <a:rPr lang="en-US" dirty="0"/>
              <a:t>Easy way to eliminate deadlock is to pair </a:t>
            </a:r>
            <a:r>
              <a:rPr lang="en-US" dirty="0" err="1">
                <a:solidFill>
                  <a:srgbClr val="FF00FF"/>
                </a:solidFill>
                <a:latin typeface="Consolas" pitchFamily="49" charset="0"/>
                <a:cs typeface="Consolas" pitchFamily="49" charset="0"/>
              </a:rPr>
              <a:t>MPI_Ssend</a:t>
            </a:r>
            <a:r>
              <a:rPr lang="en-US" dirty="0"/>
              <a:t> and </a:t>
            </a:r>
            <a:r>
              <a:rPr lang="en-US" dirty="0" err="1">
                <a:solidFill>
                  <a:srgbClr val="FF00FF"/>
                </a:solidFill>
                <a:latin typeface="Consolas" pitchFamily="49" charset="0"/>
                <a:cs typeface="Consolas" pitchFamily="49" charset="0"/>
              </a:rPr>
              <a:t>MPI_Recv</a:t>
            </a:r>
            <a:r>
              <a:rPr lang="en-US" dirty="0"/>
              <a:t> operations the right way:</a:t>
            </a:r>
          </a:p>
        </p:txBody>
      </p:sp>
      <p:sp>
        <p:nvSpPr>
          <p:cNvPr id="24580" name="Rectangle 4"/>
          <p:cNvSpPr>
            <a:spLocks noChangeArrowheads="1"/>
          </p:cNvSpPr>
          <p:nvPr/>
        </p:nvSpPr>
        <p:spPr bwMode="auto">
          <a:xfrm>
            <a:off x="2819400" y="3527426"/>
            <a:ext cx="1828800" cy="1501775"/>
          </a:xfrm>
          <a:prstGeom prst="rect">
            <a:avLst/>
          </a:prstGeom>
          <a:solidFill>
            <a:schemeClr val="bg1">
              <a:lumMod val="95000"/>
            </a:schemeClr>
          </a:solidFill>
          <a:ln w="6350">
            <a:solidFill>
              <a:schemeClr val="tx1"/>
            </a:solidFill>
          </a:ln>
        </p:spPr>
        <p:txBody>
          <a:bodyPr/>
          <a:lstStyle/>
          <a:p>
            <a:pPr marL="342900" indent="-342900">
              <a:spcBef>
                <a:spcPct val="20000"/>
              </a:spcBef>
              <a:buClr>
                <a:schemeClr val="folHlink"/>
              </a:buClr>
              <a:buSzPct val="60000"/>
            </a:pPr>
            <a:r>
              <a:rPr lang="en-US" b="1" dirty="0">
                <a:latin typeface="Consolas" pitchFamily="49" charset="0"/>
                <a:cs typeface="Consolas" pitchFamily="49" charset="0"/>
              </a:rPr>
              <a:t>...</a:t>
            </a:r>
          </a:p>
          <a:p>
            <a:pPr marL="342900" indent="-342900">
              <a:spcBef>
                <a:spcPct val="20000"/>
              </a:spcBef>
              <a:buClr>
                <a:schemeClr val="folHlink"/>
              </a:buClr>
              <a:buSzPct val="60000"/>
            </a:pPr>
            <a:r>
              <a:rPr lang="en-US" b="1" dirty="0" err="1">
                <a:latin typeface="Consolas" pitchFamily="49" charset="0"/>
                <a:cs typeface="Consolas" pitchFamily="49" charset="0"/>
              </a:rPr>
              <a:t>MPI_Ssend</a:t>
            </a:r>
            <a:r>
              <a:rPr lang="en-US" b="1" dirty="0">
                <a:latin typeface="Consolas" pitchFamily="49" charset="0"/>
                <a:cs typeface="Consolas" pitchFamily="49" charset="0"/>
              </a:rPr>
              <a:t>()</a:t>
            </a:r>
          </a:p>
          <a:p>
            <a:pPr marL="342900" indent="-342900">
              <a:spcBef>
                <a:spcPct val="20000"/>
              </a:spcBef>
              <a:buClr>
                <a:schemeClr val="folHlink"/>
              </a:buClr>
              <a:buSzPct val="60000"/>
            </a:pPr>
            <a:r>
              <a:rPr lang="en-US" b="1" dirty="0" err="1">
                <a:latin typeface="Consolas" pitchFamily="49" charset="0"/>
                <a:cs typeface="Consolas" pitchFamily="49" charset="0"/>
              </a:rPr>
              <a:t>MPI_Recv</a:t>
            </a:r>
            <a:r>
              <a:rPr lang="en-US" b="1" dirty="0">
                <a:latin typeface="Consolas" pitchFamily="49" charset="0"/>
                <a:cs typeface="Consolas" pitchFamily="49" charset="0"/>
              </a:rPr>
              <a:t>()</a:t>
            </a:r>
          </a:p>
          <a:p>
            <a:pPr marL="342900" indent="-342900">
              <a:spcBef>
                <a:spcPct val="20000"/>
              </a:spcBef>
              <a:buClr>
                <a:schemeClr val="folHlink"/>
              </a:buClr>
              <a:buSzPct val="60000"/>
            </a:pPr>
            <a:r>
              <a:rPr lang="en-US" b="1" dirty="0">
                <a:latin typeface="Consolas" pitchFamily="49" charset="0"/>
                <a:cs typeface="Consolas" pitchFamily="49" charset="0"/>
              </a:rPr>
              <a:t>...</a:t>
            </a:r>
          </a:p>
        </p:txBody>
      </p:sp>
      <p:sp>
        <p:nvSpPr>
          <p:cNvPr id="24581" name="Rectangle 5"/>
          <p:cNvSpPr>
            <a:spLocks noChangeArrowheads="1"/>
          </p:cNvSpPr>
          <p:nvPr/>
        </p:nvSpPr>
        <p:spPr bwMode="auto">
          <a:xfrm>
            <a:off x="7620000" y="3527426"/>
            <a:ext cx="2133600" cy="1501775"/>
          </a:xfrm>
          <a:prstGeom prst="rect">
            <a:avLst/>
          </a:prstGeom>
          <a:solidFill>
            <a:schemeClr val="bg1">
              <a:lumMod val="95000"/>
            </a:schemeClr>
          </a:solidFill>
          <a:ln w="9525">
            <a:solidFill>
              <a:srgbClr val="000000"/>
            </a:solidFill>
            <a:miter lim="800000"/>
            <a:headEnd/>
            <a:tailEnd/>
          </a:ln>
        </p:spPr>
        <p:txBody>
          <a:bodyPr/>
          <a:lstStyle/>
          <a:p>
            <a:pPr marL="342900" indent="-342900">
              <a:spcBef>
                <a:spcPct val="20000"/>
              </a:spcBef>
              <a:buClr>
                <a:schemeClr val="folHlink"/>
              </a:buClr>
              <a:buSzPct val="60000"/>
            </a:pPr>
            <a:r>
              <a:rPr lang="en-US" b="1" dirty="0">
                <a:latin typeface="Consolas" pitchFamily="49" charset="0"/>
                <a:cs typeface="Consolas" pitchFamily="49" charset="0"/>
              </a:rPr>
              <a:t>...</a:t>
            </a:r>
          </a:p>
          <a:p>
            <a:pPr marL="342900" indent="-342900">
              <a:spcBef>
                <a:spcPct val="20000"/>
              </a:spcBef>
              <a:buClr>
                <a:schemeClr val="folHlink"/>
              </a:buClr>
              <a:buSzPct val="60000"/>
            </a:pPr>
            <a:r>
              <a:rPr lang="en-US" b="1" dirty="0" err="1">
                <a:latin typeface="Consolas" pitchFamily="49" charset="0"/>
                <a:cs typeface="Consolas" pitchFamily="49" charset="0"/>
              </a:rPr>
              <a:t>MPI_Recv</a:t>
            </a:r>
            <a:r>
              <a:rPr lang="en-US" b="1" dirty="0">
                <a:latin typeface="Consolas" pitchFamily="49" charset="0"/>
                <a:cs typeface="Consolas" pitchFamily="49" charset="0"/>
              </a:rPr>
              <a:t>()</a:t>
            </a:r>
          </a:p>
          <a:p>
            <a:pPr marL="342900" indent="-342900">
              <a:spcBef>
                <a:spcPct val="20000"/>
              </a:spcBef>
              <a:buClr>
                <a:schemeClr val="folHlink"/>
              </a:buClr>
              <a:buSzPct val="60000"/>
            </a:pPr>
            <a:r>
              <a:rPr lang="en-US" b="1" dirty="0" err="1">
                <a:latin typeface="Consolas" pitchFamily="49" charset="0"/>
                <a:cs typeface="Consolas" pitchFamily="49" charset="0"/>
              </a:rPr>
              <a:t>MPI_Ssend</a:t>
            </a:r>
            <a:r>
              <a:rPr lang="en-US" b="1" dirty="0">
                <a:latin typeface="Consolas" pitchFamily="49" charset="0"/>
                <a:cs typeface="Consolas" pitchFamily="49" charset="0"/>
              </a:rPr>
              <a:t>()</a:t>
            </a:r>
          </a:p>
          <a:p>
            <a:pPr marL="342900" indent="-342900">
              <a:spcBef>
                <a:spcPct val="20000"/>
              </a:spcBef>
              <a:buClr>
                <a:schemeClr val="folHlink"/>
              </a:buClr>
              <a:buSzPct val="60000"/>
            </a:pPr>
            <a:r>
              <a:rPr lang="en-US" b="1" dirty="0">
                <a:latin typeface="Consolas" pitchFamily="49" charset="0"/>
                <a:cs typeface="Consolas" pitchFamily="49" charset="0"/>
              </a:rPr>
              <a:t>...</a:t>
            </a:r>
          </a:p>
        </p:txBody>
      </p:sp>
      <p:sp>
        <p:nvSpPr>
          <p:cNvPr id="24583" name="AutoShape 9"/>
          <p:cNvSpPr>
            <a:spLocks noChangeArrowheads="1"/>
          </p:cNvSpPr>
          <p:nvPr/>
        </p:nvSpPr>
        <p:spPr bwMode="auto">
          <a:xfrm>
            <a:off x="5661660" y="3810000"/>
            <a:ext cx="762000" cy="762000"/>
          </a:xfrm>
          <a:custGeom>
            <a:avLst/>
            <a:gdLst>
              <a:gd name="T0" fmla="*/ 13440833 w 21600"/>
              <a:gd name="T1" fmla="*/ 0 h 21600"/>
              <a:gd name="T2" fmla="*/ 3936436 w 21600"/>
              <a:gd name="T3" fmla="*/ 3936436 h 21600"/>
              <a:gd name="T4" fmla="*/ 0 w 21600"/>
              <a:gd name="T5" fmla="*/ 13440833 h 21600"/>
              <a:gd name="T6" fmla="*/ 3936436 w 21600"/>
              <a:gd name="T7" fmla="*/ 22945231 h 21600"/>
              <a:gd name="T8" fmla="*/ 13440833 w 21600"/>
              <a:gd name="T9" fmla="*/ 26881667 h 21600"/>
              <a:gd name="T10" fmla="*/ 22945231 w 21600"/>
              <a:gd name="T11" fmla="*/ 22945231 h 21600"/>
              <a:gd name="T12" fmla="*/ 26881667 w 21600"/>
              <a:gd name="T13" fmla="*/ 13440833 h 21600"/>
              <a:gd name="T14" fmla="*/ 22945231 w 21600"/>
              <a:gd name="T15" fmla="*/ 393643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70" y="10800"/>
                </a:moveTo>
                <a:cubicBezTo>
                  <a:pt x="2970" y="15124"/>
                  <a:pt x="6476" y="18630"/>
                  <a:pt x="10800" y="18630"/>
                </a:cubicBezTo>
                <a:cubicBezTo>
                  <a:pt x="15124" y="18630"/>
                  <a:pt x="18630" y="15124"/>
                  <a:pt x="18630" y="10800"/>
                </a:cubicBezTo>
                <a:cubicBezTo>
                  <a:pt x="18630" y="6476"/>
                  <a:pt x="15124" y="2970"/>
                  <a:pt x="10800" y="2970"/>
                </a:cubicBezTo>
                <a:cubicBezTo>
                  <a:pt x="6476" y="2970"/>
                  <a:pt x="2970" y="6476"/>
                  <a:pt x="2970" y="10800"/>
                </a:cubicBezTo>
                <a:close/>
              </a:path>
            </a:pathLst>
          </a:custGeom>
          <a:solidFill>
            <a:srgbClr val="00B228"/>
          </a:solidFill>
          <a:ln w="9525">
            <a:solidFill>
              <a:schemeClr val="tx1"/>
            </a:solidFill>
            <a:miter lim="800000"/>
            <a:headEnd/>
            <a:tailEnd/>
          </a:ln>
        </p:spPr>
        <p:txBody>
          <a:bodyPr wrap="none" anchor="ctr"/>
          <a:lstStyle/>
          <a:p>
            <a:pPr algn="ctr"/>
            <a:r>
              <a:rPr lang="en-US" sz="2400" b="1"/>
              <a:t>No</a:t>
            </a:r>
          </a:p>
          <a:p>
            <a:pPr algn="ctr"/>
            <a:r>
              <a:rPr lang="en-US" sz="2400" b="1"/>
              <a:t>Deadlock</a:t>
            </a:r>
          </a:p>
        </p:txBody>
      </p:sp>
      <p:sp>
        <p:nvSpPr>
          <p:cNvPr id="13" name="Rectangle 3"/>
          <p:cNvSpPr txBox="1">
            <a:spLocks noChangeArrowheads="1"/>
          </p:cNvSpPr>
          <p:nvPr/>
        </p:nvSpPr>
        <p:spPr bwMode="auto">
          <a:xfrm>
            <a:off x="224028" y="5612893"/>
            <a:ext cx="11772900" cy="550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sz="2400" dirty="0"/>
              <a:t>Conclusion: understand how the implementation works and what its pitfalls/limitations are</a:t>
            </a:r>
          </a:p>
        </p:txBody>
      </p:sp>
      <p:sp>
        <p:nvSpPr>
          <p:cNvPr id="14" name="Rectangle 13"/>
          <p:cNvSpPr/>
          <p:nvPr/>
        </p:nvSpPr>
        <p:spPr>
          <a:xfrm>
            <a:off x="3167561" y="3158093"/>
            <a:ext cx="1290738" cy="369332"/>
          </a:xfrm>
          <a:prstGeom prst="rect">
            <a:avLst/>
          </a:prstGeom>
        </p:spPr>
        <p:txBody>
          <a:bodyPr wrap="none">
            <a:spAutoFit/>
          </a:bodyPr>
          <a:lstStyle/>
          <a:p>
            <a:r>
              <a:rPr lang="en-US" b="1" dirty="0">
                <a:solidFill>
                  <a:srgbClr val="0000FF"/>
                </a:solidFill>
                <a:latin typeface="Tahoma" panose="020B0604030504040204" pitchFamily="34" charset="0"/>
              </a:rPr>
              <a:t>Process 0</a:t>
            </a:r>
          </a:p>
        </p:txBody>
      </p:sp>
      <p:sp>
        <p:nvSpPr>
          <p:cNvPr id="15" name="Rectangle 14"/>
          <p:cNvSpPr/>
          <p:nvPr/>
        </p:nvSpPr>
        <p:spPr>
          <a:xfrm>
            <a:off x="8244212" y="3173333"/>
            <a:ext cx="1290738" cy="369332"/>
          </a:xfrm>
          <a:prstGeom prst="rect">
            <a:avLst/>
          </a:prstGeom>
        </p:spPr>
        <p:txBody>
          <a:bodyPr wrap="none">
            <a:spAutoFit/>
          </a:bodyPr>
          <a:lstStyle/>
          <a:p>
            <a:r>
              <a:rPr lang="en-US" b="1" dirty="0">
                <a:solidFill>
                  <a:srgbClr val="0000FF"/>
                </a:solidFill>
                <a:latin typeface="Tahoma" panose="020B0604030504040204" pitchFamily="34" charset="0"/>
              </a:rPr>
              <a:t>Process 1</a:t>
            </a:r>
          </a:p>
        </p:txBody>
      </p:sp>
      <p:sp>
        <p:nvSpPr>
          <p:cNvPr id="11" name="Rectangle 10"/>
          <p:cNvSpPr/>
          <p:nvPr/>
        </p:nvSpPr>
        <p:spPr>
          <a:xfrm>
            <a:off x="135412" y="6639026"/>
            <a:ext cx="966440" cy="215444"/>
          </a:xfrm>
          <a:prstGeom prst="rect">
            <a:avLst/>
          </a:prstGeom>
        </p:spPr>
        <p:txBody>
          <a:bodyPr wrap="square">
            <a:spAutoFit/>
          </a:bodyPr>
          <a:lstStyle/>
          <a:p>
            <a:r>
              <a:rPr lang="en-US" sz="800" dirty="0"/>
              <a:t>[A. </a:t>
            </a:r>
            <a:r>
              <a:rPr lang="en-US" sz="800" dirty="0" err="1"/>
              <a:t>Snavely</a:t>
            </a:r>
            <a:r>
              <a:rPr lang="en-US" sz="800" dirty="0"/>
              <a:t>]→</a:t>
            </a:r>
          </a:p>
        </p:txBody>
      </p:sp>
    </p:spTree>
    <p:extLst>
      <p:ext uri="{BB962C8B-B14F-4D97-AF65-F5344CB8AC3E}">
        <p14:creationId xmlns:p14="http://schemas.microsoft.com/office/powerpoint/2010/main" val="24763719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3200" dirty="0"/>
              <a:t>Example</a:t>
            </a:r>
          </a:p>
        </p:txBody>
      </p:sp>
      <p:sp>
        <p:nvSpPr>
          <p:cNvPr id="5" name="Slide Number Placeholder 3"/>
          <p:cNvSpPr>
            <a:spLocks noGrp="1"/>
          </p:cNvSpPr>
          <p:nvPr>
            <p:ph type="sldNum" sz="quarter" idx="12"/>
          </p:nvPr>
        </p:nvSpPr>
        <p:spPr/>
        <p:txBody>
          <a:bodyPr/>
          <a:lstStyle/>
          <a:p>
            <a:fld id="{04A7C484-7E24-447E-8CB0-5149A4D34DEF}" type="slidenum">
              <a:rPr lang="en-US" altLang="en-US" smtClean="0"/>
              <a:pPr/>
              <a:t>65</a:t>
            </a:fld>
            <a:endParaRPr lang="en-US" altLang="en-US"/>
          </a:p>
        </p:txBody>
      </p:sp>
      <p:sp>
        <p:nvSpPr>
          <p:cNvPr id="11267" name="Rectangle 3"/>
          <p:cNvSpPr>
            <a:spLocks noGrp="1" noChangeArrowheads="1"/>
          </p:cNvSpPr>
          <p:nvPr>
            <p:ph type="body" idx="4294967295"/>
          </p:nvPr>
        </p:nvSpPr>
        <p:spPr>
          <a:xfrm>
            <a:off x="0" y="1719263"/>
            <a:ext cx="8229600" cy="490537"/>
          </a:xfrm>
        </p:spPr>
        <p:txBody>
          <a:bodyPr/>
          <a:lstStyle/>
          <a:p>
            <a:r>
              <a:rPr lang="en-US" dirty="0"/>
              <a:t>Always succeeds, even if no buffering is done</a:t>
            </a:r>
          </a:p>
        </p:txBody>
      </p:sp>
      <p:sp>
        <p:nvSpPr>
          <p:cNvPr id="2" name="Rectangle 1"/>
          <p:cNvSpPr/>
          <p:nvPr/>
        </p:nvSpPr>
        <p:spPr>
          <a:xfrm>
            <a:off x="3489960" y="2797939"/>
            <a:ext cx="5212080" cy="2862322"/>
          </a:xfrm>
          <a:prstGeom prst="rect">
            <a:avLst/>
          </a:prstGeom>
          <a:solidFill>
            <a:schemeClr val="bg1">
              <a:lumMod val="85000"/>
            </a:schemeClr>
          </a:solidFill>
          <a:ln w="6350">
            <a:solidFill>
              <a:schemeClr val="tx1"/>
            </a:solidFill>
          </a:ln>
        </p:spPr>
        <p:txBody>
          <a:bodyPr wrap="square">
            <a:spAutoFit/>
          </a:bodyPr>
          <a:lstStyle/>
          <a:p>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(rank==0)</a:t>
            </a:r>
          </a:p>
          <a:p>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err="1">
                <a:solidFill>
                  <a:srgbClr val="FF00FF"/>
                </a:solidFill>
                <a:latin typeface="Consolas" pitchFamily="49" charset="0"/>
                <a:cs typeface="Consolas" pitchFamily="49" charset="0"/>
              </a:rPr>
              <a:t>MPI_Send</a:t>
            </a:r>
            <a:r>
              <a:rPr lang="en-US" dirty="0">
                <a:solidFill>
                  <a:prstClr val="black"/>
                </a:solidFill>
                <a:latin typeface="Consolas" pitchFamily="49" charset="0"/>
                <a:cs typeface="Consolas" pitchFamily="49" charset="0"/>
              </a:rPr>
              <a:t>(...);  </a:t>
            </a:r>
            <a:r>
              <a:rPr lang="en-US" dirty="0">
                <a:solidFill>
                  <a:srgbClr val="00B050"/>
                </a:solidFill>
                <a:latin typeface="Consolas" pitchFamily="49" charset="0"/>
                <a:cs typeface="Consolas" pitchFamily="49" charset="0"/>
              </a:rPr>
              <a:t>// send to 1</a:t>
            </a:r>
          </a:p>
          <a:p>
            <a:r>
              <a:rPr lang="en-US" dirty="0">
                <a:solidFill>
                  <a:prstClr val="black"/>
                </a:solidFill>
                <a:latin typeface="Consolas" pitchFamily="49" charset="0"/>
                <a:cs typeface="Consolas" pitchFamily="49" charset="0"/>
              </a:rPr>
              <a:t>	</a:t>
            </a:r>
            <a:r>
              <a:rPr lang="en-US" dirty="0" err="1">
                <a:solidFill>
                  <a:srgbClr val="FF00FF"/>
                </a:solidFill>
                <a:latin typeface="Consolas" pitchFamily="49" charset="0"/>
                <a:cs typeface="Consolas" pitchFamily="49" charset="0"/>
              </a:rPr>
              <a:t>MPI_Recv</a:t>
            </a:r>
            <a:r>
              <a:rPr lang="en-US" dirty="0">
                <a:solidFill>
                  <a:prstClr val="black"/>
                </a:solidFill>
                <a:latin typeface="Consolas" pitchFamily="49" charset="0"/>
                <a:cs typeface="Consolas" pitchFamily="49" charset="0"/>
              </a:rPr>
              <a:t>(...);  </a:t>
            </a:r>
            <a:r>
              <a:rPr lang="en-US" dirty="0">
                <a:solidFill>
                  <a:srgbClr val="00B050"/>
                </a:solidFill>
                <a:latin typeface="Consolas" pitchFamily="49" charset="0"/>
                <a:cs typeface="Consolas" pitchFamily="49" charset="0"/>
              </a:rPr>
              <a:t>// </a:t>
            </a:r>
            <a:r>
              <a:rPr lang="en-US" dirty="0" err="1">
                <a:solidFill>
                  <a:srgbClr val="00B050"/>
                </a:solidFill>
                <a:latin typeface="Consolas" pitchFamily="49" charset="0"/>
                <a:cs typeface="Consolas" pitchFamily="49" charset="0"/>
              </a:rPr>
              <a:t>recv</a:t>
            </a:r>
            <a:r>
              <a:rPr lang="en-US" dirty="0">
                <a:solidFill>
                  <a:srgbClr val="00B050"/>
                </a:solidFill>
                <a:latin typeface="Consolas" pitchFamily="49" charset="0"/>
                <a:cs typeface="Consolas" pitchFamily="49" charset="0"/>
              </a:rPr>
              <a:t> from 1</a:t>
            </a:r>
          </a:p>
          <a:p>
            <a:r>
              <a:rPr lang="en-US" dirty="0">
                <a:solidFill>
                  <a:prstClr val="black"/>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else</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(rank==1)</a:t>
            </a:r>
          </a:p>
          <a:p>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err="1">
                <a:solidFill>
                  <a:srgbClr val="FF00FF"/>
                </a:solidFill>
                <a:latin typeface="Consolas" pitchFamily="49" charset="0"/>
                <a:cs typeface="Consolas" pitchFamily="49" charset="0"/>
              </a:rPr>
              <a:t>MPI_Recv</a:t>
            </a:r>
            <a:r>
              <a:rPr lang="en-US" dirty="0">
                <a:solidFill>
                  <a:prstClr val="black"/>
                </a:solidFill>
                <a:latin typeface="Consolas" pitchFamily="49" charset="0"/>
                <a:cs typeface="Consolas" pitchFamily="49" charset="0"/>
              </a:rPr>
              <a:t>(...);  </a:t>
            </a:r>
            <a:r>
              <a:rPr lang="en-US" dirty="0">
                <a:solidFill>
                  <a:srgbClr val="00B050"/>
                </a:solidFill>
                <a:latin typeface="Consolas" pitchFamily="49" charset="0"/>
                <a:cs typeface="Consolas" pitchFamily="49" charset="0"/>
              </a:rPr>
              <a:t>// </a:t>
            </a:r>
            <a:r>
              <a:rPr lang="en-US" dirty="0" err="1">
                <a:solidFill>
                  <a:srgbClr val="00B050"/>
                </a:solidFill>
                <a:latin typeface="Consolas" pitchFamily="49" charset="0"/>
                <a:cs typeface="Consolas" pitchFamily="49" charset="0"/>
              </a:rPr>
              <a:t>recv</a:t>
            </a:r>
            <a:r>
              <a:rPr lang="en-US" dirty="0">
                <a:solidFill>
                  <a:srgbClr val="00B050"/>
                </a:solidFill>
                <a:latin typeface="Consolas" pitchFamily="49" charset="0"/>
                <a:cs typeface="Consolas" pitchFamily="49" charset="0"/>
              </a:rPr>
              <a:t> from 0</a:t>
            </a:r>
          </a:p>
          <a:p>
            <a:r>
              <a:rPr lang="en-US" dirty="0">
                <a:solidFill>
                  <a:prstClr val="black"/>
                </a:solidFill>
                <a:latin typeface="Consolas" pitchFamily="49" charset="0"/>
                <a:cs typeface="Consolas" pitchFamily="49" charset="0"/>
              </a:rPr>
              <a:t>	</a:t>
            </a:r>
            <a:r>
              <a:rPr lang="en-US" dirty="0" err="1">
                <a:solidFill>
                  <a:srgbClr val="FF00FF"/>
                </a:solidFill>
                <a:latin typeface="Consolas" pitchFamily="49" charset="0"/>
                <a:cs typeface="Consolas" pitchFamily="49" charset="0"/>
              </a:rPr>
              <a:t>MPI_Send</a:t>
            </a:r>
            <a:r>
              <a:rPr lang="en-US" dirty="0">
                <a:solidFill>
                  <a:prstClr val="black"/>
                </a:solidFill>
                <a:latin typeface="Consolas" pitchFamily="49" charset="0"/>
                <a:cs typeface="Consolas" pitchFamily="49" charset="0"/>
              </a:rPr>
              <a:t>(...);  </a:t>
            </a:r>
            <a:r>
              <a:rPr lang="en-US" dirty="0">
                <a:solidFill>
                  <a:srgbClr val="00B050"/>
                </a:solidFill>
                <a:latin typeface="Consolas" pitchFamily="49" charset="0"/>
                <a:cs typeface="Consolas" pitchFamily="49" charset="0"/>
              </a:rPr>
              <a:t>// send to 0</a:t>
            </a:r>
          </a:p>
          <a:p>
            <a:r>
              <a:rPr lang="en-US" dirty="0">
                <a:solidFill>
                  <a:prstClr val="black"/>
                </a:solidFill>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32917249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3200" dirty="0"/>
              <a:t>Example</a:t>
            </a:r>
          </a:p>
        </p:txBody>
      </p:sp>
      <p:sp>
        <p:nvSpPr>
          <p:cNvPr id="5" name="Slide Number Placeholder 3"/>
          <p:cNvSpPr>
            <a:spLocks noGrp="1"/>
          </p:cNvSpPr>
          <p:nvPr>
            <p:ph type="sldNum" sz="quarter" idx="12"/>
          </p:nvPr>
        </p:nvSpPr>
        <p:spPr/>
        <p:txBody>
          <a:bodyPr/>
          <a:lstStyle/>
          <a:p>
            <a:fld id="{04A7C484-7E24-447E-8CB0-5149A4D34DEF}" type="slidenum">
              <a:rPr lang="en-US" altLang="en-US" smtClean="0"/>
              <a:pPr/>
              <a:t>66</a:t>
            </a:fld>
            <a:endParaRPr lang="en-US" altLang="en-US"/>
          </a:p>
        </p:txBody>
      </p:sp>
      <p:sp>
        <p:nvSpPr>
          <p:cNvPr id="12291" name="Rectangle 3"/>
          <p:cNvSpPr>
            <a:spLocks noGrp="1" noChangeArrowheads="1"/>
          </p:cNvSpPr>
          <p:nvPr>
            <p:ph type="body" idx="4294967295"/>
          </p:nvPr>
        </p:nvSpPr>
        <p:spPr>
          <a:xfrm>
            <a:off x="0" y="2024063"/>
            <a:ext cx="8229600" cy="566737"/>
          </a:xfrm>
        </p:spPr>
        <p:txBody>
          <a:bodyPr/>
          <a:lstStyle/>
          <a:p>
            <a:r>
              <a:rPr lang="en-US" dirty="0"/>
              <a:t>Will always deadlock, no matter the buffering mode</a:t>
            </a:r>
          </a:p>
        </p:txBody>
      </p:sp>
      <p:sp>
        <p:nvSpPr>
          <p:cNvPr id="4" name="Rectangle 3"/>
          <p:cNvSpPr/>
          <p:nvPr/>
        </p:nvSpPr>
        <p:spPr>
          <a:xfrm>
            <a:off x="3489960" y="2988439"/>
            <a:ext cx="5212080" cy="2862322"/>
          </a:xfrm>
          <a:prstGeom prst="rect">
            <a:avLst/>
          </a:prstGeom>
          <a:solidFill>
            <a:schemeClr val="bg1">
              <a:lumMod val="85000"/>
            </a:schemeClr>
          </a:solidFill>
          <a:ln w="6350">
            <a:solidFill>
              <a:schemeClr val="tx1"/>
            </a:solidFill>
          </a:ln>
        </p:spPr>
        <p:txBody>
          <a:bodyPr wrap="square">
            <a:spAutoFit/>
          </a:bodyPr>
          <a:lstStyle/>
          <a:p>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(rank==0)</a:t>
            </a:r>
          </a:p>
          <a:p>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err="1">
                <a:solidFill>
                  <a:srgbClr val="FF00FF"/>
                </a:solidFill>
                <a:latin typeface="Consolas" pitchFamily="49" charset="0"/>
                <a:cs typeface="Consolas" pitchFamily="49" charset="0"/>
              </a:rPr>
              <a:t>MPI_Recv</a:t>
            </a:r>
            <a:r>
              <a:rPr lang="en-US" dirty="0">
                <a:solidFill>
                  <a:prstClr val="black"/>
                </a:solidFill>
                <a:latin typeface="Consolas" pitchFamily="49" charset="0"/>
                <a:cs typeface="Consolas" pitchFamily="49" charset="0"/>
              </a:rPr>
              <a:t>(...);  </a:t>
            </a:r>
            <a:r>
              <a:rPr lang="en-US" dirty="0">
                <a:solidFill>
                  <a:srgbClr val="00B050"/>
                </a:solidFill>
                <a:latin typeface="Consolas" pitchFamily="49" charset="0"/>
                <a:cs typeface="Consolas" pitchFamily="49" charset="0"/>
              </a:rPr>
              <a:t>// </a:t>
            </a:r>
            <a:r>
              <a:rPr lang="en-US" dirty="0" err="1">
                <a:solidFill>
                  <a:srgbClr val="00B050"/>
                </a:solidFill>
                <a:latin typeface="Consolas" pitchFamily="49" charset="0"/>
                <a:cs typeface="Consolas" pitchFamily="49" charset="0"/>
              </a:rPr>
              <a:t>recv</a:t>
            </a:r>
            <a:r>
              <a:rPr lang="en-US" dirty="0">
                <a:solidFill>
                  <a:srgbClr val="00B050"/>
                </a:solidFill>
                <a:latin typeface="Consolas" pitchFamily="49" charset="0"/>
                <a:cs typeface="Consolas" pitchFamily="49" charset="0"/>
              </a:rPr>
              <a:t> from 1</a:t>
            </a:r>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err="1">
                <a:solidFill>
                  <a:srgbClr val="FF00FF"/>
                </a:solidFill>
                <a:latin typeface="Consolas" pitchFamily="49" charset="0"/>
                <a:cs typeface="Consolas" pitchFamily="49" charset="0"/>
              </a:rPr>
              <a:t>MPI_Send</a:t>
            </a:r>
            <a:r>
              <a:rPr lang="en-US" dirty="0">
                <a:solidFill>
                  <a:prstClr val="black"/>
                </a:solidFill>
                <a:latin typeface="Consolas" pitchFamily="49" charset="0"/>
                <a:cs typeface="Consolas" pitchFamily="49" charset="0"/>
              </a:rPr>
              <a:t>(...);  </a:t>
            </a:r>
            <a:r>
              <a:rPr lang="en-US" dirty="0">
                <a:solidFill>
                  <a:srgbClr val="00B050"/>
                </a:solidFill>
                <a:latin typeface="Consolas" pitchFamily="49" charset="0"/>
                <a:cs typeface="Consolas" pitchFamily="49" charset="0"/>
              </a:rPr>
              <a:t>// send to 1</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else</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(rank==1)</a:t>
            </a:r>
          </a:p>
          <a:p>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err="1">
                <a:solidFill>
                  <a:srgbClr val="FF00FF"/>
                </a:solidFill>
                <a:latin typeface="Consolas" pitchFamily="49" charset="0"/>
                <a:cs typeface="Consolas" pitchFamily="49" charset="0"/>
              </a:rPr>
              <a:t>MPI_Recv</a:t>
            </a:r>
            <a:r>
              <a:rPr lang="en-US" dirty="0">
                <a:solidFill>
                  <a:prstClr val="black"/>
                </a:solidFill>
                <a:latin typeface="Consolas" pitchFamily="49" charset="0"/>
                <a:cs typeface="Consolas" pitchFamily="49" charset="0"/>
              </a:rPr>
              <a:t>(...);  </a:t>
            </a:r>
            <a:r>
              <a:rPr lang="en-US" dirty="0">
                <a:solidFill>
                  <a:srgbClr val="00B050"/>
                </a:solidFill>
                <a:latin typeface="Consolas" pitchFamily="49" charset="0"/>
                <a:cs typeface="Consolas" pitchFamily="49" charset="0"/>
              </a:rPr>
              <a:t>// </a:t>
            </a:r>
            <a:r>
              <a:rPr lang="en-US" dirty="0" err="1">
                <a:solidFill>
                  <a:srgbClr val="00B050"/>
                </a:solidFill>
                <a:latin typeface="Consolas" pitchFamily="49" charset="0"/>
                <a:cs typeface="Consolas" pitchFamily="49" charset="0"/>
              </a:rPr>
              <a:t>recv</a:t>
            </a:r>
            <a:r>
              <a:rPr lang="en-US" dirty="0">
                <a:solidFill>
                  <a:srgbClr val="00B050"/>
                </a:solidFill>
                <a:latin typeface="Consolas" pitchFamily="49" charset="0"/>
                <a:cs typeface="Consolas" pitchFamily="49" charset="0"/>
              </a:rPr>
              <a:t> from 0</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err="1">
                <a:solidFill>
                  <a:srgbClr val="FF00FF"/>
                </a:solidFill>
                <a:latin typeface="Consolas" pitchFamily="49" charset="0"/>
                <a:cs typeface="Consolas" pitchFamily="49" charset="0"/>
              </a:rPr>
              <a:t>MPI_Send</a:t>
            </a:r>
            <a:r>
              <a:rPr lang="en-US" dirty="0">
                <a:solidFill>
                  <a:prstClr val="black"/>
                </a:solidFill>
                <a:latin typeface="Consolas" pitchFamily="49" charset="0"/>
                <a:cs typeface="Consolas" pitchFamily="49" charset="0"/>
              </a:rPr>
              <a:t>(...);  </a:t>
            </a:r>
            <a:r>
              <a:rPr lang="en-US" dirty="0">
                <a:solidFill>
                  <a:srgbClr val="00B050"/>
                </a:solidFill>
                <a:latin typeface="Consolas" pitchFamily="49" charset="0"/>
                <a:cs typeface="Consolas" pitchFamily="49" charset="0"/>
              </a:rPr>
              <a:t>// send to 0</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11123361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Timing an MPI Job</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67</a:t>
            </a:fld>
            <a:endParaRPr lang="en-US" altLang="en-US"/>
          </a:p>
        </p:txBody>
      </p:sp>
      <p:sp>
        <p:nvSpPr>
          <p:cNvPr id="3" name="Content Placeholder 2"/>
          <p:cNvSpPr>
            <a:spLocks noGrp="1"/>
          </p:cNvSpPr>
          <p:nvPr>
            <p:ph idx="4294967295"/>
          </p:nvPr>
        </p:nvSpPr>
        <p:spPr>
          <a:xfrm>
            <a:off x="571500" y="4953000"/>
            <a:ext cx="10936224" cy="1371600"/>
          </a:xfrm>
        </p:spPr>
        <p:txBody>
          <a:bodyPr/>
          <a:lstStyle/>
          <a:p>
            <a:r>
              <a:rPr lang="en-US" sz="1800" dirty="0"/>
              <a:t>Returns time in seconds since an arbitrary time in the past.</a:t>
            </a:r>
          </a:p>
          <a:p>
            <a:r>
              <a:rPr lang="en-US" sz="1800" dirty="0"/>
              <a:t>Resolution is typically 1E-3 seconds (see </a:t>
            </a:r>
            <a:r>
              <a:rPr lang="en-US" sz="1800" dirty="0" err="1">
                <a:solidFill>
                  <a:srgbClr val="0070C0"/>
                </a:solidFill>
                <a:latin typeface="Consolas" panose="020B0609020204030204" pitchFamily="49" charset="0"/>
              </a:rPr>
              <a:t>MPI_Wtick</a:t>
            </a:r>
            <a:r>
              <a:rPr lang="en-US" sz="1800" dirty="0"/>
              <a:t>)</a:t>
            </a:r>
          </a:p>
          <a:p>
            <a:r>
              <a:rPr lang="en-US" sz="1800" dirty="0"/>
              <a:t>Time of different processes might actually be synchronized, controlled by the variable </a:t>
            </a:r>
            <a:r>
              <a:rPr lang="en-US" sz="1800" dirty="0">
                <a:solidFill>
                  <a:srgbClr val="0070C0"/>
                </a:solidFill>
                <a:latin typeface="Consolas" pitchFamily="49" charset="0"/>
                <a:cs typeface="Consolas" pitchFamily="49" charset="0"/>
              </a:rPr>
              <a:t>MPI_WTIME_IS_GLOBAL</a:t>
            </a:r>
            <a:endParaRPr lang="en-US" sz="2800" dirty="0">
              <a:solidFill>
                <a:srgbClr val="0070C0"/>
              </a:solidFill>
              <a:latin typeface="Consolas" pitchFamily="49" charset="0"/>
              <a:cs typeface="Consolas" pitchFamily="49" charset="0"/>
            </a:endParaRPr>
          </a:p>
        </p:txBody>
      </p:sp>
      <p:sp>
        <p:nvSpPr>
          <p:cNvPr id="5" name="Rectangle 4"/>
          <p:cNvSpPr/>
          <p:nvPr/>
        </p:nvSpPr>
        <p:spPr>
          <a:xfrm>
            <a:off x="1821180" y="1835874"/>
            <a:ext cx="7543800" cy="2585323"/>
          </a:xfrm>
          <a:prstGeom prst="rect">
            <a:avLst/>
          </a:prstGeom>
          <a:solidFill>
            <a:schemeClr val="bg1">
              <a:lumMod val="85000"/>
            </a:schemeClr>
          </a:solidFill>
        </p:spPr>
        <p:txBody>
          <a:bodyPr wrap="square">
            <a:spAutoFit/>
          </a:bodyPr>
          <a:lstStyle/>
          <a:p>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main()</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double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starttime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endtime</a:t>
            </a:r>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starttime</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MPI_Wtime</a:t>
            </a:r>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00B050"/>
                </a:solidFill>
                <a:latin typeface="Consolas" pitchFamily="49" charset="0"/>
                <a:cs typeface="Consolas" pitchFamily="49" charset="0"/>
              </a:rPr>
              <a:t>// ....  stuff to be timed  ...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endtime</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MPI_Wtime</a:t>
            </a:r>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printf</a:t>
            </a:r>
            <a:r>
              <a:rPr lang="en-US" dirty="0">
                <a:solidFill>
                  <a:prstClr val="black"/>
                </a:solidFill>
                <a:latin typeface="Consolas" pitchFamily="49" charset="0"/>
                <a:cs typeface="Consolas" pitchFamily="49" charset="0"/>
              </a:rPr>
              <a:t>(</a:t>
            </a:r>
            <a:r>
              <a:rPr lang="en-US" dirty="0">
                <a:solidFill>
                  <a:srgbClr val="A31515"/>
                </a:solidFill>
                <a:latin typeface="Consolas" pitchFamily="49" charset="0"/>
                <a:cs typeface="Consolas" pitchFamily="49" charset="0"/>
              </a:rPr>
              <a:t>"That took %f seconds\n"</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endtime</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starttime</a:t>
            </a:r>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return</a:t>
            </a:r>
            <a:r>
              <a:rPr lang="en-US" dirty="0">
                <a:solidFill>
                  <a:prstClr val="black"/>
                </a:solidFill>
                <a:latin typeface="Consolas" pitchFamily="49" charset="0"/>
                <a:cs typeface="Consolas" pitchFamily="49" charset="0"/>
              </a:rPr>
              <a:t> 0;</a:t>
            </a:r>
          </a:p>
          <a:p>
            <a:r>
              <a:rPr lang="en-US" dirty="0">
                <a:solidFill>
                  <a:prstClr val="black"/>
                </a:solidFill>
                <a:latin typeface="Consolas" pitchFamily="49" charset="0"/>
                <a:cs typeface="Consolas" pitchFamily="49" charset="0"/>
              </a:rPr>
              <a:t>} </a:t>
            </a:r>
          </a:p>
        </p:txBody>
      </p:sp>
    </p:spTree>
    <p:extLst>
      <p:ext uri="{BB962C8B-B14F-4D97-AF65-F5344CB8AC3E}">
        <p14:creationId xmlns:p14="http://schemas.microsoft.com/office/powerpoint/2010/main" val="40733374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Determine the eager/rendezvous threshold </a:t>
            </a:r>
            <a:r>
              <a:rPr lang="en-US" sz="1800" dirty="0"/>
              <a:t>[useful for HW as well]</a:t>
            </a:r>
            <a:endParaRPr lang="en-US"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68</a:t>
            </a:fld>
            <a:endParaRPr lang="en-US" altLang="en-US"/>
          </a:p>
        </p:txBody>
      </p:sp>
      <mc:AlternateContent xmlns:mc="http://schemas.openxmlformats.org/markup-compatibility/2006" xmlns:a14="http://schemas.microsoft.com/office/drawing/2010/main">
        <mc:Choice Requires="a14">
          <p:sp>
            <p:nvSpPr>
              <p:cNvPr id="8" name="Rectangle 7"/>
              <p:cNvSpPr/>
              <p:nvPr/>
            </p:nvSpPr>
            <p:spPr>
              <a:xfrm>
                <a:off x="112212" y="6611779"/>
                <a:ext cx="774571" cy="200055"/>
              </a:xfrm>
              <a:prstGeom prst="rect">
                <a:avLst/>
              </a:prstGeom>
            </p:spPr>
            <p:txBody>
              <a:bodyPr wrap="none">
                <a:spAutoFit/>
              </a:bodyPr>
              <a:lstStyle/>
              <a:p>
                <a:r>
                  <a:rPr lang="en-US" sz="700" dirty="0"/>
                  <a:t>[Radu Serban]</a:t>
                </a:r>
                <a14:m>
                  <m:oMath xmlns:m="http://schemas.openxmlformats.org/officeDocument/2006/math">
                    <m:r>
                      <a:rPr lang="en-US" sz="700" b="0" i="1" smtClean="0">
                        <a:latin typeface="Cambria Math" panose="02040503050406030204" pitchFamily="18" charset="0"/>
                      </a:rPr>
                      <m:t>→</m:t>
                    </m:r>
                  </m:oMath>
                </a14:m>
                <a:endParaRPr lang="en-US" sz="700" dirty="0"/>
              </a:p>
            </p:txBody>
          </p:sp>
        </mc:Choice>
        <mc:Fallback xmlns="">
          <p:sp>
            <p:nvSpPr>
              <p:cNvPr id="8" name="Rectangle 7"/>
              <p:cNvSpPr>
                <a:spLocks noRot="1" noChangeAspect="1" noMove="1" noResize="1" noEditPoints="1" noAdjustHandles="1" noChangeArrowheads="1" noChangeShapeType="1" noTextEdit="1"/>
              </p:cNvSpPr>
              <p:nvPr/>
            </p:nvSpPr>
            <p:spPr>
              <a:xfrm>
                <a:off x="112212" y="6611779"/>
                <a:ext cx="774571" cy="200055"/>
              </a:xfrm>
              <a:prstGeom prst="rect">
                <a:avLst/>
              </a:prstGeom>
              <a:blipFill>
                <a:blip r:embed="rId3"/>
                <a:stretch>
                  <a:fillRect b="-9375"/>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92E3D943-6920-4485-91A0-B428684A68D8}"/>
              </a:ext>
            </a:extLst>
          </p:cNvPr>
          <p:cNvSpPr/>
          <p:nvPr/>
        </p:nvSpPr>
        <p:spPr>
          <a:xfrm>
            <a:off x="77981" y="1133610"/>
            <a:ext cx="4921405" cy="5447645"/>
          </a:xfrm>
          <a:prstGeom prst="rect">
            <a:avLst/>
          </a:prstGeom>
          <a:solidFill>
            <a:schemeClr val="bg1">
              <a:lumMod val="95000"/>
            </a:schemeClr>
          </a:solidFill>
        </p:spPr>
        <p:txBody>
          <a:bodyPr wrap="square">
            <a:spAutoFit/>
          </a:bodyPr>
          <a:lstStyle/>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mpi.h</a:t>
            </a:r>
            <a:r>
              <a:rPr lang="en-US" sz="1200" dirty="0">
                <a:solidFill>
                  <a:srgbClr val="A31515"/>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a:t>
            </a:r>
            <a:r>
              <a:rPr lang="en-US" sz="1200" dirty="0" err="1">
                <a:solidFill>
                  <a:srgbClr val="A31515"/>
                </a:solidFill>
                <a:latin typeface="Consolas" panose="020B0609020204030204" pitchFamily="49" charset="0"/>
              </a:rPr>
              <a:t>stdio.h</a:t>
            </a:r>
            <a:r>
              <a:rPr lang="en-US" sz="1200" dirty="0">
                <a:solidFill>
                  <a:srgbClr val="A31515"/>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a:t>
            </a:r>
            <a:r>
              <a:rPr lang="en-US" sz="1200" dirty="0" err="1">
                <a:solidFill>
                  <a:srgbClr val="A31515"/>
                </a:solidFill>
                <a:latin typeface="Consolas" panose="020B0609020204030204" pitchFamily="49" charset="0"/>
              </a:rPr>
              <a:t>stdlib.h</a:t>
            </a:r>
            <a:r>
              <a:rPr lang="en-US" sz="1200" dirty="0">
                <a:solidFill>
                  <a:srgbClr val="A31515"/>
                </a:solidFill>
                <a:latin typeface="Consolas" panose="020B0609020204030204" pitchFamily="49" charset="0"/>
              </a:rPr>
              <a:t>&gt;</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808080"/>
                </a:solidFill>
                <a:latin typeface="Consolas" panose="020B0609020204030204" pitchFamily="49" charset="0"/>
              </a:rPr>
              <a:t>#define</a:t>
            </a:r>
            <a:r>
              <a:rPr lang="en-US" sz="1200" dirty="0">
                <a:solidFill>
                  <a:srgbClr val="000000"/>
                </a:solidFill>
                <a:latin typeface="Consolas" panose="020B0609020204030204" pitchFamily="49" charset="0"/>
              </a:rPr>
              <a:t> </a:t>
            </a:r>
            <a:r>
              <a:rPr lang="en-US" sz="1200" dirty="0">
                <a:solidFill>
                  <a:srgbClr val="6F008A"/>
                </a:solidFill>
                <a:latin typeface="Consolas" panose="020B0609020204030204" pitchFamily="49" charset="0"/>
              </a:rPr>
              <a:t>LIMIT</a:t>
            </a:r>
            <a:r>
              <a:rPr lang="en-US" sz="1200" dirty="0">
                <a:solidFill>
                  <a:srgbClr val="000000"/>
                </a:solidFill>
                <a:latin typeface="Consolas" panose="020B0609020204030204" pitchFamily="49" charset="0"/>
              </a:rPr>
              <a:t> 500000</a:t>
            </a:r>
          </a:p>
          <a:p>
            <a:r>
              <a:rPr lang="en-US" sz="1200" dirty="0">
                <a:solidFill>
                  <a:srgbClr val="808080"/>
                </a:solidFill>
                <a:latin typeface="Consolas" panose="020B0609020204030204" pitchFamily="49" charset="0"/>
              </a:rPr>
              <a:t>#define</a:t>
            </a:r>
            <a:r>
              <a:rPr lang="en-US" sz="1200" dirty="0">
                <a:solidFill>
                  <a:srgbClr val="000000"/>
                </a:solidFill>
                <a:latin typeface="Consolas" panose="020B0609020204030204" pitchFamily="49" charset="0"/>
              </a:rPr>
              <a:t> </a:t>
            </a:r>
            <a:r>
              <a:rPr lang="en-US" sz="1200" dirty="0">
                <a:solidFill>
                  <a:srgbClr val="6F008A"/>
                </a:solidFill>
                <a:latin typeface="Consolas" panose="020B0609020204030204" pitchFamily="49" charset="0"/>
              </a:rPr>
              <a:t>NLOOPS</a:t>
            </a:r>
            <a:r>
              <a:rPr lang="en-US" sz="1200" dirty="0">
                <a:solidFill>
                  <a:srgbClr val="000000"/>
                </a:solidFill>
                <a:latin typeface="Consolas" panose="020B0609020204030204" pitchFamily="49" charset="0"/>
              </a:rPr>
              <a:t> 1000</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argc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char</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argv</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rank, </a:t>
            </a:r>
            <a:r>
              <a:rPr lang="en-US" sz="1200" dirty="0" err="1">
                <a:solidFill>
                  <a:srgbClr val="000000"/>
                </a:solidFill>
                <a:latin typeface="Consolas" panose="020B0609020204030204" pitchFamily="49" charset="0"/>
              </a:rPr>
              <a:t>npes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bsize</a:t>
            </a:r>
            <a:r>
              <a:rPr lang="en-US" sz="1200" dirty="0">
                <a:solidFill>
                  <a:srgbClr val="000000"/>
                </a:solidFill>
                <a:latin typeface="Consolas" panose="020B0609020204030204" pitchFamily="49" charset="0"/>
              </a:rPr>
              <a:t>, i;</a:t>
            </a:r>
          </a:p>
          <a:p>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int</a:t>
            </a:r>
            <a:r>
              <a:rPr lang="fr-FR" sz="1200" dirty="0">
                <a:solidFill>
                  <a:srgbClr val="000000"/>
                </a:solidFill>
                <a:latin typeface="Consolas" panose="020B0609020204030204" pitchFamily="49" charset="0"/>
              </a:rPr>
              <a:t> source = 0, </a:t>
            </a:r>
            <a:r>
              <a:rPr lang="fr-FR" sz="1200" dirty="0" err="1">
                <a:solidFill>
                  <a:srgbClr val="000000"/>
                </a:solidFill>
                <a:latin typeface="Consolas" panose="020B0609020204030204" pitchFamily="49" charset="0"/>
              </a:rPr>
              <a:t>dest</a:t>
            </a:r>
            <a:r>
              <a:rPr lang="fr-FR" sz="1200" dirty="0">
                <a:solidFill>
                  <a:srgbClr val="000000"/>
                </a:solidFill>
                <a:latin typeface="Consolas" panose="020B0609020204030204" pitchFamily="49" charset="0"/>
              </a:rPr>
              <a:t> = 1, tag = 100;</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start, end;</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char</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buf</a:t>
            </a:r>
            <a:r>
              <a:rPr lang="en-US" sz="1200" dirty="0">
                <a:solidFill>
                  <a:srgbClr val="000000"/>
                </a:solidFill>
                <a:latin typeface="Consolas" panose="020B0609020204030204" pitchFamily="49" charset="0"/>
              </a:rPr>
              <a:t>[</a:t>
            </a:r>
            <a:r>
              <a:rPr lang="en-US" sz="1200" dirty="0">
                <a:solidFill>
                  <a:srgbClr val="6F008A"/>
                </a:solidFill>
                <a:latin typeface="Consolas" panose="020B0609020204030204" pitchFamily="49" charset="0"/>
              </a:rPr>
              <a:t>LIMIT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MPI_Status</a:t>
            </a:r>
            <a:r>
              <a:rPr lang="en-US" sz="1200" dirty="0">
                <a:solidFill>
                  <a:srgbClr val="000000"/>
                </a:solidFill>
                <a:latin typeface="Consolas" panose="020B0609020204030204" pitchFamily="49" charset="0"/>
              </a:rPr>
              <a:t> status;</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MPI_Init</a:t>
            </a:r>
            <a:r>
              <a:rPr lang="en-US" sz="1200" dirty="0">
                <a:solidFill>
                  <a:srgbClr val="000000"/>
                </a:solidFill>
                <a:latin typeface="Consolas" panose="020B0609020204030204" pitchFamily="49" charset="0"/>
              </a:rPr>
              <a:t>(&amp;</a:t>
            </a:r>
            <a:r>
              <a:rPr lang="en-US" sz="1200" dirty="0" err="1">
                <a:solidFill>
                  <a:srgbClr val="808080"/>
                </a:solidFill>
                <a:latin typeface="Consolas" panose="020B0609020204030204" pitchFamily="49" charset="0"/>
              </a:rPr>
              <a:t>argc</a:t>
            </a:r>
            <a:r>
              <a:rPr lang="en-US" sz="1200" dirty="0">
                <a:solidFill>
                  <a:srgbClr val="000000"/>
                </a:solidFill>
                <a:latin typeface="Consolas" panose="020B0609020204030204" pitchFamily="49" charset="0"/>
              </a:rPr>
              <a:t>, &amp;</a:t>
            </a:r>
            <a:r>
              <a:rPr lang="en-US" sz="1200" dirty="0" err="1">
                <a:solidFill>
                  <a:srgbClr val="808080"/>
                </a:solidFill>
                <a:latin typeface="Consolas" panose="020B0609020204030204" pitchFamily="49" charset="0"/>
              </a:rPr>
              <a:t>argv</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MPI_Comm_rank</a:t>
            </a:r>
            <a:r>
              <a:rPr lang="en-US" sz="1200" dirty="0">
                <a:solidFill>
                  <a:srgbClr val="000000"/>
                </a:solidFill>
                <a:latin typeface="Consolas" panose="020B0609020204030204" pitchFamily="49" charset="0"/>
              </a:rPr>
              <a:t>(MPI_COMM_WORLD, &amp;rank);</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MPI_Comm_size</a:t>
            </a:r>
            <a:r>
              <a:rPr lang="en-US" sz="1200" dirty="0">
                <a:solidFill>
                  <a:srgbClr val="000000"/>
                </a:solidFill>
                <a:latin typeface="Consolas" panose="020B0609020204030204" pitchFamily="49" charset="0"/>
              </a:rPr>
              <a:t>(MPI_COMM_WORLD, &amp;</a:t>
            </a:r>
            <a:r>
              <a:rPr lang="en-US" sz="1200" dirty="0" err="1">
                <a:solidFill>
                  <a:srgbClr val="000000"/>
                </a:solidFill>
                <a:latin typeface="Consolas" panose="020B0609020204030204" pitchFamily="49" charset="0"/>
              </a:rPr>
              <a:t>npes</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npes</a:t>
            </a:r>
            <a:r>
              <a:rPr lang="en-US" sz="1200" dirty="0">
                <a:solidFill>
                  <a:srgbClr val="000000"/>
                </a:solidFill>
                <a:latin typeface="Consolas" panose="020B0609020204030204" pitchFamily="49" charset="0"/>
              </a:rPr>
              <a:t> != 2)</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MPI_Abort</a:t>
            </a:r>
            <a:r>
              <a:rPr lang="en-US" sz="1200" dirty="0">
                <a:solidFill>
                  <a:srgbClr val="000000"/>
                </a:solidFill>
                <a:latin typeface="Consolas" panose="020B0609020204030204" pitchFamily="49" charset="0"/>
              </a:rPr>
              <a:t>(MPI_COMM_WORLD, 1);</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(rank == 0)</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bsize</a:t>
            </a:r>
            <a:r>
              <a:rPr lang="en-US" sz="1200" dirty="0">
                <a:solidFill>
                  <a:srgbClr val="000000"/>
                </a:solidFill>
                <a:latin typeface="Consolas" panose="020B0609020204030204" pitchFamily="49" charset="0"/>
              </a:rPr>
              <a:t> = (</a:t>
            </a:r>
            <a:r>
              <a:rPr lang="en-US" sz="1200" dirty="0" err="1">
                <a:solidFill>
                  <a:srgbClr val="808080"/>
                </a:solidFill>
                <a:latin typeface="Consolas" panose="020B0609020204030204" pitchFamily="49" charset="0"/>
              </a:rPr>
              <a:t>argc</a:t>
            </a:r>
            <a:r>
              <a:rPr lang="en-US" sz="1200" dirty="0">
                <a:solidFill>
                  <a:srgbClr val="000000"/>
                </a:solidFill>
                <a:latin typeface="Consolas" panose="020B0609020204030204" pitchFamily="49" charset="0"/>
              </a:rPr>
              <a:t> == 2) ? </a:t>
            </a:r>
            <a:r>
              <a:rPr lang="en-US" sz="1200" dirty="0" err="1">
                <a:solidFill>
                  <a:srgbClr val="000000"/>
                </a:solidFill>
                <a:latin typeface="Consolas" panose="020B0609020204030204" pitchFamily="49" charset="0"/>
              </a:rPr>
              <a:t>atoi</a:t>
            </a:r>
            <a:r>
              <a:rPr lang="en-US" sz="1200" dirty="0">
                <a:solidFill>
                  <a:srgbClr val="000000"/>
                </a:solidFill>
                <a:latin typeface="Consolas" panose="020B0609020204030204" pitchFamily="49" charset="0"/>
              </a:rPr>
              <a:t>(</a:t>
            </a:r>
            <a:r>
              <a:rPr lang="en-US" sz="1200" dirty="0" err="1">
                <a:solidFill>
                  <a:srgbClr val="808080"/>
                </a:solidFill>
                <a:latin typeface="Consolas" panose="020B0609020204030204" pitchFamily="49" charset="0"/>
              </a:rPr>
              <a:t>argv</a:t>
            </a:r>
            <a:r>
              <a:rPr lang="en-US" sz="1200" dirty="0">
                <a:solidFill>
                  <a:srgbClr val="000000"/>
                </a:solidFill>
                <a:latin typeface="Consolas" panose="020B0609020204030204" pitchFamily="49" charset="0"/>
              </a:rPr>
              <a:t>[1]) : 0;</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MPI_Bcast</a:t>
            </a:r>
            <a:r>
              <a:rPr lang="en-US" sz="1200" dirty="0">
                <a:solidFill>
                  <a:srgbClr val="000000"/>
                </a:solidFill>
                <a:latin typeface="Consolas" panose="020B0609020204030204" pitchFamily="49" charset="0"/>
              </a:rPr>
              <a:t>(&amp;</a:t>
            </a:r>
            <a:r>
              <a:rPr lang="en-US" sz="1200" dirty="0" err="1">
                <a:solidFill>
                  <a:srgbClr val="000000"/>
                </a:solidFill>
                <a:latin typeface="Consolas" panose="020B0609020204030204" pitchFamily="49" charset="0"/>
              </a:rPr>
              <a:t>bsize</a:t>
            </a:r>
            <a:r>
              <a:rPr lang="en-US" sz="1200" dirty="0">
                <a:solidFill>
                  <a:srgbClr val="000000"/>
                </a:solidFill>
                <a:latin typeface="Consolas" panose="020B0609020204030204" pitchFamily="49" charset="0"/>
              </a:rPr>
              <a:t>, 1, MPI_INT, 0, MPI_COMM_WORLD);</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bsize</a:t>
            </a:r>
            <a:r>
              <a:rPr lang="en-US" sz="1200" dirty="0">
                <a:solidFill>
                  <a:srgbClr val="000000"/>
                </a:solidFill>
                <a:latin typeface="Consolas" panose="020B0609020204030204" pitchFamily="49" charset="0"/>
              </a:rPr>
              <a:t> &lt;= 0 || </a:t>
            </a:r>
            <a:r>
              <a:rPr lang="en-US" sz="1200" dirty="0" err="1">
                <a:solidFill>
                  <a:srgbClr val="000000"/>
                </a:solidFill>
                <a:latin typeface="Consolas" panose="020B0609020204030204" pitchFamily="49" charset="0"/>
              </a:rPr>
              <a:t>bsize</a:t>
            </a:r>
            <a:r>
              <a:rPr lang="en-US" sz="1200" dirty="0">
                <a:solidFill>
                  <a:srgbClr val="000000"/>
                </a:solidFill>
                <a:latin typeface="Consolas" panose="020B0609020204030204" pitchFamily="49" charset="0"/>
              </a:rPr>
              <a:t> &gt; </a:t>
            </a:r>
            <a:r>
              <a:rPr lang="en-US" sz="1200" dirty="0">
                <a:solidFill>
                  <a:srgbClr val="6F008A"/>
                </a:solidFill>
                <a:latin typeface="Consolas" panose="020B0609020204030204" pitchFamily="49" charset="0"/>
              </a:rPr>
              <a:t>LIMIT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MPI_Finalize</a:t>
            </a:r>
            <a:r>
              <a:rPr lang="en-US" sz="1200" dirty="0">
                <a:solidFill>
                  <a:srgbClr val="000000"/>
                </a:solidFill>
                <a:latin typeface="Consolas" panose="020B0609020204030204" pitchFamily="49" charset="0"/>
              </a:rPr>
              <a:t>(); </a:t>
            </a:r>
            <a:r>
              <a:rPr lang="en-US" sz="1200" dirty="0">
                <a:solidFill>
                  <a:srgbClr val="389A38"/>
                </a:solidFill>
                <a:latin typeface="Consolas" panose="020B0609020204030204" pitchFamily="49" charset="0"/>
              </a:rPr>
              <a:t>// drop out, if size is not OK</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0;</a:t>
            </a:r>
          </a:p>
          <a:p>
            <a:r>
              <a:rPr lang="en-US" sz="1200" dirty="0">
                <a:solidFill>
                  <a:srgbClr val="000000"/>
                </a:solidFill>
                <a:latin typeface="Consolas" panose="020B0609020204030204" pitchFamily="49" charset="0"/>
              </a:rPr>
              <a:t>    }</a:t>
            </a:r>
          </a:p>
        </p:txBody>
      </p:sp>
      <p:sp>
        <p:nvSpPr>
          <p:cNvPr id="10" name="Rectangle 9">
            <a:extLst>
              <a:ext uri="{FF2B5EF4-FFF2-40B4-BE49-F238E27FC236}">
                <a16:creationId xmlns:a16="http://schemas.microsoft.com/office/drawing/2014/main" id="{7EC8D43C-4FA1-4011-9BDF-DD1A1DDF5EA5}"/>
              </a:ext>
            </a:extLst>
          </p:cNvPr>
          <p:cNvSpPr/>
          <p:nvPr/>
        </p:nvSpPr>
        <p:spPr>
          <a:xfrm>
            <a:off x="5084957" y="1041278"/>
            <a:ext cx="7029063" cy="5262979"/>
          </a:xfrm>
          <a:prstGeom prst="rect">
            <a:avLst/>
          </a:prstGeom>
          <a:solidFill>
            <a:schemeClr val="bg1">
              <a:lumMod val="95000"/>
            </a:schemeClr>
          </a:solidFill>
        </p:spPr>
        <p:txBody>
          <a:bodyPr wrap="square">
            <a:spAutoFit/>
          </a:bodyPr>
          <a:lstStyle/>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(rank == source)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for</a:t>
            </a:r>
            <a:r>
              <a:rPr lang="en-US" sz="1200" dirty="0">
                <a:solidFill>
                  <a:srgbClr val="000000"/>
                </a:solidFill>
                <a:latin typeface="Consolas" panose="020B0609020204030204" pitchFamily="49" charset="0"/>
              </a:rPr>
              <a:t> (i = 0; i &lt; </a:t>
            </a:r>
            <a:r>
              <a:rPr lang="en-US" sz="1200" dirty="0" err="1">
                <a:solidFill>
                  <a:srgbClr val="000000"/>
                </a:solidFill>
                <a:latin typeface="Consolas" panose="020B0609020204030204" pitchFamily="49" charset="0"/>
              </a:rPr>
              <a:t>bsize</a:t>
            </a:r>
            <a:r>
              <a:rPr lang="en-US" sz="1200" dirty="0">
                <a:solidFill>
                  <a:srgbClr val="000000"/>
                </a:solidFill>
                <a:latin typeface="Consolas" panose="020B0609020204030204" pitchFamily="49" charset="0"/>
              </a:rPr>
              <a:t>; i++)</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buf</a:t>
            </a:r>
            <a:r>
              <a:rPr lang="en-US" sz="1200" dirty="0">
                <a:solidFill>
                  <a:srgbClr val="000000"/>
                </a:solidFill>
                <a:latin typeface="Consolas" panose="020B0609020204030204" pitchFamily="49" charset="0"/>
              </a:rPr>
              <a:t>[i] = </a:t>
            </a:r>
            <a:r>
              <a:rPr lang="en-US" sz="1200" dirty="0">
                <a:solidFill>
                  <a:srgbClr val="A31515"/>
                </a:solidFill>
                <a:latin typeface="Consolas" panose="020B0609020204030204" pitchFamily="49" charset="0"/>
              </a:rPr>
              <a:t>'x'</a:t>
            </a:r>
            <a:r>
              <a:rPr lang="en-US" sz="1200" dirty="0">
                <a:solidFill>
                  <a:srgbClr val="000000"/>
                </a:solidFill>
                <a:latin typeface="Consolas" panose="020B0609020204030204" pitchFamily="49" charset="0"/>
              </a:rPr>
              <a:t>; </a:t>
            </a:r>
            <a:r>
              <a:rPr lang="en-US" sz="1200" dirty="0">
                <a:solidFill>
                  <a:srgbClr val="389A38"/>
                </a:solidFill>
                <a:latin typeface="Consolas" panose="020B0609020204030204" pitchFamily="49" charset="0"/>
              </a:rPr>
              <a:t>// fill up the buffer with data to be sent over</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start = </a:t>
            </a:r>
            <a:r>
              <a:rPr lang="en-US" sz="1200" dirty="0" err="1">
                <a:solidFill>
                  <a:srgbClr val="000000"/>
                </a:solidFill>
                <a:latin typeface="Consolas" panose="020B0609020204030204" pitchFamily="49" charset="0"/>
              </a:rPr>
              <a:t>MPI_Wtime</a:t>
            </a:r>
            <a:r>
              <a:rPr lang="en-US" sz="1200" dirty="0">
                <a:solidFill>
                  <a:srgbClr val="000000"/>
                </a:solidFill>
                <a:latin typeface="Consolas" panose="020B0609020204030204" pitchFamily="49" charset="0"/>
              </a:rPr>
              <a:t>();</a:t>
            </a:r>
          </a:p>
          <a:p>
            <a:r>
              <a:rPr lang="nn-NO" sz="1200" dirty="0">
                <a:solidFill>
                  <a:srgbClr val="000000"/>
                </a:solidFill>
                <a:latin typeface="Consolas" panose="020B0609020204030204" pitchFamily="49" charset="0"/>
              </a:rPr>
              <a:t>        </a:t>
            </a:r>
            <a:r>
              <a:rPr lang="nn-NO" sz="1200" dirty="0">
                <a:solidFill>
                  <a:srgbClr val="0000FF"/>
                </a:solidFill>
                <a:latin typeface="Consolas" panose="020B0609020204030204" pitchFamily="49" charset="0"/>
              </a:rPr>
              <a:t>for</a:t>
            </a:r>
            <a:r>
              <a:rPr lang="nn-NO" sz="1200" dirty="0">
                <a:solidFill>
                  <a:srgbClr val="000000"/>
                </a:solidFill>
                <a:latin typeface="Consolas" panose="020B0609020204030204" pitchFamily="49" charset="0"/>
              </a:rPr>
              <a:t> (i = 0; i &lt; </a:t>
            </a:r>
            <a:r>
              <a:rPr lang="nn-NO" sz="1200" dirty="0">
                <a:solidFill>
                  <a:srgbClr val="6F008A"/>
                </a:solidFill>
                <a:latin typeface="Consolas" panose="020B0609020204030204" pitchFamily="49" charset="0"/>
              </a:rPr>
              <a:t>NLOOPS</a:t>
            </a:r>
            <a:r>
              <a:rPr lang="nn-NO" sz="1200" dirty="0">
                <a:solidFill>
                  <a:srgbClr val="000000"/>
                </a:solidFill>
                <a:latin typeface="Consolas" panose="020B0609020204030204" pitchFamily="49" charset="0"/>
              </a:rPr>
              <a:t>; i++)</a:t>
            </a:r>
          </a:p>
          <a:p>
            <a:r>
              <a:rPr lang="en-US" sz="1200" dirty="0">
                <a:solidFill>
                  <a:srgbClr val="000000"/>
                </a:solidFill>
                <a:latin typeface="Consolas" panose="020B0609020204030204" pitchFamily="49" charset="0"/>
              </a:rPr>
              <a:t>            </a:t>
            </a:r>
            <a:r>
              <a:rPr lang="en-US" sz="1200" b="1" dirty="0" err="1">
                <a:solidFill>
                  <a:srgbClr val="C00000"/>
                </a:solidFill>
                <a:latin typeface="Consolas" panose="020B0609020204030204" pitchFamily="49" charset="0"/>
              </a:rPr>
              <a:t>MPI_Send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buf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bsize</a:t>
            </a:r>
            <a:r>
              <a:rPr lang="en-US" sz="1200" dirty="0">
                <a:solidFill>
                  <a:srgbClr val="000000"/>
                </a:solidFill>
                <a:latin typeface="Consolas" panose="020B0609020204030204" pitchFamily="49" charset="0"/>
              </a:rPr>
              <a:t>, MPI_BYTE, </a:t>
            </a:r>
            <a:r>
              <a:rPr lang="en-US" sz="1200" dirty="0" err="1">
                <a:solidFill>
                  <a:srgbClr val="000000"/>
                </a:solidFill>
                <a:latin typeface="Consolas" panose="020B0609020204030204" pitchFamily="49" charset="0"/>
              </a:rPr>
              <a:t>dest</a:t>
            </a:r>
            <a:r>
              <a:rPr lang="en-US" sz="1200" dirty="0">
                <a:solidFill>
                  <a:srgbClr val="000000"/>
                </a:solidFill>
                <a:latin typeface="Consolas" panose="020B0609020204030204" pitchFamily="49" charset="0"/>
              </a:rPr>
              <a:t>, tag, MPI_COMM_WORLD);</a:t>
            </a:r>
          </a:p>
          <a:p>
            <a:r>
              <a:rPr lang="en-US" sz="1200" dirty="0">
                <a:solidFill>
                  <a:srgbClr val="000000"/>
                </a:solidFill>
                <a:latin typeface="Consolas" panose="020B0609020204030204" pitchFamily="49" charset="0"/>
              </a:rPr>
              <a:t>        end = </a:t>
            </a:r>
            <a:r>
              <a:rPr lang="en-US" sz="1200" dirty="0" err="1">
                <a:solidFill>
                  <a:srgbClr val="000000"/>
                </a:solidFill>
                <a:latin typeface="Consolas" panose="020B0609020204030204" pitchFamily="49" charset="0"/>
              </a:rPr>
              <a:t>MPI_Wtime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printf</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"Send:   %d\</a:t>
            </a:r>
            <a:r>
              <a:rPr lang="en-US" sz="1200" dirty="0" err="1">
                <a:solidFill>
                  <a:srgbClr val="A31515"/>
                </a:solidFill>
                <a:latin typeface="Consolas" panose="020B0609020204030204" pitchFamily="49" charset="0"/>
              </a:rPr>
              <a:t>t%f</a:t>
            </a:r>
            <a:r>
              <a:rPr lang="en-US" sz="1200" dirty="0">
                <a:solidFill>
                  <a:srgbClr val="A31515"/>
                </a:solidFill>
                <a:latin typeface="Consolas" panose="020B0609020204030204" pitchFamily="49" charset="0"/>
              </a:rPr>
              <a:t>\n"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bsize</a:t>
            </a:r>
            <a:r>
              <a:rPr lang="en-US" sz="1200" dirty="0">
                <a:solidFill>
                  <a:srgbClr val="000000"/>
                </a:solidFill>
                <a:latin typeface="Consolas" panose="020B0609020204030204" pitchFamily="49" charset="0"/>
              </a:rPr>
              <a:t>, (end - start) / </a:t>
            </a:r>
            <a:r>
              <a:rPr lang="en-US" sz="1200" dirty="0">
                <a:solidFill>
                  <a:srgbClr val="6F008A"/>
                </a:solidFill>
                <a:latin typeface="Consolas" panose="020B0609020204030204" pitchFamily="49" charset="0"/>
              </a:rPr>
              <a:t>NLOOPS</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start = </a:t>
            </a:r>
            <a:r>
              <a:rPr lang="en-US" sz="1200" dirty="0" err="1">
                <a:solidFill>
                  <a:srgbClr val="000000"/>
                </a:solidFill>
                <a:latin typeface="Consolas" panose="020B0609020204030204" pitchFamily="49" charset="0"/>
              </a:rPr>
              <a:t>MPI_Wtime</a:t>
            </a:r>
            <a:r>
              <a:rPr lang="en-US" sz="1200" dirty="0">
                <a:solidFill>
                  <a:srgbClr val="000000"/>
                </a:solidFill>
                <a:latin typeface="Consolas" panose="020B0609020204030204" pitchFamily="49" charset="0"/>
              </a:rPr>
              <a:t>();</a:t>
            </a:r>
          </a:p>
          <a:p>
            <a:r>
              <a:rPr lang="nn-NO" sz="1200" dirty="0">
                <a:solidFill>
                  <a:srgbClr val="000000"/>
                </a:solidFill>
                <a:latin typeface="Consolas" panose="020B0609020204030204" pitchFamily="49" charset="0"/>
              </a:rPr>
              <a:t>        </a:t>
            </a:r>
            <a:r>
              <a:rPr lang="nn-NO" sz="1200" dirty="0">
                <a:solidFill>
                  <a:srgbClr val="0000FF"/>
                </a:solidFill>
                <a:latin typeface="Consolas" panose="020B0609020204030204" pitchFamily="49" charset="0"/>
              </a:rPr>
              <a:t>for</a:t>
            </a:r>
            <a:r>
              <a:rPr lang="nn-NO" sz="1200" dirty="0">
                <a:solidFill>
                  <a:srgbClr val="000000"/>
                </a:solidFill>
                <a:latin typeface="Consolas" panose="020B0609020204030204" pitchFamily="49" charset="0"/>
              </a:rPr>
              <a:t> (i = 0; i &lt; </a:t>
            </a:r>
            <a:r>
              <a:rPr lang="nn-NO" sz="1200" dirty="0">
                <a:solidFill>
                  <a:srgbClr val="6F008A"/>
                </a:solidFill>
                <a:latin typeface="Consolas" panose="020B0609020204030204" pitchFamily="49" charset="0"/>
              </a:rPr>
              <a:t>NLOOPS</a:t>
            </a:r>
            <a:r>
              <a:rPr lang="nn-NO" sz="1200" dirty="0">
                <a:solidFill>
                  <a:srgbClr val="000000"/>
                </a:solidFill>
                <a:latin typeface="Consolas" panose="020B0609020204030204" pitchFamily="49" charset="0"/>
              </a:rPr>
              <a:t>; i++)</a:t>
            </a:r>
          </a:p>
          <a:p>
            <a:r>
              <a:rPr lang="en-US" sz="1200" dirty="0">
                <a:solidFill>
                  <a:srgbClr val="000000"/>
                </a:solidFill>
                <a:latin typeface="Consolas" panose="020B0609020204030204" pitchFamily="49" charset="0"/>
              </a:rPr>
              <a:t>            </a:t>
            </a:r>
            <a:r>
              <a:rPr lang="en-US" sz="1200" b="1" dirty="0" err="1">
                <a:solidFill>
                  <a:srgbClr val="C00000"/>
                </a:solidFill>
                <a:latin typeface="Consolas" panose="020B0609020204030204" pitchFamily="49" charset="0"/>
              </a:rPr>
              <a:t>MPI_Ssend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buf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bsize</a:t>
            </a:r>
            <a:r>
              <a:rPr lang="en-US" sz="1200" dirty="0">
                <a:solidFill>
                  <a:srgbClr val="000000"/>
                </a:solidFill>
                <a:latin typeface="Consolas" panose="020B0609020204030204" pitchFamily="49" charset="0"/>
              </a:rPr>
              <a:t>, MPI_BYTE, </a:t>
            </a:r>
            <a:r>
              <a:rPr lang="en-US" sz="1200" dirty="0" err="1">
                <a:solidFill>
                  <a:srgbClr val="000000"/>
                </a:solidFill>
                <a:latin typeface="Consolas" panose="020B0609020204030204" pitchFamily="49" charset="0"/>
              </a:rPr>
              <a:t>dest</a:t>
            </a:r>
            <a:r>
              <a:rPr lang="en-US" sz="1200" dirty="0">
                <a:solidFill>
                  <a:srgbClr val="000000"/>
                </a:solidFill>
                <a:latin typeface="Consolas" panose="020B0609020204030204" pitchFamily="49" charset="0"/>
              </a:rPr>
              <a:t>, tag, MPI_COMM_WORLD);</a:t>
            </a:r>
          </a:p>
          <a:p>
            <a:r>
              <a:rPr lang="en-US" sz="1200" dirty="0">
                <a:solidFill>
                  <a:srgbClr val="000000"/>
                </a:solidFill>
                <a:latin typeface="Consolas" panose="020B0609020204030204" pitchFamily="49" charset="0"/>
              </a:rPr>
              <a:t>        end = </a:t>
            </a:r>
            <a:r>
              <a:rPr lang="en-US" sz="1200" dirty="0" err="1">
                <a:solidFill>
                  <a:srgbClr val="000000"/>
                </a:solidFill>
                <a:latin typeface="Consolas" panose="020B0609020204030204" pitchFamily="49" charset="0"/>
              </a:rPr>
              <a:t>MPI_Wtime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printf</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Ssend</a:t>
            </a:r>
            <a:r>
              <a:rPr lang="en-US" sz="1200" dirty="0">
                <a:solidFill>
                  <a:srgbClr val="A31515"/>
                </a:solidFill>
                <a:latin typeface="Consolas" panose="020B0609020204030204" pitchFamily="49" charset="0"/>
              </a:rPr>
              <a:t>:  %d\</a:t>
            </a:r>
            <a:r>
              <a:rPr lang="en-US" sz="1200" dirty="0" err="1">
                <a:solidFill>
                  <a:srgbClr val="A31515"/>
                </a:solidFill>
                <a:latin typeface="Consolas" panose="020B0609020204030204" pitchFamily="49" charset="0"/>
              </a:rPr>
              <a:t>t%f</a:t>
            </a:r>
            <a:r>
              <a:rPr lang="en-US" sz="1200" dirty="0">
                <a:solidFill>
                  <a:srgbClr val="A31515"/>
                </a:solidFill>
                <a:latin typeface="Consolas" panose="020B0609020204030204" pitchFamily="49" charset="0"/>
              </a:rPr>
              <a:t>\n\n"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bsize</a:t>
            </a:r>
            <a:r>
              <a:rPr lang="en-US" sz="1200" dirty="0">
                <a:solidFill>
                  <a:srgbClr val="000000"/>
                </a:solidFill>
                <a:latin typeface="Consolas" panose="020B0609020204030204" pitchFamily="49" charset="0"/>
              </a:rPr>
              <a:t>, (end - start) / </a:t>
            </a:r>
            <a:r>
              <a:rPr lang="en-US" sz="1200" dirty="0">
                <a:solidFill>
                  <a:srgbClr val="6F008A"/>
                </a:solidFill>
                <a:latin typeface="Consolas" panose="020B0609020204030204" pitchFamily="49" charset="0"/>
              </a:rPr>
              <a:t>NLOOPS</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(rank == </a:t>
            </a:r>
            <a:r>
              <a:rPr lang="en-US" sz="1200" dirty="0" err="1">
                <a:solidFill>
                  <a:srgbClr val="000000"/>
                </a:solidFill>
                <a:latin typeface="Consolas" panose="020B0609020204030204" pitchFamily="49" charset="0"/>
              </a:rPr>
              <a:t>dest</a:t>
            </a:r>
            <a:r>
              <a:rPr lang="en-US" sz="1200" dirty="0">
                <a:solidFill>
                  <a:srgbClr val="000000"/>
                </a:solidFill>
                <a:latin typeface="Consolas" panose="020B0609020204030204" pitchFamily="49" charset="0"/>
              </a:rPr>
              <a:t>) {</a:t>
            </a:r>
          </a:p>
          <a:p>
            <a:r>
              <a:rPr lang="nn-NO" sz="1200" dirty="0">
                <a:solidFill>
                  <a:srgbClr val="000000"/>
                </a:solidFill>
                <a:latin typeface="Consolas" panose="020B0609020204030204" pitchFamily="49" charset="0"/>
              </a:rPr>
              <a:t>        </a:t>
            </a:r>
            <a:r>
              <a:rPr lang="nn-NO" sz="1200" dirty="0">
                <a:solidFill>
                  <a:srgbClr val="0000FF"/>
                </a:solidFill>
                <a:latin typeface="Consolas" panose="020B0609020204030204" pitchFamily="49" charset="0"/>
              </a:rPr>
              <a:t>for</a:t>
            </a:r>
            <a:r>
              <a:rPr lang="nn-NO" sz="1200" dirty="0">
                <a:solidFill>
                  <a:srgbClr val="000000"/>
                </a:solidFill>
                <a:latin typeface="Consolas" panose="020B0609020204030204" pitchFamily="49" charset="0"/>
              </a:rPr>
              <a:t> (i = 0; i &lt; </a:t>
            </a:r>
            <a:r>
              <a:rPr lang="nn-NO" sz="1200" dirty="0">
                <a:solidFill>
                  <a:srgbClr val="6F008A"/>
                </a:solidFill>
                <a:latin typeface="Consolas" panose="020B0609020204030204" pitchFamily="49" charset="0"/>
              </a:rPr>
              <a:t>NLOOPS</a:t>
            </a:r>
            <a:r>
              <a:rPr lang="nn-NO" sz="1200" dirty="0">
                <a:solidFill>
                  <a:srgbClr val="000000"/>
                </a:solidFill>
                <a:latin typeface="Consolas" panose="020B0609020204030204" pitchFamily="49" charset="0"/>
              </a:rPr>
              <a:t>; i++)</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MPI_Recv</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buf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bsize</a:t>
            </a:r>
            <a:r>
              <a:rPr lang="en-US" sz="1200" dirty="0">
                <a:solidFill>
                  <a:srgbClr val="000000"/>
                </a:solidFill>
                <a:latin typeface="Consolas" panose="020B0609020204030204" pitchFamily="49" charset="0"/>
              </a:rPr>
              <a:t>, MPI_BYTE, source, tag, MPI_COMM_WORLD, &amp;status);</a:t>
            </a:r>
          </a:p>
          <a:p>
            <a:r>
              <a:rPr lang="nn-NO" sz="1200" dirty="0">
                <a:solidFill>
                  <a:srgbClr val="000000"/>
                </a:solidFill>
                <a:latin typeface="Consolas" panose="020B0609020204030204" pitchFamily="49" charset="0"/>
              </a:rPr>
              <a:t>        </a:t>
            </a:r>
            <a:r>
              <a:rPr lang="nn-NO" sz="1200" dirty="0">
                <a:solidFill>
                  <a:srgbClr val="0000FF"/>
                </a:solidFill>
                <a:latin typeface="Consolas" panose="020B0609020204030204" pitchFamily="49" charset="0"/>
              </a:rPr>
              <a:t>for</a:t>
            </a:r>
            <a:r>
              <a:rPr lang="nn-NO" sz="1200" dirty="0">
                <a:solidFill>
                  <a:srgbClr val="000000"/>
                </a:solidFill>
                <a:latin typeface="Consolas" panose="020B0609020204030204" pitchFamily="49" charset="0"/>
              </a:rPr>
              <a:t> (i = 0; i &lt; </a:t>
            </a:r>
            <a:r>
              <a:rPr lang="nn-NO" sz="1200" dirty="0">
                <a:solidFill>
                  <a:srgbClr val="6F008A"/>
                </a:solidFill>
                <a:latin typeface="Consolas" panose="020B0609020204030204" pitchFamily="49" charset="0"/>
              </a:rPr>
              <a:t>NLOOPS</a:t>
            </a:r>
            <a:r>
              <a:rPr lang="nn-NO" sz="1200" dirty="0">
                <a:solidFill>
                  <a:srgbClr val="000000"/>
                </a:solidFill>
                <a:latin typeface="Consolas" panose="020B0609020204030204" pitchFamily="49" charset="0"/>
              </a:rPr>
              <a:t>; i++)</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MPI_Recv</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buf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bsize</a:t>
            </a:r>
            <a:r>
              <a:rPr lang="en-US" sz="1200" dirty="0">
                <a:solidFill>
                  <a:srgbClr val="000000"/>
                </a:solidFill>
                <a:latin typeface="Consolas" panose="020B0609020204030204" pitchFamily="49" charset="0"/>
              </a:rPr>
              <a:t>, MPI_BYTE, source, tag, MPI_COMM_WORLD, &amp;status);</a:t>
            </a:r>
          </a:p>
          <a:p>
            <a:r>
              <a:rPr lang="en-US" sz="1200" dirty="0">
                <a:solidFill>
                  <a:srgbClr val="000000"/>
                </a:solidFill>
                <a:latin typeface="Consolas" panose="020B0609020204030204" pitchFamily="49" charset="0"/>
              </a:rPr>
              <a:t>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MPI_Finalize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0;</a:t>
            </a:r>
          </a:p>
          <a:p>
            <a:r>
              <a:rPr lang="en-US" sz="1200" dirty="0">
                <a:solidFill>
                  <a:srgbClr val="000000"/>
                </a:solidFill>
                <a:latin typeface="Consolas" panose="020B0609020204030204" pitchFamily="49" charset="0"/>
              </a:rPr>
              <a:t>}</a:t>
            </a:r>
            <a:endParaRPr lang="en-US" sz="3200" dirty="0"/>
          </a:p>
        </p:txBody>
      </p:sp>
      <p:sp>
        <p:nvSpPr>
          <p:cNvPr id="6" name="Arrow: Right 5">
            <a:extLst>
              <a:ext uri="{FF2B5EF4-FFF2-40B4-BE49-F238E27FC236}">
                <a16:creationId xmlns:a16="http://schemas.microsoft.com/office/drawing/2014/main" id="{9799723C-158F-42CC-8FEE-5470D94983EC}"/>
              </a:ext>
            </a:extLst>
          </p:cNvPr>
          <p:cNvSpPr/>
          <p:nvPr/>
        </p:nvSpPr>
        <p:spPr>
          <a:xfrm>
            <a:off x="5352585" y="2245112"/>
            <a:ext cx="319669" cy="4014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83914F08-1431-4751-B66B-DFB08210145B}"/>
              </a:ext>
            </a:extLst>
          </p:cNvPr>
          <p:cNvSpPr/>
          <p:nvPr/>
        </p:nvSpPr>
        <p:spPr>
          <a:xfrm>
            <a:off x="5352584" y="3338229"/>
            <a:ext cx="319669" cy="4014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559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Results</a:t>
            </a:r>
          </a:p>
        </p:txBody>
      </p:sp>
      <p:sp>
        <p:nvSpPr>
          <p:cNvPr id="3" name="Slide Number Placeholder 2"/>
          <p:cNvSpPr>
            <a:spLocks noGrp="1"/>
          </p:cNvSpPr>
          <p:nvPr>
            <p:ph type="sldNum" sz="quarter" idx="12"/>
          </p:nvPr>
        </p:nvSpPr>
        <p:spPr/>
        <p:txBody>
          <a:bodyPr/>
          <a:lstStyle/>
          <a:p>
            <a:fld id="{198C497F-F93A-415D-AE85-6EDF5BB63A7F}" type="slidenum">
              <a:rPr lang="en-US" altLang="en-US" smtClean="0"/>
              <a:pPr/>
              <a:t>69</a:t>
            </a:fld>
            <a:endParaRPr lang="en-US" altLang="en-US"/>
          </a:p>
        </p:txBody>
      </p:sp>
      <p:grpSp>
        <p:nvGrpSpPr>
          <p:cNvPr id="7" name="Group 6"/>
          <p:cNvGrpSpPr/>
          <p:nvPr/>
        </p:nvGrpSpPr>
        <p:grpSpPr>
          <a:xfrm>
            <a:off x="2171700" y="890016"/>
            <a:ext cx="8305800" cy="2743200"/>
            <a:chOff x="2171700" y="1219200"/>
            <a:chExt cx="8305800" cy="274320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1219200"/>
              <a:ext cx="5629524" cy="2743200"/>
            </a:xfrm>
            <a:prstGeom prst="rect">
              <a:avLst/>
            </a:prstGeom>
          </p:spPr>
        </p:pic>
        <p:grpSp>
          <p:nvGrpSpPr>
            <p:cNvPr id="26" name="Group 25"/>
            <p:cNvGrpSpPr/>
            <p:nvPr/>
          </p:nvGrpSpPr>
          <p:grpSpPr>
            <a:xfrm>
              <a:off x="3200400" y="2159726"/>
              <a:ext cx="7261860" cy="964474"/>
              <a:chOff x="1676400" y="2159726"/>
              <a:chExt cx="7261860" cy="964474"/>
            </a:xfrm>
          </p:grpSpPr>
          <p:sp>
            <p:nvSpPr>
              <p:cNvPr id="6" name="Oval 5"/>
              <p:cNvSpPr/>
              <p:nvPr/>
            </p:nvSpPr>
            <p:spPr>
              <a:xfrm>
                <a:off x="1676400" y="2159726"/>
                <a:ext cx="838200" cy="96447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6"/>
                <a:endCxn id="11" idx="1"/>
              </p:cNvCxnSpPr>
              <p:nvPr/>
            </p:nvCxnSpPr>
            <p:spPr>
              <a:xfrm>
                <a:off x="2514600" y="2641963"/>
                <a:ext cx="4518660" cy="0"/>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33260" y="2380353"/>
                <a:ext cx="1905000" cy="523220"/>
              </a:xfrm>
              <a:prstGeom prst="rect">
                <a:avLst/>
              </a:prstGeom>
              <a:noFill/>
            </p:spPr>
            <p:txBody>
              <a:bodyPr wrap="square" rtlCol="0">
                <a:spAutoFit/>
              </a:bodyPr>
              <a:lstStyle/>
              <a:p>
                <a:r>
                  <a:rPr lang="en-US" sz="1400" dirty="0"/>
                  <a:t>Threshold between 64 KB and 65 KB</a:t>
                </a:r>
              </a:p>
            </p:txBody>
          </p:sp>
        </p:grpSp>
        <p:grpSp>
          <p:nvGrpSpPr>
            <p:cNvPr id="25" name="Group 24"/>
            <p:cNvGrpSpPr/>
            <p:nvPr/>
          </p:nvGrpSpPr>
          <p:grpSpPr>
            <a:xfrm>
              <a:off x="2171700" y="1371600"/>
              <a:ext cx="8305800" cy="788126"/>
              <a:chOff x="647700" y="1371600"/>
              <a:chExt cx="8305800" cy="788126"/>
            </a:xfrm>
          </p:grpSpPr>
          <p:cxnSp>
            <p:nvCxnSpPr>
              <p:cNvPr id="8" name="Straight Arrow Connector 7"/>
              <p:cNvCxnSpPr>
                <a:stCxn id="14" idx="6"/>
                <a:endCxn id="10" idx="1"/>
              </p:cNvCxnSpPr>
              <p:nvPr/>
            </p:nvCxnSpPr>
            <p:spPr>
              <a:xfrm>
                <a:off x="1971924" y="1638300"/>
                <a:ext cx="5076576" cy="259816"/>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048500" y="1636506"/>
                <a:ext cx="1905000" cy="523220"/>
              </a:xfrm>
              <a:prstGeom prst="rect">
                <a:avLst/>
              </a:prstGeom>
              <a:noFill/>
            </p:spPr>
            <p:txBody>
              <a:bodyPr wrap="square" rtlCol="0">
                <a:spAutoFit/>
              </a:bodyPr>
              <a:lstStyle/>
              <a:p>
                <a:r>
                  <a:rPr lang="en-US" sz="1400" dirty="0"/>
                  <a:t>Two processes on two </a:t>
                </a:r>
                <a:r>
                  <a:rPr lang="en-US" sz="1400" b="1" dirty="0"/>
                  <a:t>different</a:t>
                </a:r>
                <a:r>
                  <a:rPr lang="en-US" sz="1400" dirty="0"/>
                  <a:t> nodes</a:t>
                </a:r>
              </a:p>
            </p:txBody>
          </p:sp>
          <p:sp>
            <p:nvSpPr>
              <p:cNvPr id="14" name="Oval 13"/>
              <p:cNvSpPr/>
              <p:nvPr/>
            </p:nvSpPr>
            <p:spPr>
              <a:xfrm>
                <a:off x="647700" y="1371600"/>
                <a:ext cx="1324224"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11"/>
          <p:cNvGrpSpPr/>
          <p:nvPr/>
        </p:nvGrpSpPr>
        <p:grpSpPr>
          <a:xfrm>
            <a:off x="2171700" y="3894826"/>
            <a:ext cx="8290560" cy="2743200"/>
            <a:chOff x="2171700" y="4002645"/>
            <a:chExt cx="8290560" cy="2743200"/>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0" y="4002645"/>
              <a:ext cx="5629524" cy="2743200"/>
            </a:xfrm>
            <a:prstGeom prst="rect">
              <a:avLst/>
            </a:prstGeom>
          </p:spPr>
        </p:pic>
        <p:grpSp>
          <p:nvGrpSpPr>
            <p:cNvPr id="27" name="Group 26"/>
            <p:cNvGrpSpPr/>
            <p:nvPr/>
          </p:nvGrpSpPr>
          <p:grpSpPr>
            <a:xfrm>
              <a:off x="2171700" y="4134483"/>
              <a:ext cx="8290560" cy="669383"/>
              <a:chOff x="647700" y="4134482"/>
              <a:chExt cx="8290560" cy="669383"/>
            </a:xfrm>
          </p:grpSpPr>
          <p:sp>
            <p:nvSpPr>
              <p:cNvPr id="18" name="TextBox 17"/>
              <p:cNvSpPr txBox="1"/>
              <p:nvPr/>
            </p:nvSpPr>
            <p:spPr>
              <a:xfrm>
                <a:off x="7033260" y="4280645"/>
                <a:ext cx="1905000" cy="523220"/>
              </a:xfrm>
              <a:prstGeom prst="rect">
                <a:avLst/>
              </a:prstGeom>
              <a:noFill/>
            </p:spPr>
            <p:txBody>
              <a:bodyPr wrap="square" rtlCol="0">
                <a:spAutoFit/>
              </a:bodyPr>
              <a:lstStyle/>
              <a:p>
                <a:r>
                  <a:rPr lang="en-US" sz="1400" dirty="0"/>
                  <a:t>Two processes on the </a:t>
                </a:r>
                <a:r>
                  <a:rPr lang="en-US" sz="1400" b="1" dirty="0"/>
                  <a:t>same</a:t>
                </a:r>
                <a:r>
                  <a:rPr lang="en-US" sz="1400" dirty="0"/>
                  <a:t> node</a:t>
                </a:r>
              </a:p>
            </p:txBody>
          </p:sp>
          <p:cxnSp>
            <p:nvCxnSpPr>
              <p:cNvPr id="19" name="Straight Arrow Connector 18"/>
              <p:cNvCxnSpPr>
                <a:stCxn id="20" idx="6"/>
                <a:endCxn id="18" idx="1"/>
              </p:cNvCxnSpPr>
              <p:nvPr/>
            </p:nvCxnSpPr>
            <p:spPr>
              <a:xfrm>
                <a:off x="1971924" y="4401182"/>
                <a:ext cx="5061336" cy="141073"/>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47700" y="4134482"/>
                <a:ext cx="1324224"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8029824" y="5061856"/>
              <a:ext cx="2417196" cy="738664"/>
            </a:xfrm>
            <a:prstGeom prst="rect">
              <a:avLst/>
            </a:prstGeom>
            <a:noFill/>
          </p:spPr>
          <p:txBody>
            <a:bodyPr wrap="square" rtlCol="0">
              <a:spAutoFit/>
            </a:bodyPr>
            <a:lstStyle/>
            <a:p>
              <a:r>
                <a:rPr lang="en-US" sz="1400" dirty="0"/>
                <a:t>No difference between Send and </a:t>
              </a:r>
              <a:r>
                <a:rPr lang="en-US" sz="1400" dirty="0" err="1"/>
                <a:t>Ssend</a:t>
              </a:r>
              <a:r>
                <a:rPr lang="en-US" sz="1400" dirty="0"/>
                <a:t> (regardless of message size)</a:t>
              </a:r>
            </a:p>
          </p:txBody>
        </p:sp>
      </p:grpSp>
      <mc:AlternateContent xmlns:mc="http://schemas.openxmlformats.org/markup-compatibility/2006" xmlns:a14="http://schemas.microsoft.com/office/drawing/2010/main">
        <mc:Choice Requires="a14">
          <p:sp>
            <p:nvSpPr>
              <p:cNvPr id="13" name="Rectangle 12"/>
              <p:cNvSpPr/>
              <p:nvPr/>
            </p:nvSpPr>
            <p:spPr>
              <a:xfrm>
                <a:off x="112212" y="6611779"/>
                <a:ext cx="774571" cy="200055"/>
              </a:xfrm>
              <a:prstGeom prst="rect">
                <a:avLst/>
              </a:prstGeom>
            </p:spPr>
            <p:txBody>
              <a:bodyPr wrap="none">
                <a:spAutoFit/>
              </a:bodyPr>
              <a:lstStyle/>
              <a:p>
                <a:r>
                  <a:rPr lang="en-US" sz="700" dirty="0"/>
                  <a:t>[Radu Serban]</a:t>
                </a:r>
                <a14:m>
                  <m:oMath xmlns:m="http://schemas.openxmlformats.org/officeDocument/2006/math">
                    <m:r>
                      <a:rPr lang="en-US" sz="700" b="0" i="1" smtClean="0">
                        <a:latin typeface="Cambria Math" panose="02040503050406030204" pitchFamily="18" charset="0"/>
                      </a:rPr>
                      <m:t>→</m:t>
                    </m:r>
                  </m:oMath>
                </a14:m>
                <a:endParaRPr lang="en-US" sz="700" dirty="0"/>
              </a:p>
            </p:txBody>
          </p:sp>
        </mc:Choice>
        <mc:Fallback xmlns="">
          <p:sp>
            <p:nvSpPr>
              <p:cNvPr id="13" name="Rectangle 12"/>
              <p:cNvSpPr>
                <a:spLocks noRot="1" noChangeAspect="1" noMove="1" noResize="1" noEditPoints="1" noAdjustHandles="1" noChangeArrowheads="1" noChangeShapeType="1" noTextEdit="1"/>
              </p:cNvSpPr>
              <p:nvPr/>
            </p:nvSpPr>
            <p:spPr>
              <a:xfrm>
                <a:off x="112212" y="6611779"/>
                <a:ext cx="774571" cy="200055"/>
              </a:xfrm>
              <a:prstGeom prst="rect">
                <a:avLst/>
              </a:prstGeom>
              <a:blipFill>
                <a:blip r:embed="rId5"/>
                <a:stretch>
                  <a:fillRect b="-9375"/>
                </a:stretch>
              </a:blipFill>
            </p:spPr>
            <p:txBody>
              <a:bodyPr/>
              <a:lstStyle/>
              <a:p>
                <a:r>
                  <a:rPr lang="en-US">
                    <a:noFill/>
                  </a:rPr>
                  <a:t> </a:t>
                </a:r>
              </a:p>
            </p:txBody>
          </p:sp>
        </mc:Fallback>
      </mc:AlternateContent>
    </p:spTree>
    <p:extLst>
      <p:ext uri="{BB962C8B-B14F-4D97-AF65-F5344CB8AC3E}">
        <p14:creationId xmlns:p14="http://schemas.microsoft.com/office/powerpoint/2010/main" val="3228600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MPI: High-level overview</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N instances of the same program are launched for execution independently as N distinct processes</a:t>
            </a:r>
          </a:p>
          <a:p>
            <a:pPr lvl="1"/>
            <a:endParaRPr lang="en-US" sz="1800" dirty="0"/>
          </a:p>
          <a:p>
            <a:pPr lvl="1"/>
            <a:endParaRPr lang="en-US" sz="1800" dirty="0"/>
          </a:p>
          <a:p>
            <a:r>
              <a:rPr lang="en-US" sz="2200" dirty="0">
                <a:solidFill>
                  <a:srgbClr val="0070C0"/>
                </a:solidFill>
              </a:rPr>
              <a:t>Flynn Taxonomy</a:t>
            </a:r>
            <a:r>
              <a:rPr lang="en-US" sz="2200" dirty="0"/>
              <a:t> classification: MIMD</a:t>
            </a:r>
          </a:p>
          <a:p>
            <a:pPr lvl="1"/>
            <a:r>
              <a:rPr lang="en-US" sz="1800" dirty="0"/>
              <a:t>MPI &amp; Distributed Memory: enables a MIMD computing mechanism</a:t>
            </a:r>
          </a:p>
          <a:p>
            <a:pPr lvl="2"/>
            <a:r>
              <a:rPr lang="en-US" sz="1500" dirty="0"/>
              <a:t>Multiple Instruction and Multiple Data</a:t>
            </a:r>
          </a:p>
          <a:p>
            <a:pPr lvl="2"/>
            <a:endParaRPr lang="en-US" sz="1500" dirty="0"/>
          </a:p>
          <a:p>
            <a:pPr lvl="2"/>
            <a:endParaRPr lang="en-US" sz="1500" dirty="0"/>
          </a:p>
          <a:p>
            <a:r>
              <a:rPr lang="en-US" sz="2200" dirty="0"/>
              <a:t>Another way to look at it: </a:t>
            </a:r>
            <a:r>
              <a:rPr lang="en-US" sz="2200" dirty="0">
                <a:solidFill>
                  <a:srgbClr val="0070C0"/>
                </a:solidFill>
              </a:rPr>
              <a:t>Single Program Multiple Data</a:t>
            </a:r>
            <a:r>
              <a:rPr lang="en-US" sz="2200" dirty="0"/>
              <a:t> (SPMD)</a:t>
            </a:r>
          </a:p>
          <a:p>
            <a:pPr lvl="1"/>
            <a:endParaRPr lang="en-US" sz="16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7</a:t>
            </a:fld>
            <a:endParaRPr lang="en-US" altLang="en-US"/>
          </a:p>
        </p:txBody>
      </p:sp>
    </p:spTree>
    <p:extLst>
      <p:ext uri="{BB962C8B-B14F-4D97-AF65-F5344CB8AC3E}">
        <p14:creationId xmlns:p14="http://schemas.microsoft.com/office/powerpoint/2010/main" val="31308204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solidFill>
                  <a:srgbClr val="FFC000"/>
                </a:solidFill>
                <a:ea typeface="+mn-ea"/>
                <a:cs typeface="Consolas" pitchFamily="49" charset="0"/>
              </a:rPr>
              <a:t>MPI_Probe</a:t>
            </a:r>
            <a:r>
              <a:rPr lang="en-US" sz="2800" dirty="0"/>
              <a:t> and </a:t>
            </a:r>
            <a:r>
              <a:rPr lang="en-US" sz="2800" dirty="0" err="1">
                <a:solidFill>
                  <a:srgbClr val="FFC000"/>
                </a:solidFill>
                <a:ea typeface="+mn-ea"/>
                <a:cs typeface="Consolas" pitchFamily="49" charset="0"/>
              </a:rPr>
              <a:t>MPI_Iprobe</a:t>
            </a:r>
            <a:br>
              <a:rPr lang="en-US" sz="2800" dirty="0">
                <a:solidFill>
                  <a:srgbClr val="FF00FF"/>
                </a:solidFill>
                <a:ea typeface="+mn-ea"/>
                <a:cs typeface="Consolas" pitchFamily="49" charset="0"/>
              </a:rPr>
            </a:br>
            <a:r>
              <a:rPr lang="en-US" sz="1600" dirty="0"/>
              <a:t>[two-slide detour]</a:t>
            </a:r>
            <a:endParaRPr lang="en-US" sz="2800" dirty="0">
              <a:solidFill>
                <a:srgbClr val="FF00FF"/>
              </a:solidFill>
              <a:ea typeface="+mn-ea"/>
              <a:cs typeface="Consolas" pitchFamily="49" charset="0"/>
            </a:endParaRPr>
          </a:p>
        </p:txBody>
      </p:sp>
      <p:sp>
        <p:nvSpPr>
          <p:cNvPr id="3" name="Content Placeholder 2"/>
          <p:cNvSpPr>
            <a:spLocks noGrp="1"/>
          </p:cNvSpPr>
          <p:nvPr>
            <p:ph idx="1"/>
          </p:nvPr>
        </p:nvSpPr>
        <p:spPr/>
        <p:txBody>
          <a:bodyPr/>
          <a:lstStyle/>
          <a:p>
            <a:endParaRPr lang="en-US" sz="2000" dirty="0"/>
          </a:p>
          <a:p>
            <a:endParaRPr lang="en-US" sz="2000" dirty="0"/>
          </a:p>
          <a:p>
            <a:r>
              <a:rPr lang="en-US" sz="2000" dirty="0"/>
              <a:t>The </a:t>
            </a:r>
            <a:r>
              <a:rPr lang="en-US" sz="2000" dirty="0">
                <a:solidFill>
                  <a:srgbClr val="0070C0"/>
                </a:solidFill>
                <a:latin typeface="Consolas" pitchFamily="49" charset="0"/>
                <a:cs typeface="Consolas" pitchFamily="49" charset="0"/>
              </a:rPr>
              <a:t>MPI_PROBE</a:t>
            </a:r>
            <a:r>
              <a:rPr lang="en-US" sz="2000" dirty="0"/>
              <a:t> and </a:t>
            </a:r>
            <a:r>
              <a:rPr lang="en-US" sz="2000" dirty="0">
                <a:solidFill>
                  <a:srgbClr val="0070C0"/>
                </a:solidFill>
                <a:latin typeface="Consolas" pitchFamily="49" charset="0"/>
                <a:cs typeface="Consolas" pitchFamily="49" charset="0"/>
              </a:rPr>
              <a:t>MPI_IPROBE</a:t>
            </a:r>
            <a:r>
              <a:rPr lang="en-US" sz="2000" dirty="0">
                <a:solidFill>
                  <a:srgbClr val="FF00FF"/>
                </a:solidFill>
                <a:latin typeface="Consolas" pitchFamily="49" charset="0"/>
                <a:cs typeface="Consolas" pitchFamily="49" charset="0"/>
              </a:rPr>
              <a:t> </a:t>
            </a:r>
            <a:r>
              <a:rPr lang="en-US" sz="2000" dirty="0"/>
              <a:t>operations allow incoming messages to be checked for, without actually receiving them</a:t>
            </a:r>
          </a:p>
          <a:p>
            <a:endParaRPr lang="en-US" sz="2000" dirty="0"/>
          </a:p>
          <a:p>
            <a:r>
              <a:rPr lang="en-US" sz="2000" dirty="0"/>
              <a:t>The user can then decide how to receive them, based on the information returned by the probe (basically, the information returned by status)</a:t>
            </a:r>
          </a:p>
          <a:p>
            <a:endParaRPr lang="en-US" sz="2000" dirty="0"/>
          </a:p>
          <a:p>
            <a:r>
              <a:rPr lang="en-US" sz="2000" dirty="0"/>
              <a:t>In particular, the user may allocate memory for the receive buffer, according to the length of the probed message</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70</a:t>
            </a:fld>
            <a:endParaRPr lang="en-US" altLang="en-US"/>
          </a:p>
        </p:txBody>
      </p:sp>
    </p:spTree>
    <p:extLst>
      <p:ext uri="{BB962C8B-B14F-4D97-AF65-F5344CB8AC3E}">
        <p14:creationId xmlns:p14="http://schemas.microsoft.com/office/powerpoint/2010/main" val="42518285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normAutofit/>
          </a:bodyPr>
          <a:lstStyle/>
          <a:p>
            <a:r>
              <a:rPr lang="en-US" dirty="0"/>
              <a:t>Probe to Receive</a:t>
            </a:r>
          </a:p>
        </p:txBody>
      </p:sp>
      <p:sp>
        <p:nvSpPr>
          <p:cNvPr id="30722" name="Rectangle 3"/>
          <p:cNvSpPr>
            <a:spLocks noGrp="1" noChangeArrowheads="1"/>
          </p:cNvSpPr>
          <p:nvPr>
            <p:ph idx="1"/>
          </p:nvPr>
        </p:nvSpPr>
        <p:spPr/>
        <p:txBody>
          <a:bodyPr/>
          <a:lstStyle/>
          <a:p>
            <a:endParaRPr lang="en-US" sz="2000" dirty="0"/>
          </a:p>
          <a:p>
            <a:r>
              <a:rPr lang="en-US" dirty="0"/>
              <a:t>Probe yields incoming size </a:t>
            </a:r>
          </a:p>
          <a:p>
            <a:endParaRPr lang="en-US" sz="2800" dirty="0">
              <a:latin typeface="Tahoma" panose="020B0604030504040204" pitchFamily="34" charset="0"/>
            </a:endParaRPr>
          </a:p>
          <a:p>
            <a:r>
              <a:rPr lang="en-US" dirty="0"/>
              <a:t>Blocking probing, wait till match</a:t>
            </a:r>
          </a:p>
          <a:p>
            <a:pPr marL="460375" lvl="1" indent="0">
              <a:buNone/>
            </a:pPr>
            <a:r>
              <a:rPr lang="en-US" sz="1600" dirty="0" err="1">
                <a:solidFill>
                  <a:srgbClr val="0000FF"/>
                </a:solidFill>
                <a:latin typeface="Consolas" pitchFamily="49" charset="0"/>
                <a:cs typeface="Consolas" pitchFamily="49" charset="0"/>
              </a:rPr>
              <a:t>int</a:t>
            </a:r>
            <a:r>
              <a:rPr lang="en-US" sz="1600" dirty="0">
                <a:solidFill>
                  <a:srgbClr val="FF00FF"/>
                </a:solidFill>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MPI_Probe</a:t>
            </a:r>
            <a:r>
              <a:rPr lang="en-US" sz="1600" dirty="0">
                <a:latin typeface="Consolas" pitchFamily="49" charset="0"/>
                <a:cs typeface="Consolas" pitchFamily="49" charset="0"/>
              </a:rPr>
              <a:t>(</a:t>
            </a:r>
            <a:r>
              <a:rPr lang="en-US" sz="1600" dirty="0" err="1">
                <a:solidFill>
                  <a:srgbClr val="0000FF"/>
                </a:solidFill>
                <a:latin typeface="Consolas" pitchFamily="49" charset="0"/>
                <a:cs typeface="Consolas" pitchFamily="49" charset="0"/>
              </a:rPr>
              <a:t>int</a:t>
            </a:r>
            <a:r>
              <a:rPr lang="en-US" sz="1600" dirty="0">
                <a:latin typeface="Consolas" pitchFamily="49" charset="0"/>
                <a:cs typeface="Consolas" pitchFamily="49" charset="0"/>
              </a:rPr>
              <a:t> source, </a:t>
            </a:r>
            <a:r>
              <a:rPr lang="en-US" sz="1600" dirty="0" err="1">
                <a:solidFill>
                  <a:srgbClr val="0000FF"/>
                </a:solidFill>
                <a:latin typeface="Consolas" pitchFamily="49" charset="0"/>
                <a:cs typeface="Consolas" pitchFamily="49" charset="0"/>
              </a:rPr>
              <a:t>int</a:t>
            </a:r>
            <a:r>
              <a:rPr lang="en-US" sz="1600" dirty="0">
                <a:latin typeface="Consolas" pitchFamily="49" charset="0"/>
                <a:cs typeface="Consolas" pitchFamily="49" charset="0"/>
              </a:rPr>
              <a:t> tag, </a:t>
            </a:r>
            <a:r>
              <a:rPr lang="en-US" sz="1600" dirty="0" err="1">
                <a:solidFill>
                  <a:srgbClr val="FF00FF"/>
                </a:solidFill>
                <a:latin typeface="Consolas" pitchFamily="49" charset="0"/>
                <a:cs typeface="Consolas" pitchFamily="49" charset="0"/>
              </a:rPr>
              <a:t>MPI_Comm</a:t>
            </a:r>
            <a:r>
              <a:rPr lang="en-US" sz="1600" dirty="0">
                <a:latin typeface="Consolas" pitchFamily="49" charset="0"/>
                <a:cs typeface="Consolas" pitchFamily="49" charset="0"/>
              </a:rPr>
              <a:t> </a:t>
            </a:r>
            <a:r>
              <a:rPr lang="en-US" sz="1600" dirty="0" err="1">
                <a:latin typeface="Consolas" pitchFamily="49" charset="0"/>
                <a:cs typeface="Consolas" pitchFamily="49" charset="0"/>
              </a:rPr>
              <a:t>comm</a:t>
            </a:r>
            <a:r>
              <a:rPr lang="en-US" sz="1600" dirty="0">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MPI_Status</a:t>
            </a:r>
            <a:r>
              <a:rPr lang="en-US" sz="1600" dirty="0">
                <a:solidFill>
                  <a:srgbClr val="FF00FF"/>
                </a:solidFill>
                <a:latin typeface="Consolas" pitchFamily="49" charset="0"/>
                <a:cs typeface="Consolas" pitchFamily="49" charset="0"/>
              </a:rPr>
              <a:t> </a:t>
            </a:r>
            <a:r>
              <a:rPr lang="en-US" sz="1600" dirty="0">
                <a:latin typeface="Consolas" pitchFamily="49" charset="0"/>
                <a:cs typeface="Consolas" pitchFamily="49" charset="0"/>
              </a:rPr>
              <a:t>*status);</a:t>
            </a:r>
          </a:p>
          <a:p>
            <a:endParaRPr lang="en-US" sz="2800" dirty="0">
              <a:latin typeface="Tahoma" panose="020B0604030504040204" pitchFamily="34" charset="0"/>
            </a:endParaRPr>
          </a:p>
          <a:p>
            <a:endParaRPr lang="en-US" sz="2800" dirty="0">
              <a:latin typeface="Tahoma" panose="020B0604030504040204" pitchFamily="34" charset="0"/>
            </a:endParaRPr>
          </a:p>
          <a:p>
            <a:r>
              <a:rPr lang="en-US" dirty="0"/>
              <a:t>Non-blocking probing, </a:t>
            </a:r>
            <a:r>
              <a:rPr lang="en-US" dirty="0">
                <a:latin typeface="Consolas" panose="020B0609020204030204" pitchFamily="49" charset="0"/>
              </a:rPr>
              <a:t>flag</a:t>
            </a:r>
            <a:r>
              <a:rPr lang="en-US" dirty="0"/>
              <a:t> set to true if ready</a:t>
            </a:r>
          </a:p>
          <a:p>
            <a:pPr marL="282575" lvl="1" indent="0">
              <a:buNone/>
            </a:pPr>
            <a:r>
              <a:rPr lang="en-US" sz="1600" dirty="0">
                <a:solidFill>
                  <a:srgbClr val="0000FF"/>
                </a:solidFill>
                <a:latin typeface="Consolas" pitchFamily="49" charset="0"/>
                <a:cs typeface="Consolas" pitchFamily="49" charset="0"/>
              </a:rPr>
              <a:t> int</a:t>
            </a:r>
            <a:r>
              <a:rPr lang="en-US" sz="1600" dirty="0">
                <a:solidFill>
                  <a:srgbClr val="FF00FF"/>
                </a:solidFill>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MPI_Iprobe</a:t>
            </a:r>
            <a:r>
              <a:rPr lang="en-US" sz="1600" dirty="0">
                <a:latin typeface="Consolas" pitchFamily="49" charset="0"/>
                <a:cs typeface="Consolas" pitchFamily="49" charset="0"/>
              </a:rPr>
              <a:t>(</a:t>
            </a:r>
            <a:r>
              <a:rPr lang="en-US" sz="1600" dirty="0">
                <a:solidFill>
                  <a:srgbClr val="0000FF"/>
                </a:solidFill>
                <a:latin typeface="Consolas" pitchFamily="49" charset="0"/>
                <a:cs typeface="Consolas" pitchFamily="49" charset="0"/>
              </a:rPr>
              <a:t>int</a:t>
            </a:r>
            <a:r>
              <a:rPr lang="en-US" sz="1600" dirty="0">
                <a:latin typeface="Consolas" pitchFamily="49" charset="0"/>
                <a:cs typeface="Consolas" pitchFamily="49" charset="0"/>
              </a:rPr>
              <a:t> source, </a:t>
            </a:r>
            <a:r>
              <a:rPr lang="en-US" sz="1600" dirty="0">
                <a:solidFill>
                  <a:srgbClr val="0000FF"/>
                </a:solidFill>
                <a:latin typeface="Consolas" pitchFamily="49" charset="0"/>
                <a:cs typeface="Consolas" pitchFamily="49" charset="0"/>
              </a:rPr>
              <a:t>int</a:t>
            </a:r>
            <a:r>
              <a:rPr lang="en-US" sz="1600" dirty="0">
                <a:latin typeface="Consolas" pitchFamily="49" charset="0"/>
                <a:cs typeface="Consolas" pitchFamily="49" charset="0"/>
              </a:rPr>
              <a:t> tag, </a:t>
            </a:r>
            <a:r>
              <a:rPr lang="en-US" sz="1600" dirty="0" err="1">
                <a:solidFill>
                  <a:srgbClr val="FF00FF"/>
                </a:solidFill>
                <a:latin typeface="Consolas" pitchFamily="49" charset="0"/>
                <a:cs typeface="Consolas" pitchFamily="49" charset="0"/>
              </a:rPr>
              <a:t>MPI_Comm</a:t>
            </a:r>
            <a:r>
              <a:rPr lang="en-US" sz="1600" dirty="0">
                <a:latin typeface="Consolas" pitchFamily="49" charset="0"/>
                <a:cs typeface="Consolas" pitchFamily="49" charset="0"/>
              </a:rPr>
              <a:t> comm, </a:t>
            </a:r>
            <a:r>
              <a:rPr lang="en-US" sz="1600" dirty="0">
                <a:solidFill>
                  <a:srgbClr val="0000FF"/>
                </a:solidFill>
                <a:latin typeface="Consolas" pitchFamily="49" charset="0"/>
                <a:cs typeface="Consolas" pitchFamily="49" charset="0"/>
              </a:rPr>
              <a:t>int</a:t>
            </a:r>
            <a:r>
              <a:rPr lang="en-US" sz="1600" dirty="0">
                <a:latin typeface="Consolas" pitchFamily="49" charset="0"/>
                <a:cs typeface="Consolas" pitchFamily="49" charset="0"/>
              </a:rPr>
              <a:t> *flag, </a:t>
            </a:r>
            <a:r>
              <a:rPr lang="en-US" sz="1600" dirty="0" err="1">
                <a:solidFill>
                  <a:srgbClr val="FF00FF"/>
                </a:solidFill>
                <a:latin typeface="Consolas" pitchFamily="49" charset="0"/>
                <a:cs typeface="Consolas" pitchFamily="49" charset="0"/>
              </a:rPr>
              <a:t>MPI_Status</a:t>
            </a:r>
            <a:r>
              <a:rPr lang="en-US" sz="1600" dirty="0">
                <a:latin typeface="Consolas" pitchFamily="49" charset="0"/>
                <a:cs typeface="Consolas" pitchFamily="49" charset="0"/>
              </a:rPr>
              <a:t> *status);</a:t>
            </a:r>
          </a:p>
        </p:txBody>
      </p:sp>
      <p:sp>
        <p:nvSpPr>
          <p:cNvPr id="5" name="Slide Number Placeholder 3"/>
          <p:cNvSpPr>
            <a:spLocks noGrp="1"/>
          </p:cNvSpPr>
          <p:nvPr>
            <p:ph type="sldNum" sz="quarter" idx="12"/>
          </p:nvPr>
        </p:nvSpPr>
        <p:spPr/>
        <p:txBody>
          <a:bodyPr/>
          <a:lstStyle/>
          <a:p>
            <a:fld id="{04A7C484-7E24-447E-8CB0-5149A4D34DEF}" type="slidenum">
              <a:rPr lang="en-US" altLang="en-US" smtClean="0"/>
              <a:pPr/>
              <a:t>71</a:t>
            </a:fld>
            <a:endParaRPr lang="en-US" altLang="en-US"/>
          </a:p>
        </p:txBody>
      </p:sp>
      <p:sp>
        <p:nvSpPr>
          <p:cNvPr id="6" name="Rectangle 5"/>
          <p:cNvSpPr/>
          <p:nvPr/>
        </p:nvSpPr>
        <p:spPr>
          <a:xfrm>
            <a:off x="0" y="6642556"/>
            <a:ext cx="814040" cy="215444"/>
          </a:xfrm>
          <a:prstGeom prst="rect">
            <a:avLst/>
          </a:prstGeom>
        </p:spPr>
        <p:txBody>
          <a:bodyPr wrap="square">
            <a:spAutoFit/>
          </a:bodyPr>
          <a:lstStyle/>
          <a:p>
            <a:r>
              <a:rPr lang="en-US" sz="800" dirty="0"/>
              <a:t>[Alexander]→</a:t>
            </a:r>
          </a:p>
        </p:txBody>
      </p:sp>
    </p:spTree>
    <p:extLst>
      <p:ext uri="{BB962C8B-B14F-4D97-AF65-F5344CB8AC3E}">
        <p14:creationId xmlns:p14="http://schemas.microsoft.com/office/powerpoint/2010/main" val="3230959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normAutofit/>
          </a:bodyPr>
          <a:lstStyle/>
          <a:p>
            <a:pPr eaLnBrk="1" hangingPunct="1"/>
            <a:r>
              <a:rPr lang="en-US" dirty="0"/>
              <a:t>Concluding Remarks: Blocking P2P communication</a:t>
            </a:r>
          </a:p>
        </p:txBody>
      </p:sp>
      <p:sp>
        <p:nvSpPr>
          <p:cNvPr id="55301" name="Rectangle 3"/>
          <p:cNvSpPr>
            <a:spLocks noGrp="1" noChangeArrowheads="1"/>
          </p:cNvSpPr>
          <p:nvPr>
            <p:ph idx="1"/>
          </p:nvPr>
        </p:nvSpPr>
        <p:spPr/>
        <p:txBody>
          <a:bodyPr/>
          <a:lstStyle/>
          <a:p>
            <a:pPr marL="288925" indent="-288925" defTabSz="669925">
              <a:lnSpc>
                <a:spcPct val="80000"/>
              </a:lnSpc>
            </a:pPr>
            <a:r>
              <a:rPr lang="en-US" sz="2000" dirty="0"/>
              <a:t>Standard send  (</a:t>
            </a:r>
            <a:r>
              <a:rPr lang="en-US" sz="2000" b="1" dirty="0"/>
              <a:t>MPI_SEND</a:t>
            </a:r>
            <a:r>
              <a:rPr lang="en-US" sz="2000" dirty="0"/>
              <a:t>)</a:t>
            </a:r>
          </a:p>
          <a:p>
            <a:pPr marL="762000" lvl="1" indent="-282575" defTabSz="669925">
              <a:lnSpc>
                <a:spcPct val="80000"/>
              </a:lnSpc>
            </a:pPr>
            <a:r>
              <a:rPr lang="en-US" sz="1800" dirty="0"/>
              <a:t>minimal transfer time if it happens in eager mode</a:t>
            </a:r>
          </a:p>
          <a:p>
            <a:pPr marL="762000" lvl="1" indent="-282575" defTabSz="669925">
              <a:lnSpc>
                <a:spcPct val="80000"/>
              </a:lnSpc>
            </a:pPr>
            <a:r>
              <a:rPr lang="en-US" sz="1800" dirty="0"/>
              <a:t>blocks in rendezvous, switches to synchronous mode</a:t>
            </a:r>
          </a:p>
          <a:p>
            <a:pPr marL="762000" lvl="1" indent="-282575" defTabSz="669925">
              <a:lnSpc>
                <a:spcPct val="80000"/>
              </a:lnSpc>
            </a:pPr>
            <a:endParaRPr lang="en-US" sz="1800" dirty="0"/>
          </a:p>
          <a:p>
            <a:pPr marL="288925" indent="-288925" defTabSz="669925">
              <a:lnSpc>
                <a:spcPct val="80000"/>
              </a:lnSpc>
            </a:pPr>
            <a:r>
              <a:rPr lang="en-US" sz="2000" dirty="0"/>
              <a:t>Synchronous send  (</a:t>
            </a:r>
            <a:r>
              <a:rPr lang="en-US" sz="2000" b="1" dirty="0"/>
              <a:t>MPI_SSEND</a:t>
            </a:r>
            <a:r>
              <a:rPr lang="en-US" sz="2000" dirty="0"/>
              <a:t>)</a:t>
            </a:r>
          </a:p>
          <a:p>
            <a:pPr marL="762000" lvl="1" indent="-282575" defTabSz="669925">
              <a:lnSpc>
                <a:spcPct val="80000"/>
              </a:lnSpc>
            </a:pPr>
            <a:r>
              <a:rPr lang="en-US" sz="1800" dirty="0"/>
              <a:t>risk of deadlock</a:t>
            </a:r>
          </a:p>
          <a:p>
            <a:pPr marL="762000" lvl="1" indent="-282575" defTabSz="669925">
              <a:lnSpc>
                <a:spcPct val="80000"/>
              </a:lnSpc>
            </a:pPr>
            <a:r>
              <a:rPr lang="en-US" sz="1800" dirty="0"/>
              <a:t>risk of serialization</a:t>
            </a:r>
          </a:p>
          <a:p>
            <a:pPr marL="762000" lvl="1" indent="-282575" defTabSz="669925">
              <a:lnSpc>
                <a:spcPct val="80000"/>
              </a:lnSpc>
            </a:pPr>
            <a:r>
              <a:rPr lang="en-US" sz="1800" dirty="0"/>
              <a:t>risk of waiting </a:t>
            </a:r>
            <a:r>
              <a:rPr lang="en-US" sz="1800" dirty="0">
                <a:sym typeface="Wingdings" pitchFamily="2" charset="2"/>
              </a:rPr>
              <a:t></a:t>
            </a:r>
            <a:r>
              <a:rPr lang="en-US" sz="1800" dirty="0"/>
              <a:t> idle time</a:t>
            </a:r>
          </a:p>
          <a:p>
            <a:pPr marL="762000" lvl="1" indent="-282575" defTabSz="669925">
              <a:lnSpc>
                <a:spcPct val="80000"/>
              </a:lnSpc>
            </a:pPr>
            <a:r>
              <a:rPr lang="en-US" sz="1800" dirty="0"/>
              <a:t>high latency  /  best bandwidth</a:t>
            </a:r>
          </a:p>
          <a:p>
            <a:pPr marL="762000" lvl="1" indent="-282575" defTabSz="669925">
              <a:lnSpc>
                <a:spcPct val="80000"/>
              </a:lnSpc>
            </a:pPr>
            <a:endParaRPr lang="en-US" sz="1800" dirty="0"/>
          </a:p>
          <a:p>
            <a:pPr marL="288925" indent="-288925" defTabSz="669925">
              <a:lnSpc>
                <a:spcPct val="80000"/>
              </a:lnSpc>
            </a:pPr>
            <a:r>
              <a:rPr lang="en-US" sz="2000" dirty="0"/>
              <a:t>Buffered send  (</a:t>
            </a:r>
            <a:r>
              <a:rPr lang="en-US" sz="2000" b="1" dirty="0"/>
              <a:t>MPI_BSEND</a:t>
            </a:r>
            <a:r>
              <a:rPr lang="en-US" sz="2000" dirty="0"/>
              <a:t>)</a:t>
            </a:r>
          </a:p>
          <a:p>
            <a:pPr marL="762000" lvl="1" indent="-282575" defTabSz="669925">
              <a:lnSpc>
                <a:spcPct val="80000"/>
              </a:lnSpc>
            </a:pPr>
            <a:r>
              <a:rPr lang="en-US" sz="1800" dirty="0"/>
              <a:t>low latency  /  low bandwidth</a:t>
            </a:r>
          </a:p>
          <a:p>
            <a:pPr marL="762000" lvl="1" indent="-282575" defTabSz="669925">
              <a:lnSpc>
                <a:spcPct val="80000"/>
              </a:lnSpc>
            </a:pPr>
            <a:endParaRPr lang="en-US" sz="1800" dirty="0"/>
          </a:p>
          <a:p>
            <a:pPr marL="288925" indent="-288925" defTabSz="669925">
              <a:lnSpc>
                <a:spcPct val="80000"/>
              </a:lnSpc>
            </a:pPr>
            <a:r>
              <a:rPr lang="en-US" sz="2000" dirty="0"/>
              <a:t>Ready send  (</a:t>
            </a:r>
            <a:r>
              <a:rPr lang="en-US" sz="2000" b="1" dirty="0"/>
              <a:t>MPI_RSEND</a:t>
            </a:r>
            <a:r>
              <a:rPr lang="en-US" sz="2000" dirty="0"/>
              <a:t>)</a:t>
            </a:r>
          </a:p>
          <a:p>
            <a:pPr marL="762000" lvl="1" indent="-282575" defTabSz="669925">
              <a:lnSpc>
                <a:spcPct val="80000"/>
              </a:lnSpc>
            </a:pPr>
            <a:r>
              <a:rPr lang="en-US" sz="1800" b="1" dirty="0"/>
              <a:t>never use</a:t>
            </a:r>
            <a:r>
              <a:rPr lang="en-US" sz="1800" dirty="0"/>
              <a:t>, unless 100% sure that </a:t>
            </a:r>
            <a:r>
              <a:rPr lang="en-US" sz="1800" dirty="0" err="1"/>
              <a:t>Recv</a:t>
            </a:r>
            <a:r>
              <a:rPr lang="en-US" sz="1800" dirty="0"/>
              <a:t> is already called in the current version and all future versions of your code</a:t>
            </a:r>
          </a:p>
        </p:txBody>
      </p:sp>
      <p:sp>
        <p:nvSpPr>
          <p:cNvPr id="55299" name="Slide Number Placeholder 5"/>
          <p:cNvSpPr>
            <a:spLocks noGrp="1"/>
          </p:cNvSpPr>
          <p:nvPr>
            <p:ph type="sldNum" sz="quarter" idx="12"/>
          </p:nvPr>
        </p:nvSpPr>
        <p:spPr>
          <a:noFill/>
          <a:ln>
            <a:miter lim="800000"/>
            <a:headEnd/>
            <a:tailEnd/>
          </a:ln>
        </p:spPr>
        <p:txBody>
          <a:bodyPr/>
          <a:lstStyle/>
          <a:p>
            <a:fld id="{67AE753C-8A57-46DD-A0A5-AEBE521A5DFB}" type="slidenum">
              <a:rPr lang="en-US"/>
              <a:pPr/>
              <a:t>72</a:t>
            </a:fld>
            <a:endParaRPr lang="en-US"/>
          </a:p>
        </p:txBody>
      </p:sp>
      <p:sp>
        <p:nvSpPr>
          <p:cNvPr id="7" name="Rectangle 6"/>
          <p:cNvSpPr/>
          <p:nvPr/>
        </p:nvSpPr>
        <p:spPr>
          <a:xfrm>
            <a:off x="85120" y="6642556"/>
            <a:ext cx="661640" cy="215444"/>
          </a:xfrm>
          <a:prstGeom prst="rect">
            <a:avLst/>
          </a:prstGeom>
        </p:spPr>
        <p:txBody>
          <a:bodyPr wrap="square">
            <a:spAutoFit/>
          </a:bodyPr>
          <a:lstStyle/>
          <a:p>
            <a:r>
              <a:rPr lang="en-US" sz="800" dirty="0"/>
              <a:t>[ICHEC]→</a:t>
            </a:r>
          </a:p>
        </p:txBody>
      </p:sp>
    </p:spTree>
    <p:extLst>
      <p:ext uri="{BB962C8B-B14F-4D97-AF65-F5344CB8AC3E}">
        <p14:creationId xmlns:p14="http://schemas.microsoft.com/office/powerpoint/2010/main" val="13567838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024" y="4201668"/>
            <a:ext cx="7543800" cy="838200"/>
          </a:xfrm>
        </p:spPr>
        <p:txBody>
          <a:bodyPr/>
          <a:lstStyle/>
          <a:p>
            <a:r>
              <a:rPr lang="en-US" dirty="0"/>
              <a:t>Non-blocking, P2P Communication</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73</a:t>
            </a:fld>
            <a:endParaRPr lang="en-US" altLang="en-US"/>
          </a:p>
        </p:txBody>
      </p:sp>
    </p:spTree>
    <p:extLst>
      <p:ext uri="{BB962C8B-B14F-4D97-AF65-F5344CB8AC3E}">
        <p14:creationId xmlns:p14="http://schemas.microsoft.com/office/powerpoint/2010/main" val="23922334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p:txBody>
          <a:bodyPr>
            <a:normAutofit/>
          </a:bodyPr>
          <a:lstStyle/>
          <a:p>
            <a:pPr eaLnBrk="1" hangingPunct="1"/>
            <a:r>
              <a:rPr lang="en-US" dirty="0"/>
              <a:t>Non-Blocking P2P Communication: Motivation</a:t>
            </a:r>
          </a:p>
        </p:txBody>
      </p:sp>
      <p:sp>
        <p:nvSpPr>
          <p:cNvPr id="62469" name="Rectangle 3"/>
          <p:cNvSpPr>
            <a:spLocks noGrp="1" noChangeArrowheads="1"/>
          </p:cNvSpPr>
          <p:nvPr>
            <p:ph idx="1"/>
          </p:nvPr>
        </p:nvSpPr>
        <p:spPr/>
        <p:txBody>
          <a:bodyPr>
            <a:normAutofit/>
          </a:bodyPr>
          <a:lstStyle/>
          <a:p>
            <a:pPr>
              <a:lnSpc>
                <a:spcPct val="80000"/>
              </a:lnSpc>
              <a:spcBef>
                <a:spcPct val="40000"/>
              </a:spcBef>
              <a:tabLst>
                <a:tab pos="4102100" algn="l"/>
              </a:tabLst>
            </a:pPr>
            <a:endParaRPr lang="en-US" sz="2300" dirty="0"/>
          </a:p>
          <a:p>
            <a:pPr>
              <a:lnSpc>
                <a:spcPct val="80000"/>
              </a:lnSpc>
              <a:spcBef>
                <a:spcPct val="40000"/>
              </a:spcBef>
              <a:tabLst>
                <a:tab pos="4102100" algn="l"/>
              </a:tabLst>
            </a:pPr>
            <a:r>
              <a:rPr lang="en-US" sz="2300" dirty="0"/>
              <a:t>How non-blocking communication comes into play - there’s three stages to it:</a:t>
            </a:r>
          </a:p>
          <a:p>
            <a:pPr marL="801687" lvl="1" indent="-457200">
              <a:lnSpc>
                <a:spcPct val="80000"/>
              </a:lnSpc>
              <a:spcBef>
                <a:spcPct val="40000"/>
              </a:spcBef>
              <a:buFont typeface="+mj-lt"/>
              <a:buAutoNum type="arabicPeriod"/>
              <a:tabLst>
                <a:tab pos="4102100" algn="l"/>
              </a:tabLst>
            </a:pPr>
            <a:r>
              <a:rPr lang="en-US" dirty="0"/>
              <a:t>Initiate non-blocking communication</a:t>
            </a:r>
          </a:p>
          <a:p>
            <a:pPr lvl="2">
              <a:lnSpc>
                <a:spcPct val="80000"/>
              </a:lnSpc>
              <a:spcBef>
                <a:spcPct val="40000"/>
              </a:spcBef>
              <a:tabLst>
                <a:tab pos="4102100" algn="l"/>
              </a:tabLst>
            </a:pPr>
            <a:r>
              <a:rPr lang="en-US" sz="1700" dirty="0">
                <a:cs typeface="Arial" charset="0"/>
              </a:rPr>
              <a:t>Returns </a:t>
            </a:r>
            <a:r>
              <a:rPr lang="en-US" sz="1700" b="1" dirty="0">
                <a:solidFill>
                  <a:srgbClr val="C00000"/>
                </a:solidFill>
                <a:cs typeface="Arial" charset="0"/>
              </a:rPr>
              <a:t>I</a:t>
            </a:r>
            <a:r>
              <a:rPr lang="en-US" sz="1700" dirty="0">
                <a:cs typeface="Arial" charset="0"/>
              </a:rPr>
              <a:t>mmediately</a:t>
            </a:r>
          </a:p>
          <a:p>
            <a:pPr lvl="2">
              <a:lnSpc>
                <a:spcPct val="80000"/>
              </a:lnSpc>
              <a:spcBef>
                <a:spcPct val="40000"/>
              </a:spcBef>
              <a:tabLst>
                <a:tab pos="4102100" algn="l"/>
              </a:tabLst>
            </a:pPr>
            <a:r>
              <a:rPr lang="en-US" sz="1700" dirty="0">
                <a:cs typeface="Arial" charset="0"/>
              </a:rPr>
              <a:t>Routine name starting with MPI_</a:t>
            </a:r>
            <a:r>
              <a:rPr lang="en-US" sz="1700" b="1" dirty="0">
                <a:solidFill>
                  <a:srgbClr val="C00000"/>
                </a:solidFill>
                <a:cs typeface="Arial" charset="0"/>
              </a:rPr>
              <a:t>I</a:t>
            </a:r>
            <a:r>
              <a:rPr lang="en-US" sz="1700" dirty="0">
                <a:cs typeface="Arial" charset="0"/>
              </a:rPr>
              <a:t>…</a:t>
            </a:r>
            <a:endParaRPr lang="en-US" sz="1700" dirty="0"/>
          </a:p>
          <a:p>
            <a:pPr lvl="2">
              <a:lnSpc>
                <a:spcPct val="80000"/>
              </a:lnSpc>
              <a:spcBef>
                <a:spcPct val="40000"/>
              </a:spcBef>
              <a:tabLst>
                <a:tab pos="4102100" algn="l"/>
              </a:tabLst>
            </a:pPr>
            <a:endParaRPr lang="en-US" sz="1700" dirty="0"/>
          </a:p>
          <a:p>
            <a:pPr marL="801687" lvl="1" indent="-457200">
              <a:lnSpc>
                <a:spcPct val="80000"/>
              </a:lnSpc>
              <a:spcBef>
                <a:spcPct val="40000"/>
              </a:spcBef>
              <a:buFont typeface="+mj-lt"/>
              <a:buAutoNum type="arabicPeriod"/>
              <a:tabLst>
                <a:tab pos="4102100" algn="l"/>
              </a:tabLst>
            </a:pPr>
            <a:r>
              <a:rPr lang="en-US" dirty="0"/>
              <a:t>Do some other useful work</a:t>
            </a:r>
          </a:p>
          <a:p>
            <a:pPr lvl="2">
              <a:lnSpc>
                <a:spcPct val="80000"/>
              </a:lnSpc>
              <a:spcBef>
                <a:spcPct val="40000"/>
              </a:spcBef>
              <a:tabLst>
                <a:tab pos="4102100" algn="l"/>
              </a:tabLst>
            </a:pPr>
            <a:r>
              <a:rPr lang="en-GB" sz="1700" dirty="0"/>
              <a:t>“latency hiding”</a:t>
            </a:r>
            <a:endParaRPr lang="en-US" sz="1700" dirty="0"/>
          </a:p>
          <a:p>
            <a:pPr lvl="2">
              <a:lnSpc>
                <a:spcPct val="80000"/>
              </a:lnSpc>
              <a:spcBef>
                <a:spcPct val="40000"/>
              </a:spcBef>
              <a:tabLst>
                <a:tab pos="4102100" algn="l"/>
              </a:tabLst>
            </a:pPr>
            <a:endParaRPr lang="en-US" sz="1700" dirty="0"/>
          </a:p>
          <a:p>
            <a:pPr marL="801687" lvl="1" indent="-457200">
              <a:lnSpc>
                <a:spcPct val="80000"/>
              </a:lnSpc>
              <a:spcBef>
                <a:spcPct val="40000"/>
              </a:spcBef>
              <a:buFont typeface="+mj-lt"/>
              <a:buAutoNum type="arabicPeriod"/>
              <a:tabLst>
                <a:tab pos="4102100" algn="l"/>
              </a:tabLst>
            </a:pPr>
            <a:r>
              <a:rPr lang="en-US" dirty="0"/>
              <a:t>Wait for non-blocking communication to complete</a:t>
            </a:r>
          </a:p>
          <a:p>
            <a:pPr marL="801687" lvl="1" indent="-457200">
              <a:lnSpc>
                <a:spcPct val="80000"/>
              </a:lnSpc>
              <a:spcBef>
                <a:spcPct val="40000"/>
              </a:spcBef>
              <a:buFont typeface="+mj-lt"/>
              <a:buAutoNum type="arabicPeriod"/>
              <a:tabLst>
                <a:tab pos="4102100" algn="l"/>
              </a:tabLst>
            </a:pPr>
            <a:endParaRPr lang="en-US" dirty="0"/>
          </a:p>
          <a:p>
            <a:pPr>
              <a:lnSpc>
                <a:spcPct val="80000"/>
              </a:lnSpc>
              <a:spcBef>
                <a:spcPct val="40000"/>
              </a:spcBef>
              <a:tabLst>
                <a:tab pos="4102100" algn="l"/>
              </a:tabLst>
            </a:pPr>
            <a:r>
              <a:rPr lang="en-US" sz="2300" dirty="0"/>
              <a:t>Bottom line: Like with CUDA kernel launch, you can overlap communication with execution</a:t>
            </a:r>
          </a:p>
        </p:txBody>
      </p:sp>
      <p:sp>
        <p:nvSpPr>
          <p:cNvPr id="62467" name="Slide Number Placeholder 5"/>
          <p:cNvSpPr>
            <a:spLocks noGrp="1"/>
          </p:cNvSpPr>
          <p:nvPr>
            <p:ph type="sldNum" sz="quarter" idx="12"/>
          </p:nvPr>
        </p:nvSpPr>
        <p:spPr>
          <a:noFill/>
          <a:ln>
            <a:miter lim="800000"/>
            <a:headEnd/>
            <a:tailEnd/>
          </a:ln>
        </p:spPr>
        <p:txBody>
          <a:bodyPr/>
          <a:lstStyle/>
          <a:p>
            <a:fld id="{71E11A55-8D4C-4247-A07B-B553AF2DE5EE}" type="slidenum">
              <a:rPr lang="en-US"/>
              <a:pPr/>
              <a:t>74</a:t>
            </a:fld>
            <a:endParaRPr lang="en-US"/>
          </a:p>
        </p:txBody>
      </p:sp>
    </p:spTree>
    <p:extLst>
      <p:ext uri="{BB962C8B-B14F-4D97-AF65-F5344CB8AC3E}">
        <p14:creationId xmlns:p14="http://schemas.microsoft.com/office/powerpoint/2010/main" val="28885442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P2P Communication: The looking danger w/ non-blocking </a:t>
            </a:r>
            <a:r>
              <a:rPr lang="en-US" sz="3200" dirty="0" err="1">
                <a:latin typeface="Courier New" panose="02070309020205020404" pitchFamily="49" charset="0"/>
                <a:cs typeface="Courier New" panose="02070309020205020404" pitchFamily="49" charset="0"/>
              </a:rPr>
              <a:t>MPI_Isend</a:t>
            </a:r>
            <a:endParaRPr lang="en-US" sz="32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endParaRPr lang="en-US" sz="2000" dirty="0"/>
          </a:p>
          <a:p>
            <a:endParaRPr lang="en-US" sz="2000" dirty="0"/>
          </a:p>
          <a:p>
            <a:r>
              <a:rPr lang="en-US" sz="2000" dirty="0"/>
              <a:t>The “I” flavor switches you to an asynchronous operation mode. </a:t>
            </a:r>
            <a:r>
              <a:rPr lang="en-US" sz="2000" dirty="0">
                <a:solidFill>
                  <a:srgbClr val="0070C0"/>
                </a:solidFill>
              </a:rPr>
              <a:t>No free lunch</a:t>
            </a:r>
            <a:r>
              <a:rPr lang="en-US" sz="2000" dirty="0"/>
              <a:t> though</a:t>
            </a:r>
          </a:p>
          <a:p>
            <a:endParaRPr lang="en-US" sz="2000" dirty="0"/>
          </a:p>
          <a:p>
            <a:r>
              <a:rPr lang="en-US" sz="2000" dirty="0"/>
              <a:t>If non-blocking, then data “lives” in your buffer – think twice before changing its content since not clear when transaction has completed and it becomes safe to mess with the content of the buffer</a:t>
            </a:r>
          </a:p>
          <a:p>
            <a:endParaRPr lang="en-US" sz="2000" dirty="0"/>
          </a:p>
          <a:p>
            <a:pPr lvl="1"/>
            <a:r>
              <a:rPr lang="en-US" sz="1600" dirty="0"/>
              <a:t>There are mechanisms to check for </a:t>
            </a:r>
            <a:r>
              <a:rPr lang="en-US" sz="1600" dirty="0" err="1">
                <a:latin typeface="Courier New" panose="02070309020205020404" pitchFamily="49" charset="0"/>
                <a:cs typeface="Courier New" panose="02070309020205020404" pitchFamily="49" charset="0"/>
              </a:rPr>
              <a:t>MPI_Isend</a:t>
            </a:r>
            <a:r>
              <a:rPr lang="en-US" sz="1600" dirty="0"/>
              <a:t> completion (to give you a green light to change its content) </a:t>
            </a:r>
          </a:p>
          <a:p>
            <a:pPr lvl="2"/>
            <a:r>
              <a:rPr lang="en-US" sz="1400" dirty="0"/>
              <a:t>However, they add overhead :-(</a:t>
            </a:r>
          </a:p>
          <a:p>
            <a:pPr marL="0" indent="0">
              <a:buNone/>
            </a:pPr>
            <a:endParaRPr lang="en-US" sz="1900" dirty="0"/>
          </a:p>
          <a:p>
            <a:pPr marL="0" indent="0">
              <a:buNone/>
            </a:pPr>
            <a:endParaRPr lang="en-US" sz="1900" dirty="0"/>
          </a:p>
          <a:p>
            <a:pPr marL="0" indent="0">
              <a:buNone/>
            </a:pPr>
            <a:endParaRPr lang="en-US" sz="1900" dirty="0"/>
          </a:p>
          <a:p>
            <a:pPr lvl="2"/>
            <a:endParaRPr lang="en-US" sz="1200" dirty="0"/>
          </a:p>
          <a:p>
            <a:pPr lvl="2"/>
            <a:endParaRPr lang="en-US" sz="12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75</a:t>
            </a:fld>
            <a:endParaRPr lang="en-US" altLang="en-US" dirty="0"/>
          </a:p>
        </p:txBody>
      </p:sp>
    </p:spTree>
    <p:extLst>
      <p:ext uri="{BB962C8B-B14F-4D97-AF65-F5344CB8AC3E}">
        <p14:creationId xmlns:p14="http://schemas.microsoft.com/office/powerpoint/2010/main" val="5794146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normAutofit/>
          </a:bodyPr>
          <a:lstStyle/>
          <a:p>
            <a:r>
              <a:rPr lang="en-US" dirty="0"/>
              <a:t>Non-blocking Send/Receive</a:t>
            </a:r>
          </a:p>
        </p:txBody>
      </p:sp>
      <p:sp>
        <p:nvSpPr>
          <p:cNvPr id="7" name="Slide Number Placeholder 3"/>
          <p:cNvSpPr>
            <a:spLocks noGrp="1"/>
          </p:cNvSpPr>
          <p:nvPr>
            <p:ph type="sldNum" sz="quarter" idx="12"/>
          </p:nvPr>
        </p:nvSpPr>
        <p:spPr/>
        <p:txBody>
          <a:bodyPr/>
          <a:lstStyle/>
          <a:p>
            <a:fld id="{04A7C484-7E24-447E-8CB0-5149A4D34DEF}" type="slidenum">
              <a:rPr lang="en-US" altLang="en-US" smtClean="0"/>
              <a:pPr/>
              <a:t>76</a:t>
            </a:fld>
            <a:endParaRPr lang="en-US" altLang="en-US"/>
          </a:p>
        </p:txBody>
      </p:sp>
      <p:sp>
        <p:nvSpPr>
          <p:cNvPr id="24578" name="Rectangle 3"/>
          <p:cNvSpPr>
            <a:spLocks noGrp="1" noChangeArrowheads="1"/>
          </p:cNvSpPr>
          <p:nvPr>
            <p:ph idx="4294967295"/>
          </p:nvPr>
        </p:nvSpPr>
        <p:spPr>
          <a:xfrm>
            <a:off x="0" y="1719263"/>
            <a:ext cx="8229600" cy="566737"/>
          </a:xfrm>
        </p:spPr>
        <p:txBody>
          <a:bodyPr/>
          <a:lstStyle/>
          <a:p>
            <a:r>
              <a:rPr lang="en-US" sz="2000" dirty="0">
                <a:latin typeface="Tahoma" panose="020B0604030504040204" pitchFamily="34" charset="0"/>
              </a:rPr>
              <a:t>Syntax</a:t>
            </a:r>
          </a:p>
        </p:txBody>
      </p:sp>
      <p:sp>
        <p:nvSpPr>
          <p:cNvPr id="2" name="Rectangle 1"/>
          <p:cNvSpPr/>
          <p:nvPr/>
        </p:nvSpPr>
        <p:spPr>
          <a:xfrm>
            <a:off x="123444" y="2383062"/>
            <a:ext cx="11868912" cy="323165"/>
          </a:xfrm>
          <a:prstGeom prst="rect">
            <a:avLst/>
          </a:prstGeom>
          <a:solidFill>
            <a:schemeClr val="bg1">
              <a:lumMod val="85000"/>
            </a:schemeClr>
          </a:solidFill>
        </p:spPr>
        <p:txBody>
          <a:bodyPr wrap="square">
            <a:spAutoFit/>
          </a:bodyPr>
          <a:lstStyle/>
          <a:p>
            <a:pPr>
              <a:tabLst>
                <a:tab pos="1546225" algn="l"/>
              </a:tabLst>
            </a:pPr>
            <a:r>
              <a:rPr lang="en-US" sz="1500" dirty="0">
                <a:solidFill>
                  <a:srgbClr val="0000FF"/>
                </a:solidFill>
                <a:latin typeface="Consolas" pitchFamily="49" charset="0"/>
                <a:cs typeface="Consolas" pitchFamily="49" charset="0"/>
              </a:rPr>
              <a:t>int</a:t>
            </a:r>
            <a:r>
              <a:rPr lang="en-US" sz="1500" dirty="0">
                <a:solidFill>
                  <a:prstClr val="black"/>
                </a:solidFill>
                <a:latin typeface="Consolas" pitchFamily="49" charset="0"/>
                <a:cs typeface="Consolas" pitchFamily="49" charset="0"/>
              </a:rPr>
              <a:t> </a:t>
            </a:r>
            <a:r>
              <a:rPr lang="en-US" sz="1500" dirty="0" err="1">
                <a:solidFill>
                  <a:prstClr val="black"/>
                </a:solidFill>
                <a:latin typeface="Consolas" pitchFamily="49" charset="0"/>
                <a:cs typeface="Consolas" pitchFamily="49" charset="0"/>
              </a:rPr>
              <a:t>MPI_Isend</a:t>
            </a:r>
            <a:r>
              <a:rPr lang="en-US" sz="1500" dirty="0">
                <a:solidFill>
                  <a:prstClr val="black"/>
                </a:solidFill>
                <a:latin typeface="Consolas" pitchFamily="49" charset="0"/>
                <a:cs typeface="Consolas" pitchFamily="49" charset="0"/>
              </a:rPr>
              <a:t>(</a:t>
            </a:r>
            <a:r>
              <a:rPr lang="en-US" sz="1500" dirty="0">
                <a:solidFill>
                  <a:srgbClr val="0000FF"/>
                </a:solidFill>
                <a:latin typeface="Consolas" pitchFamily="49" charset="0"/>
                <a:cs typeface="Consolas" pitchFamily="49" charset="0"/>
              </a:rPr>
              <a:t>void</a:t>
            </a:r>
            <a:r>
              <a:rPr lang="en-US" sz="1500" dirty="0">
                <a:solidFill>
                  <a:prstClr val="black"/>
                </a:solidFill>
                <a:latin typeface="Consolas" pitchFamily="49" charset="0"/>
                <a:cs typeface="Consolas" pitchFamily="49" charset="0"/>
              </a:rPr>
              <a:t> *</a:t>
            </a:r>
            <a:r>
              <a:rPr lang="en-US" sz="1500" dirty="0" err="1">
                <a:solidFill>
                  <a:prstClr val="black"/>
                </a:solidFill>
                <a:latin typeface="Consolas" pitchFamily="49" charset="0"/>
                <a:cs typeface="Consolas" pitchFamily="49" charset="0"/>
              </a:rPr>
              <a:t>buf</a:t>
            </a:r>
            <a:r>
              <a:rPr lang="en-US" sz="1500" dirty="0">
                <a:solidFill>
                  <a:prstClr val="black"/>
                </a:solidFill>
                <a:latin typeface="Consolas" pitchFamily="49" charset="0"/>
                <a:cs typeface="Consolas" pitchFamily="49" charset="0"/>
              </a:rPr>
              <a:t>, </a:t>
            </a:r>
            <a:r>
              <a:rPr lang="en-US" sz="1500" dirty="0">
                <a:solidFill>
                  <a:srgbClr val="0000FF"/>
                </a:solidFill>
                <a:latin typeface="Consolas" pitchFamily="49" charset="0"/>
                <a:cs typeface="Consolas" pitchFamily="49" charset="0"/>
              </a:rPr>
              <a:t>int</a:t>
            </a:r>
            <a:r>
              <a:rPr lang="en-US" sz="1500" dirty="0">
                <a:solidFill>
                  <a:prstClr val="black"/>
                </a:solidFill>
                <a:latin typeface="Consolas" pitchFamily="49" charset="0"/>
                <a:cs typeface="Consolas" pitchFamily="49" charset="0"/>
              </a:rPr>
              <a:t> count, </a:t>
            </a:r>
            <a:r>
              <a:rPr lang="en-US" sz="1500" dirty="0" err="1">
                <a:solidFill>
                  <a:srgbClr val="FF00FF"/>
                </a:solidFill>
                <a:latin typeface="Consolas" pitchFamily="49" charset="0"/>
                <a:cs typeface="Consolas" pitchFamily="49" charset="0"/>
              </a:rPr>
              <a:t>MPI_Datatype</a:t>
            </a:r>
            <a:r>
              <a:rPr lang="en-US" sz="1500" dirty="0">
                <a:solidFill>
                  <a:prstClr val="black"/>
                </a:solidFill>
                <a:latin typeface="Consolas" pitchFamily="49" charset="0"/>
                <a:cs typeface="Consolas" pitchFamily="49" charset="0"/>
              </a:rPr>
              <a:t> datatype, </a:t>
            </a:r>
            <a:r>
              <a:rPr lang="en-US" sz="1500" dirty="0">
                <a:solidFill>
                  <a:srgbClr val="0000FF"/>
                </a:solidFill>
                <a:latin typeface="Consolas" pitchFamily="49" charset="0"/>
                <a:cs typeface="Consolas" pitchFamily="49" charset="0"/>
              </a:rPr>
              <a:t>int</a:t>
            </a:r>
            <a:r>
              <a:rPr lang="en-US" sz="1500" dirty="0">
                <a:solidFill>
                  <a:prstClr val="black"/>
                </a:solidFill>
                <a:latin typeface="Consolas" pitchFamily="49" charset="0"/>
                <a:cs typeface="Consolas" pitchFamily="49" charset="0"/>
              </a:rPr>
              <a:t> </a:t>
            </a:r>
            <a:r>
              <a:rPr lang="en-US" sz="1500" dirty="0" err="1">
                <a:solidFill>
                  <a:prstClr val="black"/>
                </a:solidFill>
                <a:latin typeface="Consolas" pitchFamily="49" charset="0"/>
                <a:cs typeface="Consolas" pitchFamily="49" charset="0"/>
              </a:rPr>
              <a:t>dest</a:t>
            </a:r>
            <a:r>
              <a:rPr lang="en-US" sz="1500" dirty="0">
                <a:solidFill>
                  <a:prstClr val="black"/>
                </a:solidFill>
                <a:latin typeface="Consolas" pitchFamily="49" charset="0"/>
                <a:cs typeface="Consolas" pitchFamily="49" charset="0"/>
              </a:rPr>
              <a:t>, </a:t>
            </a:r>
            <a:r>
              <a:rPr lang="en-US" sz="1500" dirty="0">
                <a:solidFill>
                  <a:srgbClr val="0000FF"/>
                </a:solidFill>
                <a:latin typeface="Consolas" pitchFamily="49" charset="0"/>
                <a:cs typeface="Consolas" pitchFamily="49" charset="0"/>
              </a:rPr>
              <a:t>int</a:t>
            </a:r>
            <a:r>
              <a:rPr lang="en-US" sz="1500" dirty="0">
                <a:solidFill>
                  <a:prstClr val="black"/>
                </a:solidFill>
                <a:latin typeface="Consolas" pitchFamily="49" charset="0"/>
                <a:cs typeface="Consolas" pitchFamily="49" charset="0"/>
              </a:rPr>
              <a:t> tag, </a:t>
            </a:r>
            <a:r>
              <a:rPr lang="en-US" sz="1500" dirty="0" err="1">
                <a:solidFill>
                  <a:srgbClr val="FF00FF"/>
                </a:solidFill>
                <a:latin typeface="Consolas" pitchFamily="49" charset="0"/>
                <a:cs typeface="Consolas" pitchFamily="49" charset="0"/>
              </a:rPr>
              <a:t>MPI_Comm</a:t>
            </a:r>
            <a:r>
              <a:rPr lang="en-US" sz="1500" dirty="0">
                <a:solidFill>
                  <a:prstClr val="black"/>
                </a:solidFill>
                <a:latin typeface="Consolas" pitchFamily="49" charset="0"/>
                <a:cs typeface="Consolas" pitchFamily="49" charset="0"/>
              </a:rPr>
              <a:t> </a:t>
            </a:r>
            <a:r>
              <a:rPr lang="en-US" sz="1500" dirty="0" err="1">
                <a:solidFill>
                  <a:prstClr val="black"/>
                </a:solidFill>
                <a:latin typeface="Consolas" pitchFamily="49" charset="0"/>
                <a:cs typeface="Consolas" pitchFamily="49" charset="0"/>
              </a:rPr>
              <a:t>comm</a:t>
            </a:r>
            <a:r>
              <a:rPr lang="en-US" sz="1500" dirty="0">
                <a:solidFill>
                  <a:prstClr val="black"/>
                </a:solidFill>
                <a:latin typeface="Consolas" pitchFamily="49" charset="0"/>
                <a:cs typeface="Consolas" pitchFamily="49" charset="0"/>
              </a:rPr>
              <a:t>, </a:t>
            </a:r>
            <a:r>
              <a:rPr lang="en-US" sz="1500" dirty="0" err="1">
                <a:solidFill>
                  <a:srgbClr val="FF00FF"/>
                </a:solidFill>
                <a:latin typeface="Consolas" pitchFamily="49" charset="0"/>
                <a:cs typeface="Consolas" pitchFamily="49" charset="0"/>
              </a:rPr>
              <a:t>MPI_Request</a:t>
            </a:r>
            <a:r>
              <a:rPr lang="en-US" sz="1500" dirty="0">
                <a:solidFill>
                  <a:prstClr val="black"/>
                </a:solidFill>
                <a:latin typeface="Consolas" pitchFamily="49" charset="0"/>
                <a:cs typeface="Consolas" pitchFamily="49" charset="0"/>
              </a:rPr>
              <a:t> *</a:t>
            </a:r>
            <a:r>
              <a:rPr lang="en-US" sz="1500" dirty="0" err="1">
                <a:solidFill>
                  <a:prstClr val="black"/>
                </a:solidFill>
                <a:latin typeface="Consolas" pitchFamily="49" charset="0"/>
                <a:cs typeface="Consolas" pitchFamily="49" charset="0"/>
              </a:rPr>
              <a:t>req</a:t>
            </a:r>
            <a:r>
              <a:rPr lang="en-US" sz="1500" dirty="0">
                <a:solidFill>
                  <a:prstClr val="black"/>
                </a:solidFill>
                <a:latin typeface="Consolas" pitchFamily="49" charset="0"/>
                <a:cs typeface="Consolas" pitchFamily="49" charset="0"/>
              </a:rPr>
              <a:t>);</a:t>
            </a:r>
            <a:endParaRPr lang="en-US" sz="1500" dirty="0">
              <a:latin typeface="Consolas" pitchFamily="49" charset="0"/>
              <a:cs typeface="Consolas" pitchFamily="49" charset="0"/>
            </a:endParaRPr>
          </a:p>
        </p:txBody>
      </p:sp>
      <p:sp>
        <p:nvSpPr>
          <p:cNvPr id="3" name="Rectangle 2"/>
          <p:cNvSpPr/>
          <p:nvPr/>
        </p:nvSpPr>
        <p:spPr>
          <a:xfrm>
            <a:off x="123444" y="5663626"/>
            <a:ext cx="12068556" cy="323165"/>
          </a:xfrm>
          <a:prstGeom prst="rect">
            <a:avLst/>
          </a:prstGeom>
          <a:solidFill>
            <a:schemeClr val="bg1">
              <a:lumMod val="85000"/>
            </a:schemeClr>
          </a:solidFill>
        </p:spPr>
        <p:txBody>
          <a:bodyPr wrap="square">
            <a:spAutoFit/>
          </a:bodyPr>
          <a:lstStyle/>
          <a:p>
            <a:pPr>
              <a:tabLst>
                <a:tab pos="1546225" algn="l"/>
              </a:tabLst>
            </a:pPr>
            <a:r>
              <a:rPr lang="en-US" sz="1500" dirty="0">
                <a:solidFill>
                  <a:srgbClr val="0000FF"/>
                </a:solidFill>
                <a:latin typeface="Consolas" pitchFamily="49" charset="0"/>
                <a:cs typeface="Consolas" pitchFamily="49" charset="0"/>
              </a:rPr>
              <a:t>int</a:t>
            </a:r>
            <a:r>
              <a:rPr lang="en-US" sz="1500" dirty="0">
                <a:solidFill>
                  <a:prstClr val="black"/>
                </a:solidFill>
                <a:latin typeface="Consolas" pitchFamily="49" charset="0"/>
                <a:cs typeface="Consolas" pitchFamily="49" charset="0"/>
              </a:rPr>
              <a:t> </a:t>
            </a:r>
            <a:r>
              <a:rPr lang="en-US" sz="1500" dirty="0" err="1">
                <a:solidFill>
                  <a:prstClr val="black"/>
                </a:solidFill>
                <a:latin typeface="Consolas" pitchFamily="49" charset="0"/>
                <a:cs typeface="Consolas" pitchFamily="49" charset="0"/>
              </a:rPr>
              <a:t>MPI_Irecv</a:t>
            </a:r>
            <a:r>
              <a:rPr lang="en-US" sz="1500" dirty="0">
                <a:solidFill>
                  <a:prstClr val="black"/>
                </a:solidFill>
                <a:latin typeface="Consolas" pitchFamily="49" charset="0"/>
                <a:cs typeface="Consolas" pitchFamily="49" charset="0"/>
              </a:rPr>
              <a:t>(</a:t>
            </a:r>
            <a:r>
              <a:rPr lang="en-US" sz="1500" dirty="0">
                <a:solidFill>
                  <a:srgbClr val="0000FF"/>
                </a:solidFill>
                <a:latin typeface="Consolas" pitchFamily="49" charset="0"/>
                <a:cs typeface="Consolas" pitchFamily="49" charset="0"/>
              </a:rPr>
              <a:t>void</a:t>
            </a:r>
            <a:r>
              <a:rPr lang="en-US" sz="1500" dirty="0">
                <a:solidFill>
                  <a:prstClr val="black"/>
                </a:solidFill>
                <a:latin typeface="Consolas" pitchFamily="49" charset="0"/>
                <a:cs typeface="Consolas" pitchFamily="49" charset="0"/>
              </a:rPr>
              <a:t> *</a:t>
            </a:r>
            <a:r>
              <a:rPr lang="en-US" sz="1500" dirty="0" err="1">
                <a:solidFill>
                  <a:prstClr val="black"/>
                </a:solidFill>
                <a:latin typeface="Consolas" pitchFamily="49" charset="0"/>
                <a:cs typeface="Consolas" pitchFamily="49" charset="0"/>
              </a:rPr>
              <a:t>buf</a:t>
            </a:r>
            <a:r>
              <a:rPr lang="en-US" sz="1500" dirty="0">
                <a:solidFill>
                  <a:prstClr val="black"/>
                </a:solidFill>
                <a:latin typeface="Consolas" pitchFamily="49" charset="0"/>
                <a:cs typeface="Consolas" pitchFamily="49" charset="0"/>
              </a:rPr>
              <a:t>, </a:t>
            </a:r>
            <a:r>
              <a:rPr lang="en-US" sz="1500" dirty="0">
                <a:solidFill>
                  <a:srgbClr val="0000FF"/>
                </a:solidFill>
                <a:latin typeface="Consolas" pitchFamily="49" charset="0"/>
                <a:cs typeface="Consolas" pitchFamily="49" charset="0"/>
              </a:rPr>
              <a:t>int</a:t>
            </a:r>
            <a:r>
              <a:rPr lang="en-US" sz="1500" dirty="0">
                <a:solidFill>
                  <a:prstClr val="black"/>
                </a:solidFill>
                <a:latin typeface="Consolas" pitchFamily="49" charset="0"/>
                <a:cs typeface="Consolas" pitchFamily="49" charset="0"/>
              </a:rPr>
              <a:t> count, </a:t>
            </a:r>
            <a:r>
              <a:rPr lang="en-US" sz="1500" dirty="0" err="1">
                <a:solidFill>
                  <a:srgbClr val="FF00FF"/>
                </a:solidFill>
                <a:latin typeface="Consolas" pitchFamily="49" charset="0"/>
                <a:cs typeface="Consolas" pitchFamily="49" charset="0"/>
              </a:rPr>
              <a:t>MPI_Datatype</a:t>
            </a:r>
            <a:r>
              <a:rPr lang="en-US" sz="1500" dirty="0">
                <a:solidFill>
                  <a:prstClr val="black"/>
                </a:solidFill>
                <a:latin typeface="Consolas" pitchFamily="49" charset="0"/>
                <a:cs typeface="Consolas" pitchFamily="49" charset="0"/>
              </a:rPr>
              <a:t> datatype, </a:t>
            </a:r>
            <a:r>
              <a:rPr lang="en-US" sz="1500" dirty="0">
                <a:solidFill>
                  <a:srgbClr val="0000FF"/>
                </a:solidFill>
                <a:latin typeface="Consolas" pitchFamily="49" charset="0"/>
                <a:cs typeface="Consolas" pitchFamily="49" charset="0"/>
              </a:rPr>
              <a:t>int</a:t>
            </a:r>
            <a:r>
              <a:rPr lang="en-US" sz="1500" dirty="0">
                <a:solidFill>
                  <a:prstClr val="black"/>
                </a:solidFill>
                <a:latin typeface="Consolas" pitchFamily="49" charset="0"/>
                <a:cs typeface="Consolas" pitchFamily="49" charset="0"/>
              </a:rPr>
              <a:t> source, </a:t>
            </a:r>
            <a:r>
              <a:rPr lang="en-US" sz="1500" dirty="0">
                <a:solidFill>
                  <a:srgbClr val="0000FF"/>
                </a:solidFill>
                <a:latin typeface="Consolas" pitchFamily="49" charset="0"/>
                <a:cs typeface="Consolas" pitchFamily="49" charset="0"/>
              </a:rPr>
              <a:t>int</a:t>
            </a:r>
            <a:r>
              <a:rPr lang="en-US" sz="1500" dirty="0">
                <a:solidFill>
                  <a:prstClr val="black"/>
                </a:solidFill>
                <a:latin typeface="Consolas" pitchFamily="49" charset="0"/>
                <a:cs typeface="Consolas" pitchFamily="49" charset="0"/>
              </a:rPr>
              <a:t> tag, </a:t>
            </a:r>
            <a:r>
              <a:rPr lang="en-US" sz="1500" dirty="0" err="1">
                <a:solidFill>
                  <a:srgbClr val="FF00FF"/>
                </a:solidFill>
                <a:latin typeface="Consolas" pitchFamily="49" charset="0"/>
                <a:cs typeface="Consolas" pitchFamily="49" charset="0"/>
              </a:rPr>
              <a:t>MPI_Comm</a:t>
            </a:r>
            <a:r>
              <a:rPr lang="en-US" sz="1500" dirty="0">
                <a:solidFill>
                  <a:prstClr val="black"/>
                </a:solidFill>
                <a:latin typeface="Consolas" pitchFamily="49" charset="0"/>
                <a:cs typeface="Consolas" pitchFamily="49" charset="0"/>
              </a:rPr>
              <a:t> </a:t>
            </a:r>
            <a:r>
              <a:rPr lang="en-US" sz="1500" dirty="0" err="1">
                <a:solidFill>
                  <a:prstClr val="black"/>
                </a:solidFill>
                <a:latin typeface="Consolas" pitchFamily="49" charset="0"/>
                <a:cs typeface="Consolas" pitchFamily="49" charset="0"/>
              </a:rPr>
              <a:t>comm</a:t>
            </a:r>
            <a:r>
              <a:rPr lang="en-US" sz="1500" dirty="0">
                <a:solidFill>
                  <a:prstClr val="black"/>
                </a:solidFill>
                <a:latin typeface="Consolas" pitchFamily="49" charset="0"/>
                <a:cs typeface="Consolas" pitchFamily="49" charset="0"/>
              </a:rPr>
              <a:t>, </a:t>
            </a:r>
            <a:r>
              <a:rPr lang="en-US" sz="1500" dirty="0" err="1">
                <a:solidFill>
                  <a:srgbClr val="FF00FF"/>
                </a:solidFill>
                <a:latin typeface="Consolas" pitchFamily="49" charset="0"/>
                <a:cs typeface="Consolas" pitchFamily="49" charset="0"/>
              </a:rPr>
              <a:t>MPI_Request</a:t>
            </a:r>
            <a:r>
              <a:rPr lang="en-US" sz="1500" dirty="0">
                <a:solidFill>
                  <a:prstClr val="black"/>
                </a:solidFill>
                <a:latin typeface="Consolas" pitchFamily="49" charset="0"/>
                <a:cs typeface="Consolas" pitchFamily="49" charset="0"/>
              </a:rPr>
              <a:t> *</a:t>
            </a:r>
            <a:r>
              <a:rPr lang="en-US" sz="1500" dirty="0" err="1">
                <a:solidFill>
                  <a:prstClr val="black"/>
                </a:solidFill>
                <a:latin typeface="Consolas" pitchFamily="49" charset="0"/>
                <a:cs typeface="Consolas" pitchFamily="49" charset="0"/>
              </a:rPr>
              <a:t>req</a:t>
            </a:r>
            <a:r>
              <a:rPr lang="en-US" sz="1500" dirty="0">
                <a:solidFill>
                  <a:prstClr val="black"/>
                </a:solidFill>
                <a:latin typeface="Consolas" pitchFamily="49" charset="0"/>
                <a:cs typeface="Consolas" pitchFamily="49" charset="0"/>
              </a:rPr>
              <a:t>);</a:t>
            </a:r>
            <a:endParaRPr lang="en-US" sz="1500" dirty="0">
              <a:latin typeface="Consolas" pitchFamily="49" charset="0"/>
              <a:cs typeface="Consolas" pitchFamily="49" charset="0"/>
            </a:endParaRPr>
          </a:p>
        </p:txBody>
      </p:sp>
      <p:sp>
        <p:nvSpPr>
          <p:cNvPr id="4" name="Rectangle 3"/>
          <p:cNvSpPr/>
          <p:nvPr/>
        </p:nvSpPr>
        <p:spPr>
          <a:xfrm>
            <a:off x="2438400" y="3048001"/>
            <a:ext cx="6858000" cy="2031325"/>
          </a:xfrm>
          <a:prstGeom prst="rect">
            <a:avLst/>
          </a:prstGeom>
        </p:spPr>
        <p:txBody>
          <a:bodyPr wrap="square">
            <a:spAutoFit/>
          </a:bodyPr>
          <a:lstStyle/>
          <a:p>
            <a:pPr marL="285750" indent="-285750">
              <a:buFont typeface="Courier New" panose="02070309020205020404" pitchFamily="49" charset="0"/>
              <a:buChar char="o"/>
            </a:pPr>
            <a:r>
              <a:rPr lang="en-US" dirty="0" err="1">
                <a:latin typeface="+mj-lt"/>
              </a:rPr>
              <a:t>buf</a:t>
            </a:r>
            <a:r>
              <a:rPr lang="en-US" dirty="0">
                <a:latin typeface="+mj-lt"/>
              </a:rPr>
              <a:t> - [in] initial address of send buffer (choice)</a:t>
            </a:r>
          </a:p>
          <a:p>
            <a:pPr marL="285750" indent="-285750">
              <a:buFont typeface="Courier New" panose="02070309020205020404" pitchFamily="49" charset="0"/>
              <a:buChar char="o"/>
            </a:pPr>
            <a:r>
              <a:rPr lang="en-US" dirty="0">
                <a:latin typeface="+mj-lt"/>
              </a:rPr>
              <a:t>count - [in] number of elements in send buffer (integer)</a:t>
            </a:r>
          </a:p>
          <a:p>
            <a:pPr marL="285750" indent="-285750">
              <a:buFont typeface="Courier New" panose="02070309020205020404" pitchFamily="49" charset="0"/>
              <a:buChar char="o"/>
            </a:pPr>
            <a:r>
              <a:rPr lang="en-US" dirty="0" err="1">
                <a:latin typeface="+mj-lt"/>
              </a:rPr>
              <a:t>datatype</a:t>
            </a:r>
            <a:r>
              <a:rPr lang="en-US" dirty="0">
                <a:latin typeface="+mj-lt"/>
              </a:rPr>
              <a:t> - [in] </a:t>
            </a:r>
            <a:r>
              <a:rPr lang="en-US" dirty="0" err="1">
                <a:latin typeface="+mj-lt"/>
              </a:rPr>
              <a:t>datatype</a:t>
            </a:r>
            <a:r>
              <a:rPr lang="en-US" dirty="0">
                <a:latin typeface="+mj-lt"/>
              </a:rPr>
              <a:t> of each send buffer element (handle)</a:t>
            </a:r>
          </a:p>
          <a:p>
            <a:pPr marL="285750" indent="-285750">
              <a:buFont typeface="Courier New" panose="02070309020205020404" pitchFamily="49" charset="0"/>
              <a:buChar char="o"/>
            </a:pPr>
            <a:r>
              <a:rPr lang="en-US" dirty="0" err="1">
                <a:latin typeface="+mj-lt"/>
              </a:rPr>
              <a:t>dest</a:t>
            </a:r>
            <a:r>
              <a:rPr lang="en-US" dirty="0">
                <a:latin typeface="+mj-lt"/>
              </a:rPr>
              <a:t> - [in] rank of destination (integer)</a:t>
            </a:r>
          </a:p>
          <a:p>
            <a:pPr marL="285750" indent="-285750">
              <a:buFont typeface="Courier New" panose="02070309020205020404" pitchFamily="49" charset="0"/>
              <a:buChar char="o"/>
            </a:pPr>
            <a:r>
              <a:rPr lang="en-US" dirty="0">
                <a:latin typeface="+mj-lt"/>
              </a:rPr>
              <a:t>tag - [in] message tag (integer)</a:t>
            </a:r>
          </a:p>
          <a:p>
            <a:pPr marL="285750" indent="-285750">
              <a:buFont typeface="Courier New" panose="02070309020205020404" pitchFamily="49" charset="0"/>
              <a:buChar char="o"/>
            </a:pPr>
            <a:r>
              <a:rPr lang="en-US" dirty="0" err="1">
                <a:latin typeface="+mj-lt"/>
              </a:rPr>
              <a:t>comm</a:t>
            </a:r>
            <a:r>
              <a:rPr lang="en-US" dirty="0">
                <a:latin typeface="+mj-lt"/>
              </a:rPr>
              <a:t> - [in] communicator (handle)</a:t>
            </a:r>
          </a:p>
          <a:p>
            <a:pPr marL="285750" indent="-285750">
              <a:buFont typeface="Courier New" panose="02070309020205020404" pitchFamily="49" charset="0"/>
              <a:buChar char="o"/>
            </a:pPr>
            <a:r>
              <a:rPr lang="en-US" dirty="0" err="1">
                <a:solidFill>
                  <a:srgbClr val="0070C0"/>
                </a:solidFill>
                <a:latin typeface="+mj-lt"/>
              </a:rPr>
              <a:t>req</a:t>
            </a:r>
            <a:r>
              <a:rPr lang="en-US" dirty="0">
                <a:latin typeface="+mj-lt"/>
              </a:rPr>
              <a:t> - [</a:t>
            </a:r>
            <a:r>
              <a:rPr lang="en-US" dirty="0">
                <a:solidFill>
                  <a:srgbClr val="C00000"/>
                </a:solidFill>
                <a:latin typeface="+mj-lt"/>
              </a:rPr>
              <a:t>out</a:t>
            </a:r>
            <a:r>
              <a:rPr lang="en-US" dirty="0">
                <a:latin typeface="+mj-lt"/>
              </a:rPr>
              <a:t>] communication request (handle)</a:t>
            </a:r>
          </a:p>
        </p:txBody>
      </p:sp>
      <p:sp>
        <p:nvSpPr>
          <p:cNvPr id="5" name="Left Arrow 4"/>
          <p:cNvSpPr/>
          <p:nvPr/>
        </p:nvSpPr>
        <p:spPr>
          <a:xfrm>
            <a:off x="6835140" y="4748416"/>
            <a:ext cx="609600" cy="304800"/>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8425952" y="5964276"/>
            <a:ext cx="3616696" cy="536704"/>
            <a:chOff x="2488692" y="6188304"/>
            <a:chExt cx="3616696" cy="536704"/>
          </a:xfrm>
        </p:grpSpPr>
        <p:sp>
          <p:nvSpPr>
            <p:cNvPr id="6" name="Rectangle 5"/>
            <p:cNvSpPr/>
            <p:nvPr/>
          </p:nvSpPr>
          <p:spPr>
            <a:xfrm>
              <a:off x="2488692" y="6463398"/>
              <a:ext cx="3616696" cy="261610"/>
            </a:xfrm>
            <a:prstGeom prst="rect">
              <a:avLst/>
            </a:prstGeom>
          </p:spPr>
          <p:txBody>
            <a:bodyPr wrap="none">
              <a:spAutoFit/>
            </a:bodyPr>
            <a:lstStyle/>
            <a:p>
              <a:r>
                <a:rPr lang="en-US" sz="1100" dirty="0">
                  <a:latin typeface="+mj-lt"/>
                </a:rPr>
                <a:t>For the good old </a:t>
              </a:r>
              <a:r>
                <a:rPr lang="en-US" sz="1100" dirty="0" err="1">
                  <a:latin typeface="Courier New" panose="02070309020205020404" pitchFamily="49" charset="0"/>
                  <a:cs typeface="Courier New" panose="02070309020205020404" pitchFamily="49" charset="0"/>
                </a:rPr>
                <a:t>MPI_Recv</a:t>
              </a:r>
              <a:r>
                <a:rPr lang="en-US" sz="1100" dirty="0">
                  <a:latin typeface="+mj-lt"/>
                </a:rPr>
                <a:t>, this used to be </a:t>
              </a:r>
              <a:r>
                <a:rPr lang="en-US" sz="1100" dirty="0" err="1">
                  <a:latin typeface="Courier New" panose="02070309020205020404" pitchFamily="49" charset="0"/>
                  <a:cs typeface="Courier New" panose="02070309020205020404" pitchFamily="49" charset="0"/>
                </a:rPr>
                <a:t>MPI_Status</a:t>
              </a:r>
              <a:endParaRPr lang="en-US" sz="1100" dirty="0">
                <a:latin typeface="Courier New" panose="02070309020205020404" pitchFamily="49" charset="0"/>
                <a:cs typeface="Courier New" panose="02070309020205020404" pitchFamily="49" charset="0"/>
              </a:endParaRPr>
            </a:p>
          </p:txBody>
        </p:sp>
        <p:sp>
          <p:nvSpPr>
            <p:cNvPr id="8" name="Right Arrow 7"/>
            <p:cNvSpPr/>
            <p:nvPr/>
          </p:nvSpPr>
          <p:spPr>
            <a:xfrm rot="16200000">
              <a:off x="5100640" y="6240982"/>
              <a:ext cx="333955" cy="2286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359194" y="1357002"/>
            <a:ext cx="4960012" cy="1065286"/>
            <a:chOff x="2971800" y="1779679"/>
            <a:chExt cx="4960012" cy="1065286"/>
          </a:xfrm>
        </p:grpSpPr>
        <p:sp>
          <p:nvSpPr>
            <p:cNvPr id="10" name="Down Arrow 9"/>
            <p:cNvSpPr/>
            <p:nvPr/>
          </p:nvSpPr>
          <p:spPr>
            <a:xfrm>
              <a:off x="7553214" y="2082965"/>
              <a:ext cx="149969" cy="76200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971800" y="1779679"/>
              <a:ext cx="4960012" cy="261610"/>
            </a:xfrm>
            <a:prstGeom prst="rect">
              <a:avLst/>
            </a:prstGeom>
          </p:spPr>
          <p:txBody>
            <a:bodyPr wrap="none">
              <a:spAutoFit/>
            </a:bodyPr>
            <a:lstStyle/>
            <a:p>
              <a:r>
                <a:rPr lang="en-US" sz="1100" dirty="0">
                  <a:latin typeface="+mj-lt"/>
                </a:rPr>
                <a:t>There was no such thing in the good old </a:t>
              </a:r>
              <a:r>
                <a:rPr lang="en-US" sz="1100" dirty="0" err="1">
                  <a:latin typeface="Courier New" panose="02070309020205020404" pitchFamily="49" charset="0"/>
                  <a:cs typeface="Courier New" panose="02070309020205020404" pitchFamily="49" charset="0"/>
                </a:rPr>
                <a:t>MPI_Send</a:t>
              </a:r>
              <a:r>
                <a:rPr lang="en-US" sz="1100" dirty="0">
                  <a:latin typeface="+mj-lt"/>
                </a:rPr>
                <a:t> (and the other blocking flavors)</a:t>
              </a:r>
              <a:endParaRPr lang="en-US" sz="11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48103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US" sz="3200" dirty="0"/>
              <a:t>Non-Blocking Send/Receive</a:t>
            </a:r>
            <a:br>
              <a:rPr lang="en-US" dirty="0"/>
            </a:br>
            <a:r>
              <a:rPr lang="en-US" sz="2000" dirty="0"/>
              <a:t>Some Tools of the Trade</a:t>
            </a:r>
            <a:endParaRPr lang="en-US" dirty="0"/>
          </a:p>
        </p:txBody>
      </p:sp>
      <p:sp>
        <p:nvSpPr>
          <p:cNvPr id="20482" name="Rectangle 3"/>
          <p:cNvSpPr>
            <a:spLocks noGrp="1" noChangeArrowheads="1"/>
          </p:cNvSpPr>
          <p:nvPr>
            <p:ph idx="1"/>
          </p:nvPr>
        </p:nvSpPr>
        <p:spPr/>
        <p:txBody>
          <a:bodyPr/>
          <a:lstStyle/>
          <a:p>
            <a:pPr>
              <a:spcBef>
                <a:spcPts val="700"/>
              </a:spcBef>
            </a:pPr>
            <a:endParaRPr lang="en-GB" sz="2000" dirty="0"/>
          </a:p>
          <a:p>
            <a:pPr>
              <a:spcBef>
                <a:spcPts val="700"/>
              </a:spcBef>
            </a:pPr>
            <a:r>
              <a:rPr lang="en-GB" sz="2000" dirty="0"/>
              <a:t>Call returns immediately.  Therefore, user must worry whether …</a:t>
            </a:r>
          </a:p>
          <a:p>
            <a:pPr lvl="1">
              <a:spcBef>
                <a:spcPts val="600"/>
              </a:spcBef>
            </a:pPr>
            <a:r>
              <a:rPr lang="en-GB" sz="1800" dirty="0"/>
              <a:t>Data to be sent is out of the send buffer before trampling over the buffer</a:t>
            </a:r>
          </a:p>
          <a:p>
            <a:pPr lvl="1">
              <a:spcBef>
                <a:spcPts val="600"/>
              </a:spcBef>
            </a:pPr>
            <a:r>
              <a:rPr lang="en-GB" sz="1800" dirty="0"/>
              <a:t>Data to be received has arrived before using the content of the buffer</a:t>
            </a:r>
          </a:p>
          <a:p>
            <a:pPr marL="0" indent="0">
              <a:spcBef>
                <a:spcPts val="600"/>
              </a:spcBef>
              <a:buNone/>
            </a:pPr>
            <a:endParaRPr lang="en-GB" sz="2000" dirty="0"/>
          </a:p>
          <a:p>
            <a:pPr marL="0" indent="0">
              <a:spcBef>
                <a:spcPts val="600"/>
              </a:spcBef>
              <a:buNone/>
            </a:pPr>
            <a:endParaRPr lang="en-GB" sz="2000" dirty="0"/>
          </a:p>
          <a:p>
            <a:pPr>
              <a:spcBef>
                <a:spcPts val="600"/>
              </a:spcBef>
            </a:pPr>
            <a:r>
              <a:rPr lang="en-GB" sz="2000" dirty="0"/>
              <a:t>Tools that come in handy:</a:t>
            </a:r>
          </a:p>
          <a:p>
            <a:pPr lvl="1">
              <a:spcBef>
                <a:spcPts val="600"/>
              </a:spcBef>
            </a:pPr>
            <a:r>
              <a:rPr lang="en-GB" sz="1800" dirty="0"/>
              <a:t>For </a:t>
            </a:r>
            <a:r>
              <a:rPr lang="en-GB" sz="1800" b="1" dirty="0"/>
              <a:t>sends</a:t>
            </a:r>
            <a:r>
              <a:rPr lang="en-GB" sz="1800" dirty="0"/>
              <a:t> and </a:t>
            </a:r>
            <a:r>
              <a:rPr lang="en-GB" sz="1800" b="1" dirty="0"/>
              <a:t>receives</a:t>
            </a:r>
            <a:r>
              <a:rPr lang="en-GB" sz="1800" dirty="0"/>
              <a:t> in flight</a:t>
            </a:r>
          </a:p>
          <a:p>
            <a:pPr lvl="2">
              <a:spcBef>
                <a:spcPts val="600"/>
              </a:spcBef>
            </a:pPr>
            <a:r>
              <a:rPr lang="en-GB" sz="1600" dirty="0" err="1">
                <a:solidFill>
                  <a:srgbClr val="389A38"/>
                </a:solidFill>
                <a:latin typeface="Consolas" pitchFamily="49" charset="0"/>
                <a:cs typeface="Consolas" pitchFamily="49" charset="0"/>
              </a:rPr>
              <a:t>MPI_Wait</a:t>
            </a:r>
            <a:r>
              <a:rPr lang="en-GB" sz="1600" dirty="0"/>
              <a:t> – blocking: you go synchronous</a:t>
            </a:r>
          </a:p>
          <a:p>
            <a:pPr lvl="2">
              <a:spcBef>
                <a:spcPts val="600"/>
              </a:spcBef>
            </a:pPr>
            <a:r>
              <a:rPr lang="en-GB" sz="1600" dirty="0" err="1">
                <a:solidFill>
                  <a:srgbClr val="389A38"/>
                </a:solidFill>
                <a:latin typeface="Consolas" pitchFamily="49" charset="0"/>
              </a:rPr>
              <a:t>MPI_Test</a:t>
            </a:r>
            <a:r>
              <a:rPr lang="en-GB" sz="1600" dirty="0"/>
              <a:t>  – non-blocking: returns quickly with status information</a:t>
            </a:r>
          </a:p>
          <a:p>
            <a:pPr lvl="1">
              <a:spcBef>
                <a:spcPts val="700"/>
              </a:spcBef>
            </a:pPr>
            <a:endParaRPr lang="en-GB" sz="1800" dirty="0"/>
          </a:p>
          <a:p>
            <a:pPr lvl="1">
              <a:spcBef>
                <a:spcPts val="600"/>
              </a:spcBef>
            </a:pPr>
            <a:r>
              <a:rPr lang="en-US" sz="1800" dirty="0"/>
              <a:t>These helper tools: all use the </a:t>
            </a:r>
            <a:r>
              <a:rPr lang="en-US" sz="1800" dirty="0" err="1">
                <a:latin typeface="Courier New" panose="02070309020205020404" pitchFamily="49" charset="0"/>
                <a:cs typeface="Courier New" panose="02070309020205020404" pitchFamily="49" charset="0"/>
              </a:rPr>
              <a:t>MPI_Request</a:t>
            </a:r>
            <a:r>
              <a:rPr lang="en-US" sz="1800" dirty="0"/>
              <a:t> object – it is like the “fingerprint” of a certain MPI operation</a:t>
            </a:r>
          </a:p>
          <a:p>
            <a:pPr lvl="2">
              <a:spcBef>
                <a:spcPts val="600"/>
              </a:spcBef>
            </a:pPr>
            <a:r>
              <a:rPr lang="en-US" sz="1600" dirty="0"/>
              <a:t>You use this fingerprint as input when you want to find information about the status of the MPI operation</a:t>
            </a:r>
            <a:endParaRPr lang="en-GB" sz="1600" dirty="0"/>
          </a:p>
        </p:txBody>
      </p:sp>
      <p:sp>
        <p:nvSpPr>
          <p:cNvPr id="5" name="Slide Number Placeholder 3"/>
          <p:cNvSpPr>
            <a:spLocks noGrp="1"/>
          </p:cNvSpPr>
          <p:nvPr>
            <p:ph type="sldNum" sz="quarter" idx="12"/>
          </p:nvPr>
        </p:nvSpPr>
        <p:spPr/>
        <p:txBody>
          <a:bodyPr/>
          <a:lstStyle/>
          <a:p>
            <a:fld id="{04A7C484-7E24-447E-8CB0-5149A4D34DEF}" type="slidenum">
              <a:rPr lang="en-US" altLang="en-US" smtClean="0"/>
              <a:pPr/>
              <a:t>77</a:t>
            </a:fld>
            <a:endParaRPr lang="en-US" altLang="en-US" dirty="0"/>
          </a:p>
        </p:txBody>
      </p:sp>
    </p:spTree>
    <p:extLst>
      <p:ext uri="{BB962C8B-B14F-4D97-AF65-F5344CB8AC3E}">
        <p14:creationId xmlns:p14="http://schemas.microsoft.com/office/powerpoint/2010/main" val="37384660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p:txBody>
          <a:bodyPr>
            <a:normAutofit/>
          </a:bodyPr>
          <a:lstStyle/>
          <a:p>
            <a:pPr eaLnBrk="1" hangingPunct="1"/>
            <a:r>
              <a:rPr lang="en-US" dirty="0"/>
              <a:t>The Screenplay: Non-Blocking P2P Communication</a:t>
            </a:r>
          </a:p>
        </p:txBody>
      </p:sp>
      <p:sp>
        <p:nvSpPr>
          <p:cNvPr id="63491" name="Slide Number Placeholder 5"/>
          <p:cNvSpPr>
            <a:spLocks noGrp="1"/>
          </p:cNvSpPr>
          <p:nvPr>
            <p:ph type="sldNum" sz="quarter" idx="12"/>
          </p:nvPr>
        </p:nvSpPr>
        <p:spPr>
          <a:noFill/>
          <a:ln>
            <a:miter lim="800000"/>
            <a:headEnd/>
            <a:tailEnd/>
          </a:ln>
        </p:spPr>
        <p:txBody>
          <a:bodyPr/>
          <a:lstStyle/>
          <a:p>
            <a:fld id="{3A46570E-80F2-4921-A660-9D83D51F679A}" type="slidenum">
              <a:rPr lang="en-US"/>
              <a:pPr/>
              <a:t>78</a:t>
            </a:fld>
            <a:endParaRPr lang="en-US"/>
          </a:p>
        </p:txBody>
      </p:sp>
      <p:sp>
        <p:nvSpPr>
          <p:cNvPr id="63546" name="Oval 9"/>
          <p:cNvSpPr>
            <a:spLocks noChangeArrowheads="1"/>
          </p:cNvSpPr>
          <p:nvPr/>
        </p:nvSpPr>
        <p:spPr bwMode="auto">
          <a:xfrm>
            <a:off x="6564313" y="2825496"/>
            <a:ext cx="457200" cy="457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r>
              <a:rPr lang="de-DE" sz="2400" dirty="0">
                <a:latin typeface="Arial" charset="0"/>
              </a:rPr>
              <a:t>0</a:t>
            </a:r>
          </a:p>
        </p:txBody>
      </p:sp>
      <p:sp>
        <p:nvSpPr>
          <p:cNvPr id="63547" name="Rectangle 10"/>
          <p:cNvSpPr>
            <a:spLocks noChangeArrowheads="1"/>
          </p:cNvSpPr>
          <p:nvPr/>
        </p:nvSpPr>
        <p:spPr bwMode="auto">
          <a:xfrm>
            <a:off x="4430713" y="1530096"/>
            <a:ext cx="4343400" cy="1905000"/>
          </a:xfrm>
          <a:prstGeom prst="rect">
            <a:avLst/>
          </a:prstGeom>
          <a:noFill/>
          <a:ln w="12700">
            <a:solidFill>
              <a:schemeClr val="tx1"/>
            </a:solidFill>
            <a:miter lim="800000"/>
            <a:headEnd type="none" w="sm" len="sm"/>
            <a:tailEnd type="none" w="sm" len="sm"/>
          </a:ln>
          <a:effectLst/>
        </p:spPr>
        <p:txBody>
          <a:bodyPr wrap="none" lIns="90000" tIns="46800" rIns="90000" bIns="46800" anchor="ctr"/>
          <a:lstStyle/>
          <a:p>
            <a:endParaRPr lang="en-US"/>
          </a:p>
        </p:txBody>
      </p:sp>
      <p:sp>
        <p:nvSpPr>
          <p:cNvPr id="63548" name="Rectangle 11"/>
          <p:cNvSpPr>
            <a:spLocks noChangeArrowheads="1"/>
          </p:cNvSpPr>
          <p:nvPr/>
        </p:nvSpPr>
        <p:spPr bwMode="auto">
          <a:xfrm>
            <a:off x="990601" y="1606296"/>
            <a:ext cx="3287713" cy="443593"/>
          </a:xfrm>
          <a:prstGeom prst="rect">
            <a:avLst/>
          </a:prstGeom>
          <a:noFill/>
          <a:ln w="9525">
            <a:noFill/>
            <a:miter lim="800000"/>
            <a:headEnd/>
            <a:tailEnd/>
          </a:ln>
          <a:effectLst/>
        </p:spPr>
        <p:txBody>
          <a:bodyPr lIns="92075" tIns="46038" rIns="92075" bIns="46038"/>
          <a:lstStyle/>
          <a:p>
            <a:pPr marL="342900" indent="-342900">
              <a:lnSpc>
                <a:spcPct val="80000"/>
              </a:lnSpc>
              <a:spcBef>
                <a:spcPct val="40000"/>
              </a:spcBef>
              <a:buClr>
                <a:schemeClr val="tx2"/>
              </a:buClr>
              <a:buSzPct val="70000"/>
              <a:buFont typeface="Wingdings" pitchFamily="2" charset="2"/>
              <a:buChar char="l"/>
              <a:tabLst>
                <a:tab pos="4102100" algn="l"/>
              </a:tabLst>
            </a:pPr>
            <a:r>
              <a:rPr lang="en-US" sz="2400" dirty="0"/>
              <a:t>Non-blocking send</a:t>
            </a:r>
          </a:p>
        </p:txBody>
      </p:sp>
      <p:grpSp>
        <p:nvGrpSpPr>
          <p:cNvPr id="15" name="Group 14"/>
          <p:cNvGrpSpPr/>
          <p:nvPr/>
        </p:nvGrpSpPr>
        <p:grpSpPr>
          <a:xfrm>
            <a:off x="4495800" y="1682496"/>
            <a:ext cx="3886200" cy="1524000"/>
            <a:chOff x="3657600" y="2057400"/>
            <a:chExt cx="3886200" cy="1524000"/>
          </a:xfrm>
        </p:grpSpPr>
        <p:cxnSp>
          <p:nvCxnSpPr>
            <p:cNvPr id="63532" name="AutoShape 35"/>
            <p:cNvCxnSpPr>
              <a:cxnSpLocks noChangeShapeType="1"/>
              <a:stCxn id="63546" idx="6"/>
              <a:endCxn id="63537" idx="1"/>
            </p:cNvCxnSpPr>
            <p:nvPr/>
          </p:nvCxnSpPr>
          <p:spPr bwMode="auto">
            <a:xfrm>
              <a:off x="6183313" y="3415284"/>
              <a:ext cx="903287" cy="20973"/>
            </a:xfrm>
            <a:prstGeom prst="straightConnector1">
              <a:avLst/>
            </a:prstGeom>
            <a:noFill/>
            <a:ln w="25400">
              <a:solidFill>
                <a:srgbClr val="FF0000"/>
              </a:solidFill>
              <a:round/>
              <a:headEnd type="none" w="lg" len="lg"/>
              <a:tailEnd type="triangle" w="lg" len="lg"/>
            </a:ln>
            <a:effectLst/>
          </p:spPr>
        </p:cxnSp>
        <p:grpSp>
          <p:nvGrpSpPr>
            <p:cNvPr id="4" name="Group 36"/>
            <p:cNvGrpSpPr>
              <a:grpSpLocks/>
            </p:cNvGrpSpPr>
            <p:nvPr/>
          </p:nvGrpSpPr>
          <p:grpSpPr bwMode="auto">
            <a:xfrm>
              <a:off x="7086600" y="3291114"/>
              <a:ext cx="457200" cy="290286"/>
              <a:chOff x="4944" y="3360"/>
              <a:chExt cx="288" cy="192"/>
            </a:xfrm>
          </p:grpSpPr>
          <p:grpSp>
            <p:nvGrpSpPr>
              <p:cNvPr id="5" name="Group 37"/>
              <p:cNvGrpSpPr>
                <a:grpSpLocks/>
              </p:cNvGrpSpPr>
              <p:nvPr/>
            </p:nvGrpSpPr>
            <p:grpSpPr bwMode="auto">
              <a:xfrm>
                <a:off x="4944" y="3360"/>
                <a:ext cx="288" cy="192"/>
                <a:chOff x="2976" y="2688"/>
                <a:chExt cx="288" cy="192"/>
              </a:xfrm>
            </p:grpSpPr>
            <p:sp>
              <p:nvSpPr>
                <p:cNvPr id="63538" name="Rectangle 38"/>
                <p:cNvSpPr>
                  <a:spLocks noChangeArrowheads="1"/>
                </p:cNvSpPr>
                <p:nvPr/>
              </p:nvSpPr>
              <p:spPr bwMode="auto">
                <a:xfrm>
                  <a:off x="2976" y="2688"/>
                  <a:ext cx="288" cy="192"/>
                </a:xfrm>
                <a:prstGeom prst="rect">
                  <a:avLst/>
                </a:prstGeom>
                <a:solidFill>
                  <a:schemeClr val="bg1"/>
                </a:solidFill>
                <a:ln w="6350">
                  <a:solidFill>
                    <a:schemeClr val="tx1"/>
                  </a:solidFill>
                  <a:miter lim="800000"/>
                  <a:headEnd type="none" w="sm" len="sm"/>
                  <a:tailEnd type="none" w="sm" len="sm"/>
                </a:ln>
                <a:effectLst/>
              </p:spPr>
              <p:txBody>
                <a:bodyPr wrap="none" lIns="90000" tIns="46800" rIns="90000" bIns="46800" anchor="ctr"/>
                <a:lstStyle/>
                <a:p>
                  <a:endParaRPr lang="en-US"/>
                </a:p>
              </p:txBody>
            </p:sp>
            <p:grpSp>
              <p:nvGrpSpPr>
                <p:cNvPr id="6" name="Group 39"/>
                <p:cNvGrpSpPr>
                  <a:grpSpLocks/>
                </p:cNvGrpSpPr>
                <p:nvPr/>
              </p:nvGrpSpPr>
              <p:grpSpPr bwMode="auto">
                <a:xfrm>
                  <a:off x="3000" y="2712"/>
                  <a:ext cx="240" cy="144"/>
                  <a:chOff x="192" y="1872"/>
                  <a:chExt cx="240" cy="144"/>
                </a:xfrm>
              </p:grpSpPr>
              <p:sp>
                <p:nvSpPr>
                  <p:cNvPr id="63541" name="Rectangle 40"/>
                  <p:cNvSpPr>
                    <a:spLocks noChangeArrowheads="1"/>
                  </p:cNvSpPr>
                  <p:nvPr/>
                </p:nvSpPr>
                <p:spPr bwMode="auto">
                  <a:xfrm>
                    <a:off x="192"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endParaRPr lang="en-US"/>
                  </a:p>
                </p:txBody>
              </p:sp>
              <p:sp>
                <p:nvSpPr>
                  <p:cNvPr id="63542" name="Rectangle 41"/>
                  <p:cNvSpPr>
                    <a:spLocks noChangeArrowheads="1"/>
                  </p:cNvSpPr>
                  <p:nvPr/>
                </p:nvSpPr>
                <p:spPr bwMode="auto">
                  <a:xfrm>
                    <a:off x="240"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endParaRPr lang="en-US"/>
                  </a:p>
                </p:txBody>
              </p:sp>
              <p:sp>
                <p:nvSpPr>
                  <p:cNvPr id="63543" name="Rectangle 42"/>
                  <p:cNvSpPr>
                    <a:spLocks noChangeArrowheads="1"/>
                  </p:cNvSpPr>
                  <p:nvPr/>
                </p:nvSpPr>
                <p:spPr bwMode="auto">
                  <a:xfrm>
                    <a:off x="288"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endParaRPr lang="en-US"/>
                  </a:p>
                </p:txBody>
              </p:sp>
              <p:sp>
                <p:nvSpPr>
                  <p:cNvPr id="63544" name="Rectangle 43"/>
                  <p:cNvSpPr>
                    <a:spLocks noChangeArrowheads="1"/>
                  </p:cNvSpPr>
                  <p:nvPr/>
                </p:nvSpPr>
                <p:spPr bwMode="auto">
                  <a:xfrm>
                    <a:off x="336"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endParaRPr lang="en-US"/>
                  </a:p>
                </p:txBody>
              </p:sp>
              <p:sp>
                <p:nvSpPr>
                  <p:cNvPr id="63545" name="Rectangle 44"/>
                  <p:cNvSpPr>
                    <a:spLocks noChangeArrowheads="1"/>
                  </p:cNvSpPr>
                  <p:nvPr/>
                </p:nvSpPr>
                <p:spPr bwMode="auto">
                  <a:xfrm>
                    <a:off x="384"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endParaRPr lang="en-US"/>
                  </a:p>
                </p:txBody>
              </p:sp>
            </p:grpSp>
            <p:sp>
              <p:nvSpPr>
                <p:cNvPr id="63540" name="Freeform 45"/>
                <p:cNvSpPr>
                  <a:spLocks/>
                </p:cNvSpPr>
                <p:nvPr/>
              </p:nvSpPr>
              <p:spPr bwMode="auto">
                <a:xfrm>
                  <a:off x="2976" y="2688"/>
                  <a:ext cx="288" cy="48"/>
                </a:xfrm>
                <a:custGeom>
                  <a:avLst/>
                  <a:gdLst>
                    <a:gd name="T0" fmla="*/ 0 w 288"/>
                    <a:gd name="T1" fmla="*/ 0 h 48"/>
                    <a:gd name="T2" fmla="*/ 144 w 288"/>
                    <a:gd name="T3" fmla="*/ 48 h 48"/>
                    <a:gd name="T4" fmla="*/ 288 w 288"/>
                    <a:gd name="T5" fmla="*/ 0 h 48"/>
                    <a:gd name="T6" fmla="*/ 0 w 288"/>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48">
                      <a:moveTo>
                        <a:pt x="0" y="0"/>
                      </a:moveTo>
                      <a:lnTo>
                        <a:pt x="144" y="48"/>
                      </a:lnTo>
                      <a:lnTo>
                        <a:pt x="288" y="0"/>
                      </a:lnTo>
                      <a:lnTo>
                        <a:pt x="0" y="0"/>
                      </a:lnTo>
                      <a:close/>
                    </a:path>
                  </a:pathLst>
                </a:custGeom>
                <a:solidFill>
                  <a:schemeClr val="bg1"/>
                </a:solidFill>
                <a:ln w="6350" cap="flat" cmpd="sng">
                  <a:solidFill>
                    <a:schemeClr val="tx1"/>
                  </a:solidFill>
                  <a:prstDash val="solid"/>
                  <a:round/>
                  <a:headEnd type="none" w="sm" len="sm"/>
                  <a:tailEnd type="none" w="sm" len="sm"/>
                </a:ln>
                <a:effectLst/>
              </p:spPr>
              <p:txBody>
                <a:bodyPr wrap="none" lIns="90000" tIns="46800" rIns="90000" bIns="46800" anchor="ctr"/>
                <a:lstStyle/>
                <a:p>
                  <a:endParaRPr lang="en-US"/>
                </a:p>
              </p:txBody>
            </p:sp>
          </p:grpSp>
          <p:sp>
            <p:nvSpPr>
              <p:cNvPr id="63537" name="Rectangle 46"/>
              <p:cNvSpPr>
                <a:spLocks noChangeArrowheads="1"/>
              </p:cNvSpPr>
              <p:nvPr/>
            </p:nvSpPr>
            <p:spPr bwMode="auto">
              <a:xfrm>
                <a:off x="4944" y="3360"/>
                <a:ext cx="288" cy="192"/>
              </a:xfrm>
              <a:prstGeom prst="rect">
                <a:avLst/>
              </a:prstGeom>
              <a:noFill/>
              <a:ln w="12700">
                <a:solidFill>
                  <a:schemeClr val="tx1"/>
                </a:solidFill>
                <a:miter lim="800000"/>
                <a:headEnd type="none" w="sm" len="sm"/>
                <a:tailEnd type="none" w="sm" len="sm"/>
              </a:ln>
              <a:effectLst/>
            </p:spPr>
            <p:txBody>
              <a:bodyPr wrap="none" lIns="90000" tIns="46800" rIns="90000" bIns="46800" anchor="ctr"/>
              <a:lstStyle/>
              <a:p>
                <a:endParaRPr lang="en-US"/>
              </a:p>
            </p:txBody>
          </p:sp>
        </p:grpSp>
        <p:sp>
          <p:nvSpPr>
            <p:cNvPr id="63534" name="Text Box 47"/>
            <p:cNvSpPr txBox="1">
              <a:spLocks noChangeArrowheads="1"/>
            </p:cNvSpPr>
            <p:nvPr/>
          </p:nvSpPr>
          <p:spPr bwMode="auto">
            <a:xfrm>
              <a:off x="3657600" y="2057400"/>
              <a:ext cx="1954679" cy="371513"/>
            </a:xfrm>
            <a:prstGeom prst="rect">
              <a:avLst/>
            </a:prstGeom>
            <a:noFill/>
            <a:ln w="12700">
              <a:noFill/>
              <a:miter lim="800000"/>
              <a:headEnd type="none" w="sm" len="sm"/>
              <a:tailEnd type="none" w="sm" len="sm"/>
            </a:ln>
            <a:effectLst/>
          </p:spPr>
          <p:txBody>
            <a:bodyPr wrap="none" lIns="90000" tIns="46800" rIns="90000" bIns="46800">
              <a:spAutoFit/>
            </a:bodyPr>
            <a:lstStyle/>
            <a:p>
              <a:pPr algn="l"/>
              <a:r>
                <a:rPr lang="de-DE" dirty="0">
                  <a:latin typeface="Consolas" panose="020B0609020204030204" pitchFamily="49" charset="0"/>
                </a:rPr>
                <a:t>MPI_Isend(...)</a:t>
              </a:r>
            </a:p>
          </p:txBody>
        </p:sp>
        <p:sp>
          <p:nvSpPr>
            <p:cNvPr id="63535" name="Freeform 48"/>
            <p:cNvSpPr>
              <a:spLocks/>
            </p:cNvSpPr>
            <p:nvPr/>
          </p:nvSpPr>
          <p:spPr bwMode="auto">
            <a:xfrm>
              <a:off x="5612279" y="2275114"/>
              <a:ext cx="1664820" cy="997631"/>
            </a:xfrm>
            <a:custGeom>
              <a:avLst/>
              <a:gdLst>
                <a:gd name="T0" fmla="*/ 0 w 1008"/>
                <a:gd name="T1" fmla="*/ 0 h 336"/>
                <a:gd name="T2" fmla="*/ 864 w 1008"/>
                <a:gd name="T3" fmla="*/ 0 h 336"/>
                <a:gd name="T4" fmla="*/ 1008 w 1008"/>
                <a:gd name="T5" fmla="*/ 720 h 336"/>
                <a:gd name="T6" fmla="*/ 0 60000 65536"/>
                <a:gd name="T7" fmla="*/ 0 60000 65536"/>
                <a:gd name="T8" fmla="*/ 0 60000 65536"/>
              </a:gdLst>
              <a:ahLst/>
              <a:cxnLst>
                <a:cxn ang="T6">
                  <a:pos x="T0" y="T1"/>
                </a:cxn>
                <a:cxn ang="T7">
                  <a:pos x="T2" y="T3"/>
                </a:cxn>
                <a:cxn ang="T8">
                  <a:pos x="T4" y="T5"/>
                </a:cxn>
              </a:cxnLst>
              <a:rect l="0" t="0" r="r" b="b"/>
              <a:pathLst>
                <a:path w="1008" h="336">
                  <a:moveTo>
                    <a:pt x="0" y="0"/>
                  </a:moveTo>
                  <a:lnTo>
                    <a:pt x="864" y="0"/>
                  </a:lnTo>
                  <a:lnTo>
                    <a:pt x="1008" y="336"/>
                  </a:lnTo>
                </a:path>
              </a:pathLst>
            </a:custGeom>
            <a:noFill/>
            <a:ln w="12700" cap="flat" cmpd="sng">
              <a:solidFill>
                <a:schemeClr val="tx1"/>
              </a:solidFill>
              <a:prstDash val="solid"/>
              <a:round/>
              <a:headEnd type="none" w="sm" len="sm"/>
              <a:tailEnd type="none" w="sm" len="sm"/>
            </a:ln>
            <a:effectLst/>
          </p:spPr>
          <p:txBody>
            <a:bodyPr wrap="none" lIns="90000" tIns="46800" rIns="90000" bIns="46800" anchor="ctr"/>
            <a:lstStyle/>
            <a:p>
              <a:endParaRPr lang="en-US"/>
            </a:p>
          </p:txBody>
        </p:sp>
      </p:grpSp>
      <p:sp>
        <p:nvSpPr>
          <p:cNvPr id="639045" name="Text Box 69"/>
          <p:cNvSpPr txBox="1">
            <a:spLocks noChangeArrowheads="1"/>
          </p:cNvSpPr>
          <p:nvPr/>
        </p:nvSpPr>
        <p:spPr bwMode="auto">
          <a:xfrm>
            <a:off x="4495800" y="2139697"/>
            <a:ext cx="2733738" cy="371513"/>
          </a:xfrm>
          <a:prstGeom prst="rect">
            <a:avLst/>
          </a:prstGeom>
          <a:noFill/>
          <a:ln w="12700">
            <a:noFill/>
            <a:miter lim="800000"/>
            <a:headEnd type="none" w="sm" len="sm"/>
            <a:tailEnd type="none" w="sm" len="sm"/>
          </a:ln>
          <a:effectLst/>
        </p:spPr>
        <p:txBody>
          <a:bodyPr wrap="none" lIns="90000" tIns="46800" rIns="90000" bIns="46800">
            <a:spAutoFit/>
          </a:bodyPr>
          <a:lstStyle/>
          <a:p>
            <a:pPr algn="l"/>
            <a:r>
              <a:rPr lang="en-US" dirty="0">
                <a:latin typeface="Arial" charset="0"/>
              </a:rPr>
              <a:t>do some other work here</a:t>
            </a:r>
          </a:p>
        </p:txBody>
      </p:sp>
      <p:grpSp>
        <p:nvGrpSpPr>
          <p:cNvPr id="19" name="Group 18"/>
          <p:cNvGrpSpPr/>
          <p:nvPr/>
        </p:nvGrpSpPr>
        <p:grpSpPr>
          <a:xfrm>
            <a:off x="4495800" y="2596896"/>
            <a:ext cx="3022600" cy="649288"/>
            <a:chOff x="3657600" y="2971800"/>
            <a:chExt cx="3022600" cy="649288"/>
          </a:xfrm>
        </p:grpSpPr>
        <p:sp>
          <p:nvSpPr>
            <p:cNvPr id="63528" name="Text Box 6"/>
            <p:cNvSpPr txBox="1">
              <a:spLocks noChangeArrowheads="1"/>
            </p:cNvSpPr>
            <p:nvPr/>
          </p:nvSpPr>
          <p:spPr bwMode="auto">
            <a:xfrm>
              <a:off x="3657600" y="2971800"/>
              <a:ext cx="1828042" cy="371513"/>
            </a:xfrm>
            <a:prstGeom prst="rect">
              <a:avLst/>
            </a:prstGeom>
            <a:noFill/>
            <a:ln w="12700">
              <a:noFill/>
              <a:miter lim="800000"/>
              <a:headEnd type="none" w="sm" len="sm"/>
              <a:tailEnd type="none" w="sm" len="sm"/>
            </a:ln>
            <a:effectLst/>
          </p:spPr>
          <p:txBody>
            <a:bodyPr wrap="none" lIns="90000" tIns="46800" rIns="90000" bIns="46800">
              <a:spAutoFit/>
            </a:bodyPr>
            <a:lstStyle/>
            <a:p>
              <a:pPr algn="l"/>
              <a:r>
                <a:rPr lang="de-DE" dirty="0">
                  <a:latin typeface="Consolas" panose="020B0609020204030204" pitchFamily="49" charset="0"/>
                </a:rPr>
                <a:t>MPI_Wait(...)</a:t>
              </a:r>
            </a:p>
          </p:txBody>
        </p:sp>
        <p:sp>
          <p:nvSpPr>
            <p:cNvPr id="63529" name="Freeform 7"/>
            <p:cNvSpPr>
              <a:spLocks/>
            </p:cNvSpPr>
            <p:nvPr/>
          </p:nvSpPr>
          <p:spPr bwMode="auto">
            <a:xfrm>
              <a:off x="5523742" y="3118809"/>
              <a:ext cx="942146" cy="294017"/>
            </a:xfrm>
            <a:custGeom>
              <a:avLst/>
              <a:gdLst>
                <a:gd name="T0" fmla="*/ 0 w 864"/>
                <a:gd name="T1" fmla="*/ 0 h 192"/>
                <a:gd name="T2" fmla="*/ 676 w 864"/>
                <a:gd name="T3" fmla="*/ 0 h 192"/>
                <a:gd name="T4" fmla="*/ 761 w 864"/>
                <a:gd name="T5" fmla="*/ 192 h 192"/>
                <a:gd name="T6" fmla="*/ 0 60000 65536"/>
                <a:gd name="T7" fmla="*/ 0 60000 65536"/>
                <a:gd name="T8" fmla="*/ 0 60000 65536"/>
              </a:gdLst>
              <a:ahLst/>
              <a:cxnLst>
                <a:cxn ang="T6">
                  <a:pos x="T0" y="T1"/>
                </a:cxn>
                <a:cxn ang="T7">
                  <a:pos x="T2" y="T3"/>
                </a:cxn>
                <a:cxn ang="T8">
                  <a:pos x="T4" y="T5"/>
                </a:cxn>
              </a:cxnLst>
              <a:rect l="0" t="0" r="r" b="b"/>
              <a:pathLst>
                <a:path w="864" h="192">
                  <a:moveTo>
                    <a:pt x="0" y="0"/>
                  </a:moveTo>
                  <a:lnTo>
                    <a:pt x="768" y="0"/>
                  </a:lnTo>
                  <a:lnTo>
                    <a:pt x="864" y="192"/>
                  </a:lnTo>
                </a:path>
              </a:pathLst>
            </a:custGeom>
            <a:noFill/>
            <a:ln w="12700" cap="flat" cmpd="sng">
              <a:solidFill>
                <a:schemeClr val="tx1"/>
              </a:solidFill>
              <a:prstDash val="solid"/>
              <a:round/>
              <a:headEnd type="none" w="sm" len="sm"/>
              <a:tailEnd type="none" w="sm" len="sm"/>
            </a:ln>
            <a:effectLst/>
          </p:spPr>
          <p:txBody>
            <a:bodyPr wrap="none" lIns="90000" tIns="46800" rIns="90000" bIns="46800" anchor="ctr"/>
            <a:lstStyle/>
            <a:p>
              <a:endParaRPr lang="en-US"/>
            </a:p>
          </p:txBody>
        </p:sp>
        <p:grpSp>
          <p:nvGrpSpPr>
            <p:cNvPr id="17" name="Group 16"/>
            <p:cNvGrpSpPr/>
            <p:nvPr/>
          </p:nvGrpSpPr>
          <p:grpSpPr>
            <a:xfrm>
              <a:off x="6313488" y="3327071"/>
              <a:ext cx="366712" cy="294017"/>
              <a:chOff x="6313488" y="3327071"/>
              <a:chExt cx="366712" cy="294017"/>
            </a:xfrm>
          </p:grpSpPr>
          <p:sp>
            <p:nvSpPr>
              <p:cNvPr id="63527" name="Line 5"/>
              <p:cNvSpPr>
                <a:spLocks noChangeShapeType="1"/>
              </p:cNvSpPr>
              <p:nvPr/>
            </p:nvSpPr>
            <p:spPr bwMode="auto">
              <a:xfrm flipH="1">
                <a:off x="6477000" y="3327071"/>
                <a:ext cx="203200" cy="294017"/>
              </a:xfrm>
              <a:prstGeom prst="line">
                <a:avLst/>
              </a:prstGeom>
              <a:noFill/>
              <a:ln w="38100">
                <a:solidFill>
                  <a:srgbClr val="0000FF"/>
                </a:solidFill>
                <a:round/>
                <a:headEnd type="none" w="sm" len="sm"/>
                <a:tailEnd type="none" w="sm" len="sm"/>
              </a:ln>
              <a:effectLst/>
            </p:spPr>
            <p:txBody>
              <a:bodyPr wrap="none" lIns="90000" tIns="46800" rIns="90000" bIns="46800" anchor="ctr"/>
              <a:lstStyle/>
              <a:p>
                <a:endParaRPr lang="en-US"/>
              </a:p>
            </p:txBody>
          </p:sp>
          <p:sp>
            <p:nvSpPr>
              <p:cNvPr id="63530" name="Line 74"/>
              <p:cNvSpPr>
                <a:spLocks noChangeShapeType="1"/>
              </p:cNvSpPr>
              <p:nvPr/>
            </p:nvSpPr>
            <p:spPr bwMode="auto">
              <a:xfrm flipH="1">
                <a:off x="6396038" y="3327071"/>
                <a:ext cx="203200" cy="294017"/>
              </a:xfrm>
              <a:prstGeom prst="line">
                <a:avLst/>
              </a:prstGeom>
              <a:noFill/>
              <a:ln w="38100">
                <a:solidFill>
                  <a:srgbClr val="0000FF"/>
                </a:solidFill>
                <a:round/>
                <a:headEnd type="none" w="sm" len="sm"/>
                <a:tailEnd type="none" w="sm" len="sm"/>
              </a:ln>
              <a:effectLst/>
            </p:spPr>
            <p:txBody>
              <a:bodyPr wrap="none" lIns="90000" tIns="46800" rIns="90000" bIns="46800" anchor="ctr"/>
              <a:lstStyle/>
              <a:p>
                <a:endParaRPr lang="en-US"/>
              </a:p>
            </p:txBody>
          </p:sp>
          <p:sp>
            <p:nvSpPr>
              <p:cNvPr id="63531" name="Line 75"/>
              <p:cNvSpPr>
                <a:spLocks noChangeShapeType="1"/>
              </p:cNvSpPr>
              <p:nvPr/>
            </p:nvSpPr>
            <p:spPr bwMode="auto">
              <a:xfrm flipH="1">
                <a:off x="6313488" y="3327071"/>
                <a:ext cx="203200" cy="294017"/>
              </a:xfrm>
              <a:prstGeom prst="line">
                <a:avLst/>
              </a:prstGeom>
              <a:noFill/>
              <a:ln w="38100">
                <a:solidFill>
                  <a:srgbClr val="0000FF"/>
                </a:solidFill>
                <a:round/>
                <a:headEnd type="none" w="sm" len="sm"/>
                <a:tailEnd type="none" w="sm" len="sm"/>
              </a:ln>
              <a:effectLst/>
            </p:spPr>
            <p:txBody>
              <a:bodyPr wrap="none" lIns="90000" tIns="46800" rIns="90000" bIns="46800" anchor="ctr"/>
              <a:lstStyle/>
              <a:p>
                <a:endParaRPr lang="en-US"/>
              </a:p>
            </p:txBody>
          </p:sp>
        </p:grpSp>
      </p:grpSp>
      <p:sp>
        <p:nvSpPr>
          <p:cNvPr id="63524" name="Oval 30"/>
          <p:cNvSpPr>
            <a:spLocks noChangeArrowheads="1"/>
          </p:cNvSpPr>
          <p:nvPr/>
        </p:nvSpPr>
        <p:spPr bwMode="auto">
          <a:xfrm>
            <a:off x="6561556" y="5286757"/>
            <a:ext cx="457200" cy="457200"/>
          </a:xfrm>
          <a:prstGeom prst="ellipse">
            <a:avLst/>
          </a:prstGeom>
          <a:solidFill>
            <a:srgbClr val="FFFF00"/>
          </a:solidFill>
          <a:ln w="12700">
            <a:solidFill>
              <a:schemeClr val="tx1"/>
            </a:solidFill>
            <a:round/>
            <a:headEnd type="none" w="sm" len="sm"/>
            <a:tailEnd type="none" w="sm" len="sm"/>
          </a:ln>
          <a:effectLst/>
        </p:spPr>
        <p:txBody>
          <a:bodyPr wrap="none" lIns="90000" tIns="46800" rIns="90000" bIns="46800" anchor="ctr"/>
          <a:lstStyle/>
          <a:p>
            <a:r>
              <a:rPr lang="de-DE" sz="2400" dirty="0">
                <a:latin typeface="Arial" charset="0"/>
              </a:rPr>
              <a:t>1</a:t>
            </a:r>
          </a:p>
        </p:txBody>
      </p:sp>
      <p:sp>
        <p:nvSpPr>
          <p:cNvPr id="63525" name="Rectangle 31"/>
          <p:cNvSpPr>
            <a:spLocks noChangeArrowheads="1"/>
          </p:cNvSpPr>
          <p:nvPr/>
        </p:nvSpPr>
        <p:spPr bwMode="auto">
          <a:xfrm>
            <a:off x="4419600" y="4143757"/>
            <a:ext cx="4343400" cy="1763713"/>
          </a:xfrm>
          <a:prstGeom prst="rect">
            <a:avLst/>
          </a:prstGeom>
          <a:noFill/>
          <a:ln w="12700">
            <a:solidFill>
              <a:schemeClr val="tx1"/>
            </a:solidFill>
            <a:miter lim="800000"/>
            <a:headEnd type="none" w="sm" len="sm"/>
            <a:tailEnd type="none" w="sm" len="sm"/>
          </a:ln>
          <a:effectLst/>
        </p:spPr>
        <p:txBody>
          <a:bodyPr wrap="none" lIns="90000" tIns="46800" rIns="90000" bIns="46800" anchor="ctr"/>
          <a:lstStyle/>
          <a:p>
            <a:endParaRPr lang="en-US"/>
          </a:p>
        </p:txBody>
      </p:sp>
      <p:sp>
        <p:nvSpPr>
          <p:cNvPr id="63526" name="Rectangle 32"/>
          <p:cNvSpPr>
            <a:spLocks noChangeArrowheads="1"/>
          </p:cNvSpPr>
          <p:nvPr/>
        </p:nvSpPr>
        <p:spPr bwMode="auto">
          <a:xfrm>
            <a:off x="990601" y="4357116"/>
            <a:ext cx="3516313" cy="396240"/>
          </a:xfrm>
          <a:prstGeom prst="rect">
            <a:avLst/>
          </a:prstGeom>
          <a:noFill/>
          <a:ln w="9525">
            <a:noFill/>
            <a:miter lim="800000"/>
            <a:headEnd/>
            <a:tailEnd/>
          </a:ln>
          <a:effectLst/>
        </p:spPr>
        <p:txBody>
          <a:bodyPr lIns="92075" tIns="46038" rIns="92075" bIns="46038"/>
          <a:lstStyle/>
          <a:p>
            <a:pPr marL="342900" indent="-342900">
              <a:lnSpc>
                <a:spcPct val="80000"/>
              </a:lnSpc>
              <a:spcBef>
                <a:spcPct val="40000"/>
              </a:spcBef>
              <a:buClr>
                <a:schemeClr val="tx2"/>
              </a:buClr>
              <a:buSzPct val="70000"/>
              <a:buFont typeface="Wingdings" pitchFamily="2" charset="2"/>
              <a:buChar char="l"/>
              <a:tabLst>
                <a:tab pos="4102100" algn="l"/>
              </a:tabLst>
            </a:pPr>
            <a:r>
              <a:rPr lang="en-US" sz="2400" dirty="0"/>
              <a:t>Non-blocking receive</a:t>
            </a:r>
          </a:p>
        </p:txBody>
      </p:sp>
      <p:sp>
        <p:nvSpPr>
          <p:cNvPr id="639076" name="Text Box 100"/>
          <p:cNvSpPr txBox="1">
            <a:spLocks noChangeArrowheads="1"/>
          </p:cNvSpPr>
          <p:nvPr/>
        </p:nvSpPr>
        <p:spPr bwMode="auto">
          <a:xfrm>
            <a:off x="4495800" y="4677158"/>
            <a:ext cx="2733738" cy="371513"/>
          </a:xfrm>
          <a:prstGeom prst="rect">
            <a:avLst/>
          </a:prstGeom>
          <a:noFill/>
          <a:ln w="12700">
            <a:noFill/>
            <a:miter lim="800000"/>
            <a:headEnd type="none" w="sm" len="sm"/>
            <a:tailEnd type="none" w="sm" len="sm"/>
          </a:ln>
          <a:effectLst/>
        </p:spPr>
        <p:txBody>
          <a:bodyPr wrap="none" lIns="90000" tIns="46800" rIns="90000" bIns="46800">
            <a:spAutoFit/>
          </a:bodyPr>
          <a:lstStyle/>
          <a:p>
            <a:pPr algn="l"/>
            <a:r>
              <a:rPr lang="en-US" dirty="0">
                <a:latin typeface="Arial" charset="0"/>
              </a:rPr>
              <a:t>do some other work here</a:t>
            </a:r>
          </a:p>
        </p:txBody>
      </p:sp>
      <p:grpSp>
        <p:nvGrpSpPr>
          <p:cNvPr id="13" name="Group 118"/>
          <p:cNvGrpSpPr>
            <a:grpSpLocks/>
          </p:cNvGrpSpPr>
          <p:nvPr/>
        </p:nvGrpSpPr>
        <p:grpSpPr bwMode="auto">
          <a:xfrm>
            <a:off x="3439320" y="6324607"/>
            <a:ext cx="4760913" cy="384176"/>
            <a:chOff x="905" y="3400"/>
            <a:chExt cx="2999" cy="242"/>
          </a:xfrm>
        </p:grpSpPr>
        <p:grpSp>
          <p:nvGrpSpPr>
            <p:cNvPr id="14" name="Group 110"/>
            <p:cNvGrpSpPr>
              <a:grpSpLocks/>
            </p:cNvGrpSpPr>
            <p:nvPr/>
          </p:nvGrpSpPr>
          <p:grpSpPr bwMode="auto">
            <a:xfrm>
              <a:off x="905" y="3400"/>
              <a:ext cx="231" cy="192"/>
              <a:chOff x="905" y="3400"/>
              <a:chExt cx="231" cy="192"/>
            </a:xfrm>
          </p:grpSpPr>
          <p:sp>
            <p:nvSpPr>
              <p:cNvPr id="63504" name="Line 105"/>
              <p:cNvSpPr>
                <a:spLocks noChangeShapeType="1"/>
              </p:cNvSpPr>
              <p:nvPr/>
            </p:nvSpPr>
            <p:spPr bwMode="auto">
              <a:xfrm flipH="1">
                <a:off x="1008" y="3400"/>
                <a:ext cx="128" cy="192"/>
              </a:xfrm>
              <a:prstGeom prst="line">
                <a:avLst/>
              </a:prstGeom>
              <a:noFill/>
              <a:ln w="38100">
                <a:solidFill>
                  <a:srgbClr val="0000FF"/>
                </a:solidFill>
                <a:round/>
                <a:headEnd type="none" w="sm" len="sm"/>
                <a:tailEnd type="none" w="sm" len="sm"/>
              </a:ln>
              <a:effectLst/>
            </p:spPr>
            <p:txBody>
              <a:bodyPr wrap="none" lIns="90000" tIns="46800" rIns="90000" bIns="46800" anchor="ctr"/>
              <a:lstStyle/>
              <a:p>
                <a:endParaRPr lang="en-US"/>
              </a:p>
            </p:txBody>
          </p:sp>
          <p:sp>
            <p:nvSpPr>
              <p:cNvPr id="63505" name="Line 108"/>
              <p:cNvSpPr>
                <a:spLocks noChangeShapeType="1"/>
              </p:cNvSpPr>
              <p:nvPr/>
            </p:nvSpPr>
            <p:spPr bwMode="auto">
              <a:xfrm flipH="1">
                <a:off x="957" y="3400"/>
                <a:ext cx="128" cy="192"/>
              </a:xfrm>
              <a:prstGeom prst="line">
                <a:avLst/>
              </a:prstGeom>
              <a:noFill/>
              <a:ln w="38100">
                <a:solidFill>
                  <a:srgbClr val="0000FF"/>
                </a:solidFill>
                <a:round/>
                <a:headEnd type="none" w="sm" len="sm"/>
                <a:tailEnd type="none" w="sm" len="sm"/>
              </a:ln>
              <a:effectLst/>
            </p:spPr>
            <p:txBody>
              <a:bodyPr wrap="none" lIns="90000" tIns="46800" rIns="90000" bIns="46800" anchor="ctr"/>
              <a:lstStyle/>
              <a:p>
                <a:endParaRPr lang="en-US"/>
              </a:p>
            </p:txBody>
          </p:sp>
          <p:sp>
            <p:nvSpPr>
              <p:cNvPr id="63506" name="Line 109"/>
              <p:cNvSpPr>
                <a:spLocks noChangeShapeType="1"/>
              </p:cNvSpPr>
              <p:nvPr/>
            </p:nvSpPr>
            <p:spPr bwMode="auto">
              <a:xfrm flipH="1">
                <a:off x="905" y="3400"/>
                <a:ext cx="128" cy="192"/>
              </a:xfrm>
              <a:prstGeom prst="line">
                <a:avLst/>
              </a:prstGeom>
              <a:noFill/>
              <a:ln w="38100">
                <a:solidFill>
                  <a:srgbClr val="0000FF"/>
                </a:solidFill>
                <a:round/>
                <a:headEnd type="none" w="sm" len="sm"/>
                <a:tailEnd type="none" w="sm" len="sm"/>
              </a:ln>
              <a:effectLst/>
            </p:spPr>
            <p:txBody>
              <a:bodyPr wrap="none" lIns="90000" tIns="46800" rIns="90000" bIns="46800" anchor="ctr"/>
              <a:lstStyle/>
              <a:p>
                <a:endParaRPr lang="en-US"/>
              </a:p>
            </p:txBody>
          </p:sp>
        </p:grpSp>
        <p:sp>
          <p:nvSpPr>
            <p:cNvPr id="63503" name="Text Box 117"/>
            <p:cNvSpPr txBox="1">
              <a:spLocks noChangeArrowheads="1"/>
            </p:cNvSpPr>
            <p:nvPr/>
          </p:nvSpPr>
          <p:spPr bwMode="auto">
            <a:xfrm>
              <a:off x="1104" y="3408"/>
              <a:ext cx="2800" cy="234"/>
            </a:xfrm>
            <a:prstGeom prst="rect">
              <a:avLst/>
            </a:prstGeom>
            <a:noFill/>
            <a:ln w="12700">
              <a:noFill/>
              <a:miter lim="800000"/>
              <a:headEnd type="none" w="sm" len="sm"/>
              <a:tailEnd type="none" w="sm" len="sm"/>
            </a:ln>
            <a:effectLst/>
          </p:spPr>
          <p:txBody>
            <a:bodyPr wrap="none" lIns="90000" tIns="46800" rIns="90000" bIns="46800">
              <a:spAutoFit/>
            </a:bodyPr>
            <a:lstStyle/>
            <a:p>
              <a:pPr algn="l"/>
              <a:r>
                <a:rPr lang="en-US" dirty="0">
                  <a:latin typeface="Arial" charset="0"/>
                </a:rPr>
                <a:t>= waiting until operation locally completed</a:t>
              </a:r>
            </a:p>
          </p:txBody>
        </p:sp>
      </p:grpSp>
      <p:grpSp>
        <p:nvGrpSpPr>
          <p:cNvPr id="16" name="Group 15"/>
          <p:cNvGrpSpPr/>
          <p:nvPr/>
        </p:nvGrpSpPr>
        <p:grpSpPr>
          <a:xfrm>
            <a:off x="4495800" y="4315207"/>
            <a:ext cx="3886200" cy="1352550"/>
            <a:chOff x="3657600" y="4591050"/>
            <a:chExt cx="3886200" cy="1352550"/>
          </a:xfrm>
        </p:grpSpPr>
        <p:cxnSp>
          <p:nvCxnSpPr>
            <p:cNvPr id="63513" name="AutoShape 22"/>
            <p:cNvCxnSpPr>
              <a:cxnSpLocks noChangeShapeType="1"/>
              <a:stCxn id="63524" idx="6"/>
              <a:endCxn id="61" idx="1"/>
            </p:cNvCxnSpPr>
            <p:nvPr/>
          </p:nvCxnSpPr>
          <p:spPr bwMode="auto">
            <a:xfrm>
              <a:off x="6175984" y="5791200"/>
              <a:ext cx="910616" cy="7257"/>
            </a:xfrm>
            <a:prstGeom prst="straightConnector1">
              <a:avLst/>
            </a:prstGeom>
            <a:noFill/>
            <a:ln w="25400">
              <a:solidFill>
                <a:srgbClr val="00CC00"/>
              </a:solidFill>
              <a:round/>
              <a:headEnd type="triangle" w="lg" len="lg"/>
              <a:tailEnd type="none" w="med" len="lg"/>
            </a:ln>
            <a:effectLst/>
          </p:spPr>
        </p:cxnSp>
        <p:sp>
          <p:nvSpPr>
            <p:cNvPr id="63514" name="Text Box 23"/>
            <p:cNvSpPr txBox="1">
              <a:spLocks noChangeArrowheads="1"/>
            </p:cNvSpPr>
            <p:nvPr/>
          </p:nvSpPr>
          <p:spPr bwMode="auto">
            <a:xfrm>
              <a:off x="3657600" y="4591050"/>
              <a:ext cx="1954679" cy="371513"/>
            </a:xfrm>
            <a:prstGeom prst="rect">
              <a:avLst/>
            </a:prstGeom>
            <a:noFill/>
            <a:ln w="12700">
              <a:noFill/>
              <a:miter lim="800000"/>
              <a:headEnd type="none" w="sm" len="sm"/>
              <a:tailEnd type="none" w="sm" len="sm"/>
            </a:ln>
            <a:effectLst/>
          </p:spPr>
          <p:txBody>
            <a:bodyPr wrap="none" lIns="90000" tIns="46800" rIns="90000" bIns="46800">
              <a:spAutoFit/>
            </a:bodyPr>
            <a:lstStyle/>
            <a:p>
              <a:pPr algn="l"/>
              <a:r>
                <a:rPr lang="de-DE" dirty="0">
                  <a:latin typeface="Consolas" panose="020B0609020204030204" pitchFamily="49" charset="0"/>
                </a:rPr>
                <a:t>MPI_Irecv(...)</a:t>
              </a:r>
            </a:p>
          </p:txBody>
        </p:sp>
        <p:sp>
          <p:nvSpPr>
            <p:cNvPr id="63515" name="Freeform 24"/>
            <p:cNvSpPr>
              <a:spLocks/>
            </p:cNvSpPr>
            <p:nvPr/>
          </p:nvSpPr>
          <p:spPr bwMode="auto">
            <a:xfrm>
              <a:off x="5523742" y="4773839"/>
              <a:ext cx="1791458" cy="860977"/>
            </a:xfrm>
            <a:custGeom>
              <a:avLst/>
              <a:gdLst>
                <a:gd name="T0" fmla="*/ 0 w 1008"/>
                <a:gd name="T1" fmla="*/ 0 h 336"/>
                <a:gd name="T2" fmla="*/ 864 w 1008"/>
                <a:gd name="T3" fmla="*/ 0 h 336"/>
                <a:gd name="T4" fmla="*/ 1008 w 1008"/>
                <a:gd name="T5" fmla="*/ 720 h 336"/>
                <a:gd name="T6" fmla="*/ 0 60000 65536"/>
                <a:gd name="T7" fmla="*/ 0 60000 65536"/>
                <a:gd name="T8" fmla="*/ 0 60000 65536"/>
              </a:gdLst>
              <a:ahLst/>
              <a:cxnLst>
                <a:cxn ang="T6">
                  <a:pos x="T0" y="T1"/>
                </a:cxn>
                <a:cxn ang="T7">
                  <a:pos x="T2" y="T3"/>
                </a:cxn>
                <a:cxn ang="T8">
                  <a:pos x="T4" y="T5"/>
                </a:cxn>
              </a:cxnLst>
              <a:rect l="0" t="0" r="r" b="b"/>
              <a:pathLst>
                <a:path w="1008" h="336">
                  <a:moveTo>
                    <a:pt x="0" y="0"/>
                  </a:moveTo>
                  <a:lnTo>
                    <a:pt x="864" y="0"/>
                  </a:lnTo>
                  <a:lnTo>
                    <a:pt x="1008" y="336"/>
                  </a:lnTo>
                </a:path>
              </a:pathLst>
            </a:custGeom>
            <a:noFill/>
            <a:ln w="12700" cap="flat" cmpd="sng">
              <a:solidFill>
                <a:schemeClr val="tx1"/>
              </a:solidFill>
              <a:prstDash val="solid"/>
              <a:round/>
              <a:headEnd type="none" w="sm" len="sm"/>
              <a:tailEnd type="none" w="sm" len="sm"/>
            </a:ln>
            <a:effectLst/>
          </p:spPr>
          <p:txBody>
            <a:bodyPr wrap="none" lIns="90000" tIns="46800" rIns="90000" bIns="46800" anchor="ctr"/>
            <a:lstStyle/>
            <a:p>
              <a:endParaRPr lang="en-US"/>
            </a:p>
          </p:txBody>
        </p:sp>
        <p:grpSp>
          <p:nvGrpSpPr>
            <p:cNvPr id="59" name="Group 36"/>
            <p:cNvGrpSpPr>
              <a:grpSpLocks/>
            </p:cNvGrpSpPr>
            <p:nvPr/>
          </p:nvGrpSpPr>
          <p:grpSpPr bwMode="auto">
            <a:xfrm>
              <a:off x="7086600" y="5653314"/>
              <a:ext cx="457200" cy="290286"/>
              <a:chOff x="4944" y="3360"/>
              <a:chExt cx="288" cy="192"/>
            </a:xfrm>
          </p:grpSpPr>
          <p:grpSp>
            <p:nvGrpSpPr>
              <p:cNvPr id="60" name="Group 37"/>
              <p:cNvGrpSpPr>
                <a:grpSpLocks/>
              </p:cNvGrpSpPr>
              <p:nvPr/>
            </p:nvGrpSpPr>
            <p:grpSpPr bwMode="auto">
              <a:xfrm>
                <a:off x="4944" y="3360"/>
                <a:ext cx="288" cy="192"/>
                <a:chOff x="2976" y="2688"/>
                <a:chExt cx="288" cy="192"/>
              </a:xfrm>
            </p:grpSpPr>
            <p:sp>
              <p:nvSpPr>
                <p:cNvPr id="62" name="Rectangle 38"/>
                <p:cNvSpPr>
                  <a:spLocks noChangeArrowheads="1"/>
                </p:cNvSpPr>
                <p:nvPr/>
              </p:nvSpPr>
              <p:spPr bwMode="auto">
                <a:xfrm>
                  <a:off x="2976" y="2688"/>
                  <a:ext cx="288" cy="192"/>
                </a:xfrm>
                <a:prstGeom prst="rect">
                  <a:avLst/>
                </a:prstGeom>
                <a:solidFill>
                  <a:schemeClr val="bg1"/>
                </a:solidFill>
                <a:ln w="6350">
                  <a:solidFill>
                    <a:schemeClr val="tx1"/>
                  </a:solidFill>
                  <a:miter lim="800000"/>
                  <a:headEnd type="none" w="sm" len="sm"/>
                  <a:tailEnd type="none" w="sm" len="sm"/>
                </a:ln>
                <a:effectLst/>
              </p:spPr>
              <p:txBody>
                <a:bodyPr wrap="none" lIns="90000" tIns="46800" rIns="90000" bIns="46800" anchor="ctr"/>
                <a:lstStyle/>
                <a:p>
                  <a:endParaRPr lang="en-US"/>
                </a:p>
              </p:txBody>
            </p:sp>
            <p:grpSp>
              <p:nvGrpSpPr>
                <p:cNvPr id="63" name="Group 39"/>
                <p:cNvGrpSpPr>
                  <a:grpSpLocks/>
                </p:cNvGrpSpPr>
                <p:nvPr/>
              </p:nvGrpSpPr>
              <p:grpSpPr bwMode="auto">
                <a:xfrm>
                  <a:off x="3000" y="2712"/>
                  <a:ext cx="240" cy="144"/>
                  <a:chOff x="192" y="1872"/>
                  <a:chExt cx="240" cy="144"/>
                </a:xfrm>
              </p:grpSpPr>
              <p:sp>
                <p:nvSpPr>
                  <p:cNvPr id="65" name="Rectangle 40"/>
                  <p:cNvSpPr>
                    <a:spLocks noChangeArrowheads="1"/>
                  </p:cNvSpPr>
                  <p:nvPr/>
                </p:nvSpPr>
                <p:spPr bwMode="auto">
                  <a:xfrm>
                    <a:off x="192"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endParaRPr lang="en-US"/>
                  </a:p>
                </p:txBody>
              </p:sp>
              <p:sp>
                <p:nvSpPr>
                  <p:cNvPr id="66" name="Rectangle 41"/>
                  <p:cNvSpPr>
                    <a:spLocks noChangeArrowheads="1"/>
                  </p:cNvSpPr>
                  <p:nvPr/>
                </p:nvSpPr>
                <p:spPr bwMode="auto">
                  <a:xfrm>
                    <a:off x="240"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endParaRPr lang="en-US"/>
                  </a:p>
                </p:txBody>
              </p:sp>
              <p:sp>
                <p:nvSpPr>
                  <p:cNvPr id="67" name="Rectangle 42"/>
                  <p:cNvSpPr>
                    <a:spLocks noChangeArrowheads="1"/>
                  </p:cNvSpPr>
                  <p:nvPr/>
                </p:nvSpPr>
                <p:spPr bwMode="auto">
                  <a:xfrm>
                    <a:off x="288"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endParaRPr lang="en-US"/>
                  </a:p>
                </p:txBody>
              </p:sp>
              <p:sp>
                <p:nvSpPr>
                  <p:cNvPr id="68" name="Rectangle 43"/>
                  <p:cNvSpPr>
                    <a:spLocks noChangeArrowheads="1"/>
                  </p:cNvSpPr>
                  <p:nvPr/>
                </p:nvSpPr>
                <p:spPr bwMode="auto">
                  <a:xfrm>
                    <a:off x="336"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endParaRPr lang="en-US"/>
                  </a:p>
                </p:txBody>
              </p:sp>
              <p:sp>
                <p:nvSpPr>
                  <p:cNvPr id="69" name="Rectangle 44"/>
                  <p:cNvSpPr>
                    <a:spLocks noChangeArrowheads="1"/>
                  </p:cNvSpPr>
                  <p:nvPr/>
                </p:nvSpPr>
                <p:spPr bwMode="auto">
                  <a:xfrm>
                    <a:off x="384" y="1872"/>
                    <a:ext cx="48" cy="144"/>
                  </a:xfrm>
                  <a:prstGeom prst="rect">
                    <a:avLst/>
                  </a:prstGeom>
                  <a:solidFill>
                    <a:srgbClr val="FF66CC"/>
                  </a:solidFill>
                  <a:ln w="12700">
                    <a:solidFill>
                      <a:schemeClr val="tx1"/>
                    </a:solidFill>
                    <a:miter lim="800000"/>
                    <a:headEnd type="none" w="sm" len="sm"/>
                    <a:tailEnd type="none" w="sm" len="sm"/>
                  </a:ln>
                  <a:effectLst/>
                </p:spPr>
                <p:txBody>
                  <a:bodyPr wrap="none" lIns="90000" tIns="46800" rIns="90000" bIns="46800" anchor="ctr"/>
                  <a:lstStyle/>
                  <a:p>
                    <a:endParaRPr lang="en-US"/>
                  </a:p>
                </p:txBody>
              </p:sp>
            </p:grpSp>
            <p:sp>
              <p:nvSpPr>
                <p:cNvPr id="64" name="Freeform 45"/>
                <p:cNvSpPr>
                  <a:spLocks/>
                </p:cNvSpPr>
                <p:nvPr/>
              </p:nvSpPr>
              <p:spPr bwMode="auto">
                <a:xfrm>
                  <a:off x="2976" y="2688"/>
                  <a:ext cx="288" cy="48"/>
                </a:xfrm>
                <a:custGeom>
                  <a:avLst/>
                  <a:gdLst>
                    <a:gd name="T0" fmla="*/ 0 w 288"/>
                    <a:gd name="T1" fmla="*/ 0 h 48"/>
                    <a:gd name="T2" fmla="*/ 144 w 288"/>
                    <a:gd name="T3" fmla="*/ 48 h 48"/>
                    <a:gd name="T4" fmla="*/ 288 w 288"/>
                    <a:gd name="T5" fmla="*/ 0 h 48"/>
                    <a:gd name="T6" fmla="*/ 0 w 288"/>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48">
                      <a:moveTo>
                        <a:pt x="0" y="0"/>
                      </a:moveTo>
                      <a:lnTo>
                        <a:pt x="144" y="48"/>
                      </a:lnTo>
                      <a:lnTo>
                        <a:pt x="288" y="0"/>
                      </a:lnTo>
                      <a:lnTo>
                        <a:pt x="0" y="0"/>
                      </a:lnTo>
                      <a:close/>
                    </a:path>
                  </a:pathLst>
                </a:custGeom>
                <a:solidFill>
                  <a:schemeClr val="bg1"/>
                </a:solidFill>
                <a:ln w="6350" cap="flat" cmpd="sng">
                  <a:solidFill>
                    <a:schemeClr val="tx1"/>
                  </a:solidFill>
                  <a:prstDash val="solid"/>
                  <a:round/>
                  <a:headEnd type="none" w="sm" len="sm"/>
                  <a:tailEnd type="none" w="sm" len="sm"/>
                </a:ln>
                <a:effectLst/>
              </p:spPr>
              <p:txBody>
                <a:bodyPr wrap="none" lIns="90000" tIns="46800" rIns="90000" bIns="46800" anchor="ctr"/>
                <a:lstStyle/>
                <a:p>
                  <a:endParaRPr lang="en-US"/>
                </a:p>
              </p:txBody>
            </p:sp>
          </p:grpSp>
          <p:sp>
            <p:nvSpPr>
              <p:cNvPr id="61" name="Rectangle 46"/>
              <p:cNvSpPr>
                <a:spLocks noChangeArrowheads="1"/>
              </p:cNvSpPr>
              <p:nvPr/>
            </p:nvSpPr>
            <p:spPr bwMode="auto">
              <a:xfrm>
                <a:off x="4944" y="3360"/>
                <a:ext cx="288" cy="192"/>
              </a:xfrm>
              <a:prstGeom prst="rect">
                <a:avLst/>
              </a:prstGeom>
              <a:noFill/>
              <a:ln w="12700">
                <a:solidFill>
                  <a:schemeClr val="tx1"/>
                </a:solidFill>
                <a:miter lim="800000"/>
                <a:headEnd type="none" w="sm" len="sm"/>
                <a:tailEnd type="none" w="sm" len="sm"/>
              </a:ln>
              <a:effectLst/>
            </p:spPr>
            <p:txBody>
              <a:bodyPr wrap="none" lIns="90000" tIns="46800" rIns="90000" bIns="46800" anchor="ctr"/>
              <a:lstStyle/>
              <a:p>
                <a:endParaRPr lang="en-US"/>
              </a:p>
            </p:txBody>
          </p:sp>
        </p:grpSp>
      </p:grpSp>
      <p:grpSp>
        <p:nvGrpSpPr>
          <p:cNvPr id="20" name="Group 19"/>
          <p:cNvGrpSpPr/>
          <p:nvPr/>
        </p:nvGrpSpPr>
        <p:grpSpPr>
          <a:xfrm>
            <a:off x="4495800" y="5043871"/>
            <a:ext cx="3022600" cy="623887"/>
            <a:chOff x="3657600" y="5319713"/>
            <a:chExt cx="3022600" cy="623887"/>
          </a:xfrm>
        </p:grpSpPr>
        <p:sp>
          <p:nvSpPr>
            <p:cNvPr id="63508" name="Text Box 80"/>
            <p:cNvSpPr txBox="1">
              <a:spLocks noChangeArrowheads="1"/>
            </p:cNvSpPr>
            <p:nvPr/>
          </p:nvSpPr>
          <p:spPr bwMode="auto">
            <a:xfrm>
              <a:off x="3657600" y="5319713"/>
              <a:ext cx="1828042" cy="371513"/>
            </a:xfrm>
            <a:prstGeom prst="rect">
              <a:avLst/>
            </a:prstGeom>
            <a:noFill/>
            <a:ln w="12700">
              <a:noFill/>
              <a:miter lim="800000"/>
              <a:headEnd type="none" w="sm" len="sm"/>
              <a:tailEnd type="none" w="sm" len="sm"/>
            </a:ln>
            <a:effectLst/>
          </p:spPr>
          <p:txBody>
            <a:bodyPr wrap="none" lIns="90000" tIns="46800" rIns="90000" bIns="46800">
              <a:spAutoFit/>
            </a:bodyPr>
            <a:lstStyle/>
            <a:p>
              <a:pPr algn="l"/>
              <a:r>
                <a:rPr lang="de-DE" dirty="0">
                  <a:latin typeface="Consolas" panose="020B0609020204030204" pitchFamily="49" charset="0"/>
                </a:rPr>
                <a:t>MPI_Wait(...)</a:t>
              </a:r>
            </a:p>
          </p:txBody>
        </p:sp>
        <p:sp>
          <p:nvSpPr>
            <p:cNvPr id="63509" name="Freeform 81"/>
            <p:cNvSpPr>
              <a:spLocks/>
            </p:cNvSpPr>
            <p:nvPr/>
          </p:nvSpPr>
          <p:spPr bwMode="auto">
            <a:xfrm>
              <a:off x="5447542" y="5441560"/>
              <a:ext cx="1018346" cy="331141"/>
            </a:xfrm>
            <a:custGeom>
              <a:avLst/>
              <a:gdLst>
                <a:gd name="T0" fmla="*/ 0 w 864"/>
                <a:gd name="T1" fmla="*/ 0 h 192"/>
                <a:gd name="T2" fmla="*/ 676 w 864"/>
                <a:gd name="T3" fmla="*/ 0 h 192"/>
                <a:gd name="T4" fmla="*/ 761 w 864"/>
                <a:gd name="T5" fmla="*/ 192 h 192"/>
                <a:gd name="T6" fmla="*/ 0 60000 65536"/>
                <a:gd name="T7" fmla="*/ 0 60000 65536"/>
                <a:gd name="T8" fmla="*/ 0 60000 65536"/>
              </a:gdLst>
              <a:ahLst/>
              <a:cxnLst>
                <a:cxn ang="T6">
                  <a:pos x="T0" y="T1"/>
                </a:cxn>
                <a:cxn ang="T7">
                  <a:pos x="T2" y="T3"/>
                </a:cxn>
                <a:cxn ang="T8">
                  <a:pos x="T4" y="T5"/>
                </a:cxn>
              </a:cxnLst>
              <a:rect l="0" t="0" r="r" b="b"/>
              <a:pathLst>
                <a:path w="864" h="192">
                  <a:moveTo>
                    <a:pt x="0" y="0"/>
                  </a:moveTo>
                  <a:lnTo>
                    <a:pt x="768" y="0"/>
                  </a:lnTo>
                  <a:lnTo>
                    <a:pt x="864" y="192"/>
                  </a:lnTo>
                </a:path>
              </a:pathLst>
            </a:custGeom>
            <a:noFill/>
            <a:ln w="12700" cap="flat" cmpd="sng">
              <a:solidFill>
                <a:schemeClr val="tx1"/>
              </a:solidFill>
              <a:prstDash val="solid"/>
              <a:round/>
              <a:headEnd type="none" w="sm" len="sm"/>
              <a:tailEnd type="none" w="sm" len="sm"/>
            </a:ln>
            <a:effectLst/>
          </p:spPr>
          <p:txBody>
            <a:bodyPr wrap="none" lIns="90000" tIns="46800" rIns="90000" bIns="46800" anchor="ctr"/>
            <a:lstStyle/>
            <a:p>
              <a:endParaRPr lang="en-US"/>
            </a:p>
          </p:txBody>
        </p:sp>
        <p:grpSp>
          <p:nvGrpSpPr>
            <p:cNvPr id="18" name="Group 17"/>
            <p:cNvGrpSpPr/>
            <p:nvPr/>
          </p:nvGrpSpPr>
          <p:grpSpPr>
            <a:xfrm>
              <a:off x="6313488" y="5699904"/>
              <a:ext cx="366712" cy="243696"/>
              <a:chOff x="6313488" y="5699904"/>
              <a:chExt cx="366712" cy="243696"/>
            </a:xfrm>
          </p:grpSpPr>
          <p:sp>
            <p:nvSpPr>
              <p:cNvPr id="63507" name="Line 79"/>
              <p:cNvSpPr>
                <a:spLocks noChangeShapeType="1"/>
              </p:cNvSpPr>
              <p:nvPr/>
            </p:nvSpPr>
            <p:spPr bwMode="auto">
              <a:xfrm flipH="1">
                <a:off x="6477000" y="5699904"/>
                <a:ext cx="203200" cy="243696"/>
              </a:xfrm>
              <a:prstGeom prst="line">
                <a:avLst/>
              </a:prstGeom>
              <a:noFill/>
              <a:ln w="38100">
                <a:solidFill>
                  <a:srgbClr val="0000FF"/>
                </a:solidFill>
                <a:round/>
                <a:headEnd type="none" w="sm" len="sm"/>
                <a:tailEnd type="none" w="sm" len="sm"/>
              </a:ln>
              <a:effectLst/>
            </p:spPr>
            <p:txBody>
              <a:bodyPr wrap="none" lIns="90000" tIns="46800" rIns="90000" bIns="46800" anchor="ctr"/>
              <a:lstStyle/>
              <a:p>
                <a:endParaRPr lang="en-US"/>
              </a:p>
            </p:txBody>
          </p:sp>
          <p:sp>
            <p:nvSpPr>
              <p:cNvPr id="63510" name="Line 82"/>
              <p:cNvSpPr>
                <a:spLocks noChangeShapeType="1"/>
              </p:cNvSpPr>
              <p:nvPr/>
            </p:nvSpPr>
            <p:spPr bwMode="auto">
              <a:xfrm flipH="1">
                <a:off x="6396038" y="5699904"/>
                <a:ext cx="203200" cy="243696"/>
              </a:xfrm>
              <a:prstGeom prst="line">
                <a:avLst/>
              </a:prstGeom>
              <a:noFill/>
              <a:ln w="38100">
                <a:solidFill>
                  <a:srgbClr val="0000FF"/>
                </a:solidFill>
                <a:round/>
                <a:headEnd type="none" w="sm" len="sm"/>
                <a:tailEnd type="none" w="sm" len="sm"/>
              </a:ln>
              <a:effectLst/>
            </p:spPr>
            <p:txBody>
              <a:bodyPr wrap="none" lIns="90000" tIns="46800" rIns="90000" bIns="46800" anchor="ctr"/>
              <a:lstStyle/>
              <a:p>
                <a:endParaRPr lang="en-US"/>
              </a:p>
            </p:txBody>
          </p:sp>
          <p:sp>
            <p:nvSpPr>
              <p:cNvPr id="63511" name="Line 83"/>
              <p:cNvSpPr>
                <a:spLocks noChangeShapeType="1"/>
              </p:cNvSpPr>
              <p:nvPr/>
            </p:nvSpPr>
            <p:spPr bwMode="auto">
              <a:xfrm flipH="1">
                <a:off x="6313488" y="5699904"/>
                <a:ext cx="203200" cy="243696"/>
              </a:xfrm>
              <a:prstGeom prst="line">
                <a:avLst/>
              </a:prstGeom>
              <a:noFill/>
              <a:ln w="38100">
                <a:solidFill>
                  <a:srgbClr val="0000FF"/>
                </a:solidFill>
                <a:round/>
                <a:headEnd type="none" w="sm" len="sm"/>
                <a:tailEnd type="none" w="sm" len="sm"/>
              </a:ln>
              <a:effectLst/>
            </p:spPr>
            <p:txBody>
              <a:bodyPr wrap="none" lIns="90000" tIns="46800" rIns="90000" bIns="46800" anchor="ctr"/>
              <a:lstStyle/>
              <a:p>
                <a:endParaRPr lang="en-US"/>
              </a:p>
            </p:txBody>
          </p:sp>
        </p:grpSp>
      </p:grpSp>
      <p:sp>
        <p:nvSpPr>
          <p:cNvPr id="70" name="Rectangle 69"/>
          <p:cNvSpPr/>
          <p:nvPr/>
        </p:nvSpPr>
        <p:spPr>
          <a:xfrm>
            <a:off x="181386" y="6629408"/>
            <a:ext cx="661640" cy="215444"/>
          </a:xfrm>
          <a:prstGeom prst="rect">
            <a:avLst/>
          </a:prstGeom>
        </p:spPr>
        <p:txBody>
          <a:bodyPr wrap="square">
            <a:spAutoFit/>
          </a:bodyPr>
          <a:lstStyle/>
          <a:p>
            <a:r>
              <a:rPr lang="en-US" sz="800" dirty="0"/>
              <a:t>[ICHEC]→</a:t>
            </a:r>
          </a:p>
        </p:txBody>
      </p:sp>
    </p:spTree>
    <p:extLst>
      <p:ext uri="{BB962C8B-B14F-4D97-AF65-F5344CB8AC3E}">
        <p14:creationId xmlns:p14="http://schemas.microsoft.com/office/powerpoint/2010/main" val="3091236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90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390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9045" grpId="0" autoUpdateAnimBg="0"/>
      <p:bldP spid="639076"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Waiting for </a:t>
            </a:r>
            <a:r>
              <a:rPr lang="en-US" dirty="0" err="1"/>
              <a:t>Isend</a:t>
            </a:r>
            <a:r>
              <a:rPr lang="en-US" dirty="0"/>
              <a:t>/</a:t>
            </a:r>
            <a:r>
              <a:rPr lang="en-US" dirty="0" err="1"/>
              <a:t>Ireceive</a:t>
            </a:r>
            <a:r>
              <a:rPr lang="en-US" dirty="0"/>
              <a:t> to Complete </a:t>
            </a:r>
          </a:p>
        </p:txBody>
      </p:sp>
      <p:sp>
        <p:nvSpPr>
          <p:cNvPr id="3" name="Content Placeholder 2"/>
          <p:cNvSpPr>
            <a:spLocks noGrp="1"/>
          </p:cNvSpPr>
          <p:nvPr>
            <p:ph idx="1"/>
          </p:nvPr>
        </p:nvSpPr>
        <p:spPr/>
        <p:txBody>
          <a:bodyPr/>
          <a:lstStyle/>
          <a:p>
            <a:r>
              <a:rPr lang="en-US" sz="1800" dirty="0"/>
              <a:t>Waiting on a single send</a:t>
            </a:r>
          </a:p>
          <a:p>
            <a:pPr marL="114300" indent="0">
              <a:buNone/>
            </a:pPr>
            <a:r>
              <a:rPr lang="en-US" sz="1600" dirty="0">
                <a:solidFill>
                  <a:srgbClr val="0000FF"/>
                </a:solidFill>
                <a:latin typeface="Consolas" pitchFamily="49" charset="0"/>
                <a:cs typeface="Consolas" pitchFamily="49" charset="0"/>
              </a:rPr>
              <a:t>int</a:t>
            </a:r>
            <a:r>
              <a:rPr lang="en-US" sz="1600" dirty="0">
                <a:solidFill>
                  <a:prstClr val="black"/>
                </a:solidFill>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MPI_Wait</a:t>
            </a:r>
            <a:r>
              <a:rPr lang="en-US" sz="1600" dirty="0">
                <a:solidFill>
                  <a:prstClr val="black"/>
                </a:solidFill>
                <a:latin typeface="Consolas" pitchFamily="49" charset="0"/>
                <a:cs typeface="Consolas" pitchFamily="49" charset="0"/>
              </a:rPr>
              <a:t>(</a:t>
            </a:r>
            <a:r>
              <a:rPr lang="en-US" sz="1600" dirty="0" err="1">
                <a:solidFill>
                  <a:srgbClr val="FF00FF"/>
                </a:solidFill>
                <a:latin typeface="Consolas" pitchFamily="49" charset="0"/>
                <a:cs typeface="Consolas" pitchFamily="49" charset="0"/>
              </a:rPr>
              <a:t>MPI_Request</a:t>
            </a:r>
            <a:r>
              <a:rPr lang="en-US" sz="1600" dirty="0">
                <a:solidFill>
                  <a:prstClr val="black"/>
                </a:solidFill>
                <a:latin typeface="Consolas" pitchFamily="49" charset="0"/>
                <a:cs typeface="Consolas" pitchFamily="49" charset="0"/>
              </a:rPr>
              <a:t> *request, </a:t>
            </a:r>
            <a:r>
              <a:rPr lang="en-US" sz="1600" dirty="0" err="1">
                <a:solidFill>
                  <a:srgbClr val="FF00FF"/>
                </a:solidFill>
                <a:latin typeface="Consolas" pitchFamily="49" charset="0"/>
                <a:cs typeface="Consolas" pitchFamily="49" charset="0"/>
              </a:rPr>
              <a:t>MPI_Status</a:t>
            </a:r>
            <a:r>
              <a:rPr lang="en-US" sz="1600" dirty="0">
                <a:solidFill>
                  <a:prstClr val="black"/>
                </a:solidFill>
                <a:latin typeface="Consolas" pitchFamily="49" charset="0"/>
                <a:cs typeface="Consolas" pitchFamily="49" charset="0"/>
              </a:rPr>
              <a:t> *status);</a:t>
            </a:r>
          </a:p>
          <a:p>
            <a:pPr marL="0" indent="0">
              <a:buNone/>
            </a:pPr>
            <a:endParaRPr lang="en-US" sz="1800" dirty="0"/>
          </a:p>
          <a:p>
            <a:pPr marL="0" indent="0">
              <a:buNone/>
            </a:pPr>
            <a:endParaRPr lang="en-US" sz="1800" dirty="0"/>
          </a:p>
          <a:p>
            <a:r>
              <a:rPr lang="en-US" sz="1800" dirty="0"/>
              <a:t>Waiting on multiple sends (get status of all)</a:t>
            </a:r>
          </a:p>
          <a:p>
            <a:pPr lvl="1"/>
            <a:r>
              <a:rPr lang="en-US" sz="1600" dirty="0"/>
              <a:t>Till all complete, as a barrier</a:t>
            </a:r>
            <a:endParaRPr lang="en-US" sz="1600" dirty="0">
              <a:solidFill>
                <a:srgbClr val="0000FF"/>
              </a:solidFill>
              <a:latin typeface="Consolas" pitchFamily="49" charset="0"/>
              <a:cs typeface="Consolas" pitchFamily="49" charset="0"/>
            </a:endParaRPr>
          </a:p>
          <a:p>
            <a:pPr marL="114300" lvl="1" indent="0">
              <a:buNone/>
            </a:pPr>
            <a:r>
              <a:rPr lang="en-US" sz="1600" dirty="0" err="1">
                <a:solidFill>
                  <a:srgbClr val="0000FF"/>
                </a:solidFill>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MPI_Waitall</a:t>
            </a:r>
            <a:r>
              <a:rPr lang="en-US" sz="1600" dirty="0">
                <a:latin typeface="Consolas" pitchFamily="49" charset="0"/>
                <a:cs typeface="Consolas" pitchFamily="49" charset="0"/>
              </a:rPr>
              <a:t>(</a:t>
            </a:r>
            <a:r>
              <a:rPr lang="en-US" sz="1600" dirty="0" err="1">
                <a:solidFill>
                  <a:srgbClr val="0000FF"/>
                </a:solidFill>
                <a:latin typeface="Consolas" pitchFamily="49" charset="0"/>
                <a:cs typeface="Consolas" pitchFamily="49" charset="0"/>
              </a:rPr>
              <a:t>int</a:t>
            </a:r>
            <a:r>
              <a:rPr lang="en-US" sz="1600" dirty="0">
                <a:solidFill>
                  <a:srgbClr val="0000FF"/>
                </a:solidFill>
                <a:latin typeface="Consolas" pitchFamily="49" charset="0"/>
                <a:cs typeface="Consolas" pitchFamily="49" charset="0"/>
              </a:rPr>
              <a:t> </a:t>
            </a:r>
            <a:r>
              <a:rPr lang="en-US" sz="1600" dirty="0">
                <a:latin typeface="Consolas" pitchFamily="49" charset="0"/>
                <a:cs typeface="Consolas" pitchFamily="49" charset="0"/>
              </a:rPr>
              <a:t>count, </a:t>
            </a:r>
            <a:r>
              <a:rPr lang="en-US" sz="1600" dirty="0" err="1">
                <a:solidFill>
                  <a:srgbClr val="FF00FF"/>
                </a:solidFill>
                <a:latin typeface="Consolas" pitchFamily="49" charset="0"/>
                <a:cs typeface="Consolas" pitchFamily="49" charset="0"/>
              </a:rPr>
              <a:t>MPI_Request</a:t>
            </a:r>
            <a:r>
              <a:rPr lang="en-US" sz="1600" dirty="0">
                <a:latin typeface="Consolas" pitchFamily="49" charset="0"/>
                <a:cs typeface="Consolas" pitchFamily="49" charset="0"/>
              </a:rPr>
              <a:t> *requests, </a:t>
            </a:r>
            <a:r>
              <a:rPr lang="en-US" sz="1600" dirty="0" err="1">
                <a:solidFill>
                  <a:srgbClr val="FF00FF"/>
                </a:solidFill>
                <a:latin typeface="Consolas" pitchFamily="49" charset="0"/>
                <a:cs typeface="Consolas" pitchFamily="49" charset="0"/>
              </a:rPr>
              <a:t>MPI_Status</a:t>
            </a:r>
            <a:r>
              <a:rPr lang="en-US" sz="1600" dirty="0">
                <a:solidFill>
                  <a:srgbClr val="FF00FF"/>
                </a:solidFill>
                <a:latin typeface="Consolas" pitchFamily="49" charset="0"/>
                <a:cs typeface="Consolas" pitchFamily="49" charset="0"/>
              </a:rPr>
              <a:t> </a:t>
            </a:r>
            <a:r>
              <a:rPr lang="en-US" sz="1600" dirty="0">
                <a:latin typeface="Consolas" pitchFamily="49" charset="0"/>
                <a:cs typeface="Consolas" pitchFamily="49" charset="0"/>
              </a:rPr>
              <a:t>*statuses);</a:t>
            </a:r>
          </a:p>
          <a:p>
            <a:pPr lvl="1"/>
            <a:endParaRPr lang="en-US" sz="1400" dirty="0"/>
          </a:p>
          <a:p>
            <a:pPr lvl="1"/>
            <a:r>
              <a:rPr lang="en-US" sz="1600" dirty="0"/>
              <a:t>Till at least one completes</a:t>
            </a:r>
          </a:p>
          <a:p>
            <a:pPr marL="114300" lvl="1" indent="0">
              <a:buNone/>
            </a:pPr>
            <a:r>
              <a:rPr lang="en-US" sz="1600" dirty="0">
                <a:solidFill>
                  <a:srgbClr val="0000FF"/>
                </a:solidFill>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MPI_Waitany</a:t>
            </a:r>
            <a:r>
              <a:rPr lang="en-US" sz="1600" dirty="0">
                <a:latin typeface="Consolas" pitchFamily="49" charset="0"/>
                <a:cs typeface="Consolas" pitchFamily="49" charset="0"/>
              </a:rPr>
              <a:t>(</a:t>
            </a:r>
            <a:r>
              <a:rPr lang="en-US" sz="1600" dirty="0">
                <a:solidFill>
                  <a:srgbClr val="0000FF"/>
                </a:solidFill>
                <a:latin typeface="Consolas" pitchFamily="49" charset="0"/>
                <a:cs typeface="Consolas" pitchFamily="49" charset="0"/>
              </a:rPr>
              <a:t>int </a:t>
            </a:r>
            <a:r>
              <a:rPr lang="en-US" sz="1600" dirty="0">
                <a:latin typeface="Consolas" pitchFamily="49" charset="0"/>
                <a:cs typeface="Consolas" pitchFamily="49" charset="0"/>
              </a:rPr>
              <a:t>count, </a:t>
            </a:r>
            <a:r>
              <a:rPr lang="en-US" sz="1600" dirty="0" err="1">
                <a:solidFill>
                  <a:srgbClr val="FF00FF"/>
                </a:solidFill>
                <a:latin typeface="Consolas" pitchFamily="49" charset="0"/>
                <a:cs typeface="Consolas" pitchFamily="49" charset="0"/>
              </a:rPr>
              <a:t>MPI_Request</a:t>
            </a:r>
            <a:r>
              <a:rPr lang="en-US" sz="1600" dirty="0">
                <a:latin typeface="Consolas" pitchFamily="49" charset="0"/>
                <a:cs typeface="Consolas" pitchFamily="49" charset="0"/>
              </a:rPr>
              <a:t> *requests, </a:t>
            </a:r>
            <a:r>
              <a:rPr lang="en-US" sz="1600" dirty="0">
                <a:solidFill>
                  <a:srgbClr val="0000FF"/>
                </a:solidFill>
                <a:latin typeface="Consolas" pitchFamily="49" charset="0"/>
                <a:cs typeface="Consolas" pitchFamily="49" charset="0"/>
              </a:rPr>
              <a:t>int</a:t>
            </a:r>
            <a:r>
              <a:rPr lang="en-US" sz="1600" dirty="0">
                <a:latin typeface="Consolas" pitchFamily="49" charset="0"/>
                <a:cs typeface="Consolas" pitchFamily="49" charset="0"/>
              </a:rPr>
              <a:t> *index, </a:t>
            </a:r>
            <a:r>
              <a:rPr lang="en-US" sz="1600" dirty="0" err="1">
                <a:solidFill>
                  <a:srgbClr val="FF00FF"/>
                </a:solidFill>
                <a:latin typeface="Consolas" pitchFamily="49" charset="0"/>
                <a:cs typeface="Consolas" pitchFamily="49" charset="0"/>
              </a:rPr>
              <a:t>MPI_Status</a:t>
            </a:r>
            <a:r>
              <a:rPr lang="en-US" sz="1600" dirty="0">
                <a:latin typeface="Consolas" pitchFamily="49" charset="0"/>
                <a:cs typeface="Consolas" pitchFamily="49" charset="0"/>
              </a:rPr>
              <a:t> *status);</a:t>
            </a:r>
          </a:p>
          <a:p>
            <a:pPr lvl="1"/>
            <a:endParaRPr lang="en-US" sz="1400" dirty="0"/>
          </a:p>
          <a:p>
            <a:pPr lvl="1"/>
            <a:r>
              <a:rPr lang="en-US" sz="1600" dirty="0"/>
              <a:t>Helps manage progressive completions</a:t>
            </a:r>
          </a:p>
          <a:p>
            <a:pPr marL="114300" lvl="1" indent="0">
              <a:buNone/>
            </a:pPr>
            <a:r>
              <a:rPr lang="en-US" sz="1600" dirty="0">
                <a:solidFill>
                  <a:srgbClr val="0000FF"/>
                </a:solidFill>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MPI_Waitsome</a:t>
            </a:r>
            <a:r>
              <a:rPr lang="en-US" sz="1600" dirty="0">
                <a:latin typeface="Consolas" pitchFamily="49" charset="0"/>
                <a:cs typeface="Consolas" pitchFamily="49" charset="0"/>
              </a:rPr>
              <a:t>(</a:t>
            </a:r>
            <a:r>
              <a:rPr lang="en-US" sz="1600" dirty="0">
                <a:solidFill>
                  <a:srgbClr val="0000FF"/>
                </a:solidFill>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latin typeface="Consolas" pitchFamily="49" charset="0"/>
                <a:cs typeface="Consolas" pitchFamily="49" charset="0"/>
              </a:rPr>
              <a:t>incount</a:t>
            </a:r>
            <a:r>
              <a:rPr lang="en-US" sz="1600" dirty="0">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MPI_Request</a:t>
            </a:r>
            <a:r>
              <a:rPr lang="en-US" sz="1600" dirty="0">
                <a:solidFill>
                  <a:srgbClr val="FF00FF"/>
                </a:solidFill>
                <a:latin typeface="Consolas" pitchFamily="49" charset="0"/>
                <a:cs typeface="Consolas" pitchFamily="49" charset="0"/>
              </a:rPr>
              <a:t> </a:t>
            </a:r>
            <a:r>
              <a:rPr lang="en-US" sz="1600" dirty="0">
                <a:latin typeface="Consolas" pitchFamily="49" charset="0"/>
                <a:cs typeface="Consolas" pitchFamily="49" charset="0"/>
              </a:rPr>
              <a:t>*requests, </a:t>
            </a:r>
            <a:r>
              <a:rPr lang="en-US" sz="1600" dirty="0">
                <a:solidFill>
                  <a:srgbClr val="0000FF"/>
                </a:solidFill>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latin typeface="Consolas" pitchFamily="49" charset="0"/>
                <a:cs typeface="Consolas" pitchFamily="49" charset="0"/>
              </a:rPr>
              <a:t>outcount</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int</a:t>
            </a:r>
            <a:r>
              <a:rPr lang="en-US" sz="1600" dirty="0">
                <a:latin typeface="Consolas" pitchFamily="49" charset="0"/>
                <a:cs typeface="Consolas" pitchFamily="49" charset="0"/>
              </a:rPr>
              <a:t> *indices, </a:t>
            </a:r>
            <a:r>
              <a:rPr lang="en-US" sz="1600" dirty="0" err="1">
                <a:solidFill>
                  <a:srgbClr val="FF00FF"/>
                </a:solidFill>
                <a:latin typeface="Consolas" pitchFamily="49" charset="0"/>
                <a:cs typeface="Consolas" pitchFamily="49" charset="0"/>
              </a:rPr>
              <a:t>MPI_Status</a:t>
            </a:r>
            <a:r>
              <a:rPr lang="en-US" sz="1600" dirty="0">
                <a:latin typeface="Consolas" pitchFamily="49" charset="0"/>
                <a:cs typeface="Consolas" pitchFamily="49" charset="0"/>
              </a:rPr>
              <a:t> *statuses)</a:t>
            </a:r>
            <a:r>
              <a:rPr lang="en-US" sz="1800" dirty="0"/>
              <a:t>;</a:t>
            </a:r>
            <a:endParaRPr lang="en-US" sz="1600"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79</a:t>
            </a:fld>
            <a:endParaRPr lang="en-US" altLang="en-US"/>
          </a:p>
        </p:txBody>
      </p:sp>
      <p:sp>
        <p:nvSpPr>
          <p:cNvPr id="6" name="Rectangle 5"/>
          <p:cNvSpPr/>
          <p:nvPr/>
        </p:nvSpPr>
        <p:spPr>
          <a:xfrm>
            <a:off x="0" y="6642556"/>
            <a:ext cx="814040" cy="215444"/>
          </a:xfrm>
          <a:prstGeom prst="rect">
            <a:avLst/>
          </a:prstGeom>
        </p:spPr>
        <p:txBody>
          <a:bodyPr wrap="square">
            <a:spAutoFit/>
          </a:bodyPr>
          <a:lstStyle/>
          <a:p>
            <a:r>
              <a:rPr lang="en-US" sz="800" dirty="0"/>
              <a:t>[Alexander]→</a:t>
            </a:r>
          </a:p>
        </p:txBody>
      </p:sp>
      <p:grpSp>
        <p:nvGrpSpPr>
          <p:cNvPr id="10" name="Group 9"/>
          <p:cNvGrpSpPr/>
          <p:nvPr/>
        </p:nvGrpSpPr>
        <p:grpSpPr>
          <a:xfrm>
            <a:off x="3195248" y="2180115"/>
            <a:ext cx="397866" cy="453634"/>
            <a:chOff x="3195248" y="2180115"/>
            <a:chExt cx="397866" cy="453634"/>
          </a:xfrm>
        </p:grpSpPr>
        <p:sp>
          <p:nvSpPr>
            <p:cNvPr id="8" name="Rectangle 7"/>
            <p:cNvSpPr/>
            <p:nvPr/>
          </p:nvSpPr>
          <p:spPr>
            <a:xfrm>
              <a:off x="3195248" y="2372139"/>
              <a:ext cx="397866" cy="261610"/>
            </a:xfrm>
            <a:prstGeom prst="rect">
              <a:avLst/>
            </a:prstGeom>
          </p:spPr>
          <p:txBody>
            <a:bodyPr wrap="none">
              <a:spAutoFit/>
            </a:bodyPr>
            <a:lstStyle/>
            <a:p>
              <a:r>
                <a:rPr lang="en-US" sz="1100" dirty="0"/>
                <a:t>[IN]</a:t>
              </a:r>
            </a:p>
          </p:txBody>
        </p:sp>
        <p:sp>
          <p:nvSpPr>
            <p:cNvPr id="9" name="Right Arrow 8"/>
            <p:cNvSpPr/>
            <p:nvPr/>
          </p:nvSpPr>
          <p:spPr>
            <a:xfrm rot="16200000">
              <a:off x="3298169" y="2173257"/>
              <a:ext cx="192024" cy="205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5469056" y="2180115"/>
            <a:ext cx="522900" cy="453634"/>
            <a:chOff x="3195248" y="2180115"/>
            <a:chExt cx="522900" cy="453634"/>
          </a:xfrm>
        </p:grpSpPr>
        <p:sp>
          <p:nvSpPr>
            <p:cNvPr id="12" name="Rectangle 11"/>
            <p:cNvSpPr/>
            <p:nvPr/>
          </p:nvSpPr>
          <p:spPr>
            <a:xfrm>
              <a:off x="3195248" y="2372139"/>
              <a:ext cx="522900" cy="261610"/>
            </a:xfrm>
            <a:prstGeom prst="rect">
              <a:avLst/>
            </a:prstGeom>
          </p:spPr>
          <p:txBody>
            <a:bodyPr wrap="none">
              <a:spAutoFit/>
            </a:bodyPr>
            <a:lstStyle/>
            <a:p>
              <a:r>
                <a:rPr lang="en-US" sz="1100" dirty="0"/>
                <a:t>[OUT]</a:t>
              </a:r>
            </a:p>
          </p:txBody>
        </p:sp>
        <p:sp>
          <p:nvSpPr>
            <p:cNvPr id="13" name="Right Arrow 12"/>
            <p:cNvSpPr/>
            <p:nvPr/>
          </p:nvSpPr>
          <p:spPr>
            <a:xfrm rot="16200000">
              <a:off x="3298169" y="2173257"/>
              <a:ext cx="192024" cy="205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211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Parallel Computing w/ MPI: One way to look at it</a:t>
            </a:r>
          </a:p>
        </p:txBody>
      </p:sp>
      <p:sp>
        <p:nvSpPr>
          <p:cNvPr id="5" name="Content Placeholder 4"/>
          <p:cNvSpPr>
            <a:spLocks noGrp="1"/>
          </p:cNvSpPr>
          <p:nvPr>
            <p:ph idx="1"/>
          </p:nvPr>
        </p:nvSpPr>
        <p:spPr/>
        <p:txBody>
          <a:bodyPr/>
          <a:lstStyle/>
          <a:p>
            <a:endParaRPr lang="en-US" dirty="0"/>
          </a:p>
          <a:p>
            <a:r>
              <a:rPr lang="en-US" dirty="0"/>
              <a:t>CUDA: a small snippet of code (the “kernel”) run by all threads spawned via your exec. </a:t>
            </a:r>
            <a:r>
              <a:rPr lang="en-US" dirty="0" err="1"/>
              <a:t>config</a:t>
            </a:r>
            <a:r>
              <a:rPr lang="en-US" dirty="0"/>
              <a:t>.</a:t>
            </a:r>
          </a:p>
          <a:p>
            <a:endParaRPr lang="en-US" dirty="0"/>
          </a:p>
          <a:p>
            <a:endParaRPr lang="en-US" dirty="0"/>
          </a:p>
          <a:p>
            <a:r>
              <a:rPr lang="en-US" dirty="0"/>
              <a:t>OpenMP: all threads execute an </a:t>
            </a:r>
            <a:r>
              <a:rPr lang="en-US" dirty="0" err="1">
                <a:latin typeface="Consolas" panose="020B0609020204030204" pitchFamily="49" charset="0"/>
              </a:rPr>
              <a:t>omp</a:t>
            </a:r>
            <a:r>
              <a:rPr lang="en-US" dirty="0">
                <a:latin typeface="Consolas" panose="020B0609020204030204" pitchFamily="49" charset="0"/>
              </a:rPr>
              <a:t> parallel</a:t>
            </a:r>
            <a:r>
              <a:rPr lang="en-US" dirty="0"/>
              <a:t> region; name of the game is work sharing </a:t>
            </a:r>
          </a:p>
          <a:p>
            <a:endParaRPr lang="en-US" dirty="0"/>
          </a:p>
          <a:p>
            <a:endParaRPr lang="en-US" dirty="0"/>
          </a:p>
          <a:p>
            <a:r>
              <a:rPr lang="en-US" dirty="0"/>
              <a:t>MPI: the *entire* code is executed in parallel by all processes</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61069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MPI_Test</a:t>
            </a:r>
            <a:endParaRPr lang="en-US" sz="3200" dirty="0"/>
          </a:p>
        </p:txBody>
      </p:sp>
      <p:sp>
        <p:nvSpPr>
          <p:cNvPr id="3" name="Content Placeholder 2"/>
          <p:cNvSpPr>
            <a:spLocks noGrp="1"/>
          </p:cNvSpPr>
          <p:nvPr>
            <p:ph idx="1"/>
          </p:nvPr>
        </p:nvSpPr>
        <p:spPr/>
        <p:txBody>
          <a:bodyPr>
            <a:normAutofit/>
          </a:bodyPr>
          <a:lstStyle/>
          <a:p>
            <a:r>
              <a:rPr lang="en-US" sz="2000" dirty="0"/>
              <a:t>When completed, </a:t>
            </a:r>
            <a:r>
              <a:rPr lang="en-US" sz="2000" dirty="0">
                <a:latin typeface="Courier New" panose="02070309020205020404" pitchFamily="49" charset="0"/>
                <a:cs typeface="Courier New" panose="02070309020205020404" pitchFamily="49" charset="0"/>
              </a:rPr>
              <a:t>flag</a:t>
            </a:r>
            <a:r>
              <a:rPr lang="en-US" sz="2000" dirty="0"/>
              <a:t> is true</a:t>
            </a:r>
          </a:p>
          <a:p>
            <a:pPr marL="0" indent="0">
              <a:buNone/>
            </a:pPr>
            <a:r>
              <a:rPr lang="en-US" sz="1600" dirty="0" err="1">
                <a:solidFill>
                  <a:srgbClr val="0000FF"/>
                </a:solidFill>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MPI_Test</a:t>
            </a:r>
            <a:r>
              <a:rPr lang="en-US" sz="1600" dirty="0">
                <a:latin typeface="Consolas" pitchFamily="49" charset="0"/>
                <a:cs typeface="Consolas" pitchFamily="49" charset="0"/>
              </a:rPr>
              <a:t>(</a:t>
            </a:r>
            <a:r>
              <a:rPr lang="en-US" sz="1600" dirty="0" err="1">
                <a:solidFill>
                  <a:srgbClr val="FF00FF"/>
                </a:solidFill>
                <a:latin typeface="Consolas" pitchFamily="49" charset="0"/>
                <a:cs typeface="Consolas" pitchFamily="49" charset="0"/>
              </a:rPr>
              <a:t>MPI_Request</a:t>
            </a:r>
            <a:r>
              <a:rPr lang="en-US" sz="1600" dirty="0">
                <a:latin typeface="Consolas" pitchFamily="49" charset="0"/>
                <a:cs typeface="Consolas" pitchFamily="49" charset="0"/>
              </a:rPr>
              <a:t> *request, </a:t>
            </a:r>
            <a:r>
              <a:rPr lang="en-US" sz="1600" dirty="0" err="1">
                <a:solidFill>
                  <a:srgbClr val="0000FF"/>
                </a:solidFill>
                <a:latin typeface="Consolas" pitchFamily="49" charset="0"/>
                <a:cs typeface="Consolas" pitchFamily="49" charset="0"/>
              </a:rPr>
              <a:t>int</a:t>
            </a:r>
            <a:r>
              <a:rPr lang="en-US" sz="1600" dirty="0">
                <a:latin typeface="Consolas" pitchFamily="49" charset="0"/>
                <a:cs typeface="Consolas" pitchFamily="49" charset="0"/>
              </a:rPr>
              <a:t> *flag, </a:t>
            </a:r>
            <a:r>
              <a:rPr lang="en-US" sz="1600" dirty="0" err="1">
                <a:solidFill>
                  <a:srgbClr val="FF00FF"/>
                </a:solidFill>
                <a:latin typeface="Consolas" pitchFamily="49" charset="0"/>
                <a:cs typeface="Consolas" pitchFamily="49" charset="0"/>
              </a:rPr>
              <a:t>MPI_Status</a:t>
            </a:r>
            <a:r>
              <a:rPr lang="en-US" sz="1600" dirty="0">
                <a:latin typeface="Consolas" pitchFamily="49" charset="0"/>
                <a:cs typeface="Consolas" pitchFamily="49" charset="0"/>
              </a:rPr>
              <a:t> *status);</a:t>
            </a:r>
          </a:p>
          <a:p>
            <a:pPr marL="0" indent="0">
              <a:buNone/>
            </a:pPr>
            <a:endParaRPr lang="en-US" sz="1600" dirty="0">
              <a:latin typeface="Consolas" pitchFamily="49" charset="0"/>
              <a:cs typeface="Consolas" pitchFamily="49" charset="0"/>
            </a:endParaRPr>
          </a:p>
          <a:p>
            <a:endParaRPr lang="en-US" sz="2000" dirty="0"/>
          </a:p>
          <a:p>
            <a:r>
              <a:rPr lang="en-US" sz="2000" dirty="0"/>
              <a:t>Similar in meaning to </a:t>
            </a:r>
            <a:r>
              <a:rPr lang="en-US" sz="2000" dirty="0" err="1">
                <a:latin typeface="Courier New" panose="02070309020205020404" pitchFamily="49" charset="0"/>
                <a:cs typeface="Courier New" panose="02070309020205020404" pitchFamily="49" charset="0"/>
              </a:rPr>
              <a:t>MPI_Waitsome</a:t>
            </a:r>
            <a:r>
              <a:rPr lang="en-US" sz="2000" dirty="0">
                <a:latin typeface="Consolas" panose="020B0609020204030204" pitchFamily="49" charset="0"/>
              </a:rPr>
              <a:t>, except </a:t>
            </a:r>
            <a:r>
              <a:rPr lang="en-US" sz="2000" dirty="0" err="1">
                <a:latin typeface="Consolas" panose="020B0609020204030204" pitchFamily="49" charset="0"/>
              </a:rPr>
              <a:t>nonblocking</a:t>
            </a:r>
            <a:endParaRPr lang="en-US" sz="2000" dirty="0">
              <a:latin typeface="Consolas" panose="020B0609020204030204" pitchFamily="49" charset="0"/>
            </a:endParaRPr>
          </a:p>
          <a:p>
            <a:endParaRPr lang="en-US" sz="2000" dirty="0">
              <a:latin typeface="Consolas" panose="020B0609020204030204" pitchFamily="49" charset="0"/>
            </a:endParaRPr>
          </a:p>
          <a:p>
            <a:pPr marL="0" indent="0">
              <a:buNone/>
              <a:tabLst>
                <a:tab pos="1712913" algn="l"/>
              </a:tabLst>
            </a:pPr>
            <a:r>
              <a:rPr lang="en-US" sz="1600" dirty="0">
                <a:solidFill>
                  <a:srgbClr val="0000FF"/>
                </a:solidFill>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MPI_Testsome</a:t>
            </a:r>
            <a:r>
              <a:rPr lang="en-US" sz="1600" dirty="0">
                <a:latin typeface="Consolas" pitchFamily="49" charset="0"/>
                <a:cs typeface="Consolas" pitchFamily="49" charset="0"/>
              </a:rPr>
              <a:t>(</a:t>
            </a:r>
            <a:r>
              <a:rPr lang="en-US" sz="1600" dirty="0">
                <a:solidFill>
                  <a:srgbClr val="0000FF"/>
                </a:solidFill>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latin typeface="Consolas" pitchFamily="49" charset="0"/>
                <a:cs typeface="Consolas" pitchFamily="49" charset="0"/>
              </a:rPr>
              <a:t>incount</a:t>
            </a:r>
            <a:r>
              <a:rPr lang="en-US" sz="1600" dirty="0">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MPI_Request</a:t>
            </a:r>
            <a:r>
              <a:rPr lang="en-US" sz="1600" dirty="0">
                <a:latin typeface="Consolas" pitchFamily="49" charset="0"/>
                <a:cs typeface="Consolas" pitchFamily="49" charset="0"/>
              </a:rPr>
              <a:t> *requests, </a:t>
            </a:r>
            <a:r>
              <a:rPr lang="en-US" sz="1600" dirty="0">
                <a:solidFill>
                  <a:srgbClr val="0000FF"/>
                </a:solidFill>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latin typeface="Consolas" pitchFamily="49" charset="0"/>
                <a:cs typeface="Consolas" pitchFamily="49" charset="0"/>
              </a:rPr>
              <a:t>outcount</a:t>
            </a:r>
            <a:r>
              <a:rPr lang="en-US" sz="1600" dirty="0">
                <a:latin typeface="Consolas" pitchFamily="49" charset="0"/>
                <a:cs typeface="Consolas" pitchFamily="49" charset="0"/>
              </a:rPr>
              <a:t>, </a:t>
            </a:r>
            <a:r>
              <a:rPr lang="en-US" sz="1600" dirty="0">
                <a:solidFill>
                  <a:srgbClr val="0000FF"/>
                </a:solidFill>
                <a:latin typeface="Consolas" pitchFamily="49" charset="0"/>
                <a:cs typeface="Consolas" pitchFamily="49" charset="0"/>
              </a:rPr>
              <a:t>int</a:t>
            </a:r>
            <a:r>
              <a:rPr lang="en-US" sz="1600" dirty="0">
                <a:latin typeface="Consolas" pitchFamily="49" charset="0"/>
                <a:cs typeface="Consolas" pitchFamily="49" charset="0"/>
              </a:rPr>
              <a:t> *indices, </a:t>
            </a:r>
            <a:r>
              <a:rPr lang="en-US" sz="1600" dirty="0" err="1">
                <a:solidFill>
                  <a:srgbClr val="FF00FF"/>
                </a:solidFill>
                <a:latin typeface="Consolas" pitchFamily="49" charset="0"/>
                <a:cs typeface="Consolas" pitchFamily="49" charset="0"/>
              </a:rPr>
              <a:t>MPI_Status</a:t>
            </a:r>
            <a:r>
              <a:rPr lang="en-US" sz="1600" dirty="0">
                <a:latin typeface="Consolas" pitchFamily="49" charset="0"/>
                <a:cs typeface="Consolas" pitchFamily="49" charset="0"/>
              </a:rPr>
              <a:t> *statuses);</a:t>
            </a:r>
          </a:p>
          <a:p>
            <a:pPr marL="0" indent="0">
              <a:buNone/>
              <a:tabLst>
                <a:tab pos="1712913" algn="l"/>
              </a:tabLst>
            </a:pPr>
            <a:endParaRPr lang="en-US" sz="1600" dirty="0">
              <a:latin typeface="Consolas" pitchFamily="49" charset="0"/>
              <a:cs typeface="Consolas" pitchFamily="49" charset="0"/>
            </a:endParaRPr>
          </a:p>
          <a:p>
            <a:pPr marL="0" indent="0">
              <a:buClr>
                <a:srgbClr val="330066"/>
              </a:buClr>
              <a:buNone/>
            </a:pPr>
            <a:r>
              <a:rPr lang="en-US" sz="1600" dirty="0">
                <a:solidFill>
                  <a:srgbClr val="0000FF"/>
                </a:solidFill>
                <a:latin typeface="Consolas" pitchFamily="49" charset="0"/>
                <a:cs typeface="Consolas" pitchFamily="49" charset="0"/>
              </a:rPr>
              <a:t>int</a:t>
            </a:r>
            <a:r>
              <a:rPr lang="en-US" sz="1600" dirty="0">
                <a:solidFill>
                  <a:srgbClr val="000000"/>
                </a:solidFill>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MPI_Testall</a:t>
            </a:r>
            <a:r>
              <a:rPr lang="en-US" sz="1600" dirty="0">
                <a:solidFill>
                  <a:srgbClr val="000000"/>
                </a:solidFill>
                <a:latin typeface="Consolas" pitchFamily="49" charset="0"/>
                <a:cs typeface="Consolas" pitchFamily="49" charset="0"/>
              </a:rPr>
              <a:t>(</a:t>
            </a:r>
            <a:r>
              <a:rPr lang="en-US" sz="1600" dirty="0">
                <a:solidFill>
                  <a:srgbClr val="0000FF"/>
                </a:solidFill>
                <a:latin typeface="Consolas" pitchFamily="49" charset="0"/>
                <a:cs typeface="Consolas" pitchFamily="49" charset="0"/>
              </a:rPr>
              <a:t>int</a:t>
            </a:r>
            <a:r>
              <a:rPr lang="en-US" sz="1600" dirty="0">
                <a:solidFill>
                  <a:srgbClr val="000000"/>
                </a:solidFill>
                <a:latin typeface="Consolas" pitchFamily="49" charset="0"/>
                <a:cs typeface="Consolas" pitchFamily="49" charset="0"/>
              </a:rPr>
              <a:t> count, </a:t>
            </a:r>
            <a:r>
              <a:rPr lang="en-US" sz="1600" dirty="0" err="1">
                <a:solidFill>
                  <a:srgbClr val="FF00FF"/>
                </a:solidFill>
                <a:latin typeface="Consolas" pitchFamily="49" charset="0"/>
                <a:cs typeface="Consolas" pitchFamily="49" charset="0"/>
              </a:rPr>
              <a:t>MPI_Request</a:t>
            </a:r>
            <a:r>
              <a:rPr lang="en-US" sz="1600" dirty="0">
                <a:solidFill>
                  <a:srgbClr val="000000"/>
                </a:solidFill>
                <a:latin typeface="Consolas" pitchFamily="49" charset="0"/>
                <a:cs typeface="Consolas" pitchFamily="49" charset="0"/>
              </a:rPr>
              <a:t> *requests, </a:t>
            </a:r>
            <a:r>
              <a:rPr lang="en-US" sz="1600" dirty="0">
                <a:solidFill>
                  <a:srgbClr val="0000FF"/>
                </a:solidFill>
                <a:latin typeface="Consolas" pitchFamily="49" charset="0"/>
                <a:cs typeface="Consolas" pitchFamily="49" charset="0"/>
              </a:rPr>
              <a:t>int</a:t>
            </a:r>
            <a:r>
              <a:rPr lang="en-US" sz="1600" dirty="0">
                <a:solidFill>
                  <a:srgbClr val="000000"/>
                </a:solidFill>
                <a:latin typeface="Consolas" pitchFamily="49" charset="0"/>
                <a:cs typeface="Consolas" pitchFamily="49" charset="0"/>
              </a:rPr>
              <a:t> *flag,</a:t>
            </a:r>
            <a:r>
              <a:rPr lang="en-US" sz="1600" dirty="0">
                <a:solidFill>
                  <a:srgbClr val="FF00FF"/>
                </a:solidFill>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MPI_Status</a:t>
            </a:r>
            <a:r>
              <a:rPr lang="en-US" sz="1600" dirty="0">
                <a:solidFill>
                  <a:srgbClr val="000000"/>
                </a:solidFill>
                <a:latin typeface="Consolas" pitchFamily="49" charset="0"/>
                <a:cs typeface="Consolas" pitchFamily="49" charset="0"/>
              </a:rPr>
              <a:t> *statuses);</a:t>
            </a:r>
          </a:p>
          <a:p>
            <a:pPr marL="0" indent="0">
              <a:buClr>
                <a:srgbClr val="330066"/>
              </a:buClr>
              <a:buNone/>
              <a:tabLst>
                <a:tab pos="1770063" algn="l"/>
              </a:tabLst>
            </a:pPr>
            <a:endParaRPr lang="en-US" sz="1600" dirty="0">
              <a:solidFill>
                <a:srgbClr val="0000FF"/>
              </a:solidFill>
              <a:latin typeface="Consolas" pitchFamily="49" charset="0"/>
              <a:cs typeface="Consolas" pitchFamily="49" charset="0"/>
            </a:endParaRPr>
          </a:p>
          <a:p>
            <a:pPr marL="0" indent="0">
              <a:buClr>
                <a:srgbClr val="330066"/>
              </a:buClr>
              <a:buNone/>
              <a:tabLst>
                <a:tab pos="1546225" algn="l"/>
              </a:tabLst>
            </a:pPr>
            <a:r>
              <a:rPr lang="en-US" sz="1600" dirty="0">
                <a:solidFill>
                  <a:srgbClr val="0000FF"/>
                </a:solidFill>
                <a:latin typeface="Consolas" pitchFamily="49" charset="0"/>
                <a:cs typeface="Consolas" pitchFamily="49" charset="0"/>
              </a:rPr>
              <a:t>int</a:t>
            </a:r>
            <a:r>
              <a:rPr lang="en-US" sz="1600" dirty="0">
                <a:solidFill>
                  <a:srgbClr val="000000"/>
                </a:solidFill>
                <a:latin typeface="Consolas" pitchFamily="49" charset="0"/>
                <a:cs typeface="Consolas" pitchFamily="49" charset="0"/>
              </a:rPr>
              <a:t> </a:t>
            </a:r>
            <a:r>
              <a:rPr lang="en-US" sz="1600" dirty="0" err="1">
                <a:solidFill>
                  <a:srgbClr val="FF00FF"/>
                </a:solidFill>
                <a:latin typeface="Consolas" pitchFamily="49" charset="0"/>
                <a:cs typeface="Consolas" pitchFamily="49" charset="0"/>
              </a:rPr>
              <a:t>MPI_Testany</a:t>
            </a:r>
            <a:r>
              <a:rPr lang="en-US" sz="1600" dirty="0">
                <a:solidFill>
                  <a:srgbClr val="000000"/>
                </a:solidFill>
                <a:latin typeface="Consolas" pitchFamily="49" charset="0"/>
                <a:cs typeface="Consolas" pitchFamily="49" charset="0"/>
              </a:rPr>
              <a:t>(</a:t>
            </a:r>
            <a:r>
              <a:rPr lang="en-US" sz="1600" dirty="0">
                <a:solidFill>
                  <a:srgbClr val="0000FF"/>
                </a:solidFill>
                <a:latin typeface="Consolas" pitchFamily="49" charset="0"/>
                <a:cs typeface="Consolas" pitchFamily="49" charset="0"/>
              </a:rPr>
              <a:t>int</a:t>
            </a:r>
            <a:r>
              <a:rPr lang="en-US" sz="1600" dirty="0">
                <a:solidFill>
                  <a:srgbClr val="000000"/>
                </a:solidFill>
                <a:latin typeface="Consolas" pitchFamily="49" charset="0"/>
                <a:cs typeface="Consolas" pitchFamily="49" charset="0"/>
              </a:rPr>
              <a:t> count, </a:t>
            </a:r>
            <a:r>
              <a:rPr lang="en-US" sz="1600" dirty="0" err="1">
                <a:solidFill>
                  <a:srgbClr val="FF00FF"/>
                </a:solidFill>
                <a:latin typeface="Consolas" pitchFamily="49" charset="0"/>
                <a:cs typeface="Consolas" pitchFamily="49" charset="0"/>
              </a:rPr>
              <a:t>MPI_Request</a:t>
            </a:r>
            <a:r>
              <a:rPr lang="en-US" sz="1600" dirty="0">
                <a:solidFill>
                  <a:srgbClr val="000000"/>
                </a:solidFill>
                <a:latin typeface="Consolas" pitchFamily="49" charset="0"/>
                <a:cs typeface="Consolas" pitchFamily="49" charset="0"/>
              </a:rPr>
              <a:t> *requests, </a:t>
            </a:r>
            <a:r>
              <a:rPr lang="en-US" sz="1600" dirty="0">
                <a:solidFill>
                  <a:srgbClr val="0000FF"/>
                </a:solidFill>
                <a:latin typeface="Consolas" pitchFamily="49" charset="0"/>
                <a:cs typeface="Consolas" pitchFamily="49" charset="0"/>
              </a:rPr>
              <a:t>int</a:t>
            </a:r>
            <a:r>
              <a:rPr lang="en-US" sz="1600" dirty="0">
                <a:solidFill>
                  <a:srgbClr val="000000"/>
                </a:solidFill>
                <a:latin typeface="Consolas" pitchFamily="49" charset="0"/>
                <a:cs typeface="Consolas" pitchFamily="49" charset="0"/>
              </a:rPr>
              <a:t> *index, </a:t>
            </a:r>
            <a:r>
              <a:rPr lang="en-US" sz="1600" dirty="0">
                <a:solidFill>
                  <a:srgbClr val="0000FF"/>
                </a:solidFill>
                <a:latin typeface="Consolas" pitchFamily="49" charset="0"/>
                <a:cs typeface="Consolas" pitchFamily="49" charset="0"/>
              </a:rPr>
              <a:t>int</a:t>
            </a:r>
            <a:r>
              <a:rPr lang="en-US" sz="1600" dirty="0">
                <a:solidFill>
                  <a:srgbClr val="000000"/>
                </a:solidFill>
                <a:latin typeface="Consolas" pitchFamily="49" charset="0"/>
                <a:cs typeface="Consolas" pitchFamily="49" charset="0"/>
              </a:rPr>
              <a:t> *flag, </a:t>
            </a:r>
            <a:r>
              <a:rPr lang="en-US" sz="1600" dirty="0" err="1">
                <a:solidFill>
                  <a:srgbClr val="FF00FF"/>
                </a:solidFill>
                <a:latin typeface="Consolas" pitchFamily="49" charset="0"/>
                <a:cs typeface="Consolas" pitchFamily="49" charset="0"/>
              </a:rPr>
              <a:t>MPI_Status</a:t>
            </a:r>
            <a:r>
              <a:rPr lang="en-US" sz="1600" dirty="0">
                <a:solidFill>
                  <a:srgbClr val="000000"/>
                </a:solidFill>
                <a:latin typeface="Consolas" pitchFamily="49" charset="0"/>
                <a:cs typeface="Consolas" pitchFamily="49" charset="0"/>
              </a:rPr>
              <a:t> *status);</a:t>
            </a:r>
          </a:p>
          <a:p>
            <a:pPr lvl="0">
              <a:buClr>
                <a:srgbClr val="330066"/>
              </a:buClr>
            </a:pPr>
            <a:endParaRPr lang="en-US" sz="2000" dirty="0">
              <a:solidFill>
                <a:srgbClr val="000000"/>
              </a:solidFill>
            </a:endParaRPr>
          </a:p>
          <a:p>
            <a:pPr marL="0" indent="0">
              <a:buNone/>
            </a:pPr>
            <a:endParaRPr lang="en-US" sz="20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80</a:t>
            </a:fld>
            <a:endParaRPr lang="en-US" altLang="en-US"/>
          </a:p>
        </p:txBody>
      </p:sp>
      <p:sp>
        <p:nvSpPr>
          <p:cNvPr id="5" name="Rectangle 4"/>
          <p:cNvSpPr/>
          <p:nvPr/>
        </p:nvSpPr>
        <p:spPr>
          <a:xfrm>
            <a:off x="147344" y="6642556"/>
            <a:ext cx="814040" cy="215444"/>
          </a:xfrm>
          <a:prstGeom prst="rect">
            <a:avLst/>
          </a:prstGeom>
        </p:spPr>
        <p:txBody>
          <a:bodyPr wrap="square">
            <a:spAutoFit/>
          </a:bodyPr>
          <a:lstStyle/>
          <a:p>
            <a:r>
              <a:rPr lang="en-US" sz="800" dirty="0"/>
              <a:t>[Alexander]→</a:t>
            </a:r>
          </a:p>
        </p:txBody>
      </p:sp>
      <p:grpSp>
        <p:nvGrpSpPr>
          <p:cNvPr id="6" name="Group 5"/>
          <p:cNvGrpSpPr/>
          <p:nvPr/>
        </p:nvGrpSpPr>
        <p:grpSpPr>
          <a:xfrm>
            <a:off x="3143042" y="2219010"/>
            <a:ext cx="397866" cy="453634"/>
            <a:chOff x="3195248" y="2180115"/>
            <a:chExt cx="397866" cy="453634"/>
          </a:xfrm>
        </p:grpSpPr>
        <p:sp>
          <p:nvSpPr>
            <p:cNvPr id="7" name="Rectangle 6"/>
            <p:cNvSpPr/>
            <p:nvPr/>
          </p:nvSpPr>
          <p:spPr>
            <a:xfrm>
              <a:off x="3195248" y="2372139"/>
              <a:ext cx="397866" cy="261610"/>
            </a:xfrm>
            <a:prstGeom prst="rect">
              <a:avLst/>
            </a:prstGeom>
          </p:spPr>
          <p:txBody>
            <a:bodyPr wrap="none">
              <a:spAutoFit/>
            </a:bodyPr>
            <a:lstStyle/>
            <a:p>
              <a:r>
                <a:rPr lang="en-US" sz="1100" dirty="0"/>
                <a:t>[IN]</a:t>
              </a:r>
            </a:p>
          </p:txBody>
        </p:sp>
        <p:sp>
          <p:nvSpPr>
            <p:cNvPr id="8" name="Right Arrow 7"/>
            <p:cNvSpPr/>
            <p:nvPr/>
          </p:nvSpPr>
          <p:spPr>
            <a:xfrm rot="16200000">
              <a:off x="3298169" y="2173257"/>
              <a:ext cx="192024" cy="205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6655083" y="2218215"/>
            <a:ext cx="522900" cy="453634"/>
            <a:chOff x="3195248" y="2180115"/>
            <a:chExt cx="522900" cy="453634"/>
          </a:xfrm>
        </p:grpSpPr>
        <p:sp>
          <p:nvSpPr>
            <p:cNvPr id="10" name="Rectangle 9"/>
            <p:cNvSpPr/>
            <p:nvPr/>
          </p:nvSpPr>
          <p:spPr>
            <a:xfrm>
              <a:off x="3195248" y="2372139"/>
              <a:ext cx="522900" cy="261610"/>
            </a:xfrm>
            <a:prstGeom prst="rect">
              <a:avLst/>
            </a:prstGeom>
          </p:spPr>
          <p:txBody>
            <a:bodyPr wrap="none">
              <a:spAutoFit/>
            </a:bodyPr>
            <a:lstStyle/>
            <a:p>
              <a:r>
                <a:rPr lang="en-US" sz="1100" dirty="0"/>
                <a:t>[OUT]</a:t>
              </a:r>
            </a:p>
          </p:txBody>
        </p:sp>
        <p:sp>
          <p:nvSpPr>
            <p:cNvPr id="11" name="Right Arrow 10"/>
            <p:cNvSpPr/>
            <p:nvPr/>
          </p:nvSpPr>
          <p:spPr>
            <a:xfrm rot="16200000">
              <a:off x="3298169" y="2173257"/>
              <a:ext cx="192024" cy="205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4636675" y="2218215"/>
            <a:ext cx="522900" cy="453634"/>
            <a:chOff x="3195248" y="2180115"/>
            <a:chExt cx="522900" cy="453634"/>
          </a:xfrm>
        </p:grpSpPr>
        <p:sp>
          <p:nvSpPr>
            <p:cNvPr id="13" name="Rectangle 12"/>
            <p:cNvSpPr/>
            <p:nvPr/>
          </p:nvSpPr>
          <p:spPr>
            <a:xfrm>
              <a:off x="3195248" y="2372139"/>
              <a:ext cx="522900" cy="261610"/>
            </a:xfrm>
            <a:prstGeom prst="rect">
              <a:avLst/>
            </a:prstGeom>
          </p:spPr>
          <p:txBody>
            <a:bodyPr wrap="none">
              <a:spAutoFit/>
            </a:bodyPr>
            <a:lstStyle/>
            <a:p>
              <a:r>
                <a:rPr lang="en-US" sz="1100" dirty="0"/>
                <a:t>[OUT]</a:t>
              </a:r>
            </a:p>
          </p:txBody>
        </p:sp>
        <p:sp>
          <p:nvSpPr>
            <p:cNvPr id="14" name="Right Arrow 13"/>
            <p:cNvSpPr/>
            <p:nvPr/>
          </p:nvSpPr>
          <p:spPr>
            <a:xfrm rot="16200000">
              <a:off x="3298169" y="2173257"/>
              <a:ext cx="192024" cy="205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8309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dirty="0"/>
              <a:t>MPI P2P Communication: Take Away Points</a:t>
            </a:r>
          </a:p>
        </p:txBody>
      </p:sp>
      <p:sp>
        <p:nvSpPr>
          <p:cNvPr id="18435" name="Rectangle 3"/>
          <p:cNvSpPr>
            <a:spLocks noGrp="1" noChangeArrowheads="1"/>
          </p:cNvSpPr>
          <p:nvPr>
            <p:ph idx="1"/>
          </p:nvPr>
        </p:nvSpPr>
        <p:spPr/>
        <p:txBody>
          <a:bodyPr/>
          <a:lstStyle/>
          <a:p>
            <a:pPr eaLnBrk="1" hangingPunct="1">
              <a:lnSpc>
                <a:spcPct val="90000"/>
              </a:lnSpc>
            </a:pPr>
            <a:endParaRPr lang="en-US" dirty="0"/>
          </a:p>
          <a:p>
            <a:pPr eaLnBrk="1" hangingPunct="1">
              <a:lnSpc>
                <a:spcPct val="90000"/>
              </a:lnSpc>
            </a:pPr>
            <a:r>
              <a:rPr lang="en-US" dirty="0"/>
              <a:t>Two </a:t>
            </a:r>
            <a:r>
              <a:rPr lang="en-US" u="sng" dirty="0"/>
              <a:t>types</a:t>
            </a:r>
            <a:r>
              <a:rPr lang="en-US" dirty="0"/>
              <a:t> of communication:</a:t>
            </a:r>
          </a:p>
          <a:p>
            <a:pPr marL="460375" lvl="1" indent="-230188"/>
            <a:r>
              <a:rPr lang="en-US" dirty="0"/>
              <a:t>Blocking:</a:t>
            </a:r>
          </a:p>
          <a:p>
            <a:pPr marL="755650" lvl="2" indent="-230188"/>
            <a:r>
              <a:rPr lang="en-US" sz="1700" dirty="0"/>
              <a:t>Safe to change content of buffer holding on to data in the MPI send call</a:t>
            </a:r>
          </a:p>
          <a:p>
            <a:pPr marL="460375" lvl="1" indent="-230188"/>
            <a:r>
              <a:rPr lang="en-US" dirty="0"/>
              <a:t>Non-blocking:</a:t>
            </a:r>
          </a:p>
          <a:p>
            <a:pPr marL="742950" lvl="2" indent="-169863"/>
            <a:r>
              <a:rPr lang="en-US" sz="1700" dirty="0"/>
              <a:t>Be careful with the data in the buffer, since you might step on/use it too soon</a:t>
            </a:r>
          </a:p>
          <a:p>
            <a:pPr marL="0" indent="0">
              <a:buNone/>
            </a:pPr>
            <a:endParaRPr lang="en-US" dirty="0"/>
          </a:p>
          <a:p>
            <a:pPr eaLnBrk="1" hangingPunct="1">
              <a:lnSpc>
                <a:spcPct val="90000"/>
              </a:lnSpc>
            </a:pPr>
            <a:r>
              <a:rPr lang="en-US" dirty="0"/>
              <a:t>MPI provides four </a:t>
            </a:r>
            <a:r>
              <a:rPr lang="en-US" u="sng" dirty="0"/>
              <a:t>modes</a:t>
            </a:r>
            <a:r>
              <a:rPr lang="en-US" dirty="0"/>
              <a:t> for these two types</a:t>
            </a:r>
          </a:p>
          <a:p>
            <a:pPr lvl="1" eaLnBrk="1" hangingPunct="1">
              <a:lnSpc>
                <a:spcPct val="90000"/>
              </a:lnSpc>
            </a:pPr>
            <a:r>
              <a:rPr lang="en-US" dirty="0"/>
              <a:t>standard, synchronous, buffered, ready</a:t>
            </a:r>
          </a:p>
          <a:p>
            <a:pPr lvl="1" eaLnBrk="1" hangingPunct="1">
              <a:lnSpc>
                <a:spcPct val="90000"/>
              </a:lnSpc>
            </a:pPr>
            <a:endParaRPr lang="en-US" dirty="0"/>
          </a:p>
          <a:p>
            <a:pPr>
              <a:lnSpc>
                <a:spcPct val="90000"/>
              </a:lnSpc>
            </a:pPr>
            <a:r>
              <a:rPr lang="en-US" dirty="0"/>
              <a:t>Beware of possible deadlock</a:t>
            </a:r>
          </a:p>
        </p:txBody>
      </p:sp>
      <p:sp>
        <p:nvSpPr>
          <p:cNvPr id="2" name="Slide Number Placeholder 1"/>
          <p:cNvSpPr>
            <a:spLocks noGrp="1"/>
          </p:cNvSpPr>
          <p:nvPr>
            <p:ph type="sldNum" sz="quarter" idx="12"/>
          </p:nvPr>
        </p:nvSpPr>
        <p:spPr/>
        <p:txBody>
          <a:bodyPr/>
          <a:lstStyle/>
          <a:p>
            <a:fld id="{04A7C484-7E24-447E-8CB0-5149A4D34DEF}" type="slidenum">
              <a:rPr lang="en-US" altLang="en-US" smtClean="0"/>
              <a:pPr/>
              <a:t>81</a:t>
            </a:fld>
            <a:endParaRPr lang="en-US" altLang="en-US"/>
          </a:p>
        </p:txBody>
      </p:sp>
    </p:spTree>
    <p:extLst>
      <p:ext uri="{BB962C8B-B14F-4D97-AF65-F5344CB8AC3E}">
        <p14:creationId xmlns:p14="http://schemas.microsoft.com/office/powerpoint/2010/main" val="13216873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EE584C-3407-48E1-96B0-CA80085F6B31}"/>
              </a:ext>
            </a:extLst>
          </p:cNvPr>
          <p:cNvSpPr>
            <a:spLocks noGrp="1"/>
          </p:cNvSpPr>
          <p:nvPr>
            <p:ph type="title"/>
          </p:nvPr>
        </p:nvSpPr>
        <p:spPr/>
        <p:txBody>
          <a:bodyPr/>
          <a:lstStyle/>
          <a:p>
            <a:r>
              <a:rPr lang="en-US" dirty="0"/>
              <a:t>Quiz</a:t>
            </a:r>
          </a:p>
        </p:txBody>
      </p:sp>
      <p:sp>
        <p:nvSpPr>
          <p:cNvPr id="6" name="Content Placeholder 5">
            <a:extLst>
              <a:ext uri="{FF2B5EF4-FFF2-40B4-BE49-F238E27FC236}">
                <a16:creationId xmlns:a16="http://schemas.microsoft.com/office/drawing/2014/main" id="{B17CDCE8-917F-4C3D-96ED-A61721AB1433}"/>
              </a:ext>
            </a:extLst>
          </p:cNvPr>
          <p:cNvSpPr>
            <a:spLocks noGrp="1"/>
          </p:cNvSpPr>
          <p:nvPr>
            <p:ph idx="1"/>
          </p:nvPr>
        </p:nvSpPr>
        <p:spPr/>
        <p:txBody>
          <a:bodyPr/>
          <a:lstStyle/>
          <a:p>
            <a:endParaRPr lang="en-US" dirty="0"/>
          </a:p>
          <a:p>
            <a:endParaRPr lang="en-US" dirty="0"/>
          </a:p>
          <a:p>
            <a:r>
              <a:rPr lang="en-US" dirty="0"/>
              <a:t>How is </a:t>
            </a:r>
            <a:r>
              <a:rPr lang="en-US" dirty="0" err="1">
                <a:latin typeface="Consolas" panose="020B0609020204030204" pitchFamily="49" charset="0"/>
              </a:rPr>
              <a:t>MPI_Issend</a:t>
            </a:r>
            <a:r>
              <a:rPr lang="en-US" dirty="0"/>
              <a:t> supposed to work?</a:t>
            </a:r>
          </a:p>
          <a:p>
            <a:endParaRPr lang="en-US" dirty="0"/>
          </a:p>
          <a:p>
            <a:endParaRPr lang="en-US" dirty="0"/>
          </a:p>
          <a:p>
            <a:endParaRPr lang="en-US" dirty="0"/>
          </a:p>
          <a:p>
            <a:r>
              <a:rPr lang="en-US" dirty="0"/>
              <a:t>How is </a:t>
            </a:r>
            <a:r>
              <a:rPr lang="en-US" dirty="0" err="1">
                <a:latin typeface="Consolas" panose="020B0609020204030204" pitchFamily="49" charset="0"/>
              </a:rPr>
              <a:t>MPI_Ibsend</a:t>
            </a:r>
            <a:r>
              <a:rPr lang="en-US" dirty="0"/>
              <a:t> supposed to work?</a:t>
            </a:r>
          </a:p>
          <a:p>
            <a:pPr lvl="1"/>
            <a:r>
              <a:rPr lang="en-US" dirty="0"/>
              <a:t>Starts a nonblocking buffered send</a:t>
            </a:r>
          </a:p>
          <a:p>
            <a:pPr lvl="1"/>
            <a:endParaRPr lang="en-US" dirty="0"/>
          </a:p>
        </p:txBody>
      </p:sp>
      <p:sp>
        <p:nvSpPr>
          <p:cNvPr id="4" name="Slide Number Placeholder 3">
            <a:extLst>
              <a:ext uri="{FF2B5EF4-FFF2-40B4-BE49-F238E27FC236}">
                <a16:creationId xmlns:a16="http://schemas.microsoft.com/office/drawing/2014/main" id="{7EDBE8B5-7480-46AC-957C-EF14D9C8CF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917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1120200"/>
            <a:ext cx="8382000" cy="5509200"/>
          </a:xfrm>
          <a:prstGeom prst="rect">
            <a:avLst/>
          </a:prstGeom>
          <a:solidFill>
            <a:schemeClr val="bg1">
              <a:lumMod val="95000"/>
            </a:schemeClr>
          </a:solidFill>
          <a:ln w="9525">
            <a:solidFill>
              <a:schemeClr val="tx1"/>
            </a:solidFill>
          </a:ln>
        </p:spPr>
        <p:txBody>
          <a:bodyPr wrap="square">
            <a:spAutoFit/>
          </a:bodyPr>
          <a:lstStyle/>
          <a:p>
            <a:r>
              <a:rPr lang="en-US" sz="1600" dirty="0">
                <a:solidFill>
                  <a:srgbClr val="0000FF"/>
                </a:solidFill>
                <a:latin typeface="Consolas" pitchFamily="49" charset="0"/>
                <a:cs typeface="Consolas" pitchFamily="49" charset="0"/>
              </a:rPr>
              <a:t>#include</a:t>
            </a:r>
            <a:r>
              <a:rPr lang="en-US" sz="1600" dirty="0">
                <a:solidFill>
                  <a:prstClr val="black"/>
                </a:solidFill>
                <a:latin typeface="Consolas" pitchFamily="49" charset="0"/>
                <a:cs typeface="Consolas" pitchFamily="49" charset="0"/>
              </a:rPr>
              <a:t> </a:t>
            </a:r>
            <a:r>
              <a:rPr lang="en-US" sz="1600" dirty="0">
                <a:solidFill>
                  <a:srgbClr val="A31515"/>
                </a:solidFill>
                <a:latin typeface="Consolas" pitchFamily="49" charset="0"/>
                <a:cs typeface="Consolas" pitchFamily="49" charset="0"/>
              </a:rPr>
              <a:t>"</a:t>
            </a:r>
            <a:r>
              <a:rPr lang="en-US" sz="1600" dirty="0" err="1">
                <a:solidFill>
                  <a:srgbClr val="A31515"/>
                </a:solidFill>
                <a:latin typeface="Consolas" pitchFamily="49" charset="0"/>
                <a:cs typeface="Consolas" pitchFamily="49" charset="0"/>
              </a:rPr>
              <a:t>mpi.h</a:t>
            </a:r>
            <a:r>
              <a:rPr lang="en-US" sz="1600" dirty="0">
                <a:solidFill>
                  <a:srgbClr val="A31515"/>
                </a:solidFill>
                <a:latin typeface="Consolas" pitchFamily="49" charset="0"/>
                <a:cs typeface="Consolas" pitchFamily="49" charset="0"/>
              </a:rPr>
              <a:t>"</a:t>
            </a:r>
          </a:p>
          <a:p>
            <a:r>
              <a:rPr lang="en-US" sz="1600" dirty="0">
                <a:solidFill>
                  <a:srgbClr val="0000FF"/>
                </a:solidFill>
                <a:latin typeface="Consolas" pitchFamily="49" charset="0"/>
                <a:cs typeface="Consolas" pitchFamily="49" charset="0"/>
              </a:rPr>
              <a:t>#include</a:t>
            </a:r>
            <a:r>
              <a:rPr lang="en-US" sz="1600" dirty="0">
                <a:solidFill>
                  <a:prstClr val="black"/>
                </a:solidFill>
                <a:latin typeface="Consolas" pitchFamily="49" charset="0"/>
                <a:cs typeface="Consolas" pitchFamily="49" charset="0"/>
              </a:rPr>
              <a:t> </a:t>
            </a:r>
            <a:r>
              <a:rPr lang="en-US" sz="1600" dirty="0">
                <a:solidFill>
                  <a:srgbClr val="A31515"/>
                </a:solidFill>
                <a:latin typeface="Consolas" pitchFamily="49" charset="0"/>
                <a:cs typeface="Consolas" pitchFamily="49" charset="0"/>
              </a:rPr>
              <a:t>&lt;</a:t>
            </a:r>
            <a:r>
              <a:rPr lang="en-US" sz="1600" dirty="0" err="1">
                <a:solidFill>
                  <a:srgbClr val="A31515"/>
                </a:solidFill>
                <a:latin typeface="Consolas" pitchFamily="49" charset="0"/>
                <a:cs typeface="Consolas" pitchFamily="49" charset="0"/>
              </a:rPr>
              <a:t>iostream</a:t>
            </a:r>
            <a:r>
              <a:rPr lang="en-US" sz="1600" dirty="0">
                <a:solidFill>
                  <a:srgbClr val="A31515"/>
                </a:solidFill>
                <a:latin typeface="Consolas" pitchFamily="49" charset="0"/>
                <a:cs typeface="Consolas" pitchFamily="49" charset="0"/>
              </a:rPr>
              <a:t>&gt;</a:t>
            </a:r>
          </a:p>
          <a:p>
            <a:endParaRPr lang="en-US" sz="1600" dirty="0">
              <a:solidFill>
                <a:srgbClr val="A31515"/>
              </a:solidFill>
              <a:latin typeface="Consolas" pitchFamily="49" charset="0"/>
              <a:cs typeface="Consolas" pitchFamily="49" charset="0"/>
            </a:endParaRPr>
          </a:p>
          <a:p>
            <a:r>
              <a:rPr lang="en-US" sz="1600" dirty="0" err="1">
                <a:solidFill>
                  <a:srgbClr val="0000FF"/>
                </a:solidFill>
                <a:latin typeface="Consolas" pitchFamily="49" charset="0"/>
                <a:cs typeface="Consolas" pitchFamily="49" charset="0"/>
              </a:rPr>
              <a:t>int</a:t>
            </a:r>
            <a:r>
              <a:rPr lang="en-US" sz="1600" dirty="0">
                <a:solidFill>
                  <a:prstClr val="black"/>
                </a:solidFill>
                <a:latin typeface="Consolas" pitchFamily="49" charset="0"/>
                <a:cs typeface="Consolas" pitchFamily="49" charset="0"/>
              </a:rPr>
              <a:t> main(</a:t>
            </a:r>
            <a:r>
              <a:rPr lang="en-US" sz="1600" dirty="0" err="1">
                <a:solidFill>
                  <a:srgbClr val="0000FF"/>
                </a:solidFill>
                <a:latin typeface="Consolas" pitchFamily="49" charset="0"/>
                <a:cs typeface="Consolas" pitchFamily="49" charset="0"/>
              </a:rPr>
              <a:t>int</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argc</a:t>
            </a:r>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char</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argv</a:t>
            </a:r>
            <a:r>
              <a:rPr lang="en-US" sz="1600" dirty="0">
                <a:solidFill>
                  <a:prstClr val="black"/>
                </a:solidFill>
                <a:latin typeface="Consolas" pitchFamily="49" charset="0"/>
                <a:cs typeface="Consolas" pitchFamily="49" charset="0"/>
              </a:rPr>
              <a:t>) {</a:t>
            </a:r>
          </a:p>
          <a:p>
            <a:r>
              <a:rPr lang="en-US" sz="1600" dirty="0">
                <a:solidFill>
                  <a:prstClr val="black"/>
                </a:solidFill>
                <a:latin typeface="Consolas" pitchFamily="49" charset="0"/>
                <a:cs typeface="Consolas" pitchFamily="49" charset="0"/>
              </a:rPr>
              <a:t>  </a:t>
            </a:r>
            <a:r>
              <a:rPr lang="en-US" sz="1600" dirty="0" err="1">
                <a:solidFill>
                  <a:srgbClr val="0000FF"/>
                </a:solidFill>
                <a:latin typeface="Consolas" pitchFamily="49" charset="0"/>
                <a:cs typeface="Consolas" pitchFamily="49" charset="0"/>
              </a:rPr>
              <a:t>int</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my_rank</a:t>
            </a:r>
            <a:r>
              <a:rPr lang="en-US" sz="1600" dirty="0">
                <a:solidFill>
                  <a:prstClr val="black"/>
                </a:solidFill>
                <a:latin typeface="Consolas" pitchFamily="49" charset="0"/>
                <a:cs typeface="Consolas" pitchFamily="49" charset="0"/>
              </a:rPr>
              <a:t>, n;</a:t>
            </a:r>
          </a:p>
          <a:p>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char</a:t>
            </a:r>
            <a:r>
              <a:rPr lang="en-US" sz="1600" dirty="0">
                <a:solidFill>
                  <a:prstClr val="black"/>
                </a:solidFill>
                <a:latin typeface="Consolas" pitchFamily="49" charset="0"/>
                <a:cs typeface="Consolas" pitchFamily="49" charset="0"/>
              </a:rPr>
              <a:t> hostname[128];</a:t>
            </a:r>
          </a:p>
          <a:p>
            <a:endParaRPr lang="en-US" sz="1600" dirty="0">
              <a:solidFill>
                <a:prstClr val="black"/>
              </a:solidFill>
              <a:latin typeface="Consolas" pitchFamily="49" charset="0"/>
              <a:cs typeface="Consolas" pitchFamily="49" charset="0"/>
            </a:endParaRPr>
          </a:p>
          <a:p>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MPI_Init</a:t>
            </a:r>
            <a:r>
              <a:rPr lang="en-US" sz="1600" dirty="0">
                <a:solidFill>
                  <a:prstClr val="black"/>
                </a:solidFill>
                <a:latin typeface="Consolas" pitchFamily="49" charset="0"/>
                <a:cs typeface="Consolas" pitchFamily="49" charset="0"/>
              </a:rPr>
              <a:t>(&amp;</a:t>
            </a:r>
            <a:r>
              <a:rPr lang="en-US" sz="1600" dirty="0" err="1">
                <a:solidFill>
                  <a:prstClr val="black"/>
                </a:solidFill>
                <a:latin typeface="Consolas" pitchFamily="49" charset="0"/>
                <a:cs typeface="Consolas" pitchFamily="49" charset="0"/>
              </a:rPr>
              <a:t>argc</a:t>
            </a:r>
            <a:r>
              <a:rPr lang="en-US" sz="1600" dirty="0">
                <a:solidFill>
                  <a:prstClr val="black"/>
                </a:solidFill>
                <a:latin typeface="Consolas" pitchFamily="49" charset="0"/>
                <a:cs typeface="Consolas" pitchFamily="49" charset="0"/>
              </a:rPr>
              <a:t>,&amp;</a:t>
            </a:r>
            <a:r>
              <a:rPr lang="en-US" sz="1600" dirty="0" err="1">
                <a:solidFill>
                  <a:prstClr val="black"/>
                </a:solidFill>
                <a:latin typeface="Consolas" pitchFamily="49" charset="0"/>
                <a:cs typeface="Consolas" pitchFamily="49" charset="0"/>
              </a:rPr>
              <a:t>argv</a:t>
            </a:r>
            <a:r>
              <a:rPr lang="en-US" sz="1600" dirty="0">
                <a:solidFill>
                  <a:prstClr val="black"/>
                </a:solidFill>
                <a:latin typeface="Consolas" pitchFamily="49" charset="0"/>
                <a:cs typeface="Consolas" pitchFamily="49" charset="0"/>
              </a:rPr>
              <a:t>);</a:t>
            </a:r>
          </a:p>
          <a:p>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MPI_Comm_rank</a:t>
            </a:r>
            <a:r>
              <a:rPr lang="en-US" sz="1600" dirty="0">
                <a:solidFill>
                  <a:prstClr val="black"/>
                </a:solidFill>
                <a:latin typeface="Consolas" pitchFamily="49" charset="0"/>
                <a:cs typeface="Consolas" pitchFamily="49" charset="0"/>
              </a:rPr>
              <a:t>(MPI_COMM_WORLD, &amp;</a:t>
            </a:r>
            <a:r>
              <a:rPr lang="en-US" sz="1600" dirty="0" err="1">
                <a:solidFill>
                  <a:prstClr val="black"/>
                </a:solidFill>
                <a:latin typeface="Consolas" pitchFamily="49" charset="0"/>
                <a:cs typeface="Consolas" pitchFamily="49" charset="0"/>
              </a:rPr>
              <a:t>my_rank</a:t>
            </a:r>
            <a:r>
              <a:rPr lang="en-US" sz="1600" dirty="0">
                <a:solidFill>
                  <a:prstClr val="black"/>
                </a:solidFill>
                <a:latin typeface="Consolas" pitchFamily="49" charset="0"/>
                <a:cs typeface="Consolas" pitchFamily="49" charset="0"/>
              </a:rPr>
              <a:t>);</a:t>
            </a:r>
          </a:p>
          <a:p>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MPI_Comm_size</a:t>
            </a:r>
            <a:r>
              <a:rPr lang="en-US" sz="1600" dirty="0">
                <a:solidFill>
                  <a:prstClr val="black"/>
                </a:solidFill>
                <a:latin typeface="Consolas" pitchFamily="49" charset="0"/>
                <a:cs typeface="Consolas" pitchFamily="49" charset="0"/>
              </a:rPr>
              <a:t>(MPI_COMM_WORLD, &amp;n);</a:t>
            </a:r>
          </a:p>
          <a:p>
            <a:endParaRPr lang="en-US" sz="1600" dirty="0">
              <a:solidFill>
                <a:prstClr val="black"/>
              </a:solidFill>
              <a:latin typeface="Consolas" pitchFamily="49" charset="0"/>
              <a:cs typeface="Consolas" pitchFamily="49" charset="0"/>
            </a:endParaRPr>
          </a:p>
          <a:p>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gethostname</a:t>
            </a:r>
            <a:r>
              <a:rPr lang="en-US" sz="1600" dirty="0">
                <a:solidFill>
                  <a:prstClr val="black"/>
                </a:solidFill>
                <a:latin typeface="Consolas" pitchFamily="49" charset="0"/>
                <a:cs typeface="Consolas" pitchFamily="49" charset="0"/>
              </a:rPr>
              <a:t>(hostname, 128);</a:t>
            </a:r>
          </a:p>
          <a:p>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my_rank</a:t>
            </a:r>
            <a:r>
              <a:rPr lang="en-US" sz="1600" dirty="0">
                <a:solidFill>
                  <a:prstClr val="black"/>
                </a:solidFill>
                <a:latin typeface="Consolas" pitchFamily="49" charset="0"/>
                <a:cs typeface="Consolas" pitchFamily="49" charset="0"/>
              </a:rPr>
              <a:t> == 0) { </a:t>
            </a:r>
            <a:r>
              <a:rPr lang="en-US" sz="1600" dirty="0">
                <a:solidFill>
                  <a:srgbClr val="008000"/>
                </a:solidFill>
                <a:latin typeface="Consolas" pitchFamily="49" charset="0"/>
                <a:cs typeface="Consolas" pitchFamily="49" charset="0"/>
              </a:rPr>
              <a:t>/* master */</a:t>
            </a:r>
          </a:p>
          <a:p>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printf</a:t>
            </a:r>
            <a:r>
              <a:rPr lang="en-US" sz="1600" dirty="0">
                <a:solidFill>
                  <a:prstClr val="black"/>
                </a:solidFill>
                <a:latin typeface="Consolas" pitchFamily="49" charset="0"/>
                <a:cs typeface="Consolas" pitchFamily="49" charset="0"/>
              </a:rPr>
              <a:t>(</a:t>
            </a:r>
            <a:r>
              <a:rPr lang="en-US" sz="1600" dirty="0">
                <a:solidFill>
                  <a:srgbClr val="A31515"/>
                </a:solidFill>
                <a:latin typeface="Consolas" pitchFamily="49" charset="0"/>
                <a:cs typeface="Consolas" pitchFamily="49" charset="0"/>
              </a:rPr>
              <a:t>"I am the master: %s\n"</a:t>
            </a:r>
            <a:r>
              <a:rPr lang="en-US" sz="1600" dirty="0">
                <a:solidFill>
                  <a:prstClr val="black"/>
                </a:solidFill>
                <a:latin typeface="Consolas" pitchFamily="49" charset="0"/>
                <a:cs typeface="Consolas" pitchFamily="49" charset="0"/>
              </a:rPr>
              <a:t>, hostname);</a:t>
            </a:r>
          </a:p>
          <a:p>
            <a:r>
              <a:rPr lang="en-US" sz="1600" dirty="0">
                <a:solidFill>
                  <a:prstClr val="black"/>
                </a:solidFill>
                <a:latin typeface="Consolas" pitchFamily="49" charset="0"/>
                <a:cs typeface="Consolas" pitchFamily="49" charset="0"/>
              </a:rPr>
              <a:t>  } </a:t>
            </a:r>
          </a:p>
          <a:p>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else</a:t>
            </a:r>
            <a:r>
              <a:rPr lang="en-US" sz="1600" dirty="0">
                <a:solidFill>
                  <a:prstClr val="black"/>
                </a:solidFill>
                <a:latin typeface="Consolas" pitchFamily="49" charset="0"/>
                <a:cs typeface="Consolas" pitchFamily="49" charset="0"/>
              </a:rPr>
              <a:t> { </a:t>
            </a:r>
            <a:r>
              <a:rPr lang="en-US" sz="1600" dirty="0">
                <a:solidFill>
                  <a:srgbClr val="008000"/>
                </a:solidFill>
                <a:latin typeface="Consolas" pitchFamily="49" charset="0"/>
                <a:cs typeface="Consolas" pitchFamily="49" charset="0"/>
              </a:rPr>
              <a:t>/* worker */</a:t>
            </a:r>
          </a:p>
          <a:p>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printf</a:t>
            </a:r>
            <a:r>
              <a:rPr lang="en-US" sz="1600" dirty="0">
                <a:solidFill>
                  <a:prstClr val="black"/>
                </a:solidFill>
                <a:latin typeface="Consolas" pitchFamily="49" charset="0"/>
                <a:cs typeface="Consolas" pitchFamily="49" charset="0"/>
              </a:rPr>
              <a:t>(</a:t>
            </a:r>
            <a:r>
              <a:rPr lang="en-US" sz="1600" dirty="0">
                <a:solidFill>
                  <a:srgbClr val="A31515"/>
                </a:solidFill>
                <a:latin typeface="Consolas" pitchFamily="49" charset="0"/>
                <a:cs typeface="Consolas" pitchFamily="49" charset="0"/>
              </a:rPr>
              <a:t>"I am a worker: %s (rank=%d/%d)\n"</a:t>
            </a:r>
            <a:r>
              <a:rPr lang="en-US" sz="1600" dirty="0">
                <a:solidFill>
                  <a:prstClr val="black"/>
                </a:solidFill>
                <a:latin typeface="Consolas" pitchFamily="49" charset="0"/>
                <a:cs typeface="Consolas" pitchFamily="49" charset="0"/>
              </a:rPr>
              <a:t>, hostname, </a:t>
            </a:r>
            <a:r>
              <a:rPr lang="en-US" sz="1600" dirty="0" err="1">
                <a:solidFill>
                  <a:prstClr val="black"/>
                </a:solidFill>
                <a:latin typeface="Consolas" pitchFamily="49" charset="0"/>
                <a:cs typeface="Consolas" pitchFamily="49" charset="0"/>
              </a:rPr>
              <a:t>my_rank</a:t>
            </a:r>
            <a:r>
              <a:rPr lang="en-US" sz="1600" dirty="0">
                <a:solidFill>
                  <a:prstClr val="black"/>
                </a:solidFill>
                <a:latin typeface="Consolas" pitchFamily="49" charset="0"/>
                <a:cs typeface="Consolas" pitchFamily="49" charset="0"/>
              </a:rPr>
              <a:t>, n-1);</a:t>
            </a:r>
          </a:p>
          <a:p>
            <a:r>
              <a:rPr lang="en-US" sz="1600" dirty="0">
                <a:solidFill>
                  <a:prstClr val="black"/>
                </a:solidFill>
                <a:latin typeface="Consolas" pitchFamily="49" charset="0"/>
                <a:cs typeface="Consolas" pitchFamily="49" charset="0"/>
              </a:rPr>
              <a:t>  }</a:t>
            </a:r>
          </a:p>
          <a:p>
            <a:endParaRPr lang="en-US" sz="1600" dirty="0">
              <a:solidFill>
                <a:prstClr val="black"/>
              </a:solidFill>
              <a:latin typeface="Consolas" pitchFamily="49" charset="0"/>
              <a:cs typeface="Consolas" pitchFamily="49" charset="0"/>
            </a:endParaRPr>
          </a:p>
          <a:p>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MPI_Finalize</a:t>
            </a:r>
            <a:r>
              <a:rPr lang="en-US" sz="1600" dirty="0">
                <a:solidFill>
                  <a:prstClr val="black"/>
                </a:solidFill>
                <a:latin typeface="Consolas" pitchFamily="49" charset="0"/>
                <a:cs typeface="Consolas" pitchFamily="49" charset="0"/>
              </a:rPr>
              <a:t>();</a:t>
            </a:r>
          </a:p>
          <a:p>
            <a:r>
              <a:rPr lang="en-US" sz="1600" dirty="0">
                <a:solidFill>
                  <a:prstClr val="black"/>
                </a:solidFill>
                <a:latin typeface="Consolas" pitchFamily="49" charset="0"/>
                <a:cs typeface="Consolas" pitchFamily="49" charset="0"/>
              </a:rPr>
              <a:t>  return 0;</a:t>
            </a:r>
          </a:p>
          <a:p>
            <a:r>
              <a:rPr lang="en-US" sz="1600" dirty="0">
                <a:solidFill>
                  <a:prstClr val="black"/>
                </a:solidFill>
                <a:latin typeface="Consolas" pitchFamily="49" charset="0"/>
                <a:cs typeface="Consolas" pitchFamily="49" charset="0"/>
              </a:rPr>
              <a:t>}</a:t>
            </a:r>
          </a:p>
        </p:txBody>
      </p:sp>
      <p:sp>
        <p:nvSpPr>
          <p:cNvPr id="14338" name="Rectangle 2"/>
          <p:cNvSpPr>
            <a:spLocks noGrp="1" noChangeArrowheads="1"/>
          </p:cNvSpPr>
          <p:nvPr>
            <p:ph type="title"/>
          </p:nvPr>
        </p:nvSpPr>
        <p:spPr/>
        <p:txBody>
          <a:bodyPr/>
          <a:lstStyle/>
          <a:p>
            <a:pPr eaLnBrk="1" hangingPunct="1"/>
            <a:r>
              <a:rPr lang="en-US" sz="3200" dirty="0"/>
              <a:t>A First MPI Program</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9</a:t>
            </a:fld>
            <a:endParaRPr lang="en-US" altLang="en-US"/>
          </a:p>
        </p:txBody>
      </p:sp>
      <p:sp>
        <p:nvSpPr>
          <p:cNvPr id="14341" name="Text Box 6"/>
          <p:cNvSpPr txBox="1">
            <a:spLocks noChangeArrowheads="1"/>
          </p:cNvSpPr>
          <p:nvPr/>
        </p:nvSpPr>
        <p:spPr bwMode="auto">
          <a:xfrm>
            <a:off x="5806146" y="2362200"/>
            <a:ext cx="4252254" cy="400110"/>
          </a:xfrm>
          <a:prstGeom prst="rect">
            <a:avLst/>
          </a:prstGeom>
          <a:solidFill>
            <a:schemeClr val="accent5">
              <a:lumMod val="75000"/>
            </a:schemeClr>
          </a:solidFill>
          <a:ln w="12700">
            <a:solidFill>
              <a:srgbClr val="0070C0"/>
            </a:solidFill>
            <a:miter lim="800000"/>
            <a:headEnd/>
            <a:tailEnd/>
          </a:ln>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eaLnBrk="1" hangingPunct="1"/>
            <a:r>
              <a:rPr lang="en-US" sz="2000" dirty="0">
                <a:solidFill>
                  <a:schemeClr val="bg1"/>
                </a:solidFill>
              </a:rPr>
              <a:t>Has to be called first, and once only</a:t>
            </a:r>
          </a:p>
        </p:txBody>
      </p:sp>
      <p:sp>
        <p:nvSpPr>
          <p:cNvPr id="14342" name="Line 7"/>
          <p:cNvSpPr>
            <a:spLocks noChangeShapeType="1"/>
          </p:cNvSpPr>
          <p:nvPr/>
        </p:nvSpPr>
        <p:spPr bwMode="auto">
          <a:xfrm flipH="1">
            <a:off x="4800600" y="2590800"/>
            <a:ext cx="1005543" cy="378798"/>
          </a:xfrm>
          <a:prstGeom prst="line">
            <a:avLst/>
          </a:prstGeom>
          <a:noFill/>
          <a:ln w="25400">
            <a:solidFill>
              <a:srgbClr val="0070C0"/>
            </a:solidFill>
            <a:miter lim="800000"/>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14343" name="Text Box 8"/>
          <p:cNvSpPr txBox="1">
            <a:spLocks noChangeArrowheads="1"/>
          </p:cNvSpPr>
          <p:nvPr/>
        </p:nvSpPr>
        <p:spPr bwMode="auto">
          <a:xfrm>
            <a:off x="5806146" y="5736312"/>
            <a:ext cx="4212179" cy="400110"/>
          </a:xfrm>
          <a:prstGeom prst="rect">
            <a:avLst/>
          </a:prstGeom>
          <a:solidFill>
            <a:schemeClr val="accent5">
              <a:lumMod val="75000"/>
            </a:schemeClr>
          </a:solidFill>
          <a:ln w="12700">
            <a:solidFill>
              <a:srgbClr val="0070C0"/>
            </a:solidFill>
            <a:miter lim="800000"/>
            <a:headEnd/>
            <a:tailEnd/>
          </a:ln>
        </p:spPr>
        <p:txBody>
          <a:bodyPr wrap="none">
            <a:spAutoFit/>
          </a:bodyPr>
          <a:lstStyle>
            <a:lvl1pPr eaLnBrk="0" hangingPunct="0">
              <a:defRPr sz="3200">
                <a:solidFill>
                  <a:schemeClr val="tx1"/>
                </a:solidFill>
                <a:latin typeface="Tahoma" pitchFamily="34" charset="0"/>
                <a:cs typeface="Times New Roman" pitchFamily="18" charset="0"/>
              </a:defRPr>
            </a:lvl1pPr>
            <a:lvl2pPr marL="742950" indent="-285750" eaLnBrk="0" hangingPunct="0">
              <a:defRPr sz="3200">
                <a:solidFill>
                  <a:schemeClr val="tx1"/>
                </a:solidFill>
                <a:latin typeface="Tahoma" pitchFamily="34" charset="0"/>
                <a:cs typeface="Times New Roman" pitchFamily="18" charset="0"/>
              </a:defRPr>
            </a:lvl2pPr>
            <a:lvl3pPr marL="1143000" indent="-228600" eaLnBrk="0" hangingPunct="0">
              <a:defRPr sz="3200">
                <a:solidFill>
                  <a:schemeClr val="tx1"/>
                </a:solidFill>
                <a:latin typeface="Tahoma" pitchFamily="34" charset="0"/>
                <a:cs typeface="Times New Roman" pitchFamily="18" charset="0"/>
              </a:defRPr>
            </a:lvl3pPr>
            <a:lvl4pPr marL="1600200" indent="-228600" eaLnBrk="0" hangingPunct="0">
              <a:defRPr sz="3200">
                <a:solidFill>
                  <a:schemeClr val="tx1"/>
                </a:solidFill>
                <a:latin typeface="Tahoma" pitchFamily="34" charset="0"/>
                <a:cs typeface="Times New Roman" pitchFamily="18" charset="0"/>
              </a:defRPr>
            </a:lvl4pPr>
            <a:lvl5pPr marL="2057400" indent="-228600" eaLnBrk="0" hangingPunct="0">
              <a:defRPr sz="32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32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32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32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3200">
                <a:solidFill>
                  <a:schemeClr val="tx1"/>
                </a:solidFill>
                <a:latin typeface="Tahoma" pitchFamily="34" charset="0"/>
                <a:cs typeface="Times New Roman" pitchFamily="18" charset="0"/>
              </a:defRPr>
            </a:lvl9pPr>
          </a:lstStyle>
          <a:p>
            <a:pPr eaLnBrk="1" hangingPunct="1"/>
            <a:r>
              <a:rPr lang="en-US" sz="2000" dirty="0">
                <a:solidFill>
                  <a:schemeClr val="bg1"/>
                </a:solidFill>
              </a:rPr>
              <a:t>Has to be called last, and once only</a:t>
            </a:r>
          </a:p>
        </p:txBody>
      </p:sp>
      <p:sp>
        <p:nvSpPr>
          <p:cNvPr id="14344" name="Line 9"/>
          <p:cNvSpPr>
            <a:spLocks noChangeShapeType="1"/>
          </p:cNvSpPr>
          <p:nvPr/>
        </p:nvSpPr>
        <p:spPr bwMode="auto">
          <a:xfrm flipH="1" flipV="1">
            <a:off x="4038599" y="5943600"/>
            <a:ext cx="1767544" cy="0"/>
          </a:xfrm>
          <a:prstGeom prst="line">
            <a:avLst/>
          </a:prstGeom>
          <a:noFill/>
          <a:ln w="25400">
            <a:solidFill>
              <a:srgbClr val="0070C0"/>
            </a:solidFill>
            <a:miter lim="800000"/>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10" name="Rectangle 9"/>
          <p:cNvSpPr/>
          <p:nvPr/>
        </p:nvSpPr>
        <p:spPr>
          <a:xfrm>
            <a:off x="203857" y="6606077"/>
            <a:ext cx="768159" cy="215444"/>
          </a:xfrm>
          <a:prstGeom prst="rect">
            <a:avLst/>
          </a:prstGeom>
        </p:spPr>
        <p:txBody>
          <a:bodyPr wrap="none">
            <a:spAutoFit/>
          </a:bodyPr>
          <a:lstStyle/>
          <a:p>
            <a:r>
              <a:rPr lang="en-US" sz="800" dirty="0"/>
              <a:t>[A. </a:t>
            </a:r>
            <a:r>
              <a:rPr lang="en-US" sz="800" dirty="0" err="1"/>
              <a:t>Snavely</a:t>
            </a:r>
            <a:r>
              <a:rPr lang="en-US" sz="800" dirty="0"/>
              <a:t>]→</a:t>
            </a:r>
          </a:p>
        </p:txBody>
      </p:sp>
      <p:grpSp>
        <p:nvGrpSpPr>
          <p:cNvPr id="11" name="Group 10"/>
          <p:cNvGrpSpPr/>
          <p:nvPr/>
        </p:nvGrpSpPr>
        <p:grpSpPr>
          <a:xfrm>
            <a:off x="6019799" y="3750677"/>
            <a:ext cx="4518028" cy="440324"/>
            <a:chOff x="4190997" y="1988621"/>
            <a:chExt cx="4518028" cy="440324"/>
          </a:xfrm>
        </p:grpSpPr>
        <p:sp>
          <p:nvSpPr>
            <p:cNvPr id="12" name="Rectangle 7"/>
            <p:cNvSpPr>
              <a:spLocks noChangeArrowheads="1"/>
            </p:cNvSpPr>
            <p:nvPr/>
          </p:nvSpPr>
          <p:spPr bwMode="auto">
            <a:xfrm>
              <a:off x="5437188" y="1988621"/>
              <a:ext cx="3271837" cy="369332"/>
            </a:xfrm>
            <a:prstGeom prst="rect">
              <a:avLst/>
            </a:prstGeom>
            <a:solidFill>
              <a:schemeClr val="bg1"/>
            </a:solidFill>
            <a:ln w="19050" algn="ctr">
              <a:solidFill>
                <a:srgbClr val="C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ctr" eaLnBrk="0" hangingPunct="0"/>
              <a:r>
                <a:rPr lang="en-US" dirty="0"/>
                <a:t>Nothing special about rank=0.</a:t>
              </a:r>
            </a:p>
          </p:txBody>
        </p:sp>
        <p:sp>
          <p:nvSpPr>
            <p:cNvPr id="13" name="Line 14"/>
            <p:cNvSpPr>
              <a:spLocks noChangeShapeType="1"/>
            </p:cNvSpPr>
            <p:nvPr/>
          </p:nvSpPr>
          <p:spPr bwMode="auto">
            <a:xfrm flipH="1">
              <a:off x="4190997" y="2173287"/>
              <a:ext cx="1246189" cy="255658"/>
            </a:xfrm>
            <a:prstGeom prst="line">
              <a:avLst/>
            </a:prstGeom>
            <a:noFill/>
            <a:ln w="19050">
              <a:solidFill>
                <a:srgbClr val="C00000"/>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endParaRPr lang="en-US"/>
            </a:p>
          </p:txBody>
        </p:sp>
      </p:grpSp>
    </p:spTree>
    <p:extLst>
      <p:ext uri="{BB962C8B-B14F-4D97-AF65-F5344CB8AC3E}">
        <p14:creationId xmlns:p14="http://schemas.microsoft.com/office/powerpoint/2010/main" val="386391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3.xml><?xml version="1.0" encoding="utf-8"?>
<a:theme xmlns:a="http://schemas.openxmlformats.org/drawingml/2006/main" name="1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4.xml><?xml version="1.0" encoding="utf-8"?>
<a:theme xmlns:a="http://schemas.openxmlformats.org/drawingml/2006/main" name="2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5.xml><?xml version="1.0" encoding="utf-8"?>
<a:theme xmlns:a="http://schemas.openxmlformats.org/drawingml/2006/main" name="3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14339</TotalTime>
  <Words>7991</Words>
  <Application>Microsoft Office PowerPoint</Application>
  <PresentationFormat>Widescreen</PresentationFormat>
  <Paragraphs>1328</Paragraphs>
  <Slides>82</Slides>
  <Notes>63</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82</vt:i4>
      </vt:variant>
    </vt:vector>
  </HeadingPairs>
  <TitlesOfParts>
    <vt:vector size="96" baseType="lpstr">
      <vt:lpstr>Arial</vt:lpstr>
      <vt:lpstr>Calibri</vt:lpstr>
      <vt:lpstr>Calibri Light</vt:lpstr>
      <vt:lpstr>Cambria Math</vt:lpstr>
      <vt:lpstr>Consolas</vt:lpstr>
      <vt:lpstr>Courier New</vt:lpstr>
      <vt:lpstr>Tahoma</vt:lpstr>
      <vt:lpstr>Times New Roman</vt:lpstr>
      <vt:lpstr>Wingdings</vt:lpstr>
      <vt:lpstr>Custom Design</vt:lpstr>
      <vt:lpstr>Main</vt:lpstr>
      <vt:lpstr>1_Main</vt:lpstr>
      <vt:lpstr>2_Main</vt:lpstr>
      <vt:lpstr>3_Main</vt:lpstr>
      <vt:lpstr>ME759 High Performance Computing for Applications in Engineering  [Spring 2020] </vt:lpstr>
      <vt:lpstr>Things to do, for Canvas live-session</vt:lpstr>
      <vt:lpstr>The deep thinking of the day</vt:lpstr>
      <vt:lpstr>Quote of the day</vt:lpstr>
      <vt:lpstr>Before we get going…</vt:lpstr>
      <vt:lpstr>[new topic] HPC with the Message Passing Interface (MPI): Outline</vt:lpstr>
      <vt:lpstr>MPI: High-level overview</vt:lpstr>
      <vt:lpstr>Parallel Computing w/ MPI: One way to look at it</vt:lpstr>
      <vt:lpstr>A First MPI Program</vt:lpstr>
      <vt:lpstr>Program Output</vt:lpstr>
      <vt:lpstr>MPI: High-level Overview</vt:lpstr>
      <vt:lpstr>MPI: High-level Overview</vt:lpstr>
      <vt:lpstr>The Message-Passing Model</vt:lpstr>
      <vt:lpstr>MPI: A Second Example Application </vt:lpstr>
      <vt:lpstr>MPI: A Second Example Application</vt:lpstr>
      <vt:lpstr>Program Output</vt:lpstr>
      <vt:lpstr>The Message-Passing Programming Paradigm</vt:lpstr>
      <vt:lpstr>Fundamental Concepts: Process/Program/Processor</vt:lpstr>
      <vt:lpstr>What is MPI?</vt:lpstr>
      <vt:lpstr>What is MPI?</vt:lpstr>
      <vt:lpstr>Where can we use MPI?</vt:lpstr>
      <vt:lpstr>16 threads/ranks on one workstation (assume one socket, 16-core processor)</vt:lpstr>
      <vt:lpstr>Why care about MPI?</vt:lpstr>
      <vt:lpstr>MPI: Pluses and Minuses</vt:lpstr>
      <vt:lpstr>MPI vs. CUDA</vt:lpstr>
      <vt:lpstr>MPI on Euler [Selecting MPI Distribution]</vt:lpstr>
      <vt:lpstr>Compiling MPI Code by Hand</vt:lpstr>
      <vt:lpstr>Example, Running on Euler  [Context: running the executable integrate_mpi]</vt:lpstr>
      <vt:lpstr>Running MPI, In General</vt:lpstr>
      <vt:lpstr>PowerPoint Presentation</vt:lpstr>
      <vt:lpstr>Quick note…</vt:lpstr>
      <vt:lpstr>Outline, Parallel Computing w/ MPI</vt:lpstr>
      <vt:lpstr>Parallel computing issue: Who am I? What’s my problem/task?</vt:lpstr>
      <vt:lpstr>The Rank &amp; The Communicator [As Facilitators for Data and Work Distribution]</vt:lpstr>
      <vt:lpstr>Message Passing: The Actors Involved</vt:lpstr>
      <vt:lpstr>Point-to-Point (P2P) Communication</vt:lpstr>
      <vt:lpstr>MPI: Revisiting Previous Example</vt:lpstr>
      <vt:lpstr>P2P Communication, Syntax Issues: Sending a Message</vt:lpstr>
      <vt:lpstr>P2P Communication, Syntax Issues: Receiving a Message</vt:lpstr>
      <vt:lpstr>The MPI_COMM_WORLD Communicator</vt:lpstr>
      <vt:lpstr>MPI_Comm_create</vt:lpstr>
      <vt:lpstr>Point-to-Point Communication</vt:lpstr>
      <vt:lpstr>The Data Type</vt:lpstr>
      <vt:lpstr>MPI-defined data types, and C counterparts </vt:lpstr>
      <vt:lpstr>Message Order Preservation</vt:lpstr>
      <vt:lpstr>The Mechanics of P2P Communication: Wildcarding</vt:lpstr>
      <vt:lpstr>MPI_Recv: The Need for an MPI_Status Argument</vt:lpstr>
      <vt:lpstr>The Mechanics of P2P Communication: Communication Envelope</vt:lpstr>
      <vt:lpstr>The Mechanics of P2P Communication: Some Rules of Engagement</vt:lpstr>
      <vt:lpstr>MPI_Send &amp; MPI_Recv: The Eager and Rendezvous Flavors</vt:lpstr>
      <vt:lpstr>MPI_Send &amp; MPI_Recv: Eager OR Rendezvous?</vt:lpstr>
      <vt:lpstr>Send/Receives: Blocking vs. Non-blocking [important slide]</vt:lpstr>
      <vt:lpstr>Point-to-Point Communication: Problems w/ the Blocking Plain Send</vt:lpstr>
      <vt:lpstr>Blocking Type: Communication Modes </vt:lpstr>
      <vt:lpstr>Point-to-Point Communication: The MPI_Bsend flavor</vt:lpstr>
      <vt:lpstr>More on the Buffered Send [1/2]</vt:lpstr>
      <vt:lpstr>More on the Buffered Send [2/2]</vt:lpstr>
      <vt:lpstr>Further comments on the four flavors for sending data in MPI</vt:lpstr>
      <vt:lpstr>Four flavors for sending data in MPI</vt:lpstr>
      <vt:lpstr>Cheat Sheet, Blocking Options</vt:lpstr>
      <vt:lpstr>Side-trip: TCP/IP vs. UDP Analogy</vt:lpstr>
      <vt:lpstr>P2P Communication: Deadlocking</vt:lpstr>
      <vt:lpstr>Deadlocking, Another Example</vt:lpstr>
      <vt:lpstr>Avoiding Deadlocking</vt:lpstr>
      <vt:lpstr>Example</vt:lpstr>
      <vt:lpstr>Example</vt:lpstr>
      <vt:lpstr>Timing an MPI Job</vt:lpstr>
      <vt:lpstr>Determine the eager/rendezvous threshold [useful for HW as well]</vt:lpstr>
      <vt:lpstr>Results</vt:lpstr>
      <vt:lpstr>MPI_Probe and MPI_Iprobe [two-slide detour]</vt:lpstr>
      <vt:lpstr>Probe to Receive</vt:lpstr>
      <vt:lpstr>Concluding Remarks: Blocking P2P communication</vt:lpstr>
      <vt:lpstr>Non-blocking, P2P Communication</vt:lpstr>
      <vt:lpstr>Non-Blocking P2P Communication: Motivation</vt:lpstr>
      <vt:lpstr>P2P Communication: The looking danger w/ non-blocking MPI_Isend</vt:lpstr>
      <vt:lpstr>Non-blocking Send/Receive</vt:lpstr>
      <vt:lpstr>Non-Blocking Send/Receive Some Tools of the Trade</vt:lpstr>
      <vt:lpstr>The Screenplay: Non-Blocking P2P Communication</vt:lpstr>
      <vt:lpstr>Waiting for Isend/Ireceive to Complete </vt:lpstr>
      <vt:lpstr>MPI_Test</vt:lpstr>
      <vt:lpstr>MPI P2P Communication: Take Away Points</vt:lpstr>
      <vt:lpstr>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Negrut</dc:creator>
  <cp:lastModifiedBy>negrut</cp:lastModifiedBy>
  <cp:revision>550</cp:revision>
  <dcterms:created xsi:type="dcterms:W3CDTF">2018-05-16T17:28:20Z</dcterms:created>
  <dcterms:modified xsi:type="dcterms:W3CDTF">2020-04-01T15:39:02Z</dcterms:modified>
</cp:coreProperties>
</file>