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23"/>
  </p:notesMasterIdLst>
  <p:handoutMasterIdLst>
    <p:handoutMasterId r:id="rId24"/>
  </p:handoutMasterIdLst>
  <p:sldIdLst>
    <p:sldId id="308" r:id="rId6"/>
    <p:sldId id="1156" r:id="rId7"/>
    <p:sldId id="1157" r:id="rId8"/>
    <p:sldId id="1172" r:id="rId9"/>
    <p:sldId id="1185" r:id="rId10"/>
    <p:sldId id="1186" r:id="rId11"/>
    <p:sldId id="1187" r:id="rId12"/>
    <p:sldId id="1188" r:id="rId13"/>
    <p:sldId id="1189" r:id="rId14"/>
    <p:sldId id="1175" r:id="rId15"/>
    <p:sldId id="1174" r:id="rId16"/>
    <p:sldId id="1179" r:id="rId17"/>
    <p:sldId id="1180" r:id="rId18"/>
    <p:sldId id="1181" r:id="rId19"/>
    <p:sldId id="1182" r:id="rId20"/>
    <p:sldId id="1183" r:id="rId21"/>
    <p:sldId id="11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0" autoAdjust="0"/>
  </p:normalViewPr>
  <p:slideViewPr>
    <p:cSldViewPr snapToGrid="0">
      <p:cViewPr varScale="1">
        <p:scale>
          <a:sx n="133" d="100"/>
          <a:sy n="133" d="100"/>
        </p:scale>
        <p:origin x="1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granular_dynamics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image_processing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sen/ME759-2020-Assignments/blob/master/default_projects/linear_solvers.m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sen/ME759-2020-Assignments/blob/master/default_projects/md5_crackin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lir.llvm.org/docs/Dialects/AffineOps" TargetMode="External"/><Relationship Id="rId2" Type="http://schemas.openxmlformats.org/officeDocument/2006/relationships/hyperlink" Target="https://github.com/plaidml/plaid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3.03129.pdf" TargetMode="External"/><Relationship Id="rId3" Type="http://schemas.openxmlformats.org/officeDocument/2006/relationships/hyperlink" Target="https://arxiv.org/abs/2002.03794" TargetMode="External"/><Relationship Id="rId7" Type="http://schemas.openxmlformats.org/officeDocument/2006/relationships/hyperlink" Target="https://mlir.llvm.org/docs/Dialects/AffineOps/" TargetMode="External"/><Relationship Id="rId2" Type="http://schemas.openxmlformats.org/officeDocument/2006/relationships/hyperlink" Target="https://rd.springer.com/content/pdf/10.1007%2F978-3-319-91479-4_23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aperswithcode.com/paper/stripe-tensor-compilation-via-the-nested" TargetMode="External"/><Relationship Id="rId5" Type="http://schemas.openxmlformats.org/officeDocument/2006/relationships/hyperlink" Target="https://arxiv.org/abs/2003.00532" TargetMode="External"/><Relationship Id="rId4" Type="http://schemas.openxmlformats.org/officeDocument/2006/relationships/hyperlink" Target="http://www.eecs.harvard.edu/~htk/publication/2019-mapl-tillet-kung-cox.pdf" TargetMode="External"/><Relationship Id="rId9" Type="http://schemas.openxmlformats.org/officeDocument/2006/relationships/hyperlink" Target="https://github.com/keroro824/HashingDeepLearning/tree/master/SLID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oiahz29554ll0y2sxbnypuljgntbvoy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715" y="3983147"/>
            <a:ext cx="6391226" cy="823393"/>
          </a:xfrm>
        </p:spPr>
        <p:txBody>
          <a:bodyPr/>
          <a:lstStyle/>
          <a:p>
            <a:r>
              <a:rPr lang="en-US" dirty="0" smtClean="0"/>
              <a:t>ME759 Final </a:t>
            </a:r>
            <a:r>
              <a:rPr lang="en-US" smtClean="0"/>
              <a:t>Project </a:t>
            </a:r>
            <a:r>
              <a:rPr lang="en-US" smtClean="0"/>
              <a:t>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Projects suggestions – in case you can’t come up with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tiers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Tier one: UW-Madison brewed, they are easier (four of them)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Tier two: Intel brewed, they are tough (four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1</a:t>
            </a:r>
            <a:r>
              <a:rPr lang="en-US" dirty="0" smtClean="0"/>
              <a:t>: Large code for physics-based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more </a:t>
            </a:r>
            <a:r>
              <a:rPr lang="en-US" dirty="0"/>
              <a:t>details, 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Topic related to code </a:t>
            </a:r>
            <a:r>
              <a:rPr lang="en-US" dirty="0"/>
              <a:t>developed </a:t>
            </a:r>
            <a:r>
              <a:rPr lang="en-US" dirty="0" smtClean="0"/>
              <a:t>by former ME759  student (became his PhD thesis)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case scenario put together by person working with the European Space Agency (Cecily Sunday)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Tasks:</a:t>
            </a:r>
          </a:p>
          <a:p>
            <a:pPr lvl="2"/>
            <a:r>
              <a:rPr lang="en-US" dirty="0" smtClean="0"/>
              <a:t>Profile a large code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ook at how’s parallelized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uggest avenues for improving speed</a:t>
            </a:r>
          </a:p>
          <a:p>
            <a:pPr lvl="2"/>
            <a:r>
              <a:rPr lang="en-US" dirty="0" smtClean="0"/>
              <a:t>Implement some of these changes to improve execution speed (which is really low, right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2</a:t>
            </a:r>
            <a:r>
              <a:rPr lang="en-US" dirty="0" smtClean="0"/>
              <a:t>: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more </a:t>
            </a:r>
            <a:r>
              <a:rPr lang="en-US" dirty="0"/>
              <a:t>details, see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Issues of interest:</a:t>
            </a:r>
          </a:p>
          <a:p>
            <a:pPr lvl="1"/>
            <a:r>
              <a:rPr lang="en-US" dirty="0" smtClean="0"/>
              <a:t>Finding edges in a pic</a:t>
            </a:r>
          </a:p>
          <a:p>
            <a:pPr lvl="1"/>
            <a:r>
              <a:rPr lang="en-US" dirty="0" smtClean="0"/>
              <a:t>Image stitching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Tier 1, Option </a:t>
                </a:r>
                <a:r>
                  <a:rPr lang="en-US" dirty="0" smtClean="0"/>
                  <a:t>3 : Solving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smtClean="0"/>
                  <a:t>more </a:t>
                </a:r>
                <a:r>
                  <a:rPr lang="en-US" dirty="0"/>
                  <a:t>details, see</a:t>
                </a:r>
                <a:r>
                  <a:rPr lang="en-US" dirty="0" smtClean="0"/>
                  <a:t> </a:t>
                </a:r>
                <a:r>
                  <a:rPr lang="en-US" dirty="0" smtClean="0">
                    <a:hlinkClick r:id="rId3"/>
                  </a:rPr>
                  <a:t>here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Task</a:t>
                </a:r>
                <a:r>
                  <a:rPr lang="en-US" dirty="0" smtClean="0"/>
                  <a:t>: Implement </a:t>
                </a:r>
                <a:r>
                  <a:rPr lang="en-US" dirty="0"/>
                  <a:t>a parallel solution to solving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There are two flavors that you might consider</a:t>
                </a:r>
              </a:p>
              <a:p>
                <a:pPr lvl="2"/>
                <a:r>
                  <a:rPr lang="en-US" dirty="0" smtClean="0"/>
                  <a:t>Iterative solvers</a:t>
                </a:r>
              </a:p>
              <a:p>
                <a:pPr lvl="2"/>
                <a:r>
                  <a:rPr lang="en-US" dirty="0" smtClean="0"/>
                  <a:t>Direct solvers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To make it even more interesting:</a:t>
                </a:r>
              </a:p>
              <a:p>
                <a:pPr lvl="2"/>
                <a:r>
                  <a:rPr lang="en-US" dirty="0" smtClean="0"/>
                  <a:t>Dense problems </a:t>
                </a:r>
              </a:p>
              <a:p>
                <a:pPr lvl="2"/>
                <a:r>
                  <a:rPr lang="en-US" dirty="0" smtClean="0"/>
                  <a:t>Sparse problems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3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1, Option </a:t>
            </a:r>
            <a:r>
              <a:rPr lang="en-US" dirty="0" smtClean="0"/>
              <a:t>4: Break password through 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Task: write a parallel code that attempts to break a password through brute force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u="sng" dirty="0"/>
              <a:t>Important</a:t>
            </a:r>
            <a:r>
              <a:rPr lang="en-US" dirty="0"/>
              <a:t>: your implementation should only be used for academic purposes and should never be used to engage in any illegal or otherwise dubious activity of a nefarious </a:t>
            </a:r>
            <a:r>
              <a:rPr lang="en-US" dirty="0" smtClean="0"/>
              <a:t>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2: Intel-suggested </a:t>
            </a:r>
            <a:r>
              <a:rPr lang="en-US" dirty="0"/>
              <a:t>Final Project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Coming </a:t>
            </a:r>
            <a:r>
              <a:rPr lang="en-US" dirty="0"/>
              <a:t>from group at Intel made up of 13 compiler engineers working on optimizing machine learning workloads on various hardware platforms </a:t>
            </a:r>
          </a:p>
          <a:p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w/ specialized hardware groups to ensure fast execution of inference and training workloads through </a:t>
            </a:r>
            <a:r>
              <a:rPr lang="en-US"/>
              <a:t>hardware-software </a:t>
            </a:r>
            <a:r>
              <a:rPr lang="en-US" smtClean="0"/>
              <a:t>co-design 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https://github.com/plaidml/plaidml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Currently working closely with the LLVM community and the MLIR group at </a:t>
            </a:r>
            <a:r>
              <a:rPr lang="en-US" dirty="0" smtClean="0"/>
              <a:t>Google </a:t>
            </a:r>
            <a:r>
              <a:rPr lang="en-US" dirty="0"/>
              <a:t>to contribute to the affine dialect in MLIR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https://mlir.llvm.org/docs/Dialects/AffineOps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Researching repurposing machine learning optimization techniques for scientific </a:t>
            </a:r>
            <a:r>
              <a:rPr lang="en-US" dirty="0" smtClean="0"/>
              <a:t>workloads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8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Final Project topics suggested by Intel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242" y="2441742"/>
          <a:ext cx="11861515" cy="244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40">
                  <a:extLst>
                    <a:ext uri="{9D8B030D-6E8A-4147-A177-3AD203B41FA5}">
                      <a16:colId xmlns:a16="http://schemas.microsoft.com/office/drawing/2014/main" val="3665295946"/>
                    </a:ext>
                  </a:extLst>
                </a:gridCol>
                <a:gridCol w="4166171">
                  <a:extLst>
                    <a:ext uri="{9D8B030D-6E8A-4147-A177-3AD203B41FA5}">
                      <a16:colId xmlns:a16="http://schemas.microsoft.com/office/drawing/2014/main" val="784188686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2167366755"/>
                    </a:ext>
                  </a:extLst>
                </a:gridCol>
              </a:tblGrid>
              <a:tr h="2236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Topic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Helpful References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127778"/>
                  </a:ext>
                </a:extLst>
              </a:tr>
              <a:tr h="30117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LLVM Optimization Analysis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Analyze LLVM Optimization Passes using established benchmarks 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sng" dirty="0">
                          <a:effectLst/>
                          <a:hlinkClick r:id="rId2"/>
                        </a:rPr>
                        <a:t>https://rd.springer.com/content/pdf/10.1007%2F978-3-319-91479-4_23.pdf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56731"/>
                  </a:ext>
                </a:extLst>
              </a:tr>
              <a:tr h="503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Survey and Analysis of Tensor Compilers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Analyze and benchmark tensor compilers for ML across various HW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Investigate the results produced in 2.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https://arxiv.org/abs/2002.03794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4"/>
                        </a:rPr>
                        <a:t>http://www.eecs.harvard.edu/~htk/publication/2019-mapl-tillet-kung-cox.pdf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344578"/>
                  </a:ext>
                </a:extLst>
              </a:tr>
              <a:tr h="6256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 performance GEMM library for a GPU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Utilizing the techniques described in papers 1 and 2 on the right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 the MLIR's new support for </a:t>
                      </a:r>
                      <a:r>
                        <a:rPr lang="en-US" sz="1000" dirty="0" err="1">
                          <a:effectLst/>
                        </a:rPr>
                        <a:t>affine.parallel</a:t>
                      </a:r>
                      <a:r>
                        <a:rPr lang="en-US" sz="1000" dirty="0">
                          <a:effectLst/>
                        </a:rPr>
                        <a:t>: (see 3 on the right) Implement a high performance GEMM library for a GPU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5"/>
                        </a:rPr>
                        <a:t>https://arxiv.org/abs/2003.00532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6"/>
                        </a:rPr>
                        <a:t>https://paperswithcode.com/paper/stripe-tensor-compilation-via-the-nested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7"/>
                        </a:rPr>
                        <a:t>https://mlir.llvm.org/docs/Dialects/AffineOps/#affineparallel-affineparallelop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10966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Distributed SLIDE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Reproduce the results presented for SLIDE in 1.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Using the code provided on </a:t>
                      </a:r>
                      <a:r>
                        <a:rPr lang="en-US" sz="1000" dirty="0" err="1">
                          <a:effectLst/>
                        </a:rPr>
                        <a:t>github</a:t>
                      </a:r>
                      <a:r>
                        <a:rPr lang="en-US" sz="1000" dirty="0">
                          <a:effectLst/>
                        </a:rPr>
                        <a:t> (</a:t>
                      </a:r>
                      <a:r>
                        <a:rPr lang="en-US" sz="1000" u="sng" dirty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)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 a distributed version of SLIDE.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8"/>
                        </a:rPr>
                        <a:t>https://arxiv.org/pdf/1903.03129.pdf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 lvl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000" u="sng" dirty="0">
                          <a:effectLst/>
                          <a:hlinkClick r:id="rId9"/>
                        </a:rPr>
                        <a:t>https://github.com/keroro824/HashingDeepLearning/tree/master/SLIDE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32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related Final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to, the </a:t>
            </a:r>
            <a:r>
              <a:rPr lang="en-US" dirty="0"/>
              <a:t>Intel folks will read your Final Project</a:t>
            </a:r>
          </a:p>
          <a:p>
            <a:endParaRPr lang="en-US" dirty="0"/>
          </a:p>
          <a:p>
            <a:r>
              <a:rPr lang="en-US" dirty="0" smtClean="0"/>
              <a:t>You’ll </a:t>
            </a:r>
            <a:r>
              <a:rPr lang="en-US" dirty="0"/>
              <a:t>have to explicitly indicate that you are ok with me sharing your Final Project with them</a:t>
            </a:r>
          </a:p>
          <a:p>
            <a:pPr lvl="1"/>
            <a:r>
              <a:rPr lang="en-US" dirty="0"/>
              <a:t>There will be </a:t>
            </a:r>
            <a:r>
              <a:rPr lang="en-US" dirty="0" smtClean="0"/>
              <a:t>a box to check in both the proposal and final docs</a:t>
            </a:r>
          </a:p>
          <a:p>
            <a:endParaRPr lang="en-US" dirty="0"/>
          </a:p>
          <a:p>
            <a:r>
              <a:rPr lang="en-US" dirty="0" smtClean="0"/>
              <a:t>This is hard stuff, very challenging</a:t>
            </a:r>
          </a:p>
          <a:p>
            <a:pPr lvl="1"/>
            <a:r>
              <a:rPr lang="en-US" dirty="0" smtClean="0"/>
              <a:t>Work on it if you want to get a conversation going with this Intel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11" y="1176618"/>
            <a:ext cx="10845053" cy="52645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Proposal</a:t>
            </a:r>
            <a:r>
              <a:rPr lang="en-US" dirty="0"/>
              <a:t> Issues: </a:t>
            </a:r>
          </a:p>
          <a:p>
            <a:pPr lvl="1"/>
            <a:r>
              <a:rPr lang="en-US" dirty="0"/>
              <a:t>Two pages long (shorter, if it makes sense).</a:t>
            </a:r>
          </a:p>
          <a:p>
            <a:pPr lvl="1"/>
            <a:r>
              <a:rPr lang="en-US" dirty="0"/>
              <a:t>PDF file to be  uploaded in folder </a:t>
            </a:r>
            <a:r>
              <a:rPr lang="en-US" dirty="0" err="1">
                <a:latin typeface="Consolas" panose="020B0609020204030204" pitchFamily="49" charset="0"/>
              </a:rPr>
              <a:t>FinalProjectProposal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Due on </a:t>
            </a:r>
            <a:r>
              <a:rPr lang="en-US" dirty="0" smtClean="0"/>
              <a:t>03/27 </a:t>
            </a:r>
            <a:r>
              <a:rPr lang="en-US" dirty="0"/>
              <a:t>at 9 pm</a:t>
            </a:r>
          </a:p>
          <a:p>
            <a:endParaRPr lang="en-US" dirty="0"/>
          </a:p>
          <a:p>
            <a:r>
              <a:rPr lang="en-US" dirty="0"/>
              <a:t>Proposal doc template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You must use this template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Simply populate the fields in there</a:t>
            </a:r>
          </a:p>
          <a:p>
            <a:pPr lvl="1"/>
            <a:r>
              <a:rPr lang="en-US" dirty="0" smtClean="0"/>
              <a:t>Template use: Everybody stays on the same page (actually, two pages)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try to provide feedback by April </a:t>
            </a:r>
            <a:r>
              <a:rPr lang="en-US" dirty="0" smtClean="0"/>
              <a:t>3 </a:t>
            </a:r>
            <a:endParaRPr lang="en-US" dirty="0"/>
          </a:p>
          <a:p>
            <a:pPr lvl="1"/>
            <a:r>
              <a:rPr lang="en-US" dirty="0"/>
              <a:t>This will give you a month to work on </a:t>
            </a:r>
            <a:r>
              <a:rPr lang="en-US" dirty="0" smtClean="0"/>
              <a:t>the Final </a:t>
            </a:r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Project, good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87" y="1311089"/>
            <a:ext cx="11356041" cy="50135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Project can be individual or team-based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Teams </a:t>
            </a:r>
            <a:r>
              <a:rPr lang="en-US" dirty="0"/>
              <a:t>can have up to three students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Multi-student </a:t>
            </a:r>
            <a:r>
              <a:rPr lang="en-US" dirty="0"/>
              <a:t>proposals: need to spell out who does what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Each </a:t>
            </a:r>
            <a:r>
              <a:rPr lang="en-US" dirty="0"/>
              <a:t>student submits project </a:t>
            </a:r>
            <a:r>
              <a:rPr lang="en-US" dirty="0" smtClean="0"/>
              <a:t>proposal, intermediate progress, </a:t>
            </a:r>
            <a:r>
              <a:rPr lang="en-US" dirty="0"/>
              <a:t>and final project docs </a:t>
            </a:r>
            <a:endParaRPr lang="en-US" dirty="0" smtClean="0"/>
          </a:p>
          <a:p>
            <a:pPr lvl="3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docs </a:t>
            </a:r>
            <a:r>
              <a:rPr lang="en-US" dirty="0" smtClean="0"/>
              <a:t>can </a:t>
            </a:r>
            <a:r>
              <a:rPr lang="en-US" dirty="0"/>
              <a:t>be clones, it’s </a:t>
            </a:r>
            <a:r>
              <a:rPr lang="en-US" dirty="0" smtClean="0"/>
              <a:t>ok</a:t>
            </a:r>
            <a:endParaRPr lang="en-US" dirty="0"/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touch on in </a:t>
            </a:r>
            <a:r>
              <a:rPr lang="en-US" dirty="0" smtClean="0"/>
              <a:t>your Project </a:t>
            </a:r>
            <a:r>
              <a:rPr lang="en-US" dirty="0" smtClean="0">
                <a:solidFill>
                  <a:srgbClr val="FFC000"/>
                </a:solidFill>
              </a:rPr>
              <a:t>Proposal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Project Title: </a:t>
            </a:r>
            <a:r>
              <a:rPr lang="en-US" sz="2000" dirty="0"/>
              <a:t>state the title</a:t>
            </a:r>
          </a:p>
          <a:p>
            <a:r>
              <a:rPr lang="en-US" sz="2000" b="1" dirty="0"/>
              <a:t>Link to git repo for project: </a:t>
            </a:r>
            <a:r>
              <a:rPr lang="en-US" sz="2000" dirty="0"/>
              <a:t>this is what will be cloned to check your work upon delivery</a:t>
            </a:r>
          </a:p>
          <a:p>
            <a:r>
              <a:rPr lang="en-US" sz="2000" b="1" dirty="0" smtClean="0"/>
              <a:t>Problem </a:t>
            </a:r>
            <a:r>
              <a:rPr lang="en-US" sz="2000" b="1" dirty="0"/>
              <a:t>statement</a:t>
            </a:r>
            <a:r>
              <a:rPr lang="en-US" sz="2000" dirty="0"/>
              <a:t>: explain in clear terms what you want to do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Motivation/Rationale</a:t>
            </a:r>
            <a:r>
              <a:rPr lang="en-US" sz="2000" dirty="0"/>
              <a:t>: explain why you chose to work on this project</a:t>
            </a:r>
          </a:p>
          <a:p>
            <a:r>
              <a:rPr lang="en-US" sz="2000" b="1" dirty="0"/>
              <a:t>Explain how you contemplate going about it</a:t>
            </a:r>
            <a:r>
              <a:rPr lang="en-US" sz="2000" dirty="0"/>
              <a:t>: indicate if you’ll use GPU/OpenMP/MPI parallel computing, what libraries, etc. Indicate what algorithms/approaches you are considering</a:t>
            </a:r>
          </a:p>
          <a:p>
            <a:r>
              <a:rPr lang="en-US" sz="2000" b="1" dirty="0"/>
              <a:t>ME759 aspects the proposed work draws on</a:t>
            </a:r>
            <a:r>
              <a:rPr lang="en-US" sz="2000" dirty="0"/>
              <a:t>: bulleted list, be brief</a:t>
            </a:r>
          </a:p>
          <a:p>
            <a:r>
              <a:rPr lang="en-US" sz="2000" b="1" dirty="0"/>
              <a:t>How you will demonstrate what you accomplished</a:t>
            </a:r>
            <a:r>
              <a:rPr lang="en-US" sz="2000" dirty="0"/>
              <a:t>: particularly important if what you do is a small piece of a bigger project that you will continue to pursue after wrapping up ME759.</a:t>
            </a:r>
          </a:p>
          <a:p>
            <a:r>
              <a:rPr lang="en-US" sz="2000" b="1" dirty="0"/>
              <a:t>Team member[s]</a:t>
            </a:r>
            <a:r>
              <a:rPr lang="en-US" sz="2000" dirty="0"/>
              <a:t>:  Name + email + home department + </a:t>
            </a:r>
            <a:r>
              <a:rPr lang="en-US" sz="2000" u="sng" dirty="0"/>
              <a:t>advisor</a:t>
            </a:r>
            <a:r>
              <a:rPr lang="en-US" sz="2000" dirty="0"/>
              <a:t> (if one exists). </a:t>
            </a:r>
          </a:p>
          <a:p>
            <a:pPr lvl="1"/>
            <a:r>
              <a:rPr lang="en-US" sz="1600" dirty="0"/>
              <a:t>If more students, also indicate each student’s anticipated role.</a:t>
            </a:r>
          </a:p>
          <a:p>
            <a:r>
              <a:rPr lang="en-US" sz="2000" b="1" dirty="0"/>
              <a:t>Deliverables</a:t>
            </a:r>
            <a:r>
              <a:rPr lang="en-US" sz="2000" dirty="0"/>
              <a:t>: what you expect to deliver on May </a:t>
            </a:r>
            <a:r>
              <a:rPr lang="en-US" sz="2000" dirty="0" smtClean="0"/>
              <a:t>6 </a:t>
            </a:r>
            <a:r>
              <a:rPr lang="en-US" sz="2000" dirty="0"/>
              <a:t>at </a:t>
            </a:r>
            <a:r>
              <a:rPr lang="en-US" sz="2000" dirty="0" smtClean="0"/>
              <a:t>7:45 am</a:t>
            </a:r>
            <a:endParaRPr lang="en-US" sz="2000" dirty="0"/>
          </a:p>
          <a:p>
            <a:r>
              <a:rPr lang="en-US" sz="2000" b="1" dirty="0"/>
              <a:t>Milestones</a:t>
            </a:r>
            <a:r>
              <a:rPr lang="en-US" sz="2000" dirty="0"/>
              <a:t>: indicate what will be accomplished by April 22 milestone</a:t>
            </a:r>
          </a:p>
          <a:p>
            <a:r>
              <a:rPr lang="en-US" sz="2000" b="1" dirty="0"/>
              <a:t>Other remarks</a:t>
            </a:r>
            <a:r>
              <a:rPr lang="en-US" sz="2000" dirty="0"/>
              <a:t>: say here anything else that you think Dan should be aware of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Tied to Your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lvl="1"/>
            <a:endParaRPr lang="en-US" sz="1800" dirty="0"/>
          </a:p>
          <a:p>
            <a:r>
              <a:rPr lang="en-US" sz="2000" dirty="0"/>
              <a:t>OK to propose a small part of a big undertaking that would be too large to accomplish within one month</a:t>
            </a:r>
          </a:p>
          <a:p>
            <a:pPr lvl="1"/>
            <a:r>
              <a:rPr lang="en-US" sz="1800" dirty="0"/>
              <a:t>This is fine as long as </a:t>
            </a:r>
          </a:p>
          <a:p>
            <a:pPr lvl="2"/>
            <a:r>
              <a:rPr lang="en-US" sz="1600" dirty="0"/>
              <a:t>Project proposed represents a step towards something that is ambitious</a:t>
            </a:r>
          </a:p>
          <a:p>
            <a:pPr lvl="2"/>
            <a:r>
              <a:rPr lang="en-US" sz="1600" dirty="0"/>
              <a:t>You structure the Final Project so that progress can be measured/demonstrated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IMPORTANT: Your score will reflect how well you accomplish what’s spelled out in Project Proposal, not the big task that can’t be done in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10/23/2014 Email – From Todd T. [former 759 Student, Spring 2012]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“Hi Dan and Andrew,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Hope time finds you well!  Recall my ME964 project to add first-class CUDA discovery, scheduling, management into </a:t>
            </a:r>
            <a:r>
              <a:rPr lang="en-US" sz="1800" dirty="0" err="1"/>
              <a:t>HTCondor</a:t>
            </a:r>
            <a:r>
              <a:rPr lang="en-US" sz="1800" dirty="0"/>
              <a:t>?  Well, at long last, earlier this year it all got released into the mainstream stable version of </a:t>
            </a:r>
            <a:r>
              <a:rPr lang="en-US" sz="1800" dirty="0" err="1"/>
              <a:t>HTCondor</a:t>
            </a:r>
            <a:r>
              <a:rPr lang="en-US" sz="1800" dirty="0"/>
              <a:t>, announced at </a:t>
            </a:r>
            <a:r>
              <a:rPr lang="en-US" sz="1800" dirty="0" err="1"/>
              <a:t>HTCondor</a:t>
            </a:r>
            <a:r>
              <a:rPr lang="en-US" sz="1800" dirty="0"/>
              <a:t> Week 2014 back in May, and pushed into all the various distros (</a:t>
            </a:r>
            <a:r>
              <a:rPr lang="en-US" sz="1800" dirty="0" err="1"/>
              <a:t>Debian</a:t>
            </a:r>
            <a:r>
              <a:rPr lang="en-US" sz="1800" dirty="0"/>
              <a:t>, Fedora, </a:t>
            </a:r>
            <a:r>
              <a:rPr lang="en-US" sz="1800" dirty="0" err="1"/>
              <a:t>etc</a:t>
            </a:r>
            <a:r>
              <a:rPr lang="en-US" sz="1800" dirty="0"/>
              <a:t>). It is being used on big clusters in industry and academia.  Long ago we talked about telling </a:t>
            </a:r>
            <a:r>
              <a:rPr lang="en-US" sz="1800" dirty="0" err="1"/>
              <a:t>Nvidia</a:t>
            </a:r>
            <a:r>
              <a:rPr lang="en-US" sz="1800" dirty="0"/>
              <a:t> about this, and giving credit to this happening as a 'success story' for </a:t>
            </a:r>
            <a:r>
              <a:rPr lang="en-US" sz="1800" dirty="0" err="1"/>
              <a:t>nvidia's</a:t>
            </a:r>
            <a:r>
              <a:rPr lang="en-US" sz="1800" dirty="0"/>
              <a:t> support of SBEL as a center of excellence…”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2012 Final Project: GPU Scheduling on a Cluster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Spring 2012 Final Project</a:t>
            </a:r>
          </a:p>
          <a:p>
            <a:pPr lvl="1"/>
            <a:r>
              <a:rPr lang="en-US" dirty="0"/>
              <a:t>Tied to the Condor Project</a:t>
            </a:r>
          </a:p>
          <a:p>
            <a:pPr lvl="2"/>
            <a:r>
              <a:rPr lang="en-US" sz="1600" dirty="0"/>
              <a:t>Condor: started at UW-Madison by Professor </a:t>
            </a:r>
            <a:r>
              <a:rPr lang="en-US" sz="1600" dirty="0" err="1"/>
              <a:t>Miron</a:t>
            </a:r>
            <a:r>
              <a:rPr lang="en-US" sz="1600" dirty="0"/>
              <a:t> </a:t>
            </a:r>
            <a:r>
              <a:rPr lang="en-US" sz="1600" dirty="0" err="1"/>
              <a:t>Livny</a:t>
            </a:r>
            <a:r>
              <a:rPr lang="en-US" sz="1600" dirty="0"/>
              <a:t> (in 1985)</a:t>
            </a:r>
          </a:p>
          <a:p>
            <a:pPr lvl="2"/>
            <a:r>
              <a:rPr lang="en-US" sz="1600" dirty="0"/>
              <a:t>Two students working for Professor </a:t>
            </a:r>
            <a:r>
              <a:rPr lang="en-US" sz="1600" dirty="0" err="1"/>
              <a:t>Livny</a:t>
            </a:r>
            <a:r>
              <a:rPr lang="en-US" sz="1600" dirty="0"/>
              <a:t> took 759 in back in the day</a:t>
            </a:r>
          </a:p>
          <a:p>
            <a:pPr lvl="1"/>
            <a:endParaRPr lang="en-US" dirty="0"/>
          </a:p>
          <a:p>
            <a:r>
              <a:rPr lang="en-US" sz="2800" dirty="0"/>
              <a:t>Places where GPU Scheduler used for science today</a:t>
            </a:r>
          </a:p>
          <a:p>
            <a:pPr lvl="3"/>
            <a:endParaRPr lang="en-US" sz="1100" dirty="0"/>
          </a:p>
          <a:p>
            <a:pPr lvl="1"/>
            <a:r>
              <a:rPr lang="en-US" dirty="0"/>
              <a:t>Large Hadron Collider (LHC) – CERN, Switzerland</a:t>
            </a:r>
          </a:p>
          <a:p>
            <a:pPr lvl="2"/>
            <a:r>
              <a:rPr lang="en-US" sz="1600" dirty="0"/>
              <a:t>Hadron collider: 2013 Nobel Prize in Physics for Higgs boson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Laser Interferometer Gravitational-wave Observatory (</a:t>
            </a:r>
            <a:r>
              <a:rPr lang="en-US" dirty="0" err="1"/>
              <a:t>Ligo</a:t>
            </a:r>
            <a:r>
              <a:rPr lang="en-US" dirty="0"/>
              <a:t>) – WA / LA, USA</a:t>
            </a:r>
          </a:p>
          <a:p>
            <a:pPr lvl="2"/>
            <a:r>
              <a:rPr lang="en-US" sz="1600" dirty="0"/>
              <a:t>Space/Time wrinkle, 2017 Nobel Prize in Physics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Ice Cube, Antarctica</a:t>
            </a:r>
          </a:p>
          <a:p>
            <a:pPr lvl="2"/>
            <a:r>
              <a:rPr lang="en-US" sz="1600" dirty="0"/>
              <a:t>South Pole Neutrino Observer, run by UW-Madison</a:t>
            </a:r>
          </a:p>
          <a:p>
            <a:pPr lvl="2"/>
            <a:r>
              <a:rPr lang="en-US" sz="1600" dirty="0"/>
              <a:t>Last year: $35 million NSF to UW-Madison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5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of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339196"/>
            <a:ext cx="11295530" cy="5061603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If you are stress-adverse, propose something that is clearly doable</a:t>
            </a:r>
          </a:p>
          <a:p>
            <a:endParaRPr lang="en-US" sz="2800" dirty="0"/>
          </a:p>
          <a:p>
            <a:r>
              <a:rPr lang="en-US" sz="2800" dirty="0"/>
              <a:t>Keep in mind that all you have </a:t>
            </a:r>
            <a:r>
              <a:rPr lang="en-US" sz="2800" dirty="0" smtClean="0"/>
              <a:t>about a month</a:t>
            </a:r>
            <a:endParaRPr lang="en-US" sz="2800" dirty="0"/>
          </a:p>
          <a:p>
            <a:pPr lvl="1"/>
            <a:r>
              <a:rPr lang="en-US" dirty="0"/>
              <a:t>Factor in exams, final reports, etc. for </a:t>
            </a:r>
            <a:r>
              <a:rPr lang="en-US" b="1" dirty="0"/>
              <a:t>other</a:t>
            </a:r>
            <a:r>
              <a:rPr lang="en-US" dirty="0"/>
              <a:t> classes. You have less time than you think you do</a:t>
            </a:r>
          </a:p>
          <a:p>
            <a:endParaRPr lang="en-US" dirty="0"/>
          </a:p>
          <a:p>
            <a:r>
              <a:rPr lang="en-US" sz="2800" dirty="0"/>
              <a:t>My advice (doesn’t apply to all):</a:t>
            </a:r>
          </a:p>
          <a:p>
            <a:pPr lvl="1"/>
            <a:r>
              <a:rPr lang="en-US" dirty="0"/>
              <a:t>Tie the Final Project to your research </a:t>
            </a:r>
          </a:p>
          <a:p>
            <a:pPr lvl="1"/>
            <a:r>
              <a:rPr lang="en-US" dirty="0"/>
              <a:t>If no research topic yet, tie it to something that you are curious about</a:t>
            </a:r>
          </a:p>
          <a:p>
            <a:pPr lvl="1"/>
            <a:r>
              <a:rPr lang="en-US" dirty="0"/>
              <a:t>Be ambitious, yet propose something that demonstrates quantifiable progress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Failing is totally ok, if it comes despite hard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6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Final Project </a:t>
            </a:r>
            <a:r>
              <a:rPr lang="en-US" sz="2400" u="sng" dirty="0"/>
              <a:t>proposal</a:t>
            </a:r>
            <a:r>
              <a:rPr lang="en-US" sz="2400" dirty="0"/>
              <a:t> (PDF doc) – </a:t>
            </a:r>
            <a:r>
              <a:rPr lang="en-US" sz="2400" dirty="0" smtClean="0"/>
              <a:t>March 27, </a:t>
            </a:r>
            <a:r>
              <a:rPr lang="en-US" sz="2400" dirty="0"/>
              <a:t>9 </a:t>
            </a:r>
            <a:r>
              <a:rPr lang="en-US" sz="2400" dirty="0" smtClean="0"/>
              <a:t>pm</a:t>
            </a:r>
          </a:p>
          <a:p>
            <a:pPr lvl="2"/>
            <a:r>
              <a:rPr lang="en-US" sz="2200" dirty="0" smtClean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FinalProjectProposal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 smtClean="0"/>
          </a:p>
          <a:p>
            <a:pPr lvl="1"/>
            <a:r>
              <a:rPr lang="en-US" sz="2400" dirty="0"/>
              <a:t>Final Project </a:t>
            </a:r>
            <a:r>
              <a:rPr lang="en-US" sz="2400" u="sng" dirty="0" smtClean="0"/>
              <a:t>progress report</a:t>
            </a:r>
            <a:r>
              <a:rPr lang="en-US" sz="2400" dirty="0" smtClean="0"/>
              <a:t>,  a one pager (PDF doc) – April 23, 9 pm</a:t>
            </a:r>
          </a:p>
          <a:p>
            <a:pPr lvl="2"/>
            <a:r>
              <a:rPr lang="en-US" sz="2200" dirty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FinalProjectIntermediate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Project </a:t>
            </a:r>
            <a:r>
              <a:rPr lang="en-US" sz="2400" u="sng" dirty="0"/>
              <a:t>report</a:t>
            </a:r>
            <a:r>
              <a:rPr lang="en-US" sz="2400" dirty="0"/>
              <a:t> (PDF doc) – May 6, 7:45 </a:t>
            </a:r>
            <a:r>
              <a:rPr lang="en-US" sz="2400" dirty="0" smtClean="0"/>
              <a:t>am</a:t>
            </a:r>
          </a:p>
          <a:p>
            <a:pPr lvl="2"/>
            <a:r>
              <a:rPr lang="en-US" sz="2200" dirty="0"/>
              <a:t>Canvas folder: </a:t>
            </a:r>
            <a:r>
              <a:rPr lang="en-US" sz="2200" dirty="0" err="1" smtClean="0">
                <a:latin typeface="Consolas" panose="020B0609020204030204" pitchFamily="49" charset="0"/>
              </a:rPr>
              <a:t>FinalProject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Code </a:t>
            </a:r>
            <a:r>
              <a:rPr lang="en-US" sz="2400" dirty="0"/>
              <a:t>in your </a:t>
            </a:r>
            <a:r>
              <a:rPr lang="en-US" sz="2400" dirty="0" smtClean="0"/>
              <a:t>git </a:t>
            </a:r>
            <a:r>
              <a:rPr lang="en-US" sz="2400" dirty="0"/>
              <a:t>repo – May 6, 7:45 am</a:t>
            </a:r>
          </a:p>
          <a:p>
            <a:pPr lvl="2"/>
            <a:r>
              <a:rPr lang="en-US" sz="2200" dirty="0"/>
              <a:t>Used to verify results reported in Final Project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12011</TotalTime>
  <Words>1369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Times New Roman</vt:lpstr>
      <vt:lpstr>Custom Design</vt:lpstr>
      <vt:lpstr>Main</vt:lpstr>
      <vt:lpstr>1_Main</vt:lpstr>
      <vt:lpstr>2_Main</vt:lpstr>
      <vt:lpstr>3_Main</vt:lpstr>
      <vt:lpstr>ME759 Final Project aspects</vt:lpstr>
      <vt:lpstr>Final Project Proposals</vt:lpstr>
      <vt:lpstr>Final Project, good to know</vt:lpstr>
      <vt:lpstr>Things to touch on in your Project Proposal document</vt:lpstr>
      <vt:lpstr>Final Project Tied to Your Research</vt:lpstr>
      <vt:lpstr>10/23/2014 Email – From Todd T. [former 759 Student, Spring 2012]</vt:lpstr>
      <vt:lpstr>Example, 2012 Final Project: GPU Scheduling on a Cluster  </vt:lpstr>
      <vt:lpstr>Words of wisdom</vt:lpstr>
      <vt:lpstr>Milestones and deliverables</vt:lpstr>
      <vt:lpstr>Final Projects suggestions – in case you can’t come up with a topic</vt:lpstr>
      <vt:lpstr>Tier 1, Option 1: Large code for physics-based simulation</vt:lpstr>
      <vt:lpstr>Tier 1, Option 2: Image processing</vt:lpstr>
      <vt:lpstr>Tier 1, Option 3 : Solving Ax=b</vt:lpstr>
      <vt:lpstr>Tier 1, Option 4: Break password through brute force</vt:lpstr>
      <vt:lpstr>Tier 2: Intel-suggested Final Project topics</vt:lpstr>
      <vt:lpstr>Default Final Project topics suggested by Intel group</vt:lpstr>
      <vt:lpstr>Intel related Final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570</cp:revision>
  <dcterms:created xsi:type="dcterms:W3CDTF">2018-05-16T17:28:20Z</dcterms:created>
  <dcterms:modified xsi:type="dcterms:W3CDTF">2020-03-11T15:21:57Z</dcterms:modified>
</cp:coreProperties>
</file>