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79" r:id="rId5"/>
    <p:sldId id="280" r:id="rId6"/>
    <p:sldId id="281" r:id="rId7"/>
    <p:sldId id="282" r:id="rId8"/>
    <p:sldId id="285" r:id="rId9"/>
    <p:sldId id="275" r:id="rId10"/>
    <p:sldId id="276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000" autoAdjust="0"/>
  </p:normalViewPr>
  <p:slideViewPr>
    <p:cSldViewPr>
      <p:cViewPr varScale="1">
        <p:scale>
          <a:sx n="65" d="100"/>
          <a:sy n="65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BBF0D-431E-44B7-94ED-93FB861F4BD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BD42C-504D-44F4-A4E8-51DC10ED1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6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BD42C-504D-44F4-A4E8-51DC10ED1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07496" y="-2412205"/>
            <a:ext cx="9668273" cy="9668273"/>
            <a:chOff x="11707496" y="-2412205"/>
            <a:chExt cx="9668273" cy="96682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7496" y="-2412205"/>
              <a:ext cx="9668273" cy="9668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2222" y="5870457"/>
            <a:ext cx="9668273" cy="9668273"/>
            <a:chOff x="6772222" y="5870457"/>
            <a:chExt cx="9668273" cy="96682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222" y="5870457"/>
              <a:ext cx="9668273" cy="96682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9069" y="3815566"/>
            <a:ext cx="141476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키오스크</a:t>
            </a:r>
            <a:r>
              <a:rPr lang="en-US" altLang="ko-KR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 보고</a:t>
            </a:r>
            <a:endParaRPr lang="en-US" sz="7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0" y="2769973"/>
            <a:ext cx="10896600" cy="907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</a:t>
            </a:r>
            <a:r>
              <a:rPr lang="ko-KR" alt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년도 </a:t>
            </a:r>
            <a:r>
              <a:rPr lang="en-US" altLang="ko-KR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</a:t>
            </a:r>
            <a:endParaRPr 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253968" y="8571429"/>
            <a:ext cx="18793650" cy="1920311"/>
            <a:chOff x="-253968" y="8571429"/>
            <a:chExt cx="18793650" cy="1920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53968" y="8571429"/>
              <a:ext cx="18793650" cy="1920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6156" y="-654806"/>
            <a:ext cx="46001" cy="6909649"/>
            <a:chOff x="1346156" y="-654806"/>
            <a:chExt cx="46001" cy="6909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156" y="-654806"/>
              <a:ext cx="46001" cy="6909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582" y="3498744"/>
            <a:ext cx="176532" cy="2756099"/>
            <a:chOff x="1370582" y="3498744"/>
            <a:chExt cx="176532" cy="27560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582" y="3498744"/>
              <a:ext cx="176532" cy="27560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8095238"/>
            <a:ext cx="18285714" cy="476190"/>
            <a:chOff x="0" y="8095238"/>
            <a:chExt cx="18285714" cy="4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0" y="8095238"/>
              <a:ext cx="18285714" cy="4761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756951" y="9074628"/>
            <a:ext cx="248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소속 및 보고자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보  고    날  짜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9825" y="9074628"/>
            <a:ext cx="31571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홍길동</a:t>
            </a:r>
            <a:endParaRPr lang="en-US" altLang="ko-KR" sz="20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2024.05.22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4246" y="9074628"/>
            <a:ext cx="14428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Phone.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E-mail.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6399" y="9090017"/>
            <a:ext cx="4875601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010-1111-1111</a:t>
            </a:r>
          </a:p>
          <a:p>
            <a:r>
              <a:rPr 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dwitt@naver.com</a:t>
            </a:r>
          </a:p>
        </p:txBody>
      </p:sp>
      <p:sp>
        <p:nvSpPr>
          <p:cNvPr id="21" name="Object 9"/>
          <p:cNvSpPr txBox="1"/>
          <p:nvPr/>
        </p:nvSpPr>
        <p:spPr>
          <a:xfrm>
            <a:off x="4114800" y="5208737"/>
            <a:ext cx="10896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[</a:t>
            </a:r>
            <a:r>
              <a:rPr lang="ko-KR" altLang="en-US" sz="4000" kern="0" spc="-100" dirty="0" err="1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과정명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] : </a:t>
            </a:r>
            <a:r>
              <a:rPr lang="ko-KR" altLang="en-US" sz="4000" kern="0" spc="-100" dirty="0" err="1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클라우드기반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 웹 개발자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(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보안코딩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) 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양성 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(2024.10.22 – 2025-04.28)</a:t>
            </a:r>
            <a:endParaRPr 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기      타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활동자료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06.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5715000" y="3876049"/>
            <a:ext cx="10324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활동 이미지 자료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1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963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4589" y="-7613154"/>
            <a:ext cx="42048" cy="17363675"/>
            <a:chOff x="10054589" y="-7613154"/>
            <a:chExt cx="42048" cy="173636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54589" y="-7613154"/>
              <a:ext cx="42048" cy="173636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3271" y="107647"/>
            <a:ext cx="210238" cy="1709229"/>
            <a:chOff x="2143271" y="107647"/>
            <a:chExt cx="210238" cy="1709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143271" y="107647"/>
              <a:ext cx="210238" cy="17092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3776" y="1539004"/>
            <a:ext cx="44424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목 차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072052" y="3356458"/>
            <a:ext cx="1336835" cy="21429"/>
            <a:chOff x="5072052" y="3356458"/>
            <a:chExt cx="133683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3356458"/>
              <a:ext cx="1336835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24844" y="3049368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01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6651" y="3049368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</a:rPr>
              <a:t>프로젝트 개요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072052" y="5594859"/>
            <a:ext cx="1336835" cy="21429"/>
            <a:chOff x="5072052" y="5594859"/>
            <a:chExt cx="133683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24841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02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6648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수행 절차 및 방법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080553" y="5594859"/>
            <a:ext cx="1336835" cy="21429"/>
            <a:chOff x="11080553" y="5594859"/>
            <a:chExt cx="1336835" cy="2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733365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03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15143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프로젝트 수행 결과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5072052" y="7861831"/>
            <a:ext cx="1336835" cy="21429"/>
            <a:chOff x="5072052" y="7861831"/>
            <a:chExt cx="1336835" cy="2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724841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04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06648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현장 </a:t>
            </a:r>
            <a:r>
              <a:rPr lang="ko-KR" altLang="en-US" sz="3600" kern="0" spc="-100" dirty="0" err="1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교강사</a:t>
            </a:r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 평가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1080553" y="7861831"/>
            <a:ext cx="1336835" cy="21429"/>
            <a:chOff x="11080553" y="7861831"/>
            <a:chExt cx="1336835" cy="2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733365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05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15143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기타 활동 자료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843599"/>
            <a:ext cx="333062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수행절차 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및 방법</a:t>
            </a:r>
            <a:endParaRPr lang="en-US"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03.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2125250"/>
          <a:ext cx="13474102" cy="71140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79535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79144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189226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698082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800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4/18(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여러 보안 취약점에 대한 정보수집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310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4/19(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보안 취약점 분석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4414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4/21(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4/23(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보안 취약점 수정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8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및 서버 적용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4/24(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4/26(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적용된 보안 사항을 테스트후 서버에 배포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6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4/18(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4/26(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여러가지 보안 문제점 보완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3C8F64-0151-44E2-9DDF-AEC79540C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07" y="4718520"/>
            <a:ext cx="16970985" cy="354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3AA0C6-2862-42F8-904F-50874CEF3351}"/>
              </a:ext>
            </a:extLst>
          </p:cNvPr>
          <p:cNvSpPr txBox="1"/>
          <p:nvPr/>
        </p:nvSpPr>
        <p:spPr>
          <a:xfrm>
            <a:off x="7681452" y="3429119"/>
            <a:ext cx="101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BCryptPasswordEncoder</a:t>
            </a:r>
            <a:r>
              <a:rPr lang="ko-KR" altLang="en-US" sz="2400" dirty="0"/>
              <a:t>를 사용하여 </a:t>
            </a:r>
            <a:r>
              <a:rPr lang="ko-KR" altLang="en-US" sz="2400" b="1" dirty="0"/>
              <a:t>회원가입</a:t>
            </a:r>
            <a:r>
              <a:rPr lang="ko-KR" altLang="en-US" sz="2400" dirty="0"/>
              <a:t>시 비밀번호를 암호화 저장</a:t>
            </a:r>
            <a:endParaRPr lang="en-US" altLang="ko-KR" sz="2400" dirty="0"/>
          </a:p>
          <a:p>
            <a:r>
              <a:rPr lang="en-US" altLang="ko-KR" sz="2400" b="1" dirty="0" err="1"/>
              <a:t>BCryptPasswordEncoder</a:t>
            </a:r>
            <a:r>
              <a:rPr lang="ko-KR" altLang="en-US" sz="2400" dirty="0"/>
              <a:t>로 비교하여 </a:t>
            </a:r>
            <a:r>
              <a:rPr lang="ko-KR" altLang="en-US" sz="2400" b="1" dirty="0" err="1"/>
              <a:t>로그인</a:t>
            </a:r>
            <a:r>
              <a:rPr lang="ko-KR" altLang="en-US" sz="2400" dirty="0" err="1"/>
              <a:t>시</a:t>
            </a:r>
            <a:r>
              <a:rPr lang="ko-KR" altLang="en-US" sz="2400" dirty="0"/>
              <a:t> 비밀번호 일치유무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F7940-4863-4288-B817-60AE134A2B98}"/>
              </a:ext>
            </a:extLst>
          </p:cNvPr>
          <p:cNvSpPr txBox="1"/>
          <p:nvPr/>
        </p:nvSpPr>
        <p:spPr>
          <a:xfrm>
            <a:off x="5448299" y="1643911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/>
              <a:t>비밀번호 암호화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8E6A14-DF57-4A9B-B7FE-E1C4871DAD7E}"/>
              </a:ext>
            </a:extLst>
          </p:cNvPr>
          <p:cNvCxnSpPr>
            <a:cxnSpLocks/>
          </p:cNvCxnSpPr>
          <p:nvPr/>
        </p:nvCxnSpPr>
        <p:spPr>
          <a:xfrm flipH="1">
            <a:off x="990600" y="7200900"/>
            <a:ext cx="1630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229DFF-F068-4BD7-8532-60D81EA28284}"/>
              </a:ext>
            </a:extLst>
          </p:cNvPr>
          <p:cNvCxnSpPr>
            <a:cxnSpLocks/>
          </p:cNvCxnSpPr>
          <p:nvPr/>
        </p:nvCxnSpPr>
        <p:spPr>
          <a:xfrm flipH="1">
            <a:off x="981334" y="7886700"/>
            <a:ext cx="163068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22255B5-98FF-4C72-ABBE-608D9F7C7975}"/>
              </a:ext>
            </a:extLst>
          </p:cNvPr>
          <p:cNvSpPr/>
          <p:nvPr/>
        </p:nvSpPr>
        <p:spPr>
          <a:xfrm rot="18267972">
            <a:off x="1738986" y="7838180"/>
            <a:ext cx="1833857" cy="507226"/>
          </a:xfrm>
          <a:prstGeom prst="rightArrow">
            <a:avLst>
              <a:gd name="adj1" fmla="val 20230"/>
              <a:gd name="adj2" fmla="val 1338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F85A135-EEC3-4BBE-9AA1-58E2A83B85B8}"/>
              </a:ext>
            </a:extLst>
          </p:cNvPr>
          <p:cNvSpPr/>
          <p:nvPr/>
        </p:nvSpPr>
        <p:spPr>
          <a:xfrm rot="18267972">
            <a:off x="3925874" y="8532583"/>
            <a:ext cx="1833857" cy="507226"/>
          </a:xfrm>
          <a:prstGeom prst="rightArrow">
            <a:avLst>
              <a:gd name="adj1" fmla="val 20230"/>
              <a:gd name="adj2" fmla="val 13380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3730-F096-43FD-A7A8-C84F5DFC5F33}"/>
              </a:ext>
            </a:extLst>
          </p:cNvPr>
          <p:cNvSpPr txBox="1"/>
          <p:nvPr/>
        </p:nvSpPr>
        <p:spPr>
          <a:xfrm>
            <a:off x="1543762" y="8978761"/>
            <a:ext cx="254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적용 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64E20-014D-4217-95C6-7AE24E728C67}"/>
              </a:ext>
            </a:extLst>
          </p:cNvPr>
          <p:cNvSpPr txBox="1"/>
          <p:nvPr/>
        </p:nvSpPr>
        <p:spPr>
          <a:xfrm>
            <a:off x="3886200" y="9683281"/>
            <a:ext cx="254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적용 후</a:t>
            </a:r>
          </a:p>
        </p:txBody>
      </p:sp>
    </p:spTree>
    <p:extLst>
      <p:ext uri="{BB962C8B-B14F-4D97-AF65-F5344CB8AC3E}">
        <p14:creationId xmlns:p14="http://schemas.microsoft.com/office/powerpoint/2010/main" val="79024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EC9DE-D931-45BE-9F54-1073BB440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3775" y="3660611"/>
            <a:ext cx="6143625" cy="561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C1A5C-57FB-463C-B079-F7E7BBE0F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400" y="3658631"/>
            <a:ext cx="5867400" cy="5619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E0DDE3-644B-4D71-87D4-C9824F37A785}"/>
              </a:ext>
            </a:extLst>
          </p:cNvPr>
          <p:cNvSpPr txBox="1"/>
          <p:nvPr/>
        </p:nvSpPr>
        <p:spPr>
          <a:xfrm>
            <a:off x="5892800" y="289051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A4C09-3634-4E39-85CF-48FCF056A861}"/>
              </a:ext>
            </a:extLst>
          </p:cNvPr>
          <p:cNvSpPr txBox="1"/>
          <p:nvPr/>
        </p:nvSpPr>
        <p:spPr>
          <a:xfrm>
            <a:off x="13349287" y="288180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후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1AC3892-C787-43DE-8DC5-674E967D7B93}"/>
              </a:ext>
            </a:extLst>
          </p:cNvPr>
          <p:cNvSpPr/>
          <p:nvPr/>
        </p:nvSpPr>
        <p:spPr>
          <a:xfrm>
            <a:off x="9807167" y="5905500"/>
            <a:ext cx="106126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8EF119-680C-48E2-9F93-89D8DF3212A0}"/>
              </a:ext>
            </a:extLst>
          </p:cNvPr>
          <p:cNvSpPr txBox="1"/>
          <p:nvPr/>
        </p:nvSpPr>
        <p:spPr>
          <a:xfrm>
            <a:off x="7943866" y="1089707"/>
            <a:ext cx="4952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 err="1"/>
              <a:t>Recaptcha</a:t>
            </a:r>
            <a:endParaRPr lang="ko-KR" altLang="en-US" sz="7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76CE9-326E-41B3-A232-CE818AC416ED}"/>
              </a:ext>
            </a:extLst>
          </p:cNvPr>
          <p:cNvSpPr txBox="1"/>
          <p:nvPr/>
        </p:nvSpPr>
        <p:spPr>
          <a:xfrm>
            <a:off x="6769100" y="2242374"/>
            <a:ext cx="67471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무차별적인 매크로 접속을 막기 위한 </a:t>
            </a:r>
            <a:r>
              <a:rPr lang="ko-KR" altLang="en-US" sz="2500" b="1" dirty="0" err="1"/>
              <a:t>캡챠</a:t>
            </a:r>
            <a:r>
              <a:rPr lang="ko-KR" altLang="en-US" sz="2500" dirty="0"/>
              <a:t> 적용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BEEF96-79F7-47FF-A2FD-48A6647404BD}"/>
              </a:ext>
            </a:extLst>
          </p:cNvPr>
          <p:cNvSpPr/>
          <p:nvPr/>
        </p:nvSpPr>
        <p:spPr>
          <a:xfrm rot="18605415">
            <a:off x="11556591" y="7263709"/>
            <a:ext cx="106126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67279-066F-4B95-B2C0-452A163F7E2C}"/>
              </a:ext>
            </a:extLst>
          </p:cNvPr>
          <p:cNvSpPr txBox="1"/>
          <p:nvPr/>
        </p:nvSpPr>
        <p:spPr>
          <a:xfrm>
            <a:off x="11277600" y="7900958"/>
            <a:ext cx="1033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31110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DF23F-CAB0-44CF-A59D-43E47CB149CC}"/>
              </a:ext>
            </a:extLst>
          </p:cNvPr>
          <p:cNvSpPr txBox="1"/>
          <p:nvPr/>
        </p:nvSpPr>
        <p:spPr>
          <a:xfrm>
            <a:off x="3733800" y="2991237"/>
            <a:ext cx="147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SQL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인젝션</a:t>
            </a:r>
            <a:r>
              <a:rPr lang="ko-KR" altLang="en-US" sz="4000" b="1" dirty="0"/>
              <a:t> 공격</a:t>
            </a:r>
            <a:r>
              <a:rPr lang="ko-KR" altLang="en-US" sz="4000" dirty="0"/>
              <a:t>이 가능한 쿼리</a:t>
            </a:r>
            <a:r>
              <a:rPr lang="en-US" altLang="ko-KR" sz="4000" dirty="0"/>
              <a:t>(</a:t>
            </a:r>
            <a:r>
              <a:rPr lang="en-US" altLang="ko-KR" sz="4000" b="1" dirty="0">
                <a:solidFill>
                  <a:srgbClr val="FF0000"/>
                </a:solidFill>
              </a:rPr>
              <a:t>${}</a:t>
            </a:r>
            <a:r>
              <a:rPr lang="en-US" altLang="ko-KR" sz="4000" dirty="0"/>
              <a:t>)</a:t>
            </a:r>
            <a:r>
              <a:rPr lang="ko-KR" altLang="en-US" sz="4000" dirty="0"/>
              <a:t>가 있나 체크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#{}</a:t>
            </a:r>
            <a:r>
              <a:rPr lang="en-US" altLang="ko-KR" sz="4000" dirty="0"/>
              <a:t> </a:t>
            </a:r>
            <a:r>
              <a:rPr lang="ko-KR" altLang="en-US" sz="4000" dirty="0"/>
              <a:t>으로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716E-8E1C-451A-933C-89E82CCBBE35}"/>
              </a:ext>
            </a:extLst>
          </p:cNvPr>
          <p:cNvSpPr txBox="1"/>
          <p:nvPr/>
        </p:nvSpPr>
        <p:spPr>
          <a:xfrm>
            <a:off x="5868015" y="1319965"/>
            <a:ext cx="7289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SQL</a:t>
            </a:r>
            <a:r>
              <a:rPr lang="ko-KR" altLang="en-US" sz="7200" b="1" dirty="0" err="1"/>
              <a:t>인젝션</a:t>
            </a:r>
            <a:r>
              <a:rPr lang="ko-KR" altLang="en-US" sz="7200" b="1" dirty="0"/>
              <a:t> 방어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87A7E-7992-4AB4-8DC8-DF7F0784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4797037"/>
            <a:ext cx="15776449" cy="149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86E38A-3814-492E-B7C8-7FAE18B28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793" y="7778962"/>
            <a:ext cx="15776449" cy="149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58CDEFA-0F0D-48B5-9515-6636D53EAEF5}"/>
              </a:ext>
            </a:extLst>
          </p:cNvPr>
          <p:cNvSpPr/>
          <p:nvPr/>
        </p:nvSpPr>
        <p:spPr>
          <a:xfrm rot="5400000">
            <a:off x="8872467" y="6806390"/>
            <a:ext cx="82328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21F7-A1BB-479A-A7C4-7ACD28F94E22}"/>
              </a:ext>
            </a:extLst>
          </p:cNvPr>
          <p:cNvSpPr txBox="1"/>
          <p:nvPr/>
        </p:nvSpPr>
        <p:spPr>
          <a:xfrm>
            <a:off x="8669273" y="3989922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0052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21C1CB-7946-4AE8-A53F-C0C54B61A612}"/>
              </a:ext>
            </a:extLst>
          </p:cNvPr>
          <p:cNvSpPr/>
          <p:nvPr/>
        </p:nvSpPr>
        <p:spPr>
          <a:xfrm>
            <a:off x="4321229" y="3874659"/>
            <a:ext cx="11582400" cy="50167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원본 파일명, 확장자 추출</a:t>
            </a:r>
            <a:endParaRPr lang="en-US" altLang="ko-KR" sz="40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확장자 검사 (</a:t>
            </a:r>
            <a:r>
              <a:rPr lang="ko-KR" altLang="en-US" sz="4000" dirty="0" err="1"/>
              <a:t>jpg</a:t>
            </a:r>
            <a:r>
              <a:rPr lang="ko-KR" altLang="en-US" sz="4000" dirty="0"/>
              <a:t>, </a:t>
            </a:r>
            <a:r>
              <a:rPr lang="ko-KR" altLang="en-US" sz="4000" dirty="0" err="1"/>
              <a:t>jpeg</a:t>
            </a:r>
            <a:r>
              <a:rPr lang="ko-KR" altLang="en-US" sz="4000" dirty="0"/>
              <a:t>, </a:t>
            </a:r>
            <a:r>
              <a:rPr lang="ko-KR" altLang="en-US" sz="4000" dirty="0" err="1"/>
              <a:t>png</a:t>
            </a:r>
            <a:r>
              <a:rPr lang="ko-KR" altLang="en-US" sz="4000" dirty="0"/>
              <a:t>, </a:t>
            </a:r>
            <a:r>
              <a:rPr lang="ko-KR" altLang="en-US" sz="4000" dirty="0" err="1"/>
              <a:t>gif만</a:t>
            </a:r>
            <a:r>
              <a:rPr lang="ko-KR" altLang="en-US" sz="4000" dirty="0"/>
              <a:t> 허용)</a:t>
            </a:r>
            <a:endParaRPr lang="en-US" altLang="ko-KR" sz="40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MIME 타입 검사 (</a:t>
            </a:r>
            <a:r>
              <a:rPr lang="ko-KR" altLang="en-US" sz="4000" dirty="0" err="1"/>
              <a:t>image</a:t>
            </a:r>
            <a:r>
              <a:rPr lang="ko-KR" altLang="en-US" sz="4000" dirty="0"/>
              <a:t>/*)</a:t>
            </a:r>
            <a:endParaRPr lang="en-US" altLang="ko-KR" sz="40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/>
              <a:t>파일명 </a:t>
            </a:r>
            <a:r>
              <a:rPr lang="ko-KR" altLang="en-US" sz="4000" dirty="0" err="1"/>
              <a:t>UUID로</a:t>
            </a:r>
            <a:r>
              <a:rPr lang="ko-KR" altLang="en-US" sz="4000" dirty="0"/>
              <a:t> 랜덤화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D0B46-F1B0-4E30-88E5-703E2F6D7500}"/>
              </a:ext>
            </a:extLst>
          </p:cNvPr>
          <p:cNvSpPr txBox="1"/>
          <p:nvPr/>
        </p:nvSpPr>
        <p:spPr>
          <a:xfrm>
            <a:off x="4419600" y="2855633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 업로드시 사진이 아닌 </a:t>
            </a:r>
            <a:r>
              <a:rPr lang="ko-KR" altLang="en-US" sz="2400" b="1" dirty="0">
                <a:solidFill>
                  <a:srgbClr val="FF0000"/>
                </a:solidFill>
              </a:rPr>
              <a:t>다른 파일</a:t>
            </a:r>
            <a:r>
              <a:rPr lang="ko-KR" altLang="en-US" sz="2400" dirty="0"/>
              <a:t>이 서버에 올라가거나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사진의 이름이 같을 경우 </a:t>
            </a:r>
            <a:r>
              <a:rPr lang="ko-KR" altLang="en-US" sz="2400" b="1" dirty="0">
                <a:solidFill>
                  <a:srgbClr val="FF0000"/>
                </a:solidFill>
              </a:rPr>
              <a:t>파일을 덮어씌울 수 있는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문제점 해결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C54EF-FCB9-4FE4-B9ED-AC412615748A}"/>
              </a:ext>
            </a:extLst>
          </p:cNvPr>
          <p:cNvSpPr txBox="1"/>
          <p:nvPr/>
        </p:nvSpPr>
        <p:spPr>
          <a:xfrm>
            <a:off x="6591300" y="1395583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/>
              <a:t>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41577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D62972-8E0C-4B07-B8E2-16472F5F6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364036"/>
            <a:ext cx="13431981" cy="6081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770AB-EAC8-48FC-B2C0-15AB8A599B4F}"/>
              </a:ext>
            </a:extLst>
          </p:cNvPr>
          <p:cNvSpPr txBox="1"/>
          <p:nvPr/>
        </p:nvSpPr>
        <p:spPr>
          <a:xfrm>
            <a:off x="2667000" y="8612066"/>
            <a:ext cx="138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1. </a:t>
            </a:r>
            <a:r>
              <a:rPr lang="en-US" altLang="ko-KR" sz="3000" dirty="0" err="1"/>
              <a:t>ResponsEntity</a:t>
            </a:r>
            <a:r>
              <a:rPr lang="en-US" altLang="ko-KR" sz="3000" dirty="0"/>
              <a:t>&lt;</a:t>
            </a:r>
            <a:r>
              <a:rPr lang="en-US" altLang="ko-KR" sz="3000" b="1" u="sng" dirty="0">
                <a:solidFill>
                  <a:srgbClr val="FF0000"/>
                </a:solidFill>
              </a:rPr>
              <a:t>?</a:t>
            </a:r>
            <a:r>
              <a:rPr lang="en-US" altLang="ko-KR" sz="3000" dirty="0"/>
              <a:t>&gt; </a:t>
            </a:r>
            <a:r>
              <a:rPr lang="ko-KR" altLang="en-US" sz="3000" dirty="0"/>
              <a:t>와 같은 불명확한 리턴 값을 명확한 리턴 값으로 변경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2. </a:t>
            </a:r>
            <a:r>
              <a:rPr lang="ko-KR" altLang="en-US" sz="3000" b="1" dirty="0">
                <a:solidFill>
                  <a:srgbClr val="FF0000"/>
                </a:solidFill>
              </a:rPr>
              <a:t>메서드가 비어 있는 함수의 </a:t>
            </a:r>
            <a:r>
              <a:rPr lang="ko-KR" altLang="en-US" sz="3000" dirty="0"/>
              <a:t>경우 주석 처리 </a:t>
            </a:r>
            <a:r>
              <a:rPr lang="en-US" altLang="ko-KR" sz="3000" dirty="0"/>
              <a:t>or </a:t>
            </a:r>
            <a:r>
              <a:rPr lang="ko-KR" altLang="en-US" sz="3000" dirty="0"/>
              <a:t>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D153E-2C76-4ACD-AB31-8DD6D08B5CB0}"/>
              </a:ext>
            </a:extLst>
          </p:cNvPr>
          <p:cNvSpPr txBox="1"/>
          <p:nvPr/>
        </p:nvSpPr>
        <p:spPr>
          <a:xfrm>
            <a:off x="5749593" y="1295183"/>
            <a:ext cx="9009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 err="1"/>
              <a:t>소나큐브</a:t>
            </a:r>
            <a:r>
              <a:rPr lang="ko-KR" altLang="en-US" sz="7000" b="1" dirty="0"/>
              <a:t> 코드 체크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372CCD-337B-4E65-B628-028AA44D336A}"/>
              </a:ext>
            </a:extLst>
          </p:cNvPr>
          <p:cNvSpPr/>
          <p:nvPr/>
        </p:nvSpPr>
        <p:spPr>
          <a:xfrm>
            <a:off x="6019800" y="3205682"/>
            <a:ext cx="381000" cy="3279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BDDD29-A859-474A-B3D7-33761C7483F1}"/>
              </a:ext>
            </a:extLst>
          </p:cNvPr>
          <p:cNvSpPr/>
          <p:nvPr/>
        </p:nvSpPr>
        <p:spPr>
          <a:xfrm>
            <a:off x="6019800" y="6962690"/>
            <a:ext cx="381000" cy="3279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EA3B08-9F97-4754-A49F-0739173E0D46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400800" y="3369634"/>
            <a:ext cx="39219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50CBD8-9A91-47F4-9ED8-BE31768C0173}"/>
              </a:ext>
            </a:extLst>
          </p:cNvPr>
          <p:cNvCxnSpPr>
            <a:cxnSpLocks/>
          </p:cNvCxnSpPr>
          <p:nvPr/>
        </p:nvCxnSpPr>
        <p:spPr>
          <a:xfrm flipV="1">
            <a:off x="6400800" y="7126641"/>
            <a:ext cx="39219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375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88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1605" y="1770395"/>
            <a:ext cx="2361905" cy="588347"/>
            <a:chOff x="1393776" y="1770395"/>
            <a:chExt cx="2361905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361905" cy="5883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6400" y="3848100"/>
            <a:ext cx="7523810" cy="189888"/>
            <a:chOff x="1428571" y="4307947"/>
            <a:chExt cx="7523810" cy="189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571" y="4307947"/>
              <a:ext cx="7523810" cy="189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4293" y="3848100"/>
            <a:ext cx="7520679" cy="189888"/>
            <a:chOff x="9336464" y="4307947"/>
            <a:chExt cx="7520679" cy="189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6464" y="4307947"/>
              <a:ext cx="7520679" cy="189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00" y="6412467"/>
            <a:ext cx="7523810" cy="194353"/>
            <a:chOff x="1428571" y="6872314"/>
            <a:chExt cx="7523810" cy="1943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571" y="6872314"/>
              <a:ext cx="7523810" cy="194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14293" y="6412467"/>
            <a:ext cx="7520679" cy="194353"/>
            <a:chOff x="9336464" y="6872314"/>
            <a:chExt cx="7520679" cy="1943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6464" y="6872314"/>
              <a:ext cx="7520679" cy="1943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6400" y="4037988"/>
            <a:ext cx="7523810" cy="2095815"/>
            <a:chOff x="1428571" y="4497835"/>
            <a:chExt cx="7523810" cy="2095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14293" y="4037988"/>
            <a:ext cx="7523810" cy="2095815"/>
            <a:chOff x="9336464" y="4497835"/>
            <a:chExt cx="7523810" cy="20958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6400" y="6606820"/>
            <a:ext cx="7523810" cy="2095815"/>
            <a:chOff x="1428571" y="7066667"/>
            <a:chExt cx="7523810" cy="20958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7066667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14293" y="6606820"/>
            <a:ext cx="7523810" cy="2095815"/>
            <a:chOff x="9336464" y="7066667"/>
            <a:chExt cx="7523810" cy="20958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7066667"/>
              <a:ext cx="7523810" cy="20958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71600" y="2572696"/>
            <a:ext cx="88473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현장 </a:t>
            </a:r>
            <a:r>
              <a:rPr lang="ko-KR" altLang="en-US" sz="6000" kern="0" spc="-100" dirty="0" err="1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교강사</a:t>
            </a:r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 평가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1829" y="1864523"/>
            <a:ext cx="27794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05. KDT Project 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829" y="4489652"/>
            <a:ext cx="8870150" cy="1030713"/>
            <a:chOff x="1981200" y="5010648"/>
            <a:chExt cx="8870150" cy="1030713"/>
          </a:xfrm>
        </p:grpSpPr>
        <p:sp>
          <p:nvSpPr>
            <p:cNvPr id="38" name="Object 38"/>
            <p:cNvSpPr txBox="1"/>
            <p:nvPr/>
          </p:nvSpPr>
          <p:spPr>
            <a:xfrm>
              <a:off x="1981200" y="5010648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결과물에 대한 완성도 평가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98120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 평가 점수 기재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426629" y="4513051"/>
            <a:ext cx="8870150" cy="1030713"/>
            <a:chOff x="9646450" y="5010648"/>
            <a:chExt cx="8870150" cy="1030713"/>
          </a:xfrm>
        </p:grpSpPr>
        <p:sp>
          <p:nvSpPr>
            <p:cNvPr id="40" name="Object 40"/>
            <p:cNvSpPr txBox="1"/>
            <p:nvPr/>
          </p:nvSpPr>
          <p:spPr>
            <a:xfrm>
              <a:off x="9646450" y="5010648"/>
              <a:ext cx="649917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진행 간 잘한 부분과 </a:t>
              </a:r>
              <a:r>
                <a:rPr lang="ko-KR" altLang="en-US" sz="2800" b="1" dirty="0" err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아쉬운점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964645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진행을 수행함에 있어 잘한 부분과 문제점 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1829" y="6969653"/>
            <a:ext cx="6534401" cy="1030713"/>
            <a:chOff x="2000000" y="7579477"/>
            <a:chExt cx="6534401" cy="1030713"/>
          </a:xfrm>
        </p:grpSpPr>
        <p:sp>
          <p:nvSpPr>
            <p:cNvPr id="42" name="Object 42"/>
            <p:cNvSpPr txBox="1"/>
            <p:nvPr/>
          </p:nvSpPr>
          <p:spPr>
            <a:xfrm>
              <a:off x="2000000" y="7579477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결과 피드백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000001" y="8210080"/>
              <a:ext cx="65344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현장전문가의 피드백에 따라 주요 내용 기술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33779" y="6960394"/>
            <a:ext cx="8870150" cy="1077218"/>
            <a:chOff x="9753600" y="7363480"/>
            <a:chExt cx="8870150" cy="1077218"/>
          </a:xfrm>
        </p:grpSpPr>
        <p:sp>
          <p:nvSpPr>
            <p:cNvPr id="44" name="Object 44"/>
            <p:cNvSpPr txBox="1"/>
            <p:nvPr/>
          </p:nvSpPr>
          <p:spPr>
            <a:xfrm>
              <a:off x="9753600" y="7363480"/>
              <a:ext cx="42734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수행간 느낀 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9753600" y="8040588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프로젝트의 전체적인 구조 기술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9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370</Words>
  <Application>Microsoft Office PowerPoint</Application>
  <PresentationFormat>사용자 지정</PresentationFormat>
  <Paragraphs>101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?? ??</vt:lpstr>
      <vt:lpstr>HY헤드라인M</vt:lpstr>
      <vt:lpstr>Pretendard</vt:lpstr>
      <vt:lpstr>Roboto Condensed Medium</vt:lpstr>
      <vt:lpstr>나눔스퀘어OTF Bold</vt:lpstr>
      <vt:lpstr>맑은 고딕</vt:lpstr>
      <vt:lpstr>세방고딕 Regular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53</cp:revision>
  <dcterms:created xsi:type="dcterms:W3CDTF">2024-05-21T09:16:41Z</dcterms:created>
  <dcterms:modified xsi:type="dcterms:W3CDTF">2025-04-25T06:52:29Z</dcterms:modified>
</cp:coreProperties>
</file>