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79" r:id="rId5"/>
    <p:sldId id="280" r:id="rId6"/>
    <p:sldId id="281" r:id="rId7"/>
    <p:sldId id="282" r:id="rId8"/>
    <p:sldId id="285" r:id="rId9"/>
    <p:sldId id="275" r:id="rId10"/>
    <p:sldId id="276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0C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5" autoAdjust="0"/>
    <p:restoredTop sz="85000" autoAdjust="0"/>
  </p:normalViewPr>
  <p:slideViewPr>
    <p:cSldViewPr>
      <p:cViewPr varScale="1">
        <p:scale>
          <a:sx n="61" d="100"/>
          <a:sy n="61" d="100"/>
        </p:scale>
        <p:origin x="120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07496" y="-2412205"/>
            <a:ext cx="9668273" cy="9668273"/>
            <a:chOff x="11707496" y="-2412205"/>
            <a:chExt cx="9668273" cy="96682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07496" y="-2412205"/>
              <a:ext cx="9668273" cy="966827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72222" y="5870457"/>
            <a:ext cx="9668273" cy="9668273"/>
            <a:chOff x="6772222" y="5870457"/>
            <a:chExt cx="9668273" cy="966827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2222" y="5870457"/>
              <a:ext cx="9668273" cy="966827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639069" y="3815566"/>
            <a:ext cx="14147631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7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키오스크</a:t>
            </a:r>
            <a:r>
              <a:rPr lang="en-US" altLang="ko-KR" sz="7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 </a:t>
            </a:r>
            <a:r>
              <a:rPr lang="ko-KR" altLang="en-US" sz="7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결과 보고</a:t>
            </a:r>
            <a:endParaRPr lang="en-US" sz="7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43200" y="2769973"/>
            <a:ext cx="10896600" cy="9079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300" kern="0" spc="-100" dirty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2024</a:t>
            </a:r>
            <a:r>
              <a:rPr lang="ko-KR" altLang="en-US" sz="5300" kern="0" spc="-100" dirty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년도 </a:t>
            </a:r>
            <a:r>
              <a:rPr lang="en-US" altLang="ko-KR" sz="5300" kern="0" spc="-100" dirty="0">
                <a:solidFill>
                  <a:srgbClr val="00206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KDT</a:t>
            </a:r>
            <a:endParaRPr lang="en-US" dirty="0">
              <a:solidFill>
                <a:srgbClr val="00206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003" name="그룹 1003"/>
          <p:cNvGrpSpPr/>
          <p:nvPr/>
        </p:nvGrpSpPr>
        <p:grpSpPr>
          <a:xfrm>
            <a:off x="-253968" y="8571429"/>
            <a:ext cx="18793650" cy="1920311"/>
            <a:chOff x="-253968" y="8571429"/>
            <a:chExt cx="18793650" cy="192031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53968" y="8571429"/>
              <a:ext cx="18793650" cy="192031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46156" y="-654806"/>
            <a:ext cx="46001" cy="6909649"/>
            <a:chOff x="1346156" y="-654806"/>
            <a:chExt cx="46001" cy="690964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6156" y="-654806"/>
              <a:ext cx="46001" cy="690964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70582" y="3498744"/>
            <a:ext cx="176532" cy="2756099"/>
            <a:chOff x="1370582" y="3498744"/>
            <a:chExt cx="176532" cy="275609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0582" y="3498744"/>
              <a:ext cx="176532" cy="27560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0" y="8095238"/>
            <a:ext cx="18285714" cy="476190"/>
            <a:chOff x="0" y="8095238"/>
            <a:chExt cx="18285714" cy="47619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0" y="8095238"/>
              <a:ext cx="18285714" cy="47619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756951" y="9074628"/>
            <a:ext cx="248571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소속 및 보고자</a:t>
            </a:r>
          </a:p>
          <a:p>
            <a:r>
              <a:rPr lang="en-US" sz="2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보  고    날  짜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19825" y="9074628"/>
            <a:ext cx="315714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홍길동</a:t>
            </a:r>
            <a:endParaRPr lang="en-US" altLang="ko-KR" sz="2000" dirty="0">
              <a:solidFill>
                <a:srgbClr val="FFFFFF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  <a:p>
            <a:r>
              <a:rPr lang="en-US" sz="2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2024.05.22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994246" y="9074628"/>
            <a:ext cx="144285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Phone.</a:t>
            </a:r>
          </a:p>
          <a:p>
            <a:r>
              <a:rPr lang="en-US" sz="2000" dirty="0">
                <a:solidFill>
                  <a:srgbClr val="FFFFF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E-mail.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126399" y="9090017"/>
            <a:ext cx="4875601" cy="67710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010-1111-1111</a:t>
            </a:r>
          </a:p>
          <a:p>
            <a:r>
              <a:rPr 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dwitt@naver.com</a:t>
            </a:r>
          </a:p>
        </p:txBody>
      </p:sp>
      <p:sp>
        <p:nvSpPr>
          <p:cNvPr id="21" name="Object 9"/>
          <p:cNvSpPr txBox="1"/>
          <p:nvPr/>
        </p:nvSpPr>
        <p:spPr>
          <a:xfrm>
            <a:off x="4114800" y="5208737"/>
            <a:ext cx="108966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000" kern="0" spc="-1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[</a:t>
            </a:r>
            <a:r>
              <a:rPr lang="ko-KR" altLang="en-US" sz="4000" kern="0" spc="-100" dirty="0" err="1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과정명</a:t>
            </a:r>
            <a:r>
              <a:rPr lang="en-US" altLang="ko-KR" sz="4000" kern="0" spc="-1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] : </a:t>
            </a:r>
            <a:r>
              <a:rPr lang="ko-KR" altLang="en-US" sz="4000" kern="0" spc="-100" dirty="0" err="1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클라우드기반</a:t>
            </a:r>
            <a:r>
              <a:rPr lang="ko-KR" altLang="en-US" sz="4000" kern="0" spc="-1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 웹 개발자</a:t>
            </a:r>
            <a:r>
              <a:rPr lang="en-US" altLang="ko-KR" sz="4000" kern="0" spc="-1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(</a:t>
            </a:r>
            <a:r>
              <a:rPr lang="ko-KR" altLang="en-US" sz="4000" kern="0" spc="-1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보안코딩</a:t>
            </a:r>
            <a:r>
              <a:rPr lang="en-US" altLang="ko-KR" sz="4000" kern="0" spc="-1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) </a:t>
            </a:r>
            <a:r>
              <a:rPr lang="ko-KR" altLang="en-US" sz="4000" kern="0" spc="-1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양성 </a:t>
            </a:r>
            <a:r>
              <a:rPr lang="en-US" altLang="ko-KR" sz="4000" kern="0" spc="-1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(2024.10.22 – 2025-04.28)</a:t>
            </a:r>
            <a:endParaRPr 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13710" y="-7623268"/>
            <a:ext cx="42048" cy="17383902"/>
            <a:chOff x="10064703" y="-7623268"/>
            <a:chExt cx="42048" cy="17383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0064703" y="-7623268"/>
              <a:ext cx="42048" cy="17383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05000" y="-605075"/>
            <a:ext cx="210238" cy="3134674"/>
            <a:chOff x="2855993" y="-605075"/>
            <a:chExt cx="210238" cy="3134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855993" y="-605075"/>
              <a:ext cx="210238" cy="31346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0605" y="1770395"/>
            <a:ext cx="2351003" cy="588347"/>
            <a:chOff x="1393776" y="1770395"/>
            <a:chExt cx="2030706" cy="58834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3776" y="1770395"/>
              <a:ext cx="2030706" cy="588347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990600" y="2628900"/>
            <a:ext cx="3330629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기      타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활동자료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20830" y="1864518"/>
            <a:ext cx="21571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06. </a:t>
            </a:r>
            <a:r>
              <a:rPr lang="en-US" altLang="ko-KR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KDT Project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F04AE5-D365-4B0E-9031-83310E282831}"/>
              </a:ext>
            </a:extLst>
          </p:cNvPr>
          <p:cNvSpPr txBox="1"/>
          <p:nvPr/>
        </p:nvSpPr>
        <p:spPr>
          <a:xfrm>
            <a:off x="5715000" y="3876049"/>
            <a:ext cx="10324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활동 이미지 자료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115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187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7963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054589" y="-7613154"/>
            <a:ext cx="42048" cy="17363675"/>
            <a:chOff x="10054589" y="-7613154"/>
            <a:chExt cx="42048" cy="173636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0054589" y="-7613154"/>
              <a:ext cx="42048" cy="173636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43271" y="107647"/>
            <a:ext cx="210238" cy="1709229"/>
            <a:chOff x="2143271" y="107647"/>
            <a:chExt cx="210238" cy="170922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2143271" y="107647"/>
              <a:ext cx="210238" cy="170922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93776" y="1539004"/>
            <a:ext cx="444247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200" kern="0" spc="-100" dirty="0">
                <a:solidFill>
                  <a:srgbClr val="FFFFFF"/>
                </a:solidFill>
                <a:latin typeface="나눔스퀘어OTF Bold" pitchFamily="34" charset="-127"/>
                <a:ea typeface="나눔스퀘어OTF Bold" pitchFamily="34" charset="-127"/>
                <a:cs typeface="Pretendard" pitchFamily="34" charset="0"/>
              </a:rPr>
              <a:t>목 차</a:t>
            </a:r>
            <a:endParaRPr lang="en-US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5072052" y="3356458"/>
            <a:ext cx="1336835" cy="21429"/>
            <a:chOff x="5072052" y="3356458"/>
            <a:chExt cx="1336835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072052" y="3356458"/>
              <a:ext cx="1336835" cy="2142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4724844" y="3049368"/>
            <a:ext cx="8969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kern="0" spc="-100" dirty="0">
                <a:solidFill>
                  <a:srgbClr val="FFFFFF"/>
                </a:solidFill>
                <a:latin typeface="나눔스퀘어OTF Bold" pitchFamily="34" charset="-127"/>
                <a:ea typeface="나눔스퀘어OTF Bold" pitchFamily="34" charset="-127"/>
                <a:cs typeface="Roboto Condensed Medium" pitchFamily="34" charset="0"/>
              </a:rPr>
              <a:t>01</a:t>
            </a:r>
            <a:endParaRPr lang="en-US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06651" y="3049368"/>
            <a:ext cx="466974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600" kern="0" spc="-100" dirty="0">
                <a:solidFill>
                  <a:srgbClr val="FFFFFF"/>
                </a:solidFill>
                <a:latin typeface="나눔스퀘어OTF Bold" pitchFamily="34" charset="-127"/>
                <a:ea typeface="나눔스퀘어OTF Bold" pitchFamily="34" charset="-127"/>
              </a:rPr>
              <a:t>프로젝트 개요</a:t>
            </a:r>
            <a:endParaRPr lang="en-US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grpSp>
        <p:nvGrpSpPr>
          <p:cNvPr id="1006" name="그룹 1006"/>
          <p:cNvGrpSpPr/>
          <p:nvPr/>
        </p:nvGrpSpPr>
        <p:grpSpPr>
          <a:xfrm>
            <a:off x="5072052" y="5594859"/>
            <a:ext cx="1336835" cy="21429"/>
            <a:chOff x="5072052" y="5594859"/>
            <a:chExt cx="1336835" cy="21429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072052" y="5594859"/>
              <a:ext cx="1336835" cy="2142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4724841" y="5182969"/>
            <a:ext cx="8969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kern="0" spc="-100" dirty="0">
                <a:solidFill>
                  <a:srgbClr val="FFFFFF"/>
                </a:solidFill>
                <a:latin typeface="나눔스퀘어OTF Bold" pitchFamily="34" charset="-127"/>
                <a:ea typeface="나눔스퀘어OTF Bold" pitchFamily="34" charset="-127"/>
                <a:cs typeface="Roboto Condensed Medium" pitchFamily="34" charset="0"/>
              </a:rPr>
              <a:t>02</a:t>
            </a:r>
            <a:endParaRPr lang="en-US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06648" y="5182969"/>
            <a:ext cx="466974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600" kern="0" spc="-100" dirty="0">
                <a:solidFill>
                  <a:srgbClr val="FFFFFF"/>
                </a:solidFill>
                <a:latin typeface="나눔스퀘어OTF Bold" pitchFamily="34" charset="-127"/>
                <a:ea typeface="나눔스퀘어OTF Bold" pitchFamily="34" charset="-127"/>
                <a:cs typeface="Pretendard" pitchFamily="34" charset="0"/>
              </a:rPr>
              <a:t>수행 절차 및 방법</a:t>
            </a:r>
            <a:endParaRPr lang="en-US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grpSp>
        <p:nvGrpSpPr>
          <p:cNvPr id="1007" name="그룹 1007"/>
          <p:cNvGrpSpPr/>
          <p:nvPr/>
        </p:nvGrpSpPr>
        <p:grpSpPr>
          <a:xfrm>
            <a:off x="11080553" y="5594859"/>
            <a:ext cx="1336835" cy="21429"/>
            <a:chOff x="11080553" y="5594859"/>
            <a:chExt cx="1336835" cy="21429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1080553" y="5594859"/>
              <a:ext cx="1336835" cy="21429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0733365" y="5182969"/>
            <a:ext cx="8969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kern="0" spc="-100" dirty="0">
                <a:solidFill>
                  <a:srgbClr val="FFFFFF"/>
                </a:solidFill>
                <a:latin typeface="나눔스퀘어OTF Bold" pitchFamily="34" charset="-127"/>
                <a:ea typeface="나눔스퀘어OTF Bold" pitchFamily="34" charset="-127"/>
                <a:cs typeface="Roboto Condensed Medium" pitchFamily="34" charset="0"/>
              </a:rPr>
              <a:t>03</a:t>
            </a:r>
            <a:endParaRPr lang="en-US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2015143" y="5182969"/>
            <a:ext cx="466974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600" kern="0" spc="-100" dirty="0">
                <a:solidFill>
                  <a:srgbClr val="FFFFFF"/>
                </a:solidFill>
                <a:latin typeface="나눔스퀘어OTF Bold" pitchFamily="34" charset="-127"/>
                <a:ea typeface="나눔스퀘어OTF Bold" pitchFamily="34" charset="-127"/>
                <a:cs typeface="Pretendard" pitchFamily="34" charset="0"/>
              </a:rPr>
              <a:t>프로젝트 수행 결과</a:t>
            </a:r>
            <a:endParaRPr lang="en-US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grpSp>
        <p:nvGrpSpPr>
          <p:cNvPr id="1008" name="그룹 1008"/>
          <p:cNvGrpSpPr/>
          <p:nvPr/>
        </p:nvGrpSpPr>
        <p:grpSpPr>
          <a:xfrm>
            <a:off x="5072052" y="7861831"/>
            <a:ext cx="1336835" cy="21429"/>
            <a:chOff x="5072052" y="7861831"/>
            <a:chExt cx="1336835" cy="2142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072052" y="7861831"/>
              <a:ext cx="1336835" cy="21429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4724841" y="7468969"/>
            <a:ext cx="8969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kern="0" spc="-100" dirty="0">
                <a:solidFill>
                  <a:srgbClr val="FFFFFF"/>
                </a:solidFill>
                <a:latin typeface="나눔스퀘어OTF Bold" pitchFamily="34" charset="-127"/>
                <a:ea typeface="나눔스퀘어OTF Bold" pitchFamily="34" charset="-127"/>
                <a:cs typeface="Roboto Condensed Medium" pitchFamily="34" charset="0"/>
              </a:rPr>
              <a:t>04</a:t>
            </a:r>
            <a:endParaRPr lang="en-US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006648" y="7468969"/>
            <a:ext cx="466974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600" kern="0" spc="-100" dirty="0">
                <a:solidFill>
                  <a:srgbClr val="FFFFFF"/>
                </a:solidFill>
                <a:latin typeface="나눔스퀘어OTF Bold" pitchFamily="34" charset="-127"/>
                <a:ea typeface="나눔스퀘어OTF Bold" pitchFamily="34" charset="-127"/>
                <a:cs typeface="Pretendard" pitchFamily="34" charset="0"/>
              </a:rPr>
              <a:t>현장 </a:t>
            </a:r>
            <a:r>
              <a:rPr lang="ko-KR" altLang="en-US" sz="3600" kern="0" spc="-100" dirty="0" err="1">
                <a:solidFill>
                  <a:srgbClr val="FFFFFF"/>
                </a:solidFill>
                <a:latin typeface="나눔스퀘어OTF Bold" pitchFamily="34" charset="-127"/>
                <a:ea typeface="나눔스퀘어OTF Bold" pitchFamily="34" charset="-127"/>
                <a:cs typeface="Pretendard" pitchFamily="34" charset="0"/>
              </a:rPr>
              <a:t>교강사</a:t>
            </a:r>
            <a:r>
              <a:rPr lang="ko-KR" altLang="en-US" sz="3600" kern="0" spc="-100" dirty="0">
                <a:solidFill>
                  <a:srgbClr val="FFFFFF"/>
                </a:solidFill>
                <a:latin typeface="나눔스퀘어OTF Bold" pitchFamily="34" charset="-127"/>
                <a:ea typeface="나눔스퀘어OTF Bold" pitchFamily="34" charset="-127"/>
                <a:cs typeface="Pretendard" pitchFamily="34" charset="0"/>
              </a:rPr>
              <a:t> 평가</a:t>
            </a:r>
            <a:endParaRPr lang="en-US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grpSp>
        <p:nvGrpSpPr>
          <p:cNvPr id="1009" name="그룹 1009"/>
          <p:cNvGrpSpPr/>
          <p:nvPr/>
        </p:nvGrpSpPr>
        <p:grpSpPr>
          <a:xfrm>
            <a:off x="11080553" y="7861831"/>
            <a:ext cx="1336835" cy="21429"/>
            <a:chOff x="11080553" y="7861831"/>
            <a:chExt cx="1336835" cy="2142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1080553" y="7861831"/>
              <a:ext cx="1336835" cy="21429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10733365" y="7468969"/>
            <a:ext cx="8969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kern="0" spc="-100" dirty="0">
                <a:solidFill>
                  <a:srgbClr val="FFFFFF"/>
                </a:solidFill>
                <a:latin typeface="나눔스퀘어OTF Bold" pitchFamily="34" charset="-127"/>
                <a:ea typeface="나눔스퀘어OTF Bold" pitchFamily="34" charset="-127"/>
                <a:cs typeface="Roboto Condensed Medium" pitchFamily="34" charset="0"/>
              </a:rPr>
              <a:t>05</a:t>
            </a:r>
            <a:endParaRPr lang="en-US" dirty="0">
              <a:latin typeface="나눔스퀘어OTF Bold" pitchFamily="34" charset="-127"/>
              <a:ea typeface="나눔스퀘어OTF Bold" pitchFamily="34" charset="-127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2015143" y="7468969"/>
            <a:ext cx="466974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600" kern="0" spc="-100" dirty="0">
                <a:solidFill>
                  <a:srgbClr val="FFFFFF"/>
                </a:solidFill>
                <a:latin typeface="나눔스퀘어OTF Bold" pitchFamily="34" charset="-127"/>
                <a:ea typeface="나눔스퀘어OTF Bold" pitchFamily="34" charset="-127"/>
                <a:cs typeface="Pretendard" pitchFamily="34" charset="0"/>
              </a:rPr>
              <a:t>기타 활동 자료</a:t>
            </a:r>
            <a:endParaRPr lang="en-US" dirty="0">
              <a:latin typeface="나눔스퀘어OTF Bold" pitchFamily="34" charset="-127"/>
              <a:ea typeface="나눔스퀘어OTF Bold" pitchFamily="34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13710" y="-7623268"/>
            <a:ext cx="42048" cy="17383902"/>
            <a:chOff x="10064703" y="-7623268"/>
            <a:chExt cx="42048" cy="17383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0064703" y="-7623268"/>
              <a:ext cx="42048" cy="17383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05000" y="-605075"/>
            <a:ext cx="210238" cy="3134674"/>
            <a:chOff x="2855993" y="-605075"/>
            <a:chExt cx="210238" cy="3134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855993" y="-605075"/>
              <a:ext cx="210238" cy="31346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0605" y="1770395"/>
            <a:ext cx="2351003" cy="588347"/>
            <a:chOff x="1393776" y="1770395"/>
            <a:chExt cx="2030706" cy="58834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3776" y="1770395"/>
              <a:ext cx="2030706" cy="588347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990600" y="2843599"/>
            <a:ext cx="3330629" cy="240065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프로젝트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수행절차 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및 방법</a:t>
            </a:r>
            <a:endParaRPr lang="en-US" sz="5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20830" y="1864518"/>
            <a:ext cx="21571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03. </a:t>
            </a:r>
            <a:r>
              <a:rPr lang="en-US" altLang="ko-KR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KDT Project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38600" y="2125250"/>
          <a:ext cx="13474102" cy="7114091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795350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791444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6189226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698082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8001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8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9631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8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8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4/18(</a:t>
                      </a: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 </a:t>
                      </a:r>
                      <a:r>
                        <a:rPr kumimoji="0" lang="ko-KR" altLang="en-US" sz="18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여러 보안 취약점에 대한 정보수집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8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13101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4/19(</a:t>
                      </a: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</a:t>
                      </a: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 </a:t>
                      </a:r>
                      <a:r>
                        <a:rPr kumimoji="0" lang="ko-KR" altLang="en-US" sz="18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보안 취약점 분석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8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144148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4/21(</a:t>
                      </a: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4/23(</a:t>
                      </a: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 </a:t>
                      </a:r>
                      <a:r>
                        <a:rPr kumimoji="0" lang="ko-KR" altLang="en-US" sz="18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보안 취약점 수정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8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963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및 서버 적용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4/24(</a:t>
                      </a: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4/26(</a:t>
                      </a: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 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적용된 보안 사항을 테스트후 서버에 배포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8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16361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4/18(</a:t>
                      </a: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4/26(</a:t>
                      </a: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8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 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여러가지 보안 문제점 보완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37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13710" y="-7623268"/>
            <a:ext cx="42048" cy="17383902"/>
            <a:chOff x="10064703" y="-7623268"/>
            <a:chExt cx="42048" cy="17383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0064703" y="-7623268"/>
              <a:ext cx="42048" cy="17383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05000" y="-605075"/>
            <a:ext cx="210238" cy="3134674"/>
            <a:chOff x="2855993" y="-605075"/>
            <a:chExt cx="210238" cy="3134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855993" y="-605075"/>
              <a:ext cx="210238" cy="31346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0605" y="1770395"/>
            <a:ext cx="2351003" cy="588347"/>
            <a:chOff x="1393776" y="1770395"/>
            <a:chExt cx="2030706" cy="58834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3776" y="1770395"/>
              <a:ext cx="2030706" cy="588347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990600" y="2628900"/>
            <a:ext cx="3330629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프로젝트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수행과정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20830" y="1864518"/>
            <a:ext cx="21571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04. </a:t>
            </a:r>
            <a:r>
              <a:rPr lang="en-US" altLang="ko-KR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KDT Project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A05188-7AF2-4414-8EC9-85C8A5DC6C4A}"/>
              </a:ext>
            </a:extLst>
          </p:cNvPr>
          <p:cNvSpPr/>
          <p:nvPr/>
        </p:nvSpPr>
        <p:spPr>
          <a:xfrm>
            <a:off x="4486090" y="2603746"/>
            <a:ext cx="4886510" cy="4562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646464"/>
                </a:solidFill>
                <a:latin typeface="Consolas" panose="020B0609020204030204" pitchFamily="49" charset="0"/>
              </a:rPr>
              <a:t>CONTROLLER</a:t>
            </a:r>
          </a:p>
          <a:p>
            <a:endParaRPr lang="en-US" altLang="ko-KR" sz="1400" b="1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050" dirty="0" err="1">
                <a:solidFill>
                  <a:srgbClr val="646464"/>
                </a:solidFill>
                <a:latin typeface="Consolas" panose="020B0609020204030204" pitchFamily="49" charset="0"/>
              </a:rPr>
              <a:t>PostMapping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</a:rPr>
              <a:t>"/login"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ResponseEntity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&lt;?&gt; login(</a:t>
            </a:r>
            <a:r>
              <a:rPr lang="en-US" altLang="ko-KR" sz="105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050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RequestBody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User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userinfo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050" u="sng" dirty="0" err="1">
                <a:solidFill>
                  <a:srgbClr val="0066CC"/>
                </a:solidFill>
                <a:latin typeface="Consolas" panose="020B0609020204030204" pitchFamily="49" charset="0"/>
              </a:rPr>
              <a:t>userid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userinfo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.getUserid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userpwd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userinfo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.getUserpwd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userpwd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dirty="0" err="1">
                <a:solidFill>
                  <a:srgbClr val="0000C0"/>
                </a:solidFill>
                <a:latin typeface="Consolas" panose="020B0609020204030204" pitchFamily="49" charset="0"/>
              </a:rPr>
              <a:t>stockService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.login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userpwd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ResponseEntity.</a:t>
            </a:r>
            <a:r>
              <a:rPr lang="en-US" altLang="ko-KR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HttpStatus.</a:t>
            </a:r>
            <a:r>
              <a:rPr lang="en-US" altLang="ko-KR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UNAUTHORIZED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).body(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50" dirty="0">
                <a:solidFill>
                  <a:srgbClr val="2A00FF"/>
                </a:solidFill>
                <a:latin typeface="Consolas" panose="020B0609020204030204" pitchFamily="49" charset="0"/>
              </a:rPr>
              <a:t>아이디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ko-KR" altLang="en-US" sz="1050" dirty="0">
                <a:solidFill>
                  <a:srgbClr val="2A00FF"/>
                </a:solidFill>
                <a:latin typeface="Consolas" panose="020B0609020204030204" pitchFamily="49" charset="0"/>
              </a:rPr>
              <a:t>비번이 잘못되었습니다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ko-K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Map&lt;String, Object&gt;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HashMap&lt;&gt;();</a:t>
            </a:r>
          </a:p>
          <a:p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</a:rPr>
              <a:t>userid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.getUserid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</a:rPr>
              <a:t>"role"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.getRole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50" dirty="0" err="1">
                <a:solidFill>
                  <a:srgbClr val="2A00FF"/>
                </a:solidFill>
                <a:latin typeface="Consolas" panose="020B0609020204030204" pitchFamily="49" charset="0"/>
              </a:rPr>
              <a:t>placeid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.getPlaceid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b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ko-K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ResponseEntity.</a:t>
            </a:r>
            <a:r>
              <a:rPr lang="en-US" altLang="ko-KR" sz="105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ok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ko-K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E24BA7-9BEE-4FC1-8EEC-7DC1BD5A496E}"/>
              </a:ext>
            </a:extLst>
          </p:cNvPr>
          <p:cNvSpPr/>
          <p:nvPr/>
        </p:nvSpPr>
        <p:spPr>
          <a:xfrm>
            <a:off x="4486090" y="7048500"/>
            <a:ext cx="4125895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Consolas" panose="020B0609020204030204" pitchFamily="49" charset="0"/>
              </a:rPr>
              <a:t>Service</a:t>
            </a:r>
          </a:p>
          <a:p>
            <a:endParaRPr lang="en-US" altLang="ko-KR" sz="105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User login(String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,String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userpwd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050" dirty="0" err="1">
                <a:solidFill>
                  <a:srgbClr val="0000C0"/>
                </a:solidFill>
                <a:latin typeface="Consolas" panose="020B0609020204030204" pitchFamily="49" charset="0"/>
              </a:rPr>
              <a:t>stockmapper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.findByUserId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05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50" dirty="0">
                <a:solidFill>
                  <a:srgbClr val="2A00FF"/>
                </a:solidFill>
                <a:latin typeface="Consolas" panose="020B0609020204030204" pitchFamily="49" charset="0"/>
              </a:rPr>
              <a:t>서비스 </a:t>
            </a:r>
            <a:r>
              <a:rPr lang="en-US" altLang="ko-KR" sz="1050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.getUserpwd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().equals(</a:t>
            </a:r>
            <a:r>
              <a:rPr lang="en-US" altLang="ko-KR" sz="1050" dirty="0" err="1">
                <a:solidFill>
                  <a:srgbClr val="6A3E3E"/>
                </a:solidFill>
                <a:latin typeface="Consolas" panose="020B0609020204030204" pitchFamily="49" charset="0"/>
              </a:rPr>
              <a:t>userpwd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ko-K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50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05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050" dirty="0">
                <a:solidFill>
                  <a:srgbClr val="3F7F5F"/>
                </a:solidFill>
                <a:latin typeface="Consolas" panose="020B0609020204030204" pitchFamily="49" charset="0"/>
              </a:rPr>
              <a:t>로그인 성공</a:t>
            </a:r>
            <a:endParaRPr lang="ko-KR" alt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13BBB-911B-46D3-BEE4-56A1AEB93108}"/>
              </a:ext>
            </a:extLst>
          </p:cNvPr>
          <p:cNvSpPr txBox="1"/>
          <p:nvPr/>
        </p:nvSpPr>
        <p:spPr>
          <a:xfrm>
            <a:off x="5672737" y="1710630"/>
            <a:ext cx="1752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적용 전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FC8F32DE-A408-491B-A22D-19E96055B475}"/>
              </a:ext>
            </a:extLst>
          </p:cNvPr>
          <p:cNvSpPr/>
          <p:nvPr/>
        </p:nvSpPr>
        <p:spPr>
          <a:xfrm>
            <a:off x="9372600" y="5829300"/>
            <a:ext cx="1289866" cy="457200"/>
          </a:xfrm>
          <a:prstGeom prst="rightArrow">
            <a:avLst>
              <a:gd name="adj1" fmla="val 28182"/>
              <a:gd name="adj2" fmla="val 1118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11581D-E739-4707-8E37-E044222F9E63}"/>
              </a:ext>
            </a:extLst>
          </p:cNvPr>
          <p:cNvSpPr/>
          <p:nvPr/>
        </p:nvSpPr>
        <p:spPr>
          <a:xfrm>
            <a:off x="11762903" y="4747617"/>
            <a:ext cx="4992414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Consolas" panose="020B0609020204030204" pitchFamily="49" charset="0"/>
              </a:rPr>
              <a:t>Service</a:t>
            </a:r>
          </a:p>
          <a:p>
            <a:endParaRPr lang="en-US" altLang="ko-KR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User login(String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,String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userpwd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User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stockmapper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.findByUserId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userid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ko-KR" sz="12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서비스 </a:t>
            </a:r>
            <a:r>
              <a:rPr lang="en-US" altLang="ko-KR" sz="1200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altLang="ko-K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passwordEncoder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.matches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userpwd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.getUserpwd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())) {</a:t>
            </a: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ko-K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6A3E3E"/>
                </a:solidFill>
                <a:latin typeface="Consolas" panose="020B0609020204030204" pitchFamily="49" charset="0"/>
              </a:rPr>
              <a:t>user</a:t>
            </a:r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ko-KR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8B6D15-9D38-4147-BB42-D71FAD7F13C9}"/>
              </a:ext>
            </a:extLst>
          </p:cNvPr>
          <p:cNvSpPr txBox="1"/>
          <p:nvPr/>
        </p:nvSpPr>
        <p:spPr>
          <a:xfrm>
            <a:off x="12925610" y="1713097"/>
            <a:ext cx="1752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적용 후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83C8F64-0151-44E2-9DDF-AEC79540C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8915" y="8115300"/>
            <a:ext cx="8305990" cy="17337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63AA0C6-2862-42F8-904F-50874CEF3351}"/>
              </a:ext>
            </a:extLst>
          </p:cNvPr>
          <p:cNvSpPr txBox="1"/>
          <p:nvPr/>
        </p:nvSpPr>
        <p:spPr>
          <a:xfrm>
            <a:off x="11293599" y="2554566"/>
            <a:ext cx="59383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비밀번호 </a:t>
            </a:r>
            <a:r>
              <a:rPr lang="ko-KR" altLang="en-US" dirty="0" err="1"/>
              <a:t>평문</a:t>
            </a:r>
            <a:r>
              <a:rPr lang="ko-KR" altLang="en-US" dirty="0"/>
              <a:t> 비교를 하였지만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BCryptPasswordEncoder</a:t>
            </a:r>
            <a:r>
              <a:rPr lang="ko-KR" altLang="en-US" dirty="0"/>
              <a:t>를 사용하여 비밀번호를</a:t>
            </a:r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에 저장할 때 암호화를 하고 비밀번호를 </a:t>
            </a:r>
            <a:r>
              <a:rPr lang="ko-KR" altLang="en-US" dirty="0" err="1"/>
              <a:t>비교할땐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복호화를 진행하여 해당 비밀번호가 일치하면 로그인이 되는 구조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024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13710" y="-7623268"/>
            <a:ext cx="42048" cy="17383902"/>
            <a:chOff x="10064703" y="-7623268"/>
            <a:chExt cx="42048" cy="17383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0064703" y="-7623268"/>
              <a:ext cx="42048" cy="17383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05000" y="-605075"/>
            <a:ext cx="210238" cy="3134674"/>
            <a:chOff x="2855993" y="-605075"/>
            <a:chExt cx="210238" cy="3134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855993" y="-605075"/>
              <a:ext cx="210238" cy="31346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0605" y="1770395"/>
            <a:ext cx="2351003" cy="588347"/>
            <a:chOff x="1393776" y="1770395"/>
            <a:chExt cx="2030706" cy="58834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3776" y="1770395"/>
              <a:ext cx="2030706" cy="588347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990600" y="2628900"/>
            <a:ext cx="3330629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프로젝트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수행과정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20830" y="1864518"/>
            <a:ext cx="21571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04. </a:t>
            </a:r>
            <a:r>
              <a:rPr lang="en-US" altLang="ko-KR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KDT Project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CEC9DE-D931-45BE-9F54-1073BB440D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0" y="3444508"/>
            <a:ext cx="6143625" cy="5619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1C1A5C-57FB-463C-B079-F7E7BBE0F9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5400" y="3444508"/>
            <a:ext cx="5867400" cy="56197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5E0DDE3-644B-4D71-87D4-C9824F37A785}"/>
              </a:ext>
            </a:extLst>
          </p:cNvPr>
          <p:cNvSpPr txBox="1"/>
          <p:nvPr/>
        </p:nvSpPr>
        <p:spPr>
          <a:xfrm>
            <a:off x="6019800" y="2373843"/>
            <a:ext cx="1752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적용 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9A4C09-3634-4E39-85CF-48FCF056A861}"/>
              </a:ext>
            </a:extLst>
          </p:cNvPr>
          <p:cNvSpPr txBox="1"/>
          <p:nvPr/>
        </p:nvSpPr>
        <p:spPr>
          <a:xfrm>
            <a:off x="13258800" y="2351901"/>
            <a:ext cx="1752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적용 후</a:t>
            </a: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D1AC3892-C787-43DE-8DC5-674E967D7B93}"/>
              </a:ext>
            </a:extLst>
          </p:cNvPr>
          <p:cNvSpPr/>
          <p:nvPr/>
        </p:nvSpPr>
        <p:spPr>
          <a:xfrm>
            <a:off x="9807167" y="5905500"/>
            <a:ext cx="1061266" cy="457200"/>
          </a:xfrm>
          <a:prstGeom prst="rightArrow">
            <a:avLst>
              <a:gd name="adj1" fmla="val 28182"/>
              <a:gd name="adj2" fmla="val 1118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1110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13710" y="-7623268"/>
            <a:ext cx="42048" cy="17383902"/>
            <a:chOff x="10064703" y="-7623268"/>
            <a:chExt cx="42048" cy="17383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0064703" y="-7623268"/>
              <a:ext cx="42048" cy="17383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05000" y="-605075"/>
            <a:ext cx="210238" cy="3134674"/>
            <a:chOff x="2855993" y="-605075"/>
            <a:chExt cx="210238" cy="3134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855993" y="-605075"/>
              <a:ext cx="210238" cy="31346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0605" y="1770395"/>
            <a:ext cx="2351003" cy="588347"/>
            <a:chOff x="1393776" y="1770395"/>
            <a:chExt cx="2030706" cy="58834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3776" y="1770395"/>
              <a:ext cx="2030706" cy="588347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990600" y="2628900"/>
            <a:ext cx="3330629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프로젝트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수행과정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20830" y="1864518"/>
            <a:ext cx="21571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04. </a:t>
            </a:r>
            <a:r>
              <a:rPr lang="en-US" altLang="ko-KR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KDT Project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DF23F-CAB0-44CF-A59D-43E47CB149CC}"/>
              </a:ext>
            </a:extLst>
          </p:cNvPr>
          <p:cNvSpPr txBox="1"/>
          <p:nvPr/>
        </p:nvSpPr>
        <p:spPr>
          <a:xfrm>
            <a:off x="5105400" y="2906374"/>
            <a:ext cx="8801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Mybatis</a:t>
            </a:r>
            <a:r>
              <a:rPr lang="ko-KR" altLang="en-US" sz="2400" dirty="0"/>
              <a:t>를 통한 </a:t>
            </a:r>
            <a:r>
              <a:rPr lang="en-US" altLang="ko-KR" sz="2400" dirty="0"/>
              <a:t>.xml </a:t>
            </a:r>
            <a:r>
              <a:rPr lang="ko-KR" altLang="en-US" sz="2400" dirty="0"/>
              <a:t>쿼리 작성문에서 </a:t>
            </a:r>
            <a:r>
              <a:rPr lang="en-US" altLang="ko-KR" sz="2400" dirty="0"/>
              <a:t>${} </a:t>
            </a:r>
            <a:r>
              <a:rPr lang="ko-KR" altLang="en-US" sz="2400" dirty="0"/>
              <a:t>으로 작성하여 </a:t>
            </a:r>
            <a:r>
              <a:rPr lang="en-US" altLang="ko-KR" sz="2400" dirty="0" err="1"/>
              <a:t>sql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인젝션</a:t>
            </a:r>
            <a:r>
              <a:rPr lang="ko-KR" altLang="en-US" sz="2400" dirty="0"/>
              <a:t> 공격이 가능한 쿼리가 있나 체크하고 </a:t>
            </a:r>
            <a:r>
              <a:rPr lang="en-US" altLang="ko-KR" sz="2400" dirty="0"/>
              <a:t>#{} </a:t>
            </a:r>
            <a:r>
              <a:rPr lang="ko-KR" altLang="en-US" sz="2400" dirty="0"/>
              <a:t>으로 바꾸었음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0716E-8E1C-451A-933C-89E82CCBBE35}"/>
              </a:ext>
            </a:extLst>
          </p:cNvPr>
          <p:cNvSpPr txBox="1"/>
          <p:nvPr/>
        </p:nvSpPr>
        <p:spPr>
          <a:xfrm>
            <a:off x="8077200" y="1770395"/>
            <a:ext cx="35052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b="1" dirty="0" err="1"/>
              <a:t>mybatis</a:t>
            </a:r>
            <a:endParaRPr lang="ko-KR" altLang="en-US" sz="5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887A7E-7992-4AB4-8DC8-DF7F0784CF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4812426"/>
            <a:ext cx="6992272" cy="6621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86E38A-3814-492E-B7C8-7FAE18B285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400" y="7022623"/>
            <a:ext cx="6992272" cy="662147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058CDEFA-0F0D-48B5-9515-6636D53EAEF5}"/>
              </a:ext>
            </a:extLst>
          </p:cNvPr>
          <p:cNvSpPr/>
          <p:nvPr/>
        </p:nvSpPr>
        <p:spPr>
          <a:xfrm rot="5400000">
            <a:off x="8951893" y="6007298"/>
            <a:ext cx="823286" cy="457200"/>
          </a:xfrm>
          <a:prstGeom prst="rightArrow">
            <a:avLst>
              <a:gd name="adj1" fmla="val 28182"/>
              <a:gd name="adj2" fmla="val 11181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F721F7-A1BB-479A-A7C4-7ACD28F94E22}"/>
              </a:ext>
            </a:extLst>
          </p:cNvPr>
          <p:cNvSpPr txBox="1"/>
          <p:nvPr/>
        </p:nvSpPr>
        <p:spPr>
          <a:xfrm>
            <a:off x="8763000" y="4037588"/>
            <a:ext cx="1485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1005216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13710" y="-7623268"/>
            <a:ext cx="42048" cy="17383902"/>
            <a:chOff x="10064703" y="-7623268"/>
            <a:chExt cx="42048" cy="17383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0064703" y="-7623268"/>
              <a:ext cx="42048" cy="17383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05000" y="-605075"/>
            <a:ext cx="210238" cy="3134674"/>
            <a:chOff x="2855993" y="-605075"/>
            <a:chExt cx="210238" cy="3134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855993" y="-605075"/>
              <a:ext cx="210238" cy="31346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0605" y="1770395"/>
            <a:ext cx="2351003" cy="588347"/>
            <a:chOff x="1393776" y="1770395"/>
            <a:chExt cx="2030706" cy="58834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3776" y="1770395"/>
              <a:ext cx="2030706" cy="588347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990600" y="2628900"/>
            <a:ext cx="3330629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프로젝트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수행과정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20830" y="1864518"/>
            <a:ext cx="21571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04. </a:t>
            </a:r>
            <a:r>
              <a:rPr lang="en-US" altLang="ko-KR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KDT Project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21C1CB-7946-4AE8-A53F-C0C54B61A612}"/>
              </a:ext>
            </a:extLst>
          </p:cNvPr>
          <p:cNvSpPr/>
          <p:nvPr/>
        </p:nvSpPr>
        <p:spPr>
          <a:xfrm>
            <a:off x="2655914" y="4565992"/>
            <a:ext cx="754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 // 1. 원본 파일명, 확장자 추출</a:t>
            </a:r>
          </a:p>
          <a:p>
            <a:r>
              <a:rPr lang="ko-KR" altLang="en-US" sz="2400" dirty="0"/>
              <a:t>    </a:t>
            </a:r>
            <a:r>
              <a:rPr lang="ko-KR" altLang="en-US" sz="2400" dirty="0" err="1"/>
              <a:t>String</a:t>
            </a:r>
            <a:r>
              <a:rPr lang="ko-KR" altLang="en-US" sz="2400" dirty="0"/>
              <a:t> </a:t>
            </a:r>
            <a:r>
              <a:rPr lang="ko-KR" altLang="en-US" sz="2400" dirty="0" err="1"/>
              <a:t>originalName</a:t>
            </a:r>
            <a:r>
              <a:rPr lang="ko-KR" altLang="en-US" sz="2400" dirty="0"/>
              <a:t> = </a:t>
            </a:r>
            <a:r>
              <a:rPr lang="ko-KR" altLang="en-US" sz="2400" dirty="0" err="1"/>
              <a:t>menudto.getImg</a:t>
            </a:r>
            <a:r>
              <a:rPr lang="ko-KR" altLang="en-US" sz="2400" dirty="0"/>
              <a:t>().</a:t>
            </a:r>
            <a:r>
              <a:rPr lang="ko-KR" altLang="en-US" sz="2400" dirty="0" err="1"/>
              <a:t>getOriginalFilename</a:t>
            </a:r>
            <a:r>
              <a:rPr lang="ko-KR" altLang="en-US" sz="2400" dirty="0"/>
              <a:t>();</a:t>
            </a:r>
          </a:p>
          <a:p>
            <a:r>
              <a:rPr lang="ko-KR" altLang="en-US" sz="2400" dirty="0"/>
              <a:t>    </a:t>
            </a:r>
            <a:r>
              <a:rPr lang="ko-KR" altLang="en-US" sz="2400" dirty="0" err="1"/>
              <a:t>String</a:t>
            </a:r>
            <a:r>
              <a:rPr lang="ko-KR" altLang="en-US" sz="2400" dirty="0"/>
              <a:t> </a:t>
            </a:r>
            <a:r>
              <a:rPr lang="ko-KR" altLang="en-US" sz="2400" dirty="0" err="1"/>
              <a:t>ext</a:t>
            </a:r>
            <a:r>
              <a:rPr lang="ko-KR" altLang="en-US" sz="2400" dirty="0"/>
              <a:t> = </a:t>
            </a:r>
            <a:r>
              <a:rPr lang="ko-KR" altLang="en-US" sz="2400" dirty="0" err="1"/>
              <a:t>originalName.substring</a:t>
            </a:r>
            <a:r>
              <a:rPr lang="ko-KR" altLang="en-US" sz="2400" dirty="0"/>
              <a:t>(</a:t>
            </a:r>
            <a:r>
              <a:rPr lang="ko-KR" altLang="en-US" sz="2400" dirty="0" err="1"/>
              <a:t>originalName.lastIndexOf</a:t>
            </a:r>
            <a:r>
              <a:rPr lang="ko-KR" altLang="en-US" sz="2400" dirty="0"/>
              <a:t>(".") + 1).</a:t>
            </a:r>
            <a:r>
              <a:rPr lang="ko-KR" altLang="en-US" sz="2400" dirty="0" err="1"/>
              <a:t>toLowerCase</a:t>
            </a:r>
            <a:r>
              <a:rPr lang="ko-KR" altLang="en-US" sz="2400" dirty="0"/>
              <a:t>();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F5EB84F-3ADE-45B0-9661-B44E3467C5D0}"/>
              </a:ext>
            </a:extLst>
          </p:cNvPr>
          <p:cNvSpPr/>
          <p:nvPr/>
        </p:nvSpPr>
        <p:spPr>
          <a:xfrm>
            <a:off x="10165555" y="4565992"/>
            <a:ext cx="754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// 2. 확장자 검사 (</a:t>
            </a:r>
            <a:r>
              <a:rPr lang="ko-KR" altLang="en-US" sz="2400" dirty="0" err="1"/>
              <a:t>jpg</a:t>
            </a:r>
            <a:r>
              <a:rPr lang="ko-KR" altLang="en-US" sz="2400" dirty="0"/>
              <a:t>, </a:t>
            </a:r>
            <a:r>
              <a:rPr lang="ko-KR" altLang="en-US" sz="2400" dirty="0" err="1"/>
              <a:t>jpeg</a:t>
            </a:r>
            <a:r>
              <a:rPr lang="ko-KR" altLang="en-US" sz="2400" dirty="0"/>
              <a:t>, </a:t>
            </a:r>
            <a:r>
              <a:rPr lang="ko-KR" altLang="en-US" sz="2400" dirty="0" err="1"/>
              <a:t>png</a:t>
            </a:r>
            <a:r>
              <a:rPr lang="ko-KR" altLang="en-US" sz="2400" dirty="0"/>
              <a:t>, </a:t>
            </a:r>
            <a:r>
              <a:rPr lang="ko-KR" altLang="en-US" sz="2400" dirty="0" err="1"/>
              <a:t>gif만</a:t>
            </a:r>
            <a:r>
              <a:rPr lang="ko-KR" altLang="en-US" sz="2400" dirty="0"/>
              <a:t> 허용)</a:t>
            </a:r>
          </a:p>
          <a:p>
            <a:r>
              <a:rPr lang="ko-KR" altLang="en-US" sz="2400" dirty="0"/>
              <a:t>    </a:t>
            </a:r>
            <a:r>
              <a:rPr lang="ko-KR" altLang="en-US" sz="2400" dirty="0" err="1"/>
              <a:t>if</a:t>
            </a:r>
            <a:r>
              <a:rPr lang="ko-KR" altLang="en-US" sz="2400" dirty="0"/>
              <a:t> (!</a:t>
            </a:r>
            <a:r>
              <a:rPr lang="ko-KR" altLang="en-US" sz="2400" dirty="0" err="1"/>
              <a:t>List.of</a:t>
            </a:r>
            <a:r>
              <a:rPr lang="ko-KR" altLang="en-US" sz="2400" dirty="0"/>
              <a:t>("</a:t>
            </a:r>
            <a:r>
              <a:rPr lang="ko-KR" altLang="en-US" sz="2400" dirty="0" err="1"/>
              <a:t>jpg</a:t>
            </a:r>
            <a:r>
              <a:rPr lang="ko-KR" altLang="en-US" sz="2400" dirty="0"/>
              <a:t>", "</a:t>
            </a:r>
            <a:r>
              <a:rPr lang="ko-KR" altLang="en-US" sz="2400" dirty="0" err="1"/>
              <a:t>jpeg</a:t>
            </a:r>
            <a:r>
              <a:rPr lang="ko-KR" altLang="en-US" sz="2400" dirty="0"/>
              <a:t>", "</a:t>
            </a:r>
            <a:r>
              <a:rPr lang="ko-KR" altLang="en-US" sz="2400" dirty="0" err="1"/>
              <a:t>png</a:t>
            </a:r>
            <a:r>
              <a:rPr lang="ko-KR" altLang="en-US" sz="2400" dirty="0"/>
              <a:t>", "</a:t>
            </a:r>
            <a:r>
              <a:rPr lang="ko-KR" altLang="en-US" sz="2400" dirty="0" err="1"/>
              <a:t>gif</a:t>
            </a:r>
            <a:r>
              <a:rPr lang="ko-KR" altLang="en-US" sz="2400" dirty="0"/>
              <a:t>").</a:t>
            </a:r>
            <a:r>
              <a:rPr lang="ko-KR" altLang="en-US" sz="2400" dirty="0" err="1"/>
              <a:t>contains</a:t>
            </a:r>
            <a:r>
              <a:rPr lang="ko-KR" altLang="en-US" sz="2400" dirty="0"/>
              <a:t>(</a:t>
            </a:r>
            <a:r>
              <a:rPr lang="ko-KR" altLang="en-US" sz="2400" dirty="0" err="1"/>
              <a:t>ext</a:t>
            </a:r>
            <a:r>
              <a:rPr lang="ko-KR" altLang="en-US" sz="2400" dirty="0"/>
              <a:t>)) {</a:t>
            </a:r>
          </a:p>
          <a:p>
            <a:r>
              <a:rPr lang="ko-KR" altLang="en-US" sz="2400" dirty="0"/>
              <a:t>        </a:t>
            </a:r>
            <a:r>
              <a:rPr lang="ko-KR" altLang="en-US" sz="2400" dirty="0" err="1"/>
              <a:t>System.out.println</a:t>
            </a:r>
            <a:r>
              <a:rPr lang="ko-KR" altLang="en-US" sz="2400" dirty="0"/>
              <a:t>("❌ 허용되지 않은 확장자: " + </a:t>
            </a:r>
            <a:r>
              <a:rPr lang="ko-KR" altLang="en-US" sz="2400" dirty="0" err="1"/>
              <a:t>ext</a:t>
            </a:r>
            <a:r>
              <a:rPr lang="ko-KR" altLang="en-US" sz="2400" dirty="0"/>
              <a:t>);</a:t>
            </a:r>
          </a:p>
          <a:p>
            <a:r>
              <a:rPr lang="ko-KR" altLang="en-US" sz="2400" dirty="0"/>
              <a:t>        </a:t>
            </a:r>
            <a:r>
              <a:rPr lang="ko-KR" altLang="en-US" sz="2400" dirty="0" err="1"/>
              <a:t>return</a:t>
            </a:r>
            <a:r>
              <a:rPr lang="ko-KR" altLang="en-US" sz="2400" dirty="0"/>
              <a:t> 0;</a:t>
            </a:r>
          </a:p>
          <a:p>
            <a:r>
              <a:rPr lang="ko-KR" altLang="en-US" sz="2400" dirty="0"/>
              <a:t>    }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B08325-DE18-47B5-ACF4-E5BD556B779D}"/>
              </a:ext>
            </a:extLst>
          </p:cNvPr>
          <p:cNvSpPr/>
          <p:nvPr/>
        </p:nvSpPr>
        <p:spPr>
          <a:xfrm>
            <a:off x="2666424" y="6993111"/>
            <a:ext cx="7543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// 3. MIME 타입 검사 (</a:t>
            </a:r>
            <a:r>
              <a:rPr lang="ko-KR" altLang="en-US" sz="2400" dirty="0" err="1"/>
              <a:t>image</a:t>
            </a:r>
            <a:r>
              <a:rPr lang="ko-KR" altLang="en-US" sz="2400" dirty="0"/>
              <a:t>/*)</a:t>
            </a:r>
          </a:p>
          <a:p>
            <a:r>
              <a:rPr lang="ko-KR" altLang="en-US" sz="2400" dirty="0"/>
              <a:t>    </a:t>
            </a:r>
            <a:r>
              <a:rPr lang="ko-KR" altLang="en-US" sz="2400" dirty="0" err="1"/>
              <a:t>String</a:t>
            </a:r>
            <a:r>
              <a:rPr lang="ko-KR" altLang="en-US" sz="2400" dirty="0"/>
              <a:t> </a:t>
            </a:r>
            <a:r>
              <a:rPr lang="ko-KR" altLang="en-US" sz="2400" dirty="0" err="1"/>
              <a:t>mimeType</a:t>
            </a:r>
            <a:r>
              <a:rPr lang="ko-KR" altLang="en-US" sz="2400" dirty="0"/>
              <a:t> = </a:t>
            </a:r>
            <a:r>
              <a:rPr lang="ko-KR" altLang="en-US" sz="2400" dirty="0" err="1"/>
              <a:t>menudto.getImg</a:t>
            </a:r>
            <a:r>
              <a:rPr lang="ko-KR" altLang="en-US" sz="2400" dirty="0"/>
              <a:t>().</a:t>
            </a:r>
            <a:r>
              <a:rPr lang="ko-KR" altLang="en-US" sz="2400" dirty="0" err="1"/>
              <a:t>getContentType</a:t>
            </a:r>
            <a:r>
              <a:rPr lang="ko-KR" altLang="en-US" sz="2400" dirty="0"/>
              <a:t>();</a:t>
            </a:r>
          </a:p>
          <a:p>
            <a:r>
              <a:rPr lang="ko-KR" altLang="en-US" sz="2400" dirty="0"/>
              <a:t>    </a:t>
            </a:r>
            <a:r>
              <a:rPr lang="ko-KR" altLang="en-US" sz="2400" dirty="0" err="1"/>
              <a:t>if</a:t>
            </a:r>
            <a:r>
              <a:rPr lang="ko-KR" altLang="en-US" sz="2400" dirty="0"/>
              <a:t> (</a:t>
            </a:r>
            <a:r>
              <a:rPr lang="ko-KR" altLang="en-US" sz="2400" dirty="0" err="1"/>
              <a:t>mimeType</a:t>
            </a:r>
            <a:r>
              <a:rPr lang="ko-KR" altLang="en-US" sz="2400" dirty="0"/>
              <a:t> == </a:t>
            </a:r>
            <a:r>
              <a:rPr lang="ko-KR" altLang="en-US" sz="2400" dirty="0" err="1"/>
              <a:t>null</a:t>
            </a:r>
            <a:r>
              <a:rPr lang="ko-KR" altLang="en-US" sz="2400" dirty="0"/>
              <a:t> || !</a:t>
            </a:r>
            <a:r>
              <a:rPr lang="ko-KR" altLang="en-US" sz="2400" dirty="0" err="1"/>
              <a:t>mimeType.startsWith</a:t>
            </a:r>
            <a:r>
              <a:rPr lang="ko-KR" altLang="en-US" sz="2400" dirty="0"/>
              <a:t>("</a:t>
            </a:r>
            <a:r>
              <a:rPr lang="ko-KR" altLang="en-US" sz="2400" dirty="0" err="1"/>
              <a:t>image</a:t>
            </a:r>
            <a:r>
              <a:rPr lang="ko-KR" altLang="en-US" sz="2400" dirty="0"/>
              <a:t>/")) {</a:t>
            </a:r>
          </a:p>
          <a:p>
            <a:r>
              <a:rPr lang="ko-KR" altLang="en-US" sz="2400" dirty="0"/>
              <a:t>        </a:t>
            </a:r>
            <a:r>
              <a:rPr lang="ko-KR" altLang="en-US" sz="2400" dirty="0" err="1"/>
              <a:t>System.out.println</a:t>
            </a:r>
            <a:r>
              <a:rPr lang="ko-KR" altLang="en-US" sz="2400" dirty="0"/>
              <a:t>("이미지 MIME 타입 아님: " + </a:t>
            </a:r>
            <a:r>
              <a:rPr lang="ko-KR" altLang="en-US" sz="2400" dirty="0" err="1"/>
              <a:t>mimeType</a:t>
            </a:r>
            <a:r>
              <a:rPr lang="ko-KR" altLang="en-US" sz="2400" dirty="0"/>
              <a:t>);</a:t>
            </a:r>
          </a:p>
          <a:p>
            <a:r>
              <a:rPr lang="ko-KR" altLang="en-US" sz="2400" dirty="0"/>
              <a:t>        </a:t>
            </a:r>
            <a:r>
              <a:rPr lang="ko-KR" altLang="en-US" sz="2400" dirty="0" err="1"/>
              <a:t>return</a:t>
            </a:r>
            <a:r>
              <a:rPr lang="ko-KR" altLang="en-US" sz="2400" dirty="0"/>
              <a:t> 0;</a:t>
            </a:r>
          </a:p>
          <a:p>
            <a:r>
              <a:rPr lang="ko-KR" altLang="en-US" sz="2400" dirty="0"/>
              <a:t>    }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B147BB-6CA9-41B1-88E5-28291C8DF2A5}"/>
              </a:ext>
            </a:extLst>
          </p:cNvPr>
          <p:cNvSpPr/>
          <p:nvPr/>
        </p:nvSpPr>
        <p:spPr>
          <a:xfrm>
            <a:off x="10199714" y="6993111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 // 4. 파일명 </a:t>
            </a:r>
            <a:r>
              <a:rPr lang="ko-KR" altLang="en-US" sz="2400" dirty="0" err="1"/>
              <a:t>UUID로</a:t>
            </a:r>
            <a:r>
              <a:rPr lang="ko-KR" altLang="en-US" sz="2400" dirty="0"/>
              <a:t> 랜덤화</a:t>
            </a:r>
          </a:p>
          <a:p>
            <a:r>
              <a:rPr lang="ko-KR" altLang="en-US" sz="2400" dirty="0"/>
              <a:t>    </a:t>
            </a:r>
            <a:r>
              <a:rPr lang="ko-KR" altLang="en-US" sz="2400" dirty="0" err="1"/>
              <a:t>String</a:t>
            </a:r>
            <a:r>
              <a:rPr lang="ko-KR" altLang="en-US" sz="2400" dirty="0"/>
              <a:t> </a:t>
            </a:r>
            <a:r>
              <a:rPr lang="ko-KR" altLang="en-US" sz="2400" dirty="0" err="1"/>
              <a:t>newFileName</a:t>
            </a:r>
            <a:r>
              <a:rPr lang="ko-KR" altLang="en-US" sz="2400" dirty="0"/>
              <a:t> = </a:t>
            </a:r>
            <a:r>
              <a:rPr lang="ko-KR" altLang="en-US" sz="2400" dirty="0" err="1"/>
              <a:t>UUID.randomUUID</a:t>
            </a:r>
            <a:r>
              <a:rPr lang="ko-KR" altLang="en-US" sz="2400" dirty="0"/>
              <a:t>().</a:t>
            </a:r>
            <a:r>
              <a:rPr lang="ko-KR" altLang="en-US" sz="2400" dirty="0" err="1"/>
              <a:t>toString</a:t>
            </a:r>
            <a:r>
              <a:rPr lang="ko-KR" altLang="en-US" sz="2400" dirty="0"/>
              <a:t>() + "." + </a:t>
            </a:r>
            <a:r>
              <a:rPr lang="ko-KR" altLang="en-US" sz="2400" dirty="0" err="1"/>
              <a:t>ext</a:t>
            </a:r>
            <a:r>
              <a:rPr lang="ko-KR" altLang="en-US" sz="2400" dirty="0"/>
              <a:t>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AD0B46-F1B0-4E30-88E5-703E2F6D7500}"/>
              </a:ext>
            </a:extLst>
          </p:cNvPr>
          <p:cNvSpPr txBox="1"/>
          <p:nvPr/>
        </p:nvSpPr>
        <p:spPr>
          <a:xfrm>
            <a:off x="6553200" y="2841079"/>
            <a:ext cx="6791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해당 코드를 적용시켜 </a:t>
            </a:r>
            <a:br>
              <a:rPr lang="en-US" altLang="ko-KR" sz="2400" dirty="0"/>
            </a:br>
            <a:r>
              <a:rPr lang="ko-KR" altLang="en-US" sz="2400" dirty="0"/>
              <a:t>파일 업로드시 사진이 아닌 다른 파일이 올라가 서버에서 실행시킬 수도 있는 보안처리 완료</a:t>
            </a:r>
          </a:p>
        </p:txBody>
      </p:sp>
    </p:spTree>
    <p:extLst>
      <p:ext uri="{BB962C8B-B14F-4D97-AF65-F5344CB8AC3E}">
        <p14:creationId xmlns:p14="http://schemas.microsoft.com/office/powerpoint/2010/main" val="4157737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13710" y="-7623268"/>
            <a:ext cx="42048" cy="17383902"/>
            <a:chOff x="10064703" y="-7623268"/>
            <a:chExt cx="42048" cy="17383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0064703" y="-7623268"/>
              <a:ext cx="42048" cy="17383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905000" y="-605075"/>
            <a:ext cx="210238" cy="3134674"/>
            <a:chOff x="2855993" y="-605075"/>
            <a:chExt cx="210238" cy="3134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855993" y="-605075"/>
              <a:ext cx="210238" cy="31346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90605" y="1770395"/>
            <a:ext cx="2351003" cy="588347"/>
            <a:chOff x="1393776" y="1770395"/>
            <a:chExt cx="2030706" cy="58834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3776" y="1770395"/>
              <a:ext cx="2030706" cy="588347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990600" y="2628900"/>
            <a:ext cx="3330629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프로젝트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  <a:p>
            <a:r>
              <a:rPr lang="ko-KR" altLang="en-US" sz="5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수행과정</a:t>
            </a:r>
            <a:endParaRPr lang="en-US" altLang="ko-KR" sz="5000" kern="0" spc="-100" dirty="0">
              <a:solidFill>
                <a:srgbClr val="484848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Pretendard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20830" y="1864518"/>
            <a:ext cx="21571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04. </a:t>
            </a:r>
            <a:r>
              <a:rPr lang="en-US" altLang="ko-KR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KDT Project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0D62972-8E0C-4B07-B8E2-16472F5F6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000" y="2372458"/>
            <a:ext cx="11599966" cy="52522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B770AB-EAC8-48FC-B2C0-15AB8A599B4F}"/>
              </a:ext>
            </a:extLst>
          </p:cNvPr>
          <p:cNvSpPr txBox="1"/>
          <p:nvPr/>
        </p:nvSpPr>
        <p:spPr>
          <a:xfrm>
            <a:off x="2199401" y="7984165"/>
            <a:ext cx="7070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ResponseEntity</a:t>
            </a:r>
            <a:r>
              <a:rPr lang="en-US" altLang="ko-KR" dirty="0"/>
              <a:t>&lt;?&gt; -&gt; </a:t>
            </a:r>
            <a:r>
              <a:rPr lang="en-US" altLang="ko-KR" dirty="0" err="1"/>
              <a:t>ResponseEntity</a:t>
            </a:r>
            <a:r>
              <a:rPr lang="en-US" altLang="ko-KR" dirty="0"/>
              <a:t>&lt;List&lt;Pay&gt;&gt; </a:t>
            </a:r>
            <a:r>
              <a:rPr lang="ko-KR" altLang="en-US" dirty="0"/>
              <a:t>같은 형식으로 명확한 리턴 값으로 </a:t>
            </a:r>
            <a:r>
              <a:rPr lang="ko-KR" altLang="en-US" dirty="0" err="1"/>
              <a:t>바꾸어주지</a:t>
            </a:r>
            <a:r>
              <a:rPr lang="ko-KR" altLang="en-US" dirty="0"/>
              <a:t> 않으면</a:t>
            </a:r>
            <a:r>
              <a:rPr lang="en-US" altLang="ko-KR" dirty="0"/>
              <a:t> </a:t>
            </a:r>
            <a:r>
              <a:rPr lang="ko-KR" altLang="en-US" dirty="0"/>
              <a:t>프로그램의 안정성</a:t>
            </a:r>
            <a:r>
              <a:rPr lang="en-US" altLang="ko-KR" dirty="0"/>
              <a:t>, </a:t>
            </a:r>
            <a:r>
              <a:rPr lang="ko-KR" altLang="en-US" dirty="0"/>
              <a:t>보안</a:t>
            </a:r>
            <a:r>
              <a:rPr lang="en-US" altLang="ko-KR" dirty="0"/>
              <a:t>, </a:t>
            </a:r>
            <a:r>
              <a:rPr lang="ko-KR" altLang="en-US" dirty="0"/>
              <a:t>유지보수에 직접적인 영향을 주기 때문에 수정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DBA26F-3282-407F-AFFF-07FB8A91972A}"/>
              </a:ext>
            </a:extLst>
          </p:cNvPr>
          <p:cNvSpPr/>
          <p:nvPr/>
        </p:nvSpPr>
        <p:spPr>
          <a:xfrm>
            <a:off x="10134600" y="7983067"/>
            <a:ext cx="8153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Add a nested comment explaining why this method is empty : </a:t>
            </a:r>
            <a:r>
              <a:rPr lang="ko-KR" altLang="en-US" dirty="0" err="1"/>
              <a:t>매서드가</a:t>
            </a:r>
            <a:r>
              <a:rPr lang="ko-KR" altLang="en-US" dirty="0"/>
              <a:t> </a:t>
            </a:r>
            <a:r>
              <a:rPr lang="ko-KR" altLang="en-US" dirty="0" err="1"/>
              <a:t>비어있음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en-US" altLang="ko-KR" b="1" dirty="0"/>
              <a:t>public</a:t>
            </a:r>
            <a:r>
              <a:rPr lang="en-US" altLang="ko-KR" dirty="0"/>
              <a:t> </a:t>
            </a:r>
            <a:r>
              <a:rPr lang="en-US" altLang="ko-KR" b="1" dirty="0"/>
              <a:t>void</a:t>
            </a:r>
            <a:r>
              <a:rPr lang="en-US" altLang="ko-KR" dirty="0"/>
              <a:t> </a:t>
            </a:r>
            <a:r>
              <a:rPr lang="en-US" altLang="ko-KR" u="sng" dirty="0"/>
              <a:t>Method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  </a:t>
            </a:r>
          </a:p>
          <a:p>
            <a:r>
              <a:rPr lang="ko-KR" altLang="en-US" dirty="0"/>
              <a:t>해결 방법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주석 추가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기능 구현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D153E-2C76-4ACD-AB31-8DD6D08B5CB0}"/>
              </a:ext>
            </a:extLst>
          </p:cNvPr>
          <p:cNvSpPr txBox="1"/>
          <p:nvPr/>
        </p:nvSpPr>
        <p:spPr>
          <a:xfrm>
            <a:off x="4114800" y="1780713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소나큐브</a:t>
            </a:r>
            <a:r>
              <a:rPr lang="ko-KR" altLang="en-US" sz="2800" b="1" dirty="0"/>
              <a:t> 코드 체크</a:t>
            </a:r>
          </a:p>
        </p:txBody>
      </p:sp>
    </p:spTree>
    <p:extLst>
      <p:ext uri="{BB962C8B-B14F-4D97-AF65-F5344CB8AC3E}">
        <p14:creationId xmlns:p14="http://schemas.microsoft.com/office/powerpoint/2010/main" val="43197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037510" y="-7623268"/>
            <a:ext cx="42048" cy="17383902"/>
            <a:chOff x="10064703" y="-7623268"/>
            <a:chExt cx="42048" cy="1738390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0064703" y="-7623268"/>
              <a:ext cx="42048" cy="1738390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28800" y="-605075"/>
            <a:ext cx="210238" cy="3134674"/>
            <a:chOff x="2855993" y="-605075"/>
            <a:chExt cx="210238" cy="313467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2855993" y="-605075"/>
              <a:ext cx="210238" cy="313467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71605" y="1770395"/>
            <a:ext cx="2361905" cy="588347"/>
            <a:chOff x="1393776" y="1770395"/>
            <a:chExt cx="2361905" cy="58834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3776" y="1770395"/>
              <a:ext cx="2361905" cy="58834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06400" y="3848100"/>
            <a:ext cx="7523810" cy="189888"/>
            <a:chOff x="1428571" y="4307947"/>
            <a:chExt cx="7523810" cy="1898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8571" y="4307947"/>
              <a:ext cx="7523810" cy="1898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14293" y="3848100"/>
            <a:ext cx="7520679" cy="189888"/>
            <a:chOff x="9336464" y="4307947"/>
            <a:chExt cx="7520679" cy="18988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36464" y="4307947"/>
              <a:ext cx="7520679" cy="18988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06400" y="6412467"/>
            <a:ext cx="7523810" cy="194353"/>
            <a:chOff x="1428571" y="6872314"/>
            <a:chExt cx="7523810" cy="19435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8571" y="6872314"/>
              <a:ext cx="7523810" cy="19435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314293" y="6412467"/>
            <a:ext cx="7520679" cy="194353"/>
            <a:chOff x="9336464" y="6872314"/>
            <a:chExt cx="7520679" cy="19435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36464" y="6872314"/>
              <a:ext cx="7520679" cy="19435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06400" y="4037988"/>
            <a:ext cx="7523810" cy="2095815"/>
            <a:chOff x="1428571" y="4497835"/>
            <a:chExt cx="7523810" cy="20958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428571" y="4497835"/>
              <a:ext cx="7523810" cy="209581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314293" y="4037988"/>
            <a:ext cx="7523810" cy="2095815"/>
            <a:chOff x="9336464" y="4497835"/>
            <a:chExt cx="7523810" cy="209581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9336464" y="4497835"/>
              <a:ext cx="7523810" cy="209581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406400" y="6606820"/>
            <a:ext cx="7523810" cy="2095815"/>
            <a:chOff x="1428571" y="7066667"/>
            <a:chExt cx="7523810" cy="2095815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428571" y="7066667"/>
              <a:ext cx="7523810" cy="209581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314293" y="6606820"/>
            <a:ext cx="7523810" cy="2095815"/>
            <a:chOff x="9336464" y="7066667"/>
            <a:chExt cx="7523810" cy="209581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9336464" y="7066667"/>
              <a:ext cx="7523810" cy="2095815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371600" y="2572696"/>
            <a:ext cx="884739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6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현장 </a:t>
            </a:r>
            <a:r>
              <a:rPr lang="ko-KR" altLang="en-US" sz="6000" kern="0" spc="-100" dirty="0" err="1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교강사</a:t>
            </a:r>
            <a:r>
              <a:rPr lang="ko-KR" altLang="en-US" sz="6000" kern="0" spc="-100" dirty="0">
                <a:solidFill>
                  <a:srgbClr val="484848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 평가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501829" y="1864523"/>
            <a:ext cx="277947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solidFill>
                  <a:srgbClr val="1187C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Pretendard" pitchFamily="34" charset="0"/>
              </a:rPr>
              <a:t>05. KDT Project </a:t>
            </a:r>
            <a:endParaRPr 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501829" y="4489652"/>
            <a:ext cx="8870150" cy="1030713"/>
            <a:chOff x="1981200" y="5010648"/>
            <a:chExt cx="8870150" cy="1030713"/>
          </a:xfrm>
        </p:grpSpPr>
        <p:sp>
          <p:nvSpPr>
            <p:cNvPr id="38" name="Object 38"/>
            <p:cNvSpPr txBox="1"/>
            <p:nvPr/>
          </p:nvSpPr>
          <p:spPr>
            <a:xfrm>
              <a:off x="1981200" y="5010648"/>
              <a:ext cx="63246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800" b="1" dirty="0">
                  <a:solidFill>
                    <a:srgbClr val="1187C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결과물에 대한 완성도 평가</a:t>
              </a:r>
              <a:endParaRPr lang="en-US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1981200" y="5641251"/>
              <a:ext cx="887015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결과 평가 점수 기재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9426629" y="4513051"/>
            <a:ext cx="8870150" cy="1030713"/>
            <a:chOff x="9646450" y="5010648"/>
            <a:chExt cx="8870150" cy="1030713"/>
          </a:xfrm>
        </p:grpSpPr>
        <p:sp>
          <p:nvSpPr>
            <p:cNvPr id="40" name="Object 40"/>
            <p:cNvSpPr txBox="1"/>
            <p:nvPr/>
          </p:nvSpPr>
          <p:spPr>
            <a:xfrm>
              <a:off x="9646450" y="5010648"/>
              <a:ext cx="6499171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800" b="1">
                  <a:solidFill>
                    <a:srgbClr val="1187C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Pretendard" pitchFamily="34" charset="0"/>
                </a:rPr>
                <a:t>프로젝트 진행 간 잘한 부분과 </a:t>
              </a:r>
              <a:r>
                <a:rPr lang="ko-KR" altLang="en-US" sz="2800" b="1" dirty="0" err="1">
                  <a:solidFill>
                    <a:srgbClr val="1187C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Pretendard" pitchFamily="34" charset="0"/>
                </a:rPr>
                <a:t>아쉬운점</a:t>
              </a:r>
              <a:endParaRPr lang="en-US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9646450" y="5641251"/>
              <a:ext cx="887015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진행을 수행함에 있어 잘한 부분과 문제점 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501829" y="6969653"/>
            <a:ext cx="6534401" cy="1030713"/>
            <a:chOff x="2000000" y="7579477"/>
            <a:chExt cx="6534401" cy="1030713"/>
          </a:xfrm>
        </p:grpSpPr>
        <p:sp>
          <p:nvSpPr>
            <p:cNvPr id="42" name="Object 42"/>
            <p:cNvSpPr txBox="1"/>
            <p:nvPr/>
          </p:nvSpPr>
          <p:spPr>
            <a:xfrm>
              <a:off x="2000000" y="7579477"/>
              <a:ext cx="63246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800" b="1" dirty="0">
                  <a:solidFill>
                    <a:srgbClr val="1187C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Pretendard" pitchFamily="34" charset="0"/>
                </a:rPr>
                <a:t>프로젝트 결과 피드백</a:t>
              </a:r>
              <a:endParaRPr lang="en-US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2000001" y="8210080"/>
              <a:ext cx="653440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b="1" dirty="0">
                  <a:solidFill>
                    <a:schemeClr val="bg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현장전문가의 피드백에 따라 주요 내용 기술</a:t>
              </a:r>
              <a:endParaRPr lang="en-US" sz="2000" b="1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9533779" y="6960394"/>
            <a:ext cx="8870150" cy="1077218"/>
            <a:chOff x="9753600" y="7363480"/>
            <a:chExt cx="8870150" cy="1077218"/>
          </a:xfrm>
        </p:grpSpPr>
        <p:sp>
          <p:nvSpPr>
            <p:cNvPr id="44" name="Object 44"/>
            <p:cNvSpPr txBox="1"/>
            <p:nvPr/>
          </p:nvSpPr>
          <p:spPr>
            <a:xfrm>
              <a:off x="9753600" y="7363480"/>
              <a:ext cx="427344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800" b="1" dirty="0">
                  <a:solidFill>
                    <a:srgbClr val="1187CF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  <a:cs typeface="Pretendard" pitchFamily="34" charset="0"/>
                </a:rPr>
                <a:t>프로젝트 수행간 느낀 점</a:t>
              </a:r>
              <a:endParaRPr lang="en-US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9753600" y="8040588"/>
              <a:ext cx="887015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000" dirty="0">
                  <a:solidFill>
                    <a:schemeClr val="bg1">
                      <a:lumMod val="50000"/>
                    </a:schemeClr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프로젝트의 전체적인 구조 기술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1691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724</Words>
  <Application>Microsoft Office PowerPoint</Application>
  <PresentationFormat>사용자 지정</PresentationFormat>
  <Paragraphs>160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?? ??</vt:lpstr>
      <vt:lpstr>HY헤드라인M</vt:lpstr>
      <vt:lpstr>Pretendard</vt:lpstr>
      <vt:lpstr>Roboto Condensed Medium</vt:lpstr>
      <vt:lpstr>나눔스퀘어OTF Bold</vt:lpstr>
      <vt:lpstr>맑은 고딕</vt:lpstr>
      <vt:lpstr>세방고딕 Regular</vt:lpstr>
      <vt:lpstr>Arial</vt:lpstr>
      <vt:lpstr>Calibri</vt:lpstr>
      <vt:lpstr>Consolas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admin</cp:lastModifiedBy>
  <cp:revision>44</cp:revision>
  <dcterms:created xsi:type="dcterms:W3CDTF">2024-05-21T09:16:41Z</dcterms:created>
  <dcterms:modified xsi:type="dcterms:W3CDTF">2025-04-24T05:01:12Z</dcterms:modified>
</cp:coreProperties>
</file>