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3"/>
  </p:notesMasterIdLst>
  <p:handoutMasterIdLst>
    <p:handoutMasterId r:id="rId24"/>
  </p:handoutMasterIdLst>
  <p:sldIdLst>
    <p:sldId id="257" r:id="rId6"/>
    <p:sldId id="261" r:id="rId7"/>
    <p:sldId id="258" r:id="rId8"/>
    <p:sldId id="260" r:id="rId9"/>
    <p:sldId id="275" r:id="rId10"/>
    <p:sldId id="262" r:id="rId11"/>
    <p:sldId id="266" r:id="rId12"/>
    <p:sldId id="263" r:id="rId13"/>
    <p:sldId id="267" r:id="rId14"/>
    <p:sldId id="264" r:id="rId15"/>
    <p:sldId id="269" r:id="rId16"/>
    <p:sldId id="274" r:id="rId17"/>
    <p:sldId id="273" r:id="rId18"/>
    <p:sldId id="271" r:id="rId19"/>
    <p:sldId id="270" r:id="rId20"/>
    <p:sldId id="272" r:id="rId21"/>
    <p:sldId id="259" r:id="rId22"/>
  </p:sldIdLst>
  <p:sldSz cx="14630400" cy="8229600"/>
  <p:notesSz cx="6858000" cy="9144000"/>
  <p:defaultTextStyle>
    <a:defPPr>
      <a:defRPr lang="en-US"/>
    </a:defPPr>
    <a:lvl1pPr marL="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/>
    <p:restoredTop sz="94558"/>
  </p:normalViewPr>
  <p:slideViewPr>
    <p:cSldViewPr snapToGrid="0" snapToObjects="1">
      <p:cViewPr varScale="1">
        <p:scale>
          <a:sx n="67" d="100"/>
          <a:sy n="67" d="100"/>
        </p:scale>
        <p:origin x="200" y="952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8DB89-2E68-514A-A000-064E76F6B297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2D69D-2CDD-A740-AA11-3451FEB4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199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F48C5-3AD3-A145-9284-2678925A2B2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285CE-6A67-6D48-A8BC-DA5F0896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248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 for Algebra and Geometric Experimentation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285CE-6A67-6D48-A8BC-DA5F089633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9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tle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82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2556511"/>
            <a:ext cx="12435840" cy="1764030"/>
          </a:xfrm>
        </p:spPr>
        <p:txBody>
          <a:bodyPr/>
          <a:lstStyle>
            <a:lvl1pPr algn="l">
              <a:defRPr b="0" i="0">
                <a:solidFill>
                  <a:srgbClr val="FFFFFF"/>
                </a:solidFill>
                <a:latin typeface="DIN-Regular"/>
                <a:cs typeface="DIN-Regular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20" y="4320540"/>
            <a:ext cx="10241280" cy="210312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DIN-Regular"/>
                <a:cs typeface="DIN-Regular"/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" y="7627621"/>
            <a:ext cx="1016371" cy="4381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7CABCB-D56C-884E-86AB-30F175B8F3D9}" type="datetime1">
              <a:rPr lang="en-US" smtClean="0"/>
              <a:t>7/24/20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4366" y="7627621"/>
            <a:ext cx="4232331" cy="438150"/>
          </a:xfrm>
        </p:spPr>
        <p:txBody>
          <a:bodyPr/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Company Confidential  © 2017  Eli Lilly and Company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24635" y="7627621"/>
            <a:ext cx="1072814" cy="4381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A079B0-34FF-9449-83ED-AEDF3F6C1CC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LillyLogo_RGB_Re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5" t="20392" r="14989" b="21002"/>
          <a:stretch/>
        </p:blipFill>
        <p:spPr>
          <a:xfrm>
            <a:off x="12676842" y="7126423"/>
            <a:ext cx="1539075" cy="9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6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8695-C6EC-BB49-8AC0-FE3E88196CFA}" type="datetime1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© 2017  Eli Lilly and Company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8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29566"/>
            <a:ext cx="3291840" cy="70218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329566"/>
            <a:ext cx="9631680" cy="70218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66F5-1B44-3E47-BC7D-62D8E9FCA007}" type="datetime1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© 2017 Eli Lilly and Company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9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A026-C571-1D40-8E45-1F4574371877}" type="datetime1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© 2017 Eli Lilly and Company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66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1"/>
            <a:ext cx="12435840" cy="163449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C3AF-0E42-4C4A-A179-F8FCAF5DCB7F}" type="datetime1">
              <a:rPr lang="en-US" smtClean="0"/>
              <a:t>7/24/20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© 2017 Eli Lilly and Company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9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920240"/>
            <a:ext cx="646176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920240"/>
            <a:ext cx="646176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2221-2D90-4240-82AD-7910773F0C6F}" type="datetime1">
              <a:rPr lang="en-US" smtClean="0"/>
              <a:t>7/24/20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© 2017  Eli Lilly and Company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0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50"/>
            <a:ext cx="6464301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0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50"/>
            <a:ext cx="6466840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2612-F347-3143-841F-036B88052148}" type="datetime1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© 2017 Eli Lilly and Company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0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86C0-66BC-4549-958B-E077B7733821}" type="datetime1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© 2017  Eli Lilly and Company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33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7780-455D-1F45-B0B5-74FBC2B86976}" type="datetime1">
              <a:rPr lang="en-US" smtClean="0"/>
              <a:t>7/24/20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© 2017  Eli Lilly and Company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4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1" y="327660"/>
            <a:ext cx="4813301" cy="139446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0"/>
            <a:ext cx="8178800" cy="7023736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722120"/>
            <a:ext cx="4813301" cy="5629276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31806-E3B8-A342-A61E-68D698DB3756}" type="datetime1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© 2017 Eli Lilly and Company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0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5D7D-7620-9340-953F-B625371285B5}" type="datetime1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Company Confidential  © 2017  Eli Lilly and Company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5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rporateSlides3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0"/>
            <a:ext cx="13167360" cy="164592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02626"/>
            <a:ext cx="13167360" cy="5752014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1"/>
            <a:ext cx="34137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10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fld id="{A2C0A6D4-36C6-A242-ABF6-C9F806143E20}" type="datetime1">
              <a:rPr lang="en-US" smtClean="0"/>
              <a:pPr/>
              <a:t>7/24/20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1"/>
            <a:ext cx="46329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100">
                <a:solidFill>
                  <a:schemeClr val="accent2"/>
                </a:solidFill>
                <a:latin typeface="+mn-lt"/>
                <a:cs typeface="DIN-Regular"/>
              </a:defRPr>
            </a:lvl1pPr>
          </a:lstStyle>
          <a:p>
            <a:r>
              <a:rPr lang="en-US" dirty="0"/>
              <a:t>Company Confidential  © 2017 Eli Lilly and Company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10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fld id="{1DA079B0-34FF-9449-83ED-AEDF3F6C1C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35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653110" rtl="0" eaLnBrk="1" latinLnBrk="0" hangingPunct="1">
        <a:spcBef>
          <a:spcPct val="0"/>
        </a:spcBef>
        <a:buNone/>
        <a:defRPr sz="6300" b="0" i="0" kern="1200">
          <a:solidFill>
            <a:schemeClr val="bg1"/>
          </a:solidFill>
          <a:latin typeface="+mj-lt"/>
          <a:ea typeface="+mj-ea"/>
          <a:cs typeface="DIN-Regular"/>
        </a:defRPr>
      </a:lvl1pPr>
    </p:titleStyle>
    <p:bodyStyle>
      <a:lvl1pPr marL="489833" indent="-489833" algn="l" defTabSz="653110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j-lt"/>
          <a:ea typeface="+mn-ea"/>
          <a:cs typeface="DIN-Regular"/>
        </a:defRPr>
      </a:lvl1pPr>
      <a:lvl2pPr marL="1061304" indent="-408194" algn="l" defTabSz="65311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j-lt"/>
          <a:ea typeface="+mn-ea"/>
          <a:cs typeface="DIN-Regular"/>
        </a:defRPr>
      </a:lvl2pPr>
      <a:lvl3pPr marL="1632776" indent="-326555" algn="l" defTabSz="65311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j-lt"/>
          <a:ea typeface="+mn-ea"/>
          <a:cs typeface="DIN-Regular"/>
        </a:defRPr>
      </a:lvl3pPr>
      <a:lvl4pPr marL="2285886" indent="-326555" algn="l" defTabSz="653110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j-lt"/>
          <a:ea typeface="+mn-ea"/>
          <a:cs typeface="DIN-Regular"/>
        </a:defRPr>
      </a:lvl4pPr>
      <a:lvl5pPr marL="2938996" indent="-326555" algn="l" defTabSz="653110" rtl="0" eaLnBrk="1" latinLnBrk="0" hangingPunct="1">
        <a:spcBef>
          <a:spcPct val="20000"/>
        </a:spcBef>
        <a:buFont typeface="Arial"/>
        <a:buChar char="»"/>
        <a:defRPr sz="2900" kern="1200">
          <a:solidFill>
            <a:schemeClr val="tx1"/>
          </a:solidFill>
          <a:latin typeface="+mn-lt"/>
          <a:ea typeface="+mn-ea"/>
          <a:cs typeface="DIN-Regular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erlyst.com/posts/list-of-python-and-other-security-scripts-larry-boettger-1" TargetMode="External"/><Relationship Id="rId2" Type="http://schemas.openxmlformats.org/officeDocument/2006/relationships/hyperlink" Target="http://nfosecjupyterthon.com/introduc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379563" y="2556511"/>
            <a:ext cx="13629736" cy="1764030"/>
          </a:xfrm>
        </p:spPr>
        <p:txBody>
          <a:bodyPr>
            <a:noAutofit/>
          </a:bodyPr>
          <a:lstStyle/>
          <a:p>
            <a:r>
              <a:rPr lang="en-US" sz="7200" dirty="0" err="1">
                <a:latin typeface="+mn-lt"/>
              </a:rPr>
              <a:t>Jupyter</a:t>
            </a:r>
            <a:r>
              <a:rPr lang="en-US" sz="7200" dirty="0">
                <a:latin typeface="+mn-lt"/>
              </a:rPr>
              <a:t> Ascending</a:t>
            </a:r>
            <a:r>
              <a:rPr lang="en-US" sz="6000" dirty="0">
                <a:latin typeface="+mn-lt"/>
              </a:rPr>
              <a:t>:</a:t>
            </a:r>
            <a:br>
              <a:rPr lang="en-US" sz="6000" dirty="0">
                <a:latin typeface="+mn-lt"/>
              </a:rPr>
            </a:br>
            <a:r>
              <a:rPr lang="en-US" sz="5200" dirty="0"/>
              <a:t>Security Use Cases using a Notebook Application</a:t>
            </a:r>
            <a:endParaRPr lang="en-US" sz="5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5499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27B4-5B77-8748-B9F7-1E2F76DA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Experience: Use Case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9157C-7D58-E64A-93CE-7FD64D258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02626"/>
            <a:ext cx="13167360" cy="2619472"/>
          </a:xfrm>
        </p:spPr>
        <p:txBody>
          <a:bodyPr>
            <a:normAutofit/>
          </a:bodyPr>
          <a:lstStyle/>
          <a:p>
            <a:r>
              <a:rPr lang="en-US" dirty="0"/>
              <a:t>Mapping Events</a:t>
            </a:r>
          </a:p>
          <a:p>
            <a:r>
              <a:rPr lang="en-US" dirty="0"/>
              <a:t>Predictive AV Analysis</a:t>
            </a:r>
          </a:p>
          <a:p>
            <a:r>
              <a:rPr lang="en-US" dirty="0">
                <a:solidFill>
                  <a:schemeClr val="accent3"/>
                </a:solidFill>
              </a:rPr>
              <a:t>API Lookups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94673-B581-774A-A355-AA0C42036C3E}"/>
              </a:ext>
            </a:extLst>
          </p:cNvPr>
          <p:cNvSpPr txBox="1"/>
          <p:nvPr/>
        </p:nvSpPr>
        <p:spPr>
          <a:xfrm>
            <a:off x="2764101" y="4432300"/>
            <a:ext cx="9102198" cy="8002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600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Scenario: Hunting for bad hashes.</a:t>
            </a:r>
          </a:p>
        </p:txBody>
      </p:sp>
    </p:spTree>
    <p:extLst>
      <p:ext uri="{BB962C8B-B14F-4D97-AF65-F5344CB8AC3E}">
        <p14:creationId xmlns:p14="http://schemas.microsoft.com/office/powerpoint/2010/main" val="1805072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DEE9-CEA9-9D45-8C57-37D8F19C5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Experience: Automation/Enrichment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E0422-B430-2F47-9EAF-E710DBFC8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up hashes</a:t>
            </a:r>
          </a:p>
          <a:p>
            <a:r>
              <a:rPr lang="en-US" dirty="0"/>
              <a:t>Compile reports for long time periods</a:t>
            </a:r>
          </a:p>
          <a:p>
            <a:r>
              <a:rPr lang="en-US" dirty="0"/>
              <a:t>Check against existing 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4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54F3-6852-5847-9376-E590286A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Experience: Other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F35AA-430F-FB4C-A471-E7F0F44F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InfoSec Jupyterthon</a:t>
            </a:r>
            <a:r>
              <a:rPr lang="en-US" dirty="0"/>
              <a:t> @</a:t>
            </a:r>
            <a:r>
              <a:rPr lang="en-US" dirty="0" err="1"/>
              <a:t>jupyterthon</a:t>
            </a:r>
            <a:r>
              <a:rPr lang="en-US" dirty="0"/>
              <a:t> + slack</a:t>
            </a:r>
          </a:p>
          <a:p>
            <a:r>
              <a:rPr lang="en-US" dirty="0">
                <a:hlinkClick r:id="rId3"/>
              </a:rPr>
              <a:t>Security oriented scripts in Python</a:t>
            </a:r>
            <a:endParaRPr lang="en-US" dirty="0"/>
          </a:p>
          <a:p>
            <a:r>
              <a:rPr lang="en-US" dirty="0">
                <a:hlinkClick r:id="rId4"/>
              </a:rPr>
              <a:t>Anaconda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05529-F82F-7646-AA47-93C8D9BA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A026-C571-1D40-8E45-1F4574371877}" type="datetime1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8CDF7-A105-DA43-B624-131629C4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Confidential  © 2017 Eli Lilly and Company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D8792-50AF-FC4F-A473-CD2E4C28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070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9E55-EB04-B946-AACB-BD801E89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Integrate: Where it 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4D755-6132-D945-BF3B-3F641B426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Operationize</a:t>
            </a:r>
            <a:r>
              <a:rPr lang="en-US" dirty="0"/>
              <a:t> struggle bus</a:t>
            </a:r>
          </a:p>
          <a:p>
            <a:r>
              <a:rPr lang="en-US" dirty="0"/>
              <a:t>Ad-hoc jobs</a:t>
            </a:r>
          </a:p>
          <a:p>
            <a:r>
              <a:rPr lang="en-US" dirty="0"/>
              <a:t>Threat hunting</a:t>
            </a:r>
          </a:p>
          <a:p>
            <a:r>
              <a:rPr lang="en-US" dirty="0"/>
              <a:t>Analytical work-ups</a:t>
            </a:r>
          </a:p>
          <a:p>
            <a:r>
              <a:rPr lang="en-US" dirty="0"/>
              <a:t>SOC fatigue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7D13F-B9DD-F540-9849-51961A90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592BD-49CA-014B-B0B4-AE88687A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3EE9C-70FF-1849-A399-3F49AF0C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42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0897-A1D4-4C49-B38E-9819C63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Integrate: The Fatigue is Real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B07D-7186-6C43-B472-5C0292969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Dozens/hundreds of events</a:t>
            </a:r>
          </a:p>
          <a:p>
            <a:r>
              <a:rPr lang="en-US" dirty="0"/>
              <a:t>Vague detection</a:t>
            </a:r>
          </a:p>
          <a:p>
            <a:r>
              <a:rPr lang="en-US" dirty="0"/>
              <a:t>Status quo bias – and others</a:t>
            </a:r>
          </a:p>
          <a:p>
            <a:r>
              <a:rPr lang="en-US" dirty="0"/>
              <a:t>Skill degradation</a:t>
            </a:r>
          </a:p>
          <a:p>
            <a:r>
              <a:rPr lang="en-US" dirty="0"/>
              <a:t>How can notebooks help?</a:t>
            </a:r>
          </a:p>
        </p:txBody>
      </p:sp>
    </p:spTree>
    <p:extLst>
      <p:ext uri="{BB962C8B-B14F-4D97-AF65-F5344CB8AC3E}">
        <p14:creationId xmlns:p14="http://schemas.microsoft.com/office/powerpoint/2010/main" val="2692313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C515A-C38C-1A40-AABA-AE24A0EC5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Innovate: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A2D18-38A7-114E-8EA6-45DCDA0E2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Evaluate – environment, experience</a:t>
            </a:r>
          </a:p>
          <a:p>
            <a:r>
              <a:rPr lang="en-US" dirty="0"/>
              <a:t>Get some tech</a:t>
            </a:r>
          </a:p>
          <a:p>
            <a:pPr lvl="1"/>
            <a:r>
              <a:rPr lang="en-US" dirty="0"/>
              <a:t>Anaconda</a:t>
            </a:r>
          </a:p>
          <a:p>
            <a:pPr lvl="1"/>
            <a:r>
              <a:rPr lang="en-US" dirty="0"/>
              <a:t>Docker</a:t>
            </a:r>
          </a:p>
          <a:p>
            <a:pPr lvl="2"/>
            <a:r>
              <a:rPr lang="en-US" dirty="0"/>
              <a:t>Anaconda</a:t>
            </a:r>
          </a:p>
          <a:p>
            <a:pPr lvl="2"/>
            <a:r>
              <a:rPr lang="en-US" dirty="0"/>
              <a:t>Zeppelin</a:t>
            </a:r>
          </a:p>
          <a:p>
            <a:pPr lvl="2"/>
            <a:r>
              <a:rPr lang="en-US" dirty="0" err="1"/>
              <a:t>JupyterHub</a:t>
            </a:r>
            <a:endParaRPr lang="en-US" dirty="0"/>
          </a:p>
          <a:p>
            <a:r>
              <a:rPr lang="en-US" dirty="0"/>
              <a:t>Start </a:t>
            </a:r>
            <a:r>
              <a:rPr lang="en-US" dirty="0" err="1"/>
              <a:t>notebooking</a:t>
            </a:r>
            <a:r>
              <a:rPr lang="en-US" dirty="0"/>
              <a:t> – </a:t>
            </a:r>
            <a:r>
              <a:rPr lang="en-US" dirty="0" err="1"/>
              <a:t>github</a:t>
            </a:r>
            <a:r>
              <a:rPr lang="en-US" dirty="0"/>
              <a:t>, blogs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53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DD8E-9F21-C74C-925D-DA9C76CD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BBE7E-58D7-3747-9B47-129D52AC0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191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A476-B486-914E-9E91-2328FB2E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Tobias Hendricks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075EE-9639-594A-B366-F901395C0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 Lilly – Security Analytics</a:t>
            </a:r>
          </a:p>
          <a:p>
            <a:r>
              <a:rPr lang="en-US" dirty="0"/>
              <a:t>Defense, Defense Contracting, Manufacturing, Energy, Insurance, Pharmaceutical</a:t>
            </a:r>
          </a:p>
          <a:p>
            <a:r>
              <a:rPr lang="en-US" dirty="0"/>
              <a:t>Data Science wannabe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7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250E-9327-4448-A286-4E37DDA1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62B5-A073-3D4F-BDA6-11F6F28AB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Understand: Notebooks</a:t>
            </a:r>
          </a:p>
          <a:p>
            <a:r>
              <a:rPr lang="en-US" dirty="0"/>
              <a:t>Experience: See a couple examples</a:t>
            </a:r>
          </a:p>
          <a:p>
            <a:r>
              <a:rPr lang="en-US" dirty="0"/>
              <a:t>Integrate: Where it fits</a:t>
            </a:r>
          </a:p>
          <a:p>
            <a:r>
              <a:rPr lang="en-US" dirty="0"/>
              <a:t>Innovate: Getting started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52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Understand: Notebook Technologies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Development</a:t>
            </a:r>
          </a:p>
          <a:p>
            <a:r>
              <a:rPr lang="en-US" sz="5400" dirty="0"/>
              <a:t>Sharing - visualizations</a:t>
            </a:r>
          </a:p>
          <a:p>
            <a:r>
              <a:rPr lang="en-US" sz="5400" dirty="0"/>
              <a:t>Answers – enrichment, analysis</a:t>
            </a:r>
          </a:p>
          <a:p>
            <a:r>
              <a:rPr lang="en-US" sz="5400" dirty="0"/>
              <a:t>Presentations – </a:t>
            </a:r>
            <a:r>
              <a:rPr lang="en-US" sz="5400" dirty="0" err="1"/>
              <a:t>reveal.js</a:t>
            </a:r>
            <a:endParaRPr lang="en-US" sz="5400" dirty="0"/>
          </a:p>
          <a:p>
            <a:r>
              <a:rPr lang="en-US" sz="5400" dirty="0"/>
              <a:t>Sites - Sphinx</a:t>
            </a:r>
          </a:p>
        </p:txBody>
      </p:sp>
    </p:spTree>
    <p:extLst>
      <p:ext uri="{BB962C8B-B14F-4D97-AF65-F5344CB8AC3E}">
        <p14:creationId xmlns:p14="http://schemas.microsoft.com/office/powerpoint/2010/main" val="125843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0647-3A55-E041-B4FC-FA63C3BD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Understand: Notebooks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52D66-BB8A-9B46-8097-99A7EEDA3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SAGE Notebook – 2005</a:t>
            </a:r>
          </a:p>
          <a:p>
            <a:r>
              <a:rPr lang="en-US" dirty="0" err="1"/>
              <a:t>Ipython</a:t>
            </a:r>
            <a:r>
              <a:rPr lang="en-US" dirty="0"/>
              <a:t> – 2001 [2011]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Jupyter</a:t>
            </a:r>
            <a:r>
              <a:rPr lang="en-US" dirty="0"/>
              <a:t> – 2014 Julia-Python-R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JupyterHub</a:t>
            </a:r>
            <a:r>
              <a:rPr lang="en-US" dirty="0"/>
              <a:t> – 2015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JupyterLab</a:t>
            </a:r>
            <a:r>
              <a:rPr lang="en-US" dirty="0"/>
              <a:t> – 2018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BeakerX</a:t>
            </a:r>
            <a:r>
              <a:rPr lang="en-US" dirty="0"/>
              <a:t> – 2015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Zepplin</a:t>
            </a:r>
            <a:r>
              <a:rPr lang="en-US" dirty="0"/>
              <a:t> – 2015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500" dirty="0"/>
              <a:t>Cloud: AWS </a:t>
            </a:r>
            <a:r>
              <a:rPr lang="en-US" sz="3500" dirty="0" err="1"/>
              <a:t>SageMaker</a:t>
            </a:r>
            <a:r>
              <a:rPr lang="en-US" sz="3500" dirty="0"/>
              <a:t>/Azure Notebooks/Google Cloud </a:t>
            </a:r>
            <a:r>
              <a:rPr lang="en-US" sz="3500" dirty="0" err="1"/>
              <a:t>Datalab</a:t>
            </a:r>
            <a:r>
              <a:rPr lang="en-US" sz="3500" dirty="0"/>
              <a:t>/</a:t>
            </a:r>
            <a:r>
              <a:rPr lang="en-US" sz="3500" dirty="0" err="1"/>
              <a:t>mybinder</a:t>
            </a:r>
            <a:endParaRPr lang="en-US" sz="3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500" dirty="0"/>
              <a:t>Automation: airflow/papermill</a:t>
            </a:r>
          </a:p>
        </p:txBody>
      </p:sp>
    </p:spTree>
    <p:extLst>
      <p:ext uri="{BB962C8B-B14F-4D97-AF65-F5344CB8AC3E}">
        <p14:creationId xmlns:p14="http://schemas.microsoft.com/office/powerpoint/2010/main" val="264738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9680-9154-9844-B6FB-078BA338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Understand: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BD354-FE60-2745-9C63-0D6E84716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Dozens of kernels</a:t>
            </a:r>
          </a:p>
          <a:p>
            <a:r>
              <a:rPr lang="en-US" dirty="0"/>
              <a:t>Markdown and exports</a:t>
            </a:r>
          </a:p>
          <a:p>
            <a:r>
              <a:rPr lang="en-US" dirty="0"/>
              <a:t>Plug-ins</a:t>
            </a:r>
          </a:p>
          <a:p>
            <a:r>
              <a:rPr lang="en-US" dirty="0"/>
              <a:t>Collaboration</a:t>
            </a:r>
          </a:p>
          <a:p>
            <a:r>
              <a:rPr lang="en-US"/>
              <a:t>Hot keys and magic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0AA41-ABD9-D34A-BA0B-D18242CD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A026-C571-1D40-8E45-1F4574371877}" type="datetime1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805A8-E6FC-DD41-BCC8-0E8AFEF5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Confidential  © 2017 Eli Lilly and Company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C162B-D54E-0442-B797-1D591F0F4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79B0-34FF-9449-83ED-AEDF3F6C1CC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8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27B4-5B77-8748-B9F7-1E2F76DA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Experience: Use Case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9157C-7D58-E64A-93CE-7FD64D258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02626"/>
            <a:ext cx="13167360" cy="26296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Mapping Events</a:t>
            </a:r>
          </a:p>
          <a:p>
            <a:r>
              <a:rPr lang="en-US" dirty="0"/>
              <a:t>Predictive AV Analysis</a:t>
            </a:r>
          </a:p>
          <a:p>
            <a:r>
              <a:rPr lang="en-US" dirty="0"/>
              <a:t>API Lookups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FCF4F-56FA-EF47-B4A1-856BB3B79AC4}"/>
              </a:ext>
            </a:extLst>
          </p:cNvPr>
          <p:cNvSpPr txBox="1"/>
          <p:nvPr/>
        </p:nvSpPr>
        <p:spPr>
          <a:xfrm>
            <a:off x="3039835" y="4432300"/>
            <a:ext cx="8550729" cy="29238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600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Scenario: Management would like a geographical map showing the physical location of IDS activity.</a:t>
            </a:r>
          </a:p>
        </p:txBody>
      </p:sp>
    </p:spTree>
    <p:extLst>
      <p:ext uri="{BB962C8B-B14F-4D97-AF65-F5344CB8AC3E}">
        <p14:creationId xmlns:p14="http://schemas.microsoft.com/office/powerpoint/2010/main" val="259919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969E4-8BA1-424A-B211-13A73D53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Experience: Mapping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FFD04-257D-5743-AA63-7ABD49990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GeoLite2 library and database</a:t>
            </a:r>
          </a:p>
          <a:p>
            <a:r>
              <a:rPr lang="en-US" dirty="0"/>
              <a:t>Still use the IDS logs</a:t>
            </a:r>
          </a:p>
          <a:p>
            <a:r>
              <a:rPr lang="en-US" dirty="0"/>
              <a:t>Push long and </a:t>
            </a:r>
            <a:r>
              <a:rPr lang="en-US" dirty="0" err="1"/>
              <a:t>lat</a:t>
            </a:r>
            <a:r>
              <a:rPr lang="en-US" dirty="0"/>
              <a:t> into Pandas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Use Google Maps API widget to display pew-pew map</a:t>
            </a:r>
          </a:p>
        </p:txBody>
      </p:sp>
    </p:spTree>
    <p:extLst>
      <p:ext uri="{BB962C8B-B14F-4D97-AF65-F5344CB8AC3E}">
        <p14:creationId xmlns:p14="http://schemas.microsoft.com/office/powerpoint/2010/main" val="30555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27B4-5B77-8748-B9F7-1E2F76DA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Experience: Use Case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9157C-7D58-E64A-93CE-7FD64D258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02626"/>
            <a:ext cx="13167360" cy="2629674"/>
          </a:xfrm>
        </p:spPr>
        <p:txBody>
          <a:bodyPr/>
          <a:lstStyle/>
          <a:p>
            <a:r>
              <a:rPr lang="en-US" dirty="0"/>
              <a:t>Mapping Events</a:t>
            </a:r>
          </a:p>
          <a:p>
            <a:r>
              <a:rPr lang="en-US" dirty="0">
                <a:solidFill>
                  <a:schemeClr val="accent3"/>
                </a:solidFill>
              </a:rPr>
              <a:t>Predictive AV Analysis</a:t>
            </a:r>
          </a:p>
          <a:p>
            <a:r>
              <a:rPr lang="en-US" dirty="0"/>
              <a:t>API Lookups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5E1D1-0C70-AF40-BC1E-D1E8E65B5CC5}"/>
              </a:ext>
            </a:extLst>
          </p:cNvPr>
          <p:cNvSpPr txBox="1"/>
          <p:nvPr/>
        </p:nvSpPr>
        <p:spPr>
          <a:xfrm>
            <a:off x="2764101" y="4432300"/>
            <a:ext cx="9102198" cy="29238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600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</a:rPr>
              <a:t>Scenario: AV detecting and removing bad = good, AV detecting lots of bad = something to investigate in a hurry.</a:t>
            </a:r>
          </a:p>
        </p:txBody>
      </p:sp>
    </p:spTree>
    <p:extLst>
      <p:ext uri="{BB962C8B-B14F-4D97-AF65-F5344CB8AC3E}">
        <p14:creationId xmlns:p14="http://schemas.microsoft.com/office/powerpoint/2010/main" val="34644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8316-82D4-4B42-8BE4-63C61219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Experience: AV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1D867-BDDC-B341-B046-9614064BD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Detections = handled?</a:t>
            </a:r>
          </a:p>
          <a:p>
            <a:pPr lvl="1"/>
            <a:r>
              <a:rPr lang="en-US" dirty="0"/>
              <a:t>Repeat offenders</a:t>
            </a:r>
          </a:p>
          <a:p>
            <a:pPr lvl="1"/>
            <a:r>
              <a:rPr lang="en-US" dirty="0"/>
              <a:t>Loads in minutes</a:t>
            </a:r>
          </a:p>
          <a:p>
            <a:pPr lvl="2"/>
            <a:r>
              <a:rPr lang="en-US" dirty="0"/>
              <a:t>Same signature</a:t>
            </a:r>
          </a:p>
          <a:p>
            <a:pPr lvl="2"/>
            <a:r>
              <a:rPr lang="en-US" dirty="0"/>
              <a:t>Same host</a:t>
            </a:r>
          </a:p>
          <a:p>
            <a:pPr lvl="2"/>
            <a:r>
              <a:rPr lang="en-US" dirty="0"/>
              <a:t>String</a:t>
            </a:r>
          </a:p>
          <a:p>
            <a:pPr lvl="1"/>
            <a:r>
              <a:rPr lang="en-US" dirty="0"/>
              <a:t>What’s normal?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5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illy 1">
      <a:dk1>
        <a:srgbClr val="000000"/>
      </a:dk1>
      <a:lt1>
        <a:sysClr val="window" lastClr="FFFFFF"/>
      </a:lt1>
      <a:dk2>
        <a:srgbClr val="A59D95"/>
      </a:dk2>
      <a:lt2>
        <a:srgbClr val="D3BF96"/>
      </a:lt2>
      <a:accent1>
        <a:srgbClr val="4E2E2D"/>
      </a:accent1>
      <a:accent2>
        <a:srgbClr val="82785C"/>
      </a:accent2>
      <a:accent3>
        <a:srgbClr val="D52B17"/>
      </a:accent3>
      <a:accent4>
        <a:srgbClr val="FF6D22"/>
      </a:accent4>
      <a:accent5>
        <a:srgbClr val="263F6A"/>
      </a:accent5>
      <a:accent6>
        <a:srgbClr val="00A1DE"/>
      </a:accent6>
      <a:hlink>
        <a:srgbClr val="00AF3F"/>
      </a:hlink>
      <a:folHlink>
        <a:srgbClr val="B1059D"/>
      </a:folHlink>
    </a:clrScheme>
    <a:fontScheme name="Lilly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rporatePresentation6_16-9.potx" id="{828E4CC8-8334-4B2B-8B6B-AB8E513E41EE}" vid="{C504C090-3D71-4C60-9DFC-298B67CDDE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dc7d05db-9a88-43f7-9979-b3027636d983" ContentTypeId="0x0101" PreviousValue="false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nterpriseDocumentLanguageTaxHTField0 xmlns="33648e8c-5399-4ce0-994e-2f4ddb1c46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</TermName>
          <TermId xmlns="http://schemas.microsoft.com/office/infopath/2007/PartnerControls">39540796-0396-4e54-afe9-a602f28bbe8f</TermId>
        </TermInfo>
      </Terms>
    </EnterpriseDocumentLanguageTaxHTField0>
    <EnterpriseRecordSeriesCodeTaxHTField0 xmlns="33648e8c-5399-4ce0-994e-2f4ddb1c46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ADM140</TermName>
          <TermId xmlns="http://schemas.microsoft.com/office/infopath/2007/PartnerControls">fdc85ba1-0671-407c-9ace-d011131f3a70</TermId>
        </TermInfo>
      </Terms>
    </EnterpriseRecordSeriesCodeTaxHTField0>
    <TaxCatchAll xmlns="33648e8c-5399-4ce0-994e-2f4ddb1c4614">
      <Value>5</Value>
      <Value>2</Value>
    </TaxCatchAll>
    <Category xmlns="305c81f2-3be3-4a23-9fdd-c5c1eaeb750b">Presentation</Category>
    <ForMedical_x002f_Scientific_x003f_ xmlns="305c81f2-3be3-4a23-9fdd-c5c1eaeb750b" xsi:nil="true"/>
    <Format xmlns="305c81f2-3be3-4a23-9fdd-c5c1eaeb750b">PowerPoint</Format>
    <Use xmlns="305c81f2-3be3-4a23-9fdd-c5c1eaeb750b">External and Internal</Use>
    <AspectRatio xmlns="305c81f2-3be3-4a23-9fdd-c5c1eaeb750b">16:9</AspectRatio>
    <Thumbnail xmlns="305c81f2-3be3-4a23-9fdd-c5c1eaeb750b">
      <Url xsi:nil="true"/>
      <Description xsi:nil="true"/>
    </Thumbnail>
    <SortOrd xmlns="305c81f2-3be3-4a23-9fdd-c5c1eaeb750b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78528B139DC24C8DA778825C19EA9C" ma:contentTypeVersion="11" ma:contentTypeDescription="Create a new document." ma:contentTypeScope="" ma:versionID="e23f97e8ff878794af11ecf9b33c1fa0">
  <xsd:schema xmlns:xsd="http://www.w3.org/2001/XMLSchema" xmlns:xs="http://www.w3.org/2001/XMLSchema" xmlns:p="http://schemas.microsoft.com/office/2006/metadata/properties" xmlns:ns2="33648e8c-5399-4ce0-994e-2f4ddb1c4614" xmlns:ns3="305c81f2-3be3-4a23-9fdd-c5c1eaeb750b" targetNamespace="http://schemas.microsoft.com/office/2006/metadata/properties" ma:root="true" ma:fieldsID="995423e21e6b203d41fff0e59cc19b34" ns2:_="" ns3:_="">
    <xsd:import namespace="33648e8c-5399-4ce0-994e-2f4ddb1c4614"/>
    <xsd:import namespace="305c81f2-3be3-4a23-9fdd-c5c1eaeb750b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EnterpriseDocumentLanguageTaxHTField0" minOccurs="0"/>
                <xsd:element ref="ns2:EnterpriseRecordSeriesCodeTaxHTField0" minOccurs="0"/>
                <xsd:element ref="ns3:Format" minOccurs="0"/>
                <xsd:element ref="ns3:Category" minOccurs="0"/>
                <xsd:element ref="ns3:Use" minOccurs="0"/>
                <xsd:element ref="ns3:ForMedical_x002f_Scientific_x003f_" minOccurs="0"/>
                <xsd:element ref="ns3:AspectRatio" minOccurs="0"/>
                <xsd:element ref="ns3:Thumbnail" minOccurs="0"/>
                <xsd:element ref="ns3:SortOr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648e8c-5399-4ce0-994e-2f4ddb1c4614" elementFormDefault="qualified">
    <xsd:import namespace="http://schemas.microsoft.com/office/2006/documentManagement/types"/>
    <xsd:import namespace="http://schemas.microsoft.com/office/infopath/2007/PartnerControls"/>
    <xsd:element name="TaxCatchAll" ma:index="7" nillable="true" ma:displayName="Taxonomy Catch All Column" ma:hidden="true" ma:list="{eab48719-d9f1-4836-b9ae-d49129974185}" ma:internalName="TaxCatchAll" ma:showField="CatchAllData" ma:web="4b5a7985-fd04-413e-9d11-53cc4684a94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8" nillable="true" ma:displayName="Taxonomy Catch All Column1" ma:hidden="true" ma:list="{eab48719-d9f1-4836-b9ae-d49129974185}" ma:internalName="TaxCatchAllLabel" ma:readOnly="true" ma:showField="CatchAllDataLabel" ma:web="4b5a7985-fd04-413e-9d11-53cc4684a94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nterpriseDocumentLanguageTaxHTField0" ma:index="9" ma:taxonomy="true" ma:internalName="EnterpriseDocumentLanguageTaxHTField0" ma:taxonomyFieldName="EnterpriseDocumentLanguage" ma:displayName="Lilly Document Language" ma:readOnly="false" ma:default="2;#eng|39540796-0396-4e54-afe9-a602f28bbe8f" ma:fieldId="{93e5a5e9-0ea5-4512-9a61-30e562d954b4}" ma:sspId="dc7d05db-9a88-43f7-9979-b3027636d983" ma:termSetId="29d92dd9-4caf-4659-961a-1591fcb1f2f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nterpriseRecordSeriesCodeTaxHTField0" ma:index="11" ma:taxonomy="true" ma:internalName="EnterpriseRecordSeriesCodeTaxHTField0" ma:taxonomyFieldName="EnterpriseRecordSeriesCode" ma:displayName="Lilly Record Series Code" ma:readOnly="false" ma:default="1;#ADM130|70dc3311-3e76-421c-abfa-d108df48853c" ma:fieldId="{23eb9118-512f-4e30-ae67-b759512ccd2b}" ma:sspId="dc7d05db-9a88-43f7-9979-b3027636d983" ma:termSetId="596d0819-e4b3-4e25-8f9b-94317537e497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5c81f2-3be3-4a23-9fdd-c5c1eaeb750b" elementFormDefault="qualified">
    <xsd:import namespace="http://schemas.microsoft.com/office/2006/documentManagement/types"/>
    <xsd:import namespace="http://schemas.microsoft.com/office/infopath/2007/PartnerControls"/>
    <xsd:element name="Format" ma:index="14" nillable="true" ma:displayName="Format" ma:format="Dropdown" ma:internalName="Format">
      <xsd:simpleType>
        <xsd:restriction base="dms:Choice">
          <xsd:enumeration value="MS Word"/>
          <xsd:enumeration value="PowerPoint"/>
          <xsd:enumeration value="PDF"/>
          <xsd:enumeration value="Stationery"/>
        </xsd:restriction>
      </xsd:simpleType>
    </xsd:element>
    <xsd:element name="Category" ma:index="15" nillable="true" ma:displayName="Category" ma:format="Dropdown" ma:internalName="Category">
      <xsd:simpleType>
        <xsd:union memberTypes="dms:Text">
          <xsd:simpleType>
            <xsd:restriction base="dms:Choice">
              <xsd:enumeration value="Presentation"/>
              <xsd:enumeration value="Brochure"/>
              <xsd:enumeration value="Card"/>
              <xsd:enumeration value="Flyer/General Document"/>
              <xsd:enumeration value="Newsletter"/>
              <xsd:enumeration value="Scientific Poster"/>
            </xsd:restriction>
          </xsd:simpleType>
        </xsd:union>
      </xsd:simpleType>
    </xsd:element>
    <xsd:element name="Use" ma:index="16" nillable="true" ma:displayName="Use" ma:format="Dropdown" ma:internalName="Use">
      <xsd:simpleType>
        <xsd:restriction base="dms:Choice">
          <xsd:enumeration value="Internal only"/>
          <xsd:enumeration value="External only"/>
          <xsd:enumeration value="External and Internal"/>
        </xsd:restriction>
      </xsd:simpleType>
    </xsd:element>
    <xsd:element name="ForMedical_x002f_Scientific_x003f_" ma:index="17" nillable="true" ma:displayName="ForMedical/Scientific?" ma:format="Dropdown" ma:internalName="ForMedical_x002f_Scientific_x003f_">
      <xsd:simpleType>
        <xsd:restriction base="dms:Choice">
          <xsd:enumeration value="Yes"/>
          <xsd:enumeration value="No"/>
        </xsd:restriction>
      </xsd:simpleType>
    </xsd:element>
    <xsd:element name="AspectRatio" ma:index="18" nillable="true" ma:displayName="AspectRatio" ma:format="Dropdown" ma:internalName="AspectRatio">
      <xsd:simpleType>
        <xsd:union memberTypes="dms:Text">
          <xsd:simpleType>
            <xsd:restriction base="dms:Choice">
              <xsd:enumeration value="4:3"/>
              <xsd:enumeration value="16:9"/>
            </xsd:restriction>
          </xsd:simpleType>
        </xsd:union>
      </xsd:simpleType>
    </xsd:element>
    <xsd:element name="Thumbnail" ma:index="19" nillable="true" ma:displayName="Thumbnail" ma:format="Image" ma:internalName="Thumbnai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SortOrd" ma:index="20" nillable="true" ma:displayName="SortOrd" ma:internalName="SortOrd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0D15B5-FBED-4C24-9B5D-2D897F91461E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5E9A777A-81C7-49B5-84D9-A4E22ED69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BA8C65-6B91-4A84-A621-C4FD60E7FE35}">
  <ds:schemaRefs>
    <ds:schemaRef ds:uri="http://schemas.microsoft.com/office/2006/metadata/properties"/>
    <ds:schemaRef ds:uri="http://schemas.microsoft.com/office/infopath/2007/PartnerControls"/>
    <ds:schemaRef ds:uri="33648e8c-5399-4ce0-994e-2f4ddb1c4614"/>
    <ds:schemaRef ds:uri="305c81f2-3be3-4a23-9fdd-c5c1eaeb750b"/>
  </ds:schemaRefs>
</ds:datastoreItem>
</file>

<file path=customXml/itemProps4.xml><?xml version="1.0" encoding="utf-8"?>
<ds:datastoreItem xmlns:ds="http://schemas.openxmlformats.org/officeDocument/2006/customXml" ds:itemID="{7329B255-8FA7-4151-90F0-87DDBD6977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648e8c-5399-4ce0-994e-2f4ddb1c4614"/>
    <ds:schemaRef ds:uri="305c81f2-3be3-4a23-9fdd-c5c1eaeb75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8110</TotalTime>
  <Words>400</Words>
  <Application>Microsoft Macintosh PowerPoint</Application>
  <PresentationFormat>Custom</PresentationFormat>
  <Paragraphs>99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DIN-Regular</vt:lpstr>
      <vt:lpstr>Office Theme</vt:lpstr>
      <vt:lpstr>Jupyter Ascending: Security Use Cases using a Notebook Application</vt:lpstr>
      <vt:lpstr>Take-aways</vt:lpstr>
      <vt:lpstr>Understand: Notebook Technologies</vt:lpstr>
      <vt:lpstr>Understand: Notebooks history</vt:lpstr>
      <vt:lpstr>Understand: Features</vt:lpstr>
      <vt:lpstr>Experience: Use Case Examples</vt:lpstr>
      <vt:lpstr>Experience: Mapping Events</vt:lpstr>
      <vt:lpstr>Experience: Use Case Examples</vt:lpstr>
      <vt:lpstr>Experience: AV Events</vt:lpstr>
      <vt:lpstr>Experience: Use Case Examples</vt:lpstr>
      <vt:lpstr>Experience: Automation/Enrichment</vt:lpstr>
      <vt:lpstr>Experience: Other resources</vt:lpstr>
      <vt:lpstr>Integrate: Where it fits</vt:lpstr>
      <vt:lpstr>Integrate: The Fatigue is Real</vt:lpstr>
      <vt:lpstr>Innovate: Getting started</vt:lpstr>
      <vt:lpstr>Extra slides</vt:lpstr>
      <vt:lpstr>Introduction: Tobias Hendricks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Hendricks</dc:creator>
  <cp:lastModifiedBy>Tobias Hendricks</cp:lastModifiedBy>
  <cp:revision>41</cp:revision>
  <cp:lastPrinted>2019-04-08T19:31:58Z</cp:lastPrinted>
  <dcterms:created xsi:type="dcterms:W3CDTF">2019-03-02T15:32:05Z</dcterms:created>
  <dcterms:modified xsi:type="dcterms:W3CDTF">2020-07-24T19:24:54Z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nterpriseDocumentLanguage">
    <vt:lpwstr>2;#eng|39540796-0396-4e54-afe9-a602f28bbe8f</vt:lpwstr>
  </property>
  <property fmtid="{D5CDD505-2E9C-101B-9397-08002B2CF9AE}" pid="3" name="EnterpriseRecordSeriesCode">
    <vt:lpwstr>5;#ADM140|fdc85ba1-0671-407c-9ace-d011131f3a70</vt:lpwstr>
  </property>
  <property fmtid="{D5CDD505-2E9C-101B-9397-08002B2CF9AE}" pid="4" name="ContentTypeId">
    <vt:lpwstr>0x0101007D78528B139DC24C8DA778825C19EA9C</vt:lpwstr>
  </property>
  <property fmtid="{D5CDD505-2E9C-101B-9397-08002B2CF9AE}" pid="5" name="Order">
    <vt:r8>19000</vt:r8>
  </property>
</Properties>
</file>