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5E8A-AA32-8E4F-ACB2-46531791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3638-9852-0343-B566-3FB61B7A2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1925-6B04-7348-8C02-400A222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1E8C-08FB-4A45-9072-00E37A2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8202-E755-0340-8521-2E4D5372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9837-674F-5741-BB29-954A7E3E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C0F4F-7368-C845-B73C-0993A369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64DE-5FBF-6847-8E49-ED20D55C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1179-348B-0F42-8EC9-AB2D222D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AA5B-880F-E746-92BC-C1563147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74B55-E622-EA48-A34A-BA235352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FE67C-DF84-7B41-876B-C25865AB3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FF61-13AD-F646-A564-492C58D9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BB22-427E-E34E-824E-F4826075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CC21-16FA-FD4F-A7E6-8B3D07CF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C51-FD9F-2349-B789-630E363B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1CD4-3F5F-A547-BE13-19C6CA76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030D-E107-2744-BC8C-1AF519CE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28EF-5967-3145-9173-EABEEFF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2C09-FB20-A44D-9544-D8A40005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5FE6-794C-0B4F-AA31-6A4FB85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4E6D-FC78-6147-97CE-CFFB1D38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C8FF-FD6D-FA49-B763-7D558A8F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F35C-4522-5A4B-B80A-FDFA2380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D447-2F0B-2F47-BB37-FFFB5BF8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D218-D509-5D49-A074-BD84A69B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963F-FD3F-AC4B-9F4E-2F40B341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2BF1-94D3-0B4D-AB3D-F155AAD41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6661-2975-EC4A-B3CC-F96D56C8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7893-BDAA-5345-8E9C-E3AFA8DE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2B85-3383-2B48-902B-8AA5DDEB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B20-7526-8044-86BA-EEAD1D75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421D-662D-C44E-AD59-D0DF309E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0F72E-C663-974F-B5B2-EEC36546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5B156-4B8C-4F4B-8DAA-05483E8D9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F28E5-8FED-DE4D-8AFD-F1383331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72E8A-9C81-1F4C-A813-D512CE09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5830A-2BA6-E344-98CD-7D4661A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86468-E61B-114D-8877-CF4849B9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D79-02CF-D440-9F55-424B3DD6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BBDD5-A6A1-E74B-8451-1483EB0D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E6BCF-D36E-1D41-BF01-0AEBC6E7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8010-86C3-E842-8A4A-CE98EC0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C3967-53E6-4B49-B51B-2F21E2C9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790F8-CEF6-5A46-B31F-B76B0874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EF8E8-6135-F548-8F56-65DC000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5593-B666-F34E-903C-14B49968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B5A7-E5E0-5F45-B1AF-7F86FFB0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D0-1747-B644-87B3-9B8C5608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2902-4EC8-494B-97F9-D97B4C06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62C-9296-9640-869F-86F29CB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9B76-5018-AA46-BB58-03995B4A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6CA-5824-FE4B-A82C-77A7558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A02A1-D19F-B440-BA46-E41B198D4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F422-31FE-3A48-8321-8DE501A7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F8B0-1409-984E-9319-12EFBA44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B1AA-F74E-4540-B796-4CBAB1C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FAF65-BC47-B142-97C1-E0C6BAF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BD4B2-B3C5-A745-87F1-3415A6DB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5AA2-C142-EB42-A9D3-55AE26D3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4AE1-8D73-C24E-AA19-3AC0E3DE6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624F-7E82-264B-A46E-F96308BF9A7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D37D-BF86-D843-92E7-E92CBCB30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C72B-B871-074D-AC89-0D44499CE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2AE4-9E03-E345-BE42-E31F3269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370E-0CCF-1145-AB42-5DD3CBE85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Incubator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01BF5-D7C7-AB43-9C67-FDDFA72C2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Project: factors correlated with poverty rate in the US</a:t>
            </a:r>
          </a:p>
        </p:txBody>
      </p:sp>
    </p:spTree>
    <p:extLst>
      <p:ext uri="{BB962C8B-B14F-4D97-AF65-F5344CB8AC3E}">
        <p14:creationId xmlns:p14="http://schemas.microsoft.com/office/powerpoint/2010/main" val="288906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D1B30-1B03-B041-9519-B3585B6F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7" y="873463"/>
            <a:ext cx="5351919" cy="3011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A51D5-B827-9544-B988-583A0661E3DA}"/>
              </a:ext>
            </a:extLst>
          </p:cNvPr>
          <p:cNvSpPr txBox="1"/>
          <p:nvPr/>
        </p:nvSpPr>
        <p:spPr>
          <a:xfrm>
            <a:off x="6459205" y="873463"/>
            <a:ext cx="245179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Federal and State Policymakers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87B36-86F1-FF4B-9F12-BCBF0DAB7336}"/>
              </a:ext>
            </a:extLst>
          </p:cNvPr>
          <p:cNvSpPr txBox="1"/>
          <p:nvPr/>
        </p:nvSpPr>
        <p:spPr>
          <a:xfrm>
            <a:off x="9505740" y="873463"/>
            <a:ext cx="242165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Community Stakeholders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B241A-32FD-2347-BEF4-A93B17F7E6D9}"/>
              </a:ext>
            </a:extLst>
          </p:cNvPr>
          <p:cNvSpPr txBox="1"/>
          <p:nvPr/>
        </p:nvSpPr>
        <p:spPr>
          <a:xfrm>
            <a:off x="6459205" y="3104618"/>
            <a:ext cx="5468188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Economic Conditions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Eligible families for government programs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BF7DE-3A25-7346-9461-77B6F9A15A1C}"/>
              </a:ext>
            </a:extLst>
          </p:cNvPr>
          <p:cNvSpPr/>
          <p:nvPr/>
        </p:nvSpPr>
        <p:spPr>
          <a:xfrm>
            <a:off x="8125382" y="1826718"/>
            <a:ext cx="21659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Poverty Rate</a:t>
            </a:r>
          </a:p>
          <a:p>
            <a:pPr algn="ctr"/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(indicator)</a:t>
            </a:r>
            <a:endParaRPr lang="en-US" sz="3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FD584-8270-644A-82C5-880581E228CE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Motivation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49473-6339-4D4B-9796-8214B0FF1AA5}"/>
              </a:ext>
            </a:extLst>
          </p:cNvPr>
          <p:cNvSpPr txBox="1"/>
          <p:nvPr/>
        </p:nvSpPr>
        <p:spPr>
          <a:xfrm>
            <a:off x="6204856" y="4098199"/>
            <a:ext cx="60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 of ”poverty areas” in the U.S.: poverty rates &gt;= 20%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0D7A60-6FEC-6D4B-8B0E-3749C151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9" y="3855086"/>
            <a:ext cx="5889487" cy="2591374"/>
          </a:xfrm>
          <a:prstGeom prst="rect">
            <a:avLst/>
          </a:prstGeom>
        </p:spPr>
      </p:pic>
      <p:sp>
        <p:nvSpPr>
          <p:cNvPr id="17" name="Up-Down Arrow 16">
            <a:extLst>
              <a:ext uri="{FF2B5EF4-FFF2-40B4-BE49-F238E27FC236}">
                <a16:creationId xmlns:a16="http://schemas.microsoft.com/office/drawing/2014/main" id="{D579A6FD-1BAD-5149-BB6E-06B9802E4FBC}"/>
              </a:ext>
            </a:extLst>
          </p:cNvPr>
          <p:cNvSpPr/>
          <p:nvPr/>
        </p:nvSpPr>
        <p:spPr>
          <a:xfrm>
            <a:off x="7305152" y="1826718"/>
            <a:ext cx="703384" cy="10156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602B86F9-AEAF-AA4F-A9FC-FE3C366B1ADB}"/>
              </a:ext>
            </a:extLst>
          </p:cNvPr>
          <p:cNvSpPr/>
          <p:nvPr/>
        </p:nvSpPr>
        <p:spPr>
          <a:xfrm>
            <a:off x="10408206" y="1826718"/>
            <a:ext cx="703384" cy="10156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3A825-A734-E54E-99CE-67672D0DB923}"/>
              </a:ext>
            </a:extLst>
          </p:cNvPr>
          <p:cNvSpPr txBox="1"/>
          <p:nvPr/>
        </p:nvSpPr>
        <p:spPr>
          <a:xfrm>
            <a:off x="-11564" y="6390807"/>
            <a:ext cx="12215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Source: 1.https://</a:t>
            </a:r>
            <a:r>
              <a:rPr lang="en-US" sz="1400" dirty="0" err="1"/>
              <a:t>www.indepthnews.net</a:t>
            </a:r>
            <a:r>
              <a:rPr lang="en-US" sz="1400" dirty="0"/>
              <a:t>/</a:t>
            </a:r>
            <a:r>
              <a:rPr lang="en-US" sz="1400" dirty="0" err="1"/>
              <a:t>index.php</a:t>
            </a:r>
            <a:r>
              <a:rPr lang="en-US" sz="1400" dirty="0"/>
              <a:t>/the-world/</a:t>
            </a:r>
            <a:r>
              <a:rPr lang="en-US" sz="1400" dirty="0" err="1"/>
              <a:t>usa</a:t>
            </a:r>
            <a:r>
              <a:rPr lang="en-US" sz="1400" dirty="0"/>
              <a:t>-and-</a:t>
            </a:r>
            <a:r>
              <a:rPr lang="en-US" sz="1400" dirty="0" err="1"/>
              <a:t>canada</a:t>
            </a:r>
            <a:r>
              <a:rPr lang="en-US" sz="1400" dirty="0"/>
              <a:t>/1566-un-expert-reveals-shocking-facts-about-poverty-in-the-u-s</a:t>
            </a:r>
          </a:p>
          <a:p>
            <a:pPr algn="just"/>
            <a:r>
              <a:rPr lang="en-US" sz="1400" dirty="0"/>
              <a:t>2. https://</a:t>
            </a:r>
            <a:r>
              <a:rPr lang="en-US" sz="1400" dirty="0" err="1"/>
              <a:t>www.aft.org</a:t>
            </a:r>
            <a:r>
              <a:rPr lang="en-US" sz="1400" dirty="0"/>
              <a:t>/growth-child-poverty-mapped-county-50-states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171FB-D924-1745-A58B-CF0275105F8D}"/>
              </a:ext>
            </a:extLst>
          </p:cNvPr>
          <p:cNvSpPr/>
          <p:nvPr/>
        </p:nvSpPr>
        <p:spPr>
          <a:xfrm>
            <a:off x="8125382" y="4667159"/>
            <a:ext cx="472272" cy="1507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8855B-DA47-2942-A8AB-D4FB881FA19B}"/>
              </a:ext>
            </a:extLst>
          </p:cNvPr>
          <p:cNvSpPr txBox="1"/>
          <p:nvPr/>
        </p:nvSpPr>
        <p:spPr>
          <a:xfrm>
            <a:off x="8479864" y="4537782"/>
            <a:ext cx="14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Economic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828C5-A50C-6F40-BC96-82D2378E0F0E}"/>
              </a:ext>
            </a:extLst>
          </p:cNvPr>
          <p:cNvSpPr txBox="1"/>
          <p:nvPr/>
        </p:nvSpPr>
        <p:spPr>
          <a:xfrm>
            <a:off x="8538759" y="6021475"/>
            <a:ext cx="14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A5A400B-1567-AD41-8F2A-FC044D9C2D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46" b="6105"/>
          <a:stretch/>
        </p:blipFill>
        <p:spPr>
          <a:xfrm>
            <a:off x="6462869" y="5103059"/>
            <a:ext cx="1684565" cy="7445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AA21A4-61ED-3E4F-B536-FD535ABD676C}"/>
              </a:ext>
            </a:extLst>
          </p:cNvPr>
          <p:cNvSpPr/>
          <p:nvPr/>
        </p:nvSpPr>
        <p:spPr>
          <a:xfrm>
            <a:off x="6417127" y="4978660"/>
            <a:ext cx="18213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hallenges</a:t>
            </a:r>
          </a:p>
        </p:txBody>
      </p:sp>
    </p:spTree>
    <p:extLst>
      <p:ext uri="{BB962C8B-B14F-4D97-AF65-F5344CB8AC3E}">
        <p14:creationId xmlns:p14="http://schemas.microsoft.com/office/powerpoint/2010/main" val="384664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6A6A4-6497-8143-A45A-E0762C76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598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13B57-9303-4C4F-BD9B-7A454624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89" y="3429000"/>
            <a:ext cx="422159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ED9FA-FB2F-1E46-A318-4BED6FF81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548" y="0"/>
            <a:ext cx="4290452" cy="3429000"/>
          </a:xfrm>
          <a:prstGeom prst="rect">
            <a:avLst/>
          </a:prstGeom>
        </p:spPr>
      </p:pic>
      <p:sp>
        <p:nvSpPr>
          <p:cNvPr id="10" name="Bent-Up Arrow 9">
            <a:extLst>
              <a:ext uri="{FF2B5EF4-FFF2-40B4-BE49-F238E27FC236}">
                <a16:creationId xmlns:a16="http://schemas.microsoft.com/office/drawing/2014/main" id="{1B17DD25-B9F8-4745-8C7B-E6AA15B8E865}"/>
              </a:ext>
            </a:extLst>
          </p:cNvPr>
          <p:cNvSpPr/>
          <p:nvPr/>
        </p:nvSpPr>
        <p:spPr>
          <a:xfrm>
            <a:off x="8195305" y="3429000"/>
            <a:ext cx="1306286" cy="11053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A62D4377-90D5-424E-8033-68E97A18744F}"/>
              </a:ext>
            </a:extLst>
          </p:cNvPr>
          <p:cNvSpPr/>
          <p:nvPr/>
        </p:nvSpPr>
        <p:spPr>
          <a:xfrm rot="5400000">
            <a:off x="3150187" y="3557170"/>
            <a:ext cx="1306286" cy="1105318"/>
          </a:xfrm>
          <a:prstGeom prst="bentUpArrow">
            <a:avLst>
              <a:gd name="adj1" fmla="val 2045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E1732-901C-8242-8C06-76A716D934B0}"/>
              </a:ext>
            </a:extLst>
          </p:cNvPr>
          <p:cNvSpPr txBox="1"/>
          <p:nvPr/>
        </p:nvSpPr>
        <p:spPr>
          <a:xfrm>
            <a:off x="1240529" y="4024308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F507E-A291-B748-94BB-BE6C78E24A3F}"/>
              </a:ext>
            </a:extLst>
          </p:cNvPr>
          <p:cNvSpPr txBox="1"/>
          <p:nvPr/>
        </p:nvSpPr>
        <p:spPr>
          <a:xfrm>
            <a:off x="125300" y="3654976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2005-2009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8412A-6AC8-4E45-BD25-7B296283DAA0}"/>
              </a:ext>
            </a:extLst>
          </p:cNvPr>
          <p:cNvSpPr txBox="1"/>
          <p:nvPr/>
        </p:nvSpPr>
        <p:spPr>
          <a:xfrm>
            <a:off x="125300" y="4393640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2010-2014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9A88E7CB-7352-BD46-AF44-B5884C806009}"/>
              </a:ext>
            </a:extLst>
          </p:cNvPr>
          <p:cNvSpPr/>
          <p:nvPr/>
        </p:nvSpPr>
        <p:spPr>
          <a:xfrm>
            <a:off x="2398680" y="3795654"/>
            <a:ext cx="452176" cy="7386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B8A6B-EDB1-3B49-A0E2-D28E0462ECC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68878" y="402430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E7A2C8-7F2B-E748-AF81-0C59500C1C72}"/>
              </a:ext>
            </a:extLst>
          </p:cNvPr>
          <p:cNvSpPr txBox="1"/>
          <p:nvPr/>
        </p:nvSpPr>
        <p:spPr>
          <a:xfrm>
            <a:off x="5881219" y="2558923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80EA8-F7EA-7645-9FD7-FFEDF50016EE}"/>
              </a:ext>
            </a:extLst>
          </p:cNvPr>
          <p:cNvSpPr txBox="1"/>
          <p:nvPr/>
        </p:nvSpPr>
        <p:spPr>
          <a:xfrm>
            <a:off x="4765990" y="2189591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2010-2014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B7D7B-D93C-7A44-A4BC-B4779AACD82E}"/>
              </a:ext>
            </a:extLst>
          </p:cNvPr>
          <p:cNvSpPr txBox="1"/>
          <p:nvPr/>
        </p:nvSpPr>
        <p:spPr>
          <a:xfrm>
            <a:off x="4765990" y="2928255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2015-2019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DF501-0521-C848-AEBD-7AA58DE1257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509568" y="255892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EF4DFE-28D6-944E-87E5-66E4639C1A0E}"/>
              </a:ext>
            </a:extLst>
          </p:cNvPr>
          <p:cNvSpPr txBox="1"/>
          <p:nvPr/>
        </p:nvSpPr>
        <p:spPr>
          <a:xfrm>
            <a:off x="10560342" y="4024308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D51A5-3FF2-AF4C-BB89-DB0F0D862F35}"/>
              </a:ext>
            </a:extLst>
          </p:cNvPr>
          <p:cNvSpPr txBox="1"/>
          <p:nvPr/>
        </p:nvSpPr>
        <p:spPr>
          <a:xfrm>
            <a:off x="9445113" y="3654976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2005-2009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4D1A7-FEA1-6046-83BC-84CF4A87C060}"/>
              </a:ext>
            </a:extLst>
          </p:cNvPr>
          <p:cNvSpPr txBox="1"/>
          <p:nvPr/>
        </p:nvSpPr>
        <p:spPr>
          <a:xfrm>
            <a:off x="9445113" y="4393640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2015-2019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1ABA77-C434-F04E-ACD7-C3D136907B2D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0188691" y="402430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Up Arrow 28">
            <a:extLst>
              <a:ext uri="{FF2B5EF4-FFF2-40B4-BE49-F238E27FC236}">
                <a16:creationId xmlns:a16="http://schemas.microsoft.com/office/drawing/2014/main" id="{79EA5783-0C35-4844-9D04-F07188804D98}"/>
              </a:ext>
            </a:extLst>
          </p:cNvPr>
          <p:cNvSpPr/>
          <p:nvPr/>
        </p:nvSpPr>
        <p:spPr>
          <a:xfrm rot="10800000">
            <a:off x="7142287" y="2374257"/>
            <a:ext cx="452176" cy="738664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>
            <a:extLst>
              <a:ext uri="{FF2B5EF4-FFF2-40B4-BE49-F238E27FC236}">
                <a16:creationId xmlns:a16="http://schemas.microsoft.com/office/drawing/2014/main" id="{3ACDE0EA-7850-7F47-A904-DDF897B4D8F9}"/>
              </a:ext>
            </a:extLst>
          </p:cNvPr>
          <p:cNvSpPr/>
          <p:nvPr/>
        </p:nvSpPr>
        <p:spPr>
          <a:xfrm>
            <a:off x="10998971" y="4249221"/>
            <a:ext cx="743578" cy="42956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7CC882-B8DF-5D44-BAD2-8AA0B9EEA3F5}"/>
              </a:ext>
            </a:extLst>
          </p:cNvPr>
          <p:cNvSpPr txBox="1"/>
          <p:nvPr/>
        </p:nvSpPr>
        <p:spPr>
          <a:xfrm>
            <a:off x="560262" y="3423698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D5FC3-7EA7-F347-8D8E-9A0FF75A284F}"/>
              </a:ext>
            </a:extLst>
          </p:cNvPr>
          <p:cNvSpPr txBox="1"/>
          <p:nvPr/>
        </p:nvSpPr>
        <p:spPr>
          <a:xfrm>
            <a:off x="480018" y="4663604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15.6%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BD6AC-18E4-3241-AA10-D61DDB810792}"/>
              </a:ext>
            </a:extLst>
          </p:cNvPr>
          <p:cNvSpPr txBox="1"/>
          <p:nvPr/>
        </p:nvSpPr>
        <p:spPr>
          <a:xfrm>
            <a:off x="5116456" y="1912592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15.6%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89E3ED-026F-F243-A203-43926D0CE479}"/>
              </a:ext>
            </a:extLst>
          </p:cNvPr>
          <p:cNvSpPr txBox="1"/>
          <p:nvPr/>
        </p:nvSpPr>
        <p:spPr>
          <a:xfrm>
            <a:off x="5174601" y="3152001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13.4%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1DE6F1-B0DC-E746-9261-525B400F49C1}"/>
              </a:ext>
            </a:extLst>
          </p:cNvPr>
          <p:cNvSpPr txBox="1"/>
          <p:nvPr/>
        </p:nvSpPr>
        <p:spPr>
          <a:xfrm>
            <a:off x="9795579" y="4650767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13.4%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FA113-62D6-144D-8BA5-DF815E340442}"/>
              </a:ext>
            </a:extLst>
          </p:cNvPr>
          <p:cNvSpPr txBox="1"/>
          <p:nvPr/>
        </p:nvSpPr>
        <p:spPr>
          <a:xfrm>
            <a:off x="9795579" y="3428666"/>
            <a:ext cx="7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901ED-FCF5-F948-8011-6129F534595A}"/>
              </a:ext>
            </a:extLst>
          </p:cNvPr>
          <p:cNvSpPr txBox="1"/>
          <p:nvPr/>
        </p:nvSpPr>
        <p:spPr>
          <a:xfrm>
            <a:off x="125299" y="5988818"/>
            <a:ext cx="4230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www.census.gov</a:t>
            </a:r>
            <a:r>
              <a:rPr lang="en-US" sz="1400" dirty="0"/>
              <a:t>/content/dam/Census/library/publications/2020/</a:t>
            </a:r>
            <a:r>
              <a:rPr lang="en-US" sz="1400" dirty="0" err="1"/>
              <a:t>acs</a:t>
            </a:r>
            <a:r>
              <a:rPr lang="en-US" sz="1400" dirty="0"/>
              <a:t>/acsbr20-008.pdf</a:t>
            </a:r>
          </a:p>
        </p:txBody>
      </p:sp>
    </p:spTree>
    <p:extLst>
      <p:ext uri="{BB962C8B-B14F-4D97-AF65-F5344CB8AC3E}">
        <p14:creationId xmlns:p14="http://schemas.microsoft.com/office/powerpoint/2010/main" val="296947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6CDEF-72C5-C14D-9DC7-14FC402257B2}"/>
              </a:ext>
            </a:extLst>
          </p:cNvPr>
          <p:cNvSpPr txBox="1"/>
          <p:nvPr/>
        </p:nvSpPr>
        <p:spPr>
          <a:xfrm>
            <a:off x="290565" y="4039436"/>
            <a:ext cx="11545556" cy="277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From the data’s point of view: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What other factors besides the economic recession and expansion are causing the poverty rate changes?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What actions/programs the government can take to lower the poverty rate, e.g.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Adjusting state tax rate?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Making new laws?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Providing incentives for better education/training?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F760F-95EC-074E-96BA-35D9D321748C}"/>
              </a:ext>
            </a:extLst>
          </p:cNvPr>
          <p:cNvSpPr txBox="1"/>
          <p:nvPr/>
        </p:nvSpPr>
        <p:spPr>
          <a:xfrm>
            <a:off x="261257" y="301451"/>
            <a:ext cx="109125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What the census official report tells us:</a:t>
            </a:r>
          </a:p>
          <a:p>
            <a:endParaRPr lang="en-US" dirty="0"/>
          </a:p>
          <a:p>
            <a:r>
              <a:rPr lang="en-US" dirty="0"/>
              <a:t>From 2005–2009 to 2015–2019, a period that spanned both the Great Recession and the subsequent economic expansion, the poverty rate increased in 429 counties and decreased in 409 counties.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0F0939D0-3865-0F4A-B3B1-1365D96F63D6}"/>
              </a:ext>
            </a:extLst>
          </p:cNvPr>
          <p:cNvSpPr/>
          <p:nvPr/>
        </p:nvSpPr>
        <p:spPr>
          <a:xfrm>
            <a:off x="7355393" y="2193424"/>
            <a:ext cx="3818374" cy="1492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the government is interested in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6C1161A5-9704-CE47-9E2F-D23305785FE8}"/>
              </a:ext>
            </a:extLst>
          </p:cNvPr>
          <p:cNvSpPr/>
          <p:nvPr/>
        </p:nvSpPr>
        <p:spPr>
          <a:xfrm>
            <a:off x="846981" y="2193424"/>
            <a:ext cx="3818374" cy="1492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 want to find 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F7525-520A-3144-9D16-3E8BC494FD1A}"/>
              </a:ext>
            </a:extLst>
          </p:cNvPr>
          <p:cNvSpPr txBox="1"/>
          <p:nvPr/>
        </p:nvSpPr>
        <p:spPr>
          <a:xfrm>
            <a:off x="5637125" y="2502040"/>
            <a:ext cx="852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2046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894D20-5162-D54F-BA69-CD3050D33381}"/>
              </a:ext>
            </a:extLst>
          </p:cNvPr>
          <p:cNvSpPr txBox="1"/>
          <p:nvPr/>
        </p:nvSpPr>
        <p:spPr>
          <a:xfrm>
            <a:off x="-3103" y="6550223"/>
            <a:ext cx="1194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www.census.gov</a:t>
            </a:r>
            <a:r>
              <a:rPr lang="en-US" sz="1400" dirty="0"/>
              <a:t>/content/dam/Census/library/publications/2020/</a:t>
            </a:r>
            <a:r>
              <a:rPr lang="en-US" sz="1400" dirty="0" err="1"/>
              <a:t>acs</a:t>
            </a:r>
            <a:r>
              <a:rPr lang="en-US" sz="1400" dirty="0"/>
              <a:t>/acsbr20-008.pdf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D949A-DF3A-CB44-8EB0-1C0054099F31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Plan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30BBA-F4AD-9E48-B78E-2D088906321E}"/>
              </a:ext>
            </a:extLst>
          </p:cNvPr>
          <p:cNvSpPr txBox="1"/>
          <p:nvPr/>
        </p:nvSpPr>
        <p:spPr>
          <a:xfrm>
            <a:off x="221064" y="861774"/>
            <a:ext cx="118001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look at the following aspects for each state during the three time period (2005-2009, 2010-2014, 2015-2019):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State tax rate changes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New state laws being passed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Education level changes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Geographical mobility of poverty 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ACC38-C5F1-1442-AF78-229EE18BA2E2}"/>
              </a:ext>
            </a:extLst>
          </p:cNvPr>
          <p:cNvSpPr txBox="1"/>
          <p:nvPr/>
        </p:nvSpPr>
        <p:spPr>
          <a:xfrm>
            <a:off x="221064" y="5838655"/>
            <a:ext cx="1180011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Tools: Python 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17" name="Right Arrow Callout 16">
            <a:extLst>
              <a:ext uri="{FF2B5EF4-FFF2-40B4-BE49-F238E27FC236}">
                <a16:creationId xmlns:a16="http://schemas.microsoft.com/office/drawing/2014/main" id="{1D2B842C-EFCC-2849-A165-BE0BBCE59299}"/>
              </a:ext>
            </a:extLst>
          </p:cNvPr>
          <p:cNvSpPr/>
          <p:nvPr/>
        </p:nvSpPr>
        <p:spPr>
          <a:xfrm>
            <a:off x="1135781" y="3503595"/>
            <a:ext cx="2646947" cy="154004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Interesting Data Point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ADF4CE-6FDC-1541-8B3C-8B07DA3D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40" y="2988638"/>
            <a:ext cx="3915490" cy="2610327"/>
          </a:xfrm>
          <a:prstGeom prst="rect">
            <a:avLst/>
          </a:prstGeom>
        </p:spPr>
      </p:pic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0BF529EB-E71D-DE49-ADB6-0BA302C1D8AB}"/>
              </a:ext>
            </a:extLst>
          </p:cNvPr>
          <p:cNvSpPr/>
          <p:nvPr/>
        </p:nvSpPr>
        <p:spPr>
          <a:xfrm>
            <a:off x="7757962" y="3893418"/>
            <a:ext cx="1443790" cy="760396"/>
          </a:xfrm>
          <a:prstGeom prst="stripedRightArrow">
            <a:avLst>
              <a:gd name="adj1" fmla="val 424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B1595-87F9-3A4D-B63F-BECF6002A5A1}"/>
              </a:ext>
            </a:extLst>
          </p:cNvPr>
          <p:cNvSpPr txBox="1"/>
          <p:nvPr/>
        </p:nvSpPr>
        <p:spPr>
          <a:xfrm>
            <a:off x="9201752" y="3503595"/>
            <a:ext cx="2819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factors are affecting?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experiences be borrowed by other states?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D3440-308D-D947-BC04-0A4EF2132DF5}"/>
              </a:ext>
            </a:extLst>
          </p:cNvPr>
          <p:cNvSpPr txBox="1"/>
          <p:nvPr/>
        </p:nvSpPr>
        <p:spPr>
          <a:xfrm>
            <a:off x="7820463" y="3260650"/>
            <a:ext cx="101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Poverty Rate Dropped</a:t>
            </a:r>
          </a:p>
        </p:txBody>
      </p:sp>
    </p:spTree>
    <p:extLst>
      <p:ext uri="{BB962C8B-B14F-4D97-AF65-F5344CB8AC3E}">
        <p14:creationId xmlns:p14="http://schemas.microsoft.com/office/powerpoint/2010/main" val="38264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349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The Data Incubator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Incubator</dc:title>
  <dc:creator>Huang, Tianlun</dc:creator>
  <cp:lastModifiedBy>Huang, Tianlun</cp:lastModifiedBy>
  <cp:revision>58</cp:revision>
  <dcterms:created xsi:type="dcterms:W3CDTF">2021-11-17T05:18:26Z</dcterms:created>
  <dcterms:modified xsi:type="dcterms:W3CDTF">2021-11-18T21:36:43Z</dcterms:modified>
</cp:coreProperties>
</file>