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4"/>
  </p:sldMasterIdLst>
  <p:notesMasterIdLst>
    <p:notesMasterId r:id="rId64"/>
  </p:notesMasterIdLst>
  <p:sldIdLst>
    <p:sldId id="256" r:id="rId5"/>
    <p:sldId id="1984" r:id="rId6"/>
    <p:sldId id="2028" r:id="rId7"/>
    <p:sldId id="1985" r:id="rId8"/>
    <p:sldId id="1987" r:id="rId9"/>
    <p:sldId id="1998" r:id="rId10"/>
    <p:sldId id="2079" r:id="rId11"/>
    <p:sldId id="2072" r:id="rId12"/>
    <p:sldId id="2080" r:id="rId13"/>
    <p:sldId id="2110" r:id="rId14"/>
    <p:sldId id="2087" r:id="rId15"/>
    <p:sldId id="2088" r:id="rId16"/>
    <p:sldId id="2086" r:id="rId17"/>
    <p:sldId id="2069" r:id="rId18"/>
    <p:sldId id="2070" r:id="rId19"/>
    <p:sldId id="2100" r:id="rId20"/>
    <p:sldId id="2092" r:id="rId21"/>
    <p:sldId id="2024" r:id="rId22"/>
    <p:sldId id="2081" r:id="rId23"/>
    <p:sldId id="2083" r:id="rId24"/>
    <p:sldId id="2073" r:id="rId25"/>
    <p:sldId id="2065" r:id="rId26"/>
    <p:sldId id="2000" r:id="rId27"/>
    <p:sldId id="2005" r:id="rId28"/>
    <p:sldId id="2066" r:id="rId29"/>
    <p:sldId id="2111" r:id="rId30"/>
    <p:sldId id="2103" r:id="rId31"/>
    <p:sldId id="2089" r:id="rId32"/>
    <p:sldId id="2006" r:id="rId33"/>
    <p:sldId id="2067" r:id="rId34"/>
    <p:sldId id="2075" r:id="rId35"/>
    <p:sldId id="2105" r:id="rId36"/>
    <p:sldId id="2104" r:id="rId37"/>
    <p:sldId id="2076" r:id="rId38"/>
    <p:sldId id="2011" r:id="rId39"/>
    <p:sldId id="2013" r:id="rId40"/>
    <p:sldId id="2027" r:id="rId41"/>
    <p:sldId id="2074" r:id="rId42"/>
    <p:sldId id="1968" r:id="rId43"/>
    <p:sldId id="2077" r:id="rId44"/>
    <p:sldId id="2101" r:id="rId45"/>
    <p:sldId id="2090" r:id="rId46"/>
    <p:sldId id="2093" r:id="rId47"/>
    <p:sldId id="2096" r:id="rId48"/>
    <p:sldId id="2097" r:id="rId49"/>
    <p:sldId id="2113" r:id="rId50"/>
    <p:sldId id="2112" r:id="rId51"/>
    <p:sldId id="2102" r:id="rId52"/>
    <p:sldId id="2099" r:id="rId53"/>
    <p:sldId id="2026" r:id="rId54"/>
    <p:sldId id="2014" r:id="rId55"/>
    <p:sldId id="2057" r:id="rId56"/>
    <p:sldId id="2063" r:id="rId57"/>
    <p:sldId id="2019" r:id="rId58"/>
    <p:sldId id="2064" r:id="rId59"/>
    <p:sldId id="2007" r:id="rId60"/>
    <p:sldId id="2029" r:id="rId61"/>
    <p:sldId id="2030" r:id="rId62"/>
    <p:sldId id="2036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4" autoAdjust="0"/>
    <p:restoredTop sz="94880"/>
  </p:normalViewPr>
  <p:slideViewPr>
    <p:cSldViewPr snapToGrid="0">
      <p:cViewPr varScale="1">
        <p:scale>
          <a:sx n="108" d="100"/>
          <a:sy n="108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Throughput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73.81</c:v>
                </c:pt>
                <c:pt idx="1">
                  <c:v>170.99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0A-4348-8CC6-2972E1F1E7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Throughput (k</a:t>
                </a:r>
                <a:r>
                  <a:rPr lang="en-US" baseline="0" dirty="0"/>
                  <a:t> events/s)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3.1999686442267583E-2"/>
              <c:y val="7.187951516530674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End-to-end</a:t>
            </a:r>
            <a:r>
              <a:rPr lang="en-US" baseline="0" dirty="0"/>
              <a:t> Latency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 events/s)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Kafka Streams</c:v>
                </c:pt>
                <c:pt idx="1">
                  <c:v>DARQ 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138</c:v>
                </c:pt>
                <c:pt idx="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F5-E747-9872-FF1F7EB21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258047"/>
        <c:axId val="909259695"/>
      </c:barChart>
      <c:catAx>
        <c:axId val="909258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</a:t>
                </a:r>
                <a:r>
                  <a:rPr lang="en-US" baseline="0" dirty="0" err="1"/>
                  <a:t>s</a:t>
                </a:r>
                <a:r>
                  <a:rPr lang="en-US" baseline="0" dirty="0"/>
                  <a:t>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8444165726460073E-2"/>
              <c:y val="0.358832707338004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Resilient Workflow</a:t>
            </a:r>
            <a:r>
              <a:rPr lang="en-US" baseline="0" dirty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Azure DF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Sheet1!$B$2:$B$432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25</c:v>
                </c:pt>
                <c:pt idx="19">
                  <c:v>37</c:v>
                </c:pt>
                <c:pt idx="20">
                  <c:v>50</c:v>
                </c:pt>
                <c:pt idx="21">
                  <c:v>50</c:v>
                </c:pt>
                <c:pt idx="22">
                  <c:v>50</c:v>
                </c:pt>
                <c:pt idx="23">
                  <c:v>50</c:v>
                </c:pt>
                <c:pt idx="24">
                  <c:v>50</c:v>
                </c:pt>
                <c:pt idx="25">
                  <c:v>50</c:v>
                </c:pt>
                <c:pt idx="26">
                  <c:v>118</c:v>
                </c:pt>
                <c:pt idx="27">
                  <c:v>271</c:v>
                </c:pt>
                <c:pt idx="28">
                  <c:v>453</c:v>
                </c:pt>
                <c:pt idx="29">
                  <c:v>614</c:v>
                </c:pt>
                <c:pt idx="30">
                  <c:v>861</c:v>
                </c:pt>
                <c:pt idx="31">
                  <c:v>1040</c:v>
                </c:pt>
                <c:pt idx="32">
                  <c:v>1254</c:v>
                </c:pt>
                <c:pt idx="33">
                  <c:v>1490</c:v>
                </c:pt>
                <c:pt idx="34">
                  <c:v>1713</c:v>
                </c:pt>
                <c:pt idx="35">
                  <c:v>1900</c:v>
                </c:pt>
                <c:pt idx="36">
                  <c:v>2107</c:v>
                </c:pt>
                <c:pt idx="37">
                  <c:v>2291</c:v>
                </c:pt>
                <c:pt idx="38">
                  <c:v>2516</c:v>
                </c:pt>
                <c:pt idx="39">
                  <c:v>2734</c:v>
                </c:pt>
                <c:pt idx="40">
                  <c:v>3032</c:v>
                </c:pt>
                <c:pt idx="41">
                  <c:v>3314</c:v>
                </c:pt>
                <c:pt idx="42">
                  <c:v>3577</c:v>
                </c:pt>
                <c:pt idx="43">
                  <c:v>3874</c:v>
                </c:pt>
                <c:pt idx="44">
                  <c:v>4070</c:v>
                </c:pt>
                <c:pt idx="45">
                  <c:v>4334</c:v>
                </c:pt>
                <c:pt idx="46">
                  <c:v>4600</c:v>
                </c:pt>
                <c:pt idx="47">
                  <c:v>4821</c:v>
                </c:pt>
                <c:pt idx="48">
                  <c:v>5131</c:v>
                </c:pt>
                <c:pt idx="49">
                  <c:v>5466</c:v>
                </c:pt>
                <c:pt idx="50">
                  <c:v>5732</c:v>
                </c:pt>
                <c:pt idx="51">
                  <c:v>5970</c:v>
                </c:pt>
                <c:pt idx="52">
                  <c:v>6208</c:v>
                </c:pt>
                <c:pt idx="53">
                  <c:v>6474</c:v>
                </c:pt>
                <c:pt idx="54">
                  <c:v>6687</c:v>
                </c:pt>
                <c:pt idx="55">
                  <c:v>6940</c:v>
                </c:pt>
                <c:pt idx="56">
                  <c:v>7265</c:v>
                </c:pt>
                <c:pt idx="57">
                  <c:v>7510</c:v>
                </c:pt>
                <c:pt idx="58">
                  <c:v>7770</c:v>
                </c:pt>
                <c:pt idx="59">
                  <c:v>8051</c:v>
                </c:pt>
                <c:pt idx="60">
                  <c:v>8289</c:v>
                </c:pt>
                <c:pt idx="61">
                  <c:v>8524</c:v>
                </c:pt>
                <c:pt idx="62">
                  <c:v>8775</c:v>
                </c:pt>
                <c:pt idx="63">
                  <c:v>9071</c:v>
                </c:pt>
                <c:pt idx="64">
                  <c:v>9323</c:v>
                </c:pt>
                <c:pt idx="65">
                  <c:v>9578</c:v>
                </c:pt>
                <c:pt idx="66">
                  <c:v>9865</c:v>
                </c:pt>
                <c:pt idx="67">
                  <c:v>10110</c:v>
                </c:pt>
                <c:pt idx="68">
                  <c:v>10413</c:v>
                </c:pt>
                <c:pt idx="69">
                  <c:v>10677</c:v>
                </c:pt>
                <c:pt idx="70">
                  <c:v>11027</c:v>
                </c:pt>
                <c:pt idx="71">
                  <c:v>11303</c:v>
                </c:pt>
                <c:pt idx="72">
                  <c:v>11602</c:v>
                </c:pt>
                <c:pt idx="73">
                  <c:v>11987</c:v>
                </c:pt>
                <c:pt idx="74">
                  <c:v>12285</c:v>
                </c:pt>
                <c:pt idx="75">
                  <c:v>12556</c:v>
                </c:pt>
                <c:pt idx="76">
                  <c:v>12858</c:v>
                </c:pt>
                <c:pt idx="77">
                  <c:v>13155</c:v>
                </c:pt>
                <c:pt idx="78">
                  <c:v>13474</c:v>
                </c:pt>
                <c:pt idx="79">
                  <c:v>13783</c:v>
                </c:pt>
                <c:pt idx="80">
                  <c:v>14158</c:v>
                </c:pt>
                <c:pt idx="81">
                  <c:v>14465</c:v>
                </c:pt>
                <c:pt idx="82">
                  <c:v>14736</c:v>
                </c:pt>
                <c:pt idx="83">
                  <c:v>14954</c:v>
                </c:pt>
                <c:pt idx="84">
                  <c:v>14991</c:v>
                </c:pt>
                <c:pt idx="85">
                  <c:v>14991</c:v>
                </c:pt>
                <c:pt idx="86">
                  <c:v>15114</c:v>
                </c:pt>
                <c:pt idx="87">
                  <c:v>15330</c:v>
                </c:pt>
                <c:pt idx="88">
                  <c:v>15535</c:v>
                </c:pt>
                <c:pt idx="89">
                  <c:v>15852</c:v>
                </c:pt>
                <c:pt idx="90">
                  <c:v>16392</c:v>
                </c:pt>
                <c:pt idx="91">
                  <c:v>17107</c:v>
                </c:pt>
                <c:pt idx="92">
                  <c:v>17774</c:v>
                </c:pt>
                <c:pt idx="93">
                  <c:v>18498</c:v>
                </c:pt>
                <c:pt idx="94">
                  <c:v>19142</c:v>
                </c:pt>
                <c:pt idx="95">
                  <c:v>19744</c:v>
                </c:pt>
                <c:pt idx="96">
                  <c:v>20399</c:v>
                </c:pt>
                <c:pt idx="97">
                  <c:v>21074</c:v>
                </c:pt>
                <c:pt idx="98">
                  <c:v>21737</c:v>
                </c:pt>
                <c:pt idx="99">
                  <c:v>22380</c:v>
                </c:pt>
                <c:pt idx="100">
                  <c:v>22978</c:v>
                </c:pt>
                <c:pt idx="101">
                  <c:v>23572</c:v>
                </c:pt>
                <c:pt idx="102">
                  <c:v>24078</c:v>
                </c:pt>
                <c:pt idx="103">
                  <c:v>24538</c:v>
                </c:pt>
                <c:pt idx="104">
                  <c:v>25121</c:v>
                </c:pt>
                <c:pt idx="105">
                  <c:v>25710</c:v>
                </c:pt>
                <c:pt idx="106">
                  <c:v>26243</c:v>
                </c:pt>
                <c:pt idx="107">
                  <c:v>26697</c:v>
                </c:pt>
                <c:pt idx="108">
                  <c:v>27128</c:v>
                </c:pt>
                <c:pt idx="109">
                  <c:v>27607</c:v>
                </c:pt>
                <c:pt idx="110">
                  <c:v>28074</c:v>
                </c:pt>
                <c:pt idx="111">
                  <c:v>28542</c:v>
                </c:pt>
                <c:pt idx="112">
                  <c:v>29042</c:v>
                </c:pt>
                <c:pt idx="113">
                  <c:v>29499</c:v>
                </c:pt>
                <c:pt idx="114">
                  <c:v>29842</c:v>
                </c:pt>
                <c:pt idx="115">
                  <c:v>30139</c:v>
                </c:pt>
                <c:pt idx="116">
                  <c:v>30438</c:v>
                </c:pt>
                <c:pt idx="117">
                  <c:v>30664</c:v>
                </c:pt>
                <c:pt idx="118">
                  <c:v>31007</c:v>
                </c:pt>
                <c:pt idx="119">
                  <c:v>31303</c:v>
                </c:pt>
                <c:pt idx="120">
                  <c:v>31584</c:v>
                </c:pt>
                <c:pt idx="121">
                  <c:v>31816</c:v>
                </c:pt>
                <c:pt idx="122">
                  <c:v>32073</c:v>
                </c:pt>
                <c:pt idx="123">
                  <c:v>32289</c:v>
                </c:pt>
                <c:pt idx="124">
                  <c:v>32703</c:v>
                </c:pt>
                <c:pt idx="125">
                  <c:v>33129</c:v>
                </c:pt>
                <c:pt idx="126">
                  <c:v>33473</c:v>
                </c:pt>
                <c:pt idx="127">
                  <c:v>33837</c:v>
                </c:pt>
                <c:pt idx="128">
                  <c:v>34191</c:v>
                </c:pt>
                <c:pt idx="129">
                  <c:v>34481</c:v>
                </c:pt>
                <c:pt idx="130">
                  <c:v>34730</c:v>
                </c:pt>
                <c:pt idx="131">
                  <c:v>34984</c:v>
                </c:pt>
                <c:pt idx="132">
                  <c:v>35266</c:v>
                </c:pt>
                <c:pt idx="133">
                  <c:v>35532</c:v>
                </c:pt>
                <c:pt idx="134">
                  <c:v>35788</c:v>
                </c:pt>
                <c:pt idx="135">
                  <c:v>36021</c:v>
                </c:pt>
                <c:pt idx="136">
                  <c:v>36237</c:v>
                </c:pt>
                <c:pt idx="137">
                  <c:v>36489</c:v>
                </c:pt>
                <c:pt idx="138">
                  <c:v>36739</c:v>
                </c:pt>
                <c:pt idx="139">
                  <c:v>36992</c:v>
                </c:pt>
                <c:pt idx="140">
                  <c:v>37184</c:v>
                </c:pt>
                <c:pt idx="141">
                  <c:v>37458</c:v>
                </c:pt>
                <c:pt idx="142">
                  <c:v>37682</c:v>
                </c:pt>
                <c:pt idx="143">
                  <c:v>37870</c:v>
                </c:pt>
                <c:pt idx="144">
                  <c:v>38131</c:v>
                </c:pt>
                <c:pt idx="145">
                  <c:v>38453</c:v>
                </c:pt>
                <c:pt idx="146">
                  <c:v>38687</c:v>
                </c:pt>
                <c:pt idx="147">
                  <c:v>39032</c:v>
                </c:pt>
                <c:pt idx="148">
                  <c:v>39389</c:v>
                </c:pt>
                <c:pt idx="149">
                  <c:v>39752</c:v>
                </c:pt>
                <c:pt idx="150">
                  <c:v>40074</c:v>
                </c:pt>
                <c:pt idx="151">
                  <c:v>40402</c:v>
                </c:pt>
                <c:pt idx="152">
                  <c:v>40815</c:v>
                </c:pt>
                <c:pt idx="153">
                  <c:v>41264</c:v>
                </c:pt>
                <c:pt idx="154">
                  <c:v>41648</c:v>
                </c:pt>
                <c:pt idx="155">
                  <c:v>42011</c:v>
                </c:pt>
                <c:pt idx="156">
                  <c:v>42394</c:v>
                </c:pt>
                <c:pt idx="157">
                  <c:v>42743</c:v>
                </c:pt>
                <c:pt idx="158">
                  <c:v>43099</c:v>
                </c:pt>
                <c:pt idx="159">
                  <c:v>43375</c:v>
                </c:pt>
                <c:pt idx="160">
                  <c:v>43651</c:v>
                </c:pt>
                <c:pt idx="161">
                  <c:v>43949</c:v>
                </c:pt>
                <c:pt idx="162">
                  <c:v>44309</c:v>
                </c:pt>
                <c:pt idx="163">
                  <c:v>44663</c:v>
                </c:pt>
                <c:pt idx="164">
                  <c:v>44995</c:v>
                </c:pt>
                <c:pt idx="165">
                  <c:v>45361</c:v>
                </c:pt>
                <c:pt idx="166">
                  <c:v>45713</c:v>
                </c:pt>
                <c:pt idx="167">
                  <c:v>46070</c:v>
                </c:pt>
                <c:pt idx="168">
                  <c:v>46409</c:v>
                </c:pt>
                <c:pt idx="169">
                  <c:v>46746</c:v>
                </c:pt>
                <c:pt idx="170">
                  <c:v>47086</c:v>
                </c:pt>
                <c:pt idx="171">
                  <c:v>47290</c:v>
                </c:pt>
                <c:pt idx="172">
                  <c:v>47490</c:v>
                </c:pt>
                <c:pt idx="173">
                  <c:v>47709</c:v>
                </c:pt>
                <c:pt idx="174">
                  <c:v>47916</c:v>
                </c:pt>
                <c:pt idx="175">
                  <c:v>48263</c:v>
                </c:pt>
                <c:pt idx="176">
                  <c:v>48494</c:v>
                </c:pt>
                <c:pt idx="177">
                  <c:v>48740</c:v>
                </c:pt>
                <c:pt idx="178">
                  <c:v>48981</c:v>
                </c:pt>
                <c:pt idx="179">
                  <c:v>49193</c:v>
                </c:pt>
                <c:pt idx="180">
                  <c:v>49533</c:v>
                </c:pt>
                <c:pt idx="181">
                  <c:v>49770</c:v>
                </c:pt>
                <c:pt idx="182">
                  <c:v>49973</c:v>
                </c:pt>
                <c:pt idx="183">
                  <c:v>50123</c:v>
                </c:pt>
                <c:pt idx="184">
                  <c:v>50329</c:v>
                </c:pt>
                <c:pt idx="185">
                  <c:v>50505</c:v>
                </c:pt>
                <c:pt idx="186">
                  <c:v>50653</c:v>
                </c:pt>
                <c:pt idx="187">
                  <c:v>50830</c:v>
                </c:pt>
                <c:pt idx="188">
                  <c:v>51016</c:v>
                </c:pt>
                <c:pt idx="189">
                  <c:v>51250</c:v>
                </c:pt>
                <c:pt idx="190">
                  <c:v>51387</c:v>
                </c:pt>
                <c:pt idx="191">
                  <c:v>51510</c:v>
                </c:pt>
                <c:pt idx="192">
                  <c:v>51664</c:v>
                </c:pt>
                <c:pt idx="193">
                  <c:v>52001</c:v>
                </c:pt>
                <c:pt idx="194">
                  <c:v>52275</c:v>
                </c:pt>
                <c:pt idx="195">
                  <c:v>52561</c:v>
                </c:pt>
                <c:pt idx="196">
                  <c:v>52850</c:v>
                </c:pt>
                <c:pt idx="197">
                  <c:v>53138</c:v>
                </c:pt>
                <c:pt idx="198">
                  <c:v>53379</c:v>
                </c:pt>
                <c:pt idx="199">
                  <c:v>53600</c:v>
                </c:pt>
                <c:pt idx="200">
                  <c:v>53912</c:v>
                </c:pt>
                <c:pt idx="201">
                  <c:v>54185</c:v>
                </c:pt>
                <c:pt idx="202">
                  <c:v>54539</c:v>
                </c:pt>
                <c:pt idx="203">
                  <c:v>54846</c:v>
                </c:pt>
                <c:pt idx="204">
                  <c:v>55092</c:v>
                </c:pt>
                <c:pt idx="205">
                  <c:v>55252</c:v>
                </c:pt>
                <c:pt idx="206">
                  <c:v>55426</c:v>
                </c:pt>
                <c:pt idx="207">
                  <c:v>55602</c:v>
                </c:pt>
                <c:pt idx="208">
                  <c:v>55820</c:v>
                </c:pt>
                <c:pt idx="209">
                  <c:v>56026</c:v>
                </c:pt>
                <c:pt idx="210">
                  <c:v>56210</c:v>
                </c:pt>
                <c:pt idx="211">
                  <c:v>56427</c:v>
                </c:pt>
                <c:pt idx="212">
                  <c:v>56750</c:v>
                </c:pt>
                <c:pt idx="213">
                  <c:v>56997</c:v>
                </c:pt>
                <c:pt idx="214">
                  <c:v>57202</c:v>
                </c:pt>
                <c:pt idx="215">
                  <c:v>57401</c:v>
                </c:pt>
                <c:pt idx="216">
                  <c:v>57590</c:v>
                </c:pt>
                <c:pt idx="217">
                  <c:v>57800</c:v>
                </c:pt>
                <c:pt idx="218">
                  <c:v>58120</c:v>
                </c:pt>
                <c:pt idx="219">
                  <c:v>58350</c:v>
                </c:pt>
                <c:pt idx="220">
                  <c:v>58569</c:v>
                </c:pt>
                <c:pt idx="221">
                  <c:v>58699</c:v>
                </c:pt>
                <c:pt idx="222">
                  <c:v>58815</c:v>
                </c:pt>
                <c:pt idx="223">
                  <c:v>58962</c:v>
                </c:pt>
                <c:pt idx="224">
                  <c:v>59126</c:v>
                </c:pt>
                <c:pt idx="225">
                  <c:v>59311</c:v>
                </c:pt>
                <c:pt idx="226">
                  <c:v>59359</c:v>
                </c:pt>
                <c:pt idx="227">
                  <c:v>59418</c:v>
                </c:pt>
                <c:pt idx="228">
                  <c:v>59556</c:v>
                </c:pt>
                <c:pt idx="229">
                  <c:v>59791</c:v>
                </c:pt>
                <c:pt idx="230">
                  <c:v>59974</c:v>
                </c:pt>
                <c:pt idx="231">
                  <c:v>60098</c:v>
                </c:pt>
                <c:pt idx="232">
                  <c:v>60233</c:v>
                </c:pt>
                <c:pt idx="233">
                  <c:v>60362</c:v>
                </c:pt>
                <c:pt idx="234">
                  <c:v>60633</c:v>
                </c:pt>
                <c:pt idx="235">
                  <c:v>60867</c:v>
                </c:pt>
                <c:pt idx="236">
                  <c:v>61121</c:v>
                </c:pt>
                <c:pt idx="237">
                  <c:v>61381</c:v>
                </c:pt>
                <c:pt idx="238">
                  <c:v>61574</c:v>
                </c:pt>
                <c:pt idx="239">
                  <c:v>61715</c:v>
                </c:pt>
                <c:pt idx="240">
                  <c:v>61836</c:v>
                </c:pt>
                <c:pt idx="241">
                  <c:v>62024</c:v>
                </c:pt>
                <c:pt idx="242">
                  <c:v>62247</c:v>
                </c:pt>
                <c:pt idx="243">
                  <c:v>62478</c:v>
                </c:pt>
                <c:pt idx="244">
                  <c:v>62663</c:v>
                </c:pt>
                <c:pt idx="245">
                  <c:v>62848</c:v>
                </c:pt>
                <c:pt idx="246">
                  <c:v>63052</c:v>
                </c:pt>
                <c:pt idx="247">
                  <c:v>63283</c:v>
                </c:pt>
                <c:pt idx="248">
                  <c:v>63452</c:v>
                </c:pt>
                <c:pt idx="249">
                  <c:v>63712</c:v>
                </c:pt>
                <c:pt idx="250">
                  <c:v>64020</c:v>
                </c:pt>
                <c:pt idx="251">
                  <c:v>64317</c:v>
                </c:pt>
                <c:pt idx="252">
                  <c:v>64578</c:v>
                </c:pt>
                <c:pt idx="253">
                  <c:v>64746</c:v>
                </c:pt>
                <c:pt idx="254">
                  <c:v>64955</c:v>
                </c:pt>
                <c:pt idx="255">
                  <c:v>65125</c:v>
                </c:pt>
                <c:pt idx="256">
                  <c:v>65310</c:v>
                </c:pt>
                <c:pt idx="257">
                  <c:v>65506</c:v>
                </c:pt>
                <c:pt idx="258">
                  <c:v>65601</c:v>
                </c:pt>
                <c:pt idx="259">
                  <c:v>65750</c:v>
                </c:pt>
                <c:pt idx="260">
                  <c:v>65858</c:v>
                </c:pt>
                <c:pt idx="261">
                  <c:v>65975</c:v>
                </c:pt>
                <c:pt idx="262">
                  <c:v>66204</c:v>
                </c:pt>
                <c:pt idx="263">
                  <c:v>66487</c:v>
                </c:pt>
                <c:pt idx="264">
                  <c:v>66757</c:v>
                </c:pt>
                <c:pt idx="265">
                  <c:v>67029</c:v>
                </c:pt>
                <c:pt idx="266">
                  <c:v>67290</c:v>
                </c:pt>
                <c:pt idx="267">
                  <c:v>67498</c:v>
                </c:pt>
                <c:pt idx="268">
                  <c:v>67745</c:v>
                </c:pt>
                <c:pt idx="269">
                  <c:v>67944</c:v>
                </c:pt>
                <c:pt idx="270">
                  <c:v>68111</c:v>
                </c:pt>
                <c:pt idx="271">
                  <c:v>68375</c:v>
                </c:pt>
                <c:pt idx="272">
                  <c:v>68576</c:v>
                </c:pt>
                <c:pt idx="273">
                  <c:v>68716</c:v>
                </c:pt>
                <c:pt idx="274">
                  <c:v>68939</c:v>
                </c:pt>
                <c:pt idx="275">
                  <c:v>69152</c:v>
                </c:pt>
                <c:pt idx="276">
                  <c:v>69271</c:v>
                </c:pt>
                <c:pt idx="277">
                  <c:v>69451</c:v>
                </c:pt>
                <c:pt idx="278">
                  <c:v>69695</c:v>
                </c:pt>
                <c:pt idx="279">
                  <c:v>69880</c:v>
                </c:pt>
                <c:pt idx="280">
                  <c:v>70119</c:v>
                </c:pt>
                <c:pt idx="281">
                  <c:v>70402</c:v>
                </c:pt>
                <c:pt idx="282">
                  <c:v>70678</c:v>
                </c:pt>
                <c:pt idx="283">
                  <c:v>70881</c:v>
                </c:pt>
                <c:pt idx="284">
                  <c:v>71136</c:v>
                </c:pt>
                <c:pt idx="285">
                  <c:v>71404</c:v>
                </c:pt>
                <c:pt idx="286">
                  <c:v>71723</c:v>
                </c:pt>
                <c:pt idx="287">
                  <c:v>72106</c:v>
                </c:pt>
                <c:pt idx="288">
                  <c:v>72475</c:v>
                </c:pt>
                <c:pt idx="289">
                  <c:v>72867</c:v>
                </c:pt>
                <c:pt idx="290">
                  <c:v>73289</c:v>
                </c:pt>
                <c:pt idx="291">
                  <c:v>73649</c:v>
                </c:pt>
                <c:pt idx="292">
                  <c:v>73993</c:v>
                </c:pt>
                <c:pt idx="293">
                  <c:v>74404</c:v>
                </c:pt>
                <c:pt idx="294">
                  <c:v>74826</c:v>
                </c:pt>
                <c:pt idx="295">
                  <c:v>75242</c:v>
                </c:pt>
                <c:pt idx="296">
                  <c:v>75659</c:v>
                </c:pt>
                <c:pt idx="297">
                  <c:v>75990</c:v>
                </c:pt>
                <c:pt idx="298">
                  <c:v>76281</c:v>
                </c:pt>
                <c:pt idx="299">
                  <c:v>76582</c:v>
                </c:pt>
                <c:pt idx="300">
                  <c:v>77013</c:v>
                </c:pt>
                <c:pt idx="301">
                  <c:v>77404</c:v>
                </c:pt>
                <c:pt idx="302">
                  <c:v>77879</c:v>
                </c:pt>
                <c:pt idx="303">
                  <c:v>78268</c:v>
                </c:pt>
                <c:pt idx="304">
                  <c:v>78700</c:v>
                </c:pt>
                <c:pt idx="305">
                  <c:v>79070</c:v>
                </c:pt>
                <c:pt idx="306">
                  <c:v>79414</c:v>
                </c:pt>
                <c:pt idx="307">
                  <c:v>79718</c:v>
                </c:pt>
                <c:pt idx="308">
                  <c:v>80106</c:v>
                </c:pt>
                <c:pt idx="309">
                  <c:v>80565</c:v>
                </c:pt>
                <c:pt idx="310">
                  <c:v>80924</c:v>
                </c:pt>
                <c:pt idx="311">
                  <c:v>81227</c:v>
                </c:pt>
                <c:pt idx="312">
                  <c:v>81557</c:v>
                </c:pt>
                <c:pt idx="313">
                  <c:v>81924</c:v>
                </c:pt>
                <c:pt idx="314">
                  <c:v>82292</c:v>
                </c:pt>
                <c:pt idx="315">
                  <c:v>82747</c:v>
                </c:pt>
                <c:pt idx="316">
                  <c:v>83182</c:v>
                </c:pt>
                <c:pt idx="317">
                  <c:v>83646</c:v>
                </c:pt>
                <c:pt idx="318">
                  <c:v>84116</c:v>
                </c:pt>
                <c:pt idx="319">
                  <c:v>84607</c:v>
                </c:pt>
                <c:pt idx="320">
                  <c:v>85090</c:v>
                </c:pt>
                <c:pt idx="321">
                  <c:v>85539</c:v>
                </c:pt>
                <c:pt idx="322">
                  <c:v>85922</c:v>
                </c:pt>
                <c:pt idx="323">
                  <c:v>86273</c:v>
                </c:pt>
                <c:pt idx="324">
                  <c:v>86733</c:v>
                </c:pt>
                <c:pt idx="325">
                  <c:v>87202</c:v>
                </c:pt>
                <c:pt idx="326">
                  <c:v>87658</c:v>
                </c:pt>
                <c:pt idx="327">
                  <c:v>88107</c:v>
                </c:pt>
                <c:pt idx="328">
                  <c:v>88567</c:v>
                </c:pt>
                <c:pt idx="329">
                  <c:v>88969</c:v>
                </c:pt>
                <c:pt idx="330">
                  <c:v>89362</c:v>
                </c:pt>
                <c:pt idx="331">
                  <c:v>89855</c:v>
                </c:pt>
                <c:pt idx="332">
                  <c:v>90320</c:v>
                </c:pt>
                <c:pt idx="333">
                  <c:v>90659</c:v>
                </c:pt>
                <c:pt idx="334">
                  <c:v>91133</c:v>
                </c:pt>
                <c:pt idx="335">
                  <c:v>91665</c:v>
                </c:pt>
                <c:pt idx="336">
                  <c:v>92101</c:v>
                </c:pt>
                <c:pt idx="337">
                  <c:v>92603</c:v>
                </c:pt>
                <c:pt idx="338">
                  <c:v>93030</c:v>
                </c:pt>
                <c:pt idx="339">
                  <c:v>93440</c:v>
                </c:pt>
                <c:pt idx="340">
                  <c:v>93947</c:v>
                </c:pt>
                <c:pt idx="341">
                  <c:v>94551</c:v>
                </c:pt>
                <c:pt idx="342">
                  <c:v>95152</c:v>
                </c:pt>
                <c:pt idx="343">
                  <c:v>95662</c:v>
                </c:pt>
                <c:pt idx="344">
                  <c:v>96034</c:v>
                </c:pt>
                <c:pt idx="345">
                  <c:v>96450</c:v>
                </c:pt>
                <c:pt idx="346">
                  <c:v>96840</c:v>
                </c:pt>
                <c:pt idx="347">
                  <c:v>97312</c:v>
                </c:pt>
                <c:pt idx="348">
                  <c:v>97722</c:v>
                </c:pt>
                <c:pt idx="349">
                  <c:v>98132</c:v>
                </c:pt>
                <c:pt idx="350">
                  <c:v>98515</c:v>
                </c:pt>
                <c:pt idx="351">
                  <c:v>98923</c:v>
                </c:pt>
                <c:pt idx="352">
                  <c:v>99404</c:v>
                </c:pt>
                <c:pt idx="353">
                  <c:v>99903</c:v>
                </c:pt>
                <c:pt idx="354">
                  <c:v>100357</c:v>
                </c:pt>
                <c:pt idx="355">
                  <c:v>100874</c:v>
                </c:pt>
                <c:pt idx="356">
                  <c:v>101321</c:v>
                </c:pt>
                <c:pt idx="357">
                  <c:v>101769</c:v>
                </c:pt>
                <c:pt idx="358">
                  <c:v>102301</c:v>
                </c:pt>
                <c:pt idx="359">
                  <c:v>102872</c:v>
                </c:pt>
                <c:pt idx="360">
                  <c:v>103380</c:v>
                </c:pt>
                <c:pt idx="361">
                  <c:v>103844</c:v>
                </c:pt>
                <c:pt idx="362">
                  <c:v>104336</c:v>
                </c:pt>
                <c:pt idx="363">
                  <c:v>104763</c:v>
                </c:pt>
                <c:pt idx="364">
                  <c:v>105118</c:v>
                </c:pt>
                <c:pt idx="365">
                  <c:v>105537</c:v>
                </c:pt>
                <c:pt idx="366">
                  <c:v>105991</c:v>
                </c:pt>
                <c:pt idx="367">
                  <c:v>106493</c:v>
                </c:pt>
                <c:pt idx="368">
                  <c:v>106984</c:v>
                </c:pt>
                <c:pt idx="369">
                  <c:v>107486</c:v>
                </c:pt>
                <c:pt idx="370">
                  <c:v>107774</c:v>
                </c:pt>
                <c:pt idx="371">
                  <c:v>107972</c:v>
                </c:pt>
                <c:pt idx="372">
                  <c:v>108353</c:v>
                </c:pt>
                <c:pt idx="373">
                  <c:v>108811</c:v>
                </c:pt>
                <c:pt idx="374">
                  <c:v>109226</c:v>
                </c:pt>
                <c:pt idx="375">
                  <c:v>109691</c:v>
                </c:pt>
                <c:pt idx="376">
                  <c:v>110206</c:v>
                </c:pt>
                <c:pt idx="377">
                  <c:v>110705</c:v>
                </c:pt>
                <c:pt idx="378">
                  <c:v>111053</c:v>
                </c:pt>
                <c:pt idx="379">
                  <c:v>111443</c:v>
                </c:pt>
                <c:pt idx="380">
                  <c:v>111801</c:v>
                </c:pt>
                <c:pt idx="381">
                  <c:v>112100</c:v>
                </c:pt>
                <c:pt idx="382">
                  <c:v>112417</c:v>
                </c:pt>
                <c:pt idx="383">
                  <c:v>112735</c:v>
                </c:pt>
                <c:pt idx="384">
                  <c:v>113034</c:v>
                </c:pt>
                <c:pt idx="385">
                  <c:v>113452</c:v>
                </c:pt>
                <c:pt idx="386">
                  <c:v>113909</c:v>
                </c:pt>
                <c:pt idx="387">
                  <c:v>114189</c:v>
                </c:pt>
                <c:pt idx="388">
                  <c:v>114524</c:v>
                </c:pt>
                <c:pt idx="389">
                  <c:v>114897</c:v>
                </c:pt>
                <c:pt idx="390">
                  <c:v>115468</c:v>
                </c:pt>
                <c:pt idx="391">
                  <c:v>116109</c:v>
                </c:pt>
                <c:pt idx="392">
                  <c:v>116475</c:v>
                </c:pt>
                <c:pt idx="393">
                  <c:v>116867</c:v>
                </c:pt>
                <c:pt idx="394">
                  <c:v>117101</c:v>
                </c:pt>
                <c:pt idx="395">
                  <c:v>117298</c:v>
                </c:pt>
                <c:pt idx="396">
                  <c:v>117524</c:v>
                </c:pt>
                <c:pt idx="397">
                  <c:v>117778</c:v>
                </c:pt>
                <c:pt idx="398">
                  <c:v>118117</c:v>
                </c:pt>
                <c:pt idx="399">
                  <c:v>118310</c:v>
                </c:pt>
                <c:pt idx="400">
                  <c:v>118526</c:v>
                </c:pt>
                <c:pt idx="401">
                  <c:v>118709</c:v>
                </c:pt>
                <c:pt idx="402">
                  <c:v>118745</c:v>
                </c:pt>
                <c:pt idx="403">
                  <c:v>118778</c:v>
                </c:pt>
                <c:pt idx="404">
                  <c:v>118926</c:v>
                </c:pt>
                <c:pt idx="405">
                  <c:v>119110</c:v>
                </c:pt>
                <c:pt idx="406">
                  <c:v>119110</c:v>
                </c:pt>
                <c:pt idx="407">
                  <c:v>119110</c:v>
                </c:pt>
                <c:pt idx="408">
                  <c:v>119113</c:v>
                </c:pt>
                <c:pt idx="409">
                  <c:v>119171</c:v>
                </c:pt>
                <c:pt idx="410">
                  <c:v>119432</c:v>
                </c:pt>
                <c:pt idx="411">
                  <c:v>119688</c:v>
                </c:pt>
                <c:pt idx="412">
                  <c:v>119858</c:v>
                </c:pt>
                <c:pt idx="413">
                  <c:v>119937</c:v>
                </c:pt>
                <c:pt idx="414">
                  <c:v>119937</c:v>
                </c:pt>
                <c:pt idx="415">
                  <c:v>119937</c:v>
                </c:pt>
                <c:pt idx="416">
                  <c:v>119937</c:v>
                </c:pt>
                <c:pt idx="417">
                  <c:v>119994</c:v>
                </c:pt>
                <c:pt idx="418">
                  <c:v>120002</c:v>
                </c:pt>
                <c:pt idx="419">
                  <c:v>120006</c:v>
                </c:pt>
                <c:pt idx="420">
                  <c:v>120006</c:v>
                </c:pt>
                <c:pt idx="421">
                  <c:v>120006</c:v>
                </c:pt>
                <c:pt idx="422">
                  <c:v>120006</c:v>
                </c:pt>
                <c:pt idx="423">
                  <c:v>120006</c:v>
                </c:pt>
                <c:pt idx="424">
                  <c:v>120006</c:v>
                </c:pt>
                <c:pt idx="425">
                  <c:v>120006</c:v>
                </c:pt>
                <c:pt idx="426">
                  <c:v>120006</c:v>
                </c:pt>
                <c:pt idx="427">
                  <c:v>120006</c:v>
                </c:pt>
                <c:pt idx="428">
                  <c:v>120006</c:v>
                </c:pt>
                <c:pt idx="429">
                  <c:v>120032</c:v>
                </c:pt>
                <c:pt idx="430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DARQ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Sheet1!$A$2:$A$432</c:f>
              <c:numCache>
                <c:formatCode>General</c:formatCode>
                <c:ptCount val="431"/>
                <c:pt idx="0">
                  <c:v>0</c:v>
                </c:pt>
                <c:pt idx="1">
                  <c:v>2.5000000000000001E-2</c:v>
                </c:pt>
                <c:pt idx="2">
                  <c:v>0.05</c:v>
                </c:pt>
                <c:pt idx="3">
                  <c:v>7.4999999999999997E-2</c:v>
                </c:pt>
                <c:pt idx="4">
                  <c:v>0.1</c:v>
                </c:pt>
                <c:pt idx="5">
                  <c:v>0.125</c:v>
                </c:pt>
                <c:pt idx="6">
                  <c:v>0.15</c:v>
                </c:pt>
                <c:pt idx="7">
                  <c:v>0.17499999999999999</c:v>
                </c:pt>
                <c:pt idx="8">
                  <c:v>0.2</c:v>
                </c:pt>
                <c:pt idx="9">
                  <c:v>0.22500000000000001</c:v>
                </c:pt>
                <c:pt idx="10">
                  <c:v>0.25</c:v>
                </c:pt>
                <c:pt idx="11">
                  <c:v>0.27500000000000002</c:v>
                </c:pt>
                <c:pt idx="12">
                  <c:v>0.3</c:v>
                </c:pt>
                <c:pt idx="13">
                  <c:v>0.32500000000000001</c:v>
                </c:pt>
                <c:pt idx="14">
                  <c:v>0.35</c:v>
                </c:pt>
                <c:pt idx="15">
                  <c:v>0.375</c:v>
                </c:pt>
                <c:pt idx="16">
                  <c:v>0.4</c:v>
                </c:pt>
                <c:pt idx="17">
                  <c:v>0.42499999999999999</c:v>
                </c:pt>
                <c:pt idx="18">
                  <c:v>0.45</c:v>
                </c:pt>
                <c:pt idx="19">
                  <c:v>0.47499999999999998</c:v>
                </c:pt>
                <c:pt idx="20">
                  <c:v>0.5</c:v>
                </c:pt>
                <c:pt idx="21">
                  <c:v>0.52500000000000002</c:v>
                </c:pt>
                <c:pt idx="22">
                  <c:v>0.55000000000000004</c:v>
                </c:pt>
                <c:pt idx="23">
                  <c:v>0.57499999999999996</c:v>
                </c:pt>
                <c:pt idx="24">
                  <c:v>0.6</c:v>
                </c:pt>
                <c:pt idx="25">
                  <c:v>0.625</c:v>
                </c:pt>
                <c:pt idx="26">
                  <c:v>0.65</c:v>
                </c:pt>
                <c:pt idx="27">
                  <c:v>0.67500000000000004</c:v>
                </c:pt>
                <c:pt idx="28">
                  <c:v>0.7</c:v>
                </c:pt>
                <c:pt idx="29">
                  <c:v>0.72499999999999998</c:v>
                </c:pt>
                <c:pt idx="30">
                  <c:v>0.75</c:v>
                </c:pt>
                <c:pt idx="31">
                  <c:v>0.77500000000000002</c:v>
                </c:pt>
                <c:pt idx="32">
                  <c:v>0.8</c:v>
                </c:pt>
                <c:pt idx="33">
                  <c:v>0.82499999999999996</c:v>
                </c:pt>
                <c:pt idx="34">
                  <c:v>0.85</c:v>
                </c:pt>
                <c:pt idx="35">
                  <c:v>0.875</c:v>
                </c:pt>
                <c:pt idx="36">
                  <c:v>0.9</c:v>
                </c:pt>
                <c:pt idx="37">
                  <c:v>0.92500000000000004</c:v>
                </c:pt>
                <c:pt idx="38">
                  <c:v>0.95</c:v>
                </c:pt>
                <c:pt idx="39">
                  <c:v>0.97499999999999998</c:v>
                </c:pt>
                <c:pt idx="40">
                  <c:v>1</c:v>
                </c:pt>
                <c:pt idx="41">
                  <c:v>1.0249999999999999</c:v>
                </c:pt>
                <c:pt idx="42">
                  <c:v>1.05</c:v>
                </c:pt>
                <c:pt idx="43">
                  <c:v>1.075</c:v>
                </c:pt>
                <c:pt idx="44">
                  <c:v>1.1000000000000001</c:v>
                </c:pt>
                <c:pt idx="45">
                  <c:v>1.125</c:v>
                </c:pt>
                <c:pt idx="46">
                  <c:v>1.1499999999999999</c:v>
                </c:pt>
                <c:pt idx="47">
                  <c:v>1.175</c:v>
                </c:pt>
                <c:pt idx="48">
                  <c:v>1.2</c:v>
                </c:pt>
                <c:pt idx="49">
                  <c:v>1.2250000000000001</c:v>
                </c:pt>
                <c:pt idx="50">
                  <c:v>1.25</c:v>
                </c:pt>
                <c:pt idx="51">
                  <c:v>1.2749999999999999</c:v>
                </c:pt>
                <c:pt idx="52">
                  <c:v>1.3</c:v>
                </c:pt>
                <c:pt idx="53">
                  <c:v>1.325</c:v>
                </c:pt>
                <c:pt idx="54">
                  <c:v>1.35</c:v>
                </c:pt>
                <c:pt idx="55">
                  <c:v>1.375</c:v>
                </c:pt>
                <c:pt idx="56">
                  <c:v>1.4</c:v>
                </c:pt>
                <c:pt idx="57">
                  <c:v>1.425</c:v>
                </c:pt>
                <c:pt idx="58">
                  <c:v>1.45</c:v>
                </c:pt>
                <c:pt idx="59">
                  <c:v>1.4750000000000001</c:v>
                </c:pt>
                <c:pt idx="60">
                  <c:v>1.5</c:v>
                </c:pt>
                <c:pt idx="61">
                  <c:v>1.5249999999999999</c:v>
                </c:pt>
                <c:pt idx="62">
                  <c:v>1.55</c:v>
                </c:pt>
                <c:pt idx="63">
                  <c:v>1.575</c:v>
                </c:pt>
                <c:pt idx="64">
                  <c:v>1.6</c:v>
                </c:pt>
                <c:pt idx="65">
                  <c:v>1.625</c:v>
                </c:pt>
                <c:pt idx="66">
                  <c:v>1.65</c:v>
                </c:pt>
                <c:pt idx="67">
                  <c:v>1.675</c:v>
                </c:pt>
                <c:pt idx="68">
                  <c:v>1.7</c:v>
                </c:pt>
                <c:pt idx="69">
                  <c:v>1.7250000000000001</c:v>
                </c:pt>
                <c:pt idx="70">
                  <c:v>1.75</c:v>
                </c:pt>
                <c:pt idx="71">
                  <c:v>1.7749999999999999</c:v>
                </c:pt>
                <c:pt idx="72">
                  <c:v>1.8</c:v>
                </c:pt>
                <c:pt idx="73">
                  <c:v>1.825</c:v>
                </c:pt>
                <c:pt idx="74">
                  <c:v>1.85</c:v>
                </c:pt>
                <c:pt idx="75">
                  <c:v>1.875</c:v>
                </c:pt>
                <c:pt idx="76">
                  <c:v>1.9</c:v>
                </c:pt>
                <c:pt idx="77">
                  <c:v>1.925</c:v>
                </c:pt>
                <c:pt idx="78">
                  <c:v>1.95</c:v>
                </c:pt>
                <c:pt idx="79">
                  <c:v>1.9750000000000001</c:v>
                </c:pt>
                <c:pt idx="80">
                  <c:v>2</c:v>
                </c:pt>
                <c:pt idx="81">
                  <c:v>2.0249999999999999</c:v>
                </c:pt>
                <c:pt idx="82">
                  <c:v>2.0499999999999998</c:v>
                </c:pt>
                <c:pt idx="83">
                  <c:v>2.0750000000000002</c:v>
                </c:pt>
                <c:pt idx="84">
                  <c:v>2.1</c:v>
                </c:pt>
                <c:pt idx="85">
                  <c:v>2.125</c:v>
                </c:pt>
                <c:pt idx="86">
                  <c:v>2.15</c:v>
                </c:pt>
                <c:pt idx="87">
                  <c:v>2.1749999999999998</c:v>
                </c:pt>
                <c:pt idx="88">
                  <c:v>2.2000000000000002</c:v>
                </c:pt>
                <c:pt idx="89">
                  <c:v>2.2250000000000001</c:v>
                </c:pt>
                <c:pt idx="90">
                  <c:v>2.25</c:v>
                </c:pt>
                <c:pt idx="91">
                  <c:v>2.2749999999999999</c:v>
                </c:pt>
                <c:pt idx="92">
                  <c:v>2.2999999999999998</c:v>
                </c:pt>
                <c:pt idx="93">
                  <c:v>2.3250000000000002</c:v>
                </c:pt>
                <c:pt idx="94">
                  <c:v>2.35</c:v>
                </c:pt>
                <c:pt idx="95">
                  <c:v>2.375</c:v>
                </c:pt>
                <c:pt idx="96">
                  <c:v>2.4</c:v>
                </c:pt>
                <c:pt idx="97">
                  <c:v>2.4249999999999998</c:v>
                </c:pt>
                <c:pt idx="98">
                  <c:v>2.4500000000000002</c:v>
                </c:pt>
                <c:pt idx="99">
                  <c:v>2.4750000000000001</c:v>
                </c:pt>
                <c:pt idx="100">
                  <c:v>2.5</c:v>
                </c:pt>
                <c:pt idx="101">
                  <c:v>2.5249999999999999</c:v>
                </c:pt>
                <c:pt idx="102">
                  <c:v>2.5499999999999998</c:v>
                </c:pt>
                <c:pt idx="103">
                  <c:v>2.5750000000000002</c:v>
                </c:pt>
                <c:pt idx="104">
                  <c:v>2.6</c:v>
                </c:pt>
                <c:pt idx="105">
                  <c:v>2.625</c:v>
                </c:pt>
                <c:pt idx="106">
                  <c:v>2.65</c:v>
                </c:pt>
                <c:pt idx="107">
                  <c:v>2.6749999999999998</c:v>
                </c:pt>
                <c:pt idx="108">
                  <c:v>2.7</c:v>
                </c:pt>
                <c:pt idx="109">
                  <c:v>2.7250000000000001</c:v>
                </c:pt>
                <c:pt idx="110">
                  <c:v>2.75</c:v>
                </c:pt>
                <c:pt idx="111">
                  <c:v>2.7749999999999999</c:v>
                </c:pt>
                <c:pt idx="112">
                  <c:v>2.8</c:v>
                </c:pt>
                <c:pt idx="113">
                  <c:v>2.8250000000000002</c:v>
                </c:pt>
                <c:pt idx="114">
                  <c:v>2.85</c:v>
                </c:pt>
                <c:pt idx="115">
                  <c:v>2.875</c:v>
                </c:pt>
                <c:pt idx="116">
                  <c:v>2.9</c:v>
                </c:pt>
                <c:pt idx="117">
                  <c:v>2.9249999999999998</c:v>
                </c:pt>
                <c:pt idx="118">
                  <c:v>2.95</c:v>
                </c:pt>
                <c:pt idx="119">
                  <c:v>2.9750000000000001</c:v>
                </c:pt>
                <c:pt idx="120">
                  <c:v>3</c:v>
                </c:pt>
                <c:pt idx="121">
                  <c:v>3.0249999999999999</c:v>
                </c:pt>
                <c:pt idx="122">
                  <c:v>3.05</c:v>
                </c:pt>
                <c:pt idx="123">
                  <c:v>3.0750000000000002</c:v>
                </c:pt>
                <c:pt idx="124">
                  <c:v>3.1</c:v>
                </c:pt>
                <c:pt idx="125">
                  <c:v>3.125</c:v>
                </c:pt>
                <c:pt idx="126">
                  <c:v>3.15</c:v>
                </c:pt>
                <c:pt idx="127">
                  <c:v>3.1749999999999998</c:v>
                </c:pt>
                <c:pt idx="128">
                  <c:v>3.2</c:v>
                </c:pt>
                <c:pt idx="129">
                  <c:v>3.2250000000000001</c:v>
                </c:pt>
                <c:pt idx="130">
                  <c:v>3.25</c:v>
                </c:pt>
                <c:pt idx="131">
                  <c:v>3.2749999999999999</c:v>
                </c:pt>
                <c:pt idx="132">
                  <c:v>3.3</c:v>
                </c:pt>
                <c:pt idx="133">
                  <c:v>3.3250000000000002</c:v>
                </c:pt>
                <c:pt idx="134">
                  <c:v>3.35</c:v>
                </c:pt>
                <c:pt idx="135">
                  <c:v>3.375</c:v>
                </c:pt>
                <c:pt idx="136">
                  <c:v>3.4</c:v>
                </c:pt>
                <c:pt idx="137">
                  <c:v>3.4249999999999998</c:v>
                </c:pt>
                <c:pt idx="138">
                  <c:v>3.45</c:v>
                </c:pt>
                <c:pt idx="139">
                  <c:v>3.4750000000000001</c:v>
                </c:pt>
                <c:pt idx="140">
                  <c:v>3.5</c:v>
                </c:pt>
                <c:pt idx="141">
                  <c:v>3.5249999999999999</c:v>
                </c:pt>
                <c:pt idx="142">
                  <c:v>3.55</c:v>
                </c:pt>
                <c:pt idx="143">
                  <c:v>3.5750000000000002</c:v>
                </c:pt>
                <c:pt idx="144">
                  <c:v>3.6</c:v>
                </c:pt>
                <c:pt idx="145">
                  <c:v>3.625</c:v>
                </c:pt>
                <c:pt idx="146">
                  <c:v>3.65</c:v>
                </c:pt>
                <c:pt idx="147">
                  <c:v>3.6749999999999998</c:v>
                </c:pt>
                <c:pt idx="148">
                  <c:v>3.7</c:v>
                </c:pt>
                <c:pt idx="149">
                  <c:v>3.7250000000000001</c:v>
                </c:pt>
                <c:pt idx="150">
                  <c:v>3.75</c:v>
                </c:pt>
                <c:pt idx="151">
                  <c:v>3.7749999999999999</c:v>
                </c:pt>
                <c:pt idx="152">
                  <c:v>3.8</c:v>
                </c:pt>
                <c:pt idx="153">
                  <c:v>3.8250000000000002</c:v>
                </c:pt>
                <c:pt idx="154">
                  <c:v>3.85</c:v>
                </c:pt>
                <c:pt idx="155">
                  <c:v>3.875</c:v>
                </c:pt>
                <c:pt idx="156">
                  <c:v>3.9</c:v>
                </c:pt>
                <c:pt idx="157">
                  <c:v>3.9249999999999998</c:v>
                </c:pt>
                <c:pt idx="158">
                  <c:v>3.95</c:v>
                </c:pt>
                <c:pt idx="159">
                  <c:v>3.9750000000000001</c:v>
                </c:pt>
                <c:pt idx="160">
                  <c:v>4</c:v>
                </c:pt>
                <c:pt idx="161">
                  <c:v>4.0250000000000004</c:v>
                </c:pt>
                <c:pt idx="162">
                  <c:v>4.05</c:v>
                </c:pt>
                <c:pt idx="163">
                  <c:v>4.0750000000000002</c:v>
                </c:pt>
                <c:pt idx="164">
                  <c:v>4.0999999999999996</c:v>
                </c:pt>
                <c:pt idx="165">
                  <c:v>4.125</c:v>
                </c:pt>
                <c:pt idx="166">
                  <c:v>4.1500000000000004</c:v>
                </c:pt>
                <c:pt idx="167">
                  <c:v>4.1749999999999998</c:v>
                </c:pt>
                <c:pt idx="168">
                  <c:v>4.2</c:v>
                </c:pt>
                <c:pt idx="169">
                  <c:v>4.2249999999999996</c:v>
                </c:pt>
                <c:pt idx="170">
                  <c:v>4.25</c:v>
                </c:pt>
                <c:pt idx="171">
                  <c:v>4.2750000000000004</c:v>
                </c:pt>
                <c:pt idx="172">
                  <c:v>4.3</c:v>
                </c:pt>
                <c:pt idx="173">
                  <c:v>4.3250000000000002</c:v>
                </c:pt>
                <c:pt idx="174">
                  <c:v>4.3499999999999996</c:v>
                </c:pt>
                <c:pt idx="175">
                  <c:v>4.375</c:v>
                </c:pt>
                <c:pt idx="176">
                  <c:v>4.4000000000000004</c:v>
                </c:pt>
                <c:pt idx="177">
                  <c:v>4.4249999999999998</c:v>
                </c:pt>
                <c:pt idx="178">
                  <c:v>4.45</c:v>
                </c:pt>
                <c:pt idx="179">
                  <c:v>4.4749999999999996</c:v>
                </c:pt>
                <c:pt idx="180">
                  <c:v>4.5</c:v>
                </c:pt>
                <c:pt idx="181">
                  <c:v>4.5250000000000004</c:v>
                </c:pt>
                <c:pt idx="182">
                  <c:v>4.55</c:v>
                </c:pt>
                <c:pt idx="183">
                  <c:v>4.5750000000000002</c:v>
                </c:pt>
                <c:pt idx="184">
                  <c:v>4.5999999999999996</c:v>
                </c:pt>
                <c:pt idx="185">
                  <c:v>4.625</c:v>
                </c:pt>
                <c:pt idx="186">
                  <c:v>4.6500000000000004</c:v>
                </c:pt>
                <c:pt idx="187">
                  <c:v>4.6749999999999998</c:v>
                </c:pt>
                <c:pt idx="188">
                  <c:v>4.7</c:v>
                </c:pt>
                <c:pt idx="189">
                  <c:v>4.7249999999999996</c:v>
                </c:pt>
                <c:pt idx="190">
                  <c:v>4.75</c:v>
                </c:pt>
                <c:pt idx="191">
                  <c:v>4.7750000000000004</c:v>
                </c:pt>
                <c:pt idx="192">
                  <c:v>4.8</c:v>
                </c:pt>
                <c:pt idx="193">
                  <c:v>4.8250000000000002</c:v>
                </c:pt>
                <c:pt idx="194">
                  <c:v>4.8499999999999996</c:v>
                </c:pt>
                <c:pt idx="195">
                  <c:v>4.875</c:v>
                </c:pt>
                <c:pt idx="196">
                  <c:v>4.9000000000000004</c:v>
                </c:pt>
                <c:pt idx="197">
                  <c:v>4.9249999999999998</c:v>
                </c:pt>
                <c:pt idx="198">
                  <c:v>4.95</c:v>
                </c:pt>
                <c:pt idx="199">
                  <c:v>4.9749999999999996</c:v>
                </c:pt>
                <c:pt idx="200">
                  <c:v>5</c:v>
                </c:pt>
                <c:pt idx="201">
                  <c:v>5.0250000000000004</c:v>
                </c:pt>
                <c:pt idx="202">
                  <c:v>5.05</c:v>
                </c:pt>
                <c:pt idx="203">
                  <c:v>5.0750000000000002</c:v>
                </c:pt>
                <c:pt idx="204">
                  <c:v>5.0999999999999996</c:v>
                </c:pt>
                <c:pt idx="205">
                  <c:v>5.125</c:v>
                </c:pt>
                <c:pt idx="206">
                  <c:v>5.15</c:v>
                </c:pt>
                <c:pt idx="207">
                  <c:v>5.1749999999999998</c:v>
                </c:pt>
                <c:pt idx="208">
                  <c:v>5.2</c:v>
                </c:pt>
                <c:pt idx="209">
                  <c:v>5.2249999999999996</c:v>
                </c:pt>
                <c:pt idx="210">
                  <c:v>5.25</c:v>
                </c:pt>
                <c:pt idx="211">
                  <c:v>5.2750000000000004</c:v>
                </c:pt>
                <c:pt idx="212">
                  <c:v>5.3</c:v>
                </c:pt>
                <c:pt idx="213">
                  <c:v>5.3250000000000002</c:v>
                </c:pt>
                <c:pt idx="214">
                  <c:v>5.35</c:v>
                </c:pt>
                <c:pt idx="215">
                  <c:v>5.375</c:v>
                </c:pt>
                <c:pt idx="216">
                  <c:v>5.4</c:v>
                </c:pt>
                <c:pt idx="217">
                  <c:v>5.4249999999999998</c:v>
                </c:pt>
                <c:pt idx="218">
                  <c:v>5.45</c:v>
                </c:pt>
                <c:pt idx="219">
                  <c:v>5.4749999999999996</c:v>
                </c:pt>
                <c:pt idx="220">
                  <c:v>5.5</c:v>
                </c:pt>
                <c:pt idx="221">
                  <c:v>5.5250000000000004</c:v>
                </c:pt>
                <c:pt idx="222">
                  <c:v>5.55</c:v>
                </c:pt>
                <c:pt idx="223">
                  <c:v>5.5750000000000002</c:v>
                </c:pt>
                <c:pt idx="224">
                  <c:v>5.6</c:v>
                </c:pt>
                <c:pt idx="225">
                  <c:v>5.625</c:v>
                </c:pt>
                <c:pt idx="226">
                  <c:v>5.65</c:v>
                </c:pt>
                <c:pt idx="227">
                  <c:v>5.6749999999999998</c:v>
                </c:pt>
                <c:pt idx="228">
                  <c:v>5.7</c:v>
                </c:pt>
                <c:pt idx="229">
                  <c:v>5.7249999999999996</c:v>
                </c:pt>
                <c:pt idx="230">
                  <c:v>5.75</c:v>
                </c:pt>
                <c:pt idx="231">
                  <c:v>5.7750000000000004</c:v>
                </c:pt>
                <c:pt idx="232">
                  <c:v>5.8</c:v>
                </c:pt>
                <c:pt idx="233">
                  <c:v>5.8250000000000002</c:v>
                </c:pt>
                <c:pt idx="234">
                  <c:v>5.85</c:v>
                </c:pt>
                <c:pt idx="235">
                  <c:v>5.875</c:v>
                </c:pt>
                <c:pt idx="236">
                  <c:v>5.9</c:v>
                </c:pt>
                <c:pt idx="237">
                  <c:v>5.9249999999999998</c:v>
                </c:pt>
                <c:pt idx="238">
                  <c:v>5.95</c:v>
                </c:pt>
                <c:pt idx="239">
                  <c:v>5.9749999999999996</c:v>
                </c:pt>
                <c:pt idx="240">
                  <c:v>6</c:v>
                </c:pt>
                <c:pt idx="241">
                  <c:v>6.0250000000000004</c:v>
                </c:pt>
                <c:pt idx="242">
                  <c:v>6.05</c:v>
                </c:pt>
                <c:pt idx="243">
                  <c:v>6.0750000000000002</c:v>
                </c:pt>
                <c:pt idx="244">
                  <c:v>6.1</c:v>
                </c:pt>
                <c:pt idx="245">
                  <c:v>6.125</c:v>
                </c:pt>
                <c:pt idx="246">
                  <c:v>6.15</c:v>
                </c:pt>
                <c:pt idx="247">
                  <c:v>6.1749999999999998</c:v>
                </c:pt>
                <c:pt idx="248">
                  <c:v>6.2</c:v>
                </c:pt>
                <c:pt idx="249">
                  <c:v>6.2249999999999996</c:v>
                </c:pt>
                <c:pt idx="250">
                  <c:v>6.25</c:v>
                </c:pt>
                <c:pt idx="251">
                  <c:v>6.2750000000000004</c:v>
                </c:pt>
                <c:pt idx="252">
                  <c:v>6.3</c:v>
                </c:pt>
                <c:pt idx="253">
                  <c:v>6.3250000000000002</c:v>
                </c:pt>
                <c:pt idx="254">
                  <c:v>6.35</c:v>
                </c:pt>
                <c:pt idx="255">
                  <c:v>6.375</c:v>
                </c:pt>
                <c:pt idx="256">
                  <c:v>6.4</c:v>
                </c:pt>
                <c:pt idx="257">
                  <c:v>6.4249999999999998</c:v>
                </c:pt>
                <c:pt idx="258">
                  <c:v>6.45</c:v>
                </c:pt>
                <c:pt idx="259">
                  <c:v>6.4749999999999996</c:v>
                </c:pt>
                <c:pt idx="260">
                  <c:v>6.5</c:v>
                </c:pt>
                <c:pt idx="261">
                  <c:v>6.5250000000000004</c:v>
                </c:pt>
                <c:pt idx="262">
                  <c:v>6.55</c:v>
                </c:pt>
                <c:pt idx="263">
                  <c:v>6.5750000000000002</c:v>
                </c:pt>
                <c:pt idx="264">
                  <c:v>6.6</c:v>
                </c:pt>
                <c:pt idx="265">
                  <c:v>6.625</c:v>
                </c:pt>
                <c:pt idx="266">
                  <c:v>6.65</c:v>
                </c:pt>
                <c:pt idx="267">
                  <c:v>6.6749999999999998</c:v>
                </c:pt>
                <c:pt idx="268">
                  <c:v>6.7</c:v>
                </c:pt>
                <c:pt idx="269">
                  <c:v>6.7249999999999996</c:v>
                </c:pt>
                <c:pt idx="270">
                  <c:v>6.75</c:v>
                </c:pt>
                <c:pt idx="271">
                  <c:v>6.7750000000000004</c:v>
                </c:pt>
                <c:pt idx="272">
                  <c:v>6.8</c:v>
                </c:pt>
                <c:pt idx="273">
                  <c:v>6.8250000000000002</c:v>
                </c:pt>
                <c:pt idx="274">
                  <c:v>6.85</c:v>
                </c:pt>
                <c:pt idx="275">
                  <c:v>6.875</c:v>
                </c:pt>
                <c:pt idx="276">
                  <c:v>6.9</c:v>
                </c:pt>
                <c:pt idx="277">
                  <c:v>6.9249999999999998</c:v>
                </c:pt>
                <c:pt idx="278">
                  <c:v>6.95</c:v>
                </c:pt>
                <c:pt idx="279">
                  <c:v>6.9749999999999996</c:v>
                </c:pt>
                <c:pt idx="280">
                  <c:v>7</c:v>
                </c:pt>
                <c:pt idx="281">
                  <c:v>7.0250000000000004</c:v>
                </c:pt>
                <c:pt idx="282">
                  <c:v>7.05</c:v>
                </c:pt>
                <c:pt idx="283">
                  <c:v>7.0750000000000002</c:v>
                </c:pt>
                <c:pt idx="284">
                  <c:v>7.1</c:v>
                </c:pt>
                <c:pt idx="285">
                  <c:v>7.125</c:v>
                </c:pt>
                <c:pt idx="286">
                  <c:v>7.15</c:v>
                </c:pt>
                <c:pt idx="287">
                  <c:v>7.1749999999999998</c:v>
                </c:pt>
                <c:pt idx="288">
                  <c:v>7.2</c:v>
                </c:pt>
                <c:pt idx="289">
                  <c:v>7.2249999999999996</c:v>
                </c:pt>
                <c:pt idx="290">
                  <c:v>7.25</c:v>
                </c:pt>
                <c:pt idx="291">
                  <c:v>7.2750000000000004</c:v>
                </c:pt>
                <c:pt idx="292">
                  <c:v>7.3</c:v>
                </c:pt>
                <c:pt idx="293">
                  <c:v>7.3250000000000002</c:v>
                </c:pt>
                <c:pt idx="294">
                  <c:v>7.35</c:v>
                </c:pt>
                <c:pt idx="295">
                  <c:v>7.375</c:v>
                </c:pt>
                <c:pt idx="296">
                  <c:v>7.4</c:v>
                </c:pt>
                <c:pt idx="297">
                  <c:v>7.4249999999999998</c:v>
                </c:pt>
                <c:pt idx="298">
                  <c:v>7.45</c:v>
                </c:pt>
                <c:pt idx="299">
                  <c:v>7.4749999999999996</c:v>
                </c:pt>
                <c:pt idx="300">
                  <c:v>7.5</c:v>
                </c:pt>
                <c:pt idx="301">
                  <c:v>7.5250000000000004</c:v>
                </c:pt>
                <c:pt idx="302">
                  <c:v>7.55</c:v>
                </c:pt>
                <c:pt idx="303">
                  <c:v>7.5750000000000002</c:v>
                </c:pt>
                <c:pt idx="304">
                  <c:v>7.6</c:v>
                </c:pt>
                <c:pt idx="305">
                  <c:v>7.625</c:v>
                </c:pt>
                <c:pt idx="306">
                  <c:v>7.65</c:v>
                </c:pt>
                <c:pt idx="307">
                  <c:v>7.6749999999999998</c:v>
                </c:pt>
                <c:pt idx="308">
                  <c:v>7.7</c:v>
                </c:pt>
                <c:pt idx="309">
                  <c:v>7.7249999999999996</c:v>
                </c:pt>
                <c:pt idx="310">
                  <c:v>7.75</c:v>
                </c:pt>
                <c:pt idx="311">
                  <c:v>7.7750000000000004</c:v>
                </c:pt>
                <c:pt idx="312">
                  <c:v>7.8</c:v>
                </c:pt>
                <c:pt idx="313">
                  <c:v>7.8250000000000002</c:v>
                </c:pt>
                <c:pt idx="314">
                  <c:v>7.85</c:v>
                </c:pt>
                <c:pt idx="315">
                  <c:v>7.875</c:v>
                </c:pt>
                <c:pt idx="316">
                  <c:v>7.9</c:v>
                </c:pt>
                <c:pt idx="317">
                  <c:v>7.9249999999999998</c:v>
                </c:pt>
                <c:pt idx="318">
                  <c:v>7.95</c:v>
                </c:pt>
                <c:pt idx="319">
                  <c:v>7.9749999999999996</c:v>
                </c:pt>
                <c:pt idx="320">
                  <c:v>8</c:v>
                </c:pt>
                <c:pt idx="321">
                  <c:v>8.0250000000000004</c:v>
                </c:pt>
                <c:pt idx="322">
                  <c:v>8.0500000000000007</c:v>
                </c:pt>
                <c:pt idx="323">
                  <c:v>8.0749999999999993</c:v>
                </c:pt>
                <c:pt idx="324">
                  <c:v>8.1</c:v>
                </c:pt>
                <c:pt idx="325">
                  <c:v>8.125</c:v>
                </c:pt>
                <c:pt idx="326">
                  <c:v>8.15</c:v>
                </c:pt>
                <c:pt idx="327">
                  <c:v>8.1750000000000007</c:v>
                </c:pt>
                <c:pt idx="328">
                  <c:v>8.1999999999999993</c:v>
                </c:pt>
                <c:pt idx="329">
                  <c:v>8.2249999999999996</c:v>
                </c:pt>
                <c:pt idx="330">
                  <c:v>8.25</c:v>
                </c:pt>
                <c:pt idx="331">
                  <c:v>8.2750000000000004</c:v>
                </c:pt>
                <c:pt idx="332">
                  <c:v>8.3000000000000007</c:v>
                </c:pt>
                <c:pt idx="333">
                  <c:v>8.3249999999999993</c:v>
                </c:pt>
                <c:pt idx="334">
                  <c:v>8.35</c:v>
                </c:pt>
                <c:pt idx="335">
                  <c:v>8.375</c:v>
                </c:pt>
                <c:pt idx="336">
                  <c:v>8.4</c:v>
                </c:pt>
                <c:pt idx="337">
                  <c:v>8.4250000000000007</c:v>
                </c:pt>
                <c:pt idx="338">
                  <c:v>8.4499999999999993</c:v>
                </c:pt>
                <c:pt idx="339">
                  <c:v>8.4749999999999996</c:v>
                </c:pt>
                <c:pt idx="340">
                  <c:v>8.5</c:v>
                </c:pt>
                <c:pt idx="341">
                  <c:v>8.5250000000000004</c:v>
                </c:pt>
                <c:pt idx="342">
                  <c:v>8.5500000000000007</c:v>
                </c:pt>
                <c:pt idx="343">
                  <c:v>8.5749999999999993</c:v>
                </c:pt>
                <c:pt idx="344">
                  <c:v>8.6</c:v>
                </c:pt>
                <c:pt idx="345">
                  <c:v>8.625</c:v>
                </c:pt>
                <c:pt idx="346">
                  <c:v>8.65</c:v>
                </c:pt>
                <c:pt idx="347">
                  <c:v>8.6750000000000007</c:v>
                </c:pt>
                <c:pt idx="348">
                  <c:v>8.6999999999999993</c:v>
                </c:pt>
                <c:pt idx="349">
                  <c:v>8.7249999999999996</c:v>
                </c:pt>
                <c:pt idx="350">
                  <c:v>8.75</c:v>
                </c:pt>
                <c:pt idx="351">
                  <c:v>8.7750000000000004</c:v>
                </c:pt>
                <c:pt idx="352">
                  <c:v>8.8000000000000007</c:v>
                </c:pt>
                <c:pt idx="353">
                  <c:v>8.8249999999999993</c:v>
                </c:pt>
                <c:pt idx="354">
                  <c:v>8.85</c:v>
                </c:pt>
                <c:pt idx="355">
                  <c:v>8.875</c:v>
                </c:pt>
                <c:pt idx="356">
                  <c:v>8.9</c:v>
                </c:pt>
                <c:pt idx="357">
                  <c:v>8.9250000000000007</c:v>
                </c:pt>
                <c:pt idx="358">
                  <c:v>8.9499999999999993</c:v>
                </c:pt>
                <c:pt idx="359">
                  <c:v>8.9749999999999996</c:v>
                </c:pt>
                <c:pt idx="360">
                  <c:v>9</c:v>
                </c:pt>
                <c:pt idx="361">
                  <c:v>9.0250000000000004</c:v>
                </c:pt>
                <c:pt idx="362">
                  <c:v>9.0500000000000007</c:v>
                </c:pt>
                <c:pt idx="363">
                  <c:v>9.0749999999999993</c:v>
                </c:pt>
                <c:pt idx="364">
                  <c:v>9.1</c:v>
                </c:pt>
                <c:pt idx="365">
                  <c:v>9.125</c:v>
                </c:pt>
                <c:pt idx="366">
                  <c:v>9.15</c:v>
                </c:pt>
                <c:pt idx="367">
                  <c:v>9.1750000000000007</c:v>
                </c:pt>
                <c:pt idx="368">
                  <c:v>9.1999999999999993</c:v>
                </c:pt>
                <c:pt idx="369">
                  <c:v>9.2249999999999996</c:v>
                </c:pt>
                <c:pt idx="370">
                  <c:v>9.25</c:v>
                </c:pt>
                <c:pt idx="371">
                  <c:v>9.2750000000000004</c:v>
                </c:pt>
                <c:pt idx="372">
                  <c:v>9.3000000000000007</c:v>
                </c:pt>
                <c:pt idx="373">
                  <c:v>9.3249999999999993</c:v>
                </c:pt>
                <c:pt idx="374">
                  <c:v>9.35</c:v>
                </c:pt>
                <c:pt idx="375">
                  <c:v>9.375</c:v>
                </c:pt>
                <c:pt idx="376">
                  <c:v>9.4</c:v>
                </c:pt>
                <c:pt idx="377">
                  <c:v>9.4250000000000007</c:v>
                </c:pt>
                <c:pt idx="378">
                  <c:v>9.4499999999999993</c:v>
                </c:pt>
                <c:pt idx="379">
                  <c:v>9.4749999999999996</c:v>
                </c:pt>
                <c:pt idx="380">
                  <c:v>9.5</c:v>
                </c:pt>
                <c:pt idx="381">
                  <c:v>9.5250000000000004</c:v>
                </c:pt>
                <c:pt idx="382">
                  <c:v>9.5500000000000007</c:v>
                </c:pt>
                <c:pt idx="383">
                  <c:v>9.5749999999999993</c:v>
                </c:pt>
                <c:pt idx="384">
                  <c:v>9.6</c:v>
                </c:pt>
                <c:pt idx="385">
                  <c:v>9.625</c:v>
                </c:pt>
                <c:pt idx="386">
                  <c:v>9.65</c:v>
                </c:pt>
                <c:pt idx="387">
                  <c:v>9.6750000000000007</c:v>
                </c:pt>
                <c:pt idx="388">
                  <c:v>9.6999999999999993</c:v>
                </c:pt>
                <c:pt idx="389">
                  <c:v>9.7249999999999996</c:v>
                </c:pt>
                <c:pt idx="390">
                  <c:v>9.75</c:v>
                </c:pt>
                <c:pt idx="391">
                  <c:v>9.7750000000000004</c:v>
                </c:pt>
                <c:pt idx="392">
                  <c:v>9.8000000000000007</c:v>
                </c:pt>
                <c:pt idx="393">
                  <c:v>9.8249999999999993</c:v>
                </c:pt>
                <c:pt idx="394">
                  <c:v>9.85</c:v>
                </c:pt>
                <c:pt idx="395">
                  <c:v>9.875</c:v>
                </c:pt>
                <c:pt idx="396">
                  <c:v>9.9</c:v>
                </c:pt>
                <c:pt idx="397">
                  <c:v>9.9250000000000007</c:v>
                </c:pt>
                <c:pt idx="398">
                  <c:v>9.9499999999999993</c:v>
                </c:pt>
                <c:pt idx="399">
                  <c:v>9.9749999999999996</c:v>
                </c:pt>
                <c:pt idx="400">
                  <c:v>10</c:v>
                </c:pt>
                <c:pt idx="401">
                  <c:v>10.025</c:v>
                </c:pt>
                <c:pt idx="402">
                  <c:v>10.050000000000001</c:v>
                </c:pt>
                <c:pt idx="403">
                  <c:v>10.074999999999999</c:v>
                </c:pt>
                <c:pt idx="404">
                  <c:v>10.1</c:v>
                </c:pt>
                <c:pt idx="405">
                  <c:v>10.125</c:v>
                </c:pt>
                <c:pt idx="406">
                  <c:v>10.15</c:v>
                </c:pt>
                <c:pt idx="407">
                  <c:v>10.175000000000001</c:v>
                </c:pt>
                <c:pt idx="408">
                  <c:v>10.199999999999999</c:v>
                </c:pt>
                <c:pt idx="409">
                  <c:v>10.225</c:v>
                </c:pt>
                <c:pt idx="410">
                  <c:v>10.25</c:v>
                </c:pt>
                <c:pt idx="411">
                  <c:v>10.275</c:v>
                </c:pt>
                <c:pt idx="412">
                  <c:v>10.3</c:v>
                </c:pt>
                <c:pt idx="413">
                  <c:v>10.324999999999999</c:v>
                </c:pt>
                <c:pt idx="414">
                  <c:v>10.35</c:v>
                </c:pt>
                <c:pt idx="415">
                  <c:v>10.375</c:v>
                </c:pt>
                <c:pt idx="416">
                  <c:v>10.4</c:v>
                </c:pt>
                <c:pt idx="417">
                  <c:v>10.425000000000001</c:v>
                </c:pt>
                <c:pt idx="418">
                  <c:v>10.45</c:v>
                </c:pt>
                <c:pt idx="419">
                  <c:v>10.475</c:v>
                </c:pt>
                <c:pt idx="420">
                  <c:v>10.5</c:v>
                </c:pt>
                <c:pt idx="421">
                  <c:v>10.525</c:v>
                </c:pt>
                <c:pt idx="422">
                  <c:v>10.55</c:v>
                </c:pt>
                <c:pt idx="423">
                  <c:v>10.574999999999999</c:v>
                </c:pt>
                <c:pt idx="424">
                  <c:v>10.6</c:v>
                </c:pt>
                <c:pt idx="425">
                  <c:v>10.625</c:v>
                </c:pt>
                <c:pt idx="426">
                  <c:v>10.65</c:v>
                </c:pt>
                <c:pt idx="427">
                  <c:v>10.675000000000001</c:v>
                </c:pt>
                <c:pt idx="428">
                  <c:v>10.7</c:v>
                </c:pt>
                <c:pt idx="429">
                  <c:v>10.725</c:v>
                </c:pt>
                <c:pt idx="430">
                  <c:v>10.75</c:v>
                </c:pt>
              </c:numCache>
            </c:numRef>
          </c:cat>
          <c:val>
            <c:numRef>
              <c:f>Sheet1!$C$2:$C$432</c:f>
              <c:numCache>
                <c:formatCode>General</c:formatCode>
                <c:ptCount val="4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84</c:v>
                </c:pt>
                <c:pt idx="11">
                  <c:v>202</c:v>
                </c:pt>
                <c:pt idx="12">
                  <c:v>543</c:v>
                </c:pt>
                <c:pt idx="13">
                  <c:v>893</c:v>
                </c:pt>
                <c:pt idx="14">
                  <c:v>1236</c:v>
                </c:pt>
                <c:pt idx="15">
                  <c:v>1687</c:v>
                </c:pt>
                <c:pt idx="16">
                  <c:v>2174</c:v>
                </c:pt>
                <c:pt idx="17">
                  <c:v>2638</c:v>
                </c:pt>
                <c:pt idx="18">
                  <c:v>3030</c:v>
                </c:pt>
                <c:pt idx="19">
                  <c:v>3552</c:v>
                </c:pt>
                <c:pt idx="20">
                  <c:v>4025</c:v>
                </c:pt>
                <c:pt idx="21">
                  <c:v>4374</c:v>
                </c:pt>
                <c:pt idx="22">
                  <c:v>4817</c:v>
                </c:pt>
                <c:pt idx="23">
                  <c:v>5194</c:v>
                </c:pt>
                <c:pt idx="24">
                  <c:v>5600</c:v>
                </c:pt>
                <c:pt idx="25">
                  <c:v>5950</c:v>
                </c:pt>
                <c:pt idx="26">
                  <c:v>6337</c:v>
                </c:pt>
                <c:pt idx="27">
                  <c:v>6955</c:v>
                </c:pt>
                <c:pt idx="28">
                  <c:v>7453</c:v>
                </c:pt>
                <c:pt idx="29">
                  <c:v>7995</c:v>
                </c:pt>
                <c:pt idx="30">
                  <c:v>8571</c:v>
                </c:pt>
                <c:pt idx="31">
                  <c:v>9128</c:v>
                </c:pt>
                <c:pt idx="32">
                  <c:v>9715</c:v>
                </c:pt>
                <c:pt idx="33">
                  <c:v>10445</c:v>
                </c:pt>
                <c:pt idx="34">
                  <c:v>11342</c:v>
                </c:pt>
                <c:pt idx="35">
                  <c:v>12152</c:v>
                </c:pt>
                <c:pt idx="36">
                  <c:v>12839</c:v>
                </c:pt>
                <c:pt idx="37">
                  <c:v>13846</c:v>
                </c:pt>
                <c:pt idx="38">
                  <c:v>14463</c:v>
                </c:pt>
                <c:pt idx="39">
                  <c:v>15617</c:v>
                </c:pt>
                <c:pt idx="40">
                  <c:v>16586</c:v>
                </c:pt>
                <c:pt idx="41">
                  <c:v>17562</c:v>
                </c:pt>
                <c:pt idx="42">
                  <c:v>18682</c:v>
                </c:pt>
                <c:pt idx="43">
                  <c:v>19668</c:v>
                </c:pt>
                <c:pt idx="44">
                  <c:v>20791</c:v>
                </c:pt>
                <c:pt idx="45">
                  <c:v>21958</c:v>
                </c:pt>
                <c:pt idx="46">
                  <c:v>22732</c:v>
                </c:pt>
                <c:pt idx="47">
                  <c:v>23795</c:v>
                </c:pt>
                <c:pt idx="48">
                  <c:v>24797</c:v>
                </c:pt>
                <c:pt idx="49">
                  <c:v>25946</c:v>
                </c:pt>
                <c:pt idx="50">
                  <c:v>26746</c:v>
                </c:pt>
                <c:pt idx="51">
                  <c:v>27461</c:v>
                </c:pt>
                <c:pt idx="52">
                  <c:v>28410</c:v>
                </c:pt>
                <c:pt idx="53">
                  <c:v>29074</c:v>
                </c:pt>
                <c:pt idx="54">
                  <c:v>29885</c:v>
                </c:pt>
                <c:pt idx="55">
                  <c:v>30588</c:v>
                </c:pt>
                <c:pt idx="56">
                  <c:v>31119</c:v>
                </c:pt>
                <c:pt idx="57">
                  <c:v>31804</c:v>
                </c:pt>
                <c:pt idx="58">
                  <c:v>32392</c:v>
                </c:pt>
                <c:pt idx="59">
                  <c:v>33079</c:v>
                </c:pt>
                <c:pt idx="60">
                  <c:v>33577</c:v>
                </c:pt>
                <c:pt idx="61">
                  <c:v>34149</c:v>
                </c:pt>
                <c:pt idx="62">
                  <c:v>34638</c:v>
                </c:pt>
                <c:pt idx="63">
                  <c:v>35327</c:v>
                </c:pt>
                <c:pt idx="64">
                  <c:v>36018</c:v>
                </c:pt>
                <c:pt idx="65">
                  <c:v>36615</c:v>
                </c:pt>
                <c:pt idx="66">
                  <c:v>37197</c:v>
                </c:pt>
                <c:pt idx="67">
                  <c:v>37872</c:v>
                </c:pt>
                <c:pt idx="68">
                  <c:v>38445</c:v>
                </c:pt>
                <c:pt idx="69">
                  <c:v>39108</c:v>
                </c:pt>
                <c:pt idx="70">
                  <c:v>39576</c:v>
                </c:pt>
                <c:pt idx="71">
                  <c:v>40114</c:v>
                </c:pt>
                <c:pt idx="72">
                  <c:v>40672</c:v>
                </c:pt>
                <c:pt idx="73">
                  <c:v>41177</c:v>
                </c:pt>
                <c:pt idx="74">
                  <c:v>41774</c:v>
                </c:pt>
                <c:pt idx="75">
                  <c:v>42285</c:v>
                </c:pt>
                <c:pt idx="76">
                  <c:v>42755</c:v>
                </c:pt>
                <c:pt idx="77">
                  <c:v>43442</c:v>
                </c:pt>
                <c:pt idx="78">
                  <c:v>43997</c:v>
                </c:pt>
                <c:pt idx="79">
                  <c:v>44653</c:v>
                </c:pt>
                <c:pt idx="80">
                  <c:v>45199</c:v>
                </c:pt>
                <c:pt idx="81">
                  <c:v>45663</c:v>
                </c:pt>
                <c:pt idx="82">
                  <c:v>46217</c:v>
                </c:pt>
                <c:pt idx="83">
                  <c:v>46564</c:v>
                </c:pt>
                <c:pt idx="84">
                  <c:v>47177</c:v>
                </c:pt>
                <c:pt idx="85">
                  <c:v>47687</c:v>
                </c:pt>
                <c:pt idx="86">
                  <c:v>48206</c:v>
                </c:pt>
                <c:pt idx="87">
                  <c:v>48712</c:v>
                </c:pt>
                <c:pt idx="88">
                  <c:v>49237</c:v>
                </c:pt>
                <c:pt idx="89">
                  <c:v>49824</c:v>
                </c:pt>
                <c:pt idx="90">
                  <c:v>50309</c:v>
                </c:pt>
                <c:pt idx="91">
                  <c:v>50808</c:v>
                </c:pt>
                <c:pt idx="92">
                  <c:v>51280</c:v>
                </c:pt>
                <c:pt idx="93">
                  <c:v>51702</c:v>
                </c:pt>
                <c:pt idx="94">
                  <c:v>52283</c:v>
                </c:pt>
                <c:pt idx="95">
                  <c:v>52799</c:v>
                </c:pt>
                <c:pt idx="96">
                  <c:v>53289</c:v>
                </c:pt>
                <c:pt idx="97">
                  <c:v>53785</c:v>
                </c:pt>
                <c:pt idx="98">
                  <c:v>54296</c:v>
                </c:pt>
                <c:pt idx="99">
                  <c:v>54885</c:v>
                </c:pt>
                <c:pt idx="100">
                  <c:v>55303</c:v>
                </c:pt>
                <c:pt idx="101">
                  <c:v>55797</c:v>
                </c:pt>
                <c:pt idx="102">
                  <c:v>56345</c:v>
                </c:pt>
                <c:pt idx="103">
                  <c:v>56834</c:v>
                </c:pt>
                <c:pt idx="104">
                  <c:v>57319</c:v>
                </c:pt>
                <c:pt idx="105">
                  <c:v>57794</c:v>
                </c:pt>
                <c:pt idx="106">
                  <c:v>58246</c:v>
                </c:pt>
                <c:pt idx="107">
                  <c:v>58769</c:v>
                </c:pt>
                <c:pt idx="108">
                  <c:v>59162</c:v>
                </c:pt>
                <c:pt idx="109">
                  <c:v>59696</c:v>
                </c:pt>
                <c:pt idx="110">
                  <c:v>60155</c:v>
                </c:pt>
                <c:pt idx="111">
                  <c:v>60608</c:v>
                </c:pt>
                <c:pt idx="112">
                  <c:v>61131</c:v>
                </c:pt>
                <c:pt idx="113">
                  <c:v>61587</c:v>
                </c:pt>
                <c:pt idx="114">
                  <c:v>62055</c:v>
                </c:pt>
                <c:pt idx="115">
                  <c:v>62455</c:v>
                </c:pt>
                <c:pt idx="116">
                  <c:v>62905</c:v>
                </c:pt>
                <c:pt idx="117">
                  <c:v>63488</c:v>
                </c:pt>
                <c:pt idx="118">
                  <c:v>63981</c:v>
                </c:pt>
                <c:pt idx="119">
                  <c:v>64463</c:v>
                </c:pt>
                <c:pt idx="120">
                  <c:v>64845</c:v>
                </c:pt>
                <c:pt idx="121">
                  <c:v>65336</c:v>
                </c:pt>
                <c:pt idx="122">
                  <c:v>65923</c:v>
                </c:pt>
                <c:pt idx="123">
                  <c:v>66412</c:v>
                </c:pt>
                <c:pt idx="124">
                  <c:v>66995</c:v>
                </c:pt>
                <c:pt idx="125">
                  <c:v>67490</c:v>
                </c:pt>
                <c:pt idx="126">
                  <c:v>68000</c:v>
                </c:pt>
                <c:pt idx="127">
                  <c:v>68574</c:v>
                </c:pt>
                <c:pt idx="128">
                  <c:v>69083</c:v>
                </c:pt>
                <c:pt idx="129">
                  <c:v>69600</c:v>
                </c:pt>
                <c:pt idx="130">
                  <c:v>69866</c:v>
                </c:pt>
                <c:pt idx="131">
                  <c:v>70391</c:v>
                </c:pt>
                <c:pt idx="132">
                  <c:v>70980</c:v>
                </c:pt>
                <c:pt idx="133">
                  <c:v>71483</c:v>
                </c:pt>
                <c:pt idx="134">
                  <c:v>72095</c:v>
                </c:pt>
                <c:pt idx="135">
                  <c:v>72556</c:v>
                </c:pt>
                <c:pt idx="136">
                  <c:v>72893</c:v>
                </c:pt>
                <c:pt idx="137">
                  <c:v>73312</c:v>
                </c:pt>
                <c:pt idx="138">
                  <c:v>73866</c:v>
                </c:pt>
                <c:pt idx="139">
                  <c:v>74320</c:v>
                </c:pt>
                <c:pt idx="140">
                  <c:v>75043</c:v>
                </c:pt>
                <c:pt idx="141">
                  <c:v>75581</c:v>
                </c:pt>
                <c:pt idx="142">
                  <c:v>76198</c:v>
                </c:pt>
                <c:pt idx="143">
                  <c:v>76645</c:v>
                </c:pt>
                <c:pt idx="144">
                  <c:v>77308</c:v>
                </c:pt>
                <c:pt idx="145">
                  <c:v>77835</c:v>
                </c:pt>
                <c:pt idx="146">
                  <c:v>78357</c:v>
                </c:pt>
                <c:pt idx="147">
                  <c:v>78911</c:v>
                </c:pt>
                <c:pt idx="148">
                  <c:v>79458</c:v>
                </c:pt>
                <c:pt idx="149">
                  <c:v>80082</c:v>
                </c:pt>
                <c:pt idx="150">
                  <c:v>80553</c:v>
                </c:pt>
                <c:pt idx="151">
                  <c:v>81109</c:v>
                </c:pt>
                <c:pt idx="152">
                  <c:v>81650</c:v>
                </c:pt>
                <c:pt idx="153">
                  <c:v>82240</c:v>
                </c:pt>
                <c:pt idx="154">
                  <c:v>82990</c:v>
                </c:pt>
                <c:pt idx="155">
                  <c:v>83570</c:v>
                </c:pt>
                <c:pt idx="156">
                  <c:v>84175</c:v>
                </c:pt>
                <c:pt idx="157">
                  <c:v>84873</c:v>
                </c:pt>
                <c:pt idx="158">
                  <c:v>85475</c:v>
                </c:pt>
                <c:pt idx="159">
                  <c:v>86099</c:v>
                </c:pt>
                <c:pt idx="160">
                  <c:v>86755</c:v>
                </c:pt>
                <c:pt idx="161">
                  <c:v>87334</c:v>
                </c:pt>
                <c:pt idx="162">
                  <c:v>88060</c:v>
                </c:pt>
                <c:pt idx="163">
                  <c:v>88646</c:v>
                </c:pt>
                <c:pt idx="164">
                  <c:v>89443</c:v>
                </c:pt>
                <c:pt idx="165">
                  <c:v>90237</c:v>
                </c:pt>
                <c:pt idx="166">
                  <c:v>90976</c:v>
                </c:pt>
                <c:pt idx="167">
                  <c:v>91826</c:v>
                </c:pt>
                <c:pt idx="168">
                  <c:v>92384</c:v>
                </c:pt>
                <c:pt idx="169">
                  <c:v>93159</c:v>
                </c:pt>
                <c:pt idx="170">
                  <c:v>93737</c:v>
                </c:pt>
                <c:pt idx="171">
                  <c:v>94406</c:v>
                </c:pt>
                <c:pt idx="172">
                  <c:v>95181</c:v>
                </c:pt>
                <c:pt idx="173">
                  <c:v>95964</c:v>
                </c:pt>
                <c:pt idx="174">
                  <c:v>96929</c:v>
                </c:pt>
                <c:pt idx="175">
                  <c:v>98121</c:v>
                </c:pt>
                <c:pt idx="176">
                  <c:v>98825</c:v>
                </c:pt>
                <c:pt idx="177">
                  <c:v>100264</c:v>
                </c:pt>
                <c:pt idx="178">
                  <c:v>101075</c:v>
                </c:pt>
                <c:pt idx="179">
                  <c:v>101923</c:v>
                </c:pt>
                <c:pt idx="180">
                  <c:v>102591</c:v>
                </c:pt>
                <c:pt idx="181">
                  <c:v>103583</c:v>
                </c:pt>
                <c:pt idx="182">
                  <c:v>104968</c:v>
                </c:pt>
                <c:pt idx="183">
                  <c:v>105888</c:v>
                </c:pt>
                <c:pt idx="184">
                  <c:v>106907</c:v>
                </c:pt>
                <c:pt idx="185">
                  <c:v>107842</c:v>
                </c:pt>
                <c:pt idx="186">
                  <c:v>108782</c:v>
                </c:pt>
                <c:pt idx="187">
                  <c:v>109917</c:v>
                </c:pt>
                <c:pt idx="188">
                  <c:v>110433</c:v>
                </c:pt>
                <c:pt idx="189">
                  <c:v>111169</c:v>
                </c:pt>
                <c:pt idx="190">
                  <c:v>111791</c:v>
                </c:pt>
                <c:pt idx="191">
                  <c:v>112303</c:v>
                </c:pt>
                <c:pt idx="192">
                  <c:v>113015</c:v>
                </c:pt>
                <c:pt idx="193">
                  <c:v>113686</c:v>
                </c:pt>
                <c:pt idx="194">
                  <c:v>115024</c:v>
                </c:pt>
                <c:pt idx="195">
                  <c:v>115991</c:v>
                </c:pt>
                <c:pt idx="196">
                  <c:v>116732</c:v>
                </c:pt>
                <c:pt idx="197">
                  <c:v>117213</c:v>
                </c:pt>
                <c:pt idx="198">
                  <c:v>117511</c:v>
                </c:pt>
                <c:pt idx="199">
                  <c:v>118102</c:v>
                </c:pt>
                <c:pt idx="200">
                  <c:v>118575</c:v>
                </c:pt>
                <c:pt idx="201">
                  <c:v>118902</c:v>
                </c:pt>
                <c:pt idx="202">
                  <c:v>119834</c:v>
                </c:pt>
                <c:pt idx="203">
                  <c:v>119989</c:v>
                </c:pt>
                <c:pt idx="204">
                  <c:v>120047</c:v>
                </c:pt>
                <c:pt idx="205">
                  <c:v>120049</c:v>
                </c:pt>
                <c:pt idx="206">
                  <c:v>120050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Time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00"/>
        <c:tickMarkSkip val="5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 Tasks</a:t>
                </a:r>
                <a:r>
                  <a:rPr lang="en-US" baseline="0" dirty="0"/>
                  <a:t> Completed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  <c:dispUnits>
          <c:builtInUnit val="thousands"/>
        </c:dispUnits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53338507602806651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Pipeline Depth</a:t>
            </a:r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0</c:v>
                </c:pt>
                <c:pt idx="1">
                  <c:v>5.71</c:v>
                </c:pt>
                <c:pt idx="2">
                  <c:v>4.74</c:v>
                </c:pt>
                <c:pt idx="3">
                  <c:v>4.83</c:v>
                </c:pt>
                <c:pt idx="4">
                  <c:v>4.7699999999999996</c:v>
                </c:pt>
                <c:pt idx="5">
                  <c:v>5.53</c:v>
                </c:pt>
                <c:pt idx="6">
                  <c:v>9.32</c:v>
                </c:pt>
                <c:pt idx="7">
                  <c:v>7.48</c:v>
                </c:pt>
                <c:pt idx="8">
                  <c:v>5.28</c:v>
                </c:pt>
                <c:pt idx="9">
                  <c:v>12.16</c:v>
                </c:pt>
                <c:pt idx="10">
                  <c:v>6.64</c:v>
                </c:pt>
                <c:pt idx="11">
                  <c:v>12.97</c:v>
                </c:pt>
                <c:pt idx="12">
                  <c:v>7.65</c:v>
                </c:pt>
                <c:pt idx="13">
                  <c:v>6.47</c:v>
                </c:pt>
                <c:pt idx="14">
                  <c:v>9.6999999999999993</c:v>
                </c:pt>
                <c:pt idx="15">
                  <c:v>7.29</c:v>
                </c:pt>
                <c:pt idx="16">
                  <c:v>20.86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62-294C-96D4-84BF91D02A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Sheet1!$A$2:$A$18</c:f>
              <c:numCache>
                <c:formatCode>General</c:formatCode>
                <c:ptCount val="17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0</c:v>
                </c:pt>
                <c:pt idx="1">
                  <c:v>15.98</c:v>
                </c:pt>
                <c:pt idx="2">
                  <c:v>31.3</c:v>
                </c:pt>
                <c:pt idx="3">
                  <c:v>45.36</c:v>
                </c:pt>
                <c:pt idx="4">
                  <c:v>54.15</c:v>
                </c:pt>
                <c:pt idx="5">
                  <c:v>76.09</c:v>
                </c:pt>
                <c:pt idx="6">
                  <c:v>79.540000000000006</c:v>
                </c:pt>
                <c:pt idx="7">
                  <c:v>98.49</c:v>
                </c:pt>
                <c:pt idx="8">
                  <c:v>105.06</c:v>
                </c:pt>
                <c:pt idx="9">
                  <c:v>126.34</c:v>
                </c:pt>
                <c:pt idx="10">
                  <c:v>150.79</c:v>
                </c:pt>
                <c:pt idx="11">
                  <c:v>145.62</c:v>
                </c:pt>
                <c:pt idx="12">
                  <c:v>168.8</c:v>
                </c:pt>
                <c:pt idx="13">
                  <c:v>182.01</c:v>
                </c:pt>
                <c:pt idx="14">
                  <c:v>190.6</c:v>
                </c:pt>
                <c:pt idx="15">
                  <c:v>277.08999999999997</c:v>
                </c:pt>
                <c:pt idx="16">
                  <c:v>249.06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62-294C-96D4-84BF91D02A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# hops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Varying Commit</a:t>
            </a:r>
            <a:r>
              <a:rPr lang="en-US" baseline="0" dirty="0"/>
              <a:t> Latency</a:t>
            </a:r>
            <a:endParaRPr lang="en-US" dirty="0"/>
          </a:p>
        </c:rich>
      </c:tx>
      <c:layout>
        <c:manualLayout>
          <c:xMode val="edge"/>
          <c:yMode val="edge"/>
          <c:x val="0.28225717436087511"/>
          <c:y val="2.35513333763562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Speculative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</c:v>
                </c:pt>
                <c:pt idx="1">
                  <c:v>0.21</c:v>
                </c:pt>
                <c:pt idx="2">
                  <c:v>0.22</c:v>
                </c:pt>
                <c:pt idx="3">
                  <c:v>0.22</c:v>
                </c:pt>
                <c:pt idx="4">
                  <c:v>0.19</c:v>
                </c:pt>
                <c:pt idx="5">
                  <c:v>0.2</c:v>
                </c:pt>
                <c:pt idx="6">
                  <c:v>0.19</c:v>
                </c:pt>
                <c:pt idx="7">
                  <c:v>0.19</c:v>
                </c:pt>
                <c:pt idx="8">
                  <c:v>0.19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50-3F49-A791-F7999CDEBA3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Non Speculative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</c:f>
              <c:numCache>
                <c:formatCode>General</c:formatCode>
                <c:ptCount val="9"/>
                <c:pt idx="0">
                  <c:v>0</c:v>
                </c:pt>
                <c:pt idx="1">
                  <c:v>5</c:v>
                </c:pt>
                <c:pt idx="2">
                  <c:v>10</c:v>
                </c:pt>
                <c:pt idx="3">
                  <c:v>15</c:v>
                </c:pt>
                <c:pt idx="4">
                  <c:v>20</c:v>
                </c:pt>
                <c:pt idx="5">
                  <c:v>25</c:v>
                </c:pt>
                <c:pt idx="6">
                  <c:v>30</c:v>
                </c:pt>
                <c:pt idx="7">
                  <c:v>35</c:v>
                </c:pt>
                <c:pt idx="8">
                  <c:v>40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</c:v>
                </c:pt>
                <c:pt idx="1">
                  <c:v>13.57</c:v>
                </c:pt>
                <c:pt idx="2">
                  <c:v>22.59</c:v>
                </c:pt>
                <c:pt idx="3">
                  <c:v>29.31</c:v>
                </c:pt>
                <c:pt idx="4">
                  <c:v>34.68</c:v>
                </c:pt>
                <c:pt idx="5">
                  <c:v>41.79</c:v>
                </c:pt>
                <c:pt idx="6">
                  <c:v>46.96</c:v>
                </c:pt>
                <c:pt idx="7">
                  <c:v>53.67</c:v>
                </c:pt>
                <c:pt idx="8">
                  <c:v>61.9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50-3F49-A791-F7999CDEBA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9258047"/>
        <c:axId val="909259695"/>
      </c:lineChart>
      <c:catAx>
        <c:axId val="90925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969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9092596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Latency (</a:t>
                </a:r>
                <a:r>
                  <a:rPr lang="en-US" dirty="0" err="1"/>
                  <a:t>ms</a:t>
                </a:r>
                <a:r>
                  <a:rPr lang="en-US" dirty="0"/>
                  <a:t>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2580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330746198596672"/>
          <c:y val="0.88950233621809349"/>
          <c:w val="0.76669253801403325"/>
          <c:h val="9.636686375609274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586CB-E5AA-4F80-8743-9B76186683DF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55BDF1-ECA6-4B0C-B6E5-45E3C0E8B1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6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9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28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52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from before is not clear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409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355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25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006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80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4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11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should introduce these services for an unfamiliar audience</a:t>
            </a:r>
          </a:p>
          <a:p>
            <a:endParaRPr lang="en-US" dirty="0"/>
          </a:p>
          <a:p>
            <a:r>
              <a:rPr lang="en-US" dirty="0"/>
              <a:t>Maybe need to come up with a more concrete example?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19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intuition on why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68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975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988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bit more details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1174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switch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992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7017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4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6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43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9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defend why this is new. Transactions mean something more general than just database </a:t>
            </a:r>
            <a:r>
              <a:rPr lang="en-US" dirty="0" err="1"/>
              <a:t>txns</a:t>
            </a:r>
            <a:r>
              <a:rPr lang="en-US" dirty="0"/>
              <a:t> in various communities.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545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995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285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Explain actors more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62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624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39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0344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8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48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23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9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Didn’t get to. Perhaps should. Composition a key tenant of novelty in this work that is not well explored in talk or paper 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2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into idempotent request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33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5BDF1-ECA6-4B0C-B6E5-45E3C0E8B1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A1D0F60-EA53-3B43-A736-A5029246186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59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857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231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17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53895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9591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6660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07A1-7AAC-9140-8524-250FB1BAF2D4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4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53A9B-9357-834C-8F99-15D4D47686A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06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30BD-654C-7043-9FF7-18E1D688588F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7BD9C-552D-9546-AE08-2B81C87A021A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B541D-6076-0B43-BB02-BE79FACD1D1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5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BF72-4183-5640-B5FF-C60E425BED76}" type="datetime1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B7326-3F15-4546-B0C4-5D56270BA09F}" type="datetime1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9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14D03-B579-3D4C-9AD8-70D5F57BA62F}" type="datetime1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14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3B230-8A68-E24A-B866-28625AB33D0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1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F1FA4-E760-9347-913C-F321433FB1A5}" type="datetime1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7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0C38124-F901-5049-AA52-227AE9023F35}" type="datetime1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240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20.svg"/><Relationship Id="rId9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7.png"/><Relationship Id="rId21" Type="http://schemas.openxmlformats.org/officeDocument/2006/relationships/image" Target="../media/image6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svg"/><Relationship Id="rId20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sv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25.png"/><Relationship Id="rId12" Type="http://schemas.openxmlformats.org/officeDocument/2006/relationships/image" Target="../media/image42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6.png"/><Relationship Id="rId10" Type="http://schemas.openxmlformats.org/officeDocument/2006/relationships/image" Target="../media/image40.svg"/><Relationship Id="rId4" Type="http://schemas.openxmlformats.org/officeDocument/2006/relationships/image" Target="../media/image36.svg"/><Relationship Id="rId9" Type="http://schemas.openxmlformats.org/officeDocument/2006/relationships/image" Target="../media/image39.png"/><Relationship Id="rId14" Type="http://schemas.openxmlformats.org/officeDocument/2006/relationships/image" Target="../media/image4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6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32.sv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12" Type="http://schemas.openxmlformats.org/officeDocument/2006/relationships/image" Target="../media/image3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7.svg"/><Relationship Id="rId5" Type="http://schemas.openxmlformats.org/officeDocument/2006/relationships/image" Target="../media/image40.svg"/><Relationship Id="rId10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Relationship Id="rId1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6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0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svg"/><Relationship Id="rId11" Type="http://schemas.openxmlformats.org/officeDocument/2006/relationships/image" Target="../media/image6.png"/><Relationship Id="rId5" Type="http://schemas.openxmlformats.org/officeDocument/2006/relationships/image" Target="../media/image41.png"/><Relationship Id="rId10" Type="http://schemas.openxmlformats.org/officeDocument/2006/relationships/image" Target="../media/image47.svg"/><Relationship Id="rId4" Type="http://schemas.openxmlformats.org/officeDocument/2006/relationships/image" Target="../media/image40.svg"/><Relationship Id="rId9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31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12" Type="http://schemas.openxmlformats.org/officeDocument/2006/relationships/image" Target="../media/image47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11" Type="http://schemas.openxmlformats.org/officeDocument/2006/relationships/image" Target="../media/image46.png"/><Relationship Id="rId5" Type="http://schemas.openxmlformats.org/officeDocument/2006/relationships/image" Target="../media/image39.png"/><Relationship Id="rId15" Type="http://schemas.openxmlformats.org/officeDocument/2006/relationships/image" Target="../media/image6.png"/><Relationship Id="rId10" Type="http://schemas.openxmlformats.org/officeDocument/2006/relationships/image" Target="../media/image45.svg"/><Relationship Id="rId4" Type="http://schemas.openxmlformats.org/officeDocument/2006/relationships/image" Target="../media/image36.svg"/><Relationship Id="rId9" Type="http://schemas.openxmlformats.org/officeDocument/2006/relationships/image" Target="../media/image43.png"/><Relationship Id="rId14" Type="http://schemas.openxmlformats.org/officeDocument/2006/relationships/image" Target="../media/image32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36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36.svg"/><Relationship Id="rId10" Type="http://schemas.openxmlformats.org/officeDocument/2006/relationships/image" Target="../media/image6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9.svg"/><Relationship Id="rId7" Type="http://schemas.openxmlformats.org/officeDocument/2006/relationships/image" Target="../media/image51.svg"/><Relationship Id="rId12" Type="http://schemas.openxmlformats.org/officeDocument/2006/relationships/image" Target="../media/image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3.svg"/><Relationship Id="rId5" Type="http://schemas.openxmlformats.org/officeDocument/2006/relationships/image" Target="../media/image36.svg"/><Relationship Id="rId10" Type="http://schemas.openxmlformats.org/officeDocument/2006/relationships/image" Target="../media/image52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svg"/><Relationship Id="rId7" Type="http://schemas.openxmlformats.org/officeDocument/2006/relationships/image" Target="../media/image42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6.png"/><Relationship Id="rId4" Type="http://schemas.openxmlformats.org/officeDocument/2006/relationships/image" Target="../media/image39.png"/><Relationship Id="rId9" Type="http://schemas.openxmlformats.org/officeDocument/2006/relationships/image" Target="../media/image45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10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24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hart" Target="../charts/char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13" Type="http://schemas.openxmlformats.org/officeDocument/2006/relationships/image" Target="../media/image11.png"/><Relationship Id="rId18" Type="http://schemas.openxmlformats.org/officeDocument/2006/relationships/image" Target="../media/image65.svg"/><Relationship Id="rId3" Type="http://schemas.openxmlformats.org/officeDocument/2006/relationships/image" Target="../media/image31.png"/><Relationship Id="rId7" Type="http://schemas.openxmlformats.org/officeDocument/2006/relationships/image" Target="../media/image27.png"/><Relationship Id="rId12" Type="http://schemas.openxmlformats.org/officeDocument/2006/relationships/image" Target="../media/image60.sv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svg"/><Relationship Id="rId11" Type="http://schemas.openxmlformats.org/officeDocument/2006/relationships/image" Target="../media/image13.png"/><Relationship Id="rId5" Type="http://schemas.openxmlformats.org/officeDocument/2006/relationships/image" Target="../media/image55.png"/><Relationship Id="rId15" Type="http://schemas.openxmlformats.org/officeDocument/2006/relationships/image" Target="../media/image62.png"/><Relationship Id="rId10" Type="http://schemas.openxmlformats.org/officeDocument/2006/relationships/image" Target="../media/image59.svg"/><Relationship Id="rId19" Type="http://schemas.openxmlformats.org/officeDocument/2006/relationships/image" Target="../media/image6.png"/><Relationship Id="rId4" Type="http://schemas.openxmlformats.org/officeDocument/2006/relationships/image" Target="../media/image54.svg"/><Relationship Id="rId9" Type="http://schemas.openxmlformats.org/officeDocument/2006/relationships/image" Target="../media/image58.png"/><Relationship Id="rId14" Type="http://schemas.openxmlformats.org/officeDocument/2006/relationships/image" Target="../media/image61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54.svg"/><Relationship Id="rId4" Type="http://schemas.openxmlformats.org/officeDocument/2006/relationships/image" Target="../media/image31.png"/><Relationship Id="rId9" Type="http://schemas.openxmlformats.org/officeDocument/2006/relationships/image" Target="../media/image65.sv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6.png"/><Relationship Id="rId7" Type="http://schemas.openxmlformats.org/officeDocument/2006/relationships/image" Target="../media/image61.sv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0.svg"/><Relationship Id="rId4" Type="http://schemas.openxmlformats.org/officeDocument/2006/relationships/image" Target="../media/image13.png"/><Relationship Id="rId9" Type="http://schemas.openxmlformats.org/officeDocument/2006/relationships/image" Target="../media/image6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5.png"/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12" Type="http://schemas.openxmlformats.org/officeDocument/2006/relationships/image" Target="../media/image67.sv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svg"/><Relationship Id="rId11" Type="http://schemas.openxmlformats.org/officeDocument/2006/relationships/image" Target="../media/image66.png"/><Relationship Id="rId5" Type="http://schemas.openxmlformats.org/officeDocument/2006/relationships/image" Target="../media/image19.png"/><Relationship Id="rId15" Type="http://schemas.openxmlformats.org/officeDocument/2006/relationships/image" Target="../media/image68.png"/><Relationship Id="rId10" Type="http://schemas.openxmlformats.org/officeDocument/2006/relationships/image" Target="../media/image10.svg"/><Relationship Id="rId4" Type="http://schemas.microsoft.com/office/2007/relationships/hdphoto" Target="../media/hdphoto2.wdp"/><Relationship Id="rId9" Type="http://schemas.openxmlformats.org/officeDocument/2006/relationships/image" Target="../media/image9.png"/><Relationship Id="rId14" Type="http://schemas.openxmlformats.org/officeDocument/2006/relationships/image" Target="../media/image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71.svg"/><Relationship Id="rId7" Type="http://schemas.openxmlformats.org/officeDocument/2006/relationships/image" Target="../media/image36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svg"/><Relationship Id="rId3" Type="http://schemas.openxmlformats.org/officeDocument/2006/relationships/image" Target="../media/image36.svg"/><Relationship Id="rId7" Type="http://schemas.openxmlformats.org/officeDocument/2006/relationships/image" Target="../media/image75.svg"/><Relationship Id="rId12" Type="http://schemas.openxmlformats.org/officeDocument/2006/relationships/image" Target="../media/image21.png"/><Relationship Id="rId2" Type="http://schemas.openxmlformats.org/officeDocument/2006/relationships/image" Target="../media/image35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20.svg"/><Relationship Id="rId5" Type="http://schemas.openxmlformats.org/officeDocument/2006/relationships/image" Target="../media/image71.svg"/><Relationship Id="rId15" Type="http://schemas.openxmlformats.org/officeDocument/2006/relationships/image" Target="../media/image77.svg"/><Relationship Id="rId10" Type="http://schemas.openxmlformats.org/officeDocument/2006/relationships/image" Target="../media/image19.png"/><Relationship Id="rId4" Type="http://schemas.openxmlformats.org/officeDocument/2006/relationships/image" Target="../media/image70.png"/><Relationship Id="rId9" Type="http://schemas.openxmlformats.org/officeDocument/2006/relationships/image" Target="../media/image8.svg"/><Relationship Id="rId14" Type="http://schemas.openxmlformats.org/officeDocument/2006/relationships/image" Target="../media/image76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28.svg"/><Relationship Id="rId3" Type="http://schemas.openxmlformats.org/officeDocument/2006/relationships/image" Target="../media/image36.svg"/><Relationship Id="rId7" Type="http://schemas.openxmlformats.org/officeDocument/2006/relationships/image" Target="../media/image75.svg"/><Relationship Id="rId12" Type="http://schemas.openxmlformats.org/officeDocument/2006/relationships/image" Target="../media/image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47.svg"/><Relationship Id="rId5" Type="http://schemas.openxmlformats.org/officeDocument/2006/relationships/image" Target="../media/image71.svg"/><Relationship Id="rId10" Type="http://schemas.openxmlformats.org/officeDocument/2006/relationships/image" Target="../media/image46.png"/><Relationship Id="rId4" Type="http://schemas.openxmlformats.org/officeDocument/2006/relationships/image" Target="../media/image70.png"/><Relationship Id="rId9" Type="http://schemas.openxmlformats.org/officeDocument/2006/relationships/image" Target="../media/image73.svg"/><Relationship Id="rId1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5" Type="http://schemas.openxmlformats.org/officeDocument/2006/relationships/image" Target="../media/image74.png"/><Relationship Id="rId4" Type="http://schemas.openxmlformats.org/officeDocument/2006/relationships/image" Target="../media/image26.svg"/><Relationship Id="rId9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svg"/><Relationship Id="rId11" Type="http://schemas.openxmlformats.org/officeDocument/2006/relationships/image" Target="../media/image6.png"/><Relationship Id="rId5" Type="http://schemas.openxmlformats.org/officeDocument/2006/relationships/image" Target="../media/image74.png"/><Relationship Id="rId10" Type="http://schemas.openxmlformats.org/officeDocument/2006/relationships/image" Target="../media/image47.svg"/><Relationship Id="rId4" Type="http://schemas.openxmlformats.org/officeDocument/2006/relationships/image" Target="../media/image71.svg"/><Relationship Id="rId9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6.sv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494" y="1417222"/>
            <a:ext cx="9362113" cy="2717457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DARQ Matter Binds Everything: </a:t>
            </a:r>
            <a:br>
              <a:rPr lang="en-US" sz="4000" dirty="0"/>
            </a:br>
            <a:r>
              <a:rPr lang="en-US" sz="4000" dirty="0"/>
              <a:t>Performant and Composable Cloud Programming via Resilient Steps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2560" y="4413631"/>
            <a:ext cx="9219734" cy="1236224"/>
          </a:xfrm>
        </p:spPr>
        <p:txBody>
          <a:bodyPr>
            <a:noAutofit/>
          </a:bodyPr>
          <a:lstStyle/>
          <a:p>
            <a:r>
              <a:rPr lang="en-US" u="sng" dirty="0" err="1"/>
              <a:t>Tianyu</a:t>
            </a:r>
            <a:r>
              <a:rPr lang="en-US" u="sng" dirty="0"/>
              <a:t> Li (MIT)</a:t>
            </a:r>
          </a:p>
          <a:p>
            <a:r>
              <a:rPr lang="en-US" dirty="0" err="1"/>
              <a:t>Badrish</a:t>
            </a:r>
            <a:r>
              <a:rPr lang="en-US" dirty="0"/>
              <a:t> </a:t>
            </a:r>
            <a:r>
              <a:rPr lang="en-US" dirty="0" err="1"/>
              <a:t>Chandramouli</a:t>
            </a:r>
            <a:r>
              <a:rPr lang="en-US" dirty="0"/>
              <a:t> (Microsoft Research), </a:t>
            </a:r>
          </a:p>
          <a:p>
            <a:r>
              <a:rPr lang="en-US" dirty="0"/>
              <a:t>Sebastian Burckhardt (Microsoft Research),</a:t>
            </a:r>
          </a:p>
          <a:p>
            <a:r>
              <a:rPr lang="en-US" dirty="0"/>
              <a:t>Samuel Madden (MIT)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84C5A2D7-C3E1-9D45-84F8-11FE9002D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9869" y="83383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30760C-1521-D047-A189-BF29A07B80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58" y="171332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C133-47D1-939A-646A-10DEC049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</a:t>
            </a:r>
            <a:r>
              <a:rPr lang="en-US" dirty="0" err="1"/>
              <a:t>CReSt</a:t>
            </a:r>
            <a:r>
              <a:rPr lang="en-US" dirty="0"/>
              <a:t> Just a Transaction?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BF8CD2-08C9-C28F-41DD-1F2624EE15A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Yes and No. </a:t>
            </a:r>
            <a:endParaRPr lang="en-US" sz="2000" dirty="0">
              <a:cs typeface="Calibri"/>
            </a:endParaRP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ACID like transactions, and one can easily implement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in a system that supports general distributed transactions.</a:t>
            </a:r>
            <a:endParaRPr lang="en-US" sz="20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However, </a:t>
            </a:r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is much more specialized for cross-component composition</a:t>
            </a:r>
          </a:p>
          <a:p>
            <a:pPr lvl="1"/>
            <a:r>
              <a:rPr lang="en-US" sz="2200" dirty="0">
                <a:cs typeface="Calibri"/>
              </a:rPr>
              <a:t>We believe it is more natural to use in cloud scenarios</a:t>
            </a:r>
          </a:p>
          <a:p>
            <a:pPr lvl="1"/>
            <a:r>
              <a:rPr lang="en-US" sz="2200" dirty="0">
                <a:cs typeface="Calibri"/>
              </a:rPr>
              <a:t>More importantly, it is easier and more performant to implement than general transactions, as we will discuss on later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558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016"/>
    </mc:Choice>
    <mc:Fallback xmlns="">
      <p:transition spd="slow" advTm="6401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Concurrency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5000" y="2473686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420EA-DEC3-76C6-2077-6D09E8BFD769}"/>
              </a:ext>
            </a:extLst>
          </p:cNvPr>
          <p:cNvSpPr txBox="1"/>
          <p:nvPr/>
        </p:nvSpPr>
        <p:spPr>
          <a:xfrm>
            <a:off x="3802826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86F9F1-D4B6-FBED-ABB1-43A8D235CDBA}"/>
              </a:ext>
            </a:extLst>
          </p:cNvPr>
          <p:cNvSpPr txBox="1"/>
          <p:nvPr/>
        </p:nvSpPr>
        <p:spPr>
          <a:xfrm>
            <a:off x="3204169" y="2290830"/>
            <a:ext cx="33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ABF2E9-397E-2A50-D0AE-83506F98DB3F}"/>
              </a:ext>
            </a:extLst>
          </p:cNvPr>
          <p:cNvSpPr/>
          <p:nvPr/>
        </p:nvSpPr>
        <p:spPr>
          <a:xfrm>
            <a:off x="3708485" y="4661647"/>
            <a:ext cx="15308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A02D88B1-15CC-4156-7980-BFC88DAF5054}"/>
              </a:ext>
            </a:extLst>
          </p:cNvPr>
          <p:cNvSpPr/>
          <p:nvPr/>
        </p:nvSpPr>
        <p:spPr>
          <a:xfrm>
            <a:off x="6509159" y="4661647"/>
            <a:ext cx="1655194" cy="5109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Consume: a, 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08FD167-E843-A837-4E82-F44B07147679}"/>
              </a:ext>
            </a:extLst>
          </p:cNvPr>
          <p:cNvCxnSpPr>
            <a:cxnSpLocks/>
          </p:cNvCxnSpPr>
          <p:nvPr/>
        </p:nvCxnSpPr>
        <p:spPr>
          <a:xfrm>
            <a:off x="6164427" y="3388338"/>
            <a:ext cx="1399292" cy="123264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491F5B-A358-6F9C-5640-4F281937DEA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4473932" y="3362057"/>
            <a:ext cx="1415751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E4D1ED-E30D-4068-12EE-BADE13EACF27}"/>
              </a:ext>
            </a:extLst>
          </p:cNvPr>
          <p:cNvCxnSpPr>
            <a:cxnSpLocks/>
            <a:stCxn id="27" idx="0"/>
          </p:cNvCxnSpPr>
          <p:nvPr/>
        </p:nvCxnSpPr>
        <p:spPr>
          <a:xfrm flipH="1" flipV="1">
            <a:off x="5889683" y="3362057"/>
            <a:ext cx="1447073" cy="129959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26A92C-0914-EABB-36E7-7A3E1AF3FDDF}"/>
              </a:ext>
            </a:extLst>
          </p:cNvPr>
          <p:cNvCxnSpPr>
            <a:cxnSpLocks/>
          </p:cNvCxnSpPr>
          <p:nvPr/>
        </p:nvCxnSpPr>
        <p:spPr>
          <a:xfrm flipH="1">
            <a:off x="4138874" y="3395611"/>
            <a:ext cx="1367190" cy="12462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62D316C-90E9-53C0-D10D-322301DF56A2}"/>
              </a:ext>
            </a:extLst>
          </p:cNvPr>
          <p:cNvSpPr txBox="1"/>
          <p:nvPr/>
        </p:nvSpPr>
        <p:spPr>
          <a:xfrm>
            <a:off x="7987060" y="3362057"/>
            <a:ext cx="29911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CReSt</a:t>
            </a:r>
            <a:r>
              <a:rPr lang="en-US" sz="2000" dirty="0"/>
              <a:t> enforces that each message can be consumed at-most-once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FCD9582-0A1B-4AA3-88C5-04B81168C8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B2D8FF7C-07CC-4F79-8BAD-E5968E04B3B2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B67F76-0858-4303-A578-F6529F222576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23E362-A94F-4DEA-A428-DD3244928A3F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2">
            <a:extLst>
              <a:ext uri="{FF2B5EF4-FFF2-40B4-BE49-F238E27FC236}">
                <a16:creationId xmlns:a16="http://schemas.microsoft.com/office/drawing/2014/main" id="{46A9B698-2056-4A5D-BD54-1C263EE3586C}"/>
              </a:ext>
            </a:extLst>
          </p:cNvPr>
          <p:cNvCxnSpPr>
            <a:cxnSpLocks/>
            <a:stCxn id="31" idx="0"/>
            <a:endCxn id="32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3">
            <a:extLst>
              <a:ext uri="{FF2B5EF4-FFF2-40B4-BE49-F238E27FC236}">
                <a16:creationId xmlns:a16="http://schemas.microsoft.com/office/drawing/2014/main" id="{3DBCDD4C-76ED-4E66-B97E-8BCB9E77F013}"/>
              </a:ext>
            </a:extLst>
          </p:cNvPr>
          <p:cNvCxnSpPr>
            <a:cxnSpLocks/>
            <a:stCxn id="32" idx="4"/>
            <a:endCxn id="31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" name="Curved Connector 24">
            <a:extLst>
              <a:ext uri="{FF2B5EF4-FFF2-40B4-BE49-F238E27FC236}">
                <a16:creationId xmlns:a16="http://schemas.microsoft.com/office/drawing/2014/main" id="{1E6D736D-13C5-4B34-AFB9-B209E257FB70}"/>
              </a:ext>
            </a:extLst>
          </p:cNvPr>
          <p:cNvCxnSpPr>
            <a:cxnSpLocks/>
            <a:stCxn id="32" idx="7"/>
            <a:endCxn id="32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6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 - Failures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0707" y="2472841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343" y="2475290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6" name="Graphic 15" descr="Database">
            <a:extLst>
              <a:ext uri="{FF2B5EF4-FFF2-40B4-BE49-F238E27FC236}">
                <a16:creationId xmlns:a16="http://schemas.microsoft.com/office/drawing/2014/main" id="{D6673177-4773-84F9-9CBF-57D145019B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3CC4D5B-0C84-F7C0-7A68-9A1F2A67B191}"/>
              </a:ext>
            </a:extLst>
          </p:cNvPr>
          <p:cNvSpPr txBox="1"/>
          <p:nvPr/>
        </p:nvSpPr>
        <p:spPr>
          <a:xfrm>
            <a:off x="6934263" y="3706682"/>
            <a:ext cx="37060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state machines fail, they may recover with partial step effects. These effects are transparently rolled back to preserve step atomicity.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B2F0FAB-55E5-469A-9601-DCDA8FFC549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7" name="Rounded Rectangle 19">
            <a:extLst>
              <a:ext uri="{FF2B5EF4-FFF2-40B4-BE49-F238E27FC236}">
                <a16:creationId xmlns:a16="http://schemas.microsoft.com/office/drawing/2014/main" id="{BB421FC2-5573-4037-A9EF-F2D2DE2637D7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258B10A-D9B8-4323-999C-B25114E0C912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D1C5B32-D89E-463D-9A4F-7DCC92D21FBC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urved Connector 22">
            <a:extLst>
              <a:ext uri="{FF2B5EF4-FFF2-40B4-BE49-F238E27FC236}">
                <a16:creationId xmlns:a16="http://schemas.microsoft.com/office/drawing/2014/main" id="{388FCBC9-4AEE-4D8A-9CAD-95AC4DD167FC}"/>
              </a:ext>
            </a:extLst>
          </p:cNvPr>
          <p:cNvCxnSpPr>
            <a:cxnSpLocks/>
            <a:stCxn id="28" idx="0"/>
            <a:endCxn id="29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Curved Connector 23">
            <a:extLst>
              <a:ext uri="{FF2B5EF4-FFF2-40B4-BE49-F238E27FC236}">
                <a16:creationId xmlns:a16="http://schemas.microsoft.com/office/drawing/2014/main" id="{DC4A9CC9-EFE8-46F4-9E81-F9C7C944571D}"/>
              </a:ext>
            </a:extLst>
          </p:cNvPr>
          <p:cNvCxnSpPr>
            <a:cxnSpLocks/>
            <a:stCxn id="29" idx="4"/>
            <a:endCxn id="28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Curved Connector 24">
            <a:extLst>
              <a:ext uri="{FF2B5EF4-FFF2-40B4-BE49-F238E27FC236}">
                <a16:creationId xmlns:a16="http://schemas.microsoft.com/office/drawing/2014/main" id="{8C90BD01-EBED-4D85-AACB-D6220475A110}"/>
              </a:ext>
            </a:extLst>
          </p:cNvPr>
          <p:cNvCxnSpPr>
            <a:cxnSpLocks/>
            <a:stCxn id="29" idx="7"/>
            <a:endCxn id="29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Lightning Bolt 16">
            <a:extLst>
              <a:ext uri="{FF2B5EF4-FFF2-40B4-BE49-F238E27FC236}">
                <a16:creationId xmlns:a16="http://schemas.microsoft.com/office/drawing/2014/main" id="{4D0A230B-B6E5-BAFC-236D-2160E82EB710}"/>
              </a:ext>
            </a:extLst>
          </p:cNvPr>
          <p:cNvSpPr/>
          <p:nvPr/>
        </p:nvSpPr>
        <p:spPr>
          <a:xfrm>
            <a:off x="5175086" y="1082783"/>
            <a:ext cx="778329" cy="148166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211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83968-0AB6-24AF-43DB-380C46E42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Failures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DAA241E-BC56-4A63-42CB-F6FDAC86BAB3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732897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failure model formalized as </a:t>
            </a:r>
            <a:r>
              <a:rPr lang="en-US" sz="2400" i="1" dirty="0"/>
              <a:t>fail-restart </a:t>
            </a:r>
            <a:r>
              <a:rPr lang="en-US" sz="2400" dirty="0"/>
              <a:t>automata, special I/O automata with backup capabilities</a:t>
            </a:r>
          </a:p>
          <a:p>
            <a:pPr lvl="1"/>
            <a:r>
              <a:rPr lang="en-US" sz="2000" dirty="0"/>
              <a:t>Can explicitly save state to storage/replica</a:t>
            </a:r>
          </a:p>
          <a:p>
            <a:pPr lvl="1"/>
            <a:r>
              <a:rPr lang="en-US" sz="2000" dirty="0"/>
              <a:t>Failures arrive as a special input to erase the current state</a:t>
            </a:r>
          </a:p>
          <a:p>
            <a:pPr lvl="1"/>
            <a:r>
              <a:rPr lang="en-US" sz="2000" dirty="0"/>
              <a:t>Many cloud systems (e.g., Kubernetes) already implements similar guarantees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developers though, failures only manifest as temporary unavailability / aborted steps 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D8340DD6-BCFC-9EAB-9F92-9207A8918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40271" y="4303950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6F6558-5F67-D93D-B62D-F2E80A445810}"/>
              </a:ext>
            </a:extLst>
          </p:cNvPr>
          <p:cNvCxnSpPr/>
          <p:nvPr/>
        </p:nvCxnSpPr>
        <p:spPr>
          <a:xfrm>
            <a:off x="9836298" y="3838034"/>
            <a:ext cx="0" cy="49985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AEAA0D-DEE3-FA8B-AA6B-0D31A4B9B628}"/>
              </a:ext>
            </a:extLst>
          </p:cNvPr>
          <p:cNvCxnSpPr>
            <a:cxnSpLocks/>
          </p:cNvCxnSpPr>
          <p:nvPr/>
        </p:nvCxnSpPr>
        <p:spPr>
          <a:xfrm flipV="1">
            <a:off x="10301782" y="3830632"/>
            <a:ext cx="6350" cy="49985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C97CBD-E3B0-E28F-71F9-CC588C401B2D}"/>
              </a:ext>
            </a:extLst>
          </p:cNvPr>
          <p:cNvSpPr txBox="1"/>
          <p:nvPr/>
        </p:nvSpPr>
        <p:spPr>
          <a:xfrm>
            <a:off x="8760371" y="3895892"/>
            <a:ext cx="107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Commit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30E94F-CF57-97A9-1D7C-48F9B9DE5953}"/>
              </a:ext>
            </a:extLst>
          </p:cNvPr>
          <p:cNvSpPr txBox="1"/>
          <p:nvPr/>
        </p:nvSpPr>
        <p:spPr>
          <a:xfrm>
            <a:off x="10308132" y="3918774"/>
            <a:ext cx="10550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Restore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E2F2E88-5C57-1F4F-BE45-A760B832F157}"/>
              </a:ext>
            </a:extLst>
          </p:cNvPr>
          <p:cNvCxnSpPr>
            <a:cxnSpLocks/>
          </p:cNvCxnSpPr>
          <p:nvPr/>
        </p:nvCxnSpPr>
        <p:spPr>
          <a:xfrm flipH="1">
            <a:off x="10064636" y="2037417"/>
            <a:ext cx="710141" cy="56227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8E2B16-9F1A-CD1C-E262-E3FA3E70907D}"/>
              </a:ext>
            </a:extLst>
          </p:cNvPr>
          <p:cNvSpPr txBox="1"/>
          <p:nvPr/>
        </p:nvSpPr>
        <p:spPr>
          <a:xfrm>
            <a:off x="10387877" y="1700196"/>
            <a:ext cx="933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Restart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9AB20B-888D-4792-8C14-E99F1F50EE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394ABF7-519F-42AF-8D38-33E7A7778465}"/>
              </a:ext>
            </a:extLst>
          </p:cNvPr>
          <p:cNvSpPr/>
          <p:nvPr/>
        </p:nvSpPr>
        <p:spPr>
          <a:xfrm>
            <a:off x="9420446" y="2624432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C6874A4-D393-49E1-857D-D36B35367437}"/>
              </a:ext>
            </a:extLst>
          </p:cNvPr>
          <p:cNvSpPr/>
          <p:nvPr/>
        </p:nvSpPr>
        <p:spPr>
          <a:xfrm>
            <a:off x="9670415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E7C4F6-2B20-4E40-9DBF-7C8B65CFB712}"/>
              </a:ext>
            </a:extLst>
          </p:cNvPr>
          <p:cNvSpPr/>
          <p:nvPr/>
        </p:nvSpPr>
        <p:spPr>
          <a:xfrm>
            <a:off x="10144706" y="3048747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DA31B3DB-6167-4094-A624-36DA13B3422C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10058286" y="2811602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3662F51-81AE-44F6-9FC1-1D9BCBA8C9A2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10058287" y="310055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2642D3E-831A-416E-AACE-034A40593E88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10299850" y="3193225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547410-E491-2B4E-8B29-CBBB829FA275}"/>
              </a:ext>
            </a:extLst>
          </p:cNvPr>
          <p:cNvSpPr txBox="1"/>
          <p:nvPr/>
        </p:nvSpPr>
        <p:spPr>
          <a:xfrm>
            <a:off x="3892853" y="246485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171B13-6845-4046-AB99-FE4E1D93069C}"/>
              </a:ext>
            </a:extLst>
          </p:cNvPr>
          <p:cNvSpPr txBox="1"/>
          <p:nvPr/>
        </p:nvSpPr>
        <p:spPr>
          <a:xfrm>
            <a:off x="7332659" y="2206914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Windowed Aggregate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20869C-CD39-DB41-A5AC-4F3170E8302B}"/>
              </a:ext>
            </a:extLst>
          </p:cNvPr>
          <p:cNvCxnSpPr>
            <a:cxnSpLocks/>
          </p:cNvCxnSpPr>
          <p:nvPr/>
        </p:nvCxnSpPr>
        <p:spPr>
          <a:xfrm>
            <a:off x="2770640" y="2786579"/>
            <a:ext cx="1116995" cy="48564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DD7C55-3D96-7B48-891F-9BAFA8AF2573}"/>
              </a:ext>
            </a:extLst>
          </p:cNvPr>
          <p:cNvCxnSpPr>
            <a:cxnSpLocks/>
          </p:cNvCxnSpPr>
          <p:nvPr/>
        </p:nvCxnSpPr>
        <p:spPr>
          <a:xfrm>
            <a:off x="5176014" y="3429000"/>
            <a:ext cx="214620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105233F-75BE-4D41-87BC-9AB7D7A6BC62}"/>
              </a:ext>
            </a:extLst>
          </p:cNvPr>
          <p:cNvSpPr txBox="1"/>
          <p:nvPr/>
        </p:nvSpPr>
        <p:spPr>
          <a:xfrm>
            <a:off x="2743783" y="2278601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Record Batch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D63A32-60E2-BC43-9620-BCC3512B3A5B}"/>
              </a:ext>
            </a:extLst>
          </p:cNvPr>
          <p:cNvCxnSpPr>
            <a:cxnSpLocks/>
          </p:cNvCxnSpPr>
          <p:nvPr/>
        </p:nvCxnSpPr>
        <p:spPr>
          <a:xfrm flipH="1" flipV="1">
            <a:off x="2578721" y="3015677"/>
            <a:ext cx="1308915" cy="5455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75561B5-E5A3-0043-8297-246F4B4244BD}"/>
              </a:ext>
            </a:extLst>
          </p:cNvPr>
          <p:cNvSpPr txBox="1"/>
          <p:nvPr/>
        </p:nvSpPr>
        <p:spPr>
          <a:xfrm>
            <a:off x="2780037" y="3339565"/>
            <a:ext cx="60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60A11A-E379-3A4A-BDB9-CF2993FB80A4}"/>
              </a:ext>
            </a:extLst>
          </p:cNvPr>
          <p:cNvSpPr txBox="1"/>
          <p:nvPr/>
        </p:nvSpPr>
        <p:spPr>
          <a:xfrm>
            <a:off x="5368192" y="293735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Filtered Batch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2A7D37-A600-8643-ACDD-446F2A7EA3A2}"/>
              </a:ext>
            </a:extLst>
          </p:cNvPr>
          <p:cNvCxnSpPr>
            <a:cxnSpLocks/>
          </p:cNvCxnSpPr>
          <p:nvPr/>
        </p:nvCxnSpPr>
        <p:spPr>
          <a:xfrm>
            <a:off x="7974210" y="4016438"/>
            <a:ext cx="0" cy="37548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849AC24-3D60-E343-9546-6EC7B3AB63BC}"/>
              </a:ext>
            </a:extLst>
          </p:cNvPr>
          <p:cNvSpPr/>
          <p:nvPr/>
        </p:nvSpPr>
        <p:spPr>
          <a:xfrm>
            <a:off x="1728316" y="2206914"/>
            <a:ext cx="850405" cy="8224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EB5844-5B4B-044A-A263-EF62DE0C438B}"/>
              </a:ext>
            </a:extLst>
          </p:cNvPr>
          <p:cNvSpPr txBox="1"/>
          <p:nvPr/>
        </p:nvSpPr>
        <p:spPr>
          <a:xfrm>
            <a:off x="1514547" y="1837582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Upstream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82EE21F-C056-CE45-8D74-A7FFB600245F}"/>
              </a:ext>
            </a:extLst>
          </p:cNvPr>
          <p:cNvSpPr/>
          <p:nvPr/>
        </p:nvSpPr>
        <p:spPr>
          <a:xfrm>
            <a:off x="9915250" y="4812945"/>
            <a:ext cx="850405" cy="822489"/>
          </a:xfrm>
          <a:prstGeom prst="ellipse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8A56F-FA63-2541-BA56-1F87B2CB9D26}"/>
              </a:ext>
            </a:extLst>
          </p:cNvPr>
          <p:cNvSpPr txBox="1"/>
          <p:nvPr/>
        </p:nvSpPr>
        <p:spPr>
          <a:xfrm>
            <a:off x="9657964" y="5572059"/>
            <a:ext cx="1411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Downstream</a:t>
            </a:r>
          </a:p>
        </p:txBody>
      </p: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53E4DF30-F400-144B-BC6C-FD751FCB0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7010" y="4304058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313F70F-C715-674C-B2DE-199F8C0767BA}"/>
              </a:ext>
            </a:extLst>
          </p:cNvPr>
          <p:cNvSpPr txBox="1"/>
          <p:nvPr/>
        </p:nvSpPr>
        <p:spPr>
          <a:xfrm>
            <a:off x="7335239" y="5186395"/>
            <a:ext cx="1277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  <a:p>
            <a:pPr algn="ctr"/>
            <a:r>
              <a:rPr lang="en-US"/>
              <a:t>State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30F548-405A-CA40-B53C-EC8FCF0E18DA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1304650" cy="15650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05009A-FBFA-ED43-BB4D-D94F375E6279}"/>
              </a:ext>
            </a:extLst>
          </p:cNvPr>
          <p:cNvSpPr txBox="1"/>
          <p:nvPr/>
        </p:nvSpPr>
        <p:spPr>
          <a:xfrm>
            <a:off x="8795685" y="3726630"/>
            <a:ext cx="1659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Aggregate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AC553D4-2503-494E-BB21-BC4F42D090A6}"/>
              </a:ext>
            </a:extLst>
          </p:cNvPr>
          <p:cNvCxnSpPr>
            <a:cxnSpLocks/>
          </p:cNvCxnSpPr>
          <p:nvPr/>
        </p:nvCxnSpPr>
        <p:spPr>
          <a:xfrm flipV="1">
            <a:off x="8224100" y="4022788"/>
            <a:ext cx="0" cy="4301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EBE231B-423A-647D-BDC4-820C4B2059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35" name="Rounded Rectangle 19">
            <a:extLst>
              <a:ext uri="{FF2B5EF4-FFF2-40B4-BE49-F238E27FC236}">
                <a16:creationId xmlns:a16="http://schemas.microsoft.com/office/drawing/2014/main" id="{A89990A6-761E-484B-9BBD-C5342317283C}"/>
              </a:ext>
            </a:extLst>
          </p:cNvPr>
          <p:cNvSpPr/>
          <p:nvPr/>
        </p:nvSpPr>
        <p:spPr>
          <a:xfrm>
            <a:off x="3867099" y="2853245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7414141-743F-43EA-A560-9DF7E194871F}"/>
              </a:ext>
            </a:extLst>
          </p:cNvPr>
          <p:cNvSpPr/>
          <p:nvPr/>
        </p:nvSpPr>
        <p:spPr>
          <a:xfrm>
            <a:off x="4117068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63CC90-B5B8-4BA1-A6AD-8544306A9FAE}"/>
              </a:ext>
            </a:extLst>
          </p:cNvPr>
          <p:cNvSpPr/>
          <p:nvPr/>
        </p:nvSpPr>
        <p:spPr>
          <a:xfrm>
            <a:off x="4591359" y="3277560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urved Connector 22">
            <a:extLst>
              <a:ext uri="{FF2B5EF4-FFF2-40B4-BE49-F238E27FC236}">
                <a16:creationId xmlns:a16="http://schemas.microsoft.com/office/drawing/2014/main" id="{DAC8630A-B89F-4B04-B13D-CEBFA95703DD}"/>
              </a:ext>
            </a:extLst>
          </p:cNvPr>
          <p:cNvCxnSpPr>
            <a:cxnSpLocks/>
            <a:stCxn id="36" idx="0"/>
            <a:endCxn id="37" idx="0"/>
          </p:cNvCxnSpPr>
          <p:nvPr/>
        </p:nvCxnSpPr>
        <p:spPr>
          <a:xfrm rot="5400000" flipH="1" flipV="1">
            <a:off x="4504939" y="304041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9" name="Curved Connector 23">
            <a:extLst>
              <a:ext uri="{FF2B5EF4-FFF2-40B4-BE49-F238E27FC236}">
                <a16:creationId xmlns:a16="http://schemas.microsoft.com/office/drawing/2014/main" id="{3F83BF70-C32A-4AA0-90C7-3FD18ED7D29C}"/>
              </a:ext>
            </a:extLst>
          </p:cNvPr>
          <p:cNvCxnSpPr>
            <a:cxnSpLocks/>
            <a:stCxn id="37" idx="4"/>
            <a:endCxn id="36" idx="4"/>
          </p:cNvCxnSpPr>
          <p:nvPr/>
        </p:nvCxnSpPr>
        <p:spPr>
          <a:xfrm rot="5400000">
            <a:off x="4504940" y="332937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0" name="Curved Connector 24">
            <a:extLst>
              <a:ext uri="{FF2B5EF4-FFF2-40B4-BE49-F238E27FC236}">
                <a16:creationId xmlns:a16="http://schemas.microsoft.com/office/drawing/2014/main" id="{9C1103E2-9DAD-43DA-A216-88E594977CE3}"/>
              </a:ext>
            </a:extLst>
          </p:cNvPr>
          <p:cNvCxnSpPr>
            <a:cxnSpLocks/>
            <a:stCxn id="37" idx="7"/>
            <a:endCxn id="37" idx="5"/>
          </p:cNvCxnSpPr>
          <p:nvPr/>
        </p:nvCxnSpPr>
        <p:spPr>
          <a:xfrm rot="16200000" flipH="1">
            <a:off x="4746503" y="3422038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1" name="Rounded Rectangle 19">
            <a:extLst>
              <a:ext uri="{FF2B5EF4-FFF2-40B4-BE49-F238E27FC236}">
                <a16:creationId xmlns:a16="http://schemas.microsoft.com/office/drawing/2014/main" id="{37A49C4D-3F7E-4909-BDEF-C931CBB867C2}"/>
              </a:ext>
            </a:extLst>
          </p:cNvPr>
          <p:cNvSpPr/>
          <p:nvPr/>
        </p:nvSpPr>
        <p:spPr>
          <a:xfrm>
            <a:off x="7314056" y="2834187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F71ADDB-A81D-4475-A143-843362C502A3}"/>
              </a:ext>
            </a:extLst>
          </p:cNvPr>
          <p:cNvSpPr/>
          <p:nvPr/>
        </p:nvSpPr>
        <p:spPr>
          <a:xfrm>
            <a:off x="7564025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BDE94AD-7832-4D01-8FEF-27F1EE657B13}"/>
              </a:ext>
            </a:extLst>
          </p:cNvPr>
          <p:cNvSpPr/>
          <p:nvPr/>
        </p:nvSpPr>
        <p:spPr>
          <a:xfrm>
            <a:off x="8038316" y="3258502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Curved Connector 22">
            <a:extLst>
              <a:ext uri="{FF2B5EF4-FFF2-40B4-BE49-F238E27FC236}">
                <a16:creationId xmlns:a16="http://schemas.microsoft.com/office/drawing/2014/main" id="{3F90E6B2-6F8D-429A-8700-DB50495F4BD3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5400000" flipH="1" flipV="1">
            <a:off x="7951896" y="302135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23">
            <a:extLst>
              <a:ext uri="{FF2B5EF4-FFF2-40B4-BE49-F238E27FC236}">
                <a16:creationId xmlns:a16="http://schemas.microsoft.com/office/drawing/2014/main" id="{C70F6D67-52F7-468B-8338-6859E5568182}"/>
              </a:ext>
            </a:extLst>
          </p:cNvPr>
          <p:cNvCxnSpPr>
            <a:cxnSpLocks/>
            <a:stCxn id="43" idx="4"/>
            <a:endCxn id="42" idx="4"/>
          </p:cNvCxnSpPr>
          <p:nvPr/>
        </p:nvCxnSpPr>
        <p:spPr>
          <a:xfrm rot="5400000">
            <a:off x="7951897" y="3310313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Curved Connector 24">
            <a:extLst>
              <a:ext uri="{FF2B5EF4-FFF2-40B4-BE49-F238E27FC236}">
                <a16:creationId xmlns:a16="http://schemas.microsoft.com/office/drawing/2014/main" id="{44FA0950-95C7-4D64-803E-8710E5F3D70C}"/>
              </a:ext>
            </a:extLst>
          </p:cNvPr>
          <p:cNvCxnSpPr>
            <a:cxnSpLocks/>
            <a:stCxn id="43" idx="7"/>
            <a:endCxn id="43" idx="5"/>
          </p:cNvCxnSpPr>
          <p:nvPr/>
        </p:nvCxnSpPr>
        <p:spPr>
          <a:xfrm rot="16200000" flipH="1">
            <a:off x="8193460" y="3402980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5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FA00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AA713-E38A-A94D-80AD-629F82228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: Examples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A9289C-BC87-C048-9C0D-28308AC469FE}"/>
              </a:ext>
            </a:extLst>
          </p:cNvPr>
          <p:cNvSpPr txBox="1"/>
          <p:nvPr/>
        </p:nvSpPr>
        <p:spPr>
          <a:xfrm>
            <a:off x="2002028" y="2413182"/>
            <a:ext cx="1478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Transaction Coordinator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624A68-B174-EE44-8A52-F2868931B120}"/>
              </a:ext>
            </a:extLst>
          </p:cNvPr>
          <p:cNvSpPr txBox="1"/>
          <p:nvPr/>
        </p:nvSpPr>
        <p:spPr>
          <a:xfrm>
            <a:off x="7235486" y="955366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A1E963-512D-8449-97A5-D917B9A29F15}"/>
              </a:ext>
            </a:extLst>
          </p:cNvPr>
          <p:cNvCxnSpPr>
            <a:cxnSpLocks/>
          </p:cNvCxnSpPr>
          <p:nvPr/>
        </p:nvCxnSpPr>
        <p:spPr>
          <a:xfrm flipV="1">
            <a:off x="3339825" y="1803631"/>
            <a:ext cx="3761573" cy="149228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C2E6A94-1397-364E-B03E-69E9AC4BFD06}"/>
              </a:ext>
            </a:extLst>
          </p:cNvPr>
          <p:cNvSpPr txBox="1"/>
          <p:nvPr/>
        </p:nvSpPr>
        <p:spPr>
          <a:xfrm>
            <a:off x="4215342" y="2161991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C4FA1F7-CCD4-EC47-80D7-D79FBB649EB7}"/>
              </a:ext>
            </a:extLst>
          </p:cNvPr>
          <p:cNvCxnSpPr>
            <a:cxnSpLocks/>
          </p:cNvCxnSpPr>
          <p:nvPr/>
        </p:nvCxnSpPr>
        <p:spPr>
          <a:xfrm flipH="1">
            <a:off x="3426530" y="2077460"/>
            <a:ext cx="3674868" cy="14100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" name="Graphic 29" descr="Database">
            <a:extLst>
              <a:ext uri="{FF2B5EF4-FFF2-40B4-BE49-F238E27FC236}">
                <a16:creationId xmlns:a16="http://schemas.microsoft.com/office/drawing/2014/main" id="{9D847C5E-341D-7E47-8CD7-FFC06F76B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8661" y="1435262"/>
            <a:ext cx="914400" cy="9144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61ABDD-71A3-314A-BC6F-24B52C0B074C}"/>
              </a:ext>
            </a:extLst>
          </p:cNvPr>
          <p:cNvCxnSpPr>
            <a:cxnSpLocks/>
          </p:cNvCxnSpPr>
          <p:nvPr/>
        </p:nvCxnSpPr>
        <p:spPr>
          <a:xfrm>
            <a:off x="8513427" y="1701027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5B1DC70-A89B-8444-9F24-7ECFF3F71DE6}"/>
              </a:ext>
            </a:extLst>
          </p:cNvPr>
          <p:cNvSpPr txBox="1"/>
          <p:nvPr/>
        </p:nvSpPr>
        <p:spPr>
          <a:xfrm>
            <a:off x="7235486" y="3649290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 2</a:t>
            </a:r>
          </a:p>
        </p:txBody>
      </p:sp>
      <p:pic>
        <p:nvPicPr>
          <p:cNvPr id="55" name="Graphic 54" descr="Database">
            <a:extLst>
              <a:ext uri="{FF2B5EF4-FFF2-40B4-BE49-F238E27FC236}">
                <a16:creationId xmlns:a16="http://schemas.microsoft.com/office/drawing/2014/main" id="{FE7A114E-AC80-424D-B0BB-2355F0C9F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1131" y="4189600"/>
            <a:ext cx="914400" cy="91440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4A875F7-2AEC-1C4E-B1DF-CAE704DE5B7B}"/>
              </a:ext>
            </a:extLst>
          </p:cNvPr>
          <p:cNvCxnSpPr>
            <a:cxnSpLocks/>
          </p:cNvCxnSpPr>
          <p:nvPr/>
        </p:nvCxnSpPr>
        <p:spPr>
          <a:xfrm>
            <a:off x="8505897" y="4455365"/>
            <a:ext cx="339534" cy="63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8" name="Graphic 57" descr="Database">
            <a:extLst>
              <a:ext uri="{FF2B5EF4-FFF2-40B4-BE49-F238E27FC236}">
                <a16:creationId xmlns:a16="http://schemas.microsoft.com/office/drawing/2014/main" id="{1A5D084F-085C-4244-B3ED-84ACD5182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9962" y="4525095"/>
            <a:ext cx="914400" cy="9144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3468168-A006-2643-A2FC-500AE1D531D0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2677162" y="4189373"/>
            <a:ext cx="1" cy="33572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A1EE485-80FA-4E49-AF87-354E1AC9DD7F}"/>
              </a:ext>
            </a:extLst>
          </p:cNvPr>
          <p:cNvCxnSpPr>
            <a:cxnSpLocks/>
          </p:cNvCxnSpPr>
          <p:nvPr/>
        </p:nvCxnSpPr>
        <p:spPr>
          <a:xfrm>
            <a:off x="3321352" y="3601935"/>
            <a:ext cx="3849384" cy="111554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C7FA0C-AEF5-5F4B-905C-F2CE39AF800F}"/>
              </a:ext>
            </a:extLst>
          </p:cNvPr>
          <p:cNvCxnSpPr>
            <a:cxnSpLocks/>
          </p:cNvCxnSpPr>
          <p:nvPr/>
        </p:nvCxnSpPr>
        <p:spPr>
          <a:xfrm flipH="1" flipV="1">
            <a:off x="3377675" y="3833956"/>
            <a:ext cx="3742197" cy="114834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DFE93C7A-4DF2-DB46-AE1E-FDB763FC6240}"/>
              </a:ext>
            </a:extLst>
          </p:cNvPr>
          <p:cNvSpPr txBox="1"/>
          <p:nvPr/>
        </p:nvSpPr>
        <p:spPr>
          <a:xfrm>
            <a:off x="4854312" y="3734119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PREPARE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1D6481D-AA98-2E42-B787-BCB9399B8069}"/>
              </a:ext>
            </a:extLst>
          </p:cNvPr>
          <p:cNvSpPr txBox="1"/>
          <p:nvPr/>
        </p:nvSpPr>
        <p:spPr>
          <a:xfrm>
            <a:off x="4407119" y="2540095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03D64B-752C-0543-AE28-31B70BDD3A60}"/>
              </a:ext>
            </a:extLst>
          </p:cNvPr>
          <p:cNvSpPr txBox="1"/>
          <p:nvPr/>
        </p:nvSpPr>
        <p:spPr>
          <a:xfrm>
            <a:off x="4544002" y="4111597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OK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A0AAB09-3541-2A48-AF08-3E73D8063CBD}"/>
              </a:ext>
            </a:extLst>
          </p:cNvPr>
          <p:cNvCxnSpPr>
            <a:cxnSpLocks/>
          </p:cNvCxnSpPr>
          <p:nvPr/>
        </p:nvCxnSpPr>
        <p:spPr>
          <a:xfrm>
            <a:off x="3263246" y="4066417"/>
            <a:ext cx="3856626" cy="111266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EFB1CC6-110B-0245-B748-646100C1D8A4}"/>
              </a:ext>
            </a:extLst>
          </p:cNvPr>
          <p:cNvSpPr txBox="1"/>
          <p:nvPr/>
        </p:nvSpPr>
        <p:spPr>
          <a:xfrm>
            <a:off x="4215341" y="466499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FC68913-622E-8C4B-80A8-1DC0091511E1}"/>
              </a:ext>
            </a:extLst>
          </p:cNvPr>
          <p:cNvCxnSpPr>
            <a:cxnSpLocks/>
          </p:cNvCxnSpPr>
          <p:nvPr/>
        </p:nvCxnSpPr>
        <p:spPr>
          <a:xfrm flipV="1">
            <a:off x="3594100" y="2293603"/>
            <a:ext cx="3576636" cy="13556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9E8C5C0-EACB-C94F-8D17-EA3FC4A9AD27}"/>
              </a:ext>
            </a:extLst>
          </p:cNvPr>
          <p:cNvSpPr txBox="1"/>
          <p:nvPr/>
        </p:nvSpPr>
        <p:spPr>
          <a:xfrm>
            <a:off x="5327058" y="2895674"/>
            <a:ext cx="127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3A2BBD-8958-B754-60F8-68BC3C6773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4" name="Rounded Rectangle 19">
            <a:extLst>
              <a:ext uri="{FF2B5EF4-FFF2-40B4-BE49-F238E27FC236}">
                <a16:creationId xmlns:a16="http://schemas.microsoft.com/office/drawing/2014/main" id="{70C43F98-9A5C-4A38-8C74-FD56063C9DF5}"/>
              </a:ext>
            </a:extLst>
          </p:cNvPr>
          <p:cNvSpPr/>
          <p:nvPr/>
        </p:nvSpPr>
        <p:spPr>
          <a:xfrm>
            <a:off x="2008093" y="303129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495C7A7-4182-4076-B783-7F4054C8F39F}"/>
              </a:ext>
            </a:extLst>
          </p:cNvPr>
          <p:cNvSpPr/>
          <p:nvPr/>
        </p:nvSpPr>
        <p:spPr>
          <a:xfrm>
            <a:off x="2258062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85A1073-7509-4EE0-B714-244E934FF910}"/>
              </a:ext>
            </a:extLst>
          </p:cNvPr>
          <p:cNvSpPr/>
          <p:nvPr/>
        </p:nvSpPr>
        <p:spPr>
          <a:xfrm>
            <a:off x="2732353" y="345560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2">
            <a:extLst>
              <a:ext uri="{FF2B5EF4-FFF2-40B4-BE49-F238E27FC236}">
                <a16:creationId xmlns:a16="http://schemas.microsoft.com/office/drawing/2014/main" id="{DB16DEAA-1EE7-425D-A6D8-33F41D77E5C0}"/>
              </a:ext>
            </a:extLst>
          </p:cNvPr>
          <p:cNvCxnSpPr>
            <a:cxnSpLocks/>
            <a:stCxn id="45" idx="0"/>
            <a:endCxn id="46" idx="0"/>
          </p:cNvCxnSpPr>
          <p:nvPr/>
        </p:nvCxnSpPr>
        <p:spPr>
          <a:xfrm rot="5400000" flipH="1" flipV="1">
            <a:off x="2645933" y="321846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urved Connector 23">
            <a:extLst>
              <a:ext uri="{FF2B5EF4-FFF2-40B4-BE49-F238E27FC236}">
                <a16:creationId xmlns:a16="http://schemas.microsoft.com/office/drawing/2014/main" id="{CCB4688B-BA31-406A-813C-632EDFF02C7B}"/>
              </a:ext>
            </a:extLst>
          </p:cNvPr>
          <p:cNvCxnSpPr>
            <a:cxnSpLocks/>
            <a:stCxn id="46" idx="4"/>
            <a:endCxn id="45" idx="4"/>
          </p:cNvCxnSpPr>
          <p:nvPr/>
        </p:nvCxnSpPr>
        <p:spPr>
          <a:xfrm rot="5400000">
            <a:off x="2645934" y="350741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Curved Connector 24">
            <a:extLst>
              <a:ext uri="{FF2B5EF4-FFF2-40B4-BE49-F238E27FC236}">
                <a16:creationId xmlns:a16="http://schemas.microsoft.com/office/drawing/2014/main" id="{62F8CB8B-AFD4-44A5-B6D2-68538DBFAD47}"/>
              </a:ext>
            </a:extLst>
          </p:cNvPr>
          <p:cNvCxnSpPr>
            <a:cxnSpLocks/>
            <a:stCxn id="46" idx="7"/>
            <a:endCxn id="46" idx="5"/>
          </p:cNvCxnSpPr>
          <p:nvPr/>
        </p:nvCxnSpPr>
        <p:spPr>
          <a:xfrm rot="16200000" flipH="1">
            <a:off x="2887497" y="360008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0" name="Rounded Rectangle 19">
            <a:extLst>
              <a:ext uri="{FF2B5EF4-FFF2-40B4-BE49-F238E27FC236}">
                <a16:creationId xmlns:a16="http://schemas.microsoft.com/office/drawing/2014/main" id="{6D4F78B1-D5C3-4A87-B64D-4A3821AB548D}"/>
              </a:ext>
            </a:extLst>
          </p:cNvPr>
          <p:cNvSpPr/>
          <p:nvPr/>
        </p:nvSpPr>
        <p:spPr>
          <a:xfrm>
            <a:off x="7190504" y="1374911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0869F3F-11B0-409D-89F3-B5196155E2BD}"/>
              </a:ext>
            </a:extLst>
          </p:cNvPr>
          <p:cNvSpPr/>
          <p:nvPr/>
        </p:nvSpPr>
        <p:spPr>
          <a:xfrm>
            <a:off x="7440473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54422D1-1B04-45B1-A889-B3CD19874E69}"/>
              </a:ext>
            </a:extLst>
          </p:cNvPr>
          <p:cNvSpPr/>
          <p:nvPr/>
        </p:nvSpPr>
        <p:spPr>
          <a:xfrm>
            <a:off x="7914764" y="1799226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Curved Connector 22">
            <a:extLst>
              <a:ext uri="{FF2B5EF4-FFF2-40B4-BE49-F238E27FC236}">
                <a16:creationId xmlns:a16="http://schemas.microsoft.com/office/drawing/2014/main" id="{55238A2B-D954-4E4C-978F-05D3BEDCB96F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 rot="5400000" flipH="1" flipV="1">
            <a:off x="7828344" y="1562081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Curved Connector 23">
            <a:extLst>
              <a:ext uri="{FF2B5EF4-FFF2-40B4-BE49-F238E27FC236}">
                <a16:creationId xmlns:a16="http://schemas.microsoft.com/office/drawing/2014/main" id="{FFFF181D-3BC4-4A64-86C1-DC8DD3BC6B75}"/>
              </a:ext>
            </a:extLst>
          </p:cNvPr>
          <p:cNvCxnSpPr>
            <a:cxnSpLocks/>
            <a:stCxn id="52" idx="4"/>
            <a:endCxn id="51" idx="4"/>
          </p:cNvCxnSpPr>
          <p:nvPr/>
        </p:nvCxnSpPr>
        <p:spPr>
          <a:xfrm rot="5400000">
            <a:off x="7828345" y="1851037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Curved Connector 24">
            <a:extLst>
              <a:ext uri="{FF2B5EF4-FFF2-40B4-BE49-F238E27FC236}">
                <a16:creationId xmlns:a16="http://schemas.microsoft.com/office/drawing/2014/main" id="{89ED588A-EA9D-4FC4-89A1-FCEF4D8876DB}"/>
              </a:ext>
            </a:extLst>
          </p:cNvPr>
          <p:cNvCxnSpPr>
            <a:cxnSpLocks/>
            <a:stCxn id="52" idx="7"/>
            <a:endCxn id="52" idx="5"/>
          </p:cNvCxnSpPr>
          <p:nvPr/>
        </p:nvCxnSpPr>
        <p:spPr>
          <a:xfrm rot="16200000" flipH="1">
            <a:off x="8069908" y="1943704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Rounded Rectangle 19">
            <a:extLst>
              <a:ext uri="{FF2B5EF4-FFF2-40B4-BE49-F238E27FC236}">
                <a16:creationId xmlns:a16="http://schemas.microsoft.com/office/drawing/2014/main" id="{C28F5B41-88CB-4FE8-BFC7-C4AB2E16BAC1}"/>
              </a:ext>
            </a:extLst>
          </p:cNvPr>
          <p:cNvSpPr/>
          <p:nvPr/>
        </p:nvSpPr>
        <p:spPr>
          <a:xfrm>
            <a:off x="7190504" y="4261319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E192E8-ACEF-4372-8C25-D6DACF8EB30B}"/>
              </a:ext>
            </a:extLst>
          </p:cNvPr>
          <p:cNvSpPr/>
          <p:nvPr/>
        </p:nvSpPr>
        <p:spPr>
          <a:xfrm>
            <a:off x="7440473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7EC844D-B9AD-480A-9F37-401315962896}"/>
              </a:ext>
            </a:extLst>
          </p:cNvPr>
          <p:cNvSpPr/>
          <p:nvPr/>
        </p:nvSpPr>
        <p:spPr>
          <a:xfrm>
            <a:off x="7914764" y="4685634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urved Connector 22">
            <a:extLst>
              <a:ext uri="{FF2B5EF4-FFF2-40B4-BE49-F238E27FC236}">
                <a16:creationId xmlns:a16="http://schemas.microsoft.com/office/drawing/2014/main" id="{61C23509-53CC-4026-8CC8-67336202E910}"/>
              </a:ext>
            </a:extLst>
          </p:cNvPr>
          <p:cNvCxnSpPr>
            <a:cxnSpLocks/>
            <a:stCxn id="61" idx="0"/>
            <a:endCxn id="62" idx="0"/>
          </p:cNvCxnSpPr>
          <p:nvPr/>
        </p:nvCxnSpPr>
        <p:spPr>
          <a:xfrm rot="5400000" flipH="1" flipV="1">
            <a:off x="7828344" y="4448489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Curved Connector 23">
            <a:extLst>
              <a:ext uri="{FF2B5EF4-FFF2-40B4-BE49-F238E27FC236}">
                <a16:creationId xmlns:a16="http://schemas.microsoft.com/office/drawing/2014/main" id="{A42DDDA4-70D1-4C43-804D-2426C15EC2CD}"/>
              </a:ext>
            </a:extLst>
          </p:cNvPr>
          <p:cNvCxnSpPr>
            <a:cxnSpLocks/>
            <a:stCxn id="62" idx="4"/>
            <a:endCxn id="61" idx="4"/>
          </p:cNvCxnSpPr>
          <p:nvPr/>
        </p:nvCxnSpPr>
        <p:spPr>
          <a:xfrm rot="5400000">
            <a:off x="7828345" y="4737445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Curved Connector 24">
            <a:extLst>
              <a:ext uri="{FF2B5EF4-FFF2-40B4-BE49-F238E27FC236}">
                <a16:creationId xmlns:a16="http://schemas.microsoft.com/office/drawing/2014/main" id="{E70D0EEC-5C84-4F7F-B183-8F8F138BB6D3}"/>
              </a:ext>
            </a:extLst>
          </p:cNvPr>
          <p:cNvCxnSpPr>
            <a:cxnSpLocks/>
            <a:stCxn id="62" idx="7"/>
            <a:endCxn id="62" idx="5"/>
          </p:cNvCxnSpPr>
          <p:nvPr/>
        </p:nvCxnSpPr>
        <p:spPr>
          <a:xfrm rot="16200000" flipH="1">
            <a:off x="8069908" y="4830112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97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71" grpId="0"/>
      <p:bldP spid="71" grpId="1"/>
      <p:bldP spid="72" grpId="0"/>
      <p:bldP spid="72" grpId="1"/>
      <p:bldP spid="73" grpId="0"/>
      <p:bldP spid="73" grpId="1"/>
      <p:bldP spid="77" grpId="0"/>
      <p:bldP spid="8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CREST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6"/>
            <a:ext cx="10515600" cy="3585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Fault-tolerant programming abstraction centered around resilient message-passing steps.</a:t>
            </a:r>
          </a:p>
          <a:p>
            <a:endParaRPr lang="en-US" sz="2400" dirty="0"/>
          </a:p>
          <a:p>
            <a:r>
              <a:rPr lang="en-US" sz="2400" dirty="0"/>
              <a:t>General formulation around a state machine model, encapsulating a large number of use cases.</a:t>
            </a:r>
          </a:p>
          <a:p>
            <a:endParaRPr lang="en-US" sz="2400" dirty="0"/>
          </a:p>
          <a:p>
            <a:r>
              <a:rPr lang="en-US" sz="2400" dirty="0"/>
              <a:t>Simplifies construction of resilient systems by abstracting away persistence, message retries, etc. </a:t>
            </a:r>
          </a:p>
          <a:p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1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 - What about existing services?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It’s one thing to write new components with </a:t>
            </a:r>
            <a:r>
              <a:rPr lang="en-US" sz="2400" dirty="0" err="1"/>
              <a:t>CReSt</a:t>
            </a:r>
            <a:r>
              <a:rPr lang="en-US" sz="2400" dirty="0"/>
              <a:t>, but real applications must work with legacy components and services</a:t>
            </a:r>
          </a:p>
          <a:p>
            <a:pPr lvl="1"/>
            <a:r>
              <a:rPr lang="en-US" sz="2000" dirty="0"/>
              <a:t>Generally challenging no matter what we do</a:t>
            </a:r>
          </a:p>
          <a:p>
            <a:endParaRPr lang="en-US" sz="2400" dirty="0"/>
          </a:p>
          <a:p>
            <a:r>
              <a:rPr lang="en-US" sz="2400" dirty="0"/>
              <a:t>Fortunately, </a:t>
            </a:r>
            <a:r>
              <a:rPr lang="en-US" sz="2400" dirty="0" err="1"/>
              <a:t>CReSt</a:t>
            </a:r>
            <a:r>
              <a:rPr lang="en-US" sz="2400" dirty="0"/>
              <a:t> is simple enough for many services to imitate without a complete rewrite</a:t>
            </a:r>
          </a:p>
          <a:p>
            <a:pPr lvl="1"/>
            <a:r>
              <a:rPr lang="en-US" sz="2000" dirty="0"/>
              <a:t>As opposed to something like cross-service distributed transactions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2445-8A5D-D04C-B81F-AB1FD92B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Transactional Outbox Pattern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06F4824-4E6E-C04C-B0CD-F1F9945E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933" y="4947523"/>
            <a:ext cx="4100534" cy="1671156"/>
          </a:xfrm>
        </p:spPr>
        <p:txBody>
          <a:bodyPr>
            <a:normAutofit/>
          </a:bodyPr>
          <a:lstStyle/>
          <a:p>
            <a:r>
              <a:rPr lang="en-US" sz="2000" dirty="0"/>
              <a:t>Generalizes to many other systems with transactional/atomic operation support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62EA9038-C6CE-9346-97F9-D5C840F31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48976" y="2030177"/>
            <a:ext cx="1187322" cy="1187322"/>
          </a:xfrm>
          <a:prstGeom prst="rect">
            <a:avLst/>
          </a:prstGeom>
        </p:spPr>
      </p:pic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8E79A7B7-0658-294D-AC0A-987E5E8314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881" y="3726154"/>
            <a:ext cx="1495331" cy="1495331"/>
          </a:xfrm>
          <a:prstGeom prst="rect">
            <a:avLst/>
          </a:prstGeom>
        </p:spPr>
      </p:pic>
      <p:pic>
        <p:nvPicPr>
          <p:cNvPr id="31" name="Graphic 30" descr="Table">
            <a:extLst>
              <a:ext uri="{FF2B5EF4-FFF2-40B4-BE49-F238E27FC236}">
                <a16:creationId xmlns:a16="http://schemas.microsoft.com/office/drawing/2014/main" id="{6A82949D-3635-F441-BFC1-14D907124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61675" y="3726155"/>
            <a:ext cx="1495331" cy="149533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6E57D94-8B60-D849-8C41-F03DA44A7CDE}"/>
              </a:ext>
            </a:extLst>
          </p:cNvPr>
          <p:cNvSpPr txBox="1"/>
          <p:nvPr/>
        </p:nvSpPr>
        <p:spPr>
          <a:xfrm>
            <a:off x="1527755" y="5036820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Application State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E5E152-1AE8-EF43-93E9-5FEE23C42EB1}"/>
              </a:ext>
            </a:extLst>
          </p:cNvPr>
          <p:cNvSpPr txBox="1"/>
          <p:nvPr/>
        </p:nvSpPr>
        <p:spPr>
          <a:xfrm>
            <a:off x="4243156" y="5036819"/>
            <a:ext cx="2407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Outbox Table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E16B52E-60CA-3E43-94D3-074BD8F09FF1}"/>
              </a:ext>
            </a:extLst>
          </p:cNvPr>
          <p:cNvSpPr/>
          <p:nvPr/>
        </p:nvSpPr>
        <p:spPr>
          <a:xfrm>
            <a:off x="1983881" y="2623838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83F4E1-8900-584C-A937-9E96247CEBE4}"/>
              </a:ext>
            </a:extLst>
          </p:cNvPr>
          <p:cNvSpPr txBox="1"/>
          <p:nvPr/>
        </p:nvSpPr>
        <p:spPr>
          <a:xfrm>
            <a:off x="1636831" y="1965824"/>
            <a:ext cx="16692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Idempotent Requests</a:t>
            </a: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091A3C83-AB88-CB4F-86EF-F4DE1F1143A7}"/>
              </a:ext>
            </a:extLst>
          </p:cNvPr>
          <p:cNvSpPr/>
          <p:nvPr/>
        </p:nvSpPr>
        <p:spPr>
          <a:xfrm rot="8023004">
            <a:off x="2447428" y="332917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5D328D8-BF4F-EE4F-AED2-7445FA200EFD}"/>
              </a:ext>
            </a:extLst>
          </p:cNvPr>
          <p:cNvSpPr/>
          <p:nvPr/>
        </p:nvSpPr>
        <p:spPr>
          <a:xfrm rot="2914855">
            <a:off x="3863245" y="3421767"/>
            <a:ext cx="1058183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FCE6B6-52B3-6A4A-9636-0D3E6D84D2A3}"/>
              </a:ext>
            </a:extLst>
          </p:cNvPr>
          <p:cNvSpPr txBox="1"/>
          <p:nvPr/>
        </p:nvSpPr>
        <p:spPr>
          <a:xfrm>
            <a:off x="2057356" y="3175967"/>
            <a:ext cx="963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Update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533206-C792-C541-A1F6-1C78B8C6BB11}"/>
              </a:ext>
            </a:extLst>
          </p:cNvPr>
          <p:cNvSpPr txBox="1"/>
          <p:nvPr/>
        </p:nvSpPr>
        <p:spPr>
          <a:xfrm>
            <a:off x="4502095" y="3079823"/>
            <a:ext cx="1095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 Response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D53147FF-E99E-1B42-8650-EBA8DA955B0D}"/>
              </a:ext>
            </a:extLst>
          </p:cNvPr>
          <p:cNvSpPr/>
          <p:nvPr/>
        </p:nvSpPr>
        <p:spPr>
          <a:xfrm>
            <a:off x="2087678" y="2937442"/>
            <a:ext cx="3509918" cy="1055695"/>
          </a:xfrm>
          <a:prstGeom prst="roundRect">
            <a:avLst/>
          </a:prstGeom>
          <a:noFill/>
          <a:ln w="38100">
            <a:solidFill>
              <a:schemeClr val="accent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51F53A-80A0-B74C-8CF4-43960EA4D8A7}"/>
              </a:ext>
            </a:extLst>
          </p:cNvPr>
          <p:cNvSpPr txBox="1"/>
          <p:nvPr/>
        </p:nvSpPr>
        <p:spPr>
          <a:xfrm>
            <a:off x="5112358" y="2333945"/>
            <a:ext cx="1538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ACID Transaction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8B960756-10D5-D145-8605-F90B3B38B6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7151" y="2911835"/>
            <a:ext cx="1040604" cy="104060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31EBC6C-0A6F-D24F-B1A6-79F0EAF90703}"/>
              </a:ext>
            </a:extLst>
          </p:cNvPr>
          <p:cNvSpPr txBox="1"/>
          <p:nvPr/>
        </p:nvSpPr>
        <p:spPr>
          <a:xfrm>
            <a:off x="3248975" y="1586841"/>
            <a:ext cx="1365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CosmosDB</a:t>
            </a:r>
            <a:endParaRPr lang="en-US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76DF4E3-352D-3A44-9B18-99EC0B3AD6E7}"/>
              </a:ext>
            </a:extLst>
          </p:cNvPr>
          <p:cNvSpPr txBox="1"/>
          <p:nvPr/>
        </p:nvSpPr>
        <p:spPr>
          <a:xfrm>
            <a:off x="7326800" y="2484236"/>
            <a:ext cx="1818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Message Broker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98ACFB00-948F-A745-ADAE-2EC964A37396}"/>
              </a:ext>
            </a:extLst>
          </p:cNvPr>
          <p:cNvSpPr/>
          <p:nvPr/>
        </p:nvSpPr>
        <p:spPr>
          <a:xfrm rot="19977446">
            <a:off x="5759554" y="3757895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1F87F0-9DF8-BC4D-9085-E248D51B64BC}"/>
              </a:ext>
            </a:extLst>
          </p:cNvPr>
          <p:cNvSpPr txBox="1"/>
          <p:nvPr/>
        </p:nvSpPr>
        <p:spPr>
          <a:xfrm>
            <a:off x="6427933" y="4055551"/>
            <a:ext cx="5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Poll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D3082C60-6820-604E-A02A-7553F7556447}"/>
              </a:ext>
            </a:extLst>
          </p:cNvPr>
          <p:cNvSpPr/>
          <p:nvPr/>
        </p:nvSpPr>
        <p:spPr>
          <a:xfrm rot="19977446">
            <a:off x="8803630" y="2579709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0B178CF-D36F-6845-8F8E-55CB7761685B}"/>
              </a:ext>
            </a:extLst>
          </p:cNvPr>
          <p:cNvSpPr/>
          <p:nvPr/>
        </p:nvSpPr>
        <p:spPr>
          <a:xfrm>
            <a:off x="8916947" y="3295793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5347D1FC-56A3-F445-9CD8-7CB1E5686885}"/>
              </a:ext>
            </a:extLst>
          </p:cNvPr>
          <p:cNvSpPr/>
          <p:nvPr/>
        </p:nvSpPr>
        <p:spPr>
          <a:xfrm rot="2877170">
            <a:off x="8626815" y="4210870"/>
            <a:ext cx="1601071" cy="285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4D681EC-9390-164C-A34B-2F6FFA10DD42}"/>
              </a:ext>
            </a:extLst>
          </p:cNvPr>
          <p:cNvSpPr txBox="1"/>
          <p:nvPr/>
        </p:nvSpPr>
        <p:spPr>
          <a:xfrm>
            <a:off x="9468480" y="2909694"/>
            <a:ext cx="1049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3941-CCEA-0485-06CE-D6006E114E0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1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uild="p"/>
      <p:bldP spid="35" grpId="0" animBg="1"/>
      <p:bldP spid="36" grpId="0"/>
      <p:bldP spid="38" grpId="0" animBg="1"/>
      <p:bldP spid="39" grpId="0" animBg="1"/>
      <p:bldP spid="40" grpId="0"/>
      <p:bldP spid="41" grpId="0"/>
      <p:bldP spid="42" grpId="0" animBg="1"/>
      <p:bldP spid="43" grpId="0"/>
      <p:bldP spid="46" grpId="0"/>
      <p:bldP spid="47" grpId="0" animBg="1"/>
      <p:bldP spid="48" grpId="0"/>
      <p:bldP spid="49" grpId="0" animBg="1"/>
      <p:bldP spid="50" grpId="0" animBg="1"/>
      <p:bldP spid="51" grpId="0" animBg="1"/>
      <p:bldP spid="5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7210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Modern Cloud Application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B033EB-5402-42E4-B06E-C8A50E82697B}"/>
              </a:ext>
            </a:extLst>
          </p:cNvPr>
          <p:cNvSpPr txBox="1"/>
          <p:nvPr/>
        </p:nvSpPr>
        <p:spPr>
          <a:xfrm>
            <a:off x="7581193" y="1804163"/>
            <a:ext cx="33397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Scalable &amp; Flexible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Fault-Tolerant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…but is the composed application also fault-tolerant?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2259019" y="5389605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4369749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 Classifier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D746012-130C-4DE0-B5D7-D07E9840F7C7}"/>
              </a:ext>
            </a:extLst>
          </p:cNvPr>
          <p:cNvSpPr txBox="1"/>
          <p:nvPr/>
        </p:nvSpPr>
        <p:spPr>
          <a:xfrm>
            <a:off x="696292" y="2065867"/>
            <a:ext cx="147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Source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2291372" y="206586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57668" y="2739812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4895" y="2725973"/>
            <a:ext cx="668519" cy="668519"/>
          </a:xfrm>
          <a:prstGeom prst="rect">
            <a:avLst/>
          </a:prstGeom>
        </p:spPr>
      </p:pic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DF25D9F2-5192-154C-B981-2672EF5AFB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749" y="2427943"/>
            <a:ext cx="652223" cy="652223"/>
          </a:xfrm>
          <a:prstGeom prst="rect">
            <a:avLst/>
          </a:prstGeom>
        </p:spPr>
      </p:pic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8F621316-37BD-C646-A734-EB40F514AC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39937" y="3079675"/>
            <a:ext cx="645611" cy="645611"/>
          </a:xfrm>
          <a:prstGeom prst="rect">
            <a:avLst/>
          </a:prstGeom>
        </p:spPr>
      </p:pic>
      <p:pic>
        <p:nvPicPr>
          <p:cNvPr id="9" name="Graphic 8" descr="Research">
            <a:extLst>
              <a:ext uri="{FF2B5EF4-FFF2-40B4-BE49-F238E27FC236}">
                <a16:creationId xmlns:a16="http://schemas.microsoft.com/office/drawing/2014/main" id="{21729916-092F-2441-B6F7-AB5DA0CED0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9941" y="3094864"/>
            <a:ext cx="599257" cy="599257"/>
          </a:xfrm>
          <a:prstGeom prst="rect">
            <a:avLst/>
          </a:prstGeom>
        </p:spPr>
      </p:pic>
      <p:pic>
        <p:nvPicPr>
          <p:cNvPr id="11" name="Graphic 10" descr="Smart Phone">
            <a:extLst>
              <a:ext uri="{FF2B5EF4-FFF2-40B4-BE49-F238E27FC236}">
                <a16:creationId xmlns:a16="http://schemas.microsoft.com/office/drawing/2014/main" id="{230C2BBB-0899-3E4B-A0E9-DB8E5B77B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4138" y="2494646"/>
            <a:ext cx="570026" cy="570026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175DA2FF-3B32-8649-9D1D-9467FF9C055A}"/>
              </a:ext>
            </a:extLst>
          </p:cNvPr>
          <p:cNvSpPr/>
          <p:nvPr/>
        </p:nvSpPr>
        <p:spPr>
          <a:xfrm>
            <a:off x="2003532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3758660" y="2921945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3150528" y="3935625"/>
            <a:ext cx="1816679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B9EA4E3-7207-7A44-BD3F-B9316F015D77}"/>
              </a:ext>
            </a:extLst>
          </p:cNvPr>
          <p:cNvSpPr/>
          <p:nvPr/>
        </p:nvSpPr>
        <p:spPr>
          <a:xfrm rot="10800000">
            <a:off x="1717302" y="4904365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35132" y="4477389"/>
            <a:ext cx="954107" cy="95410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800A4A7-D755-4946-9C99-E4D8F4CD643E}"/>
              </a:ext>
            </a:extLst>
          </p:cNvPr>
          <p:cNvSpPr txBox="1"/>
          <p:nvPr/>
        </p:nvSpPr>
        <p:spPr>
          <a:xfrm>
            <a:off x="216697" y="5367360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Cloud Dashboard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5400000">
            <a:off x="4681425" y="3877466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493471" y="536736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CosmosDB</a:t>
            </a:r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CAA67C-FF59-134F-B14D-2CB05BF5EC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48759" y="4607007"/>
            <a:ext cx="860001" cy="86000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6E349636-76C4-8542-8C8F-6C4C79B4FB2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716856" y="4723639"/>
            <a:ext cx="668519" cy="668519"/>
          </a:xfrm>
          <a:prstGeom prst="rect">
            <a:avLst/>
          </a:prstGeom>
        </p:spPr>
      </p:pic>
      <p:sp>
        <p:nvSpPr>
          <p:cNvPr id="25" name="Right Arrow 24">
            <a:extLst>
              <a:ext uri="{FF2B5EF4-FFF2-40B4-BE49-F238E27FC236}">
                <a16:creationId xmlns:a16="http://schemas.microsoft.com/office/drawing/2014/main" id="{439D7911-D07D-9F4E-A367-CEC4F03196ED}"/>
              </a:ext>
            </a:extLst>
          </p:cNvPr>
          <p:cNvSpPr/>
          <p:nvPr/>
        </p:nvSpPr>
        <p:spPr>
          <a:xfrm>
            <a:off x="5629193" y="4840425"/>
            <a:ext cx="620605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B4F601-4A6B-CA4C-A5F9-082281FA9E30}"/>
              </a:ext>
            </a:extLst>
          </p:cNvPr>
          <p:cNvSpPr txBox="1"/>
          <p:nvPr/>
        </p:nvSpPr>
        <p:spPr>
          <a:xfrm>
            <a:off x="6134657" y="5374155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App</a:t>
            </a:r>
          </a:p>
        </p:txBody>
      </p:sp>
      <p:pic>
        <p:nvPicPr>
          <p:cNvPr id="4" name="Graphic 3" descr="Smart Phone">
            <a:extLst>
              <a:ext uri="{FF2B5EF4-FFF2-40B4-BE49-F238E27FC236}">
                <a16:creationId xmlns:a16="http://schemas.microsoft.com/office/drawing/2014/main" id="{67E181D7-5EEF-CB40-A44C-44CB875802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68472" y="4517096"/>
            <a:ext cx="914400" cy="914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1E4D03-F98D-C5FB-1890-8AE77B76F575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9" grpId="0"/>
      <p:bldP spid="69" grpId="0"/>
      <p:bldP spid="12" grpId="0" animBg="1"/>
      <p:bldP spid="32" grpId="0" animBg="1"/>
      <p:bldP spid="33" grpId="0" animBg="1"/>
      <p:bldP spid="34" grpId="0" animBg="1"/>
      <p:bldP spid="48" grpId="0"/>
      <p:bldP spid="50" grpId="0" animBg="1"/>
      <p:bldP spid="51" grpId="0"/>
      <p:bldP spid="25" grpId="0" animBg="1"/>
      <p:bldP spid="2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35A1-7A38-4992-1DA0-6C412D5E5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from the Developer’s Perspective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F93E028-194A-F6CB-6CD0-30E128F1D803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9283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Running Analogy: ACID Transactions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26BF772-A228-40C5-5CF4-433DF2EB1226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10" name="Graphic 9" descr="Programmer">
            <a:extLst>
              <a:ext uri="{FF2B5EF4-FFF2-40B4-BE49-F238E27FC236}">
                <a16:creationId xmlns:a16="http://schemas.microsoft.com/office/drawing/2014/main" id="{0CA921C3-9430-ED03-D82D-12E91489E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6FD6CD-BD6C-F15F-56A6-87AFF13058CF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1131CF-8FE5-A6F8-8982-DED80B0942D2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Programmer">
            <a:extLst>
              <a:ext uri="{FF2B5EF4-FFF2-40B4-BE49-F238E27FC236}">
                <a16:creationId xmlns:a16="http://schemas.microsoft.com/office/drawing/2014/main" id="{DB0CDDE7-A74F-1190-0121-BD93298D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8" name="Graphic 17" descr="Programmer">
            <a:extLst>
              <a:ext uri="{FF2B5EF4-FFF2-40B4-BE49-F238E27FC236}">
                <a16:creationId xmlns:a16="http://schemas.microsoft.com/office/drawing/2014/main" id="{BF7A3D2F-5875-8564-BACC-4F5DF1B85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FB0B9-C505-B004-3BA0-F51242D782CC}"/>
              </a:ext>
            </a:extLst>
          </p:cNvPr>
          <p:cNvSpPr txBox="1"/>
          <p:nvPr/>
        </p:nvSpPr>
        <p:spPr>
          <a:xfrm>
            <a:off x="1000966" y="4898669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D327DE-D776-A7AC-A3F9-A87B606CCEF6}"/>
              </a:ext>
            </a:extLst>
          </p:cNvPr>
          <p:cNvSpPr txBox="1"/>
          <p:nvPr/>
        </p:nvSpPr>
        <p:spPr>
          <a:xfrm>
            <a:off x="8600695" y="1787960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9C4EB-8123-4CD3-B9A3-A485E27C57A5}"/>
              </a:ext>
            </a:extLst>
          </p:cNvPr>
          <p:cNvSpPr txBox="1"/>
          <p:nvPr/>
        </p:nvSpPr>
        <p:spPr>
          <a:xfrm>
            <a:off x="8490527" y="5870575"/>
            <a:ext cx="1936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Failure Oblivious Program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96A187-BAD2-C5AA-FB29-2CDAE761C98E}"/>
              </a:ext>
            </a:extLst>
          </p:cNvPr>
          <p:cNvSpPr txBox="1"/>
          <p:nvPr/>
        </p:nvSpPr>
        <p:spPr>
          <a:xfrm>
            <a:off x="2369243" y="352213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125FE6C-C332-4874-43D4-0DE1E792636C}"/>
              </a:ext>
            </a:extLst>
          </p:cNvPr>
          <p:cNvSpPr txBox="1"/>
          <p:nvPr/>
        </p:nvSpPr>
        <p:spPr>
          <a:xfrm>
            <a:off x="2369243" y="4242694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Steps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037BA89-88D9-8CE7-BB6C-E6C437DAD524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4B5B87-D839-0ED0-0248-714C5D30544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8CA68A-013E-5EEA-9A8E-18CEC45BCFCD}"/>
              </a:ext>
            </a:extLst>
          </p:cNvPr>
          <p:cNvSpPr txBox="1"/>
          <p:nvPr/>
        </p:nvSpPr>
        <p:spPr>
          <a:xfrm>
            <a:off x="6965836" y="3008322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8ED77-2E97-BFD9-2F63-D6A1B4B5A5DC}"/>
              </a:ext>
            </a:extLst>
          </p:cNvPr>
          <p:cNvSpPr txBox="1"/>
          <p:nvPr/>
        </p:nvSpPr>
        <p:spPr>
          <a:xfrm>
            <a:off x="7248846" y="4455793"/>
            <a:ext cx="1936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Messages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30544A-DE32-FE34-E561-62CCF29AB1E8}"/>
              </a:ext>
            </a:extLst>
          </p:cNvPr>
          <p:cNvSpPr txBox="1"/>
          <p:nvPr/>
        </p:nvSpPr>
        <p:spPr>
          <a:xfrm>
            <a:off x="4287698" y="5273627"/>
            <a:ext cx="314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Magical system internally replicates/persists state and handle reliable message delivery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616771-CFC5-400C-857D-D64DA782A0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3" grpId="0"/>
      <p:bldP spid="14" grpId="0"/>
      <p:bldP spid="21" grpId="0"/>
      <p:bldP spid="22" grpId="0"/>
      <p:bldP spid="29" grpId="0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EF86D-6F27-0549-9D89-E057C9B40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DARQ: Efficient </a:t>
            </a:r>
            <a:r>
              <a:rPr lang="en-US" dirty="0" err="1"/>
              <a:t>CReSt</a:t>
            </a:r>
            <a:r>
              <a:rPr lang="en-US" dirty="0"/>
              <a:t>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A5F0ED-B036-C56F-A7B3-8E92CAA2F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F20C07-B877-3C52-69F7-C73D5314076F}"/>
              </a:ext>
            </a:extLst>
          </p:cNvPr>
          <p:cNvSpPr txBox="1">
            <a:spLocks/>
          </p:cNvSpPr>
          <p:nvPr/>
        </p:nvSpPr>
        <p:spPr>
          <a:xfrm>
            <a:off x="828799" y="1956810"/>
            <a:ext cx="10842270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Magical system in the cloud = </a:t>
            </a:r>
            <a:r>
              <a:rPr lang="en-US" sz="2400" u="sng" dirty="0"/>
              <a:t>D</a:t>
            </a:r>
            <a:r>
              <a:rPr lang="en-US" sz="2400" dirty="0"/>
              <a:t>eduplicated </a:t>
            </a:r>
            <a:r>
              <a:rPr lang="en-US" sz="2400" u="sng" dirty="0"/>
              <a:t>A</a:t>
            </a:r>
            <a:r>
              <a:rPr lang="en-US" sz="2400" dirty="0"/>
              <a:t>synchronously </a:t>
            </a:r>
            <a:r>
              <a:rPr lang="en-US" sz="2400" u="sng" dirty="0"/>
              <a:t>R</a:t>
            </a:r>
            <a:r>
              <a:rPr lang="en-US" sz="2400" dirty="0"/>
              <a:t>ecoverable </a:t>
            </a:r>
            <a:r>
              <a:rPr lang="en-US" sz="2400" u="sng" dirty="0"/>
              <a:t>Q</a:t>
            </a:r>
            <a:r>
              <a:rPr lang="en-US" sz="2400" dirty="0"/>
              <a:t>ueues</a:t>
            </a:r>
          </a:p>
          <a:p>
            <a:endParaRPr lang="en-US" sz="2400" dirty="0"/>
          </a:p>
          <a:p>
            <a:r>
              <a:rPr lang="en-US" sz="2400" dirty="0"/>
              <a:t>DARQ is a storage system for automata state and in-flight messages</a:t>
            </a:r>
          </a:p>
          <a:p>
            <a:pPr lvl="1"/>
            <a:r>
              <a:rPr lang="en-US" sz="2000" dirty="0"/>
              <a:t>Developers attach ephemeral compute nodes with fault-oblivious programs to step system state </a:t>
            </a:r>
          </a:p>
          <a:p>
            <a:pPr lvl="1"/>
            <a:r>
              <a:rPr lang="en-US" sz="2000" dirty="0"/>
              <a:t>DARQ enforces </a:t>
            </a:r>
            <a:r>
              <a:rPr lang="en-US" sz="2000" dirty="0" err="1"/>
              <a:t>CReSt</a:t>
            </a:r>
            <a:r>
              <a:rPr lang="en-US" sz="2000" dirty="0"/>
              <a:t> semantics to ensure resilience</a:t>
            </a:r>
          </a:p>
          <a:p>
            <a:pPr lvl="1"/>
            <a:r>
              <a:rPr lang="en-US" sz="2000" dirty="0"/>
              <a:t>DARQ automatically handles persistence of state and failure recovery</a:t>
            </a:r>
          </a:p>
          <a:p>
            <a:pPr lvl="1"/>
            <a:r>
              <a:rPr lang="en-US" sz="2000" dirty="0"/>
              <a:t>For performance, DARQ employs a novel speculative execution scheme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0276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Overview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99127" y="305973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656327" y="4667871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616389"/>
              </p:ext>
            </p:extLst>
          </p:nvPr>
        </p:nvGraphicFramePr>
        <p:xfrm>
          <a:off x="3901045" y="3448745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354941" y="2982810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BA3B4-57F5-CD46-8622-CE626A0C06B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198410" y="3352142"/>
            <a:ext cx="1702635" cy="2820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02516-505B-9B42-BD06-D000220152BD}"/>
              </a:ext>
            </a:extLst>
          </p:cNvPr>
          <p:cNvCxnSpPr>
            <a:cxnSpLocks/>
          </p:cNvCxnSpPr>
          <p:nvPr/>
        </p:nvCxnSpPr>
        <p:spPr>
          <a:xfrm flipV="1">
            <a:off x="2278309" y="3809098"/>
            <a:ext cx="1507023" cy="3693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658759" y="3495681"/>
            <a:ext cx="164977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58759" y="3843290"/>
            <a:ext cx="1540368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13527" y="3067744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7060905" y="2691791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166075" y="2507009"/>
            <a:ext cx="6041059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A1AC84-46E5-4527-9FC7-6165D7F39B56}"/>
              </a:ext>
            </a:extLst>
          </p:cNvPr>
          <p:cNvSpPr txBox="1"/>
          <p:nvPr/>
        </p:nvSpPr>
        <p:spPr>
          <a:xfrm>
            <a:off x="2448947" y="2074095"/>
            <a:ext cx="14520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97343-9F92-4E72-9E86-1FA4B9B3F550}"/>
              </a:ext>
            </a:extLst>
          </p:cNvPr>
          <p:cNvSpPr txBox="1"/>
          <p:nvPr/>
        </p:nvSpPr>
        <p:spPr>
          <a:xfrm>
            <a:off x="5805069" y="306763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Messages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D8B990-B37C-4F0E-8B9D-5BF4F32535DE}"/>
              </a:ext>
            </a:extLst>
          </p:cNvPr>
          <p:cNvSpPr txBox="1"/>
          <p:nvPr/>
        </p:nvSpPr>
        <p:spPr>
          <a:xfrm>
            <a:off x="6015334" y="3871526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9252907" y="3125164"/>
            <a:ext cx="26723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is kept in local memory and recoverable from DARQ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50FFF1-9775-4BF7-9AAE-A05CDE1AE08B}"/>
              </a:ext>
            </a:extLst>
          </p:cNvPr>
          <p:cNvCxnSpPr>
            <a:cxnSpLocks/>
          </p:cNvCxnSpPr>
          <p:nvPr/>
        </p:nvCxnSpPr>
        <p:spPr>
          <a:xfrm flipH="1" flipV="1">
            <a:off x="3901045" y="1849874"/>
            <a:ext cx="294841" cy="12046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6B5E1-3F53-4953-9F62-7F0AE36C9CF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798121" y="1849874"/>
            <a:ext cx="586631" cy="113293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494845" y="4206206"/>
            <a:ext cx="3285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 is responsible for receiving/sending messages and storing state resiliently for the participant</a:t>
            </a:r>
          </a:p>
        </p:txBody>
      </p:sp>
    </p:spTree>
    <p:extLst>
      <p:ext uri="{BB962C8B-B14F-4D97-AF65-F5344CB8AC3E}">
        <p14:creationId xmlns:p14="http://schemas.microsoft.com/office/powerpoint/2010/main" val="3623199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2" grpId="0" animBg="1"/>
      <p:bldP spid="33" grpId="0" animBg="1"/>
      <p:bldP spid="23" grpId="0"/>
      <p:bldP spid="26" grpId="0"/>
      <p:bldP spid="27" grpId="0"/>
      <p:bldP spid="28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DARQ Implementation: 3-in-1 Log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8214" y="4870563"/>
            <a:ext cx="914400" cy="914400"/>
          </a:xfrm>
          <a:prstGeom prst="rect">
            <a:avLst/>
          </a:prstGeom>
        </p:spPr>
      </p:pic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67779F90-8AF4-3F41-9846-16A85098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47042" y="2069310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89010" y="4587551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43E864-C818-F343-ADE5-C4838F5D17FB}"/>
              </a:ext>
            </a:extLst>
          </p:cNvPr>
          <p:cNvSpPr txBox="1"/>
          <p:nvPr/>
        </p:nvSpPr>
        <p:spPr>
          <a:xfrm>
            <a:off x="4994727" y="1724861"/>
            <a:ext cx="1943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Participant State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01DA864-72B1-B84F-8577-76206CF1A210}"/>
              </a:ext>
            </a:extLst>
          </p:cNvPr>
          <p:cNvGrpSpPr/>
          <p:nvPr/>
        </p:nvGrpSpPr>
        <p:grpSpPr>
          <a:xfrm>
            <a:off x="2554406" y="2208054"/>
            <a:ext cx="2248930" cy="635076"/>
            <a:chOff x="2446639" y="2635303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D955ED5-30FE-A84A-BE87-9A0404399E5E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14014E54-3CA5-BA46-AA3F-BBCE7DD14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B8C77E0B-0DC6-324A-A6FF-72688024B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E2522DF0-5BD8-E44A-9DE8-40DBE0929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08D16D-EFE8-BD46-B1F7-6101562F5040}"/>
              </a:ext>
            </a:extLst>
          </p:cNvPr>
          <p:cNvGrpSpPr/>
          <p:nvPr/>
        </p:nvGrpSpPr>
        <p:grpSpPr>
          <a:xfrm>
            <a:off x="7156068" y="2193210"/>
            <a:ext cx="2248930" cy="635076"/>
            <a:chOff x="6739466" y="2616640"/>
            <a:chExt cx="2248930" cy="635076"/>
          </a:xfrm>
        </p:grpSpPr>
        <p:sp>
          <p:nvSpPr>
            <p:cNvPr id="16" name="Pentagon 15">
              <a:extLst>
                <a:ext uri="{FF2B5EF4-FFF2-40B4-BE49-F238E27FC236}">
                  <a16:creationId xmlns:a16="http://schemas.microsoft.com/office/drawing/2014/main" id="{9D888D5B-185E-F04C-B61C-D6A58460D88D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 descr="Envelope">
              <a:extLst>
                <a:ext uri="{FF2B5EF4-FFF2-40B4-BE49-F238E27FC236}">
                  <a16:creationId xmlns:a16="http://schemas.microsoft.com/office/drawing/2014/main" id="{3F116788-E4ED-024A-BC08-2B4F6A957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7EF265AD-795F-8D45-865E-B25B958B7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527C9227-3AEA-B64A-A5F9-290672D83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88A562-66EB-FA4B-BC5C-4DCE16FBBD79}"/>
              </a:ext>
            </a:extLst>
          </p:cNvPr>
          <p:cNvSpPr txBox="1"/>
          <p:nvPr/>
        </p:nvSpPr>
        <p:spPr>
          <a:xfrm>
            <a:off x="2366709" y="1718853"/>
            <a:ext cx="2624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Input Queue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F4D614-5F23-7A4E-AC51-A539422FB394}"/>
              </a:ext>
            </a:extLst>
          </p:cNvPr>
          <p:cNvSpPr txBox="1"/>
          <p:nvPr/>
        </p:nvSpPr>
        <p:spPr>
          <a:xfrm>
            <a:off x="7067787" y="1722788"/>
            <a:ext cx="2788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Persistent Output Queue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8DD5C-355C-374E-B82F-A54B68804148}"/>
              </a:ext>
            </a:extLst>
          </p:cNvPr>
          <p:cNvSpPr txBox="1"/>
          <p:nvPr/>
        </p:nvSpPr>
        <p:spPr>
          <a:xfrm>
            <a:off x="6860482" y="4714759"/>
            <a:ext cx="41179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multiplex three logical components into a single log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DBMS-inspired tricks to ensure atomic stepping semantics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17727"/>
              </p:ext>
            </p:extLst>
          </p:nvPr>
        </p:nvGraphicFramePr>
        <p:xfrm>
          <a:off x="2095304" y="383597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5" name="Down Arrow 4">
            <a:extLst>
              <a:ext uri="{FF2B5EF4-FFF2-40B4-BE49-F238E27FC236}">
                <a16:creationId xmlns:a16="http://schemas.microsoft.com/office/drawing/2014/main" id="{537AAD06-AF0C-464D-BAC3-4092DD5508D2}"/>
              </a:ext>
            </a:extLst>
          </p:cNvPr>
          <p:cNvSpPr/>
          <p:nvPr/>
        </p:nvSpPr>
        <p:spPr>
          <a:xfrm rot="18966793">
            <a:off x="4292137" y="3111555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E1131A60-0F46-8E45-9133-49FE59AAC5F0}"/>
              </a:ext>
            </a:extLst>
          </p:cNvPr>
          <p:cNvSpPr/>
          <p:nvPr/>
        </p:nvSpPr>
        <p:spPr>
          <a:xfrm>
            <a:off x="5776121" y="3128104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842E3CF7-0C8D-3B47-B886-B063227B7028}"/>
              </a:ext>
            </a:extLst>
          </p:cNvPr>
          <p:cNvSpPr/>
          <p:nvPr/>
        </p:nvSpPr>
        <p:spPr>
          <a:xfrm rot="2449128">
            <a:off x="7187341" y="3088511"/>
            <a:ext cx="255373" cy="6260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67675D2B-846D-7A46-9B9D-36D5066596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2948" y="379679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02686" y="379017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5311" y="379679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204398" y="378287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80233" y="379017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56068" y="3779021"/>
            <a:ext cx="484748" cy="4847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965DA57-1E3C-1F32-61F8-3140DAF9869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353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Normal Processing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06043" y="4219591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5316839" y="393657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065594"/>
              </p:ext>
            </p:extLst>
          </p:nvPr>
        </p:nvGraphicFramePr>
        <p:xfrm>
          <a:off x="2712010" y="2414308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19392" y="2368508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489" y="3819180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7531" y="4178953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4573" y="4513968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14573" y="4848983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57599" y="5247932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38161" y="2349353"/>
            <a:ext cx="484748" cy="4847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B6BE59F-80D2-4745-98EE-349CBBF6EFF0}"/>
              </a:ext>
            </a:extLst>
          </p:cNvPr>
          <p:cNvSpPr txBox="1"/>
          <p:nvPr/>
        </p:nvSpPr>
        <p:spPr>
          <a:xfrm>
            <a:off x="2957089" y="203537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64DD83-2727-4B41-8AC8-A1E9F2CECC5A}"/>
              </a:ext>
            </a:extLst>
          </p:cNvPr>
          <p:cNvSpPr txBox="1"/>
          <p:nvPr/>
        </p:nvSpPr>
        <p:spPr>
          <a:xfrm>
            <a:off x="3899907" y="2016289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1AF72-63FC-A747-92DE-1AC9429DA9CC}"/>
              </a:ext>
            </a:extLst>
          </p:cNvPr>
          <p:cNvSpPr txBox="1"/>
          <p:nvPr/>
        </p:nvSpPr>
        <p:spPr>
          <a:xfrm>
            <a:off x="4901981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9227F1-0BFA-1A49-B540-B97466DCB496}"/>
              </a:ext>
            </a:extLst>
          </p:cNvPr>
          <p:cNvSpPr txBox="1"/>
          <p:nvPr/>
        </p:nvSpPr>
        <p:spPr>
          <a:xfrm>
            <a:off x="5874829" y="201585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5A74905-BAFE-F94D-8CA0-10C74CCFEA22}"/>
              </a:ext>
            </a:extLst>
          </p:cNvPr>
          <p:cNvSpPr txBox="1"/>
          <p:nvPr/>
        </p:nvSpPr>
        <p:spPr>
          <a:xfrm>
            <a:off x="6847677" y="201360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1596CE-A3F9-6A42-B6A7-A72044812BCF}"/>
              </a:ext>
            </a:extLst>
          </p:cNvPr>
          <p:cNvSpPr txBox="1"/>
          <p:nvPr/>
        </p:nvSpPr>
        <p:spPr>
          <a:xfrm>
            <a:off x="7770063" y="2031107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72DC05-ABBF-2C4C-AB03-9A4CB301CCC0}"/>
              </a:ext>
            </a:extLst>
          </p:cNvPr>
          <p:cNvSpPr txBox="1"/>
          <p:nvPr/>
        </p:nvSpPr>
        <p:spPr>
          <a:xfrm>
            <a:off x="8755656" y="2021922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19A181-B1B5-A041-B706-DADD78C67333}"/>
              </a:ext>
            </a:extLst>
          </p:cNvPr>
          <p:cNvSpPr txBox="1"/>
          <p:nvPr/>
        </p:nvSpPr>
        <p:spPr>
          <a:xfrm>
            <a:off x="9756358" y="201206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108</a:t>
            </a:r>
          </a:p>
        </p:txBody>
      </p:sp>
      <p:pic>
        <p:nvPicPr>
          <p:cNvPr id="33" name="Graphic 32" descr="Envelope">
            <a:extLst>
              <a:ext uri="{FF2B5EF4-FFF2-40B4-BE49-F238E27FC236}">
                <a16:creationId xmlns:a16="http://schemas.microsoft.com/office/drawing/2014/main" id="{8BA922AC-296A-F842-86F8-032994883B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1792" y="2520908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9BE5E6AD-133A-824A-96C5-08A51843B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90561" y="2501753"/>
            <a:ext cx="484748" cy="4847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A10F3BC-B5E6-5349-A62B-57A4DAB4FE15}"/>
              </a:ext>
            </a:extLst>
          </p:cNvPr>
          <p:cNvSpPr txBox="1"/>
          <p:nvPr/>
        </p:nvSpPr>
        <p:spPr>
          <a:xfrm>
            <a:off x="7247798" y="3055825"/>
            <a:ext cx="4147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Stepping is equivalent to one atomic append to the log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05F7205-1DC0-A146-87A3-6A91C6E53438}"/>
              </a:ext>
            </a:extLst>
          </p:cNvPr>
          <p:cNvCxnSpPr>
            <a:cxnSpLocks/>
          </p:cNvCxnSpPr>
          <p:nvPr/>
        </p:nvCxnSpPr>
        <p:spPr>
          <a:xfrm flipH="1">
            <a:off x="5734164" y="5182354"/>
            <a:ext cx="586279" cy="335827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F8F44F-7A28-BC48-A204-09167A5A31E9}"/>
              </a:ext>
            </a:extLst>
          </p:cNvPr>
          <p:cNvSpPr txBox="1"/>
          <p:nvPr/>
        </p:nvSpPr>
        <p:spPr>
          <a:xfrm>
            <a:off x="7130649" y="5792927"/>
            <a:ext cx="3191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Explicit completion message marks 101, 102 as stepped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87159AF-0731-2843-ACB1-9E42EAA62DE7}"/>
              </a:ext>
            </a:extLst>
          </p:cNvPr>
          <p:cNvCxnSpPr>
            <a:cxnSpLocks/>
          </p:cNvCxnSpPr>
          <p:nvPr/>
        </p:nvCxnSpPr>
        <p:spPr>
          <a:xfrm>
            <a:off x="7018506" y="3034364"/>
            <a:ext cx="830343" cy="1360134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C69916F-E840-8849-A48B-93BC2223520C}"/>
              </a:ext>
            </a:extLst>
          </p:cNvPr>
          <p:cNvSpPr txBox="1"/>
          <p:nvPr/>
        </p:nvSpPr>
        <p:spPr>
          <a:xfrm>
            <a:off x="7862933" y="4177255"/>
            <a:ext cx="2917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Out-messages are sent in the background to intended recipients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72688-8F95-D749-8A5A-59C67B1573E7}"/>
              </a:ext>
            </a:extLst>
          </p:cNvPr>
          <p:cNvSpPr txBox="1"/>
          <p:nvPr/>
        </p:nvSpPr>
        <p:spPr>
          <a:xfrm>
            <a:off x="1423707" y="5350267"/>
            <a:ext cx="4303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can be encoded as self-messages for recovery (e.g., cookies/WAL)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E10E6B-81BC-684C-8601-C6F805BD2583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6847677" y="5582947"/>
            <a:ext cx="282972" cy="56392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D1F6763-369D-344A-ADC9-3086ABCF8E27}"/>
              </a:ext>
            </a:extLst>
          </p:cNvPr>
          <p:cNvSpPr txBox="1"/>
          <p:nvPr/>
        </p:nvSpPr>
        <p:spPr>
          <a:xfrm>
            <a:off x="1263628" y="2969898"/>
            <a:ext cx="320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 scans in-messages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407B47-7A57-8E13-6B71-11AD1053DF3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2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643 0.29699 " pathEditMode="relative" ptsTypes="AA">
                                      <p:cBhvr>
                                        <p:cTn id="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648 L -0.125 -0.20926 " pathEditMode="relative" ptsTypes="AA">
                                      <p:cBhvr>
                                        <p:cTn id="5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278 L -0.04414 -0.26389 " pathEditMode="relative" ptsTypes="AA">
                                      <p:cBhvr>
                                        <p:cTn id="5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741 L 0.03881 -0.31273 " pathEditMode="relative" ptsTypes="AA">
                                      <p:cBhvr>
                                        <p:cTn id="5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11446 -0.36158 " pathEditMode="relative" ptsTypes="AA">
                                      <p:cBhvr>
                                        <p:cTn id="6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0.01065 L 0.19532 -0.41204 " pathEditMode="relative" ptsTypes="AA">
                                      <p:cBhvr>
                                        <p:cTn id="6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55" grpId="0"/>
      <p:bldP spid="32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817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Microservice: </a:t>
            </a:r>
            <a:r>
              <a:rPr lang="en-US" sz="2000" dirty="0" err="1"/>
              <a:t>CaS</a:t>
            </a:r>
            <a:r>
              <a:rPr lang="en-US" sz="2000" dirty="0"/>
              <a:t>(key, </a:t>
            </a:r>
            <a:r>
              <a:rPr lang="en-US" sz="2000" dirty="0" err="1"/>
              <a:t>val</a:t>
            </a:r>
            <a:r>
              <a:rPr lang="en-US" sz="2000" dirty="0"/>
              <a:t>, </a:t>
            </a:r>
            <a:r>
              <a:rPr lang="en-US" sz="2000" dirty="0" err="1"/>
              <a:t>expectedVal</a:t>
            </a:r>
            <a:r>
              <a:rPr lang="en-US" sz="2000" dirty="0"/>
              <a:t>)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4324" y="4512754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595120" y="4229742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137344"/>
              </p:ext>
            </p:extLst>
          </p:nvPr>
        </p:nvGraphicFramePr>
        <p:xfrm>
          <a:off x="838200" y="2977540"/>
          <a:ext cx="110632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264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2212647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3278567" y="2987790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9046" y="3403876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05840" y="3367372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93525" y="3403876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7192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1451151" y="298779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27443" y="3407602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956620" y="2987790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3546" y="3384845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9800864" y="2979048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Complete: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612326" y="253971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3908446" y="254898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6136484" y="256307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8305840" y="257396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10559919" y="2567895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75446" y="5383047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C0B07DD-5801-EA47-82E2-2C2352A92AF3}"/>
              </a:ext>
            </a:extLst>
          </p:cNvPr>
          <p:cNvSpPr txBox="1"/>
          <p:nvPr/>
        </p:nvSpPr>
        <p:spPr>
          <a:xfrm>
            <a:off x="6589846" y="56765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12E951-608D-7B4D-9802-412071BFEB02}"/>
              </a:ext>
            </a:extLst>
          </p:cNvPr>
          <p:cNvSpPr txBox="1"/>
          <p:nvPr/>
        </p:nvSpPr>
        <p:spPr>
          <a:xfrm>
            <a:off x="6598724" y="598701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41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5" grpId="0"/>
      <p:bldP spid="69" grpId="0"/>
      <p:bldP spid="72" grpId="0"/>
      <p:bldP spid="24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F44F-F30C-9944-BAD8-D8F85A93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on Failure?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CF913CCD-CD4D-BA48-9E95-CA74A66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3885" y="3257823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2DE0F-B188-D044-A48D-350FFA8D066A}"/>
              </a:ext>
            </a:extLst>
          </p:cNvPr>
          <p:cNvSpPr txBox="1"/>
          <p:nvPr/>
        </p:nvSpPr>
        <p:spPr>
          <a:xfrm>
            <a:off x="7281763" y="477518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BC3E5279-1117-B745-9C4D-509B8525C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265611"/>
              </p:ext>
            </p:extLst>
          </p:nvPr>
        </p:nvGraphicFramePr>
        <p:xfrm>
          <a:off x="4025012" y="3663727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8289DC0-1ABF-1F48-9954-ED7CEB066847}"/>
              </a:ext>
            </a:extLst>
          </p:cNvPr>
          <p:cNvSpPr txBox="1"/>
          <p:nvPr/>
        </p:nvSpPr>
        <p:spPr>
          <a:xfrm>
            <a:off x="4478908" y="3197792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1992BC-C1AC-0743-9D0B-77B87DC6F07E}"/>
              </a:ext>
            </a:extLst>
          </p:cNvPr>
          <p:cNvCxnSpPr>
            <a:cxnSpLocks/>
          </p:cNvCxnSpPr>
          <p:nvPr/>
        </p:nvCxnSpPr>
        <p:spPr>
          <a:xfrm>
            <a:off x="5712794" y="3716221"/>
            <a:ext cx="1142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51B77BC-CAB0-3C4B-8D05-9ADDE956035D}"/>
              </a:ext>
            </a:extLst>
          </p:cNvPr>
          <p:cNvCxnSpPr>
            <a:cxnSpLocks/>
          </p:cNvCxnSpPr>
          <p:nvPr/>
        </p:nvCxnSpPr>
        <p:spPr>
          <a:xfrm flipH="1">
            <a:off x="5672725" y="4034567"/>
            <a:ext cx="110780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Table">
            <a:extLst>
              <a:ext uri="{FF2B5EF4-FFF2-40B4-BE49-F238E27FC236}">
                <a16:creationId xmlns:a16="http://schemas.microsoft.com/office/drawing/2014/main" id="{D7853F02-8F09-5843-82CA-399905E98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28285" y="3265833"/>
            <a:ext cx="914400" cy="914400"/>
          </a:xfrm>
          <a:prstGeom prst="rect">
            <a:avLst/>
          </a:prstGeom>
        </p:spPr>
      </p:pic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F154F138-03E9-D342-93D8-3656465E54B7}"/>
              </a:ext>
            </a:extLst>
          </p:cNvPr>
          <p:cNvSpPr/>
          <p:nvPr/>
        </p:nvSpPr>
        <p:spPr>
          <a:xfrm>
            <a:off x="6875663" y="2889880"/>
            <a:ext cx="1993028" cy="1623418"/>
          </a:xfrm>
          <a:prstGeom prst="roundRect">
            <a:avLst/>
          </a:prstGeom>
          <a:noFill/>
          <a:ln w="38100">
            <a:solidFill>
              <a:schemeClr val="bg2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962B0C0-539B-974C-8789-A991522B4E6D}"/>
              </a:ext>
            </a:extLst>
          </p:cNvPr>
          <p:cNvSpPr/>
          <p:nvPr/>
        </p:nvSpPr>
        <p:spPr>
          <a:xfrm>
            <a:off x="3879384" y="2698286"/>
            <a:ext cx="5341716" cy="2035871"/>
          </a:xfrm>
          <a:prstGeom prst="roundRect">
            <a:avLst/>
          </a:prstGeom>
          <a:noFill/>
          <a:ln w="38100">
            <a:solidFill>
              <a:schemeClr val="tx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C5851F-EC07-FE91-44D9-ABB34980C7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B0C659D-7517-4ECB-A26C-942DE59D3980}"/>
              </a:ext>
            </a:extLst>
          </p:cNvPr>
          <p:cNvSpPr txBox="1"/>
          <p:nvPr/>
        </p:nvSpPr>
        <p:spPr>
          <a:xfrm>
            <a:off x="8144833" y="1225328"/>
            <a:ext cx="26723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processors fail, they must replay DARQ messages to reconstruct local state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EED6DE-2684-4DFF-9245-0F05FF6D5363}"/>
              </a:ext>
            </a:extLst>
          </p:cNvPr>
          <p:cNvSpPr txBox="1"/>
          <p:nvPr/>
        </p:nvSpPr>
        <p:spPr>
          <a:xfrm>
            <a:off x="534015" y="4507126"/>
            <a:ext cx="35051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DARQ fails, it is restored from storage. DARQ implementation must therefore ensure consistency of content on storage.</a:t>
            </a:r>
          </a:p>
        </p:txBody>
      </p:sp>
      <p:sp>
        <p:nvSpPr>
          <p:cNvPr id="11" name="Lightning Bolt 10">
            <a:extLst>
              <a:ext uri="{FF2B5EF4-FFF2-40B4-BE49-F238E27FC236}">
                <a16:creationId xmlns:a16="http://schemas.microsoft.com/office/drawing/2014/main" id="{A9D8D9A8-6AB3-B8DD-982B-08B8C00F810B}"/>
              </a:ext>
            </a:extLst>
          </p:cNvPr>
          <p:cNvSpPr/>
          <p:nvPr/>
        </p:nvSpPr>
        <p:spPr>
          <a:xfrm>
            <a:off x="7471085" y="1798118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96A17D7F-27F5-8060-160F-29EEB774E319}"/>
              </a:ext>
            </a:extLst>
          </p:cNvPr>
          <p:cNvSpPr/>
          <p:nvPr/>
        </p:nvSpPr>
        <p:spPr>
          <a:xfrm rot="13873059">
            <a:off x="4145497" y="3983607"/>
            <a:ext cx="591859" cy="1250056"/>
          </a:xfrm>
          <a:prstGeom prst="lightningBol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287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8" grpId="0"/>
      <p:bldP spid="11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DARQ Consistency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/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3582109" y="2412165"/>
            <a:ext cx="57710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DARQ is asynchronously flushed to persistent storage (i.e., group commit) for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OCC to ensure step atomicity + epoch protection for flushes to ensure flush points align with entire steps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For now, assume messages are only exposed / acknowledged after persistence (again, a la group commit)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Auxiliary data structures are rebuilt from scanning the log on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9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Details: Validation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78178" cy="154881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Recall: Must enforce </a:t>
            </a:r>
            <a:r>
              <a:rPr lang="en-US" sz="2400" dirty="0" err="1"/>
              <a:t>CReSt</a:t>
            </a:r>
            <a:r>
              <a:rPr lang="en-US" sz="2400" dirty="0"/>
              <a:t> semantics that each message is stepped at-most-once</a:t>
            </a:r>
          </a:p>
          <a:p>
            <a:r>
              <a:rPr lang="en-US" sz="2400" dirty="0"/>
              <a:t>Solution: an OCC-like serial validation phase to update a table of </a:t>
            </a:r>
            <a:r>
              <a:rPr lang="en-US" sz="2400" dirty="0" err="1"/>
              <a:t>unstepped</a:t>
            </a:r>
            <a:r>
              <a:rPr lang="en-US" sz="2400" dirty="0"/>
              <a:t> LSNs</a:t>
            </a:r>
          </a:p>
          <a:p>
            <a:r>
              <a:rPr lang="en-US" sz="2400" dirty="0" err="1"/>
              <a:t>Unstepped</a:t>
            </a:r>
            <a:r>
              <a:rPr lang="en-US" sz="2400" dirty="0"/>
              <a:t> LSNs table can be easily rebuilt on recovery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ECAECA-F8DA-3302-87A2-E6D42F1382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4AF4ADF7-34BF-E56F-4AF3-B823F632D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209032"/>
              </p:ext>
            </p:extLst>
          </p:nvPr>
        </p:nvGraphicFramePr>
        <p:xfrm>
          <a:off x="2198128" y="3677780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07AAA368-AFE6-A7FF-F459-927117579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5510" y="3631980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8B0B4EED-350F-7ABB-C70C-75BCB78C2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24279" y="3612825"/>
            <a:ext cx="484748" cy="4847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A1DA66-236B-DF4F-6171-D441C4D76724}"/>
              </a:ext>
            </a:extLst>
          </p:cNvPr>
          <p:cNvSpPr txBox="1"/>
          <p:nvPr/>
        </p:nvSpPr>
        <p:spPr>
          <a:xfrm>
            <a:off x="2443207" y="329884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F9761B-5AFF-F970-ACBD-7032B8344C82}"/>
              </a:ext>
            </a:extLst>
          </p:cNvPr>
          <p:cNvSpPr txBox="1"/>
          <p:nvPr/>
        </p:nvSpPr>
        <p:spPr>
          <a:xfrm>
            <a:off x="3386025" y="3279761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B95A7-9EB8-6544-C78D-1F7AFAC6E214}"/>
              </a:ext>
            </a:extLst>
          </p:cNvPr>
          <p:cNvSpPr txBox="1"/>
          <p:nvPr/>
        </p:nvSpPr>
        <p:spPr>
          <a:xfrm>
            <a:off x="4354145" y="328230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103</a:t>
            </a:r>
          </a:p>
        </p:txBody>
      </p:sp>
      <p:graphicFrame>
        <p:nvGraphicFramePr>
          <p:cNvPr id="28" name="Table 7">
            <a:extLst>
              <a:ext uri="{FF2B5EF4-FFF2-40B4-BE49-F238E27FC236}">
                <a16:creationId xmlns:a16="http://schemas.microsoft.com/office/drawing/2014/main" id="{E956831A-FEC6-BFC4-A065-96664B6A3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292785"/>
              </p:ext>
            </p:extLst>
          </p:nvPr>
        </p:nvGraphicFramePr>
        <p:xfrm>
          <a:off x="2198128" y="4449792"/>
          <a:ext cx="193764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7644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Unstepped</a:t>
                      </a:r>
                      <a:r>
                        <a:rPr lang="en-US" dirty="0"/>
                        <a:t> LSNs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D4D13FBB-5D36-56ED-6B18-314ACE82C776}"/>
              </a:ext>
            </a:extLst>
          </p:cNvPr>
          <p:cNvSpPr txBox="1"/>
          <p:nvPr/>
        </p:nvSpPr>
        <p:spPr>
          <a:xfrm>
            <a:off x="2260047" y="481960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90C479-F054-5868-8A3F-606651D8908F}"/>
              </a:ext>
            </a:extLst>
          </p:cNvPr>
          <p:cNvSpPr txBox="1"/>
          <p:nvPr/>
        </p:nvSpPr>
        <p:spPr>
          <a:xfrm>
            <a:off x="2250562" y="51990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102</a:t>
            </a:r>
          </a:p>
        </p:txBody>
      </p:sp>
      <p:pic>
        <p:nvPicPr>
          <p:cNvPr id="31" name="Graphic 30" descr="Checkmark">
            <a:extLst>
              <a:ext uri="{FF2B5EF4-FFF2-40B4-BE49-F238E27FC236}">
                <a16:creationId xmlns:a16="http://schemas.microsoft.com/office/drawing/2014/main" id="{10A5E392-7EFE-3A13-EE1E-0310562C2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7770" y="3656015"/>
            <a:ext cx="398696" cy="3986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395310-271E-EABF-8EB9-2B2336A09FF7}"/>
              </a:ext>
            </a:extLst>
          </p:cNvPr>
          <p:cNvCxnSpPr>
            <a:cxnSpLocks/>
          </p:cNvCxnSpPr>
          <p:nvPr/>
        </p:nvCxnSpPr>
        <p:spPr>
          <a:xfrm flipH="1" flipV="1">
            <a:off x="4637118" y="4113575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13A6168-455E-70A1-C670-812C81FC7838}"/>
              </a:ext>
            </a:extLst>
          </p:cNvPr>
          <p:cNvSpPr txBox="1"/>
          <p:nvPr/>
        </p:nvSpPr>
        <p:spPr>
          <a:xfrm>
            <a:off x="4985312" y="5459866"/>
            <a:ext cx="152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DC9C8EA-4475-8CEF-4918-561297094336}"/>
              </a:ext>
            </a:extLst>
          </p:cNvPr>
          <p:cNvCxnSpPr>
            <a:cxnSpLocks/>
          </p:cNvCxnSpPr>
          <p:nvPr/>
        </p:nvCxnSpPr>
        <p:spPr>
          <a:xfrm flipH="1" flipV="1">
            <a:off x="6277289" y="4097573"/>
            <a:ext cx="1114395" cy="133926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4514241-196A-3FC9-D1DE-BF0C102C3730}"/>
              </a:ext>
            </a:extLst>
          </p:cNvPr>
          <p:cNvSpPr txBox="1"/>
          <p:nvPr/>
        </p:nvSpPr>
        <p:spPr>
          <a:xfrm>
            <a:off x="6756787" y="5485141"/>
            <a:ext cx="21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 101, 102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48347DA-30C7-3151-B951-865350FBAF57}"/>
              </a:ext>
            </a:extLst>
          </p:cNvPr>
          <p:cNvCxnSpPr>
            <a:cxnSpLocks/>
          </p:cNvCxnSpPr>
          <p:nvPr/>
        </p:nvCxnSpPr>
        <p:spPr>
          <a:xfrm>
            <a:off x="6522803" y="4113575"/>
            <a:ext cx="1044067" cy="1270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40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29" grpId="2"/>
      <p:bldP spid="30" grpId="0"/>
      <p:bldP spid="30" grpId="1"/>
      <p:bldP spid="35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 Recovery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255348"/>
              </p:ext>
            </p:extLst>
          </p:nvPr>
        </p:nvGraphicFramePr>
        <p:xfrm>
          <a:off x="2392107" y="1906729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9489" y="1851876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92114" y="1858499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1201" y="1853633"/>
            <a:ext cx="484748" cy="484748"/>
          </a:xfrm>
          <a:prstGeom prst="rect">
            <a:avLst/>
          </a:prstGeom>
        </p:spPr>
      </p:pic>
      <p:sp>
        <p:nvSpPr>
          <p:cNvPr id="42" name="Down Arrow 41">
            <a:extLst>
              <a:ext uri="{FF2B5EF4-FFF2-40B4-BE49-F238E27FC236}">
                <a16:creationId xmlns:a16="http://schemas.microsoft.com/office/drawing/2014/main" id="{9A71B94F-4169-AE4F-B29E-3A580889797C}"/>
              </a:ext>
            </a:extLst>
          </p:cNvPr>
          <p:cNvSpPr/>
          <p:nvPr/>
        </p:nvSpPr>
        <p:spPr>
          <a:xfrm rot="10800000">
            <a:off x="2729070" y="2352300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B32221E-137D-914B-BB40-A8675A32D245}"/>
              </a:ext>
            </a:extLst>
          </p:cNvPr>
          <p:cNvSpPr txBox="1"/>
          <p:nvPr/>
        </p:nvSpPr>
        <p:spPr>
          <a:xfrm>
            <a:off x="2467713" y="2881152"/>
            <a:ext cx="859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Replay</a:t>
            </a:r>
          </a:p>
        </p:txBody>
      </p:sp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2484" y="1837811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23715" y="1878873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18258" y="1841774"/>
            <a:ext cx="484748" cy="48474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06B2E19-9E4C-E148-8B23-ECAC79A337F0}"/>
              </a:ext>
            </a:extLst>
          </p:cNvPr>
          <p:cNvSpPr txBox="1"/>
          <p:nvPr/>
        </p:nvSpPr>
        <p:spPr>
          <a:xfrm>
            <a:off x="4052607" y="3292114"/>
            <a:ext cx="530181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Scan ahead to current tail, rebuilding internal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Remove messages that have been stepped by a later completion message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Reconstruct state by replaying self-messages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Replay in-messages and resume normal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64BA5026-1428-5440-964A-0A6FDE4B1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5454" y="1835847"/>
            <a:ext cx="484748" cy="4847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9154CE-D987-F9A8-E9DF-F64884DAAFD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46146 0 " pathEditMode="relative" ptsTypes="AA">
                                      <p:cBhvr>
                                        <p:cTn id="2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43" grpId="0"/>
      <p:bldP spid="4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D614DA-E114-8349-AF1C-7363F705360D}"/>
              </a:ext>
            </a:extLst>
          </p:cNvPr>
          <p:cNvSpPr txBox="1"/>
          <p:nvPr/>
        </p:nvSpPr>
        <p:spPr>
          <a:xfrm>
            <a:off x="6402049" y="1724085"/>
            <a:ext cx="41943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1: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marks processing finished, but crashes before sending results downstream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missing events / inconsistency between dashboard and </a:t>
            </a:r>
            <a:r>
              <a:rPr lang="en-US" sz="2400" dirty="0" err="1"/>
              <a:t>CosmosDB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E7E008-70E1-AAB6-AD66-C38825CDCCCC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02CD4-EC86-BAE7-28FD-EA4FDE40345A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B09B1-59DD-7AF2-8489-EDBC72A52855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C344A39-14A9-6CBF-5A7D-E8FAC1F8C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40090B8E-F802-4703-7929-AAAA0CCE7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B2315191-4CFC-C911-589E-25CFF1A6CF9F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798377-7CF4-0ED6-CB7C-D9370864F458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E733C5F-93A4-914C-0907-AF82B9D6F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4BB7D27B-FA73-66C7-4B90-C468D6172566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E70A1C-9F60-0284-CF80-B72132B228FC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3407FB7E-F7C4-C8BD-5FF3-847A8FE22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755BA8E-846A-777C-4CF9-A8211806183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B44F-DB02-7740-A362-1CE18825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1B7B-9757-5448-BFD1-0164A4FA3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99998" cy="505268"/>
          </a:xfrm>
        </p:spPr>
        <p:txBody>
          <a:bodyPr>
            <a:normAutofit/>
          </a:bodyPr>
          <a:lstStyle/>
          <a:p>
            <a:r>
              <a:rPr lang="en-US" sz="2000" dirty="0"/>
              <a:t>Compare-and-swap Microservice from before</a:t>
            </a:r>
          </a:p>
        </p:txBody>
      </p:sp>
      <p:pic>
        <p:nvPicPr>
          <p:cNvPr id="5" name="Graphic 4" descr="Processor">
            <a:extLst>
              <a:ext uri="{FF2B5EF4-FFF2-40B4-BE49-F238E27FC236}">
                <a16:creationId xmlns:a16="http://schemas.microsoft.com/office/drawing/2014/main" id="{10BA7C8E-99EE-204E-98A3-BA97D1CCA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6065" y="456345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D94742-3188-414A-AC76-C334C53FC131}"/>
              </a:ext>
            </a:extLst>
          </p:cNvPr>
          <p:cNvSpPr txBox="1"/>
          <p:nvPr/>
        </p:nvSpPr>
        <p:spPr>
          <a:xfrm>
            <a:off x="5856743" y="4261799"/>
            <a:ext cx="12930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Processor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23B6969-42E0-CC48-9790-55E62FC4FE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977318"/>
              </p:ext>
            </p:extLst>
          </p:nvPr>
        </p:nvGraphicFramePr>
        <p:xfrm>
          <a:off x="838200" y="2964488"/>
          <a:ext cx="110632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463">
                  <a:extLst>
                    <a:ext uri="{9D8B030D-6E8A-4147-A177-3AD203B41FA5}">
                      <a16:colId xmlns:a16="http://schemas.microsoft.com/office/drawing/2014/main" val="531777961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635868782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1688724596"/>
                    </a:ext>
                  </a:extLst>
                </a:gridCol>
                <a:gridCol w="1580463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4C356D52-BACB-434A-BD72-9292C93CC766}"/>
              </a:ext>
            </a:extLst>
          </p:cNvPr>
          <p:cNvSpPr txBox="1"/>
          <p:nvPr/>
        </p:nvSpPr>
        <p:spPr>
          <a:xfrm>
            <a:off x="4090682" y="2964488"/>
            <a:ext cx="1948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(‘a’, 10, 0)</a:t>
            </a:r>
          </a:p>
        </p:txBody>
      </p:sp>
      <p:pic>
        <p:nvPicPr>
          <p:cNvPr id="62" name="Graphic 61" descr="Envelope">
            <a:extLst>
              <a:ext uri="{FF2B5EF4-FFF2-40B4-BE49-F238E27FC236}">
                <a16:creationId xmlns:a16="http://schemas.microsoft.com/office/drawing/2014/main" id="{8B6C975D-B04F-444A-82B8-0F0C83E3DE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33148" y="3371793"/>
            <a:ext cx="484748" cy="484748"/>
          </a:xfrm>
          <a:prstGeom prst="rect">
            <a:avLst/>
          </a:prstGeom>
        </p:spPr>
      </p:pic>
      <p:pic>
        <p:nvPicPr>
          <p:cNvPr id="63" name="Graphic 62" descr="Envelope">
            <a:extLst>
              <a:ext uri="{FF2B5EF4-FFF2-40B4-BE49-F238E27FC236}">
                <a16:creationId xmlns:a16="http://schemas.microsoft.com/office/drawing/2014/main" id="{37496878-871D-6F4F-94BC-34612750F3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1419" y="3403457"/>
            <a:ext cx="484748" cy="484748"/>
          </a:xfrm>
          <a:prstGeom prst="rect">
            <a:avLst/>
          </a:prstGeom>
        </p:spPr>
      </p:pic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F8BB0E49-5EEF-4A41-9C01-5EAC51699C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44725" y="3351404"/>
            <a:ext cx="484748" cy="4847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95F2E669-9DB7-FF4B-81B6-55CF7046EC7B}"/>
              </a:ext>
            </a:extLst>
          </p:cNvPr>
          <p:cNvSpPr txBox="1"/>
          <p:nvPr/>
        </p:nvSpPr>
        <p:spPr>
          <a:xfrm>
            <a:off x="5849287" y="29588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5D8242E-479D-DE44-AB30-927133BDF581}"/>
              </a:ext>
            </a:extLst>
          </p:cNvPr>
          <p:cNvSpPr txBox="1"/>
          <p:nvPr/>
        </p:nvSpPr>
        <p:spPr>
          <a:xfrm>
            <a:off x="2812110" y="2974738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‘a’ : 0</a:t>
            </a:r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FC66E81-9875-E649-AA91-CC2B8F9681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045469" y="3375966"/>
            <a:ext cx="484748" cy="48474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E74C7624-9811-B749-8113-A9DEE328CFDE}"/>
              </a:ext>
            </a:extLst>
          </p:cNvPr>
          <p:cNvSpPr txBox="1"/>
          <p:nvPr/>
        </p:nvSpPr>
        <p:spPr>
          <a:xfrm>
            <a:off x="7388442" y="2955746"/>
            <a:ext cx="1219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Reply:  OK</a:t>
            </a:r>
          </a:p>
        </p:txBody>
      </p:sp>
      <p:pic>
        <p:nvPicPr>
          <p:cNvPr id="70" name="Graphic 69" descr="Checkmark">
            <a:extLst>
              <a:ext uri="{FF2B5EF4-FFF2-40B4-BE49-F238E27FC236}">
                <a16:creationId xmlns:a16="http://schemas.microsoft.com/office/drawing/2014/main" id="{AB18007A-C8FF-944B-9713-D9C04B85AE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34738" y="3422760"/>
            <a:ext cx="398696" cy="39869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C3CEB96D-DBE9-5E4F-A617-8774984D1500}"/>
              </a:ext>
            </a:extLst>
          </p:cNvPr>
          <p:cNvSpPr txBox="1"/>
          <p:nvPr/>
        </p:nvSpPr>
        <p:spPr>
          <a:xfrm>
            <a:off x="8728389" y="2974066"/>
            <a:ext cx="210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Cmplt</a:t>
            </a:r>
            <a:r>
              <a:rPr lang="en-US"/>
              <a:t>: 101, 102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E326405-E0AA-6F49-AD95-1E8777ABC2BD}"/>
              </a:ext>
            </a:extLst>
          </p:cNvPr>
          <p:cNvSpPr txBox="1"/>
          <p:nvPr/>
        </p:nvSpPr>
        <p:spPr>
          <a:xfrm>
            <a:off x="1404126" y="257908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BE15FD-B913-A347-9013-D9C5D1040C29}"/>
              </a:ext>
            </a:extLst>
          </p:cNvPr>
          <p:cNvSpPr txBox="1"/>
          <p:nvPr/>
        </p:nvSpPr>
        <p:spPr>
          <a:xfrm>
            <a:off x="2854714" y="2567433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3400071-6A08-384C-BECA-1BEB2C2552E2}"/>
              </a:ext>
            </a:extLst>
          </p:cNvPr>
          <p:cNvSpPr txBox="1"/>
          <p:nvPr/>
        </p:nvSpPr>
        <p:spPr>
          <a:xfrm>
            <a:off x="4528221" y="2551440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97210A3-1E13-F448-B640-EC21239798FE}"/>
              </a:ext>
            </a:extLst>
          </p:cNvPr>
          <p:cNvSpPr txBox="1"/>
          <p:nvPr/>
        </p:nvSpPr>
        <p:spPr>
          <a:xfrm>
            <a:off x="6077779" y="251962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F32E923-8C1F-F842-AD0C-5AB2405BF453}"/>
              </a:ext>
            </a:extLst>
          </p:cNvPr>
          <p:cNvSpPr txBox="1"/>
          <p:nvPr/>
        </p:nvSpPr>
        <p:spPr>
          <a:xfrm>
            <a:off x="7614285" y="2495134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pic>
        <p:nvPicPr>
          <p:cNvPr id="23" name="Graphic 22" descr="Table">
            <a:extLst>
              <a:ext uri="{FF2B5EF4-FFF2-40B4-BE49-F238E27FC236}">
                <a16:creationId xmlns:a16="http://schemas.microsoft.com/office/drawing/2014/main" id="{767108B1-2830-534D-A7FD-A37F43C6AA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84810" y="5441950"/>
            <a:ext cx="914400" cy="914400"/>
          </a:xfrm>
          <a:prstGeom prst="rect">
            <a:avLst/>
          </a:prstGeom>
        </p:spPr>
      </p:pic>
      <p:sp>
        <p:nvSpPr>
          <p:cNvPr id="26" name="Down Arrow 25">
            <a:extLst>
              <a:ext uri="{FF2B5EF4-FFF2-40B4-BE49-F238E27FC236}">
                <a16:creationId xmlns:a16="http://schemas.microsoft.com/office/drawing/2014/main" id="{5E3C88CC-77E1-5348-AE66-BD4029E1FD4B}"/>
              </a:ext>
            </a:extLst>
          </p:cNvPr>
          <p:cNvSpPr/>
          <p:nvPr/>
        </p:nvSpPr>
        <p:spPr>
          <a:xfrm rot="10800000">
            <a:off x="1767612" y="3904638"/>
            <a:ext cx="255373" cy="484747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3D594-EBE9-964B-BCAB-230E01909CFE}"/>
              </a:ext>
            </a:extLst>
          </p:cNvPr>
          <p:cNvCxnSpPr>
            <a:cxnSpLocks/>
          </p:cNvCxnSpPr>
          <p:nvPr/>
        </p:nvCxnSpPr>
        <p:spPr>
          <a:xfrm flipH="1">
            <a:off x="2812110" y="3158732"/>
            <a:ext cx="710885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C5DD88-B4DE-B24A-B522-B39CB876EBAF}"/>
              </a:ext>
            </a:extLst>
          </p:cNvPr>
          <p:cNvCxnSpPr>
            <a:cxnSpLocks/>
          </p:cNvCxnSpPr>
          <p:nvPr/>
        </p:nvCxnSpPr>
        <p:spPr>
          <a:xfrm flipH="1" flipV="1">
            <a:off x="4125628" y="3134025"/>
            <a:ext cx="1408060" cy="15129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9D3A7D-C5DB-724A-A824-A9DCA3CDE419}"/>
              </a:ext>
            </a:extLst>
          </p:cNvPr>
          <p:cNvCxnSpPr>
            <a:cxnSpLocks/>
          </p:cNvCxnSpPr>
          <p:nvPr/>
        </p:nvCxnSpPr>
        <p:spPr>
          <a:xfrm flipH="1">
            <a:off x="8780877" y="3141869"/>
            <a:ext cx="1472630" cy="0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748C9D9-1E64-AE4C-BD78-B7FDD7ED51D7}"/>
              </a:ext>
            </a:extLst>
          </p:cNvPr>
          <p:cNvSpPr txBox="1"/>
          <p:nvPr/>
        </p:nvSpPr>
        <p:spPr>
          <a:xfrm>
            <a:off x="6939084" y="55312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 = 10, b = 42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A45A1-683D-7A4F-A917-828CC2BA9E18}"/>
              </a:ext>
            </a:extLst>
          </p:cNvPr>
          <p:cNvSpPr txBox="1"/>
          <p:nvPr/>
        </p:nvSpPr>
        <p:spPr>
          <a:xfrm>
            <a:off x="8180232" y="1816499"/>
            <a:ext cx="164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Resent in background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AD4DA8-9E85-984F-96F4-2EC844B42966}"/>
              </a:ext>
            </a:extLst>
          </p:cNvPr>
          <p:cNvCxnSpPr>
            <a:cxnSpLocks/>
          </p:cNvCxnSpPr>
          <p:nvPr/>
        </p:nvCxnSpPr>
        <p:spPr>
          <a:xfrm flipH="1">
            <a:off x="8361797" y="2528758"/>
            <a:ext cx="316442" cy="354073"/>
          </a:xfrm>
          <a:prstGeom prst="line">
            <a:avLst/>
          </a:prstGeom>
          <a:ln w="34925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9F0663-20DF-7C4E-88BB-222CA66A874B}"/>
              </a:ext>
            </a:extLst>
          </p:cNvPr>
          <p:cNvSpPr txBox="1"/>
          <p:nvPr/>
        </p:nvSpPr>
        <p:spPr>
          <a:xfrm>
            <a:off x="1279712" y="2970230"/>
            <a:ext cx="894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‘b’ : 42</a:t>
            </a:r>
          </a:p>
        </p:txBody>
      </p:sp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E63D1AE-DAEC-7A41-8BBC-C7F955E5C1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95314" y="3353182"/>
            <a:ext cx="484748" cy="484748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64DF63C-22D5-E146-8A89-43D740B8AE0F}"/>
              </a:ext>
            </a:extLst>
          </p:cNvPr>
          <p:cNvSpPr txBox="1"/>
          <p:nvPr/>
        </p:nvSpPr>
        <p:spPr>
          <a:xfrm>
            <a:off x="10438959" y="2955746"/>
            <a:ext cx="147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CaS</a:t>
            </a:r>
            <a:r>
              <a:rPr lang="en-US"/>
              <a:t>(‘b’, 10, 0)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E1626286-4377-5B48-BE8A-C4C7ECCDC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81425" y="3363051"/>
            <a:ext cx="484748" cy="4847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3D10ED70-28BB-AE49-BE4D-99F704C6B3AB}"/>
              </a:ext>
            </a:extLst>
          </p:cNvPr>
          <p:cNvSpPr txBox="1"/>
          <p:nvPr/>
        </p:nvSpPr>
        <p:spPr>
          <a:xfrm>
            <a:off x="9334738" y="254733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560C5D-183B-E649-8FE2-512F8979523F}"/>
              </a:ext>
            </a:extLst>
          </p:cNvPr>
          <p:cNvSpPr txBox="1"/>
          <p:nvPr/>
        </p:nvSpPr>
        <p:spPr>
          <a:xfrm>
            <a:off x="10849101" y="2578376"/>
            <a:ext cx="565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F45153-5183-A7B8-852E-8556292D066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2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73347 -0.003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67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03334 L 0.32578 0.19861 " pathEditMode="relative" ptsTypes="AA">
                                      <p:cBhvr>
                                        <p:cTn id="2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3912 L 0.07214 0.19236 " pathEditMode="relative" ptsTypes="AA">
                                      <p:cBhvr>
                                        <p:cTn id="29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764 L -0.30638 0.212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52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35" grpId="0"/>
      <p:bldP spid="3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843F-6726-CD4B-B68F-1270FF26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0A832-F154-6C47-865B-BB311C97C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DARQ assigns each attached compute node a monotonically increasing “incarnation number” to tolerate compute node churn</a:t>
            </a:r>
            <a:endParaRPr lang="en-US" sz="2200" dirty="0"/>
          </a:p>
          <a:p>
            <a:endParaRPr lang="en-US" sz="2400" dirty="0"/>
          </a:p>
          <a:p>
            <a:r>
              <a:rPr lang="en-US" sz="2400" dirty="0"/>
              <a:t>TCP-like retry/deduplication scheme in the background for exactly-once delivery of messages</a:t>
            </a:r>
          </a:p>
          <a:p>
            <a:endParaRPr lang="en-US" sz="2400" dirty="0"/>
          </a:p>
          <a:p>
            <a:r>
              <a:rPr lang="en-US" sz="2400" dirty="0"/>
              <a:t>Background GC to remove entries that are no longer needed</a:t>
            </a:r>
          </a:p>
          <a:p>
            <a:pPr lvl="1"/>
            <a:r>
              <a:rPr lang="en-US" sz="1800" dirty="0"/>
              <a:t>Self-messages can be checkpointed as yet another step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82156-EE3C-C70F-E855-CA663154AE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D01108E-8F35-A04A-B250-370B7E626B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5734659"/>
              </p:ext>
            </p:extLst>
          </p:nvPr>
        </p:nvGraphicFramePr>
        <p:xfrm>
          <a:off x="1858945" y="3887072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Example stream application modeled after a search engine trend monitoring system deployed onto Azure. Kafka uses single partitions. </a:t>
            </a:r>
          </a:p>
          <a:p>
            <a:r>
              <a:rPr lang="en-US" sz="2400" dirty="0"/>
              <a:t>DARQ offers the same guarantee as Kafka Streams, but outperforms Kafka Streams significantly, mostly because it is closer to the bare-metal.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C98B709-6BFF-659F-BCCA-CF65831733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631676"/>
              </p:ext>
            </p:extLst>
          </p:nvPr>
        </p:nvGraphicFramePr>
        <p:xfrm>
          <a:off x="6510328" y="3887071"/>
          <a:ext cx="3571910" cy="2478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1849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8" grpId="0">
        <p:bldAsOne/>
      </p:bldGraphic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410431"/>
              </p:ext>
            </p:extLst>
          </p:nvPr>
        </p:nvGraphicFramePr>
        <p:xfrm>
          <a:off x="4281896" y="4029970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0287" y="1953613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Simulated execution of an Azure DF Trace, on modified Azure DF and DARQ-based simulator.</a:t>
            </a:r>
          </a:p>
          <a:p>
            <a:r>
              <a:rPr lang="en-US" sz="2400" dirty="0"/>
              <a:t>DARQ and Azure DF share many software components (e.g., log implementation), but DARQ’s 3-in-1 log is more efficient than Azure DF’s traditional event-sourcing design.</a:t>
            </a:r>
          </a:p>
        </p:txBody>
      </p:sp>
    </p:spTree>
    <p:extLst>
      <p:ext uri="{BB962C8B-B14F-4D97-AF65-F5344CB8AC3E}">
        <p14:creationId xmlns:p14="http://schemas.microsoft.com/office/powerpoint/2010/main" val="114192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PerformancE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EB553F-5278-3CB4-55A0-F1A395BB8D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F0AF8-CC3D-6519-A3C5-C1AECB7FF3BC}"/>
              </a:ext>
            </a:extLst>
          </p:cNvPr>
          <p:cNvSpPr txBox="1">
            <a:spLocks/>
          </p:cNvSpPr>
          <p:nvPr/>
        </p:nvSpPr>
        <p:spPr>
          <a:xfrm>
            <a:off x="1036979" y="3959937"/>
            <a:ext cx="10131425" cy="22067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Microbenchmarks on a beefy Azure VM with attached SSD </a:t>
            </a:r>
          </a:p>
          <a:p>
            <a:r>
              <a:rPr lang="en-US" sz="2400" dirty="0"/>
              <a:t>DARQ mechanisms present about a non-trivial amount of overhead over raw storage, but can still be considered performant.</a:t>
            </a:r>
          </a:p>
          <a:p>
            <a:r>
              <a:rPr lang="en-US" sz="2400" dirty="0"/>
              <a:t>DARQ applications are more likely to bottleneck on compute or rate-limited rather than saturate storage bandwidth in most cases.</a:t>
            </a:r>
          </a:p>
        </p:txBody>
      </p:sp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2F9DA331-EBF8-9B09-DA3E-58FF4048E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50021"/>
              </p:ext>
            </p:extLst>
          </p:nvPr>
        </p:nvGraphicFramePr>
        <p:xfrm>
          <a:off x="407506" y="2656660"/>
          <a:ext cx="371392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961">
                  <a:extLst>
                    <a:ext uri="{9D8B030D-6E8A-4147-A177-3AD203B41FA5}">
                      <a16:colId xmlns:a16="http://schemas.microsoft.com/office/drawing/2014/main" val="2374401028"/>
                    </a:ext>
                  </a:extLst>
                </a:gridCol>
                <a:gridCol w="1856961">
                  <a:extLst>
                    <a:ext uri="{9D8B030D-6E8A-4147-A177-3AD203B41FA5}">
                      <a16:colId xmlns:a16="http://schemas.microsoft.com/office/drawing/2014/main" val="18026998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0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650k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1.5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39965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C77DA85-7A57-FC21-C642-7158EF9C4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307457"/>
              </p:ext>
            </p:extLst>
          </p:nvPr>
        </p:nvGraphicFramePr>
        <p:xfrm>
          <a:off x="6096000" y="2718646"/>
          <a:ext cx="5984145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4715">
                  <a:extLst>
                    <a:ext uri="{9D8B030D-6E8A-4147-A177-3AD203B41FA5}">
                      <a16:colId xmlns:a16="http://schemas.microsoft.com/office/drawing/2014/main" val="1770329696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3583154492"/>
                    </a:ext>
                  </a:extLst>
                </a:gridCol>
                <a:gridCol w="1994715">
                  <a:extLst>
                    <a:ext uri="{9D8B030D-6E8A-4147-A177-3AD203B41FA5}">
                      <a16:colId xmlns:a16="http://schemas.microsoft.com/office/drawing/2014/main" val="1352903855"/>
                    </a:ext>
                  </a:extLst>
                </a:gridCol>
              </a:tblGrid>
              <a:tr h="259891">
                <a:tc>
                  <a:txBody>
                    <a:bodyPr/>
                    <a:lstStyle/>
                    <a:p>
                      <a:r>
                        <a:rPr lang="en-US" dirty="0"/>
                        <a:t>DARQ (co-located)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DARQ (over RPC)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Raw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932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 750k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~200 k op/s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 1 M op/s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85753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DBCD4D2-36FF-CD8A-ADC0-7E4A54FD06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91279"/>
              </p:ext>
            </p:extLst>
          </p:nvPr>
        </p:nvGraphicFramePr>
        <p:xfrm>
          <a:off x="4762436" y="2196729"/>
          <a:ext cx="15495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520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516520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E02A8EC-DCB6-808D-7C05-086CA902F0F7}"/>
              </a:ext>
            </a:extLst>
          </p:cNvPr>
          <p:cNvSpPr txBox="1"/>
          <p:nvPr/>
        </p:nvSpPr>
        <p:spPr>
          <a:xfrm>
            <a:off x="5216332" y="1730794"/>
            <a:ext cx="886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DARQ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B266E2-7B39-C43A-1A48-37D22D1590D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690191" y="2382149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417194-7A8F-37EE-4AAC-AB49B93EF7E1}"/>
              </a:ext>
            </a:extLst>
          </p:cNvPr>
          <p:cNvSpPr txBox="1"/>
          <p:nvPr/>
        </p:nvSpPr>
        <p:spPr>
          <a:xfrm>
            <a:off x="1936419" y="1912596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Producer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4177C0-1529-77D9-AD1F-CCF535969EDF}"/>
              </a:ext>
            </a:extLst>
          </p:cNvPr>
          <p:cNvCxnSpPr>
            <a:cxnSpLocks/>
          </p:cNvCxnSpPr>
          <p:nvPr/>
        </p:nvCxnSpPr>
        <p:spPr>
          <a:xfrm>
            <a:off x="6311996" y="2372281"/>
            <a:ext cx="2072245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96AE08-C258-B58A-7C44-ABEF14928381}"/>
              </a:ext>
            </a:extLst>
          </p:cNvPr>
          <p:cNvSpPr txBox="1"/>
          <p:nvPr/>
        </p:nvSpPr>
        <p:spPr>
          <a:xfrm>
            <a:off x="7655598" y="1813845"/>
            <a:ext cx="1151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Step</a:t>
            </a:r>
          </a:p>
        </p:txBody>
      </p:sp>
    </p:spTree>
    <p:extLst>
      <p:ext uri="{BB962C8B-B14F-4D97-AF65-F5344CB8AC3E}">
        <p14:creationId xmlns:p14="http://schemas.microsoft.com/office/powerpoint/2010/main" val="397912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423BC-933B-6243-8440-40126519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Performance Cost of Persistence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FA12A9-E6CA-434E-A82A-93F45A4AF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2767" y="2196729"/>
            <a:ext cx="5704438" cy="4351338"/>
          </a:xfrm>
        </p:spPr>
        <p:txBody>
          <a:bodyPr anchor="t">
            <a:normAutofit/>
          </a:bodyPr>
          <a:lstStyle/>
          <a:p>
            <a:r>
              <a:rPr lang="en-US" sz="2400" dirty="0"/>
              <a:t>Recall: one RPC in </a:t>
            </a:r>
            <a:r>
              <a:rPr lang="en-US" sz="2400" dirty="0" err="1"/>
              <a:t>CReSt</a:t>
            </a:r>
            <a:r>
              <a:rPr lang="en-US" sz="2400" dirty="0"/>
              <a:t> can invoke as much as 4 storage round trips with naïve implementation</a:t>
            </a:r>
          </a:p>
          <a:p>
            <a:endParaRPr lang="en-US" sz="2400" dirty="0"/>
          </a:p>
          <a:p>
            <a:r>
              <a:rPr lang="en-US" sz="2400" dirty="0"/>
              <a:t>Unacceptably high</a:t>
            </a:r>
          </a:p>
          <a:p>
            <a:endParaRPr lang="en-US" sz="2400" dirty="0"/>
          </a:p>
          <a:p>
            <a:r>
              <a:rPr lang="en-US" sz="2400" dirty="0"/>
              <a:t>What can we do to alleviate this?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Graphic 3" descr="Processor">
            <a:extLst>
              <a:ext uri="{FF2B5EF4-FFF2-40B4-BE49-F238E27FC236}">
                <a16:creationId xmlns:a16="http://schemas.microsoft.com/office/drawing/2014/main" id="{5313ABD8-D963-C948-9C2B-C382FABF7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2229952"/>
            <a:ext cx="709289" cy="70928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5FD5A28-5EAB-9248-A666-A5E9CFAE9C49}"/>
              </a:ext>
            </a:extLst>
          </p:cNvPr>
          <p:cNvGrpSpPr/>
          <p:nvPr/>
        </p:nvGrpSpPr>
        <p:grpSpPr>
          <a:xfrm>
            <a:off x="1214422" y="2383988"/>
            <a:ext cx="1270318" cy="372877"/>
            <a:chOff x="2446639" y="2635303"/>
            <a:chExt cx="2248930" cy="635076"/>
          </a:xfrm>
        </p:grpSpPr>
        <p:sp>
          <p:nvSpPr>
            <p:cNvPr id="6" name="Pentagon 5">
              <a:extLst>
                <a:ext uri="{FF2B5EF4-FFF2-40B4-BE49-F238E27FC236}">
                  <a16:creationId xmlns:a16="http://schemas.microsoft.com/office/drawing/2014/main" id="{9DB45456-CF8F-9F43-8D48-864707181591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Envelope">
              <a:extLst>
                <a:ext uri="{FF2B5EF4-FFF2-40B4-BE49-F238E27FC236}">
                  <a16:creationId xmlns:a16="http://schemas.microsoft.com/office/drawing/2014/main" id="{E0C05C49-9C24-134E-A95B-A94B2F683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8" name="Graphic 7" descr="Envelope">
              <a:extLst>
                <a:ext uri="{FF2B5EF4-FFF2-40B4-BE49-F238E27FC236}">
                  <a16:creationId xmlns:a16="http://schemas.microsoft.com/office/drawing/2014/main" id="{7E714FAF-4BF3-B04E-8A70-F07569971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9" name="Graphic 8" descr="Envelope">
              <a:extLst>
                <a:ext uri="{FF2B5EF4-FFF2-40B4-BE49-F238E27FC236}">
                  <a16:creationId xmlns:a16="http://schemas.microsoft.com/office/drawing/2014/main" id="{4789CAB0-5517-4D43-8F4C-016748AEB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4DEBA5B-8E44-064E-A6D3-8AE06437CA62}"/>
              </a:ext>
            </a:extLst>
          </p:cNvPr>
          <p:cNvGrpSpPr/>
          <p:nvPr/>
        </p:nvGrpSpPr>
        <p:grpSpPr>
          <a:xfrm>
            <a:off x="3408537" y="2383988"/>
            <a:ext cx="1363141" cy="372878"/>
            <a:chOff x="6739466" y="2616640"/>
            <a:chExt cx="2248930" cy="635076"/>
          </a:xfrm>
        </p:grpSpPr>
        <p:sp>
          <p:nvSpPr>
            <p:cNvPr id="11" name="Pentagon 10">
              <a:extLst>
                <a:ext uri="{FF2B5EF4-FFF2-40B4-BE49-F238E27FC236}">
                  <a16:creationId xmlns:a16="http://schemas.microsoft.com/office/drawing/2014/main" id="{86591C4C-2EA8-B84E-87C6-53861C1CCD21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Envelope">
              <a:extLst>
                <a:ext uri="{FF2B5EF4-FFF2-40B4-BE49-F238E27FC236}">
                  <a16:creationId xmlns:a16="http://schemas.microsoft.com/office/drawing/2014/main" id="{0531FCD9-8AE5-7348-8FDB-4AB14D184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13" name="Graphic 12" descr="Envelope">
              <a:extLst>
                <a:ext uri="{FF2B5EF4-FFF2-40B4-BE49-F238E27FC236}">
                  <a16:creationId xmlns:a16="http://schemas.microsoft.com/office/drawing/2014/main" id="{13D4B003-B648-DD43-8C33-7717DF02B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14" name="Graphic 13" descr="Envelope">
              <a:extLst>
                <a:ext uri="{FF2B5EF4-FFF2-40B4-BE49-F238E27FC236}">
                  <a16:creationId xmlns:a16="http://schemas.microsoft.com/office/drawing/2014/main" id="{BB29E826-0164-A64C-9257-F88B5A3493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E8F890E7-0E64-404A-8965-84E0ACC62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91994" y="3454479"/>
            <a:ext cx="709289" cy="70928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393AFA9-60B8-9F48-828A-DA36EF84BDC5}"/>
              </a:ext>
            </a:extLst>
          </p:cNvPr>
          <p:cNvGrpSpPr/>
          <p:nvPr/>
        </p:nvGrpSpPr>
        <p:grpSpPr>
          <a:xfrm>
            <a:off x="1214422" y="3608515"/>
            <a:ext cx="1270318" cy="372877"/>
            <a:chOff x="2446639" y="2635303"/>
            <a:chExt cx="2248930" cy="635076"/>
          </a:xfrm>
        </p:grpSpPr>
        <p:sp>
          <p:nvSpPr>
            <p:cNvPr id="17" name="Pentagon 16">
              <a:extLst>
                <a:ext uri="{FF2B5EF4-FFF2-40B4-BE49-F238E27FC236}">
                  <a16:creationId xmlns:a16="http://schemas.microsoft.com/office/drawing/2014/main" id="{7C6F446B-86FE-8C4C-8109-841688E42863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Envelope">
              <a:extLst>
                <a:ext uri="{FF2B5EF4-FFF2-40B4-BE49-F238E27FC236}">
                  <a16:creationId xmlns:a16="http://schemas.microsoft.com/office/drawing/2014/main" id="{D6ECBBDD-35C8-3949-9816-2D786F3AE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19" name="Graphic 18" descr="Envelope">
              <a:extLst>
                <a:ext uri="{FF2B5EF4-FFF2-40B4-BE49-F238E27FC236}">
                  <a16:creationId xmlns:a16="http://schemas.microsoft.com/office/drawing/2014/main" id="{B3B6A433-6493-D644-BF6E-A01F00B7A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20" name="Graphic 19" descr="Envelope">
              <a:extLst>
                <a:ext uri="{FF2B5EF4-FFF2-40B4-BE49-F238E27FC236}">
                  <a16:creationId xmlns:a16="http://schemas.microsoft.com/office/drawing/2014/main" id="{6847053B-0CFF-D247-8830-14976D4B0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C827D9-5F8A-1D48-AD52-30BBC7329929}"/>
              </a:ext>
            </a:extLst>
          </p:cNvPr>
          <p:cNvGrpSpPr/>
          <p:nvPr/>
        </p:nvGrpSpPr>
        <p:grpSpPr>
          <a:xfrm>
            <a:off x="3408537" y="3608515"/>
            <a:ext cx="1363141" cy="372878"/>
            <a:chOff x="6739466" y="2616640"/>
            <a:chExt cx="2248930" cy="635076"/>
          </a:xfrm>
        </p:grpSpPr>
        <p:sp>
          <p:nvSpPr>
            <p:cNvPr id="22" name="Pentagon 21">
              <a:extLst>
                <a:ext uri="{FF2B5EF4-FFF2-40B4-BE49-F238E27FC236}">
                  <a16:creationId xmlns:a16="http://schemas.microsoft.com/office/drawing/2014/main" id="{35C51139-8659-174E-89C0-53E2C251551A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Graphic 22" descr="Envelope">
              <a:extLst>
                <a:ext uri="{FF2B5EF4-FFF2-40B4-BE49-F238E27FC236}">
                  <a16:creationId xmlns:a16="http://schemas.microsoft.com/office/drawing/2014/main" id="{D9D764DD-5790-CD4A-AD07-11F54C0FC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24" name="Graphic 23" descr="Envelope">
              <a:extLst>
                <a:ext uri="{FF2B5EF4-FFF2-40B4-BE49-F238E27FC236}">
                  <a16:creationId xmlns:a16="http://schemas.microsoft.com/office/drawing/2014/main" id="{1703598F-B50F-184D-A58B-D884B1E4E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25" name="Graphic 24" descr="Envelope">
              <a:extLst>
                <a:ext uri="{FF2B5EF4-FFF2-40B4-BE49-F238E27FC236}">
                  <a16:creationId xmlns:a16="http://schemas.microsoft.com/office/drawing/2014/main" id="{6E6ECC96-CDC8-3D4B-A523-1444D622B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BC0252F6-BEBE-1D41-8F80-A524F28E8C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60287" y="1860331"/>
            <a:ext cx="372701" cy="372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66C603A-8908-1190-376B-702EED68625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2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-0.00347 L 0.0888 -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01366 L -0.06914 0.1958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04" y="9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41 0.19583 L 0.0888 0.1958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88 0.19583 L -0.10065 0.0268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79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466 0.02685 L 0.00013 0.0268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Idea: Process and send messages before they are persistent</a:t>
            </a:r>
          </a:p>
          <a:p>
            <a:r>
              <a:rPr lang="en-US" sz="2400" dirty="0"/>
              <a:t>If no failure, need not pay the cost of persistence on the critical path</a:t>
            </a:r>
          </a:p>
          <a:p>
            <a:pPr lvl="1"/>
            <a:r>
              <a:rPr lang="en-US" sz="2000" dirty="0"/>
              <a:t>Persistence catch up in the background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4753"/>
              </p:ext>
            </p:extLst>
          </p:nvPr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493621"/>
              </p:ext>
            </p:extLst>
          </p:nvPr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5365" y="1960032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7FBB88E6-EDDB-6346-8146-CF6BEF50ED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92781" y="1955160"/>
            <a:ext cx="484748" cy="484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4E9880-C3B5-8277-A66D-0D5A9BD68D8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41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CCBAC-DFE2-DD4A-A252-EF479CD8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DARQ Speculative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D62B3F3-7AF7-0144-9D39-7B02A261A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613" y="4074059"/>
            <a:ext cx="10515600" cy="1740764"/>
          </a:xfrm>
        </p:spPr>
        <p:txBody>
          <a:bodyPr>
            <a:normAutofit/>
          </a:bodyPr>
          <a:lstStyle/>
          <a:p>
            <a:r>
              <a:rPr lang="en-US" sz="2400" dirty="0"/>
              <a:t>Problem: on failure, speculative state may become inconsistent</a:t>
            </a:r>
          </a:p>
          <a:p>
            <a:r>
              <a:rPr lang="en-US" sz="2400" dirty="0"/>
              <a:t>Participants coordinate to restore consistency </a:t>
            </a:r>
          </a:p>
          <a:p>
            <a:r>
              <a:rPr lang="en-US" sz="2400" dirty="0"/>
              <a:t>Computation resumes from restored state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E783095-F081-B344-A6B0-9B2E3C2E1C01}"/>
              </a:ext>
            </a:extLst>
          </p:cNvPr>
          <p:cNvGraphicFramePr>
            <a:graphicFrameLocks noGrp="1"/>
          </p:cNvGraphicFramePr>
          <p:nvPr/>
        </p:nvGraphicFramePr>
        <p:xfrm>
          <a:off x="1998707" y="2009505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CC62D4AB-8A73-E644-ABB1-358200134776}"/>
              </a:ext>
            </a:extLst>
          </p:cNvPr>
          <p:cNvGraphicFramePr>
            <a:graphicFrameLocks noGrp="1"/>
          </p:cNvGraphicFramePr>
          <p:nvPr/>
        </p:nvGraphicFramePr>
        <p:xfrm>
          <a:off x="6319089" y="1986866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29" name="Graphic 28" descr="Envelope">
            <a:extLst>
              <a:ext uri="{FF2B5EF4-FFF2-40B4-BE49-F238E27FC236}">
                <a16:creationId xmlns:a16="http://schemas.microsoft.com/office/drawing/2014/main" id="{7E4C6850-B156-FE45-830C-01CBA697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8034" y="1947523"/>
            <a:ext cx="484748" cy="484748"/>
          </a:xfrm>
          <a:prstGeom prst="rect">
            <a:avLst/>
          </a:prstGeom>
        </p:spPr>
      </p:pic>
      <p:pic>
        <p:nvPicPr>
          <p:cNvPr id="30" name="Graphic 29" descr="Processor">
            <a:extLst>
              <a:ext uri="{FF2B5EF4-FFF2-40B4-BE49-F238E27FC236}">
                <a16:creationId xmlns:a16="http://schemas.microsoft.com/office/drawing/2014/main" id="{DAA8F4C3-09AD-1542-B97D-C295633A5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05764" y="2728491"/>
            <a:ext cx="709289" cy="709289"/>
          </a:xfrm>
          <a:prstGeom prst="rect">
            <a:avLst/>
          </a:prstGeom>
        </p:spPr>
      </p:pic>
      <p:pic>
        <p:nvPicPr>
          <p:cNvPr id="31" name="Graphic 30" descr="Processor">
            <a:extLst>
              <a:ext uri="{FF2B5EF4-FFF2-40B4-BE49-F238E27FC236}">
                <a16:creationId xmlns:a16="http://schemas.microsoft.com/office/drawing/2014/main" id="{A1793A20-D5E4-0540-BF56-8E3CD8166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212" y="2678781"/>
            <a:ext cx="709289" cy="709289"/>
          </a:xfrm>
          <a:prstGeom prst="rect">
            <a:avLst/>
          </a:prstGeom>
        </p:spPr>
      </p:pic>
      <p:pic>
        <p:nvPicPr>
          <p:cNvPr id="32" name="Graphic 31" descr="Envelope">
            <a:extLst>
              <a:ext uri="{FF2B5EF4-FFF2-40B4-BE49-F238E27FC236}">
                <a16:creationId xmlns:a16="http://schemas.microsoft.com/office/drawing/2014/main" id="{1ACA1499-F724-6D4C-B0FC-3B4D6ACD9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49068" y="1937054"/>
            <a:ext cx="484748" cy="484748"/>
          </a:xfrm>
          <a:prstGeom prst="rect">
            <a:avLst/>
          </a:prstGeom>
        </p:spPr>
      </p:pic>
      <p:pic>
        <p:nvPicPr>
          <p:cNvPr id="34" name="Graphic 33" descr="Envelope">
            <a:extLst>
              <a:ext uri="{FF2B5EF4-FFF2-40B4-BE49-F238E27FC236}">
                <a16:creationId xmlns:a16="http://schemas.microsoft.com/office/drawing/2014/main" id="{72995339-E4CC-704E-824A-30663055D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82" y="1928700"/>
            <a:ext cx="484748" cy="484748"/>
          </a:xfrm>
          <a:prstGeom prst="rect">
            <a:avLst/>
          </a:prstGeom>
        </p:spPr>
      </p:pic>
      <p:pic>
        <p:nvPicPr>
          <p:cNvPr id="35" name="Graphic 34" descr="Envelope">
            <a:extLst>
              <a:ext uri="{FF2B5EF4-FFF2-40B4-BE49-F238E27FC236}">
                <a16:creationId xmlns:a16="http://schemas.microsoft.com/office/drawing/2014/main" id="{F8541FE3-C033-A641-84D1-3489684DCD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5079" y="1948181"/>
            <a:ext cx="484748" cy="484748"/>
          </a:xfrm>
          <a:prstGeom prst="rect">
            <a:avLst/>
          </a:prstGeom>
        </p:spPr>
      </p:pic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30096EA8-51BC-5E41-93AE-97D1C755DF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68824" y="1947523"/>
            <a:ext cx="484748" cy="484748"/>
          </a:xfrm>
          <a:prstGeom prst="rect">
            <a:avLst/>
          </a:prstGeom>
        </p:spPr>
      </p:pic>
      <p:pic>
        <p:nvPicPr>
          <p:cNvPr id="4" name="Graphic 3" descr="High voltage">
            <a:extLst>
              <a:ext uri="{FF2B5EF4-FFF2-40B4-BE49-F238E27FC236}">
                <a16:creationId xmlns:a16="http://schemas.microsoft.com/office/drawing/2014/main" id="{64566B55-231B-0641-AFCC-23DBFA495F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60773" y="1361906"/>
            <a:ext cx="914400" cy="914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94BDE6-7506-0C80-5D72-E2087633A66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642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C76-39AA-8A4B-814B-BB8F6644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Cut: Local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73F23-AAC9-5445-8152-08BB19837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3724" cy="4351338"/>
          </a:xfrm>
        </p:spPr>
        <p:txBody>
          <a:bodyPr anchor="t"/>
          <a:lstStyle/>
          <a:p>
            <a:r>
              <a:rPr lang="en-US" sz="2400" dirty="0"/>
              <a:t>Recall: DARQ is a log, and we will only ever recover prefixes of the log</a:t>
            </a:r>
          </a:p>
          <a:p>
            <a:endParaRPr lang="en-US" sz="2400" dirty="0"/>
          </a:p>
          <a:p>
            <a:r>
              <a:rPr lang="en-US" sz="2400" dirty="0"/>
              <a:t>Hence: it is ok to read and process input messages before they are persistent, as long as the effects are not exposed until persistent</a:t>
            </a:r>
          </a:p>
          <a:p>
            <a:pPr lvl="1"/>
            <a:r>
              <a:rPr lang="en-US" sz="2000" dirty="0"/>
              <a:t>If we lose the input message, we naturally lose all resulting state updates/outgoing messages, because they are behind the input message in the log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2E148B-590F-9E4D-BF1C-A6E109758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13086"/>
              </p:ext>
            </p:extLst>
          </p:nvPr>
        </p:nvGraphicFramePr>
        <p:xfrm>
          <a:off x="8326622" y="2753781"/>
          <a:ext cx="29234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7" name="Graphic 6" descr="Processor">
            <a:extLst>
              <a:ext uri="{FF2B5EF4-FFF2-40B4-BE49-F238E27FC236}">
                <a16:creationId xmlns:a16="http://schemas.microsoft.com/office/drawing/2014/main" id="{E06DD680-A5D2-6B42-BCE5-CFC6690C2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3679" y="3472767"/>
            <a:ext cx="709289" cy="709289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597B00EC-7434-3449-9319-8AC27E639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52994" y="2692457"/>
            <a:ext cx="484748" cy="484748"/>
          </a:xfrm>
          <a:prstGeom prst="rect">
            <a:avLst/>
          </a:prstGeom>
        </p:spPr>
      </p:pic>
      <p:pic>
        <p:nvPicPr>
          <p:cNvPr id="11" name="Graphic 10" descr="Envelope">
            <a:extLst>
              <a:ext uri="{FF2B5EF4-FFF2-40B4-BE49-F238E27FC236}">
                <a16:creationId xmlns:a16="http://schemas.microsoft.com/office/drawing/2014/main" id="{BCDA2847-B6B9-0B4A-972A-90ADDB3F5A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25004" y="2692457"/>
            <a:ext cx="484748" cy="484748"/>
          </a:xfrm>
          <a:prstGeom prst="rect">
            <a:avLst/>
          </a:prstGeom>
        </p:spPr>
      </p:pic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D6EDB3EE-A275-244C-AAC5-C2E939A51A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45949" y="2692457"/>
            <a:ext cx="484748" cy="484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67578B-7850-C80A-BBD5-3BAE0BC1636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Challenge: General Speculative Execution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Need to track dependencies between participants and correctly orchestrate rollback &amp; recovery upon failure.</a:t>
            </a:r>
          </a:p>
          <a:p>
            <a:endParaRPr lang="en-US" sz="2400" dirty="0"/>
          </a:p>
          <a:p>
            <a:r>
              <a:rPr lang="en-US" sz="2400" dirty="0"/>
              <a:t>General Idea: extend the prefix guarantee we leveraged for the local case to a distributed system of logs.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Challenge: tracking overhead, performance, rollback protocol design, etc.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767BBC-FE1B-AB46-836D-B0EB1417314B}"/>
              </a:ext>
            </a:extLst>
          </p:cNvPr>
          <p:cNvSpPr txBox="1"/>
          <p:nvPr/>
        </p:nvSpPr>
        <p:spPr>
          <a:xfrm>
            <a:off x="7096539" y="5687928"/>
            <a:ext cx="4669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* More Details from our SIGMOD 2021 paper: Asynchronous Prefix Recovery for Fast Distributed Stores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9CFE10-FC73-1D86-1068-5F53275907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3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87B-128F-448E-B0C9-C7ED17B7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Modern Cloud Application -- Failures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CD768B-7A2D-4DB9-8D92-C141223CB3F8}"/>
              </a:ext>
            </a:extLst>
          </p:cNvPr>
          <p:cNvSpPr txBox="1"/>
          <p:nvPr/>
        </p:nvSpPr>
        <p:spPr>
          <a:xfrm>
            <a:off x="1629868" y="5374777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Aggregator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B5F763-21E7-462B-BDB5-CFE1AFA987DB}"/>
              </a:ext>
            </a:extLst>
          </p:cNvPr>
          <p:cNvSpPr txBox="1"/>
          <p:nvPr/>
        </p:nvSpPr>
        <p:spPr>
          <a:xfrm>
            <a:off x="3238273" y="2065867"/>
            <a:ext cx="167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Event Classifier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EE4B024-B59A-4265-B401-8207C39546DF}"/>
              </a:ext>
            </a:extLst>
          </p:cNvPr>
          <p:cNvSpPr txBox="1"/>
          <p:nvPr/>
        </p:nvSpPr>
        <p:spPr>
          <a:xfrm>
            <a:off x="835090" y="2055589"/>
            <a:ext cx="1813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Azure Event Hubs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F06E9C0A-909A-47E8-8854-6747EC728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7661" y="2697099"/>
            <a:ext cx="705103" cy="705103"/>
          </a:xfrm>
          <a:prstGeom prst="rect">
            <a:avLst/>
          </a:prstGeom>
        </p:spPr>
      </p:pic>
      <p:pic>
        <p:nvPicPr>
          <p:cNvPr id="77" name="Graphic 76">
            <a:extLst>
              <a:ext uri="{FF2B5EF4-FFF2-40B4-BE49-F238E27FC236}">
                <a16:creationId xmlns:a16="http://schemas.microsoft.com/office/drawing/2014/main" id="{140BEC84-4C72-4569-989E-261A34AAE2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3795" y="2752918"/>
            <a:ext cx="668519" cy="668519"/>
          </a:xfrm>
          <a:prstGeom prst="rect">
            <a:avLst/>
          </a:prstGeom>
        </p:spPr>
      </p:pic>
      <p:sp>
        <p:nvSpPr>
          <p:cNvPr id="32" name="Right Arrow 31">
            <a:extLst>
              <a:ext uri="{FF2B5EF4-FFF2-40B4-BE49-F238E27FC236}">
                <a16:creationId xmlns:a16="http://schemas.microsoft.com/office/drawing/2014/main" id="{C7928A4C-64A0-F642-95AC-F6DF25BB42CB}"/>
              </a:ext>
            </a:extLst>
          </p:cNvPr>
          <p:cNvSpPr/>
          <p:nvPr/>
        </p:nvSpPr>
        <p:spPr>
          <a:xfrm>
            <a:off x="2391186" y="2914387"/>
            <a:ext cx="91180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1927BAD1-537F-9E47-A822-F8E552D1C9AF}"/>
              </a:ext>
            </a:extLst>
          </p:cNvPr>
          <p:cNvSpPr/>
          <p:nvPr/>
        </p:nvSpPr>
        <p:spPr>
          <a:xfrm rot="8113263">
            <a:off x="2723181" y="3947182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AFEC4E22-419E-8E41-8872-0E0C1B07F6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81300" y="4537761"/>
            <a:ext cx="954107" cy="954107"/>
          </a:xfrm>
          <a:prstGeom prst="rect">
            <a:avLst/>
          </a:prstGeom>
        </p:spPr>
      </p:pic>
      <p:sp>
        <p:nvSpPr>
          <p:cNvPr id="50" name="Right Arrow 49">
            <a:extLst>
              <a:ext uri="{FF2B5EF4-FFF2-40B4-BE49-F238E27FC236}">
                <a16:creationId xmlns:a16="http://schemas.microsoft.com/office/drawing/2014/main" id="{2648D5DA-AB57-5E43-9C3B-45ED42541127}"/>
              </a:ext>
            </a:extLst>
          </p:cNvPr>
          <p:cNvSpPr/>
          <p:nvPr/>
        </p:nvSpPr>
        <p:spPr>
          <a:xfrm rot="3499227">
            <a:off x="3884159" y="3979210"/>
            <a:ext cx="870212" cy="3152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16BA98D-BED8-D042-8F49-32621019B223}"/>
              </a:ext>
            </a:extLst>
          </p:cNvPr>
          <p:cNvSpPr txBox="1"/>
          <p:nvPr/>
        </p:nvSpPr>
        <p:spPr>
          <a:xfrm>
            <a:off x="4041925" y="5369500"/>
            <a:ext cx="1233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CosmosDB</a:t>
            </a:r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57BAE961-C1D6-EE47-81C5-05E6119F99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06129" y="4771471"/>
            <a:ext cx="668519" cy="6685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83AFA0-8A48-0704-4A5C-CD079A1D3AF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9C0F2-1736-21B3-A10B-A9B9B647D007}"/>
              </a:ext>
            </a:extLst>
          </p:cNvPr>
          <p:cNvSpPr txBox="1"/>
          <p:nvPr/>
        </p:nvSpPr>
        <p:spPr>
          <a:xfrm>
            <a:off x="6402049" y="1724085"/>
            <a:ext cx="41943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Scenario 2: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sends results downstream before marking processing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Classifier fails after sending results downstream, but before marking processing as finished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Causes duplicate processing (which may confuse users, double-charge, etc.)</a:t>
            </a:r>
          </a:p>
        </p:txBody>
      </p:sp>
    </p:spTree>
    <p:extLst>
      <p:ext uri="{BB962C8B-B14F-4D97-AF65-F5344CB8AC3E}">
        <p14:creationId xmlns:p14="http://schemas.microsoft.com/office/powerpoint/2010/main" val="31181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D8B1F-FEAB-5545-944D-8913D378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– Speculative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7D0F6-889A-5348-9972-BB14B095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946865"/>
            <a:ext cx="10131425" cy="1755800"/>
          </a:xfrm>
        </p:spPr>
        <p:txBody>
          <a:bodyPr anchor="t">
            <a:normAutofit/>
          </a:bodyPr>
          <a:lstStyle/>
          <a:p>
            <a:r>
              <a:rPr lang="en-US" sz="2400" dirty="0"/>
              <a:t>Speculative execution reduces application latency without sacrificing guarantees with deep pipelines and/or slow storage</a:t>
            </a:r>
          </a:p>
          <a:p>
            <a:r>
              <a:rPr lang="en-US" sz="2400" dirty="0"/>
              <a:t>Recovery from failure is about 50% more expensive due to the need for additional distributed rollback and replay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77D5B96-7B44-5942-8898-F7C55AF54C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1933578"/>
              </p:ext>
            </p:extLst>
          </p:nvPr>
        </p:nvGraphicFramePr>
        <p:xfrm>
          <a:off x="1749286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DB9C882-89B4-5F40-8E45-A9C6F17601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871344"/>
              </p:ext>
            </p:extLst>
          </p:nvPr>
        </p:nvGraphicFramePr>
        <p:xfrm>
          <a:off x="5962291" y="3822673"/>
          <a:ext cx="3442676" cy="2696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9837108-4FF8-86FA-90B8-F4243472D2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80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11" grpId="0">
        <p:bldAsOne/>
      </p:bldGraphic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76E75-671A-AEBF-056A-1C3BC8B7F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 -- DARQ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8802F-76DE-3505-A032-8D51763FE5E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is our efficient implementation of </a:t>
            </a:r>
            <a:r>
              <a:rPr lang="en-US" sz="2400" dirty="0" err="1"/>
              <a:t>CReSt</a:t>
            </a:r>
            <a:r>
              <a:rPr lang="en-US" sz="2400" dirty="0"/>
              <a:t> in a realistic cloud setting</a:t>
            </a:r>
          </a:p>
          <a:p>
            <a:pPr lvl="1"/>
            <a:r>
              <a:rPr lang="en-US" sz="2000" dirty="0"/>
              <a:t>Simulates </a:t>
            </a:r>
            <a:r>
              <a:rPr lang="en-US" sz="2000" dirty="0" err="1"/>
              <a:t>CReSt</a:t>
            </a:r>
            <a:r>
              <a:rPr lang="en-US" sz="2000" dirty="0"/>
              <a:t> state machines with ephemeral compute nodes attached to a log-like cloud storage service</a:t>
            </a:r>
          </a:p>
          <a:p>
            <a:endParaRPr lang="en-US" sz="2400" dirty="0"/>
          </a:p>
          <a:p>
            <a:r>
              <a:rPr lang="en-US" sz="2400" dirty="0"/>
              <a:t>DARQ combines database write-ahead logging tricks with a novel speculative execution scheme for performance</a:t>
            </a:r>
          </a:p>
          <a:p>
            <a:pPr lvl="1"/>
            <a:r>
              <a:rPr lang="en-US" sz="2000" dirty="0"/>
              <a:t>Can rival many existing systems and support high-performance scenarios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29127-2EC0-4213-B8AF-B7A3E1892C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2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49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B3E9-C5A8-A630-4675-75CF92D0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1111609-62E0-E466-E0B9-7EB006A38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223377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The problem of fault-tolerance is hardly the only problem in the modern cloud</a:t>
            </a:r>
          </a:p>
          <a:p>
            <a:pPr lvl="1"/>
            <a:r>
              <a:rPr lang="en-US" sz="2000" dirty="0"/>
              <a:t>Complexity around picking the right service out of hundreds</a:t>
            </a:r>
          </a:p>
          <a:p>
            <a:pPr lvl="1"/>
            <a:r>
              <a:rPr lang="en-US" sz="2000" dirty="0"/>
              <a:t>Complexity around deployment decisions to a mix of managed and provisioned backend</a:t>
            </a:r>
          </a:p>
          <a:p>
            <a:pPr lvl="1"/>
            <a:r>
              <a:rPr lang="en-US" sz="2000" dirty="0"/>
              <a:t>Complexity around evolving cloud infrastructure in the face of changing business demands and growth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Key Issue: As the modern cloud grows in capabilities and complexity, we lack </a:t>
            </a:r>
            <a:r>
              <a:rPr lang="en-US" sz="2400" u="sng" dirty="0">
                <a:cs typeface="Calibri"/>
              </a:rPr>
              <a:t>new abstractions</a:t>
            </a:r>
            <a:r>
              <a:rPr lang="en-US" sz="2400" dirty="0">
                <a:cs typeface="Calibri"/>
              </a:rPr>
              <a:t> to counteract them </a:t>
            </a:r>
          </a:p>
          <a:p>
            <a:pPr lvl="1"/>
            <a:r>
              <a:rPr lang="en-US" sz="2000" dirty="0"/>
              <a:t>Capabilities are no good if developers are not able to make good use of them!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3D315-4F62-4162-9977-BD84C9D54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3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9450-393D-BBBD-E162-ACBF893D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need?</a:t>
            </a:r>
          </a:p>
        </p:txBody>
      </p:sp>
      <p:pic>
        <p:nvPicPr>
          <p:cNvPr id="8" name="Graphic 7" descr="Table">
            <a:extLst>
              <a:ext uri="{FF2B5EF4-FFF2-40B4-BE49-F238E27FC236}">
                <a16:creationId xmlns:a16="http://schemas.microsoft.com/office/drawing/2014/main" id="{80C4C17C-6B3C-6C1B-5FDD-3FB0C86DB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74944" y="2234970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61D943B-FE17-245D-0959-F70368888BB1}"/>
              </a:ext>
            </a:extLst>
          </p:cNvPr>
          <p:cNvGrpSpPr/>
          <p:nvPr/>
        </p:nvGrpSpPr>
        <p:grpSpPr>
          <a:xfrm>
            <a:off x="5511514" y="1979858"/>
            <a:ext cx="1657130" cy="1285900"/>
            <a:chOff x="5483523" y="1776715"/>
            <a:chExt cx="1657130" cy="1285900"/>
          </a:xfrm>
        </p:grpSpPr>
        <p:pic>
          <p:nvPicPr>
            <p:cNvPr id="13" name="Graphic 12" descr="Bank check">
              <a:extLst>
                <a:ext uri="{FF2B5EF4-FFF2-40B4-BE49-F238E27FC236}">
                  <a16:creationId xmlns:a16="http://schemas.microsoft.com/office/drawing/2014/main" id="{68CF22EE-DBF7-2D1E-2494-87A514A8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483523" y="2491560"/>
              <a:ext cx="571055" cy="571055"/>
            </a:xfrm>
            <a:prstGeom prst="rect">
              <a:avLst/>
            </a:prstGeom>
          </p:spPr>
        </p:pic>
        <p:pic>
          <p:nvPicPr>
            <p:cNvPr id="14" name="Graphic 13" descr="Database">
              <a:extLst>
                <a:ext uri="{FF2B5EF4-FFF2-40B4-BE49-F238E27FC236}">
                  <a16:creationId xmlns:a16="http://schemas.microsoft.com/office/drawing/2014/main" id="{E50CB45D-761E-28E4-5FED-FD4C641A5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66" y="1776715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Bank check">
              <a:extLst>
                <a:ext uri="{FF2B5EF4-FFF2-40B4-BE49-F238E27FC236}">
                  <a16:creationId xmlns:a16="http://schemas.microsoft.com/office/drawing/2014/main" id="{74FEF148-53AC-CEFE-8ECA-9E4588FD8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69598" y="2491560"/>
              <a:ext cx="571055" cy="571055"/>
            </a:xfrm>
            <a:prstGeom prst="rect">
              <a:avLst/>
            </a:prstGeom>
          </p:spPr>
        </p:pic>
        <p:pic>
          <p:nvPicPr>
            <p:cNvPr id="16" name="Graphic 15" descr="Transfer">
              <a:extLst>
                <a:ext uri="{FF2B5EF4-FFF2-40B4-BE49-F238E27FC236}">
                  <a16:creationId xmlns:a16="http://schemas.microsoft.com/office/drawing/2014/main" id="{8F87F0BC-83CA-68ED-823C-6F91F581F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087681" y="2568275"/>
              <a:ext cx="448813" cy="448813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935BAA-6FF6-BB04-9A4D-F7B6BBC6A3A6}"/>
              </a:ext>
            </a:extLst>
          </p:cNvPr>
          <p:cNvGrpSpPr/>
          <p:nvPr/>
        </p:nvGrpSpPr>
        <p:grpSpPr>
          <a:xfrm>
            <a:off x="9004026" y="2065867"/>
            <a:ext cx="1505309" cy="1078510"/>
            <a:chOff x="9050820" y="1807025"/>
            <a:chExt cx="1505309" cy="1078510"/>
          </a:xfrm>
        </p:grpSpPr>
        <p:pic>
          <p:nvPicPr>
            <p:cNvPr id="18" name="Graphic 17" descr="Head with gears">
              <a:extLst>
                <a:ext uri="{FF2B5EF4-FFF2-40B4-BE49-F238E27FC236}">
                  <a16:creationId xmlns:a16="http://schemas.microsoft.com/office/drawing/2014/main" id="{E8C3F8D8-4C05-6477-A50F-581105351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Bar chart RTL">
              <a:extLst>
                <a:ext uri="{FF2B5EF4-FFF2-40B4-BE49-F238E27FC236}">
                  <a16:creationId xmlns:a16="http://schemas.microsoft.com/office/drawing/2014/main" id="{13B91273-FA10-7DB0-9656-78562C1DF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/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98CEC0-2342-D7B4-1338-90BBD710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801" y="2846760"/>
                <a:ext cx="194092" cy="276999"/>
              </a:xfrm>
              <a:prstGeom prst="rect">
                <a:avLst/>
              </a:prstGeom>
              <a:blipFill>
                <a:blip r:embed="rId15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/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08F57A-8F07-74AB-790E-4F500B09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47" y="2616895"/>
                <a:ext cx="193194" cy="276999"/>
              </a:xfrm>
              <a:prstGeom prst="rect">
                <a:avLst/>
              </a:prstGeom>
              <a:blipFill>
                <a:blip r:embed="rId16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B4A0255-4AC2-9B19-61E0-1B74B39978D8}"/>
              </a:ext>
            </a:extLst>
          </p:cNvPr>
          <p:cNvSpPr txBox="1"/>
          <p:nvPr/>
        </p:nvSpPr>
        <p:spPr>
          <a:xfrm>
            <a:off x="1250830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model modern cloud applications, and define them independent of physical deployment details and software peculiarities?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1BEC74-0ADE-51BA-9D58-4AB1105067D5}"/>
              </a:ext>
            </a:extLst>
          </p:cNvPr>
          <p:cNvSpPr txBox="1"/>
          <p:nvPr/>
        </p:nvSpPr>
        <p:spPr>
          <a:xfrm>
            <a:off x="4844587" y="362398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provide intuitive but strong fault-tolerance primitives in a highly distributed environment and not hurt performance too much?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E44A24-22C0-32B5-7B5F-F90D3504CD7A}"/>
              </a:ext>
            </a:extLst>
          </p:cNvPr>
          <p:cNvSpPr txBox="1"/>
          <p:nvPr/>
        </p:nvSpPr>
        <p:spPr>
          <a:xfrm>
            <a:off x="8438344" y="3605842"/>
            <a:ext cx="30537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to utilize runtime statistics and ML-for-systems techniques to automate complex deployment decisions and optimize applications?</a:t>
            </a:r>
          </a:p>
        </p:txBody>
      </p:sp>
      <p:pic>
        <p:nvPicPr>
          <p:cNvPr id="20" name="Graphic 19" descr="Cloud">
            <a:extLst>
              <a:ext uri="{FF2B5EF4-FFF2-40B4-BE49-F238E27FC236}">
                <a16:creationId xmlns:a16="http://schemas.microsoft.com/office/drawing/2014/main" id="{4EDEDE1F-8C75-4ABF-B437-8898598020F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802438" y="1760430"/>
            <a:ext cx="914400" cy="914400"/>
          </a:xfrm>
          <a:prstGeom prst="rect">
            <a:avLst/>
          </a:prstGeom>
        </p:spPr>
      </p:pic>
      <p:pic>
        <p:nvPicPr>
          <p:cNvPr id="23" name="Graphic 22" descr="Cloud">
            <a:extLst>
              <a:ext uri="{FF2B5EF4-FFF2-40B4-BE49-F238E27FC236}">
                <a16:creationId xmlns:a16="http://schemas.microsoft.com/office/drawing/2014/main" id="{F0819F40-662F-44EB-A27B-F7463CB9D7E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14934" y="1685645"/>
            <a:ext cx="914400" cy="914400"/>
          </a:xfrm>
          <a:prstGeom prst="rect">
            <a:avLst/>
          </a:prstGeom>
        </p:spPr>
      </p:pic>
      <p:pic>
        <p:nvPicPr>
          <p:cNvPr id="24" name="Graphic 23" descr="Cloud">
            <a:extLst>
              <a:ext uri="{FF2B5EF4-FFF2-40B4-BE49-F238E27FC236}">
                <a16:creationId xmlns:a16="http://schemas.microsoft.com/office/drawing/2014/main" id="{27A09EC8-8C5E-407B-8713-68D6B92EE04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85844" y="1741344"/>
            <a:ext cx="914400" cy="914400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3B8E6CA-C903-4C53-8209-3C0D4DC78249}"/>
              </a:ext>
            </a:extLst>
          </p:cNvPr>
          <p:cNvSpPr/>
          <p:nvPr/>
        </p:nvSpPr>
        <p:spPr>
          <a:xfrm rot="7897263">
            <a:off x="6458779" y="5242131"/>
            <a:ext cx="266618" cy="7837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3790808-94D5-479A-9340-84EDA83BC682}"/>
              </a:ext>
            </a:extLst>
          </p:cNvPr>
          <p:cNvSpPr txBox="1"/>
          <p:nvPr/>
        </p:nvSpPr>
        <p:spPr>
          <a:xfrm>
            <a:off x="6855125" y="5853128"/>
            <a:ext cx="237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CReSt</a:t>
            </a:r>
            <a:r>
              <a:rPr lang="en-US" dirty="0"/>
              <a:t>/DARQ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B5F2E9D-32D5-4223-A662-4E2A55BDDD3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7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 animBg="1"/>
      <p:bldP spid="2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A cloud platform that achieves all 3 requirements listed can be considered a “Serverless State Management System” (SSMS)</a:t>
            </a:r>
          </a:p>
          <a:p>
            <a:endParaRPr lang="en-US" sz="2400" dirty="0"/>
          </a:p>
          <a:p>
            <a:r>
              <a:rPr lang="en-US" sz="2400" dirty="0"/>
              <a:t>SSMS greatly simplifies cloud programming and can help create the “narrow waist” between cloud applications and cloud infrastructure</a:t>
            </a:r>
          </a:p>
          <a:p>
            <a:endParaRPr lang="en-US" sz="2400" dirty="0"/>
          </a:p>
          <a:p>
            <a:r>
              <a:rPr lang="en-US" sz="2400" dirty="0"/>
              <a:t>Existing systems do so to varying degrees, but to our knowledge, none combines all three facets into a complete package</a:t>
            </a:r>
          </a:p>
          <a:p>
            <a:pPr lvl="1"/>
            <a:r>
              <a:rPr lang="en-US" sz="2000" dirty="0"/>
              <a:t>E.g., Ray, Microsoft Orleans, DBOS, etc.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6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Serverless State Management Systems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249872-C428-4EDF-92C3-2252BAD3B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sz="2400" dirty="0"/>
              <a:t>We believe </a:t>
            </a:r>
            <a:r>
              <a:rPr lang="en-US" sz="2400" u="sng" dirty="0"/>
              <a:t>resilience</a:t>
            </a:r>
            <a:r>
              <a:rPr lang="en-US" sz="2400" dirty="0"/>
              <a:t> is the key to solving the other they challenges</a:t>
            </a:r>
          </a:p>
          <a:p>
            <a:pPr lvl="1"/>
            <a:r>
              <a:rPr lang="en-US" sz="2200" dirty="0"/>
              <a:t>Resilience simplifies client programming and allows for separation of distributed mechanisms and business/application logic</a:t>
            </a:r>
          </a:p>
          <a:p>
            <a:pPr lvl="1"/>
            <a:r>
              <a:rPr lang="en-US" sz="2200" dirty="0"/>
              <a:t>Resilience masks any redeployment/optimization and makes it possible to automate them without impacting application performance</a:t>
            </a:r>
          </a:p>
          <a:p>
            <a:pPr lvl="1"/>
            <a:endParaRPr lang="en-US" sz="2200" dirty="0"/>
          </a:p>
          <a:p>
            <a:r>
              <a:rPr lang="en-US" sz="2400" dirty="0" err="1"/>
              <a:t>CReSt</a:t>
            </a:r>
            <a:r>
              <a:rPr lang="en-US" sz="2400" dirty="0"/>
              <a:t>/DARQ provides a strong resilient foundation for building the first SSMS</a:t>
            </a:r>
          </a:p>
          <a:p>
            <a:pPr lvl="1"/>
            <a:r>
              <a:rPr lang="en-US" sz="2200" dirty="0"/>
              <a:t>SSMS = a bunch of DARQs + management layer over them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B2E72-D3F8-4948-77D9-91AF53965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6DDF50-3C7C-4B6E-B8B7-8404145E44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E53AB0-1076-661D-2DB8-115B94B67622}"/>
              </a:ext>
            </a:extLst>
          </p:cNvPr>
          <p:cNvSpPr/>
          <p:nvPr/>
        </p:nvSpPr>
        <p:spPr>
          <a:xfrm>
            <a:off x="4456113" y="3428998"/>
            <a:ext cx="2590800" cy="174363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Magical System </a:t>
            </a:r>
          </a:p>
          <a:p>
            <a:pPr algn="ctr"/>
            <a:r>
              <a:rPr lang="en-US" sz="2400" dirty="0"/>
              <a:t>in the cloud</a:t>
            </a:r>
          </a:p>
        </p:txBody>
      </p:sp>
      <p:pic>
        <p:nvPicPr>
          <p:cNvPr id="8" name="Graphic 7" descr="Programmer">
            <a:extLst>
              <a:ext uri="{FF2B5EF4-FFF2-40B4-BE49-F238E27FC236}">
                <a16:creationId xmlns:a16="http://schemas.microsoft.com/office/drawing/2014/main" id="{D66A8B1F-5DEF-C8BA-1382-94C98CF56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58584" y="3691399"/>
            <a:ext cx="1221482" cy="121883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0486CB-8600-32FA-823F-4E7B399B5F60}"/>
              </a:ext>
            </a:extLst>
          </p:cNvPr>
          <p:cNvCxnSpPr>
            <a:cxnSpLocks/>
          </p:cNvCxnSpPr>
          <p:nvPr/>
        </p:nvCxnSpPr>
        <p:spPr>
          <a:xfrm flipV="1">
            <a:off x="2369243" y="4524648"/>
            <a:ext cx="2086870" cy="26240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C4B0A0-B4BF-D7DD-9FF3-43B8A844997D}"/>
              </a:ext>
            </a:extLst>
          </p:cNvPr>
          <p:cNvCxnSpPr>
            <a:cxnSpLocks/>
          </p:cNvCxnSpPr>
          <p:nvPr/>
        </p:nvCxnSpPr>
        <p:spPr>
          <a:xfrm flipH="1">
            <a:off x="2314059" y="3863789"/>
            <a:ext cx="2142054" cy="2260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1" name="Graphic 10" descr="Programmer">
            <a:extLst>
              <a:ext uri="{FF2B5EF4-FFF2-40B4-BE49-F238E27FC236}">
                <a16:creationId xmlns:a16="http://schemas.microsoft.com/office/drawing/2014/main" id="{EBA080D2-C2D6-0094-03C7-352D94F8E0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58313" y="2303299"/>
            <a:ext cx="1221482" cy="1218835"/>
          </a:xfrm>
          <a:prstGeom prst="rect">
            <a:avLst/>
          </a:prstGeom>
        </p:spPr>
      </p:pic>
      <p:pic>
        <p:nvPicPr>
          <p:cNvPr id="12" name="Graphic 11" descr="Programmer">
            <a:extLst>
              <a:ext uri="{FF2B5EF4-FFF2-40B4-BE49-F238E27FC236}">
                <a16:creationId xmlns:a16="http://schemas.microsoft.com/office/drawing/2014/main" id="{91175C0E-F78C-457B-8140-DFF89CAFD5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21477" y="4723748"/>
            <a:ext cx="1221482" cy="121883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FC15AD-C289-6C00-77EE-0943AB46AF2C}"/>
              </a:ext>
            </a:extLst>
          </p:cNvPr>
          <p:cNvCxnSpPr>
            <a:cxnSpLocks/>
          </p:cNvCxnSpPr>
          <p:nvPr/>
        </p:nvCxnSpPr>
        <p:spPr>
          <a:xfrm flipV="1">
            <a:off x="7046913" y="3098566"/>
            <a:ext cx="2138651" cy="7652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7D6767-02BE-92C7-CAB2-D5E88CF56BB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046913" y="4514535"/>
            <a:ext cx="1774564" cy="81863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6D4789A9-6B42-34CF-49B1-C6503E2CF65D}"/>
              </a:ext>
            </a:extLst>
          </p:cNvPr>
          <p:cNvSpPr/>
          <p:nvPr/>
        </p:nvSpPr>
        <p:spPr>
          <a:xfrm rot="2557152">
            <a:off x="5871968" y="2330249"/>
            <a:ext cx="354564" cy="11877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EC1E41-FB88-2CEB-1AE5-CF765006D852}"/>
              </a:ext>
            </a:extLst>
          </p:cNvPr>
          <p:cNvSpPr txBox="1"/>
          <p:nvPr/>
        </p:nvSpPr>
        <p:spPr>
          <a:xfrm>
            <a:off x="6509824" y="1229526"/>
            <a:ext cx="32128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This box now needs to be augmented with a better programming interface, and cost-based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26566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D1E991-B62C-4259-9CDB-0C2788373102}"/>
              </a:ext>
            </a:extLst>
          </p:cNvPr>
          <p:cNvSpPr txBox="1">
            <a:spLocks/>
          </p:cNvSpPr>
          <p:nvPr/>
        </p:nvSpPr>
        <p:spPr>
          <a:xfrm>
            <a:off x="4057542" y="2116322"/>
            <a:ext cx="7363128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DARQ can naturally support a stateful actor-like API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200" dirty="0"/>
              <a:t>However, unlike previous actor systems, SSMS will manage actor state transparently and resiliently, more like a DBMS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Actors operate in steps for strong guarantees</a:t>
            </a:r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8AB24971-A6FB-9975-A51A-2F8C850C8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0872" y="3340323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/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F9D78-91B7-A300-24E3-1D47D2598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729" y="3952113"/>
                <a:ext cx="194092" cy="276999"/>
              </a:xfrm>
              <a:prstGeom prst="rect">
                <a:avLst/>
              </a:prstGeom>
              <a:blipFill>
                <a:blip r:embed="rId6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/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E90C7CC-D7BC-F3EE-3429-303841EB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75" y="3722248"/>
                <a:ext cx="193194" cy="276999"/>
              </a:xfrm>
              <a:prstGeom prst="rect">
                <a:avLst/>
              </a:prstGeom>
              <a:blipFill>
                <a:blip r:embed="rId7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 descr="Cloud">
            <a:extLst>
              <a:ext uri="{FF2B5EF4-FFF2-40B4-BE49-F238E27FC236}">
                <a16:creationId xmlns:a16="http://schemas.microsoft.com/office/drawing/2014/main" id="{B8C75E6D-8FBE-2C4B-E9A5-815B579F16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8366" y="286578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058E-3D82-40DC-A733-BADD8B56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Sketching SSMS v0.1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7B6FA-8EEF-4F0E-9DCF-79DB78F9E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7BE39-8C00-5F05-7075-6C8B0F6E9CCB}"/>
              </a:ext>
            </a:extLst>
          </p:cNvPr>
          <p:cNvSpPr txBox="1">
            <a:spLocks/>
          </p:cNvSpPr>
          <p:nvPr/>
        </p:nvSpPr>
        <p:spPr>
          <a:xfrm>
            <a:off x="3880260" y="2042868"/>
            <a:ext cx="8001000" cy="44237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“Query Optimization” in the cloud is an open and rich problem</a:t>
            </a:r>
          </a:p>
          <a:p>
            <a:pPr lvl="1"/>
            <a:r>
              <a:rPr lang="en-US" sz="2200" dirty="0"/>
              <a:t>Must consider cost in addition to performance</a:t>
            </a:r>
          </a:p>
          <a:p>
            <a:pPr lvl="1"/>
            <a:r>
              <a:rPr lang="en-US" sz="2200" dirty="0"/>
              <a:t>SSMS controls where a configuration is in the cost-performance trade-off space by changing the type of compute/DARQ that makes up the system</a:t>
            </a:r>
          </a:p>
          <a:p>
            <a:pPr lvl="1"/>
            <a:r>
              <a:rPr lang="en-US" sz="2200" dirty="0"/>
              <a:t>Physical deployment decisions like co-location can also greatly impact performance</a:t>
            </a:r>
          </a:p>
          <a:p>
            <a:pPr lvl="1"/>
            <a:r>
              <a:rPr lang="en-US" sz="2200" dirty="0"/>
              <a:t>SSMS can adopt AQP-style dynamic optimizations to iteratively optimize towards a goal using runtime statistics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26CE62-0DB9-16F2-204B-EED530790790}"/>
              </a:ext>
            </a:extLst>
          </p:cNvPr>
          <p:cNvGrpSpPr/>
          <p:nvPr/>
        </p:nvGrpSpPr>
        <p:grpSpPr>
          <a:xfrm>
            <a:off x="1391063" y="3025451"/>
            <a:ext cx="1505309" cy="1078510"/>
            <a:chOff x="9050820" y="1807025"/>
            <a:chExt cx="1505309" cy="1078510"/>
          </a:xfrm>
        </p:grpSpPr>
        <p:pic>
          <p:nvPicPr>
            <p:cNvPr id="11" name="Graphic 10" descr="Head with gears">
              <a:extLst>
                <a:ext uri="{FF2B5EF4-FFF2-40B4-BE49-F238E27FC236}">
                  <a16:creationId xmlns:a16="http://schemas.microsoft.com/office/drawing/2014/main" id="{1EE5DE35-1A2A-2D29-CAEB-3C86AA2FD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50820" y="180702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Bar chart RTL">
              <a:extLst>
                <a:ext uri="{FF2B5EF4-FFF2-40B4-BE49-F238E27FC236}">
                  <a16:creationId xmlns:a16="http://schemas.microsoft.com/office/drawing/2014/main" id="{4416278A-6A2E-6812-824B-2C6FDC4AB1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641729" y="1971135"/>
              <a:ext cx="914400" cy="914400"/>
            </a:xfrm>
            <a:prstGeom prst="rect">
              <a:avLst/>
            </a:prstGeom>
          </p:spPr>
        </p:pic>
      </p:grpSp>
      <p:pic>
        <p:nvPicPr>
          <p:cNvPr id="13" name="Graphic 12" descr="Cloud">
            <a:extLst>
              <a:ext uri="{FF2B5EF4-FFF2-40B4-BE49-F238E27FC236}">
                <a16:creationId xmlns:a16="http://schemas.microsoft.com/office/drawing/2014/main" id="{33F9770F-C0A5-4CCF-B7FF-F39DE9BA22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572881" y="27009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3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F1EF-0BC7-6842-B7B5-4D2C06A0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Resilience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B64C-B703-2247-BCDE-E64063942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Programmers want end-to-end </a:t>
            </a:r>
            <a:r>
              <a:rPr lang="en-US" sz="2400" u="sng" dirty="0"/>
              <a:t>Resilience</a:t>
            </a:r>
            <a:r>
              <a:rPr lang="en-US" sz="2400" dirty="0"/>
              <a:t>: The system self-heals after failure, and behaves indistinguishably from failure-free cases, except maybe in performance</a:t>
            </a:r>
          </a:p>
          <a:p>
            <a:pPr lvl="1"/>
            <a:r>
              <a:rPr lang="en-US" sz="2000" dirty="0"/>
              <a:t>Strong Guarantee &amp; Abstraction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>
                <a:cs typeface="Calibri"/>
              </a:rPr>
              <a:t>Two main roadblocks to resilient cloud applications:</a:t>
            </a:r>
          </a:p>
          <a:p>
            <a:pPr lvl="1"/>
            <a:r>
              <a:rPr lang="en-US" sz="2000" b="1" i="1" dirty="0"/>
              <a:t>Complexity</a:t>
            </a:r>
            <a:r>
              <a:rPr lang="en-US" sz="2000" dirty="0"/>
              <a:t> – developers often have to write idempotent code, manually retry requests, and reason about and fix various inconsistencies</a:t>
            </a:r>
          </a:p>
          <a:p>
            <a:pPr lvl="1"/>
            <a:r>
              <a:rPr lang="en-US" sz="2000" b="1" i="1" dirty="0"/>
              <a:t>Performance</a:t>
            </a:r>
            <a:r>
              <a:rPr lang="en-US" sz="2000" dirty="0"/>
              <a:t> – resilient solutions often rely on (excessive) replication and/or persistence to storage, which slows everything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112E61-55E6-CE4A-9A4F-13D90E8A9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D16A68-CD37-E249-FBDF-E13AB7EA413C}"/>
              </a:ext>
            </a:extLst>
          </p:cNvPr>
          <p:cNvSpPr txBox="1"/>
          <p:nvPr/>
        </p:nvSpPr>
        <p:spPr>
          <a:xfrm>
            <a:off x="6933224" y="5633879"/>
            <a:ext cx="45729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 dirty="0"/>
              <a:t>Need new abstractions for building resilient cloud systems!</a:t>
            </a:r>
          </a:p>
        </p:txBody>
      </p:sp>
    </p:spTree>
    <p:extLst>
      <p:ext uri="{BB962C8B-B14F-4D97-AF65-F5344CB8AC3E}">
        <p14:creationId xmlns:p14="http://schemas.microsoft.com/office/powerpoint/2010/main" val="229448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  <a14:imgEffect>
                      <a14:brightnessContrast bright="-3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D0EC9A-5B13-2047-B43E-59382FDC2A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2264" y="4472124"/>
            <a:ext cx="1433917" cy="143391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55BD0C2-DD8A-5A4D-8C0C-34B5DC7548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63192" y="2073767"/>
            <a:ext cx="436718" cy="4367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11456F-DE8E-E54D-BF21-AF6C59CD4E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80405" y="1044245"/>
            <a:ext cx="433539" cy="433539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1E36189-F1DF-AF4E-84CC-6417C10E66F5}"/>
              </a:ext>
            </a:extLst>
          </p:cNvPr>
          <p:cNvSpPr txBox="1">
            <a:spLocks/>
          </p:cNvSpPr>
          <p:nvPr/>
        </p:nvSpPr>
        <p:spPr>
          <a:xfrm>
            <a:off x="3298085" y="3429000"/>
            <a:ext cx="5122281" cy="3162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Steps are the ACID transactions of resilient cloud programming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DARQ binds disparate services and compute together as resilient applications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First step towards a better cloud that offers DBMS-like strong abstraction</a:t>
            </a:r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F3C831CE-AED5-3048-8DE8-50EA510154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24800" y="1258212"/>
            <a:ext cx="796608" cy="79660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5AFF45A-98FE-FE32-25F0-7641226A5F6C}"/>
              </a:ext>
            </a:extLst>
          </p:cNvPr>
          <p:cNvSpPr txBox="1">
            <a:spLocks/>
          </p:cNvSpPr>
          <p:nvPr/>
        </p:nvSpPr>
        <p:spPr>
          <a:xfrm>
            <a:off x="466045" y="1715632"/>
            <a:ext cx="5851676" cy="839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Putting it Together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4A2CE4C-A770-2BB5-687B-A8B038A5F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927" y="142649"/>
            <a:ext cx="1517473" cy="323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39794A-5CCA-3555-9682-407FB901E96E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0" y="141529"/>
            <a:ext cx="1600252" cy="357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4D0642-E872-456E-8017-278F0B0BA752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66" y="3662615"/>
            <a:ext cx="2170170" cy="26953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EA3BD0-CCDB-4D6A-B472-4265353BBC6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0758" y="835971"/>
            <a:ext cx="2087785" cy="259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1586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B45C-C05F-884D-834F-8E61AF2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Prefix Recovery*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B81E91-9FBC-204C-A62A-4BB7E804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127" cy="4351338"/>
          </a:xfrm>
        </p:spPr>
        <p:txBody>
          <a:bodyPr/>
          <a:lstStyle/>
          <a:p>
            <a:r>
              <a:rPr lang="en-US"/>
              <a:t>Refresher: DPR ensures prefix consistency of client sessions that issue operations to distributed state objects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DPR is a key building block of speculative execution</a:t>
            </a:r>
          </a:p>
          <a:p>
            <a:pPr marL="0" indent="0">
              <a:buNone/>
            </a:pPr>
            <a:endParaRPr lang="en-US" i="1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9D1F4-86C1-7648-A17D-A84C15505AAB}"/>
              </a:ext>
            </a:extLst>
          </p:cNvPr>
          <p:cNvSpPr txBox="1"/>
          <p:nvPr/>
        </p:nvSpPr>
        <p:spPr>
          <a:xfrm>
            <a:off x="115891" y="6356350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SIGMOD 2021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𝐀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32742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𝒐</m:t>
                                    </m:r>
                                  </m:e>
                                  <m:sub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𝑨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8">
                <a:extLst>
                  <a:ext uri="{FF2B5EF4-FFF2-40B4-BE49-F238E27FC236}">
                    <a16:creationId xmlns:a16="http://schemas.microsoft.com/office/drawing/2014/main" id="{48F16CB6-E440-4840-9ACD-C5A5F6A928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5623387"/>
                  </p:ext>
                </p:extLst>
              </p:nvPr>
            </p:nvGraphicFramePr>
            <p:xfrm>
              <a:off x="8296218" y="2363408"/>
              <a:ext cx="3348206" cy="385757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4266">
                      <a:extLst>
                        <a:ext uri="{9D8B030D-6E8A-4147-A177-3AD203B41FA5}">
                          <a16:colId xmlns:a16="http://schemas.microsoft.com/office/drawing/2014/main" val="1839086242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940668025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3888218171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891983499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473331928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990499967"/>
                        </a:ext>
                      </a:extLst>
                    </a:gridCol>
                    <a:gridCol w="404266">
                      <a:extLst>
                        <a:ext uri="{9D8B030D-6E8A-4147-A177-3AD203B41FA5}">
                          <a16:colId xmlns:a16="http://schemas.microsoft.com/office/drawing/2014/main" val="2626656976"/>
                        </a:ext>
                      </a:extLst>
                    </a:gridCol>
                    <a:gridCol w="518344">
                      <a:extLst>
                        <a:ext uri="{9D8B030D-6E8A-4147-A177-3AD203B41FA5}">
                          <a16:colId xmlns:a16="http://schemas.microsoft.com/office/drawing/2014/main" val="680833944"/>
                        </a:ext>
                      </a:extLst>
                    </a:gridCol>
                  </a:tblGrid>
                  <a:tr h="38575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93" t="-1563" r="-728358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3030" t="-1563" r="-63939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1563" r="-529851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4545" t="-1563" r="-437879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8507" t="-1563" r="-331343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6061" t="-1563" r="-236364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97015" t="-1563" r="-132836" b="-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49412" t="-1563" r="-4706" b="-78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97168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Isosceles Triangle 11">
            <a:extLst>
              <a:ext uri="{FF2B5EF4-FFF2-40B4-BE49-F238E27FC236}">
                <a16:creationId xmlns:a16="http://schemas.microsoft.com/office/drawing/2014/main" id="{181FE46D-37C8-3643-A720-61088983F7AD}"/>
              </a:ext>
            </a:extLst>
          </p:cNvPr>
          <p:cNvSpPr/>
          <p:nvPr/>
        </p:nvSpPr>
        <p:spPr bwMode="auto">
          <a:xfrm>
            <a:off x="9372558" y="2740646"/>
            <a:ext cx="215757" cy="385757"/>
          </a:xfrm>
          <a:prstGeom prst="triangle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Isosceles Triangle 14">
            <a:extLst>
              <a:ext uri="{FF2B5EF4-FFF2-40B4-BE49-F238E27FC236}">
                <a16:creationId xmlns:a16="http://schemas.microsoft.com/office/drawing/2014/main" id="{14F60A7E-0E24-C845-B00A-1AC44E41431E}"/>
              </a:ext>
            </a:extLst>
          </p:cNvPr>
          <p:cNvSpPr/>
          <p:nvPr/>
        </p:nvSpPr>
        <p:spPr bwMode="auto">
          <a:xfrm>
            <a:off x="11536545" y="2740647"/>
            <a:ext cx="215757" cy="385757"/>
          </a:xfrm>
          <a:prstGeom prst="triangle">
            <a:avLst/>
          </a:prstGeom>
          <a:solidFill>
            <a:srgbClr val="FF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E848CB-18C2-E345-962F-4EFA45A206C0}"/>
              </a:ext>
            </a:extLst>
          </p:cNvPr>
          <p:cNvSpPr txBox="1"/>
          <p:nvPr/>
        </p:nvSpPr>
        <p:spPr>
          <a:xfrm>
            <a:off x="8794825" y="3235397"/>
            <a:ext cx="128426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Committed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32C40-5E52-7642-8864-3B210C00750B}"/>
              </a:ext>
            </a:extLst>
          </p:cNvPr>
          <p:cNvSpPr txBox="1"/>
          <p:nvPr/>
        </p:nvSpPr>
        <p:spPr>
          <a:xfrm>
            <a:off x="11269141" y="3237140"/>
            <a:ext cx="750563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Visible</a:t>
            </a:r>
          </a:p>
        </p:txBody>
      </p:sp>
      <p:pic>
        <p:nvPicPr>
          <p:cNvPr id="12" name="Graphic 11" descr="Database">
            <a:extLst>
              <a:ext uri="{FF2B5EF4-FFF2-40B4-BE49-F238E27FC236}">
                <a16:creationId xmlns:a16="http://schemas.microsoft.com/office/drawing/2014/main" id="{E6A86332-E981-9243-9E02-15416AD588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1944" y="4089805"/>
            <a:ext cx="914400" cy="914400"/>
          </a:xfrm>
          <a:prstGeom prst="rect">
            <a:avLst/>
          </a:prstGeom>
        </p:spPr>
      </p:pic>
      <p:pic>
        <p:nvPicPr>
          <p:cNvPr id="13" name="Graphic 12" descr="Database">
            <a:extLst>
              <a:ext uri="{FF2B5EF4-FFF2-40B4-BE49-F238E27FC236}">
                <a16:creationId xmlns:a16="http://schemas.microsoft.com/office/drawing/2014/main" id="{C15D8A0A-BBEE-7044-809F-A0BDCEB414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24923" y="4108836"/>
            <a:ext cx="914400" cy="914400"/>
          </a:xfrm>
          <a:prstGeom prst="rect">
            <a:avLst/>
          </a:prstGeom>
        </p:spPr>
      </p:pic>
      <p:pic>
        <p:nvPicPr>
          <p:cNvPr id="14" name="Graphic 13" descr="Database">
            <a:extLst>
              <a:ext uri="{FF2B5EF4-FFF2-40B4-BE49-F238E27FC236}">
                <a16:creationId xmlns:a16="http://schemas.microsoft.com/office/drawing/2014/main" id="{FB1C157C-647B-2948-A174-DEF131FFDF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7902" y="4089805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48CCAC-AC51-374A-B34F-0D7D1EAEB3B9}"/>
              </a:ext>
            </a:extLst>
          </p:cNvPr>
          <p:cNvSpPr txBox="1"/>
          <p:nvPr/>
        </p:nvSpPr>
        <p:spPr>
          <a:xfrm>
            <a:off x="9309166" y="5023236"/>
            <a:ext cx="138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StateObjects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48FDD-80B2-9740-B30A-09ED1471D049}"/>
              </a:ext>
            </a:extLst>
          </p:cNvPr>
          <p:cNvSpPr txBox="1"/>
          <p:nvPr/>
        </p:nvSpPr>
        <p:spPr>
          <a:xfrm>
            <a:off x="9220309" y="1932131"/>
            <a:ext cx="15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ClientSession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D8A10D-2608-1846-BF3B-C41F5B5192AF}"/>
              </a:ext>
            </a:extLst>
          </p:cNvPr>
          <p:cNvSpPr txBox="1"/>
          <p:nvPr/>
        </p:nvSpPr>
        <p:spPr>
          <a:xfrm>
            <a:off x="8506692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C9191A-45B8-CD43-99AA-2AC0610E2F4D}"/>
              </a:ext>
            </a:extLst>
          </p:cNvPr>
          <p:cNvSpPr txBox="1"/>
          <p:nvPr/>
        </p:nvSpPr>
        <p:spPr>
          <a:xfrm>
            <a:off x="9810229" y="3816628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9710E8-23B1-B943-B5DD-346D6F1B198E}"/>
              </a:ext>
            </a:extLst>
          </p:cNvPr>
          <p:cNvSpPr txBox="1"/>
          <p:nvPr/>
        </p:nvSpPr>
        <p:spPr>
          <a:xfrm>
            <a:off x="11134708" y="3786500"/>
            <a:ext cx="26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0CCB15-6F40-8684-1459-5B3E7A48C8E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2.96296E-6 L 0.09544 2.96296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10534 0.0018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60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10" grpId="0"/>
      <p:bldP spid="10" grpId="1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8D40-41F6-4A48-BB7A-E90D239F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DPR for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48684-1368-064E-8F5B-CE0E60418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1144"/>
            <a:ext cx="9662327" cy="2031566"/>
          </a:xfrm>
        </p:spPr>
        <p:txBody>
          <a:bodyPr>
            <a:normAutofit/>
          </a:bodyPr>
          <a:lstStyle/>
          <a:p>
            <a:r>
              <a:rPr lang="en-US"/>
              <a:t>Each DARQ a </a:t>
            </a:r>
            <a:r>
              <a:rPr lang="en-US" err="1"/>
              <a:t>StateObject</a:t>
            </a:r>
            <a:r>
              <a:rPr lang="en-US"/>
              <a:t>, and each Processor a session</a:t>
            </a:r>
          </a:p>
          <a:p>
            <a:r>
              <a:rPr lang="en-US"/>
              <a:t>Intuitive requirement: speculatively received messages rollback if sender rolled back</a:t>
            </a:r>
          </a:p>
          <a:p>
            <a:r>
              <a:rPr lang="en-US"/>
              <a:t>Receiver depends on sender in DPR through processor session</a:t>
            </a:r>
          </a:p>
          <a:p>
            <a:r>
              <a:rPr lang="en-US"/>
              <a:t>By DPR guarantee: receive never recovers without the send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69FEDF9E-6C4B-D248-A489-B31069BB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14118"/>
              </p:ext>
            </p:extLst>
          </p:nvPr>
        </p:nvGraphicFramePr>
        <p:xfrm>
          <a:off x="3877748" y="4520218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8" name="Graphic 17" descr="Envelope">
            <a:extLst>
              <a:ext uri="{FF2B5EF4-FFF2-40B4-BE49-F238E27FC236}">
                <a16:creationId xmlns:a16="http://schemas.microsoft.com/office/drawing/2014/main" id="{1148020C-734D-6244-85BC-E22403C05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4474881"/>
            <a:ext cx="484748" cy="484748"/>
          </a:xfrm>
          <a:prstGeom prst="rect">
            <a:avLst/>
          </a:prstGeom>
        </p:spPr>
      </p:pic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366A6D8-30A7-2D4F-B7C5-91EBBAE69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4463264"/>
            <a:ext cx="484748" cy="484748"/>
          </a:xfrm>
          <a:prstGeom prst="rect">
            <a:avLst/>
          </a:prstGeom>
        </p:spPr>
      </p:pic>
      <p:pic>
        <p:nvPicPr>
          <p:cNvPr id="22" name="Graphic 21" descr="Envelope">
            <a:extLst>
              <a:ext uri="{FF2B5EF4-FFF2-40B4-BE49-F238E27FC236}">
                <a16:creationId xmlns:a16="http://schemas.microsoft.com/office/drawing/2014/main" id="{5CFBFBB6-97F5-BB47-A96D-07819B16F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4451210"/>
            <a:ext cx="484748" cy="4847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56918-97BB-BD40-A4FF-CCFCF9C1CC41}"/>
              </a:ext>
            </a:extLst>
          </p:cNvPr>
          <p:cNvSpPr txBox="1"/>
          <p:nvPr/>
        </p:nvSpPr>
        <p:spPr>
          <a:xfrm>
            <a:off x="4575730" y="4086479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DARQ1</a:t>
            </a:r>
          </a:p>
        </p:txBody>
      </p:sp>
      <p:graphicFrame>
        <p:nvGraphicFramePr>
          <p:cNvPr id="37" name="Table 4">
            <a:extLst>
              <a:ext uri="{FF2B5EF4-FFF2-40B4-BE49-F238E27FC236}">
                <a16:creationId xmlns:a16="http://schemas.microsoft.com/office/drawing/2014/main" id="{55C7BC58-32AB-9247-8319-876773E9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046530"/>
              </p:ext>
            </p:extLst>
          </p:nvPr>
        </p:nvGraphicFramePr>
        <p:xfrm>
          <a:off x="3877748" y="5816455"/>
          <a:ext cx="20708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292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690292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8" name="Graphic 37" descr="Envelope">
            <a:extLst>
              <a:ext uri="{FF2B5EF4-FFF2-40B4-BE49-F238E27FC236}">
                <a16:creationId xmlns:a16="http://schemas.microsoft.com/office/drawing/2014/main" id="{896484F0-526B-F049-8A71-0E98F30A08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89459" y="5771118"/>
            <a:ext cx="484748" cy="484748"/>
          </a:xfrm>
          <a:prstGeom prst="rect">
            <a:avLst/>
          </a:prstGeom>
        </p:spPr>
      </p:pic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837BAF0B-50F2-B54C-AA48-7FD715D51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0588" y="5759501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73AA5E7F-6B5D-6A4B-B3F0-BB60D4E2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4693" y="5747447"/>
            <a:ext cx="484748" cy="4847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26BA6C4-F41B-C649-B2D2-92908DD264B3}"/>
              </a:ext>
            </a:extLst>
          </p:cNvPr>
          <p:cNvSpPr txBox="1"/>
          <p:nvPr/>
        </p:nvSpPr>
        <p:spPr>
          <a:xfrm>
            <a:off x="4575730" y="5382716"/>
            <a:ext cx="920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DARQ2</a:t>
            </a:r>
          </a:p>
        </p:txBody>
      </p:sp>
      <p:pic>
        <p:nvPicPr>
          <p:cNvPr id="42" name="Graphic 41" descr="Processor">
            <a:extLst>
              <a:ext uri="{FF2B5EF4-FFF2-40B4-BE49-F238E27FC236}">
                <a16:creationId xmlns:a16="http://schemas.microsoft.com/office/drawing/2014/main" id="{64AEF981-3FBA-D348-9A47-C81CCF727D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78491" y="4487902"/>
            <a:ext cx="709289" cy="70928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B6C724E2-DDC9-F44B-97F0-2616D41BD3B6}"/>
              </a:ext>
            </a:extLst>
          </p:cNvPr>
          <p:cNvSpPr txBox="1"/>
          <p:nvPr/>
        </p:nvSpPr>
        <p:spPr>
          <a:xfrm>
            <a:off x="7385433" y="4180125"/>
            <a:ext cx="112680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Processor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51FB2370-4EB7-C742-8617-40CE1FB513D5}"/>
              </a:ext>
            </a:extLst>
          </p:cNvPr>
          <p:cNvSpPr/>
          <p:nvPr/>
        </p:nvSpPr>
        <p:spPr>
          <a:xfrm rot="16200000">
            <a:off x="6693602" y="4223268"/>
            <a:ext cx="255373" cy="964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44E9944A-88DC-C84A-B696-FB86320EC78F}"/>
              </a:ext>
            </a:extLst>
          </p:cNvPr>
          <p:cNvSpPr/>
          <p:nvPr/>
        </p:nvSpPr>
        <p:spPr>
          <a:xfrm rot="3493161" flipH="1">
            <a:off x="6757649" y="5119728"/>
            <a:ext cx="270272" cy="93462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EC937-6AB5-64F7-ED32-CB5F284F2B1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1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5897D-1A5A-514F-9FEF-B127D9256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 of Speculation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7B1B-467C-1E45-9349-A2F4BAB86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Applying DPR to DARQ ensures any failure rolls the system back to a causally consistent state</a:t>
            </a:r>
          </a:p>
          <a:p>
            <a:pPr lvl="1"/>
            <a:r>
              <a:rPr lang="en-US"/>
              <a:t>From which execution resumes</a:t>
            </a:r>
          </a:p>
          <a:p>
            <a:pPr lvl="1"/>
            <a:r>
              <a:rPr lang="en-US"/>
              <a:t>Major latency saving as persistence is off the critical path</a:t>
            </a:r>
          </a:p>
          <a:p>
            <a:pPr lvl="1"/>
            <a:r>
              <a:rPr lang="en-US"/>
              <a:t>Potential for throughput improvement if truncating aggressively</a:t>
            </a:r>
          </a:p>
          <a:p>
            <a:pPr lvl="1"/>
            <a:endParaRPr lang="en-US"/>
          </a:p>
          <a:p>
            <a:r>
              <a:rPr lang="en-US"/>
              <a:t>However, rollback is not transparent and replay may lead to a different outcome</a:t>
            </a:r>
          </a:p>
          <a:p>
            <a:endParaRPr lang="en-US"/>
          </a:p>
          <a:p>
            <a:r>
              <a:rPr lang="en-US"/>
              <a:t>Additionally, external inputs may be lost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9D34DC-31A1-C8B6-6BD3-007264A622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684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C919-F40C-7B42-B3DF-D1B39646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EC72D1C-FB71-FE40-9519-D12318827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251653"/>
              </p:ext>
            </p:extLst>
          </p:nvPr>
        </p:nvGraphicFramePr>
        <p:xfrm>
          <a:off x="1595236" y="3611153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CB6AAC4F-2EC6-4644-A98E-EDE6FA8B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7445" y="2094748"/>
            <a:ext cx="709289" cy="709289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9E4C222F-1755-8B4B-91CB-6F951FB8DE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21608" y="354982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E87529A4-853B-5744-81EC-B4865DDA27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022" y="3549829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ABA63D49-9C8F-A941-9868-A00685429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436" y="3549829"/>
            <a:ext cx="484748" cy="484748"/>
          </a:xfrm>
          <a:prstGeom prst="rect">
            <a:avLst/>
          </a:prstGeom>
        </p:spPr>
      </p:pic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15E4F39-ED9B-A544-8D3C-C01235935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643715"/>
              </p:ext>
            </p:extLst>
          </p:nvPr>
        </p:nvGraphicFramePr>
        <p:xfrm>
          <a:off x="4334100" y="3618139"/>
          <a:ext cx="24374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97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812497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12" name="Graphic 11" descr="Envelope">
            <a:extLst>
              <a:ext uri="{FF2B5EF4-FFF2-40B4-BE49-F238E27FC236}">
                <a16:creationId xmlns:a16="http://schemas.microsoft.com/office/drawing/2014/main" id="{99675E2C-4470-524D-80D7-5E82B86E92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60472" y="3556815"/>
            <a:ext cx="484748" cy="484748"/>
          </a:xfrm>
          <a:prstGeom prst="rect">
            <a:avLst/>
          </a:prstGeom>
        </p:spPr>
      </p:pic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396F5B34-C002-8E4A-9C03-150620463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28886" y="3556815"/>
            <a:ext cx="484748" cy="484748"/>
          </a:xfrm>
          <a:prstGeom prst="rect">
            <a:avLst/>
          </a:prstGeom>
        </p:spPr>
      </p:pic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6C5FB8D9-1B64-7C4F-BAA8-B377E23BD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7300" y="3556815"/>
            <a:ext cx="484748" cy="484748"/>
          </a:xfrm>
          <a:prstGeom prst="rect">
            <a:avLst/>
          </a:prstGeom>
        </p:spPr>
      </p:pic>
      <p:pic>
        <p:nvPicPr>
          <p:cNvPr id="15" name="Graphic 14" descr="Processor">
            <a:extLst>
              <a:ext uri="{FF2B5EF4-FFF2-40B4-BE49-F238E27FC236}">
                <a16:creationId xmlns:a16="http://schemas.microsoft.com/office/drawing/2014/main" id="{B9AFB8E2-FCE1-A241-9C65-737C1860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43184" y="2082338"/>
            <a:ext cx="709289" cy="709289"/>
          </a:xfrm>
          <a:prstGeom prst="rect">
            <a:avLst/>
          </a:prstGeom>
        </p:spPr>
      </p:pic>
      <p:pic>
        <p:nvPicPr>
          <p:cNvPr id="16" name="Graphic 15" descr="Processor">
            <a:extLst>
              <a:ext uri="{FF2B5EF4-FFF2-40B4-BE49-F238E27FC236}">
                <a16:creationId xmlns:a16="http://schemas.microsoft.com/office/drawing/2014/main" id="{4825C773-C98F-0F49-BD1A-232557FAB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6615" y="2082338"/>
            <a:ext cx="709289" cy="7092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119116D-24D3-8C42-885B-9135086A78F1}"/>
              </a:ext>
            </a:extLst>
          </p:cNvPr>
          <p:cNvSpPr/>
          <p:nvPr/>
        </p:nvSpPr>
        <p:spPr>
          <a:xfrm>
            <a:off x="2734146" y="4648857"/>
            <a:ext cx="2837113" cy="688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36D3E6-91FC-194B-965C-3E8E3F9E0E26}"/>
              </a:ext>
            </a:extLst>
          </p:cNvPr>
          <p:cNvCxnSpPr>
            <a:stCxn id="9" idx="2"/>
          </p:cNvCxnSpPr>
          <p:nvPr/>
        </p:nvCxnSpPr>
        <p:spPr>
          <a:xfrm>
            <a:off x="2832396" y="4034577"/>
            <a:ext cx="526040" cy="6355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6D8ADD-613E-A14B-9EEB-4A14E761AC73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4695802" y="4041563"/>
            <a:ext cx="875458" cy="6598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D0A532-2764-E94F-A94A-263592146096}"/>
              </a:ext>
            </a:extLst>
          </p:cNvPr>
          <p:cNvCxnSpPr/>
          <p:nvPr/>
        </p:nvCxnSpPr>
        <p:spPr>
          <a:xfrm>
            <a:off x="2832396" y="2882965"/>
            <a:ext cx="263020" cy="67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0516BEF-9BBD-3C4F-9357-07F0CA2F807A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832090" y="2804037"/>
            <a:ext cx="2496796" cy="805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8EA23A-2340-5141-A6A9-45D89349FEE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3559518" y="2791627"/>
            <a:ext cx="638311" cy="73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26B933-7179-7F4E-9B49-394C9906F27D}"/>
              </a:ext>
            </a:extLst>
          </p:cNvPr>
          <p:cNvCxnSpPr>
            <a:cxnSpLocks/>
            <a:stCxn id="16" idx="2"/>
            <a:endCxn id="13" idx="0"/>
          </p:cNvCxnSpPr>
          <p:nvPr/>
        </p:nvCxnSpPr>
        <p:spPr>
          <a:xfrm>
            <a:off x="5571260" y="2791627"/>
            <a:ext cx="0" cy="765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2ED53A-18B8-AB40-BB0F-47AD81EC5B75}"/>
              </a:ext>
            </a:extLst>
          </p:cNvPr>
          <p:cNvSpPr txBox="1"/>
          <p:nvPr/>
        </p:nvSpPr>
        <p:spPr>
          <a:xfrm>
            <a:off x="1680997" y="2989626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Speculative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2CD9E48-2779-7C4B-8C38-2FE0A4819B20}"/>
              </a:ext>
            </a:extLst>
          </p:cNvPr>
          <p:cNvSpPr/>
          <p:nvPr/>
        </p:nvSpPr>
        <p:spPr>
          <a:xfrm>
            <a:off x="1186004" y="1690688"/>
            <a:ext cx="5939073" cy="4203118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ED6E1E-C4BA-3742-93A1-2F7F771D6753}"/>
              </a:ext>
            </a:extLst>
          </p:cNvPr>
          <p:cNvSpPr txBox="1"/>
          <p:nvPr/>
        </p:nvSpPr>
        <p:spPr>
          <a:xfrm>
            <a:off x="1441103" y="5944215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Speculation Boundary</a:t>
            </a:r>
          </a:p>
        </p:txBody>
      </p:sp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D4100B8-8D73-8747-81E0-6B45365B6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45706" y="475051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9A951F14-C15A-8D4D-B9AE-D16335CADA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45706" y="2194608"/>
            <a:ext cx="484748" cy="484748"/>
          </a:xfrm>
          <a:prstGeom prst="rect">
            <a:avLst/>
          </a:prstGeom>
        </p:spPr>
      </p:pic>
      <p:sp>
        <p:nvSpPr>
          <p:cNvPr id="41" name="Right Arrow 40">
            <a:extLst>
              <a:ext uri="{FF2B5EF4-FFF2-40B4-BE49-F238E27FC236}">
                <a16:creationId xmlns:a16="http://schemas.microsoft.com/office/drawing/2014/main" id="{622928A3-0087-7E40-90BA-F4FB18BE713D}"/>
              </a:ext>
            </a:extLst>
          </p:cNvPr>
          <p:cNvSpPr/>
          <p:nvPr/>
        </p:nvSpPr>
        <p:spPr>
          <a:xfrm>
            <a:off x="6844420" y="2679356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41B86D50-A7A1-AF40-BAA0-53CD52723A76}"/>
              </a:ext>
            </a:extLst>
          </p:cNvPr>
          <p:cNvSpPr/>
          <p:nvPr/>
        </p:nvSpPr>
        <p:spPr>
          <a:xfrm rot="10800000">
            <a:off x="6761332" y="4493722"/>
            <a:ext cx="1249378" cy="310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DB2C5-8917-AA4F-A3E4-30AE77C42709}"/>
              </a:ext>
            </a:extLst>
          </p:cNvPr>
          <p:cNvSpPr txBox="1"/>
          <p:nvPr/>
        </p:nvSpPr>
        <p:spPr>
          <a:xfrm>
            <a:off x="6851339" y="2936149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Committed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82D033-323D-CC42-BB13-E193841E4C98}"/>
              </a:ext>
            </a:extLst>
          </p:cNvPr>
          <p:cNvSpPr txBox="1"/>
          <p:nvPr/>
        </p:nvSpPr>
        <p:spPr>
          <a:xfrm>
            <a:off x="7068058" y="4238204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Logged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A41634D-9A20-B94C-8E76-1153ABE48410}"/>
              </a:ext>
            </a:extLst>
          </p:cNvPr>
          <p:cNvSpPr/>
          <p:nvPr/>
        </p:nvSpPr>
        <p:spPr>
          <a:xfrm>
            <a:off x="8543127" y="1376344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AA728EDD-8E95-5A4A-821E-29FB0F1F220B}"/>
              </a:ext>
            </a:extLst>
          </p:cNvPr>
          <p:cNvSpPr/>
          <p:nvPr/>
        </p:nvSpPr>
        <p:spPr>
          <a:xfrm>
            <a:off x="8543127" y="321989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DE2F46F-9730-0140-BAB5-EFC1A02D4392}"/>
              </a:ext>
            </a:extLst>
          </p:cNvPr>
          <p:cNvSpPr/>
          <p:nvPr/>
        </p:nvSpPr>
        <p:spPr>
          <a:xfrm>
            <a:off x="8543127" y="5079280"/>
            <a:ext cx="1826690" cy="1274576"/>
          </a:xfrm>
          <a:prstGeom prst="roundRect">
            <a:avLst/>
          </a:prstGeom>
          <a:noFill/>
          <a:ln w="38100">
            <a:solidFill>
              <a:schemeClr val="accent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0A28FE-B716-0A49-9651-371B22BEF77C}"/>
              </a:ext>
            </a:extLst>
          </p:cNvPr>
          <p:cNvSpPr/>
          <p:nvPr/>
        </p:nvSpPr>
        <p:spPr>
          <a:xfrm>
            <a:off x="8768908" y="1772012"/>
            <a:ext cx="1375127" cy="4225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DPR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835C304A-F268-8940-A813-1929C739E9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86079" y="3412680"/>
            <a:ext cx="498918" cy="498918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D52C2AAC-0D27-AE4B-9C52-B17FCC5359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71078" y="3358958"/>
            <a:ext cx="585393" cy="585393"/>
          </a:xfrm>
          <a:prstGeom prst="rect">
            <a:avLst/>
          </a:prstGeom>
        </p:spPr>
      </p:pic>
      <p:pic>
        <p:nvPicPr>
          <p:cNvPr id="51" name="Graphic 50">
            <a:extLst>
              <a:ext uri="{FF2B5EF4-FFF2-40B4-BE49-F238E27FC236}">
                <a16:creationId xmlns:a16="http://schemas.microsoft.com/office/drawing/2014/main" id="{918896B3-4323-4F48-9F0B-9DC4B7BFA0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38073" y="3911598"/>
            <a:ext cx="526371" cy="511272"/>
          </a:xfrm>
          <a:prstGeom prst="rect">
            <a:avLst/>
          </a:prstGeom>
        </p:spPr>
      </p:pic>
      <p:pic>
        <p:nvPicPr>
          <p:cNvPr id="53" name="Graphic 52" descr="Users">
            <a:extLst>
              <a:ext uri="{FF2B5EF4-FFF2-40B4-BE49-F238E27FC236}">
                <a16:creationId xmlns:a16="http://schemas.microsoft.com/office/drawing/2014/main" id="{E584B0B0-FB81-5545-B248-1C3B29C9025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018064" y="5336921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D7F89B4-C8D3-E642-A343-F97E66E06156}"/>
              </a:ext>
            </a:extLst>
          </p:cNvPr>
          <p:cNvSpPr txBox="1"/>
          <p:nvPr/>
        </p:nvSpPr>
        <p:spPr>
          <a:xfrm>
            <a:off x="8474363" y="924161"/>
            <a:ext cx="218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Other DPR clusters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EC73E8-6E24-FE4B-9155-F2F1D3AD12F9}"/>
              </a:ext>
            </a:extLst>
          </p:cNvPr>
          <p:cNvSpPr txBox="1"/>
          <p:nvPr/>
        </p:nvSpPr>
        <p:spPr>
          <a:xfrm>
            <a:off x="8595982" y="2773388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Services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819F2C-8E1F-5643-820A-E606F14E860B}"/>
              </a:ext>
            </a:extLst>
          </p:cNvPr>
          <p:cNvSpPr txBox="1"/>
          <p:nvPr/>
        </p:nvSpPr>
        <p:spPr>
          <a:xfrm>
            <a:off x="8651115" y="4680511"/>
            <a:ext cx="182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External 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3BF6D-7A95-F6BF-372F-533CB4C08CAE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8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54" grpId="0"/>
      <p:bldP spid="55" grpId="0"/>
      <p:bldP spid="5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BF79-8419-3D43-A399-6C2222D3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Speculation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9438-F6B1-474A-9673-737285046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Current state of the cloud: every service is in its own SU</a:t>
            </a:r>
          </a:p>
          <a:p>
            <a:endParaRPr lang="en-US"/>
          </a:p>
          <a:p>
            <a:r>
              <a:rPr lang="en-US"/>
              <a:t>Migration to multi-component SU can be incremental </a:t>
            </a:r>
          </a:p>
          <a:p>
            <a:pPr lvl="1"/>
            <a:r>
              <a:rPr lang="en-US"/>
              <a:t>Must consider from an architectural level whether shared-fate is a good idea</a:t>
            </a:r>
          </a:p>
          <a:p>
            <a:pPr lvl="1"/>
            <a:endParaRPr lang="en-US"/>
          </a:p>
          <a:p>
            <a:r>
              <a:rPr lang="en-US"/>
              <a:t>DARQ-components can form or disband SUs easily thanks to built-in DPR support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AA78-893C-C124-BBFA-A0B5C3CF3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66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243A-5417-8C48-93EE-3D2BABB4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Handling Duplicate Processors</a:t>
            </a:r>
          </a:p>
        </p:txBody>
      </p:sp>
      <p:pic>
        <p:nvPicPr>
          <p:cNvPr id="6" name="Graphic 5" descr="Processor">
            <a:extLst>
              <a:ext uri="{FF2B5EF4-FFF2-40B4-BE49-F238E27FC236}">
                <a16:creationId xmlns:a16="http://schemas.microsoft.com/office/drawing/2014/main" id="{EE22663D-C25D-3243-9676-D5991940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9053" y="3938349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05DDC5-22FB-CE4B-80C9-9D476BB3BD76}"/>
              </a:ext>
            </a:extLst>
          </p:cNvPr>
          <p:cNvSpPr txBox="1"/>
          <p:nvPr/>
        </p:nvSpPr>
        <p:spPr>
          <a:xfrm>
            <a:off x="372984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5824F3-7BFB-1246-A68A-515D38516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01620"/>
              </p:ext>
            </p:extLst>
          </p:nvPr>
        </p:nvGraphicFramePr>
        <p:xfrm>
          <a:off x="1998707" y="200950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39" name="Graphic 38" descr="Envelope">
            <a:extLst>
              <a:ext uri="{FF2B5EF4-FFF2-40B4-BE49-F238E27FC236}">
                <a16:creationId xmlns:a16="http://schemas.microsoft.com/office/drawing/2014/main" id="{F0BBCC74-1335-0746-BC25-13C104833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06089" y="1963705"/>
            <a:ext cx="484748" cy="484748"/>
          </a:xfrm>
          <a:prstGeom prst="rect">
            <a:avLst/>
          </a:prstGeom>
        </p:spPr>
      </p:pic>
      <p:pic>
        <p:nvPicPr>
          <p:cNvPr id="40" name="Graphic 39" descr="Envelope">
            <a:extLst>
              <a:ext uri="{FF2B5EF4-FFF2-40B4-BE49-F238E27FC236}">
                <a16:creationId xmlns:a16="http://schemas.microsoft.com/office/drawing/2014/main" id="{F5C9E4CB-27C4-8D44-8EE0-C7728B44D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98714" y="1970328"/>
            <a:ext cx="484748" cy="484748"/>
          </a:xfrm>
          <a:prstGeom prst="rect">
            <a:avLst/>
          </a:prstGeom>
        </p:spPr>
      </p:pic>
      <p:pic>
        <p:nvPicPr>
          <p:cNvPr id="41" name="Graphic 40" descr="Envelope">
            <a:extLst>
              <a:ext uri="{FF2B5EF4-FFF2-40B4-BE49-F238E27FC236}">
                <a16:creationId xmlns:a16="http://schemas.microsoft.com/office/drawing/2014/main" id="{75826F10-3DAB-0348-8053-931F90A21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7801" y="1956409"/>
            <a:ext cx="484748" cy="484748"/>
          </a:xfrm>
          <a:prstGeom prst="rect">
            <a:avLst/>
          </a:prstGeom>
        </p:spPr>
      </p:pic>
      <p:pic>
        <p:nvPicPr>
          <p:cNvPr id="44" name="Graphic 43" descr="Envelope">
            <a:extLst>
              <a:ext uri="{FF2B5EF4-FFF2-40B4-BE49-F238E27FC236}">
                <a16:creationId xmlns:a16="http://schemas.microsoft.com/office/drawing/2014/main" id="{2D770771-AD63-D644-9B1B-01BF38C2A6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83636" y="1963705"/>
            <a:ext cx="484748" cy="484748"/>
          </a:xfrm>
          <a:prstGeom prst="rect">
            <a:avLst/>
          </a:prstGeom>
        </p:spPr>
      </p:pic>
      <p:pic>
        <p:nvPicPr>
          <p:cNvPr id="46" name="Graphic 45" descr="Envelope">
            <a:extLst>
              <a:ext uri="{FF2B5EF4-FFF2-40B4-BE49-F238E27FC236}">
                <a16:creationId xmlns:a16="http://schemas.microsoft.com/office/drawing/2014/main" id="{C29D317A-FF37-604D-BF5F-6BB31AFF2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29973" y="1944550"/>
            <a:ext cx="484748" cy="484748"/>
          </a:xfrm>
          <a:prstGeom prst="rect">
            <a:avLst/>
          </a:prstGeom>
        </p:spPr>
      </p:pic>
      <p:pic>
        <p:nvPicPr>
          <p:cNvPr id="48" name="Graphic 47" descr="Checkmark">
            <a:extLst>
              <a:ext uri="{FF2B5EF4-FFF2-40B4-BE49-F238E27FC236}">
                <a16:creationId xmlns:a16="http://schemas.microsoft.com/office/drawing/2014/main" id="{0382BF36-9069-5A48-95BC-99F602E852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22940" y="1987576"/>
            <a:ext cx="398696" cy="398696"/>
          </a:xfrm>
          <a:prstGeom prst="rect">
            <a:avLst/>
          </a:prstGeom>
        </p:spPr>
      </p:pic>
      <p:pic>
        <p:nvPicPr>
          <p:cNvPr id="45" name="Graphic 44" descr="Envelope">
            <a:extLst>
              <a:ext uri="{FF2B5EF4-FFF2-40B4-BE49-F238E27FC236}">
                <a16:creationId xmlns:a16="http://schemas.microsoft.com/office/drawing/2014/main" id="{40DE1A43-A28A-0B40-8A0C-33998178CA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24858" y="1944550"/>
            <a:ext cx="484748" cy="484748"/>
          </a:xfrm>
          <a:prstGeom prst="rect">
            <a:avLst/>
          </a:prstGeom>
        </p:spPr>
      </p:pic>
      <p:pic>
        <p:nvPicPr>
          <p:cNvPr id="54" name="Graphic 53" descr="Database">
            <a:extLst>
              <a:ext uri="{FF2B5EF4-FFF2-40B4-BE49-F238E27FC236}">
                <a16:creationId xmlns:a16="http://schemas.microsoft.com/office/drawing/2014/main" id="{B8443BB9-69C5-E24A-8076-CB0D3340231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17176" y="4708838"/>
            <a:ext cx="914400" cy="914400"/>
          </a:xfrm>
          <a:prstGeom prst="rect">
            <a:avLst/>
          </a:prstGeom>
        </p:spPr>
      </p:pic>
      <p:pic>
        <p:nvPicPr>
          <p:cNvPr id="21" name="Graphic 20" descr="Processor">
            <a:extLst>
              <a:ext uri="{FF2B5EF4-FFF2-40B4-BE49-F238E27FC236}">
                <a16:creationId xmlns:a16="http://schemas.microsoft.com/office/drawing/2014/main" id="{CE3AB5D8-07E5-394B-A182-F90C1A7CB4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7403" y="3938349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A0F5BAE-C425-BF41-AB6B-9DF10C75805B}"/>
              </a:ext>
            </a:extLst>
          </p:cNvPr>
          <p:cNvSpPr txBox="1"/>
          <p:nvPr/>
        </p:nvSpPr>
        <p:spPr>
          <a:xfrm>
            <a:off x="6968199" y="3655337"/>
            <a:ext cx="129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Processor</a:t>
            </a:r>
          </a:p>
        </p:txBody>
      </p:sp>
      <p:pic>
        <p:nvPicPr>
          <p:cNvPr id="23" name="Graphic 22" descr="Database">
            <a:extLst>
              <a:ext uri="{FF2B5EF4-FFF2-40B4-BE49-F238E27FC236}">
                <a16:creationId xmlns:a16="http://schemas.microsoft.com/office/drawing/2014/main" id="{03769E9E-BA60-0648-9B03-FAF24A15A00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55526" y="4708838"/>
            <a:ext cx="914400" cy="914400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1A2067B3-F2DE-414F-B4D1-A8BBC69F0908}"/>
              </a:ext>
            </a:extLst>
          </p:cNvPr>
          <p:cNvSpPr/>
          <p:nvPr/>
        </p:nvSpPr>
        <p:spPr>
          <a:xfrm rot="19882986">
            <a:off x="3771369" y="2523566"/>
            <a:ext cx="255373" cy="10992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8D505631-7C94-BC4F-A8C8-1D557239EF16}"/>
              </a:ext>
            </a:extLst>
          </p:cNvPr>
          <p:cNvSpPr/>
          <p:nvPr/>
        </p:nvSpPr>
        <p:spPr>
          <a:xfrm rot="17662442" flipH="1">
            <a:off x="5260175" y="1738858"/>
            <a:ext cx="270272" cy="28698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Envelope">
            <a:extLst>
              <a:ext uri="{FF2B5EF4-FFF2-40B4-BE49-F238E27FC236}">
                <a16:creationId xmlns:a16="http://schemas.microsoft.com/office/drawing/2014/main" id="{B13B3046-5E46-0942-8C7D-6DF913175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0733" y="2931430"/>
            <a:ext cx="484748" cy="484748"/>
          </a:xfrm>
          <a:prstGeom prst="rect">
            <a:avLst/>
          </a:prstGeom>
        </p:spPr>
      </p:pic>
      <p:pic>
        <p:nvPicPr>
          <p:cNvPr id="27" name="Graphic 26" descr="Envelope">
            <a:extLst>
              <a:ext uri="{FF2B5EF4-FFF2-40B4-BE49-F238E27FC236}">
                <a16:creationId xmlns:a16="http://schemas.microsoft.com/office/drawing/2014/main" id="{A73AF885-5D69-6749-AFDB-71DB25B85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0175" y="2587204"/>
            <a:ext cx="484748" cy="484748"/>
          </a:xfrm>
          <a:prstGeom prst="rect">
            <a:avLst/>
          </a:prstGeom>
        </p:spPr>
      </p:pic>
      <p:sp>
        <p:nvSpPr>
          <p:cNvPr id="28" name="Down Arrow 27">
            <a:extLst>
              <a:ext uri="{FF2B5EF4-FFF2-40B4-BE49-F238E27FC236}">
                <a16:creationId xmlns:a16="http://schemas.microsoft.com/office/drawing/2014/main" id="{561A721B-8BA2-4B46-8488-D1490984587A}"/>
              </a:ext>
            </a:extLst>
          </p:cNvPr>
          <p:cNvSpPr/>
          <p:nvPr/>
        </p:nvSpPr>
        <p:spPr>
          <a:xfrm rot="6852390" flipH="1">
            <a:off x="5977622" y="1637471"/>
            <a:ext cx="270272" cy="2869892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A9F8A959-4D8B-E84C-9EC0-F48B803C29E4}"/>
              </a:ext>
            </a:extLst>
          </p:cNvPr>
          <p:cNvSpPr/>
          <p:nvPr/>
        </p:nvSpPr>
        <p:spPr>
          <a:xfrm rot="15048348" flipH="1">
            <a:off x="6166291" y="1201762"/>
            <a:ext cx="270272" cy="375378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77752C-F0D8-8B4A-A85E-80162B0C79D0}"/>
              </a:ext>
            </a:extLst>
          </p:cNvPr>
          <p:cNvSpPr txBox="1"/>
          <p:nvPr/>
        </p:nvSpPr>
        <p:spPr>
          <a:xfrm>
            <a:off x="7875114" y="2582257"/>
            <a:ext cx="129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Rejected as Duplicate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02C0224-92C0-4E44-A4EE-81AE8937BC35}"/>
              </a:ext>
            </a:extLst>
          </p:cNvPr>
          <p:cNvSpPr txBox="1"/>
          <p:nvPr/>
        </p:nvSpPr>
        <p:spPr>
          <a:xfrm>
            <a:off x="3568170" y="5603418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33ECD5-4907-5246-B4C7-D2F2B5C2B76D}"/>
              </a:ext>
            </a:extLst>
          </p:cNvPr>
          <p:cNvSpPr txBox="1"/>
          <p:nvPr/>
        </p:nvSpPr>
        <p:spPr>
          <a:xfrm>
            <a:off x="6806520" y="5593042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EAB7FB-36EF-3848-A512-CFF56895764B}"/>
              </a:ext>
            </a:extLst>
          </p:cNvPr>
          <p:cNvSpPr txBox="1"/>
          <p:nvPr/>
        </p:nvSpPr>
        <p:spPr>
          <a:xfrm>
            <a:off x="8261242" y="1606925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42133B-9FE5-C945-BE19-274EC137F65C}"/>
              </a:ext>
            </a:extLst>
          </p:cNvPr>
          <p:cNvSpPr txBox="1"/>
          <p:nvPr/>
        </p:nvSpPr>
        <p:spPr>
          <a:xfrm>
            <a:off x="8261242" y="1600996"/>
            <a:ext cx="161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Incarnation: 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9749D9-B57D-0B46-8B78-8B83E7375A3F}"/>
              </a:ext>
            </a:extLst>
          </p:cNvPr>
          <p:cNvSpPr txBox="1"/>
          <p:nvPr/>
        </p:nvSpPr>
        <p:spPr>
          <a:xfrm>
            <a:off x="708057" y="4395549"/>
            <a:ext cx="2555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monotonically increasing incarnation numbers to detect duplicates and handle accordingly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04C91-18E2-019C-0386-D0CC9A308940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0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 animBg="1"/>
      <p:bldP spid="25" grpId="0" animBg="1"/>
      <p:bldP spid="28" grpId="0" animBg="1"/>
      <p:bldP spid="29" grpId="0" animBg="1"/>
      <p:bldP spid="30" grpId="0"/>
      <p:bldP spid="32" grpId="0"/>
      <p:bldP spid="34" grpId="0"/>
      <p:bldP spid="3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U-Turn Arrow 9">
            <a:extLst>
              <a:ext uri="{FF2B5EF4-FFF2-40B4-BE49-F238E27FC236}">
                <a16:creationId xmlns:a16="http://schemas.microsoft.com/office/drawing/2014/main" id="{192167B6-E3B6-AD47-BE11-154B30490573}"/>
              </a:ext>
            </a:extLst>
          </p:cNvPr>
          <p:cNvSpPr/>
          <p:nvPr/>
        </p:nvSpPr>
        <p:spPr>
          <a:xfrm rot="5400000">
            <a:off x="6033253" y="4789829"/>
            <a:ext cx="569168" cy="1245639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4" name="Graphic 63" descr="Envelope">
            <a:extLst>
              <a:ext uri="{FF2B5EF4-FFF2-40B4-BE49-F238E27FC236}">
                <a16:creationId xmlns:a16="http://schemas.microsoft.com/office/drawing/2014/main" id="{E66F40CC-B3EC-D048-8C8F-DFF13C08E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5369" y="4631373"/>
            <a:ext cx="481319" cy="48131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BBA53D1-EE66-7740-A700-5749BC9B3BEF}"/>
              </a:ext>
            </a:extLst>
          </p:cNvPr>
          <p:cNvSpPr txBox="1"/>
          <p:nvPr/>
        </p:nvSpPr>
        <p:spPr>
          <a:xfrm>
            <a:off x="4583292" y="4789275"/>
            <a:ext cx="1355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Deduplicate Incoming Messages</a:t>
            </a:r>
          </a:p>
        </p:txBody>
      </p:sp>
      <p:pic>
        <p:nvPicPr>
          <p:cNvPr id="12" name="Graphic 11" descr="Arrow circle">
            <a:extLst>
              <a:ext uri="{FF2B5EF4-FFF2-40B4-BE49-F238E27FC236}">
                <a16:creationId xmlns:a16="http://schemas.microsoft.com/office/drawing/2014/main" id="{F379D649-7598-8843-A07B-857A283A7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625" y="2238017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3A62C67-A8A6-AA4A-B239-9B0F93981524}"/>
              </a:ext>
            </a:extLst>
          </p:cNvPr>
          <p:cNvSpPr txBox="1"/>
          <p:nvPr/>
        </p:nvSpPr>
        <p:spPr>
          <a:xfrm>
            <a:off x="6338805" y="2316968"/>
            <a:ext cx="1355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Retry until </a:t>
            </a:r>
            <a:r>
              <a:rPr lang="en-US" err="1"/>
              <a:t>acked</a:t>
            </a:r>
            <a:endParaRPr lang="en-US"/>
          </a:p>
        </p:txBody>
      </p:sp>
      <p:pic>
        <p:nvPicPr>
          <p:cNvPr id="67" name="Graphic 66" descr="Envelope">
            <a:extLst>
              <a:ext uri="{FF2B5EF4-FFF2-40B4-BE49-F238E27FC236}">
                <a16:creationId xmlns:a16="http://schemas.microsoft.com/office/drawing/2014/main" id="{D218D1D6-68AA-5D4B-8F4B-D64B2221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7978" y="1932830"/>
            <a:ext cx="481319" cy="481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10006682" y="4450737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DARQ 2</a:t>
            </a:r>
          </a:p>
        </p:txBody>
      </p:sp>
      <p:sp>
        <p:nvSpPr>
          <p:cNvPr id="41" name="Left-Right Arrow 40">
            <a:extLst>
              <a:ext uri="{FF2B5EF4-FFF2-40B4-BE49-F238E27FC236}">
                <a16:creationId xmlns:a16="http://schemas.microsoft.com/office/drawing/2014/main" id="{CF5ECCC7-9525-7946-9135-25B3379BD698}"/>
              </a:ext>
            </a:extLst>
          </p:cNvPr>
          <p:cNvSpPr/>
          <p:nvPr/>
        </p:nvSpPr>
        <p:spPr>
          <a:xfrm rot="12941863">
            <a:off x="5301339" y="3683814"/>
            <a:ext cx="1712730" cy="559973"/>
          </a:xfrm>
          <a:prstGeom prst="leftRightArrow">
            <a:avLst/>
          </a:prstGeom>
          <a:solidFill>
            <a:schemeClr val="tx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CA51EEB-9B00-514B-B09A-912B0909EA75}"/>
              </a:ext>
            </a:extLst>
          </p:cNvPr>
          <p:cNvSpPr txBox="1"/>
          <p:nvPr/>
        </p:nvSpPr>
        <p:spPr>
          <a:xfrm>
            <a:off x="6130348" y="3457604"/>
            <a:ext cx="102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Network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E336B6-C1EE-344C-B610-E315293AEB06}"/>
              </a:ext>
            </a:extLst>
          </p:cNvPr>
          <p:cNvSpPr txBox="1"/>
          <p:nvPr/>
        </p:nvSpPr>
        <p:spPr>
          <a:xfrm>
            <a:off x="8086961" y="1528115"/>
            <a:ext cx="3210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Similar to classical 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Difference: ack only after persistence on in-queue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24B38-C2BD-199D-4CE6-15A1FDBFB2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427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5C149-D80B-834C-B8B1-62672AD28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Message-Passing Details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BC1326-C8F5-164B-A8BC-29C9DFF63E72}"/>
              </a:ext>
            </a:extLst>
          </p:cNvPr>
          <p:cNvGrpSpPr/>
          <p:nvPr/>
        </p:nvGrpSpPr>
        <p:grpSpPr>
          <a:xfrm>
            <a:off x="7363544" y="4835656"/>
            <a:ext cx="2248930" cy="635076"/>
            <a:chOff x="2446639" y="2635303"/>
            <a:chExt cx="2248930" cy="635076"/>
          </a:xfrm>
        </p:grpSpPr>
        <p:sp>
          <p:nvSpPr>
            <p:cNvPr id="5" name="Pentagon 4">
              <a:extLst>
                <a:ext uri="{FF2B5EF4-FFF2-40B4-BE49-F238E27FC236}">
                  <a16:creationId xmlns:a16="http://schemas.microsoft.com/office/drawing/2014/main" id="{E27A1D1C-084B-AA47-AD77-042DC547B8BA}"/>
                </a:ext>
              </a:extLst>
            </p:cNvPr>
            <p:cNvSpPr/>
            <p:nvPr/>
          </p:nvSpPr>
          <p:spPr>
            <a:xfrm>
              <a:off x="2446639" y="2635303"/>
              <a:ext cx="2248930" cy="635076"/>
            </a:xfrm>
            <a:prstGeom prst="homePlate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Envelope">
              <a:extLst>
                <a:ext uri="{FF2B5EF4-FFF2-40B4-BE49-F238E27FC236}">
                  <a16:creationId xmlns:a16="http://schemas.microsoft.com/office/drawing/2014/main" id="{1819D6F7-0C85-AB45-8AC6-8D7B1A9F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05599" y="2671722"/>
              <a:ext cx="598657" cy="598657"/>
            </a:xfrm>
            <a:prstGeom prst="rect">
              <a:avLst/>
            </a:prstGeom>
          </p:spPr>
        </p:pic>
        <p:pic>
          <p:nvPicPr>
            <p:cNvPr id="34" name="Graphic 33" descr="Envelope">
              <a:extLst>
                <a:ext uri="{FF2B5EF4-FFF2-40B4-BE49-F238E27FC236}">
                  <a16:creationId xmlns:a16="http://schemas.microsoft.com/office/drawing/2014/main" id="{A462E383-C09B-CA4E-910D-C8B3C1653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70056" y="2671701"/>
              <a:ext cx="598657" cy="598657"/>
            </a:xfrm>
            <a:prstGeom prst="rect">
              <a:avLst/>
            </a:prstGeom>
          </p:spPr>
        </p:pic>
        <p:pic>
          <p:nvPicPr>
            <p:cNvPr id="35" name="Graphic 34" descr="Envelope">
              <a:extLst>
                <a:ext uri="{FF2B5EF4-FFF2-40B4-BE49-F238E27FC236}">
                  <a16:creationId xmlns:a16="http://schemas.microsoft.com/office/drawing/2014/main" id="{47646348-6FF9-B04B-A1E3-F64E113A4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18793" y="2671680"/>
              <a:ext cx="598657" cy="598657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2F686F2-7814-1B4F-9942-2F6C39BECE2F}"/>
              </a:ext>
            </a:extLst>
          </p:cNvPr>
          <p:cNvGrpSpPr/>
          <p:nvPr/>
        </p:nvGrpSpPr>
        <p:grpSpPr>
          <a:xfrm>
            <a:off x="3012097" y="2280853"/>
            <a:ext cx="2248930" cy="635076"/>
            <a:chOff x="6739466" y="2616640"/>
            <a:chExt cx="2248930" cy="635076"/>
          </a:xfrm>
        </p:grpSpPr>
        <p:sp>
          <p:nvSpPr>
            <p:cNvPr id="40" name="Pentagon 39">
              <a:extLst>
                <a:ext uri="{FF2B5EF4-FFF2-40B4-BE49-F238E27FC236}">
                  <a16:creationId xmlns:a16="http://schemas.microsoft.com/office/drawing/2014/main" id="{8232B2B7-7021-4647-84D8-F0E4475E4B18}"/>
                </a:ext>
              </a:extLst>
            </p:cNvPr>
            <p:cNvSpPr/>
            <p:nvPr/>
          </p:nvSpPr>
          <p:spPr>
            <a:xfrm>
              <a:off x="6739466" y="2616640"/>
              <a:ext cx="2248930" cy="635076"/>
            </a:xfrm>
            <a:prstGeom prst="homePlate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Envelope">
              <a:extLst>
                <a:ext uri="{FF2B5EF4-FFF2-40B4-BE49-F238E27FC236}">
                  <a16:creationId xmlns:a16="http://schemas.microsoft.com/office/drawing/2014/main" id="{26139D96-B500-DE4F-A516-B04A2C4E6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898426" y="2653059"/>
              <a:ext cx="598657" cy="598657"/>
            </a:xfrm>
            <a:prstGeom prst="rect">
              <a:avLst/>
            </a:prstGeom>
          </p:spPr>
        </p:pic>
        <p:pic>
          <p:nvPicPr>
            <p:cNvPr id="45" name="Graphic 44" descr="Envelope">
              <a:extLst>
                <a:ext uri="{FF2B5EF4-FFF2-40B4-BE49-F238E27FC236}">
                  <a16:creationId xmlns:a16="http://schemas.microsoft.com/office/drawing/2014/main" id="{D4C94411-10DD-EF47-B193-A57806F44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462883" y="2653038"/>
              <a:ext cx="598657" cy="598657"/>
            </a:xfrm>
            <a:prstGeom prst="rect">
              <a:avLst/>
            </a:prstGeom>
          </p:spPr>
        </p:pic>
        <p:pic>
          <p:nvPicPr>
            <p:cNvPr id="46" name="Graphic 45" descr="Envelope">
              <a:extLst>
                <a:ext uri="{FF2B5EF4-FFF2-40B4-BE49-F238E27FC236}">
                  <a16:creationId xmlns:a16="http://schemas.microsoft.com/office/drawing/2014/main" id="{5BE7B574-FC06-C641-969B-1C9DD8214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11620" y="2653017"/>
              <a:ext cx="598657" cy="598657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2A48A18A-7EA0-4A46-BF84-15CC32547A86}"/>
              </a:ext>
            </a:extLst>
          </p:cNvPr>
          <p:cNvSpPr/>
          <p:nvPr/>
        </p:nvSpPr>
        <p:spPr>
          <a:xfrm>
            <a:off x="1469045" y="1844194"/>
            <a:ext cx="4004442" cy="1499671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67CDF-6225-EE46-9889-B80060506E96}"/>
              </a:ext>
            </a:extLst>
          </p:cNvPr>
          <p:cNvSpPr txBox="1"/>
          <p:nvPr/>
        </p:nvSpPr>
        <p:spPr>
          <a:xfrm>
            <a:off x="1805351" y="1900224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4ADE37CA-E064-F848-A9CE-4760F7C291B1}"/>
              </a:ext>
            </a:extLst>
          </p:cNvPr>
          <p:cNvSpPr/>
          <p:nvPr/>
        </p:nvSpPr>
        <p:spPr>
          <a:xfrm>
            <a:off x="7086416" y="4431862"/>
            <a:ext cx="3788061" cy="2353774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F3D217-7EAC-C247-A764-DB115958ABC4}"/>
              </a:ext>
            </a:extLst>
          </p:cNvPr>
          <p:cNvSpPr txBox="1"/>
          <p:nvPr/>
        </p:nvSpPr>
        <p:spPr>
          <a:xfrm>
            <a:off x="9889602" y="4455646"/>
            <a:ext cx="751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/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772EEDF-696D-8449-ABDA-8910136D6C7A}"/>
              </a:ext>
            </a:extLst>
          </p:cNvPr>
          <p:cNvSpPr txBox="1"/>
          <p:nvPr/>
        </p:nvSpPr>
        <p:spPr>
          <a:xfrm>
            <a:off x="2692330" y="3390231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C06250F-23A5-2741-B4F1-EB4045A48E81}"/>
              </a:ext>
            </a:extLst>
          </p:cNvPr>
          <p:cNvSpPr txBox="1"/>
          <p:nvPr/>
        </p:nvSpPr>
        <p:spPr>
          <a:xfrm>
            <a:off x="8386289" y="4005523"/>
            <a:ext cx="1556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2</a:t>
            </a:r>
          </a:p>
        </p:txBody>
      </p:sp>
      <p:pic>
        <p:nvPicPr>
          <p:cNvPr id="28" name="Graphic 27" descr="Envelope">
            <a:extLst>
              <a:ext uri="{FF2B5EF4-FFF2-40B4-BE49-F238E27FC236}">
                <a16:creationId xmlns:a16="http://schemas.microsoft.com/office/drawing/2014/main" id="{B5C115C6-E614-7943-8323-D92EDA1942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6262" y="2576527"/>
            <a:ext cx="484748" cy="48474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222CAFC-4F77-DD49-A0FA-7794DA64DD19}"/>
              </a:ext>
            </a:extLst>
          </p:cNvPr>
          <p:cNvSpPr txBox="1"/>
          <p:nvPr/>
        </p:nvSpPr>
        <p:spPr>
          <a:xfrm>
            <a:off x="6347727" y="2782669"/>
            <a:ext cx="1773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Automaton 1, msg 10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B158CB-0086-0242-A39A-7CB1AB07768A}"/>
              </a:ext>
            </a:extLst>
          </p:cNvPr>
          <p:cNvCxnSpPr>
            <a:cxnSpLocks/>
          </p:cNvCxnSpPr>
          <p:nvPr/>
        </p:nvCxnSpPr>
        <p:spPr>
          <a:xfrm>
            <a:off x="6096000" y="3026138"/>
            <a:ext cx="990416" cy="13249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7A9AB781-16B9-3E43-874E-57C907C71A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799595"/>
              </p:ext>
            </p:extLst>
          </p:nvPr>
        </p:nvGraphicFramePr>
        <p:xfrm>
          <a:off x="4106963" y="4800682"/>
          <a:ext cx="246491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2458">
                  <a:extLst>
                    <a:ext uri="{9D8B030D-6E8A-4147-A177-3AD203B41FA5}">
                      <a16:colId xmlns:a16="http://schemas.microsoft.com/office/drawing/2014/main" val="3648610787"/>
                    </a:ext>
                  </a:extLst>
                </a:gridCol>
                <a:gridCol w="1232458">
                  <a:extLst>
                    <a:ext uri="{9D8B030D-6E8A-4147-A177-3AD203B41FA5}">
                      <a16:colId xmlns:a16="http://schemas.microsoft.com/office/drawing/2014/main" val="20820884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msgnum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310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35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20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8282617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0954F38-10E3-264F-AD38-182C89F8EFC6}"/>
              </a:ext>
            </a:extLst>
          </p:cNvPr>
          <p:cNvSpPr txBox="1"/>
          <p:nvPr/>
        </p:nvSpPr>
        <p:spPr>
          <a:xfrm>
            <a:off x="2264247" y="4772655"/>
            <a:ext cx="17734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deduplicate with largest seen message number per participant 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4533C70-19A5-2C43-B704-CC7AD04B4DF8}"/>
              </a:ext>
            </a:extLst>
          </p:cNvPr>
          <p:cNvCxnSpPr>
            <a:cxnSpLocks/>
          </p:cNvCxnSpPr>
          <p:nvPr/>
        </p:nvCxnSpPr>
        <p:spPr>
          <a:xfrm flipH="1" flipV="1">
            <a:off x="5620204" y="3270739"/>
            <a:ext cx="1952220" cy="26150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BAD5886-E5C4-934E-8F33-A358E0FFEE64}"/>
              </a:ext>
            </a:extLst>
          </p:cNvPr>
          <p:cNvSpPr txBox="1"/>
          <p:nvPr/>
        </p:nvSpPr>
        <p:spPr>
          <a:xfrm>
            <a:off x="6586421" y="5141987"/>
            <a:ext cx="535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Ack</a:t>
            </a:r>
          </a:p>
        </p:txBody>
      </p:sp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CB92180D-E8C9-6D40-9656-1AEF79416C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77869" y="5670963"/>
            <a:ext cx="9144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4300F3-E00D-624A-9449-0396E7D82EA0}"/>
              </a:ext>
            </a:extLst>
          </p:cNvPr>
          <p:cNvSpPr txBox="1"/>
          <p:nvPr/>
        </p:nvSpPr>
        <p:spPr>
          <a:xfrm>
            <a:off x="5612264" y="1393900"/>
            <a:ext cx="2474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Can use automaton id + queue position as unique id for message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3016C-ECDB-B0F9-0CAF-F19BE096EC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70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8" grpId="0"/>
      <p:bldP spid="48" grpId="0"/>
      <p:bldP spid="4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5C1E-AC9C-BA45-B179-E463372F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Garbage Collecting DARQ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0E0FF-8918-194F-8C57-AFB89232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505" y="2977791"/>
            <a:ext cx="10515600" cy="2830862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Most messages have short life spans in DARQ</a:t>
            </a:r>
          </a:p>
          <a:p>
            <a:pPr lvl="1"/>
            <a:r>
              <a:rPr lang="en-US"/>
              <a:t>In-messages stay until they are stepped</a:t>
            </a:r>
          </a:p>
          <a:p>
            <a:pPr lvl="1"/>
            <a:r>
              <a:rPr lang="en-US"/>
              <a:t>Out-messages stay until they are </a:t>
            </a:r>
            <a:r>
              <a:rPr lang="en-US" err="1"/>
              <a:t>acked</a:t>
            </a:r>
            <a:r>
              <a:rPr lang="en-US"/>
              <a:t> by receiving DARQ</a:t>
            </a:r>
          </a:p>
          <a:p>
            <a:pPr lvl="1"/>
            <a:r>
              <a:rPr lang="en-US"/>
              <a:t>Self-messages are usually replaced by later ones</a:t>
            </a:r>
          </a:p>
          <a:p>
            <a:pPr lvl="1"/>
            <a:r>
              <a:rPr lang="en-US"/>
              <a:t>Completion messages stay until stepped messages are pruned</a:t>
            </a:r>
          </a:p>
          <a:p>
            <a:pPr lvl="1"/>
            <a:endParaRPr lang="en-US"/>
          </a:p>
          <a:p>
            <a:r>
              <a:rPr lang="en-US"/>
              <a:t>Easy to track with an in-memory map and prune prefixes</a:t>
            </a:r>
          </a:p>
          <a:p>
            <a:pPr lvl="1"/>
            <a:r>
              <a:rPr lang="en-US"/>
              <a:t>Rebuild map on failure from log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E9BED3-2293-A141-AB48-06AC0463E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011248"/>
              </p:ext>
            </p:extLst>
          </p:nvPr>
        </p:nvGraphicFramePr>
        <p:xfrm>
          <a:off x="2482542" y="2059255"/>
          <a:ext cx="77957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468">
                  <a:extLst>
                    <a:ext uri="{9D8B030D-6E8A-4147-A177-3AD203B41FA5}">
                      <a16:colId xmlns:a16="http://schemas.microsoft.com/office/drawing/2014/main" val="3931144818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67832204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2627931246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349087197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25069826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716649639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3498480820"/>
                    </a:ext>
                  </a:extLst>
                </a:gridCol>
                <a:gridCol w="974468">
                  <a:extLst>
                    <a:ext uri="{9D8B030D-6E8A-4147-A177-3AD203B41FA5}">
                      <a16:colId xmlns:a16="http://schemas.microsoft.com/office/drawing/2014/main" val="144546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210965"/>
                  </a:ext>
                </a:extLst>
              </a:tr>
            </a:tbl>
          </a:graphicData>
        </a:graphic>
      </p:graphicFrame>
      <p:pic>
        <p:nvPicPr>
          <p:cNvPr id="6" name="Graphic 5" descr="Envelope">
            <a:extLst>
              <a:ext uri="{FF2B5EF4-FFF2-40B4-BE49-F238E27FC236}">
                <a16:creationId xmlns:a16="http://schemas.microsoft.com/office/drawing/2014/main" id="{2ED8F68B-F811-394E-AF35-7ADDD400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89924" y="2013455"/>
            <a:ext cx="484748" cy="484748"/>
          </a:xfrm>
          <a:prstGeom prst="rect">
            <a:avLst/>
          </a:prstGeom>
        </p:spPr>
      </p:pic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B5A9BD15-2D75-1A40-9155-BC9CCC470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82549" y="2020078"/>
            <a:ext cx="484748" cy="484748"/>
          </a:xfrm>
          <a:prstGeom prst="rect">
            <a:avLst/>
          </a:prstGeom>
        </p:spPr>
      </p:pic>
      <p:pic>
        <p:nvPicPr>
          <p:cNvPr id="8" name="Graphic 7" descr="Envelope">
            <a:extLst>
              <a:ext uri="{FF2B5EF4-FFF2-40B4-BE49-F238E27FC236}">
                <a16:creationId xmlns:a16="http://schemas.microsoft.com/office/drawing/2014/main" id="{3E66FBB1-31FC-6240-A2ED-02FC14B127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1636" y="2006159"/>
            <a:ext cx="484748" cy="484748"/>
          </a:xfrm>
          <a:prstGeom prst="rect">
            <a:avLst/>
          </a:prstGeom>
        </p:spPr>
      </p:pic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4854F3E-2D0E-A649-8219-BD51B29F2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67471" y="2013455"/>
            <a:ext cx="484748" cy="484748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B189E8DC-178C-7C4C-B183-898543D9EC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13808" y="1994300"/>
            <a:ext cx="484748" cy="484748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64519127-C345-7248-90B4-FCC124D287D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06775" y="2037326"/>
            <a:ext cx="398696" cy="3986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B68439-4988-4E42-A0FD-9B9BB84E7D80}"/>
              </a:ext>
            </a:extLst>
          </p:cNvPr>
          <p:cNvSpPr txBox="1"/>
          <p:nvPr/>
        </p:nvSpPr>
        <p:spPr>
          <a:xfrm>
            <a:off x="5808716" y="1671673"/>
            <a:ext cx="75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DARQ</a:t>
            </a:r>
          </a:p>
        </p:txBody>
      </p:sp>
      <p:pic>
        <p:nvPicPr>
          <p:cNvPr id="13" name="Graphic 12" descr="Envelope">
            <a:extLst>
              <a:ext uri="{FF2B5EF4-FFF2-40B4-BE49-F238E27FC236}">
                <a16:creationId xmlns:a16="http://schemas.microsoft.com/office/drawing/2014/main" id="{9FC215C5-A8B2-974F-B758-4C830BB7C2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08693" y="1994300"/>
            <a:ext cx="484748" cy="4847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086A0F-C94F-70B3-6E1D-ECE4EB1B5EF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Proposal: </a:t>
            </a:r>
            <a:r>
              <a:rPr lang="en-US" dirty="0" err="1"/>
              <a:t>CReSt</a:t>
            </a:r>
            <a:r>
              <a:rPr lang="en-US" dirty="0"/>
              <a:t> + DARQ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183505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Introducing the </a:t>
            </a:r>
            <a:r>
              <a:rPr lang="en-US" sz="2400" u="sng" dirty="0"/>
              <a:t>C</a:t>
            </a:r>
            <a:r>
              <a:rPr lang="en-US" sz="2400" dirty="0"/>
              <a:t>omposable </a:t>
            </a:r>
            <a:r>
              <a:rPr lang="en-US" sz="2400" u="sng" dirty="0"/>
              <a:t>Re</a:t>
            </a:r>
            <a:r>
              <a:rPr lang="en-US" sz="2400" dirty="0"/>
              <a:t>silient </a:t>
            </a:r>
            <a:r>
              <a:rPr lang="en-US" sz="2400" u="sng" dirty="0"/>
              <a:t>St</a:t>
            </a:r>
            <a:r>
              <a:rPr lang="en-US" sz="2400" dirty="0"/>
              <a:t>ep abstraction</a:t>
            </a:r>
          </a:p>
          <a:p>
            <a:pPr lvl="1"/>
            <a:r>
              <a:rPr lang="en-US" sz="2000" dirty="0">
                <a:cs typeface="Calibri"/>
              </a:rPr>
              <a:t>Cloud components receive some messages, update local state, and send some messages as an atomic, fault-tolerant unit, similar to ACID transactions.</a:t>
            </a:r>
          </a:p>
          <a:p>
            <a:endParaRPr lang="en-US" sz="2400" dirty="0"/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provides fault-tolerant primitives (steps) across distributed services to reduce complexity.</a:t>
            </a:r>
          </a:p>
          <a:p>
            <a:pPr lvl="1"/>
            <a:r>
              <a:rPr lang="en-US" sz="2000" dirty="0">
                <a:cs typeface="Calibri"/>
              </a:rPr>
              <a:t>Applications specified with </a:t>
            </a:r>
            <a:r>
              <a:rPr lang="en-US" sz="2000" dirty="0" err="1">
                <a:cs typeface="Calibri"/>
              </a:rPr>
              <a:t>CReSt</a:t>
            </a:r>
            <a:r>
              <a:rPr lang="en-US" sz="2000" dirty="0">
                <a:cs typeface="Calibri"/>
              </a:rPr>
              <a:t> are resilient </a:t>
            </a:r>
            <a:r>
              <a:rPr lang="en-US" sz="2000" u="sng" dirty="0">
                <a:cs typeface="Calibri"/>
              </a:rPr>
              <a:t>by construction</a:t>
            </a:r>
            <a:r>
              <a:rPr lang="en-US" sz="2000" dirty="0">
                <a:cs typeface="Calibri"/>
              </a:rPr>
              <a:t>.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 err="1">
                <a:cs typeface="Calibri"/>
              </a:rPr>
              <a:t>CReSt</a:t>
            </a:r>
            <a:r>
              <a:rPr lang="en-US" sz="2400" dirty="0">
                <a:cs typeface="Calibri"/>
              </a:rPr>
              <a:t> can be implemented efficiently (e.g., with DARQ system) on cloud environments and transparently optimized to improve performance. </a:t>
            </a:r>
          </a:p>
        </p:txBody>
      </p:sp>
    </p:spTree>
    <p:extLst>
      <p:ext uri="{BB962C8B-B14F-4D97-AF65-F5344CB8AC3E}">
        <p14:creationId xmlns:p14="http://schemas.microsoft.com/office/powerpoint/2010/main" val="360547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7E48-30DA-9940-B93A-30620CF8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A7498-84BB-6F2F-6719-EBC1BA4B28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F3EEFA-8817-339F-83A9-6525999244C1}"/>
              </a:ext>
            </a:extLst>
          </p:cNvPr>
          <p:cNvSpPr txBox="1">
            <a:spLocks/>
          </p:cNvSpPr>
          <p:nvPr/>
        </p:nvSpPr>
        <p:spPr>
          <a:xfrm>
            <a:off x="838200" y="2065867"/>
            <a:ext cx="10515600" cy="30430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Addressing Complexity -- The </a:t>
            </a:r>
            <a:r>
              <a:rPr lang="en-US" sz="2400" dirty="0" err="1"/>
              <a:t>CReSt</a:t>
            </a:r>
            <a:r>
              <a:rPr lang="en-US" sz="2400" dirty="0"/>
              <a:t> Abstraction</a:t>
            </a:r>
          </a:p>
          <a:p>
            <a:endParaRPr lang="en-US" sz="2400" dirty="0"/>
          </a:p>
          <a:p>
            <a:r>
              <a:rPr lang="en-US" sz="2400" dirty="0"/>
              <a:t>Addressing Performance – Efficient </a:t>
            </a:r>
            <a:r>
              <a:rPr lang="en-US" sz="2400" dirty="0" err="1"/>
              <a:t>CReSt</a:t>
            </a:r>
            <a:r>
              <a:rPr lang="en-US" sz="2400" dirty="0"/>
              <a:t> with DARQ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Looking Ahead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25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4D4D4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6B3F-B72C-2E40-82A1-FBD59169F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CReSt</a:t>
            </a:r>
            <a:r>
              <a:rPr lang="en-US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9A52F7-B5EF-6645-8E92-D729D0835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90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620808A1-8FF3-2B44-9D7E-4F3A486C2408}"/>
              </a:ext>
            </a:extLst>
          </p:cNvPr>
          <p:cNvSpPr/>
          <p:nvPr/>
        </p:nvSpPr>
        <p:spPr>
          <a:xfrm rot="19136519">
            <a:off x="9682608" y="3909714"/>
            <a:ext cx="1291372" cy="26816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-Right Arrow 6">
            <a:extLst>
              <a:ext uri="{FF2B5EF4-FFF2-40B4-BE49-F238E27FC236}">
                <a16:creationId xmlns:a16="http://schemas.microsoft.com/office/drawing/2014/main" id="{707D444D-CAF2-424B-8594-06CF3263E7E0}"/>
              </a:ext>
            </a:extLst>
          </p:cNvPr>
          <p:cNvSpPr/>
          <p:nvPr/>
        </p:nvSpPr>
        <p:spPr>
          <a:xfrm rot="14112051">
            <a:off x="7392730" y="3883586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4ECC6AD-DE7C-E647-ADAB-658A94507C02}"/>
              </a:ext>
            </a:extLst>
          </p:cNvPr>
          <p:cNvSpPr/>
          <p:nvPr/>
        </p:nvSpPr>
        <p:spPr>
          <a:xfrm>
            <a:off x="9877529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B91407-90C7-3B44-ADC2-3AA8514E8162}"/>
              </a:ext>
            </a:extLst>
          </p:cNvPr>
          <p:cNvSpPr/>
          <p:nvPr/>
        </p:nvSpPr>
        <p:spPr>
          <a:xfrm>
            <a:off x="10127498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F96FC8-003C-324E-BAFE-7248BBC3DF54}"/>
              </a:ext>
            </a:extLst>
          </p:cNvPr>
          <p:cNvSpPr/>
          <p:nvPr/>
        </p:nvSpPr>
        <p:spPr>
          <a:xfrm>
            <a:off x="1060178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050E69E2-B7C6-7F4A-8E62-D577043219DA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515369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41056A96-7A21-9F45-ACCE-03F2F7DC3BD5}"/>
              </a:ext>
            </a:extLst>
          </p:cNvPr>
          <p:cNvCxnSpPr>
            <a:cxnSpLocks/>
            <a:stCxn id="10" idx="4"/>
            <a:endCxn id="9" idx="4"/>
          </p:cNvCxnSpPr>
          <p:nvPr/>
        </p:nvCxnSpPr>
        <p:spPr>
          <a:xfrm rot="5400000">
            <a:off x="10515370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0E4813F-8C79-3945-B71C-3285E522F23A}"/>
              </a:ext>
            </a:extLst>
          </p:cNvPr>
          <p:cNvCxnSpPr>
            <a:cxnSpLocks/>
            <a:stCxn id="10" idx="7"/>
            <a:endCxn id="10" idx="5"/>
          </p:cNvCxnSpPr>
          <p:nvPr/>
        </p:nvCxnSpPr>
        <p:spPr>
          <a:xfrm rot="16200000" flipH="1">
            <a:off x="10756933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DC0BF-847E-F640-9606-28AF41ABA313}"/>
              </a:ext>
            </a:extLst>
          </p:cNvPr>
          <p:cNvSpPr/>
          <p:nvPr/>
        </p:nvSpPr>
        <p:spPr>
          <a:xfrm>
            <a:off x="8425864" y="4278908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306D43D-CA37-3C43-BECD-F496DB004D46}"/>
              </a:ext>
            </a:extLst>
          </p:cNvPr>
          <p:cNvSpPr/>
          <p:nvPr/>
        </p:nvSpPr>
        <p:spPr>
          <a:xfrm>
            <a:off x="8675833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7F088CF-7742-F745-B159-3BB5FF5BA8C2}"/>
              </a:ext>
            </a:extLst>
          </p:cNvPr>
          <p:cNvSpPr/>
          <p:nvPr/>
        </p:nvSpPr>
        <p:spPr>
          <a:xfrm>
            <a:off x="9150124" y="4703223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4157130-FB29-F74D-9713-61A077E48CBD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9063704" y="4466078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C8319C0D-0AD9-074B-8F05-719B28EAE20E}"/>
              </a:ext>
            </a:extLst>
          </p:cNvPr>
          <p:cNvCxnSpPr>
            <a:cxnSpLocks/>
            <a:stCxn id="16" idx="4"/>
            <a:endCxn id="15" idx="4"/>
          </p:cNvCxnSpPr>
          <p:nvPr/>
        </p:nvCxnSpPr>
        <p:spPr>
          <a:xfrm rot="5400000">
            <a:off x="9063705" y="475503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5D017C7E-3ABB-E741-8E99-0D93D58A38CF}"/>
              </a:ext>
            </a:extLst>
          </p:cNvPr>
          <p:cNvCxnSpPr>
            <a:cxnSpLocks/>
            <a:stCxn id="16" idx="7"/>
            <a:endCxn id="16" idx="5"/>
          </p:cNvCxnSpPr>
          <p:nvPr/>
        </p:nvCxnSpPr>
        <p:spPr>
          <a:xfrm rot="16200000" flipH="1">
            <a:off x="9305268" y="4847701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B55327-22F5-4143-9785-D7C93055E162}"/>
              </a:ext>
            </a:extLst>
          </p:cNvPr>
          <p:cNvSpPr/>
          <p:nvPr/>
        </p:nvSpPr>
        <p:spPr>
          <a:xfrm>
            <a:off x="7020770" y="2254124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D7D452-750D-7D48-B7E5-8E949713EDED}"/>
              </a:ext>
            </a:extLst>
          </p:cNvPr>
          <p:cNvSpPr/>
          <p:nvPr/>
        </p:nvSpPr>
        <p:spPr>
          <a:xfrm>
            <a:off x="7270739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C8ED6F-D6FD-B845-B77B-BAA89E529FD6}"/>
              </a:ext>
            </a:extLst>
          </p:cNvPr>
          <p:cNvSpPr/>
          <p:nvPr/>
        </p:nvSpPr>
        <p:spPr>
          <a:xfrm>
            <a:off x="7745030" y="2678439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33B85E1A-6BC2-C34A-981E-1FA19773CE72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7658610" y="2441294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8DFF5EF0-E0F8-AA46-B305-0FE1E535027D}"/>
              </a:ext>
            </a:extLst>
          </p:cNvPr>
          <p:cNvCxnSpPr>
            <a:cxnSpLocks/>
            <a:stCxn id="22" idx="4"/>
            <a:endCxn id="21" idx="4"/>
          </p:cNvCxnSpPr>
          <p:nvPr/>
        </p:nvCxnSpPr>
        <p:spPr>
          <a:xfrm rot="5400000">
            <a:off x="7658611" y="273025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3AF1582B-2532-4C4B-91D7-0EE9E59EDA75}"/>
              </a:ext>
            </a:extLst>
          </p:cNvPr>
          <p:cNvCxnSpPr>
            <a:cxnSpLocks/>
            <a:stCxn id="22" idx="7"/>
            <a:endCxn id="22" idx="5"/>
          </p:cNvCxnSpPr>
          <p:nvPr/>
        </p:nvCxnSpPr>
        <p:spPr>
          <a:xfrm rot="16200000" flipH="1">
            <a:off x="7900174" y="2822917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7CD7A3D-A675-E04F-B009-78C0E73B0358}"/>
              </a:ext>
            </a:extLst>
          </p:cNvPr>
          <p:cNvSpPr/>
          <p:nvPr/>
        </p:nvSpPr>
        <p:spPr>
          <a:xfrm rot="10800000">
            <a:off x="8513280" y="2761807"/>
            <a:ext cx="1211345" cy="19923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C10416-057F-E9B6-62CC-76F5476A0D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1400"/>
            <a:ext cx="1600252" cy="35733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1535019-AD75-EBFA-BF2E-FCD12690DD79}"/>
              </a:ext>
            </a:extLst>
          </p:cNvPr>
          <p:cNvSpPr txBox="1">
            <a:spLocks/>
          </p:cNvSpPr>
          <p:nvPr/>
        </p:nvSpPr>
        <p:spPr>
          <a:xfrm>
            <a:off x="828800" y="1956810"/>
            <a:ext cx="6047595" cy="38903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CReSt</a:t>
            </a:r>
            <a:r>
              <a:rPr lang="en-US" sz="2400" dirty="0"/>
              <a:t> models the cloud as arbitrary state machines passing messages to each other (I/O Automata)</a:t>
            </a:r>
          </a:p>
          <a:p>
            <a:pPr lvl="1"/>
            <a:r>
              <a:rPr lang="en-US" sz="2000" dirty="0"/>
              <a:t>Each state machine can be a service, part of a service, or some piece of user logic chaining services together (workflow)</a:t>
            </a:r>
          </a:p>
          <a:p>
            <a:endParaRPr lang="en-US" sz="2400" dirty="0"/>
          </a:p>
          <a:p>
            <a:r>
              <a:rPr lang="en-US" sz="2400" dirty="0"/>
              <a:t>Message channels largely behave like TCP connections (reliable FIFO)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298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5257-3438-D835-BB5D-DF9675A2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CREST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19EEDB25-AB9F-5D0E-D1AC-F008BE4FBA9D}"/>
              </a:ext>
            </a:extLst>
          </p:cNvPr>
          <p:cNvSpPr/>
          <p:nvPr/>
        </p:nvSpPr>
        <p:spPr>
          <a:xfrm>
            <a:off x="2942494" y="2457081"/>
            <a:ext cx="2248930" cy="635076"/>
          </a:xfrm>
          <a:prstGeom prst="homePlat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Envelope">
            <a:extLst>
              <a:ext uri="{FF2B5EF4-FFF2-40B4-BE49-F238E27FC236}">
                <a16:creationId xmlns:a16="http://schemas.microsoft.com/office/drawing/2014/main" id="{239359B1-002E-D97D-BE4F-513CEE3AA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7" y="1588524"/>
            <a:ext cx="598657" cy="598657"/>
          </a:xfrm>
          <a:prstGeom prst="rect">
            <a:avLst/>
          </a:prstGeom>
        </p:spPr>
      </p:pic>
      <p:pic>
        <p:nvPicPr>
          <p:cNvPr id="10" name="Graphic 9" descr="Envelope">
            <a:extLst>
              <a:ext uri="{FF2B5EF4-FFF2-40B4-BE49-F238E27FC236}">
                <a16:creationId xmlns:a16="http://schemas.microsoft.com/office/drawing/2014/main" id="{86054CFF-2184-A306-1D9E-E08992D7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4506" y="3668892"/>
            <a:ext cx="598657" cy="598657"/>
          </a:xfrm>
          <a:prstGeom prst="rect">
            <a:avLst/>
          </a:prstGeom>
        </p:spPr>
      </p:pic>
      <p:sp>
        <p:nvSpPr>
          <p:cNvPr id="13" name="Pentagon 12">
            <a:extLst>
              <a:ext uri="{FF2B5EF4-FFF2-40B4-BE49-F238E27FC236}">
                <a16:creationId xmlns:a16="http://schemas.microsoft.com/office/drawing/2014/main" id="{6F71B952-7D5E-CDF5-A192-65C6E6F953FD}"/>
              </a:ext>
            </a:extLst>
          </p:cNvPr>
          <p:cNvSpPr/>
          <p:nvPr/>
        </p:nvSpPr>
        <p:spPr>
          <a:xfrm>
            <a:off x="6690947" y="2457081"/>
            <a:ext cx="2248930" cy="635076"/>
          </a:xfrm>
          <a:prstGeom prst="homePlate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Envelope">
            <a:extLst>
              <a:ext uri="{FF2B5EF4-FFF2-40B4-BE49-F238E27FC236}">
                <a16:creationId xmlns:a16="http://schemas.microsoft.com/office/drawing/2014/main" id="{A5FE12BD-3F9F-6AFD-1E82-6BC01842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9907" y="2493500"/>
            <a:ext cx="598657" cy="598657"/>
          </a:xfrm>
          <a:prstGeom prst="rect">
            <a:avLst/>
          </a:prstGeom>
        </p:spPr>
      </p:pic>
      <p:pic>
        <p:nvPicPr>
          <p:cNvPr id="15" name="Graphic 14" descr="Envelope">
            <a:extLst>
              <a:ext uri="{FF2B5EF4-FFF2-40B4-BE49-F238E27FC236}">
                <a16:creationId xmlns:a16="http://schemas.microsoft.com/office/drawing/2014/main" id="{14C8C412-2F48-D1EA-6525-8F8770FF0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364" y="2493479"/>
            <a:ext cx="598657" cy="598657"/>
          </a:xfrm>
          <a:prstGeom prst="rect">
            <a:avLst/>
          </a:prstGeom>
        </p:spPr>
      </p:pic>
      <p:pic>
        <p:nvPicPr>
          <p:cNvPr id="25" name="Graphic 24" descr="Database">
            <a:extLst>
              <a:ext uri="{FF2B5EF4-FFF2-40B4-BE49-F238E27FC236}">
                <a16:creationId xmlns:a16="http://schemas.microsoft.com/office/drawing/2014/main" id="{8C90830E-7AFC-9569-F634-FD8C931F4A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35277" y="360789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23481B3-C2AA-C490-905E-E919212FBDDF}"/>
              </a:ext>
            </a:extLst>
          </p:cNvPr>
          <p:cNvCxnSpPr>
            <a:cxnSpLocks/>
          </p:cNvCxnSpPr>
          <p:nvPr/>
        </p:nvCxnSpPr>
        <p:spPr>
          <a:xfrm>
            <a:off x="5889682" y="3362057"/>
            <a:ext cx="0" cy="3506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D8A779-9269-519C-1C70-DFCCB5BAC156}"/>
              </a:ext>
            </a:extLst>
          </p:cNvPr>
          <p:cNvSpPr txBox="1"/>
          <p:nvPr/>
        </p:nvSpPr>
        <p:spPr>
          <a:xfrm>
            <a:off x="2570575" y="3307046"/>
            <a:ext cx="2812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Consumed messages are removed from the system and will not be delivered again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149A0C-BD99-5373-D47C-7DBEB15CC731}"/>
              </a:ext>
            </a:extLst>
          </p:cNvPr>
          <p:cNvSpPr txBox="1"/>
          <p:nvPr/>
        </p:nvSpPr>
        <p:spPr>
          <a:xfrm>
            <a:off x="6938468" y="3297260"/>
            <a:ext cx="27791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Produced messages eventually reach their destination and are consumed only once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61E4EC-22AE-9D69-33EF-44C9F1953F61}"/>
              </a:ext>
            </a:extLst>
          </p:cNvPr>
          <p:cNvSpPr txBox="1"/>
          <p:nvPr/>
        </p:nvSpPr>
        <p:spPr>
          <a:xfrm>
            <a:off x="4474177" y="5020172"/>
            <a:ext cx="3131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Updated state is fault-tolerant and recoverable in the face of failure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99668A-06B2-40A8-8077-7CC8C1065D45}"/>
              </a:ext>
            </a:extLst>
          </p:cNvPr>
          <p:cNvSpPr txBox="1"/>
          <p:nvPr/>
        </p:nvSpPr>
        <p:spPr>
          <a:xfrm>
            <a:off x="6442886" y="1568254"/>
            <a:ext cx="3140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/>
              <a:t>Each step is all-or-nothing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23981E8-63B4-47FD-880C-D4CCDB4904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4" y="129789"/>
            <a:ext cx="1600252" cy="357338"/>
          </a:xfrm>
          <a:prstGeom prst="rect">
            <a:avLst/>
          </a:prstGeom>
        </p:spPr>
      </p:pic>
      <p:sp>
        <p:nvSpPr>
          <p:cNvPr id="29" name="Rounded Rectangle 19">
            <a:extLst>
              <a:ext uri="{FF2B5EF4-FFF2-40B4-BE49-F238E27FC236}">
                <a16:creationId xmlns:a16="http://schemas.microsoft.com/office/drawing/2014/main" id="{63D09E7E-B506-484D-B4CC-DBB746606C20}"/>
              </a:ext>
            </a:extLst>
          </p:cNvPr>
          <p:cNvSpPr/>
          <p:nvPr/>
        </p:nvSpPr>
        <p:spPr>
          <a:xfrm>
            <a:off x="5245492" y="2132170"/>
            <a:ext cx="1288379" cy="117487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07CD0-6C37-47B0-944F-1D1436934F7A}"/>
              </a:ext>
            </a:extLst>
          </p:cNvPr>
          <p:cNvSpPr/>
          <p:nvPr/>
        </p:nvSpPr>
        <p:spPr>
          <a:xfrm>
            <a:off x="5495461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97BB29-D375-48C6-A734-A4281DD97C3D}"/>
              </a:ext>
            </a:extLst>
          </p:cNvPr>
          <p:cNvSpPr/>
          <p:nvPr/>
        </p:nvSpPr>
        <p:spPr>
          <a:xfrm>
            <a:off x="5969752" y="2556485"/>
            <a:ext cx="301451" cy="28895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2">
            <a:extLst>
              <a:ext uri="{FF2B5EF4-FFF2-40B4-BE49-F238E27FC236}">
                <a16:creationId xmlns:a16="http://schemas.microsoft.com/office/drawing/2014/main" id="{8A2A909D-EF76-4754-A177-8161B8D8D0AF}"/>
              </a:ext>
            </a:extLst>
          </p:cNvPr>
          <p:cNvCxnSpPr>
            <a:cxnSpLocks/>
            <a:stCxn id="30" idx="0"/>
            <a:endCxn id="31" idx="0"/>
          </p:cNvCxnSpPr>
          <p:nvPr/>
        </p:nvCxnSpPr>
        <p:spPr>
          <a:xfrm rot="5400000" flipH="1" flipV="1">
            <a:off x="5883332" y="2319340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3" name="Curved Connector 23">
            <a:extLst>
              <a:ext uri="{FF2B5EF4-FFF2-40B4-BE49-F238E27FC236}">
                <a16:creationId xmlns:a16="http://schemas.microsoft.com/office/drawing/2014/main" id="{C3419998-3893-4C68-93E8-6B655CADD57E}"/>
              </a:ext>
            </a:extLst>
          </p:cNvPr>
          <p:cNvCxnSpPr>
            <a:cxnSpLocks/>
            <a:stCxn id="31" idx="4"/>
            <a:endCxn id="30" idx="4"/>
          </p:cNvCxnSpPr>
          <p:nvPr/>
        </p:nvCxnSpPr>
        <p:spPr>
          <a:xfrm rot="5400000">
            <a:off x="5883333" y="2608296"/>
            <a:ext cx="12700" cy="474291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Curved Connector 24">
            <a:extLst>
              <a:ext uri="{FF2B5EF4-FFF2-40B4-BE49-F238E27FC236}">
                <a16:creationId xmlns:a16="http://schemas.microsoft.com/office/drawing/2014/main" id="{95B58658-553A-4A3B-AA60-E8DEA2B703F7}"/>
              </a:ext>
            </a:extLst>
          </p:cNvPr>
          <p:cNvCxnSpPr>
            <a:cxnSpLocks/>
            <a:stCxn id="31" idx="7"/>
            <a:endCxn id="31" idx="5"/>
          </p:cNvCxnSpPr>
          <p:nvPr/>
        </p:nvCxnSpPr>
        <p:spPr>
          <a:xfrm rot="16200000" flipH="1">
            <a:off x="6124896" y="2700963"/>
            <a:ext cx="204322" cy="12700"/>
          </a:xfrm>
          <a:prstGeom prst="curvedConnector5">
            <a:avLst>
              <a:gd name="adj1" fmla="val -47950"/>
              <a:gd name="adj2" fmla="val 1689764"/>
              <a:gd name="adj3" fmla="val 13811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C90EE185-99B4-7270-3ECF-A1CBD7B75C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32482" y="36078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625 L 0.07955 0.1284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7" y="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1 0.00741 L 0.13125 -0.17361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-0.00533 L 0.23281 -0.22408 " pathEditMode="relative" ptsTypes="AA">
                                      <p:cBhvr>
                                        <p:cTn id="5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4 4.07407E-6 L 0.1931 0.21504 " pathEditMode="relative" ptsTypes="AA">
                                      <p:cBhvr>
                                        <p:cTn id="6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2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8|11.2|10.7|9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58cb3ba-dcd8-4fc0-8751-6ab4c75ac9c3">
      <UserInfo>
        <DisplayName>Sebastian Burckhardt</DisplayName>
        <AccountId>51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ED8B26E4724648BDA728458929D250" ma:contentTypeVersion="9" ma:contentTypeDescription="Create a new document." ma:contentTypeScope="" ma:versionID="c2f28b859b14e62c5d6e416274e2c164">
  <xsd:schema xmlns:xsd="http://www.w3.org/2001/XMLSchema" xmlns:xs="http://www.w3.org/2001/XMLSchema" xmlns:p="http://schemas.microsoft.com/office/2006/metadata/properties" xmlns:ns2="54ff4522-f789-4b67-ac74-4dfa26527aa4" xmlns:ns3="a58cb3ba-dcd8-4fc0-8751-6ab4c75ac9c3" targetNamespace="http://schemas.microsoft.com/office/2006/metadata/properties" ma:root="true" ma:fieldsID="2a2f0ec6b09ebfa9240aa0c9be18874d" ns2:_="" ns3:_="">
    <xsd:import namespace="54ff4522-f789-4b67-ac74-4dfa26527aa4"/>
    <xsd:import namespace="a58cb3ba-dcd8-4fc0-8751-6ab4c75ac9c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ff4522-f789-4b67-ac74-4dfa26527a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8cb3ba-dcd8-4fc0-8751-6ab4c75ac9c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5641EE-E3EA-4346-B4F2-616E7F8DE89E}">
  <ds:schemaRefs>
    <ds:schemaRef ds:uri="a4bb8cfa-80d6-4c22-9d1d-b8c9293725e4"/>
    <ds:schemaRef ds:uri="a58cb3ba-dcd8-4fc0-8751-6ab4c75ac9c3"/>
    <ds:schemaRef ds:uri="dd260009-f328-473f-aae1-f338f1f187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9BE616B-F2EB-461B-8EB6-52A191F9064D}">
  <ds:schemaRefs>
    <ds:schemaRef ds:uri="54ff4522-f789-4b67-ac74-4dfa26527aa4"/>
    <ds:schemaRef ds:uri="a58cb3ba-dcd8-4fc0-8751-6ab4c75ac9c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1B7EAE0-F68E-46E4-9B62-10AC9E3F10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13352</TotalTime>
  <Words>2979</Words>
  <Application>Microsoft Office PowerPoint</Application>
  <PresentationFormat>Widescreen</PresentationFormat>
  <Paragraphs>563</Paragraphs>
  <Slides>59</Slides>
  <Notes>36</Notes>
  <HiddenSlides>13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Cambria Math</vt:lpstr>
      <vt:lpstr>1_Celestial</vt:lpstr>
      <vt:lpstr>DARQ Matter Binds Everything:  Performant and Composable Cloud Programming via Resilient Steps </vt:lpstr>
      <vt:lpstr>Example Modern Cloud Application</vt:lpstr>
      <vt:lpstr>Example Modern Cloud Application -- Failures</vt:lpstr>
      <vt:lpstr>Example Modern Cloud Application -- Failures</vt:lpstr>
      <vt:lpstr>Goal: Resilience</vt:lpstr>
      <vt:lpstr>Proposal: CReSt + DARQ</vt:lpstr>
      <vt:lpstr>Today’s Talk</vt:lpstr>
      <vt:lpstr>CReSt </vt:lpstr>
      <vt:lpstr>CREST</vt:lpstr>
      <vt:lpstr>Is CReSt Just a Transaction?</vt:lpstr>
      <vt:lpstr>CREST - Concurrency</vt:lpstr>
      <vt:lpstr>CREST - Failures</vt:lpstr>
      <vt:lpstr>More on Failures</vt:lpstr>
      <vt:lpstr>CReSt: Examples</vt:lpstr>
      <vt:lpstr>CReSt: Examples</vt:lpstr>
      <vt:lpstr>Takeaways -- CREST</vt:lpstr>
      <vt:lpstr>Aside - What about existing services?</vt:lpstr>
      <vt:lpstr>Example: Transactional Outbox Pattern</vt:lpstr>
      <vt:lpstr>Today’s Talk</vt:lpstr>
      <vt:lpstr>CReST from the Developer’s Perspective</vt:lpstr>
      <vt:lpstr>DARQ: Efficient CReSt Implementation</vt:lpstr>
      <vt:lpstr>DARQ Overview</vt:lpstr>
      <vt:lpstr>DARQ Implementation: 3-in-1 Log</vt:lpstr>
      <vt:lpstr>Normal Processing</vt:lpstr>
      <vt:lpstr>Example</vt:lpstr>
      <vt:lpstr>What happens on Failure?</vt:lpstr>
      <vt:lpstr>Ensuring DARQ Consistency</vt:lpstr>
      <vt:lpstr>Implementation Details: Validation Pass</vt:lpstr>
      <vt:lpstr>Processor Recovery</vt:lpstr>
      <vt:lpstr>Example</vt:lpstr>
      <vt:lpstr>More Implementation Details</vt:lpstr>
      <vt:lpstr>Performance</vt:lpstr>
      <vt:lpstr>Performance</vt:lpstr>
      <vt:lpstr>PerformancE</vt:lpstr>
      <vt:lpstr>Problem: Performance Cost of Persistence</vt:lpstr>
      <vt:lpstr>DARQ Speculative Execution</vt:lpstr>
      <vt:lpstr>DARQ Speculative Execution</vt:lpstr>
      <vt:lpstr>First Cut: Local Speculation</vt:lpstr>
      <vt:lpstr>Challenge: General Speculative Execution</vt:lpstr>
      <vt:lpstr>Performance – Speculative Execution</vt:lpstr>
      <vt:lpstr>Takeaways -- DARQ</vt:lpstr>
      <vt:lpstr>Today’s Talk</vt:lpstr>
      <vt:lpstr>General Challenge</vt:lpstr>
      <vt:lpstr>What do we need?</vt:lpstr>
      <vt:lpstr>Serverless State Management Systems</vt:lpstr>
      <vt:lpstr>Serverless State Management Systems</vt:lpstr>
      <vt:lpstr>Sketching SSMS v0.1</vt:lpstr>
      <vt:lpstr>Sketching SSMS v0.1</vt:lpstr>
      <vt:lpstr>Sketching SSMS v0.1</vt:lpstr>
      <vt:lpstr>PowerPoint Presentation</vt:lpstr>
      <vt:lpstr>Distributed Prefix Recovery*</vt:lpstr>
      <vt:lpstr>DPR for DARQ</vt:lpstr>
      <vt:lpstr>Implication of Speculation</vt:lpstr>
      <vt:lpstr>Speculation Units</vt:lpstr>
      <vt:lpstr>Speculation Units</vt:lpstr>
      <vt:lpstr>Handling Duplicate Processors</vt:lpstr>
      <vt:lpstr>Message-Passing Details</vt:lpstr>
      <vt:lpstr>Message-Passing Details</vt:lpstr>
      <vt:lpstr>Garbage Collecting DARQ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Tianyu Li</dc:creator>
  <cp:lastModifiedBy>Li Tianyu</cp:lastModifiedBy>
  <cp:revision>50</cp:revision>
  <dcterms:created xsi:type="dcterms:W3CDTF">2021-06-08T19:44:37Z</dcterms:created>
  <dcterms:modified xsi:type="dcterms:W3CDTF">2023-07-26T16:39:02Z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0x01010024ED8B26E4724648BDA728458929D250</vt:lpwstr>
  </property>
</Properties>
</file>