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1"/>
  </p:notesMasterIdLst>
  <p:sldIdLst>
    <p:sldId id="304" r:id="rId2"/>
    <p:sldId id="257" r:id="rId3"/>
    <p:sldId id="258" r:id="rId4"/>
    <p:sldId id="259" r:id="rId5"/>
    <p:sldId id="30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91" r:id="rId23"/>
    <p:sldId id="293" r:id="rId24"/>
    <p:sldId id="294" r:id="rId25"/>
    <p:sldId id="297" r:id="rId26"/>
    <p:sldId id="286" r:id="rId27"/>
    <p:sldId id="295" r:id="rId28"/>
    <p:sldId id="292" r:id="rId29"/>
    <p:sldId id="296" r:id="rId30"/>
    <p:sldId id="298" r:id="rId31"/>
    <p:sldId id="299" r:id="rId32"/>
    <p:sldId id="300" r:id="rId33"/>
    <p:sldId id="301" r:id="rId34"/>
    <p:sldId id="302" r:id="rId35"/>
    <p:sldId id="280" r:id="rId36"/>
    <p:sldId id="281" r:id="rId37"/>
    <p:sldId id="282" r:id="rId38"/>
    <p:sldId id="270" r:id="rId39"/>
    <p:sldId id="271" r:id="rId40"/>
    <p:sldId id="272" r:id="rId41"/>
    <p:sldId id="273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03" r:id="rId5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9B404-B477-4EE2-AC5A-3388E016B335}">
  <a:tblStyle styleId="{DA89B404-B477-4EE2-AC5A-3388E016B335}" styleName="Table_0"/>
  <a:tblStyle styleId="{D5BBA81D-645C-4F07-BFB8-04F418B81AFC}" styleName="Table_1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7949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0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08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59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008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851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1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456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708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915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736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254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81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470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994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9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339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37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10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009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712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319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53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664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264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354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699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708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305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136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9270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61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147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7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9233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91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8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47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81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40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1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arm3.static.flickr.com/2369/2084311380_0906fd827d_o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support.info/wp-content/uploads/2013/09/google-glass-menu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wplatt.edu/web/presentations/PennState/ar/pix/augmented-reality-hud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support.info/wp-content/uploads/2013/09/google-glass-menu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k1xjbA-ISE" TargetMode="Externa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notesSlide" Target="../notesSlides/notesSlide2.xml"/><Relationship Id="rId7" Type="http://schemas.openxmlformats.org/officeDocument/2006/relationships/hyperlink" Target="http://media.bestofmicro.com/U/W/332888/original/project-glass-google-cover.jp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c6W4CCU9M4" TargetMode="External"/><Relationship Id="rId6" Type="http://schemas.openxmlformats.org/officeDocument/2006/relationships/image" Target="../media/image2.jpg"/><Relationship Id="rId11" Type="http://schemas.openxmlformats.org/officeDocument/2006/relationships/image" Target="../media/image5.jpg"/><Relationship Id="rId5" Type="http://schemas.openxmlformats.org/officeDocument/2006/relationships/hyperlink" Target="http://www.vrealities.com/wp-content/uploads/2013/03/5dt.jpg" TargetMode="External"/><Relationship Id="rId10" Type="http://schemas.openxmlformats.org/officeDocument/2006/relationships/hyperlink" Target="http://www.ubergizmo.com/wp-content/uploads/2012/05/project-glass-patent.jpg" TargetMode="External"/><Relationship Id="rId4" Type="http://schemas.openxmlformats.org/officeDocument/2006/relationships/hyperlink" Target="http://en.wikipedia.org/wiki/Head-mounted_display" TargetMode="Externa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3-media2.fl.yelpcdn.com/bphoto/ccpPxWyHJgSdJvHgK01-mg/o.jpg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aiIGgWcPwc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hyperlink" Target="http://123kinect.com/wp-content/gallery/dragonball-z-kinect/dragon-ball-z-kinect_5_.jp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2.wp.com/www.gottabemobile.com/wp-content/uploads/2014/01/GoogleGlassConcept.jpg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-media-cache-ak0.pinimg.com/originals/a5/89/72/a5897259cbf4a6bf9eaa5707b17f8aae.jp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"/>
            <a:ext cx="7772400" cy="2400627"/>
          </a:xfrm>
        </p:spPr>
        <p:txBody>
          <a:bodyPr anchor="ctr">
            <a:noAutofit/>
          </a:bodyPr>
          <a:lstStyle/>
          <a:p>
            <a:pPr algn="ctr"/>
            <a:r>
              <a:rPr lang="en-US" sz="4800" dirty="0"/>
              <a:t>Advance Augmented Reality Battle-system (AARB)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96312"/>
            <a:ext cx="8229600" cy="4069080"/>
          </a:xfrm>
        </p:spPr>
        <p:txBody>
          <a:bodyPr anchor="ctr"/>
          <a:lstStyle/>
          <a:p>
            <a:pPr lvl="0" algn="ctr">
              <a:buClr>
                <a:srgbClr val="000000"/>
              </a:buClr>
              <a:buSzPct val="36666"/>
              <a:buNone/>
            </a:pPr>
            <a:r>
              <a:rPr lang="en" sz="3600">
                <a:solidFill>
                  <a:srgbClr val="666666"/>
                </a:solidFill>
              </a:rPr>
              <a:t>CS 337 Software Design</a:t>
            </a:r>
          </a:p>
          <a:p>
            <a:pPr lvl="0" algn="ctr">
              <a:buClr>
                <a:srgbClr val="000000"/>
              </a:buClr>
              <a:buSzPct val="36666"/>
              <a:buNone/>
            </a:pPr>
            <a:r>
              <a:rPr lang="en" sz="3600">
                <a:solidFill>
                  <a:srgbClr val="666666"/>
                </a:solidFill>
              </a:rPr>
              <a:t>Group 4</a:t>
            </a:r>
          </a:p>
          <a:p>
            <a:pPr lvl="0" algn="ctr">
              <a:buClr>
                <a:srgbClr val="000000"/>
              </a:buClr>
              <a:buSzPct val="36666"/>
              <a:buNone/>
            </a:pPr>
            <a:r>
              <a:rPr lang="en" sz="3600">
                <a:solidFill>
                  <a:srgbClr val="666666"/>
                </a:solidFill>
              </a:rPr>
              <a:t>Prepared By:</a:t>
            </a:r>
          </a:p>
          <a:p>
            <a:pPr lvl="0" algn="ctr">
              <a:buClr>
                <a:srgbClr val="000000"/>
              </a:buClr>
              <a:buSzPct val="36666"/>
              <a:buNone/>
            </a:pPr>
            <a:r>
              <a:rPr lang="en" sz="3600">
                <a:solidFill>
                  <a:srgbClr val="666666"/>
                </a:solidFill>
              </a:rPr>
              <a:t>Namba, Kazuya</a:t>
            </a:r>
          </a:p>
          <a:p>
            <a:pPr lvl="0" algn="ctr">
              <a:buClr>
                <a:srgbClr val="000000"/>
              </a:buClr>
              <a:buSzPct val="36666"/>
              <a:buNone/>
            </a:pPr>
            <a:r>
              <a:rPr lang="en" sz="3600">
                <a:solidFill>
                  <a:srgbClr val="666666"/>
                </a:solidFill>
              </a:rPr>
              <a:t>Liang, Tony</a:t>
            </a:r>
          </a:p>
          <a:p>
            <a:pPr lvl="0" algn="ctr">
              <a:buClr>
                <a:srgbClr val="000000"/>
              </a:buClr>
              <a:buSzPct val="36666"/>
              <a:buNone/>
            </a:pPr>
            <a:r>
              <a:rPr lang="en" sz="3600">
                <a:solidFill>
                  <a:srgbClr val="666666"/>
                </a:solidFill>
              </a:rPr>
              <a:t>Lee, Hsu Peng</a:t>
            </a:r>
          </a:p>
          <a:p>
            <a:pPr lvl="0" algn="ctr">
              <a:buClr>
                <a:srgbClr val="000000"/>
              </a:buClr>
              <a:buSzPct val="36666"/>
              <a:buNone/>
            </a:pPr>
            <a:r>
              <a:rPr lang="en" sz="3600">
                <a:solidFill>
                  <a:srgbClr val="666666"/>
                </a:solidFill>
              </a:rPr>
              <a:t>Hsu, </a:t>
            </a:r>
            <a:r>
              <a:rPr lang="en" sz="3600" smtClean="0">
                <a:solidFill>
                  <a:srgbClr val="666666"/>
                </a:solidFill>
              </a:rPr>
              <a:t>Michael</a:t>
            </a:r>
            <a:endParaRPr lang="en" sz="360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 Main Control Module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">
                <a:solidFill>
                  <a:srgbClr val="000000"/>
                </a:solidFill>
              </a:rPr>
              <a:t>Located on the </a:t>
            </a:r>
            <a:r>
              <a:rPr lang="en" smtClean="0">
                <a:solidFill>
                  <a:srgbClr val="000000"/>
                </a:solidFill>
              </a:rPr>
              <a:t>server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" smtClean="0">
                <a:solidFill>
                  <a:srgbClr val="000000"/>
                </a:solidFill>
              </a:rPr>
              <a:t>Instantiates </a:t>
            </a:r>
            <a:r>
              <a:rPr lang="en">
                <a:solidFill>
                  <a:srgbClr val="000000"/>
                </a:solidFill>
              </a:rPr>
              <a:t>a graphical user interface when user logs in to the </a:t>
            </a:r>
            <a:r>
              <a:rPr lang="en" smtClean="0">
                <a:solidFill>
                  <a:srgbClr val="000000"/>
                </a:solidFill>
              </a:rPr>
              <a:t>server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" smtClean="0"/>
              <a:t>Responsible </a:t>
            </a:r>
            <a:r>
              <a:rPr lang="en"/>
              <a:t>for intercommunication between all </a:t>
            </a:r>
            <a:r>
              <a:rPr lang="en" smtClean="0"/>
              <a:t>modules</a:t>
            </a:r>
            <a:endParaRPr lang="en"/>
          </a:p>
        </p:txBody>
      </p:sp>
      <p:pic>
        <p:nvPicPr>
          <p:cNvPr id="91" name="Shape 91">
            <a:hlinkClick r:id="rId3"/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501" y="4026146"/>
            <a:ext cx="3430998" cy="254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mtClean="0"/>
              <a:t>Submodules</a:t>
            </a:r>
            <a:endParaRPr lang="en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/>
              <a:t>User Interface </a:t>
            </a:r>
            <a:r>
              <a:rPr lang="en" smtClean="0"/>
              <a:t>Submodule: Instantiated </a:t>
            </a:r>
            <a:r>
              <a:rPr lang="en"/>
              <a:t>every time the user </a:t>
            </a:r>
            <a:r>
              <a:rPr lang="en" smtClean="0"/>
              <a:t>connects</a:t>
            </a:r>
          </a:p>
        </p:txBody>
      </p:sp>
      <p:pic>
        <p:nvPicPr>
          <p:cNvPr id="98" name="Shape 98">
            <a:hlinkClick r:id="rId3"/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300" y="2615025"/>
            <a:ext cx="7441401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mtClean="0"/>
              <a:t>Requirements</a:t>
            </a:r>
            <a:endParaRPr lang="en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3" name="Tabl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7048728"/>
              </p:ext>
            </p:extLst>
          </p:nvPr>
        </p:nvGraphicFramePr>
        <p:xfrm>
          <a:off x="457200" y="1600198"/>
          <a:ext cx="8229599" cy="4967705"/>
        </p:xfrm>
        <a:graphic>
          <a:graphicData uri="http://schemas.openxmlformats.org/drawingml/2006/table">
            <a:tbl>
              <a:tblPr firstRow="1" firstCol="1" bandRow="1">
                <a:tableStyleId>{DA89B404-B477-4EE2-AC5A-3388E016B335}</a:tableStyleId>
              </a:tblPr>
              <a:tblGrid>
                <a:gridCol w="1473099"/>
                <a:gridCol w="6756500"/>
              </a:tblGrid>
              <a:tr h="778073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No.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 anchor="ctr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Description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 anchor="ctr"/>
                </a:tc>
              </a:tr>
              <a:tr h="698272">
                <a:tc gridSpan="2"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User Interface Submodule (UIS)</a:t>
                      </a:r>
                      <a:endParaRPr lang="en-US" sz="1200" b="1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3.1.1.1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UIS shall be instantiated every time the user launches the game.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69827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3.1.1.2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UIS shall be a GUI with scrolling menus.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69827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3.1.1.3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UIS shall display user controllable options.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69827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3.1.1.4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UIS shall take user input using the Data Input Controller Submodule.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69827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3.1.1.5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UIS shall display any significant errors or messages to the user.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Submodules Conti.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/>
              <a:t>Data Input Controller </a:t>
            </a:r>
            <a:r>
              <a:rPr lang="en" smtClean="0"/>
              <a:t>Submodule: Controls </a:t>
            </a:r>
            <a:r>
              <a:rPr lang="en"/>
              <a:t>GUI display mode and </a:t>
            </a:r>
            <a:r>
              <a:rPr lang="en" smtClean="0"/>
              <a:t>input methods.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457200" y="3169650"/>
            <a:ext cx="1828800" cy="1828800"/>
            <a:chOff x="630200" y="3394900"/>
            <a:chExt cx="1828800" cy="1828800"/>
          </a:xfrm>
        </p:grpSpPr>
        <p:sp>
          <p:nvSpPr>
            <p:cNvPr id="112" name="Shape 112"/>
            <p:cNvSpPr>
              <a:spLocks noChangeAspect="1"/>
            </p:cNvSpPr>
            <p:nvPr/>
          </p:nvSpPr>
          <p:spPr>
            <a:xfrm>
              <a:off x="630200" y="3394900"/>
              <a:ext cx="1828800" cy="182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783351" y="3801484"/>
              <a:ext cx="1522499" cy="10156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800"/>
                <a:t>Determine State of User: IB/NIB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57600" y="3169650"/>
            <a:ext cx="1828800" cy="1828800"/>
            <a:chOff x="3657600" y="3307737"/>
            <a:chExt cx="1828800" cy="1828800"/>
          </a:xfrm>
        </p:grpSpPr>
        <p:sp>
          <p:nvSpPr>
            <p:cNvPr id="113" name="Shape 113"/>
            <p:cNvSpPr>
              <a:spLocks noChangeAspect="1"/>
            </p:cNvSpPr>
            <p:nvPr/>
          </p:nvSpPr>
          <p:spPr>
            <a:xfrm>
              <a:off x="3657600" y="3307737"/>
              <a:ext cx="1828800" cy="182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741451" y="3838288"/>
              <a:ext cx="1661099" cy="767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800"/>
                <a:t>Control Input method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58000" y="3169650"/>
            <a:ext cx="1828800" cy="1828800"/>
            <a:chOff x="6826352" y="3393284"/>
            <a:chExt cx="1828800" cy="1828800"/>
          </a:xfrm>
        </p:grpSpPr>
        <p:sp>
          <p:nvSpPr>
            <p:cNvPr id="114" name="Shape 114"/>
            <p:cNvSpPr>
              <a:spLocks noChangeAspect="1"/>
            </p:cNvSpPr>
            <p:nvPr/>
          </p:nvSpPr>
          <p:spPr>
            <a:xfrm>
              <a:off x="6826352" y="3393284"/>
              <a:ext cx="1828800" cy="182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7061252" y="3799868"/>
              <a:ext cx="1359000" cy="10156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800"/>
                <a:t>S</a:t>
              </a:r>
              <a:r>
                <a:rPr lang="en" sz="1800" smtClean="0"/>
                <a:t>witch </a:t>
              </a:r>
              <a:r>
                <a:rPr lang="en" sz="1800"/>
                <a:t>user interface</a:t>
              </a:r>
            </a:p>
          </p:txBody>
        </p:sp>
      </p:grpSp>
      <p:sp>
        <p:nvSpPr>
          <p:cNvPr id="118" name="Shape 118"/>
          <p:cNvSpPr>
            <a:spLocks noChangeAspect="1"/>
          </p:cNvSpPr>
          <p:nvPr/>
        </p:nvSpPr>
        <p:spPr>
          <a:xfrm>
            <a:off x="2514600" y="385545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9" name="Shape 119"/>
          <p:cNvSpPr>
            <a:spLocks noChangeAspect="1"/>
          </p:cNvSpPr>
          <p:nvPr/>
        </p:nvSpPr>
        <p:spPr>
          <a:xfrm>
            <a:off x="5715000" y="385545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/>
              <a:t>Information Bus </a:t>
            </a:r>
            <a:r>
              <a:rPr lang="en" smtClean="0"/>
              <a:t>Submodule: Oversees </a:t>
            </a:r>
            <a:r>
              <a:rPr lang="en"/>
              <a:t>and Controls all information and commands between all </a:t>
            </a:r>
            <a:r>
              <a:rPr lang="en" smtClean="0"/>
              <a:t>modules.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Submodules Conti.</a:t>
            </a:r>
          </a:p>
        </p:txBody>
      </p:sp>
      <p:sp>
        <p:nvSpPr>
          <p:cNvPr id="139" name="Shape 139"/>
          <p:cNvSpPr txBox="1">
            <a:spLocks noChangeAspect="1"/>
          </p:cNvSpPr>
          <p:nvPr/>
        </p:nvSpPr>
        <p:spPr>
          <a:xfrm>
            <a:off x="3973068" y="5103343"/>
            <a:ext cx="1197864" cy="4000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*this is a </a:t>
            </a:r>
            <a:r>
              <a:rPr lang="en" smtClean="0"/>
              <a:t>bus</a:t>
            </a:r>
            <a:endParaRPr lang="en"/>
          </a:p>
        </p:txBody>
      </p:sp>
      <p:sp>
        <p:nvSpPr>
          <p:cNvPr id="145" name="Shape 145"/>
          <p:cNvSpPr>
            <a:spLocks noChangeAspect="1"/>
          </p:cNvSpPr>
          <p:nvPr/>
        </p:nvSpPr>
        <p:spPr>
          <a:xfrm>
            <a:off x="4344471" y="4507992"/>
            <a:ext cx="685800" cy="2633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>
            <a:spLocks noChangeAspect="1"/>
          </p:cNvSpPr>
          <p:nvPr/>
        </p:nvSpPr>
        <p:spPr>
          <a:xfrm>
            <a:off x="6626313" y="4510022"/>
            <a:ext cx="685800" cy="2857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" name="Shape 143"/>
          <p:cNvSpPr>
            <a:spLocks noChangeAspect="1"/>
          </p:cNvSpPr>
          <p:nvPr/>
        </p:nvSpPr>
        <p:spPr>
          <a:xfrm>
            <a:off x="2058471" y="4511165"/>
            <a:ext cx="685800" cy="274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902218"/>
            <a:ext cx="1600200" cy="1093579"/>
            <a:chOff x="457200" y="3902218"/>
            <a:chExt cx="1600200" cy="1093579"/>
          </a:xfrm>
        </p:grpSpPr>
        <p:sp>
          <p:nvSpPr>
            <p:cNvPr id="130" name="Shape 130"/>
            <p:cNvSpPr>
              <a:spLocks noChangeAspect="1"/>
            </p:cNvSpPr>
            <p:nvPr/>
          </p:nvSpPr>
          <p:spPr>
            <a:xfrm>
              <a:off x="457600" y="4538597"/>
              <a:ext cx="457200" cy="457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>
              <a:spLocks noChangeAspect="1"/>
            </p:cNvSpPr>
            <p:nvPr/>
          </p:nvSpPr>
          <p:spPr>
            <a:xfrm>
              <a:off x="1589548" y="4538597"/>
              <a:ext cx="457200" cy="457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>
              <a:spLocks noChangeAspect="1"/>
            </p:cNvSpPr>
            <p:nvPr/>
          </p:nvSpPr>
          <p:spPr>
            <a:xfrm>
              <a:off x="457200" y="4419725"/>
              <a:ext cx="1600200" cy="118872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>
              <a:spLocks noChangeAspect="1"/>
            </p:cNvSpPr>
            <p:nvPr/>
          </p:nvSpPr>
          <p:spPr>
            <a:xfrm>
              <a:off x="519462" y="3902218"/>
              <a:ext cx="1475676" cy="491895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Commands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7097" y="3900337"/>
            <a:ext cx="1600200" cy="1092287"/>
            <a:chOff x="5027097" y="3900337"/>
            <a:chExt cx="1600200" cy="1092287"/>
          </a:xfrm>
        </p:grpSpPr>
        <p:sp>
          <p:nvSpPr>
            <p:cNvPr id="134" name="Shape 134"/>
            <p:cNvSpPr>
              <a:spLocks noChangeAspect="1"/>
            </p:cNvSpPr>
            <p:nvPr/>
          </p:nvSpPr>
          <p:spPr>
            <a:xfrm>
              <a:off x="5032866" y="4535424"/>
              <a:ext cx="457200" cy="457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>
              <a:spLocks noChangeAspect="1"/>
            </p:cNvSpPr>
            <p:nvPr/>
          </p:nvSpPr>
          <p:spPr>
            <a:xfrm>
              <a:off x="6167010" y="4535214"/>
              <a:ext cx="457200" cy="457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>
              <a:spLocks noChangeAspect="1"/>
            </p:cNvSpPr>
            <p:nvPr/>
          </p:nvSpPr>
          <p:spPr>
            <a:xfrm>
              <a:off x="5027097" y="4419725"/>
              <a:ext cx="1600200" cy="118872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>
              <a:spLocks noChangeAspect="1"/>
            </p:cNvSpPr>
            <p:nvPr/>
          </p:nvSpPr>
          <p:spPr>
            <a:xfrm>
              <a:off x="5091105" y="3900337"/>
              <a:ext cx="1472184" cy="493776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Commands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44271" y="3900337"/>
            <a:ext cx="1600200" cy="1089797"/>
            <a:chOff x="2744271" y="3900337"/>
            <a:chExt cx="1600200" cy="1089797"/>
          </a:xfrm>
        </p:grpSpPr>
        <p:sp>
          <p:nvSpPr>
            <p:cNvPr id="132" name="Shape 132"/>
            <p:cNvSpPr>
              <a:spLocks noChangeAspect="1"/>
            </p:cNvSpPr>
            <p:nvPr/>
          </p:nvSpPr>
          <p:spPr>
            <a:xfrm>
              <a:off x="2744271" y="4532934"/>
              <a:ext cx="457200" cy="457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>
              <a:spLocks noChangeAspect="1"/>
            </p:cNvSpPr>
            <p:nvPr/>
          </p:nvSpPr>
          <p:spPr>
            <a:xfrm>
              <a:off x="3886871" y="4532934"/>
              <a:ext cx="457200" cy="457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>
              <a:spLocks noChangeAspect="1"/>
            </p:cNvSpPr>
            <p:nvPr/>
          </p:nvSpPr>
          <p:spPr>
            <a:xfrm>
              <a:off x="2744271" y="4419725"/>
              <a:ext cx="1600200" cy="118872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>
              <a:spLocks noChangeAspect="1"/>
            </p:cNvSpPr>
            <p:nvPr/>
          </p:nvSpPr>
          <p:spPr>
            <a:xfrm>
              <a:off x="2808279" y="3900337"/>
              <a:ext cx="1472184" cy="493776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Information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5200" y="3166997"/>
            <a:ext cx="1371600" cy="1828800"/>
            <a:chOff x="7315200" y="3166997"/>
            <a:chExt cx="1371600" cy="1828800"/>
          </a:xfrm>
        </p:grpSpPr>
        <p:sp>
          <p:nvSpPr>
            <p:cNvPr id="129" name="Shape 129"/>
            <p:cNvSpPr>
              <a:spLocks noChangeAspect="1"/>
            </p:cNvSpPr>
            <p:nvPr/>
          </p:nvSpPr>
          <p:spPr>
            <a:xfrm>
              <a:off x="7315200" y="3166997"/>
              <a:ext cx="1371600" cy="13716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>
              <a:spLocks noChangeAspect="1"/>
            </p:cNvSpPr>
            <p:nvPr/>
          </p:nvSpPr>
          <p:spPr>
            <a:xfrm>
              <a:off x="7315200" y="4535424"/>
              <a:ext cx="457200" cy="457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>
              <a:spLocks noChangeAspect="1"/>
            </p:cNvSpPr>
            <p:nvPr/>
          </p:nvSpPr>
          <p:spPr>
            <a:xfrm>
              <a:off x="8229600" y="4538597"/>
              <a:ext cx="457200" cy="457200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>
              <a:spLocks noChangeAspect="1"/>
            </p:cNvSpPr>
            <p:nvPr/>
          </p:nvSpPr>
          <p:spPr>
            <a:xfrm>
              <a:off x="8299799" y="3364146"/>
              <a:ext cx="228600" cy="45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2.5 Battle Module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 dirty="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5026850" y="2857475"/>
            <a:ext cx="4257000" cy="1422899"/>
          </a:xfrm>
          <a:prstGeom prst="rect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2.5 Battle Control </a:t>
            </a:r>
            <a:r>
              <a:rPr lang="en" smtClean="0"/>
              <a:t>Module (</a:t>
            </a:r>
            <a:r>
              <a:rPr lang="en"/>
              <a:t>BCM)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>
                <a:solidFill>
                  <a:srgbClr val="000000"/>
                </a:solidFill>
              </a:rPr>
              <a:t>Battle Interface </a:t>
            </a:r>
            <a:r>
              <a:rPr lang="en" smtClean="0">
                <a:solidFill>
                  <a:srgbClr val="000000"/>
                </a:solidFill>
              </a:rPr>
              <a:t>Submodule (</a:t>
            </a:r>
            <a:r>
              <a:rPr lang="en">
                <a:solidFill>
                  <a:srgbClr val="000000"/>
                </a:solidFill>
              </a:rPr>
              <a:t>BIS)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 smtClean="0">
                <a:solidFill>
                  <a:srgbClr val="000000"/>
                </a:solidFill>
              </a:rPr>
              <a:t>isplay </a:t>
            </a:r>
            <a:r>
              <a:rPr lang="en">
                <a:solidFill>
                  <a:srgbClr val="000000"/>
                </a:solidFill>
              </a:rPr>
              <a:t>user interface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>
                <a:solidFill>
                  <a:srgbClr val="000000"/>
                </a:solidFill>
              </a:rPr>
              <a:t>G</a:t>
            </a:r>
            <a:r>
              <a:rPr lang="en" smtClean="0">
                <a:solidFill>
                  <a:srgbClr val="000000"/>
                </a:solidFill>
              </a:rPr>
              <a:t>enerate </a:t>
            </a:r>
            <a:r>
              <a:rPr lang="en">
                <a:solidFill>
                  <a:srgbClr val="000000"/>
                </a:solidFill>
              </a:rPr>
              <a:t>special </a:t>
            </a:r>
            <a:r>
              <a:rPr lang="en" smtClean="0">
                <a:solidFill>
                  <a:srgbClr val="000000"/>
                </a:solidFill>
              </a:rPr>
              <a:t>effects</a:t>
            </a:r>
          </a:p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en"/>
              <a:t>Matchmaking Submodule (MMS)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"/>
              <a:t>S</a:t>
            </a:r>
            <a:r>
              <a:rPr lang="en" smtClean="0"/>
              <a:t>etup </a:t>
            </a:r>
            <a:r>
              <a:rPr lang="en"/>
              <a:t>new </a:t>
            </a:r>
            <a:r>
              <a:rPr lang="en" smtClean="0"/>
              <a:t>battle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" smtClean="0"/>
              <a:t>Show result</a:t>
            </a:r>
          </a:p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en">
                <a:solidFill>
                  <a:srgbClr val="000000"/>
                </a:solidFill>
              </a:rPr>
              <a:t>Battle Calculation Submodule (BCS)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 smtClean="0">
                <a:solidFill>
                  <a:srgbClr val="000000"/>
                </a:solidFill>
              </a:rPr>
              <a:t>o </a:t>
            </a:r>
            <a:r>
              <a:rPr lang="en">
                <a:solidFill>
                  <a:srgbClr val="000000"/>
                </a:solidFill>
              </a:rPr>
              <a:t>calculation and control system during the </a:t>
            </a:r>
            <a:r>
              <a:rPr lang="en" smtClean="0">
                <a:solidFill>
                  <a:srgbClr val="000000"/>
                </a:solidFill>
              </a:rPr>
              <a:t>battle</a:t>
            </a:r>
            <a:endParaRPr lang="en">
              <a:solidFill>
                <a:srgbClr val="000000"/>
              </a:solidFill>
            </a:endParaRP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/>
              <a:t>Battle Data </a:t>
            </a:r>
            <a:r>
              <a:rPr lang="en" smtClean="0"/>
              <a:t>Submodule (</a:t>
            </a:r>
            <a:r>
              <a:rPr lang="en"/>
              <a:t>BDS)</a:t>
            </a:r>
          </a:p>
          <a:p>
            <a:pPr marL="1028700" lvl="1" indent="-342900" rtl="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"/>
              <a:t>S</a:t>
            </a:r>
            <a:r>
              <a:rPr lang="en" smtClean="0"/>
              <a:t>tore </a:t>
            </a:r>
            <a:r>
              <a:rPr lang="en"/>
              <a:t>current </a:t>
            </a:r>
            <a:r>
              <a:rPr lang="en" smtClean="0"/>
              <a:t>data</a:t>
            </a:r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Battle Interface </a:t>
            </a:r>
            <a:r>
              <a:rPr lang="en" smtClean="0"/>
              <a:t>Submodule (</a:t>
            </a:r>
            <a:r>
              <a:rPr lang="en"/>
              <a:t>BIS)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5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/>
              <a:t>Display User Interface</a:t>
            </a:r>
          </a:p>
        </p:txBody>
      </p:sp>
      <p:pic>
        <p:nvPicPr>
          <p:cNvPr id="268" name="Shape 26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2248662"/>
            <a:ext cx="5333045" cy="431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Battle Interface </a:t>
            </a:r>
            <a:r>
              <a:rPr lang="en" smtClean="0"/>
              <a:t>Submodule (</a:t>
            </a:r>
            <a:r>
              <a:rPr lang="en"/>
              <a:t>BIS)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/>
              <a:t>During Battle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/>
              <a:t>Show current battle </a:t>
            </a:r>
            <a:r>
              <a:rPr lang="en" smtClean="0"/>
              <a:t>information</a:t>
            </a:r>
          </a:p>
          <a:p>
            <a:pPr marL="1371600" lvl="3" indent="-419100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" smtClean="0"/>
              <a:t>Display </a:t>
            </a:r>
            <a:r>
              <a:rPr lang="en"/>
              <a:t>time, location, player </a:t>
            </a:r>
            <a:r>
              <a:rPr lang="en" smtClean="0"/>
              <a:t>status</a:t>
            </a:r>
          </a:p>
          <a:p>
            <a:pPr marL="1371600" lvl="3" indent="-419100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" smtClean="0"/>
              <a:t>Popup messages, errors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mtClean="0"/>
              <a:t>Enable </a:t>
            </a:r>
            <a:r>
              <a:rPr lang="en"/>
              <a:t>users to access battle </a:t>
            </a:r>
            <a:r>
              <a:rPr lang="en" smtClean="0"/>
              <a:t>information</a:t>
            </a:r>
          </a:p>
          <a:p>
            <a:pPr marL="1371600" lvl="3" indent="-419100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" smtClean="0"/>
              <a:t>User Profile</a:t>
            </a:r>
          </a:p>
          <a:p>
            <a:pPr marL="1371600" lvl="3" indent="-419100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" smtClean="0"/>
              <a:t>Game Setting</a:t>
            </a:r>
          </a:p>
          <a:p>
            <a:pPr marL="1371600" lvl="3" indent="-419100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" smtClean="0"/>
              <a:t>Help</a:t>
            </a:r>
            <a:endParaRPr lang="en"/>
          </a:p>
          <a:p>
            <a:pPr marL="1371600" lvl="3" indent="-419100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" smtClean="0"/>
              <a:t>Exit</a:t>
            </a:r>
            <a:endParaRPr lang="en"/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/>
              <a:t>Generate special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Brief Overview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/>
              <a:t>A completely cloud-based </a:t>
            </a:r>
            <a:r>
              <a:rPr lang="en" smtClean="0"/>
              <a:t>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smtClean="0"/>
              <a:t>Similar </a:t>
            </a:r>
            <a:r>
              <a:rPr lang="en" sz="2400"/>
              <a:t>to Mainframe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mtClean="0"/>
              <a:t>Provides </a:t>
            </a:r>
            <a:r>
              <a:rPr lang="en"/>
              <a:t>exciting augmented reality </a:t>
            </a:r>
            <a:r>
              <a:rPr lang="en" smtClean="0"/>
              <a:t>experience</a:t>
            </a:r>
          </a:p>
        </p:txBody>
      </p:sp>
      <p:pic>
        <p:nvPicPr>
          <p:cNvPr id="35" name="Shape 35">
            <a:hlinkClick r:id="rId3"/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37104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81" name="Shape 281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" y="857878"/>
            <a:ext cx="9133943" cy="51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88" name="Shape 288">
            <a:hlinkClick r:id="rId3"/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" y="1002778"/>
            <a:ext cx="9134856" cy="485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Special Effects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Mk1xjbA-ISE"/>
          <p:cNvPicPr preferRelativeResize="0"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68166" y="1600199"/>
            <a:ext cx="6620264" cy="496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Matchmaking </a:t>
            </a:r>
            <a:r>
              <a:rPr lang="en" smtClean="0"/>
              <a:t>Submodule (</a:t>
            </a:r>
            <a:r>
              <a:rPr lang="en"/>
              <a:t>MMS</a:t>
            </a:r>
            <a:r>
              <a:rPr lang="en" smtClean="0"/>
              <a:t>) and</a:t>
            </a:r>
            <a:r>
              <a:rPr lang="en"/>
              <a:t> </a:t>
            </a:r>
            <a:r>
              <a:rPr lang="en" smtClean="0"/>
              <a:t>Battle </a:t>
            </a:r>
            <a:r>
              <a:rPr lang="en"/>
              <a:t>Calculation </a:t>
            </a:r>
            <a:r>
              <a:rPr lang="en" smtClean="0"/>
              <a:t>Submodule (</a:t>
            </a:r>
            <a:r>
              <a:rPr lang="en"/>
              <a:t>BCS)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/>
              <a:t>These two submodules control the system</a:t>
            </a:r>
          </a:p>
        </p:txBody>
      </p:sp>
      <p:pic>
        <p:nvPicPr>
          <p:cNvPr id="308" name="Shape 30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64" y="2267238"/>
            <a:ext cx="7876272" cy="430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Matchmaking </a:t>
            </a:r>
            <a:r>
              <a:rPr lang="en" smtClean="0"/>
              <a:t>Submodule (</a:t>
            </a:r>
            <a:r>
              <a:rPr lang="en"/>
              <a:t>MMS)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148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Choose </a:t>
            </a:r>
            <a:r>
              <a:rPr lang="en" sz="1800"/>
              <a:t>if play as </a:t>
            </a:r>
            <a:r>
              <a:rPr lang="en" sz="1800" smtClean="0"/>
              <a:t>Host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>
                <a:solidFill>
                  <a:srgbClr val="000000"/>
                </a:solidFill>
              </a:rPr>
              <a:t>Host </a:t>
            </a:r>
            <a:r>
              <a:rPr lang="en" sz="1800">
                <a:solidFill>
                  <a:srgbClr val="000000"/>
                </a:solidFill>
              </a:rPr>
              <a:t>setups battle </a:t>
            </a:r>
            <a:r>
              <a:rPr lang="en" sz="1800" smtClean="0">
                <a:solidFill>
                  <a:srgbClr val="000000"/>
                </a:solidFill>
              </a:rPr>
              <a:t>environment</a:t>
            </a:r>
          </a:p>
          <a:p>
            <a:pPr marL="9144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Time Limit</a:t>
            </a:r>
          </a:p>
          <a:p>
            <a:pPr marL="9144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# </a:t>
            </a:r>
            <a:r>
              <a:rPr lang="en" sz="1800"/>
              <a:t>of </a:t>
            </a:r>
            <a:r>
              <a:rPr lang="en" sz="1800" smtClean="0"/>
              <a:t>Players</a:t>
            </a:r>
          </a:p>
          <a:p>
            <a:pPr marL="9144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Battlefield</a:t>
            </a:r>
            <a:endParaRPr lang="en" sz="1800"/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Non-Host </a:t>
            </a:r>
            <a:r>
              <a:rPr lang="en" sz="1800"/>
              <a:t>Player choose </a:t>
            </a:r>
            <a:r>
              <a:rPr lang="en" sz="1800" smtClean="0"/>
              <a:t>Host</a:t>
            </a:r>
          </a:p>
          <a:p>
            <a:pPr marL="9144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List </a:t>
            </a:r>
            <a:r>
              <a:rPr lang="en" sz="1800"/>
              <a:t>all Host </a:t>
            </a:r>
            <a:r>
              <a:rPr lang="en" sz="1800" smtClean="0"/>
              <a:t>players</a:t>
            </a:r>
          </a:p>
          <a:p>
            <a:pPr marL="9144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View </a:t>
            </a:r>
            <a:r>
              <a:rPr lang="en" sz="1800"/>
              <a:t>joined </a:t>
            </a:r>
            <a:r>
              <a:rPr lang="en" sz="1800" smtClean="0"/>
              <a:t>players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Enable </a:t>
            </a:r>
            <a:r>
              <a:rPr lang="en" sz="1800"/>
              <a:t>player to </a:t>
            </a:r>
            <a:r>
              <a:rPr lang="en" sz="1800" smtClean="0"/>
              <a:t>access</a:t>
            </a:r>
          </a:p>
          <a:p>
            <a:pPr marL="9144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Shop Module</a:t>
            </a:r>
          </a:p>
          <a:p>
            <a:pPr marL="9144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User </a:t>
            </a:r>
            <a:r>
              <a:rPr lang="en" sz="1800"/>
              <a:t>Profile </a:t>
            </a:r>
            <a:r>
              <a:rPr lang="en" sz="1800" smtClean="0"/>
              <a:t>Module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Confirm </a:t>
            </a:r>
            <a:r>
              <a:rPr lang="en" sz="1800"/>
              <a:t>players to begin the </a:t>
            </a:r>
            <a:r>
              <a:rPr lang="en" sz="1800" smtClean="0"/>
              <a:t>battle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Show </a:t>
            </a:r>
            <a:r>
              <a:rPr lang="en" sz="1800"/>
              <a:t>results after each </a:t>
            </a:r>
            <a:r>
              <a:rPr lang="en" sz="1800" smtClean="0"/>
              <a:t>battle</a:t>
            </a:r>
          </a:p>
          <a:p>
            <a:pPr marL="9144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Exp</a:t>
            </a:r>
            <a:r>
              <a:rPr lang="en" sz="1800"/>
              <a:t>. </a:t>
            </a:r>
            <a:r>
              <a:rPr lang="en" sz="1800" smtClean="0"/>
              <a:t>earned</a:t>
            </a:r>
          </a:p>
          <a:p>
            <a:pPr marL="9144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Item/skill earned</a:t>
            </a:r>
          </a:p>
          <a:p>
            <a:pPr marL="91440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Score</a:t>
            </a:r>
            <a:endParaRPr lang="en" sz="1800"/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smtClean="0"/>
              <a:t>Enable </a:t>
            </a:r>
            <a:r>
              <a:rPr lang="en" sz="1800"/>
              <a:t>player to exit the battle</a:t>
            </a:r>
          </a:p>
        </p:txBody>
      </p:sp>
      <p:pic>
        <p:nvPicPr>
          <p:cNvPr id="315" name="Shape 31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21903"/>
            <a:ext cx="4099084" cy="3728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Shape 317"/>
          <p:cNvCxnSpPr/>
          <p:nvPr/>
        </p:nvCxnSpPr>
        <p:spPr>
          <a:xfrm>
            <a:off x="4172488" y="2142913"/>
            <a:ext cx="392369" cy="81745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9" name="Shape 319"/>
          <p:cNvCxnSpPr/>
          <p:nvPr/>
        </p:nvCxnSpPr>
        <p:spPr>
          <a:xfrm flipV="1">
            <a:off x="3497580" y="3978511"/>
            <a:ext cx="2089696" cy="43346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0" name="Shape 320"/>
          <p:cNvCxnSpPr/>
          <p:nvPr/>
        </p:nvCxnSpPr>
        <p:spPr>
          <a:xfrm flipV="1">
            <a:off x="4564857" y="4674869"/>
            <a:ext cx="1022419" cy="1714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1" name="Shape 321"/>
          <p:cNvCxnSpPr/>
          <p:nvPr/>
        </p:nvCxnSpPr>
        <p:spPr>
          <a:xfrm>
            <a:off x="4000500" y="5118925"/>
            <a:ext cx="1586776" cy="5103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traight Connector 28"/>
          <p:cNvCxnSpPr/>
          <p:nvPr/>
        </p:nvCxnSpPr>
        <p:spPr>
          <a:xfrm>
            <a:off x="3314700" y="1828800"/>
            <a:ext cx="2583180" cy="0"/>
          </a:xfrm>
          <a:prstGeom prst="line">
            <a:avLst/>
          </a:prstGeom>
          <a:ln w="1905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97880" y="1828800"/>
            <a:ext cx="443627" cy="293103"/>
          </a:xfrm>
          <a:prstGeom prst="straightConnector1">
            <a:avLst/>
          </a:prstGeom>
          <a:ln w="19050">
            <a:solidFill>
              <a:srgbClr val="66666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00500" y="3200400"/>
            <a:ext cx="815016" cy="674370"/>
          </a:xfrm>
          <a:prstGeom prst="line">
            <a:avLst/>
          </a:prstGeom>
          <a:ln w="1905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15516" y="2960370"/>
            <a:ext cx="1985334" cy="914400"/>
          </a:xfrm>
          <a:prstGeom prst="straightConnector1">
            <a:avLst/>
          </a:prstGeom>
          <a:ln w="19050">
            <a:solidFill>
              <a:srgbClr val="66666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Battle Calculation </a:t>
            </a:r>
            <a:r>
              <a:rPr lang="en" smtClean="0"/>
              <a:t>Submodule (</a:t>
            </a:r>
            <a:r>
              <a:rPr lang="en"/>
              <a:t>BCS)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500"/>
              <a:t>Input must comes from Sound/Motion Recognition </a:t>
            </a:r>
            <a:r>
              <a:rPr lang="en" sz="2500" smtClean="0"/>
              <a:t>Modules.</a:t>
            </a:r>
            <a:endParaRPr lang="en" sz="250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500"/>
              <a:t>For any case, BCS access </a:t>
            </a:r>
            <a:r>
              <a:rPr lang="en" sz="2500" smtClean="0"/>
              <a:t>the </a:t>
            </a:r>
            <a:r>
              <a:rPr lang="en" sz="2500"/>
              <a:t>Battle Data Submodule to obtain data of all players </a:t>
            </a:r>
            <a:r>
              <a:rPr lang="en" sz="2500" smtClean="0"/>
              <a:t>involved.</a:t>
            </a:r>
            <a:endParaRPr lang="en" sz="250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500"/>
              <a:t>BCS may access the skill database as </a:t>
            </a:r>
            <a:r>
              <a:rPr lang="en" sz="2500" smtClean="0"/>
              <a:t>necessary.</a:t>
            </a:r>
            <a:endParaRPr lang="en" sz="250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500"/>
              <a:t>After calculation, BCS returns the result and stores it into User Profile </a:t>
            </a:r>
            <a:r>
              <a:rPr lang="en" sz="2500" smtClean="0"/>
              <a:t>Module.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500" smtClean="0"/>
              <a:t>Generate </a:t>
            </a:r>
            <a:r>
              <a:rPr lang="en" sz="2500"/>
              <a:t>warning as player gets too close to edge of </a:t>
            </a:r>
            <a:r>
              <a:rPr lang="en" sz="2500" smtClean="0"/>
              <a:t>the battlefield</a:t>
            </a:r>
            <a:endParaRPr lang="en" sz="250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500"/>
              <a:t>Generate message as battle reaches close to time limit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500"/>
              <a:t>Generate warning if network is </a:t>
            </a:r>
            <a:r>
              <a:rPr lang="en" sz="2500" smtClean="0"/>
              <a:t>unavailable</a:t>
            </a:r>
            <a:endParaRPr lang="en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mtClean="0"/>
              <a:t>Battle </a:t>
            </a:r>
            <a:r>
              <a:rPr lang="en"/>
              <a:t>Calculation </a:t>
            </a:r>
            <a:r>
              <a:rPr lang="en" smtClean="0"/>
              <a:t>Sub</a:t>
            </a:r>
            <a:r>
              <a:rPr lang="en"/>
              <a:t>m</a:t>
            </a:r>
            <a:r>
              <a:rPr lang="en" smtClean="0"/>
              <a:t>odule (BCS)</a:t>
            </a:r>
            <a:endParaRPr lang="en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mtClean="0"/>
              <a:t>Control the </a:t>
            </a:r>
            <a:r>
              <a:rPr lang="en"/>
              <a:t>system after user logged </a:t>
            </a:r>
            <a:r>
              <a:rPr lang="en" smtClean="0"/>
              <a:t>in</a:t>
            </a:r>
            <a:endParaRPr lang="en"/>
          </a:p>
        </p:txBody>
      </p:sp>
      <p:pic>
        <p:nvPicPr>
          <p:cNvPr id="261" name="Shape 261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2802938"/>
            <a:ext cx="38576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Battle Calculation </a:t>
            </a:r>
            <a:r>
              <a:rPr lang="en" smtClean="0"/>
              <a:t>Submodule (</a:t>
            </a:r>
            <a:r>
              <a:rPr lang="en"/>
              <a:t>BCS)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/>
              <a:t>Battle Calculation Submodule controls the battle </a:t>
            </a:r>
            <a:r>
              <a:rPr lang="en" smtClean="0"/>
              <a:t>part.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mtClean="0"/>
              <a:t>Calculation </a:t>
            </a:r>
            <a:r>
              <a:rPr lang="en"/>
              <a:t>Patterns</a:t>
            </a:r>
          </a:p>
        </p:txBody>
      </p:sp>
      <p:pic>
        <p:nvPicPr>
          <p:cNvPr id="328" name="Shape 32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3074400"/>
            <a:ext cx="50006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Battle Data </a:t>
            </a:r>
            <a:r>
              <a:rPr lang="en" smtClean="0"/>
              <a:t>Submodule (</a:t>
            </a:r>
            <a:r>
              <a:rPr lang="en"/>
              <a:t>BDS)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/>
              <a:t>Store battle environment </a:t>
            </a:r>
            <a:r>
              <a:rPr lang="en" smtClean="0"/>
              <a:t>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" smtClean="0"/>
              <a:t>ime</a:t>
            </a:r>
            <a:endParaRPr lang="en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</a:t>
            </a:r>
            <a:r>
              <a:rPr lang="en" smtClean="0"/>
              <a:t>ocation</a:t>
            </a:r>
            <a:endParaRPr lang="en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</a:t>
            </a:r>
            <a:r>
              <a:rPr lang="en" smtClean="0"/>
              <a:t>etwork</a:t>
            </a:r>
            <a:endParaRPr lang="en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" sz="3000" smtClean="0"/>
              <a:t>Store </a:t>
            </a:r>
            <a:r>
              <a:rPr lang="en" sz="3000"/>
              <a:t>player data (all players in the </a:t>
            </a:r>
            <a:r>
              <a:rPr lang="en" sz="3000" smtClean="0"/>
              <a:t>battle)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</a:t>
            </a:r>
            <a:r>
              <a:rPr lang="en" smtClean="0"/>
              <a:t>tatus</a:t>
            </a:r>
            <a:endParaRPr lang="en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/>
              <a:t>S</a:t>
            </a:r>
            <a:r>
              <a:rPr lang="en" smtClean="0"/>
              <a:t>kill</a:t>
            </a:r>
            <a:endParaRPr lang="en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/>
              <a:t>E</a:t>
            </a:r>
            <a:r>
              <a:rPr lang="en" smtClean="0"/>
              <a:t>quipment</a:t>
            </a:r>
            <a:endParaRPr lang="en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/>
              <a:t>M</a:t>
            </a:r>
            <a:r>
              <a:rPr lang="en" smtClean="0"/>
              <a:t>oney</a:t>
            </a:r>
            <a:endParaRPr lang="en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/>
              <a:t>L</a:t>
            </a:r>
            <a:r>
              <a:rPr lang="en" smtClean="0"/>
              <a:t>ocation</a:t>
            </a:r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" y="1248763"/>
            <a:ext cx="9134856" cy="43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mtClean="0"/>
              <a:t>Hardware </a:t>
            </a:r>
            <a:endParaRPr lang="en"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User End: Project </a:t>
            </a:r>
            <a:r>
              <a:rPr lang="en" sz="1800" smtClean="0"/>
              <a:t>Glass - </a:t>
            </a:r>
            <a:r>
              <a:rPr lang="en" sz="1800" smtClean="0">
                <a:solidFill>
                  <a:srgbClr val="000000"/>
                </a:solidFill>
                <a:highlight>
                  <a:srgbClr val="FFFFFF"/>
                </a:highlight>
              </a:rPr>
              <a:t>augmented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reality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head-mounted display</a:t>
            </a:r>
            <a:r>
              <a:rPr lang="en" sz="1800">
                <a:solidFill>
                  <a:srgbClr val="000000"/>
                </a:solidFill>
              </a:rPr>
              <a:t> (</a:t>
            </a:r>
            <a:r>
              <a:rPr lang="en" sz="1800" smtClean="0">
                <a:solidFill>
                  <a:srgbClr val="000000"/>
                </a:solidFill>
              </a:rPr>
              <a:t>HMD)</a:t>
            </a:r>
          </a:p>
          <a:p>
            <a:pPr lvl="0" rtl="0">
              <a:spcBef>
                <a:spcPts val="0"/>
              </a:spcBef>
              <a:buNone/>
            </a:pPr>
            <a:endParaRPr lang="en" sz="2000" smtClean="0">
              <a:solidFill>
                <a:srgbClr val="000000"/>
              </a:solidFill>
            </a:endParaRPr>
          </a:p>
          <a:p>
            <a:pPr>
              <a:buNone/>
            </a:pPr>
            <a:endParaRPr lang="en" sz="2000" smtClean="0"/>
          </a:p>
          <a:p>
            <a:pPr>
              <a:buNone/>
            </a:pPr>
            <a:endParaRPr lang="en" sz="2000"/>
          </a:p>
          <a:p>
            <a:pPr>
              <a:buNone/>
            </a:pPr>
            <a:endParaRPr lang="en" sz="2000" smtClean="0"/>
          </a:p>
          <a:p>
            <a:pPr>
              <a:buNone/>
            </a:pPr>
            <a:endParaRPr lang="en" sz="2000"/>
          </a:p>
          <a:p>
            <a:pPr>
              <a:buNone/>
            </a:pPr>
            <a:endParaRPr lang="en" sz="2000" smtClean="0"/>
          </a:p>
          <a:p>
            <a:pPr>
              <a:buNone/>
            </a:pPr>
            <a:endParaRPr lang="en" sz="2000"/>
          </a:p>
          <a:p>
            <a:pPr>
              <a:buNone/>
            </a:pPr>
            <a:endParaRPr lang="en" sz="2000" smtClean="0"/>
          </a:p>
          <a:p>
            <a:pPr>
              <a:buNone/>
            </a:pPr>
            <a:endParaRPr lang="en" sz="1800" smtClean="0"/>
          </a:p>
          <a:p>
            <a:pPr>
              <a:buNone/>
            </a:pPr>
            <a:endParaRPr lang="en" sz="1800"/>
          </a:p>
          <a:p>
            <a:pPr>
              <a:buNone/>
            </a:pPr>
            <a:r>
              <a:rPr lang="en" sz="1800" smtClean="0"/>
              <a:t>HMD </a:t>
            </a:r>
            <a:r>
              <a:rPr lang="en" sz="1800"/>
              <a:t>in the </a:t>
            </a:r>
            <a:r>
              <a:rPr lang="en" sz="1800" smtClean="0"/>
              <a:t>past			     HMD in the present</a:t>
            </a:r>
          </a:p>
          <a:p>
            <a:pPr>
              <a:buNone/>
            </a:pPr>
            <a:endParaRPr lang="en" smtClean="0"/>
          </a:p>
        </p:txBody>
      </p:sp>
      <p:pic>
        <p:nvPicPr>
          <p:cNvPr id="43" name="Shape 43">
            <a:hlinkClick r:id="rId5"/>
          </p:cNvPr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939" y="5290753"/>
            <a:ext cx="1714742" cy="128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>
            <a:hlinkClick r:id="rId7"/>
          </p:cNvPr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3986" y="5290753"/>
            <a:ext cx="1904509" cy="12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9c6W4CCU9M4"/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2285681" y="2159422"/>
            <a:ext cx="4572638" cy="2572109"/>
          </a:xfrm>
          <a:prstGeom prst="rect">
            <a:avLst/>
          </a:prstGeom>
        </p:spPr>
      </p:pic>
      <p:pic>
        <p:nvPicPr>
          <p:cNvPr id="42" name="Shape 42">
            <a:hlinkClick r:id="rId10"/>
          </p:cNvPr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27461" y="100982"/>
            <a:ext cx="2359339" cy="149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2.6 Shop Module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endParaRPr dirty="0"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 dirty="0"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 rot="2767297">
            <a:off x="3907538" y="4614178"/>
            <a:ext cx="3673770" cy="1375940"/>
          </a:xfrm>
          <a:prstGeom prst="rect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mtClean="0"/>
              <a:t>2.6 Shop </a:t>
            </a:r>
            <a:r>
              <a:rPr lang="en"/>
              <a:t>Module (SM</a:t>
            </a:r>
            <a:r>
              <a:rPr lang="en" smtClean="0"/>
              <a:t>)</a:t>
            </a:r>
            <a:endParaRPr lang="en"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/>
              <a:t>Search Categories Submodule (</a:t>
            </a:r>
            <a:r>
              <a:rPr lang="en" smtClean="0"/>
              <a:t>SCS)</a:t>
            </a:r>
          </a:p>
          <a:p>
            <a:pPr marL="91440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mtClean="0"/>
              <a:t>Providing </a:t>
            </a:r>
            <a:r>
              <a:rPr lang="en"/>
              <a:t>searching bar </a:t>
            </a:r>
            <a:r>
              <a:rPr lang="en" smtClean="0"/>
              <a:t>function</a:t>
            </a:r>
          </a:p>
          <a:p>
            <a:pPr marL="91440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mtClean="0"/>
              <a:t>Sorting </a:t>
            </a:r>
            <a:r>
              <a:rPr lang="en"/>
              <a:t>items and skills by </a:t>
            </a:r>
            <a:r>
              <a:rPr lang="en" smtClean="0"/>
              <a:t>grade</a:t>
            </a:r>
          </a:p>
          <a:p>
            <a:pPr marL="91440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mtClean="0"/>
              <a:t>Matching </a:t>
            </a:r>
            <a:r>
              <a:rPr lang="en"/>
              <a:t>c</a:t>
            </a:r>
            <a:r>
              <a:rPr lang="en" smtClean="0"/>
              <a:t>ategories </a:t>
            </a:r>
            <a:r>
              <a:rPr lang="en"/>
              <a:t>like </a:t>
            </a:r>
            <a:r>
              <a:rPr lang="en" smtClean="0"/>
              <a:t>weapons, </a:t>
            </a:r>
            <a:r>
              <a:rPr lang="en"/>
              <a:t>armors, potions, fireball skills, </a:t>
            </a:r>
            <a:r>
              <a:rPr lang="en" smtClean="0"/>
              <a:t>ice ball </a:t>
            </a:r>
            <a:r>
              <a:rPr lang="en"/>
              <a:t>skills, </a:t>
            </a:r>
            <a:r>
              <a:rPr lang="en" smtClean="0"/>
              <a:t>and lightning </a:t>
            </a:r>
            <a:r>
              <a:rPr lang="en"/>
              <a:t>ball </a:t>
            </a:r>
            <a:r>
              <a:rPr lang="en" smtClean="0"/>
              <a:t>skills</a:t>
            </a:r>
          </a:p>
          <a:p>
            <a:pPr marL="91440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mtClean="0"/>
              <a:t>Organizing </a:t>
            </a:r>
            <a:r>
              <a:rPr lang="en"/>
              <a:t>all items and </a:t>
            </a:r>
            <a:r>
              <a:rPr lang="en" smtClean="0"/>
              <a:t>skills</a:t>
            </a:r>
            <a:endParaRPr lang="en"/>
          </a:p>
        </p:txBody>
      </p:sp>
      <p:pic>
        <p:nvPicPr>
          <p:cNvPr id="360" name="Shape 360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139" y="4064179"/>
            <a:ext cx="2503721" cy="250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 dirty="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 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5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indent="-342900">
              <a:buFont typeface="Arial" panose="020B0604020202020204" pitchFamily="34" charset="0"/>
              <a:buChar char="•"/>
            </a:pPr>
            <a:r>
              <a:rPr lang="en" smtClean="0"/>
              <a:t>Doing </a:t>
            </a:r>
            <a:r>
              <a:rPr lang="en"/>
              <a:t>calculation when user is purchasing items or </a:t>
            </a:r>
            <a:r>
              <a:rPr lang="en" smtClean="0"/>
              <a:t>skills</a:t>
            </a:r>
            <a:endParaRPr lang="en"/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en"/>
              <a:t>Displaying full price of items and </a:t>
            </a:r>
            <a:r>
              <a:rPr lang="en" smtClean="0"/>
              <a:t>skills</a:t>
            </a:r>
            <a:endParaRPr lang="en"/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en"/>
              <a:t>Adding funds to Shop Module (SM)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en"/>
              <a:t>Subtracting funds to Shop Module (SM)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3600" b="1">
                <a:solidFill>
                  <a:schemeClr val="dk1"/>
                </a:solidFill>
              </a:rPr>
              <a:t>Calculation Item </a:t>
            </a:r>
            <a:r>
              <a:rPr lang="en" sz="3600" b="1" smtClean="0">
                <a:solidFill>
                  <a:schemeClr val="dk1"/>
                </a:solidFill>
              </a:rPr>
              <a:t>Submodule </a:t>
            </a:r>
            <a:r>
              <a:rPr lang="en" sz="3600" b="1">
                <a:solidFill>
                  <a:schemeClr val="dk1"/>
                </a:solidFill>
              </a:rPr>
              <a:t>(</a:t>
            </a:r>
            <a:r>
              <a:rPr lang="en" sz="3600" b="1" smtClean="0">
                <a:solidFill>
                  <a:schemeClr val="dk1"/>
                </a:solidFill>
              </a:rPr>
              <a:t>CIS)</a:t>
            </a:r>
          </a:p>
          <a:p>
            <a:pPr lvl="0" algn="ctr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3600" b="1" smtClean="0">
                <a:solidFill>
                  <a:schemeClr val="dk1"/>
                </a:solidFill>
              </a:rPr>
              <a:t>Calculation </a:t>
            </a:r>
            <a:r>
              <a:rPr lang="en" sz="3600" b="1">
                <a:solidFill>
                  <a:schemeClr val="dk1"/>
                </a:solidFill>
              </a:rPr>
              <a:t>Skills Submodule (CSS)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User Transaction Submodule (UTS)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/>
              <a:t>Getting golds </a:t>
            </a:r>
            <a:r>
              <a:rPr lang="en" smtClean="0"/>
              <a:t>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mtClean="0"/>
              <a:t>100 </a:t>
            </a:r>
            <a:r>
              <a:rPr lang="en"/>
              <a:t>golds $</a:t>
            </a:r>
            <a:r>
              <a:rPr lang="en" smtClean="0"/>
              <a:t>1</a:t>
            </a:r>
            <a:endParaRPr lang="en"/>
          </a:p>
          <a:p>
            <a:pPr marL="914400" lvl="1" indent="-457200">
              <a:buFont typeface="+mj-lt"/>
              <a:buAutoNum type="arabicPeriod"/>
            </a:pPr>
            <a:r>
              <a:rPr lang="en" smtClean="0"/>
              <a:t>250 </a:t>
            </a:r>
            <a:r>
              <a:rPr lang="en"/>
              <a:t>golds $</a:t>
            </a:r>
            <a:r>
              <a:rPr lang="en" smtClean="0"/>
              <a:t>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mtClean="0"/>
              <a:t>400 </a:t>
            </a:r>
            <a:r>
              <a:rPr lang="en"/>
              <a:t>golds $</a:t>
            </a:r>
            <a:r>
              <a:rPr lang="en" smtClean="0"/>
              <a:t>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mtClean="0"/>
              <a:t>600 </a:t>
            </a:r>
            <a:r>
              <a:rPr lang="en"/>
              <a:t>golds $</a:t>
            </a:r>
            <a:r>
              <a:rPr lang="en" smtClean="0"/>
              <a:t>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mtClean="0"/>
              <a:t>900 </a:t>
            </a:r>
            <a:r>
              <a:rPr lang="en"/>
              <a:t>golds $5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/>
              <a:t>Providing several puchase </a:t>
            </a:r>
            <a:r>
              <a:rPr lang="en" smtClean="0"/>
              <a:t>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en" smtClean="0"/>
              <a:t>ay card </a:t>
            </a:r>
            <a:r>
              <a:rPr lang="en"/>
              <a:t>method (Visa, Master Card, American </a:t>
            </a:r>
            <a:r>
              <a:rPr lang="en" smtClean="0"/>
              <a:t>Express)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mtClean="0"/>
              <a:t>PayPal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/>
              <a:t>M</a:t>
            </a:r>
            <a:r>
              <a:rPr lang="en" smtClean="0"/>
              <a:t>obile </a:t>
            </a:r>
            <a:r>
              <a:rPr lang="en"/>
              <a:t>payment </a:t>
            </a:r>
            <a:r>
              <a:rPr lang="en" smtClean="0"/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/>
              <a:t>P</a:t>
            </a:r>
            <a:r>
              <a:rPr lang="en" smtClean="0"/>
              <a:t>repaid </a:t>
            </a:r>
            <a:r>
              <a:rPr lang="en"/>
              <a:t>card </a:t>
            </a:r>
            <a:r>
              <a:rPr lang="en" smtClean="0"/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/>
              <a:t>P</a:t>
            </a:r>
            <a:r>
              <a:rPr lang="en" smtClean="0"/>
              <a:t>aysafecard method</a:t>
            </a:r>
            <a:endParaRPr lang="en"/>
          </a:p>
        </p:txBody>
      </p:sp>
      <p:pic>
        <p:nvPicPr>
          <p:cNvPr id="374" name="Shape 374">
            <a:hlinkClick r:id="rId3"/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790" y="1600200"/>
            <a:ext cx="2370010" cy="24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2.7 Location Service Module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endParaRPr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 dirty="0"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 rot="18855868">
            <a:off x="270164" y="3769922"/>
            <a:ext cx="5416308" cy="2346351"/>
          </a:xfrm>
          <a:prstGeom prst="rect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2.7 Location Service </a:t>
            </a:r>
            <a:r>
              <a:rPr lang="en" smtClean="0"/>
              <a:t>Module (</a:t>
            </a:r>
            <a:r>
              <a:rPr lang="en"/>
              <a:t>LSM)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/>
              <a:t>LSM controls GPS </a:t>
            </a:r>
            <a:r>
              <a:rPr lang="en" smtClean="0"/>
              <a:t>H/W.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Geographic </a:t>
            </a:r>
            <a:r>
              <a:rPr lang="en"/>
              <a:t>Scanning </a:t>
            </a:r>
            <a:r>
              <a:rPr lang="en" smtClean="0"/>
              <a:t>Submodule </a:t>
            </a:r>
            <a:r>
              <a:rPr lang="en"/>
              <a:t>(</a:t>
            </a:r>
            <a:r>
              <a:rPr lang="en" smtClean="0"/>
              <a:t>GSS)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/>
              <a:t>Generates 2D/3D battlefield </a:t>
            </a:r>
            <a:r>
              <a:rPr lang="en" smtClean="0"/>
              <a:t>map</a:t>
            </a:r>
            <a:endParaRPr lang="en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/>
              <a:t>Data will be stored in BDS (Battle Data Submodule</a:t>
            </a:r>
            <a:r>
              <a:rPr lang="en" smtClean="0"/>
              <a:t>).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Location Tracking Submodule (LTS)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400" smtClean="0"/>
              <a:t>LTS </a:t>
            </a:r>
            <a:r>
              <a:rPr lang="en" sz="2400"/>
              <a:t>continuously tracks user location</a:t>
            </a:r>
            <a:r>
              <a:rPr lang="en" sz="240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2.8 User Profile Module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 dirty="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3533975" y="408225"/>
            <a:ext cx="1644600" cy="3662400"/>
          </a:xfrm>
          <a:prstGeom prst="rect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Inspiration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Dragon Ball for </a:t>
            </a:r>
            <a:r>
              <a:rPr lang="en" smtClean="0"/>
              <a:t>Kinect</a:t>
            </a:r>
            <a:endParaRPr dirty="0"/>
          </a:p>
        </p:txBody>
      </p:sp>
      <p:pic>
        <p:nvPicPr>
          <p:cNvPr id="51" name="Shape 51">
            <a:hlinkClick r:id="rId4"/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3177" y="4928180"/>
            <a:ext cx="2917647" cy="163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zaiIGgWcPwc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857500" y="2173867"/>
            <a:ext cx="342900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2.8 User Profile Module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>
                <a:solidFill>
                  <a:srgbClr val="000000"/>
                </a:solidFill>
              </a:rPr>
              <a:t>U</a:t>
            </a:r>
            <a:r>
              <a:rPr lang="en" sz="2600" smtClean="0">
                <a:solidFill>
                  <a:srgbClr val="000000"/>
                </a:solidFill>
              </a:rPr>
              <a:t>pdates </a:t>
            </a:r>
            <a:r>
              <a:rPr lang="en" sz="2600">
                <a:solidFill>
                  <a:srgbClr val="000000"/>
                </a:solidFill>
              </a:rPr>
              <a:t>user assets upon store transactions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>
                <a:solidFill>
                  <a:srgbClr val="000000"/>
                </a:solidFill>
              </a:rPr>
              <a:t>I</a:t>
            </a:r>
            <a:r>
              <a:rPr lang="en" sz="2600" smtClean="0">
                <a:solidFill>
                  <a:srgbClr val="000000"/>
                </a:solidFill>
              </a:rPr>
              <a:t>ncrements </a:t>
            </a:r>
            <a:r>
              <a:rPr lang="en" sz="2600">
                <a:solidFill>
                  <a:srgbClr val="000000"/>
                </a:solidFill>
              </a:rPr>
              <a:t>user level when enough experience is gained from battle or training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>
                <a:solidFill>
                  <a:srgbClr val="000000"/>
                </a:solidFill>
              </a:rPr>
              <a:t>I</a:t>
            </a:r>
            <a:r>
              <a:rPr lang="en" sz="2600" smtClean="0">
                <a:solidFill>
                  <a:srgbClr val="000000"/>
                </a:solidFill>
              </a:rPr>
              <a:t>ncrements </a:t>
            </a:r>
            <a:r>
              <a:rPr lang="en" sz="2600">
                <a:solidFill>
                  <a:srgbClr val="000000"/>
                </a:solidFill>
              </a:rPr>
              <a:t>user skill levels when skills are purchased in shop or upgraded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600">
                <a:solidFill>
                  <a:srgbClr val="000000"/>
                </a:solidFill>
              </a:rPr>
              <a:t>R</a:t>
            </a:r>
            <a:r>
              <a:rPr lang="en" sz="2600" smtClean="0">
                <a:solidFill>
                  <a:srgbClr val="000000"/>
                </a:solidFill>
              </a:rPr>
              <a:t>ecalculates </a:t>
            </a:r>
            <a:r>
              <a:rPr lang="en" sz="2600">
                <a:solidFill>
                  <a:srgbClr val="000000"/>
                </a:solidFill>
              </a:rPr>
              <a:t>user currency depending on user </a:t>
            </a:r>
            <a:r>
              <a:rPr lang="en" sz="2600" smtClean="0">
                <a:solidFill>
                  <a:srgbClr val="000000"/>
                </a:solidFill>
              </a:rPr>
              <a:t>spendings </a:t>
            </a:r>
            <a:r>
              <a:rPr lang="en" sz="2600">
                <a:solidFill>
                  <a:srgbClr val="000000"/>
                </a:solidFill>
              </a:rPr>
              <a:t>and earnings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>
                <a:solidFill>
                  <a:srgbClr val="000000"/>
                </a:solidFill>
              </a:rPr>
              <a:t>C</a:t>
            </a:r>
            <a:r>
              <a:rPr lang="en" sz="2600" smtClean="0">
                <a:solidFill>
                  <a:srgbClr val="000000"/>
                </a:solidFill>
              </a:rPr>
              <a:t>onfirms </a:t>
            </a:r>
            <a:r>
              <a:rPr lang="en" sz="2600">
                <a:solidFill>
                  <a:srgbClr val="000000"/>
                </a:solidFill>
              </a:rPr>
              <a:t>item pickup and item placement in inventory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>
                <a:solidFill>
                  <a:srgbClr val="000000"/>
                </a:solidFill>
              </a:rPr>
              <a:t>D</a:t>
            </a:r>
            <a:r>
              <a:rPr lang="en" sz="2600" smtClean="0">
                <a:solidFill>
                  <a:srgbClr val="000000"/>
                </a:solidFill>
              </a:rPr>
              <a:t>isplays </a:t>
            </a:r>
            <a:r>
              <a:rPr lang="en" sz="2600">
                <a:solidFill>
                  <a:srgbClr val="000000"/>
                </a:solidFill>
              </a:rPr>
              <a:t>user location using LSM</a:t>
            </a:r>
          </a:p>
          <a:p>
            <a:pPr marL="6858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>
                <a:solidFill>
                  <a:srgbClr val="000000"/>
                </a:solidFill>
              </a:rPr>
              <a:t>S</a:t>
            </a:r>
            <a:r>
              <a:rPr lang="en" sz="2600" smtClean="0">
                <a:solidFill>
                  <a:srgbClr val="000000"/>
                </a:solidFill>
              </a:rPr>
              <a:t>hows </a:t>
            </a:r>
            <a:r>
              <a:rPr lang="en" sz="2600">
                <a:solidFill>
                  <a:srgbClr val="000000"/>
                </a:solidFill>
              </a:rPr>
              <a:t>user’s stats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/>
              <a:t>H</a:t>
            </a:r>
            <a:r>
              <a:rPr lang="en" sz="2600" smtClean="0"/>
              <a:t>andles </a:t>
            </a:r>
            <a:r>
              <a:rPr lang="en" sz="2600"/>
              <a:t>user profile customization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mtClean="0"/>
              <a:t>Submodules</a:t>
            </a:r>
            <a:endParaRPr lang="en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User </a:t>
            </a:r>
            <a:r>
              <a:rPr lang="en"/>
              <a:t>Assets </a:t>
            </a:r>
            <a:r>
              <a:rPr lang="en" smtClean="0"/>
              <a:t>Submodule (UAS)</a:t>
            </a:r>
            <a:endParaRPr lang="en"/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User </a:t>
            </a:r>
            <a:r>
              <a:rPr lang="en"/>
              <a:t>Experience </a:t>
            </a:r>
            <a:r>
              <a:rPr lang="en" smtClean="0"/>
              <a:t>Submodule (UES)</a:t>
            </a:r>
            <a:endParaRPr lang="en"/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User </a:t>
            </a:r>
            <a:r>
              <a:rPr lang="en"/>
              <a:t>Skills </a:t>
            </a:r>
            <a:r>
              <a:rPr lang="en" smtClean="0"/>
              <a:t>Submodule (USS)</a:t>
            </a:r>
            <a:endParaRPr lang="en"/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User </a:t>
            </a:r>
            <a:r>
              <a:rPr lang="en"/>
              <a:t>Items </a:t>
            </a:r>
            <a:r>
              <a:rPr lang="en" smtClean="0"/>
              <a:t>Submodule (UIS)</a:t>
            </a:r>
            <a:endParaRPr lang="en"/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User </a:t>
            </a:r>
            <a:r>
              <a:rPr lang="en"/>
              <a:t>Location </a:t>
            </a:r>
            <a:r>
              <a:rPr lang="en" smtClean="0"/>
              <a:t>Submodule (ULS)</a:t>
            </a:r>
            <a:endParaRPr lang="en"/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User </a:t>
            </a:r>
            <a:r>
              <a:rPr lang="en"/>
              <a:t>Statistics </a:t>
            </a:r>
            <a:r>
              <a:rPr lang="en" smtClean="0"/>
              <a:t>Submodule (USTS)</a:t>
            </a:r>
            <a:endParaRPr lang="en"/>
          </a:p>
        </p:txBody>
      </p:sp>
      <p:pic>
        <p:nvPicPr>
          <p:cNvPr id="172" name="Shape 172">
            <a:hlinkClick r:id="rId3"/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370" y="4580820"/>
            <a:ext cx="3169260" cy="198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User Assets Submodule (UAS)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0957"/>
              </p:ext>
            </p:extLst>
          </p:nvPr>
        </p:nvGraphicFramePr>
        <p:xfrm>
          <a:off x="457200" y="1600204"/>
          <a:ext cx="8229599" cy="4967570"/>
        </p:xfrm>
        <a:graphic>
          <a:graphicData uri="http://schemas.openxmlformats.org/drawingml/2006/table">
            <a:tbl>
              <a:tblPr firstRow="1" firstCol="1" bandRow="1">
                <a:tableStyleId>{DA89B404-B477-4EE2-AC5A-3388E016B335}</a:tableStyleId>
              </a:tblPr>
              <a:tblGrid>
                <a:gridCol w="1040130"/>
                <a:gridCol w="7189469"/>
              </a:tblGrid>
              <a:tr h="496757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No.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 anchor="ctr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Description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 anchor="ctr"/>
                </a:tc>
              </a:tr>
              <a:tr h="496757">
                <a:tc gridSpan="2"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User Assets Submodule (UAS)</a:t>
                      </a:r>
                      <a:endParaRPr lang="en-US" sz="1200" b="1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UAS shall process all user transactions with the SM to the UPM.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3.8.1.1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UAS shall update the UPM when the transaction was successful.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3.8.1.2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UAS shall cancel the transaction when errors occurred.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3.8.1.2.1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UAS shall not let the transaction go through if the user does not have sufficient funds.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3.8.1.3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UAS shall subtract the user’s funds when the user bought asset(s).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3.8.1.3.1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UAS shall transfer the correct asset(s) to the user when the user bought the asset(s).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3.8.1.4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UAS shall add funds to the user when the user sold his or her asset(s) to the shop.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3.8.1.4.1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UAS shall take the correct asset(s) from the user when the user sold the asset(s).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4135" marR="64135" marT="64135" marB="6413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6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User Experience Submodule (UES)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92108"/>
              </p:ext>
            </p:extLst>
          </p:nvPr>
        </p:nvGraphicFramePr>
        <p:xfrm>
          <a:off x="457200" y="1600202"/>
          <a:ext cx="8229599" cy="4967570"/>
        </p:xfrm>
        <a:graphic>
          <a:graphicData uri="http://schemas.openxmlformats.org/drawingml/2006/table">
            <a:tbl>
              <a:tblPr firstRow="1" firstCol="1" bandRow="1">
                <a:tableStyleId>{DA89B404-B477-4EE2-AC5A-3388E016B335}</a:tableStyleId>
              </a:tblPr>
              <a:tblGrid>
                <a:gridCol w="1028700"/>
                <a:gridCol w="7200899"/>
              </a:tblGrid>
              <a:tr h="496757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No.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 anchor="ctr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Description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 anchor="ctr"/>
                </a:tc>
              </a:tr>
              <a:tr h="496757">
                <a:tc gridSpan="2"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User Experience Submodule (UES)</a:t>
                      </a:r>
                      <a:endParaRPr lang="en-US" sz="1200" b="1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UES shall process all experiences given to the user to the UPM.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3.8.2.1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UES shall have every new user’s experience start at zero.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3.8.2.2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UES shall calculate the user’s experience required to advance to the next level.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3.8.2.3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UES shall add experience calculated from the BCS to the user when the user won a battle.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3.8.2.4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UES shall add experience to the user when the user does any physical training or exercise.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3.8.2.5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UES shall not ever take away the user’s experience under any circumstances.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3.8.2.6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UES shall increment the user’s level when he or she has the required experience.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</a:tr>
              <a:tr h="49675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3.8.2.6.1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UES shall not reset the user’s experience back to zero every time the user advanced a level.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59740" marR="59740" marT="59740" marB="597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User Skills Submodule (USS)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00738"/>
              </p:ext>
            </p:extLst>
          </p:nvPr>
        </p:nvGraphicFramePr>
        <p:xfrm>
          <a:off x="457200" y="1600204"/>
          <a:ext cx="8229599" cy="4980364"/>
        </p:xfrm>
        <a:graphic>
          <a:graphicData uri="http://schemas.openxmlformats.org/drawingml/2006/table">
            <a:tbl>
              <a:tblPr firstRow="1" firstCol="1" bandRow="1">
                <a:tableStyleId>{DA89B404-B477-4EE2-AC5A-3388E016B335}</a:tableStyleId>
              </a:tblPr>
              <a:tblGrid>
                <a:gridCol w="994410"/>
                <a:gridCol w="7235189"/>
              </a:tblGrid>
              <a:tr h="416018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No.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 anchor="ctr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Description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 anchor="ctr"/>
                </a:tc>
              </a:tr>
              <a:tr h="267738">
                <a:tc gridSpan="2"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User Skills Submodule (USS)</a:t>
                      </a:r>
                      <a:endParaRPr lang="en-US" sz="1200" b="1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process all user skills related information to the UPM.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provide the user with basic skills.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have three types of skills.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3.8.3.2.1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have physical skills.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3.8.3.2.1.1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drain the user’s endurance or stamina when using physical skills.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3.8.3.2.2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have active skills.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3.8.3.2.2.1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drain the user’s mana when using active skills.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3.8.3.2.3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have passive skills.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3.8.3.2.3.1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not drain anything from the user when using passive skills.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unlock new skills for the user when he or she bought them from the shop.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3.8.3.4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unlock new skills for the user when he or she meets the level requirement.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3.8.3.5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increment a skill’s level when the user bought an upgrade from the shop.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3.8.3.6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make all user changes to his or her skill(s) to be permanent.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3.8.3.6.1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not allow the user’s skills to be transferable.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3.8.3.6.2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not allow the user’s skills to be refundable.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  <a:tr h="267738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3.8.3.6.3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USS shall not allow the user’s skills to be tradable.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31529" marR="31529" marT="31529" marB="315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User Items Submodule (UIS)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81110"/>
              </p:ext>
            </p:extLst>
          </p:nvPr>
        </p:nvGraphicFramePr>
        <p:xfrm>
          <a:off x="457200" y="1600206"/>
          <a:ext cx="8229600" cy="4967573"/>
        </p:xfrm>
        <a:graphic>
          <a:graphicData uri="http://schemas.openxmlformats.org/drawingml/2006/table">
            <a:tbl>
              <a:tblPr firstRow="1" firstCol="1" bandRow="1">
                <a:tableStyleId>{DA89B404-B477-4EE2-AC5A-3388E016B335}</a:tableStyleId>
              </a:tblPr>
              <a:tblGrid>
                <a:gridCol w="1120140"/>
                <a:gridCol w="7109460"/>
              </a:tblGrid>
              <a:tr h="418673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No.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 anchor="ctr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Description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 anchor="ctr"/>
                </a:tc>
              </a:tr>
              <a:tr h="227445">
                <a:tc gridSpan="2"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User Items Submodule (UITS)</a:t>
                      </a:r>
                      <a:endParaRPr lang="en-US" sz="1200" b="1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process all user interactions with items to the UPM.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set the same maximum number of inventory slots that every user has.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show name labels next to every item the user has.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show a brief description of every item the user has.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3.8.4.4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add the item to the user’s inventory when the user picked it up.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3.8.4.5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add the correct asset(s) to the user’s inventory when the user bought them from the shop.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3.8.4.6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remove the asset(s) from the user’s inventory when the user sold them to the shop.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categorize every equipment the user has to the appropriate body part.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label every equipment the user has with the appropriate body part.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not allow the user to equip the equipment to the wrong body part.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only allow one equipment to be equipped at a time for each part of the user’s body.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only allow one equipment to be equipped at a time as the user’s headgear.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only allow one equipment to be equipped at a time as the user’s eyewear.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only allow one equipment to be equipped at a time as the user’s nose wear.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3.8.4.7.2.1.4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only allow one equipment to be equipped at a time as the user’s mouth gear.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3.8.4.7.2.1.5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only allow one equipment to be equipped at a time as the user’s ear wear.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3.8.4.7.2.1.6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only allow one equipment to be equipped at a time as the user’s neckwear.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3.8.4.7.2.1.7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only allow one equipment to be equipped at a time as the user’s arm wear for each arm.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227445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3.8.4.7.2.1.8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only allow one equipment to be equipped at a time as the user’s wrist wear for each wrist.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4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User Items Submodule (UIS) Conti.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10260"/>
              </p:ext>
            </p:extLst>
          </p:nvPr>
        </p:nvGraphicFramePr>
        <p:xfrm>
          <a:off x="457200" y="1600196"/>
          <a:ext cx="8229599" cy="5000611"/>
        </p:xfrm>
        <a:graphic>
          <a:graphicData uri="http://schemas.openxmlformats.org/drawingml/2006/table">
            <a:tbl>
              <a:tblPr firstRow="1" firstCol="1" bandRow="1">
                <a:tableStyleId>{DA89B404-B477-4EE2-AC5A-3388E016B335}</a:tableStyleId>
              </a:tblPr>
              <a:tblGrid>
                <a:gridCol w="1108710"/>
                <a:gridCol w="7120889"/>
              </a:tblGrid>
              <a:tr h="367362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No.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 anchor="ctr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Description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 anchor="ctr"/>
                </a:tc>
              </a:tr>
              <a:tr h="367362">
                <a:tc gridSpan="2"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User Items Submodule (UITS)</a:t>
                      </a:r>
                      <a:endParaRPr lang="en-US" sz="1200" b="1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622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3.8.4.7.2.1.9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UITS </a:t>
                      </a:r>
                      <a:r>
                        <a:rPr lang="en-US" sz="1200" dirty="0">
                          <a:effectLst/>
                        </a:rPr>
                        <a:t>shall only allow one equipment to be equipped at a time as the user’s finger wear for each finger </a:t>
                      </a:r>
                      <a:r>
                        <a:rPr lang="en-US" sz="1200" dirty="0" smtClean="0">
                          <a:effectLst/>
                        </a:rPr>
                        <a:t>of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each </a:t>
                      </a:r>
                      <a:r>
                        <a:rPr lang="en-US" sz="1200" dirty="0">
                          <a:effectLst/>
                        </a:rPr>
                        <a:t>hand of the user.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36736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3.8.4.7.2.1.10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UITS shall only allow one equipment to be equipped at a time as the user’s torso gear.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36736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3.8.4.7.2.1.11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UITS shall only allow one equipment to be equipped at a time as the user’s back wear.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36736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3.8.4.7.2.1.12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UITS shall only allow one equipment to be equipped at a time as the user’s legwear.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67622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3.8.4.7.2.1.13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UITS shall only allow one equipment to be equipped at a time as the user’s footwear for each foot.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36736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3.8.4.7.2.1.14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UITS shall only allow at most two weapons to be equipped at a time.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36736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3.8.4.7.2.1.14.1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UITS shall only allow two weapons to be equipped at a time if the two weapons are lightweight.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67622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3.8.4.7.2.1.14.2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UITS shall only allow at most one weapon to be equipped at a time if the weapon is heavyweight.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  <a:tr h="36736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3.8.4.7.2.1.14.3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UITS shall allow one weapon and one shield to be equipped at the same time.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7318" marR="17318" marT="17318" marB="173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8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User Location Submodule (ULS)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15330"/>
              </p:ext>
            </p:extLst>
          </p:nvPr>
        </p:nvGraphicFramePr>
        <p:xfrm>
          <a:off x="457200" y="1600199"/>
          <a:ext cx="8229600" cy="4967576"/>
        </p:xfrm>
        <a:graphic>
          <a:graphicData uri="http://schemas.openxmlformats.org/drawingml/2006/table">
            <a:tbl>
              <a:tblPr firstRow="1" firstCol="1" bandRow="1">
                <a:tableStyleId>{DA89B404-B477-4EE2-AC5A-3388E016B335}</a:tableStyleId>
              </a:tblPr>
              <a:tblGrid>
                <a:gridCol w="1662381"/>
                <a:gridCol w="6567219"/>
              </a:tblGrid>
              <a:tr h="620947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No.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 anchor="ctr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Description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 anchor="ctr"/>
                </a:tc>
              </a:tr>
              <a:tr h="620947">
                <a:tc gridSpan="2"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User Location Submodule (ULS)</a:t>
                      </a:r>
                      <a:endParaRPr lang="en-US" sz="1200" b="1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094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3.8.5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ULS shall process the user’s current location from the LSM to the UPM.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</a:tr>
              <a:tr h="62094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3.8.5.1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ULS shall record the user’s exact location.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</a:tr>
              <a:tr h="62094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3.8.5.2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ULS shall translate the user’s exact location to the full street address.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</a:tr>
              <a:tr h="62094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3.8.5.2.1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ULS shall display the user’s full street address.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</a:tr>
              <a:tr h="62094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3.8.5.3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ULS shall display a map view with a character icon at the user’s current location.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</a:tr>
              <a:tr h="620947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3.8.5.3.1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ULS shall display the direction the user is currently facing.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5647" marR="15647" marT="15647" marB="156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User Statistics Submodule (USTS)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09044"/>
              </p:ext>
            </p:extLst>
          </p:nvPr>
        </p:nvGraphicFramePr>
        <p:xfrm>
          <a:off x="457200" y="1600199"/>
          <a:ext cx="8229600" cy="4992500"/>
        </p:xfrm>
        <a:graphic>
          <a:graphicData uri="http://schemas.openxmlformats.org/drawingml/2006/table">
            <a:tbl>
              <a:tblPr firstRow="1" firstCol="1" bandRow="1">
                <a:tableStyleId>{DA89B404-B477-4EE2-AC5A-3388E016B335}</a:tableStyleId>
              </a:tblPr>
              <a:tblGrid>
                <a:gridCol w="1005840"/>
                <a:gridCol w="7223760"/>
              </a:tblGrid>
              <a:tr h="377832"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No.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 anchor="ctr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Description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 anchor="ctr"/>
                </a:tc>
              </a:tr>
              <a:tr h="221680">
                <a:tc gridSpan="2">
                  <a:txBody>
                    <a:bodyPr/>
                    <a:lstStyle/>
                    <a:p>
                      <a:pPr marL="127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User Statistics Submodule (USTS)</a:t>
                      </a:r>
                      <a:endParaRPr lang="en-US" sz="1200" b="1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process the user’s statistics to the UPM.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profile name.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location.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current game status.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3.8.6.3.1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current game status as In Battle (IB) if the user is in battle.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3.8.6.3.2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current game status as Not In Battle (NIB) if the user is not in battle.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3.8.6.4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level.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3.8.6.5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experience.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3.8.6.6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current equipment the user is wearing.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3.8.6.6.1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change the user’s appearance when the user equips any of his or her equipment.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377832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3.8.6.6.2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change the user’s appearance when the user removes or changes any of his or her equipment.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3.8.6.7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current health.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3.8.6.8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current mana.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3.8.6.9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current endurance.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3.8.6.10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current stamina.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3.8.6.11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strengths.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3.8.6.12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weaknesses.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3.8.6.13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immunities.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  <a:tr h="221680"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3.8.6.14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  <a:tc>
                  <a:txBody>
                    <a:bodyPr/>
                    <a:lstStyle/>
                    <a:p>
                      <a:pPr marL="12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USTS shall display the user’s skills.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12265" marR="12265" marT="12265" marB="122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5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Future </a:t>
            </a:r>
            <a:r>
              <a:rPr lang="en" smtClean="0"/>
              <a:t>Possibilities</a:t>
            </a:r>
            <a:endParaRPr lang="en"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Linking </a:t>
            </a:r>
            <a:r>
              <a:rPr lang="en"/>
              <a:t>User </a:t>
            </a:r>
            <a:r>
              <a:rPr lang="en" smtClean="0"/>
              <a:t>Profile </a:t>
            </a:r>
            <a:r>
              <a:rPr lang="en"/>
              <a:t>M</a:t>
            </a:r>
            <a:r>
              <a:rPr lang="en" smtClean="0"/>
              <a:t>odule </a:t>
            </a:r>
            <a:r>
              <a:rPr lang="en"/>
              <a:t>with Google accounts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Users </a:t>
            </a:r>
            <a:r>
              <a:rPr lang="en"/>
              <a:t>can upload their own battle </a:t>
            </a:r>
            <a:r>
              <a:rPr lang="en" smtClean="0"/>
              <a:t>areas.</a:t>
            </a:r>
            <a:endParaRPr lang="en"/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Training </a:t>
            </a:r>
            <a:r>
              <a:rPr lang="en"/>
              <a:t>mode: Working out in real life translates to experience in game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mtClean="0"/>
              <a:t>Work </a:t>
            </a:r>
            <a:r>
              <a:rPr lang="en"/>
              <a:t>with airsoft facilities to create dedicated battle </a:t>
            </a:r>
            <a:r>
              <a:rPr lang="en" smtClean="0"/>
              <a:t>areas</a:t>
            </a:r>
            <a:endParaRPr lang="en"/>
          </a:p>
        </p:txBody>
      </p:sp>
      <p:pic>
        <p:nvPicPr>
          <p:cNvPr id="381" name="Shape 381">
            <a:hlinkClick r:id="rId3"/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51" y="4497245"/>
            <a:ext cx="3313049" cy="207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Level 0 DFD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7" name="Rectangle 10"/>
          <p:cNvSpPr>
            <a:spLocks noChangeAspect="1" noChangeArrowheads="1"/>
          </p:cNvSpPr>
          <p:nvPr/>
        </p:nvSpPr>
        <p:spPr bwMode="auto">
          <a:xfrm>
            <a:off x="457200" y="3855387"/>
            <a:ext cx="914400" cy="457200"/>
          </a:xfrm>
          <a:prstGeom prst="rect">
            <a:avLst/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User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6"/>
          <p:cNvSpPr>
            <a:spLocks noChangeAspect="1" noChangeArrowheads="1"/>
          </p:cNvSpPr>
          <p:nvPr/>
        </p:nvSpPr>
        <p:spPr bwMode="auto">
          <a:xfrm>
            <a:off x="7772400" y="3855387"/>
            <a:ext cx="914400" cy="457200"/>
          </a:xfrm>
          <a:prstGeom prst="rect">
            <a:avLst/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Hardware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"/>
          <p:cNvSpPr txBox="1">
            <a:spLocks noChangeAspect="1" noChangeArrowheads="1"/>
          </p:cNvSpPr>
          <p:nvPr/>
        </p:nvSpPr>
        <p:spPr bwMode="auto">
          <a:xfrm>
            <a:off x="3054412" y="2745159"/>
            <a:ext cx="3035176" cy="2677656"/>
          </a:xfrm>
          <a:prstGeom prst="rect">
            <a:avLst/>
          </a:prstGeom>
          <a:solidFill>
            <a:srgbClr val="022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20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Advance Augmented Reality Battle-system (AARB)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TW" sz="1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solidFill>
                  <a:srgbClr val="FFFFFF"/>
                </a:solidFill>
                <a:latin typeface="Constantia" panose="02030602050306030303" pitchFamily="18" charset="0"/>
              </a:rPr>
              <a:t>Main 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solidFill>
                  <a:srgbClr val="FFFFFF"/>
                </a:solidFill>
                <a:latin typeface="Constantia" panose="02030602050306030303" pitchFamily="18" charset="0"/>
              </a:rPr>
              <a:t>Login</a:t>
            </a:r>
            <a:endParaRPr lang="en-US" altLang="zh-TW" sz="12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solidFill>
                  <a:srgbClr val="FFFFFF"/>
                </a:solidFill>
                <a:latin typeface="Constantia" panose="02030602050306030303" pitchFamily="18" charset="0"/>
              </a:rPr>
              <a:t>Sound Recognition</a:t>
            </a:r>
            <a:endParaRPr lang="en-US" altLang="zh-TW" sz="12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solidFill>
                  <a:srgbClr val="FFFFFF"/>
                </a:solidFill>
                <a:latin typeface="Constantia" panose="02030602050306030303" pitchFamily="18" charset="0"/>
              </a:rPr>
              <a:t>Motion Recognition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solidFill>
                  <a:srgbClr val="FFFFFF"/>
                </a:solidFill>
                <a:latin typeface="Constantia" panose="02030602050306030303" pitchFamily="18" charset="0"/>
              </a:rPr>
              <a:t>Battle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solidFill>
                  <a:srgbClr val="FFFFFF"/>
                </a:solidFill>
                <a:latin typeface="Constantia" panose="02030602050306030303" pitchFamily="18" charset="0"/>
              </a:rPr>
              <a:t>Shop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solidFill>
                  <a:srgbClr val="FFFFFF"/>
                </a:solidFill>
                <a:latin typeface="Constantia" panose="02030602050306030303" pitchFamily="18" charset="0"/>
              </a:rPr>
              <a:t>Location 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solidFill>
                  <a:srgbClr val="FFFFFF"/>
                </a:solidFill>
                <a:latin typeface="Constantia" panose="02030602050306030303" pitchFamily="18" charset="0"/>
              </a:rPr>
              <a:t>User Profile</a:t>
            </a:r>
            <a:endParaRPr lang="en-US" altLang="zh-TW" sz="12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Box 16"/>
          <p:cNvSpPr txBox="1">
            <a:spLocks noChangeAspect="1" noChangeArrowheads="1"/>
          </p:cNvSpPr>
          <p:nvPr/>
        </p:nvSpPr>
        <p:spPr bwMode="auto">
          <a:xfrm>
            <a:off x="1883822" y="3197019"/>
            <a:ext cx="658368" cy="65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User</a:t>
            </a: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Input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ight Arrow 8"/>
          <p:cNvSpPr>
            <a:spLocks noChangeAspect="1" noChangeArrowheads="1"/>
          </p:cNvSpPr>
          <p:nvPr/>
        </p:nvSpPr>
        <p:spPr bwMode="auto">
          <a:xfrm>
            <a:off x="1755806" y="3855387"/>
            <a:ext cx="914400" cy="4572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63252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Text Box 24"/>
          <p:cNvSpPr txBox="1">
            <a:spLocks noChangeAspect="1" noChangeArrowheads="1"/>
          </p:cNvSpPr>
          <p:nvPr/>
        </p:nvSpPr>
        <p:spPr bwMode="auto">
          <a:xfrm>
            <a:off x="6464269" y="2940987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H/W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Control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Signals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AutoShape 25"/>
          <p:cNvSpPr>
            <a:spLocks noChangeAspect="1" noChangeArrowheads="1"/>
          </p:cNvSpPr>
          <p:nvPr/>
        </p:nvSpPr>
        <p:spPr bwMode="auto">
          <a:xfrm>
            <a:off x="6464269" y="3855387"/>
            <a:ext cx="914400" cy="4572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63252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1 DFD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2.1 Main Control Module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 dirty="0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2317</Words>
  <Application>Microsoft Office PowerPoint</Application>
  <PresentationFormat>On-screen Show (4:3)</PresentationFormat>
  <Paragraphs>403</Paragraphs>
  <Slides>49</Slides>
  <Notes>40</Notes>
  <HiddenSlides>0</HiddenSlides>
  <MMClips>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Constantia</vt:lpstr>
      <vt:lpstr>Courier New</vt:lpstr>
      <vt:lpstr>PMingLiU</vt:lpstr>
      <vt:lpstr>Times</vt:lpstr>
      <vt:lpstr>Times New Roman</vt:lpstr>
      <vt:lpstr>Wingdings</vt:lpstr>
      <vt:lpstr>Custom Theme</vt:lpstr>
      <vt:lpstr>Advance Augmented Reality Battle-system (AARB)</vt:lpstr>
      <vt:lpstr>Brief Overview</vt:lpstr>
      <vt:lpstr>Hardware </vt:lpstr>
      <vt:lpstr>Inspiration</vt:lpstr>
      <vt:lpstr>Level 0 DFD</vt:lpstr>
      <vt:lpstr>Level 1 DFD</vt:lpstr>
      <vt:lpstr>PowerPoint Presentation</vt:lpstr>
      <vt:lpstr>2.1 Main Control Module</vt:lpstr>
      <vt:lpstr>PowerPoint Presentation</vt:lpstr>
      <vt:lpstr>2.1 Main Control Module</vt:lpstr>
      <vt:lpstr>Submodules</vt:lpstr>
      <vt:lpstr>Requirements</vt:lpstr>
      <vt:lpstr>Submodules Conti.</vt:lpstr>
      <vt:lpstr>Submodules Conti.</vt:lpstr>
      <vt:lpstr>2.5 Battle Module</vt:lpstr>
      <vt:lpstr>PowerPoint Presentation</vt:lpstr>
      <vt:lpstr>2.5 Battle Control Module (BCM)</vt:lpstr>
      <vt:lpstr>Battle Interface Submodule (BIS)</vt:lpstr>
      <vt:lpstr>Battle Interface Submodule (BIS)</vt:lpstr>
      <vt:lpstr>PowerPoint Presentation</vt:lpstr>
      <vt:lpstr>PowerPoint Presentation</vt:lpstr>
      <vt:lpstr>Special Effects</vt:lpstr>
      <vt:lpstr>Matchmaking Submodule (MMS) and Battle Calculation Submodule (BCS)</vt:lpstr>
      <vt:lpstr>Matchmaking Submodule (MMS)</vt:lpstr>
      <vt:lpstr>Battle Calculation Submodule (BCS)</vt:lpstr>
      <vt:lpstr>Battle Calculation Submodule (BCS)</vt:lpstr>
      <vt:lpstr>Battle Calculation Submodule (BCS)</vt:lpstr>
      <vt:lpstr>Battle Data Submodule (BDS)</vt:lpstr>
      <vt:lpstr>PowerPoint Presentation</vt:lpstr>
      <vt:lpstr>2.6 Shop Module</vt:lpstr>
      <vt:lpstr>PowerPoint Presentation</vt:lpstr>
      <vt:lpstr>2.6 Shop Module (SM)</vt:lpstr>
      <vt:lpstr>  </vt:lpstr>
      <vt:lpstr>User Transaction Submodule (UTS)</vt:lpstr>
      <vt:lpstr>2.7 Location Service Module</vt:lpstr>
      <vt:lpstr>PowerPoint Presentation</vt:lpstr>
      <vt:lpstr>2.7 Location Service Module (LSM)</vt:lpstr>
      <vt:lpstr>2.8 User Profile Module</vt:lpstr>
      <vt:lpstr>PowerPoint Presentation</vt:lpstr>
      <vt:lpstr>2.8 User Profile Module</vt:lpstr>
      <vt:lpstr>Submodules</vt:lpstr>
      <vt:lpstr>User Assets Submodule (UAS)</vt:lpstr>
      <vt:lpstr>User Experience Submodule (UES)</vt:lpstr>
      <vt:lpstr>User Skills Submodule (USS)</vt:lpstr>
      <vt:lpstr>User Items Submodule (UIS)</vt:lpstr>
      <vt:lpstr>User Items Submodule (UIS) Conti.</vt:lpstr>
      <vt:lpstr>User Location Submodule (ULS)</vt:lpstr>
      <vt:lpstr>User Statistics Submodule (USTS)</vt:lpstr>
      <vt:lpstr>Future Possibilities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Augmented Reality Battle-system (AARB)</dc:title>
  <dc:creator>Tony Liang;Kazuya Namba;Hsu Peng Lee;Michael Hsu</dc:creator>
  <cp:lastModifiedBy>Tony Liang</cp:lastModifiedBy>
  <cp:revision>155</cp:revision>
  <dcterms:modified xsi:type="dcterms:W3CDTF">2017-03-22T00:59:03Z</dcterms:modified>
</cp:coreProperties>
</file>