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IDIS THEODOROS" initials="" lastIdx="1" clrIdx="0">
    <p:extLst>
      <p:ext uri="{19B8F6BF-5375-455C-9EA6-DF929625EA0E}">
        <p15:presenceInfo xmlns:p15="http://schemas.microsoft.com/office/powerpoint/2012/main" userId="S::tlianidis@o365.uth.gr::15b00a44-24cc-45ae-aa70-75b1f0a66c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3T09:19:11.36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19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76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7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3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55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498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10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860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550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7284A-7773-4A9D-8956-54F0E60A0CD9}" type="datetimeFigureOut">
              <a:rPr lang="el-GR" smtClean="0"/>
              <a:t>12/3/2024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FDF904-177F-4BB0-9805-617328E6C6F9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516B88-0382-B2B7-236C-88CB99B2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35" y="1039718"/>
            <a:ext cx="11025929" cy="821636"/>
          </a:xfrm>
        </p:spPr>
        <p:txBody>
          <a:bodyPr>
            <a:normAutofit fontScale="90000"/>
          </a:bodyPr>
          <a:lstStyle/>
          <a:p>
            <a:r>
              <a:rPr lang="el-GR" sz="4800" dirty="0">
                <a:latin typeface="+mn-lt"/>
              </a:rPr>
              <a:t>Έλεγχος και Επαλήθευση Ψηφιακών Κυκλωμάτων</a:t>
            </a:r>
            <a:r>
              <a:rPr lang="en-US" sz="4800" dirty="0">
                <a:latin typeface="+mn-lt"/>
              </a:rPr>
              <a:t>    </a:t>
            </a:r>
            <a:endParaRPr lang="el-GR" sz="48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507B8-3187-AA87-3A13-1600535DB08A}"/>
              </a:ext>
            </a:extLst>
          </p:cNvPr>
          <p:cNvSpPr txBox="1"/>
          <p:nvPr/>
        </p:nvSpPr>
        <p:spPr>
          <a:xfrm>
            <a:off x="4545494" y="1861354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</a:t>
            </a:r>
            <a:endParaRPr lang="el-G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C5649-C86A-7E4B-998F-EDB8BB25AD68}"/>
              </a:ext>
            </a:extLst>
          </p:cNvPr>
          <p:cNvSpPr txBox="1"/>
          <p:nvPr/>
        </p:nvSpPr>
        <p:spPr>
          <a:xfrm>
            <a:off x="265043" y="5777948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Θεόδωρος Λιανίδης</a:t>
            </a:r>
          </a:p>
        </p:txBody>
      </p:sp>
    </p:spTree>
    <p:extLst>
      <p:ext uri="{BB962C8B-B14F-4D97-AF65-F5344CB8AC3E}">
        <p14:creationId xmlns:p14="http://schemas.microsoft.com/office/powerpoint/2010/main" val="266856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6C76F-B9E1-942A-687A-C82537F7BCEC}"/>
              </a:ext>
            </a:extLst>
          </p:cNvPr>
          <p:cNvSpPr txBox="1"/>
          <p:nvPr/>
        </p:nvSpPr>
        <p:spPr>
          <a:xfrm>
            <a:off x="3597965" y="437321"/>
            <a:ext cx="499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Το </a:t>
            </a:r>
            <a:r>
              <a:rPr lang="en-US" sz="3200" dirty="0"/>
              <a:t>S/P network </a:t>
            </a:r>
            <a:r>
              <a:rPr lang="el-GR" sz="3200" dirty="0"/>
              <a:t>του </a:t>
            </a:r>
            <a:r>
              <a:rPr lang="en-US" sz="3200" dirty="0"/>
              <a:t>PRESENT</a:t>
            </a:r>
            <a:endParaRPr lang="el-GR" sz="32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CEC0796-79FD-04FD-426A-E3001767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30" y="1228819"/>
            <a:ext cx="9135750" cy="4191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C7DA6-E945-67C6-21F8-99311C925F75}"/>
                  </a:ext>
                </a:extLst>
              </p:cNvPr>
              <p:cNvSpPr txBox="1"/>
              <p:nvPr/>
            </p:nvSpPr>
            <p:spPr>
              <a:xfrm>
                <a:off x="1806420" y="5420404"/>
                <a:ext cx="91357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/>
                  <a:t>Εδώ απεικονίζονται δύο διαδοχικά </a:t>
                </a:r>
                <a:r>
                  <a:rPr lang="en-US" sz="2400" dirty="0"/>
                  <a:t>rounds </a:t>
                </a:r>
                <a:r>
                  <a:rPr lang="el-GR" sz="2400" dirty="0"/>
                  <a:t>του αλγορίθμου, όπου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𝑖</m:t>
                        </m:r>
                      </m:sub>
                    </m:sSub>
                    <m:r>
                      <a:rPr lang="en-US" sz="2400" b="0" i="1" smtClean="0"/>
                      <m:t> </m:t>
                    </m:r>
                    <m:r>
                      <m:rPr>
                        <m:sty m:val="p"/>
                      </m:rPr>
                      <a:rPr lang="el-GR" sz="2400" b="0" i="0" smtClean="0"/>
                      <m:t>και</m:t>
                    </m:r>
                    <m:r>
                      <a:rPr lang="el-GR" sz="2400" b="0" i="1" smtClean="0"/>
                      <m:t> </m:t>
                    </m:r>
                    <m:sSub>
                      <m:sSubPr>
                        <m:ctrlPr>
                          <a:rPr lang="el-GR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𝑖</m:t>
                        </m:r>
                        <m:r>
                          <a:rPr lang="en-US" sz="2400" b="0" i="1" smtClean="0"/>
                          <m:t>+1</m:t>
                        </m:r>
                      </m:sub>
                    </m:sSub>
                    <m:r>
                      <a:rPr lang="en-US" sz="2400" b="0" i="1" smtClean="0"/>
                      <m:t> </m:t>
                    </m:r>
                  </m:oMath>
                </a14:m>
                <a:r>
                  <a:rPr lang="el-GR" sz="2400" dirty="0"/>
                  <a:t>τα αντίστοιχα </a:t>
                </a:r>
                <a:r>
                  <a:rPr lang="en-US" sz="2400" dirty="0"/>
                  <a:t>round keys. </a:t>
                </a:r>
                <a:endParaRPr lang="el-GR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C7DA6-E945-67C6-21F8-99311C92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420" y="5420404"/>
                <a:ext cx="9135750" cy="830997"/>
              </a:xfrm>
              <a:prstGeom prst="rect">
                <a:avLst/>
              </a:prstGeom>
              <a:blipFill>
                <a:blip r:embed="rId3"/>
                <a:stretch>
                  <a:fillRect l="-1001" t="-5882" b="-16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54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DFBC4-5D80-0C6E-9B86-E60410D3F5D2}"/>
              </a:ext>
            </a:extLst>
          </p:cNvPr>
          <p:cNvSpPr txBox="1"/>
          <p:nvPr/>
        </p:nvSpPr>
        <p:spPr>
          <a:xfrm>
            <a:off x="3763617" y="384313"/>
            <a:ext cx="394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Υλοποίηση σε </a:t>
            </a:r>
            <a:r>
              <a:rPr lang="en-US" sz="3200" dirty="0"/>
              <a:t>Verilog</a:t>
            </a:r>
            <a:endParaRPr lang="el-G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630DA-87EF-F506-AF12-EDDBD88DE1EC}"/>
              </a:ext>
            </a:extLst>
          </p:cNvPr>
          <p:cNvSpPr txBox="1"/>
          <p:nvPr/>
        </p:nvSpPr>
        <p:spPr>
          <a:xfrm>
            <a:off x="702365" y="1961322"/>
            <a:ext cx="102638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Στην συνέχεια βρήκα στον ιστότοπο του </a:t>
            </a:r>
            <a:r>
              <a:rPr lang="en-US" sz="2800" dirty="0"/>
              <a:t>opencores.org </a:t>
            </a:r>
            <a:r>
              <a:rPr lang="el-GR" sz="2800" dirty="0"/>
              <a:t>ένα </a:t>
            </a:r>
            <a:r>
              <a:rPr lang="en-US" sz="2800" dirty="0"/>
              <a:t>design </a:t>
            </a:r>
            <a:r>
              <a:rPr lang="el-GR" sz="2800" dirty="0"/>
              <a:t>που υλοποιεί τον αλγόριθμο </a:t>
            </a:r>
            <a:r>
              <a:rPr lang="en-US" sz="2800" dirty="0"/>
              <a:t>PRESENT </a:t>
            </a:r>
            <a:r>
              <a:rPr lang="el-GR" sz="2800" dirty="0"/>
              <a:t>σε </a:t>
            </a:r>
            <a:r>
              <a:rPr lang="en-US" sz="2800" dirty="0"/>
              <a:t>Verilog </a:t>
            </a:r>
            <a:r>
              <a:rPr lang="el-GR" sz="2800" dirty="0"/>
              <a:t>χρησιμοποιώντας το κλειδί των 80 </a:t>
            </a:r>
            <a:r>
              <a:rPr lang="en-US" sz="2800" dirty="0"/>
              <a:t>bits.</a:t>
            </a:r>
          </a:p>
          <a:p>
            <a:endParaRPr lang="en-US" sz="2800" dirty="0"/>
          </a:p>
          <a:p>
            <a:r>
              <a:rPr lang="el-GR" sz="2800" dirty="0"/>
              <a:t>Παρακάτω θα εξηγήσω τον κώδικα και την λειτουργία του κάθε </a:t>
            </a:r>
            <a:r>
              <a:rPr lang="en-US" sz="2800" dirty="0"/>
              <a:t>module </a:t>
            </a:r>
            <a:r>
              <a:rPr lang="el-GR" sz="2800" dirty="0"/>
              <a:t>ξεχωριστά.</a:t>
            </a:r>
          </a:p>
        </p:txBody>
      </p:sp>
    </p:spTree>
    <p:extLst>
      <p:ext uri="{BB962C8B-B14F-4D97-AF65-F5344CB8AC3E}">
        <p14:creationId xmlns:p14="http://schemas.microsoft.com/office/powerpoint/2010/main" val="286143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4416A-8C8F-AA63-E447-358A7C28C742}"/>
              </a:ext>
            </a:extLst>
          </p:cNvPr>
          <p:cNvSpPr txBox="1"/>
          <p:nvPr/>
        </p:nvSpPr>
        <p:spPr>
          <a:xfrm>
            <a:off x="4518991" y="410817"/>
            <a:ext cx="315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Ιεραρχία του </a:t>
            </a:r>
            <a:r>
              <a:rPr lang="en-US" sz="2800" dirty="0"/>
              <a:t>design</a:t>
            </a:r>
            <a:endParaRPr lang="el-GR" sz="28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F1219A7-1BD0-FE98-7EC9-90A319F7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36" y="1028174"/>
            <a:ext cx="5820587" cy="4563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617AD-8EB2-CE4A-E401-1E5E65D4384E}"/>
              </a:ext>
            </a:extLst>
          </p:cNvPr>
          <p:cNvSpPr txBox="1"/>
          <p:nvPr/>
        </p:nvSpPr>
        <p:spPr>
          <a:xfrm>
            <a:off x="3286539" y="5685423"/>
            <a:ext cx="602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Εδώ παρουσιάζεται η ιεραρχία των </a:t>
            </a:r>
            <a:r>
              <a:rPr lang="en-US" sz="2000" dirty="0"/>
              <a:t>modules </a:t>
            </a:r>
            <a:r>
              <a:rPr lang="el-GR" sz="2000" dirty="0"/>
              <a:t>του </a:t>
            </a:r>
            <a:r>
              <a:rPr lang="en-US" sz="2000" dirty="0"/>
              <a:t>design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73139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BB3CD-1F65-9C3F-31A3-906EE90304C8}"/>
              </a:ext>
            </a:extLst>
          </p:cNvPr>
          <p:cNvSpPr txBox="1"/>
          <p:nvPr/>
        </p:nvSpPr>
        <p:spPr>
          <a:xfrm>
            <a:off x="4731028" y="234903"/>
            <a:ext cx="2199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Λειτουργία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056D3-A4CF-9C1B-B872-E54E17B21404}"/>
              </a:ext>
            </a:extLst>
          </p:cNvPr>
          <p:cNvSpPr txBox="1"/>
          <p:nvPr/>
        </p:nvSpPr>
        <p:spPr>
          <a:xfrm>
            <a:off x="437323" y="929333"/>
            <a:ext cx="115028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Το παρουσιαζόμενο </a:t>
            </a:r>
            <a:r>
              <a:rPr lang="en-US" sz="2000" dirty="0"/>
              <a:t>design </a:t>
            </a:r>
            <a:r>
              <a:rPr lang="el-GR" sz="2000" dirty="0"/>
              <a:t>είναι επαναληπτικό, δηλαδή τα ίδια </a:t>
            </a:r>
            <a:r>
              <a:rPr lang="en-US" sz="2000" dirty="0"/>
              <a:t>modules </a:t>
            </a:r>
            <a:r>
              <a:rPr lang="el-GR" sz="2000" dirty="0"/>
              <a:t>από ένα γύρο κρυπτογράφησης θα χρησιμοποιηθούν 31 φορές </a:t>
            </a:r>
            <a:r>
              <a:rPr lang="en-US" sz="2000" dirty="0"/>
              <a:t>(</a:t>
            </a:r>
            <a:r>
              <a:rPr lang="el-GR" sz="2000" dirty="0"/>
              <a:t>όσοι και οι γύροι).</a:t>
            </a:r>
            <a:endParaRPr lang="en-US" sz="2000" dirty="0"/>
          </a:p>
          <a:p>
            <a:endParaRPr lang="el-GR" sz="2000" dirty="0"/>
          </a:p>
          <a:p>
            <a:r>
              <a:rPr lang="el-GR" sz="2000" dirty="0"/>
              <a:t>Αυτή η λογική χρησιμοποιείται και στο </a:t>
            </a:r>
            <a:r>
              <a:rPr lang="en-US" sz="2000" dirty="0"/>
              <a:t>key scheduling routine.</a:t>
            </a:r>
          </a:p>
          <a:p>
            <a:endParaRPr lang="el-GR" sz="2000" dirty="0"/>
          </a:p>
          <a:p>
            <a:r>
              <a:rPr lang="el-GR" sz="2000" dirty="0"/>
              <a:t>Σε κάθε </a:t>
            </a:r>
            <a:r>
              <a:rPr lang="en-US" sz="2000" dirty="0"/>
              <a:t>round </a:t>
            </a:r>
            <a:r>
              <a:rPr lang="el-GR" sz="2000" dirty="0"/>
              <a:t>κρυπτογράφησης και τα 64 </a:t>
            </a:r>
            <a:r>
              <a:rPr lang="en-US" sz="2000" dirty="0"/>
              <a:t>bits </a:t>
            </a:r>
            <a:r>
              <a:rPr lang="el-GR" sz="2000" dirty="0"/>
              <a:t>του </a:t>
            </a:r>
            <a:r>
              <a:rPr lang="en-US" sz="2000" dirty="0"/>
              <a:t>state register </a:t>
            </a:r>
            <a:r>
              <a:rPr lang="el-GR" sz="2000" dirty="0"/>
              <a:t>περνάνε μέσα από 16 </a:t>
            </a:r>
            <a:r>
              <a:rPr lang="en-US" sz="2000" dirty="0"/>
              <a:t>S-Boxes</a:t>
            </a:r>
            <a:r>
              <a:rPr lang="el-GR" sz="2000" dirty="0"/>
              <a:t> (καθένα έχει </a:t>
            </a:r>
            <a:r>
              <a:rPr lang="en-US" sz="2000" dirty="0"/>
              <a:t>bitwidth 4).</a:t>
            </a:r>
          </a:p>
          <a:p>
            <a:endParaRPr lang="en-US" sz="2000" dirty="0"/>
          </a:p>
          <a:p>
            <a:r>
              <a:rPr lang="el-GR" sz="2000" dirty="0"/>
              <a:t>Η υλοποίηση των 16 </a:t>
            </a:r>
            <a:r>
              <a:rPr lang="en-US" sz="2000" dirty="0"/>
              <a:t>S-Boxes </a:t>
            </a:r>
            <a:r>
              <a:rPr lang="el-GR" sz="2000" dirty="0"/>
              <a:t>του </a:t>
            </a:r>
            <a:r>
              <a:rPr lang="en-US" sz="2000" dirty="0"/>
              <a:t>S-Box layer </a:t>
            </a:r>
            <a:r>
              <a:rPr lang="el-GR" sz="2000" dirty="0"/>
              <a:t>μπορεί</a:t>
            </a:r>
            <a:r>
              <a:rPr lang="en-US" sz="2000" dirty="0"/>
              <a:t> </a:t>
            </a:r>
            <a:r>
              <a:rPr lang="el-GR" sz="2000" dirty="0"/>
              <a:t>είτε να είναι άμεση</a:t>
            </a:r>
            <a:r>
              <a:rPr lang="en-US" sz="2000" dirty="0"/>
              <a:t> </a:t>
            </a:r>
            <a:r>
              <a:rPr lang="el-GR" sz="2000" dirty="0"/>
              <a:t>(εμφανίζοντας και τα 16 </a:t>
            </a:r>
            <a:r>
              <a:rPr lang="en-US" sz="2000" dirty="0"/>
              <a:t>S-Boxes </a:t>
            </a:r>
            <a:r>
              <a:rPr lang="el-GR" sz="2000" dirty="0"/>
              <a:t>παράλληλα) ή επαναληπτική (εμφανίζοντας λιγότερα από 16 </a:t>
            </a:r>
            <a:r>
              <a:rPr lang="en-US" sz="2000" dirty="0"/>
              <a:t>S-Boxes </a:t>
            </a:r>
            <a:r>
              <a:rPr lang="el-GR" sz="2000" dirty="0"/>
              <a:t>και χρησιμοποιώντας τα με κάποια σειρά).</a:t>
            </a:r>
            <a:endParaRPr lang="en-US" sz="2000" dirty="0"/>
          </a:p>
          <a:p>
            <a:endParaRPr lang="el-GR" sz="2000" dirty="0"/>
          </a:p>
          <a:p>
            <a:r>
              <a:rPr lang="el-GR" sz="2000" dirty="0"/>
              <a:t>Σε αυτό το </a:t>
            </a:r>
            <a:r>
              <a:rPr lang="en-US" sz="2000" dirty="0"/>
              <a:t>design</a:t>
            </a:r>
            <a:r>
              <a:rPr lang="el-GR" sz="2000" dirty="0"/>
              <a:t> γίνεται η εμφάνιση και των 16 </a:t>
            </a:r>
            <a:r>
              <a:rPr lang="en-US" sz="2000" dirty="0"/>
              <a:t>S-Boxes </a:t>
            </a:r>
            <a:r>
              <a:rPr lang="el-GR" sz="2000" dirty="0"/>
              <a:t>παράλληλα</a:t>
            </a:r>
            <a:r>
              <a:rPr lang="en-US" sz="2000" dirty="0"/>
              <a:t>, </a:t>
            </a:r>
            <a:r>
              <a:rPr lang="el-GR" sz="2000" dirty="0"/>
              <a:t>καθώς και ενός ακόμα </a:t>
            </a:r>
            <a:r>
              <a:rPr lang="en-US" sz="2000" dirty="0"/>
              <a:t>S-Box </a:t>
            </a:r>
            <a:r>
              <a:rPr lang="el-GR" sz="2000" dirty="0"/>
              <a:t>για το</a:t>
            </a:r>
            <a:r>
              <a:rPr lang="en-US" sz="2000" dirty="0"/>
              <a:t> key scheduling routine</a:t>
            </a:r>
            <a:r>
              <a:rPr lang="el-GR" sz="2000" dirty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Κάθε </a:t>
            </a:r>
            <a:r>
              <a:rPr lang="en-US" sz="2000" dirty="0"/>
              <a:t>round</a:t>
            </a:r>
            <a:r>
              <a:rPr lang="el-GR" sz="2000" dirty="0"/>
              <a:t> του αλγορίθμου χρειάζεται</a:t>
            </a:r>
            <a:r>
              <a:rPr lang="en-US" sz="2000" dirty="0"/>
              <a:t> </a:t>
            </a:r>
            <a:r>
              <a:rPr lang="el-GR" sz="2000" dirty="0"/>
              <a:t>ένα κύκλο ρολογιού για να ολοκληρωθεί. Επομένως χρειάζονται συνολικά 31 κύκλοι ρολογιού για να μετατραπεί το </a:t>
            </a:r>
            <a:r>
              <a:rPr lang="en-US" sz="2000" dirty="0"/>
              <a:t>plaintext </a:t>
            </a:r>
            <a:r>
              <a:rPr lang="el-GR" sz="2000" dirty="0"/>
              <a:t>σε </a:t>
            </a:r>
            <a:r>
              <a:rPr lang="en-US" sz="2000" dirty="0"/>
              <a:t>ciphertext </a:t>
            </a:r>
            <a:r>
              <a:rPr lang="el-GR" sz="2000" dirty="0"/>
              <a:t>ή αλλιώς όταν </a:t>
            </a:r>
            <a:r>
              <a:rPr lang="en-US" sz="2000" dirty="0"/>
              <a:t>o round_counter </a:t>
            </a:r>
            <a:r>
              <a:rPr lang="el-GR" sz="2000" dirty="0"/>
              <a:t>γίνει 0. </a:t>
            </a:r>
          </a:p>
        </p:txBody>
      </p:sp>
    </p:spTree>
    <p:extLst>
      <p:ext uri="{BB962C8B-B14F-4D97-AF65-F5344CB8AC3E}">
        <p14:creationId xmlns:p14="http://schemas.microsoft.com/office/powerpoint/2010/main" val="2467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99FAD-9FE3-7229-56EA-DF7FFF2D2827}"/>
              </a:ext>
            </a:extLst>
          </p:cNvPr>
          <p:cNvSpPr txBox="1"/>
          <p:nvPr/>
        </p:nvSpPr>
        <p:spPr>
          <a:xfrm>
            <a:off x="3664227" y="302717"/>
            <a:ext cx="459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present_encryptor_top</a:t>
            </a:r>
            <a:endParaRPr lang="el-G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6AC1-A6B0-1BF0-9E24-19A9367625B3}"/>
              </a:ext>
            </a:extLst>
          </p:cNvPr>
          <p:cNvSpPr txBox="1"/>
          <p:nvPr/>
        </p:nvSpPr>
        <p:spPr>
          <a:xfrm>
            <a:off x="596349" y="1338470"/>
            <a:ext cx="107342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Αυτό είναι το </a:t>
            </a:r>
            <a:r>
              <a:rPr lang="en-US" sz="2400" dirty="0"/>
              <a:t>top level module </a:t>
            </a:r>
            <a:r>
              <a:rPr lang="el-GR" sz="2400" dirty="0"/>
              <a:t>του </a:t>
            </a:r>
            <a:r>
              <a:rPr lang="en-US" sz="2400" dirty="0"/>
              <a:t>design.</a:t>
            </a:r>
          </a:p>
          <a:p>
            <a:endParaRPr lang="en-US" sz="2400" dirty="0"/>
          </a:p>
          <a:p>
            <a:r>
              <a:rPr lang="el-GR" sz="2400" dirty="0"/>
              <a:t>Τα </a:t>
            </a:r>
            <a:r>
              <a:rPr lang="en-US" sz="2400" dirty="0"/>
              <a:t>inputs </a:t>
            </a:r>
            <a:r>
              <a:rPr lang="el-GR" sz="2400" dirty="0"/>
              <a:t>που παίρνει είναι τα </a:t>
            </a:r>
            <a:r>
              <a:rPr lang="en-US" sz="2400" dirty="0"/>
              <a:t>data_i, clk_i, key_load </a:t>
            </a:r>
            <a:r>
              <a:rPr lang="el-GR" sz="2400" dirty="0"/>
              <a:t>και </a:t>
            </a:r>
            <a:r>
              <a:rPr lang="en-US" sz="2400" dirty="0"/>
              <a:t>data_load.</a:t>
            </a:r>
          </a:p>
          <a:p>
            <a:endParaRPr lang="en-US" sz="2400" dirty="0"/>
          </a:p>
          <a:p>
            <a:r>
              <a:rPr lang="el-GR" sz="2400" dirty="0"/>
              <a:t>Όταν το </a:t>
            </a:r>
            <a:r>
              <a:rPr lang="en-US" sz="2400" dirty="0"/>
              <a:t>key_load </a:t>
            </a:r>
            <a:r>
              <a:rPr lang="el-GR" sz="2400" dirty="0"/>
              <a:t>γίνει 1, τότε δίνουμε στο </a:t>
            </a:r>
            <a:r>
              <a:rPr lang="en-US" sz="2400" dirty="0"/>
              <a:t>data_i </a:t>
            </a:r>
            <a:r>
              <a:rPr lang="el-GR" sz="2400" dirty="0"/>
              <a:t>το κλειδί του αλγορίθμου.</a:t>
            </a:r>
          </a:p>
          <a:p>
            <a:endParaRPr lang="el-GR" sz="2400" dirty="0"/>
          </a:p>
          <a:p>
            <a:r>
              <a:rPr lang="el-GR" sz="2400" dirty="0"/>
              <a:t>Αλλιώς αν το </a:t>
            </a:r>
            <a:r>
              <a:rPr lang="en-US" sz="2400" dirty="0"/>
              <a:t>data_load </a:t>
            </a:r>
            <a:r>
              <a:rPr lang="el-GR" sz="2400" dirty="0"/>
              <a:t>γίνει 1, τότε δίνουμε στο </a:t>
            </a:r>
            <a:r>
              <a:rPr lang="en-US" sz="2400" dirty="0"/>
              <a:t>data_i </a:t>
            </a:r>
            <a:r>
              <a:rPr lang="el-GR" sz="2400" dirty="0"/>
              <a:t>το </a:t>
            </a:r>
            <a:r>
              <a:rPr lang="en-US" sz="2400" dirty="0"/>
              <a:t>plaintext </a:t>
            </a:r>
            <a:r>
              <a:rPr lang="el-GR" sz="2400" dirty="0"/>
              <a:t>και αρχικοποιούμε τον </a:t>
            </a:r>
            <a:r>
              <a:rPr lang="en-US" sz="2400" dirty="0"/>
              <a:t>round_counter </a:t>
            </a:r>
            <a:r>
              <a:rPr lang="el-GR" sz="2400" dirty="0"/>
              <a:t>του αλγορίθμου σε 1.</a:t>
            </a:r>
          </a:p>
          <a:p>
            <a:endParaRPr lang="el-GR" sz="2400" dirty="0"/>
          </a:p>
          <a:p>
            <a:r>
              <a:rPr lang="el-GR" sz="2400" dirty="0"/>
              <a:t>Αν και το </a:t>
            </a:r>
            <a:r>
              <a:rPr lang="en-US" sz="2400" dirty="0"/>
              <a:t>key_load </a:t>
            </a:r>
            <a:r>
              <a:rPr lang="el-GR" sz="2400" dirty="0"/>
              <a:t>και το </a:t>
            </a:r>
            <a:r>
              <a:rPr lang="en-US" sz="2400" dirty="0"/>
              <a:t>data_load </a:t>
            </a:r>
            <a:r>
              <a:rPr lang="el-GR" sz="2400" dirty="0"/>
              <a:t>είναι 0, τότε ξεκινά η κανονική λειτουργία του κυκλώματος για την μετατροπή του </a:t>
            </a:r>
            <a:r>
              <a:rPr lang="en-US" sz="2400" dirty="0"/>
              <a:t>plaintext </a:t>
            </a:r>
            <a:r>
              <a:rPr lang="el-GR" sz="2400" dirty="0"/>
              <a:t>σε </a:t>
            </a:r>
            <a:r>
              <a:rPr lang="en-US" sz="2400" dirty="0"/>
              <a:t>ciphertext.</a:t>
            </a:r>
            <a:r>
              <a:rPr lang="el-GR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data_o </a:t>
            </a:r>
            <a:r>
              <a:rPr lang="el-GR" sz="2400" dirty="0"/>
              <a:t>είναι η έξοδος του</a:t>
            </a:r>
            <a:r>
              <a:rPr lang="en-US" sz="2400" dirty="0"/>
              <a:t> module </a:t>
            </a:r>
            <a:r>
              <a:rPr lang="el-GR" sz="2400" dirty="0"/>
              <a:t>αυτού όπου θα εμφανιστεί το </a:t>
            </a:r>
            <a:r>
              <a:rPr lang="en-US" sz="2400" dirty="0"/>
              <a:t>ciphertext.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3187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EAD7A2-C79A-B35C-EDA9-894BCF32A602}"/>
              </a:ext>
            </a:extLst>
          </p:cNvPr>
          <p:cNvSpPr txBox="1"/>
          <p:nvPr/>
        </p:nvSpPr>
        <p:spPr>
          <a:xfrm>
            <a:off x="4916558" y="238539"/>
            <a:ext cx="205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sub_per</a:t>
            </a:r>
            <a:endParaRPr lang="el-GR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CA2EA-8A28-80DB-AC8B-A43CC8A3E85F}"/>
              </a:ext>
            </a:extLst>
          </p:cNvPr>
          <p:cNvSpPr txBox="1"/>
          <p:nvPr/>
        </p:nvSpPr>
        <p:spPr>
          <a:xfrm>
            <a:off x="450574" y="1338470"/>
            <a:ext cx="10787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module </a:t>
            </a:r>
            <a:r>
              <a:rPr lang="el-GR" sz="2800" dirty="0"/>
              <a:t>αυτό ουσιαστικά εμπεριέχει το </a:t>
            </a:r>
            <a:r>
              <a:rPr lang="en-US" sz="2800" dirty="0"/>
              <a:t>substitution layer </a:t>
            </a:r>
            <a:r>
              <a:rPr lang="el-GR" sz="2800" dirty="0"/>
              <a:t>και το </a:t>
            </a:r>
            <a:r>
              <a:rPr lang="en-US" sz="2800" dirty="0"/>
              <a:t>permutation layer.</a:t>
            </a:r>
          </a:p>
          <a:p>
            <a:endParaRPr lang="en-US" sz="2800" dirty="0"/>
          </a:p>
          <a:p>
            <a:r>
              <a:rPr lang="en-US" sz="2800" dirty="0"/>
              <a:t>To data_i </a:t>
            </a:r>
            <a:r>
              <a:rPr lang="el-GR" sz="2800" dirty="0"/>
              <a:t>είναι η είσοδος σε αυτό το </a:t>
            </a:r>
            <a:r>
              <a:rPr lang="en-US" sz="2800" dirty="0"/>
              <a:t>module </a:t>
            </a:r>
            <a:r>
              <a:rPr lang="el-GR" sz="2800" dirty="0"/>
              <a:t>και το </a:t>
            </a:r>
            <a:r>
              <a:rPr lang="en-US" sz="2800" dirty="0"/>
              <a:t>data_o </a:t>
            </a:r>
            <a:r>
              <a:rPr lang="el-GR" sz="2800" dirty="0"/>
              <a:t>είναι η έξοδος του </a:t>
            </a:r>
            <a:r>
              <a:rPr lang="en-US" sz="2800" dirty="0"/>
              <a:t>module. </a:t>
            </a:r>
            <a:r>
              <a:rPr lang="el-GR" sz="2800" dirty="0"/>
              <a:t>Τόσο το </a:t>
            </a:r>
            <a:r>
              <a:rPr lang="en-US" sz="2800" dirty="0"/>
              <a:t>data_i </a:t>
            </a:r>
            <a:r>
              <a:rPr lang="el-GR" sz="2800" dirty="0"/>
              <a:t>όσο και το </a:t>
            </a:r>
            <a:r>
              <a:rPr lang="en-US" sz="2800" dirty="0"/>
              <a:t>data_o </a:t>
            </a:r>
            <a:r>
              <a:rPr lang="el-GR" sz="2800" dirty="0"/>
              <a:t>έχουν </a:t>
            </a:r>
            <a:r>
              <a:rPr lang="en-US" sz="2800" dirty="0"/>
              <a:t>bitwidth 64.</a:t>
            </a:r>
          </a:p>
          <a:p>
            <a:endParaRPr lang="en-US" sz="2800" dirty="0"/>
          </a:p>
          <a:p>
            <a:r>
              <a:rPr lang="en-US" sz="2800" dirty="0"/>
              <a:t>To data_i </a:t>
            </a:r>
            <a:r>
              <a:rPr lang="el-GR" sz="2800" dirty="0"/>
              <a:t>είναι</a:t>
            </a:r>
            <a:r>
              <a:rPr lang="en-US" sz="2800" dirty="0"/>
              <a:t> </a:t>
            </a:r>
            <a:r>
              <a:rPr lang="el-GR" sz="2800" dirty="0"/>
              <a:t>το αποτέλεσμα</a:t>
            </a:r>
            <a:r>
              <a:rPr lang="en-US" sz="2800" dirty="0"/>
              <a:t> </a:t>
            </a:r>
            <a:r>
              <a:rPr lang="el-GR" sz="2800" dirty="0"/>
              <a:t>της πράξης </a:t>
            </a:r>
            <a:r>
              <a:rPr lang="en-US" sz="2800" dirty="0"/>
              <a:t>XOR </a:t>
            </a:r>
            <a:r>
              <a:rPr lang="el-GR" sz="2800" dirty="0"/>
              <a:t>του </a:t>
            </a:r>
            <a:r>
              <a:rPr lang="en-US" sz="2800" dirty="0"/>
              <a:t>state register </a:t>
            </a:r>
            <a:r>
              <a:rPr lang="el-GR" sz="2800" dirty="0"/>
              <a:t>και του </a:t>
            </a:r>
            <a:r>
              <a:rPr lang="en-US" sz="2800" dirty="0"/>
              <a:t>round_key.</a:t>
            </a:r>
          </a:p>
          <a:p>
            <a:endParaRPr lang="en-US" sz="2800" dirty="0"/>
          </a:p>
          <a:p>
            <a:r>
              <a:rPr lang="en-US" sz="2800" dirty="0"/>
              <a:t>To data_o </a:t>
            </a:r>
            <a:r>
              <a:rPr lang="el-GR" sz="2800" dirty="0"/>
              <a:t>είναι</a:t>
            </a:r>
            <a:r>
              <a:rPr lang="en-US" sz="2800" dirty="0"/>
              <a:t> </a:t>
            </a:r>
            <a:r>
              <a:rPr lang="el-GR" sz="2800" dirty="0"/>
              <a:t>στην συνέχεια η νέα τιμή του </a:t>
            </a:r>
            <a:r>
              <a:rPr lang="en-US" sz="2800" dirty="0"/>
              <a:t>state register.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7224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E9424-E651-0C59-7FF0-4DCB6C81D0F7}"/>
              </a:ext>
            </a:extLst>
          </p:cNvPr>
          <p:cNvSpPr txBox="1"/>
          <p:nvPr/>
        </p:nvSpPr>
        <p:spPr>
          <a:xfrm>
            <a:off x="4598505" y="291548"/>
            <a:ext cx="260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key_update</a:t>
            </a:r>
            <a:endParaRPr lang="el-G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73CC-5754-64F1-9C34-CE9CF69C88B5}"/>
              </a:ext>
            </a:extLst>
          </p:cNvPr>
          <p:cNvSpPr txBox="1"/>
          <p:nvPr/>
        </p:nvSpPr>
        <p:spPr>
          <a:xfrm>
            <a:off x="318052" y="1457739"/>
            <a:ext cx="1095954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module </a:t>
            </a:r>
            <a:r>
              <a:rPr lang="el-GR" sz="2800" dirty="0"/>
              <a:t>αυτό υλοποιεί το </a:t>
            </a:r>
            <a:r>
              <a:rPr lang="en-US" sz="2800" dirty="0"/>
              <a:t>key scheduling, </a:t>
            </a:r>
            <a:r>
              <a:rPr lang="el-GR" sz="2800" dirty="0"/>
              <a:t>ανανεώνει δηλαδή το κλειδί για το επόμενο </a:t>
            </a:r>
            <a:r>
              <a:rPr lang="en-US" sz="2800" dirty="0"/>
              <a:t>round</a:t>
            </a:r>
            <a:r>
              <a:rPr lang="el-GR" sz="2800" dirty="0"/>
              <a:t>.</a:t>
            </a:r>
          </a:p>
          <a:p>
            <a:endParaRPr lang="el-GR" sz="2800" dirty="0"/>
          </a:p>
          <a:p>
            <a:r>
              <a:rPr lang="el-GR" sz="2800" dirty="0"/>
              <a:t>Παίρνει σαν </a:t>
            </a:r>
            <a:r>
              <a:rPr lang="en-US" sz="2800" dirty="0"/>
              <a:t>input </a:t>
            </a:r>
            <a:r>
              <a:rPr lang="el-GR" sz="2800" dirty="0"/>
              <a:t>το </a:t>
            </a:r>
            <a:r>
              <a:rPr lang="en-US" sz="2800" dirty="0"/>
              <a:t>data_i</a:t>
            </a:r>
            <a:r>
              <a:rPr lang="el-GR" sz="2800" dirty="0"/>
              <a:t> και τον </a:t>
            </a:r>
            <a:r>
              <a:rPr lang="en-US" sz="2800" dirty="0"/>
              <a:t>round_counter </a:t>
            </a:r>
            <a:r>
              <a:rPr lang="el-GR" sz="2800" dirty="0"/>
              <a:t>και βγάζει σαν </a:t>
            </a:r>
            <a:r>
              <a:rPr lang="en-US" sz="2800" dirty="0"/>
              <a:t>output </a:t>
            </a:r>
            <a:r>
              <a:rPr lang="el-GR" sz="2800" dirty="0"/>
              <a:t>το </a:t>
            </a:r>
            <a:r>
              <a:rPr lang="en-US" sz="2800" dirty="0"/>
              <a:t>data_o.</a:t>
            </a:r>
            <a:endParaRPr lang="el-GR" sz="2800" dirty="0"/>
          </a:p>
          <a:p>
            <a:endParaRPr lang="el-GR" sz="2800" dirty="0"/>
          </a:p>
          <a:p>
            <a:r>
              <a:rPr lang="el-GR" sz="2800" dirty="0"/>
              <a:t>Το </a:t>
            </a:r>
            <a:r>
              <a:rPr lang="en-US" sz="2800" dirty="0"/>
              <a:t>data_i </a:t>
            </a:r>
            <a:r>
              <a:rPr lang="el-GR" sz="2800" dirty="0"/>
              <a:t>είναι η τιμή του κλειδιού</a:t>
            </a:r>
            <a:r>
              <a:rPr lang="en-US" sz="2800" dirty="0"/>
              <a:t> </a:t>
            </a:r>
            <a:r>
              <a:rPr lang="el-GR" sz="2800" dirty="0"/>
              <a:t>από το προηγούμενο </a:t>
            </a:r>
            <a:r>
              <a:rPr lang="en-US" sz="2800" dirty="0"/>
              <a:t>round </a:t>
            </a:r>
            <a:r>
              <a:rPr lang="el-GR" sz="2800" dirty="0"/>
              <a:t>και το </a:t>
            </a:r>
            <a:r>
              <a:rPr lang="en-US" sz="2800" dirty="0"/>
              <a:t>data_o </a:t>
            </a:r>
            <a:r>
              <a:rPr lang="el-GR" sz="2800" dirty="0"/>
              <a:t>είναι η τιμή του κλειδιού του επόμενου </a:t>
            </a:r>
            <a:r>
              <a:rPr lang="en-US" sz="2800" dirty="0"/>
              <a:t>round</a:t>
            </a:r>
            <a:r>
              <a:rPr lang="el-GR" sz="2800" dirty="0"/>
              <a:t>. </a:t>
            </a:r>
          </a:p>
          <a:p>
            <a:endParaRPr lang="el-GR" sz="2800" dirty="0"/>
          </a:p>
          <a:p>
            <a:r>
              <a:rPr lang="el-GR" sz="2800" dirty="0"/>
              <a:t>Τόσο το </a:t>
            </a:r>
            <a:r>
              <a:rPr lang="en-US" sz="2800" dirty="0"/>
              <a:t>data_i </a:t>
            </a:r>
            <a:r>
              <a:rPr lang="el-GR" sz="2800" dirty="0"/>
              <a:t>όσο και το </a:t>
            </a:r>
            <a:r>
              <a:rPr lang="en-US" sz="2800" dirty="0"/>
              <a:t>data_o </a:t>
            </a:r>
            <a:r>
              <a:rPr lang="el-GR" sz="2800" dirty="0"/>
              <a:t>έχουν </a:t>
            </a:r>
            <a:r>
              <a:rPr lang="en-US" sz="2800" dirty="0"/>
              <a:t>bitwidth 80.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154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78CEF-FA1F-F186-5DA6-EAB8FE5A6F4C}"/>
              </a:ext>
            </a:extLst>
          </p:cNvPr>
          <p:cNvSpPr txBox="1"/>
          <p:nvPr/>
        </p:nvSpPr>
        <p:spPr>
          <a:xfrm>
            <a:off x="4823791" y="282192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substitution</a:t>
            </a:r>
            <a:endParaRPr lang="el-G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F6526-CC56-4CA9-6BD2-2777BBE0E6ED}"/>
              </a:ext>
            </a:extLst>
          </p:cNvPr>
          <p:cNvSpPr txBox="1"/>
          <p:nvPr/>
        </p:nvSpPr>
        <p:spPr>
          <a:xfrm>
            <a:off x="1815548" y="1139686"/>
            <a:ext cx="88259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module </a:t>
            </a:r>
            <a:r>
              <a:rPr lang="el-GR" sz="2400" dirty="0"/>
              <a:t>αυτό υλοποιεί το </a:t>
            </a:r>
            <a:r>
              <a:rPr lang="en-US" sz="2400" dirty="0"/>
              <a:t>substitution layer </a:t>
            </a:r>
            <a:r>
              <a:rPr lang="el-GR" sz="2400" dirty="0"/>
              <a:t>του αλγορίθμου.</a:t>
            </a:r>
          </a:p>
          <a:p>
            <a:endParaRPr lang="el-GR" sz="2400" dirty="0"/>
          </a:p>
          <a:p>
            <a:r>
              <a:rPr lang="en-US" sz="2400" dirty="0"/>
              <a:t>To data_i </a:t>
            </a:r>
            <a:r>
              <a:rPr lang="el-GR" sz="2400" dirty="0"/>
              <a:t>είναι η είσοδος σε αυτό το </a:t>
            </a:r>
            <a:r>
              <a:rPr lang="en-US" sz="2400" dirty="0"/>
              <a:t>module </a:t>
            </a:r>
            <a:r>
              <a:rPr lang="el-GR" sz="2400" dirty="0"/>
              <a:t>και το </a:t>
            </a:r>
            <a:r>
              <a:rPr lang="en-US" sz="2400" dirty="0"/>
              <a:t>data_o </a:t>
            </a:r>
            <a:r>
              <a:rPr lang="el-GR" sz="2400" dirty="0"/>
              <a:t>είναι η έξοδος του </a:t>
            </a:r>
            <a:r>
              <a:rPr lang="en-US" sz="2400" dirty="0"/>
              <a:t>module. </a:t>
            </a:r>
            <a:r>
              <a:rPr lang="el-GR" sz="2400" dirty="0"/>
              <a:t>Τόσο το </a:t>
            </a:r>
            <a:r>
              <a:rPr lang="en-US" sz="2400" dirty="0"/>
              <a:t>data_i </a:t>
            </a:r>
            <a:r>
              <a:rPr lang="el-GR" sz="2400" dirty="0"/>
              <a:t>όσο και το </a:t>
            </a:r>
            <a:r>
              <a:rPr lang="en-US" sz="2400" dirty="0"/>
              <a:t>data_o </a:t>
            </a:r>
            <a:r>
              <a:rPr lang="el-GR" sz="2400" dirty="0"/>
              <a:t>έχουν </a:t>
            </a:r>
            <a:r>
              <a:rPr lang="en-US" sz="2400" dirty="0"/>
              <a:t>bitwidth 64.</a:t>
            </a:r>
            <a:endParaRPr lang="el-GR" sz="2400" dirty="0"/>
          </a:p>
          <a:p>
            <a:endParaRPr lang="el-GR" sz="2400" dirty="0"/>
          </a:p>
          <a:p>
            <a:r>
              <a:rPr lang="en-US" sz="2400" dirty="0"/>
              <a:t>To data_i </a:t>
            </a:r>
            <a:r>
              <a:rPr lang="el-GR" sz="2400" dirty="0"/>
              <a:t>είναι</a:t>
            </a:r>
            <a:r>
              <a:rPr lang="en-US" sz="2400" dirty="0"/>
              <a:t> </a:t>
            </a:r>
            <a:r>
              <a:rPr lang="el-GR" sz="2400" dirty="0"/>
              <a:t>το αποτέλεσμα</a:t>
            </a:r>
            <a:r>
              <a:rPr lang="en-US" sz="2400" dirty="0"/>
              <a:t> </a:t>
            </a:r>
            <a:r>
              <a:rPr lang="el-GR" sz="2400" dirty="0"/>
              <a:t>της πράξης </a:t>
            </a:r>
            <a:r>
              <a:rPr lang="en-US" sz="2400" dirty="0"/>
              <a:t>XOR </a:t>
            </a:r>
            <a:r>
              <a:rPr lang="el-GR" sz="2400" dirty="0"/>
              <a:t>του </a:t>
            </a:r>
            <a:r>
              <a:rPr lang="en-US" sz="2400" dirty="0"/>
              <a:t>state register </a:t>
            </a:r>
            <a:r>
              <a:rPr lang="el-GR" sz="2400" dirty="0"/>
              <a:t>και του </a:t>
            </a:r>
            <a:r>
              <a:rPr lang="en-US" sz="2400" dirty="0"/>
              <a:t>round_key.</a:t>
            </a:r>
            <a:endParaRPr lang="el-GR" sz="2400" dirty="0"/>
          </a:p>
          <a:p>
            <a:endParaRPr lang="el-GR" sz="2400" dirty="0"/>
          </a:p>
          <a:p>
            <a:r>
              <a:rPr lang="el-GR" sz="2400" dirty="0"/>
              <a:t>Το </a:t>
            </a:r>
            <a:r>
              <a:rPr lang="en-US" sz="2400" dirty="0"/>
              <a:t>data_o </a:t>
            </a:r>
            <a:r>
              <a:rPr lang="el-GR" sz="2400" dirty="0"/>
              <a:t>είναι</a:t>
            </a:r>
            <a:r>
              <a:rPr lang="en-US" sz="2400" dirty="0"/>
              <a:t> </a:t>
            </a:r>
            <a:r>
              <a:rPr lang="el-GR" sz="2400" dirty="0"/>
              <a:t>στην συνέχεια η είσοδος του </a:t>
            </a:r>
            <a:r>
              <a:rPr lang="en-US" sz="2400" dirty="0"/>
              <a:t>permutation layer.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module </a:t>
            </a:r>
            <a:r>
              <a:rPr lang="el-GR" sz="2400" dirty="0"/>
              <a:t>αυτό περιέχει 16 </a:t>
            </a:r>
            <a:r>
              <a:rPr lang="en-US" sz="2400" dirty="0"/>
              <a:t>instantiations </a:t>
            </a:r>
            <a:r>
              <a:rPr lang="el-GR" sz="2400" dirty="0"/>
              <a:t>του </a:t>
            </a:r>
            <a:r>
              <a:rPr lang="en-US" sz="2400" dirty="0"/>
              <a:t>S-Box</a:t>
            </a:r>
            <a:r>
              <a:rPr lang="el-GR" sz="2400" dirty="0"/>
              <a:t>.</a:t>
            </a:r>
            <a:endParaRPr lang="en-US" sz="2400" dirty="0"/>
          </a:p>
          <a:p>
            <a:endParaRPr lang="en-US" sz="1800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164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065B7B-48A5-81A8-A5DE-1E74E4773788}"/>
              </a:ext>
            </a:extLst>
          </p:cNvPr>
          <p:cNvSpPr txBox="1"/>
          <p:nvPr/>
        </p:nvSpPr>
        <p:spPr>
          <a:xfrm>
            <a:off x="304800" y="1351508"/>
            <a:ext cx="116486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module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αυτό υλοποιεί το </a:t>
            </a:r>
            <a:r>
              <a:rPr lang="en-US" sz="2800" dirty="0">
                <a:solidFill>
                  <a:srgbClr val="000000"/>
                </a:solidFill>
                <a:latin typeface="Calibri" panose="020F0502020204030204"/>
              </a:rPr>
              <a:t>permutation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του αλγορίθμου.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data_i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είναι η είσοδος σε αυτό το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και το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data_o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είναι η έξοδος του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module.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Τόσο το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data_i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όσο και το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data_o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έχουν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bitwidth 64.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data_i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παίρνει την τιμή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της </a:t>
            </a:r>
            <a:r>
              <a:rPr lang="el-GR" sz="2800" dirty="0">
                <a:solidFill>
                  <a:srgbClr val="000000"/>
                </a:solidFill>
                <a:latin typeface="Calibri" panose="020F0502020204030204"/>
              </a:rPr>
              <a:t>ε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ξόδου του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substitution layer.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Το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data_o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είναι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στην συνέχεια η </a:t>
            </a:r>
            <a:r>
              <a:rPr lang="el-GR" sz="2800" dirty="0">
                <a:solidFill>
                  <a:srgbClr val="000000"/>
                </a:solidFill>
                <a:latin typeface="Calibri" panose="020F0502020204030204"/>
              </a:rPr>
              <a:t>νέα τιμή του </a:t>
            </a:r>
            <a:r>
              <a:rPr lang="en-US" sz="2800" dirty="0">
                <a:solidFill>
                  <a:srgbClr val="000000"/>
                </a:solidFill>
                <a:latin typeface="Calibri" panose="020F0502020204030204"/>
              </a:rPr>
              <a:t>state register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DA08-DF5C-EA96-A860-A7195713FF6B}"/>
              </a:ext>
            </a:extLst>
          </p:cNvPr>
          <p:cNvSpPr txBox="1"/>
          <p:nvPr/>
        </p:nvSpPr>
        <p:spPr>
          <a:xfrm>
            <a:off x="4585252" y="241015"/>
            <a:ext cx="2711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permutation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90421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899027-516E-7681-FA4A-3938CA224086}"/>
              </a:ext>
            </a:extLst>
          </p:cNvPr>
          <p:cNvSpPr txBox="1"/>
          <p:nvPr/>
        </p:nvSpPr>
        <p:spPr>
          <a:xfrm>
            <a:off x="5115337" y="384313"/>
            <a:ext cx="12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sbox</a:t>
            </a:r>
            <a:endParaRPr lang="el-G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C630F-3C25-EEE8-F953-9E01BC31DE1A}"/>
              </a:ext>
            </a:extLst>
          </p:cNvPr>
          <p:cNvSpPr txBox="1"/>
          <p:nvPr/>
        </p:nvSpPr>
        <p:spPr>
          <a:xfrm>
            <a:off x="1126434" y="1722783"/>
            <a:ext cx="92500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module </a:t>
            </a:r>
            <a:r>
              <a:rPr lang="el-GR" sz="2800" dirty="0"/>
              <a:t>αυτό υλοποιεί το </a:t>
            </a:r>
            <a:r>
              <a:rPr lang="en-US" sz="2800" dirty="0"/>
              <a:t>substitution </a:t>
            </a:r>
            <a:r>
              <a:rPr lang="el-GR" sz="2800" dirty="0"/>
              <a:t>του αλγορίθμου.</a:t>
            </a:r>
          </a:p>
          <a:p>
            <a:endParaRPr lang="el-GR" sz="2800" dirty="0"/>
          </a:p>
          <a:p>
            <a:r>
              <a:rPr lang="el-GR" sz="2800" dirty="0"/>
              <a:t>Παίρνει σαν είσοδο το </a:t>
            </a:r>
            <a:r>
              <a:rPr lang="en-US" sz="2800" dirty="0"/>
              <a:t>data_i </a:t>
            </a:r>
            <a:r>
              <a:rPr lang="el-GR" sz="2800" dirty="0"/>
              <a:t>και βγάζει σαν έξοδο το </a:t>
            </a:r>
            <a:r>
              <a:rPr lang="en-US" sz="2800" dirty="0"/>
              <a:t>data_o. </a:t>
            </a:r>
            <a:r>
              <a:rPr lang="el-GR" sz="2800" dirty="0"/>
              <a:t>Τόσο το </a:t>
            </a:r>
            <a:r>
              <a:rPr lang="en-US" sz="2800" dirty="0"/>
              <a:t>data_i </a:t>
            </a:r>
            <a:r>
              <a:rPr lang="el-GR" sz="2800" dirty="0"/>
              <a:t>όσο και το </a:t>
            </a:r>
            <a:r>
              <a:rPr lang="en-US" sz="2800" dirty="0"/>
              <a:t>data_o </a:t>
            </a:r>
            <a:r>
              <a:rPr lang="el-GR" sz="2800" dirty="0"/>
              <a:t>έχουν </a:t>
            </a:r>
            <a:r>
              <a:rPr lang="en-US" sz="2800" dirty="0"/>
              <a:t>bitwidth 4.</a:t>
            </a:r>
          </a:p>
          <a:p>
            <a:endParaRPr lang="en-US" sz="2800" dirty="0"/>
          </a:p>
          <a:p>
            <a:r>
              <a:rPr lang="en-US" sz="2800" dirty="0"/>
              <a:t>To sbox </a:t>
            </a:r>
            <a:r>
              <a:rPr lang="el-GR" sz="2800" dirty="0"/>
              <a:t>χρησιμοποιείται τόσο στο </a:t>
            </a:r>
            <a:r>
              <a:rPr lang="en-US" sz="2800" dirty="0"/>
              <a:t>substitution layer </a:t>
            </a:r>
            <a:r>
              <a:rPr lang="el-GR" sz="2800" dirty="0"/>
              <a:t>όσο και στο </a:t>
            </a:r>
            <a:r>
              <a:rPr lang="en-US" sz="2800" dirty="0"/>
              <a:t>key scheduling routine.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33454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83F7B-CA04-1273-93BD-AA67317C1950}"/>
              </a:ext>
            </a:extLst>
          </p:cNvPr>
          <p:cNvSpPr txBox="1"/>
          <p:nvPr/>
        </p:nvSpPr>
        <p:spPr>
          <a:xfrm>
            <a:off x="940906" y="397566"/>
            <a:ext cx="10111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PRESENT: An Ultra-Lightweight Block Cipher</a:t>
            </a:r>
            <a:endParaRPr lang="el-GR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E55A-5768-6200-A425-C7E2AE1A045C}"/>
              </a:ext>
            </a:extLst>
          </p:cNvPr>
          <p:cNvSpPr txBox="1"/>
          <p:nvPr/>
        </p:nvSpPr>
        <p:spPr>
          <a:xfrm>
            <a:off x="145774" y="1855304"/>
            <a:ext cx="12046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Ο αλγόριθμος κρυπτογραφίας που επέλεξα για το </a:t>
            </a:r>
            <a:r>
              <a:rPr lang="en-US" sz="2800" dirty="0"/>
              <a:t>Project </a:t>
            </a:r>
            <a:r>
              <a:rPr lang="el-GR" sz="2800" dirty="0"/>
              <a:t>ονομάζεται </a:t>
            </a:r>
            <a:r>
              <a:rPr lang="en-US" sz="2800" dirty="0"/>
              <a:t>PRESENT, </a:t>
            </a:r>
            <a:r>
              <a:rPr lang="el-GR" sz="2800" dirty="0"/>
              <a:t>ο οποίος είναι αλγόριθμος συμμετρικού κλειδιού</a:t>
            </a:r>
            <a:r>
              <a:rPr lang="el-GR" sz="2400" dirty="0"/>
              <a:t>.</a:t>
            </a:r>
            <a:endParaRPr lang="en-US" sz="2400" dirty="0"/>
          </a:p>
          <a:p>
            <a:endParaRPr lang="el-GR" sz="2400" dirty="0"/>
          </a:p>
          <a:p>
            <a:r>
              <a:rPr lang="el-GR" sz="2800" dirty="0"/>
              <a:t>Ο αλγόριθμος βασίζεται σε </a:t>
            </a:r>
            <a:r>
              <a:rPr lang="en-US" sz="2800" dirty="0"/>
              <a:t>SP-networks (Substitution – Permutation networks) </a:t>
            </a:r>
            <a:r>
              <a:rPr lang="el-GR" sz="2800" dirty="0"/>
              <a:t>και αποτελείται από 31 </a:t>
            </a:r>
            <a:r>
              <a:rPr lang="en-US" sz="2800" dirty="0"/>
              <a:t>rounds.</a:t>
            </a:r>
          </a:p>
          <a:p>
            <a:endParaRPr lang="en-US" sz="2400" dirty="0"/>
          </a:p>
          <a:p>
            <a:r>
              <a:rPr lang="en-US" sz="2800" dirty="0"/>
              <a:t>To block length </a:t>
            </a:r>
            <a:r>
              <a:rPr lang="el-GR" sz="2800" dirty="0"/>
              <a:t>είναι 64 </a:t>
            </a:r>
            <a:r>
              <a:rPr lang="en-US" sz="2800" dirty="0"/>
              <a:t>bits, </a:t>
            </a:r>
            <a:r>
              <a:rPr lang="el-GR" sz="2800" dirty="0"/>
              <a:t>ενώ υποστηρίζονται δύο κλειδιά, ένα των 80 </a:t>
            </a:r>
            <a:r>
              <a:rPr lang="en-US" sz="2800" dirty="0"/>
              <a:t>bits </a:t>
            </a:r>
            <a:r>
              <a:rPr lang="el-GR" sz="2800" dirty="0"/>
              <a:t>και άλλο ένα των 128 </a:t>
            </a:r>
            <a:r>
              <a:rPr lang="en-US" sz="2800" dirty="0"/>
              <a:t>bits.</a:t>
            </a:r>
            <a:r>
              <a:rPr lang="el-G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62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47B3B-654C-828F-C72B-E9CA2047ABC7}"/>
              </a:ext>
            </a:extLst>
          </p:cNvPr>
          <p:cNvSpPr txBox="1"/>
          <p:nvPr/>
        </p:nvSpPr>
        <p:spPr>
          <a:xfrm>
            <a:off x="4969565" y="278295"/>
            <a:ext cx="225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testbench</a:t>
            </a:r>
            <a:endParaRPr lang="el-G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200AA-FBD9-F1E1-6C9F-228431A58183}"/>
              </a:ext>
            </a:extLst>
          </p:cNvPr>
          <p:cNvSpPr txBox="1"/>
          <p:nvPr/>
        </p:nvSpPr>
        <p:spPr>
          <a:xfrm>
            <a:off x="1470991" y="1325217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Για να επαληθεύσω την λειτουργία του </a:t>
            </a:r>
            <a:r>
              <a:rPr lang="en-US" sz="2800" dirty="0"/>
              <a:t>design </a:t>
            </a:r>
            <a:r>
              <a:rPr lang="el-GR" sz="2800" dirty="0"/>
              <a:t>έφτιαξα ένα </a:t>
            </a:r>
            <a:r>
              <a:rPr lang="en-US" sz="2800" dirty="0"/>
              <a:t>testbench.</a:t>
            </a:r>
          </a:p>
          <a:p>
            <a:endParaRPr lang="en-US" sz="2800" dirty="0"/>
          </a:p>
          <a:p>
            <a:r>
              <a:rPr lang="el-GR" sz="2800" dirty="0"/>
              <a:t>Μέσα από το </a:t>
            </a:r>
            <a:r>
              <a:rPr lang="en-US" sz="2800" dirty="0"/>
              <a:t>testbench </a:t>
            </a:r>
            <a:r>
              <a:rPr lang="el-GR" sz="2800" dirty="0"/>
              <a:t>κάνω </a:t>
            </a:r>
            <a:r>
              <a:rPr lang="en-US" sz="2800" dirty="0"/>
              <a:t>instantiate </a:t>
            </a:r>
            <a:r>
              <a:rPr lang="el-GR" sz="2800" dirty="0"/>
              <a:t>το </a:t>
            </a:r>
            <a:r>
              <a:rPr lang="en-US" sz="2800" dirty="0"/>
              <a:t>top level module present_encryptor_top </a:t>
            </a:r>
            <a:r>
              <a:rPr lang="el-GR" sz="2800" dirty="0"/>
              <a:t>και παρέχω διανύσματα εισόδου έτσι ώστε να επαληθεύσω αν η έξοδος είναι σωστή.</a:t>
            </a:r>
          </a:p>
          <a:p>
            <a:endParaRPr lang="el-GR" sz="2800" dirty="0"/>
          </a:p>
          <a:p>
            <a:r>
              <a:rPr lang="el-GR" sz="2800" dirty="0"/>
              <a:t>Ακόμα μέσα από το </a:t>
            </a:r>
            <a:r>
              <a:rPr lang="en-US" sz="2800" dirty="0"/>
              <a:t>testbench</a:t>
            </a:r>
            <a:r>
              <a:rPr lang="el-GR" sz="2800" dirty="0"/>
              <a:t> παράγεται ένα ρολόι στα 100 </a:t>
            </a:r>
            <a:r>
              <a:rPr lang="en-US" sz="2800" dirty="0"/>
              <a:t>GHz</a:t>
            </a:r>
            <a:r>
              <a:rPr lang="el-GR" sz="2800" dirty="0"/>
              <a:t>. Τα αποτελέσματα που πήρα φαίνονται στον παρακάτω πίνακα</a:t>
            </a:r>
            <a:r>
              <a:rPr lang="en-US" sz="2800" dirty="0"/>
              <a:t> </a:t>
            </a:r>
            <a:r>
              <a:rPr lang="el-GR" sz="2800" dirty="0"/>
              <a:t>σε δεκαεξαδική μορφή</a:t>
            </a:r>
            <a:r>
              <a:rPr lang="en-US" sz="2800" dirty="0"/>
              <a:t>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404955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A7336169-665A-2C99-C6F1-A09631C7C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49618"/>
              </p:ext>
            </p:extLst>
          </p:nvPr>
        </p:nvGraphicFramePr>
        <p:xfrm>
          <a:off x="662609" y="924340"/>
          <a:ext cx="728869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861">
                  <a:extLst>
                    <a:ext uri="{9D8B030D-6E8A-4147-A177-3AD203B41FA5}">
                      <a16:colId xmlns:a16="http://schemas.microsoft.com/office/drawing/2014/main" val="1826482105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89912982"/>
                    </a:ext>
                  </a:extLst>
                </a:gridCol>
                <a:gridCol w="2332382">
                  <a:extLst>
                    <a:ext uri="{9D8B030D-6E8A-4147-A177-3AD203B41FA5}">
                      <a16:colId xmlns:a16="http://schemas.microsoft.com/office/drawing/2014/main" val="3414829799"/>
                    </a:ext>
                  </a:extLst>
                </a:gridCol>
              </a:tblGrid>
              <a:tr h="311462">
                <a:tc>
                  <a:txBody>
                    <a:bodyPr/>
                    <a:lstStyle/>
                    <a:p>
                      <a:r>
                        <a:rPr lang="en-US" dirty="0"/>
                        <a:t>plaintext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8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00000000 00000000 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00000000 00000000 0000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5579C138 7B228445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6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00000000 00000000 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E72C46C0 F5945049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1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00000000 00000000 0000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A112FFC7 2F68417B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19015"/>
                  </a:ext>
                </a:extLst>
              </a:tr>
              <a:tr h="191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FFFFFFFF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3333DCD3 213210D2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18329"/>
                  </a:ext>
                </a:extLst>
              </a:tr>
              <a:tr h="482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ABCD4561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AB239845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15643925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ABCD45F1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EA12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37D2DAD2 F01F379C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766115"/>
                  </a:ext>
                </a:extLst>
              </a:tr>
              <a:tr h="439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BACDEF12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66578321 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8814356B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B1239856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BCBB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DED3899C 4E50CB44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5534"/>
                  </a:ext>
                </a:extLst>
              </a:tr>
              <a:tr h="541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CDA91243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34561298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9993BAAE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44432567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AB45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87ECD415 FA180799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17589"/>
                  </a:ext>
                </a:extLst>
              </a:tr>
              <a:tr h="636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DBCA5523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F945FAB2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554678AB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ABDC3894</a:t>
                      </a:r>
                      <a:r>
                        <a:rPr lang="el-G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8742</a:t>
                      </a: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DAFB8DA5 66DF9BC8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24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6D9B56-20F5-8567-A674-EB23C39202D0}"/>
              </a:ext>
            </a:extLst>
          </p:cNvPr>
          <p:cNvSpPr txBox="1"/>
          <p:nvPr/>
        </p:nvSpPr>
        <p:spPr>
          <a:xfrm>
            <a:off x="3747052" y="196334"/>
            <a:ext cx="469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Πίνακας αποτελεσμάτων </a:t>
            </a:r>
            <a:r>
              <a:rPr lang="en-US" sz="2400" dirty="0"/>
              <a:t>testbench</a:t>
            </a:r>
            <a:endParaRPr lang="el-G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ED836-314C-0A42-0C0F-5A7862F188A2}"/>
              </a:ext>
            </a:extLst>
          </p:cNvPr>
          <p:cNvSpPr txBox="1"/>
          <p:nvPr/>
        </p:nvSpPr>
        <p:spPr>
          <a:xfrm>
            <a:off x="8256104" y="2186608"/>
            <a:ext cx="327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Οι πρώτες τέσσερις περιπτώσεις υπάρχουν σαν </a:t>
            </a:r>
            <a:r>
              <a:rPr lang="en-US" sz="2000" dirty="0"/>
              <a:t>test vectors </a:t>
            </a:r>
            <a:r>
              <a:rPr lang="el-GR" sz="2000" dirty="0"/>
              <a:t>στο </a:t>
            </a:r>
            <a:r>
              <a:rPr lang="en-US" sz="2000" dirty="0"/>
              <a:t>Appendix | </a:t>
            </a:r>
            <a:r>
              <a:rPr lang="el-GR" sz="2000" dirty="0"/>
              <a:t>του </a:t>
            </a:r>
            <a:r>
              <a:rPr lang="en-US" sz="2000" dirty="0"/>
              <a:t>paper</a:t>
            </a:r>
            <a:r>
              <a:rPr lang="el-GR" sz="2000" dirty="0"/>
              <a:t> που γράψανε οι εφευρέτες του </a:t>
            </a:r>
            <a:r>
              <a:rPr lang="en-US" sz="2000" dirty="0"/>
              <a:t>PRESENT.</a:t>
            </a:r>
            <a:endParaRPr lang="el-GR" sz="2000" dirty="0"/>
          </a:p>
          <a:p>
            <a:r>
              <a:rPr lang="en-US" sz="2000" dirty="0"/>
              <a:t> </a:t>
            </a:r>
            <a:r>
              <a:rPr lang="el-GR" sz="2000" dirty="0"/>
              <a:t>Επομένως είναι σίγουρα σωστές.</a:t>
            </a:r>
          </a:p>
        </p:txBody>
      </p:sp>
    </p:spTree>
    <p:extLst>
      <p:ext uri="{BB962C8B-B14F-4D97-AF65-F5344CB8AC3E}">
        <p14:creationId xmlns:p14="http://schemas.microsoft.com/office/powerpoint/2010/main" val="2656527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D966B0B-19C5-1C6D-C7C0-EAD82514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1187306"/>
            <a:ext cx="11913704" cy="3689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F9B7A-1D07-AC71-75BE-55606A9E2B0D}"/>
              </a:ext>
            </a:extLst>
          </p:cNvPr>
          <p:cNvSpPr txBox="1"/>
          <p:nvPr/>
        </p:nvSpPr>
        <p:spPr>
          <a:xfrm>
            <a:off x="4015409" y="358051"/>
            <a:ext cx="465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Κυματομορφές προσομοίωσης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1B048-AEA9-9272-9B16-BF25BE805302}"/>
              </a:ext>
            </a:extLst>
          </p:cNvPr>
          <p:cNvSpPr txBox="1"/>
          <p:nvPr/>
        </p:nvSpPr>
        <p:spPr>
          <a:xfrm>
            <a:off x="2557670" y="5459896"/>
            <a:ext cx="8004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Η προσομοίωση του κυκλώματος έβγαλε τις παραπάνω κυματομορφές</a:t>
            </a:r>
          </a:p>
        </p:txBody>
      </p:sp>
    </p:spTree>
    <p:extLst>
      <p:ext uri="{BB962C8B-B14F-4D97-AF65-F5344CB8AC3E}">
        <p14:creationId xmlns:p14="http://schemas.microsoft.com/office/powerpoint/2010/main" val="216904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BE65A-7657-2C8C-75AF-50857237C125}"/>
              </a:ext>
            </a:extLst>
          </p:cNvPr>
          <p:cNvSpPr txBox="1"/>
          <p:nvPr/>
        </p:nvSpPr>
        <p:spPr>
          <a:xfrm>
            <a:off x="2539448" y="463827"/>
            <a:ext cx="711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Μετατροπή </a:t>
            </a:r>
            <a:r>
              <a:rPr lang="en-US" sz="3600" dirty="0"/>
              <a:t>Verilog </a:t>
            </a:r>
            <a:r>
              <a:rPr lang="el-GR" sz="3600" dirty="0"/>
              <a:t>σε </a:t>
            </a:r>
            <a:r>
              <a:rPr lang="en-US" sz="3600" dirty="0"/>
              <a:t>SystemVerilog</a:t>
            </a:r>
            <a:endParaRPr lang="el-G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54897-5A69-DF40-65F3-9F29EA40B7C5}"/>
              </a:ext>
            </a:extLst>
          </p:cNvPr>
          <p:cNvSpPr txBox="1"/>
          <p:nvPr/>
        </p:nvSpPr>
        <p:spPr>
          <a:xfrm>
            <a:off x="463826" y="1905506"/>
            <a:ext cx="10363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Στη συνέχεια έκανα μία σειρά αλλαγών του αρχικού κώδικα από </a:t>
            </a:r>
            <a:r>
              <a:rPr lang="en-US" sz="3200" dirty="0"/>
              <a:t>Verilog </a:t>
            </a:r>
            <a:r>
              <a:rPr lang="el-GR" sz="3200" dirty="0"/>
              <a:t>σε </a:t>
            </a:r>
            <a:r>
              <a:rPr lang="en-US" sz="3200" dirty="0"/>
              <a:t>SystemVerilog </a:t>
            </a:r>
            <a:r>
              <a:rPr lang="el-GR" sz="3200" dirty="0"/>
              <a:t>με σκοπό την βελτιστοποίησή του.</a:t>
            </a:r>
          </a:p>
          <a:p>
            <a:endParaRPr lang="el-GR" sz="3200" dirty="0"/>
          </a:p>
          <a:p>
            <a:r>
              <a:rPr lang="el-GR" sz="3200" dirty="0"/>
              <a:t>Σε αυτό το σημείο θα εξηγήσω όλες τις αλλαγές που έκανα στον κώδικα.</a:t>
            </a:r>
          </a:p>
        </p:txBody>
      </p:sp>
    </p:spTree>
    <p:extLst>
      <p:ext uri="{BB962C8B-B14F-4D97-AF65-F5344CB8AC3E}">
        <p14:creationId xmlns:p14="http://schemas.microsoft.com/office/powerpoint/2010/main" val="294489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16700-FA58-42B0-1EBB-8DC748C8808C}"/>
              </a:ext>
            </a:extLst>
          </p:cNvPr>
          <p:cNvSpPr txBox="1"/>
          <p:nvPr/>
        </p:nvSpPr>
        <p:spPr>
          <a:xfrm>
            <a:off x="4306957" y="344557"/>
            <a:ext cx="321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 </a:t>
            </a:r>
            <a:r>
              <a:rPr lang="el-GR" sz="2800" dirty="0"/>
              <a:t>Αλλαγές κώδικα</a:t>
            </a:r>
            <a:r>
              <a:rPr lang="en-US" sz="2800" dirty="0"/>
              <a:t> (1)</a:t>
            </a:r>
            <a:endParaRPr lang="el-G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B7D-FFE1-5B07-C337-975B0B638D18}"/>
              </a:ext>
            </a:extLst>
          </p:cNvPr>
          <p:cNvSpPr txBox="1"/>
          <p:nvPr/>
        </p:nvSpPr>
        <p:spPr>
          <a:xfrm>
            <a:off x="1338470" y="1272209"/>
            <a:ext cx="956806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l-GR" sz="2000" dirty="0"/>
              <a:t>Αλλαγή </a:t>
            </a:r>
            <a:r>
              <a:rPr lang="en-US" sz="2000" dirty="0"/>
              <a:t>reg data type </a:t>
            </a:r>
            <a:r>
              <a:rPr lang="el-GR" sz="2000" dirty="0"/>
              <a:t>σε </a:t>
            </a:r>
            <a:r>
              <a:rPr lang="en-US" sz="2000" dirty="0"/>
              <a:t>logic.</a:t>
            </a:r>
          </a:p>
          <a:p>
            <a:pPr marL="342900" indent="-342900">
              <a:buAutoNum type="arabicPeriod"/>
            </a:pPr>
            <a:r>
              <a:rPr lang="el-GR" sz="2000" dirty="0"/>
              <a:t>Έβαλα το </a:t>
            </a:r>
            <a:r>
              <a:rPr lang="en-US" sz="2000" dirty="0"/>
              <a:t>port direction </a:t>
            </a:r>
            <a:r>
              <a:rPr lang="el-GR" sz="2000" dirty="0"/>
              <a:t>(αν είναι </a:t>
            </a:r>
            <a:r>
              <a:rPr lang="en-US" sz="2000" dirty="0"/>
              <a:t>input </a:t>
            </a:r>
            <a:r>
              <a:rPr lang="el-GR" sz="2000" dirty="0"/>
              <a:t>ή </a:t>
            </a:r>
            <a:r>
              <a:rPr lang="en-US" sz="2000" dirty="0"/>
              <a:t>output) </a:t>
            </a:r>
            <a:r>
              <a:rPr lang="el-GR" sz="2000" dirty="0"/>
              <a:t>και το </a:t>
            </a:r>
            <a:r>
              <a:rPr lang="en-US" sz="2000" dirty="0"/>
              <a:t>data type </a:t>
            </a:r>
            <a:r>
              <a:rPr lang="el-GR" sz="2000" dirty="0"/>
              <a:t>στο </a:t>
            </a:r>
            <a:r>
              <a:rPr lang="en-US" sz="2000" dirty="0"/>
              <a:t>port list </a:t>
            </a:r>
            <a:r>
              <a:rPr lang="el-GR" sz="2000" dirty="0"/>
              <a:t>των </a:t>
            </a:r>
            <a:r>
              <a:rPr lang="en-US" sz="2000" dirty="0"/>
              <a:t>modules.</a:t>
            </a:r>
          </a:p>
          <a:p>
            <a:pPr marL="342900" indent="-342900">
              <a:buAutoNum type="arabicPeriod"/>
            </a:pPr>
            <a:r>
              <a:rPr lang="el-GR" sz="2000" dirty="0"/>
              <a:t>Έσβησα το </a:t>
            </a:r>
            <a:r>
              <a:rPr lang="en-US" sz="2000" dirty="0"/>
              <a:t>keyword wire </a:t>
            </a:r>
            <a:r>
              <a:rPr lang="el-GR" sz="2000" dirty="0"/>
              <a:t>από όπου δεν ήταν απαραίτητο.</a:t>
            </a:r>
          </a:p>
          <a:p>
            <a:pPr marL="342900" indent="-342900">
              <a:buAutoNum type="arabicPeriod"/>
            </a:pPr>
            <a:r>
              <a:rPr lang="el-GR" sz="2000" dirty="0"/>
              <a:t>Χρησιμοποίησα τον τελεστή .* στα </a:t>
            </a:r>
            <a:r>
              <a:rPr lang="en-US" sz="2000" dirty="0"/>
              <a:t>module instantiations </a:t>
            </a:r>
            <a:r>
              <a:rPr lang="el-GR" sz="2000" dirty="0"/>
              <a:t>όποτε τα ονόματα των σημάτων ήταν ίδια.</a:t>
            </a:r>
          </a:p>
          <a:p>
            <a:pPr marL="342900" indent="-342900">
              <a:buAutoNum type="arabicPeriod"/>
            </a:pPr>
            <a:r>
              <a:rPr lang="el-GR" sz="2000" dirty="0"/>
              <a:t>Άλλαξα τα </a:t>
            </a:r>
            <a:r>
              <a:rPr lang="en-US" sz="2000" dirty="0"/>
              <a:t>always blocks </a:t>
            </a:r>
            <a:r>
              <a:rPr lang="el-GR" sz="2000" dirty="0"/>
              <a:t>σε </a:t>
            </a:r>
            <a:r>
              <a:rPr lang="en-US" sz="2000" dirty="0"/>
              <a:t>always_ff </a:t>
            </a:r>
            <a:r>
              <a:rPr lang="el-GR" sz="2000" dirty="0"/>
              <a:t>και </a:t>
            </a:r>
            <a:r>
              <a:rPr lang="en-US" sz="2000" dirty="0"/>
              <a:t>always_comb</a:t>
            </a:r>
            <a:r>
              <a:rPr lang="el-GR" sz="2000" dirty="0"/>
              <a:t> </a:t>
            </a:r>
            <a:r>
              <a:rPr lang="en-US" sz="2000" dirty="0"/>
              <a:t>blocks </a:t>
            </a:r>
            <a:r>
              <a:rPr lang="el-GR" sz="2000" dirty="0"/>
              <a:t>κατάλληλα. 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l-GR" sz="2000" dirty="0"/>
              <a:t>Πρόσθεσα το </a:t>
            </a:r>
            <a:r>
              <a:rPr lang="en-US" sz="2000" dirty="0"/>
              <a:t>unique keyword </a:t>
            </a:r>
            <a:r>
              <a:rPr lang="el-GR" sz="2000" dirty="0"/>
              <a:t>στο </a:t>
            </a:r>
            <a:r>
              <a:rPr lang="en-US" sz="2000" dirty="0"/>
              <a:t>case statement </a:t>
            </a:r>
            <a:r>
              <a:rPr lang="el-GR" sz="2000" dirty="0"/>
              <a:t>για να εξασφαλίσω ότι δεν υπάρχουν επικαλυπτόμενα </a:t>
            </a:r>
            <a:r>
              <a:rPr lang="en-US" sz="2000" dirty="0"/>
              <a:t>case items.</a:t>
            </a:r>
          </a:p>
          <a:p>
            <a:pPr marL="342900" indent="-342900">
              <a:buAutoNum type="arabicPeriod"/>
            </a:pPr>
            <a:r>
              <a:rPr lang="el-GR" sz="2000" dirty="0"/>
              <a:t>Πρόσθεσα το </a:t>
            </a:r>
            <a:r>
              <a:rPr lang="en-US" sz="2000" dirty="0"/>
              <a:t>unique keyword </a:t>
            </a:r>
            <a:r>
              <a:rPr lang="el-GR" sz="2000" dirty="0"/>
              <a:t>σε ένα </a:t>
            </a:r>
            <a:r>
              <a:rPr lang="en-US" sz="2000" dirty="0"/>
              <a:t>if statement </a:t>
            </a:r>
            <a:r>
              <a:rPr lang="el-GR" sz="2000" dirty="0"/>
              <a:t>για να εξασφαλίσω ότι υπάρχει ένα μόνο </a:t>
            </a:r>
            <a:r>
              <a:rPr lang="en-US" sz="2000" dirty="0"/>
              <a:t>match.</a:t>
            </a:r>
            <a:endParaRPr lang="el-GR" sz="2000" dirty="0"/>
          </a:p>
          <a:p>
            <a:pPr marL="342900" indent="-342900">
              <a:buAutoNum type="arabicPeriod"/>
            </a:pPr>
            <a:r>
              <a:rPr lang="el-GR" sz="2000" dirty="0"/>
              <a:t>Άλλαξα την έκφραση αύξησης μια μεταβλητής από </a:t>
            </a:r>
            <a:r>
              <a:rPr lang="en-US" sz="2000" dirty="0"/>
              <a:t>j=j+1 </a:t>
            </a:r>
            <a:r>
              <a:rPr lang="el-GR" sz="2000" dirty="0"/>
              <a:t>σε </a:t>
            </a:r>
            <a:r>
              <a:rPr lang="en-US" sz="2000" dirty="0"/>
              <a:t>j++ </a:t>
            </a:r>
            <a:r>
              <a:rPr lang="el-GR" sz="2000" dirty="0"/>
              <a:t>στο </a:t>
            </a:r>
            <a:r>
              <a:rPr lang="en-US" sz="2000" dirty="0"/>
              <a:t>module substitution.sv.</a:t>
            </a:r>
          </a:p>
          <a:p>
            <a:pPr marL="342900" indent="-342900"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2789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5A09E-95A8-03FC-4FE4-52271FFBE26C}"/>
              </a:ext>
            </a:extLst>
          </p:cNvPr>
          <p:cNvSpPr txBox="1"/>
          <p:nvPr/>
        </p:nvSpPr>
        <p:spPr>
          <a:xfrm>
            <a:off x="3631096" y="410817"/>
            <a:ext cx="3478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Αλλαγές κώδικα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EDB04-9B98-982A-55D7-CA8B5502878D}"/>
              </a:ext>
            </a:extLst>
          </p:cNvPr>
          <p:cNvSpPr txBox="1"/>
          <p:nvPr/>
        </p:nvSpPr>
        <p:spPr>
          <a:xfrm>
            <a:off x="742122" y="1563756"/>
            <a:ext cx="10310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9. Άλλαξα το </a:t>
            </a:r>
            <a:r>
              <a:rPr lang="en-US" sz="2800" dirty="0"/>
              <a:t>initial block </a:t>
            </a:r>
            <a:r>
              <a:rPr lang="el-GR" sz="2800" dirty="0"/>
              <a:t>του </a:t>
            </a:r>
            <a:r>
              <a:rPr lang="en-US" sz="2800" dirty="0"/>
              <a:t>testbench</a:t>
            </a:r>
            <a:r>
              <a:rPr lang="el-GR" sz="2800" dirty="0"/>
              <a:t>.</a:t>
            </a:r>
            <a:r>
              <a:rPr lang="en-US" sz="2800" dirty="0"/>
              <a:t>sv </a:t>
            </a:r>
            <a:r>
              <a:rPr lang="el-GR" sz="2800" dirty="0"/>
              <a:t>για την παραγωγή του </a:t>
            </a:r>
            <a:r>
              <a:rPr lang="en-US" sz="2800" dirty="0"/>
              <a:t>            clk_i </a:t>
            </a:r>
            <a:r>
              <a:rPr lang="el-GR" sz="2800" dirty="0"/>
              <a:t>σε </a:t>
            </a:r>
            <a:r>
              <a:rPr lang="en-US" sz="2800" dirty="0"/>
              <a:t>always block.</a:t>
            </a:r>
          </a:p>
          <a:p>
            <a:endParaRPr lang="en-US" sz="2800" dirty="0"/>
          </a:p>
          <a:p>
            <a:r>
              <a:rPr lang="en-US" sz="2800" dirty="0"/>
              <a:t>10. </a:t>
            </a:r>
            <a:r>
              <a:rPr lang="el-GR" sz="2800" dirty="0"/>
              <a:t>Άλλαξα τα </a:t>
            </a:r>
            <a:r>
              <a:rPr lang="en-US" sz="2800" dirty="0"/>
              <a:t>explicit continuous assignments </a:t>
            </a:r>
            <a:r>
              <a:rPr lang="el-GR" sz="2800" dirty="0"/>
              <a:t>σε </a:t>
            </a:r>
            <a:r>
              <a:rPr lang="en-US" sz="2800" dirty="0"/>
              <a:t>implicit                continuous assignments </a:t>
            </a:r>
            <a:r>
              <a:rPr lang="el-GR" sz="2800" dirty="0"/>
              <a:t>όπου αυτό ήταν δυνατό στα </a:t>
            </a:r>
            <a:r>
              <a:rPr lang="en-US" sz="2800" dirty="0"/>
              <a:t>modules         present_encryptor_top.sv </a:t>
            </a:r>
            <a:r>
              <a:rPr lang="el-GR" sz="2800" dirty="0"/>
              <a:t>και </a:t>
            </a:r>
            <a:r>
              <a:rPr lang="en-US" sz="2800" dirty="0"/>
              <a:t>key_update.sv.</a:t>
            </a:r>
          </a:p>
          <a:p>
            <a:endParaRPr lang="en-US" sz="2800" dirty="0"/>
          </a:p>
          <a:p>
            <a:r>
              <a:rPr lang="en-US" sz="2800" dirty="0"/>
              <a:t>11. </a:t>
            </a:r>
            <a:r>
              <a:rPr lang="el-GR" sz="2800" dirty="0"/>
              <a:t>Έβαλα περισσότερα </a:t>
            </a:r>
            <a:r>
              <a:rPr lang="en-US" sz="2800" dirty="0"/>
              <a:t>test vectors </a:t>
            </a:r>
            <a:r>
              <a:rPr lang="el-GR" sz="2800" dirty="0"/>
              <a:t>στο </a:t>
            </a:r>
            <a:r>
              <a:rPr lang="en-US" sz="2800" dirty="0"/>
              <a:t>testbench.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17526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A1E09-4542-DA5E-C9A6-4C207DAC6363}"/>
              </a:ext>
            </a:extLst>
          </p:cNvPr>
          <p:cNvSpPr txBox="1"/>
          <p:nvPr/>
        </p:nvSpPr>
        <p:spPr>
          <a:xfrm>
            <a:off x="3326295" y="463826"/>
            <a:ext cx="553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SystemVerilog assertions</a:t>
            </a:r>
            <a:r>
              <a:rPr lang="el-GR" sz="3600" dirty="0"/>
              <a:t>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846C-1389-3476-6C19-623A7C6ADC23}"/>
              </a:ext>
            </a:extLst>
          </p:cNvPr>
          <p:cNvSpPr txBox="1"/>
          <p:nvPr/>
        </p:nvSpPr>
        <p:spPr>
          <a:xfrm>
            <a:off x="1053547" y="2140467"/>
            <a:ext cx="10084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Στην συνέχεια πρόσθεσα κάποια </a:t>
            </a:r>
            <a:r>
              <a:rPr lang="en-US" sz="3200" dirty="0"/>
              <a:t>assertions </a:t>
            </a:r>
            <a:r>
              <a:rPr lang="el-GR" sz="3200" dirty="0"/>
              <a:t>στο </a:t>
            </a:r>
            <a:r>
              <a:rPr lang="en-US" sz="3200" dirty="0"/>
              <a:t>testbench, </a:t>
            </a:r>
            <a:r>
              <a:rPr lang="el-GR" sz="3200" dirty="0"/>
              <a:t>ώστε να επαληθεύσω την σωστή λειτουργία του κυκλώματος.</a:t>
            </a:r>
          </a:p>
          <a:p>
            <a:endParaRPr lang="el-GR" sz="3200" dirty="0"/>
          </a:p>
          <a:p>
            <a:r>
              <a:rPr lang="el-GR" sz="3200" dirty="0"/>
              <a:t>Τώρα θα αναλύσω την λειτουργία του κάθε </a:t>
            </a:r>
            <a:r>
              <a:rPr lang="en-US" sz="3200" dirty="0"/>
              <a:t>assertion </a:t>
            </a:r>
            <a:r>
              <a:rPr lang="el-GR" sz="3200" dirty="0"/>
              <a:t>ξεχωριστά.</a:t>
            </a:r>
          </a:p>
        </p:txBody>
      </p:sp>
    </p:spTree>
    <p:extLst>
      <p:ext uri="{BB962C8B-B14F-4D97-AF65-F5344CB8AC3E}">
        <p14:creationId xmlns:p14="http://schemas.microsoft.com/office/powerpoint/2010/main" val="63313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7922B-AEF6-88C7-9248-C116D9DC2204}"/>
              </a:ext>
            </a:extLst>
          </p:cNvPr>
          <p:cNvSpPr txBox="1"/>
          <p:nvPr/>
        </p:nvSpPr>
        <p:spPr>
          <a:xfrm>
            <a:off x="3465443" y="267640"/>
            <a:ext cx="496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SystemVerilog assertions (2)</a:t>
            </a:r>
            <a:endParaRPr lang="el-G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F2E0-CB4E-3BCB-DDE9-4B06F409384B}"/>
              </a:ext>
            </a:extLst>
          </p:cNvPr>
          <p:cNvSpPr txBox="1"/>
          <p:nvPr/>
        </p:nvSpPr>
        <p:spPr>
          <a:xfrm>
            <a:off x="1451113" y="1043105"/>
            <a:ext cx="928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clk_i) key_load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|-&gt;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data_load)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Key_load is 1 and data_load is 0. That is correct.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$error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Both key_load and data_load are 1. That is an error.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A4F68-8200-6644-522E-AF316B39339B}"/>
              </a:ext>
            </a:extLst>
          </p:cNvPr>
          <p:cNvSpPr txBox="1"/>
          <p:nvPr/>
        </p:nvSpPr>
        <p:spPr>
          <a:xfrm>
            <a:off x="993913" y="1287189"/>
            <a:ext cx="3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D9389-3FFC-FD25-32CC-77D6FD05CCF0}"/>
              </a:ext>
            </a:extLst>
          </p:cNvPr>
          <p:cNvSpPr txBox="1"/>
          <p:nvPr/>
        </p:nvSpPr>
        <p:spPr>
          <a:xfrm>
            <a:off x="1404730" y="2124204"/>
            <a:ext cx="845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assertion </a:t>
            </a:r>
            <a:r>
              <a:rPr lang="el-GR" dirty="0"/>
              <a:t>αυτό ελέγχει σε κάθε θετική ακμή του </a:t>
            </a:r>
            <a:r>
              <a:rPr lang="en-US" dirty="0"/>
              <a:t>clk_i </a:t>
            </a:r>
            <a:r>
              <a:rPr lang="el-GR" dirty="0"/>
              <a:t>αν το </a:t>
            </a:r>
            <a:r>
              <a:rPr lang="en-US" dirty="0"/>
              <a:t>key_load </a:t>
            </a:r>
            <a:r>
              <a:rPr lang="el-GR" dirty="0"/>
              <a:t>είναι 1. Αν ναι, τότε το </a:t>
            </a:r>
            <a:r>
              <a:rPr lang="en-US" dirty="0"/>
              <a:t>data_load </a:t>
            </a:r>
            <a:r>
              <a:rPr lang="el-GR" dirty="0"/>
              <a:t>πρέπει να είναι 0 στην ίδια ακμή του ρολογιού.</a:t>
            </a:r>
            <a:r>
              <a:rPr lang="en-US" dirty="0"/>
              <a:t> </a:t>
            </a:r>
            <a:r>
              <a:rPr lang="el-GR" dirty="0"/>
              <a:t>Αυτή είναι και η επιθυμητή συμπεριφορά, διότι όταν το </a:t>
            </a:r>
            <a:r>
              <a:rPr lang="en-US" dirty="0"/>
              <a:t>key_load </a:t>
            </a:r>
            <a:r>
              <a:rPr lang="el-GR" dirty="0"/>
              <a:t>είναι 1 και φορτώνουμε το κλειδί θέλουμε το </a:t>
            </a:r>
            <a:r>
              <a:rPr lang="en-US" dirty="0"/>
              <a:t>data_load </a:t>
            </a:r>
            <a:r>
              <a:rPr lang="el-GR" dirty="0"/>
              <a:t>να είναι 0. Αν το </a:t>
            </a:r>
            <a:r>
              <a:rPr lang="en-US" dirty="0"/>
              <a:t>assertion </a:t>
            </a:r>
            <a:r>
              <a:rPr lang="el-GR" dirty="0"/>
              <a:t>είναι επιτυχημένο εκτυπώνεται μήνυμα επιτυχίας, ενώ αν είναι αποτυχημένο εκτυπώνεται μήνυμα αποτυχίας.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0CCA6-040C-9264-AFCA-59BDF3DDD947}"/>
              </a:ext>
            </a:extLst>
          </p:cNvPr>
          <p:cNvSpPr txBox="1"/>
          <p:nvPr/>
        </p:nvSpPr>
        <p:spPr>
          <a:xfrm>
            <a:off x="914400" y="4187021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5D648-748E-4351-0872-E682792D306A}"/>
              </a:ext>
            </a:extLst>
          </p:cNvPr>
          <p:cNvSpPr txBox="1"/>
          <p:nvPr/>
        </p:nvSpPr>
        <p:spPr>
          <a:xfrm>
            <a:off x="1404730" y="3910022"/>
            <a:ext cx="9090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clk_i) data_load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|-&gt;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key_load)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Data_load is 1 and key_load is 0. That is correct.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$error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Both key_load and data_load are 1. That is an error.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7D949-C782-59C4-63F9-60E5406999AD}"/>
              </a:ext>
            </a:extLst>
          </p:cNvPr>
          <p:cNvSpPr txBox="1"/>
          <p:nvPr/>
        </p:nvSpPr>
        <p:spPr>
          <a:xfrm>
            <a:off x="1351721" y="4937732"/>
            <a:ext cx="8812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assertion </a:t>
            </a:r>
            <a:r>
              <a:rPr lang="el-GR" dirty="0"/>
              <a:t>αυτό ελέγχει σε κάθε θετική ακμή του </a:t>
            </a:r>
            <a:r>
              <a:rPr lang="en-US" dirty="0"/>
              <a:t>clk_i </a:t>
            </a:r>
            <a:r>
              <a:rPr lang="el-GR" dirty="0"/>
              <a:t>αν το </a:t>
            </a:r>
            <a:r>
              <a:rPr lang="en-US" dirty="0"/>
              <a:t>data_load </a:t>
            </a:r>
            <a:r>
              <a:rPr lang="el-GR" dirty="0"/>
              <a:t>είναι 1. Αν ναι, τότε το </a:t>
            </a:r>
            <a:r>
              <a:rPr lang="en-US" dirty="0"/>
              <a:t>key_load </a:t>
            </a:r>
            <a:r>
              <a:rPr lang="el-GR" dirty="0"/>
              <a:t>πρέπει να είναι 0 στην ίδια ακμή του ρολογιού. Αυτή είναι και η επιθυμητή συμπεριφορά, διότι όταν το </a:t>
            </a:r>
            <a:r>
              <a:rPr lang="en-US" dirty="0"/>
              <a:t>data_load </a:t>
            </a:r>
            <a:r>
              <a:rPr lang="el-GR" dirty="0"/>
              <a:t>είναι 1 και φορτώνουμε το </a:t>
            </a:r>
            <a:r>
              <a:rPr lang="en-US" dirty="0"/>
              <a:t>plaintext</a:t>
            </a:r>
            <a:r>
              <a:rPr lang="el-GR" dirty="0"/>
              <a:t> θέλουμε το </a:t>
            </a:r>
            <a:r>
              <a:rPr lang="en-US" dirty="0"/>
              <a:t>key_load </a:t>
            </a:r>
            <a:r>
              <a:rPr lang="el-GR" dirty="0"/>
              <a:t>να είναι 0</a:t>
            </a:r>
            <a:r>
              <a:rPr lang="en-US" dirty="0"/>
              <a:t>.</a:t>
            </a:r>
            <a:r>
              <a:rPr lang="el-GR" dirty="0"/>
              <a:t> Αν το </a:t>
            </a:r>
            <a:r>
              <a:rPr lang="en-US" dirty="0"/>
              <a:t>assertion </a:t>
            </a:r>
            <a:r>
              <a:rPr lang="el-GR" dirty="0"/>
              <a:t>είναι επιτυχημένο εκτυπώνεται μήνυμα επιτυχίας, ενώ αν είναι αποτυχημένο εκτυπώνεται μήνυμα αποτυχίας.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747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9ED32-4DFB-3C2B-161F-C65AF6846370}"/>
              </a:ext>
            </a:extLst>
          </p:cNvPr>
          <p:cNvSpPr txBox="1"/>
          <p:nvPr/>
        </p:nvSpPr>
        <p:spPr>
          <a:xfrm>
            <a:off x="2955235" y="256401"/>
            <a:ext cx="544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SystemVerilog assertions (3)</a:t>
            </a:r>
            <a:endParaRPr lang="el-G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4C2B9-A609-B0BF-D5CA-C825827E4A89}"/>
              </a:ext>
            </a:extLst>
          </p:cNvPr>
          <p:cNvSpPr txBox="1"/>
          <p:nvPr/>
        </p:nvSpPr>
        <p:spPr>
          <a:xfrm>
            <a:off x="1060174" y="1949079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3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FE45-2901-03D9-9C48-651C41555794}"/>
              </a:ext>
            </a:extLst>
          </p:cNvPr>
          <p:cNvSpPr txBox="1"/>
          <p:nvPr/>
        </p:nvSpPr>
        <p:spPr>
          <a:xfrm>
            <a:off x="1444487" y="1395081"/>
            <a:ext cx="98066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clk_i) data_load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data_load)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Data_load is 1 and on the next clock cycle is 0. That is correct.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$error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Data_load is 1 and on the next clock cycle it is still 1. That is an error.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42816-D0D7-AC0D-8A02-638799CAD30A}"/>
              </a:ext>
            </a:extLst>
          </p:cNvPr>
          <p:cNvSpPr txBox="1"/>
          <p:nvPr/>
        </p:nvSpPr>
        <p:spPr>
          <a:xfrm>
            <a:off x="768627" y="3303108"/>
            <a:ext cx="10071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assertion </a:t>
            </a:r>
            <a:r>
              <a:rPr lang="el-GR" dirty="0"/>
              <a:t>αυτό ελέγχει σε κάθε θετική ακμή του </a:t>
            </a:r>
            <a:r>
              <a:rPr lang="en-US" dirty="0"/>
              <a:t>clk_i </a:t>
            </a:r>
            <a:r>
              <a:rPr lang="el-GR" dirty="0"/>
              <a:t>αν το </a:t>
            </a:r>
            <a:r>
              <a:rPr lang="en-US" dirty="0"/>
              <a:t>data_load </a:t>
            </a:r>
            <a:r>
              <a:rPr lang="el-GR" dirty="0"/>
              <a:t>είναι 1. Αν ναι, τότε το </a:t>
            </a:r>
            <a:r>
              <a:rPr lang="en-US" dirty="0"/>
              <a:t>data_load </a:t>
            </a:r>
            <a:r>
              <a:rPr lang="el-GR" dirty="0"/>
              <a:t>θα πρέπει να γίνει 0 στην επόμενη θετική ακμή του ρολογιού.</a:t>
            </a:r>
            <a:r>
              <a:rPr lang="en-US" dirty="0"/>
              <a:t> </a:t>
            </a:r>
            <a:r>
              <a:rPr lang="el-GR" dirty="0"/>
              <a:t>Αυτή είναι και η επιθυμητή συμπεριφορά, διότι θέλουμε μόνο για 1 κύκλο ρολογιού να είναι το </a:t>
            </a:r>
            <a:r>
              <a:rPr lang="en-US" dirty="0"/>
              <a:t>data_load 1 </a:t>
            </a:r>
            <a:r>
              <a:rPr lang="el-GR" dirty="0"/>
              <a:t>και να φορτώσουμε το </a:t>
            </a:r>
            <a:r>
              <a:rPr lang="en-US" dirty="0"/>
              <a:t>plaintext</a:t>
            </a:r>
            <a:r>
              <a:rPr lang="el-GR" dirty="0"/>
              <a:t>. Αν το </a:t>
            </a:r>
            <a:r>
              <a:rPr lang="en-US" dirty="0"/>
              <a:t>assertion </a:t>
            </a:r>
            <a:r>
              <a:rPr lang="el-GR" dirty="0"/>
              <a:t>είναι επιτυχημένο εκτυπώνεται μήνυμα επιτυχίας, ενώ αν είναι αποτυχημένο εκτυπώνεται μήνυμα αποτυχίας.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9792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8743F-6B3A-14A5-7423-9B0B7209FB66}"/>
              </a:ext>
            </a:extLst>
          </p:cNvPr>
          <p:cNvSpPr txBox="1"/>
          <p:nvPr/>
        </p:nvSpPr>
        <p:spPr>
          <a:xfrm>
            <a:off x="2173356" y="1286325"/>
            <a:ext cx="78452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clk_i) key_load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key_load)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Key_load is 1 and on the next clock cycle is 0. That is correct.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$error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Key_load is 1 and on the next clock cycle it is still 1. That is an error.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C1670-D332-1E5D-5BD1-E8ECCECE670B}"/>
              </a:ext>
            </a:extLst>
          </p:cNvPr>
          <p:cNvSpPr txBox="1"/>
          <p:nvPr/>
        </p:nvSpPr>
        <p:spPr>
          <a:xfrm>
            <a:off x="1431235" y="1840323"/>
            <a:ext cx="31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805FD-828F-3BD9-B5E4-E05E4816B113}"/>
              </a:ext>
            </a:extLst>
          </p:cNvPr>
          <p:cNvSpPr txBox="1"/>
          <p:nvPr/>
        </p:nvSpPr>
        <p:spPr>
          <a:xfrm>
            <a:off x="1948068" y="3283226"/>
            <a:ext cx="8295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assertion </a:t>
            </a:r>
            <a:r>
              <a:rPr lang="el-GR" dirty="0"/>
              <a:t>αυτό ελέγχει σε κάθε θετική ακμή του </a:t>
            </a:r>
            <a:r>
              <a:rPr lang="en-US" dirty="0"/>
              <a:t>clk_i </a:t>
            </a:r>
            <a:r>
              <a:rPr lang="el-GR" dirty="0"/>
              <a:t>αν το </a:t>
            </a:r>
            <a:r>
              <a:rPr lang="en-US" dirty="0"/>
              <a:t>key_load </a:t>
            </a:r>
            <a:r>
              <a:rPr lang="el-GR" dirty="0"/>
              <a:t>είναι 1. Αν ναι, τότε το </a:t>
            </a:r>
            <a:r>
              <a:rPr lang="en-US" dirty="0"/>
              <a:t>key_load </a:t>
            </a:r>
            <a:r>
              <a:rPr lang="el-GR" dirty="0"/>
              <a:t>θα πρέπει να γίνει 0 στην επόμενη θετική ακμή του ρολογιού.</a:t>
            </a:r>
            <a:r>
              <a:rPr lang="en-US" dirty="0"/>
              <a:t> </a:t>
            </a:r>
            <a:r>
              <a:rPr lang="el-GR" dirty="0"/>
              <a:t>Αυτή είναι και η επιθυμητή συμπεριφορά, διότι θέλουμε μόνο για 1 κύκλο ρολογιού να είναι το </a:t>
            </a:r>
            <a:r>
              <a:rPr lang="en-US" dirty="0"/>
              <a:t>key_load 1 </a:t>
            </a:r>
            <a:r>
              <a:rPr lang="el-GR" dirty="0"/>
              <a:t>και να φορτώσουμε το κλειδί. Αν το </a:t>
            </a:r>
            <a:r>
              <a:rPr lang="en-US" dirty="0"/>
              <a:t>assertion </a:t>
            </a:r>
            <a:r>
              <a:rPr lang="el-GR" dirty="0"/>
              <a:t>είναι επιτυχημένο εκτυπώνεται μήνυμα επιτυχίας, ενώ αν είναι αποτυχημένο εκτυπώνεται μήνυμα αποτυχίας.</a:t>
            </a:r>
          </a:p>
          <a:p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3F169-B3C5-EF8F-F972-192D07705E41}"/>
              </a:ext>
            </a:extLst>
          </p:cNvPr>
          <p:cNvSpPr txBox="1"/>
          <p:nvPr/>
        </p:nvSpPr>
        <p:spPr>
          <a:xfrm>
            <a:off x="3863008" y="430432"/>
            <a:ext cx="446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SystemVerilog assertions</a:t>
            </a:r>
            <a:r>
              <a:rPr lang="el-GR" sz="2800" dirty="0"/>
              <a:t> (4</a:t>
            </a:r>
            <a:r>
              <a:rPr lang="en-US" sz="2800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612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E53C5-A566-0BDA-BED8-A202A5467A60}"/>
              </a:ext>
            </a:extLst>
          </p:cNvPr>
          <p:cNvSpPr txBox="1"/>
          <p:nvPr/>
        </p:nvSpPr>
        <p:spPr>
          <a:xfrm>
            <a:off x="1186069" y="371061"/>
            <a:ext cx="981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Επεξήγηση λειτουργίας αλγορίθμου </a:t>
            </a:r>
            <a:r>
              <a:rPr lang="en-US" sz="4000" dirty="0"/>
              <a:t>PRESENT</a:t>
            </a:r>
            <a:endParaRPr lang="el-G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973CF-29C9-889E-4D21-CEDE493E2A33}"/>
              </a:ext>
            </a:extLst>
          </p:cNvPr>
          <p:cNvSpPr txBox="1"/>
          <p:nvPr/>
        </p:nvSpPr>
        <p:spPr>
          <a:xfrm>
            <a:off x="6467063" y="1378227"/>
            <a:ext cx="53755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Κάθε </a:t>
            </a:r>
            <a:r>
              <a:rPr lang="en-US" sz="2000" dirty="0"/>
              <a:t>round </a:t>
            </a:r>
            <a:r>
              <a:rPr lang="el-GR" sz="2000" dirty="0"/>
              <a:t>του αλγορίθμου αποτελείται από μια πράξη </a:t>
            </a:r>
            <a:r>
              <a:rPr lang="en-US" sz="2000" dirty="0"/>
              <a:t>XOR</a:t>
            </a:r>
            <a:r>
              <a:rPr lang="el-GR" sz="2000" dirty="0"/>
              <a:t>, ένα </a:t>
            </a:r>
            <a:r>
              <a:rPr lang="en-US" sz="2000" dirty="0"/>
              <a:t>substitution layer </a:t>
            </a:r>
            <a:r>
              <a:rPr lang="el-GR" sz="2000" dirty="0"/>
              <a:t>και ένα </a:t>
            </a:r>
            <a:r>
              <a:rPr lang="en-US" sz="2000" dirty="0"/>
              <a:t>permutation layer.</a:t>
            </a:r>
          </a:p>
          <a:p>
            <a:endParaRPr lang="en-US" dirty="0"/>
          </a:p>
          <a:p>
            <a:r>
              <a:rPr lang="en-US" sz="2000" dirty="0"/>
              <a:t>To substitution layer </a:t>
            </a:r>
            <a:r>
              <a:rPr lang="el-GR" sz="2000" dirty="0"/>
              <a:t>αποτελείται από 16 παράλληλα </a:t>
            </a:r>
            <a:r>
              <a:rPr lang="en-US" sz="2000" dirty="0"/>
              <a:t>4-bit S-boxes </a:t>
            </a:r>
            <a:r>
              <a:rPr lang="el-GR" sz="2000" dirty="0"/>
              <a:t>σε κάθε </a:t>
            </a:r>
            <a:r>
              <a:rPr lang="en-US" sz="2000" dirty="0"/>
              <a:t>round.</a:t>
            </a:r>
          </a:p>
          <a:p>
            <a:endParaRPr lang="en-US" dirty="0"/>
          </a:p>
          <a:p>
            <a:r>
              <a:rPr lang="en-US" sz="2000" dirty="0"/>
              <a:t>To permutation layer </a:t>
            </a:r>
            <a:r>
              <a:rPr lang="el-GR" sz="2000" dirty="0"/>
              <a:t>αλλάζει τη σειρά των </a:t>
            </a:r>
            <a:r>
              <a:rPr lang="en-US" sz="2000" dirty="0"/>
              <a:t>bits </a:t>
            </a:r>
            <a:r>
              <a:rPr lang="el-GR" sz="2000" dirty="0"/>
              <a:t>που παίρνει στην είσοδό του.</a:t>
            </a:r>
          </a:p>
          <a:p>
            <a:endParaRPr lang="el-GR" sz="2400" dirty="0"/>
          </a:p>
          <a:p>
            <a:r>
              <a:rPr lang="el-GR" sz="2000" dirty="0"/>
              <a:t>Στη συνέχεια θα γίνει ανάλυση του κάθε σταδίου του αλγορίθμου.</a:t>
            </a:r>
          </a:p>
          <a:p>
            <a:endParaRPr lang="el-GR" sz="2400" dirty="0"/>
          </a:p>
          <a:p>
            <a:r>
              <a:rPr lang="el-GR" sz="2000" dirty="0"/>
              <a:t>Κατά την ανάλυση του αλγορίθμου αριθμούμε τα </a:t>
            </a:r>
            <a:r>
              <a:rPr lang="en-US" sz="2000" dirty="0"/>
              <a:t>bits </a:t>
            </a:r>
            <a:r>
              <a:rPr lang="el-GR" sz="2000" dirty="0"/>
              <a:t>από το 0, με το </a:t>
            </a:r>
            <a:r>
              <a:rPr lang="en-US" sz="2000" dirty="0"/>
              <a:t>bit 0 </a:t>
            </a:r>
            <a:r>
              <a:rPr lang="el-GR" sz="2000" dirty="0"/>
              <a:t>στην δεξιότερη θέση ενός </a:t>
            </a:r>
            <a:r>
              <a:rPr lang="en-US" sz="2000" dirty="0"/>
              <a:t>block </a:t>
            </a:r>
            <a:r>
              <a:rPr lang="el-GR" sz="2000" dirty="0"/>
              <a:t>ή </a:t>
            </a:r>
            <a:r>
              <a:rPr lang="en-US" sz="2000" dirty="0"/>
              <a:t>word.</a:t>
            </a:r>
            <a:endParaRPr lang="el-GR" sz="20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BD37C9E-A4BC-BB42-0C65-6ED45B67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78227"/>
            <a:ext cx="6268278" cy="4439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E5BD6-AD1E-C7B5-14BB-344534649F7C}"/>
              </a:ext>
            </a:extLst>
          </p:cNvPr>
          <p:cNvSpPr txBox="1"/>
          <p:nvPr/>
        </p:nvSpPr>
        <p:spPr>
          <a:xfrm>
            <a:off x="481877" y="5910470"/>
            <a:ext cx="524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Ψευδοκώδικας και σχηματικό διάγραμμα αλγορίθμου </a:t>
            </a:r>
          </a:p>
        </p:txBody>
      </p:sp>
    </p:spTree>
    <p:extLst>
      <p:ext uri="{BB962C8B-B14F-4D97-AF65-F5344CB8AC3E}">
        <p14:creationId xmlns:p14="http://schemas.microsoft.com/office/powerpoint/2010/main" val="1303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06C42-A512-D3ED-D8A6-ACB1D0D77157}"/>
              </a:ext>
            </a:extLst>
          </p:cNvPr>
          <p:cNvSpPr txBox="1"/>
          <p:nvPr/>
        </p:nvSpPr>
        <p:spPr>
          <a:xfrm>
            <a:off x="4386469" y="397564"/>
            <a:ext cx="310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addRoundKey</a:t>
            </a:r>
            <a:endParaRPr lang="el-G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91EC57-F987-E966-E595-963DF712F61E}"/>
                  </a:ext>
                </a:extLst>
              </p:cNvPr>
              <p:cNvSpPr txBox="1"/>
              <p:nvPr/>
            </p:nvSpPr>
            <p:spPr>
              <a:xfrm>
                <a:off x="238539" y="1219200"/>
                <a:ext cx="11012556" cy="536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Στον </a:t>
                </a:r>
                <a:r>
                  <a:rPr lang="en-US" sz="2000" dirty="0"/>
                  <a:t>PRESENT </a:t>
                </a:r>
                <a:r>
                  <a:rPr lang="el-GR" sz="2000" dirty="0"/>
                  <a:t>έχουμε συνολικά 32 πράξεις </a:t>
                </a:r>
                <a:r>
                  <a:rPr lang="en-US" sz="2000" dirty="0"/>
                  <a:t>XOR. </a:t>
                </a:r>
                <a:r>
                  <a:rPr lang="el-GR" sz="2000" dirty="0"/>
                  <a:t>Μία στην αρχή κάθε </a:t>
                </a:r>
                <a:r>
                  <a:rPr lang="en-US" sz="2000" dirty="0"/>
                  <a:t>round </a:t>
                </a:r>
                <a:r>
                  <a:rPr lang="el-GR" sz="2000" dirty="0"/>
                  <a:t>και άλλη μία στο τέλος του τελευταίου </a:t>
                </a:r>
                <a:r>
                  <a:rPr lang="en-US" sz="2000" dirty="0"/>
                  <a:t>round.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 XOR </a:t>
                </a:r>
                <a:r>
                  <a:rPr lang="el-GR" sz="2000" dirty="0"/>
                  <a:t>πράξη αυτή γίνεται μεταξύ των </a:t>
                </a:r>
                <a:r>
                  <a:rPr lang="en-US" sz="2000" dirty="0"/>
                  <a:t>round keys </a:t>
                </a:r>
                <a:r>
                  <a:rPr lang="el-GR" sz="2000" dirty="0"/>
                  <a:t>του αλγορίθμου και του </a:t>
                </a:r>
                <a:r>
                  <a:rPr lang="en-US" sz="2000" dirty="0"/>
                  <a:t>State register </a:t>
                </a:r>
                <a:r>
                  <a:rPr lang="el-GR" sz="2000" dirty="0"/>
                  <a:t>του αλγορίθμου.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l-GR" sz="2000" dirty="0"/>
                  <a:t>Ο</a:t>
                </a:r>
                <a:r>
                  <a:rPr lang="en-US" sz="2000" dirty="0"/>
                  <a:t> State register </a:t>
                </a:r>
                <a:r>
                  <a:rPr lang="el-GR" sz="2000" dirty="0"/>
                  <a:t>είναι στην ουσία η κατάσταση του αλγορίθμου και τα στάδια μετατροπής του από το </a:t>
                </a:r>
                <a:r>
                  <a:rPr lang="en-US" sz="2000" dirty="0"/>
                  <a:t>plaintext </a:t>
                </a:r>
                <a:r>
                  <a:rPr lang="el-GR" sz="2000" dirty="0"/>
                  <a:t>ως το </a:t>
                </a:r>
                <a:r>
                  <a:rPr lang="en-US" sz="2000" dirty="0"/>
                  <a:t>ciphertext.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l-GR" sz="2000" dirty="0"/>
                  <a:t>Επομένως έχουμε συνολικά 32 </a:t>
                </a:r>
                <a:r>
                  <a:rPr lang="en-US" sz="2000" dirty="0"/>
                  <a:t>round keys.</a:t>
                </a:r>
              </a:p>
              <a:p>
                <a:endParaRPr lang="en-US" sz="2000" dirty="0"/>
              </a:p>
              <a:p>
                <a:r>
                  <a:rPr lang="el-GR" sz="2000" dirty="0"/>
                  <a:t>Έστω τα </a:t>
                </a:r>
                <a:r>
                  <a:rPr lang="en-US" sz="2000" dirty="0"/>
                  <a:t>round keys: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/>
                        </m:ctrlPr>
                      </m:sSubPr>
                      <m:e>
                        <m:r>
                          <a:rPr lang="en-US" sz="2000" b="0" i="1" smtClean="0"/>
                          <m:t>𝐾</m:t>
                        </m:r>
                      </m:e>
                      <m:sub>
                        <m:r>
                          <a:rPr lang="en-US" sz="2000" b="0" i="1" smtClean="0"/>
                          <m:t>𝑖</m:t>
                        </m:r>
                      </m:sub>
                    </m:sSub>
                    <m:r>
                      <a:rPr lang="en-US" sz="2000" b="0" i="1" smtClean="0"/>
                      <m:t>= </m:t>
                    </m:r>
                    <m:sSubSup>
                      <m:sSubSupPr>
                        <m:ctrlPr>
                          <a:rPr lang="en-US" sz="2000" b="0" i="1" smtClean="0"/>
                        </m:ctrlPr>
                      </m:sSubSupPr>
                      <m:e>
                        <m:r>
                          <a:rPr lang="el-GR" sz="2000" b="0" i="1" smtClean="0"/>
                          <m:t>𝜅</m:t>
                        </m:r>
                      </m:e>
                      <m:sub>
                        <m:r>
                          <a:rPr lang="el-GR" sz="2000" b="0" i="1" smtClean="0"/>
                          <m:t>63</m:t>
                        </m:r>
                      </m:sub>
                      <m:sup>
                        <m:r>
                          <a:rPr lang="en-US" sz="2000" b="0" i="1" smtClean="0"/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l-GR" sz="2000" i="1"/>
                          <m:t>𝜅</m:t>
                        </m:r>
                      </m:e>
                      <m:sub>
                        <m:r>
                          <a:rPr lang="en-US" sz="2000" b="0" i="1" smtClean="0"/>
                          <m:t>0</m:t>
                        </m:r>
                      </m:sub>
                      <m:sup>
                        <m:r>
                          <a:rPr lang="en-US" sz="2000" i="1"/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 </a:t>
                </a:r>
                <a:r>
                  <a:rPr lang="el-GR" sz="2000" dirty="0"/>
                  <a:t>για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000" i="1" smtClean="0"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ea typeface="Cambria Math" panose="02040503050406030204" pitchFamily="18" charset="0"/>
                      </a:rPr>
                      <m:t>≤32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l-GR" sz="2000" dirty="0"/>
                  <a:t>Έστω ο </a:t>
                </a:r>
                <a:r>
                  <a:rPr lang="en-US" sz="2000" dirty="0"/>
                  <a:t>State register: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63</m:t>
                        </m:r>
                      </m:sub>
                    </m:sSub>
                    <m:r>
                      <a:rPr lang="en-US" sz="2000" b="0" i="1" smtClean="0"/>
                      <m:t>…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 addRoundKey </a:t>
                </a:r>
                <a:r>
                  <a:rPr lang="el-GR" sz="2000" dirty="0"/>
                  <a:t>αποτελείται από την πράξη: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/>
                        </m:ctrlPr>
                      </m:sSubPr>
                      <m:e>
                        <m:r>
                          <a:rPr lang="en-US" sz="2000" b="0" i="1" smtClean="0"/>
                          <m:t> </m:t>
                        </m:r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𝑗</m:t>
                        </m:r>
                      </m:sub>
                    </m:sSub>
                    <m:r>
                      <a:rPr lang="en-US" sz="2000" b="0" i="1" smtClean="0"/>
                      <m:t> </m:t>
                    </m:r>
                    <m:r>
                      <a:rPr lang="en-US" sz="2000" b="0" i="1" smtClean="0"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20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l-GR" sz="2000" i="1"/>
                          <m:t>𝜅</m:t>
                        </m:r>
                      </m:e>
                      <m:sub>
                        <m:r>
                          <a:rPr lang="en-US" sz="2000" b="0" i="1" smtClean="0"/>
                          <m:t>𝑗</m:t>
                        </m:r>
                      </m:sub>
                      <m:sup>
                        <m:r>
                          <a:rPr lang="en-US" sz="2000" i="1"/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   </a:t>
                </a:r>
                <a:r>
                  <a:rPr lang="el-GR" sz="2000" dirty="0"/>
                  <a:t>για 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ea typeface="Cambria Math" panose="02040503050406030204" pitchFamily="18" charset="0"/>
                      </a:rPr>
                      <m:t>63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91EC57-F987-E966-E595-963DF712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1219200"/>
                <a:ext cx="11012556" cy="5369740"/>
              </a:xfrm>
              <a:prstGeom prst="rect">
                <a:avLst/>
              </a:prstGeom>
              <a:blipFill>
                <a:blip r:embed="rId2"/>
                <a:stretch>
                  <a:fillRect l="-553" t="-56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4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45D16-22CC-5965-BCD6-3D6794573FEF}"/>
              </a:ext>
            </a:extLst>
          </p:cNvPr>
          <p:cNvSpPr txBox="1"/>
          <p:nvPr/>
        </p:nvSpPr>
        <p:spPr>
          <a:xfrm>
            <a:off x="4909930" y="318052"/>
            <a:ext cx="2372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sBoxlayer</a:t>
            </a:r>
            <a:endParaRPr lang="el-G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219C4-548D-0188-A5E3-A913ACFCCE26}"/>
                  </a:ext>
                </a:extLst>
              </p:cNvPr>
              <p:cNvSpPr txBox="1"/>
              <p:nvPr/>
            </p:nvSpPr>
            <p:spPr>
              <a:xfrm>
                <a:off x="781878" y="1338470"/>
                <a:ext cx="10933044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/>
                  <a:t>Το </a:t>
                </a:r>
                <a:r>
                  <a:rPr lang="en-US" sz="2400" dirty="0"/>
                  <a:t>S-box </a:t>
                </a:r>
                <a:r>
                  <a:rPr lang="el-GR" sz="2400" dirty="0"/>
                  <a:t>που χρησιμοποιείται στον </a:t>
                </a:r>
                <a:r>
                  <a:rPr lang="en-US" sz="2400" dirty="0"/>
                  <a:t>PRESENT </a:t>
                </a:r>
                <a:r>
                  <a:rPr lang="el-GR" sz="2400" dirty="0"/>
                  <a:t>είναι ένα 4-</a:t>
                </a:r>
                <a:r>
                  <a:rPr lang="en-US" sz="2400" dirty="0"/>
                  <a:t>bit </a:t>
                </a:r>
                <a:r>
                  <a:rPr lang="el-GR" sz="2400" dirty="0"/>
                  <a:t>σε 4-</a:t>
                </a:r>
                <a:r>
                  <a:rPr lang="en-US" sz="2400" dirty="0"/>
                  <a:t>bit S-box.</a:t>
                </a:r>
              </a:p>
              <a:p>
                <a:r>
                  <a:rPr lang="el-GR" sz="2400" dirty="0"/>
                  <a:t>Η λειτουργία του </a:t>
                </a:r>
                <a:r>
                  <a:rPr lang="en-US" sz="2400" dirty="0"/>
                  <a:t>S-box </a:t>
                </a:r>
                <a:r>
                  <a:rPr lang="el-GR" sz="2400" dirty="0"/>
                  <a:t>σε δεκαεξαδική αναπαράσταση δίνεται από τον παρακάτω πίνακα, όπου </a:t>
                </a:r>
                <a:r>
                  <a:rPr lang="en-US" sz="2400" dirty="0"/>
                  <a:t>x </a:t>
                </a:r>
                <a:r>
                  <a:rPr lang="el-GR" sz="2400" dirty="0"/>
                  <a:t>είναι η είσοδος του </a:t>
                </a:r>
                <a:r>
                  <a:rPr lang="en-US" sz="2400" dirty="0"/>
                  <a:t>S-box </a:t>
                </a:r>
                <a:r>
                  <a:rPr lang="el-GR" sz="2400" dirty="0"/>
                  <a:t>και </a:t>
                </a:r>
                <a:r>
                  <a:rPr lang="en-US" sz="2400" dirty="0"/>
                  <a:t>S[x] </a:t>
                </a:r>
                <a:r>
                  <a:rPr lang="el-GR" sz="2400" dirty="0"/>
                  <a:t>η έξοδός του.</a:t>
                </a:r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sz="2400" dirty="0"/>
              </a:p>
              <a:p>
                <a:r>
                  <a:rPr lang="el-GR" sz="2400" dirty="0"/>
                  <a:t>Για το </a:t>
                </a:r>
                <a:r>
                  <a:rPr lang="en-US" sz="2400" dirty="0"/>
                  <a:t>sBoxlayer </a:t>
                </a:r>
                <a:r>
                  <a:rPr lang="el-GR" sz="2400" dirty="0"/>
                  <a:t>ο τρέχων </a:t>
                </a:r>
                <a:r>
                  <a:rPr lang="en-US" sz="2400" dirty="0"/>
                  <a:t>state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θεωρείται ως δεκαέξι </a:t>
                </a:r>
                <a:r>
                  <a:rPr lang="en-US" sz="2400" dirty="0"/>
                  <a:t>4-bit</a:t>
                </a:r>
                <a:r>
                  <a:rPr lang="el-GR" sz="2400" dirty="0"/>
                  <a:t> </a:t>
                </a:r>
                <a:r>
                  <a:rPr lang="en-US" sz="2400" dirty="0"/>
                  <a:t>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l-GR" sz="2400" dirty="0"/>
                  <a:t>όπου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400" dirty="0"/>
                  <a:t>για 0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l-GR" sz="2400" dirty="0"/>
                  <a:t>Η έξοδος </a:t>
                </a:r>
                <a:r>
                  <a:rPr lang="en-US" sz="2400" dirty="0"/>
                  <a:t>S[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] </a:t>
                </a:r>
                <a:r>
                  <a:rPr lang="el-GR" sz="2400" dirty="0"/>
                  <a:t>παράγει τις ανανεωμένες τιμές με τον προφανή τρόπο.</a:t>
                </a:r>
                <a:endParaRPr lang="en-US" sz="2400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219C4-548D-0188-A5E3-A913ACFC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8" y="1338470"/>
                <a:ext cx="10933044" cy="5310493"/>
              </a:xfrm>
              <a:prstGeom prst="rect">
                <a:avLst/>
              </a:prstGeom>
              <a:blipFill>
                <a:blip r:embed="rId2"/>
                <a:stretch>
                  <a:fillRect l="-836" t="-91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37937C4C-2DC9-D434-0AE3-C3DF71A6B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86" y="2774346"/>
            <a:ext cx="909764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5A6DF-B998-F323-2C31-18E381BB62B6}"/>
              </a:ext>
            </a:extLst>
          </p:cNvPr>
          <p:cNvSpPr txBox="1"/>
          <p:nvPr/>
        </p:nvSpPr>
        <p:spPr>
          <a:xfrm>
            <a:off x="5168348" y="304800"/>
            <a:ext cx="1663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pLayer</a:t>
            </a:r>
            <a:endParaRPr lang="el-G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EE197-8483-8C83-2F8F-6D8C37A6BE34}"/>
              </a:ext>
            </a:extLst>
          </p:cNvPr>
          <p:cNvSpPr txBox="1"/>
          <p:nvPr/>
        </p:nvSpPr>
        <p:spPr>
          <a:xfrm>
            <a:off x="384314" y="1378226"/>
            <a:ext cx="11396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bit permutation </a:t>
            </a:r>
            <a:r>
              <a:rPr lang="el-GR" sz="2400" dirty="0"/>
              <a:t>που</a:t>
            </a:r>
            <a:r>
              <a:rPr lang="en-US" sz="2400" dirty="0"/>
              <a:t> </a:t>
            </a:r>
            <a:r>
              <a:rPr lang="el-GR" sz="2400" dirty="0"/>
              <a:t>χρησιμοποιείται στον </a:t>
            </a:r>
            <a:r>
              <a:rPr lang="en-US" sz="2400" dirty="0"/>
              <a:t>PRESENT </a:t>
            </a:r>
            <a:r>
              <a:rPr lang="el-GR" sz="2400" dirty="0"/>
              <a:t>δίνεται από τον ακόλουθο πίνακα.</a:t>
            </a:r>
          </a:p>
          <a:p>
            <a:r>
              <a:rPr lang="el-GR" sz="2400" dirty="0"/>
              <a:t>Το </a:t>
            </a:r>
            <a:r>
              <a:rPr lang="en-US" sz="2400" dirty="0"/>
              <a:t>bit i </a:t>
            </a:r>
            <a:r>
              <a:rPr lang="el-GR" sz="2400" dirty="0"/>
              <a:t>του </a:t>
            </a:r>
            <a:r>
              <a:rPr lang="en-US" sz="2400" dirty="0"/>
              <a:t>state register </a:t>
            </a:r>
            <a:r>
              <a:rPr lang="el-GR" sz="2400" dirty="0"/>
              <a:t>μετακινείται στην θέση </a:t>
            </a:r>
            <a:r>
              <a:rPr lang="en-US" sz="2400" dirty="0"/>
              <a:t>P(i).</a:t>
            </a:r>
            <a:endParaRPr lang="el-GR" sz="2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D44ADE7-0EE2-920F-050C-1CCBC12A6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39" y="2236749"/>
            <a:ext cx="1005027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E8C55-417E-D1F7-50C4-E94D0EF4CA7E}"/>
              </a:ext>
            </a:extLst>
          </p:cNvPr>
          <p:cNvSpPr txBox="1"/>
          <p:nvPr/>
        </p:nvSpPr>
        <p:spPr>
          <a:xfrm>
            <a:off x="3829879" y="265043"/>
            <a:ext cx="4015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schedule (1)</a:t>
            </a:r>
            <a:endParaRPr lang="el-G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1B452C-C9CA-9FF5-EBDC-064383028790}"/>
                  </a:ext>
                </a:extLst>
              </p:cNvPr>
              <p:cNvSpPr txBox="1"/>
              <p:nvPr/>
            </p:nvSpPr>
            <p:spPr>
              <a:xfrm>
                <a:off x="821635" y="1325217"/>
                <a:ext cx="10694504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 PRESENT </a:t>
                </a:r>
                <a:r>
                  <a:rPr lang="el-GR" sz="2400" dirty="0"/>
                  <a:t>έχει την δυνατότητα χρήσης δύο κλειδιών, ένα των 80 </a:t>
                </a:r>
                <a:r>
                  <a:rPr lang="en-US" sz="2400" dirty="0"/>
                  <a:t>bits </a:t>
                </a:r>
                <a:r>
                  <a:rPr lang="el-GR" sz="2400" dirty="0"/>
                  <a:t>και ένα των 120 </a:t>
                </a:r>
                <a:r>
                  <a:rPr lang="en-US" sz="2400" dirty="0"/>
                  <a:t>bits. </a:t>
                </a:r>
                <a:r>
                  <a:rPr lang="el-GR" sz="2400" dirty="0"/>
                  <a:t>Θα εστιάσουμε στην περίπτωση του κλειδιού των 80 </a:t>
                </a:r>
                <a:r>
                  <a:rPr lang="en-US" sz="2400" dirty="0"/>
                  <a:t>bits.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</a:t>
                </a:r>
                <a:r>
                  <a:rPr lang="el-GR" sz="2400" dirty="0"/>
                  <a:t>κλειδί που παρέχει ο χρήστης αποθηκεύεται σε έναν </a:t>
                </a:r>
                <a:r>
                  <a:rPr lang="en-US" sz="2400" dirty="0"/>
                  <a:t>key register</a:t>
                </a:r>
                <a:r>
                  <a:rPr lang="el-GR" sz="2400" dirty="0"/>
                  <a:t> και αναπαριστάται ως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79</m:t>
                        </m:r>
                      </m:sub>
                    </m:sSub>
                    <m:sSub>
                      <m:sSubPr>
                        <m:ctrlPr>
                          <a:rPr lang="el-GR" sz="240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78</m:t>
                        </m:r>
                      </m:sub>
                    </m:sSub>
                    <m:r>
                      <a:rPr lang="en-US" sz="2400" b="0" i="1" smtClean="0"/>
                      <m:t>…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0</m:t>
                        </m:r>
                      </m:sub>
                    </m:sSub>
                    <m:r>
                      <a:rPr lang="en-US" sz="2400" b="0" i="1" smtClean="0"/>
                      <m:t>.</m:t>
                    </m:r>
                  </m:oMath>
                </a14:m>
                <a:r>
                  <a:rPr lang="el-GR" sz="2400" dirty="0"/>
                  <a:t> </a:t>
                </a: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l-GR" sz="2400" dirty="0"/>
                  <a:t>Στον </a:t>
                </a:r>
                <a:r>
                  <a:rPr lang="en-US" sz="2400" dirty="0"/>
                  <a:t>round i </a:t>
                </a:r>
                <a:r>
                  <a:rPr lang="el-GR" sz="2400" dirty="0"/>
                  <a:t>το </a:t>
                </a:r>
                <a:r>
                  <a:rPr lang="en-US" sz="2400" dirty="0"/>
                  <a:t>64-bit round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/>
                        </m:ctrlPr>
                      </m:sSubPr>
                      <m:e>
                        <m:r>
                          <a:rPr lang="en-US" sz="2400" b="0" i="1" smtClean="0"/>
                          <m:t>𝐾</m:t>
                        </m:r>
                      </m:e>
                      <m:sub>
                        <m:r>
                          <a:rPr lang="en-US" sz="2400" b="0" i="1" smtClean="0"/>
                          <m:t>𝑖</m:t>
                        </m:r>
                      </m:sub>
                    </m:sSub>
                    <m:r>
                      <a:rPr lang="en-US" sz="2400" b="0" i="1" smtClean="0"/>
                      <m:t>= 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l-GR" sz="2400" b="0" i="1" smtClean="0"/>
                          <m:t>𝜅</m:t>
                        </m:r>
                      </m:e>
                      <m:sub>
                        <m:r>
                          <a:rPr lang="el-GR" sz="2400" b="0" i="1" smtClean="0"/>
                          <m:t>63</m:t>
                        </m:r>
                      </m:sub>
                    </m:sSub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l-GR" sz="2400" b="0" i="1" smtClean="0"/>
                          <m:t>𝜅</m:t>
                        </m:r>
                      </m:e>
                      <m:sub>
                        <m:r>
                          <a:rPr lang="el-GR" sz="2400" b="0" i="1" smtClean="0"/>
                          <m:t>62</m:t>
                        </m:r>
                      </m:sub>
                    </m:sSub>
                    <m:r>
                      <a:rPr lang="el-GR" sz="2400" b="0" i="1" smtClean="0"/>
                      <m:t>…</m:t>
                    </m:r>
                    <m:sSub>
                      <m:sSubPr>
                        <m:ctrlPr>
                          <a:rPr lang="el-GR" sz="2400" b="0" i="1" smtClean="0"/>
                        </m:ctrlPr>
                      </m:sSubPr>
                      <m:e>
                        <m:r>
                          <a:rPr lang="el-GR" sz="2400" b="0" i="1" smtClean="0"/>
                          <m:t>𝜅</m:t>
                        </m:r>
                      </m:e>
                      <m:sub>
                        <m:r>
                          <a:rPr lang="el-GR" sz="2400" b="0" i="1" smtClean="0"/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αποτελείται από τα 64 αριστερότερα </a:t>
                </a:r>
                <a:r>
                  <a:rPr lang="en-US" sz="2400" dirty="0"/>
                  <a:t>bits </a:t>
                </a:r>
                <a:r>
                  <a:rPr lang="el-GR" sz="2400" dirty="0"/>
                  <a:t>του τρέχοντος </a:t>
                </a:r>
                <a:r>
                  <a:rPr lang="en-US" sz="2400" dirty="0"/>
                  <a:t>key register </a:t>
                </a:r>
                <a:r>
                  <a:rPr lang="el-GR" sz="2400" dirty="0"/>
                  <a:t>Κ.</a:t>
                </a:r>
                <a:endParaRPr lang="en-US" sz="2400" dirty="0"/>
              </a:p>
              <a:p>
                <a:endParaRPr lang="el-GR" sz="2400" dirty="0"/>
              </a:p>
              <a:p>
                <a:r>
                  <a:rPr lang="el-GR" sz="2400" dirty="0"/>
                  <a:t>Επομένως στον </a:t>
                </a:r>
                <a:r>
                  <a:rPr lang="en-US" sz="2400" dirty="0"/>
                  <a:t>round i </a:t>
                </a:r>
                <a:r>
                  <a:rPr lang="el-GR" sz="2400" dirty="0"/>
                  <a:t>έχουμε: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/>
                        </m:ctrlPr>
                      </m:sSubPr>
                      <m:e>
                        <m:r>
                          <a:rPr lang="en-US" sz="2400" b="0" i="1" smtClean="0"/>
                          <m:t>𝐾</m:t>
                        </m:r>
                      </m:e>
                      <m:sub>
                        <m:r>
                          <a:rPr lang="en-US" sz="2400" b="0" i="1" smtClean="0"/>
                          <m:t>𝑖</m:t>
                        </m:r>
                      </m:sub>
                    </m:sSub>
                    <m:r>
                      <a:rPr lang="en-US" sz="2400" b="0" i="1" smtClean="0"/>
                      <m:t>= 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l-GR" sz="2400" b="0" i="1" smtClean="0"/>
                          <m:t>𝜅</m:t>
                        </m:r>
                      </m:e>
                      <m:sub>
                        <m:r>
                          <a:rPr lang="el-GR" sz="2400" b="0" i="1" smtClean="0"/>
                          <m:t>63</m:t>
                        </m:r>
                      </m:sub>
                    </m:sSub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l-GR" sz="2400" b="0" i="1" smtClean="0"/>
                          <m:t>𝜅</m:t>
                        </m:r>
                      </m:e>
                      <m:sub>
                        <m:r>
                          <a:rPr lang="el-GR" sz="2400" b="0" i="1" smtClean="0"/>
                          <m:t>62</m:t>
                        </m:r>
                      </m:sub>
                    </m:sSub>
                    <m:r>
                      <a:rPr lang="el-GR" sz="2400" b="0" i="1" smtClean="0"/>
                      <m:t>…</m:t>
                    </m:r>
                    <m:sSub>
                      <m:sSubPr>
                        <m:ctrlPr>
                          <a:rPr lang="el-GR" sz="2400" b="0" i="1" smtClean="0"/>
                        </m:ctrlPr>
                      </m:sSubPr>
                      <m:e>
                        <m:r>
                          <a:rPr lang="el-GR" sz="2400" b="0" i="1" smtClean="0"/>
                          <m:t>𝜅</m:t>
                        </m:r>
                      </m:e>
                      <m:sub>
                        <m:r>
                          <a:rPr lang="el-GR" sz="2400" b="0" i="1" smtClean="0"/>
                          <m:t>0</m:t>
                        </m:r>
                      </m:sub>
                    </m:sSub>
                  </m:oMath>
                </a14:m>
                <a:r>
                  <a:rPr lang="el-G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n-US" sz="2400" i="1"/>
                          <m:t>79</m:t>
                        </m:r>
                      </m:sub>
                    </m:sSub>
                    <m:sSub>
                      <m:sSubPr>
                        <m:ctrlPr>
                          <a:rPr lang="el-GR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n-US" sz="2400" i="1"/>
                          <m:t>78</m:t>
                        </m:r>
                      </m:sub>
                    </m:sSub>
                    <m:r>
                      <a:rPr lang="en-US" sz="2400" i="1"/>
                      <m:t>…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l-GR" sz="2400" b="0" i="1" smtClean="0"/>
                          <m:t>16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l-GR" sz="2400" dirty="0"/>
              </a:p>
              <a:p>
                <a:r>
                  <a:rPr lang="el-GR" sz="2400" dirty="0"/>
                  <a:t>Έπειτα ο</a:t>
                </a:r>
                <a:r>
                  <a:rPr lang="en-US" sz="2400" dirty="0"/>
                  <a:t> key register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79</m:t>
                        </m:r>
                      </m:sub>
                    </m:sSub>
                    <m:sSub>
                      <m:sSubPr>
                        <m:ctrlPr>
                          <a:rPr lang="el-GR" sz="240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78</m:t>
                        </m:r>
                      </m:sub>
                    </m:sSub>
                    <m:r>
                      <a:rPr lang="en-US" sz="2400" b="0" i="1" smtClean="0"/>
                      <m:t>…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𝑘</m:t>
                        </m:r>
                      </m:e>
                      <m:sub>
                        <m:r>
                          <a:rPr lang="en-US" sz="2400" b="0" i="1" smtClean="0"/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ανανεώνεται ως ακουλούθως.</a:t>
                </a:r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1B452C-C9CA-9FF5-EBDC-06438302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5" y="1325217"/>
                <a:ext cx="10694504" cy="7294305"/>
              </a:xfrm>
              <a:prstGeom prst="rect">
                <a:avLst/>
              </a:prstGeom>
              <a:blipFill>
                <a:blip r:embed="rId2"/>
                <a:stretch>
                  <a:fillRect l="-912" t="-66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11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A96C2-F67C-F8F7-8610-D14C07D7DF53}"/>
              </a:ext>
            </a:extLst>
          </p:cNvPr>
          <p:cNvSpPr txBox="1"/>
          <p:nvPr/>
        </p:nvSpPr>
        <p:spPr>
          <a:xfrm>
            <a:off x="4293704" y="450167"/>
            <a:ext cx="43467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schedule (2)</a:t>
            </a:r>
            <a:endParaRPr kumimoji="0" lang="el-GR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AC2BB-8CD1-98E4-6DBA-D7E7962F5E28}"/>
                  </a:ext>
                </a:extLst>
              </p:cNvPr>
              <p:cNvSpPr txBox="1"/>
              <p:nvPr/>
            </p:nvSpPr>
            <p:spPr>
              <a:xfrm>
                <a:off x="689113" y="1663871"/>
                <a:ext cx="10813774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79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78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…</m:t>
                        </m:r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18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17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…</m:t>
                        </m:r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79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78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…</m:t>
                        </m:r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20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19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79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78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77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76</m:t>
                            </m:r>
                          </m:sub>
                        </m:sSub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79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78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77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76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19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18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16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19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18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16</m:t>
                            </m:r>
                          </m:sub>
                        </m:sSub>
                        <m:sSub>
                          <m:sSubPr>
                            <m:ctrlPr>
                              <a:rPr kumimoji="0" lang="el-G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15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⨁ round_counter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O key register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περιστρέφεται κατά 61 θέσεις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bit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αριστερά.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Τα 4 αριστερότερα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bits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του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key register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περνάνε μέσα από ένα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S-box.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Η τιμή του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round_counter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που μετράει τον τρέχων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round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γίνεται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XOR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με τα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19</m:t>
                        </m:r>
                      </m:sub>
                    </m:sSub>
                    <m:sSub>
                      <m:sSubPr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18</m:t>
                        </m:r>
                      </m:sub>
                    </m:sSub>
                    <m:sSub>
                      <m:sSubPr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16</m:t>
                        </m:r>
                      </m:sub>
                    </m:sSub>
                    <m:sSub>
                      <m:sSubPr>
                        <m:ctrl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του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key register K.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Το λιγότερο σημαντικό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bit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του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round_counter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είναι στην δεξιότερη θέση.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AC2BB-8CD1-98E4-6DBA-D7E7962F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1663871"/>
                <a:ext cx="10813774" cy="4524315"/>
              </a:xfrm>
              <a:prstGeom prst="rect">
                <a:avLst/>
              </a:prstGeom>
              <a:blipFill>
                <a:blip r:embed="rId2"/>
                <a:stretch>
                  <a:fillRect l="-846" t="-1213" b="-2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8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52CE7-C2BA-8314-D5F8-F08F0B7C450E}"/>
              </a:ext>
            </a:extLst>
          </p:cNvPr>
          <p:cNvSpPr txBox="1"/>
          <p:nvPr/>
        </p:nvSpPr>
        <p:spPr>
          <a:xfrm>
            <a:off x="4465982" y="265044"/>
            <a:ext cx="326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Key schedule (3)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15071F9-EA9D-03B5-D2D8-CA44F2CC3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073427"/>
            <a:ext cx="10906539" cy="429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8C7DB-5ECD-D9E1-BBE6-8A83B94D7BD9}"/>
              </a:ext>
            </a:extLst>
          </p:cNvPr>
          <p:cNvSpPr txBox="1"/>
          <p:nvPr/>
        </p:nvSpPr>
        <p:spPr>
          <a:xfrm>
            <a:off x="728870" y="5486401"/>
            <a:ext cx="1099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Εδώ απεικονίζεται γραφικά το </a:t>
            </a:r>
            <a:r>
              <a:rPr lang="en-US" sz="2800" dirty="0"/>
              <a:t>key scheduling </a:t>
            </a:r>
            <a:r>
              <a:rPr lang="el-GR" sz="2800" dirty="0"/>
              <a:t>μεταξύ του </a:t>
            </a:r>
            <a:r>
              <a:rPr lang="en-US" sz="2800" dirty="0"/>
              <a:t>round i </a:t>
            </a:r>
            <a:r>
              <a:rPr lang="el-GR" sz="2800" dirty="0"/>
              <a:t>και </a:t>
            </a:r>
            <a:r>
              <a:rPr lang="en-US" sz="2800" dirty="0"/>
              <a:t>i+1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880653649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2372</Words>
  <Application>Microsoft Office PowerPoint</Application>
  <PresentationFormat>Ευρεία οθόνη</PresentationFormat>
  <Paragraphs>239</Paragraphs>
  <Slides>29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Cambria Math</vt:lpstr>
      <vt:lpstr>Consolas</vt:lpstr>
      <vt:lpstr>Ανασκόπηση</vt:lpstr>
      <vt:lpstr>Έλεγχος και Επαλήθευση Ψηφιακών Κυκλωμάτων   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LIANIDIS THEODOROS</dc:creator>
  <cp:lastModifiedBy>LIANIDIS THEODOROS</cp:lastModifiedBy>
  <cp:revision>27</cp:revision>
  <dcterms:created xsi:type="dcterms:W3CDTF">2024-03-12T17:02:57Z</dcterms:created>
  <dcterms:modified xsi:type="dcterms:W3CDTF">2024-03-13T07:59:04Z</dcterms:modified>
</cp:coreProperties>
</file>