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9E2E5F-2D50-4CF1-EB29-71D9BA43D599}" v="1444" dt="2025-06-25T18:40:20.559"/>
    <p1510:client id="{97AAB2D4-8222-E4AC-C65E-3A888730C255}" v="791" dt="2025-06-25T19:37:10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80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6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79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49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1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3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12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and Parallelism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Andrew Kirby, Tyson Limato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42C6-7720-3EAC-0358-A086520C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27" y="380137"/>
            <a:ext cx="9692640" cy="1325562"/>
          </a:xfrm>
        </p:spPr>
        <p:txBody>
          <a:bodyPr/>
          <a:lstStyle/>
          <a:p>
            <a:r>
              <a:rPr lang="en-US" dirty="0"/>
              <a:t>What are we using MPI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A2F-692A-81CD-08FC-2E9CE3C28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27" y="1897706"/>
            <a:ext cx="8967067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There are two tasks we must parallelize for our </a:t>
            </a:r>
            <a:r>
              <a:rPr lang="en-US" sz="3200" b="1" dirty="0"/>
              <a:t>Multilayer Perceptron</a:t>
            </a:r>
            <a:r>
              <a:rPr lang="en-US" sz="3200" dirty="0"/>
              <a:t> to not be permanently lobotomized:</a:t>
            </a:r>
            <a:endParaRPr lang="en-US" dirty="0"/>
          </a:p>
          <a:p>
            <a:pPr lvl="1">
              <a:lnSpc>
                <a:spcPct val="200000"/>
              </a:lnSpc>
              <a:buFont typeface="Courier New" pitchFamily="34" charset="0"/>
              <a:buChar char="o"/>
            </a:pPr>
            <a:r>
              <a:rPr lang="en-US" sz="2800" spc="10" dirty="0">
                <a:solidFill>
                  <a:srgbClr val="000000"/>
                </a:solidFill>
              </a:rPr>
              <a:t>Task 1: Forward Pass – Predicting with an MLP</a:t>
            </a:r>
          </a:p>
          <a:p>
            <a:pPr lvl="1">
              <a:lnSpc>
                <a:spcPct val="200000"/>
              </a:lnSpc>
              <a:buFont typeface="Courier New" pitchFamily="34" charset="0"/>
              <a:buChar char="o"/>
            </a:pPr>
            <a:r>
              <a:rPr lang="en-US" sz="2800" spc="10" dirty="0">
                <a:solidFill>
                  <a:srgbClr val="000000"/>
                </a:solidFill>
              </a:rPr>
              <a:t>Task 2: </a:t>
            </a:r>
            <a:r>
              <a:rPr lang="en-US" sz="2800" spc="10" dirty="0">
                <a:solidFill>
                  <a:srgbClr val="000000"/>
                </a:solidFill>
                <a:ea typeface="+mn-lt"/>
                <a:cs typeface="+mn-lt"/>
              </a:rPr>
              <a:t>Backpropagation – Learning from Errors</a:t>
            </a:r>
            <a:endParaRPr lang="en-US" sz="2800" spc="10" dirty="0" err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929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6D48-2D13-473C-50A0-8C83FABA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891" y="380137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Forward Pass – Predicting with an MLP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D7B85-E3A2-4096-C718-71C2C1F1E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66" y="1713782"/>
            <a:ext cx="8322191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The forward pass is how the</a:t>
            </a:r>
            <a:r>
              <a:rPr lang="en-US" sz="2400" b="1" dirty="0">
                <a:ea typeface="+mn-lt"/>
                <a:cs typeface="+mn-lt"/>
              </a:rPr>
              <a:t> MLP makes predictions.</a:t>
            </a:r>
            <a:endParaRPr lang="en-US" sz="2400" b="1"/>
          </a:p>
          <a:p>
            <a:r>
              <a:rPr lang="en-US" sz="2400" b="1" dirty="0">
                <a:ea typeface="+mn-lt"/>
                <a:cs typeface="+mn-lt"/>
              </a:rPr>
              <a:t>Data flows layer by layer</a:t>
            </a:r>
            <a:r>
              <a:rPr lang="en-US" sz="2400" dirty="0">
                <a:ea typeface="+mn-lt"/>
                <a:cs typeface="+mn-lt"/>
              </a:rPr>
              <a:t>, starting from input:</a:t>
            </a:r>
            <a:endParaRPr lang="en-US" sz="2400"/>
          </a:p>
          <a:p>
            <a:pPr lvl="1"/>
            <a:r>
              <a:rPr lang="en-US" sz="2200" dirty="0">
                <a:ea typeface="+mn-lt"/>
                <a:cs typeface="+mn-lt"/>
              </a:rPr>
              <a:t>Compute weighted sum at each neuron:</a:t>
            </a:r>
            <a:endParaRPr lang="en-US" sz="2200"/>
          </a:p>
          <a:p>
            <a:pPr lvl="2">
              <a:buFont typeface="Wingdings" pitchFamily="18" charset="2"/>
              <a:buChar char="§"/>
            </a:pPr>
            <a:r>
              <a:rPr lang="en-US" sz="1800" b="1" dirty="0">
                <a:ea typeface="+mn-lt"/>
                <a:cs typeface="+mn-lt"/>
              </a:rPr>
              <a:t>z = </a:t>
            </a:r>
            <a:r>
              <a:rPr lang="en-US" sz="1800" b="1" err="1">
                <a:ea typeface="+mn-lt"/>
                <a:cs typeface="+mn-lt"/>
              </a:rPr>
              <a:t>W·x</a:t>
            </a:r>
            <a:r>
              <a:rPr lang="en-US" sz="1800" b="1" dirty="0">
                <a:ea typeface="+mn-lt"/>
                <a:cs typeface="+mn-lt"/>
              </a:rPr>
              <a:t> + b</a:t>
            </a:r>
            <a:endParaRPr lang="en-US" sz="1800" b="1"/>
          </a:p>
          <a:p>
            <a:pPr lvl="1"/>
            <a:r>
              <a:rPr lang="en-US" sz="2200" dirty="0">
                <a:ea typeface="+mn-lt"/>
                <a:cs typeface="+mn-lt"/>
              </a:rPr>
              <a:t>Apply activation function (e.g., ReLU):</a:t>
            </a:r>
            <a:endParaRPr lang="en-US" sz="2200"/>
          </a:p>
          <a:p>
            <a:pPr lvl="2">
              <a:buFont typeface="Wingdings" pitchFamily="18" charset="2"/>
              <a:buChar char="§"/>
            </a:pPr>
            <a:r>
              <a:rPr lang="en-US" sz="1800" b="1" dirty="0">
                <a:ea typeface="+mn-lt"/>
                <a:cs typeface="+mn-lt"/>
              </a:rPr>
              <a:t>a = ReLU(z)</a:t>
            </a:r>
            <a:endParaRPr lang="en-US" sz="1800" b="1"/>
          </a:p>
          <a:p>
            <a:r>
              <a:rPr lang="en-US" sz="2400" b="1" dirty="0">
                <a:ea typeface="+mn-lt"/>
                <a:cs typeface="+mn-lt"/>
              </a:rPr>
              <a:t>Repeat</a:t>
            </a:r>
            <a:r>
              <a:rPr lang="en-US" sz="2400" dirty="0">
                <a:ea typeface="+mn-lt"/>
                <a:cs typeface="+mn-lt"/>
              </a:rPr>
              <a:t> for each hidden layer.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Final layer produces </a:t>
            </a:r>
            <a:r>
              <a:rPr lang="en-US" sz="2400" b="1" dirty="0">
                <a:ea typeface="+mn-lt"/>
                <a:cs typeface="+mn-lt"/>
              </a:rPr>
              <a:t>output prediction ŷ</a:t>
            </a:r>
          </a:p>
          <a:p>
            <a:r>
              <a:rPr lang="en-US" sz="2400" dirty="0">
                <a:ea typeface="+mn-lt"/>
                <a:cs typeface="+mn-lt"/>
              </a:rPr>
              <a:t>The output </a:t>
            </a:r>
            <a:r>
              <a:rPr lang="en-US" sz="2400" b="1" dirty="0">
                <a:ea typeface="+mn-lt"/>
                <a:cs typeface="+mn-lt"/>
              </a:rPr>
              <a:t>ŷ</a:t>
            </a:r>
            <a:r>
              <a:rPr lang="en-US" sz="2400" dirty="0">
                <a:ea typeface="+mn-lt"/>
                <a:cs typeface="+mn-lt"/>
              </a:rPr>
              <a:t> is then compared to the true label y using a loss function (e.g., Mean Squared Error for regression).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FCCF3-CA7E-C39B-DD48-939DEF3CD8D3}"/>
              </a:ext>
            </a:extLst>
          </p:cNvPr>
          <p:cNvSpPr txBox="1"/>
          <p:nvPr/>
        </p:nvSpPr>
        <p:spPr>
          <a:xfrm>
            <a:off x="7829910" y="2711570"/>
            <a:ext cx="3246408" cy="2369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Example:</a:t>
            </a:r>
          </a:p>
          <a:p>
            <a:r>
              <a:rPr lang="en-US" sz="2000"/>
              <a:t>Input x → </a:t>
            </a:r>
            <a:endParaRPr lang="en-US"/>
          </a:p>
          <a:p>
            <a:r>
              <a:rPr lang="en-US" sz="2000" dirty="0"/>
              <a:t>Dense1: z₁ = W₁·x + b₁ → ReLU → </a:t>
            </a:r>
            <a:endParaRPr lang="en-US" dirty="0"/>
          </a:p>
          <a:p>
            <a:r>
              <a:rPr lang="en-US" sz="2000" dirty="0"/>
              <a:t>Dense2: z₂ = W₂·a₁ + b₂ → ReLU → </a:t>
            </a:r>
            <a:endParaRPr lang="en-US"/>
          </a:p>
          <a:p>
            <a:r>
              <a:rPr lang="en-US" sz="2000" dirty="0"/>
              <a:t>Output: ŷ = W₃·a₂ + b₃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24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A054-1491-0CB6-CF94-93D61176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44" y="150098"/>
            <a:ext cx="10670300" cy="80797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Backpropagation – Learning from Errors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F2DD6-F1DD-B40F-4441-7F684661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44" y="1181819"/>
            <a:ext cx="9889321" cy="56740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Backpropagation</a:t>
            </a:r>
            <a:r>
              <a:rPr lang="en-US" sz="2400" dirty="0">
                <a:ea typeface="+mn-lt"/>
                <a:cs typeface="+mn-lt"/>
              </a:rPr>
              <a:t> updates the model by computing how much each weight contributed to the error.</a:t>
            </a:r>
            <a:endParaRPr lang="en-US" sz="2400"/>
          </a:p>
          <a:p>
            <a:r>
              <a:rPr lang="en-US" sz="2400" b="1" dirty="0">
                <a:ea typeface="+mn-lt"/>
                <a:cs typeface="+mn-lt"/>
              </a:rPr>
              <a:t>Steps:</a:t>
            </a:r>
            <a:endParaRPr lang="en-US" sz="2400"/>
          </a:p>
          <a:p>
            <a:pPr lvl="1"/>
            <a:r>
              <a:rPr lang="en-US" sz="2000" dirty="0">
                <a:ea typeface="+mn-lt"/>
                <a:cs typeface="+mn-lt"/>
              </a:rPr>
              <a:t>Compute the </a:t>
            </a:r>
            <a:r>
              <a:rPr lang="en-US" sz="2000" b="1" dirty="0">
                <a:ea typeface="+mn-lt"/>
                <a:cs typeface="+mn-lt"/>
              </a:rPr>
              <a:t>loss gradient</a:t>
            </a:r>
            <a:r>
              <a:rPr lang="en-US" sz="2000" dirty="0">
                <a:ea typeface="+mn-lt"/>
                <a:cs typeface="+mn-lt"/>
              </a:rPr>
              <a:t> at the output.</a:t>
            </a:r>
            <a:endParaRPr lang="en-US" sz="2000"/>
          </a:p>
          <a:p>
            <a:pPr lvl="1"/>
            <a:r>
              <a:rPr lang="en-US" sz="2000" dirty="0">
                <a:ea typeface="+mn-lt"/>
                <a:cs typeface="+mn-lt"/>
              </a:rPr>
              <a:t>Propagate the gradient </a:t>
            </a:r>
            <a:r>
              <a:rPr lang="en-US" sz="2000" b="1" dirty="0">
                <a:ea typeface="+mn-lt"/>
                <a:cs typeface="+mn-lt"/>
              </a:rPr>
              <a:t>backward</a:t>
            </a:r>
            <a:r>
              <a:rPr lang="en-US" sz="2000" dirty="0">
                <a:ea typeface="+mn-lt"/>
                <a:cs typeface="+mn-lt"/>
              </a:rPr>
              <a:t> through each layer:</a:t>
            </a:r>
            <a:endParaRPr lang="en-US" sz="2000"/>
          </a:p>
          <a:p>
            <a:pPr lvl="2">
              <a:buFont typeface="Wingdings 2" pitchFamily="34" charset="0"/>
              <a:buChar char=""/>
            </a:pPr>
            <a:r>
              <a:rPr lang="en-US" sz="1800" dirty="0">
                <a:ea typeface="+mn-lt"/>
                <a:cs typeface="+mn-lt"/>
              </a:rPr>
              <a:t>Use </a:t>
            </a:r>
            <a:r>
              <a:rPr lang="en-US" sz="1800" b="1" dirty="0">
                <a:ea typeface="+mn-lt"/>
                <a:cs typeface="+mn-lt"/>
              </a:rPr>
              <a:t>chain rule</a:t>
            </a:r>
            <a:r>
              <a:rPr lang="en-US" sz="1800" dirty="0">
                <a:ea typeface="+mn-lt"/>
                <a:cs typeface="+mn-lt"/>
              </a:rPr>
              <a:t> to compute partial derivatives:</a:t>
            </a:r>
            <a:endParaRPr lang="en-US" sz="1800"/>
          </a:p>
          <a:p>
            <a:pPr lvl="3">
              <a:buFont typeface="Arial" pitchFamily="34" charset="0"/>
              <a:buChar char="•"/>
            </a:pPr>
            <a:r>
              <a:rPr lang="en-US" sz="1800" dirty="0">
                <a:ea typeface="+mn-lt"/>
                <a:cs typeface="+mn-lt"/>
              </a:rPr>
              <a:t>How loss changes with respect to each weight and bias.</a:t>
            </a:r>
            <a:endParaRPr lang="en-US" sz="1800"/>
          </a:p>
          <a:p>
            <a:r>
              <a:rPr lang="en-US" sz="2400" dirty="0">
                <a:ea typeface="+mn-lt"/>
                <a:cs typeface="+mn-lt"/>
              </a:rPr>
              <a:t>Accumulate </a:t>
            </a:r>
            <a:r>
              <a:rPr lang="en-US" sz="2400" b="1" dirty="0">
                <a:ea typeface="+mn-lt"/>
                <a:cs typeface="+mn-lt"/>
              </a:rPr>
              <a:t>gradients</a:t>
            </a:r>
            <a:r>
              <a:rPr lang="en-US" sz="2400" dirty="0">
                <a:ea typeface="+mn-lt"/>
                <a:cs typeface="+mn-lt"/>
              </a:rPr>
              <a:t> for each layer.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Update weights with </a:t>
            </a:r>
            <a:r>
              <a:rPr lang="en-US" sz="2400" b="1" dirty="0">
                <a:ea typeface="+mn-lt"/>
                <a:cs typeface="+mn-lt"/>
              </a:rPr>
              <a:t>gradient descent:</a:t>
            </a:r>
            <a:endParaRPr lang="en-US" sz="2400" b="1"/>
          </a:p>
          <a:p>
            <a:pPr lvl="2">
              <a:buFont typeface="Wingdings 2" pitchFamily="34" charset="0"/>
              <a:buChar char=""/>
            </a:pPr>
            <a:r>
              <a:rPr lang="en-US" sz="1800" b="1" dirty="0">
                <a:latin typeface="Century Schoolbook"/>
              </a:rPr>
              <a:t>W = W - η * </a:t>
            </a:r>
            <a:r>
              <a:rPr lang="en-US" sz="1800" b="1" err="1">
                <a:latin typeface="Century Schoolbook"/>
              </a:rPr>
              <a:t>dW</a:t>
            </a:r>
            <a:r>
              <a:rPr lang="en-US" sz="1800" dirty="0">
                <a:ea typeface="+mn-lt"/>
                <a:cs typeface="+mn-lt"/>
              </a:rPr>
              <a:t>, where</a:t>
            </a:r>
            <a:r>
              <a:rPr lang="en-US" sz="1800" b="1" dirty="0">
                <a:ea typeface="+mn-lt"/>
                <a:cs typeface="+mn-lt"/>
              </a:rPr>
              <a:t> η is the learning rate</a:t>
            </a:r>
            <a:r>
              <a:rPr lang="en-US" sz="1800" dirty="0">
                <a:ea typeface="+mn-lt"/>
                <a:cs typeface="+mn-lt"/>
              </a:rPr>
              <a:t>.</a:t>
            </a:r>
          </a:p>
          <a:p>
            <a:r>
              <a:rPr lang="en-US" sz="2400" b="1" dirty="0">
                <a:ea typeface="+mn-lt"/>
                <a:cs typeface="+mn-lt"/>
              </a:rPr>
              <a:t>Backpropagation ensures: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Lower layers learn features that help upper layers reduce the overall loss.</a:t>
            </a:r>
            <a:endParaRPr lang="en-US" sz="2000"/>
          </a:p>
          <a:p>
            <a:pPr lvl="1"/>
            <a:r>
              <a:rPr lang="en-US" sz="2000" dirty="0">
                <a:ea typeface="+mn-lt"/>
                <a:cs typeface="+mn-lt"/>
              </a:rPr>
              <a:t>All layers are updated </a:t>
            </a:r>
            <a:r>
              <a:rPr lang="en-US" sz="2000" b="1" dirty="0">
                <a:ea typeface="+mn-lt"/>
                <a:cs typeface="+mn-lt"/>
              </a:rPr>
              <a:t>end-to-end</a:t>
            </a:r>
            <a:r>
              <a:rPr lang="en-US" sz="2000" dirty="0">
                <a:ea typeface="+mn-lt"/>
                <a:cs typeface="+mn-lt"/>
              </a:rPr>
              <a:t>, even if only the output is directly evaluated.</a:t>
            </a:r>
            <a:endParaRPr lang="en-US" sz="200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6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A2-7DCE-9735-BB5E-D81421A1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89" y="6325"/>
            <a:ext cx="10080828" cy="79360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Overview – Pipeline Model Parallelism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43D2-2970-F818-CDE2-08DF54B5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589" y="1224951"/>
            <a:ext cx="8149662" cy="54008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ea typeface="+mn-lt"/>
                <a:cs typeface="+mn-lt"/>
              </a:rPr>
              <a:t>Model Parallelism</a:t>
            </a:r>
            <a:r>
              <a:rPr lang="en-US" sz="2800" dirty="0">
                <a:ea typeface="+mn-lt"/>
                <a:cs typeface="+mn-lt"/>
              </a:rPr>
              <a:t> is a technique used in deep learning to split a single large model across multiple devices or processes.</a:t>
            </a:r>
          </a:p>
          <a:p>
            <a:r>
              <a:rPr lang="en-US" sz="2800" b="1" dirty="0"/>
              <a:t>How It Works: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spc="10" dirty="0">
                <a:ea typeface="+mn-lt"/>
                <a:cs typeface="+mn-lt"/>
              </a:rPr>
              <a:t>Instead of replicating the entire model on every device (as in data parallelism), the model itself is </a:t>
            </a:r>
            <a:r>
              <a:rPr lang="en-US" sz="2400" b="1" spc="10" dirty="0">
                <a:ea typeface="+mn-lt"/>
                <a:cs typeface="+mn-lt"/>
              </a:rPr>
              <a:t>partitioned into segments</a:t>
            </a:r>
            <a:r>
              <a:rPr lang="en-US" sz="2400" spc="10" dirty="0">
                <a:ea typeface="+mn-lt"/>
                <a:cs typeface="+mn-lt"/>
              </a:rPr>
              <a:t>.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Each device (or MPI process) is responsible for computing </a:t>
            </a: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a portion of the model’s layers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4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dirty="0">
                <a:ea typeface="+mn-lt"/>
                <a:cs typeface="+mn-lt"/>
              </a:rPr>
              <a:t>Forward pass</a:t>
            </a:r>
            <a:r>
              <a:rPr lang="en-US" sz="2400" dirty="0">
                <a:ea typeface="+mn-lt"/>
                <a:cs typeface="+mn-lt"/>
              </a:rPr>
              <a:t>: data flows sequentially through each partition.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Backward pass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: gradients are computed in reverse and passed back, stage by stage.</a:t>
            </a:r>
            <a:endParaRPr lang="en-US" sz="2400" spc="10">
              <a:solidFill>
                <a:srgbClr val="000000"/>
              </a:solidFill>
            </a:endParaRPr>
          </a:p>
          <a:p>
            <a:endParaRPr lang="en-US" sz="2800" b="1" spc="1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D5FE2-86E7-D379-8FBF-0A843C7A8E96}"/>
              </a:ext>
            </a:extLst>
          </p:cNvPr>
          <p:cNvSpPr txBox="1"/>
          <p:nvPr/>
        </p:nvSpPr>
        <p:spPr>
          <a:xfrm>
            <a:off x="8448136" y="3933646"/>
            <a:ext cx="2743200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Example:</a:t>
            </a:r>
            <a:endParaRPr lang="en-US" sz="2400" dirty="0"/>
          </a:p>
          <a:p>
            <a:r>
              <a:rPr lang="en-US" dirty="0"/>
              <a:t>Rank 0 → Layers 1–2 Rank 1 → Layers 3–4 Rank 2 → Layers 5–6</a:t>
            </a:r>
          </a:p>
        </p:txBody>
      </p:sp>
    </p:spTree>
    <p:extLst>
      <p:ext uri="{BB962C8B-B14F-4D97-AF65-F5344CB8AC3E}">
        <p14:creationId xmlns:p14="http://schemas.microsoft.com/office/powerpoint/2010/main" val="186129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B27F-570F-B286-7DC4-CA898FA7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702" y="356467"/>
            <a:ext cx="10194444" cy="981732"/>
          </a:xfrm>
        </p:spPr>
        <p:txBody>
          <a:bodyPr/>
          <a:lstStyle/>
          <a:p>
            <a:r>
              <a:rPr lang="en-US" dirty="0"/>
              <a:t>Pros/Cons: Pipeline Model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5D0DB-3348-F936-EB1A-5B6073932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701" y="1587190"/>
            <a:ext cx="10193701" cy="48810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Benefits:</a:t>
            </a:r>
            <a:endParaRPr lang="en-US" sz="3200"/>
          </a:p>
          <a:p>
            <a:pPr lvl="1">
              <a:buFont typeface="Courier New,monospace" pitchFamily="34" charset="0"/>
              <a:buChar char="o"/>
            </a:pPr>
            <a:r>
              <a:rPr lang="en-US" sz="2800" dirty="0"/>
              <a:t>Enables training of </a:t>
            </a:r>
            <a:r>
              <a:rPr lang="en-US" sz="2800" b="1" dirty="0"/>
              <a:t>very large models</a:t>
            </a:r>
            <a:r>
              <a:rPr lang="en-US" sz="2800" dirty="0"/>
              <a:t> that don’t fit in the memory of a single device.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2800" dirty="0"/>
              <a:t>Efficient for </a:t>
            </a:r>
            <a:r>
              <a:rPr lang="en-US" sz="2800" b="1" dirty="0"/>
              <a:t>deep models</a:t>
            </a:r>
            <a:r>
              <a:rPr lang="en-US" sz="2800" dirty="0"/>
              <a:t> with many sequential layers.</a:t>
            </a:r>
          </a:p>
          <a:p>
            <a:pPr>
              <a:buFont typeface="Courier New,monospace" pitchFamily="34" charset="0"/>
              <a:buChar char="o"/>
            </a:pPr>
            <a:r>
              <a:rPr lang="en-US" sz="3200" b="1" dirty="0"/>
              <a:t>Challenges:</a:t>
            </a:r>
            <a:endParaRPr lang="en-US" sz="3200"/>
          </a:p>
          <a:p>
            <a:pPr lvl="1">
              <a:buFont typeface="Courier New,monospace" pitchFamily="34" charset="0"/>
              <a:buChar char="o"/>
            </a:pPr>
            <a:r>
              <a:rPr lang="en-US" sz="2800" dirty="0"/>
              <a:t>Requires </a:t>
            </a:r>
            <a:r>
              <a:rPr lang="en-US" sz="2800" b="1" dirty="0"/>
              <a:t>synchronization and communication</a:t>
            </a:r>
            <a:r>
              <a:rPr lang="en-US" sz="2800" dirty="0"/>
              <a:t> between devices.</a:t>
            </a:r>
          </a:p>
          <a:p>
            <a:pPr lvl="1">
              <a:buFont typeface="Courier New,monospace" pitchFamily="34" charset="0"/>
              <a:buChar char="o"/>
            </a:pPr>
            <a:r>
              <a:rPr lang="en-US" sz="2800" dirty="0"/>
              <a:t>May lead to </a:t>
            </a:r>
            <a:r>
              <a:rPr lang="en-US" sz="2800" b="1" dirty="0"/>
              <a:t>pipeline stalls</a:t>
            </a:r>
            <a:r>
              <a:rPr lang="en-US" sz="2800" dirty="0"/>
              <a:t> if not optimized with micro-batching or overlapping.</a:t>
            </a:r>
          </a:p>
        </p:txBody>
      </p:sp>
    </p:spTree>
    <p:extLst>
      <p:ext uri="{BB962C8B-B14F-4D97-AF65-F5344CB8AC3E}">
        <p14:creationId xmlns:p14="http://schemas.microsoft.com/office/powerpoint/2010/main" val="276797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14E2-29AC-6670-893D-3043580E4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94514"/>
            <a:ext cx="9692640" cy="102363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Pipeline Model Parallelism with MPI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1156E-A866-E8E5-FA61-E47CECF25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43177"/>
            <a:ext cx="8595360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The network is split into N sequential stages, one per MPI rank. (MPI rank being a given </a:t>
            </a:r>
            <a:r>
              <a:rPr lang="en-US" sz="2400" b="1" dirty="0">
                <a:ea typeface="+mn-lt"/>
                <a:cs typeface="+mn-lt"/>
              </a:rPr>
              <a:t>CPU Core</a:t>
            </a:r>
            <a:r>
              <a:rPr lang="en-US" sz="2400" dirty="0">
                <a:ea typeface="+mn-lt"/>
                <a:cs typeface="+mn-lt"/>
              </a:rPr>
              <a:t> or </a:t>
            </a:r>
            <a:r>
              <a:rPr lang="en-US" sz="2400" b="1" dirty="0">
                <a:ea typeface="+mn-lt"/>
                <a:cs typeface="+mn-lt"/>
              </a:rPr>
              <a:t>Thread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Each process</a:t>
            </a:r>
            <a:r>
              <a:rPr lang="en-US" sz="2400" dirty="0">
                <a:ea typeface="+mn-lt"/>
                <a:cs typeface="+mn-lt"/>
              </a:rPr>
              <a:t> (rank):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Holds a slice of the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MLP model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(a few layers).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Only performs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forward 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and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 backward operations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for its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assigned layers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 dirty="0">
                <a:ea typeface="+mn-lt"/>
                <a:cs typeface="+mn-lt"/>
              </a:rPr>
              <a:t>Data flows through the pipeline as </a:t>
            </a:r>
            <a:r>
              <a:rPr lang="en-US" sz="2400" b="1" dirty="0">
                <a:ea typeface="+mn-lt"/>
                <a:cs typeface="+mn-lt"/>
              </a:rPr>
              <a:t>micro-batches</a:t>
            </a:r>
            <a:r>
              <a:rPr lang="en-US" sz="2400" dirty="0">
                <a:ea typeface="+mn-lt"/>
                <a:cs typeface="+mn-lt"/>
              </a:rPr>
              <a:t> to maintain parallel throughput.</a:t>
            </a:r>
            <a:endParaRPr lang="en-US" sz="2400"/>
          </a:p>
          <a:p>
            <a:r>
              <a:rPr lang="en-US" sz="2400" b="1" u="sng" dirty="0">
                <a:ea typeface="+mn-lt"/>
                <a:cs typeface="+mn-lt"/>
              </a:rPr>
              <a:t>Key Idea: </a:t>
            </a:r>
            <a:r>
              <a:rPr lang="en-US" sz="2400" dirty="0">
                <a:ea typeface="+mn-lt"/>
                <a:cs typeface="+mn-lt"/>
              </a:rPr>
              <a:t>Each rank performs partial computation and communicates results with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036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4600-4BC5-2374-DF96-B3F589A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80137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Forward Pass – Moving Activations Across Ranks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6D845-3E10-A30E-599C-DB3F4578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ea typeface="+mn-lt"/>
                <a:cs typeface="+mn-lt"/>
              </a:rPr>
              <a:t>Rank 0 starts by:</a:t>
            </a:r>
            <a:endParaRPr lang="en-US" sz="2400" b="1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Computing forward activations for the input mini-batch.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Sending the activations to the next rank using </a:t>
            </a:r>
            <a:r>
              <a:rPr lang="en-US" sz="2000" err="1">
                <a:latin typeface="Century Schoolbook"/>
              </a:rPr>
              <a:t>MPI.Send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r>
              <a:rPr lang="en-US" sz="2400" b="1" dirty="0">
                <a:ea typeface="+mn-lt"/>
                <a:cs typeface="+mn-lt"/>
              </a:rPr>
              <a:t>Intermediate ranks:</a:t>
            </a:r>
            <a:endParaRPr lang="en-US" sz="2400" b="1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Receive activations from the </a:t>
            </a:r>
            <a:r>
              <a:rPr lang="en-US" sz="2000" b="1" dirty="0">
                <a:ea typeface="+mn-lt"/>
                <a:cs typeface="+mn-lt"/>
              </a:rPr>
              <a:t>previous rank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Perform their forward pass on these activations.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Send the result to the </a:t>
            </a:r>
            <a:r>
              <a:rPr lang="en-US" sz="2000" b="1" dirty="0">
                <a:ea typeface="+mn-lt"/>
                <a:cs typeface="+mn-lt"/>
              </a:rPr>
              <a:t>next rank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r>
              <a:rPr lang="en-US" sz="2400" b="1" dirty="0">
                <a:ea typeface="+mn-lt"/>
                <a:cs typeface="+mn-lt"/>
              </a:rPr>
              <a:t>Final rank:</a:t>
            </a:r>
            <a:endParaRPr lang="en-US" sz="2400" b="1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Receives the last activation.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 dirty="0">
                <a:ea typeface="+mn-lt"/>
                <a:cs typeface="+mn-lt"/>
              </a:rPr>
              <a:t>Computes model output and loss.</a:t>
            </a:r>
            <a:endParaRPr lang="en-US" sz="2000"/>
          </a:p>
          <a:p>
            <a:pPr lvl="1">
              <a:buFont typeface="Wingdings 2" pitchFamily="34" charset="0"/>
              <a:buChar char=""/>
            </a:pPr>
            <a:r>
              <a:rPr lang="en-US" sz="2000" b="1" dirty="0">
                <a:ea typeface="+mn-lt"/>
                <a:cs typeface="+mn-lt"/>
              </a:rPr>
              <a:t>All communication uses MPI point-to-point (Send/</a:t>
            </a:r>
            <a:r>
              <a:rPr lang="en-US" sz="2000" b="1" err="1">
                <a:ea typeface="+mn-lt"/>
                <a:cs typeface="+mn-lt"/>
              </a:rPr>
              <a:t>Recv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 for explicit control.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4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484D-143E-B45E-6283-4D69C89D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80137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Micro-Batching for Pipelining Efficiency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EC11-DF17-17BE-2F07-28C0F9471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915064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To avoid idle ranks, the model is trained using </a:t>
            </a:r>
            <a:r>
              <a:rPr lang="en-US" sz="2800" b="1" dirty="0">
                <a:ea typeface="+mn-lt"/>
                <a:cs typeface="+mn-lt"/>
              </a:rPr>
              <a:t>micro-batches</a:t>
            </a:r>
            <a:r>
              <a:rPr lang="en-US" sz="2800" dirty="0">
                <a:ea typeface="+mn-lt"/>
                <a:cs typeface="+mn-lt"/>
              </a:rPr>
              <a:t>:</a:t>
            </a:r>
            <a:endParaRPr lang="en-US" sz="2800"/>
          </a:p>
          <a:p>
            <a:pPr lvl="1">
              <a:buFont typeface="Wingdings 2" pitchFamily="34" charset="0"/>
              <a:buChar char=""/>
            </a:pPr>
            <a:r>
              <a:rPr lang="en-US" sz="2400" dirty="0">
                <a:ea typeface="+mn-lt"/>
                <a:cs typeface="+mn-lt"/>
              </a:rPr>
              <a:t>Small splits of the original batch (e.g., size 8).</a:t>
            </a:r>
            <a:endParaRPr lang="en-US" sz="2400"/>
          </a:p>
          <a:p>
            <a:pPr lvl="1">
              <a:buFont typeface="Wingdings 2" pitchFamily="34" charset="0"/>
              <a:buChar char=""/>
            </a:pPr>
            <a:r>
              <a:rPr lang="en-US" sz="2400" dirty="0">
                <a:ea typeface="+mn-lt"/>
                <a:cs typeface="+mn-lt"/>
              </a:rPr>
              <a:t>Multiple micro-batches in flight at once create </a:t>
            </a:r>
            <a:r>
              <a:rPr lang="en-US" sz="2400" b="1" dirty="0">
                <a:ea typeface="+mn-lt"/>
                <a:cs typeface="+mn-lt"/>
              </a:rPr>
              <a:t>pipeline parallelism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r>
              <a:rPr lang="en-US" sz="2800" dirty="0">
                <a:ea typeface="+mn-lt"/>
                <a:cs typeface="+mn-lt"/>
              </a:rPr>
              <a:t>Enables </a:t>
            </a:r>
            <a:r>
              <a:rPr lang="en-US" sz="2800" b="1" dirty="0">
                <a:ea typeface="+mn-lt"/>
                <a:cs typeface="+mn-lt"/>
              </a:rPr>
              <a:t>temporal overlap</a:t>
            </a:r>
            <a:r>
              <a:rPr lang="en-US" sz="2800" dirty="0">
                <a:ea typeface="+mn-lt"/>
                <a:cs typeface="+mn-lt"/>
              </a:rPr>
              <a:t> of forward and backward passes across ranks.</a:t>
            </a:r>
            <a:endParaRPr lang="en-US" sz="2800"/>
          </a:p>
          <a:p>
            <a:r>
              <a:rPr lang="en-US" sz="2800" dirty="0">
                <a:ea typeface="+mn-lt"/>
                <a:cs typeface="+mn-lt"/>
              </a:rPr>
              <a:t>Improves hardware utilization by ensuring all ranks stay busy.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4079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B363-48E2-A294-5402-B8E79080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380137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Layer Management Across MPI Ranks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C2CF1-1D69-599B-A088-D026F82F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57555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Model is manually split across MPI ranks:</a:t>
            </a:r>
            <a:endParaRPr lang="en-US" sz="2800"/>
          </a:p>
          <a:p>
            <a:pPr lvl="1">
              <a:buFont typeface="Courier New" pitchFamily="34" charset="0"/>
              <a:buChar char="o"/>
            </a:pP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Each rank's </a:t>
            </a:r>
            <a:r>
              <a:rPr lang="en-US" sz="2400" spc="10" err="1">
                <a:solidFill>
                  <a:srgbClr val="000000"/>
                </a:solidFill>
                <a:latin typeface="Century Schoolbook"/>
              </a:rPr>
              <a:t>self.layers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 holds a </a:t>
            </a: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subset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 of the full MLP.</a:t>
            </a:r>
            <a:endParaRPr lang="en-US" sz="2400" spc="10">
              <a:solidFill>
                <a:srgbClr val="000000"/>
              </a:solidFill>
            </a:endParaRPr>
          </a:p>
          <a:p>
            <a:r>
              <a:rPr lang="en-US" sz="2800" err="1">
                <a:latin typeface="Century Schoolbook"/>
              </a:rPr>
              <a:t>self.forward</a:t>
            </a:r>
            <a:r>
              <a:rPr lang="en-US" sz="2800" dirty="0">
                <a:latin typeface="Century Schoolbook"/>
              </a:rPr>
              <a:t>()</a:t>
            </a:r>
            <a:r>
              <a:rPr lang="en-US" sz="2800" dirty="0">
                <a:ea typeface="+mn-lt"/>
                <a:cs typeface="+mn-lt"/>
              </a:rPr>
              <a:t> and </a:t>
            </a:r>
            <a:r>
              <a:rPr lang="en-US" sz="2800" err="1">
                <a:latin typeface="Century Schoolbook"/>
              </a:rPr>
              <a:t>self.backward</a:t>
            </a:r>
            <a:r>
              <a:rPr lang="en-US" sz="2800" dirty="0">
                <a:latin typeface="Century Schoolbook"/>
              </a:rPr>
              <a:t>()</a:t>
            </a:r>
            <a:r>
              <a:rPr lang="en-US" sz="2800" dirty="0">
                <a:ea typeface="+mn-lt"/>
                <a:cs typeface="+mn-lt"/>
              </a:rPr>
              <a:t> are scoped to these local layers.</a:t>
            </a:r>
            <a:endParaRPr lang="en-US" sz="2800"/>
          </a:p>
          <a:p>
            <a:r>
              <a:rPr lang="en-US" sz="2800" spc="10">
                <a:solidFill>
                  <a:srgbClr val="000000"/>
                </a:solidFill>
                <a:ea typeface="+mn-lt"/>
                <a:cs typeface="+mn-lt"/>
              </a:rPr>
              <a:t>The partitioning of layers enables memory savings:</a:t>
            </a:r>
            <a:endParaRPr lang="en-US" sz="2800" spc="1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Only relevant weights and activations are stored on each rank.</a:t>
            </a:r>
            <a:endParaRPr lang="en-US" sz="2400"/>
          </a:p>
          <a:p>
            <a:pPr lvl="1"/>
            <a:r>
              <a:rPr lang="en-US" sz="2400" dirty="0">
                <a:ea typeface="+mn-lt"/>
                <a:cs typeface="+mn-lt"/>
              </a:rPr>
              <a:t>Reduces total memory footprint per process.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39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287F-A506-0F48-A564-C1251A161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3" y="380137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Memory Management and Buffer Allocation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B98D-3C50-0C1D-88D6-55BFD1985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43177"/>
            <a:ext cx="859536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ea typeface="+mn-lt"/>
                <a:cs typeface="+mn-lt"/>
              </a:rPr>
              <a:t>Buffers for communication are allocated once per micro-batch loop:</a:t>
            </a:r>
            <a:endParaRPr lang="en-US" sz="2800" dirty="0"/>
          </a:p>
          <a:p>
            <a:pPr lvl="1">
              <a:buFont typeface="Wingdings 2" pitchFamily="34" charset="0"/>
              <a:buChar char=""/>
            </a:pPr>
            <a:r>
              <a:rPr lang="en-US" sz="2400" dirty="0" err="1">
                <a:latin typeface="Century Schoolbook"/>
              </a:rPr>
              <a:t>np.empty</a:t>
            </a:r>
            <a:r>
              <a:rPr lang="en-US" sz="2400" dirty="0">
                <a:latin typeface="Century Schoolbook"/>
              </a:rPr>
              <a:t>()</a:t>
            </a:r>
            <a:r>
              <a:rPr lang="en-US" sz="2400" dirty="0">
                <a:ea typeface="+mn-lt"/>
                <a:cs typeface="+mn-lt"/>
              </a:rPr>
              <a:t> creates buffers for activations and gradients.</a:t>
            </a:r>
            <a:endParaRPr lang="en-US" sz="2400" dirty="0"/>
          </a:p>
          <a:p>
            <a:pPr lvl="1">
              <a:buFont typeface="Wingdings 2" pitchFamily="34" charset="0"/>
              <a:buChar char=""/>
            </a:pPr>
            <a:r>
              <a:rPr lang="en-US" sz="2400" dirty="0">
                <a:ea typeface="+mn-lt"/>
                <a:cs typeface="+mn-lt"/>
              </a:rPr>
              <a:t>Shape determined using the first </a:t>
            </a:r>
            <a:r>
              <a:rPr lang="en-US" sz="2400" dirty="0">
                <a:latin typeface="Century Schoolbook"/>
              </a:rPr>
              <a:t>Dense</a:t>
            </a:r>
            <a:r>
              <a:rPr lang="en-US" sz="2400" dirty="0">
                <a:ea typeface="+mn-lt"/>
                <a:cs typeface="+mn-lt"/>
              </a:rPr>
              <a:t> layer to infer dimensionality.</a:t>
            </a:r>
            <a:endParaRPr lang="en-US" sz="2400" dirty="0"/>
          </a:p>
          <a:p>
            <a:r>
              <a:rPr lang="en-US" sz="2800" dirty="0">
                <a:ea typeface="+mn-lt"/>
                <a:cs typeface="+mn-lt"/>
              </a:rPr>
              <a:t>MPI uses </a:t>
            </a:r>
            <a:r>
              <a:rPr lang="en-US" sz="2800" b="1" dirty="0">
                <a:ea typeface="+mn-lt"/>
                <a:cs typeface="+mn-lt"/>
              </a:rPr>
              <a:t>host memory NumPy arrays</a:t>
            </a:r>
            <a:r>
              <a:rPr lang="en-US" sz="2800" dirty="0">
                <a:ea typeface="+mn-lt"/>
                <a:cs typeface="+mn-lt"/>
              </a:rPr>
              <a:t> for transfers:</a:t>
            </a:r>
            <a:endParaRPr lang="en-US" sz="2800" dirty="0"/>
          </a:p>
          <a:p>
            <a:pPr lvl="1">
              <a:buFont typeface="Wingdings 2" pitchFamily="34" charset="0"/>
              <a:buChar char=""/>
            </a:pPr>
            <a:r>
              <a:rPr lang="en-US" sz="2400" dirty="0">
                <a:ea typeface="+mn-lt"/>
                <a:cs typeface="+mn-lt"/>
              </a:rPr>
              <a:t>Efficient, avoids device-specific memory issues.</a:t>
            </a:r>
            <a:endParaRPr lang="en-US" sz="2400" dirty="0"/>
          </a:p>
          <a:p>
            <a:pPr lvl="1">
              <a:buFont typeface="Wingdings 2" pitchFamily="34" charset="0"/>
              <a:buChar char=""/>
            </a:pPr>
            <a:r>
              <a:rPr lang="en-US" sz="2400" dirty="0">
                <a:ea typeface="+mn-lt"/>
                <a:cs typeface="+mn-lt"/>
              </a:rPr>
              <a:t>Ensures compatibility with </a:t>
            </a:r>
            <a:r>
              <a:rPr lang="en-US" sz="2400" dirty="0">
                <a:latin typeface="Century Schoolbook"/>
              </a:rPr>
              <a:t>MPI.DOUBLE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 dirty="0"/>
          </a:p>
          <a:p>
            <a:pPr lvl="1">
              <a:buFont typeface="Wingdings 2" pitchFamily="34" charset="0"/>
              <a:buChar char=""/>
            </a:pPr>
            <a:r>
              <a:rPr lang="en-US" sz="2400" dirty="0">
                <a:ea typeface="+mn-lt"/>
                <a:cs typeface="+mn-lt"/>
              </a:rPr>
              <a:t>Manual control over memory reduces overhead and makes communication predictable.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09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D5CFA-00E2-EC45-228F-DD7A80EF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04" y="384345"/>
            <a:ext cx="9692640" cy="132556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57C65-AA39-2F87-C074-6758ED38F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4" y="1856678"/>
            <a:ext cx="8595360" cy="43513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ea typeface="+mn-lt"/>
                <a:cs typeface="+mn-lt"/>
              </a:rPr>
              <a:t>• What is MPI?</a:t>
            </a:r>
            <a:endParaRPr lang="en-US" sz="2800"/>
          </a:p>
          <a:p>
            <a:pPr marL="0" indent="0">
              <a:buNone/>
            </a:pPr>
            <a:r>
              <a:rPr lang="en-US" sz="2800" dirty="0"/>
              <a:t>• Why use MPI?</a:t>
            </a:r>
            <a:endParaRPr lang="en-US" sz="2800"/>
          </a:p>
          <a:p>
            <a:pPr marL="0" indent="0">
              <a:buNone/>
            </a:pPr>
            <a:r>
              <a:rPr lang="en-US" sz="2800" dirty="0"/>
              <a:t>• Introducing MPI for Python</a:t>
            </a:r>
          </a:p>
          <a:p>
            <a:pPr marL="0" indent="0">
              <a:buNone/>
            </a:pPr>
            <a:r>
              <a:rPr lang="en-US" sz="2800" dirty="0"/>
              <a:t>• What is a Multilayer Perceptron?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• What Tasks are we Parallelizing?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• What is Model Parallelism and how do we use   MPI for Python to achieve it?</a:t>
            </a:r>
          </a:p>
          <a:p>
            <a:pPr marL="0" indent="0">
              <a:buNone/>
            </a:pPr>
            <a:r>
              <a:rPr lang="en-US" sz="2800" dirty="0"/>
              <a:t>• Basic </a:t>
            </a:r>
            <a:r>
              <a:rPr lang="en-US" sz="2800" dirty="0" err="1"/>
              <a:t>CuPy</a:t>
            </a:r>
            <a:r>
              <a:rPr lang="en-US" sz="2800" dirty="0"/>
              <a:t> for GPU Parallelism</a:t>
            </a:r>
            <a:endParaRPr lang="en-US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7702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19CB-446B-CCBF-292E-7F3DBE6E4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121345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Summary: MPI Concepts Applied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7863-1F39-4B07-800C-62A52C1D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843177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MPI Communicator (</a:t>
            </a:r>
            <a:r>
              <a:rPr lang="en-US" sz="2400" b="1" dirty="0">
                <a:latin typeface="Century Schoolbook"/>
              </a:rPr>
              <a:t>comm</a:t>
            </a:r>
            <a:r>
              <a:rPr lang="en-US" sz="2400" b="1" dirty="0">
                <a:ea typeface="+mn-lt"/>
                <a:cs typeface="+mn-lt"/>
              </a:rPr>
              <a:t>)</a:t>
            </a:r>
            <a:r>
              <a:rPr lang="en-US" sz="2400" dirty="0">
                <a:ea typeface="+mn-lt"/>
                <a:cs typeface="+mn-lt"/>
              </a:rPr>
              <a:t>: Handles all inter-process messaging.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Rank IDs</a:t>
            </a:r>
            <a:r>
              <a:rPr lang="en-US" sz="2400" dirty="0">
                <a:ea typeface="+mn-lt"/>
                <a:cs typeface="+mn-lt"/>
              </a:rPr>
              <a:t>: Define the role of each process in the pipeline.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Point-to-point communication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 dirty="0"/>
          </a:p>
          <a:p>
            <a:pPr lvl="1">
              <a:buFont typeface="Wingdings 2" pitchFamily="34" charset="0"/>
              <a:buChar char=""/>
            </a:pPr>
            <a:r>
              <a:rPr lang="en-US" sz="2000" err="1">
                <a:latin typeface="Century Schoolbook"/>
              </a:rPr>
              <a:t>comm.Send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err="1">
                <a:latin typeface="Century Schoolbook"/>
              </a:rPr>
              <a:t>comm.Recv</a:t>
            </a:r>
            <a:r>
              <a:rPr lang="en-US" sz="2000" dirty="0">
                <a:ea typeface="+mn-lt"/>
                <a:cs typeface="+mn-lt"/>
              </a:rPr>
              <a:t> ensure deterministic order.</a:t>
            </a:r>
            <a:endParaRPr lang="en-US" sz="2000"/>
          </a:p>
          <a:p>
            <a:r>
              <a:rPr lang="en-US" sz="2400" b="1" dirty="0">
                <a:ea typeface="+mn-lt"/>
                <a:cs typeface="+mn-lt"/>
              </a:rPr>
              <a:t>Reduce</a:t>
            </a:r>
            <a:r>
              <a:rPr lang="en-US" sz="2400" dirty="0">
                <a:ea typeface="+mn-lt"/>
                <a:cs typeface="+mn-lt"/>
              </a:rPr>
              <a:t> at epoch end aggregates total loss across all ranks:</a:t>
            </a:r>
            <a:endParaRPr lang="en-US" sz="2400" dirty="0"/>
          </a:p>
          <a:p>
            <a:pPr lvl="1">
              <a:buFont typeface="Wingdings 2" pitchFamily="34" charset="0"/>
              <a:buChar char=""/>
            </a:pPr>
            <a:r>
              <a:rPr lang="en-US" sz="2000" dirty="0" err="1">
                <a:latin typeface="Century Schoolbook"/>
              </a:rPr>
              <a:t>comm.reduce</a:t>
            </a:r>
            <a:r>
              <a:rPr lang="en-US" sz="2000" dirty="0">
                <a:latin typeface="Century Schoolbook"/>
              </a:rPr>
              <a:t>(loss, op=MPI.SUM, root=0).</a:t>
            </a:r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0458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BBD4-0621-D74A-970C-990C28677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2" y="207609"/>
            <a:ext cx="9692640" cy="1325562"/>
          </a:xfrm>
        </p:spPr>
        <p:txBody>
          <a:bodyPr/>
          <a:lstStyle/>
          <a:p>
            <a:r>
              <a:rPr lang="en-US" dirty="0"/>
              <a:t>Why is there an </a:t>
            </a:r>
            <a:r>
              <a:rPr lang="en-US" dirty="0">
                <a:latin typeface="Century Schoolbook"/>
              </a:rPr>
              <a:t>"</a:t>
            </a:r>
            <a:r>
              <a:rPr lang="en-US" dirty="0" err="1">
                <a:latin typeface="Consolas"/>
              </a:rPr>
              <a:t>MPIManager</a:t>
            </a:r>
            <a:r>
              <a:rPr lang="en-US" dirty="0">
                <a:latin typeface="Consolas"/>
                <a:ea typeface="+mj-lt"/>
                <a:cs typeface="+mj-lt"/>
              </a:rPr>
              <a:t>"</a:t>
            </a:r>
            <a:r>
              <a:rPr lang="en-US" dirty="0">
                <a:ea typeface="+mj-lt"/>
                <a:cs typeface="+mj-lt"/>
              </a:rPr>
              <a:t> Class?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14395-970B-AA72-5957-E10DBBE31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2" y="1541253"/>
            <a:ext cx="10550680" cy="43513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Purpose:</a:t>
            </a:r>
            <a:endParaRPr lang="en-US" sz="2400" b="1"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To centralize and simplify the use of MPI operations in my distributed training code.</a:t>
            </a:r>
            <a:endParaRPr lang="en-US" sz="2000" spc="10">
              <a:solidFill>
                <a:srgbClr val="000000"/>
              </a:solidFill>
            </a:endParaRPr>
          </a:p>
          <a:p>
            <a:r>
              <a:rPr lang="en-US" sz="2400" b="1" dirty="0"/>
              <a:t>Practical Functions: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 err="1">
                <a:solidFill>
                  <a:srgbClr val="000000"/>
                </a:solidFill>
                <a:latin typeface="Consolas"/>
              </a:rPr>
              <a:t>broadcast_model</a:t>
            </a:r>
            <a:r>
              <a:rPr lang="en-US" sz="2000" spc="10" dirty="0">
                <a:solidFill>
                  <a:srgbClr val="000000"/>
                </a:solidFill>
                <a:latin typeface="Consolas"/>
              </a:rPr>
              <a:t>(model)</a:t>
            </a:r>
            <a:br>
              <a:rPr lang="en-US" sz="2000" spc="10" dirty="0">
                <a:latin typeface="Consolas"/>
              </a:rPr>
            </a:br>
            <a:r>
              <a:rPr lang="en-US" sz="2000" spc="10" dirty="0">
                <a:solidFill>
                  <a:srgbClr val="000000"/>
                </a:solidFill>
                <a:latin typeface="Consolas"/>
              </a:rPr>
              <a:t> Ensures all processes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start from the same model weights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err="1">
                <a:latin typeface="Consolas"/>
              </a:rPr>
              <a:t>average_gradients</a:t>
            </a:r>
            <a:r>
              <a:rPr lang="en-US" sz="2000" dirty="0">
                <a:latin typeface="Consolas"/>
              </a:rPr>
              <a:t>(grads)</a:t>
            </a:r>
            <a:br>
              <a:rPr lang="en-US" sz="2000" dirty="0">
                <a:latin typeface="Consolas"/>
              </a:rPr>
            </a:br>
            <a:r>
              <a:rPr lang="en-US" sz="2000" dirty="0">
                <a:latin typeface="Consolas"/>
              </a:rPr>
              <a:t> Handles </a:t>
            </a:r>
            <a:r>
              <a:rPr lang="en-US" sz="2000" b="1" dirty="0">
                <a:ea typeface="+mn-lt"/>
                <a:cs typeface="+mn-lt"/>
              </a:rPr>
              <a:t>synchronized gradient averaging</a:t>
            </a:r>
            <a:r>
              <a:rPr lang="en-US" sz="2000" dirty="0">
                <a:ea typeface="+mn-lt"/>
                <a:cs typeface="+mn-lt"/>
              </a:rPr>
              <a:t> across processes.</a:t>
            </a:r>
            <a:endParaRPr lang="en-US" sz="2000"/>
          </a:p>
          <a:p>
            <a:r>
              <a:rPr lang="en-US" sz="2400" b="1" dirty="0"/>
              <a:t>Why This Matters: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Writing raw MPI code in every function is error-prone and clutters logic.</a:t>
            </a:r>
            <a:endParaRPr lang="en-US" sz="20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This abstraction makes the </a:t>
            </a:r>
            <a:r>
              <a:rPr lang="en-US" sz="2000" b="1" dirty="0">
                <a:ea typeface="+mn-lt"/>
                <a:cs typeface="+mn-lt"/>
              </a:rPr>
              <a:t>codebase cleaner, safer, and easier to debug</a:t>
            </a:r>
            <a:r>
              <a:rPr lang="en-US" sz="2000" dirty="0">
                <a:ea typeface="+mn-lt"/>
                <a:cs typeface="+mn-lt"/>
              </a:rPr>
              <a:t>.</a:t>
            </a:r>
            <a:endParaRPr lang="en-US" sz="2000"/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It enables students to learn MPI in a constrained environment without having to worry too much about the machine learning code getting changed unintentionally in the process</a:t>
            </a:r>
            <a:endParaRPr lang="en-US" sz="1800" spc="1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30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D4F3D-BBDD-C7DF-C731-5D78F1D3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966" y="509533"/>
            <a:ext cx="10052073" cy="793600"/>
          </a:xfrm>
        </p:spPr>
        <p:txBody>
          <a:bodyPr/>
          <a:lstStyle/>
          <a:p>
            <a:r>
              <a:rPr lang="en-US" dirty="0"/>
              <a:t>What About Parallelizing on the GPU?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7C19C-E2F9-EB0E-344F-4E895FFD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6" y="1584385"/>
            <a:ext cx="9486756" cy="47539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Central Concept:</a:t>
            </a:r>
          </a:p>
          <a:p>
            <a:pPr lvl="1"/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GPUs are designed for </a:t>
            </a: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massively parallel computations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, ideal for tensor operations in deep learning.</a:t>
            </a:r>
            <a:endParaRPr lang="en-US" sz="2400" spc="10">
              <a:solidFill>
                <a:srgbClr val="000000"/>
              </a:solidFill>
            </a:endParaRPr>
          </a:p>
          <a:p>
            <a:pPr lvl="1"/>
            <a:r>
              <a:rPr lang="en-US" sz="2400" dirty="0">
                <a:ea typeface="+mn-lt"/>
                <a:cs typeface="+mn-lt"/>
              </a:rPr>
              <a:t>Unlike CPUs (few fast cores), GPUs use </a:t>
            </a:r>
            <a:r>
              <a:rPr lang="en-US" sz="2400" b="1" dirty="0">
                <a:ea typeface="+mn-lt"/>
                <a:cs typeface="+mn-lt"/>
              </a:rPr>
              <a:t>many slow cores</a:t>
            </a:r>
            <a:r>
              <a:rPr lang="en-US" sz="2400" dirty="0">
                <a:ea typeface="+mn-lt"/>
                <a:cs typeface="+mn-lt"/>
              </a:rPr>
              <a:t>, executing thousands of threads in parallel.</a:t>
            </a:r>
            <a:endParaRPr lang="en-US" sz="2400"/>
          </a:p>
          <a:p>
            <a:r>
              <a:rPr lang="en-US" sz="2800" b="1" dirty="0"/>
              <a:t>Benefits for Training: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Vectorized operations (e.g., matrix multiplies) run </a:t>
            </a:r>
            <a:r>
              <a:rPr lang="en-US" sz="2400" b="1" dirty="0">
                <a:ea typeface="+mn-lt"/>
                <a:cs typeface="+mn-lt"/>
              </a:rPr>
              <a:t>100× faster</a:t>
            </a:r>
            <a:r>
              <a:rPr lang="en-US" sz="2400" dirty="0">
                <a:ea typeface="+mn-lt"/>
                <a:cs typeface="+mn-lt"/>
              </a:rPr>
              <a:t> on GPU.</a:t>
            </a:r>
            <a:endParaRPr lang="en-US" sz="2400"/>
          </a:p>
          <a:p>
            <a:pPr lvl="1"/>
            <a:r>
              <a:rPr lang="en-US" sz="2400" dirty="0">
                <a:ea typeface="+mn-lt"/>
                <a:cs typeface="+mn-lt"/>
              </a:rPr>
              <a:t>Enables large batch sizes and real-time data throughput.</a:t>
            </a:r>
            <a:endParaRPr lang="en-US" sz="2400"/>
          </a:p>
          <a:p>
            <a:r>
              <a:rPr lang="en-US" sz="2800" dirty="0">
                <a:ea typeface="+mn-lt"/>
                <a:cs typeface="+mn-lt"/>
              </a:rPr>
              <a:t>But </a:t>
            </a:r>
            <a:r>
              <a:rPr lang="en-US" sz="2800" b="1" dirty="0">
                <a:ea typeface="+mn-lt"/>
                <a:cs typeface="+mn-lt"/>
              </a:rPr>
              <a:t>how </a:t>
            </a:r>
            <a:r>
              <a:rPr lang="en-US" sz="2800" dirty="0">
                <a:ea typeface="+mn-lt"/>
                <a:cs typeface="+mn-lt"/>
              </a:rPr>
              <a:t>do we actually use the GPU?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89753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2824-3142-963F-231F-4A028966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Introducing </a:t>
            </a:r>
            <a:r>
              <a:rPr lang="en-US" dirty="0" err="1">
                <a:ea typeface="+mj-lt"/>
                <a:cs typeface="+mj-lt"/>
              </a:rPr>
              <a:t>CuPy</a:t>
            </a:r>
            <a:r>
              <a:rPr lang="en-US" dirty="0">
                <a:ea typeface="+mj-lt"/>
                <a:cs typeface="+mj-lt"/>
              </a:rPr>
              <a:t> – NumPy on the GPU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C058F-4511-0532-A191-D64FAC7B4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969170" cy="49120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/>
              <a:t>What is </a:t>
            </a:r>
            <a:r>
              <a:rPr lang="en-US" sz="2400" b="1" dirty="0" err="1"/>
              <a:t>CuPy</a:t>
            </a:r>
            <a:r>
              <a:rPr lang="en-US" sz="2400" dirty="0"/>
              <a:t>?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 err="1">
                <a:ea typeface="+mn-lt"/>
                <a:cs typeface="+mn-lt"/>
              </a:rPr>
              <a:t>CuPy</a:t>
            </a:r>
            <a:r>
              <a:rPr lang="en-US" sz="2000" spc="10" dirty="0">
                <a:ea typeface="+mn-lt"/>
                <a:cs typeface="+mn-lt"/>
              </a:rPr>
              <a:t> is a </a:t>
            </a:r>
            <a:r>
              <a:rPr lang="en-US" sz="2000" b="1" spc="10" dirty="0">
                <a:ea typeface="+mn-lt"/>
                <a:cs typeface="+mn-lt"/>
              </a:rPr>
              <a:t>GPU-accelerated drop-in replacement for NumPy</a:t>
            </a:r>
            <a:r>
              <a:rPr lang="en-US" sz="2000" spc="10" dirty="0">
                <a:ea typeface="+mn-lt"/>
                <a:cs typeface="+mn-lt"/>
              </a:rPr>
              <a:t>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Supports most NumPy functions but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operates on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GPU memory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z="1800" dirty="0"/>
          </a:p>
          <a:p>
            <a:pPr lvl="1">
              <a:buFont typeface="Courier New" pitchFamily="34" charset="0"/>
              <a:buChar char="o"/>
            </a:pPr>
            <a:endParaRPr lang="en-US" sz="2000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z="2000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endParaRPr lang="en-US" sz="1800" dirty="0"/>
          </a:p>
          <a:p>
            <a:pPr lvl="1">
              <a:buFont typeface="Courier New" pitchFamily="34" charset="0"/>
              <a:buChar char="o"/>
            </a:pPr>
            <a:endParaRPr lang="en-US" sz="1800" dirty="0"/>
          </a:p>
          <a:p>
            <a:pPr lvl="1">
              <a:buFont typeface="Courier New" pitchFamily="34" charset="0"/>
              <a:buChar char="o"/>
            </a:pPr>
            <a:endParaRPr lang="en-US" sz="1800" dirty="0"/>
          </a:p>
          <a:p>
            <a:pPr lvl="1">
              <a:buFont typeface="Courier New" pitchFamily="34" charset="0"/>
              <a:buChar char="o"/>
            </a:pPr>
            <a:endParaRPr lang="en-US" sz="1800" dirty="0">
              <a:solidFill>
                <a:srgbClr val="262626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</a:rPr>
              <a:t>Why </a:t>
            </a:r>
            <a:r>
              <a:rPr lang="en-US" sz="2400" b="1" dirty="0" err="1">
                <a:solidFill>
                  <a:srgbClr val="000000"/>
                </a:solidFill>
              </a:rPr>
              <a:t>CuPy</a:t>
            </a:r>
            <a:r>
              <a:rPr lang="en-US" sz="2400" b="1" dirty="0">
                <a:solidFill>
                  <a:srgbClr val="000000"/>
                </a:solidFill>
              </a:rPr>
              <a:t>?</a:t>
            </a:r>
            <a:endParaRPr lang="en-US" sz="2400" b="1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Supports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 CUDA kernels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GPU memory pools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, and more.</a:t>
            </a:r>
            <a:endParaRPr lang="en-US" sz="1800" spc="1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Integrates well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with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 custom deep learning frameworks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pc="1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3" descr="A white rectangular object with black border&#10;&#10;AI-generated content may be incorrect.">
            <a:extLst>
              <a:ext uri="{FF2B5EF4-FFF2-40B4-BE49-F238E27FC236}">
                <a16:creationId xmlns:a16="http://schemas.microsoft.com/office/drawing/2014/main" id="{474C0632-33DB-9F06-A1CF-02040C6C1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55" y="2981580"/>
            <a:ext cx="7950680" cy="239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3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010D-D182-5F12-9E0B-B47D37AC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Training MLPs on a single GPU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DE00-838C-D951-346D-7559717C1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b="1" dirty="0">
                <a:ea typeface="+mn-lt"/>
                <a:cs typeface="+mn-lt"/>
              </a:rPr>
              <a:t>Step-by-Step Breakdown: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Move data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 to GPU once</a:t>
            </a:r>
          </a:p>
          <a:p>
            <a:pPr lvl="1">
              <a:buFont typeface="Courier New" pitchFamily="34" charset="0"/>
              <a:buChar char="o"/>
            </a:pPr>
            <a:endParaRPr lang="en-US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Shuffle 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on GPU</a:t>
            </a:r>
          </a:p>
          <a:p>
            <a:pPr lvl="1">
              <a:buFont typeface="Courier New" pitchFamily="34" charset="0"/>
              <a:buChar char="o"/>
            </a:pPr>
            <a:endParaRPr lang="en-US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endParaRPr lang="en-US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Batch-wise forward pass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 using layers implemented with </a:t>
            </a:r>
            <a:r>
              <a:rPr lang="en-US" sz="2400" spc="10" err="1">
                <a:solidFill>
                  <a:srgbClr val="000000"/>
                </a:solidFill>
                <a:ea typeface="+mn-lt"/>
                <a:cs typeface="+mn-lt"/>
              </a:rPr>
              <a:t>CuPy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 (e.g., </a:t>
            </a:r>
            <a:r>
              <a:rPr lang="en-US" sz="2400" spc="10" err="1">
                <a:solidFill>
                  <a:srgbClr val="000000"/>
                </a:solidFill>
                <a:latin typeface="Century Schoolbook"/>
              </a:rPr>
              <a:t>DenseGPU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</a:p>
          <a:p>
            <a:pPr lvl="1">
              <a:buFont typeface="Courier New" pitchFamily="34" charset="0"/>
              <a:buChar char="o"/>
            </a:pP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Compute loss 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gradients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 on GPU</a:t>
            </a:r>
          </a:p>
          <a:p>
            <a:pPr lvl="1">
              <a:buFont typeface="Courier New" pitchFamily="34" charset="0"/>
              <a:buChar char="o"/>
            </a:pPr>
            <a:endParaRPr lang="en-US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endParaRPr lang="en-US" sz="2400" spc="10" dirty="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Backpropagation 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remains fully on </a:t>
            </a:r>
            <a:r>
              <a:rPr lang="en-US" sz="2400" b="1" spc="10" dirty="0">
                <a:solidFill>
                  <a:srgbClr val="000000"/>
                </a:solidFill>
                <a:ea typeface="+mn-lt"/>
                <a:cs typeface="+mn-lt"/>
              </a:rPr>
              <a:t>GPU</a:t>
            </a:r>
            <a:r>
              <a:rPr lang="en-US" sz="24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5122B-DBE4-7973-C3DB-5843269FFD86}"/>
              </a:ext>
            </a:extLst>
          </p:cNvPr>
          <p:cNvSpPr txBox="1"/>
          <p:nvPr/>
        </p:nvSpPr>
        <p:spPr>
          <a:xfrm>
            <a:off x="2337758" y="25965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X_gpu = cp.asarray(X)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544B5-1022-F461-F274-A4937B51C423}"/>
              </a:ext>
            </a:extLst>
          </p:cNvPr>
          <p:cNvSpPr txBox="1"/>
          <p:nvPr/>
        </p:nvSpPr>
        <p:spPr>
          <a:xfrm>
            <a:off x="2337758" y="3430438"/>
            <a:ext cx="4928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idxs = cp.random.permutation(len(X_gpu))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46CB0-7528-759C-1509-430026B62AD3}"/>
              </a:ext>
            </a:extLst>
          </p:cNvPr>
          <p:cNvSpPr txBox="1"/>
          <p:nvPr/>
        </p:nvSpPr>
        <p:spPr>
          <a:xfrm>
            <a:off x="2337758" y="4997570"/>
            <a:ext cx="646693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diff = preds - </a:t>
            </a:r>
            <a:r>
              <a:rPr lang="en-US" err="1"/>
              <a:t>yb</a:t>
            </a:r>
            <a:r>
              <a:rPr lang="en-US" dirty="0"/>
              <a:t> </a:t>
            </a:r>
          </a:p>
          <a:p>
            <a:r>
              <a:rPr lang="en-US" dirty="0"/>
              <a:t>grad = (2 * diff / </a:t>
            </a:r>
            <a:r>
              <a:rPr lang="en-US" dirty="0" err="1"/>
              <a:t>batch_size</a:t>
            </a:r>
            <a:r>
              <a:rPr lang="en-US" dirty="0"/>
              <a:t>).reshape(-1, 1)</a:t>
            </a:r>
          </a:p>
        </p:txBody>
      </p:sp>
    </p:spTree>
    <p:extLst>
      <p:ext uri="{BB962C8B-B14F-4D97-AF65-F5344CB8AC3E}">
        <p14:creationId xmlns:p14="http://schemas.microsoft.com/office/powerpoint/2010/main" val="19381903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96919-84D8-D2E7-0B82-DF2F3092A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Key </a:t>
            </a:r>
            <a:r>
              <a:rPr lang="en-US" dirty="0" err="1">
                <a:ea typeface="+mj-lt"/>
                <a:cs typeface="+mj-lt"/>
              </a:rPr>
              <a:t>CuPy</a:t>
            </a:r>
            <a:r>
              <a:rPr lang="en-US" dirty="0">
                <a:ea typeface="+mj-lt"/>
                <a:cs typeface="+mj-lt"/>
              </a:rPr>
              <a:t> Concepts in the Training Code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68428E-2DB0-5F6E-D9C2-79DE952D51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62063" y="2187530"/>
          <a:ext cx="9858192" cy="38525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68574">
                  <a:extLst>
                    <a:ext uri="{9D8B030D-6E8A-4147-A177-3AD203B41FA5}">
                      <a16:colId xmlns:a16="http://schemas.microsoft.com/office/drawing/2014/main" val="2249003100"/>
                    </a:ext>
                  </a:extLst>
                </a:gridCol>
                <a:gridCol w="5089618">
                  <a:extLst>
                    <a:ext uri="{9D8B030D-6E8A-4147-A177-3AD203B41FA5}">
                      <a16:colId xmlns:a16="http://schemas.microsoft.com/office/drawing/2014/main" val="471640944"/>
                    </a:ext>
                  </a:extLst>
                </a:gridCol>
              </a:tblGrid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 b="1"/>
                        <a:t>Operation</a:t>
                      </a:r>
                      <a:endParaRPr lang="en-US" sz="3000"/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 b="1"/>
                        <a:t>CuPy Feature Used</a:t>
                      </a:r>
                      <a:endParaRPr lang="en-US" sz="3000"/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6554273"/>
                  </a:ext>
                </a:extLst>
              </a:tr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cp.asarray()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 array creation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751124"/>
                  </a:ext>
                </a:extLst>
              </a:tr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cp.random.permutation()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GPU-based shuffling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36025"/>
                  </a:ext>
                </a:extLst>
              </a:tr>
              <a:tr h="678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cp.sum()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GPU-reduced computation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68728"/>
                  </a:ext>
                </a:extLst>
              </a:tr>
              <a:tr h="1140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cp.reshape(), cp.vstack()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GPU-friendly tensor reshaping</a:t>
                      </a:r>
                    </a:p>
                  </a:txBody>
                  <a:tcPr marL="154101" marR="154101" marT="77051" marB="770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28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634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346A-A989-1AC7-5E28-9F045A247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BE82-7B92-7DED-D934-594E6C61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Performance Gains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Training time drops significantly by avoiding CPU overhead.</a:t>
            </a:r>
            <a:endParaRPr lang="en-US" sz="2000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b="1" spc="10" err="1">
                <a:solidFill>
                  <a:srgbClr val="000000"/>
                </a:solidFill>
                <a:ea typeface="+mn-lt"/>
                <a:cs typeface="+mn-lt"/>
              </a:rPr>
              <a:t>CuPy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allows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parallel operations across batches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natively on the GPU.</a:t>
            </a:r>
            <a:endParaRPr lang="en-US" sz="2000" spc="10" dirty="0">
              <a:solidFill>
                <a:srgbClr val="000000"/>
              </a:solidFill>
            </a:endParaRPr>
          </a:p>
          <a:p>
            <a:r>
              <a:rPr lang="en-US" sz="2400" b="1" dirty="0"/>
              <a:t>Clean Abstraction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Keeps the interface similar to NumPy.</a:t>
            </a:r>
            <a:endParaRPr lang="en-US" sz="2000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Developers already familiar with NumPy can easily transition.</a:t>
            </a:r>
            <a:endParaRPr lang="en-US" sz="2000" spc="10" dirty="0">
              <a:solidFill>
                <a:srgbClr val="000000"/>
              </a:solidFill>
            </a:endParaRPr>
          </a:p>
          <a:p>
            <a:r>
              <a:rPr lang="en-US" sz="2400" b="1" dirty="0"/>
              <a:t>Scalable Design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Works well with mini-batching.</a:t>
            </a:r>
            <a:endParaRPr lang="en-US" sz="2000" spc="1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Prepares your codebase for scaling to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multi-GPU setups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sz="2000" spc="1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4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22EB3-FCC6-DBC8-384B-1F529839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34" y="231310"/>
            <a:ext cx="10515600" cy="1325563"/>
          </a:xfrm>
        </p:spPr>
        <p:txBody>
          <a:bodyPr/>
          <a:lstStyle/>
          <a:p>
            <a:r>
              <a:rPr lang="en-US" dirty="0"/>
              <a:t>What is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6C1B6-C943-303C-B2EF-0C3DD98F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654" y="1188271"/>
            <a:ext cx="7242346" cy="44789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 message-passing library </a:t>
            </a:r>
            <a:r>
              <a:rPr lang="en-US" sz="2400" b="1" dirty="0">
                <a:ea typeface="+mn-lt"/>
                <a:cs typeface="+mn-lt"/>
              </a:rPr>
              <a:t>specification</a:t>
            </a:r>
            <a:r>
              <a:rPr lang="en-US" sz="2400" dirty="0">
                <a:ea typeface="+mn-lt"/>
                <a:cs typeface="+mn-lt"/>
              </a:rPr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Extended message-passing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not a language or compiler specification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not a specific implementation or product </a:t>
            </a:r>
            <a:endParaRPr lang="en-US" sz="2000"/>
          </a:p>
          <a:p>
            <a:r>
              <a:rPr lang="en-US" sz="2400" dirty="0">
                <a:ea typeface="+mn-lt"/>
                <a:cs typeface="+mn-lt"/>
              </a:rPr>
              <a:t>For parallel computers, clusters, and </a:t>
            </a:r>
            <a:r>
              <a:rPr lang="en-US" sz="2400" b="1" dirty="0">
                <a:ea typeface="+mn-lt"/>
                <a:cs typeface="+mn-lt"/>
              </a:rPr>
              <a:t>heterogeneous networks </a:t>
            </a:r>
          </a:p>
          <a:p>
            <a:r>
              <a:rPr lang="en-US" sz="2400" dirty="0">
                <a:ea typeface="+mn-lt"/>
                <a:cs typeface="+mn-lt"/>
              </a:rPr>
              <a:t>Designed to provide access to </a:t>
            </a:r>
            <a:r>
              <a:rPr lang="en-US" sz="2400" b="1" dirty="0">
                <a:ea typeface="+mn-lt"/>
                <a:cs typeface="+mn-lt"/>
              </a:rPr>
              <a:t>advanced parallel hardware</a:t>
            </a:r>
            <a:r>
              <a:rPr lang="en-US" sz="2400" dirty="0">
                <a:ea typeface="+mn-lt"/>
                <a:cs typeface="+mn-lt"/>
              </a:rPr>
              <a:t> for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end users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library writers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ea typeface="+mn-lt"/>
                <a:cs typeface="+mn-lt"/>
              </a:rPr>
              <a:t>tool developers</a:t>
            </a:r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5052E-11C9-87CA-A159-3BFCEFA00BAF}"/>
              </a:ext>
            </a:extLst>
          </p:cNvPr>
          <p:cNvSpPr txBox="1"/>
          <p:nvPr/>
        </p:nvSpPr>
        <p:spPr>
          <a:xfrm>
            <a:off x="7609840" y="5069840"/>
            <a:ext cx="2641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Heterogeneous Cluster</a:t>
            </a:r>
          </a:p>
        </p:txBody>
      </p:sp>
      <p:pic>
        <p:nvPicPr>
          <p:cNvPr id="10" name="Picture 9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813A7704-E58A-B696-A30F-75284464E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377" y="1913572"/>
            <a:ext cx="34385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2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B4FF-8B44-09DD-5387-1C2C80A5B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396240"/>
            <a:ext cx="9692640" cy="1325562"/>
          </a:xfrm>
        </p:spPr>
        <p:txBody>
          <a:bodyPr/>
          <a:lstStyle/>
          <a:p>
            <a:r>
              <a:rPr lang="en-US" dirty="0"/>
              <a:t>Why use MPI?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260D1-DA7A-946F-1404-5700CA99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32" y="1889760"/>
            <a:ext cx="8595360" cy="4351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MPI (and its many variants) provides a powerful, efficient, and portable way to express parallel programs</a:t>
            </a:r>
          </a:p>
          <a:p>
            <a:r>
              <a:rPr lang="en-US" sz="2400" dirty="0"/>
              <a:t>MPI was explicitly designed to</a:t>
            </a:r>
            <a:r>
              <a:rPr lang="en-US" sz="2400" b="1" dirty="0"/>
              <a:t> enable libraries</a:t>
            </a:r>
            <a:r>
              <a:rPr lang="en-US" sz="2400" dirty="0"/>
              <a:t> and to leverage multiple </a:t>
            </a:r>
            <a:r>
              <a:rPr lang="en-US" sz="2400" b="1" dirty="0"/>
              <a:t>different types of computing architectures</a:t>
            </a:r>
            <a:r>
              <a:rPr lang="en-US" sz="2400" dirty="0"/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In the growing field of Artificial intelligence, the industry must parallelize large models across many devices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/>
              <a:t>In Atmospheric science, complex weather modeling requires multiple CPUs and large memory arrays</a:t>
            </a:r>
          </a:p>
        </p:txBody>
      </p:sp>
    </p:spTree>
    <p:extLst>
      <p:ext uri="{BB962C8B-B14F-4D97-AF65-F5344CB8AC3E}">
        <p14:creationId xmlns:p14="http://schemas.microsoft.com/office/powerpoint/2010/main" val="3778307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301D-3325-C588-9F86-ABDF572D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12" y="294640"/>
            <a:ext cx="9692640" cy="848042"/>
          </a:xfrm>
        </p:spPr>
        <p:txBody>
          <a:bodyPr/>
          <a:lstStyle/>
          <a:p>
            <a:r>
              <a:rPr lang="en-US" dirty="0"/>
              <a:t>MPI for Python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69D7-F0A2-17A1-1A69-4FCC51D8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665"/>
            <a:ext cx="8001862" cy="53002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For this session we will be using </a:t>
            </a:r>
            <a:r>
              <a:rPr lang="en-US" sz="2400" b="1" dirty="0"/>
              <a:t>MPI for Python</a:t>
            </a:r>
            <a:r>
              <a:rPr lang="en-US" sz="2400" dirty="0"/>
              <a:t> (MPI4Py) in tandem with a </a:t>
            </a:r>
            <a:r>
              <a:rPr lang="en-US" sz="2400" b="1" dirty="0"/>
              <a:t>Multilayer Perceptron Model</a:t>
            </a:r>
            <a:r>
              <a:rPr lang="en-US" sz="2400" dirty="0"/>
              <a:t> (MLP) to illustrate the </a:t>
            </a:r>
            <a:r>
              <a:rPr lang="en-US" sz="2400" b="1" dirty="0"/>
              <a:t>advantages and drawbacks</a:t>
            </a:r>
            <a:r>
              <a:rPr lang="en-US" sz="2400" dirty="0"/>
              <a:t> of..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b="1" dirty="0"/>
              <a:t>serial 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b="1" dirty="0"/>
              <a:t>parallel CPU programming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b="1" dirty="0"/>
              <a:t>basic GPU parallelism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400" spc="0" dirty="0">
                <a:solidFill>
                  <a:srgbClr val="000000"/>
                </a:solidFill>
              </a:rPr>
              <a:t>We'll first cover the basics of a </a:t>
            </a:r>
            <a:r>
              <a:rPr lang="en-US" sz="2400" b="1" spc="0" dirty="0">
                <a:solidFill>
                  <a:srgbClr val="000000"/>
                </a:solidFill>
              </a:rPr>
              <a:t>multilayer perceptron</a:t>
            </a:r>
            <a:r>
              <a:rPr lang="en-US" sz="2400" spc="0" dirty="0">
                <a:solidFill>
                  <a:srgbClr val="000000"/>
                </a:solidFill>
              </a:rPr>
              <a:t> that we will use to predict housing prices.</a:t>
            </a:r>
          </a:p>
          <a:p>
            <a:pPr>
              <a:buFont typeface="Arial"/>
              <a:buChar char="•"/>
            </a:pPr>
            <a:r>
              <a:rPr lang="en-US" sz="2400" spc="0" dirty="0">
                <a:solidFill>
                  <a:srgbClr val="000000"/>
                </a:solidFill>
              </a:rPr>
              <a:t>We will then cover how we go about </a:t>
            </a:r>
            <a:r>
              <a:rPr lang="en-US" sz="2400" b="1" spc="0" dirty="0">
                <a:solidFill>
                  <a:srgbClr val="000000"/>
                </a:solidFill>
              </a:rPr>
              <a:t>parallelizing our MLP's training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122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9536-0EC4-778B-FDBE-E0805B1B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90" y="640079"/>
            <a:ext cx="5997678" cy="1363345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What is a Multilayer Perceptron (MLP)?</a:t>
            </a:r>
            <a:endParaRPr lang="en-US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E2FD9058-0AFA-44F3-DADB-2462C815B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65" y="309401"/>
            <a:ext cx="2111007" cy="62350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04FA-B3B4-37BA-4DD6-C614C2E4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290" y="2325158"/>
            <a:ext cx="6015571" cy="38549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An </a:t>
            </a:r>
            <a:r>
              <a:rPr lang="en-US" sz="2000" b="1" dirty="0">
                <a:ea typeface="+mn-lt"/>
                <a:cs typeface="+mn-lt"/>
              </a:rPr>
              <a:t>MLP</a:t>
            </a:r>
            <a:r>
              <a:rPr lang="en-US" sz="2000" dirty="0">
                <a:ea typeface="+mn-lt"/>
                <a:cs typeface="+mn-lt"/>
              </a:rPr>
              <a:t> is a type of feedforward neural network.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It consists of </a:t>
            </a:r>
            <a:r>
              <a:rPr lang="en-US" sz="2000" b="1" dirty="0">
                <a:ea typeface="+mn-lt"/>
                <a:cs typeface="+mn-lt"/>
              </a:rPr>
              <a:t>multiple layers</a:t>
            </a:r>
            <a:r>
              <a:rPr lang="en-US" sz="2000" dirty="0">
                <a:ea typeface="+mn-lt"/>
                <a:cs typeface="+mn-lt"/>
              </a:rPr>
              <a:t> of neurons:</a:t>
            </a:r>
            <a:endParaRPr lang="en-US" sz="2000" dirty="0"/>
          </a:p>
          <a:p>
            <a:pPr lvl="1">
              <a:buFont typeface="Courier New" pitchFamily="34" charset="0"/>
              <a:buChar char="o"/>
            </a:pPr>
            <a:r>
              <a:rPr lang="en-US" sz="1800" b="1" spc="10" dirty="0">
                <a:ea typeface="+mn-lt"/>
                <a:cs typeface="+mn-lt"/>
              </a:rPr>
              <a:t>Input layer</a:t>
            </a:r>
            <a:r>
              <a:rPr lang="en-US" sz="1800" spc="10" dirty="0">
                <a:ea typeface="+mn-lt"/>
                <a:cs typeface="+mn-lt"/>
              </a:rPr>
              <a:t> – receives raw data.</a:t>
            </a:r>
            <a:endParaRPr lang="en-US" sz="1800" spc="10"/>
          </a:p>
          <a:p>
            <a:pPr lvl="1">
              <a:buFont typeface="Courier New" pitchFamily="34" charset="0"/>
              <a:buChar char="o"/>
            </a:pPr>
            <a:r>
              <a:rPr lang="en-US" sz="1800" b="1" spc="10" dirty="0">
                <a:ea typeface="+mn-lt"/>
                <a:cs typeface="+mn-lt"/>
              </a:rPr>
              <a:t>Hidden layers</a:t>
            </a:r>
            <a:r>
              <a:rPr lang="en-US" sz="1800" spc="10" dirty="0">
                <a:ea typeface="+mn-lt"/>
                <a:cs typeface="+mn-lt"/>
              </a:rPr>
              <a:t> – perform transformations.</a:t>
            </a:r>
            <a:endParaRPr lang="en-US" sz="1800" spc="10"/>
          </a:p>
          <a:p>
            <a:pPr lvl="1">
              <a:buFont typeface="Courier New" pitchFamily="34" charset="0"/>
              <a:buChar char="o"/>
            </a:pPr>
            <a:r>
              <a:rPr lang="en-US" sz="1800" b="1" dirty="0">
                <a:ea typeface="+mn-lt"/>
                <a:cs typeface="+mn-lt"/>
              </a:rPr>
              <a:t>Output layer</a:t>
            </a:r>
            <a:r>
              <a:rPr lang="en-US" sz="1800" dirty="0">
                <a:ea typeface="+mn-lt"/>
                <a:cs typeface="+mn-lt"/>
              </a:rPr>
              <a:t> – produces predictions.</a:t>
            </a:r>
            <a:endParaRPr lang="en-US" sz="1800"/>
          </a:p>
          <a:p>
            <a:r>
              <a:rPr lang="en-US" sz="2000" dirty="0">
                <a:ea typeface="+mn-lt"/>
                <a:cs typeface="+mn-lt"/>
              </a:rPr>
              <a:t>Each layer is typically a:</a:t>
            </a:r>
            <a:endParaRPr lang="en-US" sz="2000" dirty="0"/>
          </a:p>
          <a:p>
            <a:pPr lvl="1">
              <a:buFont typeface="Courier New" pitchFamily="34" charset="0"/>
              <a:buChar char="o"/>
            </a:pPr>
            <a:r>
              <a:rPr lang="en-US" sz="1800" b="1" spc="10" dirty="0">
                <a:ea typeface="+mn-lt"/>
                <a:cs typeface="+mn-lt"/>
              </a:rPr>
              <a:t>Dense (fully connected) layer</a:t>
            </a:r>
            <a:endParaRPr lang="en-US" sz="1800" spc="10"/>
          </a:p>
          <a:p>
            <a:pPr lvl="1">
              <a:buFont typeface="Courier New" pitchFamily="34" charset="0"/>
              <a:buChar char="o"/>
            </a:pPr>
            <a:r>
              <a:rPr lang="en-US" sz="1800" spc="10" dirty="0">
                <a:ea typeface="+mn-lt"/>
                <a:cs typeface="+mn-lt"/>
              </a:rPr>
              <a:t>Followed by a </a:t>
            </a:r>
            <a:r>
              <a:rPr lang="en-US" sz="1800" b="1" spc="10" dirty="0">
                <a:ea typeface="+mn-lt"/>
                <a:cs typeface="+mn-lt"/>
              </a:rPr>
              <a:t>nonlinear activation</a:t>
            </a:r>
            <a:r>
              <a:rPr lang="en-US" sz="1800" spc="10" dirty="0">
                <a:ea typeface="+mn-lt"/>
                <a:cs typeface="+mn-lt"/>
              </a:rPr>
              <a:t> like ReLU.</a:t>
            </a:r>
            <a:endParaRPr lang="en-US" sz="1800" spc="10"/>
          </a:p>
          <a:p>
            <a:r>
              <a:rPr lang="en-US" sz="2000" dirty="0"/>
              <a:t>To the left is an example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22846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66C-F265-53CA-C047-270BBE4AB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Role of Dense Layers and ReLU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24EC-F18A-561C-EBA7-42AB557D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Dense Layer</a:t>
            </a:r>
            <a:r>
              <a:rPr lang="en-US" sz="2400" dirty="0">
                <a:ea typeface="+mn-lt"/>
                <a:cs typeface="+mn-lt"/>
              </a:rPr>
              <a:t>: Every neuron connects to all neurons in the previous layer.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ea typeface="+mn-lt"/>
                <a:cs typeface="+mn-lt"/>
              </a:rPr>
              <a:t>Learns </a:t>
            </a:r>
            <a:r>
              <a:rPr lang="en-US" sz="2000" b="1" spc="10" dirty="0">
                <a:ea typeface="+mn-lt"/>
                <a:cs typeface="+mn-lt"/>
              </a:rPr>
              <a:t>weighted combinations</a:t>
            </a:r>
            <a:r>
              <a:rPr lang="en-US" sz="2000" spc="10" dirty="0">
                <a:ea typeface="+mn-lt"/>
                <a:cs typeface="+mn-lt"/>
              </a:rPr>
              <a:t> of inputs.</a:t>
            </a:r>
          </a:p>
          <a:p>
            <a:r>
              <a:rPr lang="en-US" sz="2400" b="1" dirty="0">
                <a:ea typeface="+mn-lt"/>
                <a:cs typeface="+mn-lt"/>
              </a:rPr>
              <a:t>ReLU (Rectified Linear Unit)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sz="2400"/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Replaces negative outputs with zero: </a:t>
            </a:r>
            <a:r>
              <a:rPr lang="en-US" sz="2000" spc="10" dirty="0">
                <a:solidFill>
                  <a:srgbClr val="000000"/>
                </a:solidFill>
                <a:latin typeface="Century Schoolbook"/>
              </a:rPr>
              <a:t>ReLU(x) = max(0, x)</a:t>
            </a:r>
            <a:endParaRPr lang="en-US" sz="2000" spc="10">
              <a:solidFill>
                <a:srgbClr val="000000"/>
              </a:solidFill>
              <a:latin typeface="Century Schoolbook"/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Introduces 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nonlinearity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so the network can model complex patterns.</a:t>
            </a:r>
            <a:endParaRPr lang="en-US" sz="2000" spc="10" dirty="0">
              <a:solidFill>
                <a:srgbClr val="000000"/>
              </a:solidFill>
            </a:endParaRPr>
          </a:p>
          <a:p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Stacked Layers Learn Hierarchies:</a:t>
            </a:r>
            <a:endParaRPr lang="en-US" sz="2400" b="1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000" spc="0" dirty="0">
                <a:solidFill>
                  <a:srgbClr val="000000"/>
                </a:solidFill>
                <a:ea typeface="+mn-lt"/>
                <a:cs typeface="+mn-lt"/>
              </a:rPr>
              <a:t>Early layers: detect low-level patterns.</a:t>
            </a:r>
            <a:endParaRPr lang="en-US" sz="2000" spc="0" dirty="0">
              <a:solidFill>
                <a:srgbClr val="000000"/>
              </a:solidFill>
            </a:endParaRPr>
          </a:p>
          <a:p>
            <a:pPr lvl="1">
              <a:buFont typeface="Courier New" pitchFamily="34" charset="0"/>
              <a:buChar char="o"/>
            </a:pPr>
            <a:r>
              <a:rPr lang="en-US" sz="2200" dirty="0">
                <a:ea typeface="+mn-lt"/>
                <a:cs typeface="+mn-lt"/>
              </a:rPr>
              <a:t>Later layers: extract more abstract features relevant to the target task.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59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6FE3B-C8D4-1C1A-5BD1-28E3F5D8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098" y="380137"/>
            <a:ext cx="9692640" cy="132556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Why Fewer Outputs in Regression Tasks?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1DE0-F46A-8DA0-9B7D-AC138AB62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98" y="1900687"/>
            <a:ext cx="7761474" cy="472514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Our primary Goal is to predict a single value given various input features with reasonable accuracy. These types of models carry out a </a:t>
            </a:r>
            <a:r>
              <a:rPr lang="en-US" sz="2400" b="1" dirty="0"/>
              <a:t>regression task</a:t>
            </a:r>
            <a:r>
              <a:rPr lang="en-US" sz="2400" dirty="0"/>
              <a:t>.</a:t>
            </a:r>
          </a:p>
          <a:p>
            <a:pPr lvl="1">
              <a:buFont typeface="Courier New" pitchFamily="34" charset="0"/>
              <a:buChar char="o"/>
            </a:pP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In machine learning, a regression task involves predicting a continuous numerical value, unlike</a:t>
            </a:r>
            <a:r>
              <a:rPr lang="en-US" sz="2000" b="1" spc="10" dirty="0">
                <a:solidFill>
                  <a:srgbClr val="000000"/>
                </a:solidFill>
                <a:ea typeface="+mn-lt"/>
                <a:cs typeface="+mn-lt"/>
              </a:rPr>
              <a:t> classification</a:t>
            </a:r>
            <a:r>
              <a:rPr lang="en-US" sz="2000" spc="10" dirty="0">
                <a:solidFill>
                  <a:srgbClr val="000000"/>
                </a:solidFill>
                <a:ea typeface="+mn-lt"/>
                <a:cs typeface="+mn-lt"/>
              </a:rPr>
              <a:t> which predicts categories.</a:t>
            </a: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Early layers often have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many neurons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to extract rich features.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Later layers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narrow down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US" dirty="0"/>
          </a:p>
          <a:p>
            <a:pPr lvl="1" indent="-285750">
              <a:buFont typeface="Courier New"/>
              <a:buChar char="o"/>
            </a:pPr>
            <a:r>
              <a:rPr lang="en-US" sz="2200" spc="10" dirty="0">
                <a:solidFill>
                  <a:srgbClr val="000000"/>
                </a:solidFill>
                <a:ea typeface="+mn-lt"/>
                <a:cs typeface="+mn-lt"/>
              </a:rPr>
              <a:t>Reduces the feature dimension gradually.</a:t>
            </a:r>
            <a:endParaRPr lang="en-US" spc="10" dirty="0">
              <a:solidFill>
                <a:srgbClr val="000000"/>
              </a:solidFill>
            </a:endParaRPr>
          </a:p>
          <a:p>
            <a:pPr lvl="1" indent="-285750">
              <a:buFont typeface="Courier New"/>
              <a:buChar char="o"/>
            </a:pPr>
            <a:r>
              <a:rPr lang="en-US" sz="2200" spc="10" dirty="0">
                <a:solidFill>
                  <a:srgbClr val="000000"/>
                </a:solidFill>
                <a:ea typeface="+mn-lt"/>
                <a:cs typeface="+mn-lt"/>
              </a:rPr>
              <a:t>Final layer matches the number of </a:t>
            </a:r>
            <a:r>
              <a:rPr lang="en-US" sz="2200" b="1" spc="10" dirty="0">
                <a:solidFill>
                  <a:srgbClr val="000000"/>
                </a:solidFill>
                <a:ea typeface="+mn-lt"/>
                <a:cs typeface="+mn-lt"/>
              </a:rPr>
              <a:t>target outputs</a:t>
            </a:r>
            <a:r>
              <a:rPr lang="en-US" sz="2200" spc="10" dirty="0">
                <a:solidFill>
                  <a:srgbClr val="000000"/>
                </a:solidFill>
                <a:ea typeface="+mn-lt"/>
                <a:cs typeface="+mn-lt"/>
              </a:rPr>
              <a:t> (e.g., 1 for price).</a:t>
            </a:r>
            <a:endParaRPr lang="en-US" spc="1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This </a:t>
            </a:r>
            <a:r>
              <a:rPr lang="en-US" sz="2400" b="1" dirty="0">
                <a:solidFill>
                  <a:srgbClr val="000000"/>
                </a:solidFill>
                <a:ea typeface="+mn-lt"/>
                <a:cs typeface="+mn-lt"/>
              </a:rPr>
              <a:t>bottleneck shape</a:t>
            </a:r>
            <a:r>
              <a:rPr lang="en-US" sz="2400" dirty="0">
                <a:solidFill>
                  <a:srgbClr val="000000"/>
                </a:solidFill>
                <a:ea typeface="+mn-lt"/>
                <a:cs typeface="+mn-lt"/>
              </a:rPr>
              <a:t> forces the network to compress useful information into a compact form for accurate predictions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2EF71C9-154A-7343-9590-827E8C340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006" y="1265567"/>
            <a:ext cx="1979762" cy="53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52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57C-9DFE-4A38-0E26-37175996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34" y="581420"/>
            <a:ext cx="7881093" cy="793600"/>
          </a:xfrm>
        </p:spPr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5C5E-119F-DC06-6FE8-D81C029B4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34" y="1598763"/>
            <a:ext cx="10018716" cy="49695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In this exercise we want to build a </a:t>
            </a:r>
            <a:r>
              <a:rPr lang="en-US" sz="2400" b="1" dirty="0"/>
              <a:t>Multilayer perceptron </a:t>
            </a:r>
            <a:r>
              <a:rPr lang="en-US" sz="2400" dirty="0"/>
              <a:t>that, given numerous house listings and 14 different data points, can </a:t>
            </a:r>
            <a:r>
              <a:rPr lang="en-US" sz="2400" b="1" dirty="0"/>
              <a:t>predict the house price of any house given any 14 inputs</a:t>
            </a:r>
          </a:p>
          <a:p>
            <a:r>
              <a:rPr lang="en-US" sz="2400" dirty="0"/>
              <a:t>The </a:t>
            </a:r>
            <a:r>
              <a:rPr lang="en-US" sz="2400" b="1" dirty="0"/>
              <a:t>set of inputs</a:t>
            </a:r>
            <a:r>
              <a:rPr lang="en-US" sz="2400" dirty="0"/>
              <a:t> we care about are as follows:</a:t>
            </a:r>
            <a:endParaRPr lang="en-US" sz="2400">
              <a:solidFill>
                <a:srgbClr val="000000"/>
              </a:solidFill>
              <a:latin typeface="Century Schoolbook" panose="02040604050505020304"/>
            </a:endParaRPr>
          </a:p>
          <a:p>
            <a:pPr lvl="1"/>
            <a:r>
              <a:rPr lang="en-US" sz="240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</a:t>
            </a:r>
            <a:r>
              <a:rPr lang="en-US" sz="240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sqft</a:t>
            </a:r>
            <a:r>
              <a:rPr lang="en-US" sz="240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'beds', 'baths', 'age', 'garage', 'stories', '</a:t>
            </a:r>
            <a:r>
              <a:rPr lang="en-US" sz="240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lot_size</a:t>
            </a:r>
            <a:r>
              <a:rPr lang="en-US" sz="240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distance_to_city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crime_rate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school_rating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'has_pool','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has_fireplace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neighborhood_code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'</a:t>
            </a:r>
            <a:r>
              <a:rPr lang="en-US" sz="2400" spc="10" err="1">
                <a:solidFill>
                  <a:schemeClr val="accent1">
                    <a:lumMod val="76000"/>
                  </a:schemeClr>
                </a:solidFill>
                <a:latin typeface="Consolas"/>
              </a:rPr>
              <a:t>year_renovated</a:t>
            </a:r>
            <a:r>
              <a:rPr lang="en-US" sz="2400" spc="10" dirty="0">
                <a:solidFill>
                  <a:schemeClr val="accent1">
                    <a:lumMod val="76000"/>
                  </a:schemeClr>
                </a:solidFill>
                <a:latin typeface="Consolas"/>
              </a:rPr>
              <a:t>', and 'price'</a:t>
            </a:r>
            <a:endParaRPr lang="en-US" sz="2400">
              <a:solidFill>
                <a:schemeClr val="accent1">
                  <a:lumMod val="76000"/>
                </a:schemeClr>
              </a:solidFill>
            </a:endParaRPr>
          </a:p>
          <a:p>
            <a:pPr lvl="1"/>
            <a:r>
              <a:rPr lang="en-US" sz="2400" b="1" spc="10" dirty="0">
                <a:solidFill>
                  <a:schemeClr val="tx1"/>
                </a:solidFill>
                <a:latin typeface="Century Schoolbook" panose="02040604050505020304"/>
              </a:rPr>
              <a:t>All binary options</a:t>
            </a:r>
            <a:r>
              <a:rPr lang="en-US" sz="2400" spc="10" dirty="0">
                <a:solidFill>
                  <a:schemeClr val="tx1"/>
                </a:solidFill>
                <a:latin typeface="Century Schoolbook" panose="02040604050505020304"/>
              </a:rPr>
              <a:t> like </a:t>
            </a:r>
            <a:r>
              <a:rPr lang="en-US" sz="2400" spc="10" dirty="0">
                <a:solidFill>
                  <a:schemeClr val="tx1"/>
                </a:solidFill>
                <a:latin typeface="Consolas"/>
              </a:rPr>
              <a:t>'</a:t>
            </a:r>
            <a:r>
              <a:rPr lang="en-US" sz="2400" spc="10" err="1">
                <a:solidFill>
                  <a:schemeClr val="tx1"/>
                </a:solidFill>
                <a:latin typeface="Consolas"/>
              </a:rPr>
              <a:t>has_pool</a:t>
            </a:r>
            <a:r>
              <a:rPr lang="en-US" sz="2400" spc="10" dirty="0">
                <a:solidFill>
                  <a:schemeClr val="tx1"/>
                </a:solidFill>
                <a:latin typeface="Consolas"/>
              </a:rPr>
              <a:t>' </a:t>
            </a:r>
            <a:r>
              <a:rPr lang="en-US" sz="2400" spc="10" dirty="0">
                <a:solidFill>
                  <a:schemeClr val="tx1"/>
                </a:solidFill>
                <a:latin typeface="Century Schoolbook"/>
              </a:rPr>
              <a:t>are treated with </a:t>
            </a:r>
            <a:r>
              <a:rPr lang="en-US" sz="2400" b="1" spc="10" dirty="0">
                <a:solidFill>
                  <a:schemeClr val="tx1"/>
                </a:solidFill>
                <a:latin typeface="Century Schoolbook"/>
              </a:rPr>
              <a:t>either a 0 or 1</a:t>
            </a:r>
            <a:r>
              <a:rPr lang="en-US" sz="2400" spc="10" dirty="0">
                <a:solidFill>
                  <a:schemeClr val="tx1"/>
                </a:solidFill>
                <a:latin typeface="Century Schoolbook"/>
              </a:rPr>
              <a:t> in our data set</a:t>
            </a:r>
          </a:p>
          <a:p>
            <a:pPr>
              <a:buFont typeface="Arial"/>
              <a:buChar char="•"/>
            </a:pPr>
            <a:r>
              <a:rPr lang="en-US" sz="2400" dirty="0"/>
              <a:t>The Data being used is </a:t>
            </a:r>
            <a:r>
              <a:rPr lang="en-US" sz="2400" b="1" dirty="0"/>
              <a:t>a set of 10,000 homes</a:t>
            </a:r>
            <a:r>
              <a:rPr lang="en-US" sz="2400" dirty="0"/>
              <a:t> randomly generated from a python script with a </a:t>
            </a:r>
            <a:r>
              <a:rPr lang="en-US" sz="2400" b="1" dirty="0"/>
              <a:t>set of predefined ranges</a:t>
            </a:r>
            <a:r>
              <a:rPr lang="en-US" sz="2400" dirty="0"/>
              <a:t> for each statistic. </a:t>
            </a:r>
          </a:p>
        </p:txBody>
      </p:sp>
    </p:spTree>
    <p:extLst>
      <p:ext uri="{BB962C8B-B14F-4D97-AF65-F5344CB8AC3E}">
        <p14:creationId xmlns:p14="http://schemas.microsoft.com/office/powerpoint/2010/main" val="23450742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View</vt:lpstr>
      <vt:lpstr>MPI and Parallelism</vt:lpstr>
      <vt:lpstr>Overview</vt:lpstr>
      <vt:lpstr>What is MPI?</vt:lpstr>
      <vt:lpstr>Why use MPI?</vt:lpstr>
      <vt:lpstr>MPI for Python</vt:lpstr>
      <vt:lpstr>What is a Multilayer Perceptron (MLP)?</vt:lpstr>
      <vt:lpstr>Role of Dense Layers and ReLU</vt:lpstr>
      <vt:lpstr>Why Fewer Outputs in Regression Tasks?</vt:lpstr>
      <vt:lpstr>Why do we care?</vt:lpstr>
      <vt:lpstr>What are we using MPI for?</vt:lpstr>
      <vt:lpstr>Forward Pass – Predicting with an MLP</vt:lpstr>
      <vt:lpstr>Backpropagation – Learning from Errors</vt:lpstr>
      <vt:lpstr>Overview – Pipeline Model Parallelism</vt:lpstr>
      <vt:lpstr>Pros/Cons: Pipeline Model Parallelism</vt:lpstr>
      <vt:lpstr>Pipeline Model Parallelism with MPI</vt:lpstr>
      <vt:lpstr>Forward Pass – Moving Activations Across Ranks</vt:lpstr>
      <vt:lpstr>Micro-Batching for Pipelining Efficiency</vt:lpstr>
      <vt:lpstr>Layer Management Across MPI Ranks</vt:lpstr>
      <vt:lpstr>Memory Management and Buffer Allocation</vt:lpstr>
      <vt:lpstr>Summary: MPI Concepts Applied</vt:lpstr>
      <vt:lpstr>Why is there an "MPIManager" Class?</vt:lpstr>
      <vt:lpstr>What About Parallelizing on the GPU?</vt:lpstr>
      <vt:lpstr>Introducing CuPy – NumPy on the GPU</vt:lpstr>
      <vt:lpstr>Training MLPs on a single GPU</vt:lpstr>
      <vt:lpstr>Key CuPy Concepts in the Training Code</vt:lpstr>
      <vt:lpstr>Why do we care?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718</cp:revision>
  <dcterms:created xsi:type="dcterms:W3CDTF">2025-06-24T22:37:35Z</dcterms:created>
  <dcterms:modified xsi:type="dcterms:W3CDTF">2025-06-25T19:39:19Z</dcterms:modified>
</cp:coreProperties>
</file>