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92" r:id="rId6"/>
    <p:sldId id="807" r:id="rId7"/>
    <p:sldId id="808" r:id="rId8"/>
    <p:sldId id="825" r:id="rId9"/>
    <p:sldId id="826" r:id="rId10"/>
    <p:sldId id="835" r:id="rId11"/>
    <p:sldId id="827" r:id="rId12"/>
    <p:sldId id="836" r:id="rId13"/>
    <p:sldId id="812" r:id="rId14"/>
    <p:sldId id="837" r:id="rId15"/>
    <p:sldId id="814" r:id="rId16"/>
    <p:sldId id="834" r:id="rId17"/>
    <p:sldId id="828" r:id="rId18"/>
    <p:sldId id="829" r:id="rId19"/>
    <p:sldId id="833" r:id="rId20"/>
    <p:sldId id="831" r:id="rId21"/>
    <p:sldId id="832" r:id="rId22"/>
    <p:sldId id="815" r:id="rId23"/>
    <p:sldId id="816" r:id="rId24"/>
    <p:sldId id="818" r:id="rId25"/>
    <p:sldId id="819" r:id="rId26"/>
    <p:sldId id="838" r:id="rId27"/>
    <p:sldId id="823" r:id="rId28"/>
    <p:sldId id="821" r:id="rId29"/>
    <p:sldId id="822" r:id="rId30"/>
    <p:sldId id="791" r:id="rId31"/>
  </p:sldIdLst>
  <p:sldSz cx="12188825" cy="6858000"/>
  <p:notesSz cx="6881813"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67463" autoAdjust="0"/>
  </p:normalViewPr>
  <p:slideViewPr>
    <p:cSldViewPr snapToGrid="0">
      <p:cViewPr varScale="1">
        <p:scale>
          <a:sx n="79" d="100"/>
          <a:sy n="79" d="100"/>
        </p:scale>
        <p:origin x="1662" y="60"/>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806"/>
    </p:cViewPr>
  </p:sorterViewPr>
  <p:notesViewPr>
    <p:cSldViewPr snapToGrid="0" showGuides="1">
      <p:cViewPr varScale="1">
        <p:scale>
          <a:sx n="88" d="100"/>
          <a:sy n="88" d="100"/>
        </p:scale>
        <p:origin x="3822" y="10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1" y="8829966"/>
            <a:ext cx="5778538" cy="464821"/>
          </a:xfrm>
          <a:prstGeom prst="rect">
            <a:avLst/>
          </a:prstGeom>
        </p:spPr>
        <p:txBody>
          <a:bodyPr vert="horz" lIns="0" tIns="46223" rIns="92446" bIns="46223" rtlCol="0" anchor="t"/>
          <a:lstStyle>
            <a:lvl1pPr algn="l">
              <a:defRPr sz="1200"/>
            </a:lvl1pPr>
          </a:lstStyle>
          <a:p>
            <a:pPr marL="234325" defTabSz="924154"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4325" defTabSz="924154"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03662" y="8829967"/>
            <a:ext cx="1076558" cy="464820"/>
          </a:xfrm>
          <a:prstGeom prst="rect">
            <a:avLst/>
          </a:prstGeom>
        </p:spPr>
        <p:txBody>
          <a:bodyPr vert="horz" lIns="92446" tIns="46223" rIns="92446" bIns="46223"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54441" y="0"/>
            <a:ext cx="1605392" cy="557784"/>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44488" y="696913"/>
            <a:ext cx="6192837" cy="3486150"/>
          </a:xfrm>
          <a:prstGeom prst="rect">
            <a:avLst/>
          </a:prstGeom>
          <a:noFill/>
          <a:ln w="12700">
            <a:solidFill>
              <a:prstClr val="black"/>
            </a:solidFill>
          </a:ln>
        </p:spPr>
        <p:txBody>
          <a:bodyPr vert="horz" lIns="92446" tIns="46223" rIns="92446" bIns="46223" rtlCol="0" anchor="ctr"/>
          <a:lstStyle/>
          <a:p>
            <a:endParaRPr lang="en-US"/>
          </a:p>
        </p:txBody>
      </p:sp>
      <p:sp>
        <p:nvSpPr>
          <p:cNvPr id="12" name="Notes Placeholder 11"/>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29828" y="8829967"/>
            <a:ext cx="950392" cy="464820"/>
          </a:xfrm>
          <a:prstGeom prst="rect">
            <a:avLst/>
          </a:prstGeom>
        </p:spPr>
        <p:txBody>
          <a:bodyPr vert="horz" lIns="92446" tIns="46223" rIns="92446" bIns="46223"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829966"/>
            <a:ext cx="5929828" cy="464821"/>
          </a:xfrm>
          <a:prstGeom prst="rect">
            <a:avLst/>
          </a:prstGeom>
        </p:spPr>
        <p:txBody>
          <a:bodyPr vert="horz" lIns="0" tIns="46223" rIns="92446" bIns="46223" rtlCol="0" anchor="t"/>
          <a:lstStyle>
            <a:lvl1pPr algn="l">
              <a:defRPr sz="1200"/>
            </a:lvl1pPr>
          </a:lstStyle>
          <a:p>
            <a:pPr marL="234325" defTabSz="924154"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4325" defTabSz="924154"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54441" y="0"/>
            <a:ext cx="1605392" cy="557784"/>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microsoft.com/en-us/office365/trust-center.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blogs.msdn.com/b/windowsazure/archive/2012/07/30/fault-tolerance-in-windows-azure-sql-database.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a:xfrm>
            <a:off x="3898102" y="0"/>
            <a:ext cx="2982119" cy="464820"/>
          </a:xfrm>
          <a:prstGeom prst="rect">
            <a:avLst/>
          </a:prstGeom>
        </p:spPr>
        <p:txBody>
          <a:bodyPr lIns="92446" tIns="46223" rIns="92446" bIns="46223"/>
          <a:lstStyle/>
          <a:p>
            <a:fld id="{D4664A66-7F43-48D1-91D2-AE7A931D6495}" type="datetime1">
              <a:rPr lang="en-US" smtClean="0"/>
              <a:t>11/13/2012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dirty="0" smtClean="0"/>
              <a:t>Microsoft SharePoint</a:t>
            </a:r>
            <a:endParaRPr lang="en-US" dirty="0"/>
          </a:p>
        </p:txBody>
      </p:sp>
      <p:sp>
        <p:nvSpPr>
          <p:cNvPr id="9" name="Footer Placeholder 7"/>
          <p:cNvSpPr>
            <a:spLocks noGrp="1"/>
          </p:cNvSpPr>
          <p:nvPr>
            <p:ph type="ftr" sz="quarter" idx="4"/>
          </p:nvPr>
        </p:nvSpPr>
        <p:spPr>
          <a:xfrm>
            <a:off x="0" y="8829966"/>
            <a:ext cx="5815132" cy="372294"/>
          </a:xfrm>
          <a:prstGeom prst="rect">
            <a:avLst/>
          </a:prstGeom>
        </p:spPr>
        <p:txBody>
          <a:bodyPr vert="horz" lIns="0" tIns="46223" rIns="92446" bIns="46223" rtlCol="0" anchor="b"/>
          <a:lstStyle>
            <a:lvl1pPr algn="l">
              <a:defRPr sz="1200"/>
            </a:lvl1pPr>
          </a:lstStyle>
          <a:p>
            <a:pPr marL="234325" defTabSz="924154"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4325" defTabSz="924154"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7505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Just designer pictures to explain what happens there... Visualizes the Access side</a:t>
            </a:r>
            <a:endParaRPr lang="en-US" dirty="0"/>
          </a:p>
        </p:txBody>
      </p:sp>
    </p:spTree>
    <p:extLst>
      <p:ext uri="{BB962C8B-B14F-4D97-AF65-F5344CB8AC3E}">
        <p14:creationId xmlns:p14="http://schemas.microsoft.com/office/powerpoint/2010/main" val="253600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Office Store Access Apps – Pre</a:t>
            </a:r>
            <a:r>
              <a:rPr lang="en-US" baseline="0" dirty="0" smtClean="0"/>
              <a:t> published applications by Microsoft in the Office Store</a:t>
            </a:r>
            <a:endParaRPr lang="en-US" dirty="0" smtClean="0"/>
          </a:p>
          <a:p>
            <a:r>
              <a:rPr lang="en-US" dirty="0" smtClean="0"/>
              <a:t>Use Web App Templates – from Access client</a:t>
            </a:r>
          </a:p>
          <a:p>
            <a:r>
              <a:rPr lang="en-US" dirty="0" smtClean="0"/>
              <a:t>Build a Custom Web App – using Access</a:t>
            </a:r>
            <a:r>
              <a:rPr lang="en-US" baseline="0" dirty="0" smtClean="0"/>
              <a:t> client</a:t>
            </a:r>
            <a:endParaRPr lang="en-US" dirty="0" smtClean="0"/>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12</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4325" defTabSz="924154"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4325" defTabSz="924154"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952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98102" y="0"/>
            <a:ext cx="2982119" cy="464820"/>
          </a:xfrm>
          <a:prstGeom prst="rect">
            <a:avLst/>
          </a:prstGeom>
        </p:spPr>
        <p:txBody>
          <a:bodyPr lIns="92446" tIns="46223" rIns="92446" bIns="46223"/>
          <a:lstStyle/>
          <a:p>
            <a:fld id="{E12D3CB9-F544-420A-BDB2-221E514B0277}" type="datetime1">
              <a:rPr lang="en-US" smtClean="0">
                <a:solidFill>
                  <a:prstClr val="black"/>
                </a:solidFill>
              </a:rPr>
              <a:pPr/>
              <a:t>11/13/2012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91450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98102" y="0"/>
            <a:ext cx="2982119" cy="464820"/>
          </a:xfrm>
          <a:prstGeom prst="rect">
            <a:avLst/>
          </a:prstGeom>
        </p:spPr>
        <p:txBody>
          <a:bodyPr lIns="92446" tIns="46223" rIns="92446" bIns="46223"/>
          <a:lstStyle/>
          <a:p>
            <a:fld id="{E12D3CB9-F544-420A-BDB2-221E514B0277}" type="datetime1">
              <a:rPr lang="en-US" smtClean="0">
                <a:solidFill>
                  <a:prstClr val="black"/>
                </a:solidFill>
              </a:rPr>
              <a:pPr/>
              <a:t>11/13/2012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51581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98102" y="0"/>
            <a:ext cx="2982119" cy="464820"/>
          </a:xfrm>
          <a:prstGeom prst="rect">
            <a:avLst/>
          </a:prstGeom>
        </p:spPr>
        <p:txBody>
          <a:bodyPr lIns="92446" tIns="46223" rIns="92446" bIns="46223"/>
          <a:lstStyle/>
          <a:p>
            <a:fld id="{51C95F1A-B6BB-429A-8FE2-B0EB62DF0EA6}" type="datetime1">
              <a:rPr lang="en-US" smtClean="0">
                <a:solidFill>
                  <a:prstClr val="black"/>
                </a:solidFill>
              </a:rPr>
              <a:pPr/>
              <a:t>11/13/2012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302768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Consistent and professional</a:t>
            </a:r>
            <a:r>
              <a:rPr lang="en-US" baseline="0" dirty="0" smtClean="0"/>
              <a:t> UI cross applications… </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98102" y="0"/>
            <a:ext cx="2982119" cy="464820"/>
          </a:xfrm>
          <a:prstGeom prst="rect">
            <a:avLst/>
          </a:prstGeom>
        </p:spPr>
        <p:txBody>
          <a:bodyPr lIns="92446" tIns="46223" rIns="92446" bIns="46223"/>
          <a:lstStyle/>
          <a:p>
            <a:fld id="{51C95F1A-B6BB-429A-8FE2-B0EB62DF0EA6}" type="datetime1">
              <a:rPr lang="en-US" smtClean="0">
                <a:solidFill>
                  <a:prstClr val="black"/>
                </a:solidFill>
              </a:rPr>
              <a:pPr/>
              <a:t>11/13/2012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619904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98102" y="0"/>
            <a:ext cx="2982119" cy="464820"/>
          </a:xfrm>
          <a:prstGeom prst="rect">
            <a:avLst/>
          </a:prstGeom>
        </p:spPr>
        <p:txBody>
          <a:bodyPr lIns="92446" tIns="46223" rIns="92446" bIns="46223"/>
          <a:lstStyle/>
          <a:p>
            <a:fld id="{E12D3CB9-F544-420A-BDB2-221E514B0277}" type="datetime1">
              <a:rPr lang="en-US" smtClean="0">
                <a:solidFill>
                  <a:prstClr val="black"/>
                </a:solidFill>
              </a:rPr>
              <a:pPr/>
              <a:t>11/13/2012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163299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be wondering why these details are important. For some users, the only visible effect of the new SQL Server back-end will be increased speed and reliability. They don't need to worry about the technical details. More advanced users, though, can directly connect to the SQL Server or SQL Azure database from outside of their Access app, which enables a whole new frontier of possibilities for advanced integration and extensions. </a:t>
            </a:r>
            <a:r>
              <a:rPr lang="en-US" b="1" dirty="0" smtClean="0"/>
              <a:t>This is big!</a:t>
            </a:r>
          </a:p>
          <a:p>
            <a:endParaRPr lang="en-US" dirty="0" smtClean="0"/>
          </a:p>
          <a:p>
            <a:r>
              <a:rPr lang="en-US" dirty="0" smtClean="0"/>
              <a:t>To enable external connections, simply click on the File menu to go to the Backstage. Under the Connections section, you'll find the SQL Server login credentials that you can use to connect to your database in SQL Server Management Studio, ASP.NET, or any other application that supports SQL Server.</a:t>
            </a:r>
          </a:p>
          <a:p>
            <a:endParaRPr lang="fi-FI" dirty="0" smtClean="0"/>
          </a:p>
          <a:p>
            <a:pPr defTabSz="924421">
              <a:spcAft>
                <a:spcPts val="337"/>
              </a:spcAft>
              <a:defRPr/>
            </a:pPr>
            <a:r>
              <a:rPr lang="en-US" dirty="0" smtClean="0"/>
              <a:t>The Manage connections button contains a number of commands that allow you to manage connections to the SQL Server database. You'll find that you can generate a read-only login and a read-write login. Use the read-only login when you want to connect to the SQL Server database from a program or app that doesn't need to modify the data, such as a reporting tool. Use the read-write login when you want to connect to the database and modify or enter new data. For example, you could create a public website in ASP.NET that allowed internet users to submit applications that get stored in your Access database.</a:t>
            </a: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18</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4325" defTabSz="924154"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4325" defTabSz="924154"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39196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Reliability:</a:t>
            </a:r>
            <a:r>
              <a:rPr lang="en-US" dirty="0" smtClean="0"/>
              <a:t> Office 365 and SQL Azure are both enterprise-class cloud services backed by robust Service Level Agreements. To learn more, check out the </a:t>
            </a:r>
            <a:r>
              <a:rPr lang="en-US" dirty="0" smtClean="0">
                <a:hlinkClick r:id="rId3"/>
              </a:rPr>
              <a:t>Office 365 Trust Center</a:t>
            </a:r>
            <a:r>
              <a:rPr lang="en-US" dirty="0" smtClean="0"/>
              <a:t>. Also, here's a recent blog post about </a:t>
            </a:r>
            <a:r>
              <a:rPr lang="en-US" dirty="0" smtClean="0">
                <a:hlinkClick r:id="rId4"/>
              </a:rPr>
              <a:t>fault-tolerance in SQL Azure Databases</a:t>
            </a:r>
            <a:r>
              <a:rPr lang="en-US" dirty="0" smtClean="0"/>
              <a:t>.</a:t>
            </a:r>
          </a:p>
          <a:p>
            <a:endParaRPr lang="en-US" dirty="0" smtClean="0"/>
          </a:p>
          <a:p>
            <a:r>
              <a:rPr lang="en-US" b="1" dirty="0" smtClean="0"/>
              <a:t>Security:</a:t>
            </a:r>
            <a:r>
              <a:rPr lang="en-US" dirty="0" smtClean="0"/>
              <a:t> You can use SharePoint permissions to control who can create new apps, modify the tables, queries, views and macros of existing ones, edit data and read data. </a:t>
            </a:r>
          </a:p>
          <a:p>
            <a:endParaRPr lang="en-US" b="1" dirty="0" smtClean="0"/>
          </a:p>
          <a:p>
            <a:r>
              <a:rPr lang="en-US" b="1" dirty="0" smtClean="0"/>
              <a:t>Monitoring: </a:t>
            </a:r>
            <a:r>
              <a:rPr lang="en-US" dirty="0" smtClean="0"/>
              <a:t>IT organizations often want visibility into the usage of applications in their organization. To meet this need, SharePoint collects data about each Access Services app. To access this information, visit the Site Contents page. Hover over the app, and click the "..." icon. Then click Details.</a:t>
            </a: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19</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4325" defTabSz="924154"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4325" defTabSz="924154"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7791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a:t>
            </a:r>
            <a:r>
              <a:rPr lang="en-US" baseline="0" dirty="0" smtClean="0"/>
              <a:t> configuration in the Service App creation and how databases are created to SQL Server – visualization on one-</a:t>
            </a:r>
            <a:r>
              <a:rPr lang="en-US" baseline="0" dirty="0" err="1" smtClean="0"/>
              <a:t>db</a:t>
            </a:r>
            <a:r>
              <a:rPr lang="en-US" baseline="0" dirty="0" smtClean="0"/>
              <a:t>-per-app model</a:t>
            </a:r>
          </a:p>
          <a:p>
            <a:endParaRPr lang="en-US" baseline="0" dirty="0" smtClean="0"/>
          </a:p>
          <a:p>
            <a:r>
              <a:rPr lang="en-US" baseline="0" dirty="0" smtClean="0"/>
              <a:t>Recommendation to use separate instance with configurationally elements.</a:t>
            </a:r>
            <a:endParaRPr lang="en-US" dirty="0"/>
          </a:p>
        </p:txBody>
      </p:sp>
    </p:spTree>
    <p:extLst>
      <p:ext uri="{BB962C8B-B14F-4D97-AF65-F5344CB8AC3E}">
        <p14:creationId xmlns:p14="http://schemas.microsoft.com/office/powerpoint/2010/main" val="202379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 Ready 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98102" y="0"/>
            <a:ext cx="2982119" cy="464820"/>
          </a:xfrm>
          <a:prstGeom prst="rect">
            <a:avLst/>
          </a:prstGeom>
        </p:spPr>
        <p:txBody>
          <a:bodyPr lIns="92446" tIns="46223" rIns="92446" bIns="46223"/>
          <a:lstStyle/>
          <a:p>
            <a:fld id="{81505BD5-07C7-4FB6-AFBC-1B7B235D23A5}" type="datetime1">
              <a:rPr lang="en-US" smtClean="0">
                <a:solidFill>
                  <a:prstClr val="black"/>
                </a:solidFill>
              </a:rPr>
              <a:pPr/>
              <a:t>11/13/2012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42417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Access App content exported</a:t>
            </a:r>
            <a:r>
              <a:rPr lang="en-US" baseline="0" dirty="0" smtClean="0"/>
              <a:t> to </a:t>
            </a:r>
            <a:r>
              <a:rPr lang="en-US" baseline="0" dirty="0" err="1" smtClean="0"/>
              <a:t>dacpac</a:t>
            </a:r>
            <a:r>
              <a:rPr lang="en-US" baseline="0" dirty="0" smtClean="0"/>
              <a:t> which is included in SP App file… when imported to other </a:t>
            </a:r>
            <a:r>
              <a:rPr lang="en-US" baseline="0" dirty="0" err="1" smtClean="0"/>
              <a:t>s.ide</a:t>
            </a:r>
            <a:r>
              <a:rPr lang="en-US" baseline="0" dirty="0" smtClean="0"/>
              <a:t>, database optionally with content is created to target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22</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4855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of the access</a:t>
            </a:r>
            <a:r>
              <a:rPr lang="en-US" baseline="0" dirty="0" smtClean="0"/>
              <a:t> services functionality</a:t>
            </a:r>
          </a:p>
          <a:p>
            <a:endParaRPr lang="en-US" baseline="0" dirty="0" smtClean="0"/>
          </a:p>
          <a:p>
            <a:pPr marL="173336" indent="-173336">
              <a:buFontTx/>
              <a:buChar char="-"/>
            </a:pPr>
            <a:r>
              <a:rPr lang="en-US" baseline="0" dirty="0" smtClean="0"/>
              <a:t>Create Access App</a:t>
            </a:r>
          </a:p>
          <a:p>
            <a:pPr marL="173336" indent="-173336">
              <a:buFontTx/>
              <a:buChar char="-"/>
            </a:pPr>
            <a:r>
              <a:rPr lang="en-US" baseline="0" dirty="0" smtClean="0"/>
              <a:t>Test app</a:t>
            </a:r>
          </a:p>
          <a:p>
            <a:pPr marL="173336" indent="-173336">
              <a:buFontTx/>
              <a:buChar char="-"/>
            </a:pPr>
            <a:r>
              <a:rPr lang="en-US" baseline="0" dirty="0" smtClean="0"/>
              <a:t>Save it as SP App to desktop</a:t>
            </a:r>
          </a:p>
          <a:p>
            <a:pPr marL="173336" indent="-173336">
              <a:buFontTx/>
              <a:buChar char="-"/>
            </a:pPr>
            <a:r>
              <a:rPr lang="en-US" baseline="0" dirty="0" smtClean="0"/>
              <a:t>Deploy to new location as demo as well</a:t>
            </a:r>
          </a:p>
          <a:p>
            <a:pPr marL="173336" indent="-173336">
              <a:buFontTx/>
              <a:buChar char="-"/>
            </a:pPr>
            <a:r>
              <a:rPr lang="en-US" baseline="0" dirty="0" smtClean="0"/>
              <a:t>Edit in Access from new location</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23</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4325" defTabSz="924154"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4325" defTabSz="924154"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64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4488" y="696913"/>
            <a:ext cx="6192837"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82119" cy="46482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98102" y="0"/>
            <a:ext cx="2982119" cy="464820"/>
          </a:xfrm>
          <a:prstGeom prst="rect">
            <a:avLst/>
          </a:prstGeom>
        </p:spPr>
        <p:txBody>
          <a:bodyPr lIns="92446" tIns="46223" rIns="92446" bIns="46223"/>
          <a:lstStyle/>
          <a:p>
            <a:fld id="{81331B57-0BE5-4F82-AA58-76F53EFF3ADA}" type="datetime8">
              <a:rPr lang="en-US" smtClean="0">
                <a:solidFill>
                  <a:prstClr val="black"/>
                </a:solidFill>
              </a:rPr>
              <a:pPr/>
              <a:t>11/13/2012 3:01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829967"/>
            <a:ext cx="6270096" cy="464820"/>
          </a:xfrm>
          <a:prstGeom prst="rect">
            <a:avLst/>
          </a:prstGeom>
        </p:spPr>
        <p:txBody>
          <a:bodyPr vert="horz" lIns="92446" tIns="46223" rIns="92446" bIns="46223"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8244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7966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8331" lvl="1" indent="0">
              <a:buNone/>
            </a:pPr>
            <a:endParaRPr lang="en-US" dirty="0">
              <a:latin typeface="Segoe UI" pitchFamily="34" charset="0"/>
            </a:endParaRPr>
          </a:p>
        </p:txBody>
      </p:sp>
      <p:sp>
        <p:nvSpPr>
          <p:cNvPr id="5" name="Date Placeholder 4"/>
          <p:cNvSpPr>
            <a:spLocks noGrp="1"/>
          </p:cNvSpPr>
          <p:nvPr>
            <p:ph type="dt" idx="10"/>
          </p:nvPr>
        </p:nvSpPr>
        <p:spPr>
          <a:xfrm>
            <a:off x="3898102" y="0"/>
            <a:ext cx="2982119" cy="464820"/>
          </a:xfrm>
          <a:prstGeom prst="rect">
            <a:avLst/>
          </a:prstGeom>
        </p:spPr>
        <p:txBody>
          <a:bodyPr lIns="92446" tIns="46223" rIns="92446" bIns="46223"/>
          <a:lstStyle/>
          <a:p>
            <a:fld id="{F22B3E36-5CE0-4CB7-82DE-38A88C71BFA8}" type="datetime1">
              <a:rPr lang="en-US" smtClean="0">
                <a:solidFill>
                  <a:prstClr val="black"/>
                </a:solidFill>
              </a:rPr>
              <a:pPr/>
              <a:t>11/13/2012</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100816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8331" lvl="1" indent="0">
              <a:buNone/>
            </a:pPr>
            <a:endParaRPr lang="en-US" dirty="0">
              <a:latin typeface="Segoe UI" pitchFamily="34" charset="0"/>
            </a:endParaRPr>
          </a:p>
        </p:txBody>
      </p:sp>
      <p:sp>
        <p:nvSpPr>
          <p:cNvPr id="5" name="Date Placeholder 4"/>
          <p:cNvSpPr>
            <a:spLocks noGrp="1"/>
          </p:cNvSpPr>
          <p:nvPr>
            <p:ph type="dt" idx="10"/>
          </p:nvPr>
        </p:nvSpPr>
        <p:spPr>
          <a:xfrm>
            <a:off x="3898102" y="0"/>
            <a:ext cx="2982119" cy="464820"/>
          </a:xfrm>
          <a:prstGeom prst="rect">
            <a:avLst/>
          </a:prstGeom>
        </p:spPr>
        <p:txBody>
          <a:bodyPr lIns="92446" tIns="46223" rIns="92446" bIns="46223"/>
          <a:lstStyle/>
          <a:p>
            <a:fld id="{F22B3E36-5CE0-4CB7-82DE-38A88C71BFA8}" type="datetime1">
              <a:rPr lang="en-US" smtClean="0">
                <a:solidFill>
                  <a:prstClr val="black"/>
                </a:solidFill>
              </a:rPr>
              <a:pPr/>
              <a:t>11/13/2012</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380516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8331" lvl="1" indent="0">
              <a:buNone/>
            </a:pPr>
            <a:endParaRPr lang="en-US" dirty="0">
              <a:latin typeface="Segoe UI" pitchFamily="34" charset="0"/>
            </a:endParaRPr>
          </a:p>
        </p:txBody>
      </p:sp>
      <p:sp>
        <p:nvSpPr>
          <p:cNvPr id="5" name="Date Placeholder 4"/>
          <p:cNvSpPr>
            <a:spLocks noGrp="1"/>
          </p:cNvSpPr>
          <p:nvPr>
            <p:ph type="dt" idx="10"/>
          </p:nvPr>
        </p:nvSpPr>
        <p:spPr>
          <a:xfrm>
            <a:off x="3898102" y="0"/>
            <a:ext cx="2982119" cy="464820"/>
          </a:xfrm>
          <a:prstGeom prst="rect">
            <a:avLst/>
          </a:prstGeom>
        </p:spPr>
        <p:txBody>
          <a:bodyPr lIns="92446" tIns="46223" rIns="92446" bIns="46223"/>
          <a:lstStyle/>
          <a:p>
            <a:fld id="{F22B3E36-5CE0-4CB7-82DE-38A88C71BFA8}" type="datetime1">
              <a:rPr lang="en-US" smtClean="0">
                <a:solidFill>
                  <a:prstClr val="black"/>
                </a:solidFill>
              </a:rPr>
              <a:pPr/>
              <a:t>11/13/2012</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1523232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fi-FI" dirty="0" err="1" smtClean="0"/>
              <a:t>High</a:t>
            </a:r>
            <a:r>
              <a:rPr lang="fi-FI" dirty="0" smtClean="0"/>
              <a:t> </a:t>
            </a:r>
            <a:r>
              <a:rPr lang="fi-FI" dirty="0" err="1" smtClean="0"/>
              <a:t>level</a:t>
            </a:r>
            <a:r>
              <a:rPr lang="fi-FI" dirty="0" smtClean="0"/>
              <a:t> </a:t>
            </a:r>
            <a:r>
              <a:rPr lang="fi-FI" dirty="0" err="1" smtClean="0"/>
              <a:t>rendering</a:t>
            </a:r>
            <a:r>
              <a:rPr lang="fi-FI" baseline="0" dirty="0" smtClean="0"/>
              <a:t> </a:t>
            </a:r>
            <a:r>
              <a:rPr lang="fi-FI" baseline="0" dirty="0" err="1" smtClean="0"/>
              <a:t>explanation</a:t>
            </a:r>
            <a:r>
              <a:rPr lang="fi-FI" baseline="0" dirty="0" smtClean="0"/>
              <a:t> </a:t>
            </a:r>
            <a:r>
              <a:rPr lang="fi-FI" baseline="0" dirty="0" err="1" smtClean="0"/>
              <a:t>how</a:t>
            </a:r>
            <a:r>
              <a:rPr lang="fi-FI" baseline="0" dirty="0" smtClean="0"/>
              <a:t> </a:t>
            </a:r>
            <a:r>
              <a:rPr lang="fi-FI" baseline="0" dirty="0" err="1" smtClean="0"/>
              <a:t>access</a:t>
            </a:r>
            <a:r>
              <a:rPr lang="fi-FI" baseline="0" dirty="0" smtClean="0"/>
              <a:t> </a:t>
            </a:r>
            <a:r>
              <a:rPr lang="fi-FI" baseline="0" dirty="0" err="1" smtClean="0"/>
              <a:t>services</a:t>
            </a:r>
            <a:r>
              <a:rPr lang="fi-FI" baseline="0" dirty="0" smtClean="0"/>
              <a:t> </a:t>
            </a:r>
            <a:r>
              <a:rPr lang="fi-FI" baseline="0" dirty="0" err="1" smtClean="0"/>
              <a:t>gets</a:t>
            </a:r>
            <a:r>
              <a:rPr lang="fi-FI" baseline="0" dirty="0" smtClean="0"/>
              <a:t> </a:t>
            </a:r>
            <a:r>
              <a:rPr lang="fi-FI" baseline="0" dirty="0" err="1" smtClean="0"/>
              <a:t>the</a:t>
            </a:r>
            <a:r>
              <a:rPr lang="fi-FI" baseline="0" dirty="0" smtClean="0"/>
              <a:t> </a:t>
            </a:r>
            <a:r>
              <a:rPr lang="fi-FI" baseline="0" dirty="0" err="1" smtClean="0"/>
              <a:t>stuff</a:t>
            </a:r>
            <a:r>
              <a:rPr lang="fi-FI" baseline="0" dirty="0" smtClean="0"/>
              <a:t> and is </a:t>
            </a:r>
            <a:r>
              <a:rPr lang="fi-FI" baseline="0" dirty="0" err="1" smtClean="0"/>
              <a:t>responsible</a:t>
            </a:r>
            <a:r>
              <a:rPr lang="fi-FI" baseline="0" dirty="0" smtClean="0"/>
              <a:t> of </a:t>
            </a:r>
            <a:r>
              <a:rPr lang="fi-FI" baseline="0" dirty="0" err="1" smtClean="0"/>
              <a:t>rendering</a:t>
            </a:r>
            <a:r>
              <a:rPr lang="fi-FI" baseline="0" dirty="0" smtClean="0"/>
              <a:t> </a:t>
            </a:r>
            <a:r>
              <a:rPr lang="fi-FI" baseline="0" dirty="0" err="1" smtClean="0"/>
              <a:t>hte</a:t>
            </a:r>
            <a:r>
              <a:rPr lang="fi-FI" baseline="0" dirty="0" smtClean="0"/>
              <a:t> </a:t>
            </a:r>
            <a:r>
              <a:rPr lang="fi-FI" baseline="0" dirty="0" err="1" smtClean="0"/>
              <a:t>outcome</a:t>
            </a:r>
            <a:r>
              <a:rPr lang="fi-FI" baseline="0" dirty="0" smtClean="0"/>
              <a:t> for Access Web </a:t>
            </a:r>
            <a:r>
              <a:rPr lang="fi-FI" baseline="0" dirty="0" err="1" smtClean="0"/>
              <a:t>App</a:t>
            </a:r>
            <a:endParaRPr lang="en-US" dirty="0" smtClean="0"/>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8</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4325" defTabSz="924154"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4325" defTabSz="924154"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233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depicts the high level</a:t>
            </a:r>
            <a:r>
              <a:rPr lang="en-US" baseline="0" dirty="0" smtClean="0"/>
              <a:t> architecture of Access services. </a:t>
            </a:r>
          </a:p>
          <a:p>
            <a:endParaRPr lang="en-US" baseline="0" dirty="0" smtClean="0"/>
          </a:p>
          <a:p>
            <a:pPr marL="171450" indent="-171450">
              <a:buFont typeface="Arial" panose="020B0604020202020204" pitchFamily="34" charset="0"/>
              <a:buChar char="•"/>
            </a:pPr>
            <a:r>
              <a:rPr lang="en-US" baseline="0" dirty="0" smtClean="0"/>
              <a:t>You use Microsoft Access to create and design Access database. Behind the scenes, Access calls SOAP-based Web service operations talk to Access Services to create and manage both the SharePoint app associated with an Access database as well as the SQL Server database.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Users of the Access database use the user interface exposes through a SharePoint app. The SharePoint app contains JavaScript code that is generated by Access to make REST calls into Access services to work with the data inside the SQL Server database.</a:t>
            </a:r>
            <a:endParaRPr lang="en-US" dirty="0" smtClean="0"/>
          </a:p>
          <a:p>
            <a:endParaRPr lang="en-US" dirty="0" smtClean="0"/>
          </a:p>
          <a:p>
            <a:r>
              <a:rPr lang="en-US" dirty="0" smtClean="0"/>
              <a:t>ADS – Access Data Server</a:t>
            </a:r>
            <a:endParaRPr lang="en-US" dirty="0"/>
          </a:p>
        </p:txBody>
      </p:sp>
    </p:spTree>
    <p:extLst>
      <p:ext uri="{BB962C8B-B14F-4D97-AF65-F5344CB8AC3E}">
        <p14:creationId xmlns:p14="http://schemas.microsoft.com/office/powerpoint/2010/main" val="2913138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a:t>
            </a:r>
            <a:r>
              <a:rPr lang="en-US" baseline="0" dirty="0" smtClean="0"/>
              <a:t> different options with Access. SQL azure is supported option only with Office 365</a:t>
            </a:r>
          </a:p>
          <a:p>
            <a:endParaRPr lang="en-US" baseline="0" dirty="0" smtClean="0"/>
          </a:p>
          <a:p>
            <a:pPr marL="228600" indent="-228600">
              <a:buAutoNum type="arabicPeriod"/>
            </a:pPr>
            <a:r>
              <a:rPr lang="en-US" baseline="0" dirty="0" smtClean="0"/>
              <a:t>On same server as SP - requires SQL Server 2012</a:t>
            </a:r>
          </a:p>
          <a:p>
            <a:pPr marL="228600" indent="-228600">
              <a:buAutoNum type="arabicPeriod"/>
            </a:pPr>
            <a:r>
              <a:rPr lang="en-US" baseline="0" dirty="0" smtClean="0"/>
              <a:t>Separate SQL Server 2012 deployment</a:t>
            </a:r>
          </a:p>
          <a:p>
            <a:pPr marL="228600" indent="-228600">
              <a:buAutoNum type="arabicPeriod"/>
            </a:pPr>
            <a:r>
              <a:rPr lang="en-US" baseline="0" dirty="0" smtClean="0"/>
              <a:t>SQL Azure – Only with Office365</a:t>
            </a:r>
          </a:p>
        </p:txBody>
      </p:sp>
      <p:sp>
        <p:nvSpPr>
          <p:cNvPr id="4" name="Slide Number Placeholder 3"/>
          <p:cNvSpPr>
            <a:spLocks noGrp="1"/>
          </p:cNvSpPr>
          <p:nvPr>
            <p:ph type="sldNum" sz="quarter" idx="10"/>
          </p:nvPr>
        </p:nvSpPr>
        <p:spPr/>
        <p:txBody>
          <a:bodyPr/>
          <a:lstStyle/>
          <a:p>
            <a:fld id="{B4008EB6-D09E-4580-8CD6-DDB14511944F}" type="slidenum">
              <a:rPr lang="en-US" smtClean="0"/>
              <a:t>10</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8430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13.png"/><Relationship Id="rId11" Type="http://schemas.openxmlformats.org/officeDocument/2006/relationships/image" Target="../media/image21.png"/><Relationship Id="rId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1.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1.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0.png"/><Relationship Id="rId7" Type="http://schemas.openxmlformats.org/officeDocument/2006/relationships/image" Target="../media/image10.png"/><Relationship Id="rId12"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9.png"/><Relationship Id="rId11" Type="http://schemas.openxmlformats.org/officeDocument/2006/relationships/image" Target="../media/image7.png"/><Relationship Id="rId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and Access Services </a:t>
            </a:r>
            <a:endParaRPr lang="en-US" dirty="0"/>
          </a:p>
        </p:txBody>
      </p:sp>
      <p:sp>
        <p:nvSpPr>
          <p:cNvPr id="5" name="Text Placeholder 4"/>
          <p:cNvSpPr>
            <a:spLocks noGrp="1"/>
          </p:cNvSpPr>
          <p:nvPr>
            <p:ph type="body" sz="quarter" idx="12"/>
          </p:nvPr>
        </p:nvSpPr>
        <p:spPr/>
        <p:txBody>
          <a:bodyPr/>
          <a:lstStyle/>
          <a:p>
            <a:r>
              <a:rPr lang="en-US" dirty="0" smtClean="0"/>
              <a:t>Vesa Juvonen</a:t>
            </a:r>
            <a:endParaRPr lang="en-US" dirty="0"/>
          </a:p>
          <a:p>
            <a:r>
              <a:rPr lang="en-US" dirty="0" smtClean="0"/>
              <a:t>Principal Consultant</a:t>
            </a:r>
            <a:endParaRPr lang="en-US" dirty="0"/>
          </a:p>
          <a:p>
            <a:r>
              <a:rPr lang="en-US" smtClean="0"/>
              <a:t>Microsoft</a:t>
            </a:r>
            <a:endParaRPr lang="en-US" dirty="0"/>
          </a:p>
        </p:txBody>
      </p:sp>
    </p:spTree>
    <p:extLst>
      <p:ext uri="{BB962C8B-B14F-4D97-AF65-F5344CB8AC3E}">
        <p14:creationId xmlns:p14="http://schemas.microsoft.com/office/powerpoint/2010/main" val="2219062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Services Deployment Options</a:t>
            </a:r>
          </a:p>
        </p:txBody>
      </p:sp>
      <p:grpSp>
        <p:nvGrpSpPr>
          <p:cNvPr id="4" name="Group 3"/>
          <p:cNvGrpSpPr>
            <a:grpSpLocks noChangeAspect="1"/>
          </p:cNvGrpSpPr>
          <p:nvPr/>
        </p:nvGrpSpPr>
        <p:grpSpPr>
          <a:xfrm>
            <a:off x="5204931" y="2828169"/>
            <a:ext cx="3136846" cy="2664000"/>
            <a:chOff x="759379" y="532114"/>
            <a:chExt cx="3800824" cy="3227888"/>
          </a:xfrm>
        </p:grpSpPr>
        <p:sp>
          <p:nvSpPr>
            <p:cNvPr id="5" name="Rectangle 4"/>
            <p:cNvSpPr/>
            <p:nvPr/>
          </p:nvSpPr>
          <p:spPr>
            <a:xfrm>
              <a:off x="927110" y="532114"/>
              <a:ext cx="3340490" cy="28350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r>
                <a:rPr lang="en-US" sz="2400" dirty="0" smtClean="0">
                  <a:latin typeface="Segoe UI Light" panose="020B0502040204020203" pitchFamily="34" charset="0"/>
                  <a:ea typeface="Segoe UI" pitchFamily="34" charset="0"/>
                  <a:cs typeface="Segoe UI Light" panose="020B0502040204020203" pitchFamily="34" charset="0"/>
                </a:rPr>
                <a:t>SharePoint </a:t>
              </a:r>
              <a:r>
                <a:rPr lang="en-US" dirty="0" smtClean="0">
                  <a:latin typeface="Segoe UI Light" panose="020B0502040204020203" pitchFamily="34" charset="0"/>
                  <a:ea typeface="Segoe UI" pitchFamily="34" charset="0"/>
                  <a:cs typeface="Segoe UI Light" panose="020B0502040204020203" pitchFamily="34" charset="0"/>
                </a:rPr>
                <a:t/>
              </a:r>
              <a:br>
                <a:rPr lang="en-US" dirty="0" smtClean="0">
                  <a:latin typeface="Segoe UI Light" panose="020B0502040204020203" pitchFamily="34" charset="0"/>
                  <a:ea typeface="Segoe UI" pitchFamily="34" charset="0"/>
                  <a:cs typeface="Segoe UI Light" panose="020B0502040204020203" pitchFamily="34" charset="0"/>
                </a:rPr>
              </a:br>
              <a:r>
                <a:rPr lang="en-US" dirty="0" smtClean="0">
                  <a:latin typeface="Segoe UI Light" panose="020B0502040204020203" pitchFamily="34" charset="0"/>
                  <a:ea typeface="Segoe UI" pitchFamily="34" charset="0"/>
                  <a:cs typeface="Segoe UI Light" panose="020B0502040204020203" pitchFamily="34" charset="0"/>
                </a:rPr>
                <a:t>Access Host</a:t>
              </a:r>
              <a:endParaRPr lang="en-US" dirty="0">
                <a:latin typeface="Segoe UI Light" panose="020B0502040204020203" pitchFamily="34" charset="0"/>
                <a:ea typeface="Segoe UI" pitchFamily="34" charset="0"/>
                <a:cs typeface="Segoe UI Light" panose="020B0502040204020203" pitchFamily="34" charset="0"/>
              </a:endParaRPr>
            </a:p>
          </p:txBody>
        </p:sp>
        <p:grpSp>
          <p:nvGrpSpPr>
            <p:cNvPr id="6" name="Group 5"/>
            <p:cNvGrpSpPr/>
            <p:nvPr/>
          </p:nvGrpSpPr>
          <p:grpSpPr>
            <a:xfrm>
              <a:off x="1525824" y="2178288"/>
              <a:ext cx="1939125" cy="1581714"/>
              <a:chOff x="1456896" y="2239810"/>
              <a:chExt cx="1939125" cy="1581714"/>
            </a:xfrm>
          </p:grpSpPr>
          <p:grpSp>
            <p:nvGrpSpPr>
              <p:cNvPr id="53" name="Group 52"/>
              <p:cNvGrpSpPr>
                <a:grpSpLocks noChangeAspect="1"/>
              </p:cNvGrpSpPr>
              <p:nvPr/>
            </p:nvGrpSpPr>
            <p:grpSpPr>
              <a:xfrm>
                <a:off x="1944842" y="2370724"/>
                <a:ext cx="1451179" cy="1450800"/>
                <a:chOff x="6849580" y="4206958"/>
                <a:chExt cx="2012314" cy="2011789"/>
              </a:xfrm>
            </p:grpSpPr>
            <p:grpSp>
              <p:nvGrpSpPr>
                <p:cNvPr id="67" name="Group 66"/>
                <p:cNvGrpSpPr/>
                <p:nvPr/>
              </p:nvGrpSpPr>
              <p:grpSpPr>
                <a:xfrm>
                  <a:off x="7487957" y="4470625"/>
                  <a:ext cx="666750" cy="1487475"/>
                  <a:chOff x="2081162" y="4640597"/>
                  <a:chExt cx="666750" cy="1487475"/>
                </a:xfrm>
                <a:solidFill>
                  <a:schemeClr val="bg1"/>
                </a:solidFill>
              </p:grpSpPr>
              <p:sp>
                <p:nvSpPr>
                  <p:cNvPr id="69" name="Snip Diagonal Corner Rectangle 6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Isosceles Triangle 6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Isosceles Triangle 7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8"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54" name="Group 53"/>
              <p:cNvGrpSpPr>
                <a:grpSpLocks noChangeAspect="1"/>
              </p:cNvGrpSpPr>
              <p:nvPr/>
            </p:nvGrpSpPr>
            <p:grpSpPr>
              <a:xfrm>
                <a:off x="1456896" y="2239810"/>
                <a:ext cx="1506784" cy="1440000"/>
                <a:chOff x="1375311" y="2365141"/>
                <a:chExt cx="2105091" cy="2011789"/>
              </a:xfrm>
            </p:grpSpPr>
            <p:grpSp>
              <p:nvGrpSpPr>
                <p:cNvPr id="55" name="Group 54"/>
                <p:cNvGrpSpPr/>
                <p:nvPr/>
              </p:nvGrpSpPr>
              <p:grpSpPr>
                <a:xfrm>
                  <a:off x="2121558" y="2627297"/>
                  <a:ext cx="666750" cy="1487475"/>
                  <a:chOff x="2081162" y="4640597"/>
                  <a:chExt cx="666750" cy="1487475"/>
                </a:xfrm>
                <a:solidFill>
                  <a:schemeClr val="bg1"/>
                </a:solidFill>
              </p:grpSpPr>
              <p:sp>
                <p:nvSpPr>
                  <p:cNvPr id="64" name="Snip Diagonal Corner Rectangle 6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Isosceles Triangle 6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Isosceles Triangle 6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6"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57" name="Group 56"/>
                <p:cNvGrpSpPr/>
                <p:nvPr/>
              </p:nvGrpSpPr>
              <p:grpSpPr>
                <a:xfrm>
                  <a:off x="1375311" y="2985988"/>
                  <a:ext cx="1090092" cy="875577"/>
                  <a:chOff x="8218120" y="1093433"/>
                  <a:chExt cx="1090092" cy="875577"/>
                </a:xfrm>
              </p:grpSpPr>
              <p:grpSp>
                <p:nvGrpSpPr>
                  <p:cNvPr id="58" name="Group 57"/>
                  <p:cNvGrpSpPr/>
                  <p:nvPr/>
                </p:nvGrpSpPr>
                <p:grpSpPr>
                  <a:xfrm>
                    <a:off x="8218120" y="1093433"/>
                    <a:ext cx="1090092" cy="875577"/>
                    <a:chOff x="3599175" y="4220568"/>
                    <a:chExt cx="1090092" cy="875577"/>
                  </a:xfrm>
                </p:grpSpPr>
                <p:sp>
                  <p:nvSpPr>
                    <p:cNvPr id="60" name="Rounded Rectangle 59"/>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p:cNvGrpSpPr/>
                    <p:nvPr/>
                  </p:nvGrpSpPr>
                  <p:grpSpPr>
                    <a:xfrm>
                      <a:off x="3614541" y="4243079"/>
                      <a:ext cx="1057169" cy="832818"/>
                      <a:chOff x="3705190" y="4561217"/>
                      <a:chExt cx="1057169" cy="832818"/>
                    </a:xfrm>
                  </p:grpSpPr>
                  <p:pic>
                    <p:nvPicPr>
                      <p:cNvPr id="62"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63" name="Rectangle 62"/>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59" name="Picture 58" descr="\\MAGNUM\Projects\Microsoft\Cloud Power FY12\Design\ICONS_PNG\Application.png"/>
                  <p:cNvPicPr>
                    <a:picLocks noChangeAspect="1" noChangeArrowheads="1"/>
                  </p:cNvPicPr>
                  <p:nvPr/>
                </p:nvPicPr>
                <p:blipFill rotWithShape="1">
                  <a:blip r:embed="rId5"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grpSp>
        <p:grpSp>
          <p:nvGrpSpPr>
            <p:cNvPr id="7" name="Group 6"/>
            <p:cNvGrpSpPr>
              <a:grpSpLocks noChangeAspect="1"/>
            </p:cNvGrpSpPr>
            <p:nvPr/>
          </p:nvGrpSpPr>
          <p:grpSpPr>
            <a:xfrm>
              <a:off x="2790900" y="1260521"/>
              <a:ext cx="1769303" cy="1512000"/>
              <a:chOff x="5713617" y="3267568"/>
              <a:chExt cx="2547425" cy="2176963"/>
            </a:xfrm>
          </p:grpSpPr>
          <p:grpSp>
            <p:nvGrpSpPr>
              <p:cNvPr id="34" name="Group 33"/>
              <p:cNvGrpSpPr/>
              <p:nvPr/>
            </p:nvGrpSpPr>
            <p:grpSpPr>
              <a:xfrm>
                <a:off x="6427495" y="3528051"/>
                <a:ext cx="666750" cy="1487475"/>
                <a:chOff x="2081162" y="4640597"/>
                <a:chExt cx="666750" cy="1487475"/>
              </a:xfrm>
              <a:solidFill>
                <a:schemeClr val="bg1"/>
              </a:solidFill>
            </p:grpSpPr>
            <p:sp>
              <p:nvSpPr>
                <p:cNvPr id="50" name="Snip Diagonal Corner Rectangle 4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Isosceles Triangle 5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5" name="Group 34"/>
              <p:cNvGrpSpPr/>
              <p:nvPr/>
            </p:nvGrpSpPr>
            <p:grpSpPr>
              <a:xfrm>
                <a:off x="6905730" y="3701400"/>
                <a:ext cx="666750" cy="1487475"/>
                <a:chOff x="2081162" y="4640597"/>
                <a:chExt cx="666750" cy="1487475"/>
              </a:xfrm>
              <a:solidFill>
                <a:schemeClr val="bg1"/>
              </a:solidFill>
            </p:grpSpPr>
            <p:sp>
              <p:nvSpPr>
                <p:cNvPr id="47" name="Snip Diagonal Corner Rectangle 4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Isosceles Triangle 4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Isosceles Triangle 4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6" name="Group 35"/>
              <p:cNvGrpSpPr/>
              <p:nvPr/>
            </p:nvGrpSpPr>
            <p:grpSpPr>
              <a:xfrm>
                <a:off x="5713617" y="3267568"/>
                <a:ext cx="2547425" cy="2176963"/>
                <a:chOff x="5916935" y="3735661"/>
                <a:chExt cx="2547425" cy="2176963"/>
              </a:xfrm>
            </p:grpSpPr>
            <p:pic>
              <p:nvPicPr>
                <p:cNvPr id="37"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38" name="Group 37"/>
                <p:cNvGrpSpPr/>
                <p:nvPr/>
              </p:nvGrpSpPr>
              <p:grpSpPr>
                <a:xfrm>
                  <a:off x="5916935" y="3735661"/>
                  <a:ext cx="2086555" cy="2011789"/>
                  <a:chOff x="5916935" y="3735661"/>
                  <a:chExt cx="2086555" cy="2011789"/>
                </a:xfrm>
              </p:grpSpPr>
              <p:pic>
                <p:nvPicPr>
                  <p:cNvPr id="3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40" name="Group 39"/>
                  <p:cNvGrpSpPr/>
                  <p:nvPr/>
                </p:nvGrpSpPr>
                <p:grpSpPr>
                  <a:xfrm>
                    <a:off x="5916935" y="4356508"/>
                    <a:ext cx="1090092" cy="875577"/>
                    <a:chOff x="10443966" y="1118814"/>
                    <a:chExt cx="1090092" cy="875577"/>
                  </a:xfrm>
                </p:grpSpPr>
                <p:grpSp>
                  <p:nvGrpSpPr>
                    <p:cNvPr id="41" name="Group 40"/>
                    <p:cNvGrpSpPr/>
                    <p:nvPr/>
                  </p:nvGrpSpPr>
                  <p:grpSpPr>
                    <a:xfrm>
                      <a:off x="10443966" y="1118814"/>
                      <a:ext cx="1090092" cy="875577"/>
                      <a:chOff x="3599175" y="4220568"/>
                      <a:chExt cx="1090092" cy="875577"/>
                    </a:xfrm>
                  </p:grpSpPr>
                  <p:sp>
                    <p:nvSpPr>
                      <p:cNvPr id="43" name="Rounded Rectangle 4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p:cNvGrpSpPr/>
                      <p:nvPr/>
                    </p:nvGrpSpPr>
                    <p:grpSpPr>
                      <a:xfrm>
                        <a:off x="3614541" y="4243079"/>
                        <a:ext cx="1057169" cy="832818"/>
                        <a:chOff x="3705190" y="4561217"/>
                        <a:chExt cx="1057169" cy="832818"/>
                      </a:xfrm>
                    </p:grpSpPr>
                    <p:pic>
                      <p:nvPicPr>
                        <p:cNvPr id="45"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6" name="Rectangle 4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42" name="Flowchart: Magnetic Disk 41"/>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8" name="Group 7"/>
            <p:cNvGrpSpPr/>
            <p:nvPr/>
          </p:nvGrpSpPr>
          <p:grpSpPr>
            <a:xfrm>
              <a:off x="759379" y="818126"/>
              <a:ext cx="2410336" cy="1729736"/>
              <a:chOff x="1247150" y="3861130"/>
              <a:chExt cx="2410336" cy="1729736"/>
            </a:xfrm>
          </p:grpSpPr>
          <p:grpSp>
            <p:nvGrpSpPr>
              <p:cNvPr id="9" name="Group 8"/>
              <p:cNvGrpSpPr>
                <a:grpSpLocks noChangeAspect="1"/>
              </p:cNvGrpSpPr>
              <p:nvPr/>
            </p:nvGrpSpPr>
            <p:grpSpPr>
              <a:xfrm>
                <a:off x="2206307" y="4065234"/>
                <a:ext cx="1451179" cy="1450800"/>
                <a:chOff x="6849580" y="4206958"/>
                <a:chExt cx="2012314" cy="2011789"/>
              </a:xfrm>
            </p:grpSpPr>
            <p:grpSp>
              <p:nvGrpSpPr>
                <p:cNvPr id="29" name="Group 28"/>
                <p:cNvGrpSpPr/>
                <p:nvPr/>
              </p:nvGrpSpPr>
              <p:grpSpPr>
                <a:xfrm>
                  <a:off x="7487957" y="4470625"/>
                  <a:ext cx="666750" cy="1487475"/>
                  <a:chOff x="2081162" y="4640597"/>
                  <a:chExt cx="666750" cy="1487475"/>
                </a:xfrm>
                <a:solidFill>
                  <a:schemeClr val="bg1"/>
                </a:solidFill>
              </p:grpSpPr>
              <p:sp>
                <p:nvSpPr>
                  <p:cNvPr id="31" name="Snip Diagonal Corner Rectangle 3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Isosceles Triangle 3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Isosceles Triangle 3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0"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0" name="Group 9"/>
              <p:cNvGrpSpPr>
                <a:grpSpLocks noChangeAspect="1"/>
              </p:cNvGrpSpPr>
              <p:nvPr/>
            </p:nvGrpSpPr>
            <p:grpSpPr>
              <a:xfrm>
                <a:off x="1777246" y="3861130"/>
                <a:ext cx="1451179" cy="1450800"/>
                <a:chOff x="6849580" y="4206958"/>
                <a:chExt cx="2012314" cy="2011789"/>
              </a:xfrm>
            </p:grpSpPr>
            <p:grpSp>
              <p:nvGrpSpPr>
                <p:cNvPr id="24" name="Group 23"/>
                <p:cNvGrpSpPr/>
                <p:nvPr/>
              </p:nvGrpSpPr>
              <p:grpSpPr>
                <a:xfrm>
                  <a:off x="7487957" y="4470625"/>
                  <a:ext cx="666750" cy="1487475"/>
                  <a:chOff x="2081162" y="4640597"/>
                  <a:chExt cx="666750" cy="1487475"/>
                </a:xfrm>
                <a:solidFill>
                  <a:schemeClr val="bg1"/>
                </a:solidFill>
              </p:grpSpPr>
              <p:sp>
                <p:nvSpPr>
                  <p:cNvPr id="26" name="Snip Diagonal Corner Rectangle 2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Isosceles Triangle 2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5"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1" name="Group 10"/>
              <p:cNvGrpSpPr>
                <a:grpSpLocks noChangeAspect="1"/>
              </p:cNvGrpSpPr>
              <p:nvPr/>
            </p:nvGrpSpPr>
            <p:grpSpPr>
              <a:xfrm>
                <a:off x="1247150" y="4138244"/>
                <a:ext cx="1519200" cy="1452622"/>
                <a:chOff x="1376407" y="550707"/>
                <a:chExt cx="2103995" cy="2011789"/>
              </a:xfrm>
            </p:grpSpPr>
            <p:grpSp>
              <p:nvGrpSpPr>
                <p:cNvPr id="12" name="Group 11"/>
                <p:cNvGrpSpPr/>
                <p:nvPr/>
              </p:nvGrpSpPr>
              <p:grpSpPr>
                <a:xfrm>
                  <a:off x="2098180" y="799745"/>
                  <a:ext cx="666750" cy="1487475"/>
                  <a:chOff x="2081162" y="4640597"/>
                  <a:chExt cx="666750" cy="1487475"/>
                </a:xfrm>
                <a:solidFill>
                  <a:schemeClr val="bg1"/>
                </a:solidFill>
              </p:grpSpPr>
              <p:sp>
                <p:nvSpPr>
                  <p:cNvPr id="21" name="Snip Diagonal Corner Rectangle 2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Isosceles Triangle 2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376407" y="550707"/>
                  <a:ext cx="2103995" cy="2011789"/>
                  <a:chOff x="1884407" y="1170827"/>
                  <a:chExt cx="2103995" cy="2011789"/>
                </a:xfrm>
              </p:grpSpPr>
              <p:pic>
                <p:nvPicPr>
                  <p:cNvPr id="1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15" name="Group 14"/>
                  <p:cNvGrpSpPr/>
                  <p:nvPr/>
                </p:nvGrpSpPr>
                <p:grpSpPr>
                  <a:xfrm>
                    <a:off x="1884407" y="1791674"/>
                    <a:ext cx="1090092" cy="875577"/>
                    <a:chOff x="3599175" y="4220568"/>
                    <a:chExt cx="1090092" cy="875577"/>
                  </a:xfrm>
                </p:grpSpPr>
                <p:sp>
                  <p:nvSpPr>
                    <p:cNvPr id="17" name="Rounded Rectangle 1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p:nvGrpSpPr>
                  <p:grpSpPr>
                    <a:xfrm>
                      <a:off x="3614541" y="4243079"/>
                      <a:ext cx="1057169" cy="832818"/>
                      <a:chOff x="3705190" y="4561217"/>
                      <a:chExt cx="1057169" cy="832818"/>
                    </a:xfrm>
                  </p:grpSpPr>
                  <p:pic>
                    <p:nvPicPr>
                      <p:cNvPr id="19"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20" name="Rectangle 1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6" name="Picture 4" descr="\\MAGNUM\Projects\Microsoft\Cloud Power FY12\Design\ICONS_PNG\Open_Web_Platform.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grpSp>
        <p:nvGrpSpPr>
          <p:cNvPr id="72" name="Group 71"/>
          <p:cNvGrpSpPr>
            <a:grpSpLocks noChangeAspect="1"/>
          </p:cNvGrpSpPr>
          <p:nvPr/>
        </p:nvGrpSpPr>
        <p:grpSpPr>
          <a:xfrm>
            <a:off x="8961086" y="1194064"/>
            <a:ext cx="2742556" cy="2088000"/>
            <a:chOff x="3985702" y="3800123"/>
            <a:chExt cx="3145644" cy="2394887"/>
          </a:xfrm>
        </p:grpSpPr>
        <p:sp>
          <p:nvSpPr>
            <p:cNvPr id="73" name="Rectangle 72"/>
            <p:cNvSpPr/>
            <p:nvPr/>
          </p:nvSpPr>
          <p:spPr>
            <a:xfrm>
              <a:off x="3985702" y="3800123"/>
              <a:ext cx="2684774" cy="2009664"/>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latin typeface="Segoe UI Light" panose="020B0502040204020203" pitchFamily="34" charset="0"/>
                  <a:ea typeface="Segoe UI" pitchFamily="34" charset="0"/>
                  <a:cs typeface="Segoe UI Light" panose="020B0502040204020203" pitchFamily="34" charset="0"/>
                </a:rPr>
                <a:t>SQL Server 2012 Cluster</a:t>
              </a:r>
              <a:endParaRPr lang="en-US" sz="2000" dirty="0">
                <a:latin typeface="Segoe UI Light" panose="020B0502040204020203" pitchFamily="34" charset="0"/>
                <a:ea typeface="Segoe UI" pitchFamily="34" charset="0"/>
                <a:cs typeface="Segoe UI Light" panose="020B0502040204020203" pitchFamily="34" charset="0"/>
              </a:endParaRPr>
            </a:p>
          </p:txBody>
        </p:sp>
        <p:grpSp>
          <p:nvGrpSpPr>
            <p:cNvPr id="74" name="Group 73"/>
            <p:cNvGrpSpPr/>
            <p:nvPr/>
          </p:nvGrpSpPr>
          <p:grpSpPr>
            <a:xfrm>
              <a:off x="4583921" y="4018047"/>
              <a:ext cx="2547425" cy="2176963"/>
              <a:chOff x="5713617" y="3267568"/>
              <a:chExt cx="2547425" cy="2176963"/>
            </a:xfrm>
          </p:grpSpPr>
          <p:grpSp>
            <p:nvGrpSpPr>
              <p:cNvPr id="75" name="Group 74"/>
              <p:cNvGrpSpPr/>
              <p:nvPr/>
            </p:nvGrpSpPr>
            <p:grpSpPr>
              <a:xfrm>
                <a:off x="6427495" y="3528051"/>
                <a:ext cx="666750" cy="1487475"/>
                <a:chOff x="2081162" y="4640597"/>
                <a:chExt cx="666750" cy="1487475"/>
              </a:xfrm>
              <a:solidFill>
                <a:schemeClr val="bg1"/>
              </a:solidFill>
            </p:grpSpPr>
            <p:sp>
              <p:nvSpPr>
                <p:cNvPr id="91" name="Snip Diagonal Corner Rectangle 9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2" name="Isosceles Triangle 9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3" name="Isosceles Triangle 9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76" name="Group 75"/>
              <p:cNvGrpSpPr/>
              <p:nvPr/>
            </p:nvGrpSpPr>
            <p:grpSpPr>
              <a:xfrm>
                <a:off x="6905730" y="3701400"/>
                <a:ext cx="666750" cy="1487475"/>
                <a:chOff x="2081162" y="4640597"/>
                <a:chExt cx="666750" cy="1487475"/>
              </a:xfrm>
              <a:solidFill>
                <a:schemeClr val="bg1"/>
              </a:solidFill>
            </p:grpSpPr>
            <p:sp>
              <p:nvSpPr>
                <p:cNvPr id="88" name="Snip Diagonal Corner Rectangle 8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9" name="Isosceles Triangle 8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Isosceles Triangle 8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p:cNvGrpSpPr/>
              <p:nvPr/>
            </p:nvGrpSpPr>
            <p:grpSpPr>
              <a:xfrm>
                <a:off x="5713617" y="3267568"/>
                <a:ext cx="2547425" cy="2176963"/>
                <a:chOff x="5916935" y="3735661"/>
                <a:chExt cx="2547425" cy="2176963"/>
              </a:xfrm>
            </p:grpSpPr>
            <p:pic>
              <p:nvPicPr>
                <p:cNvPr id="78"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79" name="Group 78"/>
                <p:cNvGrpSpPr/>
                <p:nvPr/>
              </p:nvGrpSpPr>
              <p:grpSpPr>
                <a:xfrm>
                  <a:off x="5916935" y="3735661"/>
                  <a:ext cx="2086555" cy="2011789"/>
                  <a:chOff x="5916935" y="3735661"/>
                  <a:chExt cx="2086555" cy="2011789"/>
                </a:xfrm>
              </p:grpSpPr>
              <p:pic>
                <p:nvPicPr>
                  <p:cNvPr id="80"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81" name="Group 80"/>
                  <p:cNvGrpSpPr/>
                  <p:nvPr/>
                </p:nvGrpSpPr>
                <p:grpSpPr>
                  <a:xfrm>
                    <a:off x="5916935" y="4356508"/>
                    <a:ext cx="1090092" cy="875577"/>
                    <a:chOff x="10443966" y="1118814"/>
                    <a:chExt cx="1090092" cy="875577"/>
                  </a:xfrm>
                </p:grpSpPr>
                <p:grpSp>
                  <p:nvGrpSpPr>
                    <p:cNvPr id="82" name="Group 81"/>
                    <p:cNvGrpSpPr/>
                    <p:nvPr/>
                  </p:nvGrpSpPr>
                  <p:grpSpPr>
                    <a:xfrm>
                      <a:off x="10443966" y="1118814"/>
                      <a:ext cx="1090092" cy="875577"/>
                      <a:chOff x="3599175" y="4220568"/>
                      <a:chExt cx="1090092" cy="875577"/>
                    </a:xfrm>
                  </p:grpSpPr>
                  <p:sp>
                    <p:nvSpPr>
                      <p:cNvPr id="84" name="Rounded Rectangle 8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85" name="Group 84"/>
                      <p:cNvGrpSpPr/>
                      <p:nvPr/>
                    </p:nvGrpSpPr>
                    <p:grpSpPr>
                      <a:xfrm>
                        <a:off x="3614541" y="4243079"/>
                        <a:ext cx="1057169" cy="832818"/>
                        <a:chOff x="3705190" y="4561217"/>
                        <a:chExt cx="1057169" cy="832818"/>
                      </a:xfrm>
                    </p:grpSpPr>
                    <p:pic>
                      <p:nvPicPr>
                        <p:cNvPr id="8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87" name="Rectangle 8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3" name="Flowchart: Magnetic Disk 82"/>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grpSp>
        <p:nvGrpSpPr>
          <p:cNvPr id="101" name="Group 100"/>
          <p:cNvGrpSpPr>
            <a:grpSpLocks noChangeAspect="1"/>
          </p:cNvGrpSpPr>
          <p:nvPr/>
        </p:nvGrpSpPr>
        <p:grpSpPr>
          <a:xfrm>
            <a:off x="95418" y="2622183"/>
            <a:ext cx="3842528" cy="2232000"/>
            <a:chOff x="472399" y="2308515"/>
            <a:chExt cx="4341886" cy="2522062"/>
          </a:xfrm>
        </p:grpSpPr>
        <p:pic>
          <p:nvPicPr>
            <p:cNvPr id="98" name="Picture 97"/>
            <p:cNvPicPr>
              <a:picLocks noChangeAspect="1"/>
            </p:cNvPicPr>
            <p:nvPr/>
          </p:nvPicPr>
          <p:blipFill>
            <a:blip r:embed="rId7"/>
            <a:stretch>
              <a:fillRect/>
            </a:stretch>
          </p:blipFill>
          <p:spPr>
            <a:xfrm>
              <a:off x="2517011" y="3434341"/>
              <a:ext cx="2295825" cy="1396236"/>
            </a:xfrm>
            <a:prstGeom prst="rect">
              <a:avLst/>
            </a:prstGeom>
            <a:ln>
              <a:solidFill>
                <a:schemeClr val="bg2">
                  <a:lumMod val="20000"/>
                  <a:lumOff val="80000"/>
                </a:schemeClr>
              </a:solidFill>
            </a:ln>
          </p:spPr>
        </p:pic>
        <p:sp>
          <p:nvSpPr>
            <p:cNvPr id="99" name="TextBox 98"/>
            <p:cNvSpPr txBox="1"/>
            <p:nvPr/>
          </p:nvSpPr>
          <p:spPr>
            <a:xfrm>
              <a:off x="2506639" y="3522520"/>
              <a:ext cx="2307646" cy="1247230"/>
            </a:xfrm>
            <a:prstGeom prst="rect">
              <a:avLst/>
            </a:prstGeom>
          </p:spPr>
          <p:style>
            <a:lnRef idx="3">
              <a:schemeClr val="lt1"/>
            </a:lnRef>
            <a:fillRef idx="1">
              <a:schemeClr val="accent5"/>
            </a:fillRef>
            <a:effectRef idx="1">
              <a:schemeClr val="accent5"/>
            </a:effectRef>
            <a:fontRef idx="minor">
              <a:schemeClr val="lt1"/>
            </a:fontRef>
          </p:style>
          <p:txBody>
            <a:bodyPr wrap="square" lIns="0" tIns="0" rIns="0" bIns="0" rtlCol="0" anchor="ctr">
              <a:noAutofit/>
            </a:bodyPr>
            <a:lstStyle/>
            <a:p>
              <a:pPr algn="ctr"/>
              <a:r>
                <a:rPr lang="en-US" sz="2800" dirty="0" smtClean="0">
                  <a:solidFill>
                    <a:schemeClr val="bg1"/>
                  </a:solidFill>
                  <a:latin typeface="Segoe UI Light" pitchFamily="34" charset="0"/>
                </a:rPr>
                <a:t>Access Web Use</a:t>
              </a:r>
            </a:p>
          </p:txBody>
        </p:sp>
        <p:pic>
          <p:nvPicPr>
            <p:cNvPr id="100" name="Picture 6" descr="\\MAGNUM\Projects\Microsoft\Cloud Power FY12\Design\ICONS_PNG\Professionals.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472399" y="2308515"/>
              <a:ext cx="2453273" cy="2452634"/>
            </a:xfrm>
            <a:prstGeom prst="rect">
              <a:avLst/>
            </a:prstGeom>
            <a:noFill/>
          </p:spPr>
        </p:pic>
      </p:grpSp>
      <p:pic>
        <p:nvPicPr>
          <p:cNvPr id="102" name="Picture 3" descr="C:\Users\vesaj\Pictures\DVD_ART36\Artwork_Imagery\Icons - Illustrations\Internet Clouds web\Istock 5118882 - clouds and sky.png"/>
          <p:cNvPicPr>
            <a:picLocks noChangeAspect="1" noChangeArrowheads="1"/>
          </p:cNvPicPr>
          <p:nvPr/>
        </p:nvPicPr>
        <p:blipFill>
          <a:blip r:embed="rId9">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19081200">
            <a:off x="6390391" y="3656227"/>
            <a:ext cx="8442445" cy="438663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cxnSp>
        <p:nvCxnSpPr>
          <p:cNvPr id="103" name="Straight Connector 102"/>
          <p:cNvCxnSpPr/>
          <p:nvPr/>
        </p:nvCxnSpPr>
        <p:spPr>
          <a:xfrm flipH="1">
            <a:off x="7077337" y="1765005"/>
            <a:ext cx="5702998" cy="4698857"/>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pic>
        <p:nvPicPr>
          <p:cNvPr id="104" name="Picture 10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69950" y="5597755"/>
            <a:ext cx="2224630" cy="770608"/>
          </a:xfrm>
          <a:prstGeom prst="rect">
            <a:avLst/>
          </a:prstGeom>
        </p:spPr>
      </p:pic>
      <p:grpSp>
        <p:nvGrpSpPr>
          <p:cNvPr id="128" name="Group 127"/>
          <p:cNvGrpSpPr/>
          <p:nvPr/>
        </p:nvGrpSpPr>
        <p:grpSpPr>
          <a:xfrm>
            <a:off x="9445241" y="4543069"/>
            <a:ext cx="2904446" cy="2274483"/>
            <a:chOff x="9600572" y="4558758"/>
            <a:chExt cx="2904446" cy="2274483"/>
          </a:xfrm>
        </p:grpSpPr>
        <p:grpSp>
          <p:nvGrpSpPr>
            <p:cNvPr id="106" name="Group 105"/>
            <p:cNvGrpSpPr>
              <a:grpSpLocks noChangeAspect="1"/>
            </p:cNvGrpSpPr>
            <p:nvPr/>
          </p:nvGrpSpPr>
          <p:grpSpPr>
            <a:xfrm>
              <a:off x="9600572" y="4558758"/>
              <a:ext cx="2904446" cy="2274483"/>
              <a:chOff x="3800018" y="3586231"/>
              <a:chExt cx="3331328" cy="2608779"/>
            </a:xfrm>
          </p:grpSpPr>
          <p:sp>
            <p:nvSpPr>
              <p:cNvPr id="107" name="Rectangle 106"/>
              <p:cNvSpPr/>
              <p:nvPr/>
            </p:nvSpPr>
            <p:spPr>
              <a:xfrm>
                <a:off x="3800018" y="3586231"/>
                <a:ext cx="2870458" cy="222355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endParaRPr lang="en-US" sz="2000" dirty="0">
                  <a:latin typeface="Segoe UI Light" panose="020B0502040204020203" pitchFamily="34" charset="0"/>
                  <a:ea typeface="Segoe UI" pitchFamily="34" charset="0"/>
                  <a:cs typeface="Segoe UI Light" panose="020B0502040204020203" pitchFamily="34" charset="0"/>
                </a:endParaRPr>
              </a:p>
            </p:txBody>
          </p:sp>
          <p:grpSp>
            <p:nvGrpSpPr>
              <p:cNvPr id="108" name="Group 107"/>
              <p:cNvGrpSpPr/>
              <p:nvPr/>
            </p:nvGrpSpPr>
            <p:grpSpPr>
              <a:xfrm>
                <a:off x="4583921" y="4018047"/>
                <a:ext cx="2547425" cy="2176963"/>
                <a:chOff x="5713617" y="3267568"/>
                <a:chExt cx="2547425" cy="2176963"/>
              </a:xfrm>
            </p:grpSpPr>
            <p:grpSp>
              <p:nvGrpSpPr>
                <p:cNvPr id="109" name="Group 108"/>
                <p:cNvGrpSpPr/>
                <p:nvPr/>
              </p:nvGrpSpPr>
              <p:grpSpPr>
                <a:xfrm>
                  <a:off x="6427495" y="3528051"/>
                  <a:ext cx="666750" cy="1487475"/>
                  <a:chOff x="2081162" y="4640597"/>
                  <a:chExt cx="666750" cy="1487475"/>
                </a:xfrm>
                <a:solidFill>
                  <a:schemeClr val="bg1"/>
                </a:solidFill>
              </p:grpSpPr>
              <p:sp>
                <p:nvSpPr>
                  <p:cNvPr id="125" name="Snip Diagonal Corner Rectangle 12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Isosceles Triangle 12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7" name="Isosceles Triangle 12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0" name="Group 109"/>
                <p:cNvGrpSpPr/>
                <p:nvPr/>
              </p:nvGrpSpPr>
              <p:grpSpPr>
                <a:xfrm>
                  <a:off x="6905730" y="3701400"/>
                  <a:ext cx="666750" cy="1487475"/>
                  <a:chOff x="2081162" y="4640597"/>
                  <a:chExt cx="666750" cy="1487475"/>
                </a:xfrm>
                <a:solidFill>
                  <a:schemeClr val="bg1"/>
                </a:solidFill>
              </p:grpSpPr>
              <p:sp>
                <p:nvSpPr>
                  <p:cNvPr id="122" name="Snip Diagonal Corner Rectangle 12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3" name="Isosceles Triangle 12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Isosceles Triangle 12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1" name="Group 110"/>
                <p:cNvGrpSpPr/>
                <p:nvPr/>
              </p:nvGrpSpPr>
              <p:grpSpPr>
                <a:xfrm>
                  <a:off x="5713617" y="3267568"/>
                  <a:ext cx="2547425" cy="2176963"/>
                  <a:chOff x="5916935" y="3735661"/>
                  <a:chExt cx="2547425" cy="2176963"/>
                </a:xfrm>
              </p:grpSpPr>
              <p:pic>
                <p:nvPicPr>
                  <p:cNvPr id="112"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113" name="Group 112"/>
                  <p:cNvGrpSpPr/>
                  <p:nvPr/>
                </p:nvGrpSpPr>
                <p:grpSpPr>
                  <a:xfrm>
                    <a:off x="5916935" y="3735661"/>
                    <a:ext cx="2086555" cy="2011789"/>
                    <a:chOff x="5916935" y="3735661"/>
                    <a:chExt cx="2086555" cy="2011789"/>
                  </a:xfrm>
                </p:grpSpPr>
                <p:pic>
                  <p:nvPicPr>
                    <p:cNvPr id="11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115" name="Group 114"/>
                    <p:cNvGrpSpPr/>
                    <p:nvPr/>
                  </p:nvGrpSpPr>
                  <p:grpSpPr>
                    <a:xfrm>
                      <a:off x="5916935" y="4356508"/>
                      <a:ext cx="1090092" cy="875577"/>
                      <a:chOff x="10443966" y="1118814"/>
                      <a:chExt cx="1090092" cy="875577"/>
                    </a:xfrm>
                  </p:grpSpPr>
                  <p:grpSp>
                    <p:nvGrpSpPr>
                      <p:cNvPr id="116" name="Group 115"/>
                      <p:cNvGrpSpPr/>
                      <p:nvPr/>
                    </p:nvGrpSpPr>
                    <p:grpSpPr>
                      <a:xfrm>
                        <a:off x="10443966" y="1118814"/>
                        <a:ext cx="1090092" cy="875577"/>
                        <a:chOff x="3599175" y="4220568"/>
                        <a:chExt cx="1090092" cy="875577"/>
                      </a:xfrm>
                    </p:grpSpPr>
                    <p:sp>
                      <p:nvSpPr>
                        <p:cNvPr id="118" name="Rounded Rectangle 117"/>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9" name="Group 118"/>
                        <p:cNvGrpSpPr/>
                        <p:nvPr/>
                      </p:nvGrpSpPr>
                      <p:grpSpPr>
                        <a:xfrm>
                          <a:off x="3614541" y="4243079"/>
                          <a:ext cx="1057169" cy="832818"/>
                          <a:chOff x="3705190" y="4561217"/>
                          <a:chExt cx="1057169" cy="832818"/>
                        </a:xfrm>
                      </p:grpSpPr>
                      <p:pic>
                        <p:nvPicPr>
                          <p:cNvPr id="120"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21" name="Rectangle 120"/>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7" name="Flowchart: Magnetic Disk 116"/>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pic>
          <p:nvPicPr>
            <p:cNvPr id="105"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44160" y="4585322"/>
              <a:ext cx="1867592" cy="5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29" name="Straight Arrow Connector 128"/>
          <p:cNvCxnSpPr/>
          <p:nvPr/>
        </p:nvCxnSpPr>
        <p:spPr>
          <a:xfrm flipH="1" flipV="1">
            <a:off x="3980286" y="4229336"/>
            <a:ext cx="1287100" cy="7019"/>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131" name="Straight Arrow Connector 130"/>
          <p:cNvCxnSpPr/>
          <p:nvPr/>
        </p:nvCxnSpPr>
        <p:spPr>
          <a:xfrm flipH="1">
            <a:off x="8227328" y="2955802"/>
            <a:ext cx="1426002" cy="960713"/>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flipH="1" flipV="1">
            <a:off x="8252185" y="4274894"/>
            <a:ext cx="1066129" cy="877376"/>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4775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1"/>
                                        </p:tgtEl>
                                        <p:attrNameLst>
                                          <p:attrName>style.visibility</p:attrName>
                                        </p:attrNameLst>
                                      </p:cBhvr>
                                      <p:to>
                                        <p:strVal val="visible"/>
                                      </p:to>
                                    </p:set>
                                    <p:animEffect transition="in" filter="fade">
                                      <p:cBhvr>
                                        <p:cTn id="15" dur="500"/>
                                        <p:tgtEl>
                                          <p:spTgt spid="131"/>
                                        </p:tgtEl>
                                      </p:cBhvr>
                                    </p:animEffect>
                                  </p:childTnLst>
                                </p:cTn>
                              </p:par>
                              <p:par>
                                <p:cTn id="16" presetID="10" presetClass="entr" presetSubtype="0" fill="hold"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fade">
                                      <p:cBhvr>
                                        <p:cTn id="23" dur="500"/>
                                        <p:tgtEl>
                                          <p:spTgt spid="134"/>
                                        </p:tgtEl>
                                      </p:cBhvr>
                                    </p:animEffect>
                                  </p:childTnLst>
                                </p:cTn>
                              </p:par>
                              <p:par>
                                <p:cTn id="24" presetID="10" presetClass="entr" presetSubtype="0" fill="hold" nodeType="with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fade">
                                      <p:cBhvr>
                                        <p:cTn id="26" dur="500"/>
                                        <p:tgtEl>
                                          <p:spTgt spid="102"/>
                                        </p:tgtEl>
                                      </p:cBhvr>
                                    </p:animEffect>
                                  </p:childTnLst>
                                </p:cTn>
                              </p:par>
                              <p:par>
                                <p:cTn id="27" presetID="10"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animEffect transition="in" filter="fade">
                                      <p:cBhvr>
                                        <p:cTn id="29" dur="500"/>
                                        <p:tgtEl>
                                          <p:spTgt spid="103"/>
                                        </p:tgtEl>
                                      </p:cBhvr>
                                    </p:animEffect>
                                  </p:childTnLst>
                                </p:cTn>
                              </p:par>
                              <p:par>
                                <p:cTn id="30" presetID="10" presetClass="entr" presetSubtype="0" fill="hold" nodeType="with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fade">
                                      <p:cBhvr>
                                        <p:cTn id="32" dur="500"/>
                                        <p:tgtEl>
                                          <p:spTgt spid="104"/>
                                        </p:tgtEl>
                                      </p:cBhvr>
                                    </p:animEffect>
                                  </p:childTnLst>
                                </p:cTn>
                              </p:par>
                              <p:par>
                                <p:cTn id="33" presetID="10" presetClass="entr" presetSubtype="0"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fade">
                                      <p:cBhvr>
                                        <p:cTn id="3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Access 2013 Client – Data and UI designer</a:t>
            </a:r>
            <a:endParaRPr lang="en-US" sz="4800" dirty="0"/>
          </a:p>
        </p:txBody>
      </p:sp>
      <p:pic>
        <p:nvPicPr>
          <p:cNvPr id="5" name="Picture 4"/>
          <p:cNvPicPr>
            <a:picLocks noChangeAspect="1"/>
          </p:cNvPicPr>
          <p:nvPr/>
        </p:nvPicPr>
        <p:blipFill>
          <a:blip r:embed="rId3"/>
          <a:stretch>
            <a:fillRect/>
          </a:stretch>
        </p:blipFill>
        <p:spPr>
          <a:xfrm>
            <a:off x="519112" y="1136959"/>
            <a:ext cx="7430387" cy="4403753"/>
          </a:xfrm>
          <a:prstGeom prst="rect">
            <a:avLst/>
          </a:prstGeom>
          <a:ln>
            <a:solidFill>
              <a:schemeClr val="bg2">
                <a:lumMod val="20000"/>
                <a:lumOff val="80000"/>
              </a:schemeClr>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6925" y="3178374"/>
            <a:ext cx="3686799" cy="3418668"/>
          </a:xfrm>
          <a:prstGeom prst="rect">
            <a:avLst/>
          </a:prstGeom>
          <a:ln>
            <a:solidFill>
              <a:schemeClr val="bg2">
                <a:lumMod val="20000"/>
                <a:lumOff val="80000"/>
              </a:schemeClr>
            </a:solidFill>
          </a:ln>
        </p:spPr>
      </p:pic>
      <p:pic>
        <p:nvPicPr>
          <p:cNvPr id="4" name="Picture 3"/>
          <p:cNvPicPr>
            <a:picLocks noChangeAspect="1"/>
          </p:cNvPicPr>
          <p:nvPr/>
        </p:nvPicPr>
        <p:blipFill>
          <a:blip r:embed="rId5"/>
          <a:stretch>
            <a:fillRect/>
          </a:stretch>
        </p:blipFill>
        <p:spPr>
          <a:xfrm>
            <a:off x="6698751" y="919181"/>
            <a:ext cx="5195424" cy="2137305"/>
          </a:xfrm>
          <a:prstGeom prst="rect">
            <a:avLst/>
          </a:prstGeom>
          <a:ln>
            <a:solidFill>
              <a:schemeClr val="bg1">
                <a:lumMod val="85000"/>
              </a:schemeClr>
            </a:solidFill>
          </a:ln>
        </p:spPr>
      </p:pic>
    </p:spTree>
    <p:extLst>
      <p:ext uri="{BB962C8B-B14F-4D97-AF65-F5344CB8AC3E}">
        <p14:creationId xmlns:p14="http://schemas.microsoft.com/office/powerpoint/2010/main" val="377796255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Getting started with Access Apps</a:t>
            </a:r>
            <a:endParaRPr lang="en-US" dirty="0"/>
          </a:p>
        </p:txBody>
      </p:sp>
      <p:sp>
        <p:nvSpPr>
          <p:cNvPr id="4" name="Content Placeholder 3"/>
          <p:cNvSpPr>
            <a:spLocks noGrp="1"/>
          </p:cNvSpPr>
          <p:nvPr>
            <p:ph sz="quarter" idx="13"/>
          </p:nvPr>
        </p:nvSpPr>
        <p:spPr/>
        <p:txBody>
          <a:bodyPr/>
          <a:lstStyle/>
          <a:p>
            <a:r>
              <a:rPr lang="en-US" dirty="0" smtClean="0"/>
              <a:t>Use Office Store Access Apps</a:t>
            </a:r>
          </a:p>
          <a:p>
            <a:r>
              <a:rPr lang="en-US" dirty="0" smtClean="0"/>
              <a:t>Use Web App Templates</a:t>
            </a:r>
          </a:p>
          <a:p>
            <a:r>
              <a:rPr lang="en-US" dirty="0" smtClean="0"/>
              <a:t>Build a </a:t>
            </a:r>
            <a:r>
              <a:rPr lang="en-US" dirty="0"/>
              <a:t>C</a:t>
            </a:r>
            <a:r>
              <a:rPr lang="en-US" dirty="0" smtClean="0"/>
              <a:t>ustom Web App</a:t>
            </a:r>
            <a:endParaRPr lang="en-US" dirty="0"/>
          </a:p>
        </p:txBody>
      </p:sp>
      <p:pic>
        <p:nvPicPr>
          <p:cNvPr id="9" name="Picture 8"/>
          <p:cNvPicPr>
            <a:picLocks noChangeAspect="1"/>
          </p:cNvPicPr>
          <p:nvPr/>
        </p:nvPicPr>
        <p:blipFill>
          <a:blip r:embed="rId3"/>
          <a:stretch>
            <a:fillRect/>
          </a:stretch>
        </p:blipFill>
        <p:spPr>
          <a:xfrm>
            <a:off x="5159321" y="247672"/>
            <a:ext cx="4582576" cy="3096711"/>
          </a:xfrm>
          <a:prstGeom prst="rect">
            <a:avLst/>
          </a:prstGeom>
          <a:ln>
            <a:solidFill>
              <a:schemeClr val="bg2">
                <a:lumMod val="20000"/>
                <a:lumOff val="80000"/>
              </a:schemeClr>
            </a:solidFill>
          </a:ln>
        </p:spPr>
      </p:pic>
      <p:pic>
        <p:nvPicPr>
          <p:cNvPr id="12" name="Picture 11"/>
          <p:cNvPicPr>
            <a:picLocks noChangeAspect="1"/>
          </p:cNvPicPr>
          <p:nvPr/>
        </p:nvPicPr>
        <p:blipFill>
          <a:blip r:embed="rId4"/>
          <a:stretch>
            <a:fillRect/>
          </a:stretch>
        </p:blipFill>
        <p:spPr>
          <a:xfrm>
            <a:off x="7400092" y="2438399"/>
            <a:ext cx="4683609" cy="2824467"/>
          </a:xfrm>
          <a:prstGeom prst="rect">
            <a:avLst/>
          </a:prstGeom>
          <a:ln>
            <a:solidFill>
              <a:schemeClr val="bg2">
                <a:lumMod val="20000"/>
                <a:lumOff val="80000"/>
              </a:schemeClr>
            </a:solidFill>
          </a:ln>
        </p:spPr>
      </p:pic>
      <p:pic>
        <p:nvPicPr>
          <p:cNvPr id="13" name="Picture 12"/>
          <p:cNvPicPr>
            <a:picLocks noChangeAspect="1"/>
          </p:cNvPicPr>
          <p:nvPr/>
        </p:nvPicPr>
        <p:blipFill>
          <a:blip r:embed="rId5"/>
          <a:stretch>
            <a:fillRect/>
          </a:stretch>
        </p:blipFill>
        <p:spPr>
          <a:xfrm>
            <a:off x="5017805" y="4278796"/>
            <a:ext cx="3777529" cy="2227252"/>
          </a:xfrm>
          <a:prstGeom prst="rect">
            <a:avLst/>
          </a:prstGeom>
        </p:spPr>
      </p:pic>
    </p:spTree>
    <p:extLst>
      <p:ext uri="{BB962C8B-B14F-4D97-AF65-F5344CB8AC3E}">
        <p14:creationId xmlns:p14="http://schemas.microsoft.com/office/powerpoint/2010/main" val="397984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App in 60 Seconds</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1357" t="60782" r="15059" b="1654"/>
          <a:stretch/>
        </p:blipFill>
        <p:spPr bwMode="auto">
          <a:xfrm>
            <a:off x="263134" y="1538786"/>
            <a:ext cx="3422032" cy="23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5696" t="28069" r="57639" b="46687"/>
          <a:stretch/>
        </p:blipFill>
        <p:spPr bwMode="auto">
          <a:xfrm>
            <a:off x="4283418" y="1538785"/>
            <a:ext cx="3031782" cy="232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10854" r="79086" b="66649"/>
          <a:stretch/>
        </p:blipFill>
        <p:spPr bwMode="auto">
          <a:xfrm>
            <a:off x="8043539" y="1538785"/>
            <a:ext cx="2978981" cy="232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7497" y="4263072"/>
            <a:ext cx="3701538" cy="1815882"/>
          </a:xfrm>
          <a:prstGeom prst="rect">
            <a:avLst/>
          </a:prstGeom>
        </p:spPr>
        <p:txBody>
          <a:bodyPr wrap="square">
            <a:spAutoFit/>
          </a:bodyPr>
          <a:lstStyle/>
          <a:p>
            <a:pPr indent="-231775">
              <a:lnSpc>
                <a:spcPct val="90000"/>
              </a:lnSpc>
              <a:spcBef>
                <a:spcPts val="2400"/>
              </a:spcBef>
              <a:buSzPct val="90000"/>
            </a:pPr>
            <a:r>
              <a:rPr lang="en-US" sz="3600" spc="-70" dirty="0">
                <a:gradFill>
                  <a:gsLst>
                    <a:gs pos="100000">
                      <a:schemeClr val="tx2"/>
                    </a:gs>
                    <a:gs pos="0">
                      <a:schemeClr val="tx2"/>
                    </a:gs>
                  </a:gsLst>
                  <a:lin ang="5400000" scaled="0"/>
                </a:gradFill>
                <a:latin typeface="+mj-lt"/>
              </a:rPr>
              <a:t>1. Select Location</a:t>
            </a:r>
          </a:p>
          <a:p>
            <a:pPr marL="0" lvl="1">
              <a:lnSpc>
                <a:spcPct val="90000"/>
              </a:lnSpc>
              <a:spcBef>
                <a:spcPct val="20000"/>
              </a:spcBef>
              <a:buSzPct val="90000"/>
            </a:pPr>
            <a:r>
              <a:rPr lang="en-US" sz="2000" dirty="0">
                <a:gradFill>
                  <a:gsLst>
                    <a:gs pos="100000">
                      <a:schemeClr val="bg2"/>
                    </a:gs>
                    <a:gs pos="6000">
                      <a:schemeClr val="bg2"/>
                    </a:gs>
                  </a:gsLst>
                  <a:lin ang="5400000" scaled="0"/>
                </a:gradFill>
              </a:rPr>
              <a:t>You can publish your database to any SharePoint site, whether it is hosted on premise or through Office365.</a:t>
            </a:r>
          </a:p>
        </p:txBody>
      </p:sp>
      <p:sp>
        <p:nvSpPr>
          <p:cNvPr id="12" name="Rectangle 11"/>
          <p:cNvSpPr/>
          <p:nvPr/>
        </p:nvSpPr>
        <p:spPr>
          <a:xfrm>
            <a:off x="4117501" y="4263072"/>
            <a:ext cx="3612227" cy="1815882"/>
          </a:xfrm>
          <a:prstGeom prst="rect">
            <a:avLst/>
          </a:prstGeom>
        </p:spPr>
        <p:txBody>
          <a:bodyPr wrap="square">
            <a:spAutoFit/>
          </a:bodyPr>
          <a:lstStyle/>
          <a:p>
            <a:pPr indent="-231775">
              <a:lnSpc>
                <a:spcPct val="90000"/>
              </a:lnSpc>
              <a:spcBef>
                <a:spcPts val="2400"/>
              </a:spcBef>
              <a:buSzPct val="90000"/>
            </a:pPr>
            <a:r>
              <a:rPr lang="en-US" sz="3600" spc="-70" dirty="0">
                <a:gradFill>
                  <a:gsLst>
                    <a:gs pos="100000">
                      <a:schemeClr val="tx2"/>
                    </a:gs>
                    <a:gs pos="0">
                      <a:schemeClr val="tx2"/>
                    </a:gs>
                  </a:gsLst>
                  <a:lin ang="5400000" scaled="0"/>
                </a:gradFill>
                <a:latin typeface="+mj-lt"/>
              </a:rPr>
              <a:t>2. Choose Tables</a:t>
            </a:r>
          </a:p>
          <a:p>
            <a:pPr marL="0" lvl="1">
              <a:lnSpc>
                <a:spcPct val="90000"/>
              </a:lnSpc>
              <a:spcBef>
                <a:spcPct val="20000"/>
              </a:spcBef>
              <a:buSzPct val="90000"/>
            </a:pPr>
            <a:r>
              <a:rPr lang="en-US" sz="2000" dirty="0">
                <a:gradFill>
                  <a:gsLst>
                    <a:gs pos="100000">
                      <a:schemeClr val="bg2"/>
                    </a:gs>
                    <a:gs pos="6000">
                      <a:schemeClr val="bg2"/>
                    </a:gs>
                  </a:gsLst>
                  <a:lin ang="5400000" scaled="0"/>
                </a:gradFill>
              </a:rPr>
              <a:t>Search from an extensive list of table templates. You can easily combine or customize them to suit your needs.</a:t>
            </a:r>
          </a:p>
        </p:txBody>
      </p:sp>
      <p:sp>
        <p:nvSpPr>
          <p:cNvPr id="13" name="Rectangle 12"/>
          <p:cNvSpPr/>
          <p:nvPr/>
        </p:nvSpPr>
        <p:spPr>
          <a:xfrm>
            <a:off x="7933596" y="4263072"/>
            <a:ext cx="4172316" cy="1815882"/>
          </a:xfrm>
          <a:prstGeom prst="rect">
            <a:avLst/>
          </a:prstGeom>
        </p:spPr>
        <p:txBody>
          <a:bodyPr wrap="square">
            <a:spAutoFit/>
          </a:bodyPr>
          <a:lstStyle/>
          <a:p>
            <a:pPr indent="-231775">
              <a:lnSpc>
                <a:spcPct val="90000"/>
              </a:lnSpc>
              <a:spcBef>
                <a:spcPts val="2400"/>
              </a:spcBef>
              <a:buSzPct val="90000"/>
            </a:pPr>
            <a:r>
              <a:rPr lang="en-US" sz="3600" spc="-70" dirty="0">
                <a:gradFill>
                  <a:gsLst>
                    <a:gs pos="100000">
                      <a:schemeClr val="tx2"/>
                    </a:gs>
                    <a:gs pos="0">
                      <a:schemeClr val="tx2"/>
                    </a:gs>
                  </a:gsLst>
                  <a:lin ang="5400000" scaled="0"/>
                </a:gradFill>
                <a:latin typeface="+mj-lt"/>
              </a:rPr>
              <a:t>3. Launch in Browser</a:t>
            </a:r>
          </a:p>
          <a:p>
            <a:pPr marL="0" lvl="1">
              <a:lnSpc>
                <a:spcPct val="90000"/>
              </a:lnSpc>
              <a:spcBef>
                <a:spcPct val="20000"/>
              </a:spcBef>
              <a:buSzPct val="90000"/>
            </a:pPr>
            <a:r>
              <a:rPr lang="en-US" sz="2000" dirty="0">
                <a:gradFill>
                  <a:gsLst>
                    <a:gs pos="100000">
                      <a:schemeClr val="bg2"/>
                    </a:gs>
                    <a:gs pos="6000">
                      <a:schemeClr val="bg2"/>
                    </a:gs>
                  </a:gsLst>
                  <a:lin ang="5400000" scaled="0"/>
                </a:gradFill>
              </a:rPr>
              <a:t>When you open your app in the browser,  you’ll find that it’s ready to use with navigation, forms, and a professional look-and-feel.</a:t>
            </a:r>
          </a:p>
        </p:txBody>
      </p:sp>
      <p:cxnSp>
        <p:nvCxnSpPr>
          <p:cNvPr id="7" name="Straight Connector 6"/>
          <p:cNvCxnSpPr/>
          <p:nvPr/>
        </p:nvCxnSpPr>
        <p:spPr>
          <a:xfrm>
            <a:off x="3913632" y="1097280"/>
            <a:ext cx="0" cy="5388864"/>
          </a:xfrm>
          <a:prstGeom prst="line">
            <a:avLst/>
          </a:prstGeom>
          <a:ln>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29728" y="1097280"/>
            <a:ext cx="0" cy="5388864"/>
          </a:xfrm>
          <a:prstGeom prst="line">
            <a:avLst/>
          </a:prstGeom>
          <a:ln>
            <a:prstDash val="lg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1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9112" y="1447799"/>
            <a:ext cx="11149013" cy="3166242"/>
          </a:xfrm>
        </p:spPr>
        <p:txBody>
          <a:bodyPr/>
          <a:lstStyle/>
          <a:p>
            <a:r>
              <a:rPr lang="en-US" dirty="0" smtClean="0"/>
              <a:t>SharePoint app created and deployed</a:t>
            </a:r>
          </a:p>
          <a:p>
            <a:pPr lvl="1"/>
            <a:r>
              <a:rPr lang="en-US" dirty="0" smtClean="0"/>
              <a:t>Deployed as SharePoint hosted app in own app site under given address</a:t>
            </a:r>
          </a:p>
          <a:p>
            <a:pPr lvl="1"/>
            <a:r>
              <a:rPr lang="en-US" dirty="0" smtClean="0"/>
              <a:t>Inherits </a:t>
            </a:r>
            <a:r>
              <a:rPr lang="en-US" dirty="0"/>
              <a:t>themes </a:t>
            </a:r>
            <a:endParaRPr lang="en-US" dirty="0" smtClean="0"/>
          </a:p>
          <a:p>
            <a:pPr lvl="1"/>
            <a:r>
              <a:rPr lang="en-US" dirty="0" smtClean="0"/>
              <a:t>Inherits </a:t>
            </a:r>
            <a:r>
              <a:rPr lang="en-US" dirty="0"/>
              <a:t>permissions</a:t>
            </a:r>
            <a:endParaRPr lang="en-US" dirty="0" smtClean="0"/>
          </a:p>
          <a:p>
            <a:pPr indent="-231775"/>
            <a:r>
              <a:rPr lang="en-US" dirty="0"/>
              <a:t>SQL database provisioned</a:t>
            </a:r>
          </a:p>
          <a:p>
            <a:pPr lvl="1"/>
            <a:r>
              <a:rPr lang="en-US" dirty="0" smtClean="0"/>
              <a:t>Hidden from end-user; accessible to developer</a:t>
            </a:r>
          </a:p>
          <a:p>
            <a:pPr lvl="1"/>
            <a:r>
              <a:rPr lang="en-US" dirty="0" smtClean="0"/>
              <a:t>No separate connection, login, or setup </a:t>
            </a:r>
            <a:endParaRPr lang="en-US" dirty="0"/>
          </a:p>
        </p:txBody>
      </p:sp>
      <p:sp>
        <p:nvSpPr>
          <p:cNvPr id="5" name="Title 4"/>
          <p:cNvSpPr>
            <a:spLocks noGrp="1"/>
          </p:cNvSpPr>
          <p:nvPr>
            <p:ph type="title"/>
          </p:nvPr>
        </p:nvSpPr>
        <p:spPr/>
        <p:txBody>
          <a:bodyPr/>
          <a:lstStyle/>
          <a:p>
            <a:r>
              <a:rPr lang="en-US" dirty="0" smtClean="0"/>
              <a:t>When We Click Create…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5980" y="3599688"/>
            <a:ext cx="2438400" cy="2438400"/>
          </a:xfrm>
          <a:prstGeom prst="rect">
            <a:avLst/>
          </a:prstGeom>
        </p:spPr>
      </p:pic>
    </p:spTree>
    <p:extLst>
      <p:ext uri="{BB962C8B-B14F-4D97-AF65-F5344CB8AC3E}">
        <p14:creationId xmlns:p14="http://schemas.microsoft.com/office/powerpoint/2010/main" val="208794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smtClean="0"/>
              <a:t>Polished, Professional User Interface</a:t>
            </a:r>
            <a:endParaRPr lang="en-US" dirty="0"/>
          </a:p>
        </p:txBody>
      </p:sp>
      <p:pic>
        <p:nvPicPr>
          <p:cNvPr id="3" name="Picture 2"/>
          <p:cNvPicPr>
            <a:picLocks noChangeAspect="1"/>
          </p:cNvPicPr>
          <p:nvPr/>
        </p:nvPicPr>
        <p:blipFill>
          <a:blip r:embed="rId3"/>
          <a:stretch>
            <a:fillRect/>
          </a:stretch>
        </p:blipFill>
        <p:spPr>
          <a:xfrm>
            <a:off x="623806" y="1373045"/>
            <a:ext cx="10939624" cy="4375850"/>
          </a:xfrm>
          <a:prstGeom prst="rect">
            <a:avLst/>
          </a:prstGeom>
          <a:ln>
            <a:solidFill>
              <a:schemeClr val="bg1">
                <a:lumMod val="85000"/>
              </a:schemeClr>
            </a:solidFill>
          </a:ln>
        </p:spPr>
      </p:pic>
      <p:sp>
        <p:nvSpPr>
          <p:cNvPr id="24" name="1rectangle"/>
          <p:cNvSpPr/>
          <p:nvPr/>
        </p:nvSpPr>
        <p:spPr bwMode="auto">
          <a:xfrm>
            <a:off x="580601" y="1761162"/>
            <a:ext cx="1394503" cy="1811094"/>
          </a:xfrm>
          <a:prstGeom prst="rect">
            <a:avLst/>
          </a:prstGeom>
          <a:solidFill>
            <a:schemeClr val="accent1">
              <a:shade val="80000"/>
              <a:satMod val="180000"/>
              <a:alpha val="2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1rectangle"/>
          <p:cNvSpPr/>
          <p:nvPr/>
        </p:nvSpPr>
        <p:spPr bwMode="auto">
          <a:xfrm>
            <a:off x="2095923" y="1761162"/>
            <a:ext cx="1394503" cy="348054"/>
          </a:xfrm>
          <a:prstGeom prst="rect">
            <a:avLst/>
          </a:prstGeom>
          <a:solidFill>
            <a:schemeClr val="accent1">
              <a:shade val="80000"/>
              <a:satMod val="180000"/>
              <a:alpha val="2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1rectangle"/>
          <p:cNvSpPr/>
          <p:nvPr/>
        </p:nvSpPr>
        <p:spPr bwMode="auto">
          <a:xfrm>
            <a:off x="2095923" y="2157710"/>
            <a:ext cx="1903053" cy="2280178"/>
          </a:xfrm>
          <a:prstGeom prst="rect">
            <a:avLst/>
          </a:prstGeom>
          <a:solidFill>
            <a:schemeClr val="accent1">
              <a:shade val="80000"/>
              <a:satMod val="180000"/>
              <a:alpha val="2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1rectangle"/>
          <p:cNvSpPr/>
          <p:nvPr/>
        </p:nvSpPr>
        <p:spPr bwMode="auto">
          <a:xfrm>
            <a:off x="4063450" y="2157709"/>
            <a:ext cx="7499980" cy="3148871"/>
          </a:xfrm>
          <a:prstGeom prst="rect">
            <a:avLst/>
          </a:prstGeom>
          <a:solidFill>
            <a:schemeClr val="accent1">
              <a:shade val="80000"/>
              <a:satMod val="180000"/>
              <a:alpha val="2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1text"/>
          <p:cNvSpPr/>
          <p:nvPr/>
        </p:nvSpPr>
        <p:spPr bwMode="auto">
          <a:xfrm>
            <a:off x="164479" y="3999951"/>
            <a:ext cx="2056057" cy="442314"/>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2"/>
                </a:solidFill>
                <a:ea typeface="Segoe UI" pitchFamily="34" charset="0"/>
                <a:cs typeface="Segoe UI" pitchFamily="34" charset="0"/>
              </a:rPr>
              <a:t>1. Choose table</a:t>
            </a:r>
          </a:p>
        </p:txBody>
      </p:sp>
      <p:sp>
        <p:nvSpPr>
          <p:cNvPr id="29" name="1text"/>
          <p:cNvSpPr/>
          <p:nvPr/>
        </p:nvSpPr>
        <p:spPr bwMode="auto">
          <a:xfrm>
            <a:off x="4075642" y="1663792"/>
            <a:ext cx="2056057" cy="442314"/>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solidFill>
                  <a:schemeClr val="bg2"/>
                </a:solidFill>
                <a:ea typeface="Segoe UI" pitchFamily="34" charset="0"/>
                <a:cs typeface="Segoe UI" pitchFamily="34" charset="0"/>
              </a:rPr>
              <a:t>2. Choose View</a:t>
            </a:r>
          </a:p>
        </p:txBody>
      </p:sp>
      <p:sp>
        <p:nvSpPr>
          <p:cNvPr id="30" name="1text"/>
          <p:cNvSpPr/>
          <p:nvPr/>
        </p:nvSpPr>
        <p:spPr bwMode="auto">
          <a:xfrm>
            <a:off x="1858729" y="4880519"/>
            <a:ext cx="2377440" cy="442314"/>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solidFill>
                  <a:schemeClr val="bg2"/>
                </a:solidFill>
                <a:ea typeface="Segoe UI" pitchFamily="34" charset="0"/>
                <a:cs typeface="Segoe UI" pitchFamily="34" charset="0"/>
              </a:rPr>
              <a:t>3. Search and Filter</a:t>
            </a:r>
          </a:p>
        </p:txBody>
      </p:sp>
      <p:cxnSp>
        <p:nvCxnSpPr>
          <p:cNvPr id="10" name="Straight Arrow Connector 9"/>
          <p:cNvCxnSpPr/>
          <p:nvPr/>
        </p:nvCxnSpPr>
        <p:spPr>
          <a:xfrm flipV="1">
            <a:off x="1182624" y="3501195"/>
            <a:ext cx="0" cy="455417"/>
          </a:xfrm>
          <a:prstGeom prst="straightConnector1">
            <a:avLst/>
          </a:prstGeom>
          <a:ln w="57150">
            <a:headEnd type="none" w="lg" len="lg"/>
            <a:tailEnd type="stealth" w="lg" len="lg"/>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3490426" y="1883228"/>
            <a:ext cx="551755" cy="1721"/>
          </a:xfrm>
          <a:prstGeom prst="straightConnector1">
            <a:avLst/>
          </a:prstGeom>
          <a:ln w="57150">
            <a:headEnd type="none" w="lg" len="lg"/>
            <a:tailEnd type="stealth" w="lg" len="lg"/>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V="1">
            <a:off x="3047449" y="4401312"/>
            <a:ext cx="1" cy="442631"/>
          </a:xfrm>
          <a:prstGeom prst="straightConnector1">
            <a:avLst/>
          </a:prstGeom>
          <a:ln w="57150">
            <a:headEnd type="none" w="lg" len="lg"/>
            <a:tailEnd type="stealth" w="lg" len="lg"/>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4236169" y="5086748"/>
            <a:ext cx="964649" cy="637922"/>
          </a:xfrm>
          <a:prstGeom prst="straightConnector1">
            <a:avLst/>
          </a:prstGeom>
          <a:ln w="57150">
            <a:headEnd type="none" w="lg" len="lg"/>
            <a:tailEnd type="stealth" w="lg" len="lg"/>
          </a:ln>
        </p:spPr>
        <p:style>
          <a:lnRef idx="3">
            <a:schemeClr val="dk1"/>
          </a:lnRef>
          <a:fillRef idx="0">
            <a:schemeClr val="dk1"/>
          </a:fillRef>
          <a:effectRef idx="2">
            <a:schemeClr val="dk1"/>
          </a:effectRef>
          <a:fontRef idx="minor">
            <a:schemeClr val="tx1"/>
          </a:fontRef>
        </p:style>
      </p:cxnSp>
      <p:sp>
        <p:nvSpPr>
          <p:cNvPr id="31" name="4text"/>
          <p:cNvSpPr/>
          <p:nvPr/>
        </p:nvSpPr>
        <p:spPr bwMode="auto">
          <a:xfrm>
            <a:off x="2843851" y="5724670"/>
            <a:ext cx="2784636" cy="442314"/>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solidFill>
                  <a:schemeClr val="bg2"/>
                </a:solidFill>
                <a:ea typeface="Segoe UI" pitchFamily="34" charset="0"/>
                <a:cs typeface="Segoe UI" pitchFamily="34" charset="0"/>
              </a:rPr>
              <a:t>4. Add and edit items</a:t>
            </a:r>
          </a:p>
        </p:txBody>
      </p:sp>
    </p:spTree>
    <p:extLst>
      <p:ext uri="{BB962C8B-B14F-4D97-AF65-F5344CB8AC3E}">
        <p14:creationId xmlns:p14="http://schemas.microsoft.com/office/powerpoint/2010/main" val="385589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28" grpId="0" animBg="1"/>
      <p:bldP spid="25" grpId="0" animBg="1"/>
      <p:bldP spid="29" grpId="0" animBg="1"/>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smtClean="0"/>
              <a:t>Polished, Professional User Interface</a:t>
            </a:r>
            <a:endParaRPr lang="en-US" dirty="0"/>
          </a:p>
        </p:txBody>
      </p:sp>
      <p:pic>
        <p:nvPicPr>
          <p:cNvPr id="2057" name="AutocompletePic"/>
          <p:cNvPicPr>
            <a:picLocks noChangeAspect="1" noChangeArrowheads="1"/>
          </p:cNvPicPr>
          <p:nvPr/>
        </p:nvPicPr>
        <p:blipFill rotWithShape="1">
          <a:blip r:embed="rId3">
            <a:extLst>
              <a:ext uri="{28A0092B-C50C-407E-A947-70E740481C1C}">
                <a14:useLocalDpi xmlns:a14="http://schemas.microsoft.com/office/drawing/2010/main" val="0"/>
              </a:ext>
            </a:extLst>
          </a:blip>
          <a:srcRect l="16086" t="18469" r="30832" b="29272"/>
          <a:stretch/>
        </p:blipFill>
        <p:spPr bwMode="auto">
          <a:xfrm>
            <a:off x="441148" y="1918786"/>
            <a:ext cx="3381154" cy="1903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AutocompleteText"/>
          <p:cNvSpPr/>
          <p:nvPr/>
        </p:nvSpPr>
        <p:spPr>
          <a:xfrm>
            <a:off x="441147" y="1366138"/>
            <a:ext cx="3440841" cy="387798"/>
          </a:xfrm>
          <a:prstGeom prst="rect">
            <a:avLst/>
          </a:prstGeom>
        </p:spPr>
        <p:txBody>
          <a:bodyPr vert="horz" wrap="square" lIns="0" tIns="0" rIns="0" bIns="0" rtlCol="0">
            <a:spAutoFit/>
          </a:bodyPr>
          <a:lstStyle/>
          <a:p>
            <a:pPr>
              <a:lnSpc>
                <a:spcPct val="90000"/>
              </a:lnSpc>
              <a:spcBef>
                <a:spcPts val="1200"/>
              </a:spcBef>
              <a:buSzPct val="90000"/>
              <a:buFont typeface="Arial" pitchFamily="34" charset="0"/>
              <a:buNone/>
            </a:pPr>
            <a:r>
              <a:rPr lang="en-US" sz="2800" spc="-70" dirty="0" smtClean="0">
                <a:solidFill>
                  <a:schemeClr val="bg2"/>
                </a:solidFill>
                <a:latin typeface="Segoe UI Light"/>
              </a:rPr>
              <a:t>Autocomplete Control</a:t>
            </a:r>
            <a:endParaRPr lang="en-US" sz="2800" spc="-70" dirty="0">
              <a:solidFill>
                <a:schemeClr val="bg2"/>
              </a:solidFill>
              <a:latin typeface="Segoe UI Light"/>
            </a:endParaRPr>
          </a:p>
        </p:txBody>
      </p:sp>
      <p:pic>
        <p:nvPicPr>
          <p:cNvPr id="2054" name="DatasheetPic"/>
          <p:cNvPicPr>
            <a:picLocks noChangeAspect="1" noChangeArrowheads="1"/>
          </p:cNvPicPr>
          <p:nvPr/>
        </p:nvPicPr>
        <p:blipFill rotWithShape="1">
          <a:blip r:embed="rId4">
            <a:extLst>
              <a:ext uri="{28A0092B-C50C-407E-A947-70E740481C1C}">
                <a14:useLocalDpi xmlns:a14="http://schemas.microsoft.com/office/drawing/2010/main" val="0"/>
              </a:ext>
            </a:extLst>
          </a:blip>
          <a:srcRect r="18523" b="19567"/>
          <a:stretch/>
        </p:blipFill>
        <p:spPr bwMode="auto">
          <a:xfrm>
            <a:off x="4522652" y="1918353"/>
            <a:ext cx="3314262" cy="190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DatasheetText"/>
          <p:cNvSpPr/>
          <p:nvPr/>
        </p:nvSpPr>
        <p:spPr>
          <a:xfrm>
            <a:off x="4522652" y="1360753"/>
            <a:ext cx="3440841" cy="387798"/>
          </a:xfrm>
          <a:prstGeom prst="rect">
            <a:avLst/>
          </a:prstGeom>
        </p:spPr>
        <p:txBody>
          <a:bodyPr vert="horz" wrap="square" lIns="0" tIns="0" rIns="0" bIns="0" rtlCol="0">
            <a:spAutoFit/>
          </a:bodyPr>
          <a:lstStyle/>
          <a:p>
            <a:pPr>
              <a:lnSpc>
                <a:spcPct val="90000"/>
              </a:lnSpc>
              <a:spcBef>
                <a:spcPts val="1200"/>
              </a:spcBef>
              <a:buSzPct val="90000"/>
              <a:buFont typeface="Arial" pitchFamily="34" charset="0"/>
              <a:buNone/>
            </a:pPr>
            <a:r>
              <a:rPr lang="en-US" sz="2800" spc="-70" dirty="0" smtClean="0">
                <a:solidFill>
                  <a:schemeClr val="bg2"/>
                </a:solidFill>
                <a:latin typeface="Segoe UI Light"/>
              </a:rPr>
              <a:t>Datasheet</a:t>
            </a:r>
            <a:endParaRPr lang="en-US" sz="2800" spc="-70" dirty="0">
              <a:solidFill>
                <a:schemeClr val="bg2"/>
              </a:solidFill>
              <a:latin typeface="Segoe UI Light"/>
            </a:endParaRPr>
          </a:p>
        </p:txBody>
      </p:sp>
      <p:pic>
        <p:nvPicPr>
          <p:cNvPr id="2051" name="DrillPic1"/>
          <p:cNvPicPr>
            <a:picLocks noChangeAspect="1" noChangeArrowheads="1"/>
          </p:cNvPicPr>
          <p:nvPr/>
        </p:nvPicPr>
        <p:blipFill rotWithShape="1">
          <a:blip r:embed="rId5">
            <a:extLst>
              <a:ext uri="{28A0092B-C50C-407E-A947-70E740481C1C}">
                <a14:useLocalDpi xmlns:a14="http://schemas.microsoft.com/office/drawing/2010/main" val="0"/>
              </a:ext>
            </a:extLst>
          </a:blip>
          <a:srcRect t="603" r="27919" b="10983"/>
          <a:stretch/>
        </p:blipFill>
        <p:spPr bwMode="auto">
          <a:xfrm>
            <a:off x="8453718" y="1918353"/>
            <a:ext cx="2484537" cy="190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DrillPic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3718" y="1918786"/>
            <a:ext cx="2484538" cy="190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DrillText"/>
          <p:cNvSpPr/>
          <p:nvPr/>
        </p:nvSpPr>
        <p:spPr>
          <a:xfrm>
            <a:off x="8453718" y="1360753"/>
            <a:ext cx="3440841" cy="387798"/>
          </a:xfrm>
          <a:prstGeom prst="rect">
            <a:avLst/>
          </a:prstGeom>
        </p:spPr>
        <p:txBody>
          <a:bodyPr vert="horz" wrap="square" lIns="0" tIns="0" rIns="0" bIns="0" rtlCol="0">
            <a:spAutoFit/>
          </a:bodyPr>
          <a:lstStyle/>
          <a:p>
            <a:pPr>
              <a:lnSpc>
                <a:spcPct val="90000"/>
              </a:lnSpc>
              <a:spcBef>
                <a:spcPts val="1200"/>
              </a:spcBef>
              <a:buSzPct val="90000"/>
              <a:buFont typeface="Arial" pitchFamily="34" charset="0"/>
              <a:buNone/>
            </a:pPr>
            <a:r>
              <a:rPr lang="en-US" sz="2800" spc="-70" dirty="0" smtClean="0">
                <a:solidFill>
                  <a:schemeClr val="bg2"/>
                </a:solidFill>
                <a:latin typeface="Segoe UI Light"/>
              </a:rPr>
              <a:t>Drill-Through Popups</a:t>
            </a:r>
            <a:endParaRPr lang="en-US" sz="2800" spc="-70" dirty="0">
              <a:solidFill>
                <a:schemeClr val="bg2"/>
              </a:solidFill>
              <a:latin typeface="Segoe UI Light"/>
            </a:endParaRPr>
          </a:p>
        </p:txBody>
      </p:sp>
      <p:pic>
        <p:nvPicPr>
          <p:cNvPr id="2055" name="SummaryPic"/>
          <p:cNvPicPr>
            <a:picLocks noChangeAspect="1" noChangeArrowheads="1"/>
          </p:cNvPicPr>
          <p:nvPr/>
        </p:nvPicPr>
        <p:blipFill rotWithShape="1">
          <a:blip r:embed="rId7">
            <a:extLst>
              <a:ext uri="{28A0092B-C50C-407E-A947-70E740481C1C}">
                <a14:useLocalDpi xmlns:a14="http://schemas.microsoft.com/office/drawing/2010/main" val="0"/>
              </a:ext>
            </a:extLst>
          </a:blip>
          <a:srcRect l="13834" t="8717" r="43437" b="42231"/>
          <a:stretch/>
        </p:blipFill>
        <p:spPr bwMode="auto">
          <a:xfrm>
            <a:off x="441146" y="4523865"/>
            <a:ext cx="3440842" cy="1936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SummaryText"/>
          <p:cNvSpPr/>
          <p:nvPr/>
        </p:nvSpPr>
        <p:spPr>
          <a:xfrm>
            <a:off x="441148" y="4040373"/>
            <a:ext cx="3440841" cy="387798"/>
          </a:xfrm>
          <a:prstGeom prst="rect">
            <a:avLst/>
          </a:prstGeom>
        </p:spPr>
        <p:txBody>
          <a:bodyPr vert="horz" wrap="square" lIns="0" tIns="0" rIns="0" bIns="0" rtlCol="0">
            <a:spAutoFit/>
          </a:bodyPr>
          <a:lstStyle/>
          <a:p>
            <a:pPr>
              <a:lnSpc>
                <a:spcPct val="90000"/>
              </a:lnSpc>
              <a:spcBef>
                <a:spcPts val="1200"/>
              </a:spcBef>
              <a:buSzPct val="90000"/>
              <a:buFont typeface="Arial" pitchFamily="34" charset="0"/>
              <a:buNone/>
            </a:pPr>
            <a:r>
              <a:rPr lang="en-US" sz="2800" spc="-70" dirty="0" smtClean="0">
                <a:solidFill>
                  <a:schemeClr val="bg2"/>
                </a:solidFill>
                <a:latin typeface="Segoe UI Light"/>
              </a:rPr>
              <a:t>Summary View</a:t>
            </a:r>
            <a:endParaRPr lang="en-US" sz="2800" spc="-70" dirty="0">
              <a:solidFill>
                <a:schemeClr val="bg2"/>
              </a:solidFill>
              <a:latin typeface="Segoe UI Light"/>
            </a:endParaRPr>
          </a:p>
        </p:txBody>
      </p:sp>
      <p:pic>
        <p:nvPicPr>
          <p:cNvPr id="2053" name="RELICPi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2652" y="4523865"/>
            <a:ext cx="2936584" cy="1917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LICText"/>
          <p:cNvSpPr/>
          <p:nvPr/>
        </p:nvSpPr>
        <p:spPr>
          <a:xfrm>
            <a:off x="4522652" y="4004900"/>
            <a:ext cx="3440841" cy="387798"/>
          </a:xfrm>
          <a:prstGeom prst="rect">
            <a:avLst/>
          </a:prstGeom>
        </p:spPr>
        <p:txBody>
          <a:bodyPr vert="horz" wrap="square" lIns="0" tIns="0" rIns="0" bIns="0" rtlCol="0">
            <a:spAutoFit/>
          </a:bodyPr>
          <a:lstStyle/>
          <a:p>
            <a:pPr>
              <a:lnSpc>
                <a:spcPct val="90000"/>
              </a:lnSpc>
              <a:spcBef>
                <a:spcPts val="1200"/>
              </a:spcBef>
              <a:buSzPct val="90000"/>
              <a:buFont typeface="Arial" pitchFamily="34" charset="0"/>
              <a:buNone/>
            </a:pPr>
            <a:r>
              <a:rPr lang="en-US" sz="2800" spc="-70" dirty="0" smtClean="0">
                <a:solidFill>
                  <a:schemeClr val="bg2"/>
                </a:solidFill>
                <a:latin typeface="Segoe UI Light"/>
              </a:rPr>
              <a:t>Related Items Control</a:t>
            </a:r>
            <a:endParaRPr lang="en-US" sz="2800" spc="-70" dirty="0">
              <a:solidFill>
                <a:schemeClr val="bg2"/>
              </a:solidFill>
              <a:latin typeface="Segoe UI Light"/>
            </a:endParaRPr>
          </a:p>
        </p:txBody>
      </p:sp>
      <p:pic>
        <p:nvPicPr>
          <p:cNvPr id="2056" name="ActionPi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3719" y="4523865"/>
            <a:ext cx="2484537" cy="57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ActionText"/>
          <p:cNvSpPr/>
          <p:nvPr/>
        </p:nvSpPr>
        <p:spPr>
          <a:xfrm>
            <a:off x="8453719" y="4004900"/>
            <a:ext cx="3440841" cy="387798"/>
          </a:xfrm>
          <a:prstGeom prst="rect">
            <a:avLst/>
          </a:prstGeom>
        </p:spPr>
        <p:txBody>
          <a:bodyPr vert="horz" wrap="square" lIns="0" tIns="0" rIns="0" bIns="0" rtlCol="0">
            <a:spAutoFit/>
          </a:bodyPr>
          <a:lstStyle/>
          <a:p>
            <a:pPr>
              <a:lnSpc>
                <a:spcPct val="90000"/>
              </a:lnSpc>
              <a:spcBef>
                <a:spcPts val="1200"/>
              </a:spcBef>
              <a:buSzPct val="90000"/>
              <a:buFont typeface="Arial" pitchFamily="34" charset="0"/>
              <a:buNone/>
            </a:pPr>
            <a:r>
              <a:rPr lang="en-US" sz="2800" spc="-70" dirty="0" smtClean="0">
                <a:solidFill>
                  <a:schemeClr val="bg2"/>
                </a:solidFill>
                <a:latin typeface="Segoe UI Light"/>
              </a:rPr>
              <a:t>Action Bar</a:t>
            </a:r>
            <a:endParaRPr lang="en-US" sz="2800" spc="-70" dirty="0">
              <a:solidFill>
                <a:schemeClr val="bg2"/>
              </a:solidFill>
              <a:latin typeface="Segoe UI Light"/>
            </a:endParaRPr>
          </a:p>
        </p:txBody>
      </p:sp>
    </p:spTree>
    <p:extLst>
      <p:ext uri="{BB962C8B-B14F-4D97-AF65-F5344CB8AC3E}">
        <p14:creationId xmlns:p14="http://schemas.microsoft.com/office/powerpoint/2010/main" val="227972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17" grpId="0"/>
      <p:bldP spid="20" grpId="0"/>
      <p:bldP spid="19"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Harness the Power of SQL</a:t>
            </a:r>
            <a:endParaRPr lang="en-US" dirty="0"/>
          </a:p>
        </p:txBody>
      </p:sp>
      <p:pic>
        <p:nvPicPr>
          <p:cNvPr id="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 r="42350" b="23775"/>
          <a:stretch/>
        </p:blipFill>
        <p:spPr bwMode="auto">
          <a:xfrm>
            <a:off x="231920" y="1509026"/>
            <a:ext cx="3256511" cy="2377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871" y="3035761"/>
            <a:ext cx="2674146" cy="114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4466" t="7340" r="27963" b="35323"/>
          <a:stretch/>
        </p:blipFill>
        <p:spPr bwMode="auto">
          <a:xfrm>
            <a:off x="4218711" y="1414583"/>
            <a:ext cx="3543055" cy="259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7785" y="2435978"/>
            <a:ext cx="2222203" cy="174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297205" y="4427060"/>
            <a:ext cx="3590107" cy="1471172"/>
          </a:xfrm>
          <a:prstGeom prst="rect">
            <a:avLst/>
          </a:prstGeom>
        </p:spPr>
        <p:txBody>
          <a:bodyPr wrap="square">
            <a:spAutoFit/>
          </a:bodyPr>
          <a:lstStyle/>
          <a:p>
            <a:pPr indent="-231775">
              <a:lnSpc>
                <a:spcPct val="90000"/>
              </a:lnSpc>
              <a:spcBef>
                <a:spcPts val="2400"/>
              </a:spcBef>
              <a:buSzPct val="90000"/>
            </a:pPr>
            <a:r>
              <a:rPr lang="en-US" sz="3200" spc="-70" dirty="0">
                <a:gradFill>
                  <a:gsLst>
                    <a:gs pos="100000">
                      <a:schemeClr val="tx2"/>
                    </a:gs>
                    <a:gs pos="0">
                      <a:schemeClr val="tx2"/>
                    </a:gs>
                  </a:gsLst>
                  <a:lin ang="5400000" scaled="0"/>
                </a:gradFill>
                <a:latin typeface="+mj-lt"/>
              </a:rPr>
              <a:t>Authorize in Access</a:t>
            </a:r>
          </a:p>
          <a:p>
            <a:pPr marL="0" lvl="1">
              <a:lnSpc>
                <a:spcPct val="90000"/>
              </a:lnSpc>
              <a:spcBef>
                <a:spcPct val="20000"/>
              </a:spcBef>
              <a:buSzPct val="90000"/>
            </a:pPr>
            <a:r>
              <a:rPr lang="en-US" sz="1600" dirty="0" smtClean="0">
                <a:solidFill>
                  <a:schemeClr val="bg2"/>
                </a:solidFill>
              </a:rPr>
              <a:t>Allow other programs to connect to the SQL Server database that powers your access app. You’ll find all the necessary credentials in one place.</a:t>
            </a:r>
            <a:endParaRPr lang="en-US" sz="1600" dirty="0">
              <a:solidFill>
                <a:schemeClr val="bg2"/>
              </a:solidFill>
            </a:endParaRPr>
          </a:p>
        </p:txBody>
      </p:sp>
      <p:sp>
        <p:nvSpPr>
          <p:cNvPr id="19" name="Rectangle 18"/>
          <p:cNvSpPr/>
          <p:nvPr/>
        </p:nvSpPr>
        <p:spPr>
          <a:xfrm>
            <a:off x="3989752" y="4426669"/>
            <a:ext cx="4171094" cy="1914370"/>
          </a:xfrm>
          <a:prstGeom prst="rect">
            <a:avLst/>
          </a:prstGeom>
        </p:spPr>
        <p:txBody>
          <a:bodyPr wrap="square">
            <a:spAutoFit/>
          </a:bodyPr>
          <a:lstStyle/>
          <a:p>
            <a:pPr indent="-231775">
              <a:lnSpc>
                <a:spcPct val="90000"/>
              </a:lnSpc>
              <a:spcBef>
                <a:spcPts val="2400"/>
              </a:spcBef>
              <a:buSzPct val="90000"/>
            </a:pPr>
            <a:r>
              <a:rPr lang="en-US" sz="3200" spc="-70" dirty="0">
                <a:gradFill>
                  <a:gsLst>
                    <a:gs pos="100000">
                      <a:schemeClr val="tx2"/>
                    </a:gs>
                    <a:gs pos="0">
                      <a:schemeClr val="tx2"/>
                    </a:gs>
                  </a:gsLst>
                  <a:lin ang="5400000" scaled="0"/>
                </a:gradFill>
                <a:latin typeface="+mj-lt"/>
              </a:rPr>
              <a:t>Connect from Anywhere</a:t>
            </a:r>
          </a:p>
          <a:p>
            <a:pPr marL="0" lvl="1">
              <a:lnSpc>
                <a:spcPct val="90000"/>
              </a:lnSpc>
              <a:spcBef>
                <a:spcPct val="20000"/>
              </a:spcBef>
              <a:buSzPct val="90000"/>
            </a:pPr>
            <a:r>
              <a:rPr lang="en-US" sz="1600" dirty="0" smtClean="0">
                <a:solidFill>
                  <a:schemeClr val="bg2"/>
                </a:solidFill>
              </a:rPr>
              <a:t>Enter the SQL Server connection information from Access into your analysis program, and you’ll find all your database’s queries and tables available.  SQL Server is an industry standard, so you have a choice of tools, from Excel to Crystal Reports.</a:t>
            </a:r>
            <a:endParaRPr lang="en-US" sz="1600" dirty="0">
              <a:solidFill>
                <a:schemeClr val="bg2"/>
              </a:solidFill>
            </a:endParaRPr>
          </a:p>
        </p:txBody>
      </p:sp>
      <p:pic>
        <p:nvPicPr>
          <p:cNvPr id="1035"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r="30728"/>
          <a:stretch/>
        </p:blipFill>
        <p:spPr bwMode="auto">
          <a:xfrm>
            <a:off x="8263284" y="1414583"/>
            <a:ext cx="3514619" cy="259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8263285" y="4428033"/>
            <a:ext cx="3670351" cy="1471172"/>
          </a:xfrm>
          <a:prstGeom prst="rect">
            <a:avLst/>
          </a:prstGeom>
        </p:spPr>
        <p:txBody>
          <a:bodyPr wrap="square">
            <a:spAutoFit/>
          </a:bodyPr>
          <a:lstStyle/>
          <a:p>
            <a:pPr indent="-231775">
              <a:lnSpc>
                <a:spcPct val="90000"/>
              </a:lnSpc>
              <a:spcBef>
                <a:spcPts val="2400"/>
              </a:spcBef>
              <a:buSzPct val="90000"/>
            </a:pPr>
            <a:r>
              <a:rPr lang="en-US" sz="3200" spc="-70" dirty="0">
                <a:gradFill>
                  <a:gsLst>
                    <a:gs pos="100000">
                      <a:schemeClr val="tx2"/>
                    </a:gs>
                    <a:gs pos="0">
                      <a:schemeClr val="tx2"/>
                    </a:gs>
                  </a:gsLst>
                  <a:lin ang="5400000" scaled="0"/>
                </a:gradFill>
                <a:latin typeface="+mj-lt"/>
              </a:rPr>
              <a:t>Analyze and Report</a:t>
            </a:r>
          </a:p>
          <a:p>
            <a:pPr marL="0" lvl="1">
              <a:lnSpc>
                <a:spcPct val="90000"/>
              </a:lnSpc>
              <a:spcBef>
                <a:spcPct val="20000"/>
              </a:spcBef>
              <a:buSzPct val="90000"/>
            </a:pPr>
            <a:r>
              <a:rPr lang="en-US" sz="1600" dirty="0" smtClean="0">
                <a:solidFill>
                  <a:schemeClr val="bg2"/>
                </a:solidFill>
              </a:rPr>
              <a:t>Take advantage of the powerful charting and analysis tools that Excel already provides. Or crunch your data in a program of your choice.</a:t>
            </a:r>
            <a:endParaRPr lang="en-US" sz="1600" dirty="0">
              <a:solidFill>
                <a:schemeClr val="bg2"/>
              </a:solidFill>
            </a:endParaRPr>
          </a:p>
        </p:txBody>
      </p:sp>
      <p:cxnSp>
        <p:nvCxnSpPr>
          <p:cNvPr id="12" name="Straight Connector 11"/>
          <p:cNvCxnSpPr/>
          <p:nvPr/>
        </p:nvCxnSpPr>
        <p:spPr>
          <a:xfrm>
            <a:off x="3913632" y="1097280"/>
            <a:ext cx="0" cy="5388864"/>
          </a:xfrm>
          <a:prstGeom prst="line">
            <a:avLst/>
          </a:prstGeom>
          <a:ln>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160846" y="1097280"/>
            <a:ext cx="0" cy="5388864"/>
          </a:xfrm>
          <a:prstGeom prst="line">
            <a:avLst/>
          </a:prstGeom>
          <a:ln>
            <a:prstDash val="lg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01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19112" y="1159733"/>
            <a:ext cx="7018475" cy="4922568"/>
          </a:xfrm>
          <a:prstGeom prst="rect">
            <a:avLst/>
          </a:prstGeom>
        </p:spPr>
      </p:pic>
      <p:sp>
        <p:nvSpPr>
          <p:cNvPr id="2" name="Title 1"/>
          <p:cNvSpPr>
            <a:spLocks noGrp="1"/>
          </p:cNvSpPr>
          <p:nvPr>
            <p:ph type="title"/>
          </p:nvPr>
        </p:nvSpPr>
        <p:spPr/>
        <p:txBody>
          <a:bodyPr/>
          <a:lstStyle/>
          <a:p>
            <a:r>
              <a:rPr lang="en-US" dirty="0" smtClean="0"/>
              <a:t>Reporting and connections</a:t>
            </a:r>
            <a:endParaRPr lang="en-US" dirty="0"/>
          </a:p>
        </p:txBody>
      </p:sp>
      <p:pic>
        <p:nvPicPr>
          <p:cNvPr id="6" name="Picture 5"/>
          <p:cNvPicPr>
            <a:picLocks noChangeAspect="1"/>
          </p:cNvPicPr>
          <p:nvPr/>
        </p:nvPicPr>
        <p:blipFill>
          <a:blip r:embed="rId4"/>
          <a:stretch>
            <a:fillRect/>
          </a:stretch>
        </p:blipFill>
        <p:spPr>
          <a:xfrm>
            <a:off x="5901432" y="2661009"/>
            <a:ext cx="5766693" cy="2715352"/>
          </a:xfrm>
          <a:prstGeom prst="rect">
            <a:avLst/>
          </a:prstGeom>
        </p:spPr>
      </p:pic>
    </p:spTree>
    <p:extLst>
      <p:ext uri="{BB962C8B-B14F-4D97-AF65-F5344CB8AC3E}">
        <p14:creationId xmlns:p14="http://schemas.microsoft.com/office/powerpoint/2010/main" val="191099127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sz="3600" dirty="0" smtClean="0"/>
              <a:t>Managing Access databases in your organization</a:t>
            </a:r>
            <a:endParaRPr lang="en-US" sz="3600" dirty="0"/>
          </a:p>
        </p:txBody>
      </p:sp>
      <p:sp>
        <p:nvSpPr>
          <p:cNvPr id="9" name="Content Placeholder 8"/>
          <p:cNvSpPr>
            <a:spLocks noGrp="1"/>
          </p:cNvSpPr>
          <p:nvPr>
            <p:ph sz="quarter" idx="13"/>
          </p:nvPr>
        </p:nvSpPr>
        <p:spPr/>
        <p:txBody>
          <a:bodyPr/>
          <a:lstStyle/>
          <a:p>
            <a:r>
              <a:rPr lang="en-US" dirty="0" smtClean="0"/>
              <a:t>Reliability</a:t>
            </a:r>
          </a:p>
          <a:p>
            <a:r>
              <a:rPr lang="en-US" dirty="0" smtClean="0"/>
              <a:t>Security</a:t>
            </a:r>
          </a:p>
          <a:p>
            <a:r>
              <a:rPr lang="en-US" dirty="0" smtClean="0"/>
              <a:t>Monitoring</a:t>
            </a:r>
          </a:p>
        </p:txBody>
      </p:sp>
      <p:pic>
        <p:nvPicPr>
          <p:cNvPr id="3" name="Picture 2"/>
          <p:cNvPicPr>
            <a:picLocks noChangeAspect="1"/>
          </p:cNvPicPr>
          <p:nvPr/>
        </p:nvPicPr>
        <p:blipFill>
          <a:blip r:embed="rId3"/>
          <a:stretch>
            <a:fillRect/>
          </a:stretch>
        </p:blipFill>
        <p:spPr>
          <a:xfrm>
            <a:off x="6670274" y="960640"/>
            <a:ext cx="4846740" cy="4767485"/>
          </a:xfrm>
          <a:prstGeom prst="rect">
            <a:avLst/>
          </a:prstGeom>
        </p:spPr>
      </p:pic>
    </p:spTree>
    <p:extLst>
      <p:ext uri="{BB962C8B-B14F-4D97-AF65-F5344CB8AC3E}">
        <p14:creationId xmlns:p14="http://schemas.microsoft.com/office/powerpoint/2010/main" val="100456846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r>
              <a:rPr lang="en-US" dirty="0" smtClean="0"/>
              <a:t>Access 2013 Platform Overview</a:t>
            </a:r>
            <a:endParaRPr lang="en-US" dirty="0"/>
          </a:p>
        </p:txBody>
      </p:sp>
      <p:sp>
        <p:nvSpPr>
          <p:cNvPr id="6" name="Text Placeholder 5"/>
          <p:cNvSpPr>
            <a:spLocks noGrp="1"/>
          </p:cNvSpPr>
          <p:nvPr>
            <p:ph type="body" sz="quarter" idx="10"/>
          </p:nvPr>
        </p:nvSpPr>
        <p:spPr/>
        <p:txBody>
          <a:bodyPr/>
          <a:lstStyle/>
          <a:p>
            <a:pPr lvl="1"/>
            <a:r>
              <a:rPr lang="en-US" dirty="0" smtClean="0"/>
              <a:t>Used by millions today</a:t>
            </a:r>
          </a:p>
          <a:p>
            <a:pPr lvl="1"/>
            <a:r>
              <a:rPr lang="en-US" dirty="0" smtClean="0"/>
              <a:t>Data stored in a local file</a:t>
            </a:r>
          </a:p>
          <a:p>
            <a:pPr lvl="1"/>
            <a:r>
              <a:rPr lang="en-US" dirty="0" smtClean="0"/>
              <a:t>Requires Access software to view and edit data</a:t>
            </a:r>
          </a:p>
          <a:p>
            <a:pPr lvl="1"/>
            <a:r>
              <a:rPr lang="en-US" dirty="0" smtClean="0"/>
              <a:t>Fully supported in 2013</a:t>
            </a:r>
          </a:p>
          <a:p>
            <a:endParaRPr lang="en-US" dirty="0"/>
          </a:p>
        </p:txBody>
      </p:sp>
      <p:sp>
        <p:nvSpPr>
          <p:cNvPr id="7" name="Text Placeholder 6"/>
          <p:cNvSpPr>
            <a:spLocks noGrp="1"/>
          </p:cNvSpPr>
          <p:nvPr>
            <p:ph type="body" sz="quarter" idx="11"/>
          </p:nvPr>
        </p:nvSpPr>
        <p:spPr/>
        <p:txBody>
          <a:bodyPr/>
          <a:lstStyle/>
          <a:p>
            <a:pPr lvl="1"/>
            <a:r>
              <a:rPr lang="en-US" dirty="0" smtClean="0"/>
              <a:t>Brings Access databases into a new web-connected era</a:t>
            </a:r>
          </a:p>
          <a:p>
            <a:pPr lvl="1"/>
            <a:r>
              <a:rPr lang="en-US" dirty="0" smtClean="0"/>
              <a:t>Data stored on in SQL on Office 365 or on-premise server</a:t>
            </a:r>
          </a:p>
          <a:p>
            <a:pPr lvl="1"/>
            <a:r>
              <a:rPr lang="en-US" dirty="0" smtClean="0"/>
              <a:t>Accessible everywhere through any browser</a:t>
            </a:r>
          </a:p>
          <a:p>
            <a:endParaRPr lang="en-US" dirty="0"/>
          </a:p>
        </p:txBody>
      </p:sp>
      <p:sp>
        <p:nvSpPr>
          <p:cNvPr id="8" name="Text Placeholder 7"/>
          <p:cNvSpPr>
            <a:spLocks noGrp="1"/>
          </p:cNvSpPr>
          <p:nvPr>
            <p:ph type="body" sz="quarter" idx="13"/>
          </p:nvPr>
        </p:nvSpPr>
        <p:spPr/>
        <p:txBody>
          <a:bodyPr/>
          <a:lstStyle/>
          <a:p>
            <a:pPr lvl="0"/>
            <a:r>
              <a:rPr lang="en-US" dirty="0" smtClean="0"/>
              <a:t>Desktop Access Apps </a:t>
            </a:r>
          </a:p>
          <a:p>
            <a:endParaRPr lang="en-US" dirty="0"/>
          </a:p>
        </p:txBody>
      </p:sp>
      <p:sp>
        <p:nvSpPr>
          <p:cNvPr id="9" name="Text Placeholder 8"/>
          <p:cNvSpPr>
            <a:spLocks noGrp="1"/>
          </p:cNvSpPr>
          <p:nvPr>
            <p:ph type="body" sz="quarter" idx="14"/>
          </p:nvPr>
        </p:nvSpPr>
        <p:spPr/>
        <p:txBody>
          <a:bodyPr/>
          <a:lstStyle/>
          <a:p>
            <a:pPr lvl="0"/>
            <a:r>
              <a:rPr lang="en-US" dirty="0" smtClean="0"/>
              <a:t>Access 2013 Web Apps</a:t>
            </a:r>
          </a:p>
          <a:p>
            <a:endParaRPr lang="en-US" dirty="0"/>
          </a:p>
        </p:txBody>
      </p:sp>
      <p:pic>
        <p:nvPicPr>
          <p:cNvPr id="15" name="Picture 14"/>
          <p:cNvPicPr>
            <a:picLocks noChangeAspect="1"/>
          </p:cNvPicPr>
          <p:nvPr/>
        </p:nvPicPr>
        <p:blipFill>
          <a:blip r:embed="rId3"/>
          <a:stretch>
            <a:fillRect/>
          </a:stretch>
        </p:blipFill>
        <p:spPr>
          <a:xfrm>
            <a:off x="1741945" y="3988398"/>
            <a:ext cx="1923810" cy="1923810"/>
          </a:xfrm>
          <a:prstGeom prst="rect">
            <a:avLst/>
          </a:prstGeom>
        </p:spPr>
      </p:pic>
      <p:pic>
        <p:nvPicPr>
          <p:cNvPr id="16" name="Picture 15"/>
          <p:cNvPicPr>
            <a:picLocks noChangeAspect="1"/>
          </p:cNvPicPr>
          <p:nvPr/>
        </p:nvPicPr>
        <p:blipFill>
          <a:blip r:embed="rId4"/>
          <a:stretch>
            <a:fillRect/>
          </a:stretch>
        </p:blipFill>
        <p:spPr>
          <a:xfrm>
            <a:off x="8073246" y="3988398"/>
            <a:ext cx="1933333" cy="1923810"/>
          </a:xfrm>
          <a:prstGeom prst="rect">
            <a:avLst/>
          </a:prstGeom>
        </p:spPr>
      </p:pic>
    </p:spTree>
    <p:extLst>
      <p:ext uri="{BB962C8B-B14F-4D97-AF65-F5344CB8AC3E}">
        <p14:creationId xmlns:p14="http://schemas.microsoft.com/office/powerpoint/2010/main" val="317388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Service application and database configuration</a:t>
            </a:r>
            <a:endParaRPr lang="en-US" sz="4800" dirty="0"/>
          </a:p>
        </p:txBody>
      </p:sp>
      <p:pic>
        <p:nvPicPr>
          <p:cNvPr id="3" name="Picture 2"/>
          <p:cNvPicPr>
            <a:picLocks noChangeAspect="1"/>
          </p:cNvPicPr>
          <p:nvPr/>
        </p:nvPicPr>
        <p:blipFill>
          <a:blip r:embed="rId3"/>
          <a:stretch>
            <a:fillRect/>
          </a:stretch>
        </p:blipFill>
        <p:spPr>
          <a:xfrm>
            <a:off x="7080708" y="1524000"/>
            <a:ext cx="4395028" cy="4481886"/>
          </a:xfrm>
          <a:prstGeom prst="rect">
            <a:avLst/>
          </a:prstGeom>
        </p:spPr>
      </p:pic>
      <p:pic>
        <p:nvPicPr>
          <p:cNvPr id="4" name="Picture 3"/>
          <p:cNvPicPr>
            <a:picLocks noChangeAspect="1"/>
          </p:cNvPicPr>
          <p:nvPr/>
        </p:nvPicPr>
        <p:blipFill>
          <a:blip r:embed="rId4"/>
          <a:stretch>
            <a:fillRect/>
          </a:stretch>
        </p:blipFill>
        <p:spPr>
          <a:xfrm>
            <a:off x="519112" y="2107745"/>
            <a:ext cx="6269292" cy="3314395"/>
          </a:xfrm>
          <a:prstGeom prst="rect">
            <a:avLst/>
          </a:prstGeom>
          <a:ln>
            <a:solidFill>
              <a:schemeClr val="bg2">
                <a:lumMod val="20000"/>
                <a:lumOff val="80000"/>
              </a:schemeClr>
            </a:solidFill>
          </a:ln>
        </p:spPr>
      </p:pic>
    </p:spTree>
    <p:extLst>
      <p:ext uri="{BB962C8B-B14F-4D97-AF65-F5344CB8AC3E}">
        <p14:creationId xmlns:p14="http://schemas.microsoft.com/office/powerpoint/2010/main" val="308755407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p:txBody>
          <a:bodyPr/>
          <a:lstStyle/>
          <a:p>
            <a:r>
              <a:rPr lang="en-US" sz="3600" dirty="0" smtClean="0"/>
              <a:t>Tables in Access are tables in SQL</a:t>
            </a:r>
          </a:p>
          <a:p>
            <a:pPr lvl="1"/>
            <a:r>
              <a:rPr lang="en-US" sz="1800" dirty="0" smtClean="0"/>
              <a:t>Designers are the Access designers (not ADP)</a:t>
            </a:r>
          </a:p>
          <a:p>
            <a:pPr lvl="1"/>
            <a:r>
              <a:rPr lang="en-US" sz="1800" dirty="0" smtClean="0"/>
              <a:t>Primary key must be an Auto number/ IDENTITY field</a:t>
            </a:r>
          </a:p>
          <a:p>
            <a:pPr lvl="1"/>
            <a:r>
              <a:rPr lang="en-US" sz="1800" dirty="0" smtClean="0"/>
              <a:t>Standard foreign key support</a:t>
            </a:r>
          </a:p>
          <a:p>
            <a:pPr lvl="1"/>
            <a:r>
              <a:rPr lang="en-US" sz="1800" dirty="0" smtClean="0"/>
              <a:t>Data can be imported from multiple sources (excel, </a:t>
            </a:r>
            <a:r>
              <a:rPr lang="en-US" sz="1800" dirty="0" err="1" smtClean="0"/>
              <a:t>csv</a:t>
            </a:r>
            <a:r>
              <a:rPr lang="en-US" sz="1800" dirty="0" smtClean="0"/>
              <a:t> etc.)</a:t>
            </a:r>
          </a:p>
          <a:p>
            <a:pPr lvl="2"/>
            <a:r>
              <a:rPr lang="en-US" sz="1800" dirty="0" smtClean="0"/>
              <a:t>Tables supports also dynamic SP list linking</a:t>
            </a:r>
          </a:p>
          <a:p>
            <a:r>
              <a:rPr lang="en-US" sz="3600" dirty="0" smtClean="0"/>
              <a:t>Queries</a:t>
            </a:r>
          </a:p>
          <a:p>
            <a:pPr lvl="1"/>
            <a:r>
              <a:rPr lang="en-US" sz="1800" dirty="0" smtClean="0"/>
              <a:t>Queries without parameters become Views</a:t>
            </a:r>
          </a:p>
          <a:p>
            <a:pPr lvl="1"/>
            <a:r>
              <a:rPr lang="en-US" sz="1800" dirty="0" smtClean="0"/>
              <a:t>Queries with parameters become Table Valued Functions</a:t>
            </a:r>
          </a:p>
          <a:p>
            <a:r>
              <a:rPr lang="en-US" sz="3600" dirty="0" smtClean="0"/>
              <a:t>Data Macros</a:t>
            </a:r>
          </a:p>
          <a:p>
            <a:pPr lvl="1"/>
            <a:r>
              <a:rPr lang="en-US" sz="1800" dirty="0" smtClean="0"/>
              <a:t>Event data macros become triggers</a:t>
            </a:r>
          </a:p>
          <a:p>
            <a:pPr lvl="1"/>
            <a:r>
              <a:rPr lang="en-US" sz="1800" dirty="0" smtClean="0"/>
              <a:t>Validation rules become check constraints</a:t>
            </a:r>
          </a:p>
        </p:txBody>
      </p:sp>
      <p:sp>
        <p:nvSpPr>
          <p:cNvPr id="8" name="Title 7"/>
          <p:cNvSpPr>
            <a:spLocks noGrp="1"/>
          </p:cNvSpPr>
          <p:nvPr>
            <p:ph type="title"/>
          </p:nvPr>
        </p:nvSpPr>
        <p:spPr/>
        <p:txBody>
          <a:bodyPr/>
          <a:lstStyle/>
          <a:p>
            <a:r>
              <a:rPr lang="en-US" dirty="0" smtClean="0"/>
              <a:t>Data model in Web App databases</a:t>
            </a:r>
            <a:endParaRPr lang="en-US" dirty="0"/>
          </a:p>
        </p:txBody>
      </p:sp>
    </p:spTree>
    <p:extLst>
      <p:ext uri="{BB962C8B-B14F-4D97-AF65-F5344CB8AC3E}">
        <p14:creationId xmlns:p14="http://schemas.microsoft.com/office/powerpoint/2010/main" val="236122309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Arc 233"/>
          <p:cNvSpPr/>
          <p:nvPr/>
        </p:nvSpPr>
        <p:spPr>
          <a:xfrm rot="13789184">
            <a:off x="2974936" y="2067072"/>
            <a:ext cx="988122" cy="981322"/>
          </a:xfrm>
          <a:prstGeom prst="arc">
            <a:avLst>
              <a:gd name="adj1" fmla="val 2097834"/>
              <a:gd name="adj2" fmla="val 0"/>
            </a:avLst>
          </a:prstGeom>
          <a:ln w="76200">
            <a:solidFill>
              <a:schemeClr val="accent4">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pic>
        <p:nvPicPr>
          <p:cNvPr id="222" name="Picture 3" descr="C:\Users\vesaj\Pictures\DVD_ART36\Artwork_Imagery\Icons - Illustrations\Internet Clouds web\Istock 5118882 - clouds and sky.png"/>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081200">
            <a:off x="6390391" y="3656227"/>
            <a:ext cx="8442445" cy="438663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cxnSp>
        <p:nvCxnSpPr>
          <p:cNvPr id="223" name="Straight Connector 222"/>
          <p:cNvCxnSpPr/>
          <p:nvPr/>
        </p:nvCxnSpPr>
        <p:spPr>
          <a:xfrm flipH="1">
            <a:off x="7077337" y="1468706"/>
            <a:ext cx="5111488" cy="4995156"/>
          </a:xfrm>
          <a:prstGeom prst="line">
            <a:avLst/>
          </a:prstGeom>
          <a:ln>
            <a:solidFill>
              <a:schemeClr val="accent4"/>
            </a:solidFill>
            <a:prstDash val="dashDot"/>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Access App Lifecycle Capabilities</a:t>
            </a:r>
          </a:p>
        </p:txBody>
      </p:sp>
      <p:grpSp>
        <p:nvGrpSpPr>
          <p:cNvPr id="4" name="Group 3"/>
          <p:cNvGrpSpPr/>
          <p:nvPr/>
        </p:nvGrpSpPr>
        <p:grpSpPr>
          <a:xfrm>
            <a:off x="1374795" y="2481528"/>
            <a:ext cx="1922268" cy="1141620"/>
            <a:chOff x="8962526" y="4701709"/>
            <a:chExt cx="1692571" cy="883425"/>
          </a:xfrm>
        </p:grpSpPr>
        <p:pic>
          <p:nvPicPr>
            <p:cNvPr id="11" name="Picture 10"/>
            <p:cNvPicPr>
              <a:picLocks noChangeAspect="1"/>
            </p:cNvPicPr>
            <p:nvPr/>
          </p:nvPicPr>
          <p:blipFill>
            <a:blip r:embed="rId4"/>
            <a:stretch>
              <a:fillRect/>
            </a:stretch>
          </p:blipFill>
          <p:spPr>
            <a:xfrm>
              <a:off x="8962526" y="4701709"/>
              <a:ext cx="1222634" cy="724616"/>
            </a:xfrm>
            <a:prstGeom prst="rect">
              <a:avLst/>
            </a:prstGeom>
            <a:ln>
              <a:solidFill>
                <a:schemeClr val="bg2">
                  <a:lumMod val="40000"/>
                  <a:lumOff val="60000"/>
                </a:schemeClr>
              </a:solidFill>
            </a:ln>
          </p:spPr>
        </p:pic>
        <p:pic>
          <p:nvPicPr>
            <p:cNvPr id="12" name="Picture 11"/>
            <p:cNvPicPr>
              <a:picLocks noChangeAspect="1"/>
            </p:cNvPicPr>
            <p:nvPr/>
          </p:nvPicPr>
          <p:blipFill>
            <a:blip r:embed="rId5"/>
            <a:stretch>
              <a:fillRect/>
            </a:stretch>
          </p:blipFill>
          <p:spPr>
            <a:xfrm>
              <a:off x="9562823" y="4962715"/>
              <a:ext cx="1092274" cy="622419"/>
            </a:xfrm>
            <a:prstGeom prst="rect">
              <a:avLst/>
            </a:prstGeom>
            <a:ln>
              <a:solidFill>
                <a:schemeClr val="bg2">
                  <a:lumMod val="40000"/>
                  <a:lumOff val="60000"/>
                </a:schemeClr>
              </a:solidFill>
            </a:ln>
          </p:spPr>
        </p:pic>
      </p:grpSp>
      <p:pic>
        <p:nvPicPr>
          <p:cNvPr id="13" name="Picture 6" descr="\\MAGNUM\Projects\Microsoft\Cloud Power FY12\Design\ICONS_PNG\Professionals.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514312" y="2884301"/>
            <a:ext cx="1466021" cy="1465638"/>
          </a:xfrm>
          <a:prstGeom prst="rect">
            <a:avLst/>
          </a:prstGeom>
          <a:noFill/>
        </p:spPr>
      </p:pic>
      <p:grpSp>
        <p:nvGrpSpPr>
          <p:cNvPr id="15" name="Group 14"/>
          <p:cNvGrpSpPr>
            <a:grpSpLocks noChangeAspect="1"/>
          </p:cNvGrpSpPr>
          <p:nvPr/>
        </p:nvGrpSpPr>
        <p:grpSpPr>
          <a:xfrm>
            <a:off x="3754072" y="2154262"/>
            <a:ext cx="2670556" cy="2268000"/>
            <a:chOff x="759379" y="532114"/>
            <a:chExt cx="3800824" cy="3227888"/>
          </a:xfrm>
        </p:grpSpPr>
        <p:sp>
          <p:nvSpPr>
            <p:cNvPr id="16" name="Rectangle 15"/>
            <p:cNvSpPr/>
            <p:nvPr/>
          </p:nvSpPr>
          <p:spPr>
            <a:xfrm>
              <a:off x="927110" y="532114"/>
              <a:ext cx="3340490" cy="28350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r>
                <a:rPr lang="en-US" sz="2400" dirty="0" smtClean="0">
                  <a:latin typeface="Segoe UI Light" panose="020B0502040204020203" pitchFamily="34" charset="0"/>
                  <a:ea typeface="Segoe UI" pitchFamily="34" charset="0"/>
                  <a:cs typeface="Segoe UI Light" panose="020B0502040204020203" pitchFamily="34" charset="0"/>
                </a:rPr>
                <a:t>SharePoint </a:t>
              </a:r>
              <a:endParaRPr lang="en-US" dirty="0">
                <a:latin typeface="Segoe UI Light" panose="020B0502040204020203" pitchFamily="34" charset="0"/>
                <a:ea typeface="Segoe UI" pitchFamily="34" charset="0"/>
                <a:cs typeface="Segoe UI Light" panose="020B0502040204020203" pitchFamily="34" charset="0"/>
              </a:endParaRPr>
            </a:p>
          </p:txBody>
        </p:sp>
        <p:grpSp>
          <p:nvGrpSpPr>
            <p:cNvPr id="17" name="Group 16"/>
            <p:cNvGrpSpPr/>
            <p:nvPr/>
          </p:nvGrpSpPr>
          <p:grpSpPr>
            <a:xfrm>
              <a:off x="1525824" y="2178288"/>
              <a:ext cx="1939125" cy="1581714"/>
              <a:chOff x="1456896" y="2239810"/>
              <a:chExt cx="1939125" cy="1581714"/>
            </a:xfrm>
          </p:grpSpPr>
          <p:grpSp>
            <p:nvGrpSpPr>
              <p:cNvPr id="64" name="Group 63"/>
              <p:cNvGrpSpPr>
                <a:grpSpLocks noChangeAspect="1"/>
              </p:cNvGrpSpPr>
              <p:nvPr/>
            </p:nvGrpSpPr>
            <p:grpSpPr>
              <a:xfrm>
                <a:off x="1944842" y="2370724"/>
                <a:ext cx="1451179" cy="1450800"/>
                <a:chOff x="6849580" y="4206958"/>
                <a:chExt cx="2012314" cy="2011789"/>
              </a:xfrm>
            </p:grpSpPr>
            <p:grpSp>
              <p:nvGrpSpPr>
                <p:cNvPr id="78" name="Group 77"/>
                <p:cNvGrpSpPr/>
                <p:nvPr/>
              </p:nvGrpSpPr>
              <p:grpSpPr>
                <a:xfrm>
                  <a:off x="7487957" y="4470625"/>
                  <a:ext cx="666750" cy="1487475"/>
                  <a:chOff x="2081162" y="4640597"/>
                  <a:chExt cx="666750" cy="1487475"/>
                </a:xfrm>
                <a:solidFill>
                  <a:schemeClr val="bg1"/>
                </a:solidFill>
              </p:grpSpPr>
              <p:sp>
                <p:nvSpPr>
                  <p:cNvPr id="80" name="Snip Diagonal Corner Rectangle 7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Isosceles Triangle 8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Isosceles Triangle 8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9"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65" name="Group 64"/>
              <p:cNvGrpSpPr>
                <a:grpSpLocks noChangeAspect="1"/>
              </p:cNvGrpSpPr>
              <p:nvPr/>
            </p:nvGrpSpPr>
            <p:grpSpPr>
              <a:xfrm>
                <a:off x="1456896" y="2239810"/>
                <a:ext cx="1506784" cy="1440000"/>
                <a:chOff x="1375311" y="2365141"/>
                <a:chExt cx="2105091" cy="2011789"/>
              </a:xfrm>
            </p:grpSpPr>
            <p:grpSp>
              <p:nvGrpSpPr>
                <p:cNvPr id="66" name="Group 65"/>
                <p:cNvGrpSpPr/>
                <p:nvPr/>
              </p:nvGrpSpPr>
              <p:grpSpPr>
                <a:xfrm>
                  <a:off x="2121558" y="2627297"/>
                  <a:ext cx="666750" cy="1487475"/>
                  <a:chOff x="2081162" y="4640597"/>
                  <a:chExt cx="666750" cy="1487475"/>
                </a:xfrm>
                <a:solidFill>
                  <a:schemeClr val="bg1"/>
                </a:solidFill>
              </p:grpSpPr>
              <p:sp>
                <p:nvSpPr>
                  <p:cNvPr id="75" name="Snip Diagonal Corner Rectangle 7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Isosceles Triangle 7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Isosceles Triangle 7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7"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68" name="Group 67"/>
                <p:cNvGrpSpPr/>
                <p:nvPr/>
              </p:nvGrpSpPr>
              <p:grpSpPr>
                <a:xfrm>
                  <a:off x="1375311" y="2985988"/>
                  <a:ext cx="1090092" cy="875577"/>
                  <a:chOff x="8218120" y="1093433"/>
                  <a:chExt cx="1090092" cy="875577"/>
                </a:xfrm>
              </p:grpSpPr>
              <p:grpSp>
                <p:nvGrpSpPr>
                  <p:cNvPr id="69" name="Group 68"/>
                  <p:cNvGrpSpPr/>
                  <p:nvPr/>
                </p:nvGrpSpPr>
                <p:grpSpPr>
                  <a:xfrm>
                    <a:off x="8218120" y="1093433"/>
                    <a:ext cx="1090092" cy="875577"/>
                    <a:chOff x="3599175" y="4220568"/>
                    <a:chExt cx="1090092" cy="875577"/>
                  </a:xfrm>
                </p:grpSpPr>
                <p:sp>
                  <p:nvSpPr>
                    <p:cNvPr id="71" name="Rounded Rectangle 70"/>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2" name="Group 71"/>
                    <p:cNvGrpSpPr/>
                    <p:nvPr/>
                  </p:nvGrpSpPr>
                  <p:grpSpPr>
                    <a:xfrm>
                      <a:off x="3614541" y="4243079"/>
                      <a:ext cx="1057169" cy="832818"/>
                      <a:chOff x="3705190" y="4561217"/>
                      <a:chExt cx="1057169" cy="832818"/>
                    </a:xfrm>
                  </p:grpSpPr>
                  <p:pic>
                    <p:nvPicPr>
                      <p:cNvPr id="73"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74" name="Rectangle 73"/>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0" name="Picture 69" descr="\\MAGNUM\Projects\Microsoft\Cloud Power FY12\Design\ICONS_PNG\Application.png"/>
                  <p:cNvPicPr>
                    <a:picLocks noChangeAspect="1" noChangeArrowheads="1"/>
                  </p:cNvPicPr>
                  <p:nvPr/>
                </p:nvPicPr>
                <p:blipFill rotWithShape="1">
                  <a:blip r:embed="rId9"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grpSp>
        <p:grpSp>
          <p:nvGrpSpPr>
            <p:cNvPr id="18" name="Group 17"/>
            <p:cNvGrpSpPr>
              <a:grpSpLocks noChangeAspect="1"/>
            </p:cNvGrpSpPr>
            <p:nvPr/>
          </p:nvGrpSpPr>
          <p:grpSpPr>
            <a:xfrm>
              <a:off x="2790900" y="1260521"/>
              <a:ext cx="1769303" cy="1512000"/>
              <a:chOff x="5713617" y="3267568"/>
              <a:chExt cx="2547425" cy="2176963"/>
            </a:xfrm>
          </p:grpSpPr>
          <p:grpSp>
            <p:nvGrpSpPr>
              <p:cNvPr id="45" name="Group 44"/>
              <p:cNvGrpSpPr/>
              <p:nvPr/>
            </p:nvGrpSpPr>
            <p:grpSpPr>
              <a:xfrm>
                <a:off x="6427495" y="3528051"/>
                <a:ext cx="666750" cy="1487475"/>
                <a:chOff x="2081162" y="4640597"/>
                <a:chExt cx="666750" cy="1487475"/>
              </a:xfrm>
              <a:solidFill>
                <a:schemeClr val="bg1"/>
              </a:solidFill>
            </p:grpSpPr>
            <p:sp>
              <p:nvSpPr>
                <p:cNvPr id="61" name="Snip Diagonal Corner Rectangle 6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Isosceles Triangle 6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Isosceles Triangle 6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p:nvPr/>
            </p:nvGrpSpPr>
            <p:grpSpPr>
              <a:xfrm>
                <a:off x="6905730" y="3701400"/>
                <a:ext cx="666750" cy="1487475"/>
                <a:chOff x="2081162" y="4640597"/>
                <a:chExt cx="666750" cy="1487475"/>
              </a:xfrm>
              <a:solidFill>
                <a:schemeClr val="bg1"/>
              </a:solidFill>
            </p:grpSpPr>
            <p:sp>
              <p:nvSpPr>
                <p:cNvPr id="58" name="Snip Diagonal Corner Rectangle 5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Isosceles Triangle 5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0" name="Isosceles Triangle 5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5713617" y="3267568"/>
                <a:ext cx="2547425" cy="2176963"/>
                <a:chOff x="5916935" y="3735661"/>
                <a:chExt cx="2547425" cy="2176963"/>
              </a:xfrm>
            </p:grpSpPr>
            <p:pic>
              <p:nvPicPr>
                <p:cNvPr id="48"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49" name="Group 48"/>
                <p:cNvGrpSpPr/>
                <p:nvPr/>
              </p:nvGrpSpPr>
              <p:grpSpPr>
                <a:xfrm>
                  <a:off x="5916935" y="3735661"/>
                  <a:ext cx="2086555" cy="2011789"/>
                  <a:chOff x="5916935" y="3735661"/>
                  <a:chExt cx="2086555" cy="2011789"/>
                </a:xfrm>
              </p:grpSpPr>
              <p:pic>
                <p:nvPicPr>
                  <p:cNvPr id="50"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51" name="Group 50"/>
                  <p:cNvGrpSpPr/>
                  <p:nvPr/>
                </p:nvGrpSpPr>
                <p:grpSpPr>
                  <a:xfrm>
                    <a:off x="5916935" y="4356508"/>
                    <a:ext cx="1090092" cy="875577"/>
                    <a:chOff x="10443966" y="1118814"/>
                    <a:chExt cx="1090092" cy="875577"/>
                  </a:xfrm>
                </p:grpSpPr>
                <p:grpSp>
                  <p:nvGrpSpPr>
                    <p:cNvPr id="52" name="Group 51"/>
                    <p:cNvGrpSpPr/>
                    <p:nvPr/>
                  </p:nvGrpSpPr>
                  <p:grpSpPr>
                    <a:xfrm>
                      <a:off x="10443966" y="1118814"/>
                      <a:ext cx="1090092" cy="875577"/>
                      <a:chOff x="3599175" y="4220568"/>
                      <a:chExt cx="1090092" cy="875577"/>
                    </a:xfrm>
                  </p:grpSpPr>
                  <p:sp>
                    <p:nvSpPr>
                      <p:cNvPr id="54" name="Rounded Rectangle 5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p:cNvGrpSpPr/>
                      <p:nvPr/>
                    </p:nvGrpSpPr>
                    <p:grpSpPr>
                      <a:xfrm>
                        <a:off x="3614541" y="4243079"/>
                        <a:ext cx="1057169" cy="832818"/>
                        <a:chOff x="3705190" y="4561217"/>
                        <a:chExt cx="1057169" cy="832818"/>
                      </a:xfrm>
                    </p:grpSpPr>
                    <p:pic>
                      <p:nvPicPr>
                        <p:cNvPr id="56"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7" name="Rectangle 5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3" name="Flowchart: Magnetic Disk 52"/>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19" name="Group 18"/>
            <p:cNvGrpSpPr/>
            <p:nvPr/>
          </p:nvGrpSpPr>
          <p:grpSpPr>
            <a:xfrm>
              <a:off x="759379" y="818126"/>
              <a:ext cx="2410336" cy="1729736"/>
              <a:chOff x="1247150" y="3861130"/>
              <a:chExt cx="2410336" cy="1729736"/>
            </a:xfrm>
          </p:grpSpPr>
          <p:grpSp>
            <p:nvGrpSpPr>
              <p:cNvPr id="20" name="Group 19"/>
              <p:cNvGrpSpPr>
                <a:grpSpLocks noChangeAspect="1"/>
              </p:cNvGrpSpPr>
              <p:nvPr/>
            </p:nvGrpSpPr>
            <p:grpSpPr>
              <a:xfrm>
                <a:off x="2206307" y="4065234"/>
                <a:ext cx="1451179" cy="1450800"/>
                <a:chOff x="6849580" y="4206958"/>
                <a:chExt cx="2012314" cy="2011789"/>
              </a:xfrm>
            </p:grpSpPr>
            <p:grpSp>
              <p:nvGrpSpPr>
                <p:cNvPr id="40" name="Group 39"/>
                <p:cNvGrpSpPr/>
                <p:nvPr/>
              </p:nvGrpSpPr>
              <p:grpSpPr>
                <a:xfrm>
                  <a:off x="7487957" y="4470625"/>
                  <a:ext cx="666750" cy="1487475"/>
                  <a:chOff x="2081162" y="4640597"/>
                  <a:chExt cx="666750" cy="1487475"/>
                </a:xfrm>
                <a:solidFill>
                  <a:schemeClr val="bg1"/>
                </a:solidFill>
              </p:grpSpPr>
              <p:sp>
                <p:nvSpPr>
                  <p:cNvPr id="42" name="Snip Diagonal Corner Rectangle 4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Isosceles Triangle 4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Isosceles Triangle 4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41"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21" name="Group 20"/>
              <p:cNvGrpSpPr>
                <a:grpSpLocks noChangeAspect="1"/>
              </p:cNvGrpSpPr>
              <p:nvPr/>
            </p:nvGrpSpPr>
            <p:grpSpPr>
              <a:xfrm>
                <a:off x="1777246" y="3861130"/>
                <a:ext cx="1451179" cy="1450800"/>
                <a:chOff x="6849580" y="4206958"/>
                <a:chExt cx="2012314" cy="2011789"/>
              </a:xfrm>
            </p:grpSpPr>
            <p:grpSp>
              <p:nvGrpSpPr>
                <p:cNvPr id="35" name="Group 34"/>
                <p:cNvGrpSpPr/>
                <p:nvPr/>
              </p:nvGrpSpPr>
              <p:grpSpPr>
                <a:xfrm>
                  <a:off x="7487957" y="4470625"/>
                  <a:ext cx="666750" cy="1487475"/>
                  <a:chOff x="2081162" y="4640597"/>
                  <a:chExt cx="666750" cy="1487475"/>
                </a:xfrm>
                <a:solidFill>
                  <a:schemeClr val="bg1"/>
                </a:solidFill>
              </p:grpSpPr>
              <p:sp>
                <p:nvSpPr>
                  <p:cNvPr id="37" name="Snip Diagonal Corner Rectangle 3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Isosceles Triangle 3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6"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22" name="Group 21"/>
              <p:cNvGrpSpPr>
                <a:grpSpLocks noChangeAspect="1"/>
              </p:cNvGrpSpPr>
              <p:nvPr/>
            </p:nvGrpSpPr>
            <p:grpSpPr>
              <a:xfrm>
                <a:off x="1247150" y="4138244"/>
                <a:ext cx="1519200" cy="1452622"/>
                <a:chOff x="1376407" y="550707"/>
                <a:chExt cx="2103995" cy="2011789"/>
              </a:xfrm>
            </p:grpSpPr>
            <p:grpSp>
              <p:nvGrpSpPr>
                <p:cNvPr id="23" name="Group 22"/>
                <p:cNvGrpSpPr/>
                <p:nvPr/>
              </p:nvGrpSpPr>
              <p:grpSpPr>
                <a:xfrm>
                  <a:off x="2098180" y="799745"/>
                  <a:ext cx="666750" cy="1487475"/>
                  <a:chOff x="2081162" y="4640597"/>
                  <a:chExt cx="666750" cy="1487475"/>
                </a:xfrm>
                <a:solidFill>
                  <a:schemeClr val="bg1"/>
                </a:solidFill>
              </p:grpSpPr>
              <p:sp>
                <p:nvSpPr>
                  <p:cNvPr id="32" name="Snip Diagonal Corner Rectangle 3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Isosceles Triangle 3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p:nvPr/>
              </p:nvGrpSpPr>
              <p:grpSpPr>
                <a:xfrm>
                  <a:off x="1376407" y="550707"/>
                  <a:ext cx="2103995" cy="2011789"/>
                  <a:chOff x="1884407" y="1170827"/>
                  <a:chExt cx="2103995" cy="2011789"/>
                </a:xfrm>
              </p:grpSpPr>
              <p:pic>
                <p:nvPicPr>
                  <p:cNvPr id="25"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26" name="Group 25"/>
                  <p:cNvGrpSpPr/>
                  <p:nvPr/>
                </p:nvGrpSpPr>
                <p:grpSpPr>
                  <a:xfrm>
                    <a:off x="1884407" y="1791674"/>
                    <a:ext cx="1090092" cy="875577"/>
                    <a:chOff x="3599175" y="4220568"/>
                    <a:chExt cx="1090092" cy="875577"/>
                  </a:xfrm>
                </p:grpSpPr>
                <p:sp>
                  <p:nvSpPr>
                    <p:cNvPr id="28" name="Rounded Rectangle 27"/>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p:cNvGrpSpPr/>
                    <p:nvPr/>
                  </p:nvGrpSpPr>
                  <p:grpSpPr>
                    <a:xfrm>
                      <a:off x="3614541" y="4243079"/>
                      <a:ext cx="1057169" cy="832818"/>
                      <a:chOff x="3705190" y="4561217"/>
                      <a:chExt cx="1057169" cy="832818"/>
                    </a:xfrm>
                  </p:grpSpPr>
                  <p:pic>
                    <p:nvPicPr>
                      <p:cNvPr id="30"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31" name="Rectangle 30"/>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7" name="Picture 4" descr="\\MAGNUM\Projects\Microsoft\Cloud Power FY12\Design\ICONS_PNG\Open_Web_Platform.png"/>
                  <p:cNvPicPr>
                    <a:picLocks noChangeAspect="1" noChangeArrowheads="1"/>
                  </p:cNvPicPr>
                  <p:nvPr/>
                </p:nvPicPr>
                <p:blipFill>
                  <a:blip r:embed="rId10"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grpSp>
        <p:nvGrpSpPr>
          <p:cNvPr id="85" name="Group 84"/>
          <p:cNvGrpSpPr>
            <a:grpSpLocks noChangeAspect="1"/>
          </p:cNvGrpSpPr>
          <p:nvPr/>
        </p:nvGrpSpPr>
        <p:grpSpPr>
          <a:xfrm>
            <a:off x="8246793" y="1389209"/>
            <a:ext cx="2670556" cy="2268000"/>
            <a:chOff x="759379" y="532114"/>
            <a:chExt cx="3800824" cy="3227888"/>
          </a:xfrm>
        </p:grpSpPr>
        <p:sp>
          <p:nvSpPr>
            <p:cNvPr id="86" name="Rectangle 85"/>
            <p:cNvSpPr/>
            <p:nvPr/>
          </p:nvSpPr>
          <p:spPr>
            <a:xfrm>
              <a:off x="927110" y="532114"/>
              <a:ext cx="3340490" cy="28350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r>
                <a:rPr lang="en-US" sz="2400" dirty="0" smtClean="0">
                  <a:latin typeface="Segoe UI Light" panose="020B0502040204020203" pitchFamily="34" charset="0"/>
                  <a:ea typeface="Segoe UI" pitchFamily="34" charset="0"/>
                  <a:cs typeface="Segoe UI Light" panose="020B0502040204020203" pitchFamily="34" charset="0"/>
                </a:rPr>
                <a:t>SharePoint </a:t>
              </a:r>
              <a:endParaRPr lang="en-US" dirty="0">
                <a:latin typeface="Segoe UI Light" panose="020B0502040204020203" pitchFamily="34" charset="0"/>
                <a:ea typeface="Segoe UI" pitchFamily="34" charset="0"/>
                <a:cs typeface="Segoe UI Light" panose="020B0502040204020203" pitchFamily="34" charset="0"/>
              </a:endParaRPr>
            </a:p>
          </p:txBody>
        </p:sp>
        <p:grpSp>
          <p:nvGrpSpPr>
            <p:cNvPr id="87" name="Group 86"/>
            <p:cNvGrpSpPr/>
            <p:nvPr/>
          </p:nvGrpSpPr>
          <p:grpSpPr>
            <a:xfrm>
              <a:off x="1525824" y="2178288"/>
              <a:ext cx="1939125" cy="1581714"/>
              <a:chOff x="1456896" y="2239810"/>
              <a:chExt cx="1939125" cy="1581714"/>
            </a:xfrm>
          </p:grpSpPr>
          <p:grpSp>
            <p:nvGrpSpPr>
              <p:cNvPr id="134" name="Group 133"/>
              <p:cNvGrpSpPr>
                <a:grpSpLocks noChangeAspect="1"/>
              </p:cNvGrpSpPr>
              <p:nvPr/>
            </p:nvGrpSpPr>
            <p:grpSpPr>
              <a:xfrm>
                <a:off x="1944842" y="2370724"/>
                <a:ext cx="1451179" cy="1450800"/>
                <a:chOff x="6849580" y="4206958"/>
                <a:chExt cx="2012314" cy="2011789"/>
              </a:xfrm>
            </p:grpSpPr>
            <p:grpSp>
              <p:nvGrpSpPr>
                <p:cNvPr id="148" name="Group 147"/>
                <p:cNvGrpSpPr/>
                <p:nvPr/>
              </p:nvGrpSpPr>
              <p:grpSpPr>
                <a:xfrm>
                  <a:off x="7487957" y="4470625"/>
                  <a:ext cx="666750" cy="1487475"/>
                  <a:chOff x="2081162" y="4640597"/>
                  <a:chExt cx="666750" cy="1487475"/>
                </a:xfrm>
                <a:solidFill>
                  <a:schemeClr val="bg1"/>
                </a:solidFill>
              </p:grpSpPr>
              <p:sp>
                <p:nvSpPr>
                  <p:cNvPr id="150" name="Snip Diagonal Corner Rectangle 14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1" name="Isosceles Triangle 15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Isosceles Triangle 15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49"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5" name="Group 134"/>
              <p:cNvGrpSpPr>
                <a:grpSpLocks noChangeAspect="1"/>
              </p:cNvGrpSpPr>
              <p:nvPr/>
            </p:nvGrpSpPr>
            <p:grpSpPr>
              <a:xfrm>
                <a:off x="1456896" y="2239810"/>
                <a:ext cx="1506784" cy="1440000"/>
                <a:chOff x="1375311" y="2365141"/>
                <a:chExt cx="2105091" cy="2011789"/>
              </a:xfrm>
            </p:grpSpPr>
            <p:grpSp>
              <p:nvGrpSpPr>
                <p:cNvPr id="136" name="Group 135"/>
                <p:cNvGrpSpPr/>
                <p:nvPr/>
              </p:nvGrpSpPr>
              <p:grpSpPr>
                <a:xfrm>
                  <a:off x="2121558" y="2627297"/>
                  <a:ext cx="666750" cy="1487475"/>
                  <a:chOff x="2081162" y="4640597"/>
                  <a:chExt cx="666750" cy="1487475"/>
                </a:xfrm>
                <a:solidFill>
                  <a:schemeClr val="bg1"/>
                </a:solidFill>
              </p:grpSpPr>
              <p:sp>
                <p:nvSpPr>
                  <p:cNvPr id="145" name="Snip Diagonal Corner Rectangle 14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6" name="Isosceles Triangle 14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7" name="Isosceles Triangle 14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37"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138" name="Group 137"/>
                <p:cNvGrpSpPr/>
                <p:nvPr/>
              </p:nvGrpSpPr>
              <p:grpSpPr>
                <a:xfrm>
                  <a:off x="1375311" y="2985988"/>
                  <a:ext cx="1090092" cy="875577"/>
                  <a:chOff x="8218120" y="1093433"/>
                  <a:chExt cx="1090092" cy="875577"/>
                </a:xfrm>
              </p:grpSpPr>
              <p:grpSp>
                <p:nvGrpSpPr>
                  <p:cNvPr id="139" name="Group 138"/>
                  <p:cNvGrpSpPr/>
                  <p:nvPr/>
                </p:nvGrpSpPr>
                <p:grpSpPr>
                  <a:xfrm>
                    <a:off x="8218120" y="1093433"/>
                    <a:ext cx="1090092" cy="875577"/>
                    <a:chOff x="3599175" y="4220568"/>
                    <a:chExt cx="1090092" cy="875577"/>
                  </a:xfrm>
                </p:grpSpPr>
                <p:sp>
                  <p:nvSpPr>
                    <p:cNvPr id="141" name="Rounded Rectangle 140"/>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p:nvGrpSpPr>
                  <p:grpSpPr>
                    <a:xfrm>
                      <a:off x="3614541" y="4243079"/>
                      <a:ext cx="1057169" cy="832818"/>
                      <a:chOff x="3705190" y="4561217"/>
                      <a:chExt cx="1057169" cy="832818"/>
                    </a:xfrm>
                  </p:grpSpPr>
                  <p:pic>
                    <p:nvPicPr>
                      <p:cNvPr id="143"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44" name="Rectangle 143"/>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40" name="Picture 139" descr="\\MAGNUM\Projects\Microsoft\Cloud Power FY12\Design\ICONS_PNG\Application.png"/>
                  <p:cNvPicPr>
                    <a:picLocks noChangeAspect="1" noChangeArrowheads="1"/>
                  </p:cNvPicPr>
                  <p:nvPr/>
                </p:nvPicPr>
                <p:blipFill rotWithShape="1">
                  <a:blip r:embed="rId9"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grpSp>
        <p:grpSp>
          <p:nvGrpSpPr>
            <p:cNvPr id="88" name="Group 87"/>
            <p:cNvGrpSpPr>
              <a:grpSpLocks noChangeAspect="1"/>
            </p:cNvGrpSpPr>
            <p:nvPr/>
          </p:nvGrpSpPr>
          <p:grpSpPr>
            <a:xfrm>
              <a:off x="2790900" y="1260521"/>
              <a:ext cx="1769303" cy="1512000"/>
              <a:chOff x="5713617" y="3267568"/>
              <a:chExt cx="2547425" cy="2176963"/>
            </a:xfrm>
          </p:grpSpPr>
          <p:grpSp>
            <p:nvGrpSpPr>
              <p:cNvPr id="115" name="Group 114"/>
              <p:cNvGrpSpPr/>
              <p:nvPr/>
            </p:nvGrpSpPr>
            <p:grpSpPr>
              <a:xfrm>
                <a:off x="6427495" y="3528051"/>
                <a:ext cx="666750" cy="1487475"/>
                <a:chOff x="2081162" y="4640597"/>
                <a:chExt cx="666750" cy="1487475"/>
              </a:xfrm>
              <a:solidFill>
                <a:schemeClr val="bg1"/>
              </a:solidFill>
            </p:grpSpPr>
            <p:sp>
              <p:nvSpPr>
                <p:cNvPr id="131" name="Snip Diagonal Corner Rectangle 13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2" name="Isosceles Triangle 13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3" name="Isosceles Triangle 13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6" name="Group 115"/>
              <p:cNvGrpSpPr/>
              <p:nvPr/>
            </p:nvGrpSpPr>
            <p:grpSpPr>
              <a:xfrm>
                <a:off x="6905730" y="3701400"/>
                <a:ext cx="666750" cy="1487475"/>
                <a:chOff x="2081162" y="4640597"/>
                <a:chExt cx="666750" cy="1487475"/>
              </a:xfrm>
              <a:solidFill>
                <a:schemeClr val="bg1"/>
              </a:solidFill>
            </p:grpSpPr>
            <p:sp>
              <p:nvSpPr>
                <p:cNvPr id="128" name="Snip Diagonal Corner Rectangle 12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Isosceles Triangle 12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0" name="Isosceles Triangle 12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7" name="Group 116"/>
              <p:cNvGrpSpPr/>
              <p:nvPr/>
            </p:nvGrpSpPr>
            <p:grpSpPr>
              <a:xfrm>
                <a:off x="5713617" y="3267568"/>
                <a:ext cx="2547425" cy="2176963"/>
                <a:chOff x="5916935" y="3735661"/>
                <a:chExt cx="2547425" cy="2176963"/>
              </a:xfrm>
            </p:grpSpPr>
            <p:pic>
              <p:nvPicPr>
                <p:cNvPr id="118"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119" name="Group 118"/>
                <p:cNvGrpSpPr/>
                <p:nvPr/>
              </p:nvGrpSpPr>
              <p:grpSpPr>
                <a:xfrm>
                  <a:off x="5916935" y="3735661"/>
                  <a:ext cx="2086555" cy="2011789"/>
                  <a:chOff x="5916935" y="3735661"/>
                  <a:chExt cx="2086555" cy="2011789"/>
                </a:xfrm>
              </p:grpSpPr>
              <p:pic>
                <p:nvPicPr>
                  <p:cNvPr id="120"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121" name="Group 120"/>
                  <p:cNvGrpSpPr/>
                  <p:nvPr/>
                </p:nvGrpSpPr>
                <p:grpSpPr>
                  <a:xfrm>
                    <a:off x="5916935" y="4356508"/>
                    <a:ext cx="1090092" cy="875577"/>
                    <a:chOff x="10443966" y="1118814"/>
                    <a:chExt cx="1090092" cy="875577"/>
                  </a:xfrm>
                </p:grpSpPr>
                <p:grpSp>
                  <p:nvGrpSpPr>
                    <p:cNvPr id="122" name="Group 121"/>
                    <p:cNvGrpSpPr/>
                    <p:nvPr/>
                  </p:nvGrpSpPr>
                  <p:grpSpPr>
                    <a:xfrm>
                      <a:off x="10443966" y="1118814"/>
                      <a:ext cx="1090092" cy="875577"/>
                      <a:chOff x="3599175" y="4220568"/>
                      <a:chExt cx="1090092" cy="875577"/>
                    </a:xfrm>
                  </p:grpSpPr>
                  <p:sp>
                    <p:nvSpPr>
                      <p:cNvPr id="124" name="Rounded Rectangle 12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3614541" y="4243079"/>
                        <a:ext cx="1057169" cy="832818"/>
                        <a:chOff x="3705190" y="4561217"/>
                        <a:chExt cx="1057169" cy="832818"/>
                      </a:xfrm>
                    </p:grpSpPr>
                    <p:pic>
                      <p:nvPicPr>
                        <p:cNvPr id="126"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27" name="Rectangle 12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3" name="Flowchart: Magnetic Disk 122"/>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89" name="Group 88"/>
            <p:cNvGrpSpPr/>
            <p:nvPr/>
          </p:nvGrpSpPr>
          <p:grpSpPr>
            <a:xfrm>
              <a:off x="759379" y="818126"/>
              <a:ext cx="2410336" cy="1729736"/>
              <a:chOff x="1247150" y="3861130"/>
              <a:chExt cx="2410336" cy="1729736"/>
            </a:xfrm>
          </p:grpSpPr>
          <p:grpSp>
            <p:nvGrpSpPr>
              <p:cNvPr id="90" name="Group 89"/>
              <p:cNvGrpSpPr>
                <a:grpSpLocks noChangeAspect="1"/>
              </p:cNvGrpSpPr>
              <p:nvPr/>
            </p:nvGrpSpPr>
            <p:grpSpPr>
              <a:xfrm>
                <a:off x="2206307" y="4065234"/>
                <a:ext cx="1451179" cy="1450800"/>
                <a:chOff x="6849580" y="4206958"/>
                <a:chExt cx="2012314" cy="2011789"/>
              </a:xfrm>
            </p:grpSpPr>
            <p:grpSp>
              <p:nvGrpSpPr>
                <p:cNvPr id="110" name="Group 109"/>
                <p:cNvGrpSpPr/>
                <p:nvPr/>
              </p:nvGrpSpPr>
              <p:grpSpPr>
                <a:xfrm>
                  <a:off x="7487957" y="4470625"/>
                  <a:ext cx="666750" cy="1487475"/>
                  <a:chOff x="2081162" y="4640597"/>
                  <a:chExt cx="666750" cy="1487475"/>
                </a:xfrm>
                <a:solidFill>
                  <a:schemeClr val="bg1"/>
                </a:solidFill>
              </p:grpSpPr>
              <p:sp>
                <p:nvSpPr>
                  <p:cNvPr id="112" name="Snip Diagonal Corner Rectangle 11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3" name="Isosceles Triangle 11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4" name="Isosceles Triangle 11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11"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91" name="Group 90"/>
              <p:cNvGrpSpPr>
                <a:grpSpLocks noChangeAspect="1"/>
              </p:cNvGrpSpPr>
              <p:nvPr/>
            </p:nvGrpSpPr>
            <p:grpSpPr>
              <a:xfrm>
                <a:off x="1777246" y="3861130"/>
                <a:ext cx="1451179" cy="1450800"/>
                <a:chOff x="6849580" y="4206958"/>
                <a:chExt cx="2012314" cy="2011789"/>
              </a:xfrm>
            </p:grpSpPr>
            <p:grpSp>
              <p:nvGrpSpPr>
                <p:cNvPr id="105" name="Group 104"/>
                <p:cNvGrpSpPr/>
                <p:nvPr/>
              </p:nvGrpSpPr>
              <p:grpSpPr>
                <a:xfrm>
                  <a:off x="7487957" y="4470625"/>
                  <a:ext cx="666750" cy="1487475"/>
                  <a:chOff x="2081162" y="4640597"/>
                  <a:chExt cx="666750" cy="1487475"/>
                </a:xfrm>
                <a:solidFill>
                  <a:schemeClr val="bg1"/>
                </a:solidFill>
              </p:grpSpPr>
              <p:sp>
                <p:nvSpPr>
                  <p:cNvPr id="107" name="Snip Diagonal Corner Rectangle 10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8" name="Isosceles Triangle 10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9" name="Isosceles Triangle 10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6"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92" name="Group 91"/>
              <p:cNvGrpSpPr>
                <a:grpSpLocks noChangeAspect="1"/>
              </p:cNvGrpSpPr>
              <p:nvPr/>
            </p:nvGrpSpPr>
            <p:grpSpPr>
              <a:xfrm>
                <a:off x="1247150" y="4138244"/>
                <a:ext cx="1519200" cy="1452622"/>
                <a:chOff x="1376407" y="550707"/>
                <a:chExt cx="2103995" cy="2011789"/>
              </a:xfrm>
            </p:grpSpPr>
            <p:grpSp>
              <p:nvGrpSpPr>
                <p:cNvPr id="93" name="Group 92"/>
                <p:cNvGrpSpPr/>
                <p:nvPr/>
              </p:nvGrpSpPr>
              <p:grpSpPr>
                <a:xfrm>
                  <a:off x="2098180" y="799745"/>
                  <a:ext cx="666750" cy="1487475"/>
                  <a:chOff x="2081162" y="4640597"/>
                  <a:chExt cx="666750" cy="1487475"/>
                </a:xfrm>
                <a:solidFill>
                  <a:schemeClr val="bg1"/>
                </a:solidFill>
              </p:grpSpPr>
              <p:sp>
                <p:nvSpPr>
                  <p:cNvPr id="102" name="Snip Diagonal Corner Rectangle 10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Isosceles Triangle 10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4" name="Isosceles Triangle 10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4" name="Group 93"/>
                <p:cNvGrpSpPr/>
                <p:nvPr/>
              </p:nvGrpSpPr>
              <p:grpSpPr>
                <a:xfrm>
                  <a:off x="1376407" y="550707"/>
                  <a:ext cx="2103995" cy="2011789"/>
                  <a:chOff x="1884407" y="1170827"/>
                  <a:chExt cx="2103995" cy="2011789"/>
                </a:xfrm>
              </p:grpSpPr>
              <p:pic>
                <p:nvPicPr>
                  <p:cNvPr id="95"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96" name="Group 95"/>
                  <p:cNvGrpSpPr/>
                  <p:nvPr/>
                </p:nvGrpSpPr>
                <p:grpSpPr>
                  <a:xfrm>
                    <a:off x="1884407" y="1791674"/>
                    <a:ext cx="1090092" cy="875577"/>
                    <a:chOff x="3599175" y="4220568"/>
                    <a:chExt cx="1090092" cy="875577"/>
                  </a:xfrm>
                </p:grpSpPr>
                <p:sp>
                  <p:nvSpPr>
                    <p:cNvPr id="98" name="Rounded Rectangle 97"/>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9" name="Group 98"/>
                    <p:cNvGrpSpPr/>
                    <p:nvPr/>
                  </p:nvGrpSpPr>
                  <p:grpSpPr>
                    <a:xfrm>
                      <a:off x="3614541" y="4243079"/>
                      <a:ext cx="1057169" cy="832818"/>
                      <a:chOff x="3705190" y="4561217"/>
                      <a:chExt cx="1057169" cy="832818"/>
                    </a:xfrm>
                  </p:grpSpPr>
                  <p:pic>
                    <p:nvPicPr>
                      <p:cNvPr id="100"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1" name="Rectangle 100"/>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97" name="Picture 4" descr="\\MAGNUM\Projects\Microsoft\Cloud Power FY12\Design\ICONS_PNG\Open_Web_Platform.png"/>
                  <p:cNvPicPr>
                    <a:picLocks noChangeAspect="1" noChangeArrowheads="1"/>
                  </p:cNvPicPr>
                  <p:nvPr/>
                </p:nvPicPr>
                <p:blipFill>
                  <a:blip r:embed="rId10"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grpSp>
        <p:nvGrpSpPr>
          <p:cNvPr id="221" name="Group 220"/>
          <p:cNvGrpSpPr/>
          <p:nvPr/>
        </p:nvGrpSpPr>
        <p:grpSpPr>
          <a:xfrm>
            <a:off x="8880539" y="4299639"/>
            <a:ext cx="2670556" cy="2268000"/>
            <a:chOff x="8361252" y="4272439"/>
            <a:chExt cx="2670556" cy="2268000"/>
          </a:xfrm>
        </p:grpSpPr>
        <p:grpSp>
          <p:nvGrpSpPr>
            <p:cNvPr id="153" name="Group 152"/>
            <p:cNvGrpSpPr>
              <a:grpSpLocks noChangeAspect="1"/>
            </p:cNvGrpSpPr>
            <p:nvPr/>
          </p:nvGrpSpPr>
          <p:grpSpPr>
            <a:xfrm>
              <a:off x="8361252" y="4272439"/>
              <a:ext cx="2670556" cy="2268000"/>
              <a:chOff x="759379" y="532114"/>
              <a:chExt cx="3800824" cy="3227888"/>
            </a:xfrm>
          </p:grpSpPr>
          <p:sp>
            <p:nvSpPr>
              <p:cNvPr id="154" name="Rectangle 153"/>
              <p:cNvSpPr/>
              <p:nvPr/>
            </p:nvSpPr>
            <p:spPr>
              <a:xfrm>
                <a:off x="927110" y="532114"/>
                <a:ext cx="3340490" cy="28350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endParaRPr lang="en-US" dirty="0">
                  <a:latin typeface="Segoe UI Light" panose="020B0502040204020203" pitchFamily="34" charset="0"/>
                  <a:ea typeface="Segoe UI" pitchFamily="34" charset="0"/>
                  <a:cs typeface="Segoe UI Light" panose="020B0502040204020203" pitchFamily="34" charset="0"/>
                </a:endParaRPr>
              </a:p>
            </p:txBody>
          </p:sp>
          <p:grpSp>
            <p:nvGrpSpPr>
              <p:cNvPr id="155" name="Group 154"/>
              <p:cNvGrpSpPr/>
              <p:nvPr/>
            </p:nvGrpSpPr>
            <p:grpSpPr>
              <a:xfrm>
                <a:off x="1525824" y="2178288"/>
                <a:ext cx="1939125" cy="1581714"/>
                <a:chOff x="1456896" y="2239810"/>
                <a:chExt cx="1939125" cy="1581714"/>
              </a:xfrm>
            </p:grpSpPr>
            <p:grpSp>
              <p:nvGrpSpPr>
                <p:cNvPr id="202" name="Group 201"/>
                <p:cNvGrpSpPr>
                  <a:grpSpLocks noChangeAspect="1"/>
                </p:cNvGrpSpPr>
                <p:nvPr/>
              </p:nvGrpSpPr>
              <p:grpSpPr>
                <a:xfrm>
                  <a:off x="1944842" y="2370724"/>
                  <a:ext cx="1451179" cy="1450800"/>
                  <a:chOff x="6849580" y="4206958"/>
                  <a:chExt cx="2012314" cy="2011789"/>
                </a:xfrm>
              </p:grpSpPr>
              <p:grpSp>
                <p:nvGrpSpPr>
                  <p:cNvPr id="216" name="Group 215"/>
                  <p:cNvGrpSpPr/>
                  <p:nvPr/>
                </p:nvGrpSpPr>
                <p:grpSpPr>
                  <a:xfrm>
                    <a:off x="7487957" y="4470625"/>
                    <a:ext cx="666750" cy="1487475"/>
                    <a:chOff x="2081162" y="4640597"/>
                    <a:chExt cx="666750" cy="1487475"/>
                  </a:xfrm>
                  <a:solidFill>
                    <a:schemeClr val="bg1"/>
                  </a:solidFill>
                </p:grpSpPr>
                <p:sp>
                  <p:nvSpPr>
                    <p:cNvPr id="218" name="Snip Diagonal Corner Rectangle 21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9" name="Isosceles Triangle 21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0" name="Isosceles Triangle 21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17"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203" name="Group 202"/>
                <p:cNvGrpSpPr>
                  <a:grpSpLocks noChangeAspect="1"/>
                </p:cNvGrpSpPr>
                <p:nvPr/>
              </p:nvGrpSpPr>
              <p:grpSpPr>
                <a:xfrm>
                  <a:off x="1456896" y="2239810"/>
                  <a:ext cx="1506784" cy="1440000"/>
                  <a:chOff x="1375311" y="2365141"/>
                  <a:chExt cx="2105091" cy="2011789"/>
                </a:xfrm>
              </p:grpSpPr>
              <p:grpSp>
                <p:nvGrpSpPr>
                  <p:cNvPr id="204" name="Group 203"/>
                  <p:cNvGrpSpPr/>
                  <p:nvPr/>
                </p:nvGrpSpPr>
                <p:grpSpPr>
                  <a:xfrm>
                    <a:off x="2121558" y="2627297"/>
                    <a:ext cx="666750" cy="1487475"/>
                    <a:chOff x="2081162" y="4640597"/>
                    <a:chExt cx="666750" cy="1487475"/>
                  </a:xfrm>
                  <a:solidFill>
                    <a:schemeClr val="bg1"/>
                  </a:solidFill>
                </p:grpSpPr>
                <p:sp>
                  <p:nvSpPr>
                    <p:cNvPr id="213" name="Snip Diagonal Corner Rectangle 21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4" name="Isosceles Triangle 21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5" name="Isosceles Triangle 21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05"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206" name="Group 205"/>
                  <p:cNvGrpSpPr/>
                  <p:nvPr/>
                </p:nvGrpSpPr>
                <p:grpSpPr>
                  <a:xfrm>
                    <a:off x="1375311" y="2985988"/>
                    <a:ext cx="1090092" cy="875577"/>
                    <a:chOff x="8218120" y="1093433"/>
                    <a:chExt cx="1090092" cy="875577"/>
                  </a:xfrm>
                </p:grpSpPr>
                <p:grpSp>
                  <p:nvGrpSpPr>
                    <p:cNvPr id="207" name="Group 206"/>
                    <p:cNvGrpSpPr/>
                    <p:nvPr/>
                  </p:nvGrpSpPr>
                  <p:grpSpPr>
                    <a:xfrm>
                      <a:off x="8218120" y="1093433"/>
                      <a:ext cx="1090092" cy="875577"/>
                      <a:chOff x="3599175" y="4220568"/>
                      <a:chExt cx="1090092" cy="875577"/>
                    </a:xfrm>
                  </p:grpSpPr>
                  <p:sp>
                    <p:nvSpPr>
                      <p:cNvPr id="209" name="Rounded Rectangle 20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10" name="Group 209"/>
                      <p:cNvGrpSpPr/>
                      <p:nvPr/>
                    </p:nvGrpSpPr>
                    <p:grpSpPr>
                      <a:xfrm>
                        <a:off x="3614541" y="4243079"/>
                        <a:ext cx="1057169" cy="832818"/>
                        <a:chOff x="3705190" y="4561217"/>
                        <a:chExt cx="1057169" cy="832818"/>
                      </a:xfrm>
                    </p:grpSpPr>
                    <p:pic>
                      <p:nvPicPr>
                        <p:cNvPr id="211"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212" name="Rectangle 21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08" name="Picture 207" descr="\\MAGNUM\Projects\Microsoft\Cloud Power FY12\Design\ICONS_PNG\Application.png"/>
                    <p:cNvPicPr>
                      <a:picLocks noChangeAspect="1" noChangeArrowheads="1"/>
                    </p:cNvPicPr>
                    <p:nvPr/>
                  </p:nvPicPr>
                  <p:blipFill rotWithShape="1">
                    <a:blip r:embed="rId9"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grpSp>
          <p:grpSp>
            <p:nvGrpSpPr>
              <p:cNvPr id="156" name="Group 155"/>
              <p:cNvGrpSpPr>
                <a:grpSpLocks noChangeAspect="1"/>
              </p:cNvGrpSpPr>
              <p:nvPr/>
            </p:nvGrpSpPr>
            <p:grpSpPr>
              <a:xfrm>
                <a:off x="2790900" y="1260521"/>
                <a:ext cx="1769303" cy="1512000"/>
                <a:chOff x="5713617" y="3267568"/>
                <a:chExt cx="2547425" cy="2176963"/>
              </a:xfrm>
            </p:grpSpPr>
            <p:grpSp>
              <p:nvGrpSpPr>
                <p:cNvPr id="183" name="Group 182"/>
                <p:cNvGrpSpPr/>
                <p:nvPr/>
              </p:nvGrpSpPr>
              <p:grpSpPr>
                <a:xfrm>
                  <a:off x="6427495" y="3528051"/>
                  <a:ext cx="666750" cy="1487475"/>
                  <a:chOff x="2081162" y="4640597"/>
                  <a:chExt cx="666750" cy="1487475"/>
                </a:xfrm>
                <a:solidFill>
                  <a:schemeClr val="bg1"/>
                </a:solidFill>
              </p:grpSpPr>
              <p:sp>
                <p:nvSpPr>
                  <p:cNvPr id="199" name="Snip Diagonal Corner Rectangle 19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0" name="Isosceles Triangle 19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1" name="Isosceles Triangle 20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4" name="Group 183"/>
                <p:cNvGrpSpPr/>
                <p:nvPr/>
              </p:nvGrpSpPr>
              <p:grpSpPr>
                <a:xfrm>
                  <a:off x="6905730" y="3701400"/>
                  <a:ext cx="666750" cy="1487475"/>
                  <a:chOff x="2081162" y="4640597"/>
                  <a:chExt cx="666750" cy="1487475"/>
                </a:xfrm>
                <a:solidFill>
                  <a:schemeClr val="bg1"/>
                </a:solidFill>
              </p:grpSpPr>
              <p:sp>
                <p:nvSpPr>
                  <p:cNvPr id="196" name="Snip Diagonal Corner Rectangle 19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7" name="Isosceles Triangle 19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8" name="Isosceles Triangle 19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5" name="Group 184"/>
                <p:cNvGrpSpPr/>
                <p:nvPr/>
              </p:nvGrpSpPr>
              <p:grpSpPr>
                <a:xfrm>
                  <a:off x="5713617" y="3267568"/>
                  <a:ext cx="2547425" cy="2176963"/>
                  <a:chOff x="5916935" y="3735661"/>
                  <a:chExt cx="2547425" cy="2176963"/>
                </a:xfrm>
              </p:grpSpPr>
              <p:pic>
                <p:nvPicPr>
                  <p:cNvPr id="186"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187" name="Group 186"/>
                  <p:cNvGrpSpPr/>
                  <p:nvPr/>
                </p:nvGrpSpPr>
                <p:grpSpPr>
                  <a:xfrm>
                    <a:off x="5916935" y="3735661"/>
                    <a:ext cx="2086555" cy="2011789"/>
                    <a:chOff x="5916935" y="3735661"/>
                    <a:chExt cx="2086555" cy="2011789"/>
                  </a:xfrm>
                </p:grpSpPr>
                <p:pic>
                  <p:nvPicPr>
                    <p:cNvPr id="188"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189" name="Group 188"/>
                    <p:cNvGrpSpPr/>
                    <p:nvPr/>
                  </p:nvGrpSpPr>
                  <p:grpSpPr>
                    <a:xfrm>
                      <a:off x="5916935" y="4356508"/>
                      <a:ext cx="1090092" cy="875577"/>
                      <a:chOff x="10443966" y="1118814"/>
                      <a:chExt cx="1090092" cy="875577"/>
                    </a:xfrm>
                  </p:grpSpPr>
                  <p:grpSp>
                    <p:nvGrpSpPr>
                      <p:cNvPr id="190" name="Group 189"/>
                      <p:cNvGrpSpPr/>
                      <p:nvPr/>
                    </p:nvGrpSpPr>
                    <p:grpSpPr>
                      <a:xfrm>
                        <a:off x="10443966" y="1118814"/>
                        <a:ext cx="1090092" cy="875577"/>
                        <a:chOff x="3599175" y="4220568"/>
                        <a:chExt cx="1090092" cy="875577"/>
                      </a:xfrm>
                    </p:grpSpPr>
                    <p:sp>
                      <p:nvSpPr>
                        <p:cNvPr id="192" name="Rounded Rectangle 191"/>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3" name="Group 192"/>
                        <p:cNvGrpSpPr/>
                        <p:nvPr/>
                      </p:nvGrpSpPr>
                      <p:grpSpPr>
                        <a:xfrm>
                          <a:off x="3614541" y="4243079"/>
                          <a:ext cx="1057169" cy="832818"/>
                          <a:chOff x="3705190" y="4561217"/>
                          <a:chExt cx="1057169" cy="832818"/>
                        </a:xfrm>
                      </p:grpSpPr>
                      <p:pic>
                        <p:nvPicPr>
                          <p:cNvPr id="194"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95" name="Rectangle 194"/>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91" name="Flowchart: Magnetic Disk 190"/>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157" name="Group 156"/>
              <p:cNvGrpSpPr/>
              <p:nvPr/>
            </p:nvGrpSpPr>
            <p:grpSpPr>
              <a:xfrm>
                <a:off x="759379" y="818126"/>
                <a:ext cx="2410336" cy="1729736"/>
                <a:chOff x="1247150" y="3861130"/>
                <a:chExt cx="2410336" cy="1729736"/>
              </a:xfrm>
            </p:grpSpPr>
            <p:grpSp>
              <p:nvGrpSpPr>
                <p:cNvPr id="158" name="Group 157"/>
                <p:cNvGrpSpPr>
                  <a:grpSpLocks noChangeAspect="1"/>
                </p:cNvGrpSpPr>
                <p:nvPr/>
              </p:nvGrpSpPr>
              <p:grpSpPr>
                <a:xfrm>
                  <a:off x="2206307" y="4065234"/>
                  <a:ext cx="1451179" cy="1450800"/>
                  <a:chOff x="6849580" y="4206958"/>
                  <a:chExt cx="2012314" cy="2011789"/>
                </a:xfrm>
              </p:grpSpPr>
              <p:grpSp>
                <p:nvGrpSpPr>
                  <p:cNvPr id="178" name="Group 177"/>
                  <p:cNvGrpSpPr/>
                  <p:nvPr/>
                </p:nvGrpSpPr>
                <p:grpSpPr>
                  <a:xfrm>
                    <a:off x="7487957" y="4470625"/>
                    <a:ext cx="666750" cy="1487475"/>
                    <a:chOff x="2081162" y="4640597"/>
                    <a:chExt cx="666750" cy="1487475"/>
                  </a:xfrm>
                  <a:solidFill>
                    <a:schemeClr val="bg1"/>
                  </a:solidFill>
                </p:grpSpPr>
                <p:sp>
                  <p:nvSpPr>
                    <p:cNvPr id="180" name="Snip Diagonal Corner Rectangle 17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1" name="Isosceles Triangle 18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2" name="Isosceles Triangle 18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79"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59" name="Group 158"/>
                <p:cNvGrpSpPr>
                  <a:grpSpLocks noChangeAspect="1"/>
                </p:cNvGrpSpPr>
                <p:nvPr/>
              </p:nvGrpSpPr>
              <p:grpSpPr>
                <a:xfrm>
                  <a:off x="1777246" y="3861130"/>
                  <a:ext cx="1451179" cy="1450800"/>
                  <a:chOff x="6849580" y="4206958"/>
                  <a:chExt cx="2012314" cy="2011789"/>
                </a:xfrm>
              </p:grpSpPr>
              <p:grpSp>
                <p:nvGrpSpPr>
                  <p:cNvPr id="173" name="Group 172"/>
                  <p:cNvGrpSpPr/>
                  <p:nvPr/>
                </p:nvGrpSpPr>
                <p:grpSpPr>
                  <a:xfrm>
                    <a:off x="7487957" y="4470625"/>
                    <a:ext cx="666750" cy="1487475"/>
                    <a:chOff x="2081162" y="4640597"/>
                    <a:chExt cx="666750" cy="1487475"/>
                  </a:xfrm>
                  <a:solidFill>
                    <a:schemeClr val="bg1"/>
                  </a:solidFill>
                </p:grpSpPr>
                <p:sp>
                  <p:nvSpPr>
                    <p:cNvPr id="175" name="Snip Diagonal Corner Rectangle 17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6" name="Isosceles Triangle 17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7" name="Isosceles Triangle 17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74"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60" name="Group 159"/>
                <p:cNvGrpSpPr>
                  <a:grpSpLocks noChangeAspect="1"/>
                </p:cNvGrpSpPr>
                <p:nvPr/>
              </p:nvGrpSpPr>
              <p:grpSpPr>
                <a:xfrm>
                  <a:off x="1247150" y="4138244"/>
                  <a:ext cx="1519200" cy="1452622"/>
                  <a:chOff x="1376407" y="550707"/>
                  <a:chExt cx="2103995" cy="2011789"/>
                </a:xfrm>
              </p:grpSpPr>
              <p:grpSp>
                <p:nvGrpSpPr>
                  <p:cNvPr id="161" name="Group 160"/>
                  <p:cNvGrpSpPr/>
                  <p:nvPr/>
                </p:nvGrpSpPr>
                <p:grpSpPr>
                  <a:xfrm>
                    <a:off x="2098180" y="799745"/>
                    <a:ext cx="666750" cy="1487475"/>
                    <a:chOff x="2081162" y="4640597"/>
                    <a:chExt cx="666750" cy="1487475"/>
                  </a:xfrm>
                  <a:solidFill>
                    <a:schemeClr val="bg1"/>
                  </a:solidFill>
                </p:grpSpPr>
                <p:sp>
                  <p:nvSpPr>
                    <p:cNvPr id="170" name="Snip Diagonal Corner Rectangle 16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1" name="Isosceles Triangle 17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2" name="Isosceles Triangle 17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2" name="Group 161"/>
                  <p:cNvGrpSpPr/>
                  <p:nvPr/>
                </p:nvGrpSpPr>
                <p:grpSpPr>
                  <a:xfrm>
                    <a:off x="1376407" y="550707"/>
                    <a:ext cx="2103995" cy="2011789"/>
                    <a:chOff x="1884407" y="1170827"/>
                    <a:chExt cx="2103995" cy="2011789"/>
                  </a:xfrm>
                </p:grpSpPr>
                <p:pic>
                  <p:nvPicPr>
                    <p:cNvPr id="163" name="Picture 2" descr="\\MAGNUM\Projects\Microsoft\Cloud Power FY12\Design\Icons\PNGs\Server_2.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164" name="Group 163"/>
                    <p:cNvGrpSpPr/>
                    <p:nvPr/>
                  </p:nvGrpSpPr>
                  <p:grpSpPr>
                    <a:xfrm>
                      <a:off x="1884407" y="1791674"/>
                      <a:ext cx="1090092" cy="875577"/>
                      <a:chOff x="3599175" y="4220568"/>
                      <a:chExt cx="1090092" cy="875577"/>
                    </a:xfrm>
                  </p:grpSpPr>
                  <p:sp>
                    <p:nvSpPr>
                      <p:cNvPr id="166" name="Rounded Rectangle 165"/>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p:cNvGrpSpPr/>
                      <p:nvPr/>
                    </p:nvGrpSpPr>
                    <p:grpSpPr>
                      <a:xfrm>
                        <a:off x="3614541" y="4243079"/>
                        <a:ext cx="1057169" cy="832818"/>
                        <a:chOff x="3705190" y="4561217"/>
                        <a:chExt cx="1057169" cy="832818"/>
                      </a:xfrm>
                    </p:grpSpPr>
                    <p:pic>
                      <p:nvPicPr>
                        <p:cNvPr id="168" name="Picture 4" descr="\\MAGNUM\Projects\Microsoft\Cloud Power FY12\Design\ICONS_PNG\IIS-MULTI-TENANCY.png"/>
                        <p:cNvPicPr>
                          <a:picLocks noChangeAspect="1" noChangeArrowheads="1"/>
                        </p:cNvPicPr>
                        <p:nvPr/>
                      </p:nvPicPr>
                      <p:blipFill rotWithShape="1">
                        <a:blip r:embed="rId8"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69" name="Rectangle 168"/>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65" name="Picture 4" descr="\\MAGNUM\Projects\Microsoft\Cloud Power FY12\Design\ICONS_PNG\Open_Web_Platform.png"/>
                    <p:cNvPicPr>
                      <a:picLocks noChangeAspect="1" noChangeArrowheads="1"/>
                    </p:cNvPicPr>
                    <p:nvPr/>
                  </p:nvPicPr>
                  <p:blipFill>
                    <a:blip r:embed="rId10"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pic>
          <p:nvPicPr>
            <p:cNvPr id="83" name="Picture 8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91332" y="4274255"/>
              <a:ext cx="1454971" cy="504000"/>
            </a:xfrm>
            <a:prstGeom prst="rect">
              <a:avLst/>
            </a:prstGeom>
          </p:spPr>
        </p:pic>
      </p:grpSp>
      <p:sp>
        <p:nvSpPr>
          <p:cNvPr id="224" name="TextBox 223"/>
          <p:cNvSpPr txBox="1"/>
          <p:nvPr/>
        </p:nvSpPr>
        <p:spPr>
          <a:xfrm>
            <a:off x="482539" y="4490274"/>
            <a:ext cx="2164222" cy="914400"/>
          </a:xfrm>
          <a:prstGeom prst="rect">
            <a:avLst/>
          </a:prstGeom>
          <a:noFill/>
        </p:spPr>
        <p:txBody>
          <a:bodyPr wrap="square" lIns="0" tIns="0" rIns="0" bIns="0" rtlCol="0">
            <a:noAutofit/>
          </a:bodyPr>
          <a:lstStyle/>
          <a:p>
            <a:r>
              <a:rPr lang="en-US" sz="2400" dirty="0" smtClean="0">
                <a:gradFill>
                  <a:gsLst>
                    <a:gs pos="0">
                      <a:schemeClr val="tx1"/>
                    </a:gs>
                    <a:gs pos="86000">
                      <a:schemeClr val="tx1"/>
                    </a:gs>
                  </a:gsLst>
                  <a:lin ang="5400000" scaled="0"/>
                </a:gradFill>
                <a:latin typeface="Segoe UI Light" pitchFamily="34" charset="0"/>
              </a:rPr>
              <a:t>Save Access app as re-deployable SP App</a:t>
            </a:r>
          </a:p>
        </p:txBody>
      </p:sp>
      <p:sp>
        <p:nvSpPr>
          <p:cNvPr id="225" name="TextBox 224"/>
          <p:cNvSpPr txBox="1"/>
          <p:nvPr/>
        </p:nvSpPr>
        <p:spPr>
          <a:xfrm>
            <a:off x="6426375" y="3476554"/>
            <a:ext cx="3191781" cy="914400"/>
          </a:xfrm>
          <a:prstGeom prst="rect">
            <a:avLst/>
          </a:prstGeom>
          <a:noFill/>
        </p:spPr>
        <p:txBody>
          <a:bodyPr wrap="square" lIns="0" tIns="0" rIns="0" bIns="0" rtlCol="0">
            <a:noAutofit/>
          </a:bodyPr>
          <a:lstStyle/>
          <a:p>
            <a:r>
              <a:rPr lang="en-US" sz="2400" dirty="0" smtClean="0">
                <a:gradFill>
                  <a:gsLst>
                    <a:gs pos="0">
                      <a:schemeClr val="tx1"/>
                    </a:gs>
                    <a:gs pos="86000">
                      <a:schemeClr val="tx1"/>
                    </a:gs>
                  </a:gsLst>
                  <a:lin ang="5400000" scaled="0"/>
                </a:gradFill>
                <a:latin typeface="Segoe UI Light" pitchFamily="34" charset="0"/>
              </a:rPr>
              <a:t>Deploy to other SharePoint environments with app database</a:t>
            </a:r>
          </a:p>
        </p:txBody>
      </p:sp>
      <p:sp>
        <p:nvSpPr>
          <p:cNvPr id="226" name="TextBox 225"/>
          <p:cNvSpPr txBox="1"/>
          <p:nvPr/>
        </p:nvSpPr>
        <p:spPr>
          <a:xfrm>
            <a:off x="3630770" y="5426302"/>
            <a:ext cx="2847610" cy="914400"/>
          </a:xfrm>
          <a:prstGeom prst="rect">
            <a:avLst/>
          </a:prstGeom>
          <a:noFill/>
        </p:spPr>
        <p:txBody>
          <a:bodyPr wrap="square" lIns="0" tIns="0" rIns="0" bIns="0" rtlCol="0">
            <a:noAutofit/>
          </a:bodyPr>
          <a:lstStyle/>
          <a:p>
            <a:r>
              <a:rPr lang="en-US" sz="2400" dirty="0" smtClean="0">
                <a:gradFill>
                  <a:gsLst>
                    <a:gs pos="0">
                      <a:schemeClr val="tx1"/>
                    </a:gs>
                    <a:gs pos="86000">
                      <a:schemeClr val="tx1"/>
                    </a:gs>
                  </a:gsLst>
                  <a:lin ang="5400000" scaled="0"/>
                </a:gradFill>
                <a:latin typeface="Segoe UI Light" pitchFamily="34" charset="0"/>
              </a:rPr>
              <a:t>Contains all configurations done with Access client</a:t>
            </a:r>
          </a:p>
        </p:txBody>
      </p:sp>
      <p:sp>
        <p:nvSpPr>
          <p:cNvPr id="227" name="TextBox 226"/>
          <p:cNvSpPr txBox="1"/>
          <p:nvPr/>
        </p:nvSpPr>
        <p:spPr>
          <a:xfrm>
            <a:off x="3898996" y="1282901"/>
            <a:ext cx="3611679" cy="793189"/>
          </a:xfrm>
          <a:prstGeom prst="rect">
            <a:avLst/>
          </a:prstGeom>
          <a:noFill/>
        </p:spPr>
        <p:txBody>
          <a:bodyPr wrap="square" lIns="0" tIns="0" rIns="0" bIns="0" rtlCol="0">
            <a:noAutofit/>
          </a:bodyPr>
          <a:lstStyle/>
          <a:p>
            <a:r>
              <a:rPr lang="en-US" sz="2400" dirty="0" smtClean="0">
                <a:gradFill>
                  <a:gsLst>
                    <a:gs pos="0">
                      <a:schemeClr val="tx1"/>
                    </a:gs>
                    <a:gs pos="86000">
                      <a:schemeClr val="tx1"/>
                    </a:gs>
                  </a:gsLst>
                  <a:lin ang="5400000" scaled="0"/>
                </a:gradFill>
                <a:latin typeface="Segoe UI Light" pitchFamily="34" charset="0"/>
              </a:rPr>
              <a:t>Create and modify Access App directly in SharePoint</a:t>
            </a:r>
          </a:p>
        </p:txBody>
      </p:sp>
      <p:pic>
        <p:nvPicPr>
          <p:cNvPr id="228" name="Picture 227"/>
          <p:cNvPicPr>
            <a:picLocks noChangeAspect="1"/>
          </p:cNvPicPr>
          <p:nvPr/>
        </p:nvPicPr>
        <p:blipFill>
          <a:blip r:embed="rId12"/>
          <a:stretch>
            <a:fillRect/>
          </a:stretch>
        </p:blipFill>
        <p:spPr>
          <a:xfrm>
            <a:off x="4289384" y="4644163"/>
            <a:ext cx="798645" cy="786452"/>
          </a:xfrm>
          <a:prstGeom prst="rect">
            <a:avLst/>
          </a:prstGeom>
        </p:spPr>
      </p:pic>
      <p:cxnSp>
        <p:nvCxnSpPr>
          <p:cNvPr id="229" name="Straight Arrow Connector 228"/>
          <p:cNvCxnSpPr/>
          <p:nvPr/>
        </p:nvCxnSpPr>
        <p:spPr>
          <a:xfrm flipH="1">
            <a:off x="5392234" y="5008472"/>
            <a:ext cx="2724608" cy="43095"/>
          </a:xfrm>
          <a:prstGeom prst="straightConnector1">
            <a:avLst/>
          </a:prstGeom>
          <a:ln w="152400">
            <a:headEnd type="stealth" w="lg" len="lg"/>
            <a:tailEnd type="none" w="lg" len="lg"/>
          </a:ln>
        </p:spPr>
        <p:style>
          <a:lnRef idx="3">
            <a:schemeClr val="dk1"/>
          </a:lnRef>
          <a:fillRef idx="0">
            <a:schemeClr val="dk1"/>
          </a:fillRef>
          <a:effectRef idx="2">
            <a:schemeClr val="dk1"/>
          </a:effectRef>
          <a:fontRef idx="minor">
            <a:schemeClr val="tx1"/>
          </a:fontRef>
        </p:style>
      </p:cxnSp>
      <p:sp>
        <p:nvSpPr>
          <p:cNvPr id="233" name="Arc 232"/>
          <p:cNvSpPr/>
          <p:nvPr/>
        </p:nvSpPr>
        <p:spPr>
          <a:xfrm rot="9986591">
            <a:off x="2477639" y="2123262"/>
            <a:ext cx="2929282" cy="2789482"/>
          </a:xfrm>
          <a:prstGeom prst="arc">
            <a:avLst>
              <a:gd name="adj1" fmla="val 16846091"/>
              <a:gd name="adj2" fmla="val 0"/>
            </a:avLst>
          </a:prstGeom>
          <a:ln w="127000">
            <a:headEnd type="stealth" w="lg" len="lg"/>
            <a:tailEnd type="non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0177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fade">
                                      <p:cBhvr>
                                        <p:cTn id="10" dur="500"/>
                                        <p:tgtEl>
                                          <p:spTgt spid="2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fade">
                                      <p:cBhvr>
                                        <p:cTn id="13" dur="500"/>
                                        <p:tgtEl>
                                          <p:spTgt spid="2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4"/>
                                        </p:tgtEl>
                                        <p:attrNameLst>
                                          <p:attrName>style.visibility</p:attrName>
                                        </p:attrNameLst>
                                      </p:cBhvr>
                                      <p:to>
                                        <p:strVal val="visible"/>
                                      </p:to>
                                    </p:set>
                                    <p:animEffect transition="in" filter="fade">
                                      <p:cBhvr>
                                        <p:cTn id="18" dur="500"/>
                                        <p:tgtEl>
                                          <p:spTgt spid="2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3"/>
                                        </p:tgtEl>
                                        <p:attrNameLst>
                                          <p:attrName>style.visibility</p:attrName>
                                        </p:attrNameLst>
                                      </p:cBhvr>
                                      <p:to>
                                        <p:strVal val="visible"/>
                                      </p:to>
                                    </p:set>
                                    <p:animEffect transition="in" filter="fade">
                                      <p:cBhvr>
                                        <p:cTn id="21" dur="500"/>
                                        <p:tgtEl>
                                          <p:spTgt spid="2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6"/>
                                        </p:tgtEl>
                                        <p:attrNameLst>
                                          <p:attrName>style.visibility</p:attrName>
                                        </p:attrNameLst>
                                      </p:cBhvr>
                                      <p:to>
                                        <p:strVal val="visible"/>
                                      </p:to>
                                    </p:set>
                                    <p:animEffect transition="in" filter="fade">
                                      <p:cBhvr>
                                        <p:cTn id="26" dur="500"/>
                                        <p:tgtEl>
                                          <p:spTgt spid="226"/>
                                        </p:tgtEl>
                                      </p:cBhvr>
                                    </p:animEffect>
                                  </p:childTnLst>
                                </p:cTn>
                              </p:par>
                              <p:par>
                                <p:cTn id="27" presetID="10" presetClass="entr" presetSubtype="0" fill="hold" nodeType="withEffect">
                                  <p:stCondLst>
                                    <p:cond delay="0"/>
                                  </p:stCondLst>
                                  <p:childTnLst>
                                    <p:set>
                                      <p:cBhvr>
                                        <p:cTn id="28" dur="1" fill="hold">
                                          <p:stCondLst>
                                            <p:cond delay="0"/>
                                          </p:stCondLst>
                                        </p:cTn>
                                        <p:tgtEl>
                                          <p:spTgt spid="228"/>
                                        </p:tgtEl>
                                        <p:attrNameLst>
                                          <p:attrName>style.visibility</p:attrName>
                                        </p:attrNameLst>
                                      </p:cBhvr>
                                      <p:to>
                                        <p:strVal val="visible"/>
                                      </p:to>
                                    </p:set>
                                    <p:animEffect transition="in" filter="fade">
                                      <p:cBhvr>
                                        <p:cTn id="29" dur="500"/>
                                        <p:tgtEl>
                                          <p:spTgt spid="2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9"/>
                                        </p:tgtEl>
                                        <p:attrNameLst>
                                          <p:attrName>style.visibility</p:attrName>
                                        </p:attrNameLst>
                                      </p:cBhvr>
                                      <p:to>
                                        <p:strVal val="visible"/>
                                      </p:to>
                                    </p:set>
                                    <p:animEffect transition="in" filter="fade">
                                      <p:cBhvr>
                                        <p:cTn id="34" dur="500"/>
                                        <p:tgtEl>
                                          <p:spTgt spid="2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
                                        </p:tgtEl>
                                        <p:attrNameLst>
                                          <p:attrName>style.visibility</p:attrName>
                                        </p:attrNameLst>
                                      </p:cBhvr>
                                      <p:to>
                                        <p:strVal val="visible"/>
                                      </p:to>
                                    </p:set>
                                    <p:animEffect transition="in" filter="fade">
                                      <p:cBhvr>
                                        <p:cTn id="37" dur="500"/>
                                        <p:tgtEl>
                                          <p:spTgt spid="225"/>
                                        </p:tgtEl>
                                      </p:cBhvr>
                                    </p:animEffect>
                                  </p:childTnLst>
                                </p:cTn>
                              </p:par>
                              <p:par>
                                <p:cTn id="38" presetID="10" presetClass="entr" presetSubtype="0"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nodeType="withEffect">
                                  <p:stCondLst>
                                    <p:cond delay="0"/>
                                  </p:stCondLst>
                                  <p:childTnLst>
                                    <p:set>
                                      <p:cBhvr>
                                        <p:cTn id="42" dur="1" fill="hold">
                                          <p:stCondLst>
                                            <p:cond delay="0"/>
                                          </p:stCondLst>
                                        </p:cTn>
                                        <p:tgtEl>
                                          <p:spTgt spid="223"/>
                                        </p:tgtEl>
                                        <p:attrNameLst>
                                          <p:attrName>style.visibility</p:attrName>
                                        </p:attrNameLst>
                                      </p:cBhvr>
                                      <p:to>
                                        <p:strVal val="visible"/>
                                      </p:to>
                                    </p:set>
                                    <p:animEffect transition="in" filter="fade">
                                      <p:cBhvr>
                                        <p:cTn id="43" dur="500"/>
                                        <p:tgtEl>
                                          <p:spTgt spid="223"/>
                                        </p:tgtEl>
                                      </p:cBhvr>
                                    </p:animEffect>
                                  </p:childTnLst>
                                </p:cTn>
                              </p:par>
                              <p:par>
                                <p:cTn id="44" presetID="10" presetClass="entr" presetSubtype="0" fill="hold" nodeType="withEffect">
                                  <p:stCondLst>
                                    <p:cond delay="0"/>
                                  </p:stCondLst>
                                  <p:childTnLst>
                                    <p:set>
                                      <p:cBhvr>
                                        <p:cTn id="45" dur="1" fill="hold">
                                          <p:stCondLst>
                                            <p:cond delay="0"/>
                                          </p:stCondLst>
                                        </p:cTn>
                                        <p:tgtEl>
                                          <p:spTgt spid="222"/>
                                        </p:tgtEl>
                                        <p:attrNameLst>
                                          <p:attrName>style.visibility</p:attrName>
                                        </p:attrNameLst>
                                      </p:cBhvr>
                                      <p:to>
                                        <p:strVal val="visible"/>
                                      </p:to>
                                    </p:set>
                                    <p:animEffect transition="in" filter="fade">
                                      <p:cBhvr>
                                        <p:cTn id="46" dur="500"/>
                                        <p:tgtEl>
                                          <p:spTgt spid="222"/>
                                        </p:tgtEl>
                                      </p:cBhvr>
                                    </p:animEffect>
                                  </p:childTnLst>
                                </p:cTn>
                              </p:par>
                              <p:par>
                                <p:cTn id="47" presetID="10" presetClass="entr" presetSubtype="0" fill="hold" nodeType="withEffect">
                                  <p:stCondLst>
                                    <p:cond delay="0"/>
                                  </p:stCondLst>
                                  <p:childTnLst>
                                    <p:set>
                                      <p:cBhvr>
                                        <p:cTn id="48" dur="1" fill="hold">
                                          <p:stCondLst>
                                            <p:cond delay="0"/>
                                          </p:stCondLst>
                                        </p:cTn>
                                        <p:tgtEl>
                                          <p:spTgt spid="221"/>
                                        </p:tgtEl>
                                        <p:attrNameLst>
                                          <p:attrName>style.visibility</p:attrName>
                                        </p:attrNameLst>
                                      </p:cBhvr>
                                      <p:to>
                                        <p:strVal val="visible"/>
                                      </p:to>
                                    </p:set>
                                    <p:animEffect transition="in" filter="fade">
                                      <p:cBhvr>
                                        <p:cTn id="4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p:bldP spid="224" grpId="0"/>
      <p:bldP spid="225" grpId="0"/>
      <p:bldP spid="226" grpId="0"/>
      <p:bldP spid="227" grpId="0"/>
      <p:bldP spid="2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dirty="0" smtClean="0"/>
              <a:t>Access Web Apps</a:t>
            </a:r>
            <a:endParaRPr lang="en-US" dirty="0"/>
          </a:p>
        </p:txBody>
      </p:sp>
    </p:spTree>
    <p:extLst>
      <p:ext uri="{BB962C8B-B14F-4D97-AF65-F5344CB8AC3E}">
        <p14:creationId xmlns:p14="http://schemas.microsoft.com/office/powerpoint/2010/main" val="2634029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sz="8000" dirty="0" smtClean="0"/>
              <a:t>Access is SP App designer for business users</a:t>
            </a:r>
            <a:endParaRPr lang="en-US" sz="8000" dirty="0"/>
          </a:p>
        </p:txBody>
      </p:sp>
    </p:spTree>
    <p:extLst>
      <p:ext uri="{BB962C8B-B14F-4D97-AF65-F5344CB8AC3E}">
        <p14:creationId xmlns:p14="http://schemas.microsoft.com/office/powerpoint/2010/main" val="49284966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Considerations for Access Web Apps</a:t>
            </a:r>
            <a:endParaRPr lang="en-US" dirty="0"/>
          </a:p>
        </p:txBody>
      </p:sp>
      <p:sp>
        <p:nvSpPr>
          <p:cNvPr id="3" name="Text Placeholder 2"/>
          <p:cNvSpPr>
            <a:spLocks noGrp="1"/>
          </p:cNvSpPr>
          <p:nvPr>
            <p:ph type="body" sz="quarter" idx="10"/>
          </p:nvPr>
        </p:nvSpPr>
        <p:spPr>
          <a:xfrm>
            <a:off x="519112" y="1447798"/>
            <a:ext cx="11149013" cy="4453129"/>
          </a:xfrm>
        </p:spPr>
        <p:txBody>
          <a:bodyPr/>
          <a:lstStyle/>
          <a:p>
            <a:r>
              <a:rPr lang="fi-FI" dirty="0" smtClean="0"/>
              <a:t>Requires SQL Server 2012</a:t>
            </a:r>
          </a:p>
          <a:p>
            <a:r>
              <a:rPr lang="fi-FI" dirty="0" smtClean="0"/>
              <a:t>Use at least dedicated SQL Server instance to differentiate Access App databases from SharePoint databases</a:t>
            </a:r>
          </a:p>
          <a:p>
            <a:r>
              <a:rPr lang="fi-FI" dirty="0" smtClean="0"/>
              <a:t>Remember to consier Access App databases in disaster recovery plans</a:t>
            </a:r>
          </a:p>
          <a:p>
            <a:pPr lvl="1"/>
            <a:r>
              <a:rPr lang="fi-FI" dirty="0" smtClean="0"/>
              <a:t>Content database contains link to Access App, but actual functionality is in it’s own database</a:t>
            </a:r>
            <a:endParaRPr lang="en-US" dirty="0"/>
          </a:p>
        </p:txBody>
      </p:sp>
    </p:spTree>
    <p:extLst>
      <p:ext uri="{BB962C8B-B14F-4D97-AF65-F5344CB8AC3E}">
        <p14:creationId xmlns:p14="http://schemas.microsoft.com/office/powerpoint/2010/main" val="263696077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774976"/>
          </a:xfrm>
        </p:spPr>
        <p:txBody>
          <a:bodyPr/>
          <a:lstStyle/>
          <a:p>
            <a:r>
              <a:rPr lang="en-US" sz="3600" dirty="0" smtClean="0"/>
              <a:t>Collaborative web applications on SharePoint &amp; SQL Server</a:t>
            </a:r>
          </a:p>
          <a:p>
            <a:pPr lvl="1"/>
            <a:r>
              <a:rPr lang="en-US" sz="1800" dirty="0" smtClean="0"/>
              <a:t>Access App is a SharePoint hosted SP App (own site)</a:t>
            </a:r>
          </a:p>
          <a:p>
            <a:pPr lvl="1"/>
            <a:r>
              <a:rPr lang="en-US" sz="1800" dirty="0" smtClean="0"/>
              <a:t>Database is a single SQL Server database</a:t>
            </a:r>
          </a:p>
          <a:p>
            <a:r>
              <a:rPr lang="en-US" sz="3600" dirty="0" smtClean="0"/>
              <a:t>Access is an abstraction layer over SQL Server</a:t>
            </a:r>
          </a:p>
          <a:p>
            <a:pPr lvl="1"/>
            <a:r>
              <a:rPr lang="en-US" sz="1800" dirty="0" smtClean="0"/>
              <a:t>Simplified designers</a:t>
            </a:r>
          </a:p>
          <a:p>
            <a:pPr lvl="1"/>
            <a:r>
              <a:rPr lang="en-US" sz="1800" dirty="0" smtClean="0"/>
              <a:t>Lowers barriers to entry</a:t>
            </a:r>
          </a:p>
          <a:p>
            <a:r>
              <a:rPr lang="en-US" sz="3600" dirty="0" smtClean="0"/>
              <a:t>Provide capability for creating data tracking applications easily as business users</a:t>
            </a:r>
          </a:p>
          <a:p>
            <a:pPr lvl="1"/>
            <a:r>
              <a:rPr lang="en-US" sz="1800" dirty="0"/>
              <a:t>Developer-level experience not </a:t>
            </a:r>
            <a:r>
              <a:rPr lang="en-US" sz="1800" dirty="0" smtClean="0"/>
              <a:t>required</a:t>
            </a:r>
          </a:p>
          <a:p>
            <a:pPr lvl="1"/>
            <a:r>
              <a:rPr lang="en-US" sz="1800" dirty="0" smtClean="0"/>
              <a:t>Most robust SP App designer for SharePoint 2013</a:t>
            </a:r>
            <a:endParaRPr lang="en-US" sz="1800" dirty="0"/>
          </a:p>
        </p:txBody>
      </p:sp>
      <p:sp>
        <p:nvSpPr>
          <p:cNvPr id="2" name="Title 1"/>
          <p:cNvSpPr>
            <a:spLocks noGrp="1"/>
          </p:cNvSpPr>
          <p:nvPr>
            <p:ph type="title"/>
          </p:nvPr>
        </p:nvSpPr>
        <p:spPr/>
        <p:txBody>
          <a:bodyPr/>
          <a:lstStyle/>
          <a:p>
            <a:r>
              <a:rPr lang="fi-FI" dirty="0" smtClean="0"/>
              <a:t>Introduction to Access Web Apps</a:t>
            </a:r>
            <a:endParaRPr lang="en-US" dirty="0"/>
          </a:p>
        </p:txBody>
      </p:sp>
    </p:spTree>
    <p:extLst>
      <p:ext uri="{BB962C8B-B14F-4D97-AF65-F5344CB8AC3E}">
        <p14:creationId xmlns:p14="http://schemas.microsoft.com/office/powerpoint/2010/main" val="23157422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Simplified design experience</a:t>
            </a:r>
            <a:endParaRPr lang="en-US" dirty="0"/>
          </a:p>
          <a:p>
            <a:pPr lvl="1"/>
            <a:r>
              <a:rPr lang="pt-BR" dirty="0"/>
              <a:t>Pre-defined schema templates (nouns</a:t>
            </a:r>
            <a:r>
              <a:rPr lang="pt-BR" dirty="0" smtClean="0"/>
              <a:t>)</a:t>
            </a:r>
          </a:p>
          <a:p>
            <a:pPr lvl="1"/>
            <a:r>
              <a:rPr lang="pt-BR" dirty="0" smtClean="0"/>
              <a:t>Build a functioning app in 60 seconds</a:t>
            </a:r>
          </a:p>
          <a:p>
            <a:pPr lvl="1"/>
            <a:r>
              <a:rPr lang="pt-BR" dirty="0" smtClean="0"/>
              <a:t>Automatic generation of navigation, forms and buttons</a:t>
            </a:r>
          </a:p>
          <a:p>
            <a:pPr lvl="1"/>
            <a:r>
              <a:rPr lang="pt-BR" dirty="0" smtClean="0"/>
              <a:t>Simplified, code-free configuration and customization</a:t>
            </a:r>
            <a:endParaRPr lang="en-US" dirty="0" smtClean="0"/>
          </a:p>
          <a:p>
            <a:pPr lvl="1"/>
            <a:endParaRPr lang="en-US" dirty="0"/>
          </a:p>
          <a:p>
            <a:pPr lvl="1"/>
            <a:r>
              <a:rPr lang="en-US" sz="4000" spc="-70" dirty="0" smtClean="0">
                <a:gradFill>
                  <a:gsLst>
                    <a:gs pos="100000">
                      <a:schemeClr val="tx2"/>
                    </a:gs>
                    <a:gs pos="0">
                      <a:schemeClr val="tx2"/>
                    </a:gs>
                  </a:gsLst>
                  <a:lin ang="5400000" scaled="0"/>
                </a:gradFill>
                <a:latin typeface="+mj-lt"/>
              </a:rPr>
              <a:t>Polished, professional results</a:t>
            </a:r>
            <a:endParaRPr lang="en-US" sz="4000" spc="-70" dirty="0">
              <a:gradFill>
                <a:gsLst>
                  <a:gs pos="100000">
                    <a:schemeClr val="tx2"/>
                  </a:gs>
                  <a:gs pos="0">
                    <a:schemeClr val="tx2"/>
                  </a:gs>
                </a:gsLst>
                <a:lin ang="5400000" scaled="0"/>
              </a:gradFill>
              <a:latin typeface="+mj-lt"/>
            </a:endParaRPr>
          </a:p>
          <a:p>
            <a:pPr lvl="1"/>
            <a:r>
              <a:rPr lang="en-US" dirty="0" smtClean="0"/>
              <a:t>Apps automatically have an attractive, easy-to-use interface</a:t>
            </a:r>
          </a:p>
          <a:p>
            <a:pPr lvl="1"/>
            <a:r>
              <a:rPr lang="en-US" dirty="0" smtClean="0"/>
              <a:t>Consistent user experience across all apps</a:t>
            </a:r>
          </a:p>
          <a:p>
            <a:pPr lvl="1"/>
            <a:endParaRPr lang="en-US" dirty="0" smtClean="0"/>
          </a:p>
        </p:txBody>
      </p:sp>
      <p:sp>
        <p:nvSpPr>
          <p:cNvPr id="4" name="Title 3"/>
          <p:cNvSpPr>
            <a:spLocks noGrp="1"/>
          </p:cNvSpPr>
          <p:nvPr>
            <p:ph type="title"/>
          </p:nvPr>
        </p:nvSpPr>
        <p:spPr/>
        <p:txBody>
          <a:bodyPr/>
          <a:lstStyle/>
          <a:p>
            <a:r>
              <a:rPr lang="en-US" dirty="0" smtClean="0"/>
              <a:t>New app model</a:t>
            </a:r>
            <a:endParaRPr lang="en-US" dirty="0"/>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5893"/>
          <a:stretch/>
        </p:blipFill>
        <p:spPr bwMode="auto">
          <a:xfrm>
            <a:off x="7006426" y="676899"/>
            <a:ext cx="5002414" cy="364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40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3453385"/>
          </a:xfrm>
        </p:spPr>
        <p:txBody>
          <a:bodyPr/>
          <a:lstStyle/>
          <a:p>
            <a:r>
              <a:rPr lang="en-US" dirty="0" smtClean="0"/>
              <a:t>Access Apps = SharePoint Apps</a:t>
            </a:r>
          </a:p>
          <a:p>
            <a:pPr lvl="1"/>
            <a:r>
              <a:rPr lang="en-US" dirty="0" smtClean="0"/>
              <a:t>Same cross-browser support</a:t>
            </a:r>
          </a:p>
          <a:p>
            <a:pPr lvl="1"/>
            <a:r>
              <a:rPr lang="en-US" dirty="0" smtClean="0"/>
              <a:t>Same multi-user accessibility: many people can work on the same site/database at once</a:t>
            </a:r>
          </a:p>
          <a:p>
            <a:pPr lvl="1"/>
            <a:r>
              <a:rPr lang="en-US" dirty="0" smtClean="0"/>
              <a:t>Same Active Directory-based permissions</a:t>
            </a:r>
          </a:p>
          <a:p>
            <a:pPr lvl="1"/>
            <a:r>
              <a:rPr lang="en-US" dirty="0" smtClean="0"/>
              <a:t>Same SharePoint Store and App Catalogue for distribution and discovery</a:t>
            </a:r>
          </a:p>
          <a:p>
            <a:pPr lvl="1"/>
            <a:r>
              <a:rPr lang="en-US" dirty="0" smtClean="0"/>
              <a:t>Same simple install/uninstall</a:t>
            </a:r>
          </a:p>
          <a:p>
            <a:pPr lvl="1"/>
            <a:r>
              <a:rPr lang="en-US" dirty="0" smtClean="0"/>
              <a:t>Same central IT control</a:t>
            </a:r>
          </a:p>
          <a:p>
            <a:pPr lvl="1"/>
            <a:r>
              <a:rPr lang="en-US" dirty="0" smtClean="0"/>
              <a:t>Same branded and customizable themes</a:t>
            </a:r>
          </a:p>
          <a:p>
            <a:pPr lvl="1"/>
            <a:r>
              <a:rPr lang="en-US" dirty="0" smtClean="0"/>
              <a:t>Same cloud-based hosting through Office 365</a:t>
            </a:r>
          </a:p>
        </p:txBody>
      </p:sp>
      <p:sp>
        <p:nvSpPr>
          <p:cNvPr id="4" name="Title 3"/>
          <p:cNvSpPr>
            <a:spLocks noGrp="1"/>
          </p:cNvSpPr>
          <p:nvPr>
            <p:ph type="title"/>
          </p:nvPr>
        </p:nvSpPr>
        <p:spPr/>
        <p:txBody>
          <a:bodyPr/>
          <a:lstStyle/>
          <a:p>
            <a:r>
              <a:rPr lang="en-US" smtClean="0"/>
              <a:t>SharePoint deployment</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4304"/>
          <a:stretch/>
        </p:blipFill>
        <p:spPr bwMode="black">
          <a:xfrm>
            <a:off x="7430130" y="3669249"/>
            <a:ext cx="2955701" cy="1013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3618" y="4682862"/>
            <a:ext cx="4967354" cy="1720683"/>
          </a:xfrm>
          <a:prstGeom prst="rect">
            <a:avLst/>
          </a:prstGeom>
        </p:spPr>
      </p:pic>
    </p:spTree>
    <p:extLst>
      <p:ext uri="{BB962C8B-B14F-4D97-AF65-F5344CB8AC3E}">
        <p14:creationId xmlns:p14="http://schemas.microsoft.com/office/powerpoint/2010/main" val="130267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2"/>
          <a:stretch>
            <a:fillRect/>
          </a:stretch>
        </p:blipFill>
        <p:spPr>
          <a:xfrm>
            <a:off x="2928215" y="3152846"/>
            <a:ext cx="2295825" cy="1396236"/>
          </a:xfrm>
          <a:prstGeom prst="rect">
            <a:avLst/>
          </a:prstGeom>
          <a:ln>
            <a:solidFill>
              <a:schemeClr val="bg2">
                <a:lumMod val="20000"/>
                <a:lumOff val="80000"/>
              </a:schemeClr>
            </a:solidFill>
          </a:ln>
        </p:spPr>
      </p:pic>
      <p:sp>
        <p:nvSpPr>
          <p:cNvPr id="108" name="TextBox 107"/>
          <p:cNvSpPr txBox="1"/>
          <p:nvPr/>
        </p:nvSpPr>
        <p:spPr>
          <a:xfrm>
            <a:off x="2916394" y="3137841"/>
            <a:ext cx="2307646" cy="1411241"/>
          </a:xfrm>
          <a:prstGeom prst="rect">
            <a:avLst/>
          </a:prstGeom>
        </p:spPr>
        <p:style>
          <a:lnRef idx="3">
            <a:schemeClr val="lt1"/>
          </a:lnRef>
          <a:fillRef idx="1">
            <a:schemeClr val="accent5"/>
          </a:fillRef>
          <a:effectRef idx="1">
            <a:schemeClr val="accent5"/>
          </a:effectRef>
          <a:fontRef idx="minor">
            <a:schemeClr val="lt1"/>
          </a:fontRef>
        </p:style>
        <p:txBody>
          <a:bodyPr wrap="square" lIns="0" tIns="0" rIns="0" bIns="0" rtlCol="0" anchor="ctr">
            <a:noAutofit/>
          </a:bodyPr>
          <a:lstStyle/>
          <a:p>
            <a:pPr algn="ctr"/>
            <a:r>
              <a:rPr lang="en-US" sz="2800" dirty="0" err="1" smtClean="0">
                <a:solidFill>
                  <a:schemeClr val="bg1"/>
                </a:solidFill>
                <a:latin typeface="Segoe UI Light" pitchFamily="34" charset="0"/>
              </a:rPr>
              <a:t>IFrame</a:t>
            </a:r>
            <a:endParaRPr lang="en-US" sz="2800" dirty="0" smtClean="0">
              <a:solidFill>
                <a:schemeClr val="bg1"/>
              </a:solidFill>
              <a:latin typeface="Segoe UI Light" pitchFamily="34" charset="0"/>
            </a:endParaRPr>
          </a:p>
        </p:txBody>
      </p:sp>
      <p:sp>
        <p:nvSpPr>
          <p:cNvPr id="2" name="Title 1"/>
          <p:cNvSpPr>
            <a:spLocks noGrp="1"/>
          </p:cNvSpPr>
          <p:nvPr>
            <p:ph type="title"/>
          </p:nvPr>
        </p:nvSpPr>
        <p:spPr/>
        <p:txBody>
          <a:bodyPr/>
          <a:lstStyle/>
          <a:p>
            <a:r>
              <a:rPr lang="en-US" dirty="0"/>
              <a:t>Access Web </a:t>
            </a:r>
            <a:r>
              <a:rPr lang="en-US" dirty="0" smtClean="0"/>
              <a:t>Apps – </a:t>
            </a:r>
            <a:r>
              <a:rPr lang="en-US" dirty="0"/>
              <a:t>Rendering Process</a:t>
            </a:r>
          </a:p>
        </p:txBody>
      </p:sp>
      <p:pic>
        <p:nvPicPr>
          <p:cNvPr id="10" name="Picture 6" descr="\\MAGNUM\Projects\Microsoft\Cloud Power FY12\Design\ICONS_PNG\Professionals.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883603" y="2027020"/>
            <a:ext cx="2453273" cy="2452634"/>
          </a:xfrm>
          <a:prstGeom prst="rect">
            <a:avLst/>
          </a:prstGeom>
          <a:noFill/>
        </p:spPr>
      </p:pic>
      <p:grpSp>
        <p:nvGrpSpPr>
          <p:cNvPr id="11" name="Group 10"/>
          <p:cNvGrpSpPr>
            <a:grpSpLocks noChangeAspect="1"/>
          </p:cNvGrpSpPr>
          <p:nvPr/>
        </p:nvGrpSpPr>
        <p:grpSpPr>
          <a:xfrm>
            <a:off x="6837850" y="1289344"/>
            <a:ext cx="3136846" cy="2664000"/>
            <a:chOff x="759379" y="532114"/>
            <a:chExt cx="3800824" cy="3227888"/>
          </a:xfrm>
        </p:grpSpPr>
        <p:sp>
          <p:nvSpPr>
            <p:cNvPr id="12" name="Rectangle 11"/>
            <p:cNvSpPr/>
            <p:nvPr/>
          </p:nvSpPr>
          <p:spPr>
            <a:xfrm>
              <a:off x="927110" y="532114"/>
              <a:ext cx="3340490" cy="28350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r>
                <a:rPr lang="en-US" sz="2400" dirty="0" smtClean="0">
                  <a:latin typeface="Segoe UI Light" panose="020B0502040204020203" pitchFamily="34" charset="0"/>
                  <a:ea typeface="Segoe UI" pitchFamily="34" charset="0"/>
                  <a:cs typeface="Segoe UI Light" panose="020B0502040204020203" pitchFamily="34" charset="0"/>
                </a:rPr>
                <a:t>SharePoint </a:t>
              </a:r>
              <a:r>
                <a:rPr lang="en-US" dirty="0" smtClean="0">
                  <a:latin typeface="Segoe UI Light" panose="020B0502040204020203" pitchFamily="34" charset="0"/>
                  <a:ea typeface="Segoe UI" pitchFamily="34" charset="0"/>
                  <a:cs typeface="Segoe UI Light" panose="020B0502040204020203" pitchFamily="34" charset="0"/>
                </a:rPr>
                <a:t/>
              </a:r>
              <a:br>
                <a:rPr lang="en-US" dirty="0" smtClean="0">
                  <a:latin typeface="Segoe UI Light" panose="020B0502040204020203" pitchFamily="34" charset="0"/>
                  <a:ea typeface="Segoe UI" pitchFamily="34" charset="0"/>
                  <a:cs typeface="Segoe UI Light" panose="020B0502040204020203" pitchFamily="34" charset="0"/>
                </a:rPr>
              </a:br>
              <a:r>
                <a:rPr lang="en-US" dirty="0" smtClean="0">
                  <a:latin typeface="Segoe UI Light" panose="020B0502040204020203" pitchFamily="34" charset="0"/>
                  <a:ea typeface="Segoe UI" pitchFamily="34" charset="0"/>
                  <a:cs typeface="Segoe UI Light" panose="020B0502040204020203" pitchFamily="34" charset="0"/>
                </a:rPr>
                <a:t>Access Host</a:t>
              </a:r>
              <a:endParaRPr lang="en-US" dirty="0">
                <a:latin typeface="Segoe UI Light" panose="020B0502040204020203" pitchFamily="34" charset="0"/>
                <a:ea typeface="Segoe UI" pitchFamily="34" charset="0"/>
                <a:cs typeface="Segoe UI Light" panose="020B0502040204020203" pitchFamily="34" charset="0"/>
              </a:endParaRPr>
            </a:p>
          </p:txBody>
        </p:sp>
        <p:grpSp>
          <p:nvGrpSpPr>
            <p:cNvPr id="13" name="Group 12"/>
            <p:cNvGrpSpPr/>
            <p:nvPr/>
          </p:nvGrpSpPr>
          <p:grpSpPr>
            <a:xfrm>
              <a:off x="1525824" y="2178288"/>
              <a:ext cx="1939125" cy="1581714"/>
              <a:chOff x="1456896" y="2239810"/>
              <a:chExt cx="1939125" cy="1581714"/>
            </a:xfrm>
          </p:grpSpPr>
          <p:grpSp>
            <p:nvGrpSpPr>
              <p:cNvPr id="60" name="Group 59"/>
              <p:cNvGrpSpPr>
                <a:grpSpLocks noChangeAspect="1"/>
              </p:cNvGrpSpPr>
              <p:nvPr/>
            </p:nvGrpSpPr>
            <p:grpSpPr>
              <a:xfrm>
                <a:off x="1944842" y="2370724"/>
                <a:ext cx="1451179" cy="1450800"/>
                <a:chOff x="6849580" y="4206958"/>
                <a:chExt cx="2012314" cy="2011789"/>
              </a:xfrm>
            </p:grpSpPr>
            <p:grpSp>
              <p:nvGrpSpPr>
                <p:cNvPr id="74" name="Group 73"/>
                <p:cNvGrpSpPr/>
                <p:nvPr/>
              </p:nvGrpSpPr>
              <p:grpSpPr>
                <a:xfrm>
                  <a:off x="7487957" y="4470625"/>
                  <a:ext cx="666750" cy="1487475"/>
                  <a:chOff x="2081162" y="4640597"/>
                  <a:chExt cx="666750" cy="1487475"/>
                </a:xfrm>
                <a:solidFill>
                  <a:schemeClr val="bg1"/>
                </a:solidFill>
              </p:grpSpPr>
              <p:sp>
                <p:nvSpPr>
                  <p:cNvPr id="76" name="Snip Diagonal Corner Rectangle 7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Isosceles Triangle 7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8" name="Isosceles Triangle 7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5"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61" name="Group 60"/>
              <p:cNvGrpSpPr>
                <a:grpSpLocks noChangeAspect="1"/>
              </p:cNvGrpSpPr>
              <p:nvPr/>
            </p:nvGrpSpPr>
            <p:grpSpPr>
              <a:xfrm>
                <a:off x="1456896" y="2239810"/>
                <a:ext cx="1506784" cy="1440000"/>
                <a:chOff x="1375311" y="2365141"/>
                <a:chExt cx="2105091" cy="2011789"/>
              </a:xfrm>
            </p:grpSpPr>
            <p:grpSp>
              <p:nvGrpSpPr>
                <p:cNvPr id="62" name="Group 61"/>
                <p:cNvGrpSpPr/>
                <p:nvPr/>
              </p:nvGrpSpPr>
              <p:grpSpPr>
                <a:xfrm>
                  <a:off x="2121558" y="2627297"/>
                  <a:ext cx="666750" cy="1487475"/>
                  <a:chOff x="2081162" y="4640597"/>
                  <a:chExt cx="666750" cy="1487475"/>
                </a:xfrm>
                <a:solidFill>
                  <a:schemeClr val="bg1"/>
                </a:solidFill>
              </p:grpSpPr>
              <p:sp>
                <p:nvSpPr>
                  <p:cNvPr id="71" name="Snip Diagonal Corner Rectangle 7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Isosceles Triangle 7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3" name="Isosceles Triangle 7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3"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64" name="Group 63"/>
                <p:cNvGrpSpPr/>
                <p:nvPr/>
              </p:nvGrpSpPr>
              <p:grpSpPr>
                <a:xfrm>
                  <a:off x="1375311" y="2985988"/>
                  <a:ext cx="1090092" cy="875577"/>
                  <a:chOff x="8218120" y="1093433"/>
                  <a:chExt cx="1090092" cy="875577"/>
                </a:xfrm>
              </p:grpSpPr>
              <p:grpSp>
                <p:nvGrpSpPr>
                  <p:cNvPr id="65" name="Group 64"/>
                  <p:cNvGrpSpPr/>
                  <p:nvPr/>
                </p:nvGrpSpPr>
                <p:grpSpPr>
                  <a:xfrm>
                    <a:off x="8218120" y="1093433"/>
                    <a:ext cx="1090092" cy="875577"/>
                    <a:chOff x="3599175" y="4220568"/>
                    <a:chExt cx="1090092" cy="875577"/>
                  </a:xfrm>
                </p:grpSpPr>
                <p:sp>
                  <p:nvSpPr>
                    <p:cNvPr id="67" name="Rounded Rectangle 6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8" name="Group 67"/>
                    <p:cNvGrpSpPr/>
                    <p:nvPr/>
                  </p:nvGrpSpPr>
                  <p:grpSpPr>
                    <a:xfrm>
                      <a:off x="3614541" y="4243079"/>
                      <a:ext cx="1057169" cy="832818"/>
                      <a:chOff x="3705190" y="4561217"/>
                      <a:chExt cx="1057169" cy="832818"/>
                    </a:xfrm>
                  </p:grpSpPr>
                  <p:pic>
                    <p:nvPicPr>
                      <p:cNvPr id="69" name="Picture 4" descr="\\MAGNUM\Projects\Microsoft\Cloud Power FY12\Design\ICONS_PNG\IIS-MULTI-TENANCY.png"/>
                      <p:cNvPicPr>
                        <a:picLocks noChangeAspect="1" noChangeArrowheads="1"/>
                      </p:cNvPicPr>
                      <p:nvPr/>
                    </p:nvPicPr>
                    <p:blipFill rotWithShape="1">
                      <a:blip r:embed="rId5"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70" name="Rectangle 6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66" name="Picture 65" descr="\\MAGNUM\Projects\Microsoft\Cloud Power FY12\Design\ICONS_PNG\Application.png"/>
                  <p:cNvPicPr>
                    <a:picLocks noChangeAspect="1" noChangeArrowheads="1"/>
                  </p:cNvPicPr>
                  <p:nvPr/>
                </p:nvPicPr>
                <p:blipFill rotWithShape="1">
                  <a:blip r:embed="rId6"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grpSp>
        <p:grpSp>
          <p:nvGrpSpPr>
            <p:cNvPr id="14" name="Group 13"/>
            <p:cNvGrpSpPr>
              <a:grpSpLocks noChangeAspect="1"/>
            </p:cNvGrpSpPr>
            <p:nvPr/>
          </p:nvGrpSpPr>
          <p:grpSpPr>
            <a:xfrm>
              <a:off x="2790900" y="1260521"/>
              <a:ext cx="1769303" cy="1512000"/>
              <a:chOff x="5713617" y="3267568"/>
              <a:chExt cx="2547425" cy="2176963"/>
            </a:xfrm>
          </p:grpSpPr>
          <p:grpSp>
            <p:nvGrpSpPr>
              <p:cNvPr id="41" name="Group 40"/>
              <p:cNvGrpSpPr/>
              <p:nvPr/>
            </p:nvGrpSpPr>
            <p:grpSpPr>
              <a:xfrm>
                <a:off x="6427495" y="3528051"/>
                <a:ext cx="666750" cy="1487475"/>
                <a:chOff x="2081162" y="4640597"/>
                <a:chExt cx="666750" cy="1487475"/>
              </a:xfrm>
              <a:solidFill>
                <a:schemeClr val="bg1"/>
              </a:solidFill>
            </p:grpSpPr>
            <p:sp>
              <p:nvSpPr>
                <p:cNvPr id="57" name="Snip Diagonal Corner Rectangle 5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Isosceles Triangle 5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Isosceles Triangle 5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2" name="Group 41"/>
              <p:cNvGrpSpPr/>
              <p:nvPr/>
            </p:nvGrpSpPr>
            <p:grpSpPr>
              <a:xfrm>
                <a:off x="6905730" y="3701400"/>
                <a:ext cx="666750" cy="1487475"/>
                <a:chOff x="2081162" y="4640597"/>
                <a:chExt cx="666750" cy="1487475"/>
              </a:xfrm>
              <a:solidFill>
                <a:schemeClr val="bg1"/>
              </a:solidFill>
            </p:grpSpPr>
            <p:sp>
              <p:nvSpPr>
                <p:cNvPr id="54" name="Snip Diagonal Corner Rectangle 5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Isosceles Triangle 5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Isosceles Triangle 5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5713617" y="3267568"/>
                <a:ext cx="2547425" cy="2176963"/>
                <a:chOff x="5916935" y="3735661"/>
                <a:chExt cx="2547425" cy="2176963"/>
              </a:xfrm>
            </p:grpSpPr>
            <p:pic>
              <p:nvPicPr>
                <p:cNvPr id="44"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45" name="Group 44"/>
                <p:cNvGrpSpPr/>
                <p:nvPr/>
              </p:nvGrpSpPr>
              <p:grpSpPr>
                <a:xfrm>
                  <a:off x="5916935" y="3735661"/>
                  <a:ext cx="2086555" cy="2011789"/>
                  <a:chOff x="5916935" y="3735661"/>
                  <a:chExt cx="2086555" cy="2011789"/>
                </a:xfrm>
              </p:grpSpPr>
              <p:pic>
                <p:nvPicPr>
                  <p:cNvPr id="46"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47" name="Group 46"/>
                  <p:cNvGrpSpPr/>
                  <p:nvPr/>
                </p:nvGrpSpPr>
                <p:grpSpPr>
                  <a:xfrm>
                    <a:off x="5916935" y="4356508"/>
                    <a:ext cx="1090092" cy="875577"/>
                    <a:chOff x="10443966" y="1118814"/>
                    <a:chExt cx="1090092" cy="875577"/>
                  </a:xfrm>
                </p:grpSpPr>
                <p:grpSp>
                  <p:nvGrpSpPr>
                    <p:cNvPr id="48" name="Group 47"/>
                    <p:cNvGrpSpPr/>
                    <p:nvPr/>
                  </p:nvGrpSpPr>
                  <p:grpSpPr>
                    <a:xfrm>
                      <a:off x="10443966" y="1118814"/>
                      <a:ext cx="1090092" cy="875577"/>
                      <a:chOff x="3599175" y="4220568"/>
                      <a:chExt cx="1090092" cy="875577"/>
                    </a:xfrm>
                  </p:grpSpPr>
                  <p:sp>
                    <p:nvSpPr>
                      <p:cNvPr id="50" name="Rounded Rectangle 49"/>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1" name="Group 50"/>
                      <p:cNvGrpSpPr/>
                      <p:nvPr/>
                    </p:nvGrpSpPr>
                    <p:grpSpPr>
                      <a:xfrm>
                        <a:off x="3614541" y="4243079"/>
                        <a:ext cx="1057169" cy="832818"/>
                        <a:chOff x="3705190" y="4561217"/>
                        <a:chExt cx="1057169" cy="832818"/>
                      </a:xfrm>
                    </p:grpSpPr>
                    <p:pic>
                      <p:nvPicPr>
                        <p:cNvPr id="52" name="Picture 4" descr="\\MAGNUM\Projects\Microsoft\Cloud Power FY12\Design\ICONS_PNG\IIS-MULTI-TENANCY.png"/>
                        <p:cNvPicPr>
                          <a:picLocks noChangeAspect="1" noChangeArrowheads="1"/>
                        </p:cNvPicPr>
                        <p:nvPr/>
                      </p:nvPicPr>
                      <p:blipFill rotWithShape="1">
                        <a:blip r:embed="rId5"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3" name="Rectangle 52"/>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49" name="Flowchart: Magnetic Disk 48"/>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15" name="Group 14"/>
            <p:cNvGrpSpPr/>
            <p:nvPr/>
          </p:nvGrpSpPr>
          <p:grpSpPr>
            <a:xfrm>
              <a:off x="759379" y="818126"/>
              <a:ext cx="2410336" cy="1729736"/>
              <a:chOff x="1247150" y="3861130"/>
              <a:chExt cx="2410336" cy="1729736"/>
            </a:xfrm>
          </p:grpSpPr>
          <p:grpSp>
            <p:nvGrpSpPr>
              <p:cNvPr id="16" name="Group 15"/>
              <p:cNvGrpSpPr>
                <a:grpSpLocks noChangeAspect="1"/>
              </p:cNvGrpSpPr>
              <p:nvPr/>
            </p:nvGrpSpPr>
            <p:grpSpPr>
              <a:xfrm>
                <a:off x="2206307" y="4065234"/>
                <a:ext cx="1451179" cy="1450800"/>
                <a:chOff x="6849580" y="4206958"/>
                <a:chExt cx="2012314" cy="2011789"/>
              </a:xfrm>
            </p:grpSpPr>
            <p:grpSp>
              <p:nvGrpSpPr>
                <p:cNvPr id="36" name="Group 35"/>
                <p:cNvGrpSpPr/>
                <p:nvPr/>
              </p:nvGrpSpPr>
              <p:grpSpPr>
                <a:xfrm>
                  <a:off x="7487957" y="4470625"/>
                  <a:ext cx="666750" cy="1487475"/>
                  <a:chOff x="2081162" y="4640597"/>
                  <a:chExt cx="666750" cy="1487475"/>
                </a:xfrm>
                <a:solidFill>
                  <a:schemeClr val="bg1"/>
                </a:solidFill>
              </p:grpSpPr>
              <p:sp>
                <p:nvSpPr>
                  <p:cNvPr id="38" name="Snip Diagonal Corner Rectangle 3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7"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7" name="Group 16"/>
              <p:cNvGrpSpPr>
                <a:grpSpLocks noChangeAspect="1"/>
              </p:cNvGrpSpPr>
              <p:nvPr/>
            </p:nvGrpSpPr>
            <p:grpSpPr>
              <a:xfrm>
                <a:off x="1777246" y="3861130"/>
                <a:ext cx="1451179" cy="1450800"/>
                <a:chOff x="6849580" y="4206958"/>
                <a:chExt cx="2012314" cy="2011789"/>
              </a:xfrm>
            </p:grpSpPr>
            <p:grpSp>
              <p:nvGrpSpPr>
                <p:cNvPr id="31" name="Group 30"/>
                <p:cNvGrpSpPr/>
                <p:nvPr/>
              </p:nvGrpSpPr>
              <p:grpSpPr>
                <a:xfrm>
                  <a:off x="7487957" y="4470625"/>
                  <a:ext cx="666750" cy="1487475"/>
                  <a:chOff x="2081162" y="4640597"/>
                  <a:chExt cx="666750" cy="1487475"/>
                </a:xfrm>
                <a:solidFill>
                  <a:schemeClr val="bg1"/>
                </a:solidFill>
              </p:grpSpPr>
              <p:sp>
                <p:nvSpPr>
                  <p:cNvPr id="33" name="Snip Diagonal Corner Rectangle 3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Isosceles Triangle 3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2"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8" name="Group 17"/>
              <p:cNvGrpSpPr>
                <a:grpSpLocks noChangeAspect="1"/>
              </p:cNvGrpSpPr>
              <p:nvPr/>
            </p:nvGrpSpPr>
            <p:grpSpPr>
              <a:xfrm>
                <a:off x="1247150" y="4138244"/>
                <a:ext cx="1519200" cy="1452622"/>
                <a:chOff x="1376407" y="550707"/>
                <a:chExt cx="2103995" cy="2011789"/>
              </a:xfrm>
            </p:grpSpPr>
            <p:grpSp>
              <p:nvGrpSpPr>
                <p:cNvPr id="19" name="Group 18"/>
                <p:cNvGrpSpPr/>
                <p:nvPr/>
              </p:nvGrpSpPr>
              <p:grpSpPr>
                <a:xfrm>
                  <a:off x="2098180" y="799745"/>
                  <a:ext cx="666750" cy="1487475"/>
                  <a:chOff x="2081162" y="4640597"/>
                  <a:chExt cx="666750" cy="1487475"/>
                </a:xfrm>
                <a:solidFill>
                  <a:schemeClr val="bg1"/>
                </a:solidFill>
              </p:grpSpPr>
              <p:sp>
                <p:nvSpPr>
                  <p:cNvPr id="28" name="Snip Diagonal Corner Rectangle 2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Isosceles Triangle 2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Isosceles Triangle 2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p:cNvGrpSpPr/>
                <p:nvPr/>
              </p:nvGrpSpPr>
              <p:grpSpPr>
                <a:xfrm>
                  <a:off x="1376407" y="550707"/>
                  <a:ext cx="2103995" cy="2011789"/>
                  <a:chOff x="1884407" y="1170827"/>
                  <a:chExt cx="2103995" cy="2011789"/>
                </a:xfrm>
              </p:grpSpPr>
              <p:pic>
                <p:nvPicPr>
                  <p:cNvPr id="21"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22" name="Group 21"/>
                  <p:cNvGrpSpPr/>
                  <p:nvPr/>
                </p:nvGrpSpPr>
                <p:grpSpPr>
                  <a:xfrm>
                    <a:off x="1884407" y="1791674"/>
                    <a:ext cx="1090092" cy="875577"/>
                    <a:chOff x="3599175" y="4220568"/>
                    <a:chExt cx="1090092" cy="875577"/>
                  </a:xfrm>
                </p:grpSpPr>
                <p:sp>
                  <p:nvSpPr>
                    <p:cNvPr id="24" name="Rounded Rectangle 2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3614541" y="4243079"/>
                      <a:ext cx="1057169" cy="832818"/>
                      <a:chOff x="3705190" y="4561217"/>
                      <a:chExt cx="1057169" cy="832818"/>
                    </a:xfrm>
                  </p:grpSpPr>
                  <p:pic>
                    <p:nvPicPr>
                      <p:cNvPr id="26" name="Picture 4" descr="\\MAGNUM\Projects\Microsoft\Cloud Power FY12\Design\ICONS_PNG\IIS-MULTI-TENANCY.png"/>
                      <p:cNvPicPr>
                        <a:picLocks noChangeAspect="1" noChangeArrowheads="1"/>
                      </p:cNvPicPr>
                      <p:nvPr/>
                    </p:nvPicPr>
                    <p:blipFill rotWithShape="1">
                      <a:blip r:embed="rId5"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27" name="Rectangle 2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3" name="Picture 4" descr="\\MAGNUM\Projects\Microsoft\Cloud Power FY12\Design\ICONS_PNG\Open_Web_Platform.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grpSp>
        <p:nvGrpSpPr>
          <p:cNvPr id="79" name="Group 78"/>
          <p:cNvGrpSpPr/>
          <p:nvPr/>
        </p:nvGrpSpPr>
        <p:grpSpPr>
          <a:xfrm>
            <a:off x="6878642" y="4207245"/>
            <a:ext cx="3145644" cy="2394887"/>
            <a:chOff x="3985702" y="3800123"/>
            <a:chExt cx="3145644" cy="2394887"/>
          </a:xfrm>
        </p:grpSpPr>
        <p:sp>
          <p:nvSpPr>
            <p:cNvPr id="80" name="Rectangle 79"/>
            <p:cNvSpPr/>
            <p:nvPr/>
          </p:nvSpPr>
          <p:spPr>
            <a:xfrm>
              <a:off x="3985702" y="3800123"/>
              <a:ext cx="2684774" cy="2009664"/>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latin typeface="Segoe UI Light" panose="020B0502040204020203" pitchFamily="34" charset="0"/>
                  <a:ea typeface="Segoe UI" pitchFamily="34" charset="0"/>
                  <a:cs typeface="Segoe UI Light" panose="020B0502040204020203" pitchFamily="34" charset="0"/>
                </a:rPr>
                <a:t>SQL Server 2012 Cluster</a:t>
              </a:r>
              <a:endParaRPr lang="en-US" sz="2000" dirty="0">
                <a:latin typeface="Segoe UI Light" panose="020B0502040204020203" pitchFamily="34" charset="0"/>
                <a:ea typeface="Segoe UI" pitchFamily="34" charset="0"/>
                <a:cs typeface="Segoe UI Light" panose="020B0502040204020203" pitchFamily="34" charset="0"/>
              </a:endParaRPr>
            </a:p>
          </p:txBody>
        </p:sp>
        <p:grpSp>
          <p:nvGrpSpPr>
            <p:cNvPr id="81" name="Group 80"/>
            <p:cNvGrpSpPr/>
            <p:nvPr/>
          </p:nvGrpSpPr>
          <p:grpSpPr>
            <a:xfrm>
              <a:off x="4583921" y="4018047"/>
              <a:ext cx="2547425" cy="2176963"/>
              <a:chOff x="5713617" y="3267568"/>
              <a:chExt cx="2547425" cy="2176963"/>
            </a:xfrm>
          </p:grpSpPr>
          <p:grpSp>
            <p:nvGrpSpPr>
              <p:cNvPr id="82" name="Group 81"/>
              <p:cNvGrpSpPr/>
              <p:nvPr/>
            </p:nvGrpSpPr>
            <p:grpSpPr>
              <a:xfrm>
                <a:off x="6427495" y="3528051"/>
                <a:ext cx="666750" cy="1487475"/>
                <a:chOff x="2081162" y="4640597"/>
                <a:chExt cx="666750" cy="1487475"/>
              </a:xfrm>
              <a:solidFill>
                <a:schemeClr val="bg1"/>
              </a:solidFill>
            </p:grpSpPr>
            <p:sp>
              <p:nvSpPr>
                <p:cNvPr id="98" name="Snip Diagonal Corner Rectangle 9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9" name="Isosceles Triangle 9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0" name="Isosceles Triangle 9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3" name="Group 82"/>
              <p:cNvGrpSpPr/>
              <p:nvPr/>
            </p:nvGrpSpPr>
            <p:grpSpPr>
              <a:xfrm>
                <a:off x="6905730" y="3701400"/>
                <a:ext cx="666750" cy="1487475"/>
                <a:chOff x="2081162" y="4640597"/>
                <a:chExt cx="666750" cy="1487475"/>
              </a:xfrm>
              <a:solidFill>
                <a:schemeClr val="bg1"/>
              </a:solidFill>
            </p:grpSpPr>
            <p:sp>
              <p:nvSpPr>
                <p:cNvPr id="95" name="Snip Diagonal Corner Rectangle 9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6" name="Isosceles Triangle 9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7" name="Isosceles Triangle 9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4" name="Group 83"/>
              <p:cNvGrpSpPr/>
              <p:nvPr/>
            </p:nvGrpSpPr>
            <p:grpSpPr>
              <a:xfrm>
                <a:off x="5713617" y="3267568"/>
                <a:ext cx="2547425" cy="2176963"/>
                <a:chOff x="5916935" y="3735661"/>
                <a:chExt cx="2547425" cy="2176963"/>
              </a:xfrm>
            </p:grpSpPr>
            <p:pic>
              <p:nvPicPr>
                <p:cNvPr id="85"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86" name="Group 85"/>
                <p:cNvGrpSpPr/>
                <p:nvPr/>
              </p:nvGrpSpPr>
              <p:grpSpPr>
                <a:xfrm>
                  <a:off x="5916935" y="3735661"/>
                  <a:ext cx="2086555" cy="2011789"/>
                  <a:chOff x="5916935" y="3735661"/>
                  <a:chExt cx="2086555" cy="2011789"/>
                </a:xfrm>
              </p:grpSpPr>
              <p:pic>
                <p:nvPicPr>
                  <p:cNvPr id="87" name="Picture 2" descr="\\MAGNUM\Projects\Microsoft\Cloud Power FY12\Design\Icons\PNGs\Server_2.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88" name="Group 87"/>
                  <p:cNvGrpSpPr/>
                  <p:nvPr/>
                </p:nvGrpSpPr>
                <p:grpSpPr>
                  <a:xfrm>
                    <a:off x="5916935" y="4356508"/>
                    <a:ext cx="1090092" cy="875577"/>
                    <a:chOff x="10443966" y="1118814"/>
                    <a:chExt cx="1090092" cy="875577"/>
                  </a:xfrm>
                </p:grpSpPr>
                <p:grpSp>
                  <p:nvGrpSpPr>
                    <p:cNvPr id="89" name="Group 88"/>
                    <p:cNvGrpSpPr/>
                    <p:nvPr/>
                  </p:nvGrpSpPr>
                  <p:grpSpPr>
                    <a:xfrm>
                      <a:off x="10443966" y="1118814"/>
                      <a:ext cx="1090092" cy="875577"/>
                      <a:chOff x="3599175" y="4220568"/>
                      <a:chExt cx="1090092" cy="875577"/>
                    </a:xfrm>
                  </p:grpSpPr>
                  <p:sp>
                    <p:nvSpPr>
                      <p:cNvPr id="91" name="Rounded Rectangle 90"/>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3614541" y="4243079"/>
                        <a:ext cx="1057169" cy="832818"/>
                        <a:chOff x="3705190" y="4561217"/>
                        <a:chExt cx="1057169" cy="832818"/>
                      </a:xfrm>
                    </p:grpSpPr>
                    <p:pic>
                      <p:nvPicPr>
                        <p:cNvPr id="93" name="Picture 4" descr="\\MAGNUM\Projects\Microsoft\Cloud Power FY12\Design\ICONS_PNG\IIS-MULTI-TENANCY.png"/>
                        <p:cNvPicPr>
                          <a:picLocks noChangeAspect="1" noChangeArrowheads="1"/>
                        </p:cNvPicPr>
                        <p:nvPr/>
                      </p:nvPicPr>
                      <p:blipFill rotWithShape="1">
                        <a:blip r:embed="rId5"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94" name="Rectangle 93"/>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90" name="Flowchart: Magnetic Disk 89"/>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cxnSp>
        <p:nvCxnSpPr>
          <p:cNvPr id="101" name="Straight Arrow Connector 100"/>
          <p:cNvCxnSpPr/>
          <p:nvPr/>
        </p:nvCxnSpPr>
        <p:spPr>
          <a:xfrm flipH="1">
            <a:off x="4988858" y="3028000"/>
            <a:ext cx="1896607" cy="770215"/>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103" name="Arc 102"/>
          <p:cNvSpPr/>
          <p:nvPr/>
        </p:nvSpPr>
        <p:spPr>
          <a:xfrm rot="901083">
            <a:off x="8912929" y="2795676"/>
            <a:ext cx="1449454" cy="2257102"/>
          </a:xfrm>
          <a:prstGeom prst="arc">
            <a:avLst>
              <a:gd name="adj1" fmla="val 15820858"/>
              <a:gd name="adj2" fmla="val 4468554"/>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nvGrpSpPr>
          <p:cNvPr id="104" name="Group 103"/>
          <p:cNvGrpSpPr/>
          <p:nvPr/>
        </p:nvGrpSpPr>
        <p:grpSpPr>
          <a:xfrm>
            <a:off x="5696892" y="2891197"/>
            <a:ext cx="539681" cy="500815"/>
            <a:chOff x="636" y="25217"/>
            <a:chExt cx="678949" cy="678949"/>
          </a:xfrm>
        </p:grpSpPr>
        <p:sp>
          <p:nvSpPr>
            <p:cNvPr id="105" name="Oval 104"/>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06" name="Oval 4"/>
            <p:cNvSpPr/>
            <p:nvPr/>
          </p:nvSpPr>
          <p:spPr>
            <a:xfrm>
              <a:off x="9010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fi-FI" sz="2400" b="1" dirty="0"/>
                <a:t>1</a:t>
              </a:r>
              <a:endParaRPr lang="en-US" sz="2400" b="1" kern="1200" dirty="0"/>
            </a:p>
          </p:txBody>
        </p:sp>
      </p:grpSp>
      <p:grpSp>
        <p:nvGrpSpPr>
          <p:cNvPr id="109" name="Group 108"/>
          <p:cNvGrpSpPr/>
          <p:nvPr/>
        </p:nvGrpSpPr>
        <p:grpSpPr>
          <a:xfrm>
            <a:off x="10333198" y="3634193"/>
            <a:ext cx="539681" cy="500815"/>
            <a:chOff x="636" y="25217"/>
            <a:chExt cx="678949" cy="678949"/>
          </a:xfrm>
        </p:grpSpPr>
        <p:sp>
          <p:nvSpPr>
            <p:cNvPr id="110" name="Oval 10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11" name="Oval 4"/>
            <p:cNvSpPr/>
            <p:nvPr/>
          </p:nvSpPr>
          <p:spPr>
            <a:xfrm>
              <a:off x="9010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fi-FI" sz="2400" b="1" dirty="0"/>
                <a:t>2</a:t>
              </a:r>
              <a:endParaRPr lang="en-US" sz="2400" b="1" kern="1200" dirty="0"/>
            </a:p>
          </p:txBody>
        </p:sp>
      </p:grpSp>
    </p:spTree>
    <p:extLst>
      <p:ext uri="{BB962C8B-B14F-4D97-AF65-F5344CB8AC3E}">
        <p14:creationId xmlns:p14="http://schemas.microsoft.com/office/powerpoint/2010/main" val="2642339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500"/>
                                        <p:tgtEl>
                                          <p:spTgt spid="104"/>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fade">
                                      <p:cBhvr>
                                        <p:cTn id="18" dur="500"/>
                                        <p:tgtEl>
                                          <p:spTgt spid="10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fade">
                                      <p:cBhvr>
                                        <p:cTn id="21" dur="500"/>
                                        <p:tgtEl>
                                          <p:spTgt spid="103"/>
                                        </p:tgtEl>
                                      </p:cBhvr>
                                    </p:animEffect>
                                  </p:childTnLst>
                                </p:cTn>
                              </p:par>
                              <p:par>
                                <p:cTn id="22" presetID="10" presetClass="entr" presetSubtype="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fade">
                                      <p:cBhvr>
                                        <p:cTn id="24" dur="500"/>
                                        <p:tgtEl>
                                          <p:spTgt spid="7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600"/>
                                  </p:stCondLst>
                                  <p:childTnLst>
                                    <p:animEffect transition="out" filter="fade">
                                      <p:cBhvr>
                                        <p:cTn id="28" dur="800"/>
                                        <p:tgtEl>
                                          <p:spTgt spid="108"/>
                                        </p:tgtEl>
                                      </p:cBhvr>
                                    </p:animEffect>
                                    <p:set>
                                      <p:cBhvr>
                                        <p:cTn id="29" dur="1" fill="hold">
                                          <p:stCondLst>
                                            <p:cond delay="7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back-end</a:t>
            </a:r>
            <a:endParaRPr lang="en-US" dirty="0"/>
          </a:p>
        </p:txBody>
      </p:sp>
      <p:sp>
        <p:nvSpPr>
          <p:cNvPr id="5" name="Text Placeholder 4"/>
          <p:cNvSpPr>
            <a:spLocks noGrp="1"/>
          </p:cNvSpPr>
          <p:nvPr>
            <p:ph type="body" sz="quarter" idx="10"/>
          </p:nvPr>
        </p:nvSpPr>
        <p:spPr/>
        <p:txBody>
          <a:bodyPr/>
          <a:lstStyle/>
          <a:p>
            <a:r>
              <a:rPr lang="en-US" sz="3600" dirty="0" smtClean="0"/>
              <a:t>The gold-standard for relational databases</a:t>
            </a:r>
            <a:endParaRPr lang="en-US" sz="3600" dirty="0"/>
          </a:p>
          <a:p>
            <a:pPr lvl="1"/>
            <a:r>
              <a:rPr lang="en-US" sz="2000" dirty="0"/>
              <a:t>Speed and </a:t>
            </a:r>
            <a:r>
              <a:rPr lang="en-US" sz="2000" dirty="0" smtClean="0"/>
              <a:t>reliability</a:t>
            </a:r>
            <a:endParaRPr lang="en-US" sz="2000" dirty="0"/>
          </a:p>
          <a:p>
            <a:pPr lvl="1"/>
            <a:r>
              <a:rPr lang="en-US" sz="2000" dirty="0" smtClean="0"/>
              <a:t>Transparent to end user: if you don’t care, you don’t need to know</a:t>
            </a:r>
            <a:endParaRPr lang="en-US" sz="2000" dirty="0"/>
          </a:p>
          <a:p>
            <a:pPr lvl="1"/>
            <a:r>
              <a:rPr lang="en-US" sz="2000" dirty="0" smtClean="0"/>
              <a:t>Use </a:t>
            </a:r>
            <a:r>
              <a:rPr lang="en-US" sz="2000" dirty="0"/>
              <a:t>common </a:t>
            </a:r>
            <a:r>
              <a:rPr lang="en-US" sz="2000" dirty="0" smtClean="0"/>
              <a:t>tools for advanced reports and custom integrations</a:t>
            </a:r>
            <a:endParaRPr lang="en-US" sz="2000" dirty="0"/>
          </a:p>
          <a:p>
            <a:pPr lvl="1"/>
            <a:r>
              <a:rPr lang="en-US" sz="2000" dirty="0" smtClean="0"/>
              <a:t>Developers can use </a:t>
            </a:r>
            <a:r>
              <a:rPr lang="en-US" sz="2000" dirty="0"/>
              <a:t>e</a:t>
            </a:r>
            <a:r>
              <a:rPr lang="en-US" sz="2000" dirty="0" smtClean="0"/>
              <a:t>xisting skills to customize</a:t>
            </a:r>
            <a:endParaRPr lang="en-US" sz="2000" dirty="0"/>
          </a:p>
          <a:p>
            <a:pPr lvl="1"/>
            <a:r>
              <a:rPr lang="en-US" sz="2000" dirty="0" smtClean="0"/>
              <a:t>Future upgrade </a:t>
            </a:r>
            <a:r>
              <a:rPr lang="en-US" sz="2000" dirty="0"/>
              <a:t>path</a:t>
            </a:r>
          </a:p>
          <a:p>
            <a:pPr lvl="1"/>
            <a:endParaRPr lang="en-US" sz="2000" dirty="0"/>
          </a:p>
          <a:p>
            <a:pPr lvl="1"/>
            <a:endParaRPr lang="en-US" sz="2000" dirty="0"/>
          </a:p>
          <a:p>
            <a:pPr lvl="1"/>
            <a:endParaRPr lang="en-US" sz="2000" dirty="0"/>
          </a:p>
          <a:p>
            <a:pPr lvl="1"/>
            <a:endParaRPr lang="en-US" sz="2000" dirty="0"/>
          </a:p>
          <a:p>
            <a:pPr lvl="1"/>
            <a:endParaRPr lang="en-US" sz="2000" dirty="0"/>
          </a:p>
        </p:txBody>
      </p:sp>
      <p:sp>
        <p:nvSpPr>
          <p:cNvPr id="20" name="Flowchart: Alternate Process 29"/>
          <p:cNvSpPr/>
          <p:nvPr/>
        </p:nvSpPr>
        <p:spPr bwMode="auto">
          <a:xfrm>
            <a:off x="922012" y="3998745"/>
            <a:ext cx="2134587" cy="1006019"/>
          </a:xfrm>
          <a:prstGeom prst="flowChartAlternateProcess">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600" dirty="0" smtClean="0">
                <a:solidFill>
                  <a:schemeClr val="bg2"/>
                </a:solidFill>
              </a:rPr>
              <a:t>View and Edit Data</a:t>
            </a:r>
            <a:endParaRPr lang="en-US" sz="1600" dirty="0">
              <a:solidFill>
                <a:schemeClr val="bg2"/>
              </a:solidFill>
            </a:endParaRPr>
          </a:p>
        </p:txBody>
      </p:sp>
      <p:sp>
        <p:nvSpPr>
          <p:cNvPr id="21" name="Flowchart: Alternate Process 27"/>
          <p:cNvSpPr/>
          <p:nvPr/>
        </p:nvSpPr>
        <p:spPr bwMode="auto">
          <a:xfrm>
            <a:off x="933075" y="5036076"/>
            <a:ext cx="2133600" cy="1174528"/>
          </a:xfrm>
          <a:prstGeom prst="flowChartAlternateProcess">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solidFill>
                  <a:schemeClr val="bg2"/>
                </a:solidFill>
              </a:rPr>
              <a:t>Database Design</a:t>
            </a:r>
            <a:endParaRPr lang="en-US" dirty="0">
              <a:solidFill>
                <a:schemeClr val="bg2"/>
              </a:solidFill>
            </a:endParaRPr>
          </a:p>
        </p:txBody>
      </p:sp>
      <p:sp>
        <p:nvSpPr>
          <p:cNvPr id="22" name="Flowchart: Alternate Process 6"/>
          <p:cNvSpPr/>
          <p:nvPr/>
        </p:nvSpPr>
        <p:spPr bwMode="auto">
          <a:xfrm>
            <a:off x="4105058" y="3862129"/>
            <a:ext cx="3207792" cy="1839353"/>
          </a:xfrm>
          <a:prstGeom prst="flowChartAlternateProcess">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800" u="sng" dirty="0">
              <a:solidFill>
                <a:schemeClr val="bg2"/>
              </a:solidFill>
            </a:endParaRPr>
          </a:p>
        </p:txBody>
      </p:sp>
      <p:sp>
        <p:nvSpPr>
          <p:cNvPr id="23" name="Rounded Rectangle 3"/>
          <p:cNvSpPr/>
          <p:nvPr/>
        </p:nvSpPr>
        <p:spPr bwMode="auto">
          <a:xfrm>
            <a:off x="4064020" y="4741564"/>
            <a:ext cx="1244064" cy="976731"/>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Access Services</a:t>
            </a:r>
            <a:endParaRPr lang="en-US" sz="2000" dirty="0">
              <a:gradFill>
                <a:gsLst>
                  <a:gs pos="0">
                    <a:srgbClr val="FFFFFF"/>
                  </a:gs>
                  <a:gs pos="100000">
                    <a:srgbClr val="FFFFFF"/>
                  </a:gs>
                </a:gsLst>
                <a:lin ang="5400000" scaled="0"/>
              </a:gradFill>
            </a:endParaRPr>
          </a:p>
        </p:txBody>
      </p:sp>
      <p:pic>
        <p:nvPicPr>
          <p:cNvPr id="26" name="Picture 4" descr="File:Internet Explorer 9.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951" y="4397762"/>
            <a:ext cx="527778" cy="5277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File:Mozilla Firefox 3.5 logo 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768" y="4447111"/>
            <a:ext cx="478428" cy="47842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File:Google Chrome 2011 computer ic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959" y="4397762"/>
            <a:ext cx="554694" cy="55469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5314" y="5478916"/>
            <a:ext cx="640539" cy="640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Flowchart: Alternate Process 31"/>
          <p:cNvSpPr/>
          <p:nvPr/>
        </p:nvSpPr>
        <p:spPr bwMode="auto">
          <a:xfrm>
            <a:off x="7641347" y="4338796"/>
            <a:ext cx="3880093" cy="1833678"/>
          </a:xfrm>
          <a:prstGeom prst="flowChartAlternateProcess">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solidFill>
                  <a:schemeClr val="bg2"/>
                </a:solidFill>
              </a:rPr>
              <a:t>Advanced Reporting &amp; Integration</a:t>
            </a:r>
          </a:p>
          <a:p>
            <a:pPr algn="ctr" defTabSz="914099" fontAlgn="base">
              <a:spcBef>
                <a:spcPct val="0"/>
              </a:spcBef>
              <a:spcAft>
                <a:spcPct val="0"/>
              </a:spcAft>
            </a:pPr>
            <a:endParaRPr lang="en-US" sz="1400" dirty="0">
              <a:solidFill>
                <a:schemeClr val="bg2"/>
              </a:solidFill>
            </a:endParaRPr>
          </a:p>
          <a:p>
            <a:pPr marL="285750" indent="-285750" defTabSz="914099" fontAlgn="base">
              <a:spcBef>
                <a:spcPct val="0"/>
              </a:spcBef>
              <a:spcAft>
                <a:spcPct val="0"/>
              </a:spcAft>
              <a:buFont typeface="Arial" pitchFamily="34" charset="0"/>
              <a:buChar char="•"/>
            </a:pPr>
            <a:r>
              <a:rPr lang="en-US" sz="1400" dirty="0" smtClean="0">
                <a:solidFill>
                  <a:schemeClr val="bg2"/>
                </a:solidFill>
              </a:rPr>
              <a:t>Desktop Access Reports</a:t>
            </a:r>
          </a:p>
          <a:p>
            <a:pPr marL="285750" indent="-285750" defTabSz="914099" fontAlgn="base">
              <a:spcBef>
                <a:spcPct val="0"/>
              </a:spcBef>
              <a:spcAft>
                <a:spcPct val="0"/>
              </a:spcAft>
              <a:buFont typeface="Arial" pitchFamily="34" charset="0"/>
              <a:buChar char="•"/>
            </a:pPr>
            <a:r>
              <a:rPr lang="en-US" sz="1400" dirty="0" smtClean="0">
                <a:solidFill>
                  <a:schemeClr val="bg2"/>
                </a:solidFill>
              </a:rPr>
              <a:t>Excel</a:t>
            </a:r>
          </a:p>
          <a:p>
            <a:pPr marL="285750" indent="-285750" defTabSz="914099" fontAlgn="base">
              <a:spcBef>
                <a:spcPct val="0"/>
              </a:spcBef>
              <a:spcAft>
                <a:spcPct val="0"/>
              </a:spcAft>
              <a:buFont typeface="Arial" pitchFamily="34" charset="0"/>
              <a:buChar char="•"/>
            </a:pPr>
            <a:r>
              <a:rPr lang="en-US" sz="1400" dirty="0" smtClean="0">
                <a:solidFill>
                  <a:schemeClr val="bg2"/>
                </a:solidFill>
              </a:rPr>
              <a:t>Power View</a:t>
            </a:r>
          </a:p>
          <a:p>
            <a:pPr marL="285750" indent="-285750" defTabSz="914099" fontAlgn="base">
              <a:spcBef>
                <a:spcPct val="0"/>
              </a:spcBef>
              <a:spcAft>
                <a:spcPct val="0"/>
              </a:spcAft>
              <a:buFont typeface="Arial" pitchFamily="34" charset="0"/>
              <a:buChar char="•"/>
            </a:pPr>
            <a:r>
              <a:rPr lang="en-US" sz="1400" dirty="0" smtClean="0">
                <a:solidFill>
                  <a:schemeClr val="bg2"/>
                </a:solidFill>
              </a:rPr>
              <a:t>Crystal Reports</a:t>
            </a:r>
          </a:p>
          <a:p>
            <a:pPr marL="285750" indent="-285750" defTabSz="914099" fontAlgn="base">
              <a:spcBef>
                <a:spcPct val="0"/>
              </a:spcBef>
              <a:spcAft>
                <a:spcPct val="0"/>
              </a:spcAft>
              <a:buFont typeface="Arial" pitchFamily="34" charset="0"/>
              <a:buChar char="•"/>
            </a:pPr>
            <a:r>
              <a:rPr lang="en-US" sz="1400" dirty="0" smtClean="0">
                <a:solidFill>
                  <a:schemeClr val="bg2"/>
                </a:solidFill>
              </a:rPr>
              <a:t>Custom Websites (.NET, PHP, etc.)</a:t>
            </a:r>
            <a:endParaRPr lang="en-US" sz="1400" dirty="0">
              <a:solidFill>
                <a:schemeClr val="bg2"/>
              </a:solidFill>
            </a:endParaRPr>
          </a:p>
        </p:txBody>
      </p:sp>
      <p:sp>
        <p:nvSpPr>
          <p:cNvPr id="34" name="Can 2"/>
          <p:cNvSpPr/>
          <p:nvPr/>
        </p:nvSpPr>
        <p:spPr bwMode="auto">
          <a:xfrm>
            <a:off x="5765601" y="4700440"/>
            <a:ext cx="1125498" cy="1110391"/>
          </a:xfrm>
          <a:prstGeom prst="can">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SQL Server</a:t>
            </a:r>
            <a:endParaRPr lang="en-US" sz="2000" dirty="0">
              <a:gradFill>
                <a:gsLst>
                  <a:gs pos="0">
                    <a:srgbClr val="FFFFFF"/>
                  </a:gs>
                  <a:gs pos="100000">
                    <a:srgbClr val="FFFFFF"/>
                  </a:gs>
                </a:gsLst>
                <a:lin ang="5400000" scaled="0"/>
              </a:gradFill>
            </a:endParaRPr>
          </a:p>
        </p:txBody>
      </p:sp>
      <p:cxnSp>
        <p:nvCxnSpPr>
          <p:cNvPr id="35" name="Straight Arrow Connector 34"/>
          <p:cNvCxnSpPr/>
          <p:nvPr/>
        </p:nvCxnSpPr>
        <p:spPr>
          <a:xfrm flipV="1">
            <a:off x="3011004" y="5217120"/>
            <a:ext cx="893693" cy="501175"/>
          </a:xfrm>
          <a:prstGeom prst="straightConnector1">
            <a:avLst/>
          </a:prstGeom>
          <a:ln w="5715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3011004" y="4482700"/>
            <a:ext cx="894877" cy="620065"/>
          </a:xfrm>
          <a:prstGeom prst="straightConnector1">
            <a:avLst/>
          </a:prstGeom>
          <a:ln w="5715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flipV="1">
            <a:off x="6926055" y="5255635"/>
            <a:ext cx="742713" cy="1762"/>
          </a:xfrm>
          <a:prstGeom prst="straightConnector1">
            <a:avLst/>
          </a:prstGeom>
          <a:ln w="5715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5142352" y="5229929"/>
            <a:ext cx="742713" cy="1762"/>
          </a:xfrm>
          <a:prstGeom prst="straightConnector1">
            <a:avLst/>
          </a:prstGeom>
          <a:ln w="57150">
            <a:headEnd type="stealth" w="lg" len="lg"/>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0441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 Specific architecture</a:t>
            </a:r>
            <a:endParaRPr lang="en-US" dirty="0"/>
          </a:p>
        </p:txBody>
      </p:sp>
      <p:sp>
        <p:nvSpPr>
          <p:cNvPr id="4" name="AutoShape 8" descr="https://mediabank.partners.extranet.microsoft.com/Assets/Active/A-F/Exchange/Exchange_Brand_Signature/Logos+Logotypes/Horizontal/_w/Exchange_h_c_eps.jp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https://mediabank.partners.extranet.microsoft.com/Assets/Active/A-F/Exchange/Exchange_Brand_Signature/Logos+Logotypes/Horizontal/_w/Exchange_h_c_eps.jp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https://mediabank.partners.extranet.microsoft.com/Assets/Active/A-F/Exchange/Exchange_Brand_Signature/Logos+Logotypes/Horizontal/_w/Exchange_h_c_eps.jpg"/>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4" descr="https://mediabank.partners.extranet.microsoft.com/Assets/Active/M-Q/Microsoft_Office/Office_2010_Products/Office_2010_Applications/_Application_Icons/2010_Product_icon_ai/CMYK/_w/Outlook_256x_CMYK_ai.jpeg"/>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extBox 49"/>
          <p:cNvSpPr txBox="1"/>
          <p:nvPr/>
        </p:nvSpPr>
        <p:spPr>
          <a:xfrm>
            <a:off x="6691921" y="2586445"/>
            <a:ext cx="2316250" cy="893120"/>
          </a:xfrm>
          <a:prstGeom prst="rect">
            <a:avLst/>
          </a:prstGeom>
          <a:noFill/>
        </p:spPr>
        <p:txBody>
          <a:bodyPr wrap="none" lIns="0" tIns="0" rIns="0" bIns="0" rtlCol="0">
            <a:noAutofit/>
          </a:bodyPr>
          <a:lstStyle/>
          <a:p>
            <a:pPr algn="ctr"/>
            <a:r>
              <a:rPr lang="en-US" sz="2400" dirty="0" smtClean="0">
                <a:gradFill>
                  <a:gsLst>
                    <a:gs pos="0">
                      <a:schemeClr val="tx1"/>
                    </a:gs>
                    <a:gs pos="86000">
                      <a:schemeClr val="tx1"/>
                    </a:gs>
                  </a:gsLst>
                  <a:lin ang="5400000" scaled="0"/>
                </a:gradFill>
                <a:latin typeface="Segoe UI Light" pitchFamily="34" charset="0"/>
              </a:rPr>
              <a:t>Retrieve</a:t>
            </a:r>
            <a:br>
              <a:rPr lang="en-US" sz="2400" dirty="0" smtClean="0">
                <a:gradFill>
                  <a:gsLst>
                    <a:gs pos="0">
                      <a:schemeClr val="tx1"/>
                    </a:gs>
                    <a:gs pos="86000">
                      <a:schemeClr val="tx1"/>
                    </a:gs>
                  </a:gsLst>
                  <a:lin ang="5400000" scaled="0"/>
                </a:gradFill>
                <a:latin typeface="Segoe UI Light" pitchFamily="34" charset="0"/>
              </a:rPr>
            </a:br>
            <a:r>
              <a:rPr lang="en-US" sz="2400" dirty="0" smtClean="0">
                <a:gradFill>
                  <a:gsLst>
                    <a:gs pos="0">
                      <a:schemeClr val="tx1"/>
                    </a:gs>
                    <a:gs pos="86000">
                      <a:schemeClr val="tx1"/>
                    </a:gs>
                  </a:gsLst>
                  <a:lin ang="5400000" scaled="0"/>
                </a:gradFill>
                <a:latin typeface="Segoe UI Light" pitchFamily="34" charset="0"/>
              </a:rPr>
              <a:t>SQL Objects</a:t>
            </a:r>
          </a:p>
        </p:txBody>
      </p:sp>
      <p:sp>
        <p:nvSpPr>
          <p:cNvPr id="8" name="Can 7"/>
          <p:cNvSpPr/>
          <p:nvPr/>
        </p:nvSpPr>
        <p:spPr bwMode="auto">
          <a:xfrm>
            <a:off x="9003141" y="2238832"/>
            <a:ext cx="2869324" cy="2908137"/>
          </a:xfrm>
          <a:prstGeom prst="can">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9321960" y="3195708"/>
            <a:ext cx="2286000" cy="6192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latin typeface="Segoe Condensed" pitchFamily="34" charset="0"/>
              </a:rPr>
              <a:t>View</a:t>
            </a:r>
            <a:endParaRPr lang="en-US" sz="2200" dirty="0" smtClean="0">
              <a:gradFill>
                <a:gsLst>
                  <a:gs pos="0">
                    <a:srgbClr val="FFFFFF"/>
                  </a:gs>
                  <a:gs pos="100000">
                    <a:srgbClr val="FFFFFF"/>
                  </a:gs>
                </a:gsLst>
                <a:lin ang="5400000" scaled="0"/>
              </a:gradFill>
              <a:latin typeface="Segoe Condensed" pitchFamily="34" charset="0"/>
            </a:endParaRPr>
          </a:p>
        </p:txBody>
      </p:sp>
      <p:sp>
        <p:nvSpPr>
          <p:cNvPr id="40" name="Rectangle 39"/>
          <p:cNvSpPr/>
          <p:nvPr/>
        </p:nvSpPr>
        <p:spPr bwMode="auto">
          <a:xfrm>
            <a:off x="9321960" y="4061336"/>
            <a:ext cx="2286000" cy="617569"/>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latin typeface="Segoe Condensed" pitchFamily="34" charset="0"/>
              </a:rPr>
              <a:t>Object Table</a:t>
            </a:r>
            <a:endParaRPr lang="en-US" sz="2200" dirty="0" smtClean="0">
              <a:gradFill>
                <a:gsLst>
                  <a:gs pos="0">
                    <a:srgbClr val="FFFFFF"/>
                  </a:gs>
                  <a:gs pos="100000">
                    <a:srgbClr val="FFFFFF"/>
                  </a:gs>
                </a:gsLst>
                <a:lin ang="5400000" scaled="0"/>
              </a:gradFill>
              <a:latin typeface="Segoe Condensed" pitchFamily="34" charset="0"/>
            </a:endParaRPr>
          </a:p>
        </p:txBody>
      </p:sp>
      <p:sp>
        <p:nvSpPr>
          <p:cNvPr id="11" name="Rectangle 10"/>
          <p:cNvSpPr/>
          <p:nvPr/>
        </p:nvSpPr>
        <p:spPr>
          <a:xfrm>
            <a:off x="9045312" y="5146022"/>
            <a:ext cx="2860607" cy="646331"/>
          </a:xfrm>
          <a:prstGeom prst="rect">
            <a:avLst/>
          </a:prstGeom>
        </p:spPr>
        <p:txBody>
          <a:bodyPr wrap="square">
            <a:spAutoFit/>
          </a:bodyPr>
          <a:lstStyle/>
          <a:p>
            <a:pPr algn="ctr"/>
            <a:r>
              <a:rPr lang="en-US" sz="3600" b="1" dirty="0" smtClean="0"/>
              <a:t>SQL 2012</a:t>
            </a:r>
            <a:endParaRPr lang="en-US" sz="3200" b="1" dirty="0"/>
          </a:p>
        </p:txBody>
      </p:sp>
      <p:sp>
        <p:nvSpPr>
          <p:cNvPr id="43" name="TextBox 42"/>
          <p:cNvSpPr txBox="1"/>
          <p:nvPr/>
        </p:nvSpPr>
        <p:spPr>
          <a:xfrm>
            <a:off x="7421154" y="4123103"/>
            <a:ext cx="1507502" cy="893120"/>
          </a:xfrm>
          <a:prstGeom prst="rect">
            <a:avLst/>
          </a:prstGeom>
          <a:noFill/>
        </p:spPr>
        <p:txBody>
          <a:bodyPr wrap="none" lIns="0" tIns="0" rIns="0" bIns="0" rtlCol="0">
            <a:noAutofit/>
          </a:bodyPr>
          <a:lstStyle/>
          <a:p>
            <a:r>
              <a:rPr lang="en-US" sz="2000" dirty="0" smtClean="0">
                <a:gradFill>
                  <a:gsLst>
                    <a:gs pos="0">
                      <a:schemeClr val="tx1"/>
                    </a:gs>
                    <a:gs pos="86000">
                      <a:schemeClr val="tx1"/>
                    </a:gs>
                  </a:gsLst>
                  <a:lin ang="5400000" scaled="0"/>
                </a:gradFill>
                <a:latin typeface="Segoe UI Light" pitchFamily="34" charset="0"/>
              </a:rPr>
              <a:t>Retrieve</a:t>
            </a:r>
            <a:br>
              <a:rPr lang="en-US" sz="2000" dirty="0" smtClean="0">
                <a:gradFill>
                  <a:gsLst>
                    <a:gs pos="0">
                      <a:schemeClr val="tx1"/>
                    </a:gs>
                    <a:gs pos="86000">
                      <a:schemeClr val="tx1"/>
                    </a:gs>
                  </a:gsLst>
                  <a:lin ang="5400000" scaled="0"/>
                </a:gradFill>
                <a:latin typeface="Segoe UI Light" pitchFamily="34" charset="0"/>
              </a:rPr>
            </a:br>
            <a:r>
              <a:rPr lang="en-US" sz="2000" dirty="0" smtClean="0">
                <a:gradFill>
                  <a:gsLst>
                    <a:gs pos="0">
                      <a:schemeClr val="tx1"/>
                    </a:gs>
                    <a:gs pos="86000">
                      <a:schemeClr val="tx1"/>
                    </a:gs>
                  </a:gsLst>
                  <a:lin ang="5400000" scaled="0"/>
                </a:gradFill>
                <a:latin typeface="Segoe UI Light" pitchFamily="34" charset="0"/>
              </a:rPr>
              <a:t>HTML, JS, </a:t>
            </a:r>
            <a:br>
              <a:rPr lang="en-US" sz="2000" dirty="0" smtClean="0">
                <a:gradFill>
                  <a:gsLst>
                    <a:gs pos="0">
                      <a:schemeClr val="tx1"/>
                    </a:gs>
                    <a:gs pos="86000">
                      <a:schemeClr val="tx1"/>
                    </a:gs>
                  </a:gsLst>
                  <a:lin ang="5400000" scaled="0"/>
                </a:gradFill>
                <a:latin typeface="Segoe UI Light" pitchFamily="34" charset="0"/>
              </a:rPr>
            </a:br>
            <a:r>
              <a:rPr lang="en-US" sz="2000" dirty="0" smtClean="0">
                <a:gradFill>
                  <a:gsLst>
                    <a:gs pos="0">
                      <a:schemeClr val="tx1"/>
                    </a:gs>
                    <a:gs pos="86000">
                      <a:schemeClr val="tx1"/>
                    </a:gs>
                  </a:gsLst>
                  <a:lin ang="5400000" scaled="0"/>
                </a:gradFill>
                <a:latin typeface="Segoe UI Light" pitchFamily="34" charset="0"/>
              </a:rPr>
              <a:t>CSS, Image</a:t>
            </a:r>
          </a:p>
        </p:txBody>
      </p:sp>
      <p:pic>
        <p:nvPicPr>
          <p:cNvPr id="30" name="Picture 29"/>
          <p:cNvPicPr>
            <a:picLocks noChangeAspect="1"/>
          </p:cNvPicPr>
          <p:nvPr/>
        </p:nvPicPr>
        <p:blipFill>
          <a:blip r:embed="rId3"/>
          <a:stretch>
            <a:fillRect/>
          </a:stretch>
        </p:blipFill>
        <p:spPr>
          <a:xfrm>
            <a:off x="414598" y="2908786"/>
            <a:ext cx="1931123" cy="1100427"/>
          </a:xfrm>
          <a:prstGeom prst="rect">
            <a:avLst/>
          </a:prstGeom>
          <a:ln>
            <a:solidFill>
              <a:schemeClr val="bg2">
                <a:lumMod val="40000"/>
                <a:lumOff val="60000"/>
              </a:schemeClr>
            </a:solidFill>
          </a:ln>
        </p:spPr>
      </p:pic>
      <p:sp>
        <p:nvSpPr>
          <p:cNvPr id="46" name="Rectangle 45"/>
          <p:cNvSpPr/>
          <p:nvPr/>
        </p:nvSpPr>
        <p:spPr>
          <a:xfrm>
            <a:off x="4759268" y="4930578"/>
            <a:ext cx="2860607" cy="1077218"/>
          </a:xfrm>
          <a:prstGeom prst="rect">
            <a:avLst/>
          </a:prstGeom>
        </p:spPr>
        <p:txBody>
          <a:bodyPr wrap="square">
            <a:spAutoFit/>
          </a:bodyPr>
          <a:lstStyle/>
          <a:p>
            <a:pPr algn="ctr"/>
            <a:r>
              <a:rPr lang="en-US" sz="3200" b="1" dirty="0" smtClean="0"/>
              <a:t>Access </a:t>
            </a:r>
            <a:br>
              <a:rPr lang="en-US" sz="3200" b="1" dirty="0" smtClean="0"/>
            </a:br>
            <a:r>
              <a:rPr lang="en-US" sz="3200" b="1" dirty="0" smtClean="0"/>
              <a:t>Services</a:t>
            </a:r>
            <a:endParaRPr lang="en-US" sz="2800" b="1" dirty="0"/>
          </a:p>
        </p:txBody>
      </p:sp>
      <p:sp>
        <p:nvSpPr>
          <p:cNvPr id="48" name="Rectangle 47"/>
          <p:cNvSpPr/>
          <p:nvPr/>
        </p:nvSpPr>
        <p:spPr>
          <a:xfrm>
            <a:off x="2778591" y="5176799"/>
            <a:ext cx="2131686" cy="584775"/>
          </a:xfrm>
          <a:prstGeom prst="rect">
            <a:avLst/>
          </a:prstGeom>
        </p:spPr>
        <p:txBody>
          <a:bodyPr wrap="square">
            <a:spAutoFit/>
          </a:bodyPr>
          <a:lstStyle/>
          <a:p>
            <a:pPr algn="ctr"/>
            <a:r>
              <a:rPr lang="en-US" sz="3200" b="1" dirty="0" smtClean="0"/>
              <a:t>WFE</a:t>
            </a:r>
            <a:endParaRPr lang="en-US" sz="2800" b="1" dirty="0"/>
          </a:p>
        </p:txBody>
      </p:sp>
      <p:pic>
        <p:nvPicPr>
          <p:cNvPr id="31" name="Picture 6" descr="\\MAGNUM\Projects\Microsoft\Cloud Power FY12\Design\ICONS_PNG\Professionals.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69586" y="3445115"/>
            <a:ext cx="1340806" cy="1340456"/>
          </a:xfrm>
          <a:prstGeom prst="rect">
            <a:avLst/>
          </a:prstGeom>
          <a:noFill/>
        </p:spPr>
      </p:pic>
      <p:grpSp>
        <p:nvGrpSpPr>
          <p:cNvPr id="32" name="Group 31"/>
          <p:cNvGrpSpPr>
            <a:grpSpLocks noChangeAspect="1"/>
          </p:cNvGrpSpPr>
          <p:nvPr/>
        </p:nvGrpSpPr>
        <p:grpSpPr>
          <a:xfrm>
            <a:off x="2948680" y="2733797"/>
            <a:ext cx="1882499" cy="1800000"/>
            <a:chOff x="1376407" y="550707"/>
            <a:chExt cx="2103995" cy="2011789"/>
          </a:xfrm>
        </p:grpSpPr>
        <p:grpSp>
          <p:nvGrpSpPr>
            <p:cNvPr id="33" name="Group 32"/>
            <p:cNvGrpSpPr/>
            <p:nvPr/>
          </p:nvGrpSpPr>
          <p:grpSpPr>
            <a:xfrm>
              <a:off x="2098180" y="799745"/>
              <a:ext cx="666750" cy="1487475"/>
              <a:chOff x="2081162" y="4640597"/>
              <a:chExt cx="666750" cy="1487475"/>
            </a:xfrm>
            <a:solidFill>
              <a:schemeClr val="bg1"/>
            </a:solidFill>
          </p:grpSpPr>
          <p:sp>
            <p:nvSpPr>
              <p:cNvPr id="45" name="Snip Diagonal Corner Rectangle 4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Isosceles Triangle 4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4" name="Group 33"/>
            <p:cNvGrpSpPr/>
            <p:nvPr/>
          </p:nvGrpSpPr>
          <p:grpSpPr>
            <a:xfrm>
              <a:off x="1376407" y="550707"/>
              <a:ext cx="2103995" cy="2011789"/>
              <a:chOff x="1884407" y="1170827"/>
              <a:chExt cx="2103995" cy="2011789"/>
            </a:xfrm>
          </p:grpSpPr>
          <p:pic>
            <p:nvPicPr>
              <p:cNvPr id="35" name="Picture 2" descr="\\MAGNUM\Projects\Microsoft\Cloud Power FY12\Design\Icons\PNGs\Server_2.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36" name="Group 35"/>
              <p:cNvGrpSpPr/>
              <p:nvPr/>
            </p:nvGrpSpPr>
            <p:grpSpPr>
              <a:xfrm>
                <a:off x="1884407" y="1791674"/>
                <a:ext cx="1090092" cy="875577"/>
                <a:chOff x="3599175" y="4220568"/>
                <a:chExt cx="1090092" cy="875577"/>
              </a:xfrm>
            </p:grpSpPr>
            <p:sp>
              <p:nvSpPr>
                <p:cNvPr id="38" name="Rounded Rectangle 37"/>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p:cNvGrpSpPr/>
                <p:nvPr/>
              </p:nvGrpSpPr>
              <p:grpSpPr>
                <a:xfrm>
                  <a:off x="3614541" y="4243079"/>
                  <a:ext cx="1057169" cy="832818"/>
                  <a:chOff x="3705190" y="4561217"/>
                  <a:chExt cx="1057169" cy="832818"/>
                </a:xfrm>
              </p:grpSpPr>
              <p:pic>
                <p:nvPicPr>
                  <p:cNvPr id="41" name="Picture 4" descr="\\MAGNUM\Projects\Microsoft\Cloud Power FY12\Design\ICONS_PNG\IIS-MULTI-TENANCY.png"/>
                  <p:cNvPicPr>
                    <a:picLocks noChangeAspect="1" noChangeArrowheads="1"/>
                  </p:cNvPicPr>
                  <p:nvPr/>
                </p:nvPicPr>
                <p:blipFill rotWithShape="1">
                  <a:blip r:embed="rId6"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4" name="Rectangle 43"/>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7" name="Picture 4" descr="\\MAGNUM\Projects\Microsoft\Cloud Power FY12\Design\ICONS_PNG\Open_Web_Platform.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nvGrpSpPr>
          <p:cNvPr id="52" name="Group 51"/>
          <p:cNvGrpSpPr>
            <a:grpSpLocks noChangeAspect="1"/>
          </p:cNvGrpSpPr>
          <p:nvPr/>
        </p:nvGrpSpPr>
        <p:grpSpPr>
          <a:xfrm>
            <a:off x="5247359" y="2687903"/>
            <a:ext cx="1883478" cy="1800000"/>
            <a:chOff x="1375311" y="2365141"/>
            <a:chExt cx="2105091" cy="2011789"/>
          </a:xfrm>
        </p:grpSpPr>
        <p:grpSp>
          <p:nvGrpSpPr>
            <p:cNvPr id="53" name="Group 52"/>
            <p:cNvGrpSpPr/>
            <p:nvPr/>
          </p:nvGrpSpPr>
          <p:grpSpPr>
            <a:xfrm>
              <a:off x="2121558" y="2627297"/>
              <a:ext cx="666750" cy="1487475"/>
              <a:chOff x="2081162" y="4640597"/>
              <a:chExt cx="666750" cy="1487475"/>
            </a:xfrm>
            <a:solidFill>
              <a:schemeClr val="bg1"/>
            </a:solidFill>
          </p:grpSpPr>
          <p:sp>
            <p:nvSpPr>
              <p:cNvPr id="62" name="Snip Diagonal Corner Rectangle 61"/>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Isosceles Triangle 62"/>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Isosceles Triangle 63"/>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4" name="Picture 2" descr="\\MAGNUM\Projects\Microsoft\Cloud Power FY12\Design\Icons\PNGs\Server_2.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55" name="Group 54"/>
            <p:cNvGrpSpPr/>
            <p:nvPr/>
          </p:nvGrpSpPr>
          <p:grpSpPr>
            <a:xfrm>
              <a:off x="1375311" y="2985988"/>
              <a:ext cx="1090092" cy="875577"/>
              <a:chOff x="8218120" y="1093433"/>
              <a:chExt cx="1090092" cy="875577"/>
            </a:xfrm>
          </p:grpSpPr>
          <p:grpSp>
            <p:nvGrpSpPr>
              <p:cNvPr id="56" name="Group 55"/>
              <p:cNvGrpSpPr/>
              <p:nvPr/>
            </p:nvGrpSpPr>
            <p:grpSpPr>
              <a:xfrm>
                <a:off x="8218120" y="1093433"/>
                <a:ext cx="1090092" cy="875577"/>
                <a:chOff x="3599175" y="4220568"/>
                <a:chExt cx="1090092" cy="875577"/>
              </a:xfrm>
            </p:grpSpPr>
            <p:sp>
              <p:nvSpPr>
                <p:cNvPr id="58" name="Rounded Rectangle 57"/>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9" name="Group 58"/>
                <p:cNvGrpSpPr/>
                <p:nvPr/>
              </p:nvGrpSpPr>
              <p:grpSpPr>
                <a:xfrm>
                  <a:off x="3614541" y="4243079"/>
                  <a:ext cx="1057169" cy="832818"/>
                  <a:chOff x="3705190" y="4561217"/>
                  <a:chExt cx="1057169" cy="832818"/>
                </a:xfrm>
              </p:grpSpPr>
              <p:pic>
                <p:nvPicPr>
                  <p:cNvPr id="60" name="Picture 4" descr="\\MAGNUM\Projects\Microsoft\Cloud Power FY12\Design\ICONS_PNG\IIS-MULTI-TENANCY.png"/>
                  <p:cNvPicPr>
                    <a:picLocks noChangeAspect="1" noChangeArrowheads="1"/>
                  </p:cNvPicPr>
                  <p:nvPr/>
                </p:nvPicPr>
                <p:blipFill rotWithShape="1">
                  <a:blip r:embed="rId6"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61" name="Rectangle 60"/>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57" name="Picture 56" descr="\\MAGNUM\Projects\Microsoft\Cloud Power FY12\Design\ICONS_PNG\Application.png"/>
              <p:cNvPicPr>
                <a:picLocks noChangeAspect="1" noChangeArrowheads="1"/>
              </p:cNvPicPr>
              <p:nvPr/>
            </p:nvPicPr>
            <p:blipFill rotWithShape="1">
              <a:blip r:embed="rId8"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cxnSp>
        <p:nvCxnSpPr>
          <p:cNvPr id="65" name="Straight Arrow Connector 64"/>
          <p:cNvCxnSpPr>
            <a:stCxn id="60" idx="1"/>
          </p:cNvCxnSpPr>
          <p:nvPr/>
        </p:nvCxnSpPr>
        <p:spPr>
          <a:xfrm flipH="1" flipV="1">
            <a:off x="4271174" y="3633797"/>
            <a:ext cx="989933" cy="2307"/>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flipV="1">
            <a:off x="1933697" y="3608220"/>
            <a:ext cx="968219" cy="25577"/>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flipH="1">
            <a:off x="6614662" y="3445115"/>
            <a:ext cx="2707298" cy="150317"/>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6637587" y="3810389"/>
            <a:ext cx="2609888" cy="559731"/>
          </a:xfrm>
          <a:prstGeom prst="straightConnector1">
            <a:avLst/>
          </a:prstGeom>
          <a:ln w="76200">
            <a:headEnd type="stealth" w="lg" len="lg"/>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1136124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Services – Architecture Overview</a:t>
            </a:r>
            <a:endParaRPr lang="en-US" dirty="0"/>
          </a:p>
        </p:txBody>
      </p:sp>
      <p:pic>
        <p:nvPicPr>
          <p:cNvPr id="4" name="Picture 3"/>
          <p:cNvPicPr>
            <a:picLocks noChangeAspect="1"/>
          </p:cNvPicPr>
          <p:nvPr/>
        </p:nvPicPr>
        <p:blipFill>
          <a:blip r:embed="rId3"/>
          <a:stretch>
            <a:fillRect/>
          </a:stretch>
        </p:blipFill>
        <p:spPr>
          <a:xfrm>
            <a:off x="701194" y="1417559"/>
            <a:ext cx="10784847" cy="5276485"/>
          </a:xfrm>
          <a:prstGeom prst="rect">
            <a:avLst/>
          </a:prstGeom>
        </p:spPr>
      </p:pic>
    </p:spTree>
    <p:extLst>
      <p:ext uri="{BB962C8B-B14F-4D97-AF65-F5344CB8AC3E}">
        <p14:creationId xmlns:p14="http://schemas.microsoft.com/office/powerpoint/2010/main" val="16850050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da5d64dae934df2eb71e13aa25daa958">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0860163fadd4adbbcb26113c0daa3000"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nillable="true" ma:displayName="Review Status" ma:default="Not started" ma:format="Dropdown" ma:internalName="Review_x0020_Status" ma:readOnly="false">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
        <AccountId xsi:nil="true"/>
        <AccountType/>
      </UserInfo>
    </Secondary_x0020_Owner>
    <HOL xmlns="c910e954-68ca-42ae-bb0f-1c6908c73e77">false</HOL>
    <Module xmlns="8a3a7d93-c4dd-4ad3-86ee-7a3cc0f61422">4. Services</Module>
    <PG_x0020_Contact_x0028_s_x0029_ xmlns="8a3a7d93-c4dd-4ad3-86ee-7a3cc0f61422">
      <UserInfo>
        <DisplayName>Russell Sinclair</DisplayName>
        <AccountId>76</AccountId>
        <AccountType/>
      </UserInfo>
      <UserInfo>
        <DisplayName>Parul Manek</DisplayName>
        <AccountId>64</AccountId>
        <AccountType/>
      </UserInfo>
      <UserInfo>
        <DisplayName>Melissa MacBeth</DisplayName>
        <AccountId>77</AccountId>
        <AccountType/>
      </UserInfo>
      <UserInfo>
        <DisplayName>Joe Wallace</DisplayName>
        <AccountId>78</AccountId>
        <AccountType/>
      </UserInfo>
      <UserInfo>
        <DisplayName>Hari Prasad</DisplayName>
        <AccountId>79</AccountId>
        <AccountType/>
      </UserInfo>
      <UserInfo>
        <DisplayName>Zeyad Rajabi</DisplayName>
        <AccountId>80</AccountId>
        <AccountType/>
      </UserInfo>
      <UserInfo>
        <DisplayName>Eilene Hao Klaka</DisplayName>
        <AccountId>81</AccountId>
        <AccountType/>
      </UserInfo>
      <UserInfo>
        <DisplayName>Mike Morton</DisplayName>
        <AccountId>82</AccountId>
        <AccountType/>
      </UserInfo>
      <UserInfo>
        <DisplayName>Keshav Puttaswamy</DisplayName>
        <AccountId>83</AccountId>
        <AccountType/>
      </UserInfo>
      <UserInfo>
        <DisplayName>Mauricio Ordonez</DisplayName>
        <AccountId>84</AccountId>
        <AccountType/>
      </UserInfo>
      <UserInfo>
        <DisplayName>Mike Ammerlaan</DisplayName>
        <AccountId>61</AccountId>
        <AccountType/>
      </UserInfo>
      <UserInfo>
        <DisplayName>Judy Lew</DisplayName>
        <AccountId>85</AccountId>
        <AccountType/>
      </UserInfo>
    </PG_x0020_Contact_x0028_s_x0029_>
    <Content_x0020_Owner xmlns="8a3a7d93-c4dd-4ad3-86ee-7a3cc0f61422">
      <UserInfo>
        <DisplayName>Vesa Juvonen</DisplayName>
        <AccountId>14</AccountId>
        <AccountType/>
      </UserInfo>
    </Content_x0020_Owner>
  </documentManagement>
</p:properties>
</file>

<file path=customXml/itemProps1.xml><?xml version="1.0" encoding="utf-8"?>
<ds:datastoreItem xmlns:ds="http://schemas.openxmlformats.org/officeDocument/2006/customXml" ds:itemID="{7E7EF967-9BFE-4688-9A65-EB24A1F3CD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infopath/2007/PartnerControls"/>
    <ds:schemaRef ds:uri="http://schemas.microsoft.com/office/2006/metadata/properties"/>
    <ds:schemaRef ds:uri="http://purl.org/dc/terms/"/>
    <ds:schemaRef ds:uri="8a3a7d93-c4dd-4ad3-86ee-7a3cc0f61422"/>
    <ds:schemaRef ds:uri="http://schemas.microsoft.com/office/2006/documentManagement/types"/>
    <ds:schemaRef ds:uri="http://schemas.openxmlformats.org/package/2006/metadata/core-properties"/>
    <ds:schemaRef ds:uri="c910e954-68ca-42ae-bb0f-1c6908c73e7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813</TotalTime>
  <Words>3707</Words>
  <Application>Microsoft Office PowerPoint</Application>
  <PresentationFormat>Custom</PresentationFormat>
  <Paragraphs>280</Paragraphs>
  <Slides>26</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Condensed</vt:lpstr>
      <vt:lpstr>Segoe UI</vt:lpstr>
      <vt:lpstr>Segoe UI Light</vt:lpstr>
      <vt:lpstr>Wingdings</vt:lpstr>
      <vt:lpstr>5-30055_SharePoint Template 2012 - 16x9 - White Background</vt:lpstr>
      <vt:lpstr>5-30055_SharePoint Template 2012 - 16x9 - Colored Accent Slides</vt:lpstr>
      <vt:lpstr>Access and Access Services </vt:lpstr>
      <vt:lpstr>Access 2013 Platform Overview</vt:lpstr>
      <vt:lpstr>Introduction to Access Web Apps</vt:lpstr>
      <vt:lpstr>New app model</vt:lpstr>
      <vt:lpstr>SharePoint deployment</vt:lpstr>
      <vt:lpstr>Access Web Apps – Rendering Process</vt:lpstr>
      <vt:lpstr>SQL back-end</vt:lpstr>
      <vt:lpstr>Service App Specific architecture</vt:lpstr>
      <vt:lpstr>Access Services – Architecture Overview</vt:lpstr>
      <vt:lpstr>Access Services Deployment Options</vt:lpstr>
      <vt:lpstr>Access 2013 Client – Data and UI designer</vt:lpstr>
      <vt:lpstr>PowerPoint Presentation</vt:lpstr>
      <vt:lpstr>Web App in 60 Seconds</vt:lpstr>
      <vt:lpstr>When We Click Create…</vt:lpstr>
      <vt:lpstr>Polished, Professional User Interface</vt:lpstr>
      <vt:lpstr>Polished, Professional User Interface</vt:lpstr>
      <vt:lpstr>Harness the Power of SQL</vt:lpstr>
      <vt:lpstr>Reporting and connections</vt:lpstr>
      <vt:lpstr>PowerPoint Presentation</vt:lpstr>
      <vt:lpstr>Service application and database configuration</vt:lpstr>
      <vt:lpstr>Data model in Web App databases</vt:lpstr>
      <vt:lpstr>Access App Lifecycle Capabilities</vt:lpstr>
      <vt:lpstr>PowerPoint Presentation</vt:lpstr>
      <vt:lpstr>Access is SP App designer for business users</vt:lpstr>
      <vt:lpstr>Considerations for Access Web Apps</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Service Applications in SP2013</dc:title>
  <dc:subject>Ignite - Introduction to Service Applications in SP2013</dc:subject>
  <dc:creator>Vesa.Juvonen@microsoft.com</dc:creator>
  <cp:keywords>SharePoint; Ignite</cp:keywords>
  <dc:description>Get an overview of about changes in individual service applications in SharePoint 2013, including new service applications, general considerations, and changes in service application architecture.</dc:description>
  <cp:lastModifiedBy>Vesa Juvonen</cp:lastModifiedBy>
  <cp:revision>45</cp:revision>
  <cp:lastPrinted>2012-09-25T15:07:42Z</cp:lastPrinted>
  <dcterms:created xsi:type="dcterms:W3CDTF">2012-06-08T22:41:39Z</dcterms:created>
  <dcterms:modified xsi:type="dcterms:W3CDTF">2012-11-13T13:02:00Z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